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6" r:id="rId4"/>
  </p:sldMasterIdLst>
  <p:notesMasterIdLst>
    <p:notesMasterId r:id="rId190"/>
  </p:notesMasterIdLst>
  <p:sldIdLst>
    <p:sldId id="274" r:id="rId5"/>
    <p:sldId id="256" r:id="rId6"/>
    <p:sldId id="257" r:id="rId7"/>
    <p:sldId id="457" r:id="rId8"/>
    <p:sldId id="288" r:id="rId9"/>
    <p:sldId id="434" r:id="rId10"/>
    <p:sldId id="259" r:id="rId11"/>
    <p:sldId id="435" r:id="rId12"/>
    <p:sldId id="261" r:id="rId13"/>
    <p:sldId id="262" r:id="rId14"/>
    <p:sldId id="263" r:id="rId15"/>
    <p:sldId id="264" r:id="rId16"/>
    <p:sldId id="265" r:id="rId17"/>
    <p:sldId id="266" r:id="rId18"/>
    <p:sldId id="437" r:id="rId19"/>
    <p:sldId id="436" r:id="rId20"/>
    <p:sldId id="460" r:id="rId21"/>
    <p:sldId id="269" r:id="rId22"/>
    <p:sldId id="270" r:id="rId23"/>
    <p:sldId id="271" r:id="rId24"/>
    <p:sldId id="272" r:id="rId25"/>
    <p:sldId id="438" r:id="rId26"/>
    <p:sldId id="439"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453" r:id="rId41"/>
    <p:sldId id="289" r:id="rId42"/>
    <p:sldId id="454"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7" r:id="rId100"/>
    <p:sldId id="348" r:id="rId101"/>
    <p:sldId id="349" r:id="rId102"/>
    <p:sldId id="455" r:id="rId103"/>
    <p:sldId id="350" r:id="rId104"/>
    <p:sldId id="351" r:id="rId105"/>
    <p:sldId id="352" r:id="rId106"/>
    <p:sldId id="353" r:id="rId107"/>
    <p:sldId id="354" r:id="rId108"/>
    <p:sldId id="355" r:id="rId109"/>
    <p:sldId id="458" r:id="rId110"/>
    <p:sldId id="357" r:id="rId111"/>
    <p:sldId id="358" r:id="rId112"/>
    <p:sldId id="359" r:id="rId113"/>
    <p:sldId id="360" r:id="rId114"/>
    <p:sldId id="461"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459"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433" r:id="rId147"/>
    <p:sldId id="391" r:id="rId148"/>
    <p:sldId id="392" r:id="rId149"/>
    <p:sldId id="393" r:id="rId150"/>
    <p:sldId id="394" r:id="rId151"/>
    <p:sldId id="395" r:id="rId152"/>
    <p:sldId id="396" r:id="rId153"/>
    <p:sldId id="397" r:id="rId154"/>
    <p:sldId id="398" r:id="rId155"/>
    <p:sldId id="399" r:id="rId156"/>
    <p:sldId id="400" r:id="rId157"/>
    <p:sldId id="401" r:id="rId158"/>
    <p:sldId id="402" r:id="rId159"/>
    <p:sldId id="403" r:id="rId160"/>
    <p:sldId id="404" r:id="rId161"/>
    <p:sldId id="405" r:id="rId162"/>
    <p:sldId id="406" r:id="rId163"/>
    <p:sldId id="407" r:id="rId164"/>
    <p:sldId id="408" r:id="rId165"/>
    <p:sldId id="409" r:id="rId166"/>
    <p:sldId id="410" r:id="rId167"/>
    <p:sldId id="411" r:id="rId168"/>
    <p:sldId id="412" r:id="rId169"/>
    <p:sldId id="413" r:id="rId170"/>
    <p:sldId id="414" r:id="rId171"/>
    <p:sldId id="415" r:id="rId172"/>
    <p:sldId id="416" r:id="rId173"/>
    <p:sldId id="417" r:id="rId174"/>
    <p:sldId id="418" r:id="rId175"/>
    <p:sldId id="419" r:id="rId176"/>
    <p:sldId id="420" r:id="rId177"/>
    <p:sldId id="421" r:id="rId178"/>
    <p:sldId id="422" r:id="rId179"/>
    <p:sldId id="423" r:id="rId180"/>
    <p:sldId id="424" r:id="rId181"/>
    <p:sldId id="425" r:id="rId182"/>
    <p:sldId id="426" r:id="rId183"/>
    <p:sldId id="427" r:id="rId184"/>
    <p:sldId id="428" r:id="rId185"/>
    <p:sldId id="456" r:id="rId186"/>
    <p:sldId id="429" r:id="rId187"/>
    <p:sldId id="431" r:id="rId188"/>
    <p:sldId id="430" r:id="rId189"/>
  </p:sldIdLst>
  <p:sldSz cx="12192000" cy="6858000"/>
  <p:notesSz cx="6858000" cy="9144000"/>
  <p:custDataLst>
    <p:tags r:id="rId191"/>
  </p:custDataLst>
  <p:defaultTextStyle>
    <a:defPPr>
      <a:defRPr lang="en-US"/>
    </a:defPPr>
    <a:lvl1pPr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a:ea typeface="ヒラギノ角ゴ Pro W3" charset="-128"/>
        <a:cs typeface="+mn-cs"/>
      </a:defRPr>
    </a:lvl5pPr>
    <a:lvl6pPr marL="2286000" algn="l" defTabSz="914400" rtl="0" eaLnBrk="1" latinLnBrk="0" hangingPunct="1">
      <a:defRPr kern="1200">
        <a:solidFill>
          <a:schemeClr val="tx1"/>
        </a:solidFill>
        <a:latin typeface="Lucida Grande"/>
        <a:ea typeface="ヒラギノ角ゴ Pro W3" charset="-128"/>
        <a:cs typeface="+mn-cs"/>
      </a:defRPr>
    </a:lvl6pPr>
    <a:lvl7pPr marL="2743200" algn="l" defTabSz="914400" rtl="0" eaLnBrk="1" latinLnBrk="0" hangingPunct="1">
      <a:defRPr kern="1200">
        <a:solidFill>
          <a:schemeClr val="tx1"/>
        </a:solidFill>
        <a:latin typeface="Lucida Grande"/>
        <a:ea typeface="ヒラギノ角ゴ Pro W3" charset="-128"/>
        <a:cs typeface="+mn-cs"/>
      </a:defRPr>
    </a:lvl7pPr>
    <a:lvl8pPr marL="3200400" algn="l" defTabSz="914400" rtl="0" eaLnBrk="1" latinLnBrk="0" hangingPunct="1">
      <a:defRPr kern="1200">
        <a:solidFill>
          <a:schemeClr val="tx1"/>
        </a:solidFill>
        <a:latin typeface="Lucida Grande"/>
        <a:ea typeface="ヒラギノ角ゴ Pro W3" charset="-128"/>
        <a:cs typeface="+mn-cs"/>
      </a:defRPr>
    </a:lvl8pPr>
    <a:lvl9pPr marL="3657600" algn="l" defTabSz="914400" rtl="0" eaLnBrk="1" latinLnBrk="0" hangingPunct="1">
      <a:defRPr kern="1200">
        <a:solidFill>
          <a:schemeClr val="tx1"/>
        </a:solidFill>
        <a:latin typeface="Lucida Grande"/>
        <a:ea typeface="ヒラギノ角ゴ Pro W3"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7"/>
    <a:srgbClr val="CE1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12" autoAdjust="0"/>
  </p:normalViewPr>
  <p:slideViewPr>
    <p:cSldViewPr>
      <p:cViewPr>
        <p:scale>
          <a:sx n="65" d="100"/>
          <a:sy n="65" d="100"/>
        </p:scale>
        <p:origin x="-186" y="-65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ags" Target="tags/tag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5C32AE-9B1C-4820-A963-85EB54B7E7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ucida Grande" charset="0"/>
              </a:defRPr>
            </a:lvl1pPr>
          </a:lstStyle>
          <a:p>
            <a:pPr>
              <a:defRPr/>
            </a:pPr>
            <a:endParaRPr lang="en-US" dirty="0"/>
          </a:p>
        </p:txBody>
      </p:sp>
      <p:sp>
        <p:nvSpPr>
          <p:cNvPr id="3" name="Date Placeholder 2">
            <a:extLst>
              <a:ext uri="{FF2B5EF4-FFF2-40B4-BE49-F238E27FC236}">
                <a16:creationId xmlns:a16="http://schemas.microsoft.com/office/drawing/2014/main" id="{EB702D72-73C8-406C-AB0B-606F20AFB3A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ucida Grande" charset="0"/>
              </a:defRPr>
            </a:lvl1pPr>
          </a:lstStyle>
          <a:p>
            <a:pPr>
              <a:defRPr/>
            </a:pPr>
            <a:fld id="{1B21A9CF-B49A-4D75-AE2E-1973DCE796E7}" type="datetimeFigureOut">
              <a:rPr lang="en-US"/>
              <a:pPr>
                <a:defRPr/>
              </a:pPr>
              <a:t>1/11/2026</a:t>
            </a:fld>
            <a:endParaRPr lang="en-US" dirty="0"/>
          </a:p>
        </p:txBody>
      </p:sp>
      <p:sp>
        <p:nvSpPr>
          <p:cNvPr id="4" name="Slide Image Placeholder 3">
            <a:extLst>
              <a:ext uri="{FF2B5EF4-FFF2-40B4-BE49-F238E27FC236}">
                <a16:creationId xmlns:a16="http://schemas.microsoft.com/office/drawing/2014/main" id="{B3947B3B-847A-4F96-B723-010FC17A347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460546B-8BA3-4B30-AD60-C92A6C442DA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C258F18-B86B-45AD-8B64-B4A8C2834A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ucida Grande" charset="0"/>
              </a:defRPr>
            </a:lvl1pPr>
          </a:lstStyle>
          <a:p>
            <a:pPr>
              <a:defRPr/>
            </a:pPr>
            <a:endParaRPr lang="en-US" dirty="0"/>
          </a:p>
        </p:txBody>
      </p:sp>
      <p:sp>
        <p:nvSpPr>
          <p:cNvPr id="7" name="Slide Number Placeholder 6">
            <a:extLst>
              <a:ext uri="{FF2B5EF4-FFF2-40B4-BE49-F238E27FC236}">
                <a16:creationId xmlns:a16="http://schemas.microsoft.com/office/drawing/2014/main" id="{78C6161A-0CD7-459D-A8B5-07D45575A3C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AB0236C-BAA0-48C9-8C7C-8451CE7314B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67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9" name="Google Shape;149;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5440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9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01" name="Google Shape;901;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8860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9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09" name="Google Shape;909;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11112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17" name="Google Shape;917;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3608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a:extLst>
            <a:ext uri="{FF2B5EF4-FFF2-40B4-BE49-F238E27FC236}">
              <a16:creationId xmlns:a16="http://schemas.microsoft.com/office/drawing/2014/main" id="{D8D12F7D-735D-17BD-346A-00A0CC03B050}"/>
            </a:ext>
          </a:extLst>
        </p:cNvPr>
        <p:cNvGrpSpPr/>
        <p:nvPr/>
      </p:nvGrpSpPr>
      <p:grpSpPr>
        <a:xfrm>
          <a:off x="0" y="0"/>
          <a:ext cx="0" cy="0"/>
          <a:chOff x="0" y="0"/>
          <a:chExt cx="0" cy="0"/>
        </a:xfrm>
      </p:grpSpPr>
      <p:sp>
        <p:nvSpPr>
          <p:cNvPr id="916" name="Google Shape;916;p97:notes">
            <a:extLst>
              <a:ext uri="{FF2B5EF4-FFF2-40B4-BE49-F238E27FC236}">
                <a16:creationId xmlns:a16="http://schemas.microsoft.com/office/drawing/2014/main" id="{2262C1BA-D894-7A03-DF78-BFDA09B06DD9}"/>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17" name="Google Shape;917;p97:notes">
            <a:extLst>
              <a:ext uri="{FF2B5EF4-FFF2-40B4-BE49-F238E27FC236}">
                <a16:creationId xmlns:a16="http://schemas.microsoft.com/office/drawing/2014/main" id="{614AE58D-BF4B-8ECC-2224-3A71B28F243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7343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9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33" name="Google Shape;933;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44641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0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41" name="Google Shape;941;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6625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49" name="Google Shape;949;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306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10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dirty="0"/>
          </a:p>
        </p:txBody>
      </p:sp>
      <p:sp>
        <p:nvSpPr>
          <p:cNvPr id="959" name="Google Shape;959;p10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110</a:t>
            </a:fld>
            <a:endParaRPr dirty="0"/>
          </a:p>
        </p:txBody>
      </p:sp>
    </p:spTree>
    <p:extLst>
      <p:ext uri="{BB962C8B-B14F-4D97-AF65-F5344CB8AC3E}">
        <p14:creationId xmlns:p14="http://schemas.microsoft.com/office/powerpoint/2010/main" val="30839451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a:extLst>
            <a:ext uri="{FF2B5EF4-FFF2-40B4-BE49-F238E27FC236}">
              <a16:creationId xmlns:a16="http://schemas.microsoft.com/office/drawing/2014/main" id="{F4760471-43C3-41C6-09CF-BCF731AC7EB6}"/>
            </a:ext>
          </a:extLst>
        </p:cNvPr>
        <p:cNvGrpSpPr/>
        <p:nvPr/>
      </p:nvGrpSpPr>
      <p:grpSpPr>
        <a:xfrm>
          <a:off x="0" y="0"/>
          <a:ext cx="0" cy="0"/>
          <a:chOff x="0" y="0"/>
          <a:chExt cx="0" cy="0"/>
        </a:xfrm>
      </p:grpSpPr>
      <p:sp>
        <p:nvSpPr>
          <p:cNvPr id="964" name="Google Shape;964;p103:notes">
            <a:extLst>
              <a:ext uri="{FF2B5EF4-FFF2-40B4-BE49-F238E27FC236}">
                <a16:creationId xmlns:a16="http://schemas.microsoft.com/office/drawing/2014/main" id="{4ADE19D5-8A3F-F5BA-66BA-5F5701538271}"/>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65" name="Google Shape;965;p103:notes">
            <a:extLst>
              <a:ext uri="{FF2B5EF4-FFF2-40B4-BE49-F238E27FC236}">
                <a16:creationId xmlns:a16="http://schemas.microsoft.com/office/drawing/2014/main" id="{AB5D2596-8F9D-F2F6-2C07-453467DA612E}"/>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8932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0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65" name="Google Shape;965;p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91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57" name="Google Shape;157;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6717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0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73" name="Google Shape;973;p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39687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0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81" name="Google Shape;981;p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7216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0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89" name="Google Shape;989;p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69654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97" name="Google Shape;997;p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89355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0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05" name="Google Shape;1005;p1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6864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0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13" name="Google Shape;1013;p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4950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21" name="Google Shape;1021;p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647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1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29" name="Google Shape;1029;p1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8882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1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37" name="Google Shape;1037;p1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2938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45" name="Google Shape;1045;p1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458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66" name="Google Shape;166;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3187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53" name="Google Shape;1053;p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58804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1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61" name="Google Shape;1061;p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4705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69" name="Google Shape;1069;p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28588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1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79" name="Google Shape;1079;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00342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1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87" name="Google Shape;1087;p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50957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95" name="Google Shape;1095;p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2463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2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03" name="Google Shape;1103;p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64222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a:extLst>
            <a:ext uri="{FF2B5EF4-FFF2-40B4-BE49-F238E27FC236}">
              <a16:creationId xmlns:a16="http://schemas.microsoft.com/office/drawing/2014/main" id="{8A2CEF29-0E93-7C9D-E6E4-810547426D36}"/>
            </a:ext>
          </a:extLst>
        </p:cNvPr>
        <p:cNvGrpSpPr/>
        <p:nvPr/>
      </p:nvGrpSpPr>
      <p:grpSpPr>
        <a:xfrm>
          <a:off x="0" y="0"/>
          <a:ext cx="0" cy="0"/>
          <a:chOff x="0" y="0"/>
          <a:chExt cx="0" cy="0"/>
        </a:xfrm>
      </p:grpSpPr>
      <p:sp>
        <p:nvSpPr>
          <p:cNvPr id="1110" name="Google Shape;1110;p121:notes">
            <a:extLst>
              <a:ext uri="{FF2B5EF4-FFF2-40B4-BE49-F238E27FC236}">
                <a16:creationId xmlns:a16="http://schemas.microsoft.com/office/drawing/2014/main" id="{831E8B59-000D-7622-E912-E64F5F9EF56C}"/>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11" name="Google Shape;1111;p121:notes">
            <a:extLst>
              <a:ext uri="{FF2B5EF4-FFF2-40B4-BE49-F238E27FC236}">
                <a16:creationId xmlns:a16="http://schemas.microsoft.com/office/drawing/2014/main" id="{035EE6E7-92ED-459B-3A7C-1F068FBA8067}"/>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5291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1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11" name="Google Shape;1111;p1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4197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1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19" name="Google Shape;1119;p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12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84" name="Google Shape;18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7705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1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27" name="Google Shape;1127;p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5048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35" name="Google Shape;1135;p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60801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2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dirty="0"/>
          </a:p>
        </p:txBody>
      </p:sp>
      <p:sp>
        <p:nvSpPr>
          <p:cNvPr id="1145" name="Google Shape;1145;p12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135</a:t>
            </a:fld>
            <a:endParaRPr dirty="0"/>
          </a:p>
        </p:txBody>
      </p:sp>
    </p:spTree>
    <p:extLst>
      <p:ext uri="{BB962C8B-B14F-4D97-AF65-F5344CB8AC3E}">
        <p14:creationId xmlns:p14="http://schemas.microsoft.com/office/powerpoint/2010/main" val="17771131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54" name="Google Shape;1154;p1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2693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2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62" name="Google Shape;1162;p1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2377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2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70" name="Google Shape;1170;p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3303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2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78" name="Google Shape;1178;p1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2416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86" name="Google Shape;1186;p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34275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3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196" name="Google Shape;1196;p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7369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3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04" name="Google Shape;1204;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200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76" name="Google Shape;176;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6083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3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04" name="Google Shape;1204;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80318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3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12" name="Google Shape;1212;p1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7307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13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21" name="Google Shape;1221;p1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0912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3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29" name="Google Shape;1229;p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0374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3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37" name="Google Shape;1237;p1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3676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3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46" name="Google Shape;1246;p1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54035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3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54" name="Google Shape;1254;p1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58687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1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13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dirty="0"/>
          </a:p>
        </p:txBody>
      </p:sp>
      <p:sp>
        <p:nvSpPr>
          <p:cNvPr id="1264" name="Google Shape;1264;p13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150</a:t>
            </a:fld>
            <a:endParaRPr dirty="0"/>
          </a:p>
        </p:txBody>
      </p:sp>
    </p:spTree>
    <p:extLst>
      <p:ext uri="{BB962C8B-B14F-4D97-AF65-F5344CB8AC3E}">
        <p14:creationId xmlns:p14="http://schemas.microsoft.com/office/powerpoint/2010/main" val="12642798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4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73" name="Google Shape;1273;p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24543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14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81" name="Google Shape;1281;p1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1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4E2841D0-0C5F-F923-0AA6-98CFCAE95B4C}"/>
            </a:ext>
          </a:extLst>
        </p:cNvPr>
        <p:cNvGrpSpPr/>
        <p:nvPr/>
      </p:nvGrpSpPr>
      <p:grpSpPr>
        <a:xfrm>
          <a:off x="0" y="0"/>
          <a:ext cx="0" cy="0"/>
          <a:chOff x="0" y="0"/>
          <a:chExt cx="0" cy="0"/>
        </a:xfrm>
      </p:grpSpPr>
      <p:sp>
        <p:nvSpPr>
          <p:cNvPr id="175" name="Google Shape;175;p13:notes">
            <a:extLst>
              <a:ext uri="{FF2B5EF4-FFF2-40B4-BE49-F238E27FC236}">
                <a16:creationId xmlns:a16="http://schemas.microsoft.com/office/drawing/2014/main" id="{3D39BBAF-44E0-68E4-6D17-15D528887786}"/>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76" name="Google Shape;176;p13:notes">
            <a:extLst>
              <a:ext uri="{FF2B5EF4-FFF2-40B4-BE49-F238E27FC236}">
                <a16:creationId xmlns:a16="http://schemas.microsoft.com/office/drawing/2014/main" id="{EE094FEC-7FE0-23CD-3BCA-4B7DCE3DB5E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08941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4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89" name="Google Shape;1289;p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97702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4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97" name="Google Shape;1297;p1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2064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14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05" name="Google Shape;1305;p1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3290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14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13" name="Google Shape;1313;p1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3644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4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21" name="Google Shape;1321;p1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45099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4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29" name="Google Shape;1329;p1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47091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4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38" name="Google Shape;1338;p1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8130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4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46" name="Google Shape;1346;p1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761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5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54" name="Google Shape;1354;p1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46744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5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62" name="Google Shape;1362;p1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38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92" name="Google Shape;19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5387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5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dirty="0"/>
          </a:p>
        </p:txBody>
      </p:sp>
      <p:sp>
        <p:nvSpPr>
          <p:cNvPr id="1372" name="Google Shape;1372;p15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163</a:t>
            </a:fld>
            <a:endParaRPr dirty="0"/>
          </a:p>
        </p:txBody>
      </p:sp>
    </p:spTree>
    <p:extLst>
      <p:ext uri="{BB962C8B-B14F-4D97-AF65-F5344CB8AC3E}">
        <p14:creationId xmlns:p14="http://schemas.microsoft.com/office/powerpoint/2010/main" val="230922985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15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80" name="Google Shape;1380;p1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9222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5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88" name="Google Shape;1388;p1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20109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15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96" name="Google Shape;1396;p1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32929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5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04" name="Google Shape;1404;p1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419871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5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12" name="Google Shape;1412;p1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61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5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20" name="Google Shape;1420;p1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5591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5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28" name="Google Shape;1428;p1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5537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16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36" name="Google Shape;1436;p1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0754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6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44" name="Google Shape;1444;p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495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00" name="Google Shape;200;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13623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6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52" name="Google Shape;1452;p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6058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6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60" name="Google Shape;1460;p1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65000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6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68" name="Google Shape;1468;p1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93486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16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76" name="Google Shape;1476;p1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05006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16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84" name="Google Shape;1484;p1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65133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6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492" name="Google Shape;1492;p1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5228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6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500" name="Google Shape;1500;p1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89561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6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508" name="Google Shape;1508;p1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7654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17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516" name="Google Shape;1516;p1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5759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1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p17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97060">
              <a:buClr>
                <a:schemeClr val="dk1"/>
              </a:buClr>
              <a:buSzPts val="1200"/>
            </a:pPr>
            <a:endParaRPr dirty="0"/>
          </a:p>
        </p:txBody>
      </p:sp>
      <p:sp>
        <p:nvSpPr>
          <p:cNvPr id="1526" name="Google Shape;1526;p17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183</a:t>
            </a:fld>
            <a:endParaRPr dirty="0"/>
          </a:p>
        </p:txBody>
      </p:sp>
    </p:spTree>
    <p:extLst>
      <p:ext uri="{BB962C8B-B14F-4D97-AF65-F5344CB8AC3E}">
        <p14:creationId xmlns:p14="http://schemas.microsoft.com/office/powerpoint/2010/main" val="315054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08" name="Google Shape;208;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70972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f703428a30_0_1: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1543" name="Google Shape;1543;gf703428a30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44870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7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535" name="Google Shape;1535;p1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114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16" name="Google Shape;216;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00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3" name="Google Shape;9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662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Paper informs – people inspire. </a:t>
            </a:r>
            <a:endParaRPr dirty="0"/>
          </a:p>
        </p:txBody>
      </p:sp>
      <p:sp>
        <p:nvSpPr>
          <p:cNvPr id="226" name="Google Shape;226;p1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22</a:t>
            </a:fld>
            <a:endParaRPr dirty="0"/>
          </a:p>
        </p:txBody>
      </p:sp>
    </p:spTree>
    <p:extLst>
      <p:ext uri="{BB962C8B-B14F-4D97-AF65-F5344CB8AC3E}">
        <p14:creationId xmlns:p14="http://schemas.microsoft.com/office/powerpoint/2010/main" val="5888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32" name="Google Shape;232;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168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40" name="Google Shape;240;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219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48" name="Google Shape;24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719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56" name="Google Shape;256;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1579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65" name="Google Shape;265;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9172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74" name="Google Shape;274;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5597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82" name="Google Shape;282;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979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04" name="Google Shape;304;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128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f5d855d238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f5d855d238_1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313" name="Google Shape;313;gf5d855d238_1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31</a:t>
            </a:fld>
            <a:endParaRPr dirty="0"/>
          </a:p>
        </p:txBody>
      </p:sp>
    </p:spTree>
    <p:extLst>
      <p:ext uri="{BB962C8B-B14F-4D97-AF65-F5344CB8AC3E}">
        <p14:creationId xmlns:p14="http://schemas.microsoft.com/office/powerpoint/2010/main" val="135334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12C6C2ED-43F1-BDF9-8DFE-109A722DA641}"/>
            </a:ext>
          </a:extLst>
        </p:cNvPr>
        <p:cNvGrpSpPr/>
        <p:nvPr/>
      </p:nvGrpSpPr>
      <p:grpSpPr>
        <a:xfrm>
          <a:off x="0" y="0"/>
          <a:ext cx="0" cy="0"/>
          <a:chOff x="0" y="0"/>
          <a:chExt cx="0" cy="0"/>
        </a:xfrm>
      </p:grpSpPr>
      <p:sp>
        <p:nvSpPr>
          <p:cNvPr id="98" name="Google Shape;98;p3:notes">
            <a:extLst>
              <a:ext uri="{FF2B5EF4-FFF2-40B4-BE49-F238E27FC236}">
                <a16:creationId xmlns:a16="http://schemas.microsoft.com/office/drawing/2014/main" id="{98D602EA-73C1-2D1E-A767-EF8B1F23475D}"/>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9" name="Google Shape;99;p3:notes">
            <a:extLst>
              <a:ext uri="{FF2B5EF4-FFF2-40B4-BE49-F238E27FC236}">
                <a16:creationId xmlns:a16="http://schemas.microsoft.com/office/drawing/2014/main" id="{EA6FB866-E224-C256-D245-A844FD8F242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557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5d855d238_1_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f5d855d238_1_1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dirty="0"/>
          </a:p>
        </p:txBody>
      </p:sp>
      <p:sp>
        <p:nvSpPr>
          <p:cNvPr id="322" name="Google Shape;322;gf5d855d238_1_1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n-US"/>
              <a:pPr algn="r"/>
              <a:t>32</a:t>
            </a:fld>
            <a:endParaRPr dirty="0"/>
          </a:p>
        </p:txBody>
      </p:sp>
    </p:spTree>
    <p:extLst>
      <p:ext uri="{BB962C8B-B14F-4D97-AF65-F5344CB8AC3E}">
        <p14:creationId xmlns:p14="http://schemas.microsoft.com/office/powerpoint/2010/main" val="63137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31" name="Google Shape;331;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702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39" name="Google Shape;339;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5006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47" name="Google Shape;347;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942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57" name="Google Shape;357;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064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63" name="Google Shape;363;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58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71" name="Google Shape;371;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543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80" name="Google Shape;380;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2751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89" name="Google Shape;389;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718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399" name="Google Shape;39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49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99" name="Google Shape;99;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700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07" name="Google Shape;407;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725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15" name="Google Shape;415;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192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23" name="Google Shape;423;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2390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31" name="Google Shape;43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895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39" name="Google Shape;439;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255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49" name="Google Shape;449;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722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57" name="Google Shape;457;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021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65" name="Google Shape;465;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49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75" name="Google Shape;475;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219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83" name="Google Shape;483;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2732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07" name="Google Shape;107;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dirty="0"/>
          </a:p>
        </p:txBody>
      </p:sp>
    </p:spTree>
    <p:extLst>
      <p:ext uri="{BB962C8B-B14F-4D97-AF65-F5344CB8AC3E}">
        <p14:creationId xmlns:p14="http://schemas.microsoft.com/office/powerpoint/2010/main" val="199609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4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494" name="Google Shape;494;p4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53</a:t>
            </a:fld>
            <a:endParaRPr dirty="0"/>
          </a:p>
        </p:txBody>
      </p:sp>
    </p:spTree>
    <p:extLst>
      <p:ext uri="{BB962C8B-B14F-4D97-AF65-F5344CB8AC3E}">
        <p14:creationId xmlns:p14="http://schemas.microsoft.com/office/powerpoint/2010/main" val="2120828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01" name="Google Shape;501;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1787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09" name="Google Shape;509;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935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17" name="Google Shape;517;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811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25" name="Google Shape;525;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837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33" name="Google Shape;533;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4432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41" name="Google Shape;541;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343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49" name="Google Shape;549;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3870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57" name="Google Shape;557;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1201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65" name="Google Shape;565;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12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Remind all participants they must have:</a:t>
            </a:r>
            <a:endParaRPr dirty="0"/>
          </a:p>
          <a:p>
            <a:pPr marL="0" indent="0"/>
            <a:r>
              <a:rPr lang="en-US" dirty="0"/>
              <a:t>— Be Registered member of Scouting America</a:t>
            </a:r>
            <a:endParaRPr dirty="0"/>
          </a:p>
          <a:p>
            <a:pPr marL="0" indent="0"/>
            <a:r>
              <a:rPr lang="en-US" dirty="0"/>
              <a:t>— Current Safeguarding Youth certificate</a:t>
            </a:r>
            <a:endParaRPr dirty="0"/>
          </a:p>
          <a:p>
            <a:pPr marL="0" indent="0"/>
            <a:r>
              <a:rPr lang="en-US" dirty="0"/>
              <a:t>— Completion of any Cub Scout leader-specific training on my.scouting.org</a:t>
            </a:r>
            <a:endParaRPr dirty="0"/>
          </a:p>
          <a:p>
            <a:pPr marL="0" indent="0"/>
            <a:r>
              <a:rPr lang="en-US" dirty="0"/>
              <a:t>— Current Hazardous Weather training certificate</a:t>
            </a:r>
            <a:endParaRPr dirty="0"/>
          </a:p>
          <a:p>
            <a:pPr marL="0" indent="0"/>
            <a:r>
              <a:rPr lang="en-US" dirty="0"/>
              <a:t>• Course Work</a:t>
            </a:r>
            <a:endParaRPr dirty="0"/>
          </a:p>
          <a:p>
            <a:pPr marL="0" indent="0"/>
            <a:r>
              <a:rPr lang="en-US" dirty="0"/>
              <a:t>— Online training, sent via NCS registration confirmation email</a:t>
            </a:r>
            <a:endParaRPr dirty="0"/>
          </a:p>
          <a:p>
            <a:pPr marL="0" indent="0"/>
            <a:endParaRPr dirty="0"/>
          </a:p>
        </p:txBody>
      </p:sp>
      <p:sp>
        <p:nvSpPr>
          <p:cNvPr id="115" name="Google Shape;115;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8</a:t>
            </a:fld>
            <a:endParaRPr dirty="0"/>
          </a:p>
        </p:txBody>
      </p:sp>
    </p:spTree>
    <p:extLst>
      <p:ext uri="{BB962C8B-B14F-4D97-AF65-F5344CB8AC3E}">
        <p14:creationId xmlns:p14="http://schemas.microsoft.com/office/powerpoint/2010/main" val="975078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73" name="Google Shape;573;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069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82" name="Google Shape;582;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691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89" name="Google Shape;589;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0400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597" name="Google Shape;597;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85528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05" name="Google Shape;605;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804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13" name="Google Shape;613;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634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21" name="Google Shape;621;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5140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29" name="Google Shape;629;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0489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39" name="Google Shape;639;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098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47" name="Google Shape;647;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89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23" name="Google Shape;12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189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55" name="Google Shape;655;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3778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63" name="Google Shape;663;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7881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71" name="Google Shape;671;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0940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81" name="Google Shape;681;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212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7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89" name="Google Shape;689;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03333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697" name="Google Shape;697;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1566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7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05" name="Google Shape;705;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5021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13" name="Google Shape;713;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6492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7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22" name="Google Shape;722;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3774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29" name="Google Shape;729;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958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31" name="Google Shape;131;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7829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37" name="Google Shape;737;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928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45" name="Google Shape;745;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3688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53" name="Google Shape;753;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264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7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61" name="Google Shape;761;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5231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8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69" name="Google Shape;769;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700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77" name="Google Shape;777;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1591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87" name="Google Shape;787;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1825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8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795" name="Google Shape;795;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3795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8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03" name="Google Shape;803;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5121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11" name="Google Shape;811;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88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endParaRPr dirty="0"/>
          </a:p>
          <a:p>
            <a:pPr marL="0" indent="0"/>
            <a:endParaRPr dirty="0"/>
          </a:p>
        </p:txBody>
      </p:sp>
      <p:sp>
        <p:nvSpPr>
          <p:cNvPr id="141" name="Google Shape;141;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a:t>
            </a:fld>
            <a:endParaRPr dirty="0"/>
          </a:p>
        </p:txBody>
      </p:sp>
    </p:spTree>
    <p:extLst>
      <p:ext uri="{BB962C8B-B14F-4D97-AF65-F5344CB8AC3E}">
        <p14:creationId xmlns:p14="http://schemas.microsoft.com/office/powerpoint/2010/main" val="2237340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8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19" name="Google Shape;819;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5166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8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27" name="Google Shape;827;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374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37" name="Google Shape;837;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656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8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53" name="Google Shape;853;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70996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9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61" name="Google Shape;861;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4897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9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69" name="Google Shape;869;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543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9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69" name="Google Shape;869;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32328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9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77" name="Google Shape;877;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5041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85" name="Google Shape;885;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1488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93" name="Google Shape;893;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984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CA9929E-FDCD-554C-D3ED-F9595D7836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15532" y="1157480"/>
            <a:ext cx="2683687"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11273" y="2009174"/>
            <a:ext cx="7965195" cy="2387600"/>
          </a:xfrm>
        </p:spPr>
        <p:txBody>
          <a:bodyPr anchor="ctr" anchorCtr="0"/>
          <a:lstStyle>
            <a:lvl1pPr algn="l">
              <a:lnSpc>
                <a:spcPct val="100000"/>
              </a:lnSpc>
              <a:defRPr sz="6000">
                <a:solidFill>
                  <a:schemeClr val="tx2">
                    <a:lumMod val="75000"/>
                    <a:lumOff val="25000"/>
                  </a:schemeClr>
                </a:solidFill>
              </a:defRPr>
            </a:lvl1pPr>
          </a:lstStyle>
          <a:p>
            <a:r>
              <a:rPr kumimoji="0" lang="en-US" sz="4400" b="0" i="0" u="none" strike="noStrike" kern="1200" cap="none" spc="0" normalizeH="0" baseline="0" noProof="0" dirty="0">
                <a:ln>
                  <a:noFill/>
                </a:ln>
                <a:solidFill>
                  <a:srgbClr val="075697"/>
                </a:solidFill>
                <a:effectLst/>
                <a:uLnTx/>
                <a:uFillTx/>
                <a:latin typeface="Arial Black" panose="020B0A04020102020204" pitchFamily="34" charset="0"/>
                <a:ea typeface="+mj-ea"/>
                <a:cs typeface="+mj-cs"/>
              </a:rPr>
              <a:t>Click to edit Master title style</a:t>
            </a:r>
            <a:endParaRPr lang="en-US" dirty="0"/>
          </a:p>
        </p:txBody>
      </p:sp>
      <p:sp>
        <p:nvSpPr>
          <p:cNvPr id="5" name="Slide Number Placeholder 5">
            <a:extLst>
              <a:ext uri="{FF2B5EF4-FFF2-40B4-BE49-F238E27FC236}">
                <a16:creationId xmlns:a16="http://schemas.microsoft.com/office/drawing/2014/main" id="{1E66ED18-5638-DE1D-D0A1-463D1FDA7809}"/>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652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DFB7F1C-79AF-0EE8-E091-F9497D972E7C}"/>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kumimoji="0" lang="en-US" sz="4400" b="0" i="0" u="none" strike="noStrike" kern="1200" cap="none" spc="0" normalizeH="0" baseline="0" noProof="0" dirty="0">
                <a:ln>
                  <a:noFill/>
                </a:ln>
                <a:solidFill>
                  <a:srgbClr val="075697"/>
                </a:solidFill>
                <a:effectLst/>
                <a:uLnTx/>
                <a:uFillTx/>
                <a:latin typeface="Arial Black" panose="020B0A04020102020204" pitchFamily="34" charset="0"/>
                <a:ea typeface="+mj-ea"/>
                <a:cs typeface="+mj-cs"/>
              </a:rPr>
              <a:t>Click to edit Master title style</a:t>
            </a:r>
            <a:endParaRPr lang="en-US" dirty="0"/>
          </a:p>
        </p:txBody>
      </p:sp>
      <p:sp>
        <p:nvSpPr>
          <p:cNvPr id="3" name="Content Placeholder 2"/>
          <p:cNvSpPr>
            <a:spLocks noGrp="1"/>
          </p:cNvSpPr>
          <p:nvPr>
            <p:ph idx="1"/>
          </p:nvPr>
        </p:nvSpPr>
        <p:spPr/>
        <p:txBody>
          <a:bodyPr>
            <a:noAutofit/>
          </a:bodyPr>
          <a:lstStyle>
            <a:lvl1pPr>
              <a:lnSpc>
                <a:spcPct val="100000"/>
              </a:lnSpc>
              <a:defRPr>
                <a:solidFill>
                  <a:srgbClr val="075697"/>
                </a:solidFill>
              </a:defRPr>
            </a:lvl1pPr>
            <a:lvl2pPr>
              <a:lnSpc>
                <a:spcPct val="100000"/>
              </a:lnSpc>
              <a:defRPr>
                <a:solidFill>
                  <a:srgbClr val="075697"/>
                </a:solidFill>
              </a:defRPr>
            </a:lvl2pPr>
            <a:lvl3pPr>
              <a:lnSpc>
                <a:spcPct val="100000"/>
              </a:lnSpc>
              <a:defRPr>
                <a:solidFill>
                  <a:srgbClr val="075697"/>
                </a:solidFill>
              </a:defRPr>
            </a:lvl3pPr>
            <a:lvl4pPr>
              <a:lnSpc>
                <a:spcPct val="100000"/>
              </a:lnSpc>
              <a:defRPr>
                <a:solidFill>
                  <a:srgbClr val="075697"/>
                </a:solidFill>
              </a:defRPr>
            </a:lvl4pPr>
            <a:lvl5pPr>
              <a:lnSpc>
                <a:spcPct val="100000"/>
              </a:lnSpc>
              <a:defRPr>
                <a:solidFill>
                  <a:srgbClr val="07569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4">
            <a:extLst>
              <a:ext uri="{FF2B5EF4-FFF2-40B4-BE49-F238E27FC236}">
                <a16:creationId xmlns:a16="http://schemas.microsoft.com/office/drawing/2014/main" id="{F4D8C873-A76D-0CBD-E363-1802028FF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a:extLst>
              <a:ext uri="{FF2B5EF4-FFF2-40B4-BE49-F238E27FC236}">
                <a16:creationId xmlns:a16="http://schemas.microsoft.com/office/drawing/2014/main" id="{1C1ADC69-5B6B-BF4D-AA15-7030654706CD}"/>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91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C4E9B55-E4C1-BE1F-CC65-04376B7FA2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E5D9243C-B272-FC00-3E86-F86879D04B7F}"/>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6" name="Title 1">
            <a:extLst>
              <a:ext uri="{FF2B5EF4-FFF2-40B4-BE49-F238E27FC236}">
                <a16:creationId xmlns:a16="http://schemas.microsoft.com/office/drawing/2014/main" id="{26791C4E-0D7B-E945-D13C-FDBAD469112F}"/>
              </a:ext>
            </a:extLst>
          </p:cNvPr>
          <p:cNvSpPr txBox="1">
            <a:spLocks/>
          </p:cNvSpPr>
          <p:nvPr userDrawn="1"/>
        </p:nvSpPr>
        <p:spPr>
          <a:xfrm>
            <a:off x="1739900" y="238125"/>
            <a:ext cx="9613900" cy="1325563"/>
          </a:xfrm>
          <a:prstGeom prst="rect">
            <a:avLst/>
          </a:prstGeom>
        </p:spPr>
        <p:txBody>
          <a:bodyPr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75697"/>
                </a:solidFill>
                <a:effectLst/>
                <a:uLnTx/>
                <a:uFillTx/>
                <a:latin typeface="Arial" panose="020B0604020202020204" pitchFamily="34" charset="0"/>
                <a:ea typeface="+mj-ea"/>
                <a:cs typeface="Arial" panose="020B0604020202020204" pitchFamily="34" charset="0"/>
              </a:rPr>
              <a:t>Click to edit Master title style</a:t>
            </a:r>
          </a:p>
        </p:txBody>
      </p:sp>
      <p:sp>
        <p:nvSpPr>
          <p:cNvPr id="2" name="Title 1"/>
          <p:cNvSpPr>
            <a:spLocks noGrp="1"/>
          </p:cNvSpPr>
          <p:nvPr>
            <p:ph type="title"/>
          </p:nvPr>
        </p:nvSpPr>
        <p:spPr>
          <a:xfrm>
            <a:off x="1732966" y="1709738"/>
            <a:ext cx="9614483" cy="2852737"/>
          </a:xfrm>
        </p:spPr>
        <p:txBody>
          <a:bodyPr anchor="b"/>
          <a:lstStyle>
            <a:lvl1pPr>
              <a:defRPr sz="6000">
                <a:solidFill>
                  <a:srgbClr val="075697"/>
                </a:solidFill>
              </a:defRPr>
            </a:lvl1pPr>
          </a:lstStyle>
          <a:p>
            <a:r>
              <a:rPr lang="en-US" dirty="0"/>
              <a:t>Click to edit Master title style</a:t>
            </a:r>
          </a:p>
        </p:txBody>
      </p:sp>
      <p:sp>
        <p:nvSpPr>
          <p:cNvPr id="3" name="Text Placeholder 2"/>
          <p:cNvSpPr>
            <a:spLocks noGrp="1"/>
          </p:cNvSpPr>
          <p:nvPr>
            <p:ph type="body" idx="1"/>
          </p:nvPr>
        </p:nvSpPr>
        <p:spPr>
          <a:xfrm>
            <a:off x="1732966" y="4589463"/>
            <a:ext cx="9614483" cy="1500187"/>
          </a:xfrm>
        </p:spPr>
        <p:txBody>
          <a:bodyPr/>
          <a:lstStyle>
            <a:lvl1pPr marL="0" indent="0">
              <a:buNone/>
              <a:defRPr sz="2400">
                <a:solidFill>
                  <a:srgbClr val="075697"/>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0EC8AC53-06CF-D3FA-CD14-40F484A7D082}"/>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11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42E7DB01-1AF1-D0BC-2CA9-E1176D899A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3BF2D1F-2FFD-3CC2-86AF-06F743B13BA0}"/>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lvl1pPr>
              <a:defRPr>
                <a:solidFill>
                  <a:srgbClr val="075697"/>
                </a:solidFill>
              </a:defRPr>
            </a:lvl1pPr>
          </a:lstStyle>
          <a:p>
            <a:r>
              <a:rPr lang="en-US" dirty="0"/>
              <a:t>Click to edit Master title style</a:t>
            </a:r>
          </a:p>
        </p:txBody>
      </p:sp>
      <p:sp>
        <p:nvSpPr>
          <p:cNvPr id="3" name="Content Placeholder 2"/>
          <p:cNvSpPr>
            <a:spLocks noGrp="1"/>
          </p:cNvSpPr>
          <p:nvPr>
            <p:ph sz="half" idx="1"/>
          </p:nvPr>
        </p:nvSpPr>
        <p:spPr>
          <a:xfrm>
            <a:off x="1739312" y="1825625"/>
            <a:ext cx="42804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73312" y="1825625"/>
            <a:ext cx="42804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8EF2805-B5A1-2BEB-756A-6E4C5EF7AFE0}"/>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038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C494739-8A77-0471-FEE2-988012F483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51B2C4DE-8AEF-612E-5D15-09CA30C82571}"/>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a:xfrm>
            <a:off x="1718631" y="252777"/>
            <a:ext cx="9625740" cy="1325563"/>
          </a:xfrm>
        </p:spPr>
        <p:txBody>
          <a:bodyPr/>
          <a:lstStyle/>
          <a:p>
            <a:r>
              <a:rPr lang="en-US" dirty="0"/>
              <a:t>Click to edit Master title style</a:t>
            </a:r>
          </a:p>
        </p:txBody>
      </p:sp>
      <p:sp>
        <p:nvSpPr>
          <p:cNvPr id="3" name="Text Placeholder 2"/>
          <p:cNvSpPr>
            <a:spLocks noGrp="1"/>
          </p:cNvSpPr>
          <p:nvPr>
            <p:ph type="body" idx="1"/>
          </p:nvPr>
        </p:nvSpPr>
        <p:spPr>
          <a:xfrm>
            <a:off x="1718631" y="1681163"/>
            <a:ext cx="42789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18631" y="2505075"/>
            <a:ext cx="4278944"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076444" y="1681163"/>
            <a:ext cx="427894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76442" y="2505075"/>
            <a:ext cx="4278945"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8A2A84C6-FB46-5F3B-2964-CFA01EC2BEF9}"/>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28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00493DD-3315-1025-B11D-1CFD54365D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A44CB28-23A8-B9D6-F818-6E76DF97FCE4}"/>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D5F874D9-58D2-D57A-0EBD-E4B850CAAD83}"/>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507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39C9BED-D754-1111-759C-13A31BD86F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403416" y="238125"/>
            <a:ext cx="86956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06A514C7-9F22-C38D-FC83-B95156A11AD3}"/>
              </a:ext>
            </a:extLst>
          </p:cNvPr>
          <p:cNvCxnSpPr/>
          <p:nvPr userDrawn="1"/>
        </p:nvCxnSpPr>
        <p:spPr>
          <a:xfrm>
            <a:off x="1531938" y="238125"/>
            <a:ext cx="0" cy="132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Slide Number Placeholder 5">
            <a:extLst>
              <a:ext uri="{FF2B5EF4-FFF2-40B4-BE49-F238E27FC236}">
                <a16:creationId xmlns:a16="http://schemas.microsoft.com/office/drawing/2014/main" id="{E0520D55-4C12-1D1C-BC25-89D65DFBB91B}"/>
              </a:ext>
            </a:extLst>
          </p:cNvPr>
          <p:cNvSpPr>
            <a:spLocks noGrp="1"/>
          </p:cNvSpPr>
          <p:nvPr>
            <p:ph type="sldNum" sz="quarter" idx="10"/>
          </p:nvPr>
        </p:nvSpPr>
        <p:spPr>
          <a:xfrm>
            <a:off x="9448800" y="0"/>
            <a:ext cx="2743200" cy="365125"/>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B8FB1-ACCF-48C6-9F19-844622622223}" type="slidenum">
              <a:rPr kumimoji="0" lang="en-US" sz="900" b="0" i="0" u="none" strike="noStrike" kern="1200" cap="none" spc="0" normalizeH="0" baseline="0" noProof="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016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C3D17D-14CD-5B75-024D-4604B68EA1C0}"/>
              </a:ext>
            </a:extLst>
          </p:cNvPr>
          <p:cNvSpPr>
            <a:spLocks noGrp="1" noChangeArrowheads="1"/>
          </p:cNvSpPr>
          <p:nvPr>
            <p:ph type="title"/>
          </p:nvPr>
        </p:nvSpPr>
        <p:spPr bwMode="auto">
          <a:xfrm>
            <a:off x="1739900" y="238125"/>
            <a:ext cx="96139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27625C8-88BA-CB0D-C515-BC130012D517}"/>
              </a:ext>
            </a:extLst>
          </p:cNvPr>
          <p:cNvSpPr>
            <a:spLocks noGrp="1" noChangeArrowheads="1"/>
          </p:cNvSpPr>
          <p:nvPr>
            <p:ph type="body" idx="1"/>
          </p:nvPr>
        </p:nvSpPr>
        <p:spPr bwMode="auto">
          <a:xfrm>
            <a:off x="1739900" y="1825625"/>
            <a:ext cx="96139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a:extLst>
              <a:ext uri="{FF2B5EF4-FFF2-40B4-BE49-F238E27FC236}">
                <a16:creationId xmlns:a16="http://schemas.microsoft.com/office/drawing/2014/main" id="{1E04F030-61C4-1647-BCE0-E590603654CF}"/>
              </a:ext>
            </a:extLst>
          </p:cNvPr>
          <p:cNvSpPr>
            <a:spLocks noGrp="1"/>
          </p:cNvSpPr>
          <p:nvPr>
            <p:ph type="sldNum" sz="quarter" idx="4"/>
          </p:nvPr>
        </p:nvSpPr>
        <p:spPr>
          <a:xfrm>
            <a:off x="9448800" y="40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75697"/>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4EBAC4-8A95-49AF-98E6-8150622569C1}" type="slidenum">
              <a:rPr kumimoji="0" lang="en-US" sz="900" b="0" i="0" u="none" strike="noStrike" kern="1200" cap="none" spc="0" normalizeH="0" baseline="0" noProof="0" smtClean="0">
                <a:ln>
                  <a:noFill/>
                </a:ln>
                <a:solidFill>
                  <a:srgbClr val="07569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5697"/>
              </a:solidFill>
              <a:effectLst/>
              <a:uLnTx/>
              <a:uFillTx/>
              <a:latin typeface="Arial" panose="020B0604020202020204" pitchFamily="34" charset="0"/>
              <a:ea typeface="+mn-ea"/>
              <a:cs typeface="Arial" panose="020B0604020202020204" pitchFamily="34" charset="0"/>
            </a:endParaRPr>
          </a:p>
        </p:txBody>
      </p:sp>
      <p:pic>
        <p:nvPicPr>
          <p:cNvPr id="2" name="Picture 1" descr="A pixelated eagle and fleur-de-lis&#10;&#10;Description automatically generated">
            <a:extLst>
              <a:ext uri="{FF2B5EF4-FFF2-40B4-BE49-F238E27FC236}">
                <a16:creationId xmlns:a16="http://schemas.microsoft.com/office/drawing/2014/main" id="{21B9F6C3-CBFF-BFC2-0403-D2BB06E6170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170378" y="6243156"/>
            <a:ext cx="2921149" cy="451635"/>
          </a:xfrm>
          <a:prstGeom prst="rect">
            <a:avLst/>
          </a:prstGeom>
        </p:spPr>
      </p:pic>
      <p:sp>
        <p:nvSpPr>
          <p:cNvPr id="3" name="Rectangle 2">
            <a:extLst>
              <a:ext uri="{FF2B5EF4-FFF2-40B4-BE49-F238E27FC236}">
                <a16:creationId xmlns:a16="http://schemas.microsoft.com/office/drawing/2014/main" id="{511C2AB3-583C-9902-3A72-C710D7FB6709}"/>
              </a:ext>
            </a:extLst>
          </p:cNvPr>
          <p:cNvSpPr/>
          <p:nvPr userDrawn="1"/>
        </p:nvSpPr>
        <p:spPr>
          <a:xfrm>
            <a:off x="0" y="6343711"/>
            <a:ext cx="907366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671378"/>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Lst>
  <p:hf hdr="0" ftr="0" dt="0"/>
  <p:txStyles>
    <p:titleStyle>
      <a:lvl1pPr algn="l" rtl="0" eaLnBrk="0" fontAlgn="base" hangingPunct="0">
        <a:lnSpc>
          <a:spcPct val="90000"/>
        </a:lnSpc>
        <a:spcBef>
          <a:spcPct val="0"/>
        </a:spcBef>
        <a:spcAft>
          <a:spcPct val="0"/>
        </a:spcAft>
        <a:defRPr sz="4400" b="1" kern="1200">
          <a:solidFill>
            <a:srgbClr val="075697"/>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b="1">
          <a:solidFill>
            <a:schemeClr val="bg1"/>
          </a:solidFill>
          <a:latin typeface="Arial" panose="020B0604020202020204" pitchFamily="34" charset="0"/>
          <a:cs typeface="Arial" panose="020B0604020202020204" pitchFamily="34" charset="0"/>
        </a:defRPr>
      </a:lvl9pPr>
    </p:titleStyle>
    <p:bodyStyle>
      <a:lvl1pPr marL="457200" indent="-457200" algn="l" rtl="0" eaLnBrk="0" fontAlgn="base" hangingPunct="0">
        <a:lnSpc>
          <a:spcPct val="90000"/>
        </a:lnSpc>
        <a:spcBef>
          <a:spcPts val="1000"/>
        </a:spcBef>
        <a:spcAft>
          <a:spcPct val="0"/>
        </a:spcAft>
        <a:buFont typeface="Wingdings" panose="05000000000000000000" pitchFamily="2" charset="2"/>
        <a:buChar char="§"/>
        <a:defRPr sz="2800" b="1" kern="1200">
          <a:solidFill>
            <a:srgbClr val="075697"/>
          </a:solidFill>
          <a:latin typeface="Arial" panose="020B0604020202020204" pitchFamily="34" charset="0"/>
          <a:ea typeface="+mn-ea"/>
          <a:cs typeface="Arial" panose="020B0604020202020204" pitchFamily="34" charset="0"/>
        </a:defRPr>
      </a:lvl1pPr>
      <a:lvl2pPr marL="800100" indent="-342900" algn="l" rtl="0" eaLnBrk="0" fontAlgn="base" hangingPunct="0">
        <a:lnSpc>
          <a:spcPct val="90000"/>
        </a:lnSpc>
        <a:spcBef>
          <a:spcPts val="500"/>
        </a:spcBef>
        <a:spcAft>
          <a:spcPct val="0"/>
        </a:spcAft>
        <a:buFont typeface="Wingdings" panose="05000000000000000000" pitchFamily="2" charset="2"/>
        <a:buChar char="§"/>
        <a:defRPr sz="2400" kern="1200">
          <a:solidFill>
            <a:srgbClr val="075697"/>
          </a:solidFill>
          <a:latin typeface="Arial" panose="020B0604020202020204" pitchFamily="34" charset="0"/>
          <a:ea typeface="+mn-ea"/>
          <a:cs typeface="Arial" panose="020B0604020202020204" pitchFamily="34" charset="0"/>
        </a:defRPr>
      </a:lvl2pPr>
      <a:lvl3pPr marL="1257300" indent="-342900" algn="l" rtl="0" eaLnBrk="0" fontAlgn="base" hangingPunct="0">
        <a:lnSpc>
          <a:spcPct val="90000"/>
        </a:lnSpc>
        <a:spcBef>
          <a:spcPts val="500"/>
        </a:spcBef>
        <a:spcAft>
          <a:spcPct val="0"/>
        </a:spcAft>
        <a:buFont typeface="Wingdings" panose="05000000000000000000" pitchFamily="2" charset="2"/>
        <a:buChar char="§"/>
        <a:defRPr sz="2000" kern="1200">
          <a:solidFill>
            <a:srgbClr val="075697"/>
          </a:solidFill>
          <a:latin typeface="Arial" panose="020B0604020202020204" pitchFamily="34" charset="0"/>
          <a:ea typeface="+mn-ea"/>
          <a:cs typeface="Arial" panose="020B0604020202020204" pitchFamily="34" charset="0"/>
        </a:defRPr>
      </a:lvl3pPr>
      <a:lvl4pPr marL="1657350" indent="-285750" algn="l" rtl="0" eaLnBrk="0" fontAlgn="base" hangingPunct="0">
        <a:lnSpc>
          <a:spcPct val="90000"/>
        </a:lnSpc>
        <a:spcBef>
          <a:spcPts val="500"/>
        </a:spcBef>
        <a:spcAft>
          <a:spcPct val="0"/>
        </a:spcAft>
        <a:buFont typeface="Wingdings" panose="05000000000000000000" pitchFamily="2" charset="2"/>
        <a:buChar char="§"/>
        <a:defRPr kern="1200">
          <a:solidFill>
            <a:srgbClr val="075697"/>
          </a:solidFill>
          <a:latin typeface="Arial" panose="020B0604020202020204" pitchFamily="34" charset="0"/>
          <a:ea typeface="+mn-ea"/>
          <a:cs typeface="Arial" panose="020B0604020202020204" pitchFamily="34" charset="0"/>
        </a:defRPr>
      </a:lvl4pPr>
      <a:lvl5pPr marL="2114550" indent="-285750" algn="l" rtl="0" eaLnBrk="0" fontAlgn="base" hangingPunct="0">
        <a:lnSpc>
          <a:spcPct val="90000"/>
        </a:lnSpc>
        <a:spcBef>
          <a:spcPts val="500"/>
        </a:spcBef>
        <a:spcAft>
          <a:spcPct val="0"/>
        </a:spcAft>
        <a:buFont typeface="Wingdings" panose="05000000000000000000" pitchFamily="2" charset="2"/>
        <a:buChar char="§"/>
        <a:defRPr kern="1200">
          <a:solidFill>
            <a:srgbClr val="07569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scouting.org/outdoor-programs/camping/cub-day-camp/"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scouting.org/outdoor-programs/camping/cub-day-cam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scouting.org/health-and-safety/incident-report/"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259E70D-1EC5-481D-A274-FC6D655B1327}"/>
              </a:ext>
            </a:extLst>
          </p:cNvPr>
          <p:cNvSpPr>
            <a:spLocks noGrp="1"/>
          </p:cNvSpPr>
          <p:nvPr>
            <p:ph type="ctrTitle"/>
          </p:nvPr>
        </p:nvSpPr>
        <p:spPr/>
        <p:txBody>
          <a:bodyPr/>
          <a:lstStyle/>
          <a:p>
            <a:endParaRPr lang="en-US" altLang="en-US" dirty="0">
              <a:latin typeface="Helvetica" panose="020B0604020202020204" pitchFamily="34" charset="0"/>
              <a:ea typeface="ヒラギノ角ゴ Pro W3" charset="-128"/>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7"/>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Pre-Requisites for National Camping </a:t>
            </a:r>
            <a:r>
              <a:rPr lang="en-US" sz="6000" b="1" dirty="0">
                <a:solidFill>
                  <a:srgbClr val="015F9D"/>
                </a:solidFill>
              </a:rPr>
              <a:t>School</a:t>
            </a:r>
            <a:endParaRPr dirty="0"/>
          </a:p>
        </p:txBody>
      </p:sp>
      <p:sp>
        <p:nvSpPr>
          <p:cNvPr id="136" name="Google Shape;136;p7"/>
          <p:cNvSpPr txBox="1"/>
          <p:nvPr/>
        </p:nvSpPr>
        <p:spPr>
          <a:xfrm>
            <a:off x="1092200" y="2054090"/>
            <a:ext cx="10871100" cy="32376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3000"/>
              <a:buFont typeface="Arial"/>
              <a:buChar char="•"/>
            </a:pPr>
            <a:r>
              <a:rPr lang="en-US" sz="3000" b="1" dirty="0">
                <a:latin typeface="Arial"/>
                <a:ea typeface="Arial"/>
                <a:cs typeface="Arial"/>
                <a:sym typeface="Arial"/>
              </a:rPr>
              <a:t>Safeguarding Youth</a:t>
            </a:r>
            <a:r>
              <a:rPr lang="en-US" sz="3000" b="1" i="0" u="none" strike="noStrike" cap="none" dirty="0">
                <a:latin typeface="Arial"/>
                <a:ea typeface="Arial"/>
                <a:cs typeface="Arial"/>
                <a:sym typeface="Arial"/>
              </a:rPr>
              <a:t> </a:t>
            </a:r>
            <a:r>
              <a:rPr lang="en-US" sz="3000" b="0" i="0" u="none" strike="noStrike" cap="none" dirty="0">
                <a:solidFill>
                  <a:srgbClr val="000000"/>
                </a:solidFill>
                <a:latin typeface="Arial"/>
                <a:ea typeface="Arial"/>
                <a:cs typeface="Arial"/>
                <a:sym typeface="Arial"/>
              </a:rPr>
              <a:t>(and are a Registered leader)</a:t>
            </a:r>
            <a:endParaRPr dirty="0"/>
          </a:p>
          <a:p>
            <a:pPr marL="342900" marR="0" lvl="0" indent="-342900" algn="l" rtl="0">
              <a:lnSpc>
                <a:spcPct val="100000"/>
              </a:lnSpc>
              <a:spcBef>
                <a:spcPts val="600"/>
              </a:spcBef>
              <a:spcAft>
                <a:spcPts val="0"/>
              </a:spcAft>
              <a:buClr>
                <a:srgbClr val="000000"/>
              </a:buClr>
              <a:buSzPts val="3000"/>
              <a:buFont typeface="Arial"/>
              <a:buChar char="•"/>
            </a:pPr>
            <a:r>
              <a:rPr lang="en-US" sz="3000" b="0" i="0" u="none" strike="noStrike" cap="none" dirty="0">
                <a:solidFill>
                  <a:srgbClr val="000000"/>
                </a:solidFill>
                <a:latin typeface="Arial"/>
                <a:ea typeface="Arial"/>
                <a:cs typeface="Arial"/>
                <a:sym typeface="Arial"/>
              </a:rPr>
              <a:t>Any </a:t>
            </a:r>
            <a:r>
              <a:rPr lang="en-US" sz="3000" b="1" i="0" u="none" strike="noStrike" cap="none" dirty="0">
                <a:latin typeface="Arial"/>
                <a:ea typeface="Arial"/>
                <a:cs typeface="Arial"/>
                <a:sym typeface="Arial"/>
              </a:rPr>
              <a:t>Cub Leader specific </a:t>
            </a:r>
            <a:r>
              <a:rPr lang="en-US" sz="3000" b="0" i="0" u="none" strike="noStrike" cap="none" dirty="0">
                <a:solidFill>
                  <a:srgbClr val="000000"/>
                </a:solidFill>
                <a:latin typeface="Arial"/>
                <a:ea typeface="Arial"/>
                <a:cs typeface="Arial"/>
                <a:sym typeface="Arial"/>
              </a:rPr>
              <a:t>training from </a:t>
            </a:r>
            <a:r>
              <a:rPr lang="en-US" sz="3000" b="0" i="1" u="sng" strike="noStrike" cap="none" dirty="0">
                <a:solidFill>
                  <a:srgbClr val="000000"/>
                </a:solidFill>
                <a:latin typeface="Arial"/>
                <a:ea typeface="Arial"/>
                <a:cs typeface="Arial"/>
                <a:sym typeface="Arial"/>
              </a:rPr>
              <a:t>my.scouting.org </a:t>
            </a:r>
            <a:endParaRPr dirty="0"/>
          </a:p>
          <a:p>
            <a:pPr marL="342900" marR="0" lvl="0" indent="-342900" algn="l" rtl="0">
              <a:lnSpc>
                <a:spcPct val="100000"/>
              </a:lnSpc>
              <a:spcBef>
                <a:spcPts val="600"/>
              </a:spcBef>
              <a:spcAft>
                <a:spcPts val="0"/>
              </a:spcAft>
              <a:buClr>
                <a:srgbClr val="FF0000"/>
              </a:buClr>
              <a:buSzPts val="3000"/>
              <a:buFont typeface="Arial"/>
              <a:buChar char="•"/>
            </a:pPr>
            <a:r>
              <a:rPr lang="en-US" sz="3000" b="1" i="0" u="none" strike="noStrike" cap="none" dirty="0">
                <a:latin typeface="Arial"/>
                <a:ea typeface="Arial"/>
                <a:cs typeface="Arial"/>
                <a:sym typeface="Arial"/>
              </a:rPr>
              <a:t>Cub Scout Day Camp Administration </a:t>
            </a:r>
            <a:r>
              <a:rPr lang="en-US" sz="3000" b="0" i="0" u="none" strike="noStrike" cap="none" dirty="0">
                <a:solidFill>
                  <a:srgbClr val="000000"/>
                </a:solidFill>
                <a:latin typeface="Arial"/>
                <a:ea typeface="Arial"/>
                <a:cs typeface="Arial"/>
                <a:sym typeface="Arial"/>
              </a:rPr>
              <a:t>Online Training – Available online at my.scouting.org (</a:t>
            </a:r>
            <a:r>
              <a:rPr lang="en-US" sz="3000" dirty="0"/>
              <a:t>SCO_14001)</a:t>
            </a:r>
            <a:endParaRPr sz="3000" b="0" i="1"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FF0000"/>
              </a:buClr>
              <a:buSzPts val="3000"/>
              <a:buFont typeface="Arial"/>
              <a:buChar char="•"/>
            </a:pPr>
            <a:r>
              <a:rPr lang="en-US" sz="3000" b="1" i="0" u="none" strike="noStrike" cap="none" dirty="0">
                <a:latin typeface="Arial"/>
                <a:ea typeface="Arial"/>
                <a:cs typeface="Arial"/>
                <a:sym typeface="Arial"/>
              </a:rPr>
              <a:t>Cub Scout Day Camp Administration </a:t>
            </a:r>
            <a:r>
              <a:rPr lang="en-US" sz="3000" b="0" i="0" u="none" strike="noStrike" cap="none" dirty="0">
                <a:solidFill>
                  <a:srgbClr val="000000"/>
                </a:solidFill>
                <a:latin typeface="Arial"/>
                <a:ea typeface="Arial"/>
                <a:cs typeface="Arial"/>
                <a:sym typeface="Arial"/>
              </a:rPr>
              <a:t>in Council (CS 63) (this training). </a:t>
            </a:r>
            <a:endParaRPr dirty="0"/>
          </a:p>
          <a:p>
            <a:pPr marL="0" marR="0" lvl="0" indent="0" algn="l" rtl="0">
              <a:lnSpc>
                <a:spcPct val="100000"/>
              </a:lnSpc>
              <a:spcBef>
                <a:spcPts val="160"/>
              </a:spcBef>
              <a:spcAft>
                <a:spcPts val="0"/>
              </a:spcAft>
              <a:buNone/>
            </a:pPr>
            <a:endParaRPr sz="800" b="0" i="0" u="none" strike="noStrike" cap="none" dirty="0">
              <a:solidFill>
                <a:srgbClr val="000000"/>
              </a:solidFill>
              <a:latin typeface="Arial"/>
              <a:ea typeface="Arial"/>
              <a:cs typeface="Arial"/>
              <a:sym typeface="Arial"/>
            </a:endParaRPr>
          </a:p>
        </p:txBody>
      </p:sp>
      <p:sp>
        <p:nvSpPr>
          <p:cNvPr id="137" name="Google Shape;137;p7"/>
          <p:cNvSpPr txBox="1"/>
          <p:nvPr/>
        </p:nvSpPr>
        <p:spPr>
          <a:xfrm>
            <a:off x="685800" y="5291690"/>
            <a:ext cx="108711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Arial"/>
              <a:buNone/>
            </a:pPr>
            <a:r>
              <a:rPr lang="en-US" sz="2000" b="1" i="1" u="none" strike="noStrike" cap="none" dirty="0">
                <a:solidFill>
                  <a:srgbClr val="FF0000"/>
                </a:solidFill>
                <a:latin typeface="Arial"/>
                <a:ea typeface="Arial"/>
                <a:cs typeface="Arial"/>
                <a:sym typeface="Arial"/>
              </a:rPr>
              <a:t>Be sure to print proof of all completions and bring to the National Camping School session. NO CERTIFICATION will be presented until pre-requisites have been completed.</a:t>
            </a:r>
            <a:endParaRPr sz="20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1" name="Google Shape;881;p92"/>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882" name="Google Shape;882;p92"/>
          <p:cNvSpPr txBox="1">
            <a:spLocks noGrp="1"/>
          </p:cNvSpPr>
          <p:nvPr>
            <p:ph type="body" idx="1"/>
          </p:nvPr>
        </p:nvSpPr>
        <p:spPr>
          <a:xfrm>
            <a:off x="1904999" y="1828800"/>
            <a:ext cx="95631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solidFill>
                  <a:schemeClr val="tx1"/>
                </a:solidFill>
              </a:rPr>
              <a:t>Water</a:t>
            </a:r>
            <a:r>
              <a:rPr lang="en-US" b="0" dirty="0">
                <a:solidFill>
                  <a:schemeClr val="tx1"/>
                </a:solidFill>
              </a:rPr>
              <a:t>—Adequate access to safe drinking water is provided to all participants. Drinking water is from an approved public water system source or is tested regularly during the season for bacteriological quality and meets governmental health standards. In the absence of an applicable health code, piped or provided water supplies are tested at least once a year at the start of camp.</a:t>
            </a:r>
            <a:endParaRPr b="0" dirty="0">
              <a:solidFill>
                <a:schemeClr val="tx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Google Shape;889;p93"/>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890" name="Google Shape;890;p93"/>
          <p:cNvSpPr txBox="1">
            <a:spLocks noGrp="1"/>
          </p:cNvSpPr>
          <p:nvPr>
            <p:ph type="body" idx="1"/>
          </p:nvPr>
        </p:nvSpPr>
        <p:spPr>
          <a:xfrm>
            <a:off x="1404258" y="1874837"/>
            <a:ext cx="9212942"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solidFill>
                  <a:schemeClr val="tx1"/>
                </a:solidFill>
              </a:rPr>
              <a:t>Food Storage and Handling</a:t>
            </a:r>
            <a:r>
              <a:rPr lang="en-US" b="0" dirty="0">
                <a:solidFill>
                  <a:schemeClr val="tx1"/>
                </a:solidFill>
              </a:rPr>
              <a:t>—Proper food storage is necessary. Make sure the camp refrigeration units are clean, sanitary, and able to achieve required temperatures. If handling food, staff needs to be neat, wear clean clothing, have no health concerns, and comply with all state and local laws. Dishes, silverware, cookware, and cooking utensils are properly cleaned and sanitized in accordance with state and local regulations. Provided meals should be dietitian-approved and nutritionally balanced.</a:t>
            </a:r>
            <a:endParaRPr b="0" dirty="0">
              <a:solidFill>
                <a:schemeClr val="tx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7" name="Google Shape;897;p94"/>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898" name="Google Shape;898;p94"/>
          <p:cNvSpPr txBox="1">
            <a:spLocks noGrp="1"/>
          </p:cNvSpPr>
          <p:nvPr>
            <p:ph type="body" idx="1"/>
          </p:nvPr>
        </p:nvSpPr>
        <p:spPr>
          <a:xfrm>
            <a:off x="1904998" y="1993900"/>
            <a:ext cx="9144001"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All equipment and surfaces used in the preparation and serving of food are clean and sanitary. Dining hall tables, benches, and serving facilities are clean and in good repair. The dining hall has good ventilation and adequate room to walk freely between tables.</a:t>
            </a:r>
            <a:endParaRPr b="0" dirty="0">
              <a:solidFill>
                <a:schemeClr val="tx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5" name="Google Shape;905;p95"/>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906" name="Google Shape;906;p95"/>
          <p:cNvSpPr txBox="1">
            <a:spLocks noGrp="1"/>
          </p:cNvSpPr>
          <p:nvPr>
            <p:ph type="body" idx="1"/>
          </p:nvPr>
        </p:nvSpPr>
        <p:spPr>
          <a:xfrm>
            <a:off x="1776254" y="1742600"/>
            <a:ext cx="9425145"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Possible food allergies should be kept in mind as meals and snacks are planned, as well as how the transportation, storage, and “use by” date requirements are met. Review with the head of food services to assess understanding of the guidelines and how they are followed.</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a:lnSpc>
                <a:spcPct val="90000"/>
              </a:lnSpc>
              <a:spcAft>
                <a:spcPts val="0"/>
              </a:spcAft>
              <a:buClr>
                <a:schemeClr val="dk1"/>
              </a:buClr>
              <a:buSzPts val="2800"/>
            </a:pPr>
            <a:r>
              <a:rPr lang="en-US" b="0" dirty="0">
                <a:solidFill>
                  <a:schemeClr val="tx1"/>
                </a:solidFill>
              </a:rPr>
              <a:t>Possible food and other allergies should be addressed during the registration process.  Also be cautious about cross-contamination of foods.</a:t>
            </a:r>
            <a:endParaRPr b="0" dirty="0">
              <a:solidFill>
                <a:schemeClr val="tx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3" name="Google Shape;913;p96"/>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914" name="Google Shape;914;p96"/>
          <p:cNvSpPr txBox="1">
            <a:spLocks noGrp="1"/>
          </p:cNvSpPr>
          <p:nvPr>
            <p:ph type="body" idx="1"/>
          </p:nvPr>
        </p:nvSpPr>
        <p:spPr>
          <a:xfrm>
            <a:off x="1464548" y="1874837"/>
            <a:ext cx="9907744"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solidFill>
                  <a:schemeClr val="tx1"/>
                </a:solidFill>
              </a:rPr>
              <a:t>Smoking</a:t>
            </a:r>
            <a:r>
              <a:rPr lang="en-US" b="0" dirty="0">
                <a:solidFill>
                  <a:schemeClr val="tx1"/>
                </a:solidFill>
              </a:rPr>
              <a:t> is not allowed in the dining hall, nor is it permitted in the kitchen. A smoking zone away from any food preparation, serving, dining, and camping areas may be designated if local ordinances permit.</a:t>
            </a:r>
            <a:endParaRPr b="0" dirty="0">
              <a:solidFill>
                <a:schemeClr val="tx1"/>
              </a:solidFill>
            </a:endParaRPr>
          </a:p>
          <a:p>
            <a:pPr marL="635000">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dirty="0">
                <a:solidFill>
                  <a:schemeClr val="tx1"/>
                </a:solidFill>
              </a:rPr>
              <a:t>Sanitation</a:t>
            </a:r>
            <a:r>
              <a:rPr lang="en-US" b="0" dirty="0">
                <a:solidFill>
                  <a:schemeClr val="tx1"/>
                </a:solidFill>
              </a:rPr>
              <a:t>—Disposing of garbage properly can control the spread of germs. Trash needs to be picked up in a timely manner and must meet local or state regulations. Disposal of garbage, refuse, and sewage meets the demand of those in attendance.</a:t>
            </a:r>
            <a:endParaRPr b="0" dirty="0">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1" name="Google Shape;921;p97"/>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922" name="Google Shape;922;p97"/>
          <p:cNvSpPr txBox="1">
            <a:spLocks noGrp="1"/>
          </p:cNvSpPr>
          <p:nvPr>
            <p:ph type="body" idx="1"/>
          </p:nvPr>
        </p:nvSpPr>
        <p:spPr>
          <a:xfrm>
            <a:off x="1524000" y="1490189"/>
            <a:ext cx="10194052" cy="3998913"/>
          </a:xfrm>
          <a:prstGeom prst="rect">
            <a:avLst/>
          </a:prstGeom>
          <a:noFill/>
          <a:ln>
            <a:noFill/>
          </a:ln>
        </p:spPr>
        <p:txBody>
          <a:bodyPr spcFirstLastPara="1" wrap="square" lIns="91425" tIns="45700" rIns="91425" bIns="45700" anchor="t" anchorCtr="0">
            <a:noAutofit/>
          </a:bodyPr>
          <a:lstStyle/>
          <a:p>
            <a:pPr>
              <a:lnSpc>
                <a:spcPct val="120000"/>
              </a:lnSpc>
              <a:spcBef>
                <a:spcPts val="0"/>
              </a:spcBef>
              <a:spcAft>
                <a:spcPts val="0"/>
              </a:spcAft>
              <a:buClr>
                <a:schemeClr val="dk1"/>
              </a:buClr>
              <a:buSzPct val="100000"/>
            </a:pPr>
            <a:r>
              <a:rPr lang="en-US" dirty="0">
                <a:solidFill>
                  <a:schemeClr val="tx1"/>
                </a:solidFill>
              </a:rPr>
              <a:t>Toilets and Latrines</a:t>
            </a:r>
            <a:r>
              <a:rPr lang="en-US" b="0" dirty="0">
                <a:solidFill>
                  <a:schemeClr val="tx1"/>
                </a:solidFill>
              </a:rPr>
              <a:t>—Toilets and latrines are clean, well-ventilated, in good repair with adequate insect and pest control, and located throughout camp and/or in each campsite.</a:t>
            </a:r>
          </a:p>
          <a:p>
            <a:pPr>
              <a:lnSpc>
                <a:spcPct val="120000"/>
              </a:lnSpc>
              <a:spcBef>
                <a:spcPts val="0"/>
              </a:spcBef>
              <a:spcAft>
                <a:spcPts val="0"/>
              </a:spcAft>
              <a:buClr>
                <a:schemeClr val="dk1"/>
              </a:buClr>
              <a:buSzPct val="100000"/>
            </a:pPr>
            <a:endParaRPr lang="en-US" sz="1000" b="0" dirty="0">
              <a:solidFill>
                <a:schemeClr val="tx1"/>
              </a:solidFill>
            </a:endParaRPr>
          </a:p>
          <a:p>
            <a:pPr lvl="1">
              <a:lnSpc>
                <a:spcPct val="120000"/>
              </a:lnSpc>
              <a:spcBef>
                <a:spcPts val="0"/>
              </a:spcBef>
              <a:spcAft>
                <a:spcPts val="0"/>
              </a:spcAft>
              <a:buClr>
                <a:schemeClr val="dk1"/>
              </a:buClr>
              <a:buSzPct val="100000"/>
            </a:pPr>
            <a:r>
              <a:rPr lang="en-US" b="0" dirty="0">
                <a:solidFill>
                  <a:schemeClr val="tx1"/>
                </a:solidFill>
              </a:rPr>
              <a:t>Procedures for separate use of restroom facilities by males and females and by youth and adults are in effect.</a:t>
            </a:r>
          </a:p>
          <a:p>
            <a:pPr lvl="1">
              <a:lnSpc>
                <a:spcPct val="120000"/>
              </a:lnSpc>
              <a:spcBef>
                <a:spcPts val="0"/>
              </a:spcBef>
              <a:spcAft>
                <a:spcPts val="0"/>
              </a:spcAft>
              <a:buClr>
                <a:schemeClr val="dk1"/>
              </a:buClr>
              <a:buSzPct val="100000"/>
            </a:pPr>
            <a:r>
              <a:rPr lang="en-US" b="0" dirty="0">
                <a:solidFill>
                  <a:schemeClr val="tx1"/>
                </a:solidFill>
              </a:rPr>
              <a:t>Procedures are in place to include periodic checks to ensure that safety, sanitation, and privacy of participants is maintained.</a:t>
            </a:r>
            <a:endParaRPr lang="en-US" dirty="0">
              <a:solidFill>
                <a:schemeClr val="tx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18">
          <a:extLst>
            <a:ext uri="{FF2B5EF4-FFF2-40B4-BE49-F238E27FC236}">
              <a16:creationId xmlns:a16="http://schemas.microsoft.com/office/drawing/2014/main" id="{5DF6A693-D932-A5CB-BB0D-600A7F677256}"/>
            </a:ext>
          </a:extLst>
        </p:cNvPr>
        <p:cNvGrpSpPr/>
        <p:nvPr/>
      </p:nvGrpSpPr>
      <p:grpSpPr>
        <a:xfrm>
          <a:off x="0" y="0"/>
          <a:ext cx="0" cy="0"/>
          <a:chOff x="0" y="0"/>
          <a:chExt cx="0" cy="0"/>
        </a:xfrm>
      </p:grpSpPr>
      <p:sp>
        <p:nvSpPr>
          <p:cNvPr id="921" name="Google Shape;921;p97">
            <a:extLst>
              <a:ext uri="{FF2B5EF4-FFF2-40B4-BE49-F238E27FC236}">
                <a16:creationId xmlns:a16="http://schemas.microsoft.com/office/drawing/2014/main" id="{321B3B2C-8619-0259-C4E8-69ED1D015D89}"/>
              </a:ext>
            </a:extLst>
          </p:cNvPr>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922" name="Google Shape;922;p97">
            <a:extLst>
              <a:ext uri="{FF2B5EF4-FFF2-40B4-BE49-F238E27FC236}">
                <a16:creationId xmlns:a16="http://schemas.microsoft.com/office/drawing/2014/main" id="{195325B6-3785-8AC9-A338-65F9FC747089}"/>
              </a:ext>
            </a:extLst>
          </p:cNvPr>
          <p:cNvSpPr txBox="1">
            <a:spLocks noGrp="1"/>
          </p:cNvSpPr>
          <p:nvPr>
            <p:ph type="body" idx="1"/>
          </p:nvPr>
        </p:nvSpPr>
        <p:spPr>
          <a:xfrm>
            <a:off x="1143000" y="1752600"/>
            <a:ext cx="9907745" cy="3998913"/>
          </a:xfrm>
          <a:prstGeom prst="rect">
            <a:avLst/>
          </a:prstGeom>
          <a:noFill/>
          <a:ln>
            <a:noFill/>
          </a:ln>
        </p:spPr>
        <p:txBody>
          <a:bodyPr spcFirstLastPara="1" wrap="square" lIns="91425" tIns="45700" rIns="91425" bIns="45700" anchor="t" anchorCtr="0">
            <a:noAutofit/>
          </a:bodyPr>
          <a:lstStyle/>
          <a:p>
            <a:pPr lvl="1">
              <a:lnSpc>
                <a:spcPct val="120000"/>
              </a:lnSpc>
              <a:spcBef>
                <a:spcPts val="0"/>
              </a:spcBef>
              <a:spcAft>
                <a:spcPts val="0"/>
              </a:spcAft>
              <a:buClr>
                <a:schemeClr val="dk1"/>
              </a:buClr>
              <a:buSzPct val="100000"/>
            </a:pPr>
            <a:r>
              <a:rPr lang="en-US" sz="2600" b="1" dirty="0">
                <a:solidFill>
                  <a:schemeClr val="tx1"/>
                </a:solidFill>
              </a:rPr>
              <a:t>Handwashing—</a:t>
            </a:r>
            <a:r>
              <a:rPr lang="en-US" sz="2600" dirty="0">
                <a:solidFill>
                  <a:schemeClr val="tx1"/>
                </a:solidFill>
              </a:rPr>
              <a:t>Proper hand washing before and after eating, before food preparation and after disposing of garbage, as well as after using restroom facilities, can prevent the spread of many germs. Make sure staff and campers have access to facilities throughout the camp.</a:t>
            </a:r>
          </a:p>
        </p:txBody>
      </p:sp>
    </p:spTree>
    <p:extLst>
      <p:ext uri="{BB962C8B-B14F-4D97-AF65-F5344CB8AC3E}">
        <p14:creationId xmlns:p14="http://schemas.microsoft.com/office/powerpoint/2010/main" val="4134446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7" name="Google Shape;937;p99"/>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Other Items to Consider </a:t>
            </a:r>
            <a:br>
              <a:rPr lang="en-US" sz="6000" b="1" dirty="0">
                <a:solidFill>
                  <a:srgbClr val="015F9D"/>
                </a:solidFill>
                <a:latin typeface="Calibri"/>
                <a:ea typeface="Calibri"/>
                <a:cs typeface="Calibri"/>
                <a:sym typeface="Calibri"/>
              </a:rPr>
            </a:br>
            <a:r>
              <a:rPr lang="en-US" sz="3300" i="1" dirty="0">
                <a:solidFill>
                  <a:srgbClr val="015F9D"/>
                </a:solidFill>
                <a:latin typeface="Calibri"/>
                <a:ea typeface="Calibri"/>
                <a:cs typeface="Calibri"/>
                <a:sym typeface="Calibri"/>
              </a:rPr>
              <a:t>(as needed by your camp situation)</a:t>
            </a:r>
            <a:endParaRPr dirty="0"/>
          </a:p>
        </p:txBody>
      </p:sp>
      <p:sp>
        <p:nvSpPr>
          <p:cNvPr id="938" name="Google Shape;938;p99"/>
          <p:cNvSpPr txBox="1">
            <a:spLocks noGrp="1"/>
          </p:cNvSpPr>
          <p:nvPr>
            <p:ph type="body" idx="1"/>
          </p:nvPr>
        </p:nvSpPr>
        <p:spPr>
          <a:xfrm>
            <a:off x="1464548" y="1841500"/>
            <a:ext cx="9152652"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dirty="0">
                <a:solidFill>
                  <a:schemeClr val="tx1"/>
                </a:solidFill>
              </a:rPr>
              <a:t>Fire Extinguishers/Open Flame/Other</a:t>
            </a:r>
            <a:r>
              <a:rPr lang="en-US" dirty="0"/>
              <a:t>: </a:t>
            </a:r>
            <a:r>
              <a:rPr lang="en-US" b="0" dirty="0">
                <a:solidFill>
                  <a:schemeClr val="tx1"/>
                </a:solidFill>
              </a:rPr>
              <a:t>Bulk flammable storage: Bulk containers of flammable liquids are properly located, vented, secured, and connected according to the supplier’s recommendation or local codes. Fuel pumps are locked; all flammable fuels are safely stored in approved containers that are locked or located in a locker area or facility.</a:t>
            </a:r>
            <a:endParaRPr b="0" dirty="0">
              <a:solidFill>
                <a:schemeClr val="tx1"/>
              </a:solidFill>
            </a:endParaRP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dirty="0">
                <a:solidFill>
                  <a:schemeClr val="tx1"/>
                </a:solidFill>
              </a:rPr>
              <a:t>Signage</a:t>
            </a:r>
            <a:r>
              <a:rPr lang="en-US" b="0" dirty="0">
                <a:solidFill>
                  <a:schemeClr val="tx1"/>
                </a:solidFill>
              </a:rPr>
              <a:t>: “Danger—No Smoking” signs are posted at fuel storage locations where required by code or established by council policy.</a:t>
            </a:r>
            <a:endParaRPr b="0" dirty="0">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5" name="Google Shape;945;p10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946" name="Google Shape;946;p100"/>
          <p:cNvSpPr txBox="1">
            <a:spLocks noGrp="1"/>
          </p:cNvSpPr>
          <p:nvPr>
            <p:ph type="body" idx="1"/>
          </p:nvPr>
        </p:nvSpPr>
        <p:spPr>
          <a:xfrm>
            <a:off x="1981200" y="1827211"/>
            <a:ext cx="8229600" cy="47220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By following these pre-camp and on-site steps, Cub Scout day camp standards will be in place to provide a healthier and safer camping experience for campers and staff.</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3" name="Google Shape;953;p10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954" name="Google Shape;954;p101"/>
          <p:cNvSpPr txBox="1">
            <a:spLocks noGrp="1"/>
          </p:cNvSpPr>
          <p:nvPr>
            <p:ph type="body" idx="1"/>
          </p:nvPr>
        </p:nvSpPr>
        <p:spPr>
          <a:xfrm>
            <a:off x="838200" y="2151856"/>
            <a:ext cx="8382000" cy="4300337"/>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sz="2800" b="1" dirty="0"/>
              <a:t>SQ–405</a:t>
            </a:r>
            <a:endParaRPr dirty="0"/>
          </a:p>
          <a:p>
            <a:pPr>
              <a:lnSpc>
                <a:spcPct val="90000"/>
              </a:lnSpc>
              <a:spcAft>
                <a:spcPts val="0"/>
              </a:spcAft>
              <a:buClr>
                <a:schemeClr val="dk1"/>
              </a:buClr>
              <a:buSzPts val="2800"/>
            </a:pPr>
            <a:r>
              <a:rPr lang="en-US" sz="2800" b="1" dirty="0"/>
              <a:t>RP–453</a:t>
            </a:r>
            <a:endParaRPr dirty="0"/>
          </a:p>
          <a:p>
            <a:pPr>
              <a:lnSpc>
                <a:spcPct val="90000"/>
              </a:lnSpc>
              <a:spcAft>
                <a:spcPts val="0"/>
              </a:spcAft>
              <a:buClr>
                <a:schemeClr val="dk1"/>
              </a:buClr>
              <a:buSzPts val="2800"/>
            </a:pPr>
            <a:r>
              <a:rPr lang="en-US" sz="2800" b="1" dirty="0"/>
              <a:t>HS–503, 504, 505,   506, 507, 508, </a:t>
            </a:r>
            <a:endParaRPr dirty="0"/>
          </a:p>
          <a:p>
            <a:pPr>
              <a:lnSpc>
                <a:spcPct val="90000"/>
              </a:lnSpc>
              <a:spcAft>
                <a:spcPts val="0"/>
              </a:spcAft>
              <a:buClr>
                <a:schemeClr val="dk1"/>
              </a:buClr>
              <a:buSzPts val="2800"/>
            </a:pPr>
            <a:r>
              <a:rPr lang="en-US" sz="2800" b="1" dirty="0"/>
              <a:t>HS–509, 510</a:t>
            </a:r>
            <a:endParaRPr dirty="0"/>
          </a:p>
          <a:p>
            <a:pPr>
              <a:lnSpc>
                <a:spcPct val="90000"/>
              </a:lnSpc>
              <a:spcAft>
                <a:spcPts val="0"/>
              </a:spcAft>
              <a:buClr>
                <a:schemeClr val="dk1"/>
              </a:buClr>
              <a:buSzPts val="2800"/>
            </a:pPr>
            <a:r>
              <a:rPr lang="en-US" sz="2800" b="1" dirty="0"/>
              <a:t>FS–601, 602, 603 </a:t>
            </a:r>
            <a:endParaRPr sz="2800" b="1" dirty="0"/>
          </a:p>
          <a:p>
            <a:pPr>
              <a:lnSpc>
                <a:spcPct val="90000"/>
              </a:lnSpc>
              <a:spcAft>
                <a:spcPts val="0"/>
              </a:spcAft>
              <a:buClr>
                <a:schemeClr val="dk1"/>
              </a:buClr>
              <a:buSzPts val="2800"/>
            </a:pPr>
            <a:r>
              <a:rPr lang="en-US" sz="2800" b="1" dirty="0"/>
              <a:t>FA–702, 703, 705, 706, 707, 709, 710, 712, 713</a:t>
            </a:r>
            <a:endParaRPr dirty="0"/>
          </a:p>
          <a:p>
            <a:pPr>
              <a:lnSpc>
                <a:spcPct val="90000"/>
              </a:lnSpc>
              <a:spcAft>
                <a:spcPts val="0"/>
              </a:spcAft>
              <a:buClr>
                <a:schemeClr val="dk1"/>
              </a:buClr>
              <a:buSzPts val="2800"/>
            </a:pPr>
            <a:r>
              <a:rPr lang="en-US" sz="2800" b="1" dirty="0"/>
              <a:t>AO–801, 803, 808, 812</a:t>
            </a:r>
            <a:endParaRPr dirty="0"/>
          </a:p>
        </p:txBody>
      </p:sp>
      <p:pic>
        <p:nvPicPr>
          <p:cNvPr id="3" name="Picture 2">
            <a:extLst>
              <a:ext uri="{FF2B5EF4-FFF2-40B4-BE49-F238E27FC236}">
                <a16:creationId xmlns:a16="http://schemas.microsoft.com/office/drawing/2014/main" id="{36648DD6-C8E9-5267-1BAD-BEAEE961C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143000"/>
            <a:ext cx="2637672" cy="33595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44" name="Google Shape;144;p8"/>
          <p:cNvPicPr preferRelativeResize="0"/>
          <p:nvPr/>
        </p:nvPicPr>
        <p:blipFill rotWithShape="1">
          <a:blip r:embed="rId3">
            <a:alphaModFix/>
          </a:blip>
          <a:srcRect t="50101" b="12352"/>
          <a:stretch/>
        </p:blipFill>
        <p:spPr>
          <a:xfrm>
            <a:off x="-3047" y="10"/>
            <a:ext cx="12191998" cy="6857990"/>
          </a:xfrm>
          <a:prstGeom prst="rect">
            <a:avLst/>
          </a:prstGeom>
          <a:noFill/>
          <a:ln>
            <a:noFill/>
          </a:ln>
        </p:spPr>
      </p:pic>
      <p:sp>
        <p:nvSpPr>
          <p:cNvPr id="145" name="Google Shape;145;p8"/>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6" name="Google Shape;146;p8"/>
          <p:cNvSpPr txBox="1">
            <a:spLocks noGrp="1"/>
          </p:cNvSpPr>
          <p:nvPr>
            <p:ph type="title"/>
          </p:nvPr>
        </p:nvSpPr>
        <p:spPr>
          <a:xfrm>
            <a:off x="1097280" y="325550"/>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Rockwell"/>
              <a:buNone/>
            </a:pPr>
            <a:r>
              <a:rPr lang="en-US" sz="5200" b="1" cap="none" dirty="0">
                <a:solidFill>
                  <a:srgbClr val="FFFFFF"/>
                </a:solidFill>
                <a:latin typeface="Rockwell"/>
                <a:ea typeface="Rockwell"/>
                <a:cs typeface="Rockwell"/>
                <a:sym typeface="Rockwell"/>
              </a:rPr>
              <a:t>WHO DOES WHAT?</a:t>
            </a:r>
            <a:endParaRP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02" descr="A picture containing sport, archery, outdoor, person&#10;&#10;Description automatically generated"/>
          <p:cNvPicPr preferRelativeResize="0"/>
          <p:nvPr/>
        </p:nvPicPr>
        <p:blipFill rotWithShape="1">
          <a:blip r:embed="rId3">
            <a:alphaModFix/>
          </a:blip>
          <a:srcRect/>
          <a:stretch/>
        </p:blipFill>
        <p:spPr>
          <a:xfrm>
            <a:off x="0" y="0"/>
            <a:ext cx="12192000" cy="6858308"/>
          </a:xfrm>
          <a:prstGeom prst="rect">
            <a:avLst/>
          </a:prstGeom>
          <a:noFill/>
          <a:ln>
            <a:noFill/>
          </a:ln>
        </p:spPr>
      </p:pic>
      <p:sp>
        <p:nvSpPr>
          <p:cNvPr id="962" name="Google Shape;962;p102"/>
          <p:cNvSpPr txBox="1">
            <a:spLocks noGrp="1"/>
          </p:cNvSpPr>
          <p:nvPr>
            <p:ph type="title"/>
          </p:nvPr>
        </p:nvSpPr>
        <p:spPr>
          <a:xfrm>
            <a:off x="838200" y="4395651"/>
            <a:ext cx="10515600" cy="26253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dirty="0">
                <a:solidFill>
                  <a:schemeClr val="lt1"/>
                </a:solidFill>
                <a:latin typeface="Rockwell"/>
                <a:ea typeface="Rockwell"/>
                <a:cs typeface="Rockwell"/>
                <a:sym typeface="Rockwell"/>
              </a:rPr>
              <a:t>STAFF SELECTION AND TRAINING</a:t>
            </a:r>
            <a:endParaRP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66">
          <a:extLst>
            <a:ext uri="{FF2B5EF4-FFF2-40B4-BE49-F238E27FC236}">
              <a16:creationId xmlns:a16="http://schemas.microsoft.com/office/drawing/2014/main" id="{0DE635FD-9D89-2776-BD01-80643C5DE993}"/>
            </a:ext>
          </a:extLst>
        </p:cNvPr>
        <p:cNvGrpSpPr/>
        <p:nvPr/>
      </p:nvGrpSpPr>
      <p:grpSpPr>
        <a:xfrm>
          <a:off x="0" y="0"/>
          <a:ext cx="0" cy="0"/>
          <a:chOff x="0" y="0"/>
          <a:chExt cx="0" cy="0"/>
        </a:xfrm>
      </p:grpSpPr>
      <p:sp>
        <p:nvSpPr>
          <p:cNvPr id="969" name="Google Shape;969;p103">
            <a:extLst>
              <a:ext uri="{FF2B5EF4-FFF2-40B4-BE49-F238E27FC236}">
                <a16:creationId xmlns:a16="http://schemas.microsoft.com/office/drawing/2014/main" id="{0DC7D582-A0CF-283A-E0E4-D6D1E2C2F474}"/>
              </a:ext>
            </a:extLst>
          </p:cNvPr>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Selection &amp; Training</a:t>
            </a:r>
            <a:endParaRPr dirty="0"/>
          </a:p>
        </p:txBody>
      </p:sp>
      <p:sp>
        <p:nvSpPr>
          <p:cNvPr id="970" name="Google Shape;970;p103">
            <a:extLst>
              <a:ext uri="{FF2B5EF4-FFF2-40B4-BE49-F238E27FC236}">
                <a16:creationId xmlns:a16="http://schemas.microsoft.com/office/drawing/2014/main" id="{5797EDF4-2E19-07CB-90FF-3CF715B07776}"/>
              </a:ext>
            </a:extLst>
          </p:cNvPr>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dirty="0">
                <a:solidFill>
                  <a:schemeClr val="tx1"/>
                </a:solidFill>
              </a:rPr>
              <a:t>Learning Objectives:</a:t>
            </a:r>
            <a:endParaRPr dirty="0">
              <a:solidFill>
                <a:schemeClr val="tx1"/>
              </a:solidFill>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List the different roles and general responsibilities of staff members at Cub Scout day camp. </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List the factors that determine the number of staff members for a camp. </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Describe how camp staff are found and recruited.</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List the critical fundamentals in camp staff applications, position descriptions, and letters of agreement. </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Explain why staff training is critical in executing a great program.</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List some key subjects that should be covered in staff development.</a:t>
            </a:r>
            <a:endParaRPr sz="2400" b="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7273923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9" name="Google Shape;969;p103"/>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Selection &amp; Training</a:t>
            </a:r>
            <a:endParaRPr dirty="0"/>
          </a:p>
        </p:txBody>
      </p:sp>
      <p:sp>
        <p:nvSpPr>
          <p:cNvPr id="970" name="Google Shape;970;p103"/>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dirty="0">
                <a:solidFill>
                  <a:schemeClr val="tx1"/>
                </a:solidFill>
              </a:rPr>
              <a:t>Learning Objectives:</a:t>
            </a:r>
            <a:endParaRPr dirty="0">
              <a:solidFill>
                <a:schemeClr val="tx1"/>
              </a:solidFill>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Understand how a staff manual should be used to communicate camp expectations to staff members </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Understand Safeguarding Youth policies at camp.</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Explain that staff training is a continual process and does not end when camp training is finished.</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Describe how to avoid unlawful harassment in camp.</a:t>
            </a:r>
            <a:endParaRPr sz="2400" b="0" dirty="0">
              <a:solidFill>
                <a:schemeClr val="tx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ct val="100000"/>
              <a:buFont typeface="Noto Sans Symbols"/>
              <a:buChar char="∙"/>
            </a:pPr>
            <a:r>
              <a:rPr lang="en-US" sz="2400" b="0" dirty="0">
                <a:solidFill>
                  <a:schemeClr val="tx1"/>
                </a:solidFill>
                <a:latin typeface="Calibri"/>
                <a:ea typeface="Calibri"/>
                <a:cs typeface="Calibri"/>
                <a:sym typeface="Calibri"/>
              </a:rPr>
              <a:t>Describe the purpose of a code of conduct.</a:t>
            </a:r>
            <a:endParaRPr sz="2400" b="0" dirty="0">
              <a:solidFill>
                <a:schemeClr val="tx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7" name="Google Shape;977;p104"/>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Introduction</a:t>
            </a:r>
            <a:endParaRPr sz="3300" i="1" dirty="0">
              <a:solidFill>
                <a:srgbClr val="015F9D"/>
              </a:solidFill>
              <a:latin typeface="Calibri"/>
              <a:ea typeface="Calibri"/>
              <a:cs typeface="Calibri"/>
              <a:sym typeface="Calibri"/>
            </a:endParaRPr>
          </a:p>
        </p:txBody>
      </p:sp>
      <p:sp>
        <p:nvSpPr>
          <p:cNvPr id="978" name="Google Shape;978;p104"/>
          <p:cNvSpPr txBox="1">
            <a:spLocks noGrp="1"/>
          </p:cNvSpPr>
          <p:nvPr>
            <p:ph type="body" idx="1"/>
          </p:nvPr>
        </p:nvSpPr>
        <p:spPr>
          <a:xfrm>
            <a:off x="1066800" y="1429543"/>
            <a:ext cx="10293070" cy="39989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400"/>
              <a:buNone/>
            </a:pPr>
            <a:r>
              <a:rPr lang="en-US" sz="3400" b="1" i="1" dirty="0">
                <a:solidFill>
                  <a:schemeClr val="tx1"/>
                </a:solidFill>
              </a:rPr>
              <a:t>“The principal mission of the camp staff is to ensure a quality program of adventure that will meet the high expectations of every participating camper.”</a:t>
            </a:r>
            <a:endParaRPr dirty="0">
              <a:solidFill>
                <a:schemeClr val="tx1"/>
              </a:solidFill>
            </a:endParaRPr>
          </a:p>
          <a:p>
            <a:pPr marL="0" lvl="0" indent="0" algn="ctr" rtl="0">
              <a:lnSpc>
                <a:spcPct val="90000"/>
              </a:lnSpc>
              <a:spcBef>
                <a:spcPts val="1000"/>
              </a:spcBef>
              <a:spcAft>
                <a:spcPts val="0"/>
              </a:spcAft>
              <a:buClr>
                <a:schemeClr val="dk1"/>
              </a:buClr>
              <a:buSzPts val="3400"/>
              <a:buNone/>
            </a:pPr>
            <a:endParaRPr sz="3400" b="1" i="1" dirty="0">
              <a:solidFill>
                <a:schemeClr val="tx1"/>
              </a:solidFill>
            </a:endParaRPr>
          </a:p>
          <a:p>
            <a:pPr marL="0" lvl="0" indent="0" algn="l" rtl="0">
              <a:lnSpc>
                <a:spcPct val="90000"/>
              </a:lnSpc>
              <a:spcBef>
                <a:spcPts val="1000"/>
              </a:spcBef>
              <a:spcAft>
                <a:spcPts val="0"/>
              </a:spcAft>
              <a:buClr>
                <a:schemeClr val="dk1"/>
              </a:buClr>
              <a:buSzPts val="3400"/>
              <a:buNone/>
            </a:pPr>
            <a:r>
              <a:rPr lang="en-US" sz="3400" b="0" dirty="0">
                <a:solidFill>
                  <a:schemeClr val="tx1"/>
                </a:solidFill>
              </a:rPr>
              <a:t>Each staff member </a:t>
            </a:r>
            <a:r>
              <a:rPr lang="en-US" sz="3400" dirty="0">
                <a:solidFill>
                  <a:schemeClr val="tx1"/>
                </a:solidFill>
              </a:rPr>
              <a:t>MUST</a:t>
            </a:r>
            <a:r>
              <a:rPr lang="en-US" sz="3400" b="0" dirty="0">
                <a:solidFill>
                  <a:schemeClr val="tx1"/>
                </a:solidFill>
              </a:rPr>
              <a:t> be a team member who sets an example by applying the 12 points of the Scout Law in thought and action</a:t>
            </a:r>
            <a:r>
              <a:rPr lang="en-US" sz="3400" dirty="0">
                <a:solidFill>
                  <a:schemeClr val="tx1"/>
                </a:solidFill>
              </a:rPr>
              <a:t>.</a:t>
            </a:r>
            <a:endParaRPr dirty="0">
              <a:solidFill>
                <a:schemeClr val="tx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5" name="Google Shape;985;p105"/>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Staff Members- </a:t>
            </a:r>
            <a:br>
              <a:rPr lang="en-US" sz="6000" b="1" dirty="0">
                <a:solidFill>
                  <a:srgbClr val="015F9D"/>
                </a:solidFill>
                <a:latin typeface="Calibri"/>
                <a:ea typeface="Calibri"/>
                <a:cs typeface="Calibri"/>
                <a:sym typeface="Calibri"/>
              </a:rPr>
            </a:br>
            <a:r>
              <a:rPr lang="en-US" sz="6000" b="1" dirty="0">
                <a:solidFill>
                  <a:srgbClr val="015F9D"/>
                </a:solidFill>
                <a:latin typeface="Calibri"/>
                <a:ea typeface="Calibri"/>
                <a:cs typeface="Calibri"/>
                <a:sym typeface="Calibri"/>
              </a:rPr>
              <a:t>Roles &amp; Responsibilities </a:t>
            </a:r>
            <a:endParaRPr sz="3300" i="1" dirty="0">
              <a:solidFill>
                <a:srgbClr val="015F9D"/>
              </a:solidFill>
              <a:latin typeface="Calibri"/>
              <a:ea typeface="Calibri"/>
              <a:cs typeface="Calibri"/>
              <a:sym typeface="Calibri"/>
            </a:endParaRPr>
          </a:p>
        </p:txBody>
      </p:sp>
      <p:sp>
        <p:nvSpPr>
          <p:cNvPr id="986" name="Google Shape;986;p105"/>
          <p:cNvSpPr txBox="1">
            <a:spLocks noGrp="1"/>
          </p:cNvSpPr>
          <p:nvPr>
            <p:ph type="body" idx="1"/>
          </p:nvPr>
        </p:nvSpPr>
        <p:spPr>
          <a:xfrm>
            <a:off x="1828799" y="1981200"/>
            <a:ext cx="9601201"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Support Unit leaders in making their year-round programs effective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Instruct campers in skills such as aquatics, personal fitness, sportsmanship, craftsmanship, crafts, and sports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Assist with safety procedures and Safeguarding Youth  policies of the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Give leadership to programs, campfires, and ceremonies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By example and personal effort, help youth and leaders have a happy, worthwhile experience.</a:t>
            </a:r>
            <a:endParaRPr b="0" dirty="0">
              <a:solidFill>
                <a:schemeClr val="tx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3" name="Google Shape;993;p106"/>
          <p:cNvSpPr txBox="1">
            <a:spLocks noGrp="1"/>
          </p:cNvSpPr>
          <p:nvPr>
            <p:ph type="title"/>
          </p:nvPr>
        </p:nvSpPr>
        <p:spPr>
          <a:xfrm>
            <a:off x="7247255" y="245266"/>
            <a:ext cx="4754245" cy="4415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0" dirty="0">
                <a:solidFill>
                  <a:schemeClr val="tx1"/>
                </a:solidFill>
                <a:latin typeface="Calibri"/>
                <a:ea typeface="Calibri"/>
                <a:cs typeface="Calibri"/>
                <a:sym typeface="Calibri"/>
              </a:rPr>
              <a:t>Who is considered staff? </a:t>
            </a:r>
            <a:br>
              <a:rPr lang="en-US" sz="6000" b="0" dirty="0">
                <a:solidFill>
                  <a:schemeClr val="tx1"/>
                </a:solidFill>
                <a:latin typeface="Calibri"/>
                <a:ea typeface="Calibri"/>
                <a:cs typeface="Calibri"/>
                <a:sym typeface="Calibri"/>
              </a:rPr>
            </a:br>
            <a:r>
              <a:rPr lang="en-US" sz="6000" b="0" dirty="0">
                <a:solidFill>
                  <a:schemeClr val="tx1"/>
                </a:solidFill>
                <a:latin typeface="Calibri"/>
                <a:ea typeface="Calibri"/>
                <a:cs typeface="Calibri"/>
                <a:sym typeface="Calibri"/>
              </a:rPr>
              <a:t>(SQ-401)</a:t>
            </a:r>
            <a:endParaRPr sz="3300" b="0" i="1" dirty="0">
              <a:solidFill>
                <a:schemeClr val="tx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A361FBAC-00CB-3799-9C61-D20FA267BDB4}"/>
              </a:ext>
            </a:extLst>
          </p:cNvPr>
          <p:cNvPicPr>
            <a:picLocks noChangeAspect="1"/>
          </p:cNvPicPr>
          <p:nvPr/>
        </p:nvPicPr>
        <p:blipFill>
          <a:blip r:embed="rId3"/>
          <a:stretch>
            <a:fillRect/>
          </a:stretch>
        </p:blipFill>
        <p:spPr>
          <a:xfrm>
            <a:off x="2299607" y="115887"/>
            <a:ext cx="4191259" cy="5827714"/>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1001" name="Google Shape;1001;p107"/>
          <p:cNvSpPr txBox="1">
            <a:spLocks noGrp="1"/>
          </p:cNvSpPr>
          <p:nvPr>
            <p:ph type="title"/>
          </p:nvPr>
        </p:nvSpPr>
        <p:spPr>
          <a:xfrm>
            <a:off x="7247255" y="245266"/>
            <a:ext cx="4754245" cy="44156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0" dirty="0">
                <a:solidFill>
                  <a:schemeClr val="tx1"/>
                </a:solidFill>
                <a:latin typeface="Calibri"/>
                <a:ea typeface="Calibri"/>
                <a:cs typeface="Calibri"/>
                <a:sym typeface="Calibri"/>
              </a:rPr>
              <a:t>Staff Ages</a:t>
            </a:r>
            <a:br>
              <a:rPr lang="en-US" sz="6000" b="0" dirty="0">
                <a:solidFill>
                  <a:schemeClr val="tx1"/>
                </a:solidFill>
                <a:latin typeface="Calibri"/>
                <a:ea typeface="Calibri"/>
                <a:cs typeface="Calibri"/>
                <a:sym typeface="Calibri"/>
              </a:rPr>
            </a:br>
            <a:r>
              <a:rPr lang="en-US" sz="6000" b="0" dirty="0">
                <a:solidFill>
                  <a:schemeClr val="tx1"/>
                </a:solidFill>
                <a:latin typeface="Calibri"/>
                <a:ea typeface="Calibri"/>
                <a:cs typeface="Calibri"/>
                <a:sym typeface="Calibri"/>
              </a:rPr>
              <a:t>(SQ-403, RP-451, 457, 459)</a:t>
            </a:r>
            <a:endParaRPr sz="3300" b="0" i="1" dirty="0">
              <a:solidFill>
                <a:schemeClr val="tx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CABF9E83-B77E-7B43-54A3-159668052E13}"/>
              </a:ext>
            </a:extLst>
          </p:cNvPr>
          <p:cNvPicPr>
            <a:picLocks noChangeAspect="1"/>
          </p:cNvPicPr>
          <p:nvPr/>
        </p:nvPicPr>
        <p:blipFill>
          <a:blip r:embed="rId3"/>
          <a:stretch>
            <a:fillRect/>
          </a:stretch>
        </p:blipFill>
        <p:spPr>
          <a:xfrm>
            <a:off x="2124849" y="74199"/>
            <a:ext cx="4352152" cy="6085819"/>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9" name="Google Shape;1009;p108"/>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Size Factors</a:t>
            </a:r>
            <a:endParaRPr sz="3300" i="1" dirty="0">
              <a:solidFill>
                <a:srgbClr val="015F9D"/>
              </a:solidFill>
              <a:latin typeface="Calibri"/>
              <a:ea typeface="Calibri"/>
              <a:cs typeface="Calibri"/>
              <a:sym typeface="Calibri"/>
            </a:endParaRPr>
          </a:p>
        </p:txBody>
      </p:sp>
      <p:sp>
        <p:nvSpPr>
          <p:cNvPr id="1010" name="Google Shape;1010;p108"/>
          <p:cNvSpPr txBox="1">
            <a:spLocks noGrp="1"/>
          </p:cNvSpPr>
          <p:nvPr>
            <p:ph type="body" idx="1"/>
          </p:nvPr>
        </p:nvSpPr>
        <p:spPr>
          <a:xfrm>
            <a:off x="1905000" y="1447800"/>
            <a:ext cx="8229600" cy="5223671"/>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b="0" dirty="0">
                <a:solidFill>
                  <a:schemeClr val="tx1"/>
                </a:solidFill>
              </a:rPr>
              <a:t>Number of campers expected</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Site characteristics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Length of camp (days)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Programming activities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Specialized activities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Type of Food Service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Maintenance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Participation of leaders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Special Needs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Staff Ages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Tot Lot?</a:t>
            </a:r>
            <a:endParaRPr b="0" dirty="0">
              <a:solidFill>
                <a:schemeClr val="tx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7" name="Google Shape;1017;p109"/>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Potential Staff Positions</a:t>
            </a:r>
            <a:endParaRPr sz="3300" i="1" dirty="0">
              <a:solidFill>
                <a:srgbClr val="015F9D"/>
              </a:solidFill>
              <a:latin typeface="Calibri"/>
              <a:ea typeface="Calibri"/>
              <a:cs typeface="Calibri"/>
              <a:sym typeface="Calibri"/>
            </a:endParaRPr>
          </a:p>
        </p:txBody>
      </p:sp>
      <p:sp>
        <p:nvSpPr>
          <p:cNvPr id="1018" name="Google Shape;1018;p109"/>
          <p:cNvSpPr txBox="1">
            <a:spLocks noGrp="1"/>
          </p:cNvSpPr>
          <p:nvPr>
            <p:ph type="body" idx="1"/>
          </p:nvPr>
        </p:nvSpPr>
        <p:spPr>
          <a:xfrm>
            <a:off x="1339850" y="1542256"/>
            <a:ext cx="9804400" cy="5030789"/>
          </a:xfrm>
          <a:prstGeom prst="rect">
            <a:avLst/>
          </a:prstGeom>
          <a:noFill/>
          <a:ln>
            <a:noFill/>
          </a:ln>
        </p:spPr>
        <p:txBody>
          <a:bodyPr spcFirstLastPara="1" wrap="square" lIns="91425" tIns="45700" rIns="91425" bIns="45700" anchor="t" anchorCtr="0">
            <a:normAutofit/>
          </a:bodyPr>
          <a:lstStyle/>
          <a:p>
            <a:pPr lvl="1">
              <a:lnSpc>
                <a:spcPct val="90000"/>
              </a:lnSpc>
              <a:spcBef>
                <a:spcPts val="0"/>
              </a:spcBef>
              <a:spcAft>
                <a:spcPts val="0"/>
              </a:spcAft>
              <a:buClr>
                <a:schemeClr val="dk1"/>
              </a:buClr>
              <a:buSzPts val="2400"/>
            </a:pPr>
            <a:r>
              <a:rPr lang="en-US" dirty="0">
                <a:solidFill>
                  <a:schemeClr val="tx1"/>
                </a:solidFill>
              </a:rPr>
              <a:t>Business and Physical Arrangements Manager</a:t>
            </a:r>
            <a:endParaRPr dirty="0">
              <a:solidFill>
                <a:schemeClr val="tx1"/>
              </a:solidFill>
            </a:endParaRPr>
          </a:p>
          <a:p>
            <a:pPr lvl="1">
              <a:lnSpc>
                <a:spcPct val="90000"/>
              </a:lnSpc>
              <a:spcAft>
                <a:spcPts val="0"/>
              </a:spcAft>
              <a:buClr>
                <a:schemeClr val="dk1"/>
              </a:buClr>
              <a:buSzPts val="2400"/>
            </a:pPr>
            <a:r>
              <a:rPr lang="en-US" dirty="0">
                <a:solidFill>
                  <a:schemeClr val="tx1"/>
                </a:solidFill>
              </a:rPr>
              <a:t>Health Officer</a:t>
            </a:r>
            <a:endParaRPr dirty="0">
              <a:solidFill>
                <a:schemeClr val="tx1"/>
              </a:solidFill>
            </a:endParaRPr>
          </a:p>
          <a:p>
            <a:pPr lvl="1">
              <a:lnSpc>
                <a:spcPct val="90000"/>
              </a:lnSpc>
              <a:spcAft>
                <a:spcPts val="0"/>
              </a:spcAft>
              <a:buClr>
                <a:schemeClr val="dk1"/>
              </a:buClr>
              <a:buSzPts val="2400"/>
            </a:pPr>
            <a:r>
              <a:rPr lang="en-US" dirty="0">
                <a:solidFill>
                  <a:schemeClr val="tx1"/>
                </a:solidFill>
              </a:rPr>
              <a:t>Crafts Director</a:t>
            </a:r>
            <a:endParaRPr dirty="0">
              <a:solidFill>
                <a:schemeClr val="tx1"/>
              </a:solidFill>
            </a:endParaRPr>
          </a:p>
          <a:p>
            <a:pPr lvl="1">
              <a:lnSpc>
                <a:spcPct val="90000"/>
              </a:lnSpc>
              <a:spcAft>
                <a:spcPts val="0"/>
              </a:spcAft>
              <a:buClr>
                <a:schemeClr val="dk1"/>
              </a:buClr>
              <a:buSzPts val="2400"/>
            </a:pPr>
            <a:r>
              <a:rPr lang="en-US" dirty="0">
                <a:solidFill>
                  <a:schemeClr val="tx1"/>
                </a:solidFill>
              </a:rPr>
              <a:t>Aquatics Director</a:t>
            </a:r>
            <a:endParaRPr dirty="0">
              <a:solidFill>
                <a:schemeClr val="tx1"/>
              </a:solidFill>
            </a:endParaRPr>
          </a:p>
          <a:p>
            <a:pPr lvl="1">
              <a:lnSpc>
                <a:spcPct val="90000"/>
              </a:lnSpc>
              <a:spcAft>
                <a:spcPts val="0"/>
              </a:spcAft>
              <a:buClr>
                <a:schemeClr val="dk1"/>
              </a:buClr>
              <a:buSzPts val="2400"/>
            </a:pPr>
            <a:r>
              <a:rPr lang="en-US" dirty="0">
                <a:solidFill>
                  <a:schemeClr val="tx1"/>
                </a:solidFill>
              </a:rPr>
              <a:t>Shooting Sports Director</a:t>
            </a:r>
            <a:endParaRPr dirty="0">
              <a:solidFill>
                <a:schemeClr val="tx1"/>
              </a:solidFill>
            </a:endParaRPr>
          </a:p>
          <a:p>
            <a:pPr lvl="1">
              <a:lnSpc>
                <a:spcPct val="90000"/>
              </a:lnSpc>
              <a:spcAft>
                <a:spcPts val="0"/>
              </a:spcAft>
              <a:buClr>
                <a:schemeClr val="dk1"/>
              </a:buClr>
              <a:buSzPts val="2400"/>
            </a:pPr>
            <a:r>
              <a:rPr lang="en-US" dirty="0">
                <a:solidFill>
                  <a:schemeClr val="tx1"/>
                </a:solidFill>
              </a:rPr>
              <a:t>Station Instructors</a:t>
            </a:r>
            <a:endParaRPr dirty="0">
              <a:solidFill>
                <a:schemeClr val="tx1"/>
              </a:solidFill>
            </a:endParaRPr>
          </a:p>
          <a:p>
            <a:pPr lvl="1">
              <a:lnSpc>
                <a:spcPct val="90000"/>
              </a:lnSpc>
              <a:spcAft>
                <a:spcPts val="0"/>
              </a:spcAft>
              <a:buClr>
                <a:schemeClr val="dk1"/>
              </a:buClr>
              <a:buSzPts val="2400"/>
            </a:pPr>
            <a:r>
              <a:rPr lang="en-US" dirty="0">
                <a:solidFill>
                  <a:schemeClr val="tx1"/>
                </a:solidFill>
              </a:rPr>
              <a:t>Walking Den Leaders</a:t>
            </a:r>
            <a:endParaRPr dirty="0">
              <a:solidFill>
                <a:schemeClr val="tx1"/>
              </a:solidFill>
            </a:endParaRPr>
          </a:p>
          <a:p>
            <a:pPr lvl="1">
              <a:lnSpc>
                <a:spcPct val="90000"/>
              </a:lnSpc>
              <a:spcAft>
                <a:spcPts val="0"/>
              </a:spcAft>
              <a:buClr>
                <a:schemeClr val="dk1"/>
              </a:buClr>
              <a:buSzPts val="2400"/>
            </a:pPr>
            <a:r>
              <a:rPr lang="en-US" dirty="0">
                <a:solidFill>
                  <a:schemeClr val="tx1"/>
                </a:solidFill>
              </a:rPr>
              <a:t>Tot Lot leaders</a:t>
            </a:r>
            <a:endParaRPr dirty="0">
              <a:solidFill>
                <a:schemeClr val="tx1"/>
              </a:solidFill>
            </a:endParaRPr>
          </a:p>
          <a:p>
            <a:pPr lvl="1">
              <a:lnSpc>
                <a:spcPct val="90000"/>
              </a:lnSpc>
              <a:spcAft>
                <a:spcPts val="0"/>
              </a:spcAft>
              <a:buClr>
                <a:schemeClr val="dk1"/>
              </a:buClr>
              <a:buSzPts val="2400"/>
            </a:pPr>
            <a:r>
              <a:rPr lang="en-US" dirty="0">
                <a:solidFill>
                  <a:schemeClr val="tx1"/>
                </a:solidFill>
              </a:rPr>
              <a:t>Den Chiefs</a:t>
            </a:r>
            <a:endParaRPr dirty="0">
              <a:solidFill>
                <a:schemeClr val="tx1"/>
              </a:solidFill>
            </a:endParaRPr>
          </a:p>
          <a:p>
            <a:pPr lvl="1">
              <a:lnSpc>
                <a:spcPct val="90000"/>
              </a:lnSpc>
              <a:spcAft>
                <a:spcPts val="0"/>
              </a:spcAft>
              <a:buClr>
                <a:schemeClr val="dk1"/>
              </a:buClr>
              <a:buSzPts val="2400"/>
            </a:pPr>
            <a:r>
              <a:rPr lang="en-US" dirty="0">
                <a:solidFill>
                  <a:schemeClr val="tx1"/>
                </a:solidFill>
              </a:rPr>
              <a:t>Food Service Staff</a:t>
            </a:r>
            <a:endParaRPr dirty="0">
              <a:solidFill>
                <a:schemeClr val="tx1"/>
              </a:solidFill>
            </a:endParaRPr>
          </a:p>
          <a:p>
            <a:pPr lvl="1">
              <a:lnSpc>
                <a:spcPct val="90000"/>
              </a:lnSpc>
              <a:spcAft>
                <a:spcPts val="0"/>
              </a:spcAft>
              <a:buClr>
                <a:schemeClr val="dk1"/>
              </a:buClr>
              <a:buSzPts val="2400"/>
            </a:pPr>
            <a:r>
              <a:rPr lang="en-US" dirty="0">
                <a:solidFill>
                  <a:schemeClr val="tx1"/>
                </a:solidFill>
              </a:rPr>
              <a:t>Trading Post Staff</a:t>
            </a:r>
            <a:endParaRPr dirty="0">
              <a:solidFill>
                <a:schemeClr val="tx1"/>
              </a:solidFill>
            </a:endParaRPr>
          </a:p>
          <a:p>
            <a:pPr lvl="1">
              <a:lnSpc>
                <a:spcPct val="90000"/>
              </a:lnSpc>
              <a:spcAft>
                <a:spcPts val="0"/>
              </a:spcAft>
              <a:buClr>
                <a:schemeClr val="dk1"/>
              </a:buClr>
              <a:buSzPts val="2400"/>
            </a:pPr>
            <a:r>
              <a:rPr lang="en-US" dirty="0">
                <a:solidFill>
                  <a:schemeClr val="tx1"/>
                </a:solidFill>
              </a:rPr>
              <a:t>Quartermaster</a:t>
            </a:r>
            <a:endParaRPr dirty="0">
              <a:solidFill>
                <a:schemeClr val="tx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5" name="Google Shape;1025;p110"/>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Where do we find them?</a:t>
            </a:r>
            <a:endParaRPr sz="3300" i="1" dirty="0">
              <a:solidFill>
                <a:srgbClr val="015F9D"/>
              </a:solidFill>
              <a:latin typeface="Calibri"/>
              <a:ea typeface="Calibri"/>
              <a:cs typeface="Calibri"/>
              <a:sym typeface="Calibri"/>
            </a:endParaRPr>
          </a:p>
        </p:txBody>
      </p:sp>
      <p:sp>
        <p:nvSpPr>
          <p:cNvPr id="1026" name="Google Shape;1026;p110"/>
          <p:cNvSpPr txBox="1">
            <a:spLocks noGrp="1"/>
          </p:cNvSpPr>
          <p:nvPr>
            <p:ph type="body" idx="1"/>
          </p:nvPr>
        </p:nvSpPr>
        <p:spPr>
          <a:xfrm>
            <a:off x="1776255" y="1634329"/>
            <a:ext cx="8229600" cy="475377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Previous Day Camp staff</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Pack unit leaders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Parents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Scout Troops / Venture Crews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Eagle Scouts / NESA</a:t>
            </a:r>
            <a:endParaRPr b="0" dirty="0">
              <a:solidFill>
                <a:schemeClr val="tx1"/>
              </a:solidFill>
            </a:endParaRPr>
          </a:p>
          <a:p>
            <a:pPr>
              <a:lnSpc>
                <a:spcPct val="90000"/>
              </a:lnSpc>
              <a:spcAft>
                <a:spcPts val="0"/>
              </a:spcAft>
              <a:buClr>
                <a:schemeClr val="dk1"/>
              </a:buClr>
              <a:buSzPts val="2800"/>
            </a:pPr>
            <a:r>
              <a:rPr lang="en-US" b="0" dirty="0">
                <a:solidFill>
                  <a:schemeClr val="tx1"/>
                </a:solidFill>
              </a:rPr>
              <a:t>Order of the Arrow</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Council / district Scouters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Community special interests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RSVP / SRDA</a:t>
            </a:r>
            <a:endParaRPr b="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9"/>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Who Does What?</a:t>
            </a:r>
            <a:endParaRPr dirty="0"/>
          </a:p>
        </p:txBody>
      </p:sp>
      <p:sp>
        <p:nvSpPr>
          <p:cNvPr id="154" name="Google Shape;154;p9"/>
          <p:cNvSpPr txBox="1">
            <a:spLocks noGrp="1"/>
          </p:cNvSpPr>
          <p:nvPr>
            <p:ph type="body" idx="1"/>
          </p:nvPr>
        </p:nvSpPr>
        <p:spPr>
          <a:xfrm>
            <a:off x="1104900" y="1828800"/>
            <a:ext cx="9690100" cy="42973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dirty="0">
                <a:solidFill>
                  <a:schemeClr val="tx1"/>
                </a:solidFill>
              </a:rPr>
              <a:t>LEARNING OBJECTIVES</a:t>
            </a:r>
            <a:endParaRPr dirty="0">
              <a:solidFill>
                <a:schemeClr val="tx1"/>
              </a:solidFill>
            </a:endParaRPr>
          </a:p>
          <a:p>
            <a:pPr lvl="0" algn="l" rtl="0">
              <a:lnSpc>
                <a:spcPct val="110000"/>
              </a:lnSpc>
              <a:spcBef>
                <a:spcPts val="1000"/>
              </a:spcBef>
              <a:spcAft>
                <a:spcPts val="0"/>
              </a:spcAft>
              <a:buClr>
                <a:schemeClr val="dk1"/>
              </a:buClr>
              <a:buSzPts val="2200"/>
              <a:buFont typeface="Arial" panose="020B0604020202020204" pitchFamily="34" charset="0"/>
              <a:buChar char="•"/>
            </a:pPr>
            <a:r>
              <a:rPr lang="en-US" sz="2600" b="0" dirty="0">
                <a:solidFill>
                  <a:schemeClr val="tx1"/>
                </a:solidFill>
              </a:rPr>
              <a:t>Explain the overall structure of a day camp staff organization</a:t>
            </a:r>
            <a:endParaRPr sz="2600" b="0" dirty="0">
              <a:solidFill>
                <a:schemeClr val="tx1"/>
              </a:solidFill>
            </a:endParaRPr>
          </a:p>
          <a:p>
            <a:pPr lvl="0" algn="l" rtl="0">
              <a:lnSpc>
                <a:spcPct val="110000"/>
              </a:lnSpc>
              <a:spcBef>
                <a:spcPts val="1000"/>
              </a:spcBef>
              <a:spcAft>
                <a:spcPts val="0"/>
              </a:spcAft>
              <a:buClr>
                <a:schemeClr val="dk1"/>
              </a:buClr>
              <a:buSzPts val="2200"/>
              <a:buFont typeface="Arial" panose="020B0604020202020204" pitchFamily="34" charset="0"/>
              <a:buChar char="•"/>
            </a:pPr>
            <a:r>
              <a:rPr lang="en-US" sz="2600" b="0" dirty="0">
                <a:solidFill>
                  <a:schemeClr val="tx1"/>
                </a:solidFill>
              </a:rPr>
              <a:t>Explain the roles of Day Camp Advisor, Day Camp Director, and Day Camp Program Director </a:t>
            </a:r>
            <a:endParaRPr sz="2600" b="0" dirty="0">
              <a:solidFill>
                <a:schemeClr val="tx1"/>
              </a:solidFill>
            </a:endParaRPr>
          </a:p>
          <a:p>
            <a:pPr lvl="0" algn="l" rtl="0">
              <a:lnSpc>
                <a:spcPct val="110000"/>
              </a:lnSpc>
              <a:spcBef>
                <a:spcPts val="1000"/>
              </a:spcBef>
              <a:spcAft>
                <a:spcPts val="0"/>
              </a:spcAft>
              <a:buClr>
                <a:schemeClr val="dk1"/>
              </a:buClr>
              <a:buSzPts val="2200"/>
              <a:buFont typeface="Arial" panose="020B0604020202020204" pitchFamily="34" charset="0"/>
              <a:buChar char="•"/>
            </a:pPr>
            <a:r>
              <a:rPr lang="en-US" sz="2600" b="0" dirty="0">
                <a:solidFill>
                  <a:schemeClr val="tx1"/>
                </a:solidFill>
              </a:rPr>
              <a:t>List the specific duties of these positions: camp advisor, camp director, and program director.</a:t>
            </a:r>
            <a:endParaRPr sz="2600" b="0" dirty="0">
              <a:solidFill>
                <a:schemeClr val="tx1"/>
              </a:solidFill>
            </a:endParaRPr>
          </a:p>
          <a:p>
            <a:pPr lvl="0" algn="l" rtl="0">
              <a:lnSpc>
                <a:spcPct val="110000"/>
              </a:lnSpc>
              <a:spcBef>
                <a:spcPts val="1000"/>
              </a:spcBef>
              <a:spcAft>
                <a:spcPts val="0"/>
              </a:spcAft>
              <a:buClr>
                <a:schemeClr val="dk1"/>
              </a:buClr>
              <a:buSzPts val="2200"/>
              <a:buFont typeface="Arial" panose="020B0604020202020204" pitchFamily="34" charset="0"/>
              <a:buChar char="•"/>
            </a:pPr>
            <a:r>
              <a:rPr lang="en-US" sz="2600" b="0" dirty="0">
                <a:solidFill>
                  <a:schemeClr val="tx1"/>
                </a:solidFill>
              </a:rPr>
              <a:t>Understand the importance of the partnership between the professionals and volunteers</a:t>
            </a:r>
            <a:endParaRPr sz="2600" b="0" dirty="0">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111"/>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Where do we find them?</a:t>
            </a:r>
            <a:endParaRPr sz="3300" i="1" dirty="0">
              <a:solidFill>
                <a:srgbClr val="015F9D"/>
              </a:solidFill>
              <a:latin typeface="Calibri"/>
              <a:ea typeface="Calibri"/>
              <a:cs typeface="Calibri"/>
              <a:sym typeface="Calibri"/>
            </a:endParaRPr>
          </a:p>
        </p:txBody>
      </p:sp>
      <p:sp>
        <p:nvSpPr>
          <p:cNvPr id="1034" name="Google Shape;1034;p111"/>
          <p:cNvSpPr txBox="1">
            <a:spLocks noGrp="1"/>
          </p:cNvSpPr>
          <p:nvPr>
            <p:ph type="body" idx="1"/>
          </p:nvPr>
        </p:nvSpPr>
        <p:spPr>
          <a:xfrm>
            <a:off x="1776255" y="1634329"/>
            <a:ext cx="8229600" cy="475377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Military Groups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Hospital staff</a:t>
            </a:r>
            <a:endParaRPr b="0" dirty="0">
              <a:solidFill>
                <a:schemeClr val="tx1"/>
              </a:solidFill>
            </a:endParaRPr>
          </a:p>
          <a:p>
            <a:pPr>
              <a:lnSpc>
                <a:spcPct val="90000"/>
              </a:lnSpc>
              <a:spcAft>
                <a:spcPts val="0"/>
              </a:spcAft>
              <a:buClr>
                <a:schemeClr val="dk1"/>
              </a:buClr>
              <a:buSzPts val="2800"/>
            </a:pPr>
            <a:r>
              <a:rPr lang="en-US" b="0" dirty="0">
                <a:solidFill>
                  <a:schemeClr val="tx1"/>
                </a:solidFill>
              </a:rPr>
              <a:t>Medical schools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Paramedics / Ambulance companies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USA Archery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NRA</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Conservation groups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Teachers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Instructors</a:t>
            </a:r>
            <a:endParaRPr b="0" dirty="0">
              <a:solidFill>
                <a:schemeClr val="tx1"/>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41" name="Google Shape;1041;p112"/>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Applications, Job Descriptions, Letters of Agreement</a:t>
            </a:r>
            <a:endParaRPr sz="3300" i="1" dirty="0">
              <a:solidFill>
                <a:srgbClr val="015F9D"/>
              </a:solidFill>
              <a:latin typeface="Calibri"/>
              <a:ea typeface="Calibri"/>
              <a:cs typeface="Calibri"/>
              <a:sym typeface="Calibri"/>
            </a:endParaRPr>
          </a:p>
        </p:txBody>
      </p:sp>
      <p:sp>
        <p:nvSpPr>
          <p:cNvPr id="1042" name="Google Shape;1042;p112"/>
          <p:cNvSpPr txBox="1">
            <a:spLocks noGrp="1"/>
          </p:cNvSpPr>
          <p:nvPr>
            <p:ph type="body" idx="1"/>
          </p:nvPr>
        </p:nvSpPr>
        <p:spPr>
          <a:xfrm>
            <a:off x="1776255" y="2239165"/>
            <a:ext cx="8229600" cy="4337846"/>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Apply to all – Volunteer or Paid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Council Policies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Employment laws do not apply to volunteers, but all should be treated with the same respect.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Documents are to be in “The Book”, or filed in the council electronic system!</a:t>
            </a:r>
            <a:endParaRPr b="0" dirty="0">
              <a:solidFill>
                <a:schemeClr val="tx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9" name="Google Shape;1049;p113"/>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Selection of Camp Staff</a:t>
            </a:r>
            <a:endParaRPr sz="3300" i="1" dirty="0">
              <a:solidFill>
                <a:srgbClr val="015F9D"/>
              </a:solidFill>
              <a:latin typeface="Calibri"/>
              <a:ea typeface="Calibri"/>
              <a:cs typeface="Calibri"/>
              <a:sym typeface="Calibri"/>
            </a:endParaRPr>
          </a:p>
        </p:txBody>
      </p:sp>
      <p:sp>
        <p:nvSpPr>
          <p:cNvPr id="1050" name="Google Shape;1050;p113"/>
          <p:cNvSpPr txBox="1">
            <a:spLocks noGrp="1"/>
          </p:cNvSpPr>
          <p:nvPr>
            <p:ph type="body" idx="1"/>
          </p:nvPr>
        </p:nvSpPr>
        <p:spPr>
          <a:xfrm>
            <a:off x="1472327" y="1447800"/>
            <a:ext cx="9247345" cy="475377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dirty="0">
                <a:solidFill>
                  <a:schemeClr val="tx1"/>
                </a:solidFill>
              </a:rPr>
              <a:t>#1 - Must be registered members of Scouting America (SQ-401A)</a:t>
            </a:r>
            <a:endParaRPr dirty="0">
              <a:solidFill>
                <a:schemeClr val="tx1"/>
              </a:solidFill>
            </a:endParaRPr>
          </a:p>
          <a:p>
            <a:pPr marL="0" lvl="0" indent="0" algn="l" rtl="0">
              <a:lnSpc>
                <a:spcPct val="90000"/>
              </a:lnSpc>
              <a:spcBef>
                <a:spcPts val="1000"/>
              </a:spcBef>
              <a:spcAft>
                <a:spcPts val="0"/>
              </a:spcAft>
              <a:buClr>
                <a:schemeClr val="dk1"/>
              </a:buClr>
              <a:buSzPts val="2800"/>
              <a:buNone/>
            </a:pPr>
            <a:endParaRPr dirty="0">
              <a:solidFill>
                <a:schemeClr val="tx1"/>
              </a:solidFill>
            </a:endParaRPr>
          </a:p>
          <a:p>
            <a:pPr lvl="1">
              <a:lnSpc>
                <a:spcPct val="90000"/>
              </a:lnSpc>
              <a:spcAft>
                <a:spcPts val="0"/>
              </a:spcAft>
              <a:buClr>
                <a:schemeClr val="dk1"/>
              </a:buClr>
              <a:buSzPts val="2400"/>
            </a:pPr>
            <a:r>
              <a:rPr lang="en-US" dirty="0">
                <a:solidFill>
                  <a:schemeClr val="tx1"/>
                </a:solidFill>
              </a:rPr>
              <a:t>Recommendation – 50% in leadership positions have 3 years camp experience, or a degree in a related field (RP-458)</a:t>
            </a:r>
            <a:endParaRPr dirty="0">
              <a:solidFill>
                <a:schemeClr val="tx1"/>
              </a:solidFill>
            </a:endParaRPr>
          </a:p>
          <a:p>
            <a:pPr lvl="1">
              <a:lnSpc>
                <a:spcPct val="90000"/>
              </a:lnSpc>
              <a:spcAft>
                <a:spcPts val="0"/>
              </a:spcAft>
              <a:buClr>
                <a:schemeClr val="dk1"/>
              </a:buClr>
              <a:buSzPts val="2400"/>
            </a:pPr>
            <a:r>
              <a:rPr lang="en-US" dirty="0">
                <a:solidFill>
                  <a:schemeClr val="tx1"/>
                </a:solidFill>
              </a:rPr>
              <a:t>On site leadership – Orientation, written summary of their duties and responsibilities, and be supervised by a key staff member</a:t>
            </a:r>
            <a:endParaRPr dirty="0">
              <a:solidFill>
                <a:schemeClr val="tx1"/>
              </a:solidFill>
            </a:endParaRPr>
          </a:p>
          <a:p>
            <a:pPr lvl="1">
              <a:lnSpc>
                <a:spcPct val="90000"/>
              </a:lnSpc>
              <a:spcAft>
                <a:spcPts val="0"/>
              </a:spcAft>
              <a:buClr>
                <a:schemeClr val="dk1"/>
              </a:buClr>
              <a:buSzPts val="2400"/>
            </a:pPr>
            <a:r>
              <a:rPr lang="en-US" dirty="0">
                <a:solidFill>
                  <a:schemeClr val="tx1"/>
                </a:solidFill>
              </a:rPr>
              <a:t>All staff must be over 14 (SQ-401B), must comply with all labor laws (SQ-401C).</a:t>
            </a:r>
            <a:endParaRPr dirty="0">
              <a:solidFill>
                <a:schemeClr val="tx1"/>
              </a:solidFill>
            </a:endParaRPr>
          </a:p>
          <a:p>
            <a:pPr lvl="2">
              <a:lnSpc>
                <a:spcPct val="90000"/>
              </a:lnSpc>
              <a:spcAft>
                <a:spcPts val="0"/>
              </a:spcAft>
              <a:buClr>
                <a:schemeClr val="dk1"/>
              </a:buClr>
              <a:buSzPts val="2000"/>
            </a:pPr>
            <a:r>
              <a:rPr lang="en-US" dirty="0">
                <a:solidFill>
                  <a:schemeClr val="tx1"/>
                </a:solidFill>
              </a:rPr>
              <a:t>Federal Child labor laws may apply</a:t>
            </a:r>
            <a:endParaRPr dirty="0">
              <a:solidFill>
                <a:schemeClr val="tx1"/>
              </a:solidFill>
            </a:endParaRPr>
          </a:p>
          <a:p>
            <a:pPr lvl="2">
              <a:lnSpc>
                <a:spcPct val="90000"/>
              </a:lnSpc>
              <a:spcAft>
                <a:spcPts val="0"/>
              </a:spcAft>
              <a:buClr>
                <a:schemeClr val="dk1"/>
              </a:buClr>
              <a:buSzPts val="2000"/>
            </a:pPr>
            <a:r>
              <a:rPr lang="en-US" dirty="0">
                <a:solidFill>
                  <a:schemeClr val="tx1"/>
                </a:solidFill>
              </a:rPr>
              <a:t>No hazardous duty</a:t>
            </a:r>
            <a:endParaRPr dirty="0">
              <a:solidFill>
                <a:schemeClr val="tx1"/>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7" name="Google Shape;1057;p114"/>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Selection of Camp Staff</a:t>
            </a:r>
            <a:endParaRPr sz="3300" i="1" dirty="0">
              <a:solidFill>
                <a:srgbClr val="015F9D"/>
              </a:solidFill>
              <a:latin typeface="Calibri"/>
              <a:ea typeface="Calibri"/>
              <a:cs typeface="Calibri"/>
              <a:sym typeface="Calibri"/>
            </a:endParaRPr>
          </a:p>
        </p:txBody>
      </p:sp>
      <p:sp>
        <p:nvSpPr>
          <p:cNvPr id="1058" name="Google Shape;1058;p114"/>
          <p:cNvSpPr txBox="1">
            <a:spLocks noGrp="1"/>
          </p:cNvSpPr>
          <p:nvPr>
            <p:ph type="body" idx="1"/>
          </p:nvPr>
        </p:nvSpPr>
        <p:spPr>
          <a:xfrm>
            <a:off x="1698836" y="1634329"/>
            <a:ext cx="10302664"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US" sz="2700" b="0" dirty="0">
                <a:solidFill>
                  <a:schemeClr val="tx1"/>
                </a:solidFill>
              </a:rPr>
              <a:t>#2 - An Application is submitted (SQ-401C.3)</a:t>
            </a:r>
            <a:endParaRPr sz="2700" b="0" dirty="0">
              <a:solidFill>
                <a:schemeClr val="tx1"/>
              </a:solidFill>
            </a:endParaRPr>
          </a:p>
          <a:p>
            <a:pPr marL="0" lvl="0" indent="0" algn="l" rtl="0">
              <a:lnSpc>
                <a:spcPct val="90000"/>
              </a:lnSpc>
              <a:spcBef>
                <a:spcPts val="1000"/>
              </a:spcBef>
              <a:spcAft>
                <a:spcPts val="0"/>
              </a:spcAft>
              <a:buClr>
                <a:schemeClr val="dk1"/>
              </a:buClr>
              <a:buSzPts val="2800"/>
              <a:buNone/>
            </a:pPr>
            <a:r>
              <a:rPr lang="en-US" sz="2700" b="0" dirty="0">
                <a:solidFill>
                  <a:schemeClr val="tx1"/>
                </a:solidFill>
              </a:rPr>
              <a:t>#3 – Application is reviewed</a:t>
            </a:r>
            <a:endParaRPr sz="2700" b="0" dirty="0">
              <a:solidFill>
                <a:schemeClr val="tx1"/>
              </a:solidFill>
            </a:endParaRPr>
          </a:p>
          <a:p>
            <a:pPr marL="0" lvl="0" indent="0" algn="l" rtl="0">
              <a:lnSpc>
                <a:spcPct val="90000"/>
              </a:lnSpc>
              <a:spcBef>
                <a:spcPts val="1000"/>
              </a:spcBef>
              <a:spcAft>
                <a:spcPts val="0"/>
              </a:spcAft>
              <a:buClr>
                <a:schemeClr val="dk1"/>
              </a:buClr>
              <a:buSzPts val="2800"/>
              <a:buNone/>
            </a:pPr>
            <a:r>
              <a:rPr lang="en-US" sz="2700" b="0" dirty="0">
                <a:solidFill>
                  <a:schemeClr val="tx1"/>
                </a:solidFill>
              </a:rPr>
              <a:t>#4 – Face to face interview</a:t>
            </a:r>
            <a:endParaRPr sz="2700" b="0" dirty="0">
              <a:solidFill>
                <a:schemeClr val="tx1"/>
              </a:solidFill>
            </a:endParaRPr>
          </a:p>
          <a:p>
            <a:pPr marL="0" lvl="0" indent="0" algn="l" rtl="0">
              <a:lnSpc>
                <a:spcPct val="90000"/>
              </a:lnSpc>
              <a:spcBef>
                <a:spcPts val="1000"/>
              </a:spcBef>
              <a:spcAft>
                <a:spcPts val="0"/>
              </a:spcAft>
              <a:buClr>
                <a:schemeClr val="dk1"/>
              </a:buClr>
              <a:buSzPts val="2800"/>
              <a:buNone/>
            </a:pPr>
            <a:r>
              <a:rPr lang="en-US" sz="2700" b="0" dirty="0">
                <a:solidFill>
                  <a:schemeClr val="tx1"/>
                </a:solidFill>
              </a:rPr>
              <a:t>#5 – Letter of Employment is issued, including Job Description </a:t>
            </a:r>
          </a:p>
          <a:p>
            <a:pPr marL="0" lvl="0" indent="0" algn="l" rtl="0">
              <a:lnSpc>
                <a:spcPct val="90000"/>
              </a:lnSpc>
              <a:spcBef>
                <a:spcPts val="1000"/>
              </a:spcBef>
              <a:spcAft>
                <a:spcPts val="0"/>
              </a:spcAft>
              <a:buClr>
                <a:schemeClr val="dk1"/>
              </a:buClr>
              <a:buSzPts val="2800"/>
              <a:buNone/>
            </a:pPr>
            <a:r>
              <a:rPr lang="en-US" sz="2700" b="0" dirty="0">
                <a:solidFill>
                  <a:schemeClr val="tx1"/>
                </a:solidFill>
              </a:rPr>
              <a:t>        (SQ-401C.3)</a:t>
            </a:r>
            <a:endParaRPr sz="2700" b="0" dirty="0">
              <a:solidFill>
                <a:schemeClr val="tx1"/>
              </a:solidFill>
            </a:endParaRPr>
          </a:p>
          <a:p>
            <a:pPr marL="0" lvl="0" indent="0" algn="l" rtl="0">
              <a:lnSpc>
                <a:spcPct val="90000"/>
              </a:lnSpc>
              <a:spcBef>
                <a:spcPts val="1000"/>
              </a:spcBef>
              <a:spcAft>
                <a:spcPts val="0"/>
              </a:spcAft>
              <a:buClr>
                <a:schemeClr val="dk1"/>
              </a:buClr>
              <a:buSzPts val="2800"/>
              <a:buNone/>
            </a:pPr>
            <a:r>
              <a:rPr lang="en-US" sz="2700" b="0" dirty="0">
                <a:solidFill>
                  <a:schemeClr val="tx1"/>
                </a:solidFill>
              </a:rPr>
              <a:t>#6 – Other necessary forms are completed</a:t>
            </a:r>
            <a:endParaRPr sz="2700" b="0" dirty="0">
              <a:solidFill>
                <a:schemeClr val="tx1"/>
              </a:solidFill>
            </a:endParaRPr>
          </a:p>
          <a:p>
            <a:pPr marL="228600" lvl="0" indent="-50800" algn="l" rtl="0">
              <a:lnSpc>
                <a:spcPct val="90000"/>
              </a:lnSpc>
              <a:spcBef>
                <a:spcPts val="1000"/>
              </a:spcBef>
              <a:spcAft>
                <a:spcPts val="0"/>
              </a:spcAft>
              <a:buClr>
                <a:schemeClr val="dk1"/>
              </a:buClr>
              <a:buSzPts val="2800"/>
              <a:buNone/>
            </a:pPr>
            <a:endParaRPr b="0" dirty="0">
              <a:solidFill>
                <a:schemeClr val="tx1"/>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5" name="Google Shape;1065;p115"/>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Training</a:t>
            </a:r>
            <a:endParaRPr sz="3300" i="1" dirty="0">
              <a:solidFill>
                <a:srgbClr val="015F9D"/>
              </a:solidFill>
              <a:latin typeface="Calibri"/>
              <a:ea typeface="Calibri"/>
              <a:cs typeface="Calibri"/>
              <a:sym typeface="Calibri"/>
            </a:endParaRPr>
          </a:p>
        </p:txBody>
      </p:sp>
      <p:sp>
        <p:nvSpPr>
          <p:cNvPr id="1066" name="Google Shape;1066;p115"/>
          <p:cNvSpPr txBox="1">
            <a:spLocks noGrp="1"/>
          </p:cNvSpPr>
          <p:nvPr>
            <p:ph type="body" idx="1"/>
          </p:nvPr>
        </p:nvSpPr>
        <p:spPr>
          <a:xfrm>
            <a:off x="1776254" y="1444230"/>
            <a:ext cx="8929845"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b="0" dirty="0">
              <a:solidFill>
                <a:schemeClr val="tx1"/>
              </a:solidFill>
            </a:endParaRPr>
          </a:p>
          <a:p>
            <a:pPr>
              <a:lnSpc>
                <a:spcPct val="90000"/>
              </a:lnSpc>
              <a:spcAft>
                <a:spcPts val="0"/>
              </a:spcAft>
              <a:buClr>
                <a:schemeClr val="dk1"/>
              </a:buClr>
              <a:buSzPts val="2800"/>
            </a:pPr>
            <a:r>
              <a:rPr lang="en-US" b="0" dirty="0">
                <a:solidFill>
                  <a:schemeClr val="tx1"/>
                </a:solidFill>
              </a:rPr>
              <a:t>Should begin as soon as staff is recruited and confirmed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Should continue thru camp duration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Code of Conduct – review and sign (see workbook)</a:t>
            </a:r>
            <a:endParaRPr b="0" dirty="0">
              <a:solidFill>
                <a:schemeClr val="tx1"/>
              </a:solidFill>
            </a:endParaRPr>
          </a:p>
          <a:p>
            <a:pPr>
              <a:lnSpc>
                <a:spcPct val="90000"/>
              </a:lnSpc>
              <a:spcAft>
                <a:spcPts val="0"/>
              </a:spcAft>
              <a:buClr>
                <a:schemeClr val="dk1"/>
              </a:buClr>
              <a:buSzPts val="2800"/>
            </a:pPr>
            <a:r>
              <a:rPr lang="en-US" b="0" dirty="0">
                <a:solidFill>
                  <a:schemeClr val="tx1"/>
                </a:solidFill>
              </a:rPr>
              <a:t>Behavior – referenced to Scout Oath &amp; Law</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3" name="Google Shape;1073;p116"/>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Development Guide</a:t>
            </a:r>
            <a:endParaRPr sz="3300" i="1" dirty="0">
              <a:solidFill>
                <a:srgbClr val="015F9D"/>
              </a:solidFill>
              <a:latin typeface="Calibri"/>
              <a:ea typeface="Calibri"/>
              <a:cs typeface="Calibri"/>
              <a:sym typeface="Calibri"/>
            </a:endParaRPr>
          </a:p>
        </p:txBody>
      </p:sp>
      <p:sp>
        <p:nvSpPr>
          <p:cNvPr id="1074" name="Google Shape;1074;p116"/>
          <p:cNvSpPr txBox="1"/>
          <p:nvPr/>
        </p:nvSpPr>
        <p:spPr>
          <a:xfrm>
            <a:off x="1776255" y="1634329"/>
            <a:ext cx="8229600" cy="32566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Review sample (or actual if present)</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Welcome and Personal Info</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Camp Site and Staff Organization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Staff Policies and Guidelines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Written Emergency Procedures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Special Activities</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
        <p:nvSpPr>
          <p:cNvPr id="1075" name="Google Shape;1075;p116"/>
          <p:cNvSpPr/>
          <p:nvPr/>
        </p:nvSpPr>
        <p:spPr>
          <a:xfrm>
            <a:off x="1600200" y="5111815"/>
            <a:ext cx="97536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1076" name="Google Shape;1076;p116"/>
          <p:cNvPicPr preferRelativeResize="0"/>
          <p:nvPr/>
        </p:nvPicPr>
        <p:blipFill>
          <a:blip r:embed="rId3">
            <a:alphaModFix/>
          </a:blip>
          <a:stretch>
            <a:fillRect/>
          </a:stretch>
        </p:blipFill>
        <p:spPr>
          <a:xfrm rot="-1793796">
            <a:off x="9779448" y="3881092"/>
            <a:ext cx="1624705" cy="1082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0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3" name="Google Shape;1083;p117"/>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Manual</a:t>
            </a:r>
            <a:endParaRPr sz="3300" i="1" dirty="0">
              <a:solidFill>
                <a:srgbClr val="015F9D"/>
              </a:solidFill>
              <a:latin typeface="Calibri"/>
              <a:ea typeface="Calibri"/>
              <a:cs typeface="Calibri"/>
              <a:sym typeface="Calibri"/>
            </a:endParaRPr>
          </a:p>
        </p:txBody>
      </p:sp>
      <p:sp>
        <p:nvSpPr>
          <p:cNvPr id="1084" name="Google Shape;1084;p117"/>
          <p:cNvSpPr txBox="1">
            <a:spLocks noGrp="1"/>
          </p:cNvSpPr>
          <p:nvPr>
            <p:ph type="body" idx="1"/>
          </p:nvPr>
        </p:nvSpPr>
        <p:spPr>
          <a:xfrm>
            <a:off x="1776254" y="1429543"/>
            <a:ext cx="8815545" cy="5119691"/>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b="0" dirty="0">
                <a:solidFill>
                  <a:schemeClr val="tx1"/>
                </a:solidFill>
              </a:rPr>
              <a:t>Used and Referenced at all staff meetings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Emergency Procedures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Security Plans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Wildlife Hazards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Safeguarding Youth at Camp</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Uniform / Costuming</a:t>
            </a:r>
            <a:endParaRPr b="0" dirty="0">
              <a:solidFill>
                <a:schemeClr val="tx1"/>
              </a:solidFill>
            </a:endParaRPr>
          </a:p>
          <a:p>
            <a:pPr>
              <a:lnSpc>
                <a:spcPct val="110000"/>
              </a:lnSpc>
              <a:spcAft>
                <a:spcPts val="0"/>
              </a:spcAft>
              <a:buClr>
                <a:schemeClr val="dk1"/>
              </a:buClr>
              <a:buSzPct val="100000"/>
            </a:pPr>
            <a:r>
              <a:rPr lang="en-US" b="0" dirty="0">
                <a:solidFill>
                  <a:schemeClr val="tx1"/>
                </a:solidFill>
              </a:rPr>
              <a:t>Rules for electronics, punctuality, manners, grooming and language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Staff Use of Program Areas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Trading Post guidelines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Autos &amp; Bikes in camp</a:t>
            </a:r>
            <a:endParaRPr b="0" dirty="0">
              <a:solidFill>
                <a:schemeClr val="tx1"/>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91" name="Google Shape;1091;p118"/>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Manual</a:t>
            </a:r>
            <a:endParaRPr sz="3300" i="1" dirty="0">
              <a:solidFill>
                <a:srgbClr val="015F9D"/>
              </a:solidFill>
              <a:latin typeface="Calibri"/>
              <a:ea typeface="Calibri"/>
              <a:cs typeface="Calibri"/>
              <a:sym typeface="Calibri"/>
            </a:endParaRPr>
          </a:p>
        </p:txBody>
      </p:sp>
      <p:sp>
        <p:nvSpPr>
          <p:cNvPr id="1092" name="Google Shape;1092;p118"/>
          <p:cNvSpPr txBox="1">
            <a:spLocks noGrp="1"/>
          </p:cNvSpPr>
          <p:nvPr>
            <p:ph type="body" idx="1"/>
          </p:nvPr>
        </p:nvSpPr>
        <p:spPr>
          <a:xfrm>
            <a:off x="1776255" y="1544240"/>
            <a:ext cx="8229600" cy="488196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b="0" dirty="0">
                <a:solidFill>
                  <a:schemeClr val="tx1"/>
                </a:solidFill>
              </a:rPr>
              <a:t>Kitchen policy</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Things to bring and not bring to camp</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Map of camp – stations and facilities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Objectives and philosophy of CS Day Camp</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Organization Chart</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Staff Roster</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Schedule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Theme – related material</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Approved songs and skits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Procedures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Staff Rules &amp; Regs</a:t>
            </a:r>
            <a:endParaRPr b="0" dirty="0">
              <a:solidFill>
                <a:schemeClr val="tx1"/>
              </a:solidFill>
            </a:endParaRPr>
          </a:p>
          <a:p>
            <a:pPr marL="228600" lvl="0" indent="-64135" algn="l" rtl="0">
              <a:lnSpc>
                <a:spcPct val="90000"/>
              </a:lnSpc>
              <a:spcBef>
                <a:spcPts val="1000"/>
              </a:spcBef>
              <a:spcAft>
                <a:spcPts val="0"/>
              </a:spcAft>
              <a:buClr>
                <a:schemeClr val="dk1"/>
              </a:buClr>
              <a:buSzPct val="100000"/>
              <a:buNone/>
            </a:pPr>
            <a:endParaRPr b="0" dirty="0">
              <a:solidFill>
                <a:schemeClr val="tx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9" name="Google Shape;1099;p119"/>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Manual</a:t>
            </a:r>
            <a:endParaRPr sz="3300" i="1" dirty="0">
              <a:solidFill>
                <a:srgbClr val="015F9D"/>
              </a:solidFill>
              <a:latin typeface="Calibri"/>
              <a:ea typeface="Calibri"/>
              <a:cs typeface="Calibri"/>
              <a:sym typeface="Calibri"/>
            </a:endParaRPr>
          </a:p>
        </p:txBody>
      </p:sp>
      <p:sp>
        <p:nvSpPr>
          <p:cNvPr id="1100" name="Google Shape;1100;p119"/>
          <p:cNvSpPr txBox="1">
            <a:spLocks noGrp="1"/>
          </p:cNvSpPr>
          <p:nvPr>
            <p:ph type="body" idx="1"/>
          </p:nvPr>
        </p:nvSpPr>
        <p:spPr>
          <a:xfrm>
            <a:off x="1905000" y="1634329"/>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Phone policy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Position responsibilities and duties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Personnel policy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Records to be kept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Outlines of reports to be made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Keep it simple and portable!</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7" name="Google Shape;1107;p120"/>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Unlawful Harassment </a:t>
            </a:r>
            <a:endParaRPr sz="3300" dirty="0">
              <a:solidFill>
                <a:srgbClr val="015F9D"/>
              </a:solidFill>
              <a:latin typeface="Calibri"/>
              <a:ea typeface="Calibri"/>
              <a:cs typeface="Calibri"/>
              <a:sym typeface="Calibri"/>
            </a:endParaRPr>
          </a:p>
        </p:txBody>
      </p:sp>
      <p:sp>
        <p:nvSpPr>
          <p:cNvPr id="1108" name="Google Shape;1108;p120"/>
          <p:cNvSpPr txBox="1">
            <a:spLocks noGrp="1"/>
          </p:cNvSpPr>
          <p:nvPr>
            <p:ph type="body" idx="1"/>
          </p:nvPr>
        </p:nvSpPr>
        <p:spPr>
          <a:xfrm>
            <a:off x="1623438" y="1716354"/>
            <a:ext cx="9327600" cy="467760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0" dirty="0">
                <a:solidFill>
                  <a:schemeClr val="tx1"/>
                </a:solidFill>
              </a:rPr>
              <a:t>Review Scouting America policy.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Positive and productive work environment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Prohibiting unlawful harassment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Promptly  addressing reports of harassment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Any form of harassment is forbidden:</a:t>
            </a:r>
            <a:endParaRPr b="0" dirty="0">
              <a:solidFill>
                <a:schemeClr val="tx1"/>
              </a:solidFill>
            </a:endParaRPr>
          </a:p>
          <a:p>
            <a:pPr lvl="1">
              <a:lnSpc>
                <a:spcPct val="90000"/>
              </a:lnSpc>
              <a:spcAft>
                <a:spcPts val="0"/>
              </a:spcAft>
              <a:buClr>
                <a:schemeClr val="dk1"/>
              </a:buClr>
              <a:buSzPts val="2400"/>
            </a:pPr>
            <a:r>
              <a:rPr lang="en-US" dirty="0">
                <a:solidFill>
                  <a:schemeClr val="tx1"/>
                </a:solidFill>
              </a:rPr>
              <a:t>Including but not limited to – race, gender, religion, color, sexual orientation, national origin, ancestry, citizenship status, uniformed service member status, marital status, pregnancy, age, medical condition, physical or emotional disability</a:t>
            </a:r>
            <a:endParaRPr dirty="0">
              <a:solidFill>
                <a:schemeClr val="tx1"/>
              </a:solidFill>
            </a:endParaRPr>
          </a:p>
          <a:p>
            <a:pPr>
              <a:lnSpc>
                <a:spcPct val="90000"/>
              </a:lnSpc>
              <a:spcAft>
                <a:spcPts val="0"/>
              </a:spcAft>
              <a:buClr>
                <a:schemeClr val="dk1"/>
              </a:buClr>
              <a:buSzPts val="2800"/>
            </a:pPr>
            <a:r>
              <a:rPr lang="en-US" b="0" dirty="0">
                <a:solidFill>
                  <a:schemeClr val="tx1"/>
                </a:solidFill>
              </a:rPr>
              <a:t>Action can include discipline and discharge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Important – all staff understand the definition of harassment</a:t>
            </a:r>
            <a:endParaRPr b="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1" name="Google Shape;161;p10"/>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Who Does What?</a:t>
            </a:r>
            <a:endParaRPr dirty="0"/>
          </a:p>
        </p:txBody>
      </p:sp>
      <p:sp>
        <p:nvSpPr>
          <p:cNvPr id="162" name="Google Shape;162;p10"/>
          <p:cNvSpPr txBox="1"/>
          <p:nvPr/>
        </p:nvSpPr>
        <p:spPr>
          <a:xfrm>
            <a:off x="1809750" y="1572597"/>
            <a:ext cx="9448800" cy="149841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Arial"/>
                <a:ea typeface="Arial"/>
                <a:cs typeface="Arial"/>
                <a:sym typeface="Arial"/>
              </a:rPr>
              <a:t>What is the biggest difference between the day camp staff advisor, the camp director, and the program director?</a:t>
            </a:r>
            <a:endParaRPr sz="3200" b="1" i="0" u="none" strike="noStrike" cap="none" dirty="0">
              <a:solidFill>
                <a:srgbClr val="000000"/>
              </a:solidFill>
              <a:latin typeface="Arial"/>
              <a:ea typeface="Arial"/>
              <a:cs typeface="Arial"/>
              <a:sym typeface="Arial"/>
            </a:endParaRPr>
          </a:p>
        </p:txBody>
      </p:sp>
      <p:sp>
        <p:nvSpPr>
          <p:cNvPr id="163" name="Google Shape;163;p10"/>
          <p:cNvSpPr txBox="1"/>
          <p:nvPr/>
        </p:nvSpPr>
        <p:spPr>
          <a:xfrm>
            <a:off x="1809750" y="3273376"/>
            <a:ext cx="9010650" cy="29750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CAMP STAFF ADVISOR – usually a professional, serves as a resource, and supports the directors</a:t>
            </a:r>
            <a:endParaRPr dirty="0"/>
          </a:p>
          <a:p>
            <a:pPr marL="342900" marR="0" lvl="0" indent="-190500" algn="l" rtl="0">
              <a:lnSpc>
                <a:spcPct val="100000"/>
              </a:lnSpc>
              <a:spcBef>
                <a:spcPts val="48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CAMP DIRECTOR – in charge of admin duties</a:t>
            </a:r>
            <a:endParaRPr dirty="0"/>
          </a:p>
          <a:p>
            <a:pPr marL="0" marR="0" lvl="0" indent="0" algn="l" rtl="0">
              <a:lnSpc>
                <a:spcPct val="100000"/>
              </a:lnSpc>
              <a:spcBef>
                <a:spcPts val="48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PROGRAM DIRECTOR – Program and program staff</a:t>
            </a:r>
            <a:endParaRPr dirty="0"/>
          </a:p>
          <a:p>
            <a:pPr marL="0" marR="0" lvl="0" indent="0" algn="l" rtl="0">
              <a:lnSpc>
                <a:spcPct val="100000"/>
              </a:lnSpc>
              <a:spcBef>
                <a:spcPts val="480"/>
              </a:spcBef>
              <a:spcAft>
                <a:spcPts val="0"/>
              </a:spcAft>
              <a:buClr>
                <a:schemeClr val="dk1"/>
              </a:buClr>
              <a:buSzPts val="2400"/>
              <a:buFont typeface="Arial"/>
              <a:buNone/>
            </a:pP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12">
          <a:extLst>
            <a:ext uri="{FF2B5EF4-FFF2-40B4-BE49-F238E27FC236}">
              <a16:creationId xmlns:a16="http://schemas.microsoft.com/office/drawing/2014/main" id="{9A7BDE88-6503-9AFE-853D-49E5FB671B0E}"/>
            </a:ext>
          </a:extLst>
        </p:cNvPr>
        <p:cNvGrpSpPr/>
        <p:nvPr/>
      </p:nvGrpSpPr>
      <p:grpSpPr>
        <a:xfrm>
          <a:off x="0" y="0"/>
          <a:ext cx="0" cy="0"/>
          <a:chOff x="0" y="0"/>
          <a:chExt cx="0" cy="0"/>
        </a:xfrm>
      </p:grpSpPr>
      <p:sp>
        <p:nvSpPr>
          <p:cNvPr id="1115" name="Google Shape;1115;p121">
            <a:extLst>
              <a:ext uri="{FF2B5EF4-FFF2-40B4-BE49-F238E27FC236}">
                <a16:creationId xmlns:a16="http://schemas.microsoft.com/office/drawing/2014/main" id="{226584F4-220E-A9F0-38E4-19B57D4A1EBA}"/>
              </a:ext>
            </a:extLst>
          </p:cNvPr>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Unlawful Harassment </a:t>
            </a:r>
            <a:endParaRPr sz="3300" dirty="0">
              <a:solidFill>
                <a:srgbClr val="015F9D"/>
              </a:solidFill>
              <a:latin typeface="Calibri"/>
              <a:ea typeface="Calibri"/>
              <a:cs typeface="Calibri"/>
              <a:sym typeface="Calibri"/>
            </a:endParaRPr>
          </a:p>
        </p:txBody>
      </p:sp>
      <p:sp>
        <p:nvSpPr>
          <p:cNvPr id="1116" name="Google Shape;1116;p121">
            <a:extLst>
              <a:ext uri="{FF2B5EF4-FFF2-40B4-BE49-F238E27FC236}">
                <a16:creationId xmlns:a16="http://schemas.microsoft.com/office/drawing/2014/main" id="{BC2F7726-CC50-D73C-2450-1AFDD3198CFF}"/>
              </a:ext>
            </a:extLst>
          </p:cNvPr>
          <p:cNvSpPr txBox="1"/>
          <p:nvPr/>
        </p:nvSpPr>
        <p:spPr>
          <a:xfrm>
            <a:off x="1371600" y="1371600"/>
            <a:ext cx="10007600" cy="500777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2800" b="1" dirty="0">
                <a:solidFill>
                  <a:schemeClr val="dk1"/>
                </a:solidFill>
                <a:latin typeface="Calibri"/>
                <a:ea typeface="Calibri"/>
                <a:cs typeface="Calibri"/>
                <a:sym typeface="Calibri"/>
              </a:rPr>
              <a:t>The term harassment includes but is not limited to slurs and any other offensive remarks, jokes, or other verbal, graphic, or physical conduct.</a:t>
            </a:r>
            <a:endParaRPr sz="2800" dirty="0"/>
          </a:p>
          <a:p>
            <a:pPr marL="0" marR="0" lvl="0" indent="0" algn="l" rtl="0">
              <a:lnSpc>
                <a:spcPct val="90000"/>
              </a:lnSpc>
              <a:spcBef>
                <a:spcPts val="1000"/>
              </a:spcBef>
              <a:spcAft>
                <a:spcPts val="0"/>
              </a:spcAft>
              <a:buClr>
                <a:schemeClr val="dk1"/>
              </a:buClr>
              <a:buSzPts val="1800"/>
              <a:buFont typeface="Arial"/>
              <a:buNone/>
            </a:pPr>
            <a:endParaRPr sz="8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r>
              <a:rPr lang="en-US" sz="2800" dirty="0">
                <a:solidFill>
                  <a:schemeClr val="dk1"/>
                </a:solidFill>
                <a:latin typeface="Calibri"/>
                <a:ea typeface="Calibri"/>
                <a:cs typeface="Calibri"/>
                <a:sym typeface="Calibri"/>
              </a:rPr>
              <a:t>Here are some examples of inappropriate behavior that may meet the definition of unlawful harassment:</a:t>
            </a:r>
            <a:endParaRPr sz="2800" dirty="0"/>
          </a:p>
          <a:p>
            <a:pPr marL="228600" marR="0" lvl="0" indent="-228600" algn="l" rtl="0">
              <a:lnSpc>
                <a:spcPct val="90000"/>
              </a:lnSpc>
              <a:spcBef>
                <a:spcPts val="1000"/>
              </a:spcBef>
              <a:spcAft>
                <a:spcPts val="0"/>
              </a:spcAft>
              <a:buClr>
                <a:schemeClr val="dk1"/>
              </a:buClr>
              <a:buSzPts val="1800"/>
              <a:buFont typeface="Arial"/>
              <a:buChar char="•"/>
            </a:pPr>
            <a:r>
              <a:rPr lang="en-US" sz="2800" dirty="0">
                <a:solidFill>
                  <a:schemeClr val="dk1"/>
                </a:solidFill>
                <a:latin typeface="Calibri"/>
                <a:ea typeface="Calibri"/>
                <a:cs typeface="Calibri"/>
                <a:sym typeface="Calibri"/>
              </a:rPr>
              <a:t>Unwelcome sexual advances</a:t>
            </a:r>
            <a:endParaRPr sz="2800" dirty="0"/>
          </a:p>
          <a:p>
            <a:pPr marL="228600" marR="0" lvl="0" indent="-228600" algn="l" rtl="0">
              <a:lnSpc>
                <a:spcPct val="90000"/>
              </a:lnSpc>
              <a:spcBef>
                <a:spcPts val="1000"/>
              </a:spcBef>
              <a:spcAft>
                <a:spcPts val="0"/>
              </a:spcAft>
              <a:buClr>
                <a:schemeClr val="dk1"/>
              </a:buClr>
              <a:buSzPts val="1800"/>
              <a:buFont typeface="Arial"/>
              <a:buChar char="•"/>
            </a:pPr>
            <a:r>
              <a:rPr lang="en-US" sz="2800" dirty="0">
                <a:solidFill>
                  <a:schemeClr val="dk1"/>
                </a:solidFill>
                <a:latin typeface="Calibri"/>
                <a:ea typeface="Calibri"/>
                <a:cs typeface="Calibri"/>
                <a:sym typeface="Calibri"/>
              </a:rPr>
              <a:t>Offering an employment benefit (such as a raise or promotion or assistance</a:t>
            </a:r>
            <a:r>
              <a:rPr lang="en-US" sz="2800" dirty="0">
                <a:sym typeface="Calibri"/>
              </a:rPr>
              <a:t> </a:t>
            </a:r>
            <a:r>
              <a:rPr lang="en-US" sz="2800" dirty="0">
                <a:solidFill>
                  <a:schemeClr val="dk1"/>
                </a:solidFill>
                <a:latin typeface="Calibri"/>
                <a:ea typeface="Calibri"/>
                <a:cs typeface="Calibri"/>
                <a:sym typeface="Calibri"/>
              </a:rPr>
              <a:t>with one’s career) in exchange for sexual favors, or threatening an employment</a:t>
            </a:r>
            <a:r>
              <a:rPr lang="en-US" sz="2800" dirty="0">
                <a:sym typeface="Calibri"/>
              </a:rPr>
              <a:t> </a:t>
            </a:r>
            <a:r>
              <a:rPr lang="en-US" sz="2800" dirty="0">
                <a:solidFill>
                  <a:schemeClr val="dk1"/>
                </a:solidFill>
                <a:latin typeface="Calibri"/>
                <a:ea typeface="Calibri"/>
                <a:cs typeface="Calibri"/>
                <a:sym typeface="Calibri"/>
              </a:rPr>
              <a:t>detriment (such as termination, demotion, or disciplinary action) for an</a:t>
            </a:r>
            <a:r>
              <a:rPr lang="en-US" sz="2800" dirty="0">
                <a:sym typeface="Calibri"/>
              </a:rPr>
              <a:t> </a:t>
            </a:r>
            <a:r>
              <a:rPr lang="en-US" sz="2800" dirty="0">
                <a:solidFill>
                  <a:schemeClr val="dk1"/>
                </a:solidFill>
                <a:latin typeface="Calibri"/>
                <a:ea typeface="Calibri"/>
                <a:cs typeface="Calibri"/>
                <a:sym typeface="Calibri"/>
              </a:rPr>
              <a:t>employee’s failure to engage in sexual activity.</a:t>
            </a:r>
            <a:endParaRPr sz="2800" dirty="0"/>
          </a:p>
        </p:txBody>
      </p:sp>
    </p:spTree>
    <p:extLst>
      <p:ext uri="{BB962C8B-B14F-4D97-AF65-F5344CB8AC3E}">
        <p14:creationId xmlns:p14="http://schemas.microsoft.com/office/powerpoint/2010/main" val="21107977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5" name="Google Shape;1115;p121"/>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Unlawful Harassment </a:t>
            </a:r>
            <a:endParaRPr sz="3300" dirty="0">
              <a:solidFill>
                <a:srgbClr val="015F9D"/>
              </a:solidFill>
              <a:latin typeface="Calibri"/>
              <a:ea typeface="Calibri"/>
              <a:cs typeface="Calibri"/>
              <a:sym typeface="Calibri"/>
            </a:endParaRPr>
          </a:p>
        </p:txBody>
      </p:sp>
      <p:sp>
        <p:nvSpPr>
          <p:cNvPr id="1116" name="Google Shape;1116;p121"/>
          <p:cNvSpPr txBox="1"/>
          <p:nvPr/>
        </p:nvSpPr>
        <p:spPr>
          <a:xfrm>
            <a:off x="1371600" y="2078829"/>
            <a:ext cx="10007600" cy="500777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1800"/>
              <a:buFont typeface="Arial"/>
              <a:buNone/>
            </a:pPr>
            <a:r>
              <a:rPr lang="en-US" sz="2800" dirty="0">
                <a:solidFill>
                  <a:schemeClr val="dk1"/>
                </a:solidFill>
                <a:latin typeface="Calibri"/>
                <a:ea typeface="Calibri"/>
                <a:cs typeface="Calibri"/>
                <a:sym typeface="Calibri"/>
              </a:rPr>
              <a:t>Here are some examples of inappropriate behavior that may meet the definition of unlawful harassment:</a:t>
            </a:r>
          </a:p>
          <a:p>
            <a:pPr marL="0" marR="0" lvl="0" indent="0" algn="l" rtl="0">
              <a:lnSpc>
                <a:spcPct val="90000"/>
              </a:lnSpc>
              <a:spcBef>
                <a:spcPts val="1000"/>
              </a:spcBef>
              <a:spcAft>
                <a:spcPts val="0"/>
              </a:spcAft>
              <a:buClr>
                <a:schemeClr val="dk1"/>
              </a:buClr>
              <a:buSzPts val="1800"/>
              <a:buFont typeface="Arial"/>
              <a:buNone/>
            </a:pPr>
            <a:endParaRPr sz="2800" dirty="0"/>
          </a:p>
          <a:p>
            <a:pPr marL="228600" marR="0" lvl="0" indent="-228600" algn="l" rtl="0">
              <a:lnSpc>
                <a:spcPct val="90000"/>
              </a:lnSpc>
              <a:spcBef>
                <a:spcPts val="1000"/>
              </a:spcBef>
              <a:spcAft>
                <a:spcPts val="0"/>
              </a:spcAft>
              <a:buClr>
                <a:schemeClr val="dk1"/>
              </a:buClr>
              <a:buSzPts val="1800"/>
              <a:buFont typeface="Arial"/>
              <a:buChar char="•"/>
            </a:pPr>
            <a:r>
              <a:rPr lang="en-US" sz="2800" dirty="0">
                <a:solidFill>
                  <a:schemeClr val="dk1"/>
                </a:solidFill>
                <a:latin typeface="Calibri"/>
                <a:ea typeface="Calibri"/>
                <a:cs typeface="Calibri"/>
                <a:sym typeface="Calibri"/>
              </a:rPr>
              <a:t>Visual conduct, such as leering, making sexual gestures, or displaying sexually suggestive objects or pictures</a:t>
            </a:r>
            <a:endParaRPr sz="2800" dirty="0"/>
          </a:p>
          <a:p>
            <a:pPr marL="228600" marR="0" lvl="0" indent="-228600" algn="l" rtl="0">
              <a:lnSpc>
                <a:spcPct val="90000"/>
              </a:lnSpc>
              <a:spcBef>
                <a:spcPts val="1000"/>
              </a:spcBef>
              <a:spcAft>
                <a:spcPts val="0"/>
              </a:spcAft>
              <a:buClr>
                <a:schemeClr val="dk1"/>
              </a:buClr>
              <a:buSzPts val="1800"/>
              <a:buFont typeface="Arial"/>
              <a:buChar char="•"/>
            </a:pPr>
            <a:r>
              <a:rPr lang="en-US" sz="2800" dirty="0">
                <a:solidFill>
                  <a:schemeClr val="dk1"/>
                </a:solidFill>
                <a:latin typeface="Calibri"/>
                <a:ea typeface="Calibri"/>
                <a:cs typeface="Calibri"/>
                <a:sym typeface="Calibri"/>
              </a:rPr>
              <a:t>Verbal abuse</a:t>
            </a:r>
            <a:endParaRPr sz="2800" dirty="0"/>
          </a:p>
          <a:p>
            <a:pPr marL="228600" marR="0" lvl="0" indent="-228600" algn="l" rtl="0">
              <a:lnSpc>
                <a:spcPct val="90000"/>
              </a:lnSpc>
              <a:spcBef>
                <a:spcPts val="1000"/>
              </a:spcBef>
              <a:spcAft>
                <a:spcPts val="0"/>
              </a:spcAft>
              <a:buClr>
                <a:schemeClr val="dk1"/>
              </a:buClr>
              <a:buSzPts val="1800"/>
              <a:buFont typeface="Arial"/>
              <a:buChar char="•"/>
            </a:pPr>
            <a:r>
              <a:rPr lang="en-US" sz="2800" dirty="0">
                <a:solidFill>
                  <a:schemeClr val="dk1"/>
                </a:solidFill>
                <a:latin typeface="Calibri"/>
                <a:ea typeface="Calibri"/>
                <a:cs typeface="Calibri"/>
                <a:sym typeface="Calibri"/>
              </a:rPr>
              <a:t>Derogatory or offensive jokes, emails, or comments about race, ethnic origin, age, disability, religion, or gender</a:t>
            </a:r>
            <a:endParaRPr sz="2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3" name="Google Shape;1123;p122"/>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Harassment by Non-Employees</a:t>
            </a:r>
            <a:endParaRPr sz="3300" dirty="0">
              <a:solidFill>
                <a:srgbClr val="015F9D"/>
              </a:solidFill>
              <a:latin typeface="Calibri"/>
              <a:ea typeface="Calibri"/>
              <a:cs typeface="Calibri"/>
              <a:sym typeface="Calibri"/>
            </a:endParaRPr>
          </a:p>
        </p:txBody>
      </p:sp>
      <p:sp>
        <p:nvSpPr>
          <p:cNvPr id="1124" name="Google Shape;1124;p122"/>
          <p:cNvSpPr txBox="1">
            <a:spLocks noGrp="1"/>
          </p:cNvSpPr>
          <p:nvPr>
            <p:ph type="body" idx="1"/>
          </p:nvPr>
        </p:nvSpPr>
        <p:spPr>
          <a:xfrm>
            <a:off x="1905000" y="1827211"/>
            <a:ext cx="88392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Any harassment will not be tolerated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Harassment of an employee by a non-employee must be reported using the same procedure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Appropriate action will be taken</a:t>
            </a:r>
            <a:endParaRPr b="0" dirty="0">
              <a:solidFill>
                <a:schemeClr val="tx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31" name="Google Shape;1131;p123"/>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Reporting Harassment Policy</a:t>
            </a:r>
            <a:endParaRPr sz="3300" dirty="0">
              <a:solidFill>
                <a:srgbClr val="015F9D"/>
              </a:solidFill>
              <a:latin typeface="Calibri"/>
              <a:ea typeface="Calibri"/>
              <a:cs typeface="Calibri"/>
              <a:sym typeface="Calibri"/>
            </a:endParaRPr>
          </a:p>
        </p:txBody>
      </p:sp>
      <p:sp>
        <p:nvSpPr>
          <p:cNvPr id="1132" name="Google Shape;1132;p123"/>
          <p:cNvSpPr txBox="1"/>
          <p:nvPr/>
        </p:nvSpPr>
        <p:spPr>
          <a:xfrm>
            <a:off x="1776254" y="1527569"/>
            <a:ext cx="9501345" cy="502166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Council Policy discussion</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It is an employee’s responsibility to report</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If not comfortable with supervisor level report, elevate to the next level – camp director, Scout Executive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Reporting is done in good faith and is protected against adverse action or retaliation</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False reporting is also subject to action</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Reports should be investigated promptly and thoroughly, and action taken when warranted, as confidentially as possible</a:t>
            </a:r>
            <a:endParaRP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9" name="Google Shape;1139;p12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1140" name="Google Shape;1140;p124"/>
          <p:cNvSpPr txBox="1">
            <a:spLocks noGrp="1"/>
          </p:cNvSpPr>
          <p:nvPr>
            <p:ph type="body" idx="1"/>
          </p:nvPr>
        </p:nvSpPr>
        <p:spPr>
          <a:xfrm>
            <a:off x="838200" y="2151856"/>
            <a:ext cx="7467600" cy="4300337"/>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solidFill>
                  <a:schemeClr val="tx1"/>
                </a:solidFill>
              </a:rPr>
              <a:t>PS-215</a:t>
            </a:r>
            <a:endParaRPr dirty="0">
              <a:solidFill>
                <a:schemeClr val="tx1"/>
              </a:solidFill>
            </a:endParaRPr>
          </a:p>
          <a:p>
            <a:pPr>
              <a:lnSpc>
                <a:spcPct val="90000"/>
              </a:lnSpc>
              <a:spcAft>
                <a:spcPts val="0"/>
              </a:spcAft>
              <a:buClr>
                <a:schemeClr val="dk1"/>
              </a:buClr>
              <a:buSzPts val="2800"/>
            </a:pPr>
            <a:r>
              <a:rPr lang="en-US" b="1" dirty="0">
                <a:solidFill>
                  <a:schemeClr val="tx1"/>
                </a:solidFill>
              </a:rPr>
              <a:t>SQ-401, 402, 403, 405</a:t>
            </a:r>
            <a:endParaRPr dirty="0">
              <a:solidFill>
                <a:schemeClr val="tx1"/>
              </a:solidFill>
            </a:endParaRPr>
          </a:p>
          <a:p>
            <a:pPr>
              <a:lnSpc>
                <a:spcPct val="90000"/>
              </a:lnSpc>
              <a:spcAft>
                <a:spcPts val="0"/>
              </a:spcAft>
              <a:buClr>
                <a:schemeClr val="dk1"/>
              </a:buClr>
              <a:buSzPts val="2800"/>
            </a:pPr>
            <a:r>
              <a:rPr lang="en-US" b="1" dirty="0">
                <a:solidFill>
                  <a:schemeClr val="tx1"/>
                </a:solidFill>
              </a:rPr>
              <a:t>HS-501, 505</a:t>
            </a:r>
            <a:endParaRPr dirty="0">
              <a:solidFill>
                <a:schemeClr val="tx1"/>
              </a:solidFill>
            </a:endParaRPr>
          </a:p>
          <a:p>
            <a:pPr>
              <a:lnSpc>
                <a:spcPct val="90000"/>
              </a:lnSpc>
              <a:spcAft>
                <a:spcPts val="0"/>
              </a:spcAft>
              <a:buClr>
                <a:schemeClr val="dk1"/>
              </a:buClr>
              <a:buSzPts val="2800"/>
            </a:pPr>
            <a:r>
              <a:rPr lang="en-US" b="1" dirty="0">
                <a:solidFill>
                  <a:schemeClr val="tx1"/>
                </a:solidFill>
              </a:rPr>
              <a:t>RP-451, 457, 458, 459</a:t>
            </a:r>
            <a:endParaRPr dirty="0">
              <a:solidFill>
                <a:schemeClr val="tx1"/>
              </a:solidFill>
            </a:endParaRPr>
          </a:p>
          <a:p>
            <a:pPr>
              <a:lnSpc>
                <a:spcPct val="90000"/>
              </a:lnSpc>
              <a:spcAft>
                <a:spcPts val="0"/>
              </a:spcAft>
              <a:buClr>
                <a:schemeClr val="dk1"/>
              </a:buClr>
              <a:buSzPts val="2800"/>
            </a:pPr>
            <a:r>
              <a:rPr lang="en-US" b="1" dirty="0">
                <a:solidFill>
                  <a:schemeClr val="tx1"/>
                </a:solidFill>
              </a:rPr>
              <a:t>AO-805</a:t>
            </a:r>
            <a:endParaRPr dirty="0">
              <a:solidFill>
                <a:schemeClr val="tx1"/>
              </a:solidFill>
            </a:endParaRPr>
          </a:p>
        </p:txBody>
      </p:sp>
      <p:pic>
        <p:nvPicPr>
          <p:cNvPr id="5" name="Picture 4">
            <a:extLst>
              <a:ext uri="{FF2B5EF4-FFF2-40B4-BE49-F238E27FC236}">
                <a16:creationId xmlns:a16="http://schemas.microsoft.com/office/drawing/2014/main" id="{CA521B18-9FA2-5103-265B-357F9929F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607292"/>
            <a:ext cx="2637672" cy="3359561"/>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48" name="Google Shape;1148;p125" descr="A picture containing person, outdoor&#10;&#10;Description automatically generated"/>
          <p:cNvPicPr preferRelativeResize="0"/>
          <p:nvPr/>
        </p:nvPicPr>
        <p:blipFill rotWithShape="1">
          <a:blip r:embed="rId3">
            <a:alphaModFix/>
          </a:blip>
          <a:srcRect t="8766" b="6963"/>
          <a:stretch/>
        </p:blipFill>
        <p:spPr>
          <a:xfrm>
            <a:off x="20" y="-22"/>
            <a:ext cx="12191977" cy="6858022"/>
          </a:xfrm>
          <a:prstGeom prst="rect">
            <a:avLst/>
          </a:prstGeom>
          <a:noFill/>
          <a:ln>
            <a:noFill/>
          </a:ln>
        </p:spPr>
      </p:pic>
      <p:sp>
        <p:nvSpPr>
          <p:cNvPr id="1149" name="Google Shape;1149;p125"/>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50" name="Google Shape;1150;p125"/>
          <p:cNvSpPr txBox="1">
            <a:spLocks noGrp="1"/>
          </p:cNvSpPr>
          <p:nvPr>
            <p:ph type="title"/>
          </p:nvPr>
        </p:nvSpPr>
        <p:spPr>
          <a:xfrm>
            <a:off x="2953407" y="3428989"/>
            <a:ext cx="6792969" cy="11393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10000"/>
              <a:buFont typeface="Rockwell"/>
              <a:buNone/>
            </a:pPr>
            <a:r>
              <a:rPr lang="en-US" sz="10000" b="1" cap="none" dirty="0">
                <a:solidFill>
                  <a:srgbClr val="FFFFFF"/>
                </a:solidFill>
                <a:latin typeface="Rockwell"/>
                <a:ea typeface="Rockwell"/>
                <a:cs typeface="Rockwell"/>
                <a:sym typeface="Rockwell"/>
              </a:rPr>
              <a:t>BUDGETS</a:t>
            </a:r>
            <a:endParaRPr dirty="0"/>
          </a:p>
        </p:txBody>
      </p:sp>
      <p:sp>
        <p:nvSpPr>
          <p:cNvPr id="1151" name="Google Shape;1151;p125"/>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8" name="Google Shape;1158;p126"/>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Camp Budgets</a:t>
            </a:r>
            <a:endParaRPr dirty="0"/>
          </a:p>
        </p:txBody>
      </p:sp>
      <p:sp>
        <p:nvSpPr>
          <p:cNvPr id="1159" name="Google Shape;1159;p126"/>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Learning Objectives:</a:t>
            </a:r>
            <a:endParaRPr dirty="0">
              <a:solidFill>
                <a:schemeClr val="tx1"/>
              </a:solidFill>
            </a:endParaRPr>
          </a:p>
          <a:p>
            <a:pPr marL="0" lvl="0" indent="0" algn="l" rtl="0">
              <a:lnSpc>
                <a:spcPct val="90000"/>
              </a:lnSpc>
              <a:spcBef>
                <a:spcPts val="1000"/>
              </a:spcBef>
              <a:spcAft>
                <a:spcPts val="0"/>
              </a:spcAft>
              <a:buClr>
                <a:schemeClr val="dk1"/>
              </a:buClr>
              <a:buSzPts val="2400"/>
              <a:buNone/>
            </a:pPr>
            <a:r>
              <a:rPr lang="en-US" sz="2400" i="1" dirty="0">
                <a:solidFill>
                  <a:schemeClr val="tx1"/>
                </a:solidFill>
              </a:rPr>
              <a:t>Understand the elements of budget preparation</a:t>
            </a:r>
            <a:endParaRPr i="1" dirty="0">
              <a:solidFill>
                <a:schemeClr val="tx1"/>
              </a:solidFill>
            </a:endParaRPr>
          </a:p>
          <a:p>
            <a:pPr>
              <a:lnSpc>
                <a:spcPct val="90000"/>
              </a:lnSpc>
              <a:spcAft>
                <a:spcPts val="0"/>
              </a:spcAft>
              <a:buClr>
                <a:schemeClr val="dk1"/>
              </a:buClr>
              <a:buSzPts val="2400"/>
            </a:pPr>
            <a:r>
              <a:rPr lang="en-US" sz="2400" b="0" dirty="0">
                <a:solidFill>
                  <a:schemeClr val="tx1"/>
                </a:solidFill>
              </a:rPr>
              <a:t>Identify income and expenditures related to a camp budget.</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Understand how budgets are impacted by variables such as attendance, fees, and other sources of income.</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Recognize the importance of tracking income and expenses and accurate reporting</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Address specific business items to arrange with advisor before camp</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Conduct an inventory of equipment and condition of program tools to determine need to add to future budgets</a:t>
            </a:r>
            <a:endParaRPr b="0" dirty="0">
              <a:solidFill>
                <a:schemeClr val="tx1"/>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6" name="Google Shape;1166;p127"/>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Introduction</a:t>
            </a:r>
            <a:endParaRPr dirty="0"/>
          </a:p>
        </p:txBody>
      </p:sp>
      <p:sp>
        <p:nvSpPr>
          <p:cNvPr id="1167" name="Google Shape;1167;p127"/>
          <p:cNvSpPr txBox="1"/>
          <p:nvPr/>
        </p:nvSpPr>
        <p:spPr>
          <a:xfrm>
            <a:off x="1498600" y="1946055"/>
            <a:ext cx="9194700" cy="39990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Budgets are often the toughest part of day camp</a:t>
            </a:r>
            <a:endParaRPr sz="2800" dirty="0">
              <a:latin typeface="Arial" panose="020B0604020202020204" pitchFamily="34" charset="0"/>
              <a:cs typeface="Arial" panose="020B0604020202020204" pitchFamily="34" charset="0"/>
            </a:endParaRPr>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Arial" panose="020B0604020202020204" pitchFamily="34" charset="0"/>
              <a:ea typeface="Calibri"/>
              <a:cs typeface="Arial" panose="020B0604020202020204" pitchFamily="34" charset="0"/>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Advisor, director, and program director will need to work together before, during, and after to ensure the process is smooth and accurate</a:t>
            </a:r>
            <a:endParaRPr sz="2800" dirty="0">
              <a:latin typeface="Arial" panose="020B0604020202020204" pitchFamily="34" charset="0"/>
              <a:cs typeface="Arial" panose="020B0604020202020204" pitchFamily="34" charset="0"/>
            </a:endParaRPr>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Arial" panose="020B0604020202020204" pitchFamily="34" charset="0"/>
              <a:ea typeface="Calibri"/>
              <a:cs typeface="Arial" panose="020B0604020202020204" pitchFamily="34" charset="0"/>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Being responsible for and with finances is critical for the success of your camp, and future activities!</a:t>
            </a:r>
            <a:endParaRPr sz="2800" dirty="0">
              <a:latin typeface="Arial" panose="020B0604020202020204" pitchFamily="34"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4" name="Google Shape;1174;p12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Budget Responsibility </a:t>
            </a:r>
            <a:endParaRPr dirty="0"/>
          </a:p>
        </p:txBody>
      </p:sp>
      <p:sp>
        <p:nvSpPr>
          <p:cNvPr id="1175" name="Google Shape;1175;p128"/>
          <p:cNvSpPr txBox="1">
            <a:spLocks noGrp="1"/>
          </p:cNvSpPr>
          <p:nvPr>
            <p:ph type="body" idx="1"/>
          </p:nvPr>
        </p:nvSpPr>
        <p:spPr>
          <a:xfrm>
            <a:off x="1600200" y="1828800"/>
            <a:ext cx="9501345" cy="371237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sz="2400" b="0" dirty="0">
                <a:solidFill>
                  <a:schemeClr val="tx1"/>
                </a:solidFill>
              </a:rPr>
              <a:t>Every camp’s budget is part of the council’s larger overall budget. The council annually prepares a budget that should include any long or short term, year-round, and day camps.</a:t>
            </a:r>
          </a:p>
          <a:p>
            <a:pPr>
              <a:lnSpc>
                <a:spcPct val="90000"/>
              </a:lnSpc>
              <a:spcBef>
                <a:spcPts val="0"/>
              </a:spcBef>
              <a:spcAft>
                <a:spcPts val="0"/>
              </a:spcAft>
              <a:buClr>
                <a:schemeClr val="dk1"/>
              </a:buClr>
              <a:buSzPts val="2800"/>
            </a:pP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Budget building often includes an annual analysis based on year-round data on all camp operations and properties. (AO-806)</a:t>
            </a:r>
          </a:p>
          <a:p>
            <a:pPr>
              <a:lnSpc>
                <a:spcPct val="90000"/>
              </a:lnSpc>
              <a:spcAft>
                <a:spcPts val="0"/>
              </a:spcAft>
              <a:buClr>
                <a:schemeClr val="dk1"/>
              </a:buClr>
              <a:buSzPts val="2800"/>
            </a:pP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Understand that the income of the camp is part of the council’s larger budget, not a specific camp’s money. Any debts of the camp will be paid by the council. Any surplus funds after the season must go back to the council.</a:t>
            </a:r>
            <a:endParaRPr sz="2400" b="0" dirty="0">
              <a:solidFill>
                <a:schemeClr val="tx1"/>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2" name="Google Shape;1182;p12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Budget Responsibility </a:t>
            </a:r>
            <a:endParaRPr dirty="0"/>
          </a:p>
        </p:txBody>
      </p:sp>
      <p:sp>
        <p:nvSpPr>
          <p:cNvPr id="1183" name="Google Shape;1183;p129"/>
          <p:cNvSpPr txBox="1"/>
          <p:nvPr/>
        </p:nvSpPr>
        <p:spPr>
          <a:xfrm>
            <a:off x="1905000" y="1634330"/>
            <a:ext cx="9156700" cy="3998913"/>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Don’t shortchange the program. Campers should receive value to match their fees.</a:t>
            </a:r>
          </a:p>
          <a:p>
            <a:pPr marL="228600" marR="0" lvl="0" indent="-228600" algn="l" rtl="0">
              <a:lnSpc>
                <a:spcPct val="90000"/>
              </a:lnSpc>
              <a:spcBef>
                <a:spcPts val="0"/>
              </a:spcBef>
              <a:spcAft>
                <a:spcPts val="0"/>
              </a:spcAft>
              <a:buClr>
                <a:schemeClr val="dk1"/>
              </a:buClr>
              <a:buSzPts val="28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Crafts and projects that the campers make and take home should be keepsakes that will foster memories. These things will remind campers and their families of day camp long after the camp is over.</a:t>
            </a:r>
          </a:p>
          <a:p>
            <a:pPr marL="228600" marR="0" lvl="0" indent="-228600" algn="l" rtl="0">
              <a:lnSpc>
                <a:spcPct val="90000"/>
              </a:lnSpc>
              <a:spcBef>
                <a:spcPts val="1000"/>
              </a:spcBef>
              <a:spcAft>
                <a:spcPts val="0"/>
              </a:spcAft>
              <a:buClr>
                <a:schemeClr val="dk1"/>
              </a:buClr>
              <a:buSzPts val="28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It should be more than orange juice lids and toilet paper rolls!</a:t>
            </a:r>
            <a:endParaRPr dirty="0">
              <a:latin typeface="Arial" panose="020B0604020202020204" pitchFamily="34" charset="0"/>
              <a:cs typeface="Arial" panose="020B0604020202020204" pitchFamily="34" charset="0"/>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0" name="Google Shape;170;p11"/>
          <p:cNvSpPr txBox="1">
            <a:spLocks noGrp="1"/>
          </p:cNvSpPr>
          <p:nvPr>
            <p:ph type="title"/>
          </p:nvPr>
        </p:nvSpPr>
        <p:spPr>
          <a:xfrm>
            <a:off x="1905000" y="308774"/>
            <a:ext cx="9448800" cy="105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Staff Organization</a:t>
            </a:r>
            <a:endParaRPr dirty="0"/>
          </a:p>
        </p:txBody>
      </p:sp>
      <p:pic>
        <p:nvPicPr>
          <p:cNvPr id="171" name="Google Shape;171;p11"/>
          <p:cNvPicPr preferRelativeResize="0"/>
          <p:nvPr/>
        </p:nvPicPr>
        <p:blipFill rotWithShape="1">
          <a:blip r:embed="rId3">
            <a:alphaModFix/>
          </a:blip>
          <a:srcRect/>
          <a:stretch/>
        </p:blipFill>
        <p:spPr>
          <a:xfrm>
            <a:off x="2215340" y="1499281"/>
            <a:ext cx="7373990" cy="4167906"/>
          </a:xfrm>
          <a:prstGeom prst="rect">
            <a:avLst/>
          </a:prstGeom>
          <a:noFill/>
          <a:ln>
            <a:noFill/>
          </a:ln>
        </p:spPr>
      </p:pic>
      <p:sp>
        <p:nvSpPr>
          <p:cNvPr id="172" name="Google Shape;172;p11"/>
          <p:cNvSpPr/>
          <p:nvPr/>
        </p:nvSpPr>
        <p:spPr>
          <a:xfrm>
            <a:off x="3501502" y="5959562"/>
            <a:ext cx="47492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dirty="0">
                <a:solidFill>
                  <a:srgbClr val="FF0000"/>
                </a:solidFill>
                <a:latin typeface="Calibri"/>
                <a:ea typeface="Calibri"/>
                <a:cs typeface="Calibri"/>
                <a:sym typeface="Calibri"/>
              </a:rPr>
              <a:t>Discuss your local Day Camp organization chart</a:t>
            </a:r>
            <a:endParaRPr b="1" dirty="0">
              <a:solidFill>
                <a:srgbClr val="FF0000"/>
              </a:solidFill>
            </a:endParaRPr>
          </a:p>
        </p:txBody>
      </p:sp>
      <p:pic>
        <p:nvPicPr>
          <p:cNvPr id="173" name="Google Shape;173;p11"/>
          <p:cNvPicPr preferRelativeResize="0"/>
          <p:nvPr/>
        </p:nvPicPr>
        <p:blipFill>
          <a:blip r:embed="rId4">
            <a:alphaModFix/>
          </a:blip>
          <a:stretch>
            <a:fillRect/>
          </a:stretch>
        </p:blipFill>
        <p:spPr>
          <a:xfrm rot="-1793796">
            <a:off x="8073426" y="5017907"/>
            <a:ext cx="1493599" cy="9951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7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93" name="Google Shape;1193;p130"/>
          <p:cNvPicPr preferRelativeResize="0"/>
          <p:nvPr/>
        </p:nvPicPr>
        <p:blipFill>
          <a:blip r:embed="rId3">
            <a:alphaModFix/>
          </a:blip>
          <a:stretch>
            <a:fillRect/>
          </a:stretch>
        </p:blipFill>
        <p:spPr>
          <a:xfrm rot="-1793798">
            <a:off x="8482709" y="4171718"/>
            <a:ext cx="1777810" cy="1184499"/>
          </a:xfrm>
          <a:prstGeom prst="rect">
            <a:avLst/>
          </a:prstGeom>
          <a:noFill/>
          <a:ln>
            <a:noFill/>
          </a:ln>
        </p:spPr>
      </p:pic>
      <p:sp>
        <p:nvSpPr>
          <p:cNvPr id="1190" name="Google Shape;1190;p13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Budget Development </a:t>
            </a:r>
            <a:endParaRPr dirty="0"/>
          </a:p>
        </p:txBody>
      </p:sp>
      <p:sp>
        <p:nvSpPr>
          <p:cNvPr id="1191" name="Google Shape;1191;p130"/>
          <p:cNvSpPr txBox="1">
            <a:spLocks noGrp="1"/>
          </p:cNvSpPr>
          <p:nvPr>
            <p:ph type="body" idx="1"/>
          </p:nvPr>
        </p:nvSpPr>
        <p:spPr>
          <a:xfrm>
            <a:off x="1720159" y="1924844"/>
            <a:ext cx="8229600" cy="4624389"/>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300"/>
            </a:pPr>
            <a:r>
              <a:rPr lang="en-US" sz="2300" dirty="0">
                <a:solidFill>
                  <a:schemeClr val="tx1"/>
                </a:solidFill>
              </a:rPr>
              <a:t>Last year’s information</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Leftover inventory</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Attendance projection</a:t>
            </a:r>
            <a:endParaRPr dirty="0">
              <a:solidFill>
                <a:schemeClr val="tx1"/>
              </a:solidFill>
            </a:endParaRPr>
          </a:p>
          <a:p>
            <a:pPr>
              <a:lnSpc>
                <a:spcPct val="90000"/>
              </a:lnSpc>
              <a:spcAft>
                <a:spcPts val="0"/>
              </a:spcAft>
              <a:buClr>
                <a:schemeClr val="dk1"/>
              </a:buClr>
              <a:buSzPts val="2300"/>
            </a:pPr>
            <a:r>
              <a:rPr lang="en-US" sz="2300" dirty="0">
                <a:solidFill>
                  <a:schemeClr val="tx1"/>
                </a:solidFill>
              </a:rPr>
              <a:t>Income</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Camp Fees</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Trading Post income</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Donations</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Gifts-in-kind</a:t>
            </a:r>
            <a:endParaRPr dirty="0">
              <a:solidFill>
                <a:schemeClr val="tx1"/>
              </a:solidFill>
            </a:endParaRPr>
          </a:p>
          <a:p>
            <a:pPr>
              <a:lnSpc>
                <a:spcPct val="90000"/>
              </a:lnSpc>
              <a:spcAft>
                <a:spcPts val="0"/>
              </a:spcAft>
              <a:buClr>
                <a:schemeClr val="dk1"/>
              </a:buClr>
              <a:buSzPts val="2300"/>
            </a:pPr>
            <a:r>
              <a:rPr lang="en-US" sz="2300" dirty="0">
                <a:solidFill>
                  <a:schemeClr val="tx1"/>
                </a:solidFill>
              </a:rPr>
              <a:t>Expenses</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Supplies, rent, port-a-potties</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Contingency Funds</a:t>
            </a:r>
            <a:endParaRPr dirty="0">
              <a:solidFill>
                <a:schemeClr val="tx1"/>
              </a:solidFill>
            </a:endParaRPr>
          </a:p>
          <a:p>
            <a:pPr lvl="1">
              <a:lnSpc>
                <a:spcPct val="90000"/>
              </a:lnSpc>
              <a:spcAft>
                <a:spcPts val="0"/>
              </a:spcAft>
              <a:buClr>
                <a:schemeClr val="dk1"/>
              </a:buClr>
              <a:buSzPts val="1800"/>
            </a:pPr>
            <a:r>
              <a:rPr lang="en-US" sz="1800" dirty="0">
                <a:solidFill>
                  <a:schemeClr val="tx1"/>
                </a:solidFill>
              </a:rPr>
              <a:t>Council administration</a:t>
            </a:r>
            <a:endParaRPr dirty="0">
              <a:solidFill>
                <a:schemeClr val="tx1"/>
              </a:solidFill>
            </a:endParaRPr>
          </a:p>
        </p:txBody>
      </p:sp>
      <p:sp>
        <p:nvSpPr>
          <p:cNvPr id="1192" name="Google Shape;1192;p130"/>
          <p:cNvSpPr/>
          <p:nvPr/>
        </p:nvSpPr>
        <p:spPr>
          <a:xfrm>
            <a:off x="6118123" y="5410200"/>
            <a:ext cx="571674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1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200" name="Google Shape;1200;p131"/>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Budget Development </a:t>
            </a:r>
            <a:endParaRPr dirty="0"/>
          </a:p>
        </p:txBody>
      </p:sp>
      <p:sp>
        <p:nvSpPr>
          <p:cNvPr id="1201" name="Google Shape;1201;p131"/>
          <p:cNvSpPr txBox="1"/>
          <p:nvPr/>
        </p:nvSpPr>
        <p:spPr>
          <a:xfrm>
            <a:off x="1776254" y="2120900"/>
            <a:ext cx="8967945" cy="3998913"/>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Two methods</a:t>
            </a:r>
            <a:endParaRPr b="1"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 Camp key 3 develop complete budget and submit to council for consideration. All expenses, income, contingencies, variable costs are figured in.</a:t>
            </a:r>
            <a:endParaRPr dirty="0"/>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B) Camp key 3 is given a “Program cost” budget, basically how much can be spent on program supplies per scout. All other costs are not a concern of the camp staff but are managed by the council.</a:t>
            </a:r>
            <a:endParaRPr lang="en-US" dirty="0">
              <a:sym typeface="Calibri"/>
            </a:endParaRPr>
          </a:p>
          <a:p>
            <a:pPr marR="0" lvl="1" algn="l" rtl="0">
              <a:lnSpc>
                <a:spcPct val="90000"/>
              </a:lnSpc>
              <a:spcBef>
                <a:spcPts val="500"/>
              </a:spcBef>
              <a:spcAft>
                <a:spcPts val="0"/>
              </a:spcAft>
              <a:buClr>
                <a:schemeClr val="dk1"/>
              </a:buClr>
              <a:buSzPts val="2400"/>
            </a:pPr>
            <a:endParaRPr lang="en-US" sz="2400" b="0" i="0" u="none" strike="noStrike" cap="none" dirty="0">
              <a:solidFill>
                <a:schemeClr val="dk1"/>
              </a:solidFill>
              <a:latin typeface="Calibri"/>
              <a:ea typeface="Calibri"/>
              <a:cs typeface="Calibri"/>
              <a:sym typeface="Calibri"/>
            </a:endParaRPr>
          </a:p>
          <a:p>
            <a:pPr marR="0" lvl="1" algn="l" rtl="0">
              <a:lnSpc>
                <a:spcPct val="90000"/>
              </a:lnSpc>
              <a:spcBef>
                <a:spcPts val="500"/>
              </a:spcBef>
              <a:spcAft>
                <a:spcPts val="0"/>
              </a:spcAft>
              <a:buClr>
                <a:schemeClr val="dk1"/>
              </a:buClr>
              <a:buSzPts val="2400"/>
            </a:pPr>
            <a:r>
              <a:rPr lang="en-US" sz="2400" b="0" i="0" u="none" strike="noStrike" cap="none" dirty="0">
                <a:solidFill>
                  <a:schemeClr val="dk1"/>
                </a:solidFill>
                <a:latin typeface="Calibri"/>
                <a:ea typeface="Calibri"/>
                <a:cs typeface="Calibri"/>
                <a:sym typeface="Calibri"/>
              </a:rPr>
              <a:t>			Our council uses Method ____</a:t>
            </a:r>
            <a:endParaRP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8" name="Google Shape;1208;p13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Budget Development </a:t>
            </a:r>
            <a:endParaRPr dirty="0"/>
          </a:p>
        </p:txBody>
      </p:sp>
      <p:sp>
        <p:nvSpPr>
          <p:cNvPr id="1209" name="Google Shape;1209;p132"/>
          <p:cNvSpPr txBox="1">
            <a:spLocks noGrp="1"/>
          </p:cNvSpPr>
          <p:nvPr>
            <p:ph type="body" idx="1"/>
          </p:nvPr>
        </p:nvSpPr>
        <p:spPr>
          <a:xfrm>
            <a:off x="1625600" y="1827211"/>
            <a:ext cx="9347200" cy="4535489"/>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solidFill>
                  <a:schemeClr val="tx1"/>
                </a:solidFill>
              </a:rPr>
              <a:t>Purchasing</a:t>
            </a:r>
            <a:endParaRPr dirty="0">
              <a:solidFill>
                <a:schemeClr val="tx1"/>
              </a:solidFill>
            </a:endParaRPr>
          </a:p>
          <a:p>
            <a:pPr lvl="1">
              <a:lnSpc>
                <a:spcPct val="90000"/>
              </a:lnSpc>
              <a:spcAft>
                <a:spcPts val="0"/>
              </a:spcAft>
              <a:buClr>
                <a:schemeClr val="dk1"/>
              </a:buClr>
              <a:buSzPts val="2400"/>
            </a:pPr>
            <a:r>
              <a:rPr lang="en-US" dirty="0">
                <a:solidFill>
                  <a:schemeClr val="tx1"/>
                </a:solidFill>
              </a:rPr>
              <a:t>Bulk ordering of T-shirts, crafts, program supplies across all camps?</a:t>
            </a:r>
            <a:endParaRPr dirty="0">
              <a:solidFill>
                <a:schemeClr val="tx1"/>
              </a:solidFill>
            </a:endParaRPr>
          </a:p>
          <a:p>
            <a:pPr lvl="1">
              <a:lnSpc>
                <a:spcPct val="90000"/>
              </a:lnSpc>
              <a:spcAft>
                <a:spcPts val="0"/>
              </a:spcAft>
              <a:buClr>
                <a:schemeClr val="dk1"/>
              </a:buClr>
              <a:buSzPts val="2400"/>
            </a:pPr>
            <a:r>
              <a:rPr lang="en-US" dirty="0">
                <a:solidFill>
                  <a:schemeClr val="tx1"/>
                </a:solidFill>
              </a:rPr>
              <a:t>Who can order material? What is the approval procedure? Do you use purchase orders, or is reimbursement approved?</a:t>
            </a:r>
            <a:endParaRPr dirty="0">
              <a:solidFill>
                <a:schemeClr val="tx1"/>
              </a:solidFill>
            </a:endParaRPr>
          </a:p>
          <a:p>
            <a:pPr lvl="1">
              <a:lnSpc>
                <a:spcPct val="90000"/>
              </a:lnSpc>
              <a:spcAft>
                <a:spcPts val="0"/>
              </a:spcAft>
              <a:buClr>
                <a:schemeClr val="dk1"/>
              </a:buClr>
              <a:buSzPts val="2400"/>
            </a:pPr>
            <a:r>
              <a:rPr lang="en-US" dirty="0">
                <a:solidFill>
                  <a:schemeClr val="tx1"/>
                </a:solidFill>
              </a:rPr>
              <a:t>How is the trading post inventory purchased, tracked, and reconciled?</a:t>
            </a:r>
            <a:endParaRPr dirty="0">
              <a:solidFill>
                <a:schemeClr val="tx1"/>
              </a:solidFill>
            </a:endParaRPr>
          </a:p>
          <a:p>
            <a:pPr>
              <a:lnSpc>
                <a:spcPct val="90000"/>
              </a:lnSpc>
              <a:spcAft>
                <a:spcPts val="0"/>
              </a:spcAft>
              <a:buClr>
                <a:schemeClr val="dk1"/>
              </a:buClr>
              <a:buSzPts val="2800"/>
            </a:pPr>
            <a:r>
              <a:rPr lang="en-US" dirty="0">
                <a:solidFill>
                  <a:schemeClr val="tx1"/>
                </a:solidFill>
              </a:rPr>
              <a:t>Record Keeping</a:t>
            </a:r>
            <a:endParaRPr dirty="0">
              <a:solidFill>
                <a:schemeClr val="tx1"/>
              </a:solidFill>
            </a:endParaRPr>
          </a:p>
          <a:p>
            <a:pPr lvl="1">
              <a:lnSpc>
                <a:spcPct val="90000"/>
              </a:lnSpc>
              <a:spcAft>
                <a:spcPts val="0"/>
              </a:spcAft>
              <a:buClr>
                <a:schemeClr val="dk1"/>
              </a:buClr>
              <a:buSzPts val="2400"/>
            </a:pPr>
            <a:r>
              <a:rPr lang="en-US" dirty="0">
                <a:solidFill>
                  <a:schemeClr val="tx1"/>
                </a:solidFill>
              </a:rPr>
              <a:t>Track year-to-year expenses and income</a:t>
            </a:r>
            <a:endParaRPr dirty="0">
              <a:solidFill>
                <a:schemeClr val="tx1"/>
              </a:solidFill>
            </a:endParaRPr>
          </a:p>
          <a:p>
            <a:pPr lvl="1">
              <a:lnSpc>
                <a:spcPct val="90000"/>
              </a:lnSpc>
              <a:spcAft>
                <a:spcPts val="0"/>
              </a:spcAft>
              <a:buClr>
                <a:schemeClr val="dk1"/>
              </a:buClr>
              <a:buSzPts val="2400"/>
            </a:pPr>
            <a:r>
              <a:rPr lang="en-US" dirty="0">
                <a:solidFill>
                  <a:schemeClr val="tx1"/>
                </a:solidFill>
              </a:rPr>
              <a:t>Includes: registration, supply orders and expenses, post-season inventory of supplies and donations</a:t>
            </a:r>
            <a:endParaRPr dirty="0">
              <a:solidFill>
                <a:schemeClr val="tx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8" name="Google Shape;1208;p13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Budget Development </a:t>
            </a:r>
            <a:endParaRPr dirty="0"/>
          </a:p>
        </p:txBody>
      </p:sp>
      <p:sp>
        <p:nvSpPr>
          <p:cNvPr id="1209" name="Google Shape;1209;p132"/>
          <p:cNvSpPr txBox="1">
            <a:spLocks noGrp="1"/>
          </p:cNvSpPr>
          <p:nvPr>
            <p:ph type="body" idx="1"/>
          </p:nvPr>
        </p:nvSpPr>
        <p:spPr>
          <a:xfrm>
            <a:off x="1625600" y="1827211"/>
            <a:ext cx="8458200" cy="45354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And Finally – </a:t>
            </a:r>
          </a:p>
          <a:p>
            <a:pPr marL="0" lvl="0" indent="0" algn="l" rtl="0">
              <a:lnSpc>
                <a:spcPct val="90000"/>
              </a:lnSpc>
              <a:spcBef>
                <a:spcPts val="0"/>
              </a:spcBef>
              <a:spcAft>
                <a:spcPts val="0"/>
              </a:spcAft>
              <a:buClr>
                <a:schemeClr val="dk1"/>
              </a:buClr>
              <a:buSzPts val="2800"/>
              <a:buNone/>
            </a:pPr>
            <a:endParaRPr lang="en-US" dirty="0">
              <a:solidFill>
                <a:schemeClr val="tx1"/>
              </a:solidFill>
            </a:endParaRPr>
          </a:p>
          <a:p>
            <a:pPr indent="-457200">
              <a:spcBef>
                <a:spcPts val="0"/>
              </a:spcBef>
              <a:buSzPts val="2800"/>
            </a:pPr>
            <a:r>
              <a:rPr lang="en-US" dirty="0">
                <a:solidFill>
                  <a:schemeClr val="tx1"/>
                </a:solidFill>
              </a:rPr>
              <a:t>Final Reports To the Council Once Camp Is Over</a:t>
            </a:r>
          </a:p>
          <a:p>
            <a:pPr lvl="1" indent="-457200">
              <a:spcBef>
                <a:spcPts val="0"/>
              </a:spcBef>
              <a:buSzPts val="2800"/>
            </a:pPr>
            <a:r>
              <a:rPr lang="en-US" dirty="0">
                <a:solidFill>
                  <a:schemeClr val="tx1"/>
                </a:solidFill>
              </a:rPr>
              <a:t>Financial report of income and expenses</a:t>
            </a:r>
          </a:p>
          <a:p>
            <a:pPr lvl="1" indent="-457200">
              <a:spcBef>
                <a:spcPts val="0"/>
              </a:spcBef>
              <a:buSzPts val="2800"/>
            </a:pPr>
            <a:r>
              <a:rPr lang="en-US" dirty="0">
                <a:solidFill>
                  <a:schemeClr val="tx1"/>
                </a:solidFill>
              </a:rPr>
              <a:t>Itemized inventory of all program supplies, trading post stock, and other items.</a:t>
            </a:r>
          </a:p>
          <a:p>
            <a:pPr lvl="1" indent="-457200">
              <a:spcBef>
                <a:spcPts val="0"/>
              </a:spcBef>
              <a:buSzPts val="2800"/>
            </a:pPr>
            <a:endParaRPr dirty="0">
              <a:solidFill>
                <a:schemeClr val="tx1"/>
              </a:solidFill>
            </a:endParaRPr>
          </a:p>
        </p:txBody>
      </p:sp>
    </p:spTree>
    <p:extLst>
      <p:ext uri="{BB962C8B-B14F-4D97-AF65-F5344CB8AC3E}">
        <p14:creationId xmlns:p14="http://schemas.microsoft.com/office/powerpoint/2010/main" val="30663139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6" name="Google Shape;1216;p13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General Expenses</a:t>
            </a:r>
            <a:endParaRPr dirty="0"/>
          </a:p>
        </p:txBody>
      </p:sp>
      <p:sp>
        <p:nvSpPr>
          <p:cNvPr id="1217" name="Google Shape;1217;p133"/>
          <p:cNvSpPr txBox="1">
            <a:spLocks noGrp="1"/>
          </p:cNvSpPr>
          <p:nvPr>
            <p:ph type="body" idx="1"/>
          </p:nvPr>
        </p:nvSpPr>
        <p:spPr>
          <a:xfrm>
            <a:off x="1981200" y="1602578"/>
            <a:ext cx="4038600" cy="4722022"/>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400"/>
              <a:buFont typeface="Arial" panose="020B0604020202020204" pitchFamily="34" charset="0"/>
              <a:buChar char="•"/>
            </a:pPr>
            <a:r>
              <a:rPr lang="en-US" sz="2400" b="0" dirty="0">
                <a:solidFill>
                  <a:schemeClr val="tx1"/>
                </a:solidFill>
              </a:rPr>
              <a:t>Fees / rentals</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Insurance</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Council Contingency</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Council Operating Fund</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Salaries</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Promotion &amp; Marketing</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Training (NCS, 1</a:t>
            </a:r>
            <a:r>
              <a:rPr lang="en-US" sz="2400" b="0" baseline="30000" dirty="0">
                <a:solidFill>
                  <a:schemeClr val="tx1"/>
                </a:solidFill>
              </a:rPr>
              <a:t>st</a:t>
            </a:r>
            <a:r>
              <a:rPr lang="en-US" sz="2400" b="0" dirty="0">
                <a:solidFill>
                  <a:schemeClr val="tx1"/>
                </a:solidFill>
              </a:rPr>
              <a:t> Aid, CPR)</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Medical Supplies</a:t>
            </a:r>
            <a:endParaRPr b="0" dirty="0">
              <a:solidFill>
                <a:schemeClr val="tx1"/>
              </a:solidFill>
            </a:endParaRPr>
          </a:p>
          <a:p>
            <a:pPr>
              <a:lnSpc>
                <a:spcPct val="90000"/>
              </a:lnSpc>
              <a:spcAft>
                <a:spcPts val="0"/>
              </a:spcAft>
              <a:buClr>
                <a:schemeClr val="dk1"/>
              </a:buClr>
              <a:buSzPts val="2400"/>
              <a:buFont typeface="Arial" panose="020B0604020202020204" pitchFamily="34" charset="0"/>
              <a:buChar char="•"/>
            </a:pPr>
            <a:r>
              <a:rPr lang="en-US" sz="2400" b="0" dirty="0">
                <a:solidFill>
                  <a:schemeClr val="tx1"/>
                </a:solidFill>
              </a:rPr>
              <a:t>Staff ID (T-shirts, hats, etc.)</a:t>
            </a:r>
            <a:endParaRPr b="0" dirty="0">
              <a:solidFill>
                <a:schemeClr val="tx1"/>
              </a:solidFill>
            </a:endParaRPr>
          </a:p>
        </p:txBody>
      </p:sp>
      <p:sp>
        <p:nvSpPr>
          <p:cNvPr id="1218" name="Google Shape;1218;p133"/>
          <p:cNvSpPr txBox="1"/>
          <p:nvPr/>
        </p:nvSpPr>
        <p:spPr>
          <a:xfrm>
            <a:off x="6553200" y="1516820"/>
            <a:ext cx="4038600" cy="472202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Office Supplies</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Telephones / Radios</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Food / catering</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Sanitation / Fuel</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Maintenance / repair</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Recognition items</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Travel / transportation</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Security</a:t>
            </a:r>
            <a:endParaRPr sz="24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latin typeface="Arial" panose="020B0604020202020204" pitchFamily="34" charset="0"/>
                <a:ea typeface="Calibri"/>
                <a:cs typeface="Arial" panose="020B0604020202020204" pitchFamily="34" charset="0"/>
                <a:sym typeface="Calibri"/>
              </a:rPr>
              <a:t>Program</a:t>
            </a:r>
            <a:endParaRPr sz="24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5" name="Google Shape;1225;p134"/>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Program Expenses</a:t>
            </a:r>
            <a:endParaRPr dirty="0"/>
          </a:p>
        </p:txBody>
      </p:sp>
      <p:sp>
        <p:nvSpPr>
          <p:cNvPr id="1226" name="Google Shape;1226;p134"/>
          <p:cNvSpPr txBox="1">
            <a:spLocks noGrp="1"/>
          </p:cNvSpPr>
          <p:nvPr>
            <p:ph type="body" idx="1"/>
          </p:nvPr>
        </p:nvSpPr>
        <p:spPr>
          <a:xfrm>
            <a:off x="2019299" y="1634330"/>
            <a:ext cx="7277101" cy="4582335"/>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400"/>
            </a:pPr>
            <a:r>
              <a:rPr lang="en-US" sz="2400" b="0" dirty="0">
                <a:solidFill>
                  <a:schemeClr val="tx1"/>
                </a:solidFill>
              </a:rPr>
              <a:t>Leatherwork / crafts</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Ceremony / campfire</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Special programs</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Shooting Sports</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Awards &amp; Prizes</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Program Staff Training Costs</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Costumes</a:t>
            </a:r>
            <a:endParaRPr b="0" dirty="0">
              <a:solidFill>
                <a:schemeClr val="tx1"/>
              </a:solidFill>
            </a:endParaRPr>
          </a:p>
          <a:p>
            <a:pPr>
              <a:lnSpc>
                <a:spcPct val="90000"/>
              </a:lnSpc>
              <a:spcAft>
                <a:spcPts val="0"/>
              </a:spcAft>
              <a:buClr>
                <a:schemeClr val="dk1"/>
              </a:buClr>
              <a:buSzPts val="2400"/>
            </a:pPr>
            <a:r>
              <a:rPr lang="en-US" sz="2400" b="0" dirty="0">
                <a:solidFill>
                  <a:schemeClr val="tx1"/>
                </a:solidFill>
              </a:rPr>
              <a:t>Equipment replacement / depreciation</a:t>
            </a:r>
            <a:endParaRPr b="0" dirty="0">
              <a:solidFill>
                <a:schemeClr val="tx1"/>
              </a:solidFill>
            </a:endParaRPr>
          </a:p>
          <a:p>
            <a:pPr marL="228600" lvl="0" indent="-76200" algn="l" rtl="0">
              <a:lnSpc>
                <a:spcPct val="90000"/>
              </a:lnSpc>
              <a:spcBef>
                <a:spcPts val="1000"/>
              </a:spcBef>
              <a:spcAft>
                <a:spcPts val="0"/>
              </a:spcAft>
              <a:buClr>
                <a:schemeClr val="dk1"/>
              </a:buClr>
              <a:buSzPts val="2400"/>
              <a:buNone/>
            </a:pPr>
            <a:endParaRPr sz="1200" i="1" dirty="0">
              <a:solidFill>
                <a:schemeClr val="tx1"/>
              </a:solidFill>
            </a:endParaRPr>
          </a:p>
          <a:p>
            <a:pPr marL="0" lvl="0" indent="0" algn="ctr" rtl="0">
              <a:lnSpc>
                <a:spcPct val="90000"/>
              </a:lnSpc>
              <a:spcBef>
                <a:spcPts val="1000"/>
              </a:spcBef>
              <a:spcAft>
                <a:spcPts val="0"/>
              </a:spcAft>
              <a:buClr>
                <a:schemeClr val="dk1"/>
              </a:buClr>
              <a:buSzPts val="2400"/>
              <a:buNone/>
            </a:pPr>
            <a:r>
              <a:rPr lang="en-US" sz="2400" i="1" dirty="0">
                <a:solidFill>
                  <a:schemeClr val="tx1"/>
                </a:solidFill>
              </a:rPr>
              <a:t>Will you be sharing with other camps?</a:t>
            </a:r>
            <a:endParaRPr i="1" dirty="0">
              <a:solidFill>
                <a:schemeClr val="tx1"/>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3" name="Google Shape;1233;p13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Variables</a:t>
            </a:r>
            <a:endParaRPr dirty="0"/>
          </a:p>
        </p:txBody>
      </p:sp>
      <p:sp>
        <p:nvSpPr>
          <p:cNvPr id="1234" name="Google Shape;1234;p135"/>
          <p:cNvSpPr txBox="1"/>
          <p:nvPr/>
        </p:nvSpPr>
        <p:spPr>
          <a:xfrm>
            <a:off x="1776255" y="1827211"/>
            <a:ext cx="8229600" cy="380844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May change right up to the day of camp</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Number of campers / staff</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Unforeseen costs</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Replacement of tools or equipment</a:t>
            </a:r>
            <a:endParaRPr lang="en-US" sz="2800" dirty="0">
              <a:latin typeface="Arial" panose="020B0604020202020204" pitchFamily="34" charset="0"/>
              <a:cs typeface="Arial" panose="020B0604020202020204" pitchFamily="34" charset="0"/>
              <a:sym typeface="Calibri"/>
            </a:endParaRPr>
          </a:p>
          <a:p>
            <a:pPr marR="0" lvl="0" algn="l" rtl="0">
              <a:lnSpc>
                <a:spcPct val="90000"/>
              </a:lnSpc>
              <a:spcBef>
                <a:spcPts val="1000"/>
              </a:spcBef>
              <a:spcAft>
                <a:spcPts val="0"/>
              </a:spcAft>
              <a:buClr>
                <a:schemeClr val="dk1"/>
              </a:buClr>
              <a:buSzPts val="2800"/>
            </a:pPr>
            <a:endParaRPr lang="en-US" sz="2800" dirty="0">
              <a:solidFill>
                <a:schemeClr val="dk1"/>
              </a:solidFill>
              <a:latin typeface="Arial" panose="020B0604020202020204" pitchFamily="34" charset="0"/>
              <a:ea typeface="Calibri"/>
              <a:cs typeface="Arial" panose="020B0604020202020204" pitchFamily="34" charset="0"/>
              <a:sym typeface="Calibri"/>
            </a:endParaRPr>
          </a:p>
          <a:p>
            <a:pPr marR="0" lvl="0" algn="l" rtl="0">
              <a:lnSpc>
                <a:spcPct val="90000"/>
              </a:lnSpc>
              <a:spcBef>
                <a:spcPts val="1000"/>
              </a:spcBef>
              <a:spcAft>
                <a:spcPts val="0"/>
              </a:spcAft>
              <a:buClr>
                <a:schemeClr val="dk1"/>
              </a:buClr>
              <a:buSzPts val="2800"/>
            </a:pPr>
            <a:r>
              <a:rPr lang="en-US" sz="2800" dirty="0">
                <a:solidFill>
                  <a:schemeClr val="dk1"/>
                </a:solidFill>
                <a:latin typeface="Arial" panose="020B0604020202020204" pitchFamily="34" charset="0"/>
                <a:ea typeface="Calibri"/>
                <a:cs typeface="Arial" panose="020B0604020202020204" pitchFamily="34" charset="0"/>
                <a:sym typeface="Calibri"/>
              </a:rPr>
              <a:t>						</a:t>
            </a:r>
            <a:r>
              <a:rPr lang="en-US" sz="2800" b="1" dirty="0">
                <a:solidFill>
                  <a:schemeClr val="dk1"/>
                </a:solidFill>
                <a:latin typeface="Arial" panose="020B0604020202020204" pitchFamily="34" charset="0"/>
                <a:ea typeface="Calibri"/>
                <a:cs typeface="Arial" panose="020B0604020202020204" pitchFamily="34" charset="0"/>
                <a:sym typeface="Calibri"/>
              </a:rPr>
              <a:t>What Else?</a:t>
            </a:r>
            <a:endParaRPr sz="2800" b="1" dirty="0">
              <a:latin typeface="Arial" panose="020B0604020202020204" pitchFamily="34" charset="0"/>
              <a:cs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41" name="Google Shape;1241;p13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Council Financial Procedures</a:t>
            </a:r>
            <a:endParaRPr dirty="0"/>
          </a:p>
        </p:txBody>
      </p:sp>
      <p:sp>
        <p:nvSpPr>
          <p:cNvPr id="1242" name="Google Shape;1242;p136"/>
          <p:cNvSpPr txBox="1">
            <a:spLocks noGrp="1"/>
          </p:cNvSpPr>
          <p:nvPr>
            <p:ph type="body" idx="1"/>
          </p:nvPr>
        </p:nvSpPr>
        <p:spPr>
          <a:xfrm>
            <a:off x="1776255" y="1835941"/>
            <a:ext cx="4038600" cy="3808440"/>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buFont typeface="Arial" panose="020B0604020202020204" pitchFamily="34" charset="0"/>
              <a:buChar char="•"/>
            </a:pPr>
            <a:r>
              <a:rPr lang="en-US" b="0" dirty="0">
                <a:solidFill>
                  <a:schemeClr val="tx1"/>
                </a:solidFill>
              </a:rPr>
              <a:t>Handling Cash</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r>
              <a:rPr lang="en-US" b="0" dirty="0">
                <a:solidFill>
                  <a:schemeClr val="tx1"/>
                </a:solidFill>
              </a:rPr>
              <a:t>Credit Card, checks</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r>
              <a:rPr lang="en-US" b="0" dirty="0">
                <a:solidFill>
                  <a:schemeClr val="tx1"/>
                </a:solidFill>
              </a:rPr>
              <a:t>Purchase Orders</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r>
              <a:rPr lang="en-US" b="0" dirty="0">
                <a:solidFill>
                  <a:schemeClr val="tx1"/>
                </a:solidFill>
              </a:rPr>
              <a:t>Reimbursement</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r>
              <a:rPr lang="en-US" b="0" dirty="0">
                <a:solidFill>
                  <a:schemeClr val="tx1"/>
                </a:solidFill>
              </a:rPr>
              <a:t>Petty Cash</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r>
              <a:rPr lang="en-US" b="0" dirty="0">
                <a:solidFill>
                  <a:schemeClr val="tx1"/>
                </a:solidFill>
              </a:rPr>
              <a:t>Ordering Supplies</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r>
              <a:rPr lang="en-US" b="0" dirty="0">
                <a:solidFill>
                  <a:schemeClr val="tx1"/>
                </a:solidFill>
              </a:rPr>
              <a:t>Processing payments / refunds</a:t>
            </a:r>
            <a:endParaRPr b="0" dirty="0">
              <a:solidFill>
                <a:schemeClr val="tx1"/>
              </a:solidFill>
            </a:endParaRPr>
          </a:p>
        </p:txBody>
      </p:sp>
      <p:sp>
        <p:nvSpPr>
          <p:cNvPr id="1243" name="Google Shape;1243;p136"/>
          <p:cNvSpPr txBox="1"/>
          <p:nvPr/>
        </p:nvSpPr>
        <p:spPr>
          <a:xfrm>
            <a:off x="5967255" y="1815693"/>
            <a:ext cx="4038600" cy="380844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Trading Post</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Program Budgets</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Inventory of Supplies</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Vendor Contracts</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Donations</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Gifts-In-Kind</a:t>
            </a:r>
            <a:endParaRPr sz="28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latin typeface="Arial" panose="020B0604020202020204" pitchFamily="34" charset="0"/>
                <a:ea typeface="Calibri"/>
                <a:cs typeface="Arial" panose="020B0604020202020204" pitchFamily="34" charset="0"/>
                <a:sym typeface="Calibri"/>
              </a:rPr>
              <a:t>Payroll</a:t>
            </a:r>
            <a:endParaRPr sz="28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50" name="Google Shape;1250;p13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1251" name="Google Shape;1251;p137"/>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fontScale="92500" lnSpcReduction="10000"/>
          </a:bodyPr>
          <a:lstStyle/>
          <a:p>
            <a:pPr lvl="0" algn="l" rtl="0">
              <a:lnSpc>
                <a:spcPct val="90000"/>
              </a:lnSpc>
              <a:spcBef>
                <a:spcPts val="0"/>
              </a:spcBef>
              <a:spcAft>
                <a:spcPts val="0"/>
              </a:spcAft>
              <a:buClr>
                <a:schemeClr val="dk1"/>
              </a:buClr>
              <a:buSzPts val="2800"/>
              <a:buFont typeface="Arial" panose="020B0604020202020204" pitchFamily="34" charset="0"/>
              <a:buChar char="•"/>
            </a:pPr>
            <a:r>
              <a:rPr lang="en-US" b="0" dirty="0">
                <a:solidFill>
                  <a:schemeClr val="tx1"/>
                </a:solidFill>
              </a:rPr>
              <a:t>It’s essential that the camp advisor, camp director, and program director communicate and work together on the camp budget</a:t>
            </a:r>
            <a:endParaRPr b="0" dirty="0">
              <a:solidFill>
                <a:schemeClr val="tx1"/>
              </a:solidFill>
            </a:endParaRPr>
          </a:p>
          <a:p>
            <a:pPr>
              <a:lnSpc>
                <a:spcPct val="90000"/>
              </a:lnSpc>
              <a:spcAft>
                <a:spcPts val="0"/>
              </a:spcAft>
              <a:buClr>
                <a:schemeClr val="dk1"/>
              </a:buClr>
              <a:buSzPts val="2800"/>
              <a:buFont typeface="Arial" panose="020B0604020202020204" pitchFamily="34" charset="0"/>
              <a:buChar char="•"/>
            </a:pPr>
            <a:endParaRPr b="0" dirty="0">
              <a:solidFill>
                <a:schemeClr val="tx1"/>
              </a:solidFill>
            </a:endParaRPr>
          </a:p>
          <a:p>
            <a:pPr lvl="0" algn="l" rtl="0">
              <a:lnSpc>
                <a:spcPct val="90000"/>
              </a:lnSpc>
              <a:spcBef>
                <a:spcPts val="1000"/>
              </a:spcBef>
              <a:spcAft>
                <a:spcPts val="0"/>
              </a:spcAft>
              <a:buClr>
                <a:schemeClr val="dk1"/>
              </a:buClr>
              <a:buSzPts val="2800"/>
              <a:buFont typeface="Arial" panose="020B0604020202020204" pitchFamily="34" charset="0"/>
              <a:buChar char="•"/>
            </a:pPr>
            <a:r>
              <a:rPr lang="en-US" b="0" dirty="0">
                <a:solidFill>
                  <a:schemeClr val="tx1"/>
                </a:solidFill>
              </a:rPr>
              <a:t>Communicate any budget constraints to directors to avoid surprises</a:t>
            </a:r>
            <a:endParaRPr b="0" dirty="0">
              <a:solidFill>
                <a:schemeClr val="tx1"/>
              </a:solidFill>
            </a:endParaRPr>
          </a:p>
          <a:p>
            <a:pPr marL="635000">
              <a:lnSpc>
                <a:spcPct val="90000"/>
              </a:lnSpc>
              <a:spcAft>
                <a:spcPts val="0"/>
              </a:spcAft>
              <a:buClr>
                <a:schemeClr val="dk1"/>
              </a:buClr>
              <a:buSzPts val="2800"/>
              <a:buFont typeface="Arial" panose="020B0604020202020204" pitchFamily="34" charset="0"/>
              <a:buChar char="•"/>
            </a:pPr>
            <a:endParaRPr b="0" dirty="0">
              <a:solidFill>
                <a:schemeClr val="tx1"/>
              </a:solidFill>
            </a:endParaRPr>
          </a:p>
          <a:p>
            <a:pPr lvl="0" algn="l" rtl="0">
              <a:lnSpc>
                <a:spcPct val="90000"/>
              </a:lnSpc>
              <a:spcBef>
                <a:spcPts val="1000"/>
              </a:spcBef>
              <a:spcAft>
                <a:spcPts val="0"/>
              </a:spcAft>
              <a:buClr>
                <a:schemeClr val="dk1"/>
              </a:buClr>
              <a:buSzPts val="2800"/>
              <a:buFont typeface="Arial" panose="020B0604020202020204" pitchFamily="34" charset="0"/>
              <a:buChar char="•"/>
            </a:pPr>
            <a:r>
              <a:rPr lang="en-US" b="0" dirty="0">
                <a:solidFill>
                  <a:schemeClr val="tx1"/>
                </a:solidFill>
              </a:rPr>
              <a:t>Maintain control! Each and every financial decision made affects your program</a:t>
            </a:r>
            <a:endParaRPr b="0" dirty="0">
              <a:solidFill>
                <a:schemeClr val="tx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8" name="Google Shape;1258;p138"/>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1259" name="Google Shape;1259;p138"/>
          <p:cNvSpPr txBox="1">
            <a:spLocks noGrp="1"/>
          </p:cNvSpPr>
          <p:nvPr>
            <p:ph type="body" idx="1"/>
          </p:nvPr>
        </p:nvSpPr>
        <p:spPr>
          <a:xfrm>
            <a:off x="1905000" y="2645537"/>
            <a:ext cx="3962400" cy="1914017"/>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solidFill>
                  <a:schemeClr val="tx1"/>
                </a:solidFill>
              </a:rPr>
              <a:t>RP-445, 854</a:t>
            </a:r>
            <a:endParaRPr dirty="0">
              <a:solidFill>
                <a:schemeClr val="tx1"/>
              </a:solidFill>
            </a:endParaRPr>
          </a:p>
          <a:p>
            <a:pPr>
              <a:lnSpc>
                <a:spcPct val="90000"/>
              </a:lnSpc>
              <a:spcAft>
                <a:spcPts val="0"/>
              </a:spcAft>
              <a:buClr>
                <a:schemeClr val="dk1"/>
              </a:buClr>
              <a:buSzPts val="2800"/>
            </a:pPr>
            <a:r>
              <a:rPr lang="en-US" b="1" dirty="0">
                <a:solidFill>
                  <a:schemeClr val="tx1"/>
                </a:solidFill>
              </a:rPr>
              <a:t>AO-806</a:t>
            </a:r>
            <a:endParaRPr dirty="0">
              <a:solidFill>
                <a:schemeClr val="tx1"/>
              </a:solidFill>
            </a:endParaRPr>
          </a:p>
        </p:txBody>
      </p:sp>
      <p:pic>
        <p:nvPicPr>
          <p:cNvPr id="3" name="Picture 2">
            <a:extLst>
              <a:ext uri="{FF2B5EF4-FFF2-40B4-BE49-F238E27FC236}">
                <a16:creationId xmlns:a16="http://schemas.microsoft.com/office/drawing/2014/main" id="{5C13FE3F-1823-A6EF-D18B-4F45D05AB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328" y="1634331"/>
            <a:ext cx="2637672" cy="33595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12"/>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Day Camp Staff Advisor</a:t>
            </a:r>
            <a:endParaRPr dirty="0"/>
          </a:p>
        </p:txBody>
      </p:sp>
      <p:sp>
        <p:nvSpPr>
          <p:cNvPr id="189" name="Google Shape;189;p12"/>
          <p:cNvSpPr txBox="1"/>
          <p:nvPr/>
        </p:nvSpPr>
        <p:spPr>
          <a:xfrm>
            <a:off x="1600200" y="1447800"/>
            <a:ext cx="9448800" cy="478592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Maintains the national standards at camp </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Maintains proper budget control </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Usually determines dates of operation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Determines the staff salary chart and payroll</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in creating and approves the camp staff organization chart</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Is aware of the emergency procedure plan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Advises camp directors and program directors; communicates council-specific information to them</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With the camp director, is responsible for national accreditation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Manages risk management and camper security plans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with camp problems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Is responsible to the council for equipment and property</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with the evaluation at the end of camp</a:t>
            </a:r>
            <a:endParaRPr sz="2200" dirty="0">
              <a:solidFill>
                <a:schemeClr val="dk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3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267" name="Google Shape;1267;p139" descr="A picture containing outdoor, person, tree, plant&#10;&#10;Description automatically generated"/>
          <p:cNvPicPr preferRelativeResize="0"/>
          <p:nvPr/>
        </p:nvPicPr>
        <p:blipFill rotWithShape="1">
          <a:blip r:embed="rId3">
            <a:alphaModFix/>
          </a:blip>
          <a:srcRect t="6865" b="8865"/>
          <a:stretch/>
        </p:blipFill>
        <p:spPr>
          <a:xfrm>
            <a:off x="20" y="-22"/>
            <a:ext cx="12191977" cy="6858022"/>
          </a:xfrm>
          <a:prstGeom prst="rect">
            <a:avLst/>
          </a:prstGeom>
          <a:noFill/>
          <a:ln>
            <a:noFill/>
          </a:ln>
        </p:spPr>
      </p:pic>
      <p:sp>
        <p:nvSpPr>
          <p:cNvPr id="1268" name="Google Shape;1268;p139"/>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69" name="Google Shape;1269;p139"/>
          <p:cNvSpPr txBox="1">
            <a:spLocks noGrp="1"/>
          </p:cNvSpPr>
          <p:nvPr>
            <p:ph type="title"/>
          </p:nvPr>
        </p:nvSpPr>
        <p:spPr>
          <a:xfrm>
            <a:off x="4412578" y="3288749"/>
            <a:ext cx="8890826" cy="356924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8000"/>
              <a:buFont typeface="Rockwell"/>
              <a:buNone/>
            </a:pPr>
            <a:r>
              <a:rPr lang="en-US" sz="8000" b="1" cap="none" dirty="0">
                <a:solidFill>
                  <a:srgbClr val="FFFFFF"/>
                </a:solidFill>
                <a:latin typeface="Rockwell"/>
                <a:ea typeface="Rockwell"/>
                <a:cs typeface="Rockwell"/>
                <a:sym typeface="Rockwell"/>
              </a:rPr>
              <a:t>PROMOTION AND MARKETING</a:t>
            </a:r>
            <a:endParaRPr dirty="0"/>
          </a:p>
        </p:txBody>
      </p:sp>
      <p:sp>
        <p:nvSpPr>
          <p:cNvPr id="1270" name="Google Shape;1270;p139"/>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14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Promotion and Marketing</a:t>
            </a:r>
            <a:endParaRPr dirty="0"/>
          </a:p>
        </p:txBody>
      </p:sp>
      <p:sp>
        <p:nvSpPr>
          <p:cNvPr id="1278" name="Google Shape;1278;p140"/>
          <p:cNvSpPr txBox="1">
            <a:spLocks noGrp="1"/>
          </p:cNvSpPr>
          <p:nvPr>
            <p:ph type="body" idx="1"/>
          </p:nvPr>
        </p:nvSpPr>
        <p:spPr>
          <a:xfrm>
            <a:off x="1371599" y="1634330"/>
            <a:ext cx="9907745" cy="471567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dirty="0">
                <a:solidFill>
                  <a:schemeClr val="tx1"/>
                </a:solidFill>
              </a:rPr>
              <a:t>Learning Objectives:</a:t>
            </a:r>
            <a:endParaRPr dirty="0">
              <a:solidFill>
                <a:schemeClr val="tx1"/>
              </a:solidFill>
            </a:endParaRPr>
          </a:p>
          <a:p>
            <a:pPr>
              <a:lnSpc>
                <a:spcPct val="90000"/>
              </a:lnSpc>
              <a:spcAft>
                <a:spcPts val="0"/>
              </a:spcAft>
              <a:buClr>
                <a:schemeClr val="dk1"/>
              </a:buClr>
              <a:buSzPts val="2500"/>
            </a:pPr>
            <a:r>
              <a:rPr lang="en-US" sz="2500" b="0" dirty="0">
                <a:solidFill>
                  <a:schemeClr val="tx1"/>
                </a:solidFill>
              </a:rPr>
              <a:t>Describe the 7 elements in successful Cub Scout camp promotions and how the council will be assisting</a:t>
            </a:r>
            <a:endParaRPr b="0" dirty="0">
              <a:solidFill>
                <a:schemeClr val="tx1"/>
              </a:solidFill>
            </a:endParaRPr>
          </a:p>
          <a:p>
            <a:pPr>
              <a:lnSpc>
                <a:spcPct val="90000"/>
              </a:lnSpc>
              <a:spcAft>
                <a:spcPts val="0"/>
              </a:spcAft>
              <a:buClr>
                <a:schemeClr val="dk1"/>
              </a:buClr>
              <a:buSzPts val="2500"/>
            </a:pPr>
            <a:r>
              <a:rPr lang="en-US" sz="2500" b="0" dirty="0">
                <a:solidFill>
                  <a:schemeClr val="tx1"/>
                </a:solidFill>
              </a:rPr>
              <a:t>Explain why marketing materials should be directed to adult leaders, parents, and guardians, and what should be directed at youth</a:t>
            </a:r>
            <a:endParaRPr b="0" dirty="0">
              <a:solidFill>
                <a:schemeClr val="tx1"/>
              </a:solidFill>
            </a:endParaRPr>
          </a:p>
          <a:p>
            <a:pPr>
              <a:lnSpc>
                <a:spcPct val="90000"/>
              </a:lnSpc>
              <a:spcAft>
                <a:spcPts val="0"/>
              </a:spcAft>
              <a:buClr>
                <a:schemeClr val="dk1"/>
              </a:buClr>
              <a:buSzPts val="2500"/>
            </a:pPr>
            <a:r>
              <a:rPr lang="en-US" sz="2500" b="0" dirty="0">
                <a:solidFill>
                  <a:schemeClr val="tx1"/>
                </a:solidFill>
              </a:rPr>
              <a:t>Describe how to use the different tools used by your council for camp promotion</a:t>
            </a:r>
            <a:endParaRPr b="0" dirty="0">
              <a:solidFill>
                <a:schemeClr val="tx1"/>
              </a:solidFill>
            </a:endParaRPr>
          </a:p>
          <a:p>
            <a:pPr>
              <a:lnSpc>
                <a:spcPct val="90000"/>
              </a:lnSpc>
              <a:spcAft>
                <a:spcPts val="0"/>
              </a:spcAft>
              <a:buClr>
                <a:schemeClr val="dk1"/>
              </a:buClr>
              <a:buSzPts val="2500"/>
            </a:pPr>
            <a:r>
              <a:rPr lang="en-US" sz="2500" b="0" dirty="0">
                <a:solidFill>
                  <a:schemeClr val="tx1"/>
                </a:solidFill>
              </a:rPr>
              <a:t>Determine ways to overcome any negative reaction from last years camp</a:t>
            </a:r>
          </a:p>
          <a:p>
            <a:pPr>
              <a:lnSpc>
                <a:spcPct val="90000"/>
              </a:lnSpc>
              <a:spcAft>
                <a:spcPts val="0"/>
              </a:spcAft>
              <a:buClr>
                <a:schemeClr val="dk1"/>
              </a:buClr>
              <a:buSzPts val="2500"/>
            </a:pPr>
            <a:r>
              <a:rPr lang="en-US" sz="2500" b="0" dirty="0">
                <a:solidFill>
                  <a:schemeClr val="tx1"/>
                </a:solidFill>
              </a:rPr>
              <a:t>Explain how a camp survey can be helpful to the future of the camp.</a:t>
            </a:r>
            <a:endParaRPr b="0" dirty="0">
              <a:solidFill>
                <a:schemeClr val="tx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5" name="Google Shape;1285;p141"/>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Introduction </a:t>
            </a:r>
            <a:endParaRPr dirty="0"/>
          </a:p>
        </p:txBody>
      </p:sp>
      <p:sp>
        <p:nvSpPr>
          <p:cNvPr id="1286" name="Google Shape;1286;p141"/>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How will the council assist with promotion of your day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Remember that promotion is essential to having good participation at camp</a:t>
            </a:r>
            <a:endParaRPr b="0" dirty="0">
              <a:solidFill>
                <a:schemeClr val="tx1"/>
              </a:solidFill>
            </a:endParaRPr>
          </a:p>
          <a:p>
            <a:pPr>
              <a:lnSpc>
                <a:spcPct val="90000"/>
              </a:lnSpc>
              <a:spcAft>
                <a:spcPts val="0"/>
              </a:spcAft>
              <a:buClr>
                <a:schemeClr val="dk1"/>
              </a:buClr>
              <a:buSzPts val="1000"/>
            </a:pPr>
            <a:endParaRPr sz="1000" b="0" dirty="0">
              <a:solidFill>
                <a:schemeClr val="tx1"/>
              </a:solidFill>
            </a:endParaRPr>
          </a:p>
          <a:p>
            <a:pPr>
              <a:lnSpc>
                <a:spcPct val="90000"/>
              </a:lnSpc>
              <a:spcAft>
                <a:spcPts val="0"/>
              </a:spcAft>
              <a:buClr>
                <a:schemeClr val="dk1"/>
              </a:buClr>
              <a:buSzPts val="2800"/>
            </a:pPr>
            <a:r>
              <a:rPr lang="en-US" b="0" dirty="0">
                <a:solidFill>
                  <a:schemeClr val="tx1"/>
                </a:solidFill>
              </a:rPr>
              <a:t>Who will be in charge of each method of promotion?</a:t>
            </a:r>
            <a:endParaRPr b="0" dirty="0">
              <a:solidFill>
                <a:schemeClr val="tx1"/>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3" name="Google Shape;1293;p14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Last Year’s Reputation</a:t>
            </a:r>
            <a:endParaRPr dirty="0"/>
          </a:p>
        </p:txBody>
      </p:sp>
      <p:sp>
        <p:nvSpPr>
          <p:cNvPr id="1294" name="Google Shape;1294;p142"/>
          <p:cNvSpPr txBox="1">
            <a:spLocks noGrp="1"/>
          </p:cNvSpPr>
          <p:nvPr>
            <p:ph type="body" idx="1"/>
          </p:nvPr>
        </p:nvSpPr>
        <p:spPr>
          <a:xfrm>
            <a:off x="1776254" y="1835941"/>
            <a:ext cx="9425146" cy="3808440"/>
          </a:xfrm>
          <a:prstGeom prst="rect">
            <a:avLst/>
          </a:prstGeom>
          <a:noFill/>
          <a:ln>
            <a:noFill/>
          </a:ln>
        </p:spPr>
        <p:txBody>
          <a:bodyPr spcFirstLastPara="1" wrap="square" lIns="91425" tIns="45700" rIns="91425" bIns="45700" anchor="t" anchorCtr="0">
            <a:normAutofit fontScale="77500" lnSpcReduction="20000"/>
          </a:bodyPr>
          <a:lstStyle/>
          <a:p>
            <a:pPr>
              <a:lnSpc>
                <a:spcPct val="90000"/>
              </a:lnSpc>
              <a:spcBef>
                <a:spcPts val="0"/>
              </a:spcBef>
              <a:spcAft>
                <a:spcPts val="0"/>
              </a:spcAft>
              <a:buClr>
                <a:schemeClr val="dk1"/>
              </a:buClr>
              <a:buSzPct val="100000"/>
            </a:pPr>
            <a:r>
              <a:rPr lang="en-US" b="0" dirty="0">
                <a:solidFill>
                  <a:schemeClr val="tx1"/>
                </a:solidFill>
              </a:rPr>
              <a:t>Next years promotion starts the first day of this year’s camp!</a:t>
            </a:r>
          </a:p>
          <a:p>
            <a:pPr>
              <a:lnSpc>
                <a:spcPct val="90000"/>
              </a:lnSpc>
              <a:spcBef>
                <a:spcPts val="0"/>
              </a:spcBef>
              <a:spcAft>
                <a:spcPts val="0"/>
              </a:spcAft>
              <a:buClr>
                <a:schemeClr val="dk1"/>
              </a:buClr>
              <a:buSzPct val="100000"/>
            </a:pPr>
            <a:endParaRPr sz="1400" b="0" dirty="0">
              <a:solidFill>
                <a:schemeClr val="tx1"/>
              </a:solidFill>
            </a:endParaRPr>
          </a:p>
          <a:p>
            <a:pPr>
              <a:lnSpc>
                <a:spcPct val="90000"/>
              </a:lnSpc>
              <a:spcAft>
                <a:spcPts val="0"/>
              </a:spcAft>
              <a:buClr>
                <a:schemeClr val="dk1"/>
              </a:buClr>
              <a:buSzPct val="100000"/>
            </a:pPr>
            <a:r>
              <a:rPr lang="en-US" b="0" dirty="0">
                <a:solidFill>
                  <a:schemeClr val="tx1"/>
                </a:solidFill>
              </a:rPr>
              <a:t>The experience campers and leaders have this year will affect their desire to return next year.</a:t>
            </a:r>
          </a:p>
          <a:p>
            <a:pPr>
              <a:lnSpc>
                <a:spcPct val="90000"/>
              </a:lnSpc>
              <a:spcAft>
                <a:spcPts val="0"/>
              </a:spcAft>
              <a:buClr>
                <a:schemeClr val="dk1"/>
              </a:buClr>
              <a:buSzPct val="100000"/>
            </a:pPr>
            <a:endParaRPr sz="1400" b="0" dirty="0">
              <a:solidFill>
                <a:schemeClr val="tx1"/>
              </a:solidFill>
            </a:endParaRPr>
          </a:p>
          <a:p>
            <a:pPr>
              <a:lnSpc>
                <a:spcPct val="90000"/>
              </a:lnSpc>
              <a:spcAft>
                <a:spcPts val="0"/>
              </a:spcAft>
              <a:buClr>
                <a:schemeClr val="dk1"/>
              </a:buClr>
              <a:buSzPct val="100000"/>
            </a:pPr>
            <a:r>
              <a:rPr lang="en-US" b="0" dirty="0">
                <a:solidFill>
                  <a:schemeClr val="tx1"/>
                </a:solidFill>
              </a:rPr>
              <a:t>Will your promotion focus on some of the great things from last year, or will you be promoting the changes you made so camp will be even more fantastic?</a:t>
            </a:r>
          </a:p>
          <a:p>
            <a:pPr>
              <a:lnSpc>
                <a:spcPct val="90000"/>
              </a:lnSpc>
              <a:spcAft>
                <a:spcPts val="0"/>
              </a:spcAft>
              <a:buClr>
                <a:schemeClr val="dk1"/>
              </a:buClr>
              <a:buSzPct val="100000"/>
            </a:pPr>
            <a:endParaRPr sz="1300" b="0" dirty="0">
              <a:solidFill>
                <a:schemeClr val="tx1"/>
              </a:solidFill>
            </a:endParaRPr>
          </a:p>
          <a:p>
            <a:pPr>
              <a:lnSpc>
                <a:spcPct val="90000"/>
              </a:lnSpc>
              <a:spcAft>
                <a:spcPts val="0"/>
              </a:spcAft>
              <a:buClr>
                <a:schemeClr val="dk1"/>
              </a:buClr>
              <a:buSzPct val="100000"/>
            </a:pPr>
            <a:r>
              <a:rPr lang="en-US" b="0" dirty="0">
                <a:solidFill>
                  <a:schemeClr val="tx1"/>
                </a:solidFill>
              </a:rPr>
              <a:t>What were last year’s negatives? What’s the plan to correct them?</a:t>
            </a:r>
          </a:p>
          <a:p>
            <a:pPr>
              <a:lnSpc>
                <a:spcPct val="90000"/>
              </a:lnSpc>
              <a:spcAft>
                <a:spcPts val="0"/>
              </a:spcAft>
              <a:buClr>
                <a:schemeClr val="dk1"/>
              </a:buClr>
              <a:buSzPct val="100000"/>
            </a:pPr>
            <a:endParaRPr lang="en-US" sz="1300" b="0" dirty="0">
              <a:solidFill>
                <a:schemeClr val="tx1"/>
              </a:solidFill>
            </a:endParaRPr>
          </a:p>
          <a:p>
            <a:pPr>
              <a:lnSpc>
                <a:spcPct val="90000"/>
              </a:lnSpc>
              <a:spcAft>
                <a:spcPts val="0"/>
              </a:spcAft>
              <a:buClr>
                <a:schemeClr val="dk1"/>
              </a:buClr>
              <a:buSzPct val="100000"/>
            </a:pPr>
            <a:r>
              <a:rPr lang="en-US" b="0" dirty="0">
                <a:solidFill>
                  <a:schemeClr val="tx1"/>
                </a:solidFill>
              </a:rPr>
              <a:t>AO-809 states “The camp surveys its customers to assess satisfaction.”   What are your plans to conduct the survey?</a:t>
            </a:r>
            <a:endParaRPr b="0" dirty="0">
              <a:solidFill>
                <a:schemeClr val="tx1"/>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301" name="Google Shape;1301;p14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Camp Plan </a:t>
            </a:r>
            <a:endParaRPr dirty="0"/>
          </a:p>
        </p:txBody>
      </p:sp>
      <p:sp>
        <p:nvSpPr>
          <p:cNvPr id="1302" name="Google Shape;1302;p143"/>
          <p:cNvSpPr txBox="1"/>
          <p:nvPr/>
        </p:nvSpPr>
        <p:spPr>
          <a:xfrm>
            <a:off x="1660358" y="1680492"/>
            <a:ext cx="9617242"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000"/>
              <a:buFont typeface="Arial"/>
              <a:buChar char="•"/>
            </a:pPr>
            <a:r>
              <a:rPr lang="en-US" sz="3000" dirty="0">
                <a:solidFill>
                  <a:schemeClr val="dk1"/>
                </a:solidFill>
                <a:latin typeface="Arial" panose="020B0604020202020204" pitchFamily="34" charset="0"/>
                <a:ea typeface="Calibri"/>
                <a:cs typeface="Arial" panose="020B0604020202020204" pitchFamily="34" charset="0"/>
                <a:sym typeface="Calibri"/>
              </a:rPr>
              <a:t>It’s hard to promote when you don’t know what’s happening.</a:t>
            </a:r>
          </a:p>
          <a:p>
            <a:pPr marL="228600" marR="0" lvl="0" indent="-228600" algn="l" rtl="0">
              <a:lnSpc>
                <a:spcPct val="90000"/>
              </a:lnSpc>
              <a:spcBef>
                <a:spcPts val="0"/>
              </a:spcBef>
              <a:spcAft>
                <a:spcPts val="0"/>
              </a:spcAft>
              <a:buClr>
                <a:schemeClr val="dk1"/>
              </a:buClr>
              <a:buSzPts val="30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3000"/>
              <a:buFont typeface="Arial"/>
              <a:buChar char="•"/>
            </a:pPr>
            <a:r>
              <a:rPr lang="en-US" sz="3000" dirty="0">
                <a:solidFill>
                  <a:schemeClr val="dk1"/>
                </a:solidFill>
                <a:latin typeface="Arial" panose="020B0604020202020204" pitchFamily="34" charset="0"/>
                <a:ea typeface="Calibri"/>
                <a:cs typeface="Arial" panose="020B0604020202020204" pitchFamily="34" charset="0"/>
                <a:sym typeface="Calibri"/>
              </a:rPr>
              <a:t>Having a solid camp plan makes promotion easier. You don’t need every day planned, but you should have the overall plan in hand for promotions.</a:t>
            </a:r>
          </a:p>
          <a:p>
            <a:pPr marL="228600" marR="0" lvl="0" indent="-228600" algn="l" rtl="0">
              <a:lnSpc>
                <a:spcPct val="90000"/>
              </a:lnSpc>
              <a:spcBef>
                <a:spcPts val="1000"/>
              </a:spcBef>
              <a:spcAft>
                <a:spcPts val="0"/>
              </a:spcAft>
              <a:buClr>
                <a:schemeClr val="dk1"/>
              </a:buClr>
              <a:buSzPts val="30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3000"/>
              <a:buFont typeface="Arial"/>
              <a:buChar char="•"/>
            </a:pPr>
            <a:r>
              <a:rPr lang="en-US" sz="3000" dirty="0">
                <a:solidFill>
                  <a:schemeClr val="dk1"/>
                </a:solidFill>
                <a:latin typeface="Arial" panose="020B0604020202020204" pitchFamily="34" charset="0"/>
                <a:ea typeface="Calibri"/>
                <a:cs typeface="Arial" panose="020B0604020202020204" pitchFamily="34" charset="0"/>
                <a:sym typeface="Calibri"/>
              </a:rPr>
              <a:t>Competence inspires confidence. Promote your camp as the greatest camp ever, be sure, and be proud!</a:t>
            </a:r>
            <a:endParaRPr dirty="0">
              <a:latin typeface="Arial" panose="020B0604020202020204" pitchFamily="34" charset="0"/>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9" name="Google Shape;1309;p144"/>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Promotion Plan </a:t>
            </a:r>
            <a:endParaRPr dirty="0"/>
          </a:p>
        </p:txBody>
      </p:sp>
      <p:sp>
        <p:nvSpPr>
          <p:cNvPr id="1310" name="Google Shape;1310;p144"/>
          <p:cNvSpPr txBox="1">
            <a:spLocks noGrp="1"/>
          </p:cNvSpPr>
          <p:nvPr>
            <p:ph type="body" idx="1"/>
          </p:nvPr>
        </p:nvSpPr>
        <p:spPr>
          <a:xfrm>
            <a:off x="1905000" y="1680492"/>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When will the promotion plan start? (not a few weeks before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Where will the plan be delivered? Pack Meetings? Roundtables, Cub Events?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materials do we need to promote?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Can the council help, or will it be up to the Camp directors and staff?</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If social media used - who develops information?</a:t>
            </a:r>
            <a:endParaRPr b="0" dirty="0">
              <a:solidFill>
                <a:schemeClr val="tx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7" name="Google Shape;1317;p14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Promotion Team </a:t>
            </a:r>
            <a:endParaRPr dirty="0"/>
          </a:p>
        </p:txBody>
      </p:sp>
      <p:sp>
        <p:nvSpPr>
          <p:cNvPr id="1318" name="Google Shape;1318;p145"/>
          <p:cNvSpPr txBox="1">
            <a:spLocks noGrp="1"/>
          </p:cNvSpPr>
          <p:nvPr>
            <p:ph type="body" idx="1"/>
          </p:nvPr>
        </p:nvSpPr>
        <p:spPr>
          <a:xfrm>
            <a:off x="1905000" y="1680492"/>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Recruit volunteers to help, including camp staff!</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Theme – related costumes, quick craft items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Camp rap, song or skit to be performed at events and meetings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Social Media </a:t>
            </a:r>
            <a:endParaRPr b="0" dirty="0">
              <a:solidFill>
                <a:schemeClr val="tx1"/>
              </a:solidFill>
            </a:endParaRPr>
          </a:p>
          <a:p>
            <a:pPr lvl="1">
              <a:lnSpc>
                <a:spcPct val="90000"/>
              </a:lnSpc>
              <a:spcAft>
                <a:spcPts val="0"/>
              </a:spcAft>
              <a:buClr>
                <a:schemeClr val="dk1"/>
              </a:buClr>
              <a:buSzPts val="2400"/>
            </a:pPr>
            <a:r>
              <a:rPr lang="en-US" dirty="0">
                <a:solidFill>
                  <a:schemeClr val="tx1"/>
                </a:solidFill>
              </a:rPr>
              <a:t>Council</a:t>
            </a:r>
            <a:endParaRPr dirty="0">
              <a:solidFill>
                <a:schemeClr val="tx1"/>
              </a:solidFill>
            </a:endParaRPr>
          </a:p>
          <a:p>
            <a:pPr lvl="1">
              <a:lnSpc>
                <a:spcPct val="90000"/>
              </a:lnSpc>
              <a:spcAft>
                <a:spcPts val="0"/>
              </a:spcAft>
              <a:buClr>
                <a:schemeClr val="dk1"/>
              </a:buClr>
              <a:buSzPts val="2400"/>
            </a:pPr>
            <a:r>
              <a:rPr lang="en-US" dirty="0">
                <a:solidFill>
                  <a:schemeClr val="tx1"/>
                </a:solidFill>
              </a:rPr>
              <a:t>District</a:t>
            </a:r>
            <a:endParaRPr dirty="0">
              <a:solidFill>
                <a:schemeClr val="tx1"/>
              </a:solidFill>
            </a:endParaRPr>
          </a:p>
          <a:p>
            <a:pPr lvl="1">
              <a:lnSpc>
                <a:spcPct val="90000"/>
              </a:lnSpc>
              <a:spcAft>
                <a:spcPts val="0"/>
              </a:spcAft>
              <a:buClr>
                <a:schemeClr val="dk1"/>
              </a:buClr>
              <a:buSzPts val="2400"/>
            </a:pPr>
            <a:r>
              <a:rPr lang="en-US" dirty="0">
                <a:solidFill>
                  <a:schemeClr val="tx1"/>
                </a:solidFill>
              </a:rPr>
              <a:t>Camp</a:t>
            </a:r>
            <a:endParaRPr dirty="0">
              <a:solidFill>
                <a:schemeClr val="tx1"/>
              </a:solidFill>
            </a:endParaRPr>
          </a:p>
          <a:p>
            <a:pPr>
              <a:lnSpc>
                <a:spcPct val="90000"/>
              </a:lnSpc>
              <a:spcAft>
                <a:spcPts val="0"/>
              </a:spcAft>
              <a:buClr>
                <a:schemeClr val="dk1"/>
              </a:buClr>
              <a:buSzPts val="2800"/>
            </a:pPr>
            <a:r>
              <a:rPr lang="en-US" b="0" dirty="0">
                <a:solidFill>
                  <a:schemeClr val="tx1"/>
                </a:solidFill>
              </a:rPr>
              <a:t>Who is reviewing material?</a:t>
            </a:r>
            <a:endParaRPr b="0" dirty="0">
              <a:solidFill>
                <a:schemeClr val="tx1"/>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5" name="Google Shape;1325;p14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The Right Audience</a:t>
            </a:r>
            <a:endParaRPr dirty="0"/>
          </a:p>
        </p:txBody>
      </p:sp>
      <p:sp>
        <p:nvSpPr>
          <p:cNvPr id="1326" name="Google Shape;1326;p146"/>
          <p:cNvSpPr txBox="1">
            <a:spLocks noGrp="1"/>
          </p:cNvSpPr>
          <p:nvPr>
            <p:ph type="body" idx="1"/>
          </p:nvPr>
        </p:nvSpPr>
        <p:spPr>
          <a:xfrm>
            <a:off x="1905000" y="1680492"/>
            <a:ext cx="8839200" cy="4614430"/>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dirty="0">
                <a:solidFill>
                  <a:schemeClr val="tx1"/>
                </a:solidFill>
              </a:rPr>
              <a:t>Oriented towards adults</a:t>
            </a:r>
            <a:endParaRPr dirty="0">
              <a:solidFill>
                <a:schemeClr val="tx1"/>
              </a:solidFill>
            </a:endParaRPr>
          </a:p>
          <a:p>
            <a:pPr lvl="1">
              <a:lnSpc>
                <a:spcPct val="90000"/>
              </a:lnSpc>
              <a:spcAft>
                <a:spcPts val="0"/>
              </a:spcAft>
              <a:buClr>
                <a:schemeClr val="dk1"/>
              </a:buClr>
              <a:buSzPts val="2400"/>
            </a:pPr>
            <a:r>
              <a:rPr lang="en-US" dirty="0">
                <a:solidFill>
                  <a:schemeClr val="tx1"/>
                </a:solidFill>
              </a:rPr>
              <a:t>Make decisions for their Scouts</a:t>
            </a:r>
            <a:endParaRPr dirty="0">
              <a:solidFill>
                <a:schemeClr val="tx1"/>
              </a:solidFill>
            </a:endParaRPr>
          </a:p>
          <a:p>
            <a:pPr lvl="1">
              <a:lnSpc>
                <a:spcPct val="90000"/>
              </a:lnSpc>
              <a:spcAft>
                <a:spcPts val="0"/>
              </a:spcAft>
              <a:buClr>
                <a:schemeClr val="dk1"/>
              </a:buClr>
              <a:buSzPts val="2400"/>
            </a:pPr>
            <a:r>
              <a:rPr lang="en-US" dirty="0">
                <a:solidFill>
                  <a:schemeClr val="tx1"/>
                </a:solidFill>
              </a:rPr>
              <a:t>Flyers and other material geared towards adults</a:t>
            </a:r>
            <a:endParaRPr dirty="0">
              <a:solidFill>
                <a:schemeClr val="tx1"/>
              </a:solidFill>
            </a:endParaRPr>
          </a:p>
          <a:p>
            <a:pPr lvl="1">
              <a:lnSpc>
                <a:spcPct val="90000"/>
              </a:lnSpc>
              <a:spcAft>
                <a:spcPts val="0"/>
              </a:spcAft>
              <a:buClr>
                <a:schemeClr val="dk1"/>
              </a:buClr>
              <a:buSzPts val="2400"/>
            </a:pPr>
            <a:r>
              <a:rPr lang="en-US" dirty="0">
                <a:solidFill>
                  <a:schemeClr val="tx1"/>
                </a:solidFill>
              </a:rPr>
              <a:t>Include critical info 	</a:t>
            </a:r>
            <a:endParaRPr dirty="0">
              <a:solidFill>
                <a:schemeClr val="tx1"/>
              </a:solidFill>
            </a:endParaRPr>
          </a:p>
          <a:p>
            <a:pPr lvl="2">
              <a:lnSpc>
                <a:spcPct val="90000"/>
              </a:lnSpc>
              <a:spcAft>
                <a:spcPts val="0"/>
              </a:spcAft>
              <a:buClr>
                <a:schemeClr val="dk1"/>
              </a:buClr>
              <a:buSzPts val="2000"/>
            </a:pPr>
            <a:r>
              <a:rPr lang="en-US" dirty="0">
                <a:solidFill>
                  <a:schemeClr val="tx1"/>
                </a:solidFill>
              </a:rPr>
              <a:t>Place, Dates, Cost, Special events, etc.</a:t>
            </a:r>
            <a:endParaRPr dirty="0">
              <a:solidFill>
                <a:schemeClr val="tx1"/>
              </a:solidFill>
            </a:endParaRPr>
          </a:p>
          <a:p>
            <a:pPr lvl="2">
              <a:lnSpc>
                <a:spcPct val="90000"/>
              </a:lnSpc>
              <a:spcAft>
                <a:spcPts val="0"/>
              </a:spcAft>
              <a:buClr>
                <a:schemeClr val="dk1"/>
              </a:buClr>
              <a:buSzPts val="2000"/>
            </a:pPr>
            <a:r>
              <a:rPr lang="en-US" dirty="0">
                <a:solidFill>
                  <a:schemeClr val="tx1"/>
                </a:solidFill>
              </a:rPr>
              <a:t>Contact Info</a:t>
            </a:r>
            <a:endParaRPr dirty="0">
              <a:solidFill>
                <a:schemeClr val="tx1"/>
              </a:solidFill>
            </a:endParaRPr>
          </a:p>
          <a:p>
            <a:pPr>
              <a:lnSpc>
                <a:spcPct val="90000"/>
              </a:lnSpc>
              <a:spcAft>
                <a:spcPts val="0"/>
              </a:spcAft>
              <a:buClr>
                <a:schemeClr val="dk1"/>
              </a:buClr>
              <a:buSzPts val="2800"/>
            </a:pPr>
            <a:r>
              <a:rPr lang="en-US" dirty="0">
                <a:solidFill>
                  <a:schemeClr val="tx1"/>
                </a:solidFill>
              </a:rPr>
              <a:t>Built-In audience at Pack meetings</a:t>
            </a:r>
            <a:endParaRPr dirty="0">
              <a:solidFill>
                <a:schemeClr val="tx1"/>
              </a:solidFill>
            </a:endParaRPr>
          </a:p>
          <a:p>
            <a:pPr lvl="1">
              <a:lnSpc>
                <a:spcPct val="90000"/>
              </a:lnSpc>
              <a:spcAft>
                <a:spcPts val="0"/>
              </a:spcAft>
              <a:buClr>
                <a:schemeClr val="dk1"/>
              </a:buClr>
              <a:buSzPts val="2400"/>
            </a:pPr>
            <a:r>
              <a:rPr lang="en-US" dirty="0">
                <a:solidFill>
                  <a:schemeClr val="tx1"/>
                </a:solidFill>
              </a:rPr>
              <a:t>Don’t assume pack leadership is promoting</a:t>
            </a:r>
            <a:endParaRPr dirty="0">
              <a:solidFill>
                <a:schemeClr val="tx1"/>
              </a:solidFill>
            </a:endParaRPr>
          </a:p>
          <a:p>
            <a:pPr lvl="1">
              <a:lnSpc>
                <a:spcPct val="90000"/>
              </a:lnSpc>
              <a:spcAft>
                <a:spcPts val="0"/>
              </a:spcAft>
              <a:buClr>
                <a:schemeClr val="dk1"/>
              </a:buClr>
              <a:buSzPts val="2400"/>
            </a:pPr>
            <a:r>
              <a:rPr lang="en-US" dirty="0">
                <a:solidFill>
                  <a:schemeClr val="tx1"/>
                </a:solidFill>
              </a:rPr>
              <a:t>Promote strongly at larger packs and those who have supported in the past.</a:t>
            </a:r>
            <a:endParaRPr dirty="0">
              <a:solidFill>
                <a:schemeClr val="tx1"/>
              </a:solidFill>
            </a:endParaRPr>
          </a:p>
          <a:p>
            <a:pPr>
              <a:lnSpc>
                <a:spcPct val="90000"/>
              </a:lnSpc>
              <a:spcAft>
                <a:spcPts val="0"/>
              </a:spcAft>
              <a:buClr>
                <a:schemeClr val="dk1"/>
              </a:buClr>
              <a:buSzPts val="2800"/>
            </a:pPr>
            <a:r>
              <a:rPr lang="en-US" dirty="0">
                <a:solidFill>
                  <a:schemeClr val="tx1"/>
                </a:solidFill>
              </a:rPr>
              <a:t>Scout level as well</a:t>
            </a:r>
            <a:endParaRPr dirty="0">
              <a:solidFill>
                <a:schemeClr val="tx1"/>
              </a:solidFill>
            </a:endParaRPr>
          </a:p>
          <a:p>
            <a:pPr lvl="1">
              <a:lnSpc>
                <a:spcPct val="90000"/>
              </a:lnSpc>
              <a:spcAft>
                <a:spcPts val="0"/>
              </a:spcAft>
              <a:buClr>
                <a:schemeClr val="dk1"/>
              </a:buClr>
              <a:buSzPts val="2400"/>
            </a:pPr>
            <a:r>
              <a:rPr lang="en-US" dirty="0">
                <a:solidFill>
                  <a:schemeClr val="tx1"/>
                </a:solidFill>
              </a:rPr>
              <a:t>Games, activities to show how much fun camp is!</a:t>
            </a:r>
            <a:endParaRPr dirty="0">
              <a:solidFill>
                <a:schemeClr val="tx1"/>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3" name="Google Shape;1333;p14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Promotional Material</a:t>
            </a:r>
            <a:endParaRPr dirty="0"/>
          </a:p>
        </p:txBody>
      </p:sp>
      <p:sp>
        <p:nvSpPr>
          <p:cNvPr id="1334" name="Google Shape;1334;p147"/>
          <p:cNvSpPr txBox="1"/>
          <p:nvPr/>
        </p:nvSpPr>
        <p:spPr>
          <a:xfrm>
            <a:off x="1776255" y="1905000"/>
            <a:ext cx="4038600" cy="38085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Promotion Team</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Websites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Social Media</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Eblast/email</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Fliers, brochures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Posters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Place Mats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Mailers</a:t>
            </a:r>
            <a:endParaRPr dirty="0">
              <a:latin typeface="Arial" panose="020B0604020202020204" pitchFamily="34" charset="0"/>
              <a:cs typeface="Arial" panose="020B0604020202020204" pitchFamily="34" charset="0"/>
            </a:endParaRPr>
          </a:p>
        </p:txBody>
      </p:sp>
      <p:sp>
        <p:nvSpPr>
          <p:cNvPr id="1335" name="Google Shape;1335;p147"/>
          <p:cNvSpPr txBox="1"/>
          <p:nvPr/>
        </p:nvSpPr>
        <p:spPr>
          <a:xfrm>
            <a:off x="6031630" y="1827201"/>
            <a:ext cx="4038600" cy="3808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Registration Packets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Videos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Pack Visits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Newsletters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Open House</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Cub Events</a:t>
            </a: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Local Service center</a:t>
            </a:r>
            <a:endParaRPr sz="280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14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 Up Display Board</a:t>
            </a:r>
            <a:endParaRPr dirty="0"/>
          </a:p>
        </p:txBody>
      </p:sp>
      <p:sp>
        <p:nvSpPr>
          <p:cNvPr id="1343" name="Google Shape;1343;p148"/>
          <p:cNvSpPr txBox="1"/>
          <p:nvPr/>
        </p:nvSpPr>
        <p:spPr>
          <a:xfrm>
            <a:off x="1776254" y="1614075"/>
            <a:ext cx="9653746" cy="4411339"/>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All necessary information</a:t>
            </a:r>
          </a:p>
          <a:p>
            <a:pPr marL="228600" marR="0" lvl="0" indent="-228600" algn="l" rtl="0">
              <a:lnSpc>
                <a:spcPct val="90000"/>
              </a:lnSpc>
              <a:spcBef>
                <a:spcPts val="0"/>
              </a:spcBef>
              <a:spcAft>
                <a:spcPts val="0"/>
              </a:spcAft>
              <a:buClr>
                <a:schemeClr val="dk1"/>
              </a:buClr>
              <a:buSzPts val="28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“On the Road” for promotion, take to meetings, events, etc.</a:t>
            </a:r>
          </a:p>
          <a:p>
            <a:pPr marL="228600" marR="0" lvl="0" indent="-228600" algn="l" rtl="0">
              <a:lnSpc>
                <a:spcPct val="90000"/>
              </a:lnSpc>
              <a:spcBef>
                <a:spcPts val="1000"/>
              </a:spcBef>
              <a:spcAft>
                <a:spcPts val="0"/>
              </a:spcAft>
              <a:buClr>
                <a:schemeClr val="dk1"/>
              </a:buClr>
              <a:buSzPts val="28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Nice to be able to see information in addition to hearing it.</a:t>
            </a:r>
          </a:p>
          <a:p>
            <a:pPr marL="228600" marR="0" lvl="0" indent="-228600" algn="l" rtl="0">
              <a:lnSpc>
                <a:spcPct val="90000"/>
              </a:lnSpc>
              <a:spcBef>
                <a:spcPts val="1000"/>
              </a:spcBef>
              <a:spcAft>
                <a:spcPts val="0"/>
              </a:spcAft>
              <a:buClr>
                <a:schemeClr val="dk1"/>
              </a:buClr>
              <a:buSzPts val="2800"/>
              <a:buFont typeface="Arial"/>
              <a:buChar char="•"/>
            </a:pPr>
            <a:endParaRPr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Humans need to be told more than once before they “hear” the information – multiple methods are needed to promote good communication.</a:t>
            </a:r>
            <a:endParaRPr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1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Day Camp Director</a:t>
            </a:r>
            <a:endParaRPr dirty="0"/>
          </a:p>
        </p:txBody>
      </p:sp>
      <p:sp>
        <p:nvSpPr>
          <p:cNvPr id="181" name="Google Shape;181;p13"/>
          <p:cNvSpPr txBox="1"/>
          <p:nvPr/>
        </p:nvSpPr>
        <p:spPr>
          <a:xfrm>
            <a:off x="1649027" y="1295400"/>
            <a:ext cx="10131425" cy="42415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Is responsible to the day camp advisor</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Supervises personnel and camp operations</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Recruits, interviews, and trains day camp staff</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Maintains the national standards</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With the camp advisor, is responsible for national accreditation</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With the camp advisor, is responsible for camp budget</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Creates staff organization chart</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With the camp advisor, is responsible for the emergency plan</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endParaRPr sz="2800" dirty="0">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50" name="Google Shape;1350;p14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Communication!</a:t>
            </a:r>
            <a:endParaRPr dirty="0"/>
          </a:p>
        </p:txBody>
      </p:sp>
      <p:sp>
        <p:nvSpPr>
          <p:cNvPr id="1351" name="Google Shape;1351;p149"/>
          <p:cNvSpPr txBox="1"/>
          <p:nvPr/>
        </p:nvSpPr>
        <p:spPr>
          <a:xfrm>
            <a:off x="1776254" y="1614075"/>
            <a:ext cx="10036491" cy="4411339"/>
          </a:xfrm>
          <a:prstGeom prst="rect">
            <a:avLst/>
          </a:prstGeom>
          <a:noFill/>
          <a:ln>
            <a:noFill/>
          </a:ln>
        </p:spPr>
        <p:txBody>
          <a:bodyPr spcFirstLastPara="1" wrap="square" lIns="91425" tIns="45700" rIns="91425" bIns="45700" anchor="t" anchorCtr="0">
            <a:noAutofit/>
          </a:bodyPr>
          <a:lstStyle/>
          <a:p>
            <a:pPr marL="228600" marR="0" lvl="0" indent="-227330" algn="l" rtl="0">
              <a:lnSpc>
                <a:spcPct val="70000"/>
              </a:lnSpc>
              <a:spcBef>
                <a:spcPts val="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WHO can come?</a:t>
            </a:r>
            <a:endParaRPr sz="1485" dirty="0">
              <a:latin typeface="Arial" panose="020B0604020202020204" pitchFamily="34" charset="0"/>
              <a:cs typeface="Arial" panose="020B0604020202020204" pitchFamily="34" charset="0"/>
            </a:endParaRPr>
          </a:p>
          <a:p>
            <a:pPr marL="228600" marR="0" lvl="0" indent="-227330" algn="l" rtl="0">
              <a:lnSpc>
                <a:spcPct val="70000"/>
              </a:lnSpc>
              <a:spcBef>
                <a:spcPts val="100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WHAT will you do?</a:t>
            </a:r>
            <a:endParaRPr sz="1485" dirty="0">
              <a:latin typeface="Arial" panose="020B0604020202020204" pitchFamily="34" charset="0"/>
              <a:cs typeface="Arial" panose="020B0604020202020204" pitchFamily="34" charset="0"/>
            </a:endParaRPr>
          </a:p>
          <a:p>
            <a:pPr marL="228600" marR="0" lvl="0" indent="-227330" algn="l" rtl="0">
              <a:lnSpc>
                <a:spcPct val="70000"/>
              </a:lnSpc>
              <a:spcBef>
                <a:spcPts val="100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WHEN is the camp?</a:t>
            </a:r>
            <a:endParaRPr sz="1485" dirty="0">
              <a:latin typeface="Arial" panose="020B0604020202020204" pitchFamily="34" charset="0"/>
              <a:cs typeface="Arial" panose="020B0604020202020204" pitchFamily="34" charset="0"/>
            </a:endParaRPr>
          </a:p>
          <a:p>
            <a:pPr marL="228600" marR="0" lvl="0" indent="-227330" algn="l" rtl="0">
              <a:lnSpc>
                <a:spcPct val="70000"/>
              </a:lnSpc>
              <a:spcBef>
                <a:spcPts val="100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WHERE is the camp?</a:t>
            </a:r>
            <a:endParaRPr sz="1485" dirty="0">
              <a:latin typeface="Arial" panose="020B0604020202020204" pitchFamily="34" charset="0"/>
              <a:cs typeface="Arial" panose="020B0604020202020204" pitchFamily="34" charset="0"/>
            </a:endParaRPr>
          </a:p>
          <a:p>
            <a:pPr marL="228600" marR="0" lvl="0" indent="-227330" algn="l" rtl="0">
              <a:lnSpc>
                <a:spcPct val="70000"/>
              </a:lnSpc>
              <a:spcBef>
                <a:spcPts val="100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WHY should they attend?</a:t>
            </a:r>
            <a:endParaRPr sz="1485" dirty="0">
              <a:latin typeface="Arial" panose="020B0604020202020204" pitchFamily="34" charset="0"/>
              <a:cs typeface="Arial" panose="020B0604020202020204" pitchFamily="34" charset="0"/>
            </a:endParaRPr>
          </a:p>
          <a:p>
            <a:pPr marL="228600" marR="0" lvl="0" indent="-227330" algn="l" rtl="0">
              <a:lnSpc>
                <a:spcPct val="70000"/>
              </a:lnSpc>
              <a:spcBef>
                <a:spcPts val="100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HOW to the sign up?</a:t>
            </a:r>
            <a:endParaRPr sz="1485" dirty="0">
              <a:latin typeface="Arial" panose="020B0604020202020204" pitchFamily="34" charset="0"/>
              <a:cs typeface="Arial" panose="020B0604020202020204" pitchFamily="34" charset="0"/>
            </a:endParaRPr>
          </a:p>
          <a:p>
            <a:pPr marL="228600" marR="0" lvl="0" indent="-227330" algn="l" rtl="0">
              <a:lnSpc>
                <a:spcPct val="70000"/>
              </a:lnSpc>
              <a:spcBef>
                <a:spcPts val="1000"/>
              </a:spcBef>
              <a:spcAft>
                <a:spcPts val="0"/>
              </a:spcAft>
              <a:buClr>
                <a:schemeClr val="dk1"/>
              </a:buClr>
              <a:buSzPts val="2570"/>
              <a:buFont typeface="Arial"/>
              <a:buChar char="•"/>
            </a:pPr>
            <a:r>
              <a:rPr lang="en-US" sz="2570" dirty="0">
                <a:solidFill>
                  <a:schemeClr val="dk1"/>
                </a:solidFill>
                <a:latin typeface="Arial" panose="020B0604020202020204" pitchFamily="34" charset="0"/>
                <a:ea typeface="Calibri"/>
                <a:cs typeface="Arial" panose="020B0604020202020204" pitchFamily="34" charset="0"/>
                <a:sym typeface="Calibri"/>
              </a:rPr>
              <a:t>HOW can parents/leaders help?</a:t>
            </a:r>
            <a:endParaRPr sz="1485" dirty="0">
              <a:latin typeface="Arial" panose="020B0604020202020204" pitchFamily="34" charset="0"/>
              <a:cs typeface="Arial" panose="020B0604020202020204" pitchFamily="34" charset="0"/>
            </a:endParaRPr>
          </a:p>
          <a:p>
            <a:pPr marL="228600" marR="0" lvl="0" indent="-64135" algn="l" rtl="0">
              <a:lnSpc>
                <a:spcPct val="70000"/>
              </a:lnSpc>
              <a:spcBef>
                <a:spcPts val="1000"/>
              </a:spcBef>
              <a:spcAft>
                <a:spcPts val="0"/>
              </a:spcAft>
              <a:buClr>
                <a:schemeClr val="dk1"/>
              </a:buClr>
              <a:buSzPts val="2170"/>
              <a:buFont typeface="Arial"/>
              <a:buNone/>
            </a:pPr>
            <a:endParaRPr sz="10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70000"/>
              </a:lnSpc>
              <a:spcBef>
                <a:spcPts val="1000"/>
              </a:spcBef>
              <a:spcAft>
                <a:spcPts val="0"/>
              </a:spcAft>
              <a:buSzPts val="852"/>
              <a:buNone/>
            </a:pPr>
            <a:r>
              <a:rPr lang="en-US" sz="2570" dirty="0">
                <a:solidFill>
                  <a:schemeClr val="dk1"/>
                </a:solidFill>
                <a:latin typeface="Arial" panose="020B0604020202020204" pitchFamily="34" charset="0"/>
                <a:ea typeface="Calibri"/>
                <a:cs typeface="Arial" panose="020B0604020202020204" pitchFamily="34" charset="0"/>
                <a:sym typeface="Calibri"/>
              </a:rPr>
              <a:t>Accurate, Interesting – they can’t register if they don’t know about it!</a:t>
            </a:r>
            <a:endParaRPr sz="257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70000"/>
              </a:lnSpc>
              <a:spcBef>
                <a:spcPts val="1000"/>
              </a:spcBef>
              <a:spcAft>
                <a:spcPts val="0"/>
              </a:spcAft>
              <a:buSzPts val="852"/>
              <a:buNone/>
            </a:pPr>
            <a:endParaRPr sz="105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70000"/>
              </a:lnSpc>
              <a:spcBef>
                <a:spcPts val="1000"/>
              </a:spcBef>
              <a:spcAft>
                <a:spcPts val="0"/>
              </a:spcAft>
              <a:buSzPts val="852"/>
              <a:buNone/>
            </a:pPr>
            <a:r>
              <a:rPr lang="en-US" sz="2570" dirty="0">
                <a:solidFill>
                  <a:schemeClr val="dk1"/>
                </a:solidFill>
                <a:latin typeface="Arial" panose="020B0604020202020204" pitchFamily="34" charset="0"/>
                <a:ea typeface="Calibri"/>
                <a:cs typeface="Arial" panose="020B0604020202020204" pitchFamily="34" charset="0"/>
                <a:sym typeface="Calibri"/>
              </a:rPr>
              <a:t>Consider using QR codes to register.</a:t>
            </a:r>
            <a:endParaRPr sz="3070" dirty="0">
              <a:solidFill>
                <a:schemeClr val="dk1"/>
              </a:solidFill>
              <a:latin typeface="Arial" panose="020B0604020202020204" pitchFamily="34" charset="0"/>
              <a:ea typeface="Calibri"/>
              <a:cs typeface="Arial" panose="020B0604020202020204" pitchFamily="34" charset="0"/>
              <a:sym typeface="Calibri"/>
            </a:endParaRPr>
          </a:p>
          <a:p>
            <a:pPr marL="457200" marR="0" lvl="0" indent="0" algn="l" rtl="0">
              <a:lnSpc>
                <a:spcPct val="70000"/>
              </a:lnSpc>
              <a:spcBef>
                <a:spcPts val="1000"/>
              </a:spcBef>
              <a:spcAft>
                <a:spcPts val="0"/>
              </a:spcAft>
              <a:buSzPts val="852"/>
              <a:buNone/>
            </a:pPr>
            <a:endParaRPr sz="2570"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8" name="Google Shape;1358;p15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1359" name="Google Shape;1359;p150"/>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How will the Council help promote?</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information is needed?</a:t>
            </a: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Who will build the promotional information?</a:t>
            </a: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is our timeline?</a:t>
            </a:r>
            <a:endParaRPr b="0" dirty="0">
              <a:solidFill>
                <a:schemeClr val="tx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6" name="Google Shape;1366;p15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1367" name="Google Shape;1367;p151"/>
          <p:cNvSpPr txBox="1">
            <a:spLocks noGrp="1"/>
          </p:cNvSpPr>
          <p:nvPr>
            <p:ph type="body" idx="1"/>
          </p:nvPr>
        </p:nvSpPr>
        <p:spPr>
          <a:xfrm>
            <a:off x="2057400" y="2057400"/>
            <a:ext cx="3124200" cy="43002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solidFill>
                  <a:schemeClr val="tx1"/>
                </a:solidFill>
              </a:rPr>
              <a:t>RP-151</a:t>
            </a:r>
          </a:p>
          <a:p>
            <a:pPr>
              <a:lnSpc>
                <a:spcPct val="90000"/>
              </a:lnSpc>
              <a:spcBef>
                <a:spcPts val="0"/>
              </a:spcBef>
              <a:spcAft>
                <a:spcPts val="0"/>
              </a:spcAft>
              <a:buClr>
                <a:schemeClr val="dk1"/>
              </a:buClr>
              <a:buSzPts val="2800"/>
            </a:pPr>
            <a:r>
              <a:rPr lang="en-US" b="1" dirty="0">
                <a:solidFill>
                  <a:schemeClr val="tx1"/>
                </a:solidFill>
              </a:rPr>
              <a:t>AO-809</a:t>
            </a:r>
            <a:endParaRPr dirty="0">
              <a:solidFill>
                <a:schemeClr val="tx1"/>
              </a:solidFill>
            </a:endParaRPr>
          </a:p>
        </p:txBody>
      </p:sp>
      <p:pic>
        <p:nvPicPr>
          <p:cNvPr id="3" name="Picture 2">
            <a:extLst>
              <a:ext uri="{FF2B5EF4-FFF2-40B4-BE49-F238E27FC236}">
                <a16:creationId xmlns:a16="http://schemas.microsoft.com/office/drawing/2014/main" id="{231DF83B-48EA-12C7-40ED-3773505E0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328" y="1634331"/>
            <a:ext cx="2637672" cy="3359561"/>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5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375" name="Google Shape;1375;p152" descr="A picture containing grass, person, outdoor, child&#10;&#10;Description automatically generated"/>
          <p:cNvPicPr preferRelativeResize="0"/>
          <p:nvPr/>
        </p:nvPicPr>
        <p:blipFill rotWithShape="1">
          <a:blip r:embed="rId3">
            <a:alphaModFix/>
          </a:blip>
          <a:srcRect b="15730"/>
          <a:stretch/>
        </p:blipFill>
        <p:spPr>
          <a:xfrm>
            <a:off x="-3047" y="10"/>
            <a:ext cx="12191999" cy="6857990"/>
          </a:xfrm>
          <a:prstGeom prst="rect">
            <a:avLst/>
          </a:prstGeom>
          <a:noFill/>
          <a:ln>
            <a:noFill/>
          </a:ln>
        </p:spPr>
      </p:pic>
      <p:sp>
        <p:nvSpPr>
          <p:cNvPr id="1376" name="Google Shape;1376;p152"/>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77" name="Google Shape;1377;p152"/>
          <p:cNvSpPr txBox="1">
            <a:spLocks noGrp="1"/>
          </p:cNvSpPr>
          <p:nvPr>
            <p:ph type="title"/>
          </p:nvPr>
        </p:nvSpPr>
        <p:spPr>
          <a:xfrm>
            <a:off x="1933621" y="2617155"/>
            <a:ext cx="9217598"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Rockwell"/>
              <a:buNone/>
            </a:pPr>
            <a:r>
              <a:rPr lang="en-US" sz="5200" b="1" cap="none" dirty="0">
                <a:solidFill>
                  <a:srgbClr val="FFFFFF"/>
                </a:solidFill>
                <a:latin typeface="Rockwell"/>
                <a:ea typeface="Rockwell"/>
                <a:cs typeface="Rockwell"/>
                <a:sym typeface="Rockwell"/>
              </a:rPr>
              <a:t>TRADING POSTS AT DAY CAMP</a:t>
            </a:r>
            <a:endParaRP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4" name="Google Shape;1384;p15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Trading Posts at Day Camp</a:t>
            </a:r>
            <a:endParaRPr dirty="0"/>
          </a:p>
        </p:txBody>
      </p:sp>
      <p:sp>
        <p:nvSpPr>
          <p:cNvPr id="1385" name="Google Shape;1385;p153"/>
          <p:cNvSpPr txBox="1">
            <a:spLocks noGrp="1"/>
          </p:cNvSpPr>
          <p:nvPr>
            <p:ph type="body" idx="1"/>
          </p:nvPr>
        </p:nvSpPr>
        <p:spPr>
          <a:xfrm>
            <a:off x="2057401" y="1524000"/>
            <a:ext cx="9448800" cy="4715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Learning Objectives:</a:t>
            </a:r>
            <a:endParaRPr dirty="0">
              <a:solidFill>
                <a:schemeClr val="tx1"/>
              </a:solidFill>
            </a:endParaRPr>
          </a:p>
          <a:p>
            <a:pPr>
              <a:lnSpc>
                <a:spcPct val="90000"/>
              </a:lnSpc>
              <a:spcAft>
                <a:spcPts val="0"/>
              </a:spcAft>
              <a:buClr>
                <a:schemeClr val="dk1"/>
              </a:buClr>
              <a:buSzPts val="2500"/>
            </a:pPr>
            <a:r>
              <a:rPr lang="en-US" sz="2500" b="0" dirty="0">
                <a:solidFill>
                  <a:schemeClr val="tx1"/>
                </a:solidFill>
              </a:rPr>
              <a:t>Illustrate the fiscal impact on the camp and council from a successful camp trading post</a:t>
            </a:r>
            <a:endParaRPr b="0" dirty="0">
              <a:solidFill>
                <a:schemeClr val="tx1"/>
              </a:solidFill>
            </a:endParaRPr>
          </a:p>
          <a:p>
            <a:pPr>
              <a:lnSpc>
                <a:spcPct val="90000"/>
              </a:lnSpc>
              <a:spcAft>
                <a:spcPts val="0"/>
              </a:spcAft>
              <a:buClr>
                <a:schemeClr val="dk1"/>
              </a:buClr>
              <a:buSzPts val="2500"/>
            </a:pPr>
            <a:r>
              <a:rPr lang="en-US" sz="2500" b="0" dirty="0">
                <a:solidFill>
                  <a:schemeClr val="tx1"/>
                </a:solidFill>
              </a:rPr>
              <a:t>Explain that a trading post is a service, and parents, leaders, campers, visitors, and staff expect to have the opportunity to purchase camp-related items there.</a:t>
            </a:r>
            <a:endParaRPr b="0" dirty="0">
              <a:solidFill>
                <a:schemeClr val="tx1"/>
              </a:solidFill>
            </a:endParaRPr>
          </a:p>
          <a:p>
            <a:pPr>
              <a:lnSpc>
                <a:spcPct val="90000"/>
              </a:lnSpc>
              <a:spcAft>
                <a:spcPts val="0"/>
              </a:spcAft>
              <a:buClr>
                <a:schemeClr val="dk1"/>
              </a:buClr>
              <a:buSzPts val="2500"/>
            </a:pPr>
            <a:r>
              <a:rPr lang="en-US" sz="2500" b="0" dirty="0">
                <a:solidFill>
                  <a:schemeClr val="tx1"/>
                </a:solidFill>
              </a:rPr>
              <a:t>Show how the trading post can be used as a mechanism to help deliver the camp theme.</a:t>
            </a:r>
            <a:endParaRPr b="0" dirty="0">
              <a:solidFill>
                <a:schemeClr val="tx1"/>
              </a:solidFill>
            </a:endParaRPr>
          </a:p>
          <a:p>
            <a:pPr>
              <a:lnSpc>
                <a:spcPct val="90000"/>
              </a:lnSpc>
              <a:spcAft>
                <a:spcPts val="0"/>
              </a:spcAft>
              <a:buClr>
                <a:schemeClr val="dk1"/>
              </a:buClr>
              <a:buSzPts val="2500"/>
            </a:pPr>
            <a:r>
              <a:rPr lang="en-US" sz="2500" b="0" dirty="0">
                <a:solidFill>
                  <a:schemeClr val="tx1"/>
                </a:solidFill>
              </a:rPr>
              <a:t>Identify procedures  to order, price, display, and sell merchandise.</a:t>
            </a:r>
            <a:endParaRPr b="0" dirty="0">
              <a:solidFill>
                <a:schemeClr val="tx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2" name="Google Shape;1392;p154"/>
          <p:cNvSpPr txBox="1">
            <a:spLocks noGrp="1"/>
          </p:cNvSpPr>
          <p:nvPr>
            <p:ph type="title"/>
          </p:nvPr>
        </p:nvSpPr>
        <p:spPr>
          <a:xfrm>
            <a:off x="1905000" y="3849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Trading Posts at Day Camp</a:t>
            </a:r>
            <a:endParaRPr dirty="0"/>
          </a:p>
        </p:txBody>
      </p:sp>
      <p:sp>
        <p:nvSpPr>
          <p:cNvPr id="1393" name="Google Shape;1393;p154"/>
          <p:cNvSpPr txBox="1">
            <a:spLocks noGrp="1"/>
          </p:cNvSpPr>
          <p:nvPr>
            <p:ph type="body" idx="1"/>
          </p:nvPr>
        </p:nvSpPr>
        <p:spPr>
          <a:xfrm>
            <a:off x="1900084" y="1757333"/>
            <a:ext cx="9907800" cy="471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Learning Objectives Continued:</a:t>
            </a:r>
            <a:endParaRPr dirty="0">
              <a:solidFill>
                <a:schemeClr val="tx1"/>
              </a:solidFill>
            </a:endParaRPr>
          </a:p>
          <a:p>
            <a:pPr>
              <a:lnSpc>
                <a:spcPct val="90000"/>
              </a:lnSpc>
              <a:spcAft>
                <a:spcPts val="0"/>
              </a:spcAft>
              <a:buClr>
                <a:schemeClr val="dk1"/>
              </a:buClr>
              <a:buSzPts val="3000"/>
            </a:pPr>
            <a:r>
              <a:rPr lang="en-US" sz="3000" b="0" dirty="0">
                <a:solidFill>
                  <a:schemeClr val="tx1"/>
                </a:solidFill>
              </a:rPr>
              <a:t>Determine what to order, how much, and from where</a:t>
            </a:r>
            <a:endParaRPr b="0" dirty="0">
              <a:solidFill>
                <a:schemeClr val="tx1"/>
              </a:solidFill>
            </a:endParaRPr>
          </a:p>
          <a:p>
            <a:pPr>
              <a:lnSpc>
                <a:spcPct val="90000"/>
              </a:lnSpc>
              <a:spcAft>
                <a:spcPts val="0"/>
              </a:spcAft>
              <a:buClr>
                <a:schemeClr val="dk1"/>
              </a:buClr>
              <a:buSzPts val="3000"/>
            </a:pPr>
            <a:r>
              <a:rPr lang="en-US" sz="3000" b="0" dirty="0">
                <a:solidFill>
                  <a:schemeClr val="tx1"/>
                </a:solidFill>
              </a:rPr>
              <a:t>Establish procedures for handling cash and credit cards</a:t>
            </a:r>
            <a:endParaRPr b="0" dirty="0">
              <a:solidFill>
                <a:schemeClr val="tx1"/>
              </a:solidFill>
            </a:endParaRPr>
          </a:p>
          <a:p>
            <a:pPr>
              <a:lnSpc>
                <a:spcPct val="90000"/>
              </a:lnSpc>
              <a:spcAft>
                <a:spcPts val="0"/>
              </a:spcAft>
              <a:buClr>
                <a:schemeClr val="dk1"/>
              </a:buClr>
              <a:buSzPts val="3000"/>
            </a:pPr>
            <a:r>
              <a:rPr lang="en-US" sz="3000" b="0" dirty="0">
                <a:solidFill>
                  <a:schemeClr val="tx1"/>
                </a:solidFill>
              </a:rPr>
              <a:t>Explain managing and maintaining inventories in compliance with Scouting America guidelines.</a:t>
            </a:r>
            <a:endParaRPr b="0" dirty="0">
              <a:solidFill>
                <a:schemeClr val="tx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400" name="Google Shape;1400;p15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Introduction </a:t>
            </a:r>
            <a:endParaRPr dirty="0"/>
          </a:p>
        </p:txBody>
      </p:sp>
      <p:sp>
        <p:nvSpPr>
          <p:cNvPr id="1401" name="Google Shape;1401;p155"/>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Who is running our Trading Post?</a:t>
            </a:r>
          </a:p>
          <a:p>
            <a:pPr marL="0" lvl="0" indent="0" algn="l" rtl="0">
              <a:lnSpc>
                <a:spcPct val="90000"/>
              </a:lnSpc>
              <a:spcBef>
                <a:spcPts val="0"/>
              </a:spcBef>
              <a:spcAft>
                <a:spcPts val="0"/>
              </a:spcAft>
              <a:buClr>
                <a:schemeClr val="dk1"/>
              </a:buClr>
              <a:buSzPts val="2800"/>
              <a:buNone/>
            </a:pPr>
            <a:endParaRPr dirty="0">
              <a:solidFill>
                <a:schemeClr val="tx1"/>
              </a:solidFill>
            </a:endParaRPr>
          </a:p>
          <a:p>
            <a:pPr lvl="1">
              <a:lnSpc>
                <a:spcPct val="90000"/>
              </a:lnSpc>
              <a:spcAft>
                <a:spcPts val="0"/>
              </a:spcAft>
              <a:buClr>
                <a:schemeClr val="dk1"/>
              </a:buClr>
              <a:buSzPts val="2400"/>
            </a:pPr>
            <a:r>
              <a:rPr lang="en-US" sz="2800" dirty="0">
                <a:solidFill>
                  <a:schemeClr val="tx1"/>
                </a:solidFill>
              </a:rPr>
              <a:t>Council personnel?</a:t>
            </a:r>
            <a:endParaRPr sz="2800" dirty="0">
              <a:solidFill>
                <a:schemeClr val="tx1"/>
              </a:solidFill>
            </a:endParaRPr>
          </a:p>
          <a:p>
            <a:pPr lvl="1">
              <a:lnSpc>
                <a:spcPct val="90000"/>
              </a:lnSpc>
              <a:spcAft>
                <a:spcPts val="0"/>
              </a:spcAft>
              <a:buClr>
                <a:schemeClr val="dk1"/>
              </a:buClr>
              <a:buSzPts val="2400"/>
            </a:pPr>
            <a:r>
              <a:rPr lang="en-US" sz="2800" dirty="0">
                <a:solidFill>
                  <a:schemeClr val="tx1"/>
                </a:solidFill>
              </a:rPr>
              <a:t>Day Camp advisor?</a:t>
            </a:r>
            <a:endParaRPr sz="2800" dirty="0">
              <a:solidFill>
                <a:schemeClr val="tx1"/>
              </a:solidFill>
            </a:endParaRPr>
          </a:p>
          <a:p>
            <a:pPr lvl="1">
              <a:lnSpc>
                <a:spcPct val="90000"/>
              </a:lnSpc>
              <a:spcAft>
                <a:spcPts val="0"/>
              </a:spcAft>
              <a:buClr>
                <a:schemeClr val="dk1"/>
              </a:buClr>
              <a:buSzPts val="2400"/>
            </a:pPr>
            <a:r>
              <a:rPr lang="en-US" sz="2800" dirty="0">
                <a:solidFill>
                  <a:schemeClr val="tx1"/>
                </a:solidFill>
              </a:rPr>
              <a:t>Specified Individual?</a:t>
            </a:r>
            <a:endParaRPr sz="2800" dirty="0">
              <a:solidFill>
                <a:schemeClr val="tx1"/>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8" name="Google Shape;1408;p15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Why Should We Have One?</a:t>
            </a:r>
            <a:endParaRPr dirty="0"/>
          </a:p>
        </p:txBody>
      </p:sp>
      <p:sp>
        <p:nvSpPr>
          <p:cNvPr id="1409" name="Google Shape;1409;p156"/>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Positive fiscal impact. A well-planned and well-managed trading post can be the difference between a camp making and losing money for the season.</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Program support. A trading post can support the camp theme by decorating and by providing theme-related items for purchase.</a:t>
            </a:r>
            <a:endParaRPr b="0" dirty="0">
              <a:solidFill>
                <a:schemeClr val="tx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6" name="Google Shape;1416;p15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Why Should We Have One?</a:t>
            </a:r>
            <a:endParaRPr dirty="0"/>
          </a:p>
        </p:txBody>
      </p:sp>
      <p:sp>
        <p:nvSpPr>
          <p:cNvPr id="1417" name="Google Shape;1417;p157"/>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fontScale="92500" lnSpcReduction="20000"/>
          </a:bodyPr>
          <a:lstStyle/>
          <a:p>
            <a:pPr>
              <a:lnSpc>
                <a:spcPct val="90000"/>
              </a:lnSpc>
              <a:spcBef>
                <a:spcPts val="0"/>
              </a:spcBef>
              <a:spcAft>
                <a:spcPts val="0"/>
              </a:spcAft>
              <a:buClr>
                <a:schemeClr val="dk1"/>
              </a:buClr>
              <a:buSzPts val="2800"/>
            </a:pPr>
            <a:r>
              <a:rPr lang="en-US" b="0" dirty="0">
                <a:solidFill>
                  <a:schemeClr val="tx1"/>
                </a:solidFill>
              </a:rPr>
              <a:t>Service to customers. By offering items such as cold drinks, candy and snacks, camping supplies, books, and program support items, a service is being provided to our customers. Customers include campers, leaders, parents, visitors, and staff. </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A trading post gives them an opportunity to purchase memorabilia and souvenirs with your camp name. Having items available such as T-shirts, sweatshirts, hats, patches, water bottles, Frisbees, mugs, pocket knives, flashlights, etc., will satisfy that need and provide free promotion for your camp throughout the communities you serve.</a:t>
            </a:r>
            <a:endParaRPr b="0" dirty="0">
              <a:solidFill>
                <a:schemeClr val="tx1"/>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4" name="Google Shape;1424;p15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Administration &amp; Management</a:t>
            </a:r>
            <a:endParaRPr dirty="0"/>
          </a:p>
        </p:txBody>
      </p:sp>
      <p:sp>
        <p:nvSpPr>
          <p:cNvPr id="1425" name="Google Shape;1425;p158"/>
          <p:cNvSpPr txBox="1">
            <a:spLocks noGrp="1"/>
          </p:cNvSpPr>
          <p:nvPr>
            <p:ph type="body" idx="1"/>
          </p:nvPr>
        </p:nvSpPr>
        <p:spPr>
          <a:xfrm>
            <a:off x="1752600" y="1828800"/>
            <a:ext cx="9648933" cy="3808440"/>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b="0" dirty="0">
                <a:solidFill>
                  <a:schemeClr val="tx1"/>
                </a:solidFill>
              </a:rPr>
              <a:t>A very important part of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Really operates as a separate retail establishment operating within your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Much care should be given to operation and administration.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Scouting America has specific guidelines for operation, work with Day Camp advisor to ensure policies are defined and adhered to.</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Day Camp Advisor should approve all material purchases.</a:t>
            </a:r>
            <a:endParaRPr b="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7CB59163-D4F9-1473-7A06-AB8D117892B0}"/>
            </a:ext>
          </a:extLst>
        </p:cNvPr>
        <p:cNvGrpSpPr/>
        <p:nvPr/>
      </p:nvGrpSpPr>
      <p:grpSpPr>
        <a:xfrm>
          <a:off x="0" y="0"/>
          <a:ext cx="0" cy="0"/>
          <a:chOff x="0" y="0"/>
          <a:chExt cx="0" cy="0"/>
        </a:xfrm>
      </p:grpSpPr>
      <p:sp>
        <p:nvSpPr>
          <p:cNvPr id="180" name="Google Shape;180;p13">
            <a:extLst>
              <a:ext uri="{FF2B5EF4-FFF2-40B4-BE49-F238E27FC236}">
                <a16:creationId xmlns:a16="http://schemas.microsoft.com/office/drawing/2014/main" id="{FDF6EF38-2531-3E66-EF9B-1E4AEAC985BA}"/>
              </a:ext>
            </a:extLst>
          </p:cNvPr>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Day Camp Director</a:t>
            </a:r>
            <a:endParaRPr dirty="0"/>
          </a:p>
        </p:txBody>
      </p:sp>
      <p:sp>
        <p:nvSpPr>
          <p:cNvPr id="181" name="Google Shape;181;p13">
            <a:extLst>
              <a:ext uri="{FF2B5EF4-FFF2-40B4-BE49-F238E27FC236}">
                <a16:creationId xmlns:a16="http://schemas.microsoft.com/office/drawing/2014/main" id="{11A7C20A-BEFE-7BE7-15F9-4A2FA1A5E404}"/>
              </a:ext>
            </a:extLst>
          </p:cNvPr>
          <p:cNvSpPr txBox="1"/>
          <p:nvPr/>
        </p:nvSpPr>
        <p:spPr>
          <a:xfrm>
            <a:off x="1649027" y="1295400"/>
            <a:ext cx="10131425" cy="47025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Implements the program and supervises staff and program activities in accordance with approved policies during camp. (NCAP standard PD-112)</a:t>
            </a:r>
            <a:endParaRPr sz="2800" dirty="0"/>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Creates the menu and determines food costs</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Prepares the promotion plan</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Prepares the staff manual</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Develops check-in and orientation procedures</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Supervises the trading post and its staff</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Recognizes the staff and campers</a:t>
            </a:r>
            <a:endParaRPr sz="28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1700"/>
              <a:buFont typeface="Noto Sans Symbols"/>
              <a:buChar char="∙"/>
            </a:pPr>
            <a:r>
              <a:rPr lang="en-US" sz="2800" dirty="0">
                <a:solidFill>
                  <a:schemeClr val="dk1"/>
                </a:solidFill>
                <a:latin typeface="Calibri"/>
                <a:ea typeface="Calibri"/>
                <a:cs typeface="Calibri"/>
                <a:sym typeface="Calibri"/>
              </a:rPr>
              <a:t>Prepares the evaluation at the end of camp</a:t>
            </a:r>
            <a:endParaRPr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19474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2" name="Google Shape;1432;p15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Trading Post Administration</a:t>
            </a:r>
            <a:endParaRPr dirty="0"/>
          </a:p>
        </p:txBody>
      </p:sp>
      <p:sp>
        <p:nvSpPr>
          <p:cNvPr id="1433" name="Google Shape;1433;p159"/>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One person is responsible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Post hours of operation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Cash and Carry only – no credit!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Conduct regular inventories. Restock as needed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Follow all cash-handling procedures diligently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Have processes in place for customer security when dealing with credit or debit cards, personal checks</a:t>
            </a:r>
            <a:endParaRPr b="0" dirty="0">
              <a:solidFill>
                <a:schemeClr val="tx1"/>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Google Shape;1438;p160" descr="Logo&#10;&#10;Description automatically generated"/>
          <p:cNvPicPr preferRelativeResize="0"/>
          <p:nvPr/>
        </p:nvPicPr>
        <p:blipFill rotWithShape="1">
          <a:blip r:embed="rId3">
            <a:alphaModFix/>
          </a:blip>
          <a:srcRect/>
          <a:stretch/>
        </p:blipFill>
        <p:spPr>
          <a:xfrm>
            <a:off x="379255" y="115886"/>
            <a:ext cx="1397000" cy="1711325"/>
          </a:xfrm>
          <a:prstGeom prst="rect">
            <a:avLst/>
          </a:prstGeom>
          <a:noFill/>
          <a:ln>
            <a:noFill/>
          </a:ln>
        </p:spPr>
      </p:pic>
      <p:sp>
        <p:nvSpPr>
          <p:cNvPr id="1440" name="Google Shape;1440;p160"/>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Prior to Camp</a:t>
            </a:r>
            <a:endParaRPr dirty="0"/>
          </a:p>
        </p:txBody>
      </p:sp>
      <p:sp>
        <p:nvSpPr>
          <p:cNvPr id="1441" name="Google Shape;1441;p160"/>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Include the trading post in advertising so parents know it’s OK to send money.</a:t>
            </a:r>
          </a:p>
          <a:p>
            <a:pPr marL="0" lvl="0" indent="0" algn="l" rtl="0">
              <a:lnSpc>
                <a:spcPct val="90000"/>
              </a:lnSpc>
              <a:spcBef>
                <a:spcPts val="0"/>
              </a:spcBef>
              <a:spcAft>
                <a:spcPts val="0"/>
              </a:spcAft>
              <a:buClr>
                <a:schemeClr val="dk1"/>
              </a:buClr>
              <a:buSzPts val="2800"/>
              <a:buNone/>
            </a:pPr>
            <a:endParaRPr b="0" dirty="0">
              <a:solidFill>
                <a:schemeClr val="tx1"/>
              </a:solidFill>
            </a:endParaRPr>
          </a:p>
          <a:p>
            <a:pPr marL="0" lvl="0" indent="0" algn="l" rtl="0">
              <a:lnSpc>
                <a:spcPct val="90000"/>
              </a:lnSpc>
              <a:spcBef>
                <a:spcPts val="1000"/>
              </a:spcBef>
              <a:spcAft>
                <a:spcPts val="0"/>
              </a:spcAft>
              <a:buClr>
                <a:schemeClr val="dk1"/>
              </a:buClr>
              <a:buSzPts val="2800"/>
              <a:buNone/>
            </a:pPr>
            <a:r>
              <a:rPr lang="en-US" b="0" dirty="0">
                <a:solidFill>
                  <a:schemeClr val="tx1"/>
                </a:solidFill>
              </a:rPr>
              <a:t>Order merchandise. Use last year’s trading post records to help determine what and how much to buy.</a:t>
            </a: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marL="0" lvl="0" indent="0" algn="l" rtl="0">
              <a:lnSpc>
                <a:spcPct val="90000"/>
              </a:lnSpc>
              <a:spcBef>
                <a:spcPts val="1000"/>
              </a:spcBef>
              <a:spcAft>
                <a:spcPts val="0"/>
              </a:spcAft>
              <a:buClr>
                <a:schemeClr val="dk1"/>
              </a:buClr>
              <a:buSzPts val="2800"/>
              <a:buNone/>
            </a:pPr>
            <a:r>
              <a:rPr lang="en-US" b="0" dirty="0">
                <a:solidFill>
                  <a:schemeClr val="tx1"/>
                </a:solidFill>
              </a:rPr>
              <a:t>Work with vendors and suppliers to establish a business relationship. Know what their policies are for reorders, returns, payment, and turnaround. There should be no surprises once you’ve agreed to conduct business with them.</a:t>
            </a:r>
            <a:endParaRPr b="0" dirty="0">
              <a:solidFill>
                <a:schemeClr val="tx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8" name="Google Shape;1448;p161"/>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Prior to Camp</a:t>
            </a:r>
            <a:endParaRPr dirty="0"/>
          </a:p>
        </p:txBody>
      </p:sp>
      <p:sp>
        <p:nvSpPr>
          <p:cNvPr id="1449" name="Google Shape;1449;p161"/>
          <p:cNvSpPr txBox="1">
            <a:spLocks noGrp="1"/>
          </p:cNvSpPr>
          <p:nvPr>
            <p:ph type="body" idx="1"/>
          </p:nvPr>
        </p:nvSpPr>
        <p:spPr>
          <a:xfrm>
            <a:off x="1776254" y="1835941"/>
            <a:ext cx="9648933"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Meet with your National Supply Group representative to determine your needs.</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Determine council policy on requesting cash for a cash drawer.</a:t>
            </a:r>
            <a:endParaRPr b="0" dirty="0">
              <a:solidFill>
                <a:schemeClr val="tx1"/>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6" name="Google Shape;1456;p16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Opening Your Trading Post</a:t>
            </a:r>
            <a:endParaRPr dirty="0"/>
          </a:p>
        </p:txBody>
      </p:sp>
      <p:sp>
        <p:nvSpPr>
          <p:cNvPr id="1457" name="Google Shape;1457;p162"/>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Ready and open before anyone else arrives.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Check opening inventory.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Check suppliers’ invoices thoroughly, one at a time. Call them immediately if there are discrepancies.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Display items in an organized and efficient manner. Have items located for easy viewing, without customers having to dig around to see what’s available.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Develop and adhere to practices for checking in new merchandise.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Properly store reserve inventory.</a:t>
            </a:r>
            <a:endParaRPr b="0" dirty="0">
              <a:solidFill>
                <a:schemeClr val="tx1"/>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4" name="Google Shape;1464;p163"/>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Stock Control</a:t>
            </a:r>
            <a:endParaRPr dirty="0"/>
          </a:p>
        </p:txBody>
      </p:sp>
      <p:sp>
        <p:nvSpPr>
          <p:cNvPr id="1465" name="Google Shape;1465;p163"/>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Determine if you will try to restock certain items or only sell what was available at the start.</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Know the timelines available to restock, if possible.</a:t>
            </a: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Regular inventories are a necessity (AO-806C).</a:t>
            </a:r>
            <a:endParaRPr b="0" dirty="0">
              <a:solidFill>
                <a:schemeClr val="tx1"/>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2" name="Google Shape;1472;p164"/>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Tips for Handling Money</a:t>
            </a:r>
            <a:endParaRPr dirty="0"/>
          </a:p>
        </p:txBody>
      </p:sp>
      <p:sp>
        <p:nvSpPr>
          <p:cNvPr id="1473" name="Google Shape;1473;p164"/>
          <p:cNvSpPr txBox="1">
            <a:spLocks noGrp="1"/>
          </p:cNvSpPr>
          <p:nvPr>
            <p:ph type="body" idx="1"/>
          </p:nvPr>
        </p:nvSpPr>
        <p:spPr>
          <a:xfrm>
            <a:off x="1776255" y="1835941"/>
            <a:ext cx="9577546" cy="4179848"/>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A predetermined amount of cash is used to start each day.</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The trading post account should be balanced at the close of each day.</a:t>
            </a: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Cash should be kept in a locked, secure place at the close of operation each day.</a:t>
            </a: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Do not allow credit for campers or staff.</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b="0" dirty="0">
              <a:solidFill>
                <a:schemeClr val="tx1"/>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165"/>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Tips for Handling Money</a:t>
            </a:r>
            <a:endParaRPr dirty="0"/>
          </a:p>
        </p:txBody>
      </p:sp>
      <p:sp>
        <p:nvSpPr>
          <p:cNvPr id="1481" name="Google Shape;1481;p165"/>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Receipts for all purchases must be made available immediately upon request.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Credit and debit card information, as well as personal checks, need to be kept secure and away from access by anyone other than the store manager.</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Deposits should be made regularly to avoid having large amounts of cash on hand.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Money should be counted by two people for accuracy.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Proper procedures are essential!!</a:t>
            </a:r>
            <a:endParaRPr b="0" dirty="0">
              <a:solidFill>
                <a:schemeClr val="tx1"/>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8" name="Google Shape;1488;p166"/>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End of Camp</a:t>
            </a:r>
            <a:endParaRPr dirty="0"/>
          </a:p>
        </p:txBody>
      </p:sp>
      <p:sp>
        <p:nvSpPr>
          <p:cNvPr id="1489" name="Google Shape;1489;p166"/>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Efficient shutdown of a trading post will have a positive effect on how easily and effectively the trading post will open next year. All returnable items should be returned.</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Held-over items should be inventoried and stored. Record keeping is very important since those records will be used to determine trading post plans for next year.</a:t>
            </a:r>
            <a:endParaRPr b="0" dirty="0">
              <a:solidFill>
                <a:schemeClr val="tx1"/>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6" name="Google Shape;1496;p167"/>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Odds and Ends</a:t>
            </a:r>
            <a:endParaRPr dirty="0"/>
          </a:p>
        </p:txBody>
      </p:sp>
      <p:sp>
        <p:nvSpPr>
          <p:cNvPr id="1497" name="Google Shape;1497;p167"/>
          <p:cNvSpPr txBox="1">
            <a:spLocks noGrp="1"/>
          </p:cNvSpPr>
          <p:nvPr>
            <p:ph type="body" idx="1"/>
          </p:nvPr>
        </p:nvSpPr>
        <p:spPr>
          <a:xfrm>
            <a:off x="1776254" y="1835941"/>
            <a:ext cx="9648933" cy="4179848"/>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Litter control. Have receptacles for wrappers, etc. Encourage their use!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Bags for purchases help with loss prevention.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If they can’t see it, you can’t sell it!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Involve the staff to sell “cool” stuff!</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Age-appropriate items are essential.</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Don’t forget the adults.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Theme-oriented items will be popular.</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Cover a variety of price levels.</a:t>
            </a:r>
            <a:endParaRPr b="0" dirty="0">
              <a:solidFill>
                <a:schemeClr val="tx1"/>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4" name="Google Shape;1504;p168"/>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What sells?</a:t>
            </a:r>
            <a:endParaRPr dirty="0"/>
          </a:p>
        </p:txBody>
      </p:sp>
      <p:sp>
        <p:nvSpPr>
          <p:cNvPr id="1505" name="Google Shape;1505;p168"/>
          <p:cNvSpPr txBox="1">
            <a:spLocks noGrp="1"/>
          </p:cNvSpPr>
          <p:nvPr>
            <p:ph type="body" idx="1"/>
          </p:nvPr>
        </p:nvSpPr>
        <p:spPr>
          <a:xfrm>
            <a:off x="1776255" y="1642366"/>
            <a:ext cx="9648933" cy="4713292"/>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What do we want to sell?</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was hot last year?</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T-shirts, patches, branded items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Candy, snacks, soft drinks, popcorn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Cub Scout items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Multiple price levels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Magic tricks, games, puzzles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Closeout from previous years on “sale”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Healthy alternatives</a:t>
            </a:r>
            <a:endParaRPr b="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Google Shape;196;p1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Day Camp Program Director</a:t>
            </a:r>
            <a:endParaRPr dirty="0"/>
          </a:p>
        </p:txBody>
      </p:sp>
      <p:sp>
        <p:nvSpPr>
          <p:cNvPr id="197" name="Google Shape;197;p14"/>
          <p:cNvSpPr txBox="1"/>
          <p:nvPr/>
        </p:nvSpPr>
        <p:spPr>
          <a:xfrm>
            <a:off x="1752600" y="1524000"/>
            <a:ext cx="9093200" cy="442364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Is responsible to the camp director </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Assists with promotion of the camp</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With the camp director, recruits, interviews, and trains program staff</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Creates the program staff organization chart</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Prepares schedules, including den formations and rotation schedules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Prepares the program budget</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Understands and supports the emergency plan</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Maintains inventories of program supplies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Provides program stations and activities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Develops the theme for the camp</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Provides ceremonies, campfire, and mealtime programs</a:t>
            </a:r>
            <a:endParaRPr sz="22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200"/>
              <a:buFont typeface="Noto Sans Symbols"/>
              <a:buChar char="∙"/>
            </a:pPr>
            <a:r>
              <a:rPr lang="en-US" sz="2200" dirty="0">
                <a:solidFill>
                  <a:schemeClr val="dk1"/>
                </a:solidFill>
                <a:latin typeface="Calibri"/>
                <a:ea typeface="Calibri"/>
                <a:cs typeface="Calibri"/>
                <a:sym typeface="Calibri"/>
              </a:rPr>
              <a:t>Evaluates program effectiveness</a:t>
            </a:r>
            <a:endParaRPr sz="2200" dirty="0">
              <a:solidFill>
                <a:schemeClr val="dk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2" name="Google Shape;1512;p169"/>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1513" name="Google Shape;1513;p169"/>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The trading post in a Cub Scout camp can be a great asset to the program. It can add to the theme atmosphere, be a social gathering place and an information station, and help provide additional income for the camp and council. </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It can be a hive of activity with resources for leaders, parents, and campers.</a:t>
            </a:r>
            <a:endParaRPr b="0" dirty="0">
              <a:solidFill>
                <a:schemeClr val="tx1"/>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20" name="Google Shape;1520;p170"/>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1521" name="Google Shape;1521;p170"/>
          <p:cNvSpPr txBox="1">
            <a:spLocks noGrp="1"/>
          </p:cNvSpPr>
          <p:nvPr>
            <p:ph type="body" idx="1"/>
          </p:nvPr>
        </p:nvSpPr>
        <p:spPr>
          <a:xfrm>
            <a:off x="1722904" y="2133600"/>
            <a:ext cx="3733800" cy="4300200"/>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b="1" dirty="0">
                <a:solidFill>
                  <a:schemeClr val="tx1"/>
                </a:solidFill>
              </a:rPr>
              <a:t>RP-159</a:t>
            </a:r>
            <a:endParaRPr dirty="0">
              <a:solidFill>
                <a:schemeClr val="tx1"/>
              </a:solidFill>
            </a:endParaRPr>
          </a:p>
          <a:p>
            <a:pPr>
              <a:lnSpc>
                <a:spcPct val="90000"/>
              </a:lnSpc>
              <a:spcAft>
                <a:spcPts val="0"/>
              </a:spcAft>
              <a:buClr>
                <a:schemeClr val="dk1"/>
              </a:buClr>
              <a:buSzPts val="2800"/>
            </a:pPr>
            <a:r>
              <a:rPr lang="en-US" b="1" dirty="0">
                <a:solidFill>
                  <a:schemeClr val="tx1"/>
                </a:solidFill>
              </a:rPr>
              <a:t>AO-806 C</a:t>
            </a:r>
            <a:endParaRPr dirty="0">
              <a:solidFill>
                <a:schemeClr val="tx1"/>
              </a:solidFill>
            </a:endParaRPr>
          </a:p>
        </p:txBody>
      </p:sp>
      <p:pic>
        <p:nvPicPr>
          <p:cNvPr id="3" name="Picture 2">
            <a:extLst>
              <a:ext uri="{FF2B5EF4-FFF2-40B4-BE49-F238E27FC236}">
                <a16:creationId xmlns:a16="http://schemas.microsoft.com/office/drawing/2014/main" id="{2617EF9D-E055-DDAB-522C-8EF81C5FD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604834"/>
            <a:ext cx="2637672" cy="3359561"/>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7552-EB94-48E4-E364-0DE77D3CF84C}"/>
              </a:ext>
            </a:extLst>
          </p:cNvPr>
          <p:cNvSpPr>
            <a:spLocks noGrp="1"/>
          </p:cNvSpPr>
          <p:nvPr>
            <p:ph type="title"/>
          </p:nvPr>
        </p:nvSpPr>
        <p:spPr>
          <a:xfrm>
            <a:off x="1524000" y="457200"/>
            <a:ext cx="5323715" cy="773390"/>
          </a:xfrm>
        </p:spPr>
        <p:txBody>
          <a:bodyPr anchor="b">
            <a:normAutofit/>
          </a:bodyPr>
          <a:lstStyle/>
          <a:p>
            <a:r>
              <a:rPr lang="en-US" sz="4000" dirty="0">
                <a:solidFill>
                  <a:schemeClr val="tx1"/>
                </a:solidFill>
              </a:rPr>
              <a:t>NEED IDEAS?</a:t>
            </a:r>
          </a:p>
        </p:txBody>
      </p:sp>
      <p:sp>
        <p:nvSpPr>
          <p:cNvPr id="3" name="Text Placeholder 2">
            <a:extLst>
              <a:ext uri="{FF2B5EF4-FFF2-40B4-BE49-F238E27FC236}">
                <a16:creationId xmlns:a16="http://schemas.microsoft.com/office/drawing/2014/main" id="{BE486211-AFE5-3530-2140-FAEB8B1F464D}"/>
              </a:ext>
            </a:extLst>
          </p:cNvPr>
          <p:cNvSpPr>
            <a:spLocks noGrp="1"/>
          </p:cNvSpPr>
          <p:nvPr>
            <p:ph type="body" idx="1"/>
          </p:nvPr>
        </p:nvSpPr>
        <p:spPr>
          <a:xfrm>
            <a:off x="1447800" y="1828800"/>
            <a:ext cx="5786938" cy="3535083"/>
          </a:xfrm>
        </p:spPr>
        <p:txBody>
          <a:bodyPr anchor="t">
            <a:noAutofit/>
          </a:bodyPr>
          <a:lstStyle/>
          <a:p>
            <a:pPr marL="114300" indent="0">
              <a:buNone/>
            </a:pPr>
            <a:r>
              <a:rPr lang="en-US" sz="1800" b="0" dirty="0">
                <a:solidFill>
                  <a:schemeClr val="tx1"/>
                </a:solidFill>
              </a:rPr>
              <a:t>If you are stumped for a great Day Camp theme idea, visit our Cub Scout Day Camp resource page at</a:t>
            </a:r>
          </a:p>
          <a:p>
            <a:pPr marL="114300" indent="0">
              <a:buNone/>
            </a:pPr>
            <a:r>
              <a:rPr lang="en-US" sz="1800" b="0" dirty="0">
                <a:solidFill>
                  <a:schemeClr val="tx1"/>
                </a:solidFill>
                <a:hlinkClick r:id="rId2">
                  <a:extLst>
                    <a:ext uri="{A12FA001-AC4F-418D-AE19-62706E023703}">
                      <ahyp:hlinkClr xmlns:ahyp="http://schemas.microsoft.com/office/drawing/2018/hyperlinkcolor" val="tx"/>
                    </a:ext>
                  </a:extLst>
                </a:hlinkClick>
              </a:rPr>
              <a:t>https://www.scouting.org/outdoor-programs/camping/cub-day-camp/</a:t>
            </a:r>
            <a:endParaRPr lang="en-US" sz="1800" b="0" dirty="0">
              <a:solidFill>
                <a:schemeClr val="tx1"/>
              </a:solidFill>
            </a:endParaRPr>
          </a:p>
          <a:p>
            <a:pPr marL="114300" indent="0">
              <a:buNone/>
            </a:pPr>
            <a:endParaRPr lang="en-US" sz="800" b="0" dirty="0">
              <a:solidFill>
                <a:schemeClr val="tx1"/>
              </a:solidFill>
            </a:endParaRPr>
          </a:p>
          <a:p>
            <a:pPr marL="114300" indent="0">
              <a:buNone/>
            </a:pPr>
            <a:r>
              <a:rPr lang="en-US" sz="1800" b="0" dirty="0">
                <a:solidFill>
                  <a:schemeClr val="tx1"/>
                </a:solidFill>
              </a:rPr>
              <a:t>This resource page has the current national Day Camp Theme Resource Book full of great ideas for activities, songs, skits, clip art for promotion and much more!</a:t>
            </a:r>
          </a:p>
          <a:p>
            <a:pPr marL="114300" indent="0">
              <a:buNone/>
            </a:pPr>
            <a:endParaRPr lang="en-US" sz="800" b="0" dirty="0">
              <a:solidFill>
                <a:schemeClr val="tx1"/>
              </a:solidFill>
            </a:endParaRPr>
          </a:p>
          <a:p>
            <a:pPr marL="114300" indent="0">
              <a:buNone/>
            </a:pPr>
            <a:r>
              <a:rPr lang="en-US" sz="1800" b="0" dirty="0">
                <a:solidFill>
                  <a:schemeClr val="tx1"/>
                </a:solidFill>
              </a:rPr>
              <a:t>The resource page also has resources and theme ideas from past years.</a:t>
            </a:r>
          </a:p>
        </p:txBody>
      </p:sp>
      <p:pic>
        <p:nvPicPr>
          <p:cNvPr id="5" name="Picture 4" descr="A dinosaur in the woods&#10;&#10;AI-generated content may be incorrect.">
            <a:extLst>
              <a:ext uri="{FF2B5EF4-FFF2-40B4-BE49-F238E27FC236}">
                <a16:creationId xmlns:a16="http://schemas.microsoft.com/office/drawing/2014/main" id="{19D00499-31DC-3552-E72D-6B748F649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896" y="639037"/>
            <a:ext cx="3810000" cy="4891994"/>
          </a:xfrm>
          <a:prstGeom prst="rect">
            <a:avLst/>
          </a:prstGeom>
        </p:spPr>
      </p:pic>
    </p:spTree>
    <p:extLst>
      <p:ext uri="{BB962C8B-B14F-4D97-AF65-F5344CB8AC3E}">
        <p14:creationId xmlns:p14="http://schemas.microsoft.com/office/powerpoint/2010/main" val="14635202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71"/>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529" name="Google Shape;1529;p171" descr="A picture containing tree, person, outdoor, yellow&#10;&#10;Description automatically generated"/>
          <p:cNvPicPr preferRelativeResize="0"/>
          <p:nvPr/>
        </p:nvPicPr>
        <p:blipFill rotWithShape="1">
          <a:blip r:embed="rId3">
            <a:alphaModFix/>
          </a:blip>
          <a:srcRect t="18080" b="25669"/>
          <a:stretch/>
        </p:blipFill>
        <p:spPr>
          <a:xfrm>
            <a:off x="20" y="-22"/>
            <a:ext cx="12191977" cy="6858022"/>
          </a:xfrm>
          <a:prstGeom prst="rect">
            <a:avLst/>
          </a:prstGeom>
          <a:noFill/>
          <a:ln>
            <a:noFill/>
          </a:ln>
        </p:spPr>
      </p:pic>
      <p:sp>
        <p:nvSpPr>
          <p:cNvPr id="1530" name="Google Shape;1530;p171"/>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31" name="Google Shape;1531;p171"/>
          <p:cNvSpPr txBox="1">
            <a:spLocks noGrp="1"/>
          </p:cNvSpPr>
          <p:nvPr>
            <p:ph type="title"/>
          </p:nvPr>
        </p:nvSpPr>
        <p:spPr>
          <a:xfrm>
            <a:off x="652679" y="275477"/>
            <a:ext cx="10883591" cy="356924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7000"/>
              <a:buFont typeface="Rockwell"/>
              <a:buNone/>
            </a:pPr>
            <a:r>
              <a:rPr lang="en-US" sz="7000" b="1" cap="none" dirty="0">
                <a:solidFill>
                  <a:srgbClr val="FFFFFF"/>
                </a:solidFill>
                <a:latin typeface="Rockwell"/>
                <a:ea typeface="Rockwell"/>
                <a:cs typeface="Rockwell"/>
                <a:sym typeface="Rockwell"/>
              </a:rPr>
              <a:t>CONGRATULATIONS!</a:t>
            </a:r>
            <a:endParaRPr dirty="0"/>
          </a:p>
        </p:txBody>
      </p:sp>
      <p:sp>
        <p:nvSpPr>
          <p:cNvPr id="1532" name="Google Shape;1532;p171"/>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31"/>
                                        </p:tgtEl>
                                        <p:attrNameLst>
                                          <p:attrName>style.visibility</p:attrName>
                                        </p:attrNameLst>
                                      </p:cBhvr>
                                      <p:to>
                                        <p:strVal val="visible"/>
                                      </p:to>
                                    </p:set>
                                    <p:animEffect transition="in" filter="fade">
                                      <p:cBhvr>
                                        <p:cTn id="7" dur="700"/>
                                        <p:tgtEl>
                                          <p:spTgt spid="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1549" name="Google Shape;1549;gf703428a30_0_1"/>
          <p:cNvPicPr preferRelativeResize="0"/>
          <p:nvPr/>
        </p:nvPicPr>
        <p:blipFill>
          <a:blip r:embed="rId3">
            <a:alphaModFix/>
          </a:blip>
          <a:stretch>
            <a:fillRect/>
          </a:stretch>
        </p:blipFill>
        <p:spPr>
          <a:xfrm rot="-1793792">
            <a:off x="9363618" y="2186722"/>
            <a:ext cx="2227523" cy="1484126"/>
          </a:xfrm>
          <a:prstGeom prst="rect">
            <a:avLst/>
          </a:prstGeom>
          <a:noFill/>
          <a:ln>
            <a:noFill/>
          </a:ln>
        </p:spPr>
      </p:pic>
      <p:sp>
        <p:nvSpPr>
          <p:cNvPr id="1547" name="Google Shape;1547;gf703428a30_0_1"/>
          <p:cNvSpPr txBox="1">
            <a:spLocks noGrp="1"/>
          </p:cNvSpPr>
          <p:nvPr>
            <p:ph type="title"/>
          </p:nvPr>
        </p:nvSpPr>
        <p:spPr>
          <a:xfrm>
            <a:off x="1905000" y="308767"/>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Congratulations</a:t>
            </a:r>
            <a:endParaRPr dirty="0"/>
          </a:p>
        </p:txBody>
      </p:sp>
      <p:sp>
        <p:nvSpPr>
          <p:cNvPr id="1548" name="Google Shape;1548;gf703428a30_0_1"/>
          <p:cNvSpPr txBox="1">
            <a:spLocks noGrp="1"/>
          </p:cNvSpPr>
          <p:nvPr>
            <p:ph type="body" idx="1"/>
          </p:nvPr>
        </p:nvSpPr>
        <p:spPr>
          <a:xfrm>
            <a:off x="1776254" y="1835941"/>
            <a:ext cx="8040900" cy="3808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You’ve completed the In-Council portion of NCS for Day Camp Administration!</a:t>
            </a:r>
            <a:endParaRPr dirty="0">
              <a:solidFill>
                <a:schemeClr val="tx1"/>
              </a:solidFill>
            </a:endParaRPr>
          </a:p>
          <a:p>
            <a:pPr marL="0" lvl="0" indent="0" algn="l"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rgbClr val="FF0000"/>
              </a:buClr>
              <a:buSzPts val="2800"/>
              <a:buNone/>
            </a:pPr>
            <a:r>
              <a:rPr lang="en-US" b="1" dirty="0">
                <a:solidFill>
                  <a:srgbClr val="FF0000"/>
                </a:solidFill>
              </a:rPr>
              <a:t>Be sure your council adds “SCO_14001” and “CS 63”  to your training record!</a:t>
            </a:r>
            <a:endParaRPr dirty="0"/>
          </a:p>
          <a:p>
            <a:pPr marL="228600" lvl="0" indent="-50800" algn="l" rtl="0">
              <a:lnSpc>
                <a:spcPct val="90000"/>
              </a:lnSpc>
              <a:spcBef>
                <a:spcPts val="1000"/>
              </a:spcBef>
              <a:spcAft>
                <a:spcPts val="0"/>
              </a:spcAft>
              <a:buClr>
                <a:schemeClr val="dk1"/>
              </a:buClr>
              <a:buSzPts val="2800"/>
              <a:buNone/>
            </a:pPr>
            <a:endParaRP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5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9" name="Google Shape;1539;p172"/>
          <p:cNvSpPr txBox="1">
            <a:spLocks noGrp="1"/>
          </p:cNvSpPr>
          <p:nvPr>
            <p:ph type="title"/>
          </p:nvPr>
        </p:nvSpPr>
        <p:spPr>
          <a:xfrm>
            <a:off x="1905000" y="308767"/>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Next Steps</a:t>
            </a:r>
            <a:endParaRPr dirty="0"/>
          </a:p>
        </p:txBody>
      </p:sp>
      <p:sp>
        <p:nvSpPr>
          <p:cNvPr id="1540" name="Google Shape;1540;p172"/>
          <p:cNvSpPr txBox="1">
            <a:spLocks noGrp="1"/>
          </p:cNvSpPr>
          <p:nvPr>
            <p:ph type="body" idx="1"/>
          </p:nvPr>
        </p:nvSpPr>
        <p:spPr>
          <a:xfrm>
            <a:off x="1776254" y="1835941"/>
            <a:ext cx="8040845" cy="38084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rgbClr val="FF0000"/>
              </a:buClr>
              <a:buSzPts val="2800"/>
              <a:buNone/>
            </a:pPr>
            <a:endParaRPr lang="en-US" b="1" dirty="0">
              <a:solidFill>
                <a:srgbClr val="FF0000"/>
              </a:solidFill>
            </a:endParaRPr>
          </a:p>
          <a:p>
            <a:pPr marL="0" lvl="0" indent="0" algn="ctr" rtl="0">
              <a:lnSpc>
                <a:spcPct val="90000"/>
              </a:lnSpc>
              <a:spcBef>
                <a:spcPts val="1000"/>
              </a:spcBef>
              <a:spcAft>
                <a:spcPts val="0"/>
              </a:spcAft>
              <a:buClr>
                <a:srgbClr val="FF0000"/>
              </a:buClr>
              <a:buSzPts val="2800"/>
              <a:buNone/>
            </a:pPr>
            <a:r>
              <a:rPr lang="en-US" b="1" dirty="0">
                <a:solidFill>
                  <a:srgbClr val="FF0000"/>
                </a:solidFill>
              </a:rPr>
              <a:t>Be sure to bring your workbooks, and proof of all prerequisite completion to the In-person portion of National Camping School.</a:t>
            </a:r>
            <a:endParaRPr dirty="0"/>
          </a:p>
          <a:p>
            <a:pPr marL="228600" lvl="0" indent="-50800" algn="l" rtl="0">
              <a:lnSpc>
                <a:spcPct val="90000"/>
              </a:lnSpc>
              <a:spcBef>
                <a:spcPts val="1000"/>
              </a:spcBef>
              <a:spcAft>
                <a:spcPts val="0"/>
              </a:spcAft>
              <a:buClr>
                <a:schemeClr val="dk1"/>
              </a:buClr>
              <a:buSzPts val="2800"/>
              <a:buNone/>
            </a:pPr>
            <a:endParaRPr b="1" dirty="0">
              <a:solidFill>
                <a:srgbClr val="FF0000"/>
              </a:solidFill>
            </a:endParaRPr>
          </a:p>
          <a:p>
            <a:pPr marL="0" lvl="0" indent="0" algn="ctr" rtl="0">
              <a:lnSpc>
                <a:spcPct val="90000"/>
              </a:lnSpc>
              <a:spcBef>
                <a:spcPts val="1000"/>
              </a:spcBef>
              <a:spcAft>
                <a:spcPts val="0"/>
              </a:spcAft>
              <a:buClr>
                <a:schemeClr val="dk1"/>
              </a:buClr>
              <a:buSzPts val="2800"/>
              <a:buNone/>
            </a:pPr>
            <a:r>
              <a:rPr lang="en-US" b="1" dirty="0">
                <a:solidFill>
                  <a:schemeClr val="tx1"/>
                </a:solidFill>
              </a:rPr>
              <a:t>See you at National Camping School!!</a:t>
            </a:r>
            <a:endParaRPr b="1" dirty="0">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4" name="Google Shape;204;p15"/>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The Partnership</a:t>
            </a:r>
            <a:endParaRPr dirty="0"/>
          </a:p>
        </p:txBody>
      </p:sp>
      <p:sp>
        <p:nvSpPr>
          <p:cNvPr id="205" name="Google Shape;205;p15"/>
          <p:cNvSpPr txBox="1">
            <a:spLocks noGrp="1"/>
          </p:cNvSpPr>
          <p:nvPr>
            <p:ph type="body" idx="1"/>
          </p:nvPr>
        </p:nvSpPr>
        <p:spPr>
          <a:xfrm>
            <a:off x="1809750" y="1743603"/>
            <a:ext cx="8705850" cy="4258734"/>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0" dirty="0">
                <a:solidFill>
                  <a:schemeClr val="tx1"/>
                </a:solidFill>
              </a:rPr>
              <a:t>Some duties overlap across all positions – you cannot be Camp Director and Program Director at the same time.  Why?</a:t>
            </a:r>
            <a:endParaRPr b="0" dirty="0">
              <a:solidFill>
                <a:schemeClr val="tx1"/>
              </a:solidFill>
            </a:endParaRP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Each camp is unique, each council/district will decide their structure</a:t>
            </a:r>
            <a:endParaRPr b="0" dirty="0">
              <a:solidFill>
                <a:schemeClr val="tx1"/>
              </a:solidFill>
            </a:endParaRP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Work together to provide a camping program that meets </a:t>
            </a:r>
            <a:r>
              <a:rPr lang="en-US" b="0" u="sng" dirty="0">
                <a:solidFill>
                  <a:schemeClr val="tx1"/>
                </a:solidFill>
              </a:rPr>
              <a:t>POLICIES</a:t>
            </a:r>
            <a:r>
              <a:rPr lang="en-US" b="0" dirty="0">
                <a:solidFill>
                  <a:schemeClr val="tx1"/>
                </a:solidFill>
              </a:rPr>
              <a:t> of Scouting America, budget of the council, and a </a:t>
            </a:r>
            <a:r>
              <a:rPr lang="en-US" b="0" u="sng" dirty="0">
                <a:solidFill>
                  <a:schemeClr val="tx1"/>
                </a:solidFill>
              </a:rPr>
              <a:t>POSITIVE EXPERIENCE </a:t>
            </a:r>
            <a:r>
              <a:rPr lang="en-US" b="0" dirty="0">
                <a:solidFill>
                  <a:schemeClr val="tx1"/>
                </a:solidFill>
              </a:rPr>
              <a:t>for Cub Scouts and Leaders!</a:t>
            </a:r>
            <a:endParaRPr b="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txBox="1"/>
          <p:nvPr/>
        </p:nvSpPr>
        <p:spPr>
          <a:xfrm>
            <a:off x="2286000" y="1443841"/>
            <a:ext cx="7468917" cy="3293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rgbClr val="FF0000"/>
                </a:solidFill>
                <a:latin typeface="Calibri"/>
                <a:ea typeface="Calibri"/>
                <a:cs typeface="Calibri"/>
                <a:sym typeface="Calibri"/>
              </a:rPr>
              <a:t>“In Council” Cub Scout Day Camp Administration - 2026</a:t>
            </a:r>
            <a:endParaRPr sz="4400" b="1" dirty="0">
              <a:solidFill>
                <a:srgbClr val="FF0000"/>
              </a:solidFill>
            </a:endParaRPr>
          </a:p>
          <a:p>
            <a:pPr marL="0" marR="0" lvl="0" indent="0" algn="ctr" rtl="0">
              <a:spcBef>
                <a:spcPts val="0"/>
              </a:spcBef>
              <a:spcAft>
                <a:spcPts val="0"/>
              </a:spcAft>
              <a:buNone/>
            </a:pPr>
            <a:r>
              <a:rPr lang="en-US" sz="2400" b="0" i="1" u="none" strike="noStrike" cap="none" dirty="0">
                <a:solidFill>
                  <a:schemeClr val="dk1"/>
                </a:solidFill>
                <a:latin typeface="Calibri"/>
                <a:ea typeface="Calibri"/>
                <a:cs typeface="Calibri"/>
                <a:sym typeface="Calibri"/>
              </a:rPr>
              <a:t>National Camping School</a:t>
            </a:r>
            <a:endParaRPr dirty="0"/>
          </a:p>
          <a:p>
            <a:pPr marL="0" marR="0" lvl="0" indent="0" algn="ctr"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0" i="0" u="none" strike="noStrike" cap="none" dirty="0">
                <a:solidFill>
                  <a:schemeClr val="dk1"/>
                </a:solidFill>
                <a:latin typeface="Calibri"/>
                <a:ea typeface="Calibri"/>
                <a:cs typeface="Calibri"/>
                <a:sym typeface="Calibri"/>
              </a:rPr>
              <a:t>Local councils: Please use this PowerPoint and the associated student workbook to facilitate your Local Council NCS Training Sessions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2" name="Google Shape;212;p1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Volunteer-Professional Relationship</a:t>
            </a:r>
            <a:endParaRPr dirty="0"/>
          </a:p>
        </p:txBody>
      </p:sp>
      <p:sp>
        <p:nvSpPr>
          <p:cNvPr id="213" name="Google Shape;213;p16"/>
          <p:cNvSpPr txBox="1">
            <a:spLocks noGrp="1"/>
          </p:cNvSpPr>
          <p:nvPr>
            <p:ph type="body" idx="1"/>
          </p:nvPr>
        </p:nvSpPr>
        <p:spPr>
          <a:xfrm>
            <a:off x="1905000" y="2003424"/>
            <a:ext cx="8813800"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1" u="sng" dirty="0">
                <a:solidFill>
                  <a:schemeClr val="tx1"/>
                </a:solidFill>
              </a:rPr>
              <a:t>Preparation </a:t>
            </a:r>
            <a:r>
              <a:rPr lang="en-US" b="0" dirty="0">
                <a:solidFill>
                  <a:schemeClr val="tx1"/>
                </a:solidFill>
              </a:rPr>
              <a:t>– Do your assigned work, follow through on your responsibilities, on time, and as agreed to.</a:t>
            </a:r>
            <a:endParaRPr b="0" dirty="0">
              <a:solidFill>
                <a:schemeClr val="tx1"/>
              </a:solidFill>
            </a:endParaRPr>
          </a:p>
          <a:p>
            <a:pPr>
              <a:lnSpc>
                <a:spcPct val="90000"/>
              </a:lnSpc>
              <a:spcAft>
                <a:spcPts val="0"/>
              </a:spcAft>
              <a:buClr>
                <a:schemeClr val="dk1"/>
              </a:buClr>
              <a:buSzPts val="2800"/>
            </a:pPr>
            <a:r>
              <a:rPr lang="en-US" b="1" u="sng" dirty="0">
                <a:solidFill>
                  <a:schemeClr val="tx1"/>
                </a:solidFill>
              </a:rPr>
              <a:t>Accessibility</a:t>
            </a:r>
            <a:r>
              <a:rPr lang="en-US" dirty="0">
                <a:solidFill>
                  <a:schemeClr val="tx1"/>
                </a:solidFill>
              </a:rPr>
              <a:t> – </a:t>
            </a:r>
            <a:r>
              <a:rPr lang="en-US" b="0" dirty="0">
                <a:solidFill>
                  <a:schemeClr val="tx1"/>
                </a:solidFill>
              </a:rPr>
              <a:t>Accessible to each other – cells, email, whatever works – must talk frequently!</a:t>
            </a:r>
            <a:endParaRPr b="0" dirty="0">
              <a:solidFill>
                <a:schemeClr val="tx1"/>
              </a:solidFill>
            </a:endParaRPr>
          </a:p>
          <a:p>
            <a:pPr>
              <a:lnSpc>
                <a:spcPct val="90000"/>
              </a:lnSpc>
              <a:spcAft>
                <a:spcPts val="0"/>
              </a:spcAft>
              <a:buClr>
                <a:schemeClr val="dk1"/>
              </a:buClr>
              <a:buSzPts val="2800"/>
            </a:pPr>
            <a:r>
              <a:rPr lang="en-US" b="1" u="sng" dirty="0">
                <a:solidFill>
                  <a:schemeClr val="tx1"/>
                </a:solidFill>
              </a:rPr>
              <a:t>Time Efficiency</a:t>
            </a:r>
            <a:r>
              <a:rPr lang="en-US" b="1" dirty="0">
                <a:solidFill>
                  <a:schemeClr val="tx1"/>
                </a:solidFill>
              </a:rPr>
              <a:t> – </a:t>
            </a:r>
            <a:r>
              <a:rPr lang="en-US" b="0" dirty="0">
                <a:solidFill>
                  <a:schemeClr val="tx1"/>
                </a:solidFill>
              </a:rPr>
              <a:t>Appreciate each other’s time. Be efficient, don’t overload with tasks, respect each other in work, family, and health commitments</a:t>
            </a:r>
            <a:endParaRPr b="0" dirty="0">
              <a:solidFill>
                <a:schemeClr val="tx1"/>
              </a:solidFill>
            </a:endParaRPr>
          </a:p>
          <a:p>
            <a:pPr>
              <a:lnSpc>
                <a:spcPct val="90000"/>
              </a:lnSpc>
              <a:spcAft>
                <a:spcPts val="0"/>
              </a:spcAft>
              <a:buClr>
                <a:schemeClr val="dk1"/>
              </a:buClr>
              <a:buSzPts val="2800"/>
            </a:pPr>
            <a:r>
              <a:rPr lang="en-US" b="1" u="sng" dirty="0">
                <a:solidFill>
                  <a:schemeClr val="tx1"/>
                </a:solidFill>
              </a:rPr>
              <a:t>Communication</a:t>
            </a:r>
            <a:r>
              <a:rPr lang="en-US" dirty="0">
                <a:solidFill>
                  <a:schemeClr val="tx1"/>
                </a:solidFill>
              </a:rPr>
              <a:t> – </a:t>
            </a:r>
            <a:r>
              <a:rPr lang="en-US" b="0" dirty="0">
                <a:solidFill>
                  <a:schemeClr val="tx1"/>
                </a:solidFill>
              </a:rPr>
              <a:t>Key to successful interaction. Keep each other informed of progress in your area. Communicate status, successes, and PROBLEMS!</a:t>
            </a:r>
            <a:endParaRPr b="0" u="sng" dirty="0">
              <a:solidFill>
                <a:schemeClr val="tx1"/>
              </a:solidFill>
            </a:endParaRP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17"/>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221" name="Google Shape;221;p17"/>
          <p:cNvSpPr txBox="1">
            <a:spLocks noGrp="1"/>
          </p:cNvSpPr>
          <p:nvPr>
            <p:ph type="body" idx="1"/>
          </p:nvPr>
        </p:nvSpPr>
        <p:spPr>
          <a:xfrm>
            <a:off x="1981200" y="1919288"/>
            <a:ext cx="8229600" cy="306506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1" dirty="0">
                <a:solidFill>
                  <a:schemeClr val="tx1"/>
                </a:solidFill>
              </a:rPr>
              <a:t>PD-112</a:t>
            </a:r>
            <a:endParaRPr dirty="0">
              <a:solidFill>
                <a:schemeClr val="tx1"/>
              </a:solidFill>
            </a:endParaRPr>
          </a:p>
          <a:p>
            <a:pPr>
              <a:lnSpc>
                <a:spcPct val="90000"/>
              </a:lnSpc>
              <a:spcAft>
                <a:spcPts val="0"/>
              </a:spcAft>
              <a:buClr>
                <a:schemeClr val="dk1"/>
              </a:buClr>
              <a:buSzPts val="2800"/>
            </a:pPr>
            <a:r>
              <a:rPr lang="en-US" b="1" dirty="0">
                <a:solidFill>
                  <a:schemeClr val="tx1"/>
                </a:solidFill>
              </a:rPr>
              <a:t>SQ-401</a:t>
            </a:r>
            <a:endParaRPr dirty="0">
              <a:solidFill>
                <a:schemeClr val="tx1"/>
              </a:solidFill>
            </a:endParaRPr>
          </a:p>
          <a:p>
            <a:pPr>
              <a:lnSpc>
                <a:spcPct val="90000"/>
              </a:lnSpc>
              <a:spcAft>
                <a:spcPts val="0"/>
              </a:spcAft>
              <a:buClr>
                <a:schemeClr val="dk1"/>
              </a:buClr>
              <a:buSzPts val="2800"/>
            </a:pPr>
            <a:r>
              <a:rPr lang="en-US" b="1" dirty="0">
                <a:solidFill>
                  <a:schemeClr val="tx1"/>
                </a:solidFill>
              </a:rPr>
              <a:t>SQ-403</a:t>
            </a:r>
            <a:endParaRPr dirty="0">
              <a:solidFill>
                <a:schemeClr val="tx1"/>
              </a:solidFill>
            </a:endParaRPr>
          </a:p>
          <a:p>
            <a:pPr>
              <a:lnSpc>
                <a:spcPct val="90000"/>
              </a:lnSpc>
              <a:spcAft>
                <a:spcPts val="0"/>
              </a:spcAft>
              <a:buClr>
                <a:schemeClr val="dk1"/>
              </a:buClr>
              <a:buSzPts val="2800"/>
            </a:pPr>
            <a:r>
              <a:rPr lang="en-US" b="1" dirty="0">
                <a:solidFill>
                  <a:schemeClr val="tx1"/>
                </a:solidFill>
              </a:rPr>
              <a:t>RP-462</a:t>
            </a:r>
            <a:endParaRPr dirty="0">
              <a:solidFill>
                <a:schemeClr val="tx1"/>
              </a:solidFill>
            </a:endParaRPr>
          </a:p>
          <a:p>
            <a:pPr>
              <a:lnSpc>
                <a:spcPct val="90000"/>
              </a:lnSpc>
              <a:spcAft>
                <a:spcPts val="0"/>
              </a:spcAft>
              <a:buClr>
                <a:schemeClr val="dk1"/>
              </a:buClr>
              <a:buSzPts val="2800"/>
            </a:pPr>
            <a:r>
              <a:rPr lang="en-US" b="1" dirty="0">
                <a:solidFill>
                  <a:schemeClr val="tx1"/>
                </a:solidFill>
              </a:rPr>
              <a:t>RP-851</a:t>
            </a:r>
            <a:endParaRPr dirty="0">
              <a:solidFill>
                <a:schemeClr val="tx1"/>
              </a:solidFill>
            </a:endParaRPr>
          </a:p>
        </p:txBody>
      </p:sp>
      <p:pic>
        <p:nvPicPr>
          <p:cNvPr id="4" name="Picture 3">
            <a:extLst>
              <a:ext uri="{FF2B5EF4-FFF2-40B4-BE49-F238E27FC236}">
                <a16:creationId xmlns:a16="http://schemas.microsoft.com/office/drawing/2014/main" id="{2E03095F-B9D5-EDAC-732F-08FED51F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415" y="1254367"/>
            <a:ext cx="3414713" cy="434926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8" descr="A group of people looking at a phone&#10;&#10;Description automatically generated"/>
          <p:cNvPicPr preferRelativeResize="0">
            <a:picLocks noGrp="1"/>
          </p:cNvPicPr>
          <p:nvPr>
            <p:ph type="body" idx="1"/>
          </p:nvPr>
        </p:nvPicPr>
        <p:blipFill rotWithShape="1">
          <a:blip r:embed="rId3">
            <a:alphaModFix/>
          </a:blip>
          <a:srcRect t="15625"/>
          <a:stretch/>
        </p:blipFill>
        <p:spPr>
          <a:xfrm>
            <a:off x="0" y="0"/>
            <a:ext cx="12192000" cy="6858000"/>
          </a:xfrm>
          <a:prstGeom prst="rect">
            <a:avLst/>
          </a:prstGeom>
          <a:noFill/>
          <a:ln>
            <a:noFill/>
          </a:ln>
        </p:spPr>
      </p:pic>
      <p:sp>
        <p:nvSpPr>
          <p:cNvPr id="229" name="Google Shape;229;p18"/>
          <p:cNvSpPr txBox="1">
            <a:spLocks noGrp="1"/>
          </p:cNvSpPr>
          <p:nvPr>
            <p:ph type="title"/>
          </p:nvPr>
        </p:nvSpPr>
        <p:spPr>
          <a:xfrm>
            <a:off x="600075" y="4016705"/>
            <a:ext cx="10991850" cy="262539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Rockwell"/>
              <a:buNone/>
            </a:pPr>
            <a:r>
              <a:rPr lang="en-US" sz="8900" b="1" cap="none" dirty="0">
                <a:solidFill>
                  <a:schemeClr val="lt1"/>
                </a:solidFill>
                <a:latin typeface="Rockwell"/>
                <a:ea typeface="Rockwell"/>
                <a:cs typeface="Rockwell"/>
                <a:sym typeface="Rockwell"/>
              </a:rPr>
              <a:t>NCAP</a:t>
            </a:r>
            <a:r>
              <a:rPr lang="en-US" sz="5400" b="1" cap="none" dirty="0">
                <a:solidFill>
                  <a:schemeClr val="lt1"/>
                </a:solidFill>
                <a:latin typeface="Rockwell"/>
                <a:ea typeface="Rockwell"/>
                <a:cs typeface="Rockwell"/>
                <a:sym typeface="Rockwell"/>
              </a:rPr>
              <a:t> </a:t>
            </a:r>
            <a:br>
              <a:rPr lang="en-US" sz="5400" b="1" cap="none" dirty="0">
                <a:solidFill>
                  <a:schemeClr val="lt1"/>
                </a:solidFill>
                <a:latin typeface="Rockwell"/>
                <a:ea typeface="Rockwell"/>
                <a:cs typeface="Rockwell"/>
                <a:sym typeface="Rockwell"/>
              </a:rPr>
            </a:br>
            <a:r>
              <a:rPr lang="en-US" sz="5400" b="1" cap="none" dirty="0">
                <a:solidFill>
                  <a:schemeClr val="lt1"/>
                </a:solidFill>
                <a:latin typeface="Rockwell"/>
                <a:ea typeface="Rockwell"/>
                <a:cs typeface="Rockwell"/>
                <a:sym typeface="Rockwell"/>
              </a:rPr>
              <a:t>NATIONAL CAMP ACCREDITATION PROGRAM</a:t>
            </a:r>
            <a:endParaRPr sz="6700" b="1" cap="none" dirty="0">
              <a:solidFill>
                <a:schemeClr val="lt1"/>
              </a:solidFill>
              <a:latin typeface="Rockwell"/>
              <a:ea typeface="Rockwell"/>
              <a:cs typeface="Rockwell"/>
              <a:sym typeface="Rockwe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19"/>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National Camp Accreditation Program - NCAP</a:t>
            </a:r>
            <a:endParaRPr dirty="0"/>
          </a:p>
        </p:txBody>
      </p:sp>
      <p:sp>
        <p:nvSpPr>
          <p:cNvPr id="237" name="Google Shape;237;p19"/>
          <p:cNvSpPr txBox="1"/>
          <p:nvPr/>
        </p:nvSpPr>
        <p:spPr>
          <a:xfrm>
            <a:off x="1809750" y="2003424"/>
            <a:ext cx="9340850" cy="3998913"/>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LEARNING OBJECTIVES</a:t>
            </a:r>
            <a:endParaRPr dirty="0"/>
          </a:p>
          <a:p>
            <a:pPr marL="342900" marR="0" lvl="0" indent="-342900" algn="l" rtl="0">
              <a:lnSpc>
                <a:spcPct val="107000"/>
              </a:lnSpc>
              <a:spcBef>
                <a:spcPts val="0"/>
              </a:spcBef>
              <a:spcAft>
                <a:spcPts val="0"/>
              </a:spcAft>
              <a:buClr>
                <a:schemeClr val="dk1"/>
              </a:buClr>
              <a:buSzPts val="2300"/>
              <a:buFont typeface="Arial" panose="020B0604020202020204" pitchFamily="34" charset="0"/>
              <a:buChar char="•"/>
            </a:pPr>
            <a:r>
              <a:rPr lang="en-US" sz="2300" dirty="0">
                <a:solidFill>
                  <a:schemeClr val="dk1"/>
                </a:solidFill>
                <a:latin typeface="Calibri"/>
                <a:ea typeface="Calibri"/>
                <a:cs typeface="Calibri"/>
                <a:sym typeface="Calibri"/>
              </a:rPr>
              <a:t>Describe where and when day camp happens. </a:t>
            </a:r>
            <a:endParaRPr sz="23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Arial" panose="020B0604020202020204" pitchFamily="34" charset="0"/>
              <a:buChar char="•"/>
            </a:pPr>
            <a:r>
              <a:rPr lang="en-US" sz="2300" dirty="0">
                <a:solidFill>
                  <a:schemeClr val="dk1"/>
                </a:solidFill>
                <a:latin typeface="Calibri"/>
                <a:ea typeface="Calibri"/>
                <a:cs typeface="Calibri"/>
                <a:sym typeface="Calibri"/>
              </a:rPr>
              <a:t>Describe the importance of national standards and the accreditation process. </a:t>
            </a:r>
            <a:endParaRPr sz="23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Arial" panose="020B0604020202020204" pitchFamily="34" charset="0"/>
              <a:buChar char="•"/>
            </a:pPr>
            <a:r>
              <a:rPr lang="en-US" sz="2300" dirty="0">
                <a:solidFill>
                  <a:schemeClr val="dk1"/>
                </a:solidFill>
                <a:latin typeface="Calibri"/>
                <a:ea typeface="Calibri"/>
                <a:cs typeface="Calibri"/>
                <a:sym typeface="Calibri"/>
              </a:rPr>
              <a:t>Identify the national standards and reason for their existence. </a:t>
            </a:r>
            <a:endParaRPr sz="2300"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Arial" panose="020B0604020202020204" pitchFamily="34" charset="0"/>
              <a:buChar char="•"/>
            </a:pPr>
            <a:r>
              <a:rPr lang="en-US" sz="2300" dirty="0">
                <a:solidFill>
                  <a:schemeClr val="dk1"/>
                </a:solidFill>
                <a:latin typeface="Calibri"/>
                <a:ea typeface="Calibri"/>
                <a:cs typeface="Calibri"/>
                <a:sym typeface="Calibri"/>
              </a:rPr>
              <a:t>Define the key components of the national accreditation process: </a:t>
            </a:r>
            <a:endParaRPr sz="2300" dirty="0">
              <a:solidFill>
                <a:schemeClr val="dk1"/>
              </a:solidFill>
              <a:latin typeface="Calibri"/>
              <a:ea typeface="Calibri"/>
              <a:cs typeface="Calibri"/>
              <a:sym typeface="Calibri"/>
            </a:endParaRPr>
          </a:p>
          <a:p>
            <a:pPr marL="800100" marR="0" lvl="1" indent="-342900" algn="l" rtl="0">
              <a:lnSpc>
                <a:spcPct val="107000"/>
              </a:lnSpc>
              <a:spcBef>
                <a:spcPts val="0"/>
              </a:spcBef>
              <a:spcAft>
                <a:spcPts val="0"/>
              </a:spcAft>
              <a:buClr>
                <a:schemeClr val="dk1"/>
              </a:buClr>
              <a:buSzPts val="2300"/>
              <a:buFont typeface="Arial" panose="020B0604020202020204" pitchFamily="34" charset="0"/>
              <a:buChar char="•"/>
            </a:pPr>
            <a:r>
              <a:rPr lang="en-US" sz="2300" b="0" u="none" strike="noStrike" cap="none" dirty="0">
                <a:solidFill>
                  <a:schemeClr val="dk1"/>
                </a:solidFill>
                <a:latin typeface="Calibri"/>
                <a:ea typeface="Calibri"/>
                <a:cs typeface="Calibri"/>
                <a:sym typeface="Calibri"/>
              </a:rPr>
              <a:t>Site Appraisal Form</a:t>
            </a:r>
            <a:endParaRPr sz="2300" b="0" u="none" strike="noStrike" cap="none" dirty="0">
              <a:solidFill>
                <a:schemeClr val="dk1"/>
              </a:solidFill>
              <a:latin typeface="Calibri"/>
              <a:ea typeface="Calibri"/>
              <a:cs typeface="Calibri"/>
              <a:sym typeface="Calibri"/>
            </a:endParaRPr>
          </a:p>
          <a:p>
            <a:pPr marL="800100" marR="0" lvl="1" indent="-342900" algn="l" rtl="0">
              <a:lnSpc>
                <a:spcPct val="107000"/>
              </a:lnSpc>
              <a:spcBef>
                <a:spcPts val="0"/>
              </a:spcBef>
              <a:spcAft>
                <a:spcPts val="0"/>
              </a:spcAft>
              <a:buClr>
                <a:schemeClr val="dk1"/>
              </a:buClr>
              <a:buSzPts val="2300"/>
              <a:buFont typeface="Arial" panose="020B0604020202020204" pitchFamily="34" charset="0"/>
              <a:buChar char="•"/>
            </a:pPr>
            <a:r>
              <a:rPr lang="en-US" sz="2300" b="0" u="none" strike="noStrike" cap="none" dirty="0">
                <a:solidFill>
                  <a:schemeClr val="dk1"/>
                </a:solidFill>
                <a:latin typeface="Calibri"/>
                <a:ea typeface="Calibri"/>
                <a:cs typeface="Calibri"/>
                <a:sym typeface="Calibri"/>
              </a:rPr>
              <a:t>Local Council Authorization and Assessment Declaration Form</a:t>
            </a:r>
            <a:endParaRPr sz="2300" b="0" u="none" strike="noStrike" cap="none" dirty="0">
              <a:solidFill>
                <a:schemeClr val="dk1"/>
              </a:solidFill>
              <a:latin typeface="Calibri"/>
              <a:ea typeface="Calibri"/>
              <a:cs typeface="Calibri"/>
              <a:sym typeface="Calibri"/>
            </a:endParaRPr>
          </a:p>
          <a:p>
            <a:pPr marL="800100" marR="0" lvl="1" indent="-342900" algn="l" rtl="0">
              <a:lnSpc>
                <a:spcPct val="107000"/>
              </a:lnSpc>
              <a:spcBef>
                <a:spcPts val="0"/>
              </a:spcBef>
              <a:spcAft>
                <a:spcPts val="0"/>
              </a:spcAft>
              <a:buClr>
                <a:schemeClr val="dk1"/>
              </a:buClr>
              <a:buSzPts val="2300"/>
              <a:buFont typeface="Arial" panose="020B0604020202020204" pitchFamily="34" charset="0"/>
              <a:buChar char="•"/>
            </a:pPr>
            <a:r>
              <a:rPr lang="en-US" sz="2300" b="0" u="none" strike="noStrike" cap="none" dirty="0">
                <a:solidFill>
                  <a:schemeClr val="dk1"/>
                </a:solidFill>
                <a:latin typeface="Calibri"/>
                <a:ea typeface="Calibri"/>
                <a:cs typeface="Calibri"/>
                <a:sym typeface="Calibri"/>
              </a:rPr>
              <a:t>Precamp/postcamp inspection</a:t>
            </a:r>
            <a:endParaRPr sz="2300" b="0" u="none" strike="noStrike" cap="none" dirty="0">
              <a:solidFill>
                <a:schemeClr val="dk1"/>
              </a:solidFill>
              <a:latin typeface="Calibri"/>
              <a:ea typeface="Calibri"/>
              <a:cs typeface="Calibri"/>
              <a:sym typeface="Calibri"/>
            </a:endParaRPr>
          </a:p>
          <a:p>
            <a:pPr marL="800100" marR="0" lvl="1" indent="-342900" algn="l" rtl="0">
              <a:lnSpc>
                <a:spcPct val="107000"/>
              </a:lnSpc>
              <a:spcBef>
                <a:spcPts val="0"/>
              </a:spcBef>
              <a:spcAft>
                <a:spcPts val="0"/>
              </a:spcAft>
              <a:buClr>
                <a:schemeClr val="dk1"/>
              </a:buClr>
              <a:buSzPts val="2300"/>
              <a:buFont typeface="Arial" panose="020B0604020202020204" pitchFamily="34" charset="0"/>
              <a:buChar char="•"/>
            </a:pPr>
            <a:r>
              <a:rPr lang="en-US" sz="2300" b="0" u="none" strike="noStrike" cap="none" dirty="0">
                <a:solidFill>
                  <a:schemeClr val="dk1"/>
                </a:solidFill>
                <a:latin typeface="Calibri"/>
                <a:ea typeface="Calibri"/>
                <a:cs typeface="Calibri"/>
                <a:sym typeface="Calibri"/>
              </a:rPr>
              <a:t>On-site assessment, scoring, and recording. </a:t>
            </a:r>
            <a:endParaRPr sz="2300" b="0" u="none" strike="noStrike" cap="none" dirty="0">
              <a:solidFill>
                <a:schemeClr val="dk1"/>
              </a:solidFill>
              <a:latin typeface="Calibri"/>
              <a:ea typeface="Calibri"/>
              <a:cs typeface="Calibri"/>
              <a:sym typeface="Calibri"/>
            </a:endParaRPr>
          </a:p>
          <a:p>
            <a:pPr marL="342900" marR="0" lvl="0" indent="-342900" algn="l" rtl="0">
              <a:lnSpc>
                <a:spcPct val="107000"/>
              </a:lnSpc>
              <a:spcBef>
                <a:spcPts val="0"/>
              </a:spcBef>
              <a:spcAft>
                <a:spcPts val="0"/>
              </a:spcAft>
              <a:buClr>
                <a:schemeClr val="dk1"/>
              </a:buClr>
              <a:buSzPts val="2300"/>
              <a:buFont typeface="Arial" panose="020B0604020202020204" pitchFamily="34" charset="0"/>
              <a:buChar char="•"/>
            </a:pPr>
            <a:r>
              <a:rPr lang="en-US" sz="2300" dirty="0">
                <a:solidFill>
                  <a:schemeClr val="dk1"/>
                </a:solidFill>
                <a:latin typeface="Calibri"/>
                <a:ea typeface="Calibri"/>
                <a:cs typeface="Calibri"/>
                <a:sym typeface="Calibri"/>
              </a:rPr>
              <a:t>Understand what an assessment team does.</a:t>
            </a:r>
            <a:endParaRPr sz="2300"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4" name="Google Shape;244;p20"/>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Where do we hold camp?</a:t>
            </a:r>
            <a:endParaRPr dirty="0"/>
          </a:p>
        </p:txBody>
      </p:sp>
      <p:sp>
        <p:nvSpPr>
          <p:cNvPr id="245" name="Google Shape;245;p20"/>
          <p:cNvSpPr txBox="1">
            <a:spLocks noGrp="1"/>
          </p:cNvSpPr>
          <p:nvPr>
            <p:ph type="body" idx="1"/>
          </p:nvPr>
        </p:nvSpPr>
        <p:spPr>
          <a:xfrm>
            <a:off x="1905000" y="2003424"/>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City, County, State Parks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Churchyards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School Grounds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Council Camps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Open Fields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Where the Scouts are!!</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b="0" dirty="0">
              <a:solidFill>
                <a:schemeClr val="tx1"/>
              </a:solidFill>
            </a:endParaRPr>
          </a:p>
          <a:p>
            <a:pPr marL="0" lvl="0" indent="0" algn="ctr" rtl="0">
              <a:lnSpc>
                <a:spcPct val="90000"/>
              </a:lnSpc>
              <a:spcBef>
                <a:spcPts val="1000"/>
              </a:spcBef>
              <a:spcAft>
                <a:spcPts val="0"/>
              </a:spcAft>
              <a:buClr>
                <a:schemeClr val="dk1"/>
              </a:buClr>
              <a:buSzPts val="2800"/>
              <a:buNone/>
            </a:pPr>
            <a:r>
              <a:rPr lang="en-US" b="0" dirty="0">
                <a:solidFill>
                  <a:schemeClr val="tx1"/>
                </a:solidFill>
              </a:rPr>
              <a:t>Accessible by the population we are serving</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2" name="Google Shape;252;p2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When / how long do we hold day camp?</a:t>
            </a:r>
            <a:endParaRPr dirty="0"/>
          </a:p>
        </p:txBody>
      </p:sp>
      <p:sp>
        <p:nvSpPr>
          <p:cNvPr id="253" name="Google Shape;253;p21"/>
          <p:cNvSpPr txBox="1">
            <a:spLocks noGrp="1"/>
          </p:cNvSpPr>
          <p:nvPr>
            <p:ph type="body" idx="1"/>
          </p:nvPr>
        </p:nvSpPr>
        <p:spPr>
          <a:xfrm>
            <a:off x="1905000" y="2146301"/>
            <a:ext cx="8686800" cy="3568700"/>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4000"/>
            </a:pPr>
            <a:r>
              <a:rPr lang="en-US" b="0" dirty="0">
                <a:solidFill>
                  <a:schemeClr val="tx1"/>
                </a:solidFill>
              </a:rPr>
              <a:t>2 or more days</a:t>
            </a:r>
            <a:endParaRPr b="0" dirty="0">
              <a:solidFill>
                <a:schemeClr val="tx1"/>
              </a:solidFill>
            </a:endParaRPr>
          </a:p>
          <a:p>
            <a:pPr>
              <a:lnSpc>
                <a:spcPct val="90000"/>
              </a:lnSpc>
              <a:spcAft>
                <a:spcPts val="0"/>
              </a:spcAft>
              <a:buClr>
                <a:schemeClr val="dk1"/>
              </a:buClr>
              <a:buSzPts val="4000"/>
            </a:pPr>
            <a:r>
              <a:rPr lang="en-US" b="0" dirty="0">
                <a:solidFill>
                  <a:schemeClr val="tx1"/>
                </a:solidFill>
              </a:rPr>
              <a:t>Duration may affect sign ups, depending on parent’s need for daycare</a:t>
            </a:r>
            <a:endParaRPr b="0" dirty="0">
              <a:solidFill>
                <a:schemeClr val="tx1"/>
              </a:solidFill>
            </a:endParaRPr>
          </a:p>
          <a:p>
            <a:pPr>
              <a:lnSpc>
                <a:spcPct val="90000"/>
              </a:lnSpc>
              <a:spcAft>
                <a:spcPts val="0"/>
              </a:spcAft>
              <a:buClr>
                <a:schemeClr val="dk1"/>
              </a:buClr>
              <a:buSzPts val="4000"/>
            </a:pPr>
            <a:r>
              <a:rPr lang="en-US" b="0" dirty="0">
                <a:solidFill>
                  <a:schemeClr val="tx1"/>
                </a:solidFill>
              </a:rPr>
              <a:t>Doesn’t have to be in the summer</a:t>
            </a:r>
          </a:p>
          <a:p>
            <a:pPr>
              <a:lnSpc>
                <a:spcPct val="90000"/>
              </a:lnSpc>
              <a:spcAft>
                <a:spcPts val="0"/>
              </a:spcAft>
              <a:buClr>
                <a:schemeClr val="dk1"/>
              </a:buClr>
              <a:buSzPts val="4000"/>
            </a:pPr>
            <a:r>
              <a:rPr lang="en-US" b="0" dirty="0">
                <a:solidFill>
                  <a:schemeClr val="tx1"/>
                </a:solidFill>
              </a:rPr>
              <a:t>No overnights</a:t>
            </a:r>
            <a:endParaRPr b="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2"/>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National Standards</a:t>
            </a:r>
            <a:endParaRPr dirty="0"/>
          </a:p>
        </p:txBody>
      </p:sp>
      <p:sp>
        <p:nvSpPr>
          <p:cNvPr id="261" name="Google Shape;261;p22"/>
          <p:cNvSpPr txBox="1">
            <a:spLocks noGrp="1"/>
          </p:cNvSpPr>
          <p:nvPr>
            <p:ph type="body" idx="1"/>
          </p:nvPr>
        </p:nvSpPr>
        <p:spPr>
          <a:xfrm>
            <a:off x="1752600" y="1998260"/>
            <a:ext cx="7150100" cy="3797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3000"/>
              <a:buFont typeface="Noto Sans Symbols"/>
              <a:buChar char="∙"/>
            </a:pPr>
            <a:r>
              <a:rPr lang="en-US" sz="2600" b="0" dirty="0">
                <a:solidFill>
                  <a:schemeClr val="tx1"/>
                </a:solidFill>
                <a:ea typeface="Calibri"/>
                <a:sym typeface="Calibri"/>
              </a:rPr>
              <a:t>Ensure the health, safety, and well-being of every camper, visitor, and staff member while on camp property.</a:t>
            </a:r>
            <a:endParaRPr sz="2600" b="0" dirty="0">
              <a:solidFill>
                <a:schemeClr val="tx1"/>
              </a:solidFill>
            </a:endParaRPr>
          </a:p>
          <a:p>
            <a:pPr marL="0" marR="0" lvl="0" indent="0" algn="l" rtl="0">
              <a:lnSpc>
                <a:spcPct val="107000"/>
              </a:lnSpc>
              <a:spcBef>
                <a:spcPts val="0"/>
              </a:spcBef>
              <a:spcAft>
                <a:spcPts val="0"/>
              </a:spcAft>
              <a:buClr>
                <a:schemeClr val="dk1"/>
              </a:buClr>
              <a:buSzPts val="3000"/>
              <a:buNone/>
            </a:pPr>
            <a:endParaRPr sz="2600" b="0" dirty="0">
              <a:solidFill>
                <a:schemeClr val="tx1"/>
              </a:solidFill>
              <a:ea typeface="Calibri"/>
              <a:sym typeface="Calibri"/>
            </a:endParaRPr>
          </a:p>
          <a:p>
            <a:pPr marL="342900" marR="0" lvl="0" indent="-342900" algn="l" rtl="0">
              <a:lnSpc>
                <a:spcPct val="107000"/>
              </a:lnSpc>
              <a:spcBef>
                <a:spcPts val="0"/>
              </a:spcBef>
              <a:spcAft>
                <a:spcPts val="0"/>
              </a:spcAft>
              <a:buClr>
                <a:schemeClr val="dk1"/>
              </a:buClr>
              <a:buSzPts val="3000"/>
              <a:buFont typeface="Noto Sans Symbols"/>
              <a:buChar char="∙"/>
            </a:pPr>
            <a:r>
              <a:rPr lang="en-US" sz="2600" b="0" dirty="0">
                <a:solidFill>
                  <a:schemeClr val="tx1"/>
                </a:solidFill>
                <a:ea typeface="Calibri"/>
                <a:sym typeface="Calibri"/>
              </a:rPr>
              <a:t>Ensure that the council takes pride in the high quality of its day camp, including the program staff, facilities, and equipment.</a:t>
            </a:r>
            <a:endParaRPr sz="2600" b="0" dirty="0">
              <a:solidFill>
                <a:schemeClr val="tx1"/>
              </a:solidFill>
              <a:ea typeface="Calibri"/>
              <a:sym typeface="Calibri"/>
            </a:endParaRPr>
          </a:p>
        </p:txBody>
      </p:sp>
      <p:pic>
        <p:nvPicPr>
          <p:cNvPr id="2" name="Picture 1">
            <a:extLst>
              <a:ext uri="{FF2B5EF4-FFF2-40B4-BE49-F238E27FC236}">
                <a16:creationId xmlns:a16="http://schemas.microsoft.com/office/drawing/2014/main" id="{4AB1CF97-9E38-C161-7714-24F320665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2021706"/>
            <a:ext cx="2209800" cy="281458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9" name="Google Shape;269;p2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National Standards</a:t>
            </a:r>
            <a:endParaRPr dirty="0"/>
          </a:p>
        </p:txBody>
      </p:sp>
      <p:sp>
        <p:nvSpPr>
          <p:cNvPr id="270" name="Google Shape;270;p23"/>
          <p:cNvSpPr txBox="1">
            <a:spLocks noGrp="1"/>
          </p:cNvSpPr>
          <p:nvPr>
            <p:ph type="body" idx="1"/>
          </p:nvPr>
        </p:nvSpPr>
        <p:spPr>
          <a:xfrm>
            <a:off x="1542218" y="1868884"/>
            <a:ext cx="8223076" cy="4281054"/>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Guide to be sure tasks are completed on time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Your true source for the day camp process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Scout Executive is responsible for ensuring the camp is accredited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Scout Executive is responsible to see that standards are maintained, with help from your council’s committees such as camping, Health &amp; Safety, Risk Management, and others as needed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Can be volunteers and professionals</a:t>
            </a:r>
            <a:endParaRPr b="0" dirty="0">
              <a:solidFill>
                <a:schemeClr val="tx1"/>
              </a:solidFill>
            </a:endParaRPr>
          </a:p>
        </p:txBody>
      </p:sp>
      <p:pic>
        <p:nvPicPr>
          <p:cNvPr id="3" name="Picture 2">
            <a:extLst>
              <a:ext uri="{FF2B5EF4-FFF2-40B4-BE49-F238E27FC236}">
                <a16:creationId xmlns:a16="http://schemas.microsoft.com/office/drawing/2014/main" id="{37CD1EA8-0A93-FEAB-69BE-D440D18C8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630" y="884288"/>
            <a:ext cx="1970303" cy="250954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p2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National Standards</a:t>
            </a:r>
            <a:endParaRPr dirty="0"/>
          </a:p>
        </p:txBody>
      </p:sp>
      <p:sp>
        <p:nvSpPr>
          <p:cNvPr id="279" name="Google Shape;279;p24"/>
          <p:cNvSpPr txBox="1">
            <a:spLocks noGrp="1"/>
          </p:cNvSpPr>
          <p:nvPr>
            <p:ph type="body" idx="1"/>
          </p:nvPr>
        </p:nvSpPr>
        <p:spPr>
          <a:xfrm>
            <a:off x="1476462" y="2109832"/>
            <a:ext cx="10003871" cy="4419842"/>
          </a:xfrm>
          <a:prstGeom prst="rect">
            <a:avLst/>
          </a:prstGeom>
          <a:noFill/>
          <a:ln>
            <a:noFill/>
          </a:ln>
        </p:spPr>
        <p:txBody>
          <a:bodyPr spcFirstLastPara="1" wrap="square" lIns="91425" tIns="45700" rIns="91425" bIns="45700" anchor="t" anchorCtr="0">
            <a:normAutofit fontScale="92500" lnSpcReduction="10000"/>
          </a:bodyPr>
          <a:lstStyle/>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SA-0xx - Standards Applicability</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PD 1xx – Program Design &amp; Recommended Practices</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PS 2xx – Program Specific &amp; Recommended Practices</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SQ 4xx – Staff Qualification &amp; Training &amp; Recommended      		      Practices</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HS 5xx – Health &amp; Safety</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FS  6xx – Food Service</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FA  7xx – Facilities &amp; Recommended Practices</a:t>
            </a:r>
            <a:endParaRPr sz="2700" b="0" dirty="0">
              <a:solidFill>
                <a:schemeClr val="tx1"/>
              </a:solidFill>
              <a:latin typeface="Arial"/>
              <a:ea typeface="Arial"/>
              <a:cs typeface="Arial"/>
              <a:sym typeface="Arial"/>
            </a:endParaRPr>
          </a:p>
          <a:p>
            <a:pPr marL="457200" lvl="0" indent="0" algn="l" rtl="0">
              <a:lnSpc>
                <a:spcPct val="115000"/>
              </a:lnSpc>
              <a:spcBef>
                <a:spcPts val="0"/>
              </a:spcBef>
              <a:spcAft>
                <a:spcPts val="0"/>
              </a:spcAft>
              <a:buClr>
                <a:schemeClr val="dk1"/>
              </a:buClr>
              <a:buSzPct val="40740"/>
              <a:buFont typeface="Arial"/>
              <a:buNone/>
            </a:pPr>
            <a:r>
              <a:rPr lang="en-US" sz="2700" b="0" dirty="0">
                <a:solidFill>
                  <a:schemeClr val="tx1"/>
                </a:solidFill>
                <a:latin typeface="Noto Sans Symbols"/>
                <a:ea typeface="Noto Sans Symbols"/>
                <a:cs typeface="Noto Sans Symbols"/>
                <a:sym typeface="Noto Sans Symbols"/>
              </a:rPr>
              <a:t>●</a:t>
            </a:r>
            <a:r>
              <a:rPr lang="en-US" sz="2700" b="0" dirty="0">
                <a:solidFill>
                  <a:schemeClr val="tx1"/>
                </a:solidFill>
                <a:latin typeface="Times New Roman"/>
                <a:ea typeface="Times New Roman"/>
                <a:cs typeface="Times New Roman"/>
                <a:sym typeface="Times New Roman"/>
              </a:rPr>
              <a:t>   	</a:t>
            </a:r>
            <a:r>
              <a:rPr lang="en-US" sz="2700" b="0" dirty="0">
                <a:solidFill>
                  <a:schemeClr val="tx1"/>
                </a:solidFill>
                <a:latin typeface="Arial"/>
                <a:ea typeface="Arial"/>
                <a:cs typeface="Arial"/>
                <a:sym typeface="Arial"/>
              </a:rPr>
              <a:t>AO  8xx – Administration &amp; Operational</a:t>
            </a:r>
            <a:endParaRPr sz="2700" b="0" dirty="0">
              <a:solidFill>
                <a:schemeClr val="tx1"/>
              </a:solidFill>
              <a:latin typeface="Arial"/>
              <a:ea typeface="Arial"/>
              <a:cs typeface="Arial"/>
              <a:sym typeface="Arial"/>
            </a:endParaRPr>
          </a:p>
          <a:p>
            <a:pPr marL="0" lvl="0" indent="0" algn="l" rtl="0">
              <a:lnSpc>
                <a:spcPct val="115000"/>
              </a:lnSpc>
              <a:spcBef>
                <a:spcPts val="1200"/>
              </a:spcBef>
              <a:spcAft>
                <a:spcPts val="0"/>
              </a:spcAft>
              <a:buClr>
                <a:schemeClr val="dk1"/>
              </a:buClr>
              <a:buSzPct val="40740"/>
              <a:buFont typeface="Arial"/>
              <a:buNone/>
            </a:pPr>
            <a:r>
              <a:rPr lang="en-US" sz="2700" dirty="0">
                <a:latin typeface="Arial"/>
                <a:ea typeface="Arial"/>
                <a:cs typeface="Arial"/>
                <a:sym typeface="Arial"/>
              </a:rPr>
              <a:t> </a:t>
            </a:r>
            <a:endParaRPr sz="2700" dirty="0">
              <a:latin typeface="Arial"/>
              <a:ea typeface="Arial"/>
              <a:cs typeface="Arial"/>
              <a:sym typeface="Arial"/>
            </a:endParaRPr>
          </a:p>
          <a:p>
            <a:pPr marL="228600" lvl="0" indent="-50800" algn="l" rtl="0">
              <a:lnSpc>
                <a:spcPct val="90000"/>
              </a:lnSpc>
              <a:spcBef>
                <a:spcPts val="1200"/>
              </a:spcBef>
              <a:spcAft>
                <a:spcPts val="0"/>
              </a:spcAft>
              <a:buClr>
                <a:schemeClr val="dk1"/>
              </a:buClr>
              <a:buSzPct val="1000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5" descr="Logo&#10;&#10;Description automatically generated"/>
          <p:cNvPicPr preferRelativeResize="0"/>
          <p:nvPr/>
        </p:nvPicPr>
        <p:blipFill rotWithShape="1">
          <a:blip r:embed="rId3">
            <a:alphaModFix/>
          </a:blip>
          <a:srcRect/>
          <a:stretch/>
        </p:blipFill>
        <p:spPr>
          <a:xfrm>
            <a:off x="379255" y="115886"/>
            <a:ext cx="1397000" cy="1711325"/>
          </a:xfrm>
          <a:prstGeom prst="rect">
            <a:avLst/>
          </a:prstGeom>
          <a:noFill/>
          <a:ln>
            <a:noFill/>
          </a:ln>
        </p:spPr>
      </p:pic>
      <p:sp>
        <p:nvSpPr>
          <p:cNvPr id="285" name="Google Shape;285;p25"/>
          <p:cNvSpPr txBox="1">
            <a:spLocks noGrp="1"/>
          </p:cNvSpPr>
          <p:nvPr>
            <p:ph type="title"/>
          </p:nvPr>
        </p:nvSpPr>
        <p:spPr>
          <a:xfrm>
            <a:off x="7933305" y="4560887"/>
            <a:ext cx="3122292"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National Standards</a:t>
            </a:r>
            <a:endParaRPr dirty="0"/>
          </a:p>
        </p:txBody>
      </p:sp>
      <p:pic>
        <p:nvPicPr>
          <p:cNvPr id="286" name="Google Shape;286;p25"/>
          <p:cNvPicPr preferRelativeResize="0"/>
          <p:nvPr/>
        </p:nvPicPr>
        <p:blipFill rotWithShape="1">
          <a:blip r:embed="rId4">
            <a:alphaModFix/>
          </a:blip>
          <a:srcRect/>
          <a:stretch/>
        </p:blipFill>
        <p:spPr>
          <a:xfrm>
            <a:off x="252063" y="102869"/>
            <a:ext cx="4648445" cy="6396446"/>
          </a:xfrm>
          <a:prstGeom prst="rect">
            <a:avLst/>
          </a:prstGeom>
          <a:noFill/>
          <a:ln>
            <a:noFill/>
          </a:ln>
        </p:spPr>
      </p:pic>
      <p:pic>
        <p:nvPicPr>
          <p:cNvPr id="287" name="Google Shape;287;p25"/>
          <p:cNvPicPr preferRelativeResize="0"/>
          <p:nvPr/>
        </p:nvPicPr>
        <p:blipFill rotWithShape="1">
          <a:blip r:embed="rId5">
            <a:alphaModFix/>
          </a:blip>
          <a:srcRect/>
          <a:stretch/>
        </p:blipFill>
        <p:spPr>
          <a:xfrm>
            <a:off x="7346439" y="102869"/>
            <a:ext cx="4669493" cy="3453722"/>
          </a:xfrm>
          <a:prstGeom prst="rect">
            <a:avLst/>
          </a:prstGeom>
          <a:noFill/>
          <a:ln>
            <a:noFill/>
          </a:ln>
        </p:spPr>
      </p:pic>
      <p:sp>
        <p:nvSpPr>
          <p:cNvPr id="288" name="Google Shape;288;p25"/>
          <p:cNvSpPr txBox="1"/>
          <p:nvPr/>
        </p:nvSpPr>
        <p:spPr>
          <a:xfrm>
            <a:off x="1186822" y="117021"/>
            <a:ext cx="1286412" cy="646331"/>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Standard or RP # </a:t>
            </a:r>
            <a:endParaRPr dirty="0"/>
          </a:p>
        </p:txBody>
      </p:sp>
      <p:cxnSp>
        <p:nvCxnSpPr>
          <p:cNvPr id="289" name="Google Shape;289;p25"/>
          <p:cNvCxnSpPr/>
          <p:nvPr/>
        </p:nvCxnSpPr>
        <p:spPr>
          <a:xfrm flipH="1">
            <a:off x="894742" y="274273"/>
            <a:ext cx="307559" cy="184943"/>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290" name="Google Shape;290;p25"/>
          <p:cNvCxnSpPr/>
          <p:nvPr/>
        </p:nvCxnSpPr>
        <p:spPr>
          <a:xfrm rot="10800000">
            <a:off x="2257425" y="1577125"/>
            <a:ext cx="3009828" cy="147153"/>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1" name="Google Shape;291;p25"/>
          <p:cNvSpPr txBox="1"/>
          <p:nvPr/>
        </p:nvSpPr>
        <p:spPr>
          <a:xfrm>
            <a:off x="4887241" y="5280875"/>
            <a:ext cx="1763713" cy="369887"/>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Interpretation</a:t>
            </a:r>
            <a:endParaRPr dirty="0"/>
          </a:p>
        </p:txBody>
      </p:sp>
      <p:cxnSp>
        <p:nvCxnSpPr>
          <p:cNvPr id="292" name="Google Shape;292;p25"/>
          <p:cNvCxnSpPr/>
          <p:nvPr/>
        </p:nvCxnSpPr>
        <p:spPr>
          <a:xfrm flipH="1">
            <a:off x="1685926" y="5548952"/>
            <a:ext cx="3122292" cy="337498"/>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3" name="Google Shape;293;p25"/>
          <p:cNvSpPr txBox="1"/>
          <p:nvPr/>
        </p:nvSpPr>
        <p:spPr>
          <a:xfrm>
            <a:off x="10254176" y="2076700"/>
            <a:ext cx="1559400" cy="9234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Type of verification required</a:t>
            </a:r>
            <a:endParaRPr dirty="0"/>
          </a:p>
        </p:txBody>
      </p:sp>
      <p:cxnSp>
        <p:nvCxnSpPr>
          <p:cNvPr id="294" name="Google Shape;294;p25"/>
          <p:cNvCxnSpPr/>
          <p:nvPr/>
        </p:nvCxnSpPr>
        <p:spPr>
          <a:xfrm rot="10800000">
            <a:off x="4583535" y="438658"/>
            <a:ext cx="445048" cy="138740"/>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295" name="Google Shape;295;p25"/>
          <p:cNvCxnSpPr/>
          <p:nvPr/>
        </p:nvCxnSpPr>
        <p:spPr>
          <a:xfrm rot="10800000">
            <a:off x="4608538" y="684893"/>
            <a:ext cx="601637" cy="244532"/>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6" name="Google Shape;296;p25"/>
          <p:cNvSpPr txBox="1"/>
          <p:nvPr/>
        </p:nvSpPr>
        <p:spPr>
          <a:xfrm>
            <a:off x="4887241" y="2846704"/>
            <a:ext cx="1665287" cy="92333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Type of Camp Standard or RP Applies to</a:t>
            </a:r>
            <a:endParaRPr dirty="0"/>
          </a:p>
        </p:txBody>
      </p:sp>
      <p:cxnSp>
        <p:nvCxnSpPr>
          <p:cNvPr id="297" name="Google Shape;297;p25"/>
          <p:cNvCxnSpPr/>
          <p:nvPr/>
        </p:nvCxnSpPr>
        <p:spPr>
          <a:xfrm rot="10800000">
            <a:off x="9494451" y="987507"/>
            <a:ext cx="1259274" cy="1012996"/>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298" name="Google Shape;298;p25"/>
          <p:cNvCxnSpPr/>
          <p:nvPr/>
        </p:nvCxnSpPr>
        <p:spPr>
          <a:xfrm rot="10800000">
            <a:off x="4608538" y="2390320"/>
            <a:ext cx="975068" cy="422513"/>
          </a:xfrm>
          <a:prstGeom prst="straightConnector1">
            <a:avLst/>
          </a:prstGeom>
          <a:noFill/>
          <a:ln w="25400" cap="flat" cmpd="sng">
            <a:solidFill>
              <a:srgbClr val="C00000"/>
            </a:solidFill>
            <a:prstDash val="solid"/>
            <a:round/>
            <a:headEnd type="none" w="med" len="med"/>
            <a:tailEnd type="triangle" w="med" len="med"/>
          </a:ln>
          <a:effectLst>
            <a:outerShdw blurRad="40000" dist="20000" dir="5400000" rotWithShape="0">
              <a:srgbClr val="000000">
                <a:alpha val="37647"/>
              </a:srgbClr>
            </a:outerShdw>
          </a:effectLst>
        </p:spPr>
      </p:cxnSp>
      <p:sp>
        <p:nvSpPr>
          <p:cNvPr id="299" name="Google Shape;299;p25"/>
          <p:cNvSpPr txBox="1"/>
          <p:nvPr/>
        </p:nvSpPr>
        <p:spPr>
          <a:xfrm>
            <a:off x="4989776" y="1744200"/>
            <a:ext cx="1849200" cy="6465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Specific Requirements</a:t>
            </a:r>
            <a:endParaRPr dirty="0"/>
          </a:p>
        </p:txBody>
      </p:sp>
      <p:sp>
        <p:nvSpPr>
          <p:cNvPr id="300" name="Google Shape;300;p25"/>
          <p:cNvSpPr txBox="1"/>
          <p:nvPr/>
        </p:nvSpPr>
        <p:spPr>
          <a:xfrm>
            <a:off x="5013829" y="172244"/>
            <a:ext cx="1377950" cy="646113"/>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Standard or RP Title</a:t>
            </a:r>
            <a:endParaRPr dirty="0"/>
          </a:p>
        </p:txBody>
      </p:sp>
      <p:sp>
        <p:nvSpPr>
          <p:cNvPr id="301" name="Google Shape;301;p25"/>
          <p:cNvSpPr txBox="1"/>
          <p:nvPr/>
        </p:nvSpPr>
        <p:spPr>
          <a:xfrm>
            <a:off x="5090776" y="965510"/>
            <a:ext cx="1252538" cy="6477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0" dirty="0">
                <a:solidFill>
                  <a:schemeClr val="dk1"/>
                </a:solidFill>
                <a:latin typeface="Merriweather Sans"/>
                <a:ea typeface="Merriweather Sans"/>
                <a:cs typeface="Merriweather Sans"/>
                <a:sym typeface="Merriweather Sans"/>
              </a:rPr>
              <a:t>Revision Date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1752600" y="457200"/>
            <a:ext cx="8229600" cy="7297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Facilitator Instructions	</a:t>
            </a:r>
            <a:endParaRPr dirty="0"/>
          </a:p>
        </p:txBody>
      </p:sp>
      <p:sp>
        <p:nvSpPr>
          <p:cNvPr id="96" name="Google Shape;96;p2"/>
          <p:cNvSpPr txBox="1">
            <a:spLocks noGrp="1"/>
          </p:cNvSpPr>
          <p:nvPr>
            <p:ph type="body" idx="1"/>
          </p:nvPr>
        </p:nvSpPr>
        <p:spPr>
          <a:xfrm>
            <a:off x="1076324" y="1559914"/>
            <a:ext cx="10201275" cy="432494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FF0000"/>
              </a:buClr>
              <a:buSzPct val="100000"/>
              <a:buNone/>
            </a:pPr>
            <a:r>
              <a:rPr lang="en-US" b="1" dirty="0">
                <a:solidFill>
                  <a:srgbClr val="FF0000"/>
                </a:solidFill>
              </a:rPr>
              <a:t>Each participant should bring to council training:</a:t>
            </a:r>
            <a:endParaRPr dirty="0"/>
          </a:p>
          <a:p>
            <a:pPr>
              <a:lnSpc>
                <a:spcPct val="90000"/>
              </a:lnSpc>
              <a:spcAft>
                <a:spcPts val="0"/>
              </a:spcAft>
              <a:buClr>
                <a:schemeClr val="dk1"/>
              </a:buClr>
              <a:buSzPct val="100000"/>
            </a:pPr>
            <a:r>
              <a:rPr lang="en-US" b="0" dirty="0">
                <a:solidFill>
                  <a:schemeClr val="tx1"/>
                </a:solidFill>
              </a:rPr>
              <a:t>Completed online NCS workbook</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Certificate of completion of online NCS training (available on my.scouting.org)</a:t>
            </a:r>
            <a:endParaRPr b="0" dirty="0">
              <a:solidFill>
                <a:schemeClr val="tx1"/>
              </a:solidFill>
            </a:endParaRPr>
          </a:p>
          <a:p>
            <a:pPr marL="0" lvl="0" indent="0" algn="l" rtl="0">
              <a:lnSpc>
                <a:spcPct val="90000"/>
              </a:lnSpc>
              <a:spcBef>
                <a:spcPts val="1000"/>
              </a:spcBef>
              <a:spcAft>
                <a:spcPts val="0"/>
              </a:spcAft>
              <a:buClr>
                <a:schemeClr val="dk1"/>
              </a:buClr>
              <a:buSzPct val="100000"/>
              <a:buNone/>
            </a:pPr>
            <a:endParaRPr sz="2000" dirty="0"/>
          </a:p>
          <a:p>
            <a:pPr marL="0" lvl="0" indent="0" algn="l" rtl="0">
              <a:lnSpc>
                <a:spcPct val="90000"/>
              </a:lnSpc>
              <a:spcBef>
                <a:spcPts val="1000"/>
              </a:spcBef>
              <a:spcAft>
                <a:spcPts val="0"/>
              </a:spcAft>
              <a:buClr>
                <a:srgbClr val="FF0000"/>
              </a:buClr>
              <a:buSzPct val="100000"/>
              <a:buNone/>
            </a:pPr>
            <a:r>
              <a:rPr lang="en-US" b="1" dirty="0">
                <a:solidFill>
                  <a:srgbClr val="FF0000"/>
                </a:solidFill>
              </a:rPr>
              <a:t>Council supplies each participant with:</a:t>
            </a:r>
            <a:endParaRPr dirty="0"/>
          </a:p>
          <a:p>
            <a:pPr>
              <a:lnSpc>
                <a:spcPct val="90000"/>
              </a:lnSpc>
              <a:spcAft>
                <a:spcPts val="0"/>
              </a:spcAft>
              <a:buClr>
                <a:schemeClr val="dk1"/>
              </a:buClr>
              <a:buSzPct val="100000"/>
            </a:pPr>
            <a:r>
              <a:rPr lang="en-US" b="0" dirty="0">
                <a:solidFill>
                  <a:schemeClr val="tx1"/>
                </a:solidFill>
              </a:rPr>
              <a:t>In-Council NCS Workbook</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Council Specific Documents (see list on next slide)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Job Description for Camp Director and Program Director</a:t>
            </a:r>
          </a:p>
          <a:p>
            <a:pPr>
              <a:lnSpc>
                <a:spcPct val="90000"/>
              </a:lnSpc>
              <a:spcAft>
                <a:spcPts val="0"/>
              </a:spcAft>
              <a:buClr>
                <a:schemeClr val="dk1"/>
              </a:buClr>
              <a:buSzPct val="100000"/>
            </a:pPr>
            <a:r>
              <a:rPr lang="en-US" b="0" dirty="0">
                <a:solidFill>
                  <a:schemeClr val="tx1"/>
                </a:solidFill>
              </a:rPr>
              <a:t>NCAP Circulars that apply to the upcoming camping season</a:t>
            </a:r>
            <a:endParaRPr b="0" dirty="0">
              <a:solidFill>
                <a:schemeClr val="tx1"/>
              </a:solidFill>
            </a:endParaRPr>
          </a:p>
          <a:p>
            <a:pPr marL="0" lvl="0" indent="0" algn="l" rtl="0">
              <a:lnSpc>
                <a:spcPct val="90000"/>
              </a:lnSpc>
              <a:spcBef>
                <a:spcPts val="1000"/>
              </a:spcBef>
              <a:spcAft>
                <a:spcPts val="0"/>
              </a:spcAft>
              <a:buClr>
                <a:schemeClr val="dk1"/>
              </a:buClr>
              <a:buSzPct val="100000"/>
              <a:buNone/>
            </a:pPr>
            <a:endParaRPr sz="800" b="1" dirty="0">
              <a:solidFill>
                <a:srgbClr val="FF0000"/>
              </a:solidFill>
            </a:endParaRPr>
          </a:p>
          <a:p>
            <a:pPr marL="0" lvl="0" indent="0" algn="l" rtl="0">
              <a:lnSpc>
                <a:spcPct val="90000"/>
              </a:lnSpc>
              <a:spcBef>
                <a:spcPts val="1000"/>
              </a:spcBef>
              <a:spcAft>
                <a:spcPts val="0"/>
              </a:spcAft>
              <a:buClr>
                <a:schemeClr val="dk1"/>
              </a:buClr>
              <a:buSzPct val="100000"/>
              <a:buNone/>
            </a:pPr>
            <a:endParaRPr sz="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2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NCAP – Paperwork Reminders</a:t>
            </a:r>
            <a:endParaRPr dirty="0"/>
          </a:p>
        </p:txBody>
      </p:sp>
      <p:sp>
        <p:nvSpPr>
          <p:cNvPr id="309" name="Google Shape;309;p26"/>
          <p:cNvSpPr txBox="1">
            <a:spLocks noGrp="1"/>
          </p:cNvSpPr>
          <p:nvPr>
            <p:ph type="body" idx="1"/>
          </p:nvPr>
        </p:nvSpPr>
        <p:spPr>
          <a:xfrm>
            <a:off x="1776255" y="1634331"/>
            <a:ext cx="8993345" cy="428105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chemeClr val="dk1"/>
              </a:buClr>
              <a:buSzPct val="100000"/>
              <a:buNone/>
            </a:pPr>
            <a:r>
              <a:rPr lang="en-US" b="0" u="sng" dirty="0">
                <a:solidFill>
                  <a:schemeClr val="tx1"/>
                </a:solidFill>
              </a:rPr>
              <a:t>Step 1:  </a:t>
            </a:r>
            <a:r>
              <a:rPr lang="en-US" b="0" dirty="0">
                <a:solidFill>
                  <a:schemeClr val="tx1"/>
                </a:solidFill>
              </a:rPr>
              <a:t>Site selection – NCAP Site Appraisal Form</a:t>
            </a:r>
            <a:endParaRPr b="0" dirty="0">
              <a:solidFill>
                <a:schemeClr val="tx1"/>
              </a:solidFill>
            </a:endParaRPr>
          </a:p>
          <a:p>
            <a:pPr marL="0" lvl="0" indent="0" algn="l" rtl="0">
              <a:lnSpc>
                <a:spcPct val="150000"/>
              </a:lnSpc>
              <a:spcBef>
                <a:spcPts val="1000"/>
              </a:spcBef>
              <a:spcAft>
                <a:spcPts val="0"/>
              </a:spcAft>
              <a:buClr>
                <a:schemeClr val="dk1"/>
              </a:buClr>
              <a:buSzPct val="100000"/>
              <a:buNone/>
            </a:pPr>
            <a:r>
              <a:rPr lang="en-US" b="0" u="sng" dirty="0">
                <a:solidFill>
                  <a:schemeClr val="tx1"/>
                </a:solidFill>
              </a:rPr>
              <a:t>Step 2: </a:t>
            </a:r>
            <a:r>
              <a:rPr lang="en-US" b="0" dirty="0">
                <a:solidFill>
                  <a:schemeClr val="tx1"/>
                </a:solidFill>
              </a:rPr>
              <a:t>Council authorizes day camp “NCAP Local Council Authorization and Assessment form- Part A”</a:t>
            </a:r>
            <a:endParaRPr b="0" dirty="0">
              <a:solidFill>
                <a:schemeClr val="tx1"/>
              </a:solidFill>
            </a:endParaRPr>
          </a:p>
          <a:p>
            <a:pPr marL="0" lvl="0" indent="0" algn="l" rtl="0">
              <a:lnSpc>
                <a:spcPct val="150000"/>
              </a:lnSpc>
              <a:spcBef>
                <a:spcPts val="1000"/>
              </a:spcBef>
              <a:spcAft>
                <a:spcPts val="0"/>
              </a:spcAft>
              <a:buClr>
                <a:schemeClr val="dk1"/>
              </a:buClr>
              <a:buSzPct val="100000"/>
              <a:buNone/>
            </a:pPr>
            <a:r>
              <a:rPr lang="en-US" b="0" u="sng" dirty="0">
                <a:solidFill>
                  <a:schemeClr val="tx1"/>
                </a:solidFill>
              </a:rPr>
              <a:t>Step 3: </a:t>
            </a:r>
            <a:r>
              <a:rPr lang="en-US" b="0" dirty="0">
                <a:solidFill>
                  <a:schemeClr val="tx1"/>
                </a:solidFill>
              </a:rPr>
              <a:t>Camp planned in accordance with standards</a:t>
            </a:r>
            <a:endParaRPr b="0" dirty="0">
              <a:solidFill>
                <a:schemeClr val="tx1"/>
              </a:solidFill>
            </a:endParaRPr>
          </a:p>
          <a:p>
            <a:pPr marL="0" lvl="0" indent="0" algn="l" rtl="0">
              <a:lnSpc>
                <a:spcPct val="150000"/>
              </a:lnSpc>
              <a:spcBef>
                <a:spcPts val="1000"/>
              </a:spcBef>
              <a:spcAft>
                <a:spcPts val="0"/>
              </a:spcAft>
              <a:buClr>
                <a:schemeClr val="dk1"/>
              </a:buClr>
              <a:buSzPct val="100000"/>
              <a:buNone/>
            </a:pPr>
            <a:r>
              <a:rPr lang="en-US" b="0" u="sng" dirty="0">
                <a:solidFill>
                  <a:schemeClr val="tx1"/>
                </a:solidFill>
              </a:rPr>
              <a:t>Step 4: </a:t>
            </a:r>
            <a:r>
              <a:rPr lang="en-US" b="0" dirty="0">
                <a:solidFill>
                  <a:schemeClr val="tx1"/>
                </a:solidFill>
              </a:rPr>
              <a:t>On site assessment - “NCAP Local Council Authorization and Assessment form- Part B”</a:t>
            </a:r>
            <a:endParaRPr b="0" dirty="0">
              <a:solidFill>
                <a:schemeClr val="tx1"/>
              </a:solidFill>
            </a:endParaRPr>
          </a:p>
          <a:p>
            <a:pPr marL="0" lvl="0" indent="0" algn="l" rtl="0">
              <a:lnSpc>
                <a:spcPct val="150000"/>
              </a:lnSpc>
              <a:spcBef>
                <a:spcPts val="1000"/>
              </a:spcBef>
              <a:spcAft>
                <a:spcPts val="0"/>
              </a:spcAft>
              <a:buClr>
                <a:schemeClr val="dk1"/>
              </a:buClr>
              <a:buSzPct val="100000"/>
              <a:buNone/>
            </a:pPr>
            <a:r>
              <a:rPr lang="en-US" b="0" u="sng" dirty="0">
                <a:solidFill>
                  <a:schemeClr val="tx1"/>
                </a:solidFill>
              </a:rPr>
              <a:t>Step 5: </a:t>
            </a:r>
            <a:r>
              <a:rPr lang="en-US" b="0" dirty="0">
                <a:solidFill>
                  <a:schemeClr val="tx1"/>
                </a:solidFill>
              </a:rPr>
              <a:t>All paperwork is submitted</a:t>
            </a:r>
            <a:endParaRPr b="0" dirty="0">
              <a:solidFill>
                <a:schemeClr val="tx1"/>
              </a:solidFill>
            </a:endParaRPr>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f5d855d238_1_0"/>
          <p:cNvPicPr preferRelativeResize="0"/>
          <p:nvPr/>
        </p:nvPicPr>
        <p:blipFill>
          <a:blip r:embed="rId3">
            <a:alphaModFix/>
          </a:blip>
          <a:stretch>
            <a:fillRect/>
          </a:stretch>
        </p:blipFill>
        <p:spPr>
          <a:xfrm>
            <a:off x="6078415" y="308907"/>
            <a:ext cx="3962400" cy="5371751"/>
          </a:xfrm>
          <a:prstGeom prst="rect">
            <a:avLst/>
          </a:prstGeom>
          <a:noFill/>
          <a:ln w="76200" cap="flat" cmpd="sng">
            <a:solidFill>
              <a:srgbClr val="FF0000"/>
            </a:solidFill>
            <a:prstDash val="solid"/>
            <a:round/>
            <a:headEnd type="none" w="sm" len="sm"/>
            <a:tailEnd type="none" w="sm" len="sm"/>
          </a:ln>
        </p:spPr>
      </p:pic>
      <p:sp>
        <p:nvSpPr>
          <p:cNvPr id="316" name="Google Shape;316;gf5d855d238_1_0"/>
          <p:cNvSpPr txBox="1"/>
          <p:nvPr/>
        </p:nvSpPr>
        <p:spPr>
          <a:xfrm>
            <a:off x="1931300" y="1803250"/>
            <a:ext cx="3012300" cy="384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dirty="0">
                <a:latin typeface="Calibri"/>
                <a:ea typeface="Calibri"/>
                <a:cs typeface="Calibri"/>
                <a:sym typeface="Calibri"/>
              </a:rPr>
              <a:t>NCAP Site Appraisal Form</a:t>
            </a:r>
            <a:endParaRPr sz="4500" dirty="0">
              <a:latin typeface="Calibri"/>
              <a:ea typeface="Calibri"/>
              <a:cs typeface="Calibri"/>
              <a:sym typeface="Calibri"/>
            </a:endParaRPr>
          </a:p>
          <a:p>
            <a:pPr marL="0" lvl="0" indent="0" algn="ctr" rtl="0">
              <a:spcBef>
                <a:spcPts val="0"/>
              </a:spcBef>
              <a:spcAft>
                <a:spcPts val="0"/>
              </a:spcAft>
              <a:buNone/>
            </a:pPr>
            <a:r>
              <a:rPr lang="en-US" sz="4500" dirty="0">
                <a:latin typeface="Calibri"/>
                <a:ea typeface="Calibri"/>
                <a:cs typeface="Calibri"/>
                <a:sym typeface="Calibri"/>
              </a:rPr>
              <a:t>430-094</a:t>
            </a:r>
            <a:endParaRPr sz="4500" dirty="0">
              <a:latin typeface="Calibri"/>
              <a:ea typeface="Calibri"/>
              <a:cs typeface="Calibri"/>
              <a:sym typeface="Calibri"/>
            </a:endParaRPr>
          </a:p>
          <a:p>
            <a:pPr marL="0" lvl="0" indent="0" algn="ctr" rtl="0">
              <a:spcBef>
                <a:spcPts val="0"/>
              </a:spcBef>
              <a:spcAft>
                <a:spcPts val="0"/>
              </a:spcAft>
              <a:buNone/>
            </a:pPr>
            <a:endParaRPr sz="30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f5d855d238_1_14"/>
          <p:cNvSpPr txBox="1">
            <a:spLocks noGrp="1"/>
          </p:cNvSpPr>
          <p:nvPr>
            <p:ph type="body" idx="1"/>
          </p:nvPr>
        </p:nvSpPr>
        <p:spPr>
          <a:xfrm>
            <a:off x="1274239" y="1981200"/>
            <a:ext cx="4804176"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300" b="0" dirty="0">
                <a:solidFill>
                  <a:schemeClr val="tx1"/>
                </a:solidFill>
              </a:rPr>
              <a:t>Part A and Part B</a:t>
            </a:r>
            <a:endParaRPr sz="4300" b="0" dirty="0">
              <a:solidFill>
                <a:schemeClr val="tx1"/>
              </a:solidFill>
            </a:endParaRPr>
          </a:p>
          <a:p>
            <a:pPr marL="0" lvl="0" indent="0" algn="ctr" rtl="0">
              <a:spcBef>
                <a:spcPts val="1000"/>
              </a:spcBef>
              <a:spcAft>
                <a:spcPts val="0"/>
              </a:spcAft>
              <a:buNone/>
            </a:pPr>
            <a:r>
              <a:rPr lang="en-US" sz="4300" b="0" dirty="0">
                <a:solidFill>
                  <a:schemeClr val="tx1"/>
                </a:solidFill>
              </a:rPr>
              <a:t>Local Council Assessment</a:t>
            </a:r>
            <a:endParaRPr sz="4300" b="0" dirty="0">
              <a:solidFill>
                <a:schemeClr val="tx1"/>
              </a:solidFill>
            </a:endParaRPr>
          </a:p>
        </p:txBody>
      </p:sp>
      <p:pic>
        <p:nvPicPr>
          <p:cNvPr id="325" name="Google Shape;325;gf5d855d238_1_14"/>
          <p:cNvPicPr preferRelativeResize="0"/>
          <p:nvPr/>
        </p:nvPicPr>
        <p:blipFill>
          <a:blip r:embed="rId3">
            <a:alphaModFix/>
          </a:blip>
          <a:stretch>
            <a:fillRect/>
          </a:stretch>
        </p:blipFill>
        <p:spPr>
          <a:xfrm>
            <a:off x="6324600" y="838200"/>
            <a:ext cx="3657600" cy="5181600"/>
          </a:xfrm>
          <a:prstGeom prst="rect">
            <a:avLst/>
          </a:prstGeom>
          <a:noFill/>
          <a:ln w="76200" cap="flat" cmpd="sng">
            <a:solidFill>
              <a:srgbClr val="38761D"/>
            </a:solidFill>
            <a:prstDash val="solid"/>
            <a:round/>
            <a:headEnd type="none" w="sm" len="sm"/>
            <a:tailEnd type="none" w="sm" len="sm"/>
          </a:ln>
        </p:spPr>
      </p:pic>
      <p:sp>
        <p:nvSpPr>
          <p:cNvPr id="326" name="Google Shape;326;gf5d855d238_1_14"/>
          <p:cNvSpPr txBox="1"/>
          <p:nvPr/>
        </p:nvSpPr>
        <p:spPr>
          <a:xfrm>
            <a:off x="1477675" y="2562100"/>
            <a:ext cx="339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5" name="Google Shape;335;p27"/>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Waivers and Variances</a:t>
            </a:r>
            <a:endParaRPr dirty="0"/>
          </a:p>
        </p:txBody>
      </p:sp>
      <p:pic>
        <p:nvPicPr>
          <p:cNvPr id="336" name="Google Shape;336;p27"/>
          <p:cNvPicPr preferRelativeResize="0"/>
          <p:nvPr/>
        </p:nvPicPr>
        <p:blipFill rotWithShape="1">
          <a:blip r:embed="rId3">
            <a:alphaModFix/>
          </a:blip>
          <a:srcRect/>
          <a:stretch/>
        </p:blipFill>
        <p:spPr>
          <a:xfrm>
            <a:off x="2819400" y="1175287"/>
            <a:ext cx="5846750" cy="4507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3" name="Google Shape;343;p28"/>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NCAP Assessment Team</a:t>
            </a:r>
            <a:endParaRPr dirty="0"/>
          </a:p>
        </p:txBody>
      </p:sp>
      <p:sp>
        <p:nvSpPr>
          <p:cNvPr id="344" name="Google Shape;344;p28"/>
          <p:cNvSpPr txBox="1">
            <a:spLocks noGrp="1"/>
          </p:cNvSpPr>
          <p:nvPr>
            <p:ph type="body" idx="1"/>
          </p:nvPr>
        </p:nvSpPr>
        <p:spPr>
          <a:xfrm>
            <a:off x="1776255" y="1719262"/>
            <a:ext cx="10007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Visit camps, review practices, activities, and site to see that standards are being maintained</a:t>
            </a:r>
            <a:endParaRPr b="0" dirty="0">
              <a:solidFill>
                <a:schemeClr val="tx1"/>
              </a:solidFill>
            </a:endParaRP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Provide suggestions for the camp administration and program best practices</a:t>
            </a:r>
            <a:endParaRPr b="0" dirty="0">
              <a:solidFill>
                <a:schemeClr val="tx1"/>
              </a:solidFill>
            </a:endParaRPr>
          </a:p>
          <a:p>
            <a:pPr marL="635000">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Can shut sections, or entire camp down if discrepancies exist</a:t>
            </a:r>
            <a:endParaRPr b="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29"/>
          <p:cNvSpPr txBox="1">
            <a:spLocks noGrp="1"/>
          </p:cNvSpPr>
          <p:nvPr>
            <p:ph type="title"/>
          </p:nvPr>
        </p:nvSpPr>
        <p:spPr>
          <a:xfrm>
            <a:off x="1905000" y="-7"/>
            <a:ext cx="9448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352" name="Google Shape;352;p29"/>
          <p:cNvSpPr txBox="1">
            <a:spLocks noGrp="1"/>
          </p:cNvSpPr>
          <p:nvPr>
            <p:ph type="body" idx="1"/>
          </p:nvPr>
        </p:nvSpPr>
        <p:spPr>
          <a:xfrm>
            <a:off x="1676400" y="1589750"/>
            <a:ext cx="2225100" cy="43563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buClr>
                <a:schemeClr val="dk1"/>
              </a:buClr>
              <a:buSzPts val="2200"/>
            </a:pPr>
            <a:r>
              <a:rPr lang="en-US" sz="2400" b="1" dirty="0">
                <a:solidFill>
                  <a:schemeClr val="tx1"/>
                </a:solidFill>
              </a:rPr>
              <a:t>SA-001</a:t>
            </a:r>
            <a:endParaRPr sz="2400" dirty="0">
              <a:solidFill>
                <a:schemeClr val="tx1"/>
              </a:solidFill>
            </a:endParaRPr>
          </a:p>
          <a:p>
            <a:pPr>
              <a:lnSpc>
                <a:spcPct val="115000"/>
              </a:lnSpc>
              <a:spcBef>
                <a:spcPts val="2200"/>
              </a:spcBef>
              <a:spcAft>
                <a:spcPts val="0"/>
              </a:spcAft>
              <a:buClr>
                <a:schemeClr val="dk1"/>
              </a:buClr>
              <a:buSzPts val="2200"/>
            </a:pPr>
            <a:r>
              <a:rPr lang="en-US" sz="2400" b="1" dirty="0">
                <a:solidFill>
                  <a:schemeClr val="tx1"/>
                </a:solidFill>
              </a:rPr>
              <a:t>SA-002</a:t>
            </a:r>
            <a:endParaRPr sz="2400" dirty="0">
              <a:solidFill>
                <a:schemeClr val="tx1"/>
              </a:solidFill>
            </a:endParaRPr>
          </a:p>
          <a:p>
            <a:pPr>
              <a:lnSpc>
                <a:spcPct val="115000"/>
              </a:lnSpc>
              <a:spcBef>
                <a:spcPts val="2200"/>
              </a:spcBef>
              <a:spcAft>
                <a:spcPts val="0"/>
              </a:spcAft>
              <a:buClr>
                <a:schemeClr val="dk1"/>
              </a:buClr>
              <a:buSzPts val="2200"/>
            </a:pPr>
            <a:r>
              <a:rPr lang="en-US" sz="2400" b="1" dirty="0">
                <a:solidFill>
                  <a:schemeClr val="tx1"/>
                </a:solidFill>
              </a:rPr>
              <a:t>SA-003</a:t>
            </a:r>
            <a:endParaRPr sz="2400" dirty="0">
              <a:solidFill>
                <a:schemeClr val="tx1"/>
              </a:solidFill>
            </a:endParaRPr>
          </a:p>
          <a:p>
            <a:pPr>
              <a:lnSpc>
                <a:spcPct val="115000"/>
              </a:lnSpc>
              <a:spcBef>
                <a:spcPts val="2200"/>
              </a:spcBef>
              <a:spcAft>
                <a:spcPts val="0"/>
              </a:spcAft>
              <a:buClr>
                <a:schemeClr val="dk1"/>
              </a:buClr>
              <a:buSzPts val="2200"/>
            </a:pPr>
            <a:r>
              <a:rPr lang="en-US" sz="2400" b="1" dirty="0">
                <a:solidFill>
                  <a:schemeClr val="tx1"/>
                </a:solidFill>
              </a:rPr>
              <a:t>SA-004</a:t>
            </a:r>
            <a:endParaRPr sz="2400" dirty="0">
              <a:solidFill>
                <a:schemeClr val="tx1"/>
              </a:solidFill>
            </a:endParaRPr>
          </a:p>
          <a:p>
            <a:pPr>
              <a:lnSpc>
                <a:spcPct val="115000"/>
              </a:lnSpc>
              <a:spcBef>
                <a:spcPts val="2200"/>
              </a:spcBef>
              <a:spcAft>
                <a:spcPts val="0"/>
              </a:spcAft>
              <a:buClr>
                <a:schemeClr val="dk1"/>
              </a:buClr>
              <a:buSzPts val="2200"/>
            </a:pPr>
            <a:r>
              <a:rPr lang="en-US" sz="2400" b="1" dirty="0">
                <a:solidFill>
                  <a:schemeClr val="tx1"/>
                </a:solidFill>
              </a:rPr>
              <a:t>SA-005                     </a:t>
            </a:r>
            <a:endParaRPr sz="2400" dirty="0">
              <a:solidFill>
                <a:schemeClr val="tx1"/>
              </a:solidFill>
            </a:endParaRPr>
          </a:p>
          <a:p>
            <a:pPr>
              <a:lnSpc>
                <a:spcPct val="115000"/>
              </a:lnSpc>
              <a:spcBef>
                <a:spcPts val="2200"/>
              </a:spcBef>
              <a:spcAft>
                <a:spcPts val="0"/>
              </a:spcAft>
              <a:buClr>
                <a:schemeClr val="dk1"/>
              </a:buClr>
              <a:buSzPts val="2200"/>
            </a:pPr>
            <a:r>
              <a:rPr lang="en-US" sz="2400" b="1" dirty="0">
                <a:solidFill>
                  <a:schemeClr val="tx1"/>
                </a:solidFill>
              </a:rPr>
              <a:t>SA-006</a:t>
            </a:r>
            <a:endParaRPr sz="2400" dirty="0">
              <a:solidFill>
                <a:schemeClr val="tx1"/>
              </a:solidFill>
            </a:endParaRPr>
          </a:p>
          <a:p>
            <a:pPr marL="228600" lvl="0" indent="0" algn="l" rtl="0">
              <a:lnSpc>
                <a:spcPct val="115000"/>
              </a:lnSpc>
              <a:spcBef>
                <a:spcPts val="2200"/>
              </a:spcBef>
              <a:spcAft>
                <a:spcPts val="0"/>
              </a:spcAft>
              <a:buNone/>
            </a:pPr>
            <a:endParaRPr dirty="0">
              <a:solidFill>
                <a:schemeClr val="tx1"/>
              </a:solidFill>
            </a:endParaRPr>
          </a:p>
          <a:p>
            <a:pPr marL="228600" lvl="0" indent="0" algn="l" rtl="0">
              <a:lnSpc>
                <a:spcPct val="115000"/>
              </a:lnSpc>
              <a:spcBef>
                <a:spcPts val="2200"/>
              </a:spcBef>
              <a:spcAft>
                <a:spcPts val="0"/>
              </a:spcAft>
              <a:buNone/>
            </a:pPr>
            <a:endParaRPr sz="2200" b="1" dirty="0">
              <a:solidFill>
                <a:schemeClr val="tx1"/>
              </a:solidFill>
            </a:endParaRPr>
          </a:p>
        </p:txBody>
      </p:sp>
      <p:sp>
        <p:nvSpPr>
          <p:cNvPr id="353" name="Google Shape;353;p29"/>
          <p:cNvSpPr txBox="1"/>
          <p:nvPr/>
        </p:nvSpPr>
        <p:spPr>
          <a:xfrm>
            <a:off x="4255260" y="1286441"/>
            <a:ext cx="3000000" cy="4425797"/>
          </a:xfrm>
          <a:prstGeom prst="rect">
            <a:avLst/>
          </a:prstGeom>
          <a:noFill/>
          <a:ln>
            <a:noFill/>
          </a:ln>
        </p:spPr>
        <p:txBody>
          <a:bodyPr spcFirstLastPara="1" wrap="square" lIns="91425" tIns="91425" rIns="91425" bIns="91425" anchor="t" anchorCtr="0">
            <a:spAutoFit/>
          </a:bodyPr>
          <a:lstStyle/>
          <a:p>
            <a:pPr marL="228600" lvl="0" indent="-228600" algn="l" rtl="0">
              <a:lnSpc>
                <a:spcPct val="115000"/>
              </a:lnSpc>
              <a:spcBef>
                <a:spcPts val="2200"/>
              </a:spcBef>
              <a:spcAft>
                <a:spcPts val="0"/>
              </a:spcAft>
              <a:buClr>
                <a:schemeClr val="dk1"/>
              </a:buClr>
              <a:buSzPts val="2200"/>
              <a:buChar char="•"/>
            </a:pPr>
            <a:r>
              <a:rPr lang="en-US" sz="2400" b="1" dirty="0">
                <a:latin typeface="Arial" panose="020B0604020202020204" pitchFamily="34" charset="0"/>
                <a:ea typeface="Calibri"/>
                <a:cs typeface="Arial" panose="020B0604020202020204" pitchFamily="34" charset="0"/>
                <a:sym typeface="Calibri"/>
              </a:rPr>
              <a:t>FA-701</a:t>
            </a:r>
            <a:endParaRPr sz="2400" b="1" dirty="0">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latin typeface="Arial" panose="020B0604020202020204" pitchFamily="34" charset="0"/>
                <a:ea typeface="Calibri"/>
                <a:cs typeface="Arial" panose="020B0604020202020204" pitchFamily="34" charset="0"/>
                <a:sym typeface="Calibri"/>
              </a:rPr>
              <a:t>A0-801</a:t>
            </a:r>
            <a:endParaRPr sz="2400" dirty="0">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latin typeface="Arial" panose="020B0604020202020204" pitchFamily="34" charset="0"/>
                <a:ea typeface="Calibri"/>
                <a:cs typeface="Arial" panose="020B0604020202020204" pitchFamily="34" charset="0"/>
                <a:sym typeface="Calibri"/>
              </a:rPr>
              <a:t>AO-802</a:t>
            </a:r>
            <a:endParaRPr sz="2400" dirty="0">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latin typeface="Arial" panose="020B0604020202020204" pitchFamily="34" charset="0"/>
                <a:ea typeface="Calibri"/>
                <a:cs typeface="Arial" panose="020B0604020202020204" pitchFamily="34" charset="0"/>
                <a:sym typeface="Calibri"/>
              </a:rPr>
              <a:t>AO-808</a:t>
            </a:r>
            <a:endParaRPr sz="2400" dirty="0">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Char char="•"/>
            </a:pPr>
            <a:r>
              <a:rPr lang="en-US" sz="2400" b="1" dirty="0">
                <a:latin typeface="Arial" panose="020B0604020202020204" pitchFamily="34" charset="0"/>
                <a:ea typeface="Calibri"/>
                <a:cs typeface="Arial" panose="020B0604020202020204" pitchFamily="34" charset="0"/>
                <a:sym typeface="Calibri"/>
              </a:rPr>
              <a:t> AO-811</a:t>
            </a:r>
            <a:endParaRPr sz="2400" b="1" dirty="0">
              <a:latin typeface="Arial" panose="020B0604020202020204" pitchFamily="34" charset="0"/>
              <a:ea typeface="Calibri"/>
              <a:cs typeface="Arial" panose="020B0604020202020204" pitchFamily="34" charset="0"/>
              <a:sym typeface="Calibri"/>
            </a:endParaRPr>
          </a:p>
          <a:p>
            <a:pPr marL="228600" lvl="0" indent="-228600" algn="l" rtl="0">
              <a:lnSpc>
                <a:spcPct val="115000"/>
              </a:lnSpc>
              <a:spcBef>
                <a:spcPts val="2200"/>
              </a:spcBef>
              <a:spcAft>
                <a:spcPts val="0"/>
              </a:spcAft>
              <a:buClr>
                <a:schemeClr val="dk1"/>
              </a:buClr>
              <a:buSzPts val="2200"/>
              <a:buFont typeface="Calibri"/>
              <a:buChar char="•"/>
            </a:pPr>
            <a:r>
              <a:rPr lang="en-US" sz="2400" b="1" dirty="0">
                <a:latin typeface="Arial" panose="020B0604020202020204" pitchFamily="34" charset="0"/>
                <a:ea typeface="Calibri"/>
                <a:cs typeface="Arial" panose="020B0604020202020204" pitchFamily="34" charset="0"/>
                <a:sym typeface="Calibri"/>
              </a:rPr>
              <a:t>AO-812</a:t>
            </a:r>
            <a:endParaRPr sz="2400" b="1" dirty="0">
              <a:latin typeface="Arial" panose="020B0604020202020204" pitchFamily="34" charset="0"/>
              <a:ea typeface="Calibri"/>
              <a:cs typeface="Arial" panose="020B0604020202020204" pitchFamily="34" charset="0"/>
              <a:sym typeface="Calibri"/>
            </a:endParaRPr>
          </a:p>
        </p:txBody>
      </p:sp>
      <p:pic>
        <p:nvPicPr>
          <p:cNvPr id="3" name="Picture 2">
            <a:extLst>
              <a:ext uri="{FF2B5EF4-FFF2-40B4-BE49-F238E27FC236}">
                <a16:creationId xmlns:a16="http://schemas.microsoft.com/office/drawing/2014/main" id="{9999999A-5FE0-005A-46A4-C87E3C602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537" y="1254366"/>
            <a:ext cx="3414713" cy="434926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0" descr="A picture containing outdoor, person, grass, person&#10;&#10;Description automatically generated"/>
          <p:cNvPicPr preferRelativeResize="0"/>
          <p:nvPr/>
        </p:nvPicPr>
        <p:blipFill rotWithShape="1">
          <a:blip r:embed="rId3">
            <a:alphaModFix/>
          </a:blip>
          <a:srcRect/>
          <a:stretch/>
        </p:blipFill>
        <p:spPr>
          <a:xfrm>
            <a:off x="0" y="-439058"/>
            <a:ext cx="12192000" cy="8128000"/>
          </a:xfrm>
          <a:prstGeom prst="rect">
            <a:avLst/>
          </a:prstGeom>
          <a:noFill/>
          <a:ln>
            <a:noFill/>
          </a:ln>
        </p:spPr>
      </p:pic>
      <p:sp>
        <p:nvSpPr>
          <p:cNvPr id="360" name="Google Shape;360;p30"/>
          <p:cNvSpPr txBox="1">
            <a:spLocks noGrp="1"/>
          </p:cNvSpPr>
          <p:nvPr>
            <p:ph type="title"/>
          </p:nvPr>
        </p:nvSpPr>
        <p:spPr>
          <a:xfrm>
            <a:off x="838200" y="4232605"/>
            <a:ext cx="10515600" cy="26253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dirty="0">
                <a:solidFill>
                  <a:schemeClr val="lt1"/>
                </a:solidFill>
                <a:latin typeface="Rockwell"/>
                <a:ea typeface="Rockwell"/>
                <a:cs typeface="Rockwell"/>
                <a:sym typeface="Rockwell"/>
              </a:rPr>
              <a:t>RISK MANAGEMENT</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7" name="Google Shape;367;p31"/>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Risk Management</a:t>
            </a:r>
            <a:endParaRPr dirty="0"/>
          </a:p>
        </p:txBody>
      </p:sp>
      <p:sp>
        <p:nvSpPr>
          <p:cNvPr id="368" name="Google Shape;368;p31"/>
          <p:cNvSpPr txBox="1"/>
          <p:nvPr/>
        </p:nvSpPr>
        <p:spPr>
          <a:xfrm>
            <a:off x="1687355" y="1634331"/>
            <a:ext cx="9666445" cy="425183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Learning Objectives</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Learn what risk management is, who reviews it, and how it relates to camps.</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Identify who we are responsible for in our camps</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Identify potential emergency situations at camp</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Describe the 8 parts of an emergency plan.</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Learn the importance of communicating emergency plans to staff &amp; participants.</a:t>
            </a:r>
            <a:endParaRPr dirty="0"/>
          </a:p>
          <a:p>
            <a:pPr marL="228600" marR="0" lvl="0" indent="-241934"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Become familiar with Scouting America resources focused on camp risk management.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5" name="Google Shape;375;p32"/>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Risk Management</a:t>
            </a:r>
            <a:endParaRPr dirty="0"/>
          </a:p>
        </p:txBody>
      </p:sp>
      <p:sp>
        <p:nvSpPr>
          <p:cNvPr id="376" name="Google Shape;376;p32"/>
          <p:cNvSpPr txBox="1">
            <a:spLocks noGrp="1"/>
          </p:cNvSpPr>
          <p:nvPr>
            <p:ph type="body" idx="1"/>
          </p:nvPr>
        </p:nvSpPr>
        <p:spPr>
          <a:xfrm>
            <a:off x="1776255" y="1600200"/>
            <a:ext cx="8229600" cy="4221163"/>
          </a:xfrm>
          <a:prstGeom prst="rect">
            <a:avLst/>
          </a:prstGeom>
          <a:noFill/>
          <a:ln>
            <a:noFill/>
          </a:ln>
        </p:spPr>
        <p:txBody>
          <a:bodyPr spcFirstLastPara="1" wrap="square" lIns="91425" tIns="45700" rIns="91425" bIns="45700" anchor="t" anchorCtr="0">
            <a:normAutofit fontScale="85000" lnSpcReduction="20000"/>
          </a:bodyPr>
          <a:lstStyle/>
          <a:p>
            <a:pPr>
              <a:lnSpc>
                <a:spcPct val="90000"/>
              </a:lnSpc>
              <a:spcBef>
                <a:spcPts val="0"/>
              </a:spcBef>
              <a:spcAft>
                <a:spcPts val="0"/>
              </a:spcAft>
              <a:buClr>
                <a:schemeClr val="dk1"/>
              </a:buClr>
              <a:buSzPct val="100000"/>
            </a:pPr>
            <a:r>
              <a:rPr lang="en-US" b="0" dirty="0">
                <a:solidFill>
                  <a:schemeClr val="tx1"/>
                </a:solidFill>
              </a:rPr>
              <a:t>Everyone’s Job at  camp!</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It’s not “RISK ELIMINATION”, it’s “RISK MANAGEMENT”</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Minimize risk, and establish procedures to handle the risk</a:t>
            </a:r>
            <a:endParaRPr b="0" dirty="0">
              <a:solidFill>
                <a:schemeClr val="tx1"/>
              </a:solidFill>
            </a:endParaRPr>
          </a:p>
          <a:p>
            <a:pPr>
              <a:lnSpc>
                <a:spcPct val="90000"/>
              </a:lnSpc>
              <a:spcAft>
                <a:spcPts val="0"/>
              </a:spcAft>
              <a:buClr>
                <a:schemeClr val="dk1"/>
              </a:buClr>
              <a:buSzPct val="100000"/>
            </a:pPr>
            <a:r>
              <a:rPr lang="en-US" i="1" dirty="0">
                <a:solidFill>
                  <a:schemeClr val="tx1"/>
                </a:solidFill>
              </a:rPr>
              <a:t>Guide to Safe Scouting</a:t>
            </a:r>
            <a:r>
              <a:rPr lang="en-US" dirty="0">
                <a:solidFill>
                  <a:schemeClr val="tx1"/>
                </a:solidFill>
              </a:rPr>
              <a:t> </a:t>
            </a:r>
            <a:r>
              <a:rPr lang="en-US" b="0" dirty="0">
                <a:solidFill>
                  <a:schemeClr val="tx1"/>
                </a:solidFill>
              </a:rPr>
              <a:t>is the reference.  Day Camp – NCAP process.</a:t>
            </a:r>
            <a:endParaRPr b="0" dirty="0">
              <a:solidFill>
                <a:schemeClr val="tx1"/>
              </a:solidFill>
            </a:endParaRPr>
          </a:p>
          <a:p>
            <a:pPr marL="515938">
              <a:lnSpc>
                <a:spcPct val="90000"/>
              </a:lnSpc>
              <a:spcAft>
                <a:spcPts val="0"/>
              </a:spcAft>
              <a:buSzPct val="64285"/>
            </a:pPr>
            <a:r>
              <a:rPr lang="en-US" b="0" dirty="0">
                <a:solidFill>
                  <a:schemeClr val="tx1"/>
                </a:solidFill>
              </a:rPr>
              <a:t>SAFE Checklist (</a:t>
            </a:r>
            <a:r>
              <a:rPr lang="en-US" b="1" dirty="0">
                <a:solidFill>
                  <a:srgbClr val="FF0000"/>
                </a:solidFill>
              </a:rPr>
              <a:t>S</a:t>
            </a:r>
            <a:r>
              <a:rPr lang="en-US" dirty="0"/>
              <a:t>upervision-</a:t>
            </a:r>
            <a:r>
              <a:rPr lang="en-US" b="1" dirty="0">
                <a:solidFill>
                  <a:srgbClr val="FF0000"/>
                </a:solidFill>
              </a:rPr>
              <a:t>A</a:t>
            </a:r>
            <a:r>
              <a:rPr lang="en-US" dirty="0"/>
              <a:t>ssessment-</a:t>
            </a:r>
            <a:r>
              <a:rPr lang="en-US" b="1" dirty="0">
                <a:solidFill>
                  <a:srgbClr val="FF0000"/>
                </a:solidFill>
              </a:rPr>
              <a:t>F</a:t>
            </a:r>
            <a:r>
              <a:rPr lang="en-US" dirty="0"/>
              <a:t>itness and Skill-</a:t>
            </a:r>
            <a:r>
              <a:rPr lang="en-US" b="1" dirty="0">
                <a:solidFill>
                  <a:srgbClr val="FF0000"/>
                </a:solidFill>
              </a:rPr>
              <a:t>E</a:t>
            </a:r>
            <a:r>
              <a:rPr lang="en-US" dirty="0"/>
              <a:t>quipment and Environment)</a:t>
            </a:r>
          </a:p>
          <a:p>
            <a:pPr>
              <a:lnSpc>
                <a:spcPct val="90000"/>
              </a:lnSpc>
              <a:spcAft>
                <a:spcPts val="0"/>
              </a:spcAft>
              <a:buClr>
                <a:schemeClr val="dk1"/>
              </a:buClr>
              <a:buSzPct val="100000"/>
            </a:pPr>
            <a:r>
              <a:rPr lang="en-US" b="0" dirty="0">
                <a:solidFill>
                  <a:schemeClr val="tx1"/>
                </a:solidFill>
              </a:rPr>
              <a:t>Pre-camp Inspection – evaluate for any risk, evaluated by Risk Management Committee of Council</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We are responsible for</a:t>
            </a:r>
            <a:r>
              <a:rPr lang="en-US" b="0" u="sng" dirty="0">
                <a:solidFill>
                  <a:schemeClr val="tx1"/>
                </a:solidFill>
              </a:rPr>
              <a:t> campers, leaders</a:t>
            </a:r>
            <a:r>
              <a:rPr lang="en-US" b="0" dirty="0">
                <a:solidFill>
                  <a:schemeClr val="tx1"/>
                </a:solidFill>
              </a:rPr>
              <a:t>, </a:t>
            </a:r>
            <a:r>
              <a:rPr lang="en-US" b="0" u="sng" dirty="0">
                <a:solidFill>
                  <a:schemeClr val="tx1"/>
                </a:solidFill>
              </a:rPr>
              <a:t>parents</a:t>
            </a:r>
            <a:r>
              <a:rPr lang="en-US" b="0" dirty="0">
                <a:solidFill>
                  <a:schemeClr val="tx1"/>
                </a:solidFill>
              </a:rPr>
              <a:t>, </a:t>
            </a:r>
            <a:r>
              <a:rPr lang="en-US" b="0" u="sng" dirty="0">
                <a:solidFill>
                  <a:schemeClr val="tx1"/>
                </a:solidFill>
              </a:rPr>
              <a:t>visitors</a:t>
            </a:r>
            <a:r>
              <a:rPr lang="en-US" b="0" dirty="0">
                <a:solidFill>
                  <a:schemeClr val="tx1"/>
                </a:solidFill>
              </a:rPr>
              <a:t>, </a:t>
            </a:r>
            <a:r>
              <a:rPr lang="en-US" b="0" u="sng" dirty="0">
                <a:solidFill>
                  <a:schemeClr val="tx1"/>
                </a:solidFill>
              </a:rPr>
              <a:t>staff</a:t>
            </a:r>
            <a:r>
              <a:rPr lang="en-US" b="0" dirty="0">
                <a:solidFill>
                  <a:schemeClr val="tx1"/>
                </a:solidFill>
              </a:rPr>
              <a:t> – </a:t>
            </a:r>
            <a:r>
              <a:rPr lang="en-US" b="0" u="sng" dirty="0">
                <a:solidFill>
                  <a:schemeClr val="tx1"/>
                </a:solidFill>
              </a:rPr>
              <a:t>everyone</a:t>
            </a:r>
            <a:r>
              <a:rPr lang="en-US" b="0" dirty="0">
                <a:solidFill>
                  <a:schemeClr val="tx1"/>
                </a:solidFill>
              </a:rPr>
              <a:t>!</a:t>
            </a:r>
            <a:endParaRPr b="0" dirty="0">
              <a:solidFill>
                <a:schemeClr val="tx1"/>
              </a:solidFill>
            </a:endParaRPr>
          </a:p>
        </p:txBody>
      </p:sp>
      <p:pic>
        <p:nvPicPr>
          <p:cNvPr id="377" name="Google Shape;377;p32"/>
          <p:cNvPicPr preferRelativeResize="0"/>
          <p:nvPr/>
        </p:nvPicPr>
        <p:blipFill>
          <a:blip r:embed="rId3">
            <a:alphaModFix/>
          </a:blip>
          <a:stretch>
            <a:fillRect/>
          </a:stretch>
        </p:blipFill>
        <p:spPr>
          <a:xfrm>
            <a:off x="9943305" y="548181"/>
            <a:ext cx="1847850" cy="2085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2F79-04B6-4B5B-4CB0-0028FADD5ECE}"/>
              </a:ext>
            </a:extLst>
          </p:cNvPr>
          <p:cNvSpPr>
            <a:spLocks noGrp="1"/>
          </p:cNvSpPr>
          <p:nvPr>
            <p:ph type="title"/>
          </p:nvPr>
        </p:nvSpPr>
        <p:spPr/>
        <p:txBody>
          <a:bodyPr/>
          <a:lstStyle/>
          <a:p>
            <a:r>
              <a:rPr lang="en-US" sz="4400" b="1" dirty="0">
                <a:solidFill>
                  <a:srgbClr val="015F9D"/>
                </a:solidFill>
                <a:latin typeface="Calibri"/>
                <a:ea typeface="Calibri"/>
                <a:cs typeface="Calibri"/>
                <a:sym typeface="Calibri"/>
              </a:rPr>
              <a:t>Daily Safety Moment</a:t>
            </a:r>
            <a:endParaRPr lang="en-US" dirty="0"/>
          </a:p>
        </p:txBody>
      </p:sp>
      <p:sp>
        <p:nvSpPr>
          <p:cNvPr id="3" name="TextBox 2">
            <a:extLst>
              <a:ext uri="{FF2B5EF4-FFF2-40B4-BE49-F238E27FC236}">
                <a16:creationId xmlns:a16="http://schemas.microsoft.com/office/drawing/2014/main" id="{E0C43682-9BFA-2174-10A7-016C626DC8D2}"/>
              </a:ext>
            </a:extLst>
          </p:cNvPr>
          <p:cNvSpPr txBox="1"/>
          <p:nvPr/>
        </p:nvSpPr>
        <p:spPr>
          <a:xfrm>
            <a:off x="1600200" y="1593185"/>
            <a:ext cx="10130051" cy="3785652"/>
          </a:xfrm>
          <a:prstGeom prst="rect">
            <a:avLst/>
          </a:prstGeom>
          <a:noFill/>
        </p:spPr>
        <p:txBody>
          <a:bodyPr wrap="square" rtlCol="0">
            <a:spAutoFit/>
          </a:bodyPr>
          <a:lstStyle/>
          <a:p>
            <a:r>
              <a:rPr lang="en-US" sz="2400" dirty="0"/>
              <a:t>RP-552 states “The camp includes a safety moment as part of its daily program to help foster safety awareness and a culture of safety.”</a:t>
            </a:r>
          </a:p>
          <a:p>
            <a:endParaRPr lang="en-US" sz="2400" dirty="0"/>
          </a:p>
          <a:p>
            <a:r>
              <a:rPr lang="en-US" sz="2400" dirty="0"/>
              <a:t>Take a few moments each day to share a safety moment with your camp.  </a:t>
            </a:r>
          </a:p>
          <a:p>
            <a:endParaRPr lang="en-US" sz="2400" dirty="0"/>
          </a:p>
          <a:p>
            <a:r>
              <a:rPr lang="en-US" sz="2400" dirty="0"/>
              <a:t>Focusing on all aspects of safety each day will go a long way toward managing risks.</a:t>
            </a:r>
          </a:p>
          <a:p>
            <a:endParaRPr lang="en-US" sz="2400" dirty="0"/>
          </a:p>
          <a:p>
            <a:r>
              <a:rPr lang="en-US" sz="2400" dirty="0"/>
              <a:t>Example safety moments may be found at: www.scouting.org/health-and-safety/safety-moments</a:t>
            </a:r>
          </a:p>
        </p:txBody>
      </p:sp>
    </p:spTree>
    <p:extLst>
      <p:ext uri="{BB962C8B-B14F-4D97-AF65-F5344CB8AC3E}">
        <p14:creationId xmlns:p14="http://schemas.microsoft.com/office/powerpoint/2010/main" val="19528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a:extLst>
            <a:ext uri="{FF2B5EF4-FFF2-40B4-BE49-F238E27FC236}">
              <a16:creationId xmlns:a16="http://schemas.microsoft.com/office/drawing/2014/main" id="{7A24BB39-0B8F-FEB0-45DE-AE5C27F2CAAF}"/>
            </a:ext>
          </a:extLst>
        </p:cNvPr>
        <p:cNvGrpSpPr/>
        <p:nvPr/>
      </p:nvGrpSpPr>
      <p:grpSpPr>
        <a:xfrm>
          <a:off x="0" y="0"/>
          <a:ext cx="0" cy="0"/>
          <a:chOff x="0" y="0"/>
          <a:chExt cx="0" cy="0"/>
        </a:xfrm>
      </p:grpSpPr>
      <p:sp>
        <p:nvSpPr>
          <p:cNvPr id="101" name="Google Shape;101;p3">
            <a:extLst>
              <a:ext uri="{FF2B5EF4-FFF2-40B4-BE49-F238E27FC236}">
                <a16:creationId xmlns:a16="http://schemas.microsoft.com/office/drawing/2014/main" id="{BD49C6E7-2662-7FDF-1E35-85411CDF3280}"/>
              </a:ext>
            </a:extLst>
          </p:cNvPr>
          <p:cNvSpPr txBox="1"/>
          <p:nvPr/>
        </p:nvSpPr>
        <p:spPr>
          <a:xfrm>
            <a:off x="1524000" y="609600"/>
            <a:ext cx="8229600" cy="474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Items you</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should</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have at this training</a:t>
            </a:r>
            <a:endParaRPr dirty="0"/>
          </a:p>
        </p:txBody>
      </p:sp>
      <p:sp>
        <p:nvSpPr>
          <p:cNvPr id="102" name="Google Shape;102;p3">
            <a:extLst>
              <a:ext uri="{FF2B5EF4-FFF2-40B4-BE49-F238E27FC236}">
                <a16:creationId xmlns:a16="http://schemas.microsoft.com/office/drawing/2014/main" id="{3480B9BF-E252-1F01-5324-9E6CE5012FCE}"/>
              </a:ext>
            </a:extLst>
          </p:cNvPr>
          <p:cNvSpPr txBox="1"/>
          <p:nvPr/>
        </p:nvSpPr>
        <p:spPr>
          <a:xfrm>
            <a:off x="1371600" y="1084500"/>
            <a:ext cx="8977200" cy="4825200"/>
          </a:xfrm>
          <a:prstGeom prst="rect">
            <a:avLst/>
          </a:prstGeom>
          <a:noFill/>
          <a:ln>
            <a:noFill/>
          </a:ln>
        </p:spPr>
        <p:txBody>
          <a:bodyPr spcFirstLastPara="1" wrap="square" lIns="91425" tIns="45700" rIns="91425" bIns="45700" anchor="t" anchorCtr="0">
            <a:noAutofit/>
          </a:bodyPr>
          <a:lstStyle/>
          <a:p>
            <a:pPr marL="228600" marR="0" lvl="0" indent="-228631" algn="l" rtl="0">
              <a:lnSpc>
                <a:spcPct val="90000"/>
              </a:lnSpc>
              <a:spcBef>
                <a:spcPts val="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NCAP Standards </a:t>
            </a:r>
            <a:r>
              <a:rPr lang="en-US" sz="2200" b="0" i="1" u="none" strike="noStrike" cap="none" dirty="0">
                <a:solidFill>
                  <a:schemeClr val="dk1"/>
                </a:solidFill>
                <a:latin typeface="Calibri"/>
                <a:ea typeface="Calibri"/>
                <a:cs typeface="Calibri"/>
                <a:sym typeface="Calibri"/>
              </a:rPr>
              <a:t>(2026 version)</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First Aid Logbook sample</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Previous year’s NCS Camp Book</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Documents Referenced in Slide 26 and 82 (or use camp book for reference)</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Staff Employment Documents</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Previous Staff Manual</a:t>
            </a:r>
          </a:p>
          <a:p>
            <a:pPr marL="228600" marR="0" lvl="0" indent="-228631" algn="l" rtl="0">
              <a:lnSpc>
                <a:spcPct val="90000"/>
              </a:lnSpc>
              <a:spcBef>
                <a:spcPts val="1000"/>
              </a:spcBef>
              <a:spcAft>
                <a:spcPts val="0"/>
              </a:spcAft>
              <a:buClr>
                <a:schemeClr val="dk1"/>
              </a:buClr>
              <a:buSzPct val="100000"/>
              <a:buFont typeface="Arial"/>
              <a:buChar char="•"/>
            </a:pPr>
            <a:r>
              <a:rPr lang="en-US" sz="2200" dirty="0">
                <a:solidFill>
                  <a:schemeClr val="dk1"/>
                </a:solidFill>
                <a:latin typeface="Calibri"/>
                <a:cs typeface="Calibri"/>
                <a:sym typeface="Calibri"/>
              </a:rPr>
              <a:t>Sample Staff Development Guide (sample may be found at </a:t>
            </a:r>
            <a:r>
              <a:rPr lang="en-US" sz="2200" dirty="0">
                <a:solidFill>
                  <a:schemeClr val="dk1"/>
                </a:solidFill>
                <a:latin typeface="Calibri"/>
                <a:cs typeface="Calibri"/>
                <a:sym typeface="Calibri"/>
                <a:hlinkClick r:id="rId3"/>
              </a:rPr>
              <a:t>https://www.scouting.org/outdoor-programs/camping/cub-day-camp/</a:t>
            </a:r>
            <a:r>
              <a:rPr lang="en-US" sz="2200" dirty="0">
                <a:solidFill>
                  <a:schemeClr val="dk1"/>
                </a:solidFill>
                <a:latin typeface="Calibri"/>
                <a:cs typeface="Calibri"/>
                <a:sym typeface="Calibri"/>
              </a:rPr>
              <a:t>)</a:t>
            </a:r>
          </a:p>
          <a:p>
            <a:pPr marL="228600" lvl="0" indent="-228631">
              <a:lnSpc>
                <a:spcPct val="90000"/>
              </a:lnSpc>
              <a:spcBef>
                <a:spcPts val="100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Previous and current year day camp budgets</a:t>
            </a:r>
            <a:endParaRPr lang="en-US" sz="2200" dirty="0"/>
          </a:p>
          <a:p>
            <a:pPr marL="228600" lvl="0" indent="-228631">
              <a:lnSpc>
                <a:spcPct val="90000"/>
              </a:lnSpc>
              <a:spcBef>
                <a:spcPts val="100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Previous promotion/marketing examples</a:t>
            </a:r>
            <a:endParaRPr lang="en-US" sz="2200" dirty="0"/>
          </a:p>
          <a:p>
            <a:pPr marL="228600" marR="0" lvl="0" indent="-228631" algn="l" rtl="0">
              <a:lnSpc>
                <a:spcPct val="90000"/>
              </a:lnSpc>
              <a:spcBef>
                <a:spcPts val="1000"/>
              </a:spcBef>
              <a:spcAft>
                <a:spcPts val="0"/>
              </a:spcAft>
              <a:buClr>
                <a:schemeClr val="dk1"/>
              </a:buClr>
              <a:buSzPct val="100000"/>
              <a:buFont typeface="Arial"/>
              <a:buChar char="•"/>
            </a:pPr>
            <a:endParaRPr sz="2200" dirty="0"/>
          </a:p>
          <a:p>
            <a:pPr marL="0" marR="0" lvl="0" indent="0" algn="l" rtl="0">
              <a:lnSpc>
                <a:spcPct val="90000"/>
              </a:lnSpc>
              <a:spcBef>
                <a:spcPts val="1000"/>
              </a:spcBef>
              <a:spcAft>
                <a:spcPts val="0"/>
              </a:spcAft>
              <a:buClr>
                <a:schemeClr val="dk1"/>
              </a:buClr>
              <a:buSzPct val="100000"/>
              <a:buFont typeface="Arial"/>
              <a:buNone/>
            </a:pPr>
            <a:endParaRPr lang="en-US" sz="2200" b="1" i="0" u="none" strike="noStrike" cap="none"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endParaRPr lang="en-US" sz="2200" b="1"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endParaRPr lang="en-US" sz="2200" b="1" i="0" u="none" strike="noStrike" cap="none"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endParaRPr lang="en-US" sz="2200" b="1"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r>
              <a:rPr lang="en-US" sz="2200" b="1" i="0" u="none" strike="noStrike" cap="none" dirty="0">
                <a:solidFill>
                  <a:srgbClr val="FF0000"/>
                </a:solidFill>
                <a:latin typeface="Calibri"/>
                <a:ea typeface="Calibri"/>
                <a:cs typeface="Calibri"/>
                <a:sym typeface="Calibri"/>
              </a:rPr>
              <a:t>You will be prompted on the slide when it’s time to hand out some of these materials.</a:t>
            </a:r>
            <a:endParaRPr sz="2200" b="1" dirty="0">
              <a:solidFill>
                <a:srgbClr val="FF0000"/>
              </a:solidFill>
            </a:endParaRPr>
          </a:p>
        </p:txBody>
      </p:sp>
      <p:pic>
        <p:nvPicPr>
          <p:cNvPr id="103" name="Google Shape;103;p3">
            <a:extLst>
              <a:ext uri="{FF2B5EF4-FFF2-40B4-BE49-F238E27FC236}">
                <a16:creationId xmlns:a16="http://schemas.microsoft.com/office/drawing/2014/main" id="{E1309985-C604-B02C-AA5D-F2DE406A5224}"/>
              </a:ext>
            </a:extLst>
          </p:cNvPr>
          <p:cNvPicPr preferRelativeResize="0"/>
          <p:nvPr/>
        </p:nvPicPr>
        <p:blipFill>
          <a:blip r:embed="rId4">
            <a:alphaModFix/>
          </a:blip>
          <a:stretch>
            <a:fillRect/>
          </a:stretch>
        </p:blipFill>
        <p:spPr>
          <a:xfrm rot="-1793794">
            <a:off x="10049224" y="4213821"/>
            <a:ext cx="1439303" cy="958961"/>
          </a:xfrm>
          <a:prstGeom prst="rect">
            <a:avLst/>
          </a:prstGeom>
          <a:noFill/>
          <a:ln>
            <a:noFill/>
          </a:ln>
        </p:spPr>
      </p:pic>
    </p:spTree>
    <p:extLst>
      <p:ext uri="{BB962C8B-B14F-4D97-AF65-F5344CB8AC3E}">
        <p14:creationId xmlns:p14="http://schemas.microsoft.com/office/powerpoint/2010/main" val="221829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4" name="Google Shape;384;p3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Our Risk Management Policies</a:t>
            </a:r>
            <a:endParaRPr dirty="0"/>
          </a:p>
        </p:txBody>
      </p:sp>
      <p:sp>
        <p:nvSpPr>
          <p:cNvPr id="385" name="Google Shape;385;p33"/>
          <p:cNvSpPr/>
          <p:nvPr/>
        </p:nvSpPr>
        <p:spPr>
          <a:xfrm>
            <a:off x="914400" y="2985863"/>
            <a:ext cx="1097280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latin typeface="Calibri"/>
                <a:ea typeface="Calibri"/>
                <a:cs typeface="Calibri"/>
                <a:sym typeface="Calibri"/>
              </a:rPr>
              <a:t>Discuss and Distribute the material to be covered pertinent to YOUR council procedures!</a:t>
            </a:r>
            <a:endParaRPr sz="1800" dirty="0"/>
          </a:p>
        </p:txBody>
      </p:sp>
      <p:pic>
        <p:nvPicPr>
          <p:cNvPr id="386" name="Google Shape;386;p33"/>
          <p:cNvPicPr preferRelativeResize="0"/>
          <p:nvPr/>
        </p:nvPicPr>
        <p:blipFill>
          <a:blip r:embed="rId3">
            <a:alphaModFix/>
          </a:blip>
          <a:stretch>
            <a:fillRect/>
          </a:stretch>
        </p:blipFill>
        <p:spPr>
          <a:xfrm rot="-1793792">
            <a:off x="4412659" y="3873100"/>
            <a:ext cx="2227523" cy="1484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3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3" name="Google Shape;393;p34"/>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Emergency Plan</a:t>
            </a:r>
            <a:endParaRPr dirty="0"/>
          </a:p>
        </p:txBody>
      </p:sp>
      <p:sp>
        <p:nvSpPr>
          <p:cNvPr id="394" name="Google Shape;394;p34"/>
          <p:cNvSpPr txBox="1">
            <a:spLocks noGrp="1"/>
          </p:cNvSpPr>
          <p:nvPr>
            <p:ph type="body" idx="1"/>
          </p:nvPr>
        </p:nvSpPr>
        <p:spPr>
          <a:xfrm>
            <a:off x="1905000" y="1827211"/>
            <a:ext cx="8229600" cy="2237282"/>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Review last year’s plan and update as necessary</a:t>
            </a:r>
            <a:endParaRPr b="0" dirty="0">
              <a:solidFill>
                <a:schemeClr val="tx1"/>
              </a:solidFill>
            </a:endParaRPr>
          </a:p>
          <a:p>
            <a:pPr marL="635000">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An Emergency Plan contains 8 parts</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dirty="0"/>
          </a:p>
        </p:txBody>
      </p:sp>
      <p:sp>
        <p:nvSpPr>
          <p:cNvPr id="395" name="Google Shape;395;p34"/>
          <p:cNvSpPr/>
          <p:nvPr/>
        </p:nvSpPr>
        <p:spPr>
          <a:xfrm>
            <a:off x="4332758" y="4677752"/>
            <a:ext cx="6563842"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396" name="Google Shape;396;p34"/>
          <p:cNvPicPr preferRelativeResize="0"/>
          <p:nvPr/>
        </p:nvPicPr>
        <p:blipFill>
          <a:blip r:embed="rId3">
            <a:alphaModFix/>
          </a:blip>
          <a:stretch>
            <a:fillRect/>
          </a:stretch>
        </p:blipFill>
        <p:spPr>
          <a:xfrm rot="-1793792">
            <a:off x="1883575" y="4210618"/>
            <a:ext cx="2227523" cy="1484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3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35"/>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#1 – Warning or Emergency Signal</a:t>
            </a:r>
            <a:endParaRPr dirty="0"/>
          </a:p>
        </p:txBody>
      </p:sp>
      <p:sp>
        <p:nvSpPr>
          <p:cNvPr id="404" name="Google Shape;404;p35"/>
          <p:cNvSpPr txBox="1">
            <a:spLocks noGrp="1"/>
          </p:cNvSpPr>
          <p:nvPr>
            <p:ph type="body" idx="1"/>
          </p:nvPr>
        </p:nvSpPr>
        <p:spPr>
          <a:xfrm>
            <a:off x="1776254" y="1681162"/>
            <a:ext cx="9031445"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What will it be? Keep it simple, functional! </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Can it be heard everywhere in camp? Do we need runners to remote locations?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Practice! Part of opening session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do we do when we hear it?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Who is responsible for whom?</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is the procedure for head counts and reporting?</a:t>
            </a:r>
            <a:endParaRPr b="0"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1" name="Google Shape;411;p36"/>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#2 – Central Location to Meet</a:t>
            </a:r>
            <a:endParaRPr dirty="0"/>
          </a:p>
        </p:txBody>
      </p:sp>
      <p:sp>
        <p:nvSpPr>
          <p:cNvPr id="412" name="Google Shape;412;p36"/>
          <p:cNvSpPr txBox="1">
            <a:spLocks noGrp="1"/>
          </p:cNvSpPr>
          <p:nvPr>
            <p:ph type="body" idx="1"/>
          </p:nvPr>
        </p:nvSpPr>
        <p:spPr>
          <a:xfrm>
            <a:off x="1904998" y="1634331"/>
            <a:ext cx="9169401" cy="4512469"/>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Use common sense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Is it accessible from all locations? </a:t>
            </a:r>
            <a:endParaRPr b="0" dirty="0">
              <a:solidFill>
                <a:schemeClr val="tx1"/>
              </a:solidFill>
            </a:endParaRPr>
          </a:p>
          <a:p>
            <a:pPr>
              <a:lnSpc>
                <a:spcPct val="90000"/>
              </a:lnSpc>
              <a:spcAft>
                <a:spcPts val="0"/>
              </a:spcAft>
              <a:buClr>
                <a:schemeClr val="dk1"/>
              </a:buClr>
              <a:buSzPts val="2800"/>
            </a:pPr>
            <a:r>
              <a:rPr lang="en-US" b="0" dirty="0">
                <a:solidFill>
                  <a:schemeClr val="tx1"/>
                </a:solidFill>
              </a:rPr>
              <a:t>Easily identifiable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Can campers sit comfortably?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Adequate shelter? (FA - 714)</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if a group can’t get there? Is there an alternative?</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Google Shape;419;p37"/>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#3 – Buddy System</a:t>
            </a:r>
            <a:endParaRPr dirty="0"/>
          </a:p>
        </p:txBody>
      </p:sp>
      <p:sp>
        <p:nvSpPr>
          <p:cNvPr id="420" name="Google Shape;420;p37"/>
          <p:cNvSpPr txBox="1">
            <a:spLocks noGrp="1"/>
          </p:cNvSpPr>
          <p:nvPr>
            <p:ph type="body" idx="1"/>
          </p:nvPr>
        </p:nvSpPr>
        <p:spPr>
          <a:xfrm>
            <a:off x="1904999" y="182721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HS-511</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Part of everyday life in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No exceptions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Practice!</a:t>
            </a:r>
            <a:endParaRPr b="0"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7" name="Google Shape;427;p38"/>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#4 – Leadership Plan </a:t>
            </a:r>
            <a:endParaRPr dirty="0"/>
          </a:p>
        </p:txBody>
      </p:sp>
      <p:sp>
        <p:nvSpPr>
          <p:cNvPr id="428" name="Google Shape;428;p38"/>
          <p:cNvSpPr txBox="1">
            <a:spLocks noGrp="1"/>
          </p:cNvSpPr>
          <p:nvPr>
            <p:ph type="body" idx="1"/>
          </p:nvPr>
        </p:nvSpPr>
        <p:spPr>
          <a:xfrm>
            <a:off x="1776254" y="1634331"/>
            <a:ext cx="8790145" cy="4914901"/>
          </a:xfrm>
          <a:prstGeom prst="rect">
            <a:avLst/>
          </a:prstGeom>
          <a:noFill/>
          <a:ln>
            <a:noFill/>
          </a:ln>
        </p:spPr>
        <p:txBody>
          <a:bodyPr spcFirstLastPara="1" wrap="square" lIns="91425" tIns="45700" rIns="91425" bIns="45700" anchor="t" anchorCtr="0">
            <a:normAutofit fontScale="92500" lnSpcReduction="20000"/>
          </a:bodyPr>
          <a:lstStyle/>
          <a:p>
            <a:pPr>
              <a:lnSpc>
                <a:spcPct val="90000"/>
              </a:lnSpc>
              <a:spcBef>
                <a:spcPts val="0"/>
              </a:spcBef>
              <a:spcAft>
                <a:spcPts val="0"/>
              </a:spcAft>
              <a:buClr>
                <a:schemeClr val="dk1"/>
              </a:buClr>
              <a:buSzPct val="100000"/>
            </a:pPr>
            <a:r>
              <a:rPr lang="en-US" b="0" dirty="0">
                <a:solidFill>
                  <a:schemeClr val="tx1"/>
                </a:solidFill>
              </a:rPr>
              <a:t>All leaders know their roles. Review it with them (AO–805)</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Each group has a leader assigned</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First Aid responders are designated</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When moving, there should be a leader in front and back</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Telephones or other communication systems must be available to designated staff members. (AO-807)</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Information and procedures are in place for communication with Responders and medical, Scout Executive, parents and campers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Media spokesperson is designated</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All staff members are trained in the plan</a:t>
            </a:r>
            <a:endParaRPr b="0" dirty="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5" name="Google Shape;435;p39"/>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#5 – Emergency Vehicles</a:t>
            </a:r>
            <a:endParaRPr dirty="0"/>
          </a:p>
        </p:txBody>
      </p:sp>
      <p:sp>
        <p:nvSpPr>
          <p:cNvPr id="436" name="Google Shape;436;p39"/>
          <p:cNvSpPr txBox="1">
            <a:spLocks noGrp="1"/>
          </p:cNvSpPr>
          <p:nvPr>
            <p:ph type="body" idx="1"/>
          </p:nvPr>
        </p:nvSpPr>
        <p:spPr>
          <a:xfrm>
            <a:off x="1776255" y="1473995"/>
            <a:ext cx="9044145" cy="4799806"/>
          </a:xfrm>
          <a:prstGeom prst="rect">
            <a:avLst/>
          </a:prstGeom>
          <a:noFill/>
          <a:ln>
            <a:noFill/>
          </a:ln>
        </p:spPr>
        <p:txBody>
          <a:bodyPr spcFirstLastPara="1" wrap="square" lIns="91425" tIns="45700" rIns="91425" bIns="45700" anchor="t" anchorCtr="0">
            <a:normAutofit fontScale="85000" lnSpcReduction="20000"/>
          </a:bodyPr>
          <a:lstStyle/>
          <a:p>
            <a:pPr>
              <a:lnSpc>
                <a:spcPct val="90000"/>
              </a:lnSpc>
              <a:spcBef>
                <a:spcPts val="0"/>
              </a:spcBef>
              <a:spcAft>
                <a:spcPts val="0"/>
              </a:spcAft>
              <a:buClr>
                <a:schemeClr val="dk1"/>
              </a:buClr>
              <a:buSzPct val="100000"/>
            </a:pPr>
            <a:r>
              <a:rPr lang="en-US" b="0" dirty="0">
                <a:solidFill>
                  <a:schemeClr val="tx1"/>
                </a:solidFill>
              </a:rPr>
              <a:t>All vehicles are in good repair and operated in a safe and legal manner.</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Policies are in place to address motor vehicle use (at council facility)</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Vehicles are parked in a designated area</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Roads are restricted to camp vehicles ( if possible)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One “emergency vehicle” is always designated and available. Not for emergency victims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Access to ambulance is available. Staff will not transport.</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Is entry to camp easy to find and travel?</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How will we evacuate if necessary? Inform emergency agencies.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See FA-711</a:t>
            </a:r>
            <a:endParaRPr b="0"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3" name="Google Shape;443;p4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#6 – Emergency Phone Numbers</a:t>
            </a:r>
            <a:endParaRPr dirty="0"/>
          </a:p>
        </p:txBody>
      </p:sp>
      <p:sp>
        <p:nvSpPr>
          <p:cNvPr id="444" name="Google Shape;444;p40"/>
          <p:cNvSpPr txBox="1">
            <a:spLocks noGrp="1"/>
          </p:cNvSpPr>
          <p:nvPr>
            <p:ph type="body" idx="1"/>
          </p:nvPr>
        </p:nvSpPr>
        <p:spPr>
          <a:xfrm>
            <a:off x="1776255" y="163433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See AO-807</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Posted in more than one location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Numbers are current and correct (what are our emergency numbers?)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Who will call?</a:t>
            </a:r>
            <a:endParaRPr b="0" dirty="0">
              <a:solidFill>
                <a:schemeClr val="tx1"/>
              </a:solidFill>
            </a:endParaRPr>
          </a:p>
          <a:p>
            <a:pPr>
              <a:lnSpc>
                <a:spcPct val="90000"/>
              </a:lnSpc>
              <a:spcAft>
                <a:spcPts val="0"/>
              </a:spcAft>
              <a:buClr>
                <a:schemeClr val="dk1"/>
              </a:buClr>
              <a:buSzPts val="2800"/>
            </a:pPr>
            <a:r>
              <a:rPr lang="en-US" b="0" dirty="0">
                <a:solidFill>
                  <a:schemeClr val="tx1"/>
                </a:solidFill>
              </a:rPr>
              <a:t>Who will call the Scout Executive?</a:t>
            </a:r>
            <a:endParaRPr b="0" dirty="0">
              <a:solidFill>
                <a:schemeClr val="tx1"/>
              </a:solidFill>
            </a:endParaRPr>
          </a:p>
        </p:txBody>
      </p:sp>
      <p:pic>
        <p:nvPicPr>
          <p:cNvPr id="446" name="Google Shape;446;p40"/>
          <p:cNvPicPr preferRelativeResize="0"/>
          <p:nvPr/>
        </p:nvPicPr>
        <p:blipFill>
          <a:blip r:embed="rId3">
            <a:alphaModFix/>
          </a:blip>
          <a:stretch>
            <a:fillRect/>
          </a:stretch>
        </p:blipFill>
        <p:spPr>
          <a:xfrm rot="-1793782">
            <a:off x="9872766" y="4897278"/>
            <a:ext cx="1439821" cy="959304"/>
          </a:xfrm>
          <a:prstGeom prst="rect">
            <a:avLst/>
          </a:prstGeom>
          <a:noFill/>
          <a:ln>
            <a:noFill/>
          </a:ln>
        </p:spPr>
      </p:pic>
      <p:sp>
        <p:nvSpPr>
          <p:cNvPr id="445" name="Google Shape;445;p40"/>
          <p:cNvSpPr/>
          <p:nvPr/>
        </p:nvSpPr>
        <p:spPr>
          <a:xfrm>
            <a:off x="1371600" y="4602279"/>
            <a:ext cx="1011867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4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3" name="Google Shape;453;p41"/>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#7 – Emergency Shelter</a:t>
            </a:r>
            <a:endParaRPr dirty="0"/>
          </a:p>
        </p:txBody>
      </p:sp>
      <p:sp>
        <p:nvSpPr>
          <p:cNvPr id="454" name="Google Shape;454;p41"/>
          <p:cNvSpPr txBox="1">
            <a:spLocks noGrp="1"/>
          </p:cNvSpPr>
          <p:nvPr>
            <p:ph type="body" idx="1"/>
          </p:nvPr>
        </p:nvSpPr>
        <p:spPr>
          <a:xfrm>
            <a:off x="1904999" y="182721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What do we use for a shelter?</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Consider appropriateness for rain, wind, and other possible conditions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Is the size adequate, or will be have to divide the group? What is the plan?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FA-714</a:t>
            </a:r>
            <a:endParaRPr b="0"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1" name="Google Shape;461;p4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#8 – Evacuation Plan </a:t>
            </a:r>
            <a:endParaRPr dirty="0"/>
          </a:p>
        </p:txBody>
      </p:sp>
      <p:sp>
        <p:nvSpPr>
          <p:cNvPr id="462" name="Google Shape;462;p42"/>
          <p:cNvSpPr txBox="1">
            <a:spLocks noGrp="1"/>
          </p:cNvSpPr>
          <p:nvPr>
            <p:ph type="body" idx="1"/>
          </p:nvPr>
        </p:nvSpPr>
        <p:spPr>
          <a:xfrm>
            <a:off x="1904998" y="1634331"/>
            <a:ext cx="9017001" cy="491490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3200"/>
            </a:pPr>
            <a:r>
              <a:rPr lang="en-US" sz="2400" b="0" dirty="0">
                <a:solidFill>
                  <a:schemeClr val="tx1"/>
                </a:solidFill>
              </a:rPr>
              <a:t>Evacuation is a real possibility</a:t>
            </a:r>
            <a:endParaRPr sz="2400" b="0" dirty="0">
              <a:solidFill>
                <a:schemeClr val="tx1"/>
              </a:solidFill>
            </a:endParaRPr>
          </a:p>
          <a:p>
            <a:pPr>
              <a:lnSpc>
                <a:spcPct val="90000"/>
              </a:lnSpc>
              <a:spcAft>
                <a:spcPts val="0"/>
              </a:spcAft>
              <a:buClr>
                <a:schemeClr val="dk1"/>
              </a:buClr>
              <a:buSzPts val="3200"/>
            </a:pPr>
            <a:r>
              <a:rPr lang="en-US" sz="2400" b="0" dirty="0">
                <a:solidFill>
                  <a:schemeClr val="tx1"/>
                </a:solidFill>
              </a:rPr>
              <a:t>Determine leadership  - who makes the decision to evacuate?</a:t>
            </a:r>
            <a:endParaRPr sz="2400" b="0" dirty="0">
              <a:solidFill>
                <a:schemeClr val="tx1"/>
              </a:solidFill>
            </a:endParaRPr>
          </a:p>
          <a:p>
            <a:pPr>
              <a:lnSpc>
                <a:spcPct val="90000"/>
              </a:lnSpc>
              <a:spcAft>
                <a:spcPts val="0"/>
              </a:spcAft>
              <a:buClr>
                <a:schemeClr val="dk1"/>
              </a:buClr>
              <a:buSzPts val="3200"/>
            </a:pPr>
            <a:r>
              <a:rPr lang="en-US" sz="2400" b="0" dirty="0">
                <a:solidFill>
                  <a:schemeClr val="tx1"/>
                </a:solidFill>
              </a:rPr>
              <a:t>Be sure the council is involved and informed</a:t>
            </a:r>
            <a:endParaRPr sz="2400" b="0" dirty="0">
              <a:solidFill>
                <a:schemeClr val="tx1"/>
              </a:solidFill>
            </a:endParaRPr>
          </a:p>
          <a:p>
            <a:pPr>
              <a:lnSpc>
                <a:spcPct val="90000"/>
              </a:lnSpc>
              <a:spcAft>
                <a:spcPts val="0"/>
              </a:spcAft>
              <a:buClr>
                <a:schemeClr val="dk1"/>
              </a:buClr>
              <a:buSzPts val="3200"/>
            </a:pPr>
            <a:r>
              <a:rPr lang="en-US" sz="2400" b="0" dirty="0">
                <a:solidFill>
                  <a:schemeClr val="tx1"/>
                </a:solidFill>
              </a:rPr>
              <a:t>Do we need to shut off utilities (council properties)?</a:t>
            </a:r>
            <a:endParaRPr sz="2400" b="0" dirty="0">
              <a:solidFill>
                <a:schemeClr val="tx1"/>
              </a:solidFill>
            </a:endParaRPr>
          </a:p>
          <a:p>
            <a:pPr>
              <a:lnSpc>
                <a:spcPct val="90000"/>
              </a:lnSpc>
              <a:spcAft>
                <a:spcPts val="0"/>
              </a:spcAft>
              <a:buClr>
                <a:schemeClr val="dk1"/>
              </a:buClr>
              <a:buSzPts val="3200"/>
            </a:pPr>
            <a:r>
              <a:rPr lang="en-US" sz="2400" b="0" dirty="0">
                <a:solidFill>
                  <a:schemeClr val="tx1"/>
                </a:solidFill>
              </a:rPr>
              <a:t>Communication with authorities?</a:t>
            </a:r>
            <a:endParaRPr sz="2400" b="0" dirty="0">
              <a:solidFill>
                <a:schemeClr val="tx1"/>
              </a:solidFill>
            </a:endParaRPr>
          </a:p>
          <a:p>
            <a:pPr>
              <a:lnSpc>
                <a:spcPct val="90000"/>
              </a:lnSpc>
              <a:spcAft>
                <a:spcPts val="0"/>
              </a:spcAft>
              <a:buClr>
                <a:schemeClr val="dk1"/>
              </a:buClr>
              <a:buSzPts val="3200"/>
            </a:pPr>
            <a:r>
              <a:rPr lang="en-US" sz="2400" b="0" dirty="0">
                <a:solidFill>
                  <a:schemeClr val="tx1"/>
                </a:solidFill>
              </a:rPr>
              <a:t>Communication with families?</a:t>
            </a:r>
            <a:endParaRPr sz="2400" b="0" dirty="0">
              <a:solidFill>
                <a:schemeClr val="tx1"/>
              </a:solidFill>
            </a:endParaRPr>
          </a:p>
          <a:p>
            <a:pPr>
              <a:lnSpc>
                <a:spcPct val="90000"/>
              </a:lnSpc>
              <a:spcAft>
                <a:spcPts val="0"/>
              </a:spcAft>
              <a:buClr>
                <a:schemeClr val="dk1"/>
              </a:buClr>
              <a:buSzPts val="3200"/>
            </a:pPr>
            <a:r>
              <a:rPr lang="en-US" sz="2400" b="0" dirty="0">
                <a:solidFill>
                  <a:schemeClr val="tx1"/>
                </a:solidFill>
              </a:rPr>
              <a:t>FA-705, AO-805, AO-807</a:t>
            </a:r>
            <a:endParaRPr sz="2400" b="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1524000" y="609600"/>
            <a:ext cx="8229600" cy="474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Items you</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should</a:t>
            </a:r>
            <a:r>
              <a:rPr lang="en-US" sz="2400" b="1" i="0" u="none" strike="noStrike" cap="none" dirty="0">
                <a:solidFill>
                  <a:srgbClr val="FF0000"/>
                </a:solidFill>
                <a:latin typeface="Calibri"/>
                <a:ea typeface="Calibri"/>
                <a:cs typeface="Calibri"/>
                <a:sym typeface="Calibri"/>
              </a:rPr>
              <a:t> </a:t>
            </a:r>
            <a:r>
              <a:rPr lang="en-US" sz="2400" b="1" i="0" u="none" strike="noStrike" cap="none" dirty="0">
                <a:solidFill>
                  <a:schemeClr val="dk1"/>
                </a:solidFill>
                <a:latin typeface="Calibri"/>
                <a:ea typeface="Calibri"/>
                <a:cs typeface="Calibri"/>
                <a:sym typeface="Calibri"/>
              </a:rPr>
              <a:t>have at this training</a:t>
            </a:r>
            <a:endParaRPr dirty="0"/>
          </a:p>
        </p:txBody>
      </p:sp>
      <p:sp>
        <p:nvSpPr>
          <p:cNvPr id="102" name="Google Shape;102;p3"/>
          <p:cNvSpPr txBox="1"/>
          <p:nvPr/>
        </p:nvSpPr>
        <p:spPr>
          <a:xfrm>
            <a:off x="1371600" y="1084500"/>
            <a:ext cx="8977200" cy="4825200"/>
          </a:xfrm>
          <a:prstGeom prst="rect">
            <a:avLst/>
          </a:prstGeom>
          <a:noFill/>
          <a:ln>
            <a:noFill/>
          </a:ln>
        </p:spPr>
        <p:txBody>
          <a:bodyPr spcFirstLastPara="1" wrap="square" lIns="91425" tIns="45700" rIns="91425" bIns="45700" anchor="t" anchorCtr="0">
            <a:noAutofit/>
          </a:bodyPr>
          <a:lstStyle/>
          <a:p>
            <a:pPr marL="228600" lvl="0" indent="-228631">
              <a:lnSpc>
                <a:spcPct val="90000"/>
              </a:lnSpc>
              <a:spcBef>
                <a:spcPts val="100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Guide to Safe Scouting (available online at https://www.scouting.org/health-and-safety/gss/toc/)</a:t>
            </a:r>
            <a:endParaRPr lang="en-US" sz="2200" dirty="0"/>
          </a:p>
          <a:p>
            <a:pPr marL="228600" marR="0" lvl="0" indent="-228631" algn="l" rtl="0">
              <a:lnSpc>
                <a:spcPct val="90000"/>
              </a:lnSpc>
              <a:spcBef>
                <a:spcPts val="100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Council’s </a:t>
            </a:r>
            <a:r>
              <a:rPr lang="en-US" sz="2200" b="0" i="0" u="none" strike="noStrike" cap="none" dirty="0">
                <a:solidFill>
                  <a:schemeClr val="dk1"/>
                </a:solidFill>
                <a:latin typeface="Calibri"/>
                <a:ea typeface="Calibri"/>
                <a:cs typeface="Calibri"/>
                <a:sym typeface="Calibri"/>
              </a:rPr>
              <a:t>Risk Management Policy</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Council’s Insurance Information</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Council’s </a:t>
            </a:r>
            <a:r>
              <a:rPr lang="en-US" sz="2200" b="0" i="0" u="none" strike="noStrike" cap="none" dirty="0">
                <a:solidFill>
                  <a:schemeClr val="dk1"/>
                </a:solidFill>
                <a:latin typeface="Calibri"/>
                <a:ea typeface="Calibri"/>
                <a:cs typeface="Calibri"/>
                <a:sym typeface="Calibri"/>
              </a:rPr>
              <a:t>Emergency Procedure</a:t>
            </a:r>
            <a:r>
              <a:rPr lang="en-US" sz="2200" dirty="0">
                <a:solidFill>
                  <a:schemeClr val="dk1"/>
                </a:solidFill>
                <a:latin typeface="Calibri"/>
                <a:ea typeface="Calibri"/>
                <a:cs typeface="Calibri"/>
                <a:sym typeface="Calibri"/>
              </a:rPr>
              <a:t> Plans</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Council’s Emergency/Crisis Plan</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Council</a:t>
            </a:r>
            <a:r>
              <a:rPr lang="en-US" sz="2200" dirty="0">
                <a:solidFill>
                  <a:schemeClr val="dk1"/>
                </a:solidFill>
                <a:latin typeface="Calibri"/>
                <a:ea typeface="Calibri"/>
                <a:cs typeface="Calibri"/>
                <a:sym typeface="Calibri"/>
              </a:rPr>
              <a:t>’s</a:t>
            </a:r>
            <a:r>
              <a:rPr lang="en-US" sz="2200" b="0" i="0" u="none" strike="noStrike" cap="none" dirty="0">
                <a:solidFill>
                  <a:schemeClr val="dk1"/>
                </a:solidFill>
                <a:latin typeface="Calibri"/>
                <a:ea typeface="Calibri"/>
                <a:cs typeface="Calibri"/>
                <a:sym typeface="Calibri"/>
              </a:rPr>
              <a:t> Emergency Contact List</a:t>
            </a:r>
            <a:endParaRPr sz="2200" dirty="0"/>
          </a:p>
          <a:p>
            <a:pPr marL="228600" marR="0" lvl="0" indent="-228631" algn="l" rtl="0">
              <a:lnSpc>
                <a:spcPct val="90000"/>
              </a:lnSpc>
              <a:spcBef>
                <a:spcPts val="1000"/>
              </a:spcBef>
              <a:spcAft>
                <a:spcPts val="0"/>
              </a:spcAft>
              <a:buClr>
                <a:schemeClr val="dk1"/>
              </a:buClr>
              <a:buSzPct val="100000"/>
              <a:buFont typeface="Arial"/>
              <a:buChar char="•"/>
            </a:pPr>
            <a:r>
              <a:rPr lang="en-US" sz="2200" b="0" i="0" u="none" strike="noStrike" cap="none" dirty="0">
                <a:solidFill>
                  <a:schemeClr val="dk1"/>
                </a:solidFill>
                <a:latin typeface="Calibri"/>
                <a:ea typeface="Calibri"/>
                <a:cs typeface="Calibri"/>
                <a:sym typeface="Calibri"/>
              </a:rPr>
              <a:t>Other council specific documents that will assist in preparing your day camp directors and program directors. </a:t>
            </a:r>
            <a:endParaRPr sz="22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1000"/>
              </a:spcBef>
              <a:spcAft>
                <a:spcPts val="0"/>
              </a:spcAft>
              <a:buNone/>
            </a:pPr>
            <a:endParaRPr sz="22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r>
              <a:rPr lang="en-US" sz="2200" b="1" i="0" u="none" strike="noStrike" cap="none" dirty="0">
                <a:solidFill>
                  <a:srgbClr val="FF0000"/>
                </a:solidFill>
                <a:latin typeface="Calibri"/>
                <a:ea typeface="Calibri"/>
                <a:cs typeface="Calibri"/>
                <a:sym typeface="Calibri"/>
              </a:rPr>
              <a:t>You will be prompted on the slide when it’s time to hand out some of these materials.</a:t>
            </a:r>
            <a:endParaRPr sz="2200" b="1" dirty="0">
              <a:solidFill>
                <a:srgbClr val="FF0000"/>
              </a:solidFill>
            </a:endParaRPr>
          </a:p>
        </p:txBody>
      </p:sp>
      <p:pic>
        <p:nvPicPr>
          <p:cNvPr id="103" name="Google Shape;103;p3"/>
          <p:cNvPicPr preferRelativeResize="0"/>
          <p:nvPr/>
        </p:nvPicPr>
        <p:blipFill>
          <a:blip r:embed="rId3">
            <a:alphaModFix/>
          </a:blip>
          <a:stretch>
            <a:fillRect/>
          </a:stretch>
        </p:blipFill>
        <p:spPr>
          <a:xfrm rot="-1793794">
            <a:off x="10049224" y="4213821"/>
            <a:ext cx="1439303" cy="958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Google Shape;469;p43"/>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Incident Reporting</a:t>
            </a:r>
            <a:endParaRPr dirty="0"/>
          </a:p>
        </p:txBody>
      </p:sp>
      <p:sp>
        <p:nvSpPr>
          <p:cNvPr id="470" name="Google Shape;470;p43"/>
          <p:cNvSpPr txBox="1">
            <a:spLocks noGrp="1"/>
          </p:cNvSpPr>
          <p:nvPr>
            <p:ph type="body" idx="1"/>
          </p:nvPr>
        </p:nvSpPr>
        <p:spPr>
          <a:xfrm>
            <a:off x="1351677" y="1547392"/>
            <a:ext cx="9488645" cy="4249999"/>
          </a:xfrm>
          <a:prstGeom prst="rect">
            <a:avLst/>
          </a:prstGeom>
          <a:noFill/>
          <a:ln>
            <a:noFill/>
          </a:ln>
        </p:spPr>
        <p:txBody>
          <a:bodyPr spcFirstLastPara="1" wrap="square" lIns="91425" tIns="45700" rIns="91425" bIns="45700" anchor="t" anchorCtr="0">
            <a:noAutofit/>
          </a:bodyPr>
          <a:lstStyle/>
          <a:p>
            <a:pPr>
              <a:lnSpc>
                <a:spcPct val="90000"/>
              </a:lnSpc>
              <a:spcBef>
                <a:spcPts val="0"/>
              </a:spcBef>
              <a:spcAft>
                <a:spcPts val="0"/>
              </a:spcAft>
              <a:buClr>
                <a:schemeClr val="dk1"/>
              </a:buClr>
              <a:buSzPts val="2800"/>
            </a:pPr>
            <a:r>
              <a:rPr lang="en-US" sz="2400" b="0" dirty="0">
                <a:solidFill>
                  <a:schemeClr val="tx1"/>
                </a:solidFill>
              </a:rPr>
              <a:t>Report all incidents per Scouting America protocol (AO 808)</a:t>
            </a:r>
          </a:p>
          <a:p>
            <a:pPr>
              <a:lnSpc>
                <a:spcPct val="90000"/>
              </a:lnSpc>
              <a:spcBef>
                <a:spcPts val="0"/>
              </a:spcBef>
              <a:spcAft>
                <a:spcPts val="0"/>
              </a:spcAft>
              <a:buClr>
                <a:schemeClr val="dk1"/>
              </a:buClr>
              <a:buSzPts val="2800"/>
            </a:pPr>
            <a:r>
              <a:rPr lang="en-US" sz="2400" b="0" dirty="0">
                <a:solidFill>
                  <a:schemeClr val="tx1"/>
                </a:solidFill>
              </a:rPr>
              <a:t>Review the Scouting America incident reporting website: </a:t>
            </a:r>
            <a:r>
              <a:rPr lang="en-US" sz="2400" b="0" dirty="0">
                <a:solidFill>
                  <a:schemeClr val="tx1"/>
                </a:solidFill>
                <a:hlinkClick r:id="rId3">
                  <a:extLst>
                    <a:ext uri="{A12FA001-AC4F-418D-AE19-62706E023703}">
                      <ahyp:hlinkClr xmlns:ahyp="http://schemas.microsoft.com/office/drawing/2018/hyperlinkcolor" val="tx"/>
                    </a:ext>
                  </a:extLst>
                </a:hlinkClick>
              </a:rPr>
              <a:t>www.scouting.org/health-and-safety/incident-report/</a:t>
            </a:r>
            <a:endParaRPr lang="en-US" sz="2400" b="0" dirty="0">
              <a:solidFill>
                <a:schemeClr val="tx1"/>
              </a:solidFill>
            </a:endParaRPr>
          </a:p>
          <a:p>
            <a:pPr>
              <a:lnSpc>
                <a:spcPct val="90000"/>
              </a:lnSpc>
              <a:spcBef>
                <a:spcPts val="0"/>
              </a:spcBef>
              <a:spcAft>
                <a:spcPts val="0"/>
              </a:spcAft>
              <a:buClr>
                <a:schemeClr val="dk1"/>
              </a:buClr>
              <a:buSzPts val="2800"/>
            </a:pPr>
            <a:r>
              <a:rPr lang="en-US" sz="2400" b="0" dirty="0">
                <a:solidFill>
                  <a:schemeClr val="tx1"/>
                </a:solidFill>
              </a:rPr>
              <a:t>As part of AO 808, the Camp Director, the Program Director and the Camp Advisor must review the incident reporting site/documents and sign a certification statement 60 days prior to start of camp.</a:t>
            </a:r>
          </a:p>
          <a:p>
            <a:pPr>
              <a:lnSpc>
                <a:spcPct val="90000"/>
              </a:lnSpc>
              <a:spcBef>
                <a:spcPts val="0"/>
              </a:spcBef>
              <a:spcAft>
                <a:spcPts val="0"/>
              </a:spcAft>
              <a:buClr>
                <a:schemeClr val="dk1"/>
              </a:buClr>
              <a:buSzPts val="2800"/>
            </a:pPr>
            <a:r>
              <a:rPr lang="en-US" sz="2400" b="0" dirty="0">
                <a:solidFill>
                  <a:schemeClr val="tx1"/>
                </a:solidFill>
              </a:rPr>
              <a:t>Fatality or catastrophic injury or illness the Camp Director is in charge, supported by the camp health officer.</a:t>
            </a:r>
          </a:p>
          <a:p>
            <a:pPr>
              <a:lnSpc>
                <a:spcPct val="90000"/>
              </a:lnSpc>
              <a:spcBef>
                <a:spcPts val="0"/>
              </a:spcBef>
              <a:spcAft>
                <a:spcPts val="0"/>
              </a:spcAft>
              <a:buClr>
                <a:schemeClr val="dk1"/>
              </a:buClr>
              <a:buSzPts val="2800"/>
            </a:pPr>
            <a:r>
              <a:rPr lang="en-US" sz="2400" b="0" dirty="0">
                <a:solidFill>
                  <a:schemeClr val="tx1"/>
                </a:solidFill>
              </a:rPr>
              <a:t>What are the council protocols for these incidents? (HS-507)</a:t>
            </a:r>
          </a:p>
          <a:p>
            <a:pPr>
              <a:lnSpc>
                <a:spcPct val="90000"/>
              </a:lnSpc>
              <a:spcBef>
                <a:spcPts val="0"/>
              </a:spcBef>
              <a:spcAft>
                <a:spcPts val="0"/>
              </a:spcAft>
              <a:buClr>
                <a:schemeClr val="dk1"/>
              </a:buClr>
              <a:buSzPts val="2800"/>
            </a:pPr>
            <a:r>
              <a:rPr lang="en-US" sz="2400" b="0" dirty="0">
                <a:solidFill>
                  <a:schemeClr val="tx1"/>
                </a:solidFill>
              </a:rPr>
              <a:t>What are the council emergency policies and procedures? (AO 805)</a:t>
            </a:r>
            <a:endParaRPr sz="2400" b="0" dirty="0">
              <a:solidFill>
                <a:schemeClr val="tx1"/>
              </a:solidFill>
            </a:endParaRPr>
          </a:p>
        </p:txBody>
      </p:sp>
      <p:sp>
        <p:nvSpPr>
          <p:cNvPr id="471" name="Google Shape;471;p43"/>
          <p:cNvSpPr/>
          <p:nvPr/>
        </p:nvSpPr>
        <p:spPr>
          <a:xfrm>
            <a:off x="906762" y="5656043"/>
            <a:ext cx="1006603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472" name="Google Shape;472;p43"/>
          <p:cNvPicPr preferRelativeResize="0"/>
          <p:nvPr/>
        </p:nvPicPr>
        <p:blipFill>
          <a:blip r:embed="rId4">
            <a:alphaModFix/>
          </a:blip>
          <a:stretch>
            <a:fillRect/>
          </a:stretch>
        </p:blipFill>
        <p:spPr>
          <a:xfrm rot="-1793776">
            <a:off x="10322634" y="5222861"/>
            <a:ext cx="1300332" cy="8663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4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9" name="Google Shape;479;p44"/>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480" name="Google Shape;480;p44"/>
          <p:cNvSpPr txBox="1">
            <a:spLocks noGrp="1"/>
          </p:cNvSpPr>
          <p:nvPr>
            <p:ph type="body" idx="1"/>
          </p:nvPr>
        </p:nvSpPr>
        <p:spPr>
          <a:xfrm>
            <a:off x="1776255" y="1634331"/>
            <a:ext cx="8966201" cy="3998913"/>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Through the years, Scouting America has developed a plan for safe camping. </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marL="0" lvl="0" indent="0" algn="l" rtl="0">
              <a:lnSpc>
                <a:spcPct val="90000"/>
              </a:lnSpc>
              <a:spcBef>
                <a:spcPts val="1000"/>
              </a:spcBef>
              <a:spcAft>
                <a:spcPts val="0"/>
              </a:spcAft>
              <a:buClr>
                <a:schemeClr val="dk1"/>
              </a:buClr>
              <a:buSzPts val="2800"/>
              <a:buNone/>
            </a:pPr>
            <a:r>
              <a:rPr lang="en-US" b="0" dirty="0">
                <a:solidFill>
                  <a:schemeClr val="tx1"/>
                </a:solidFill>
              </a:rPr>
              <a:t>The NCAP standards have been put in place for the safety of youth, staff, and leaders. </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marL="0" lvl="0" indent="0" algn="l" rtl="0">
              <a:lnSpc>
                <a:spcPct val="90000"/>
              </a:lnSpc>
              <a:spcBef>
                <a:spcPts val="1000"/>
              </a:spcBef>
              <a:spcAft>
                <a:spcPts val="0"/>
              </a:spcAft>
              <a:buClr>
                <a:schemeClr val="dk1"/>
              </a:buClr>
              <a:buSzPts val="2800"/>
              <a:buNone/>
            </a:pPr>
            <a:r>
              <a:rPr lang="en-US" b="0" dirty="0">
                <a:solidFill>
                  <a:schemeClr val="tx1"/>
                </a:solidFill>
              </a:rPr>
              <a:t>Risk management means managing the environment to minimize risks to everyone’s safety and well-being while allowing for a fun learning experience to take place.</a:t>
            </a:r>
            <a:endParaRPr b="0" dirty="0">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7" name="Google Shape;487;p45"/>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488" name="Google Shape;488;p45"/>
          <p:cNvSpPr txBox="1">
            <a:spLocks noGrp="1"/>
          </p:cNvSpPr>
          <p:nvPr>
            <p:ph type="body" idx="1"/>
          </p:nvPr>
        </p:nvSpPr>
        <p:spPr>
          <a:xfrm>
            <a:off x="3418995" y="1371600"/>
            <a:ext cx="2827950" cy="4677900"/>
          </a:xfrm>
          <a:prstGeom prst="rect">
            <a:avLst/>
          </a:prstGeom>
          <a:noFill/>
          <a:ln>
            <a:noFill/>
          </a:ln>
        </p:spPr>
        <p:txBody>
          <a:bodyPr spcFirstLastPara="1" wrap="square" lIns="91425" tIns="45700" rIns="91425" bIns="45700" anchor="t" anchorCtr="0">
            <a:noAutofit/>
          </a:bodyPr>
          <a:lstStyle/>
          <a:p>
            <a:pPr marL="228600" lvl="0" indent="-279400" algn="l" rtl="0">
              <a:lnSpc>
                <a:spcPct val="100000"/>
              </a:lnSpc>
              <a:spcBef>
                <a:spcPts val="0"/>
              </a:spcBef>
              <a:spcAft>
                <a:spcPts val="0"/>
              </a:spcAft>
              <a:buSzPts val="2600"/>
              <a:buFont typeface="Calibri"/>
              <a:buChar char="●"/>
            </a:pPr>
            <a:r>
              <a:rPr lang="en-US" sz="2400" b="1" dirty="0">
                <a:solidFill>
                  <a:schemeClr val="tx1"/>
                </a:solidFill>
                <a:sym typeface="Calibri"/>
              </a:rPr>
              <a:t>PD-108     	</a:t>
            </a:r>
          </a:p>
          <a:p>
            <a:pPr marL="228600" lvl="0" indent="-279400" algn="l" rtl="0">
              <a:lnSpc>
                <a:spcPct val="100000"/>
              </a:lnSpc>
              <a:spcBef>
                <a:spcPts val="0"/>
              </a:spcBef>
              <a:spcAft>
                <a:spcPts val="0"/>
              </a:spcAft>
              <a:buSzPts val="2600"/>
              <a:buFont typeface="Calibri"/>
              <a:buChar char="●"/>
            </a:pPr>
            <a:r>
              <a:rPr lang="en-US" sz="2400" b="1" dirty="0">
                <a:solidFill>
                  <a:schemeClr val="tx1"/>
                </a:solidFill>
                <a:sym typeface="Calibri"/>
              </a:rPr>
              <a:t>PD-112   </a:t>
            </a:r>
          </a:p>
          <a:p>
            <a:pPr marL="228600" lvl="0" indent="-279400" algn="l" rtl="0">
              <a:lnSpc>
                <a:spcPct val="100000"/>
              </a:lnSpc>
              <a:spcBef>
                <a:spcPts val="0"/>
              </a:spcBef>
              <a:spcAft>
                <a:spcPts val="0"/>
              </a:spcAft>
              <a:buSzPts val="2600"/>
              <a:buFont typeface="Calibri"/>
              <a:buChar char="●"/>
            </a:pPr>
            <a:r>
              <a:rPr lang="en-US" sz="2400" b="1" dirty="0">
                <a:solidFill>
                  <a:schemeClr val="tx1"/>
                </a:solidFill>
                <a:sym typeface="Calibri"/>
              </a:rPr>
              <a:t>HS-511</a:t>
            </a:r>
          </a:p>
          <a:p>
            <a:pPr marL="228600" lvl="0" indent="-279400" algn="l" rtl="0">
              <a:lnSpc>
                <a:spcPct val="100000"/>
              </a:lnSpc>
              <a:spcBef>
                <a:spcPts val="0"/>
              </a:spcBef>
              <a:spcAft>
                <a:spcPts val="0"/>
              </a:spcAft>
              <a:buSzPts val="2600"/>
              <a:buFont typeface="Calibri"/>
              <a:buChar char="●"/>
            </a:pPr>
            <a:r>
              <a:rPr lang="en-US" sz="2400" b="1" dirty="0">
                <a:solidFill>
                  <a:schemeClr val="tx1"/>
                </a:solidFill>
                <a:sym typeface="Calibri"/>
              </a:rPr>
              <a:t>FA-703 </a:t>
            </a:r>
          </a:p>
          <a:p>
            <a:pPr marL="228600" lvl="0" indent="-279400" algn="l" rtl="0">
              <a:lnSpc>
                <a:spcPct val="100000"/>
              </a:lnSpc>
              <a:spcBef>
                <a:spcPts val="0"/>
              </a:spcBef>
              <a:spcAft>
                <a:spcPts val="0"/>
              </a:spcAft>
              <a:buSzPts val="2600"/>
              <a:buFont typeface="Calibri"/>
              <a:buChar char="●"/>
            </a:pPr>
            <a:r>
              <a:rPr lang="en-US" sz="2400" b="1" dirty="0">
                <a:solidFill>
                  <a:schemeClr val="tx1"/>
                </a:solidFill>
                <a:sym typeface="Calibri"/>
              </a:rPr>
              <a:t>FA-705 </a:t>
            </a:r>
          </a:p>
          <a:p>
            <a:pPr marL="228600" lvl="0" indent="-279400" algn="l" rtl="0">
              <a:lnSpc>
                <a:spcPct val="100000"/>
              </a:lnSpc>
              <a:spcBef>
                <a:spcPts val="0"/>
              </a:spcBef>
              <a:spcAft>
                <a:spcPts val="0"/>
              </a:spcAft>
              <a:buSzPts val="2600"/>
              <a:buFont typeface="Calibri"/>
              <a:buChar char="●"/>
            </a:pPr>
            <a:r>
              <a:rPr lang="en-US" sz="2400" b="1" dirty="0">
                <a:solidFill>
                  <a:schemeClr val="tx1"/>
                </a:solidFill>
                <a:sym typeface="Calibri"/>
              </a:rPr>
              <a:t>FA-711</a:t>
            </a:r>
          </a:p>
          <a:p>
            <a:pPr marL="228600" lvl="0" indent="-279400">
              <a:lnSpc>
                <a:spcPct val="115000"/>
              </a:lnSpc>
              <a:spcBef>
                <a:spcPts val="0"/>
              </a:spcBef>
              <a:buSzPts val="2600"/>
              <a:buFont typeface="Calibri"/>
              <a:buChar char="●"/>
            </a:pPr>
            <a:r>
              <a:rPr lang="pt-BR" sz="2400" b="1" dirty="0">
                <a:solidFill>
                  <a:schemeClr val="tx1"/>
                </a:solidFill>
              </a:rPr>
              <a:t>FA-714</a:t>
            </a:r>
          </a:p>
          <a:p>
            <a:pPr marL="228600" lvl="0" indent="-279400">
              <a:lnSpc>
                <a:spcPct val="115000"/>
              </a:lnSpc>
              <a:spcBef>
                <a:spcPts val="0"/>
              </a:spcBef>
              <a:buSzPts val="2600"/>
              <a:buFont typeface="Calibri"/>
              <a:buChar char="●"/>
            </a:pPr>
            <a:r>
              <a:rPr lang="pt-BR" sz="2400" b="1" dirty="0">
                <a:solidFill>
                  <a:schemeClr val="tx1"/>
                </a:solidFill>
              </a:rPr>
              <a:t>AO-805</a:t>
            </a:r>
          </a:p>
          <a:p>
            <a:pPr marL="228600" lvl="0" indent="-279400">
              <a:lnSpc>
                <a:spcPct val="115000"/>
              </a:lnSpc>
              <a:spcBef>
                <a:spcPts val="0"/>
              </a:spcBef>
              <a:buSzPts val="2600"/>
              <a:buFont typeface="Calibri"/>
              <a:buChar char="●"/>
            </a:pPr>
            <a:r>
              <a:rPr lang="pt-BR" sz="2400" b="1" dirty="0">
                <a:solidFill>
                  <a:schemeClr val="tx1"/>
                </a:solidFill>
              </a:rPr>
              <a:t>AO-807</a:t>
            </a:r>
          </a:p>
          <a:p>
            <a:pPr marL="228600" lvl="0" indent="-279400">
              <a:lnSpc>
                <a:spcPct val="115000"/>
              </a:lnSpc>
              <a:spcBef>
                <a:spcPts val="0"/>
              </a:spcBef>
              <a:buSzPts val="2600"/>
              <a:buFont typeface="Calibri"/>
              <a:buChar char="●"/>
            </a:pPr>
            <a:r>
              <a:rPr lang="pt-BR" sz="2400" b="1" dirty="0">
                <a:solidFill>
                  <a:schemeClr val="tx1"/>
                </a:solidFill>
              </a:rPr>
              <a:t>AO-808</a:t>
            </a:r>
          </a:p>
          <a:p>
            <a:pPr marL="228600" lvl="0" indent="-279400">
              <a:lnSpc>
                <a:spcPct val="115000"/>
              </a:lnSpc>
              <a:spcBef>
                <a:spcPts val="0"/>
              </a:spcBef>
              <a:buSzPts val="2600"/>
              <a:buFont typeface="Calibri"/>
              <a:buChar char="●"/>
            </a:pPr>
            <a:r>
              <a:rPr lang="pt-BR" sz="2400" b="1" dirty="0">
                <a:solidFill>
                  <a:schemeClr val="tx1"/>
                </a:solidFill>
              </a:rPr>
              <a:t>AO-812</a:t>
            </a:r>
          </a:p>
          <a:p>
            <a:pPr marL="228600" lvl="0" indent="-279400">
              <a:lnSpc>
                <a:spcPct val="115000"/>
              </a:lnSpc>
              <a:spcBef>
                <a:spcPts val="0"/>
              </a:spcBef>
              <a:buSzPts val="2600"/>
              <a:buFont typeface="Calibri"/>
              <a:buChar char="●"/>
            </a:pPr>
            <a:r>
              <a:rPr lang="pt-BR" sz="2400" b="1" dirty="0">
                <a:solidFill>
                  <a:schemeClr val="tx1"/>
                </a:solidFill>
              </a:rPr>
              <a:t>RP-552</a:t>
            </a:r>
            <a:endParaRPr lang="pt-BR" sz="2400" dirty="0">
              <a:solidFill>
                <a:schemeClr val="tx1"/>
              </a:solidFill>
            </a:endParaRPr>
          </a:p>
          <a:p>
            <a:pPr marL="228600" lvl="0" indent="-279400" algn="l" rtl="0">
              <a:lnSpc>
                <a:spcPct val="100000"/>
              </a:lnSpc>
              <a:spcBef>
                <a:spcPts val="0"/>
              </a:spcBef>
              <a:spcAft>
                <a:spcPts val="0"/>
              </a:spcAft>
              <a:buSzPts val="2600"/>
              <a:buFont typeface="Calibri"/>
              <a:buChar char="●"/>
            </a:pPr>
            <a:endParaRPr dirty="0">
              <a:solidFill>
                <a:schemeClr val="tx1"/>
              </a:solidFill>
            </a:endParaRPr>
          </a:p>
          <a:p>
            <a:pPr marL="228600" lvl="0" indent="0" algn="l" rtl="0">
              <a:lnSpc>
                <a:spcPct val="100000"/>
              </a:lnSpc>
              <a:spcBef>
                <a:spcPts val="2200"/>
              </a:spcBef>
              <a:spcAft>
                <a:spcPts val="0"/>
              </a:spcAft>
              <a:buNone/>
            </a:pPr>
            <a:endParaRPr sz="2600" b="1" dirty="0">
              <a:solidFill>
                <a:schemeClr val="tx1"/>
              </a:solidFill>
            </a:endParaRPr>
          </a:p>
        </p:txBody>
      </p:sp>
      <p:sp>
        <p:nvSpPr>
          <p:cNvPr id="490" name="Google Shape;490;p45"/>
          <p:cNvSpPr txBox="1"/>
          <p:nvPr/>
        </p:nvSpPr>
        <p:spPr>
          <a:xfrm>
            <a:off x="5845350" y="1827200"/>
            <a:ext cx="1871100" cy="680156"/>
          </a:xfrm>
          <a:prstGeom prst="rect">
            <a:avLst/>
          </a:prstGeom>
          <a:noFill/>
          <a:ln>
            <a:noFill/>
          </a:ln>
        </p:spPr>
        <p:txBody>
          <a:bodyPr spcFirstLastPara="1" wrap="square" lIns="91425" tIns="91425" rIns="91425" bIns="91425" anchor="t" anchorCtr="0">
            <a:spAutoFit/>
          </a:bodyPr>
          <a:lstStyle/>
          <a:p>
            <a:pPr lvl="0" algn="l" rtl="0">
              <a:lnSpc>
                <a:spcPct val="115000"/>
              </a:lnSpc>
              <a:spcBef>
                <a:spcPts val="0"/>
              </a:spcBef>
              <a:spcAft>
                <a:spcPts val="0"/>
              </a:spcAft>
              <a:buClr>
                <a:schemeClr val="dk1"/>
              </a:buClr>
              <a:buSzPts val="2600"/>
            </a:pPr>
            <a:endParaRPr sz="2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8B1635C1-73F2-DFB0-34EF-C6E4644F3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679" y="1254367"/>
            <a:ext cx="3414713" cy="434926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97" name="Google Shape;497;p46" descr="A picture containing ground, outdoor, tree, person&#10;&#10;Description automatically generated"/>
          <p:cNvPicPr preferRelativeResize="0"/>
          <p:nvPr/>
        </p:nvPicPr>
        <p:blipFill rotWithShape="1">
          <a:blip r:embed="rId3">
            <a:alphaModFix/>
          </a:blip>
          <a:srcRect b="15745"/>
          <a:stretch/>
        </p:blipFill>
        <p:spPr>
          <a:xfrm>
            <a:off x="20" y="1282"/>
            <a:ext cx="12191980" cy="6856718"/>
          </a:xfrm>
          <a:prstGeom prst="rect">
            <a:avLst/>
          </a:prstGeom>
          <a:noFill/>
          <a:ln>
            <a:noFill/>
          </a:ln>
        </p:spPr>
      </p:pic>
      <p:sp>
        <p:nvSpPr>
          <p:cNvPr id="498" name="Google Shape;498;p46"/>
          <p:cNvSpPr txBox="1">
            <a:spLocks noGrp="1"/>
          </p:cNvSpPr>
          <p:nvPr>
            <p:ph type="title"/>
          </p:nvPr>
        </p:nvSpPr>
        <p:spPr>
          <a:xfrm>
            <a:off x="962117" y="4122782"/>
            <a:ext cx="10515600" cy="26253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dirty="0">
                <a:solidFill>
                  <a:schemeClr val="lt1"/>
                </a:solidFill>
                <a:latin typeface="Rockwell"/>
                <a:ea typeface="Rockwell"/>
                <a:cs typeface="Rockwell"/>
                <a:sym typeface="Rockwell"/>
              </a:rPr>
              <a:t>ORIENTATION &amp; OPENING FUNCTIONS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5" name="Google Shape;505;p47"/>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Orientation &amp; Opening Functions</a:t>
            </a:r>
            <a:endParaRPr dirty="0"/>
          </a:p>
        </p:txBody>
      </p:sp>
      <p:sp>
        <p:nvSpPr>
          <p:cNvPr id="506" name="Google Shape;506;p47"/>
          <p:cNvSpPr txBox="1"/>
          <p:nvPr/>
        </p:nvSpPr>
        <p:spPr>
          <a:xfrm>
            <a:off x="1904999" y="1827211"/>
            <a:ext cx="8229600" cy="399891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LEARNING OBJECTIVES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Explain potential opening functions that need to be completed prior to opening camp</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Recognize the importance of communication, proper training, and orientation of parents and leaders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Describe a typical orientation for adult leaders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Review appropriate check-in procedures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Explain the importance of efficient record keeping</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48"/>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Opening &amp; Closing Procedures</a:t>
            </a:r>
            <a:endParaRPr dirty="0"/>
          </a:p>
        </p:txBody>
      </p:sp>
      <p:sp>
        <p:nvSpPr>
          <p:cNvPr id="514" name="Google Shape;514;p48"/>
          <p:cNvSpPr txBox="1">
            <a:spLocks noGrp="1"/>
          </p:cNvSpPr>
          <p:nvPr>
            <p:ph type="body" idx="1"/>
          </p:nvPr>
        </p:nvSpPr>
        <p:spPr>
          <a:xfrm>
            <a:off x="1568450" y="1524000"/>
            <a:ext cx="9055100" cy="46743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en-US" sz="3000" b="0" dirty="0">
                <a:solidFill>
                  <a:schemeClr val="tx1"/>
                </a:solidFill>
              </a:rPr>
              <a:t>Plan or manual with written procedures for the following:</a:t>
            </a:r>
            <a:endParaRPr b="0" dirty="0">
              <a:solidFill>
                <a:schemeClr val="tx1"/>
              </a:solidFill>
            </a:endParaRPr>
          </a:p>
          <a:p>
            <a:pPr lvl="1">
              <a:lnSpc>
                <a:spcPct val="90000"/>
              </a:lnSpc>
              <a:spcAft>
                <a:spcPts val="0"/>
              </a:spcAft>
              <a:buClr>
                <a:schemeClr val="dk1"/>
              </a:buClr>
              <a:buSzPts val="3000"/>
            </a:pPr>
            <a:r>
              <a:rPr lang="en-US" sz="3000" dirty="0">
                <a:solidFill>
                  <a:schemeClr val="tx1"/>
                </a:solidFill>
              </a:rPr>
              <a:t>Review of evals from current session</a:t>
            </a:r>
            <a:endParaRPr dirty="0">
              <a:solidFill>
                <a:schemeClr val="tx1"/>
              </a:solidFill>
            </a:endParaRPr>
          </a:p>
          <a:p>
            <a:pPr lvl="1">
              <a:lnSpc>
                <a:spcPct val="90000"/>
              </a:lnSpc>
              <a:spcAft>
                <a:spcPts val="0"/>
              </a:spcAft>
              <a:buClr>
                <a:schemeClr val="dk1"/>
              </a:buClr>
              <a:buSzPts val="3000"/>
            </a:pPr>
            <a:r>
              <a:rPr lang="en-US" sz="3000" dirty="0">
                <a:solidFill>
                  <a:schemeClr val="tx1"/>
                </a:solidFill>
              </a:rPr>
              <a:t>Review of checkout reports from staff</a:t>
            </a:r>
            <a:endParaRPr dirty="0">
              <a:solidFill>
                <a:schemeClr val="tx1"/>
              </a:solidFill>
            </a:endParaRPr>
          </a:p>
          <a:p>
            <a:pPr lvl="1">
              <a:lnSpc>
                <a:spcPct val="90000"/>
              </a:lnSpc>
              <a:spcAft>
                <a:spcPts val="0"/>
              </a:spcAft>
              <a:buClr>
                <a:schemeClr val="dk1"/>
              </a:buClr>
              <a:buSzPts val="3000"/>
            </a:pPr>
            <a:r>
              <a:rPr lang="en-US" sz="3000" dirty="0">
                <a:solidFill>
                  <a:schemeClr val="tx1"/>
                </a:solidFill>
              </a:rPr>
              <a:t>Physical setup and takedown requirements</a:t>
            </a:r>
            <a:endParaRPr dirty="0">
              <a:solidFill>
                <a:schemeClr val="tx1"/>
              </a:solidFill>
            </a:endParaRPr>
          </a:p>
          <a:p>
            <a:pPr lvl="1">
              <a:lnSpc>
                <a:spcPct val="90000"/>
              </a:lnSpc>
              <a:spcAft>
                <a:spcPts val="0"/>
              </a:spcAft>
              <a:buClr>
                <a:schemeClr val="dk1"/>
              </a:buClr>
              <a:buSzPts val="3000"/>
            </a:pPr>
            <a:r>
              <a:rPr lang="en-US" sz="3000" dirty="0">
                <a:solidFill>
                  <a:schemeClr val="tx1"/>
                </a:solidFill>
              </a:rPr>
              <a:t>Inventory, condition, and location of equipment &amp; supplies</a:t>
            </a:r>
            <a:endParaRPr dirty="0">
              <a:solidFill>
                <a:schemeClr val="tx1"/>
              </a:solidFill>
            </a:endParaRPr>
          </a:p>
          <a:p>
            <a:pPr lvl="1">
              <a:lnSpc>
                <a:spcPct val="90000"/>
              </a:lnSpc>
              <a:spcAft>
                <a:spcPts val="0"/>
              </a:spcAft>
              <a:buClr>
                <a:schemeClr val="dk1"/>
              </a:buClr>
              <a:buSzPts val="3000"/>
            </a:pPr>
            <a:r>
              <a:rPr lang="en-US" sz="3000" dirty="0">
                <a:solidFill>
                  <a:schemeClr val="tx1"/>
                </a:solidFill>
              </a:rPr>
              <a:t>Design and layout of program areas</a:t>
            </a:r>
            <a:endParaRPr dirty="0">
              <a:solidFill>
                <a:schemeClr val="tx1"/>
              </a:solidFill>
            </a:endParaRPr>
          </a:p>
          <a:p>
            <a:pPr lvl="1">
              <a:lnSpc>
                <a:spcPct val="90000"/>
              </a:lnSpc>
              <a:spcAft>
                <a:spcPts val="0"/>
              </a:spcAft>
              <a:buClr>
                <a:schemeClr val="dk1"/>
              </a:buClr>
              <a:buSzPts val="3000"/>
            </a:pPr>
            <a:r>
              <a:rPr lang="en-US" sz="3000" dirty="0">
                <a:solidFill>
                  <a:schemeClr val="tx1"/>
                </a:solidFill>
              </a:rPr>
              <a:t>End of season maintenance (RP-855)</a:t>
            </a:r>
            <a:endParaRPr dirty="0">
              <a:solidFill>
                <a:schemeClr val="tx1"/>
              </a:solidFill>
            </a:endParaRPr>
          </a:p>
          <a:p>
            <a:pPr lvl="1">
              <a:lnSpc>
                <a:spcPct val="90000"/>
              </a:lnSpc>
              <a:spcAft>
                <a:spcPts val="0"/>
              </a:spcAft>
              <a:buClr>
                <a:schemeClr val="dk1"/>
              </a:buClr>
              <a:buSzPts val="3000"/>
            </a:pPr>
            <a:r>
              <a:rPr lang="en-US" sz="3000" dirty="0">
                <a:solidFill>
                  <a:schemeClr val="tx1"/>
                </a:solidFill>
              </a:rPr>
              <a:t>Equipment &amp; Supply needs for next year</a:t>
            </a:r>
            <a:endParaRPr dirty="0">
              <a:solidFill>
                <a:schemeClr val="tx1"/>
              </a:solidFill>
            </a:endParaRP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1" name="Google Shape;521;p49"/>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Pre-Camp Orientation</a:t>
            </a:r>
            <a:endParaRPr dirty="0"/>
          </a:p>
        </p:txBody>
      </p:sp>
      <p:sp>
        <p:nvSpPr>
          <p:cNvPr id="522" name="Google Shape;522;p49"/>
          <p:cNvSpPr txBox="1">
            <a:spLocks noGrp="1"/>
          </p:cNvSpPr>
          <p:nvPr>
            <p:ph type="body" idx="1"/>
          </p:nvPr>
        </p:nvSpPr>
        <p:spPr>
          <a:xfrm>
            <a:off x="1776254" y="1874837"/>
            <a:ext cx="9107645"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solidFill>
                  <a:schemeClr val="tx1"/>
                </a:solidFill>
              </a:rPr>
              <a:t>Leaders &amp; Parents need to know what to expect and how to plan so they can arrive prepared</a:t>
            </a:r>
            <a:endParaRPr dirty="0">
              <a:solidFill>
                <a:schemeClr val="tx1"/>
              </a:solidFill>
            </a:endParaRPr>
          </a:p>
          <a:p>
            <a:pPr>
              <a:lnSpc>
                <a:spcPct val="90000"/>
              </a:lnSpc>
              <a:spcAft>
                <a:spcPts val="0"/>
              </a:spcAft>
              <a:buClr>
                <a:schemeClr val="dk1"/>
              </a:buClr>
              <a:buSzPts val="900"/>
            </a:pPr>
            <a:endParaRPr sz="900" dirty="0">
              <a:solidFill>
                <a:schemeClr val="tx1"/>
              </a:solidFill>
            </a:endParaRPr>
          </a:p>
          <a:p>
            <a:pPr>
              <a:lnSpc>
                <a:spcPct val="90000"/>
              </a:lnSpc>
              <a:spcAft>
                <a:spcPts val="0"/>
              </a:spcAft>
              <a:buClr>
                <a:schemeClr val="dk1"/>
              </a:buClr>
              <a:buSzPts val="2800"/>
            </a:pPr>
            <a:r>
              <a:rPr lang="en-US" dirty="0">
                <a:solidFill>
                  <a:schemeClr val="tx1"/>
                </a:solidFill>
              </a:rPr>
              <a:t>Brochures, flyers, websites</a:t>
            </a:r>
            <a:endParaRPr dirty="0">
              <a:solidFill>
                <a:schemeClr val="tx1"/>
              </a:solidFill>
            </a:endParaRPr>
          </a:p>
          <a:p>
            <a:pPr lvl="1">
              <a:lnSpc>
                <a:spcPct val="90000"/>
              </a:lnSpc>
              <a:spcAft>
                <a:spcPts val="0"/>
              </a:spcAft>
              <a:buClr>
                <a:schemeClr val="dk1"/>
              </a:buClr>
              <a:buSzPts val="2400"/>
            </a:pPr>
            <a:r>
              <a:rPr lang="en-US" dirty="0">
                <a:solidFill>
                  <a:schemeClr val="tx1"/>
                </a:solidFill>
              </a:rPr>
              <a:t>Dates, Times, Locations, Fees</a:t>
            </a:r>
            <a:endParaRPr dirty="0">
              <a:solidFill>
                <a:schemeClr val="tx1"/>
              </a:solidFill>
            </a:endParaRPr>
          </a:p>
          <a:p>
            <a:pPr lvl="1">
              <a:lnSpc>
                <a:spcPct val="90000"/>
              </a:lnSpc>
              <a:spcAft>
                <a:spcPts val="0"/>
              </a:spcAft>
              <a:buClr>
                <a:schemeClr val="dk1"/>
              </a:buClr>
              <a:buSzPts val="2400"/>
            </a:pPr>
            <a:r>
              <a:rPr lang="en-US" dirty="0">
                <a:solidFill>
                  <a:schemeClr val="tx1"/>
                </a:solidFill>
              </a:rPr>
              <a:t>Special information</a:t>
            </a:r>
            <a:endParaRPr dirty="0">
              <a:solidFill>
                <a:schemeClr val="tx1"/>
              </a:solidFill>
            </a:endParaRPr>
          </a:p>
          <a:p>
            <a:pPr marL="762000" lvl="1">
              <a:lnSpc>
                <a:spcPct val="90000"/>
              </a:lnSpc>
              <a:spcBef>
                <a:spcPts val="0"/>
              </a:spcBef>
              <a:spcAft>
                <a:spcPts val="0"/>
              </a:spcAft>
              <a:buSzPts val="2400"/>
            </a:pPr>
            <a:r>
              <a:rPr lang="en-US" dirty="0">
                <a:solidFill>
                  <a:schemeClr val="tx1"/>
                </a:solidFill>
              </a:rPr>
              <a:t>Lunches, Tours, trips, special activities</a:t>
            </a:r>
            <a:endParaRPr dirty="0">
              <a:solidFill>
                <a:schemeClr val="tx1"/>
              </a:solidFill>
            </a:endParaRPr>
          </a:p>
          <a:p>
            <a:pPr lvl="2">
              <a:lnSpc>
                <a:spcPct val="90000"/>
              </a:lnSpc>
              <a:spcAft>
                <a:spcPts val="0"/>
              </a:spcAft>
              <a:buClr>
                <a:schemeClr val="dk1"/>
              </a:buClr>
              <a:buSzPts val="900"/>
            </a:pPr>
            <a:endParaRPr sz="1400" dirty="0">
              <a:solidFill>
                <a:schemeClr val="tx1"/>
              </a:solidFill>
            </a:endParaRPr>
          </a:p>
          <a:p>
            <a:pPr>
              <a:lnSpc>
                <a:spcPct val="90000"/>
              </a:lnSpc>
              <a:spcAft>
                <a:spcPts val="0"/>
              </a:spcAft>
              <a:buClr>
                <a:schemeClr val="dk1"/>
              </a:buClr>
              <a:buSzPts val="2800"/>
            </a:pPr>
            <a:r>
              <a:rPr lang="en-US" dirty="0">
                <a:solidFill>
                  <a:schemeClr val="tx1"/>
                </a:solidFill>
              </a:rPr>
              <a:t>2-3 weeks before camp</a:t>
            </a:r>
            <a:endParaRPr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9" name="Google Shape;529;p5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Pre-Camp Orientation</a:t>
            </a:r>
            <a:endParaRPr dirty="0"/>
          </a:p>
        </p:txBody>
      </p:sp>
      <p:sp>
        <p:nvSpPr>
          <p:cNvPr id="530" name="Google Shape;530;p50"/>
          <p:cNvSpPr txBox="1">
            <a:spLocks noGrp="1"/>
          </p:cNvSpPr>
          <p:nvPr>
            <p:ph type="body" idx="1"/>
          </p:nvPr>
        </p:nvSpPr>
        <p:spPr>
          <a:xfrm>
            <a:off x="1776254" y="1634331"/>
            <a:ext cx="8917145" cy="4791869"/>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ct val="100000"/>
            </a:pPr>
            <a:r>
              <a:rPr lang="en-US" b="0" dirty="0">
                <a:solidFill>
                  <a:schemeClr val="tx1"/>
                </a:solidFill>
              </a:rPr>
              <a:t>Key Staff Members  - discuss program and answer questions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Tour of the camp, if possible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Review procedures for check-in, registration, emergencies, camper security</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Provide instructions on leader and parent expectations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Review schedule of activities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Discuss the theme</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Medical Forms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T-shirt distribution</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Promote trading post items</a:t>
            </a:r>
            <a:endParaRPr b="0"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7" name="Google Shape;537;p51"/>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Pre-Camp Orientation</a:t>
            </a:r>
            <a:endParaRPr dirty="0"/>
          </a:p>
        </p:txBody>
      </p:sp>
      <p:sp>
        <p:nvSpPr>
          <p:cNvPr id="538" name="Google Shape;538;p51"/>
          <p:cNvSpPr txBox="1">
            <a:spLocks noGrp="1"/>
          </p:cNvSpPr>
          <p:nvPr>
            <p:ph type="body" idx="1"/>
          </p:nvPr>
        </p:nvSpPr>
        <p:spPr>
          <a:xfrm>
            <a:off x="1904999" y="1896268"/>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dirty="0">
                <a:solidFill>
                  <a:schemeClr val="tx1"/>
                </a:solidFill>
              </a:rPr>
              <a:t>Medical Checks – </a:t>
            </a:r>
            <a:r>
              <a:rPr lang="en-US" b="0" dirty="0">
                <a:solidFill>
                  <a:schemeClr val="tx1"/>
                </a:solidFill>
              </a:rPr>
              <a:t>process for collecting &amp; securing medical info</a:t>
            </a:r>
            <a:endParaRPr b="0" dirty="0">
              <a:solidFill>
                <a:schemeClr val="tx1"/>
              </a:solidFill>
            </a:endParaRPr>
          </a:p>
          <a:p>
            <a:pPr>
              <a:lnSpc>
                <a:spcPct val="90000"/>
              </a:lnSpc>
              <a:spcAft>
                <a:spcPts val="0"/>
              </a:spcAft>
              <a:buClr>
                <a:schemeClr val="dk1"/>
              </a:buClr>
              <a:buSzPts val="2800"/>
            </a:pPr>
            <a:r>
              <a:rPr lang="en-US" dirty="0">
                <a:solidFill>
                  <a:schemeClr val="tx1"/>
                </a:solidFill>
              </a:rPr>
              <a:t>Daily Sign-in. What about no-shows?</a:t>
            </a:r>
            <a:endParaRPr dirty="0">
              <a:solidFill>
                <a:schemeClr val="tx1"/>
              </a:solidFill>
            </a:endParaRPr>
          </a:p>
          <a:p>
            <a:pPr>
              <a:lnSpc>
                <a:spcPct val="90000"/>
              </a:lnSpc>
              <a:spcAft>
                <a:spcPts val="0"/>
              </a:spcAft>
              <a:buClr>
                <a:schemeClr val="dk1"/>
              </a:buClr>
              <a:buSzPts val="2800"/>
            </a:pPr>
            <a:r>
              <a:rPr lang="en-US" dirty="0">
                <a:solidFill>
                  <a:schemeClr val="tx1"/>
                </a:solidFill>
              </a:rPr>
              <a:t>Authorization for removal from camp – </a:t>
            </a:r>
            <a:r>
              <a:rPr lang="en-US" b="0" dirty="0">
                <a:solidFill>
                  <a:schemeClr val="tx1"/>
                </a:solidFill>
              </a:rPr>
              <a:t>who can do it, how will you track it?</a:t>
            </a:r>
            <a:endParaRPr b="0"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5" name="Google Shape;545;p5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Arrival in Camp – Check In Procedures</a:t>
            </a:r>
            <a:endParaRPr dirty="0"/>
          </a:p>
        </p:txBody>
      </p:sp>
      <p:sp>
        <p:nvSpPr>
          <p:cNvPr id="546" name="Google Shape;546;p52"/>
          <p:cNvSpPr txBox="1">
            <a:spLocks noGrp="1"/>
          </p:cNvSpPr>
          <p:nvPr>
            <p:ph type="body" idx="1"/>
          </p:nvPr>
        </p:nvSpPr>
        <p:spPr>
          <a:xfrm>
            <a:off x="1600200" y="1779107"/>
            <a:ext cx="9907744" cy="4770125"/>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sz="2400" b="0" dirty="0">
                <a:solidFill>
                  <a:schemeClr val="tx1"/>
                </a:solidFill>
              </a:rPr>
              <a:t>ONE CHANCE TO MAKE A GOOD FIRST IMPRESSION!</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Positive &amp; Inviting Appearance on arrival</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Greeted with a smile by a uniformed staff member?</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Area free of litter and organized? Is the grass cut?</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Sufficient signage for drop off, parking, access from main roads?</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Greeted enthusiastically by staff they encounter?</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Restrooms? Directions, signs, etc.?</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Parents feel safe about leaving their Cub Scout here?</a:t>
            </a:r>
            <a:endParaRPr sz="2400" b="0" dirty="0">
              <a:solidFill>
                <a:schemeClr val="tx1"/>
              </a:solidFill>
            </a:endParaRPr>
          </a:p>
          <a:p>
            <a:pPr>
              <a:lnSpc>
                <a:spcPct val="90000"/>
              </a:lnSpc>
              <a:spcAft>
                <a:spcPts val="0"/>
              </a:spcAft>
              <a:buClr>
                <a:schemeClr val="dk1"/>
              </a:buClr>
              <a:buSzPts val="2800"/>
            </a:pPr>
            <a:r>
              <a:rPr lang="en-US" sz="2400" b="0" dirty="0">
                <a:solidFill>
                  <a:schemeClr val="tx1"/>
                </a:solidFill>
              </a:rPr>
              <a:t>Can they recognize the theme?</a:t>
            </a:r>
            <a:endParaRPr sz="2400" b="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C4A0-B3FC-6526-8DC2-9818D185647D}"/>
              </a:ext>
            </a:extLst>
          </p:cNvPr>
          <p:cNvSpPr>
            <a:spLocks noGrp="1"/>
          </p:cNvSpPr>
          <p:nvPr>
            <p:ph type="title"/>
          </p:nvPr>
        </p:nvSpPr>
        <p:spPr>
          <a:xfrm>
            <a:off x="1447800" y="419558"/>
            <a:ext cx="10515600" cy="1325563"/>
          </a:xfrm>
        </p:spPr>
        <p:txBody>
          <a:bodyPr/>
          <a:lstStyle/>
          <a:p>
            <a:r>
              <a:rPr lang="en-US" dirty="0"/>
              <a:t>Important Changes to NCAP Standards</a:t>
            </a:r>
          </a:p>
        </p:txBody>
      </p:sp>
      <p:sp>
        <p:nvSpPr>
          <p:cNvPr id="4" name="TextBox 3">
            <a:extLst>
              <a:ext uri="{FF2B5EF4-FFF2-40B4-BE49-F238E27FC236}">
                <a16:creationId xmlns:a16="http://schemas.microsoft.com/office/drawing/2014/main" id="{41A66642-2B39-4181-FF4F-97BAFD950CB4}"/>
              </a:ext>
            </a:extLst>
          </p:cNvPr>
          <p:cNvSpPr txBox="1"/>
          <p:nvPr/>
        </p:nvSpPr>
        <p:spPr>
          <a:xfrm>
            <a:off x="838200" y="2691580"/>
            <a:ext cx="10412711" cy="830997"/>
          </a:xfrm>
          <a:prstGeom prst="rect">
            <a:avLst/>
          </a:prstGeom>
          <a:noFill/>
        </p:spPr>
        <p:txBody>
          <a:bodyPr wrap="square">
            <a:spAutoFit/>
          </a:bodyPr>
          <a:lstStyle/>
          <a:p>
            <a:pPr algn="l"/>
            <a:r>
              <a:rPr lang="en-US" sz="2400" b="0" i="0" u="none" strike="noStrike" baseline="0" dirty="0">
                <a:latin typeface="Calibri" panose="020F0502020204030204" pitchFamily="34" charset="0"/>
                <a:cs typeface="Calibri" panose="020F0502020204030204" pitchFamily="34" charset="0"/>
              </a:rPr>
              <a:t>Please reference the NCAP Circulars to confirm upcoming changes to the 2026 camping season.*</a:t>
            </a:r>
          </a:p>
        </p:txBody>
      </p:sp>
      <p:sp>
        <p:nvSpPr>
          <p:cNvPr id="5" name="TextBox 4">
            <a:extLst>
              <a:ext uri="{FF2B5EF4-FFF2-40B4-BE49-F238E27FC236}">
                <a16:creationId xmlns:a16="http://schemas.microsoft.com/office/drawing/2014/main" id="{44BEBFA3-7CF4-7D86-B2D2-F64ABF3A593C}"/>
              </a:ext>
            </a:extLst>
          </p:cNvPr>
          <p:cNvSpPr txBox="1"/>
          <p:nvPr/>
        </p:nvSpPr>
        <p:spPr>
          <a:xfrm>
            <a:off x="990600" y="4876800"/>
            <a:ext cx="9601199" cy="1015663"/>
          </a:xfrm>
          <a:prstGeom prst="rect">
            <a:avLst/>
          </a:prstGeom>
          <a:noFill/>
        </p:spPr>
        <p:txBody>
          <a:bodyPr wrap="square">
            <a:spAutoFit/>
          </a:bodyPr>
          <a:lstStyle/>
          <a:p>
            <a:r>
              <a:rPr lang="en-US" sz="2000" b="1" i="0" u="none" strike="noStrike" baseline="0" dirty="0">
                <a:solidFill>
                  <a:srgbClr val="FF0000"/>
                </a:solidFill>
                <a:latin typeface="Calibri" panose="020F0502020204030204" pitchFamily="34" charset="0"/>
                <a:cs typeface="Calibri" panose="020F0502020204030204" pitchFamily="34" charset="0"/>
              </a:rPr>
              <a:t>*This is not intended to be a complete list of changes to the NCAP Standards that apply to Day Camp. Please review all applicable Day Camp Standards prior to holding your camp. </a:t>
            </a:r>
            <a:endParaRPr lang="en-US"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3468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3" name="Google Shape;553;p53"/>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Arrival in Camp – Check In Procedures</a:t>
            </a:r>
            <a:endParaRPr dirty="0"/>
          </a:p>
        </p:txBody>
      </p:sp>
      <p:sp>
        <p:nvSpPr>
          <p:cNvPr id="554" name="Google Shape;554;p53"/>
          <p:cNvSpPr txBox="1">
            <a:spLocks noGrp="1"/>
          </p:cNvSpPr>
          <p:nvPr>
            <p:ph type="body" idx="1"/>
          </p:nvPr>
        </p:nvSpPr>
        <p:spPr>
          <a:xfrm>
            <a:off x="1904999" y="1905000"/>
            <a:ext cx="8229600" cy="435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Divide the process into stations:</a:t>
            </a:r>
            <a:endParaRPr dirty="0">
              <a:solidFill>
                <a:schemeClr val="tx1"/>
              </a:solidFill>
            </a:endParaRPr>
          </a:p>
          <a:p>
            <a:pPr marL="793750" lvl="1">
              <a:lnSpc>
                <a:spcPct val="90000"/>
              </a:lnSpc>
              <a:spcAft>
                <a:spcPts val="0"/>
              </a:spcAft>
              <a:buClr>
                <a:schemeClr val="dk1"/>
              </a:buClr>
              <a:buSzPts val="2500"/>
            </a:pPr>
            <a:r>
              <a:rPr lang="en-US" sz="2500" dirty="0">
                <a:solidFill>
                  <a:schemeClr val="tx1"/>
                </a:solidFill>
              </a:rPr>
              <a:t>Paperwork and Fee Clearance</a:t>
            </a:r>
            <a:endParaRPr sz="2500" dirty="0">
              <a:solidFill>
                <a:schemeClr val="tx1"/>
              </a:solidFill>
            </a:endParaRPr>
          </a:p>
          <a:p>
            <a:pPr marL="793750" lvl="1">
              <a:lnSpc>
                <a:spcPct val="90000"/>
              </a:lnSpc>
              <a:spcAft>
                <a:spcPts val="0"/>
              </a:spcAft>
              <a:buClr>
                <a:schemeClr val="dk1"/>
              </a:buClr>
              <a:buSzPts val="2500"/>
            </a:pPr>
            <a:r>
              <a:rPr lang="en-US" sz="2500" dirty="0">
                <a:solidFill>
                  <a:schemeClr val="tx1"/>
                </a:solidFill>
              </a:rPr>
              <a:t>Medical Check (must retain confidentiality)</a:t>
            </a:r>
            <a:endParaRPr sz="2500" dirty="0">
              <a:solidFill>
                <a:schemeClr val="tx1"/>
              </a:solidFill>
            </a:endParaRPr>
          </a:p>
          <a:p>
            <a:pPr marL="793750" lvl="1">
              <a:lnSpc>
                <a:spcPct val="90000"/>
              </a:lnSpc>
              <a:spcAft>
                <a:spcPts val="0"/>
              </a:spcAft>
              <a:buClr>
                <a:schemeClr val="dk1"/>
              </a:buClr>
              <a:buSzPts val="2500"/>
            </a:pPr>
            <a:r>
              <a:rPr lang="en-US" sz="2500" dirty="0">
                <a:solidFill>
                  <a:schemeClr val="tx1"/>
                </a:solidFill>
              </a:rPr>
              <a:t>T-shirts for those who missed orientation</a:t>
            </a:r>
            <a:endParaRPr sz="2500" dirty="0">
              <a:solidFill>
                <a:schemeClr val="tx1"/>
              </a:solidFill>
            </a:endParaRPr>
          </a:p>
          <a:p>
            <a:pPr marL="793750" lvl="1">
              <a:lnSpc>
                <a:spcPct val="90000"/>
              </a:lnSpc>
              <a:spcAft>
                <a:spcPts val="0"/>
              </a:spcAft>
              <a:buClr>
                <a:schemeClr val="dk1"/>
              </a:buClr>
              <a:buSzPts val="2500"/>
            </a:pPr>
            <a:r>
              <a:rPr lang="en-US" sz="2500" dirty="0">
                <a:solidFill>
                  <a:schemeClr val="tx1"/>
                </a:solidFill>
              </a:rPr>
              <a:t>Den Assignment – meet the den leader/chief</a:t>
            </a:r>
            <a:endParaRPr sz="2500" dirty="0">
              <a:solidFill>
                <a:schemeClr val="tx1"/>
              </a:solidFill>
            </a:endParaRPr>
          </a:p>
          <a:p>
            <a:pPr marL="793750" lvl="1">
              <a:lnSpc>
                <a:spcPct val="90000"/>
              </a:lnSpc>
              <a:spcAft>
                <a:spcPts val="0"/>
              </a:spcAft>
              <a:buClr>
                <a:schemeClr val="dk1"/>
              </a:buClr>
              <a:buSzPts val="2500"/>
            </a:pPr>
            <a:r>
              <a:rPr lang="en-US" sz="2500" dirty="0">
                <a:solidFill>
                  <a:schemeClr val="tx1"/>
                </a:solidFill>
              </a:rPr>
              <a:t>Wristband / name tag / ID tag creation or distribution</a:t>
            </a:r>
            <a:endParaRPr sz="2500" dirty="0">
              <a:solidFill>
                <a:schemeClr val="tx1"/>
              </a:solidFill>
            </a:endParaRPr>
          </a:p>
          <a:p>
            <a:pPr marL="793750" lvl="1">
              <a:lnSpc>
                <a:spcPct val="90000"/>
              </a:lnSpc>
              <a:spcAft>
                <a:spcPts val="0"/>
              </a:spcAft>
              <a:buClr>
                <a:schemeClr val="dk1"/>
              </a:buClr>
              <a:buSzPts val="2500"/>
            </a:pPr>
            <a:r>
              <a:rPr lang="en-US" sz="2500" dirty="0">
                <a:solidFill>
                  <a:schemeClr val="tx1"/>
                </a:solidFill>
              </a:rPr>
              <a:t>Pre-opening activity</a:t>
            </a:r>
            <a:endParaRPr sz="2500" dirty="0">
              <a:solidFill>
                <a:schemeClr val="tx1"/>
              </a:solidFill>
            </a:endParaRPr>
          </a:p>
          <a:p>
            <a:pPr marL="793750" lvl="1">
              <a:lnSpc>
                <a:spcPct val="90000"/>
              </a:lnSpc>
              <a:spcAft>
                <a:spcPts val="0"/>
              </a:spcAft>
              <a:buClr>
                <a:schemeClr val="dk1"/>
              </a:buClr>
              <a:buSzPts val="2500"/>
            </a:pPr>
            <a:r>
              <a:rPr lang="en-US" sz="2500" dirty="0">
                <a:solidFill>
                  <a:schemeClr val="tx1"/>
                </a:solidFill>
              </a:rPr>
              <a:t>Allow for good flow, smoothly moving from one to the next</a:t>
            </a:r>
            <a:endParaRPr sz="2500" dirty="0">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54"/>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Council Paperwork &amp; Fees</a:t>
            </a:r>
            <a:endParaRPr dirty="0"/>
          </a:p>
        </p:txBody>
      </p:sp>
      <p:sp>
        <p:nvSpPr>
          <p:cNvPr id="562" name="Google Shape;562;p54"/>
          <p:cNvSpPr txBox="1">
            <a:spLocks noGrp="1"/>
          </p:cNvSpPr>
          <p:nvPr>
            <p:ph type="body" idx="1"/>
          </p:nvPr>
        </p:nvSpPr>
        <p:spPr>
          <a:xfrm>
            <a:off x="1904999" y="1634331"/>
            <a:ext cx="82296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3200"/>
            </a:pPr>
            <a:r>
              <a:rPr lang="en-US" sz="3200" b="0" dirty="0">
                <a:solidFill>
                  <a:schemeClr val="tx1"/>
                </a:solidFill>
              </a:rPr>
              <a:t>Application forms for unregistered youth</a:t>
            </a:r>
            <a:endParaRPr b="0" dirty="0">
              <a:solidFill>
                <a:schemeClr val="tx1"/>
              </a:solidFill>
            </a:endParaRPr>
          </a:p>
          <a:p>
            <a:pPr>
              <a:lnSpc>
                <a:spcPct val="90000"/>
              </a:lnSpc>
              <a:spcAft>
                <a:spcPts val="0"/>
              </a:spcAft>
              <a:buClr>
                <a:schemeClr val="dk1"/>
              </a:buClr>
              <a:buSzPts val="3200"/>
            </a:pPr>
            <a:r>
              <a:rPr lang="en-US" sz="3200" b="0" dirty="0">
                <a:solidFill>
                  <a:schemeClr val="tx1"/>
                </a:solidFill>
              </a:rPr>
              <a:t>Registration forms for walk-ins</a:t>
            </a:r>
            <a:endParaRPr b="0" dirty="0">
              <a:solidFill>
                <a:schemeClr val="tx1"/>
              </a:solidFill>
            </a:endParaRPr>
          </a:p>
          <a:p>
            <a:pPr>
              <a:lnSpc>
                <a:spcPct val="90000"/>
              </a:lnSpc>
              <a:spcAft>
                <a:spcPts val="0"/>
              </a:spcAft>
              <a:buClr>
                <a:schemeClr val="dk1"/>
              </a:buClr>
              <a:buSzPts val="3200"/>
            </a:pPr>
            <a:r>
              <a:rPr lang="en-US" sz="3200" b="0" dirty="0">
                <a:solidFill>
                  <a:schemeClr val="tx1"/>
                </a:solidFill>
              </a:rPr>
              <a:t>Permission Slips, if necessary</a:t>
            </a:r>
            <a:endParaRPr b="0" dirty="0">
              <a:solidFill>
                <a:schemeClr val="tx1"/>
              </a:solidFill>
            </a:endParaRPr>
          </a:p>
          <a:p>
            <a:pPr>
              <a:lnSpc>
                <a:spcPct val="90000"/>
              </a:lnSpc>
              <a:spcAft>
                <a:spcPts val="0"/>
              </a:spcAft>
              <a:buClr>
                <a:schemeClr val="dk1"/>
              </a:buClr>
              <a:buSzPts val="3200"/>
            </a:pPr>
            <a:r>
              <a:rPr lang="en-US" sz="3200" b="0" dirty="0">
                <a:solidFill>
                  <a:schemeClr val="tx1"/>
                </a:solidFill>
              </a:rPr>
              <a:t>Updating roster for walk-ins and no-shows</a:t>
            </a:r>
            <a:endParaRPr b="0" dirty="0">
              <a:solidFill>
                <a:schemeClr val="tx1"/>
              </a:solidFill>
            </a:endParaRPr>
          </a:p>
          <a:p>
            <a:pPr>
              <a:lnSpc>
                <a:spcPct val="90000"/>
              </a:lnSpc>
              <a:spcAft>
                <a:spcPts val="0"/>
              </a:spcAft>
              <a:buClr>
                <a:schemeClr val="dk1"/>
              </a:buClr>
              <a:buSzPts val="3200"/>
            </a:pPr>
            <a:r>
              <a:rPr lang="en-US" sz="3200" b="0" dirty="0">
                <a:solidFill>
                  <a:schemeClr val="tx1"/>
                </a:solidFill>
              </a:rPr>
              <a:t>Collection of fees (council policy on handling funds?)</a:t>
            </a:r>
            <a:endParaRPr b="0" dirty="0">
              <a:solidFill>
                <a:schemeClr val="tx1"/>
              </a:solidFill>
            </a:endParaRPr>
          </a:p>
          <a:p>
            <a:pPr>
              <a:lnSpc>
                <a:spcPct val="90000"/>
              </a:lnSpc>
              <a:spcAft>
                <a:spcPts val="0"/>
              </a:spcAft>
              <a:buClr>
                <a:schemeClr val="dk1"/>
              </a:buClr>
              <a:buSzPts val="3200"/>
            </a:pPr>
            <a:r>
              <a:rPr lang="en-US" sz="3200" b="0" dirty="0">
                <a:solidFill>
                  <a:schemeClr val="tx1"/>
                </a:solidFill>
              </a:rPr>
              <a:t>Receipt book</a:t>
            </a:r>
            <a:endParaRPr b="0" dirty="0">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9" name="Google Shape;569;p55"/>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570" name="Google Shape;570;p55"/>
          <p:cNvSpPr txBox="1">
            <a:spLocks noGrp="1"/>
          </p:cNvSpPr>
          <p:nvPr>
            <p:ph type="body" idx="1"/>
          </p:nvPr>
        </p:nvSpPr>
        <p:spPr>
          <a:xfrm>
            <a:off x="1981200" y="1827211"/>
            <a:ext cx="8229600" cy="4722021"/>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Create high morale and minimize stress with a well-defined and organized opening  process. Be sure your staff knows each job, and their part of it as well.</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Signage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Start out happy!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Smooth, fun, fast – no bottlenecks!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The first day should be fun and exciting for youth, leaders, and STAFF!!</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b="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7" name="Google Shape;577;p5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578" name="Google Shape;578;p56"/>
          <p:cNvSpPr txBox="1">
            <a:spLocks noGrp="1"/>
          </p:cNvSpPr>
          <p:nvPr>
            <p:ph type="body" idx="1"/>
          </p:nvPr>
        </p:nvSpPr>
        <p:spPr>
          <a:xfrm>
            <a:off x="1905000" y="1655963"/>
            <a:ext cx="4582986" cy="4677962"/>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buClr>
                <a:schemeClr val="dk1"/>
              </a:buClr>
              <a:buSzPts val="2600"/>
            </a:pPr>
            <a:r>
              <a:rPr lang="en-US" sz="2600" b="1" dirty="0">
                <a:solidFill>
                  <a:schemeClr val="tx1"/>
                </a:solidFill>
                <a:latin typeface="Calibri"/>
                <a:ea typeface="Calibri"/>
                <a:cs typeface="Calibri"/>
                <a:sym typeface="Calibri"/>
              </a:rPr>
              <a:t>PD-108</a:t>
            </a:r>
            <a:endParaRPr dirty="0">
              <a:solidFill>
                <a:schemeClr val="tx1"/>
              </a:solidFill>
            </a:endParaRPr>
          </a:p>
          <a:p>
            <a:pPr>
              <a:lnSpc>
                <a:spcPct val="115000"/>
              </a:lnSpc>
              <a:spcBef>
                <a:spcPts val="2200"/>
              </a:spcBef>
              <a:spcAft>
                <a:spcPts val="0"/>
              </a:spcAft>
              <a:buClr>
                <a:schemeClr val="dk1"/>
              </a:buClr>
              <a:buSzPts val="2600"/>
            </a:pPr>
            <a:r>
              <a:rPr lang="en-US" sz="2600" b="1" dirty="0">
                <a:solidFill>
                  <a:schemeClr val="tx1"/>
                </a:solidFill>
                <a:latin typeface="Calibri"/>
                <a:ea typeface="Calibri"/>
                <a:cs typeface="Calibri"/>
                <a:sym typeface="Calibri"/>
              </a:rPr>
              <a:t>RP-855</a:t>
            </a:r>
            <a:endParaRPr sz="2600" b="1" dirty="0">
              <a:solidFill>
                <a:schemeClr val="tx1"/>
              </a:solidFill>
            </a:endParaRPr>
          </a:p>
        </p:txBody>
      </p:sp>
      <p:pic>
        <p:nvPicPr>
          <p:cNvPr id="3" name="Picture 2">
            <a:extLst>
              <a:ext uri="{FF2B5EF4-FFF2-40B4-BE49-F238E27FC236}">
                <a16:creationId xmlns:a16="http://schemas.microsoft.com/office/drawing/2014/main" id="{89CBE844-A227-B96F-360F-90E57ECCE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415" y="1254367"/>
            <a:ext cx="3414713" cy="434926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585" name="Google Shape;585;p57" descr="A group of people standing next to a person&#10;&#10;Description automatically generated"/>
          <p:cNvPicPr preferRelativeResize="0">
            <a:picLocks noGrp="1"/>
          </p:cNvPicPr>
          <p:nvPr>
            <p:ph type="body" idx="1"/>
          </p:nvPr>
        </p:nvPicPr>
        <p:blipFill rotWithShape="1">
          <a:blip r:embed="rId3">
            <a:alphaModFix/>
          </a:blip>
          <a:srcRect t="9781" b="5964"/>
          <a:stretch/>
        </p:blipFill>
        <p:spPr>
          <a:xfrm>
            <a:off x="20" y="1282"/>
            <a:ext cx="12191980" cy="6856718"/>
          </a:xfrm>
          <a:prstGeom prst="rect">
            <a:avLst/>
          </a:prstGeom>
          <a:noFill/>
          <a:ln>
            <a:noFill/>
          </a:ln>
        </p:spPr>
      </p:pic>
      <p:sp>
        <p:nvSpPr>
          <p:cNvPr id="586" name="Google Shape;586;p57"/>
          <p:cNvSpPr txBox="1">
            <a:spLocks noGrp="1"/>
          </p:cNvSpPr>
          <p:nvPr>
            <p:ph type="title"/>
          </p:nvPr>
        </p:nvSpPr>
        <p:spPr>
          <a:xfrm>
            <a:off x="2083925" y="5020350"/>
            <a:ext cx="8562900" cy="1648200"/>
          </a:xfrm>
          <a:prstGeom prst="rect">
            <a:avLst/>
          </a:prstGeom>
          <a:solidFill>
            <a:srgbClr val="3C78D8"/>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400"/>
              <a:buFont typeface="Rockwell"/>
              <a:buNone/>
            </a:pPr>
            <a:r>
              <a:rPr lang="en-US" sz="5400" b="1" cap="none" dirty="0">
                <a:solidFill>
                  <a:schemeClr val="lt1"/>
                </a:solidFill>
                <a:latin typeface="Rockwell"/>
                <a:ea typeface="Rockwell"/>
                <a:cs typeface="Rockwell"/>
                <a:sym typeface="Rockwell"/>
              </a:rPr>
              <a:t>CAMPER SECURITY</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3" name="Google Shape;593;p58"/>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Camper Security</a:t>
            </a:r>
            <a:endParaRPr dirty="0"/>
          </a:p>
        </p:txBody>
      </p:sp>
      <p:sp>
        <p:nvSpPr>
          <p:cNvPr id="594" name="Google Shape;594;p58"/>
          <p:cNvSpPr txBox="1">
            <a:spLocks noGrp="1"/>
          </p:cNvSpPr>
          <p:nvPr>
            <p:ph type="body" idx="1"/>
          </p:nvPr>
        </p:nvSpPr>
        <p:spPr>
          <a:xfrm>
            <a:off x="1514700" y="1230600"/>
            <a:ext cx="9458099" cy="54750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700"/>
              <a:buNone/>
            </a:pPr>
            <a:endParaRPr sz="1035" dirty="0"/>
          </a:p>
          <a:p>
            <a:pPr marL="0" lvl="0" indent="0" algn="l" rtl="0">
              <a:lnSpc>
                <a:spcPct val="70000"/>
              </a:lnSpc>
              <a:spcBef>
                <a:spcPts val="0"/>
              </a:spcBef>
              <a:spcAft>
                <a:spcPts val="0"/>
              </a:spcAft>
              <a:buClr>
                <a:schemeClr val="dk1"/>
              </a:buClr>
              <a:buSzPts val="700"/>
              <a:buNone/>
            </a:pPr>
            <a:endParaRPr sz="2250" dirty="0"/>
          </a:p>
          <a:p>
            <a:pPr marL="0" lvl="0" indent="0" algn="l" rtl="0">
              <a:lnSpc>
                <a:spcPct val="70000"/>
              </a:lnSpc>
              <a:spcBef>
                <a:spcPts val="0"/>
              </a:spcBef>
              <a:spcAft>
                <a:spcPts val="0"/>
              </a:spcAft>
              <a:buClr>
                <a:schemeClr val="dk1"/>
              </a:buClr>
              <a:buSzPts val="700"/>
              <a:buNone/>
            </a:pPr>
            <a:r>
              <a:rPr lang="en-US" sz="2250" dirty="0"/>
              <a:t>Learning Objectives:</a:t>
            </a:r>
            <a:endParaRPr sz="2250" dirty="0"/>
          </a:p>
          <a:p>
            <a:pPr marL="0" lvl="0" indent="0" algn="l" rtl="0">
              <a:lnSpc>
                <a:spcPct val="70000"/>
              </a:lnSpc>
              <a:spcBef>
                <a:spcPts val="0"/>
              </a:spcBef>
              <a:spcAft>
                <a:spcPts val="0"/>
              </a:spcAft>
              <a:buClr>
                <a:schemeClr val="dk1"/>
              </a:buClr>
              <a:buSzPts val="700"/>
              <a:buNone/>
            </a:pPr>
            <a:endParaRPr sz="1562" dirty="0"/>
          </a:p>
          <a:p>
            <a:pPr marL="427832" indent="-342900">
              <a:spcAft>
                <a:spcPts val="0"/>
              </a:spcAft>
              <a:buSzPts val="2263"/>
            </a:pPr>
            <a:r>
              <a:rPr lang="en-US" sz="2262" b="0" dirty="0">
                <a:solidFill>
                  <a:schemeClr val="tx1"/>
                </a:solidFill>
              </a:rPr>
              <a:t>Identify camper security information that should be communicated to unit leaders and parents prior to camp and at registration</a:t>
            </a:r>
            <a:endParaRPr sz="2262" b="0" dirty="0">
              <a:solidFill>
                <a:schemeClr val="tx1"/>
              </a:solidFill>
            </a:endParaRPr>
          </a:p>
          <a:p>
            <a:pPr marL="427832" indent="-342900">
              <a:spcBef>
                <a:spcPts val="0"/>
              </a:spcBef>
              <a:spcAft>
                <a:spcPts val="0"/>
              </a:spcAft>
              <a:buSzPts val="2263"/>
            </a:pPr>
            <a:r>
              <a:rPr lang="en-US" sz="2262" b="0" dirty="0">
                <a:solidFill>
                  <a:schemeClr val="tx1"/>
                </a:solidFill>
              </a:rPr>
              <a:t>Identify transportation security measures (FA-711, PS-216)</a:t>
            </a:r>
            <a:endParaRPr sz="2262" b="0" dirty="0">
              <a:solidFill>
                <a:schemeClr val="tx1"/>
              </a:solidFill>
            </a:endParaRPr>
          </a:p>
          <a:p>
            <a:pPr marL="427832" indent="-342900">
              <a:spcBef>
                <a:spcPts val="0"/>
              </a:spcBef>
              <a:spcAft>
                <a:spcPts val="0"/>
              </a:spcAft>
              <a:buSzPts val="2263"/>
            </a:pPr>
            <a:r>
              <a:rPr lang="en-US" sz="2262" b="0" dirty="0">
                <a:solidFill>
                  <a:schemeClr val="tx1"/>
                </a:solidFill>
              </a:rPr>
              <a:t>Explain procedures for: </a:t>
            </a:r>
            <a:endParaRPr sz="2262" b="0" dirty="0">
              <a:solidFill>
                <a:schemeClr val="tx1"/>
              </a:solidFill>
            </a:endParaRPr>
          </a:p>
          <a:p>
            <a:pPr marL="800100" indent="-342900">
              <a:spcBef>
                <a:spcPts val="500"/>
              </a:spcBef>
              <a:spcAft>
                <a:spcPts val="0"/>
              </a:spcAft>
              <a:buSzPts val="275"/>
            </a:pPr>
            <a:r>
              <a:rPr lang="en-US" sz="2262" b="0" dirty="0">
                <a:solidFill>
                  <a:schemeClr val="tx1"/>
                </a:solidFill>
              </a:rPr>
              <a:t>Camper security check-in</a:t>
            </a:r>
            <a:endParaRPr sz="2262" b="0" dirty="0">
              <a:solidFill>
                <a:schemeClr val="tx1"/>
              </a:solidFill>
            </a:endParaRPr>
          </a:p>
          <a:p>
            <a:pPr marL="800100" indent="-342900">
              <a:spcBef>
                <a:spcPts val="500"/>
              </a:spcBef>
              <a:spcAft>
                <a:spcPts val="0"/>
              </a:spcAft>
              <a:buSzPts val="275"/>
            </a:pPr>
            <a:r>
              <a:rPr lang="en-US" sz="2262" b="0" dirty="0">
                <a:solidFill>
                  <a:schemeClr val="tx1"/>
                </a:solidFill>
              </a:rPr>
              <a:t>Camp contract personnel, if used, and visitors</a:t>
            </a:r>
            <a:endParaRPr sz="2262" b="0" dirty="0">
              <a:solidFill>
                <a:schemeClr val="tx1"/>
              </a:solidFill>
            </a:endParaRPr>
          </a:p>
          <a:p>
            <a:pPr marL="800100" indent="-342900">
              <a:spcBef>
                <a:spcPts val="500"/>
              </a:spcBef>
              <a:spcAft>
                <a:spcPts val="0"/>
              </a:spcAft>
              <a:buSzPts val="275"/>
            </a:pPr>
            <a:r>
              <a:rPr lang="en-US" sz="2262" b="0" dirty="0">
                <a:solidFill>
                  <a:schemeClr val="tx1"/>
                </a:solidFill>
              </a:rPr>
              <a:t>Handling unwanted visitors</a:t>
            </a:r>
            <a:endParaRPr sz="2262" b="0" dirty="0">
              <a:solidFill>
                <a:schemeClr val="tx1"/>
              </a:solidFill>
            </a:endParaRPr>
          </a:p>
          <a:p>
            <a:pPr marL="800100" indent="-342900">
              <a:spcBef>
                <a:spcPts val="500"/>
              </a:spcBef>
              <a:spcAft>
                <a:spcPts val="0"/>
              </a:spcAft>
              <a:buSzPts val="275"/>
            </a:pPr>
            <a:r>
              <a:rPr lang="en-US" sz="2262" b="0" dirty="0">
                <a:solidFill>
                  <a:schemeClr val="tx1"/>
                </a:solidFill>
              </a:rPr>
              <a:t>Handling media</a:t>
            </a:r>
            <a:endParaRPr sz="2262" b="0" dirty="0">
              <a:solidFill>
                <a:schemeClr val="tx1"/>
              </a:solidFill>
            </a:endParaRPr>
          </a:p>
          <a:p>
            <a:pPr>
              <a:spcBef>
                <a:spcPts val="500"/>
              </a:spcBef>
              <a:spcAft>
                <a:spcPts val="0"/>
              </a:spcAft>
              <a:buSzPts val="275"/>
            </a:pPr>
            <a:r>
              <a:rPr lang="en-US" sz="2262" b="0" dirty="0">
                <a:solidFill>
                  <a:schemeClr val="tx1"/>
                </a:solidFill>
              </a:rPr>
              <a:t>Handling early checkout</a:t>
            </a:r>
            <a:endParaRPr sz="2262" b="0" dirty="0">
              <a:solidFill>
                <a:schemeClr val="tx1"/>
              </a:solidFill>
            </a:endParaRPr>
          </a:p>
          <a:p>
            <a:pPr marL="427832" indent="-342900">
              <a:spcAft>
                <a:spcPts val="0"/>
              </a:spcAft>
              <a:buSzPts val="2263"/>
            </a:pPr>
            <a:r>
              <a:rPr lang="en-US" sz="2262" b="0" dirty="0">
                <a:solidFill>
                  <a:schemeClr val="tx1"/>
                </a:solidFill>
              </a:rPr>
              <a:t>Identify areas in camp that pose potential security issues</a:t>
            </a:r>
            <a:endParaRPr sz="2262" b="0" dirty="0">
              <a:solidFill>
                <a:schemeClr val="tx1"/>
              </a:solidFill>
            </a:endParaRPr>
          </a:p>
          <a:p>
            <a:pPr marL="0" lvl="0" indent="0" algn="l" rtl="0">
              <a:lnSpc>
                <a:spcPct val="100000"/>
              </a:lnSpc>
              <a:spcBef>
                <a:spcPts val="1000"/>
              </a:spcBef>
              <a:spcAft>
                <a:spcPts val="0"/>
              </a:spcAft>
              <a:buSzPts val="275"/>
              <a:buNone/>
            </a:pPr>
            <a:endParaRPr sz="2262" i="1" dirty="0"/>
          </a:p>
          <a:p>
            <a:pPr marL="228600" lvl="0" indent="-50800" algn="l" rtl="0">
              <a:lnSpc>
                <a:spcPct val="70000"/>
              </a:lnSpc>
              <a:spcBef>
                <a:spcPts val="1000"/>
              </a:spcBef>
              <a:spcAft>
                <a:spcPts val="0"/>
              </a:spcAft>
              <a:buClr>
                <a:schemeClr val="dk1"/>
              </a:buClr>
              <a:buSzPts val="700"/>
              <a:buNone/>
            </a:pPr>
            <a:endParaRPr sz="1035"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1" name="Google Shape;601;p59"/>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rPr>
              <a:t>Transportation Issues</a:t>
            </a:r>
            <a:endParaRPr lang="en-US" sz="6000" b="1" dirty="0">
              <a:solidFill>
                <a:srgbClr val="015F9D"/>
              </a:solidFill>
              <a:latin typeface="Calibri"/>
              <a:ea typeface="Calibri"/>
              <a:cs typeface="Calibri"/>
              <a:sym typeface="Calibri"/>
            </a:endParaRPr>
          </a:p>
        </p:txBody>
      </p:sp>
      <p:sp>
        <p:nvSpPr>
          <p:cNvPr id="602" name="Google Shape;602;p59"/>
          <p:cNvSpPr txBox="1"/>
          <p:nvPr/>
        </p:nvSpPr>
        <p:spPr>
          <a:xfrm>
            <a:off x="1558650" y="1295400"/>
            <a:ext cx="9074700" cy="4705200"/>
          </a:xfrm>
          <a:prstGeom prst="rect">
            <a:avLst/>
          </a:prstGeom>
          <a:noFill/>
          <a:ln>
            <a:noFill/>
          </a:ln>
        </p:spPr>
        <p:txBody>
          <a:bodyPr spcFirstLastPara="1" wrap="square" lIns="91425" tIns="45700" rIns="91425" bIns="45700" anchor="t" anchorCtr="0">
            <a:normAutofit lnSpcReduction="10000"/>
          </a:bodyPr>
          <a:lstStyle/>
          <a:p>
            <a:pPr marR="0" lvl="0" algn="l" rtl="0">
              <a:lnSpc>
                <a:spcPct val="90000"/>
              </a:lnSpc>
              <a:spcBef>
                <a:spcPts val="0"/>
              </a:spcBef>
              <a:spcAft>
                <a:spcPts val="0"/>
              </a:spcAft>
              <a:buClr>
                <a:schemeClr val="dk1"/>
              </a:buClr>
              <a:buSzPts val="2800"/>
            </a:pPr>
            <a:endParaRPr lang="en-US" sz="2400" dirty="0">
              <a:solidFill>
                <a:schemeClr val="dk1"/>
              </a:solidFill>
              <a:latin typeface="Calibri"/>
              <a:ea typeface="Calibri"/>
              <a:cs typeface="Calibri"/>
              <a:sym typeface="Calibri"/>
            </a:endParaRPr>
          </a:p>
          <a:p>
            <a:pPr marL="228600" marR="0" lvl="0" indent="-241934" algn="l" rtl="0">
              <a:lnSpc>
                <a:spcPct val="90000"/>
              </a:lnSpc>
              <a:spcBef>
                <a:spcPts val="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Monitor parking and drop-off areas</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Watch when near busy streets, avoid if possible</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If providing transportation, do so in a safe fashion</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All passengers should be secured by seat belts when in passenger vehicles – and according to local law</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Consider using law enforcement to help direct traffic</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Consider “back-in” parking to facilitate leaving the area</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Communicate safe rules to pedestrians and drivers</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Council vehicles must be maintained properly</a:t>
            </a:r>
            <a:endParaRPr sz="2400" dirty="0"/>
          </a:p>
          <a:p>
            <a:pPr marL="228600" marR="0" lvl="0" indent="-241934" algn="l" rtl="0">
              <a:lnSpc>
                <a:spcPct val="90000"/>
              </a:lnSpc>
              <a:spcBef>
                <a:spcPts val="100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Time evening events to arrive at home at a reasonable hour</a:t>
            </a:r>
            <a:endParaRPr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9" name="Google Shape;609;p60"/>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Routing and Accounting For</a:t>
            </a:r>
            <a:endParaRPr dirty="0"/>
          </a:p>
        </p:txBody>
      </p:sp>
      <p:sp>
        <p:nvSpPr>
          <p:cNvPr id="610" name="Google Shape;610;p60"/>
          <p:cNvSpPr txBox="1"/>
          <p:nvPr/>
        </p:nvSpPr>
        <p:spPr>
          <a:xfrm>
            <a:off x="1904999" y="1908968"/>
            <a:ext cx="8229600"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Path to check-in is well-marked. Provide maps as needed.</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Identify everyone in camp: (AO-804)</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leaders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staff</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Visitors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Daily verification of no-shows</a:t>
            </a:r>
            <a:endParaRPr dirty="0"/>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7" name="Google Shape;617;p61"/>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Identification Methods</a:t>
            </a:r>
            <a:endParaRPr dirty="0"/>
          </a:p>
        </p:txBody>
      </p:sp>
      <p:sp>
        <p:nvSpPr>
          <p:cNvPr id="618" name="Google Shape;618;p61"/>
          <p:cNvSpPr txBox="1"/>
          <p:nvPr/>
        </p:nvSpPr>
        <p:spPr>
          <a:xfrm>
            <a:off x="1904998" y="1668462"/>
            <a:ext cx="9144001" cy="4683273"/>
          </a:xfrm>
          <a:prstGeom prst="rect">
            <a:avLst/>
          </a:prstGeom>
          <a:noFill/>
          <a:ln>
            <a:noFill/>
          </a:ln>
        </p:spPr>
        <p:txBody>
          <a:bodyPr spcFirstLastPara="1" wrap="square" lIns="91425" tIns="45700" rIns="91425" bIns="45700" anchor="t" anchorCtr="0">
            <a:normAutofit lnSpcReduction="10000"/>
          </a:bodyPr>
          <a:lstStyle/>
          <a:p>
            <a:pPr marR="0" lvl="0" algn="l" rtl="0">
              <a:lnSpc>
                <a:spcPct val="90000"/>
              </a:lnSpc>
              <a:spcBef>
                <a:spcPts val="0"/>
              </a:spcBef>
              <a:spcAft>
                <a:spcPts val="0"/>
              </a:spcAft>
              <a:buClr>
                <a:schemeClr val="dk1"/>
              </a:buClr>
              <a:buSzPts val="2800"/>
            </a:pPr>
            <a:endParaRPr lang="en-US" sz="2800"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T-shirts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Staff, leaders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Wrist Bands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Bolos, necklaces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Hats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Logbook and hang tag for visitors</a:t>
            </a:r>
            <a:endParaRPr lang="en-US" dirty="0">
              <a:sym typeface="Calibri"/>
            </a:endParaRPr>
          </a:p>
          <a:p>
            <a:pPr marL="228600" marR="0" lvl="0" indent="-228600" algn="l" rtl="0">
              <a:lnSpc>
                <a:spcPct val="90000"/>
              </a:lnSpc>
              <a:spcBef>
                <a:spcPts val="1000"/>
              </a:spcBef>
              <a:spcAft>
                <a:spcPts val="0"/>
              </a:spcAft>
              <a:buClr>
                <a:schemeClr val="dk1"/>
              </a:buClr>
              <a:buSzPts val="2800"/>
              <a:buFont typeface="Arial"/>
              <a:buChar char="•"/>
            </a:pPr>
            <a:endParaRPr lang="en-US" sz="2800" b="1" dirty="0">
              <a:solidFill>
                <a:srgbClr val="FF0000"/>
              </a:solidFill>
              <a:latin typeface="Calibri"/>
              <a:ea typeface="Calibri"/>
              <a:cs typeface="Calibri"/>
              <a:sym typeface="Calibri"/>
            </a:endParaRPr>
          </a:p>
          <a:p>
            <a:pPr marR="0" lvl="0" algn="l" rtl="0">
              <a:lnSpc>
                <a:spcPct val="90000"/>
              </a:lnSpc>
              <a:spcBef>
                <a:spcPts val="1000"/>
              </a:spcBef>
              <a:spcAft>
                <a:spcPts val="0"/>
              </a:spcAft>
              <a:buClr>
                <a:schemeClr val="dk1"/>
              </a:buClr>
              <a:buSzPts val="2800"/>
            </a:pPr>
            <a:r>
              <a:rPr lang="en-US" sz="2800" b="1" dirty="0">
                <a:solidFill>
                  <a:srgbClr val="FF0000"/>
                </a:solidFill>
                <a:latin typeface="Calibri"/>
                <a:ea typeface="Calibri"/>
                <a:cs typeface="Calibri"/>
                <a:sym typeface="Calibri"/>
              </a:rPr>
              <a:t>            Make sure staff and campers are aware of it!</a:t>
            </a:r>
            <a:endParaRPr b="1"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5" name="Google Shape;625;p6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Unauthorized Visitors</a:t>
            </a:r>
            <a:endParaRPr dirty="0"/>
          </a:p>
        </p:txBody>
      </p:sp>
      <p:sp>
        <p:nvSpPr>
          <p:cNvPr id="626" name="Google Shape;626;p62"/>
          <p:cNvSpPr txBox="1"/>
          <p:nvPr/>
        </p:nvSpPr>
        <p:spPr>
          <a:xfrm>
            <a:off x="1776254" y="1634331"/>
            <a:ext cx="8904445" cy="4891363"/>
          </a:xfrm>
          <a:prstGeom prst="rect">
            <a:avLst/>
          </a:prstGeom>
          <a:noFill/>
          <a:ln>
            <a:noFill/>
          </a:ln>
        </p:spPr>
        <p:txBody>
          <a:bodyPr spcFirstLastPara="1" wrap="square" lIns="91425" tIns="45700" rIns="91425" bIns="45700" anchor="t" anchorCtr="0">
            <a:normAutofit/>
          </a:bodyPr>
          <a:lstStyle/>
          <a:p>
            <a:pPr marR="0" lvl="0" algn="l" rtl="0">
              <a:lnSpc>
                <a:spcPct val="90000"/>
              </a:lnSpc>
              <a:spcBef>
                <a:spcPts val="0"/>
              </a:spcBef>
              <a:spcAft>
                <a:spcPts val="0"/>
              </a:spcAft>
              <a:buClr>
                <a:schemeClr val="dk1"/>
              </a:buClr>
              <a:buSzPts val="2800"/>
            </a:pPr>
            <a:endParaRPr lang="en-US" sz="2800" b="1"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Written procedure for intruders or unauthorized visitors</a:t>
            </a:r>
            <a:endParaRPr b="1"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Campers and Staff are coached in procedure (AO-804)</a:t>
            </a:r>
            <a:endParaRPr dirty="0"/>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Possible Steps</a:t>
            </a:r>
            <a:endParaRPr b="1"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Report presence to the Camp Director or staff advisor.</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 Director approaches unwanted guest to determine why they are in camp.</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Ask them to leave the area/property. Keep them in sight until they are gone.</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Contact law enforcement if they refuse to leave or return.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descr="A picture containing outdoor, person, sky, girl&#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0" name="Google Shape;110;p4"/>
          <p:cNvSpPr txBox="1">
            <a:spLocks noGrp="1"/>
          </p:cNvSpPr>
          <p:nvPr>
            <p:ph type="title"/>
          </p:nvPr>
        </p:nvSpPr>
        <p:spPr>
          <a:xfrm>
            <a:off x="280323" y="156809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Rockwell"/>
              <a:buNone/>
            </a:pPr>
            <a:r>
              <a:rPr lang="en-US" sz="6000" b="1" cap="none" dirty="0">
                <a:latin typeface="Rockwell"/>
                <a:ea typeface="Rockwell"/>
                <a:cs typeface="Rockwell"/>
                <a:sym typeface="Rockwell"/>
              </a:rPr>
              <a:t>CUB SCOUT </a:t>
            </a:r>
            <a:br>
              <a:rPr lang="en-US" sz="6000" b="1" cap="none" dirty="0">
                <a:latin typeface="Rockwell"/>
                <a:ea typeface="Rockwell"/>
                <a:cs typeface="Rockwell"/>
                <a:sym typeface="Rockwell"/>
              </a:rPr>
            </a:br>
            <a:r>
              <a:rPr lang="en-US" sz="6000" b="1" cap="none" dirty="0">
                <a:latin typeface="Rockwell"/>
                <a:ea typeface="Rockwell"/>
                <a:cs typeface="Rockwell"/>
                <a:sym typeface="Rockwell"/>
              </a:rPr>
              <a:t>OUTDOOR </a:t>
            </a:r>
            <a:br>
              <a:rPr lang="en-US" sz="6000" b="1" cap="none" dirty="0">
                <a:latin typeface="Rockwell"/>
                <a:ea typeface="Rockwell"/>
                <a:cs typeface="Rockwell"/>
                <a:sym typeface="Rockwell"/>
              </a:rPr>
            </a:br>
            <a:r>
              <a:rPr lang="en-US" sz="6000" b="1" cap="none" dirty="0">
                <a:latin typeface="Rockwell"/>
                <a:ea typeface="Rockwell"/>
                <a:cs typeface="Rockwell"/>
                <a:sym typeface="Rockwell"/>
              </a:rPr>
              <a:t>DAY CAMP</a:t>
            </a:r>
            <a:br>
              <a:rPr lang="en-US" sz="6000" b="1" cap="none" dirty="0">
                <a:latin typeface="Rockwell"/>
                <a:ea typeface="Rockwell"/>
                <a:cs typeface="Rockwell"/>
                <a:sym typeface="Rockwell"/>
              </a:rPr>
            </a:br>
            <a:r>
              <a:rPr lang="en-US" sz="6000" b="1" cap="none" dirty="0">
                <a:latin typeface="Rockwell"/>
                <a:ea typeface="Rockwell"/>
                <a:cs typeface="Rockwell"/>
                <a:sym typeface="Rockwell"/>
              </a:rPr>
              <a:t>IN-COUNCIL TRAINING</a:t>
            </a:r>
            <a:endParaRPr dirty="0"/>
          </a:p>
        </p:txBody>
      </p:sp>
      <p:sp>
        <p:nvSpPr>
          <p:cNvPr id="111" name="Google Shape;111;p4"/>
          <p:cNvSpPr txBox="1"/>
          <p:nvPr/>
        </p:nvSpPr>
        <p:spPr>
          <a:xfrm>
            <a:off x="6029325" y="5585180"/>
            <a:ext cx="6162675"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dirty="0">
                <a:solidFill>
                  <a:schemeClr val="dk1"/>
                </a:solidFill>
                <a:latin typeface="Calibri"/>
                <a:ea typeface="Calibri"/>
                <a:cs typeface="Calibri"/>
                <a:sym typeface="Calibri"/>
              </a:rPr>
              <a:t>________________________ Council</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3" name="Google Shape;633;p63"/>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Media or Government Agencies</a:t>
            </a:r>
            <a:endParaRPr dirty="0"/>
          </a:p>
        </p:txBody>
      </p:sp>
      <p:sp>
        <p:nvSpPr>
          <p:cNvPr id="634" name="Google Shape;634;p63"/>
          <p:cNvSpPr txBox="1">
            <a:spLocks noGrp="1"/>
          </p:cNvSpPr>
          <p:nvPr>
            <p:ph type="body" idx="1"/>
          </p:nvPr>
        </p:nvSpPr>
        <p:spPr>
          <a:xfrm>
            <a:off x="1491379" y="1295400"/>
            <a:ext cx="9209100" cy="4400299"/>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endParaRPr lang="en-US" b="0" dirty="0"/>
          </a:p>
          <a:p>
            <a:pPr>
              <a:lnSpc>
                <a:spcPct val="90000"/>
              </a:lnSpc>
              <a:spcBef>
                <a:spcPts val="0"/>
              </a:spcBef>
              <a:spcAft>
                <a:spcPts val="0"/>
              </a:spcAft>
              <a:buClr>
                <a:schemeClr val="dk1"/>
              </a:buClr>
              <a:buSzPts val="2800"/>
            </a:pPr>
            <a:r>
              <a:rPr lang="en-US" b="0" dirty="0"/>
              <a:t>What is the Council Policy?</a:t>
            </a:r>
            <a:endParaRPr b="0" dirty="0"/>
          </a:p>
          <a:p>
            <a:pPr>
              <a:lnSpc>
                <a:spcPct val="90000"/>
              </a:lnSpc>
              <a:spcAft>
                <a:spcPts val="0"/>
              </a:spcAft>
              <a:buClr>
                <a:schemeClr val="dk1"/>
              </a:buClr>
              <a:buSzPts val="2800"/>
            </a:pPr>
            <a:r>
              <a:rPr lang="en-US" b="0" dirty="0"/>
              <a:t>The Council Scout Executive/CEO is the official spokesman for the camp.  The day camp staff adviser should facilitate that contact, if needed.</a:t>
            </a:r>
            <a:endParaRPr b="0" dirty="0"/>
          </a:p>
          <a:p>
            <a:pPr>
              <a:lnSpc>
                <a:spcPct val="90000"/>
              </a:lnSpc>
              <a:spcAft>
                <a:spcPts val="0"/>
              </a:spcAft>
              <a:buClr>
                <a:schemeClr val="dk1"/>
              </a:buClr>
              <a:buSzPts val="2800"/>
            </a:pPr>
            <a:r>
              <a:rPr lang="en-US" b="0" dirty="0"/>
              <a:t>Be friendly, ask them to check-in, provide badging according to your plan.</a:t>
            </a:r>
            <a:endParaRPr b="0" dirty="0"/>
          </a:p>
          <a:p>
            <a:pPr>
              <a:lnSpc>
                <a:spcPct val="90000"/>
              </a:lnSpc>
              <a:spcAft>
                <a:spcPts val="0"/>
              </a:spcAft>
              <a:buClr>
                <a:schemeClr val="dk1"/>
              </a:buClr>
              <a:buSzPts val="2800"/>
            </a:pPr>
            <a:r>
              <a:rPr lang="en-US" b="0" dirty="0"/>
              <a:t>Escort at all times.</a:t>
            </a:r>
            <a:endParaRPr b="0" dirty="0"/>
          </a:p>
          <a:p>
            <a:pPr>
              <a:lnSpc>
                <a:spcPct val="90000"/>
              </a:lnSpc>
              <a:spcAft>
                <a:spcPts val="0"/>
              </a:spcAft>
              <a:buClr>
                <a:schemeClr val="dk1"/>
              </a:buClr>
              <a:buSzPts val="2800"/>
            </a:pPr>
            <a:r>
              <a:rPr lang="en-US" b="0" dirty="0"/>
              <a:t>Be cautious.</a:t>
            </a:r>
            <a:endParaRPr b="0" dirty="0"/>
          </a:p>
          <a:p>
            <a:pPr>
              <a:lnSpc>
                <a:spcPct val="90000"/>
              </a:lnSpc>
              <a:spcAft>
                <a:spcPts val="0"/>
              </a:spcAft>
              <a:buClr>
                <a:schemeClr val="dk1"/>
              </a:buClr>
              <a:buSzPts val="2800"/>
            </a:pPr>
            <a:r>
              <a:rPr lang="en-US" b="0" dirty="0"/>
              <a:t>Photographs may only be taken with parent’s release form.</a:t>
            </a:r>
            <a:endParaRPr b="0" dirty="0"/>
          </a:p>
        </p:txBody>
      </p:sp>
      <p:sp>
        <p:nvSpPr>
          <p:cNvPr id="635" name="Google Shape;635;p63"/>
          <p:cNvSpPr/>
          <p:nvPr/>
        </p:nvSpPr>
        <p:spPr>
          <a:xfrm>
            <a:off x="1491379" y="5557684"/>
            <a:ext cx="971002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636" name="Google Shape;636;p63"/>
          <p:cNvPicPr preferRelativeResize="0"/>
          <p:nvPr/>
        </p:nvPicPr>
        <p:blipFill>
          <a:blip r:embed="rId3">
            <a:alphaModFix/>
          </a:blip>
          <a:stretch>
            <a:fillRect/>
          </a:stretch>
        </p:blipFill>
        <p:spPr>
          <a:xfrm rot="-1793788">
            <a:off x="10453122" y="4637643"/>
            <a:ext cx="1171256" cy="10685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6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3" name="Google Shape;643;p64"/>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Outside Providers of Program (PD-109)</a:t>
            </a:r>
            <a:endParaRPr dirty="0"/>
          </a:p>
        </p:txBody>
      </p:sp>
      <p:sp>
        <p:nvSpPr>
          <p:cNvPr id="644" name="Google Shape;644;p64"/>
          <p:cNvSpPr txBox="1">
            <a:spLocks noGrp="1"/>
          </p:cNvSpPr>
          <p:nvPr>
            <p:ph type="body" idx="1"/>
          </p:nvPr>
        </p:nvSpPr>
        <p:spPr>
          <a:xfrm>
            <a:off x="1776255" y="2120900"/>
            <a:ext cx="8739345"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0" dirty="0">
                <a:solidFill>
                  <a:schemeClr val="tx1"/>
                </a:solidFill>
              </a:rPr>
              <a:t>Who is authorized to sign contracts for the council? Do we have/use any?</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This standard applies if a council uses public or private outside (non-Scouting America) providers of programs or activities. The council must have a written agreement with each provider that outlines the responsibilities of both parties.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The council requires staff to accompany campers participating in outside programs and ensures that these staff members are well-informed of their responsibilities for camper supervision.</a:t>
            </a:r>
            <a:endParaRPr b="0" dirty="0">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51" name="Google Shape;651;p65"/>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Outside Providers of Program (PD-109)</a:t>
            </a:r>
            <a:endParaRPr dirty="0"/>
          </a:p>
        </p:txBody>
      </p:sp>
      <p:sp>
        <p:nvSpPr>
          <p:cNvPr id="652" name="Google Shape;652;p65"/>
          <p:cNvSpPr txBox="1">
            <a:spLocks noGrp="1"/>
          </p:cNvSpPr>
          <p:nvPr>
            <p:ph type="body" idx="1"/>
          </p:nvPr>
        </p:nvSpPr>
        <p:spPr>
          <a:xfrm>
            <a:off x="1776254" y="2085172"/>
            <a:ext cx="9056845" cy="3998913"/>
          </a:xfrm>
          <a:prstGeom prst="rect">
            <a:avLst/>
          </a:prstGeom>
          <a:noFill/>
          <a:ln>
            <a:noFill/>
          </a:ln>
        </p:spPr>
        <p:txBody>
          <a:bodyPr spcFirstLastPara="1" wrap="square" lIns="91425" tIns="45700" rIns="91425" bIns="45700" anchor="t" anchorCtr="0">
            <a:normAutofit fontScale="77500" lnSpcReduction="20000"/>
          </a:bodyPr>
          <a:lstStyle/>
          <a:p>
            <a:pPr marL="0" indent="0">
              <a:lnSpc>
                <a:spcPct val="90000"/>
              </a:lnSpc>
              <a:spcBef>
                <a:spcPts val="0"/>
              </a:spcBef>
              <a:spcAft>
                <a:spcPts val="0"/>
              </a:spcAft>
              <a:buClr>
                <a:schemeClr val="dk1"/>
              </a:buClr>
              <a:buSzPct val="100000"/>
              <a:buNone/>
            </a:pPr>
            <a:r>
              <a:rPr lang="en-US" b="0" dirty="0">
                <a:solidFill>
                  <a:schemeClr val="tx1"/>
                </a:solidFill>
              </a:rPr>
              <a:t>Specific Requirements of the Standard</a:t>
            </a:r>
            <a:endParaRPr b="0" dirty="0">
              <a:solidFill>
                <a:schemeClr val="tx1"/>
              </a:solidFill>
            </a:endParaRPr>
          </a:p>
          <a:p>
            <a:pPr marL="0" indent="0">
              <a:lnSpc>
                <a:spcPct val="90000"/>
              </a:lnSpc>
              <a:spcAft>
                <a:spcPts val="0"/>
              </a:spcAft>
              <a:buClr>
                <a:schemeClr val="dk1"/>
              </a:buClr>
              <a:buSzPct val="100000"/>
              <a:buNone/>
            </a:pPr>
            <a:r>
              <a:rPr lang="en-US" b="0" dirty="0">
                <a:solidFill>
                  <a:schemeClr val="tx1"/>
                </a:solidFill>
              </a:rPr>
              <a:t>The council selects only providers who:</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Present programming in keeping with Scouting America standards.</a:t>
            </a:r>
            <a:endParaRPr b="0" dirty="0">
              <a:solidFill>
                <a:schemeClr val="tx1"/>
              </a:solidFill>
            </a:endParaRPr>
          </a:p>
          <a:p>
            <a:pPr>
              <a:spcAft>
                <a:spcPts val="0"/>
              </a:spcAft>
              <a:buClr>
                <a:schemeClr val="dk1"/>
              </a:buClr>
              <a:buSzPct val="100000"/>
            </a:pPr>
            <a:r>
              <a:rPr lang="en-US" b="0" dirty="0">
                <a:solidFill>
                  <a:schemeClr val="tx1"/>
                </a:solidFill>
              </a:rPr>
              <a:t>Provide an adequate number of instructors/guides with verified qualifications.</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Use equipment that is safe, age-appropriate, and in good repair.</a:t>
            </a:r>
            <a:endParaRPr b="0" dirty="0">
              <a:solidFill>
                <a:schemeClr val="tx1"/>
              </a:solidFill>
            </a:endParaRPr>
          </a:p>
          <a:p>
            <a:pPr>
              <a:lnSpc>
                <a:spcPct val="90000"/>
              </a:lnSpc>
              <a:spcAft>
                <a:spcPts val="0"/>
              </a:spcAft>
              <a:buClr>
                <a:schemeClr val="dk1"/>
              </a:buClr>
              <a:buSzPct val="100000"/>
            </a:pPr>
            <a:r>
              <a:rPr lang="en-US" b="0" dirty="0">
                <a:solidFill>
                  <a:schemeClr val="tx1"/>
                </a:solidFill>
              </a:rPr>
              <a:t>Provide evidence that they meet or exceed Scouting America insurance requirements.</a:t>
            </a:r>
            <a:endParaRPr b="0" dirty="0">
              <a:solidFill>
                <a:schemeClr val="tx1"/>
              </a:solidFill>
            </a:endParaRPr>
          </a:p>
          <a:p>
            <a:pPr>
              <a:spcAft>
                <a:spcPts val="0"/>
              </a:spcAft>
              <a:buClr>
                <a:schemeClr val="dk1"/>
              </a:buClr>
              <a:buSzPct val="100000"/>
            </a:pPr>
            <a:r>
              <a:rPr lang="en-US" b="0" dirty="0">
                <a:solidFill>
                  <a:schemeClr val="tx1"/>
                </a:solidFill>
              </a:rPr>
              <a:t>Meet or exceed the requirements outlined in the Guide to Safe Scouting.</a:t>
            </a:r>
            <a:endParaRPr b="0" dirty="0">
              <a:solidFill>
                <a:schemeClr val="tx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9" name="Google Shape;659;p66"/>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Outside Providers of Program (PD-109)</a:t>
            </a:r>
            <a:endParaRPr dirty="0"/>
          </a:p>
        </p:txBody>
      </p:sp>
      <p:sp>
        <p:nvSpPr>
          <p:cNvPr id="660" name="Google Shape;660;p66"/>
          <p:cNvSpPr txBox="1">
            <a:spLocks noGrp="1"/>
          </p:cNvSpPr>
          <p:nvPr>
            <p:ph type="body" idx="1"/>
          </p:nvPr>
        </p:nvSpPr>
        <p:spPr>
          <a:xfrm>
            <a:off x="1295400" y="1984039"/>
            <a:ext cx="10058400" cy="43723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Daily off-site providers providing service at a place of public accommodation (e.g., general public swimming pool, public beach) should meet as many of these policies as is reasonably possible and accompanying staff should always ensure maintenance of Safeguarding Youth policies. </a:t>
            </a:r>
          </a:p>
          <a:p>
            <a:pPr>
              <a:lnSpc>
                <a:spcPct val="90000"/>
              </a:lnSpc>
              <a:spcBef>
                <a:spcPts val="0"/>
              </a:spcBef>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Where compliance with the standard as written cannot be achieved due to unusual circumstances, the council should propose how it intends to demonstrate compliance in the application, and approval will be provided in the Authorization to Operate.</a:t>
            </a:r>
            <a:endParaRPr b="0" dirty="0">
              <a:solidFill>
                <a:schemeClr val="tx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7" name="Google Shape;667;p67"/>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On-Site Contract Personnel Background Check (RP-852)</a:t>
            </a:r>
            <a:endParaRPr dirty="0"/>
          </a:p>
        </p:txBody>
      </p:sp>
      <p:sp>
        <p:nvSpPr>
          <p:cNvPr id="668" name="Google Shape;668;p67"/>
          <p:cNvSpPr txBox="1">
            <a:spLocks noGrp="1"/>
          </p:cNvSpPr>
          <p:nvPr>
            <p:ph type="body" idx="1"/>
          </p:nvPr>
        </p:nvSpPr>
        <p:spPr>
          <a:xfrm>
            <a:off x="1776254" y="2357439"/>
            <a:ext cx="9285445" cy="3998913"/>
          </a:xfrm>
          <a:prstGeom prst="rect">
            <a:avLst/>
          </a:prstGeom>
          <a:noFill/>
          <a:ln>
            <a:noFill/>
          </a:ln>
        </p:spPr>
        <p:txBody>
          <a:bodyPr spcFirstLastPara="1" wrap="square" lIns="91425" tIns="45700" rIns="91425" bIns="45700" anchor="t" anchorCtr="0">
            <a:normAutofit/>
          </a:bodyPr>
          <a:lstStyle/>
          <a:p>
            <a:pPr marL="0" indent="0">
              <a:lnSpc>
                <a:spcPct val="90000"/>
              </a:lnSpc>
              <a:spcBef>
                <a:spcPts val="0"/>
              </a:spcBef>
              <a:spcAft>
                <a:spcPts val="0"/>
              </a:spcAft>
              <a:buClr>
                <a:schemeClr val="dk1"/>
              </a:buClr>
              <a:buSzPts val="2800"/>
              <a:buNone/>
            </a:pPr>
            <a:r>
              <a:rPr lang="en-US" b="0" dirty="0">
                <a:solidFill>
                  <a:schemeClr val="tx1"/>
                </a:solidFill>
              </a:rPr>
              <a:t>As a recommended practice, camps employing outside food service contractors or other vendors whose function requires that their personnel are regularly on-site should request certification that criminal background checks have been conducted.</a:t>
            </a:r>
            <a:endParaRPr b="0"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8" name="Google Shape;678;p68"/>
          <p:cNvPicPr preferRelativeResize="0"/>
          <p:nvPr/>
        </p:nvPicPr>
        <p:blipFill>
          <a:blip r:embed="rId3">
            <a:alphaModFix/>
          </a:blip>
          <a:stretch>
            <a:fillRect/>
          </a:stretch>
        </p:blipFill>
        <p:spPr>
          <a:xfrm rot="-1793769">
            <a:off x="10334802" y="4360697"/>
            <a:ext cx="1631774" cy="1340186"/>
          </a:xfrm>
          <a:prstGeom prst="rect">
            <a:avLst/>
          </a:prstGeom>
          <a:noFill/>
          <a:ln>
            <a:noFill/>
          </a:ln>
        </p:spPr>
      </p:pic>
      <p:sp>
        <p:nvSpPr>
          <p:cNvPr id="675" name="Google Shape;675;p68"/>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Early Check Out Procedures</a:t>
            </a:r>
            <a:endParaRPr dirty="0"/>
          </a:p>
        </p:txBody>
      </p:sp>
      <p:sp>
        <p:nvSpPr>
          <p:cNvPr id="676" name="Google Shape;676;p68"/>
          <p:cNvSpPr txBox="1">
            <a:spLocks noGrp="1"/>
          </p:cNvSpPr>
          <p:nvPr>
            <p:ph type="body" idx="1"/>
          </p:nvPr>
        </p:nvSpPr>
        <p:spPr>
          <a:xfrm>
            <a:off x="1447800" y="1679901"/>
            <a:ext cx="95250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It may be necessary, either expectedly or unexpectedly, for a camper to leave camp before the scheduled end of the camp session. Written procedures are in place regarding release of campers who are minors to a parent or to people other than the legal parent or guardian. (NCAP standard AO-804)</a:t>
            </a:r>
            <a:endParaRPr b="0" dirty="0">
              <a:solidFill>
                <a:schemeClr val="tx1"/>
              </a:solidFill>
            </a:endParaRPr>
          </a:p>
          <a:p>
            <a:pPr marL="635000">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What are our procedures?</a:t>
            </a:r>
            <a:endParaRPr b="0" dirty="0">
              <a:solidFill>
                <a:schemeClr val="tx1"/>
              </a:solidFill>
            </a:endParaRPr>
          </a:p>
        </p:txBody>
      </p:sp>
      <p:sp>
        <p:nvSpPr>
          <p:cNvPr id="677" name="Google Shape;677;p68"/>
          <p:cNvSpPr/>
          <p:nvPr/>
        </p:nvSpPr>
        <p:spPr>
          <a:xfrm>
            <a:off x="1562100" y="5494168"/>
            <a:ext cx="92964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6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5" name="Google Shape;685;p69"/>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Identifying Areas in Camp for Potential Security Problems</a:t>
            </a:r>
            <a:endParaRPr dirty="0"/>
          </a:p>
        </p:txBody>
      </p:sp>
      <p:sp>
        <p:nvSpPr>
          <p:cNvPr id="686" name="Google Shape;686;p69"/>
          <p:cNvSpPr txBox="1">
            <a:spLocks noGrp="1"/>
          </p:cNvSpPr>
          <p:nvPr>
            <p:ph type="body" idx="1"/>
          </p:nvPr>
        </p:nvSpPr>
        <p:spPr>
          <a:xfrm>
            <a:off x="1905000" y="2197100"/>
            <a:ext cx="8229600" cy="399891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Each camp has areas with potential security problems. </a:t>
            </a:r>
            <a:endParaRPr b="0" dirty="0">
              <a:solidFill>
                <a:schemeClr val="tx1"/>
              </a:solidFill>
            </a:endParaRPr>
          </a:p>
          <a:p>
            <a:pPr marL="0" lvl="0" indent="0" algn="l" rtl="0">
              <a:lnSpc>
                <a:spcPct val="90000"/>
              </a:lnSpc>
              <a:spcBef>
                <a:spcPts val="0"/>
              </a:spcBef>
              <a:spcAft>
                <a:spcPts val="0"/>
              </a:spcAft>
              <a:buClr>
                <a:schemeClr val="dk1"/>
              </a:buClr>
              <a:buSzPts val="2800"/>
              <a:buNone/>
            </a:pPr>
            <a:endParaRPr b="0" dirty="0">
              <a:solidFill>
                <a:schemeClr val="tx1"/>
              </a:solidFill>
            </a:endParaRPr>
          </a:p>
          <a:p>
            <a:pPr marL="0" lvl="0" indent="0" algn="l" rtl="0">
              <a:lnSpc>
                <a:spcPct val="120000"/>
              </a:lnSpc>
              <a:spcBef>
                <a:spcPts val="0"/>
              </a:spcBef>
              <a:spcAft>
                <a:spcPts val="0"/>
              </a:spcAft>
              <a:buClr>
                <a:schemeClr val="dk1"/>
              </a:buClr>
              <a:buSzPts val="2800"/>
              <a:buNone/>
            </a:pPr>
            <a:r>
              <a:rPr lang="en-US" b="0" dirty="0">
                <a:solidFill>
                  <a:schemeClr val="tx1"/>
                </a:solidFill>
              </a:rPr>
              <a:t>You will need to take extra steps to minimize risks of abuse or abduction in the following:</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Physical Layout – any blind spots?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Public access to the camp area?</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Swimming pool &amp; changing areas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Behind buildings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Busy Roads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Congested registration areas</a:t>
            </a:r>
            <a:endParaRPr b="0" dirty="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3" name="Google Shape;693;p70"/>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Identifying Areas in Camp for Potential Security Problems</a:t>
            </a:r>
            <a:endParaRPr dirty="0"/>
          </a:p>
        </p:txBody>
      </p:sp>
      <p:sp>
        <p:nvSpPr>
          <p:cNvPr id="694" name="Google Shape;694;p70"/>
          <p:cNvSpPr txBox="1">
            <a:spLocks noGrp="1"/>
          </p:cNvSpPr>
          <p:nvPr>
            <p:ph type="body" idx="1"/>
          </p:nvPr>
        </p:nvSpPr>
        <p:spPr>
          <a:xfrm>
            <a:off x="1905000" y="2247900"/>
            <a:ext cx="8229600" cy="3998913"/>
          </a:xfrm>
          <a:prstGeom prst="rect">
            <a:avLst/>
          </a:prstGeom>
          <a:noFill/>
          <a:ln>
            <a:noFill/>
          </a:ln>
        </p:spPr>
        <p:txBody>
          <a:bodyPr spcFirstLastPara="1" wrap="square" lIns="91425" tIns="45700" rIns="91425" bIns="45700" anchor="t" anchorCtr="0">
            <a:normAutofit fontScale="92500"/>
          </a:bodyPr>
          <a:lstStyle/>
          <a:p>
            <a:pPr>
              <a:lnSpc>
                <a:spcPct val="90000"/>
              </a:lnSpc>
              <a:spcBef>
                <a:spcPts val="0"/>
              </a:spcBef>
              <a:spcAft>
                <a:spcPts val="0"/>
              </a:spcAft>
              <a:buClr>
                <a:schemeClr val="dk1"/>
              </a:buClr>
              <a:buSzPts val="2800"/>
            </a:pPr>
            <a:r>
              <a:rPr lang="en-US" b="0" dirty="0">
                <a:solidFill>
                  <a:schemeClr val="tx1"/>
                </a:solidFill>
              </a:rPr>
              <a:t>Train staff to inspect these areas and stress using the buddy system to your campers.</a:t>
            </a:r>
            <a:endParaRPr b="0" dirty="0">
              <a:solidFill>
                <a:schemeClr val="tx1"/>
              </a:solidFill>
            </a:endParaRP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Buddy system drills (simply calling out, “Find your buddy!”) can emphasize in a fun way the importance of being with your buddy at all times.</a:t>
            </a:r>
            <a:endParaRPr b="0" dirty="0">
              <a:solidFill>
                <a:schemeClr val="tx1"/>
              </a:solidFill>
            </a:endParaRPr>
          </a:p>
          <a:p>
            <a:pPr marL="635000">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Grounds should be inspected daily for potential problems.</a:t>
            </a:r>
            <a:endParaRPr b="0" dirty="0">
              <a:solidFill>
                <a:schemeClr val="tx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701" name="Google Shape;701;p71"/>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Communication Systems</a:t>
            </a:r>
            <a:endParaRPr dirty="0"/>
          </a:p>
        </p:txBody>
      </p:sp>
      <p:sp>
        <p:nvSpPr>
          <p:cNvPr id="702" name="Google Shape;702;p71"/>
          <p:cNvSpPr txBox="1">
            <a:spLocks noGrp="1"/>
          </p:cNvSpPr>
          <p:nvPr>
            <p:ph type="body" idx="1"/>
          </p:nvPr>
        </p:nvSpPr>
        <p:spPr>
          <a:xfrm>
            <a:off x="1905000" y="2247900"/>
            <a:ext cx="8229600" cy="3998913"/>
          </a:xfrm>
          <a:prstGeom prst="rect">
            <a:avLst/>
          </a:prstGeom>
          <a:noFill/>
          <a:ln>
            <a:noFill/>
          </a:ln>
        </p:spPr>
        <p:txBody>
          <a:bodyPr spcFirstLastPara="1" wrap="square" lIns="91425" tIns="45700" rIns="91425" bIns="45700" anchor="t" anchorCtr="0">
            <a:normAutofit/>
          </a:bodyPr>
          <a:lstStyle/>
          <a:p>
            <a:pPr>
              <a:lnSpc>
                <a:spcPct val="115000"/>
              </a:lnSpc>
              <a:spcBef>
                <a:spcPts val="0"/>
              </a:spcBef>
              <a:spcAft>
                <a:spcPts val="0"/>
              </a:spcAft>
              <a:buSzPts val="2800"/>
            </a:pPr>
            <a:r>
              <a:rPr lang="en-US" b="0" dirty="0">
                <a:solidFill>
                  <a:schemeClr val="tx1"/>
                </a:solidFill>
              </a:rPr>
              <a:t>Must be reliable</a:t>
            </a:r>
            <a:endParaRPr b="0" dirty="0">
              <a:solidFill>
                <a:schemeClr val="tx1"/>
              </a:solidFill>
            </a:endParaRPr>
          </a:p>
          <a:p>
            <a:pPr>
              <a:lnSpc>
                <a:spcPct val="115000"/>
              </a:lnSpc>
              <a:spcBef>
                <a:spcPts val="0"/>
              </a:spcBef>
              <a:spcAft>
                <a:spcPts val="0"/>
              </a:spcAft>
              <a:buSzPts val="2800"/>
            </a:pPr>
            <a:r>
              <a:rPr lang="en-US" b="0" dirty="0">
                <a:solidFill>
                  <a:schemeClr val="tx1"/>
                </a:solidFill>
              </a:rPr>
              <a:t>Know who on staff may use</a:t>
            </a:r>
            <a:endParaRPr b="0" dirty="0">
              <a:solidFill>
                <a:schemeClr val="tx1"/>
              </a:solidFill>
            </a:endParaRPr>
          </a:p>
          <a:p>
            <a:pPr>
              <a:lnSpc>
                <a:spcPct val="115000"/>
              </a:lnSpc>
              <a:spcBef>
                <a:spcPts val="0"/>
              </a:spcBef>
              <a:spcAft>
                <a:spcPts val="0"/>
              </a:spcAft>
              <a:buSzPts val="2800"/>
            </a:pPr>
            <a:r>
              <a:rPr lang="en-US" b="0" dirty="0">
                <a:solidFill>
                  <a:schemeClr val="tx1"/>
                </a:solidFill>
              </a:rPr>
              <a:t>Must be tested prior to and during camp - correct any failures immediately</a:t>
            </a:r>
            <a:endParaRPr b="0" dirty="0">
              <a:solidFill>
                <a:schemeClr val="tx1"/>
              </a:solidFill>
            </a:endParaRPr>
          </a:p>
          <a:p>
            <a:pPr marL="228600" lvl="0" indent="0" algn="l" rtl="0">
              <a:lnSpc>
                <a:spcPct val="115000"/>
              </a:lnSpc>
              <a:spcBef>
                <a:spcPts val="0"/>
              </a:spcBef>
              <a:spcAft>
                <a:spcPts val="0"/>
              </a:spcAft>
              <a:buNone/>
            </a:pPr>
            <a:endParaRPr b="0" dirty="0">
              <a:solidFill>
                <a:schemeClr val="tx1"/>
              </a:solidFill>
            </a:endParaRPr>
          </a:p>
          <a:p>
            <a:pPr marL="228600" lvl="0" indent="0" algn="l" rtl="0">
              <a:lnSpc>
                <a:spcPct val="100000"/>
              </a:lnSpc>
              <a:spcBef>
                <a:spcPts val="0"/>
              </a:spcBef>
              <a:spcAft>
                <a:spcPts val="0"/>
              </a:spcAft>
              <a:buNone/>
            </a:pPr>
            <a:r>
              <a:rPr lang="en-US" b="0" dirty="0">
                <a:solidFill>
                  <a:schemeClr val="tx1"/>
                </a:solidFill>
              </a:rPr>
              <a:t>                     (AO-807)</a:t>
            </a:r>
            <a:endParaRPr b="0" dirty="0">
              <a:solidFill>
                <a:schemeClr val="tx1"/>
              </a:solidFill>
            </a:endParaRPr>
          </a:p>
          <a:p>
            <a:pPr marL="228600" lvl="0" indent="0" algn="l" rtl="0">
              <a:lnSpc>
                <a:spcPct val="100000"/>
              </a:lnSpc>
              <a:spcBef>
                <a:spcPts val="0"/>
              </a:spcBef>
              <a:spcAft>
                <a:spcPts val="0"/>
              </a:spcAft>
              <a:buNone/>
            </a:pPr>
            <a:endParaRPr dirty="0"/>
          </a:p>
          <a:p>
            <a:pPr marL="228600" lvl="0" indent="0" algn="l" rtl="0">
              <a:lnSpc>
                <a:spcPct val="90000"/>
              </a:lnSpc>
              <a:spcBef>
                <a:spcPts val="1000"/>
              </a:spcBef>
              <a:spcAft>
                <a:spcPts val="0"/>
              </a:spcAft>
              <a:buNone/>
            </a:pP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9" name="Google Shape;709;p72"/>
          <p:cNvSpPr txBox="1">
            <a:spLocks noGrp="1"/>
          </p:cNvSpPr>
          <p:nvPr>
            <p:ph type="title"/>
          </p:nvPr>
        </p:nvSpPr>
        <p:spPr>
          <a:xfrm>
            <a:off x="1904999" y="30876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Summary</a:t>
            </a:r>
            <a:endParaRPr dirty="0"/>
          </a:p>
        </p:txBody>
      </p:sp>
      <p:sp>
        <p:nvSpPr>
          <p:cNvPr id="710" name="Google Shape;710;p72"/>
          <p:cNvSpPr txBox="1">
            <a:spLocks noGrp="1"/>
          </p:cNvSpPr>
          <p:nvPr>
            <p:ph type="body" idx="1"/>
          </p:nvPr>
        </p:nvSpPr>
        <p:spPr>
          <a:xfrm>
            <a:off x="1981200" y="1827211"/>
            <a:ext cx="8229600" cy="47220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Camper security begins before campers and leaders come to camp. </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marL="0" lvl="0" indent="0" algn="l" rtl="0">
              <a:lnSpc>
                <a:spcPct val="90000"/>
              </a:lnSpc>
              <a:spcBef>
                <a:spcPts val="1000"/>
              </a:spcBef>
              <a:spcAft>
                <a:spcPts val="0"/>
              </a:spcAft>
              <a:buClr>
                <a:schemeClr val="dk1"/>
              </a:buClr>
              <a:buSzPts val="2800"/>
              <a:buNone/>
            </a:pPr>
            <a:r>
              <a:rPr lang="en-US" b="0" dirty="0">
                <a:solidFill>
                  <a:schemeClr val="tx1"/>
                </a:solidFill>
              </a:rPr>
              <a:t>Carefully considering the areas of security risk and putting procedures into place to deal with them will help ensure that everyone remains safe and secure while they are at camp.</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18" name="Google Shape;118;p5" descr="A group of people playing frisbee in a park&#10;&#10;Description automatically generated"/>
          <p:cNvPicPr preferRelativeResize="0"/>
          <p:nvPr/>
        </p:nvPicPr>
        <p:blipFill rotWithShape="1">
          <a:blip r:embed="rId3">
            <a:alphaModFix/>
          </a:blip>
          <a:srcRect t="7619" b="23783"/>
          <a:stretch/>
        </p:blipFill>
        <p:spPr>
          <a:xfrm>
            <a:off x="-3047" y="10"/>
            <a:ext cx="12191999" cy="6857990"/>
          </a:xfrm>
          <a:prstGeom prst="rect">
            <a:avLst/>
          </a:prstGeom>
          <a:noFill/>
          <a:ln>
            <a:noFill/>
          </a:ln>
        </p:spPr>
      </p:pic>
      <p:sp>
        <p:nvSpPr>
          <p:cNvPr id="119" name="Google Shape;119;p5"/>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0" name="Google Shape;120;p5"/>
          <p:cNvSpPr txBox="1"/>
          <p:nvPr/>
        </p:nvSpPr>
        <p:spPr>
          <a:xfrm>
            <a:off x="4872445" y="5212080"/>
            <a:ext cx="7319555" cy="132343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dirty="0">
                <a:solidFill>
                  <a:srgbClr val="002060"/>
                </a:solidFill>
                <a:latin typeface="Calibri"/>
                <a:ea typeface="Calibri"/>
                <a:cs typeface="Calibri"/>
                <a:sym typeface="Calibri"/>
              </a:rPr>
              <a:t>Introduction</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7" name="Google Shape;717;p73"/>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Standards </a:t>
            </a:r>
            <a:endParaRPr dirty="0"/>
          </a:p>
        </p:txBody>
      </p:sp>
      <p:sp>
        <p:nvSpPr>
          <p:cNvPr id="718" name="Google Shape;718;p73"/>
          <p:cNvSpPr txBox="1">
            <a:spLocks noGrp="1"/>
          </p:cNvSpPr>
          <p:nvPr>
            <p:ph type="body" idx="1"/>
          </p:nvPr>
        </p:nvSpPr>
        <p:spPr>
          <a:xfrm>
            <a:off x="2029094" y="1447800"/>
            <a:ext cx="4583100" cy="4911900"/>
          </a:xfrm>
          <a:prstGeom prst="rect">
            <a:avLst/>
          </a:prstGeom>
          <a:noFill/>
          <a:ln>
            <a:noFill/>
          </a:ln>
        </p:spPr>
        <p:txBody>
          <a:bodyPr spcFirstLastPara="1" wrap="square" lIns="91425" tIns="45700" rIns="91425" bIns="45700" anchor="t" anchorCtr="0">
            <a:noAutofit/>
          </a:bodyPr>
          <a:lstStyle/>
          <a:p>
            <a:pPr marL="381000" indent="-342900">
              <a:lnSpc>
                <a:spcPct val="115000"/>
              </a:lnSpc>
              <a:spcBef>
                <a:spcPts val="0"/>
              </a:spcBef>
              <a:spcAft>
                <a:spcPts val="0"/>
              </a:spcAft>
              <a:buClr>
                <a:schemeClr val="dk1"/>
              </a:buClr>
              <a:buSzPts val="2400"/>
            </a:pPr>
            <a:r>
              <a:rPr lang="en-US" sz="2400" b="1" dirty="0">
                <a:solidFill>
                  <a:schemeClr val="tx1"/>
                </a:solidFill>
                <a:latin typeface="Calibri"/>
                <a:ea typeface="Calibri"/>
                <a:cs typeface="Calibri"/>
                <a:sym typeface="Calibri"/>
              </a:rPr>
              <a:t>PD-108</a:t>
            </a:r>
            <a:endParaRPr sz="2400" dirty="0">
              <a:solidFill>
                <a:schemeClr val="tx1"/>
              </a:solidFill>
            </a:endParaRPr>
          </a:p>
          <a:p>
            <a:pPr marL="381000" indent="-342900">
              <a:lnSpc>
                <a:spcPct val="115000"/>
              </a:lnSpc>
              <a:spcBef>
                <a:spcPts val="2200"/>
              </a:spcBef>
              <a:spcAft>
                <a:spcPts val="0"/>
              </a:spcAft>
              <a:buClr>
                <a:schemeClr val="dk1"/>
              </a:buClr>
              <a:buSzPts val="2400"/>
            </a:pPr>
            <a:r>
              <a:rPr lang="en-US" sz="2400" b="1" dirty="0">
                <a:solidFill>
                  <a:schemeClr val="tx1"/>
                </a:solidFill>
                <a:latin typeface="Calibri"/>
                <a:ea typeface="Calibri"/>
                <a:cs typeface="Calibri"/>
                <a:sym typeface="Calibri"/>
              </a:rPr>
              <a:t>PD-109</a:t>
            </a:r>
            <a:endParaRPr sz="2400" dirty="0">
              <a:solidFill>
                <a:schemeClr val="tx1"/>
              </a:solidFill>
            </a:endParaRPr>
          </a:p>
          <a:p>
            <a:pPr marL="381000" indent="-342900">
              <a:lnSpc>
                <a:spcPct val="115000"/>
              </a:lnSpc>
              <a:spcBef>
                <a:spcPts val="2200"/>
              </a:spcBef>
              <a:spcAft>
                <a:spcPts val="0"/>
              </a:spcAft>
              <a:buClr>
                <a:schemeClr val="dk1"/>
              </a:buClr>
              <a:buSzPts val="2400"/>
            </a:pPr>
            <a:r>
              <a:rPr lang="en-US" sz="2400" b="1" dirty="0">
                <a:solidFill>
                  <a:schemeClr val="tx1"/>
                </a:solidFill>
                <a:latin typeface="Calibri"/>
                <a:ea typeface="Calibri"/>
                <a:cs typeface="Calibri"/>
                <a:sym typeface="Calibri"/>
              </a:rPr>
              <a:t>PS-216</a:t>
            </a:r>
            <a:endParaRPr sz="2400" dirty="0">
              <a:solidFill>
                <a:schemeClr val="tx1"/>
              </a:solidFill>
            </a:endParaRPr>
          </a:p>
          <a:p>
            <a:pPr marL="381000" indent="-342900">
              <a:lnSpc>
                <a:spcPct val="115000"/>
              </a:lnSpc>
              <a:spcBef>
                <a:spcPts val="2200"/>
              </a:spcBef>
              <a:spcAft>
                <a:spcPts val="0"/>
              </a:spcAft>
              <a:buClr>
                <a:schemeClr val="dk1"/>
              </a:buClr>
              <a:buSzPts val="2400"/>
            </a:pPr>
            <a:r>
              <a:rPr lang="en-US" sz="2400" b="1" dirty="0">
                <a:solidFill>
                  <a:schemeClr val="tx1"/>
                </a:solidFill>
                <a:latin typeface="Calibri"/>
                <a:ea typeface="Calibri"/>
                <a:cs typeface="Calibri"/>
                <a:sym typeface="Calibri"/>
              </a:rPr>
              <a:t>FA-711</a:t>
            </a:r>
            <a:endParaRPr sz="2400" dirty="0">
              <a:solidFill>
                <a:schemeClr val="tx1"/>
              </a:solidFill>
            </a:endParaRPr>
          </a:p>
          <a:p>
            <a:pPr marL="381000" indent="-342900">
              <a:lnSpc>
                <a:spcPct val="115000"/>
              </a:lnSpc>
              <a:spcBef>
                <a:spcPts val="2200"/>
              </a:spcBef>
              <a:spcAft>
                <a:spcPts val="0"/>
              </a:spcAft>
              <a:buClr>
                <a:schemeClr val="dk1"/>
              </a:buClr>
              <a:buSzPts val="2400"/>
            </a:pPr>
            <a:r>
              <a:rPr lang="en-US" sz="2400" b="1" dirty="0">
                <a:solidFill>
                  <a:schemeClr val="tx1"/>
                </a:solidFill>
                <a:latin typeface="Calibri"/>
                <a:ea typeface="Calibri"/>
                <a:cs typeface="Calibri"/>
                <a:sym typeface="Calibri"/>
              </a:rPr>
              <a:t>AO-804</a:t>
            </a:r>
            <a:endParaRPr sz="2400" dirty="0">
              <a:solidFill>
                <a:schemeClr val="tx1"/>
              </a:solidFill>
            </a:endParaRPr>
          </a:p>
          <a:p>
            <a:pPr marL="381000" indent="-342900">
              <a:lnSpc>
                <a:spcPct val="115000"/>
              </a:lnSpc>
              <a:spcBef>
                <a:spcPts val="2200"/>
              </a:spcBef>
              <a:spcAft>
                <a:spcPts val="0"/>
              </a:spcAft>
              <a:buClr>
                <a:schemeClr val="dk1"/>
              </a:buClr>
              <a:buSzPts val="2400"/>
            </a:pPr>
            <a:r>
              <a:rPr lang="en-US" sz="2400" b="1" dirty="0">
                <a:solidFill>
                  <a:schemeClr val="tx1"/>
                </a:solidFill>
                <a:latin typeface="Calibri"/>
                <a:ea typeface="Calibri"/>
                <a:cs typeface="Calibri"/>
                <a:sym typeface="Calibri"/>
              </a:rPr>
              <a:t>AO-807</a:t>
            </a:r>
            <a:endParaRPr sz="2400" dirty="0">
              <a:solidFill>
                <a:schemeClr val="tx1"/>
              </a:solidFill>
            </a:endParaRPr>
          </a:p>
          <a:p>
            <a:pPr marL="381000" indent="-342900">
              <a:lnSpc>
                <a:spcPct val="115000"/>
              </a:lnSpc>
              <a:spcBef>
                <a:spcPts val="2200"/>
              </a:spcBef>
              <a:spcAft>
                <a:spcPts val="0"/>
              </a:spcAft>
              <a:buClr>
                <a:schemeClr val="dk1"/>
              </a:buClr>
              <a:buSzPts val="2400"/>
            </a:pPr>
            <a:r>
              <a:rPr lang="en-US" sz="2400" b="1" dirty="0">
                <a:solidFill>
                  <a:schemeClr val="tx1"/>
                </a:solidFill>
                <a:latin typeface="Calibri"/>
                <a:ea typeface="Calibri"/>
                <a:cs typeface="Calibri"/>
                <a:sym typeface="Calibri"/>
              </a:rPr>
              <a:t>RP-852</a:t>
            </a:r>
            <a:endParaRPr sz="2400" b="1" dirty="0">
              <a:solidFill>
                <a:schemeClr val="tx1"/>
              </a:solidFill>
            </a:endParaRPr>
          </a:p>
        </p:txBody>
      </p:sp>
      <p:pic>
        <p:nvPicPr>
          <p:cNvPr id="3" name="Picture 2">
            <a:extLst>
              <a:ext uri="{FF2B5EF4-FFF2-40B4-BE49-F238E27FC236}">
                <a16:creationId xmlns:a16="http://schemas.microsoft.com/office/drawing/2014/main" id="{3BBF91D8-E5F8-1498-F8D5-51EDC8702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634331"/>
            <a:ext cx="3414713" cy="434926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25" name="Google Shape;725;p74"/>
          <p:cNvPicPr preferRelativeResize="0"/>
          <p:nvPr/>
        </p:nvPicPr>
        <p:blipFill rotWithShape="1">
          <a:blip r:embed="rId3">
            <a:alphaModFix/>
          </a:blip>
          <a:srcRect b="15745"/>
          <a:stretch/>
        </p:blipFill>
        <p:spPr>
          <a:xfrm>
            <a:off x="-1504" y="0"/>
            <a:ext cx="12191980" cy="6856718"/>
          </a:xfrm>
          <a:prstGeom prst="rect">
            <a:avLst/>
          </a:prstGeom>
          <a:noFill/>
          <a:ln>
            <a:noFill/>
          </a:ln>
        </p:spPr>
      </p:pic>
      <p:sp>
        <p:nvSpPr>
          <p:cNvPr id="726" name="Google Shape;726;p74"/>
          <p:cNvSpPr txBox="1">
            <a:spLocks noGrp="1"/>
          </p:cNvSpPr>
          <p:nvPr>
            <p:ph type="title"/>
          </p:nvPr>
        </p:nvSpPr>
        <p:spPr>
          <a:xfrm>
            <a:off x="2027075" y="5115075"/>
            <a:ext cx="10163400" cy="17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9000"/>
              <a:buFont typeface="Rockwell"/>
              <a:buNone/>
            </a:pPr>
            <a:r>
              <a:rPr lang="en-US" sz="8500" b="1" cap="none" dirty="0">
                <a:solidFill>
                  <a:schemeClr val="lt1"/>
                </a:solidFill>
                <a:latin typeface="Rockwell"/>
                <a:ea typeface="Rockwell"/>
                <a:cs typeface="Rockwell"/>
                <a:sym typeface="Rockwell"/>
              </a:rPr>
              <a:t>CAMPER HEALTH</a:t>
            </a:r>
            <a:endParaRPr sz="3459"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3" name="Google Shape;733;p75"/>
          <p:cNvSpPr txBox="1">
            <a:spLocks noGrp="1"/>
          </p:cNvSpPr>
          <p:nvPr>
            <p:ph type="title"/>
          </p:nvPr>
        </p:nvSpPr>
        <p:spPr>
          <a:xfrm>
            <a:off x="1905000" y="577848"/>
            <a:ext cx="990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Camp Health</a:t>
            </a:r>
            <a:endParaRPr dirty="0"/>
          </a:p>
        </p:txBody>
      </p:sp>
      <p:sp>
        <p:nvSpPr>
          <p:cNvPr id="734" name="Google Shape;734;p75"/>
          <p:cNvSpPr txBox="1">
            <a:spLocks noGrp="1"/>
          </p:cNvSpPr>
          <p:nvPr>
            <p:ph type="body" idx="1"/>
          </p:nvPr>
        </p:nvSpPr>
        <p:spPr>
          <a:xfrm>
            <a:off x="1981200" y="1871593"/>
            <a:ext cx="96774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Learning Objectives: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Define roles of camp medical personnel</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Define the role of accident &amp; sickness insurance</a:t>
            </a:r>
            <a:endParaRPr b="0" dirty="0">
              <a:solidFill>
                <a:schemeClr val="tx1"/>
              </a:solidFill>
            </a:endParaRPr>
          </a:p>
          <a:p>
            <a:pPr>
              <a:lnSpc>
                <a:spcPct val="90000"/>
              </a:lnSpc>
              <a:spcAft>
                <a:spcPts val="0"/>
              </a:spcAft>
              <a:buClr>
                <a:schemeClr val="dk1"/>
              </a:buClr>
              <a:buSzPts val="2800"/>
            </a:pPr>
            <a:r>
              <a:rPr lang="en-US" b="0" dirty="0">
                <a:solidFill>
                  <a:schemeClr val="tx1"/>
                </a:solidFill>
              </a:rPr>
              <a:t>Define a properly equipped medical care area</a:t>
            </a:r>
            <a:endParaRPr b="0" dirty="0">
              <a:solidFill>
                <a:schemeClr val="tx1"/>
              </a:solidFill>
            </a:endParaRPr>
          </a:p>
          <a:p>
            <a:pPr>
              <a:lnSpc>
                <a:spcPct val="90000"/>
              </a:lnSpc>
              <a:spcAft>
                <a:spcPts val="0"/>
              </a:spcAft>
              <a:buClr>
                <a:schemeClr val="dk1"/>
              </a:buClr>
              <a:buSzPts val="2800"/>
            </a:pPr>
            <a:r>
              <a:rPr lang="en-US" b="0" dirty="0">
                <a:solidFill>
                  <a:schemeClr val="tx1"/>
                </a:solidFill>
              </a:rPr>
              <a:t>Identify proper procedures to dispense meds at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Understand written policy for medical care while at camp</a:t>
            </a:r>
            <a:endParaRPr b="0" dirty="0">
              <a:solidFill>
                <a:schemeClr val="tx1"/>
              </a:solidFill>
            </a:endParaRPr>
          </a:p>
          <a:p>
            <a:pPr>
              <a:lnSpc>
                <a:spcPct val="90000"/>
              </a:lnSpc>
              <a:spcAft>
                <a:spcPts val="0"/>
              </a:spcAft>
              <a:buClr>
                <a:schemeClr val="dk1"/>
              </a:buClr>
              <a:buSzPts val="2800"/>
            </a:pPr>
            <a:r>
              <a:rPr lang="en-US" b="0" dirty="0">
                <a:solidFill>
                  <a:schemeClr val="tx1"/>
                </a:solidFill>
              </a:rPr>
              <a:t>List the purposes that health forms and first aid logs fulfill at camp.</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i="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1" name="Google Shape;741;p76"/>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Introduction</a:t>
            </a:r>
            <a:endParaRPr dirty="0"/>
          </a:p>
        </p:txBody>
      </p:sp>
      <p:sp>
        <p:nvSpPr>
          <p:cNvPr id="742" name="Google Shape;742;p76"/>
          <p:cNvSpPr txBox="1"/>
          <p:nvPr/>
        </p:nvSpPr>
        <p:spPr>
          <a:xfrm>
            <a:off x="1776255" y="1827211"/>
            <a:ext cx="8229600"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latin typeface="Calibri"/>
                <a:ea typeface="Calibri"/>
                <a:cs typeface="Calibri"/>
                <a:sym typeface="Calibri"/>
              </a:rPr>
              <a:t>Creating a healthy and safe environment for your campers, leaders, and staff takes planning. There are two stages of planning that are necessary:</a:t>
            </a:r>
            <a:endParaRPr dirty="0"/>
          </a:p>
          <a:p>
            <a:pPr marL="0" marR="0" lvl="0" indent="0" algn="l" rtl="0">
              <a:lnSpc>
                <a:spcPct val="90000"/>
              </a:lnSpc>
              <a:spcBef>
                <a:spcPts val="1000"/>
              </a:spcBef>
              <a:spcAft>
                <a:spcPts val="0"/>
              </a:spcAft>
              <a:buClr>
                <a:schemeClr val="dk1"/>
              </a:buClr>
              <a:buSzPts val="2800"/>
              <a:buFont typeface="Arial"/>
              <a:buNone/>
            </a:pPr>
            <a:endParaRPr sz="2800" b="1" dirty="0">
              <a:latin typeface="Calibri"/>
              <a:ea typeface="Calibri"/>
              <a:cs typeface="Calibri"/>
              <a:sym typeface="Calibri"/>
            </a:endParaRPr>
          </a:p>
          <a:p>
            <a:pPr marL="1143000" lvl="2" indent="-228600">
              <a:lnSpc>
                <a:spcPct val="90000"/>
              </a:lnSpc>
              <a:spcBef>
                <a:spcPts val="500"/>
              </a:spcBef>
              <a:spcAft>
                <a:spcPts val="0"/>
              </a:spcAft>
              <a:buClr>
                <a:schemeClr val="dk1"/>
              </a:buClr>
              <a:buSzPts val="2400"/>
              <a:buFont typeface="Arial"/>
              <a:buChar char="•"/>
            </a:pPr>
            <a:r>
              <a:rPr lang="en-US" sz="2800" b="1" i="0" u="none" strike="noStrike" cap="none" dirty="0">
                <a:latin typeface="Calibri"/>
                <a:ea typeface="Calibri"/>
                <a:cs typeface="Calibri"/>
                <a:sym typeface="Calibri"/>
              </a:rPr>
              <a:t>Pre-camp health and safety steps</a:t>
            </a:r>
            <a:endParaRPr sz="2800" b="1" dirty="0"/>
          </a:p>
          <a:p>
            <a:pPr marL="1143000" lvl="2" indent="-228600">
              <a:lnSpc>
                <a:spcPct val="90000"/>
              </a:lnSpc>
              <a:spcBef>
                <a:spcPts val="500"/>
              </a:spcBef>
              <a:spcAft>
                <a:spcPts val="0"/>
              </a:spcAft>
              <a:buClr>
                <a:schemeClr val="dk1"/>
              </a:buClr>
              <a:buSzPts val="2400"/>
              <a:buFont typeface="Arial"/>
              <a:buChar char="•"/>
            </a:pPr>
            <a:r>
              <a:rPr lang="en-US" sz="2800" b="1" i="0" u="none" strike="noStrike" cap="none" dirty="0">
                <a:latin typeface="Calibri"/>
                <a:ea typeface="Calibri"/>
                <a:cs typeface="Calibri"/>
                <a:sym typeface="Calibri"/>
              </a:rPr>
              <a:t>On-site health and safety steps</a:t>
            </a:r>
            <a:endParaRPr sz="2800" b="1" dirty="0"/>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9" name="Google Shape;749;p77"/>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Before Camp Begins</a:t>
            </a:r>
            <a:endParaRPr dirty="0"/>
          </a:p>
        </p:txBody>
      </p:sp>
      <p:sp>
        <p:nvSpPr>
          <p:cNvPr id="750" name="Google Shape;750;p77"/>
          <p:cNvSpPr txBox="1">
            <a:spLocks noGrp="1"/>
          </p:cNvSpPr>
          <p:nvPr>
            <p:ph type="body" idx="1"/>
          </p:nvPr>
        </p:nvSpPr>
        <p:spPr>
          <a:xfrm>
            <a:off x="1776255" y="1874837"/>
            <a:ext cx="8840945" cy="3998913"/>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0" dirty="0">
                <a:solidFill>
                  <a:schemeClr val="tx1"/>
                </a:solidFill>
              </a:rPr>
              <a:t>All necessary and required permits, certificates, licenses, and agreements secured for lawfully operating a camp at the location.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Appropriate on-site medical supervision secured.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Accident and sickness insurance secured for all campers.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Appropriate equipment secured for the medical care area.</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Procedures in place for dispensing and securely storing medications.</a:t>
            </a:r>
            <a:endParaRPr b="0" dirty="0">
              <a:solidFill>
                <a:schemeClr val="tx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7" name="Google Shape;757;p78"/>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Before Camp Begins</a:t>
            </a:r>
            <a:endParaRPr dirty="0"/>
          </a:p>
        </p:txBody>
      </p:sp>
      <p:sp>
        <p:nvSpPr>
          <p:cNvPr id="758" name="Google Shape;758;p78"/>
          <p:cNvSpPr txBox="1"/>
          <p:nvPr/>
        </p:nvSpPr>
        <p:spPr>
          <a:xfrm>
            <a:off x="1776254" y="1827211"/>
            <a:ext cx="9069545" cy="399891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All written policies for medical-care services approved annually by the council’s health supervisor in conjunction with the risk management committee.</a:t>
            </a:r>
            <a:endParaRPr dirty="0"/>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First-aid kits for all on-site program areas secured with adequate supplies and equipment.</a:t>
            </a:r>
            <a:endParaRPr dirty="0"/>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5" name="Google Shape;765;p79"/>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15F9D"/>
              </a:buClr>
              <a:buSzPct val="100000"/>
              <a:buFont typeface="Calibri"/>
              <a:buNone/>
            </a:pPr>
            <a:r>
              <a:rPr lang="en-US" sz="6000" b="1" dirty="0">
                <a:solidFill>
                  <a:srgbClr val="015F9D"/>
                </a:solidFill>
                <a:latin typeface="Calibri"/>
                <a:ea typeface="Calibri"/>
                <a:cs typeface="Calibri"/>
                <a:sym typeface="Calibri"/>
              </a:rPr>
              <a:t>Required Permits, Certificates, Licenses and Procedures</a:t>
            </a:r>
            <a:endParaRPr dirty="0"/>
          </a:p>
        </p:txBody>
      </p:sp>
      <p:sp>
        <p:nvSpPr>
          <p:cNvPr id="766" name="Google Shape;766;p79"/>
          <p:cNvSpPr txBox="1">
            <a:spLocks noGrp="1"/>
          </p:cNvSpPr>
          <p:nvPr>
            <p:ph type="body" idx="1"/>
          </p:nvPr>
        </p:nvSpPr>
        <p:spPr>
          <a:xfrm>
            <a:off x="1776254" y="2159000"/>
            <a:ext cx="9501345"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Advisor and Director work together in the following areas:</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a:lnSpc>
                <a:spcPct val="90000"/>
              </a:lnSpc>
              <a:spcAft>
                <a:spcPts val="0"/>
              </a:spcAft>
              <a:buClr>
                <a:schemeClr val="dk1"/>
              </a:buClr>
              <a:buSzPts val="2800"/>
            </a:pPr>
            <a:r>
              <a:rPr lang="en-US" b="0" dirty="0">
                <a:solidFill>
                  <a:schemeClr val="tx1"/>
                </a:solidFill>
              </a:rPr>
              <a:t>Drinking Water Certification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General Health procedures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Accident prevention</a:t>
            </a:r>
            <a:endParaRPr b="0" dirty="0">
              <a:solidFill>
                <a:schemeClr val="tx1"/>
              </a:solidFill>
            </a:endParaRPr>
          </a:p>
          <a:p>
            <a:pPr>
              <a:lnSpc>
                <a:spcPct val="90000"/>
              </a:lnSpc>
              <a:spcAft>
                <a:spcPts val="0"/>
              </a:spcAft>
              <a:buClr>
                <a:schemeClr val="dk1"/>
              </a:buClr>
              <a:buSzPts val="2800"/>
            </a:pPr>
            <a:r>
              <a:rPr lang="en-US" b="0" dirty="0">
                <a:solidFill>
                  <a:schemeClr val="tx1"/>
                </a:solidFill>
              </a:rPr>
              <a:t>Major Emergency procedures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Site Concerns</a:t>
            </a:r>
            <a:endParaRPr b="0" dirty="0">
              <a:solidFill>
                <a:schemeClr val="tx1"/>
              </a:solidFill>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3" name="Google Shape;773;p80"/>
          <p:cNvSpPr txBox="1">
            <a:spLocks noGrp="1"/>
          </p:cNvSpPr>
          <p:nvPr>
            <p:ph type="title"/>
          </p:nvPr>
        </p:nvSpPr>
        <p:spPr>
          <a:xfrm>
            <a:off x="1905000" y="501648"/>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Medical Personnel</a:t>
            </a:r>
            <a:endParaRPr dirty="0"/>
          </a:p>
        </p:txBody>
      </p:sp>
      <p:sp>
        <p:nvSpPr>
          <p:cNvPr id="774" name="Google Shape;774;p80"/>
          <p:cNvSpPr txBox="1">
            <a:spLocks noGrp="1"/>
          </p:cNvSpPr>
          <p:nvPr>
            <p:ph type="body" idx="1"/>
          </p:nvPr>
        </p:nvSpPr>
        <p:spPr>
          <a:xfrm>
            <a:off x="1079850" y="1827200"/>
            <a:ext cx="10642200" cy="4348500"/>
          </a:xfrm>
          <a:prstGeom prst="rect">
            <a:avLst/>
          </a:prstGeom>
          <a:noFill/>
          <a:ln>
            <a:noFill/>
          </a:ln>
        </p:spPr>
        <p:txBody>
          <a:bodyPr spcFirstLastPara="1" wrap="square" lIns="91425" tIns="45700" rIns="91425" bIns="45700" anchor="t" anchorCtr="0">
            <a:normAutofit fontScale="92500" lnSpcReduction="10000"/>
          </a:bodyPr>
          <a:lstStyle/>
          <a:p>
            <a:pPr>
              <a:lnSpc>
                <a:spcPct val="90000"/>
              </a:lnSpc>
              <a:spcBef>
                <a:spcPts val="0"/>
              </a:spcBef>
              <a:spcAft>
                <a:spcPts val="0"/>
              </a:spcAft>
              <a:buClr>
                <a:schemeClr val="dk1"/>
              </a:buClr>
              <a:buSzPts val="2800"/>
            </a:pPr>
            <a:r>
              <a:rPr lang="en-US" b="0" dirty="0">
                <a:solidFill>
                  <a:schemeClr val="tx1"/>
                </a:solidFill>
              </a:rPr>
              <a:t>Council Health Supervisor – Oversees council affairs for health services and is a licensed physician medicine in the applicable state.</a:t>
            </a:r>
            <a:endParaRPr b="0" dirty="0">
              <a:solidFill>
                <a:schemeClr val="tx1"/>
              </a:solidFill>
            </a:endParaRPr>
          </a:p>
          <a:p>
            <a:pPr>
              <a:lnSpc>
                <a:spcPct val="90000"/>
              </a:lnSpc>
              <a:spcAft>
                <a:spcPts val="0"/>
              </a:spcAft>
              <a:buClr>
                <a:schemeClr val="dk1"/>
              </a:buClr>
              <a:buSzPts val="800"/>
            </a:pPr>
            <a:endParaRPr sz="800" b="0" dirty="0">
              <a:solidFill>
                <a:schemeClr val="tx1"/>
              </a:solidFill>
            </a:endParaRPr>
          </a:p>
          <a:p>
            <a:pPr>
              <a:lnSpc>
                <a:spcPct val="90000"/>
              </a:lnSpc>
              <a:spcAft>
                <a:spcPts val="0"/>
              </a:spcAft>
              <a:buClr>
                <a:schemeClr val="dk1"/>
              </a:buClr>
              <a:buSzPts val="2800"/>
            </a:pPr>
            <a:r>
              <a:rPr lang="en-US" b="0" dirty="0">
                <a:solidFill>
                  <a:schemeClr val="tx1"/>
                </a:solidFill>
              </a:rPr>
              <a:t>Camp health officer -  Trained professional, who is on hand at camp. At least 18 years of age. Conducts a daily safety inspection of camp, emphasizing sanitation. Review SQ-405 for specific training requirements based on camp location. </a:t>
            </a:r>
          </a:p>
          <a:p>
            <a:pPr>
              <a:lnSpc>
                <a:spcPct val="90000"/>
              </a:lnSpc>
              <a:spcAft>
                <a:spcPts val="0"/>
              </a:spcAft>
              <a:buClr>
                <a:schemeClr val="dk1"/>
              </a:buClr>
              <a:buSzPts val="2800"/>
            </a:pPr>
            <a:endParaRPr b="0" dirty="0">
              <a:solidFill>
                <a:schemeClr val="tx1"/>
              </a:solidFill>
            </a:endParaRPr>
          </a:p>
          <a:p>
            <a:pPr>
              <a:lnSpc>
                <a:spcPct val="90000"/>
              </a:lnSpc>
              <a:spcAft>
                <a:spcPts val="0"/>
              </a:spcAft>
              <a:buClr>
                <a:schemeClr val="dk1"/>
              </a:buClr>
              <a:buSzPts val="2800"/>
            </a:pPr>
            <a:r>
              <a:rPr lang="en-US" b="0" dirty="0">
                <a:solidFill>
                  <a:schemeClr val="tx1"/>
                </a:solidFill>
              </a:rPr>
              <a:t>Camp health officer has completed the training “Camp Health Officer Training for Day Camp &amp; Short-Term Camps” per SQ-405 located at </a:t>
            </a:r>
            <a:r>
              <a:rPr lang="en-US" b="0" dirty="0">
                <a:solidFill>
                  <a:schemeClr val="tx1"/>
                </a:solidFill>
                <a:highlight>
                  <a:srgbClr val="FFFF00"/>
                </a:highlight>
              </a:rPr>
              <a:t>https://www.scouting.org/health-and-safety/training/</a:t>
            </a:r>
            <a:endParaRPr b="0" dirty="0">
              <a:solidFill>
                <a:schemeClr val="tx1"/>
              </a:solidFill>
              <a:highlight>
                <a:srgbClr val="FFFF00"/>
              </a:highligh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81" name="Google Shape;781;p81"/>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Insurance</a:t>
            </a:r>
            <a:endParaRPr dirty="0"/>
          </a:p>
        </p:txBody>
      </p:sp>
      <p:sp>
        <p:nvSpPr>
          <p:cNvPr id="782" name="Google Shape;782;p81"/>
          <p:cNvSpPr txBox="1"/>
          <p:nvPr/>
        </p:nvSpPr>
        <p:spPr>
          <a:xfrm>
            <a:off x="1905000" y="1634329"/>
            <a:ext cx="8716962" cy="399891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dirty="0">
                <a:latin typeface="Calibri"/>
                <a:ea typeface="Calibri"/>
                <a:cs typeface="Calibri"/>
                <a:sym typeface="Calibri"/>
              </a:rPr>
              <a:t>All camps must have current accident and sickness insurance in effect for all campers and staff as specified by the council and state and local government agencies. This insurance should be secured by the council, and the camp director will need written confirmation that can be viewed by the assessment team.</a:t>
            </a:r>
            <a:endParaRPr dirty="0"/>
          </a:p>
          <a:p>
            <a:pPr marL="0" marR="0" lvl="0" indent="0" algn="l" rtl="0">
              <a:lnSpc>
                <a:spcPct val="90000"/>
              </a:lnSpc>
              <a:spcBef>
                <a:spcPts val="1000"/>
              </a:spcBef>
              <a:spcAft>
                <a:spcPts val="0"/>
              </a:spcAft>
              <a:buClr>
                <a:schemeClr val="dk1"/>
              </a:buClr>
              <a:buSzPts val="800"/>
              <a:buFont typeface="Arial"/>
              <a:buNone/>
            </a:pPr>
            <a:endParaRPr sz="800" dirty="0">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800"/>
              <a:buFont typeface="Arial"/>
              <a:buNone/>
            </a:pPr>
            <a:endParaRPr sz="800" dirty="0">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800" dirty="0">
                <a:latin typeface="Calibri"/>
                <a:ea typeface="Calibri"/>
                <a:cs typeface="Calibri"/>
                <a:sym typeface="Calibri"/>
              </a:rPr>
              <a:t>Where is that confirmation?</a:t>
            </a:r>
            <a:endParaRPr dirty="0"/>
          </a:p>
        </p:txBody>
      </p:sp>
      <p:sp>
        <p:nvSpPr>
          <p:cNvPr id="783" name="Google Shape;783;p81"/>
          <p:cNvSpPr/>
          <p:nvPr/>
        </p:nvSpPr>
        <p:spPr>
          <a:xfrm>
            <a:off x="1905000" y="5223671"/>
            <a:ext cx="94488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pic>
        <p:nvPicPr>
          <p:cNvPr id="784" name="Google Shape;784;p81"/>
          <p:cNvPicPr preferRelativeResize="0"/>
          <p:nvPr/>
        </p:nvPicPr>
        <p:blipFill>
          <a:blip r:embed="rId3">
            <a:alphaModFix/>
          </a:blip>
          <a:stretch>
            <a:fillRect/>
          </a:stretch>
        </p:blipFill>
        <p:spPr>
          <a:xfrm rot="-1793801">
            <a:off x="9611618" y="4261486"/>
            <a:ext cx="1346480" cy="8971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7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1" name="Google Shape;791;p82"/>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Medical Care Area</a:t>
            </a:r>
            <a:endParaRPr dirty="0"/>
          </a:p>
        </p:txBody>
      </p:sp>
      <p:sp>
        <p:nvSpPr>
          <p:cNvPr id="792" name="Google Shape;792;p82"/>
          <p:cNvSpPr txBox="1">
            <a:spLocks noGrp="1"/>
          </p:cNvSpPr>
          <p:nvPr>
            <p:ph type="body" idx="1"/>
          </p:nvPr>
        </p:nvSpPr>
        <p:spPr>
          <a:xfrm>
            <a:off x="1776255" y="1934366"/>
            <a:ext cx="8229600" cy="3998913"/>
          </a:xfrm>
          <a:prstGeom prst="rect">
            <a:avLst/>
          </a:prstGeom>
          <a:noFill/>
          <a:ln>
            <a:noFill/>
          </a:ln>
        </p:spPr>
        <p:txBody>
          <a:bodyPr spcFirstLastPara="1" wrap="square" lIns="91425" tIns="45700" rIns="91425" bIns="45700" anchor="t" anchorCtr="0">
            <a:normAutofit lnSpcReduction="10000"/>
          </a:bodyPr>
          <a:lstStyle/>
          <a:p>
            <a:pPr>
              <a:lnSpc>
                <a:spcPct val="90000"/>
              </a:lnSpc>
              <a:spcBef>
                <a:spcPts val="0"/>
              </a:spcBef>
              <a:spcAft>
                <a:spcPts val="0"/>
              </a:spcAft>
              <a:buClr>
                <a:schemeClr val="dk1"/>
              </a:buClr>
              <a:buSzPts val="2800"/>
            </a:pPr>
            <a:r>
              <a:rPr lang="en-US" b="0" dirty="0">
                <a:solidFill>
                  <a:schemeClr val="tx1"/>
                </a:solidFill>
              </a:rPr>
              <a:t>Clearly Marked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Lockable medical storage system (dry and cold)</a:t>
            </a:r>
            <a:endParaRPr b="0" dirty="0">
              <a:solidFill>
                <a:schemeClr val="tx1"/>
              </a:solidFill>
            </a:endParaRPr>
          </a:p>
          <a:p>
            <a:pPr>
              <a:lnSpc>
                <a:spcPct val="90000"/>
              </a:lnSpc>
              <a:spcAft>
                <a:spcPts val="0"/>
              </a:spcAft>
              <a:buClr>
                <a:schemeClr val="dk1"/>
              </a:buClr>
              <a:buSzPts val="2800"/>
            </a:pPr>
            <a:r>
              <a:rPr lang="en-US" b="0" dirty="0">
                <a:solidFill>
                  <a:schemeClr val="tx1"/>
                </a:solidFill>
              </a:rPr>
              <a:t>Available toilets, washing water, and drinking water</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Space for medical treatment</a:t>
            </a:r>
            <a:endParaRPr b="0" dirty="0">
              <a:solidFill>
                <a:schemeClr val="tx1"/>
              </a:solidFill>
            </a:endParaRPr>
          </a:p>
          <a:p>
            <a:pPr>
              <a:lnSpc>
                <a:spcPct val="90000"/>
              </a:lnSpc>
              <a:spcAft>
                <a:spcPts val="0"/>
              </a:spcAft>
              <a:buClr>
                <a:schemeClr val="dk1"/>
              </a:buClr>
              <a:buSzPts val="2800"/>
            </a:pPr>
            <a:r>
              <a:rPr lang="en-US" b="0" dirty="0">
                <a:solidFill>
                  <a:schemeClr val="tx1"/>
                </a:solidFill>
              </a:rPr>
              <a:t>Protection from elements</a:t>
            </a:r>
            <a:endParaRPr b="0" dirty="0">
              <a:solidFill>
                <a:schemeClr val="tx1"/>
              </a:solidFill>
            </a:endParaRPr>
          </a:p>
          <a:p>
            <a:pPr>
              <a:lnSpc>
                <a:spcPct val="90000"/>
              </a:lnSpc>
              <a:spcAft>
                <a:spcPts val="0"/>
              </a:spcAft>
              <a:buClr>
                <a:schemeClr val="dk1"/>
              </a:buClr>
              <a:buSzPts val="2800"/>
            </a:pPr>
            <a:r>
              <a:rPr lang="en-US" b="0" dirty="0">
                <a:solidFill>
                  <a:schemeClr val="tx1"/>
                </a:solidFill>
              </a:rPr>
              <a:t>Staff continuously on call to meet routine and special needs per council written procedures and to maintain health and medication logs</a:t>
            </a:r>
            <a:endParaRPr b="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p:nvPr/>
        </p:nvSpPr>
        <p:spPr>
          <a:xfrm>
            <a:off x="1384300" y="1965325"/>
            <a:ext cx="9448800" cy="3507698"/>
          </a:xfrm>
          <a:prstGeom prst="rect">
            <a:avLst/>
          </a:prstGeom>
          <a:noFill/>
          <a:ln>
            <a:noFill/>
          </a:ln>
        </p:spPr>
        <p:txBody>
          <a:bodyPr spcFirstLastPara="1" wrap="square" lIns="91425" tIns="45700" rIns="91425" bIns="45700" anchor="t" anchorCtr="0">
            <a:normAutofit fontScale="77500" lnSpcReduction="20000"/>
          </a:bodyPr>
          <a:lstStyle/>
          <a:p>
            <a:pPr marL="342900" marR="0" lvl="0" indent="-342900" algn="l" rtl="0">
              <a:lnSpc>
                <a:spcPct val="90000"/>
              </a:lnSpc>
              <a:spcBef>
                <a:spcPts val="0"/>
              </a:spcBef>
              <a:spcAft>
                <a:spcPts val="0"/>
              </a:spcAft>
              <a:buClr>
                <a:schemeClr val="dk1"/>
              </a:buClr>
              <a:buSzPct val="100000"/>
              <a:buFont typeface="Arial"/>
              <a:buChar char="•"/>
            </a:pPr>
            <a:r>
              <a:rPr lang="en-US" sz="5000" dirty="0">
                <a:solidFill>
                  <a:schemeClr val="dk1"/>
                </a:solidFill>
                <a:latin typeface="Calibri"/>
                <a:ea typeface="Calibri"/>
                <a:cs typeface="Calibri"/>
                <a:sym typeface="Calibri"/>
              </a:rPr>
              <a:t>This is part 2 of the Cub Scout Day Camp Administration National Camping School training.</a:t>
            </a:r>
            <a:endParaRPr dirty="0"/>
          </a:p>
          <a:p>
            <a:pPr marL="0" marR="0" lvl="0" indent="0" algn="l" rtl="0">
              <a:lnSpc>
                <a:spcPct val="90000"/>
              </a:lnSpc>
              <a:spcBef>
                <a:spcPts val="1000"/>
              </a:spcBef>
              <a:spcAft>
                <a:spcPts val="0"/>
              </a:spcAft>
              <a:buClr>
                <a:srgbClr val="888888"/>
              </a:buClr>
              <a:buSzPct val="100000"/>
              <a:buFont typeface="Arial"/>
              <a:buNone/>
            </a:pPr>
            <a:endParaRPr sz="5000" dirty="0">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ct val="100000"/>
              <a:buFont typeface="Arial"/>
              <a:buChar char="•"/>
            </a:pPr>
            <a:r>
              <a:rPr lang="en-US" sz="5000" dirty="0">
                <a:solidFill>
                  <a:schemeClr val="dk1"/>
                </a:solidFill>
                <a:latin typeface="Calibri"/>
                <a:ea typeface="Calibri"/>
                <a:cs typeface="Calibri"/>
                <a:sym typeface="Calibri"/>
              </a:rPr>
              <a:t>Online training Part 1 and all pre-requisites should be completed at this point.</a:t>
            </a:r>
            <a:endParaRPr dirty="0"/>
          </a:p>
          <a:p>
            <a:pPr marL="0" marR="0" lvl="0" indent="0" algn="l" rtl="0">
              <a:lnSpc>
                <a:spcPct val="90000"/>
              </a:lnSpc>
              <a:spcBef>
                <a:spcPts val="1000"/>
              </a:spcBef>
              <a:spcAft>
                <a:spcPts val="0"/>
              </a:spcAft>
              <a:buClr>
                <a:srgbClr val="888888"/>
              </a:buClr>
              <a:buSzPct val="1000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888888"/>
              </a:buClr>
              <a:buSzPct val="100000"/>
              <a:buFont typeface="Arial"/>
              <a:buNone/>
            </a:pPr>
            <a:endParaRPr sz="2400" dirty="0">
              <a:solidFill>
                <a:srgbClr val="888888"/>
              </a:solidFill>
              <a:latin typeface="Calibri"/>
              <a:ea typeface="Calibri"/>
              <a:cs typeface="Calibri"/>
              <a:sym typeface="Calibri"/>
            </a:endParaRPr>
          </a:p>
        </p:txBody>
      </p:sp>
      <p:sp>
        <p:nvSpPr>
          <p:cNvPr id="128" name="Google Shape;128;p6"/>
          <p:cNvSpPr txBox="1">
            <a:spLocks noGrp="1"/>
          </p:cNvSpPr>
          <p:nvPr>
            <p:ph type="title"/>
          </p:nvPr>
        </p:nvSpPr>
        <p:spPr>
          <a:xfrm>
            <a:off x="1905000" y="308768"/>
            <a:ext cx="9448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Introduction</a:t>
            </a: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9" name="Google Shape;799;p83"/>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Medication Handling (HS-508)</a:t>
            </a:r>
            <a:endParaRPr dirty="0"/>
          </a:p>
        </p:txBody>
      </p:sp>
      <p:sp>
        <p:nvSpPr>
          <p:cNvPr id="800" name="Google Shape;800;p83"/>
          <p:cNvSpPr txBox="1"/>
          <p:nvPr/>
        </p:nvSpPr>
        <p:spPr>
          <a:xfrm>
            <a:off x="1473199" y="1981479"/>
            <a:ext cx="9271001" cy="3998913"/>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90000"/>
              </a:lnSpc>
              <a:spcBef>
                <a:spcPts val="0"/>
              </a:spcBef>
              <a:spcAft>
                <a:spcPts val="0"/>
              </a:spcAft>
              <a:buClr>
                <a:schemeClr val="dk1"/>
              </a:buClr>
              <a:buSzPct val="100000"/>
              <a:buFont typeface="Arial"/>
              <a:buChar char="•"/>
            </a:pPr>
            <a:r>
              <a:rPr lang="en-US" sz="2800" dirty="0">
                <a:solidFill>
                  <a:schemeClr val="dk1"/>
                </a:solidFill>
                <a:latin typeface="Calibri"/>
                <a:ea typeface="Calibri"/>
                <a:cs typeface="Calibri"/>
                <a:sym typeface="Calibri"/>
              </a:rPr>
              <a:t>The camp requires that all prescription and over-the-counter (OTC) medications be stored under lock (including those requiring refrigeration), except when in the control of medical-care staff or other adult leader responsible for administration and/or dispensing medications. </a:t>
            </a:r>
            <a:endParaRPr dirty="0"/>
          </a:p>
          <a:p>
            <a:pPr marL="0" marR="0" lvl="0" indent="0" algn="l" rtl="0">
              <a:lnSpc>
                <a:spcPct val="90000"/>
              </a:lnSpc>
              <a:spcBef>
                <a:spcPts val="1000"/>
              </a:spcBef>
              <a:spcAft>
                <a:spcPts val="0"/>
              </a:spcAft>
              <a:buClr>
                <a:schemeClr val="dk1"/>
              </a:buClr>
              <a:buSzPct val="100000"/>
              <a:buFont typeface="Arial"/>
              <a:buNone/>
            </a:pPr>
            <a:endParaRPr sz="28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00000"/>
              <a:buFont typeface="Arial"/>
              <a:buNone/>
            </a:pPr>
            <a:r>
              <a:rPr lang="en-US" sz="2800" i="1" dirty="0">
                <a:solidFill>
                  <a:schemeClr val="dk1"/>
                </a:solidFill>
                <a:latin typeface="Calibri"/>
                <a:ea typeface="Calibri"/>
                <a:cs typeface="Calibri"/>
                <a:sym typeface="Calibri"/>
              </a:rPr>
              <a:t>An exception may be made for a limited amount of medication to be carried by a camper, leader, parent, or staff member for life-threatening conditions, including epinephrine injector, heart medication, and inhalers, or for a limited amount of medication approved for use in a first-aid kit.</a:t>
            </a:r>
            <a:endParaRPr dirty="0"/>
          </a:p>
          <a:p>
            <a:pPr marL="228600" marR="0" lvl="0" indent="-64135" algn="l" rtl="0">
              <a:lnSpc>
                <a:spcPct val="90000"/>
              </a:lnSpc>
              <a:spcBef>
                <a:spcPts val="1000"/>
              </a:spcBef>
              <a:spcAft>
                <a:spcPts val="0"/>
              </a:spcAft>
              <a:buClr>
                <a:schemeClr val="dk1"/>
              </a:buClr>
              <a:buSzPct val="100000"/>
              <a:buFont typeface="Arial"/>
              <a:buNone/>
            </a:pPr>
            <a:endParaRPr sz="2800" dirty="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7" name="Google Shape;807;p84"/>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Medication Handling (HS-508)</a:t>
            </a:r>
            <a:endParaRPr dirty="0"/>
          </a:p>
        </p:txBody>
      </p:sp>
      <p:sp>
        <p:nvSpPr>
          <p:cNvPr id="808" name="Google Shape;808;p84"/>
          <p:cNvSpPr txBox="1">
            <a:spLocks noGrp="1"/>
          </p:cNvSpPr>
          <p:nvPr>
            <p:ph type="body" idx="1"/>
          </p:nvPr>
        </p:nvSpPr>
        <p:spPr>
          <a:xfrm>
            <a:off x="1898072" y="2057400"/>
            <a:ext cx="9684327"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solidFill>
                  <a:schemeClr val="tx1"/>
                </a:solidFill>
              </a:rPr>
              <a:t>Medications must be:</a:t>
            </a:r>
          </a:p>
          <a:p>
            <a:pPr marL="0" lvl="0" indent="0" algn="l" rtl="0">
              <a:lnSpc>
                <a:spcPct val="90000"/>
              </a:lnSpc>
              <a:spcBef>
                <a:spcPts val="0"/>
              </a:spcBef>
              <a:spcAft>
                <a:spcPts val="0"/>
              </a:spcAft>
              <a:buClr>
                <a:schemeClr val="dk1"/>
              </a:buClr>
              <a:buSzPts val="2800"/>
              <a:buNone/>
            </a:pPr>
            <a:endParaRPr dirty="0">
              <a:solidFill>
                <a:schemeClr val="tx1"/>
              </a:solidFill>
            </a:endParaRPr>
          </a:p>
          <a:p>
            <a:pPr marL="0" lvl="0" indent="0" algn="l" rtl="0">
              <a:lnSpc>
                <a:spcPct val="90000"/>
              </a:lnSpc>
              <a:spcBef>
                <a:spcPts val="1000"/>
              </a:spcBef>
              <a:spcAft>
                <a:spcPts val="0"/>
              </a:spcAft>
              <a:buClr>
                <a:schemeClr val="dk1"/>
              </a:buClr>
              <a:buSzPts val="2800"/>
              <a:buNone/>
            </a:pPr>
            <a:r>
              <a:rPr lang="en-US" dirty="0">
                <a:solidFill>
                  <a:schemeClr val="tx1"/>
                </a:solidFill>
              </a:rPr>
              <a:t>	— Kept in their original containers; or</a:t>
            </a:r>
          </a:p>
          <a:p>
            <a:pPr marL="0" lvl="0" indent="0" algn="l" rtl="0">
              <a:lnSpc>
                <a:spcPct val="90000"/>
              </a:lnSpc>
              <a:spcBef>
                <a:spcPts val="1000"/>
              </a:spcBef>
              <a:spcAft>
                <a:spcPts val="0"/>
              </a:spcAft>
              <a:buClr>
                <a:schemeClr val="dk1"/>
              </a:buClr>
              <a:buSzPts val="2800"/>
              <a:buNone/>
            </a:pPr>
            <a:endParaRPr dirty="0">
              <a:solidFill>
                <a:schemeClr val="tx1"/>
              </a:solidFill>
            </a:endParaRPr>
          </a:p>
          <a:p>
            <a:pPr marL="0" lvl="0" indent="-548640" algn="l" rtl="0">
              <a:lnSpc>
                <a:spcPct val="90000"/>
              </a:lnSpc>
              <a:spcBef>
                <a:spcPts val="1000"/>
              </a:spcBef>
              <a:spcAft>
                <a:spcPts val="0"/>
              </a:spcAft>
              <a:buClr>
                <a:schemeClr val="dk1"/>
              </a:buClr>
              <a:buSzPts val="2800"/>
              <a:buNone/>
            </a:pPr>
            <a:r>
              <a:rPr lang="en-US" dirty="0">
                <a:solidFill>
                  <a:schemeClr val="tx1"/>
                </a:solidFill>
              </a:rPr>
              <a:t>	— Labeled and maintained in a fashion approved 	    by the council health supervisor.</a:t>
            </a:r>
            <a:endParaRPr dirty="0">
              <a:solidFill>
                <a:schemeClr val="tx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5" name="Google Shape;815;p85"/>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Medication Handling (HS-508)</a:t>
            </a:r>
            <a:endParaRPr dirty="0"/>
          </a:p>
        </p:txBody>
      </p:sp>
      <p:sp>
        <p:nvSpPr>
          <p:cNvPr id="816" name="Google Shape;816;p85"/>
          <p:cNvSpPr txBox="1">
            <a:spLocks noGrp="1"/>
          </p:cNvSpPr>
          <p:nvPr>
            <p:ph type="body" idx="1"/>
          </p:nvPr>
        </p:nvSpPr>
        <p:spPr>
          <a:xfrm>
            <a:off x="1562100" y="1827211"/>
            <a:ext cx="8826500" cy="3998913"/>
          </a:xfrm>
          <a:prstGeom prst="rect">
            <a:avLst/>
          </a:prstGeom>
          <a:noFill/>
          <a:ln>
            <a:noFill/>
          </a:ln>
        </p:spPr>
        <p:txBody>
          <a:bodyPr spcFirstLastPara="1" wrap="square" lIns="91425" tIns="45700" rIns="91425" bIns="45700" anchor="t" anchorCtr="0">
            <a:normAutofit fontScale="85000" lnSpcReduction="10000"/>
          </a:bodyPr>
          <a:lstStyle/>
          <a:p>
            <a:pPr indent="-457200">
              <a:spcBef>
                <a:spcPts val="0"/>
              </a:spcBef>
              <a:buSzPct val="100000"/>
            </a:pPr>
            <a:r>
              <a:rPr lang="en-US" b="0" dirty="0">
                <a:solidFill>
                  <a:schemeClr val="tx1"/>
                </a:solidFill>
              </a:rPr>
              <a:t>For prescription medications, in accordance with the prescribing medical-care provider’s directions or a parent/guardian’s signed summary thereof.</a:t>
            </a:r>
            <a:endParaRPr b="0" dirty="0">
              <a:solidFill>
                <a:schemeClr val="tx1"/>
              </a:solidFill>
            </a:endParaRPr>
          </a:p>
          <a:p>
            <a:pPr indent="-457200">
              <a:buSzPct val="100000"/>
            </a:pPr>
            <a:r>
              <a:rPr lang="en-US" b="0" dirty="0">
                <a:solidFill>
                  <a:schemeClr val="tx1"/>
                </a:solidFill>
              </a:rPr>
              <a:t>For OTC medications, in accordance with the original label, except as otherwise provided by the council’s health supervisor, or a prescribing medical-care provider’s directions, or a parent/guardian’s signed summary thereof.</a:t>
            </a:r>
            <a:endParaRPr b="0" dirty="0">
              <a:solidFill>
                <a:schemeClr val="tx1"/>
              </a:solidFill>
            </a:endParaRPr>
          </a:p>
          <a:p>
            <a:pPr indent="-457200">
              <a:buSzPct val="100000"/>
            </a:pPr>
            <a:r>
              <a:rPr lang="en-US" b="0" dirty="0">
                <a:solidFill>
                  <a:schemeClr val="tx1"/>
                </a:solidFill>
              </a:rPr>
              <a:t>Camp-supplied medications must be administered and/or dispensed in accordance with pre-approved medical procedures approved by the council’s health supervisor.</a:t>
            </a:r>
            <a:endParaRPr b="0" dirty="0">
              <a:solidFill>
                <a:schemeClr val="tx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3" name="Google Shape;823;p86"/>
          <p:cNvSpPr txBox="1">
            <a:spLocks noGrp="1"/>
          </p:cNvSpPr>
          <p:nvPr>
            <p:ph type="title"/>
          </p:nvPr>
        </p:nvSpPr>
        <p:spPr>
          <a:xfrm>
            <a:off x="1905000" y="30876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Medication Handling (HS-508)</a:t>
            </a:r>
            <a:endParaRPr dirty="0"/>
          </a:p>
        </p:txBody>
      </p:sp>
      <p:sp>
        <p:nvSpPr>
          <p:cNvPr id="824" name="Google Shape;824;p86"/>
          <p:cNvSpPr txBox="1">
            <a:spLocks noGrp="1"/>
          </p:cNvSpPr>
          <p:nvPr>
            <p:ph type="body" idx="1"/>
          </p:nvPr>
        </p:nvSpPr>
        <p:spPr>
          <a:xfrm>
            <a:off x="1981200" y="1827211"/>
            <a:ext cx="8585200" cy="3998913"/>
          </a:xfrm>
          <a:prstGeom prst="rect">
            <a:avLst/>
          </a:prstGeom>
          <a:noFill/>
          <a:ln>
            <a:noFill/>
          </a:ln>
        </p:spPr>
        <p:txBody>
          <a:bodyPr spcFirstLastPara="1" wrap="square" lIns="91425" tIns="45700" rIns="91425" bIns="45700" anchor="t" anchorCtr="0">
            <a:normAutofit/>
          </a:bodyPr>
          <a:lstStyle/>
          <a:p>
            <a:pPr>
              <a:lnSpc>
                <a:spcPct val="90000"/>
              </a:lnSpc>
              <a:spcBef>
                <a:spcPts val="0"/>
              </a:spcBef>
              <a:spcAft>
                <a:spcPts val="0"/>
              </a:spcAft>
              <a:buClr>
                <a:schemeClr val="dk1"/>
              </a:buClr>
              <a:buSzPts val="2800"/>
            </a:pPr>
            <a:r>
              <a:rPr lang="en-US" b="0" dirty="0">
                <a:solidFill>
                  <a:schemeClr val="tx1"/>
                </a:solidFill>
              </a:rPr>
              <a:t>All administration or dispensing of medication must be recorded in accordance with the council’s written policies.</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34" name="Google Shape;834;p87"/>
          <p:cNvPicPr preferRelativeResize="0"/>
          <p:nvPr/>
        </p:nvPicPr>
        <p:blipFill>
          <a:blip r:embed="rId3">
            <a:alphaModFix/>
          </a:blip>
          <a:stretch>
            <a:fillRect/>
          </a:stretch>
        </p:blipFill>
        <p:spPr>
          <a:xfrm rot="-1793740">
            <a:off x="10600184" y="5218008"/>
            <a:ext cx="1124561" cy="882485"/>
          </a:xfrm>
          <a:prstGeom prst="rect">
            <a:avLst/>
          </a:prstGeom>
          <a:noFill/>
          <a:ln>
            <a:noFill/>
          </a:ln>
        </p:spPr>
      </p:pic>
      <p:sp>
        <p:nvSpPr>
          <p:cNvPr id="831" name="Google Shape;831;p87"/>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Medical Policies </a:t>
            </a:r>
            <a:endParaRPr dirty="0"/>
          </a:p>
        </p:txBody>
      </p:sp>
      <p:sp>
        <p:nvSpPr>
          <p:cNvPr id="832" name="Google Shape;832;p87"/>
          <p:cNvSpPr txBox="1"/>
          <p:nvPr/>
        </p:nvSpPr>
        <p:spPr>
          <a:xfrm>
            <a:off x="1904999" y="1141991"/>
            <a:ext cx="9525001" cy="4574017"/>
          </a:xfrm>
          <a:prstGeom prst="rect">
            <a:avLst/>
          </a:prstGeom>
          <a:noFill/>
          <a:ln>
            <a:noFill/>
          </a:ln>
        </p:spPr>
        <p:txBody>
          <a:bodyPr spcFirstLastPara="1" wrap="square" lIns="91425" tIns="45700" rIns="91425" bIns="45700" anchor="t" anchorCtr="0">
            <a:normAutofit/>
          </a:bodyPr>
          <a:lstStyle/>
          <a:p>
            <a:pPr marR="0" lvl="0" algn="l" rtl="0">
              <a:lnSpc>
                <a:spcPct val="90000"/>
              </a:lnSpc>
              <a:spcBef>
                <a:spcPts val="0"/>
              </a:spcBef>
              <a:spcAft>
                <a:spcPts val="0"/>
              </a:spcAft>
              <a:buClr>
                <a:schemeClr val="dk1"/>
              </a:buClr>
              <a:buSzPts val="2800"/>
            </a:pPr>
            <a:r>
              <a:rPr lang="en-US" sz="2800" dirty="0">
                <a:solidFill>
                  <a:schemeClr val="dk1"/>
                </a:solidFill>
                <a:latin typeface="Calibri"/>
                <a:ea typeface="Calibri"/>
                <a:cs typeface="Calibri"/>
                <a:sym typeface="Calibri"/>
              </a:rPr>
              <a:t>Written policies for medical-care services must be approved annually by the council’s health supervisor in conjunction with the risk management committee. Specific written policies required by NCAP standard HS-506 include:</a:t>
            </a:r>
            <a:endParaRPr dirty="0"/>
          </a:p>
          <a:p>
            <a:pPr marL="0" marR="0" lvl="0" indent="0" algn="l" rtl="0">
              <a:lnSpc>
                <a:spcPct val="90000"/>
              </a:lnSpc>
              <a:spcBef>
                <a:spcPts val="1000"/>
              </a:spcBef>
              <a:spcAft>
                <a:spcPts val="0"/>
              </a:spcAft>
              <a:buClr>
                <a:schemeClr val="dk1"/>
              </a:buClr>
              <a:buSzPts val="800"/>
              <a:buFont typeface="Arial"/>
              <a:buNone/>
            </a:pPr>
            <a:endParaRPr sz="800"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 Health Operations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Camp Treatment Procedures </a:t>
            </a:r>
            <a:r>
              <a:rPr lang="en-US" sz="2400" b="0" i="1" u="none" strike="noStrike" cap="none" dirty="0">
                <a:solidFill>
                  <a:schemeClr val="dk1"/>
                </a:solidFill>
                <a:latin typeface="Calibri"/>
                <a:ea typeface="Calibri"/>
                <a:cs typeface="Calibri"/>
                <a:sym typeface="Calibri"/>
              </a:rPr>
              <a:t>(Standing Orders)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EMS Services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Authority, limits, required experience and training of the camp health officer</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Leadership and expectation of non-medical camp staff to provide medical care – first aid</a:t>
            </a:r>
            <a:endParaRPr dirty="0"/>
          </a:p>
        </p:txBody>
      </p:sp>
      <p:sp>
        <p:nvSpPr>
          <p:cNvPr id="833" name="Google Shape;833;p87"/>
          <p:cNvSpPr/>
          <p:nvPr/>
        </p:nvSpPr>
        <p:spPr>
          <a:xfrm>
            <a:off x="1522172" y="5718466"/>
            <a:ext cx="100992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latin typeface="Calibri"/>
                <a:ea typeface="Calibri"/>
                <a:cs typeface="Calibri"/>
                <a:sym typeface="Calibri"/>
              </a:rPr>
              <a:t>Discuss and Distribute the material covered on this slide pertinent to YOUR council procedures!</a:t>
            </a:r>
            <a:endParaRP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8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1" name="Google Shape;841;p88"/>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Medical Policies </a:t>
            </a:r>
            <a:endParaRPr dirty="0"/>
          </a:p>
        </p:txBody>
      </p:sp>
      <p:sp>
        <p:nvSpPr>
          <p:cNvPr id="842" name="Google Shape;842;p88"/>
          <p:cNvSpPr txBox="1">
            <a:spLocks noGrp="1"/>
          </p:cNvSpPr>
          <p:nvPr>
            <p:ph type="body" idx="1"/>
          </p:nvPr>
        </p:nvSpPr>
        <p:spPr>
          <a:xfrm>
            <a:off x="1458755" y="1640121"/>
            <a:ext cx="8963129" cy="3998913"/>
          </a:xfrm>
          <a:prstGeom prst="rect">
            <a:avLst/>
          </a:prstGeom>
          <a:noFill/>
          <a:ln>
            <a:noFill/>
          </a:ln>
        </p:spPr>
        <p:txBody>
          <a:bodyPr spcFirstLastPara="1" wrap="square" lIns="91425" tIns="45700" rIns="91425" bIns="45700" anchor="t" anchorCtr="0">
            <a:normAutofit/>
          </a:bodyPr>
          <a:lstStyle/>
          <a:p>
            <a:pPr lvl="1">
              <a:lnSpc>
                <a:spcPct val="90000"/>
              </a:lnSpc>
              <a:spcBef>
                <a:spcPts val="0"/>
              </a:spcBef>
              <a:spcAft>
                <a:spcPts val="0"/>
              </a:spcAft>
              <a:buClr>
                <a:schemeClr val="dk1"/>
              </a:buClr>
              <a:buSzPts val="2600"/>
            </a:pPr>
            <a:r>
              <a:rPr lang="en-US" sz="2600" dirty="0">
                <a:solidFill>
                  <a:schemeClr val="tx1"/>
                </a:solidFill>
              </a:rPr>
              <a:t>Equipment and supplies needed for camp </a:t>
            </a:r>
            <a:endParaRPr dirty="0">
              <a:solidFill>
                <a:schemeClr val="tx1"/>
              </a:solidFill>
            </a:endParaRPr>
          </a:p>
          <a:p>
            <a:pPr lvl="1">
              <a:lnSpc>
                <a:spcPct val="90000"/>
              </a:lnSpc>
              <a:spcAft>
                <a:spcPts val="0"/>
              </a:spcAft>
              <a:buClr>
                <a:schemeClr val="dk1"/>
              </a:buClr>
              <a:buSzPts val="2600"/>
            </a:pPr>
            <a:r>
              <a:rPr lang="en-US" sz="2600" dirty="0">
                <a:solidFill>
                  <a:schemeClr val="tx1"/>
                </a:solidFill>
              </a:rPr>
              <a:t>Health screenings as needed</a:t>
            </a:r>
            <a:endParaRPr dirty="0">
              <a:solidFill>
                <a:schemeClr val="tx1"/>
              </a:solidFill>
            </a:endParaRPr>
          </a:p>
          <a:p>
            <a:pPr lvl="1">
              <a:lnSpc>
                <a:spcPct val="90000"/>
              </a:lnSpc>
              <a:spcAft>
                <a:spcPts val="0"/>
              </a:spcAft>
              <a:buClr>
                <a:schemeClr val="dk1"/>
              </a:buClr>
              <a:buSzPts val="2600"/>
            </a:pPr>
            <a:r>
              <a:rPr lang="en-US" sz="2600" dirty="0">
                <a:solidFill>
                  <a:schemeClr val="tx1"/>
                </a:solidFill>
              </a:rPr>
              <a:t>Medication management</a:t>
            </a:r>
            <a:endParaRPr dirty="0">
              <a:solidFill>
                <a:schemeClr val="tx1"/>
              </a:solidFill>
            </a:endParaRPr>
          </a:p>
          <a:p>
            <a:pPr lvl="1">
              <a:lnSpc>
                <a:spcPct val="90000"/>
              </a:lnSpc>
              <a:spcAft>
                <a:spcPts val="0"/>
              </a:spcAft>
              <a:buClr>
                <a:schemeClr val="dk1"/>
              </a:buClr>
              <a:buSzPts val="2600"/>
            </a:pPr>
            <a:r>
              <a:rPr lang="en-US" sz="2600" dirty="0">
                <a:solidFill>
                  <a:schemeClr val="tx1"/>
                </a:solidFill>
              </a:rPr>
              <a:t>Sanitation of health facilities with procedures for dealing with contaminated waste, sharps</a:t>
            </a:r>
            <a:endParaRPr dirty="0">
              <a:solidFill>
                <a:schemeClr val="tx1"/>
              </a:solidFill>
            </a:endParaRPr>
          </a:p>
          <a:p>
            <a:pPr lvl="1">
              <a:lnSpc>
                <a:spcPct val="90000"/>
              </a:lnSpc>
              <a:spcAft>
                <a:spcPts val="0"/>
              </a:spcAft>
              <a:buClr>
                <a:schemeClr val="dk1"/>
              </a:buClr>
              <a:buSzPts val="2600"/>
            </a:pPr>
            <a:r>
              <a:rPr lang="en-US" sz="2600" dirty="0">
                <a:solidFill>
                  <a:schemeClr val="tx1"/>
                </a:solidFill>
              </a:rPr>
              <a:t>Medical record keeping</a:t>
            </a:r>
            <a:endParaRPr dirty="0">
              <a:solidFill>
                <a:schemeClr val="tx1"/>
              </a:solidFill>
            </a:endParaRPr>
          </a:p>
          <a:p>
            <a:pPr lvl="1">
              <a:lnSpc>
                <a:spcPct val="90000"/>
              </a:lnSpc>
              <a:spcAft>
                <a:spcPts val="0"/>
              </a:spcAft>
              <a:buClr>
                <a:schemeClr val="dk1"/>
              </a:buClr>
              <a:buSzPts val="2600"/>
            </a:pPr>
            <a:r>
              <a:rPr lang="en-US" sz="2600" dirty="0">
                <a:solidFill>
                  <a:schemeClr val="tx1"/>
                </a:solidFill>
              </a:rPr>
              <a:t>Selection and maintenance of camp first-aid kits</a:t>
            </a:r>
            <a:endParaRPr dirty="0">
              <a:solidFill>
                <a:schemeClr val="tx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7" name="Google Shape;857;p89"/>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First Aid Kits (HS-510)</a:t>
            </a:r>
            <a:endParaRPr dirty="0"/>
          </a:p>
        </p:txBody>
      </p:sp>
      <p:sp>
        <p:nvSpPr>
          <p:cNvPr id="858" name="Google Shape;858;p89"/>
          <p:cNvSpPr txBox="1"/>
          <p:nvPr/>
        </p:nvSpPr>
        <p:spPr>
          <a:xfrm>
            <a:off x="1981200" y="1591789"/>
            <a:ext cx="8229600" cy="3998913"/>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Arial" panose="020B0604020202020204" pitchFamily="34" charset="0"/>
                <a:ea typeface="Calibri"/>
                <a:cs typeface="Arial" panose="020B0604020202020204" pitchFamily="34" charset="0"/>
                <a:sym typeface="Calibri"/>
              </a:rPr>
              <a:t>The camp supplies or ensures that adequate first-aid kits are available. </a:t>
            </a:r>
            <a:endParaRPr sz="28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chemeClr val="dk1"/>
              </a:buClr>
              <a:buSzPts val="2800"/>
              <a:buFont typeface="Arial"/>
              <a:buNone/>
            </a:pPr>
            <a:endParaRPr sz="28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Arial" panose="020B0604020202020204" pitchFamily="34" charset="0"/>
                <a:ea typeface="Calibri"/>
                <a:cs typeface="Arial" panose="020B0604020202020204" pitchFamily="34" charset="0"/>
                <a:sym typeface="Calibri"/>
              </a:rPr>
              <a:t>The camp supplies first-aid kits to all on-site program areas. </a:t>
            </a:r>
            <a:endParaRPr sz="28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chemeClr val="dk1"/>
              </a:buClr>
              <a:buSzPts val="2800"/>
              <a:buFont typeface="Arial"/>
              <a:buNone/>
            </a:pPr>
            <a:endParaRPr sz="28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Arial" panose="020B0604020202020204" pitchFamily="34" charset="0"/>
                <a:ea typeface="Calibri"/>
                <a:cs typeface="Arial" panose="020B0604020202020204" pitchFamily="34" charset="0"/>
                <a:sym typeface="Calibri"/>
              </a:rPr>
              <a:t>All first-aid kits provided by the camp have</a:t>
            </a:r>
            <a:r>
              <a:rPr lang="en-US" dirty="0">
                <a:latin typeface="Arial" panose="020B0604020202020204" pitchFamily="34" charset="0"/>
                <a:cs typeface="Arial" panose="020B0604020202020204" pitchFamily="34" charset="0"/>
              </a:rPr>
              <a:t> </a:t>
            </a:r>
            <a:r>
              <a:rPr lang="en-US" sz="2800" dirty="0">
                <a:solidFill>
                  <a:schemeClr val="dk1"/>
                </a:solidFill>
                <a:latin typeface="Arial" panose="020B0604020202020204" pitchFamily="34" charset="0"/>
                <a:ea typeface="Calibri"/>
                <a:cs typeface="Arial" panose="020B0604020202020204" pitchFamily="34" charset="0"/>
                <a:sym typeface="Calibri"/>
              </a:rPr>
              <a:t>adequate supplies and equipment. </a:t>
            </a:r>
            <a:endParaRPr sz="28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chemeClr val="dk1"/>
              </a:buClr>
              <a:buSzPts val="2800"/>
              <a:buFont typeface="Arial"/>
              <a:buNone/>
            </a:pPr>
            <a:endParaRPr sz="28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Arial" panose="020B0604020202020204" pitchFamily="34" charset="0"/>
                <a:ea typeface="Calibri"/>
                <a:cs typeface="Arial" panose="020B0604020202020204" pitchFamily="34" charset="0"/>
                <a:sym typeface="Calibri"/>
              </a:rPr>
              <a:t>All camp first-aid kits are kept in easily </a:t>
            </a:r>
            <a:r>
              <a:rPr lang="en-US" sz="2800" dirty="0">
                <a:solidFill>
                  <a:schemeClr val="dk1"/>
                </a:solidFill>
                <a:latin typeface="Calibri"/>
                <a:ea typeface="Calibri"/>
                <a:cs typeface="Calibri"/>
                <a:sym typeface="Calibri"/>
              </a:rPr>
              <a:t>identifiable, accessible containers and locations. </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5" name="Google Shape;865;p90"/>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Health Forms</a:t>
            </a:r>
            <a:endParaRPr dirty="0"/>
          </a:p>
        </p:txBody>
      </p:sp>
      <p:sp>
        <p:nvSpPr>
          <p:cNvPr id="866" name="Google Shape;866;p90"/>
          <p:cNvSpPr txBox="1">
            <a:spLocks noGrp="1"/>
          </p:cNvSpPr>
          <p:nvPr>
            <p:ph type="body" idx="1"/>
          </p:nvPr>
        </p:nvSpPr>
        <p:spPr>
          <a:xfrm>
            <a:off x="1776255" y="1590910"/>
            <a:ext cx="9829800" cy="3998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0" dirty="0">
                <a:solidFill>
                  <a:schemeClr val="tx1"/>
                </a:solidFill>
              </a:rPr>
              <a:t>A current (within 12 months) health history is required of all campers, leaders, and staff members. (Note that state law will supersede Scouting America health form requirements). </a:t>
            </a:r>
            <a:endParaRPr b="0" dirty="0">
              <a:solidFill>
                <a:schemeClr val="tx1"/>
              </a:solidFill>
            </a:endParaRPr>
          </a:p>
          <a:p>
            <a:pPr marL="0" lvl="0" indent="0" algn="l" rtl="0">
              <a:lnSpc>
                <a:spcPct val="90000"/>
              </a:lnSpc>
              <a:spcBef>
                <a:spcPts val="1000"/>
              </a:spcBef>
              <a:spcAft>
                <a:spcPts val="0"/>
              </a:spcAft>
              <a:buClr>
                <a:schemeClr val="dk1"/>
              </a:buClr>
              <a:buSzPts val="2800"/>
              <a:buNone/>
            </a:pPr>
            <a:endParaRPr b="0" dirty="0">
              <a:solidFill>
                <a:schemeClr val="tx1"/>
              </a:solidFill>
            </a:endParaRPr>
          </a:p>
          <a:p>
            <a:pPr marL="0" lvl="0" indent="0" algn="l" rtl="0">
              <a:lnSpc>
                <a:spcPct val="90000"/>
              </a:lnSpc>
              <a:spcBef>
                <a:spcPts val="1000"/>
              </a:spcBef>
              <a:spcAft>
                <a:spcPts val="0"/>
              </a:spcAft>
              <a:buClr>
                <a:schemeClr val="dk1"/>
              </a:buClr>
              <a:buSzPts val="2800"/>
              <a:buNone/>
            </a:pPr>
            <a:r>
              <a:rPr lang="en-US" b="0" dirty="0">
                <a:solidFill>
                  <a:schemeClr val="tx1"/>
                </a:solidFill>
              </a:rPr>
              <a:t>The information is reviewed at the beginning of camp and is kept on file during the camping period as recommended by the council. Health forms are returned at the end of camp. Cub Scout campers use the Annual Health and Medical Record, No. 680-001, sections A and B.</a:t>
            </a:r>
            <a:endParaRPr b="0" dirty="0">
              <a:solidFill>
                <a:schemeClr val="tx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3" name="Google Shape;873;p91"/>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First Aid Log (No. 680-127)</a:t>
            </a:r>
            <a:endParaRPr dirty="0"/>
          </a:p>
        </p:txBody>
      </p:sp>
      <p:sp>
        <p:nvSpPr>
          <p:cNvPr id="874" name="Google Shape;874;p91"/>
          <p:cNvSpPr txBox="1"/>
          <p:nvPr/>
        </p:nvSpPr>
        <p:spPr>
          <a:xfrm>
            <a:off x="1664677" y="1394349"/>
            <a:ext cx="9384323" cy="516234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Daily record of all first aid and medical treatments is kept.</a:t>
            </a:r>
          </a:p>
          <a:p>
            <a:pPr marL="228600" marR="0" lvl="0" indent="-228600" algn="l" rtl="0">
              <a:lnSpc>
                <a:spcPct val="90000"/>
              </a:lnSpc>
              <a:spcBef>
                <a:spcPts val="0"/>
              </a:spcBef>
              <a:spcAft>
                <a:spcPts val="0"/>
              </a:spcAft>
              <a:buClr>
                <a:schemeClr val="dk1"/>
              </a:buClr>
              <a:buSzPct val="100000"/>
              <a:buFont typeface="Arial"/>
              <a:buChar char="•"/>
            </a:pPr>
            <a:endParaRPr sz="10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ct val="1000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Staff records are kept in separate log from campers.</a:t>
            </a:r>
          </a:p>
          <a:p>
            <a:pPr marL="228600" marR="0" lvl="0" indent="-228600" algn="l" rtl="0">
              <a:lnSpc>
                <a:spcPct val="90000"/>
              </a:lnSpc>
              <a:spcBef>
                <a:spcPts val="1000"/>
              </a:spcBef>
              <a:spcAft>
                <a:spcPts val="0"/>
              </a:spcAft>
              <a:buClr>
                <a:schemeClr val="dk1"/>
              </a:buClr>
              <a:buSzPct val="100000"/>
              <a:buFont typeface="Arial"/>
              <a:buChar char="•"/>
            </a:pPr>
            <a:endParaRPr sz="10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ct val="1000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Camp Director and Health Officer should review and sign off daily.</a:t>
            </a:r>
          </a:p>
          <a:p>
            <a:pPr marL="228600" marR="0" lvl="0" indent="-228600" algn="l" rtl="0">
              <a:lnSpc>
                <a:spcPct val="90000"/>
              </a:lnSpc>
              <a:spcBef>
                <a:spcPts val="1000"/>
              </a:spcBef>
              <a:spcAft>
                <a:spcPts val="0"/>
              </a:spcAft>
              <a:buClr>
                <a:schemeClr val="dk1"/>
              </a:buClr>
              <a:buSzPct val="100000"/>
              <a:buFont typeface="Arial"/>
              <a:buChar char="•"/>
            </a:pPr>
            <a:endParaRPr sz="10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ct val="1000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All injuries, illnesses, and incidents requiring the intervention of a medical provider beyond basic Scout-rendered first aid are reported promptly, following Scouting America guidelines.</a:t>
            </a:r>
          </a:p>
          <a:p>
            <a:pPr marL="228600" marR="0" lvl="0" indent="-228600" algn="l" rtl="0">
              <a:lnSpc>
                <a:spcPct val="90000"/>
              </a:lnSpc>
              <a:spcBef>
                <a:spcPts val="1000"/>
              </a:spcBef>
              <a:spcAft>
                <a:spcPts val="0"/>
              </a:spcAft>
              <a:buClr>
                <a:schemeClr val="dk1"/>
              </a:buClr>
              <a:buSzPct val="100000"/>
              <a:buFont typeface="Arial"/>
              <a:buChar char="•"/>
            </a:pPr>
            <a:endParaRPr sz="1000" dirty="0">
              <a:latin typeface="Arial" panose="020B0604020202020204" pitchFamily="34" charset="0"/>
              <a:cs typeface="Arial" panose="020B0604020202020204" pitchFamily="34" charset="0"/>
            </a:endParaRPr>
          </a:p>
          <a:p>
            <a:pPr marL="228600" marR="0" lvl="0" indent="-228600" algn="l" rtl="0">
              <a:lnSpc>
                <a:spcPct val="90000"/>
              </a:lnSpc>
              <a:spcBef>
                <a:spcPts val="1000"/>
              </a:spcBef>
              <a:spcAft>
                <a:spcPts val="0"/>
              </a:spcAft>
              <a:buClr>
                <a:schemeClr val="dk1"/>
              </a:buClr>
              <a:buSzPct val="100000"/>
              <a:buFont typeface="Arial"/>
              <a:buChar char="•"/>
            </a:pPr>
            <a:r>
              <a:rPr lang="en-US" sz="2400" dirty="0">
                <a:solidFill>
                  <a:schemeClr val="dk1"/>
                </a:solidFill>
                <a:latin typeface="Arial" panose="020B0604020202020204" pitchFamily="34" charset="0"/>
                <a:ea typeface="Calibri"/>
                <a:cs typeface="Arial" panose="020B0604020202020204" pitchFamily="34" charset="0"/>
                <a:sym typeface="Calibri"/>
              </a:rPr>
              <a:t>Procedures are in the First Aid Log and will be followed for these incidents.</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3" name="Google Shape;873;p91"/>
          <p:cNvSpPr txBox="1">
            <a:spLocks noGrp="1"/>
          </p:cNvSpPr>
          <p:nvPr>
            <p:ph type="title"/>
          </p:nvPr>
        </p:nvSpPr>
        <p:spPr>
          <a:xfrm>
            <a:off x="1904999" y="164626"/>
            <a:ext cx="99077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5F9D"/>
              </a:buClr>
              <a:buSzPts val="6000"/>
              <a:buFont typeface="Calibri"/>
              <a:buNone/>
            </a:pPr>
            <a:r>
              <a:rPr lang="en-US" sz="6000" b="1" dirty="0">
                <a:solidFill>
                  <a:srgbClr val="015F9D"/>
                </a:solidFill>
                <a:latin typeface="Calibri"/>
                <a:ea typeface="Calibri"/>
                <a:cs typeface="Calibri"/>
                <a:sym typeface="Calibri"/>
              </a:rPr>
              <a:t>First Aid Log (No. 680-127)</a:t>
            </a:r>
            <a:endParaRPr dirty="0"/>
          </a:p>
        </p:txBody>
      </p:sp>
      <p:sp>
        <p:nvSpPr>
          <p:cNvPr id="874" name="Google Shape;874;p91"/>
          <p:cNvSpPr txBox="1"/>
          <p:nvPr/>
        </p:nvSpPr>
        <p:spPr>
          <a:xfrm>
            <a:off x="1664677" y="1394349"/>
            <a:ext cx="9689123" cy="5162340"/>
          </a:xfrm>
          <a:prstGeom prst="rect">
            <a:avLst/>
          </a:prstGeom>
          <a:noFill/>
          <a:ln>
            <a:noFill/>
          </a:ln>
        </p:spPr>
        <p:txBody>
          <a:bodyPr spcFirstLastPara="1" wrap="square" lIns="91425" tIns="45700" rIns="91425" bIns="45700" anchor="t" anchorCtr="0">
            <a:normAutofit/>
          </a:bodyPr>
          <a:lstStyle/>
          <a:p>
            <a:pPr marL="228600" indent="-228600">
              <a:lnSpc>
                <a:spcPct val="90000"/>
              </a:lnSpc>
              <a:buClr>
                <a:schemeClr val="dk1"/>
              </a:buClr>
              <a:buSzPct val="100000"/>
              <a:buFont typeface="Arial"/>
              <a:buChar char="•"/>
            </a:pPr>
            <a:r>
              <a:rPr lang="en-US" sz="2800" dirty="0">
                <a:solidFill>
                  <a:schemeClr val="dk1"/>
                </a:solidFill>
                <a:latin typeface="Arial" panose="020B0604020202020204" pitchFamily="34" charset="0"/>
                <a:ea typeface="Calibri"/>
                <a:cs typeface="Arial" panose="020B0604020202020204" pitchFamily="34" charset="0"/>
                <a:sym typeface="Calibri"/>
              </a:rPr>
              <a:t>Close of Camp – logs are reviewed by Risk Management committee and are stored in a secure fashion for 18 years or as required by local law.</a:t>
            </a:r>
            <a:endParaRPr lang="en-US" sz="2800" dirty="0">
              <a:latin typeface="Arial" panose="020B0604020202020204" pitchFamily="34" charset="0"/>
              <a:cs typeface="Arial" panose="020B0604020202020204" pitchFamily="34" charset="0"/>
            </a:endParaRPr>
          </a:p>
          <a:p>
            <a:pPr marR="0" lvl="0" algn="l" rtl="0">
              <a:lnSpc>
                <a:spcPct val="90000"/>
              </a:lnSpc>
              <a:spcBef>
                <a:spcPts val="0"/>
              </a:spcBef>
              <a:spcAft>
                <a:spcPts val="0"/>
              </a:spcAft>
              <a:buClr>
                <a:schemeClr val="dk1"/>
              </a:buClr>
              <a:buSzPct val="100000"/>
            </a:pPr>
            <a:endParaRPr lang="en-US" sz="2800" dirty="0">
              <a:latin typeface="Arial" panose="020B0604020202020204" pitchFamily="34" charset="0"/>
              <a:cs typeface="Arial" panose="020B0604020202020204" pitchFamily="34" charset="0"/>
            </a:endParaRPr>
          </a:p>
          <a:p>
            <a:pPr marL="228600" marR="0" lvl="0" indent="-228600" algn="l" rtl="0">
              <a:lnSpc>
                <a:spcPct val="90000"/>
              </a:lnSpc>
              <a:spcBef>
                <a:spcPts val="0"/>
              </a:spcBef>
              <a:spcAft>
                <a:spcPts val="0"/>
              </a:spcAft>
              <a:buClr>
                <a:schemeClr val="dk1"/>
              </a:buClr>
              <a:buSzPct val="100000"/>
              <a:buFont typeface="Arial"/>
              <a:buChar char="•"/>
            </a:pPr>
            <a:r>
              <a:rPr lang="en-US" sz="2800" dirty="0">
                <a:latin typeface="Arial" panose="020B0604020202020204" pitchFamily="34" charset="0"/>
                <a:cs typeface="Arial" panose="020B0604020202020204" pitchFamily="34" charset="0"/>
              </a:rPr>
              <a:t>HS-507 Verification Item</a:t>
            </a:r>
          </a:p>
          <a:p>
            <a:pPr marL="228600" marR="0" lvl="0" indent="-228600" algn="l" rtl="0">
              <a:lnSpc>
                <a:spcPct val="90000"/>
              </a:lnSpc>
              <a:spcBef>
                <a:spcPts val="0"/>
              </a:spcBef>
              <a:spcAft>
                <a:spcPts val="0"/>
              </a:spcAft>
              <a:buClr>
                <a:schemeClr val="dk1"/>
              </a:buClr>
              <a:buSzPct val="100000"/>
              <a:buFont typeface="Arial"/>
              <a:buChar char="•"/>
            </a:pPr>
            <a:endParaRPr lang="en-US" sz="2800" dirty="0">
              <a:latin typeface="Arial" panose="020B0604020202020204" pitchFamily="34" charset="0"/>
              <a:cs typeface="Arial" panose="020B0604020202020204" pitchFamily="34" charset="0"/>
            </a:endParaRPr>
          </a:p>
          <a:p>
            <a:pPr marL="228600" marR="0" lvl="0" indent="-228600" algn="l" rtl="0">
              <a:lnSpc>
                <a:spcPct val="90000"/>
              </a:lnSpc>
              <a:spcBef>
                <a:spcPts val="0"/>
              </a:spcBef>
              <a:spcAft>
                <a:spcPts val="0"/>
              </a:spcAft>
              <a:buClr>
                <a:schemeClr val="dk1"/>
              </a:buClr>
              <a:buSzPct val="100000"/>
              <a:buFont typeface="Arial"/>
              <a:buChar char="•"/>
            </a:pPr>
            <a:endParaRPr lang="en-US" sz="900" dirty="0">
              <a:latin typeface="Arial" panose="020B0604020202020204" pitchFamily="34" charset="0"/>
              <a:cs typeface="Arial" panose="020B0604020202020204" pitchFamily="34" charset="0"/>
            </a:endParaRPr>
          </a:p>
          <a:p>
            <a:pPr marR="0" lvl="0" algn="l" rtl="0">
              <a:lnSpc>
                <a:spcPct val="90000"/>
              </a:lnSpc>
              <a:spcBef>
                <a:spcPts val="0"/>
              </a:spcBef>
              <a:spcAft>
                <a:spcPts val="0"/>
              </a:spcAft>
              <a:buClr>
                <a:schemeClr val="dk1"/>
              </a:buClr>
              <a:buSzPct val="100000"/>
            </a:pPr>
            <a:r>
              <a:rPr lang="en-US" sz="2800" dirty="0">
                <a:latin typeface="Arial" panose="020B0604020202020204" pitchFamily="34" charset="0"/>
                <a:cs typeface="Arial" panose="020B0604020202020204" pitchFamily="34" charset="0"/>
              </a:rPr>
              <a:t>During camp, a plan is in place for observation of the medical log(s) and spot-check of completeness, without excessive intrusion into the privacy of an individual.</a:t>
            </a:r>
            <a:endParaRP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976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d099e9-e759-440a-bc1b-128c581fff5d" xsi:nil="true"/>
    <lcf76f155ced4ddcb4097134ff3c332f xmlns="dc65e795-d042-4999-b96a-6d3c35f904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13492822F86146B24BC1E9E2480075" ma:contentTypeVersion="23" ma:contentTypeDescription="Create a new document." ma:contentTypeScope="" ma:versionID="8f34087bb8bc4a8aeb150b0594977013">
  <xsd:schema xmlns:xsd="http://www.w3.org/2001/XMLSchema" xmlns:xs="http://www.w3.org/2001/XMLSchema" xmlns:p="http://schemas.microsoft.com/office/2006/metadata/properties" xmlns:ns2="dc65e795-d042-4999-b96a-6d3c35f9046b" xmlns:ns3="cdd099e9-e759-440a-bc1b-128c581fff5d" targetNamespace="http://schemas.microsoft.com/office/2006/metadata/properties" ma:root="true" ma:fieldsID="3789ebc171038bc967a36fa8f0870afb" ns2:_="" ns3:_="">
    <xsd:import namespace="dc65e795-d042-4999-b96a-6d3c35f9046b"/>
    <xsd:import namespace="cdd099e9-e759-440a-bc1b-128c581fff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MediaServiceObjectDetectorVersions" minOccurs="0"/>
                <xsd:element ref="ns2:MediaServiceSearchProperties" minOccurs="0"/>
                <xsd:element ref="ns2:MediaServiceBillingMetadata"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5e795-d042-4999-b96a-6d3c35f904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d099e9-e759-440a-bc1b-128c581fff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f927372-def7-4ee4-bb09-107e30c14d09}" ma:internalName="TaxCatchAll" ma:showField="CatchAllData" ma:web="cdd099e9-e759-440a-bc1b-128c581fff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451291-DCC1-467B-B14D-6DA7AC0D6326}">
  <ds:schemaRefs>
    <ds:schemaRef ds:uri="http://schemas.microsoft.com/office/2006/metadata/properties"/>
    <ds:schemaRef ds:uri="http://schemas.microsoft.com/office/infopath/2007/PartnerControls"/>
    <ds:schemaRef ds:uri="cdd099e9-e759-440a-bc1b-128c581fff5d"/>
    <ds:schemaRef ds:uri="dc65e795-d042-4999-b96a-6d3c35f9046b"/>
  </ds:schemaRefs>
</ds:datastoreItem>
</file>

<file path=customXml/itemProps2.xml><?xml version="1.0" encoding="utf-8"?>
<ds:datastoreItem xmlns:ds="http://schemas.openxmlformats.org/officeDocument/2006/customXml" ds:itemID="{AF075222-41FA-4457-8277-30352161F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5e795-d042-4999-b96a-6d3c35f9046b"/>
    <ds:schemaRef ds:uri="cdd099e9-e759-440a-bc1b-128c581fff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CF37CC-43D0-4AAD-8101-9DFEEC9009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1966</TotalTime>
  <Words>9687</Words>
  <Application>Microsoft Office PowerPoint</Application>
  <PresentationFormat>Widescreen</PresentationFormat>
  <Paragraphs>1222</Paragraphs>
  <Slides>185</Slides>
  <Notes>181</Notes>
  <HiddenSlides>0</HiddenSlides>
  <MMClips>0</MMClips>
  <ScaleCrop>false</ScaleCrop>
  <HeadingPairs>
    <vt:vector size="4" baseType="variant">
      <vt:variant>
        <vt:lpstr>Theme</vt:lpstr>
      </vt:variant>
      <vt:variant>
        <vt:i4>1</vt:i4>
      </vt:variant>
      <vt:variant>
        <vt:lpstr>Slide Titles</vt:lpstr>
      </vt:variant>
      <vt:variant>
        <vt:i4>185</vt:i4>
      </vt:variant>
    </vt:vector>
  </HeadingPairs>
  <TitlesOfParts>
    <vt:vector size="186" baseType="lpstr">
      <vt:lpstr>1_Office Theme</vt:lpstr>
      <vt:lpstr>PowerPoint Presentation</vt:lpstr>
      <vt:lpstr>PowerPoint Presentation</vt:lpstr>
      <vt:lpstr>Facilitator Instructions </vt:lpstr>
      <vt:lpstr>PowerPoint Presentation</vt:lpstr>
      <vt:lpstr>PowerPoint Presentation</vt:lpstr>
      <vt:lpstr>Important Changes to NCAP Standards</vt:lpstr>
      <vt:lpstr>CUB SCOUT  OUTDOOR  DAY CAMP IN-COUNCIL TRAINING</vt:lpstr>
      <vt:lpstr>PowerPoint Presentation</vt:lpstr>
      <vt:lpstr>Introduction</vt:lpstr>
      <vt:lpstr>Pre-Requisites for National Camping School</vt:lpstr>
      <vt:lpstr>WHO DOES WHAT?</vt:lpstr>
      <vt:lpstr>Who Does What?</vt:lpstr>
      <vt:lpstr>Who Does What?</vt:lpstr>
      <vt:lpstr>Staff Organization</vt:lpstr>
      <vt:lpstr>Day Camp Staff Advisor</vt:lpstr>
      <vt:lpstr>Day Camp Director</vt:lpstr>
      <vt:lpstr>Day Camp Director</vt:lpstr>
      <vt:lpstr>Day Camp Program Director</vt:lpstr>
      <vt:lpstr>The Partnership</vt:lpstr>
      <vt:lpstr>Volunteer-Professional Relationship</vt:lpstr>
      <vt:lpstr>Standards </vt:lpstr>
      <vt:lpstr>NCAP  NATIONAL CAMP ACCREDITATION PROGRAM</vt:lpstr>
      <vt:lpstr>National Camp Accreditation Program - NCAP</vt:lpstr>
      <vt:lpstr>Where do we hold camp?</vt:lpstr>
      <vt:lpstr>When / how long do we hold day camp?</vt:lpstr>
      <vt:lpstr>National Standards</vt:lpstr>
      <vt:lpstr>National Standards</vt:lpstr>
      <vt:lpstr>National Standards</vt:lpstr>
      <vt:lpstr>National Standards</vt:lpstr>
      <vt:lpstr>NCAP – Paperwork Reminders</vt:lpstr>
      <vt:lpstr>PowerPoint Presentation</vt:lpstr>
      <vt:lpstr>PowerPoint Presentation</vt:lpstr>
      <vt:lpstr>Waivers and Variances</vt:lpstr>
      <vt:lpstr>NCAP Assessment Team</vt:lpstr>
      <vt:lpstr>Standards </vt:lpstr>
      <vt:lpstr>RISK MANAGEMENT</vt:lpstr>
      <vt:lpstr>Risk Management</vt:lpstr>
      <vt:lpstr>Risk Management</vt:lpstr>
      <vt:lpstr>Daily Safety Moment</vt:lpstr>
      <vt:lpstr>Our Risk Management Policies</vt:lpstr>
      <vt:lpstr>Emergency Plan</vt:lpstr>
      <vt:lpstr>#1 – Warning or Emergency Signal</vt:lpstr>
      <vt:lpstr>#2 – Central Location to Meet</vt:lpstr>
      <vt:lpstr>#3 – Buddy System</vt:lpstr>
      <vt:lpstr>#4 – Leadership Plan </vt:lpstr>
      <vt:lpstr>#5 – Emergency Vehicles</vt:lpstr>
      <vt:lpstr>#6 – Emergency Phone Numbers</vt:lpstr>
      <vt:lpstr>#7 – Emergency Shelter</vt:lpstr>
      <vt:lpstr>#8 – Evacuation Plan </vt:lpstr>
      <vt:lpstr>Incident Reporting</vt:lpstr>
      <vt:lpstr>Summary</vt:lpstr>
      <vt:lpstr>Standards </vt:lpstr>
      <vt:lpstr>ORIENTATION &amp; OPENING FUNCTIONS</vt:lpstr>
      <vt:lpstr>Orientation &amp; Opening Functions</vt:lpstr>
      <vt:lpstr>Opening &amp; Closing Procedures</vt:lpstr>
      <vt:lpstr>Pre-Camp Orientation</vt:lpstr>
      <vt:lpstr>Pre-Camp Orientation</vt:lpstr>
      <vt:lpstr>Pre-Camp Orientation</vt:lpstr>
      <vt:lpstr>Arrival in Camp – Check In Procedures</vt:lpstr>
      <vt:lpstr>Arrival in Camp – Check In Procedures</vt:lpstr>
      <vt:lpstr>Council Paperwork &amp; Fees</vt:lpstr>
      <vt:lpstr>Summary</vt:lpstr>
      <vt:lpstr>Standards </vt:lpstr>
      <vt:lpstr>CAMPER SECURITY</vt:lpstr>
      <vt:lpstr>Camper Security</vt:lpstr>
      <vt:lpstr>Transportation Issues</vt:lpstr>
      <vt:lpstr>Routing and Accounting For</vt:lpstr>
      <vt:lpstr>Identification Methods</vt:lpstr>
      <vt:lpstr>Unauthorized Visitors</vt:lpstr>
      <vt:lpstr>Media or Government Agencies</vt:lpstr>
      <vt:lpstr>Outside Providers of Program (PD-109)</vt:lpstr>
      <vt:lpstr>Outside Providers of Program (PD-109)</vt:lpstr>
      <vt:lpstr>Outside Providers of Program (PD-109)</vt:lpstr>
      <vt:lpstr>On-Site Contract Personnel Background Check (RP-852)</vt:lpstr>
      <vt:lpstr>Early Check Out Procedures</vt:lpstr>
      <vt:lpstr>Identifying Areas in Camp for Potential Security Problems</vt:lpstr>
      <vt:lpstr>Identifying Areas in Camp for Potential Security Problems</vt:lpstr>
      <vt:lpstr>Communication Systems</vt:lpstr>
      <vt:lpstr>Summary</vt:lpstr>
      <vt:lpstr>Standards </vt:lpstr>
      <vt:lpstr>CAMPER HEALTH</vt:lpstr>
      <vt:lpstr>Camp Health</vt:lpstr>
      <vt:lpstr>Introduction</vt:lpstr>
      <vt:lpstr>Before Camp Begins</vt:lpstr>
      <vt:lpstr>Before Camp Begins</vt:lpstr>
      <vt:lpstr>Required Permits, Certificates, Licenses and Procedures</vt:lpstr>
      <vt:lpstr>Medical Personnel</vt:lpstr>
      <vt:lpstr>Insurance</vt:lpstr>
      <vt:lpstr>Medical Care Area</vt:lpstr>
      <vt:lpstr>Medication Handling (HS-508)</vt:lpstr>
      <vt:lpstr>Medication Handling (HS-508)</vt:lpstr>
      <vt:lpstr>Medication Handling (HS-508)</vt:lpstr>
      <vt:lpstr>Medication Handling (HS-508)</vt:lpstr>
      <vt:lpstr>Medical Policies </vt:lpstr>
      <vt:lpstr>Medical Policies </vt:lpstr>
      <vt:lpstr>First Aid Kits (HS-510)</vt:lpstr>
      <vt:lpstr>Health Forms</vt:lpstr>
      <vt:lpstr>First Aid Log (No. 680-127)</vt:lpstr>
      <vt:lpstr>First Aid Log (No. 680-127)</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Other Items to Consider  (as needed by your camp situation)</vt:lpstr>
      <vt:lpstr>Summary</vt:lpstr>
      <vt:lpstr>Standards </vt:lpstr>
      <vt:lpstr>STAFF SELECTION AND TRAINING</vt:lpstr>
      <vt:lpstr>Staff Selection &amp; Training</vt:lpstr>
      <vt:lpstr>Staff Selection &amp; Training</vt:lpstr>
      <vt:lpstr>Introduction</vt:lpstr>
      <vt:lpstr>Staff Members-  Roles &amp; Responsibilities </vt:lpstr>
      <vt:lpstr>Who is considered staff?  (SQ-401)</vt:lpstr>
      <vt:lpstr>Staff Ages (SQ-403, RP-451, 457, 459)</vt:lpstr>
      <vt:lpstr>Staff Size Factors</vt:lpstr>
      <vt:lpstr>Potential Staff Positions</vt:lpstr>
      <vt:lpstr>Where do we find them?</vt:lpstr>
      <vt:lpstr>Where do we find them?</vt:lpstr>
      <vt:lpstr>Applications, Job Descriptions, Letters of Agreement</vt:lpstr>
      <vt:lpstr>Selection of Camp Staff</vt:lpstr>
      <vt:lpstr>Selection of Camp Staff</vt:lpstr>
      <vt:lpstr>Staff Training</vt:lpstr>
      <vt:lpstr>Staff Development Guide</vt:lpstr>
      <vt:lpstr>Staff Manual</vt:lpstr>
      <vt:lpstr>Staff Manual</vt:lpstr>
      <vt:lpstr>Staff Manual</vt:lpstr>
      <vt:lpstr>Unlawful Harassment </vt:lpstr>
      <vt:lpstr>Unlawful Harassment </vt:lpstr>
      <vt:lpstr>Unlawful Harassment </vt:lpstr>
      <vt:lpstr>Harassment by Non-Employees</vt:lpstr>
      <vt:lpstr>Reporting Harassment Policy</vt:lpstr>
      <vt:lpstr>Standards </vt:lpstr>
      <vt:lpstr>BUDGETS</vt:lpstr>
      <vt:lpstr>Camp Budgets</vt:lpstr>
      <vt:lpstr>Introduction</vt:lpstr>
      <vt:lpstr>Budget Responsibility </vt:lpstr>
      <vt:lpstr>Budget Responsibility </vt:lpstr>
      <vt:lpstr>Budget Development </vt:lpstr>
      <vt:lpstr>Budget Development </vt:lpstr>
      <vt:lpstr>Budget Development </vt:lpstr>
      <vt:lpstr>Budget Development </vt:lpstr>
      <vt:lpstr>General Expenses</vt:lpstr>
      <vt:lpstr>Program Expenses</vt:lpstr>
      <vt:lpstr>Variables</vt:lpstr>
      <vt:lpstr>Council Financial Procedures</vt:lpstr>
      <vt:lpstr>Summary</vt:lpstr>
      <vt:lpstr>Standards </vt:lpstr>
      <vt:lpstr>PROMOTION AND MARKETING</vt:lpstr>
      <vt:lpstr>Promotion and Marketing</vt:lpstr>
      <vt:lpstr>Introduction </vt:lpstr>
      <vt:lpstr>Last Year’s Reputation</vt:lpstr>
      <vt:lpstr>Camp Plan </vt:lpstr>
      <vt:lpstr>Promotion Plan </vt:lpstr>
      <vt:lpstr>Promotion Team </vt:lpstr>
      <vt:lpstr>The Right Audience</vt:lpstr>
      <vt:lpstr>Promotional Material</vt:lpstr>
      <vt:lpstr>Stand Up Display Board</vt:lpstr>
      <vt:lpstr>Communication!</vt:lpstr>
      <vt:lpstr>Summary</vt:lpstr>
      <vt:lpstr>Standards </vt:lpstr>
      <vt:lpstr>TRADING POSTS AT DAY CAMP</vt:lpstr>
      <vt:lpstr>Trading Posts at Day Camp</vt:lpstr>
      <vt:lpstr>Trading Posts at Day Camp</vt:lpstr>
      <vt:lpstr>Introduction </vt:lpstr>
      <vt:lpstr>Why Should We Have One?</vt:lpstr>
      <vt:lpstr>Why Should We Have One?</vt:lpstr>
      <vt:lpstr>Administration &amp; Management</vt:lpstr>
      <vt:lpstr>Trading Post Administration</vt:lpstr>
      <vt:lpstr>Prior to Camp</vt:lpstr>
      <vt:lpstr>Prior to Camp</vt:lpstr>
      <vt:lpstr>Opening Your Trading Post</vt:lpstr>
      <vt:lpstr>Stock Control</vt:lpstr>
      <vt:lpstr>Tips for Handling Money</vt:lpstr>
      <vt:lpstr>Tips for Handling Money</vt:lpstr>
      <vt:lpstr>End of Camp</vt:lpstr>
      <vt:lpstr>Odds and Ends</vt:lpstr>
      <vt:lpstr>What sells?</vt:lpstr>
      <vt:lpstr>Summary</vt:lpstr>
      <vt:lpstr>Standards </vt:lpstr>
      <vt:lpstr>NEED IDEAS?</vt:lpstr>
      <vt:lpstr>CONGRATULATIONS!</vt:lpstr>
      <vt:lpstr>Congratulations</vt:lpstr>
      <vt:lpstr>Next Steps</vt:lpstr>
    </vt:vector>
  </TitlesOfParts>
  <Company>BSA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bsa</dc:creator>
  <cp:lastModifiedBy>Nancy Farrell</cp:lastModifiedBy>
  <cp:revision>79</cp:revision>
  <dcterms:created xsi:type="dcterms:W3CDTF">2009-05-13T21:15:59Z</dcterms:created>
  <dcterms:modified xsi:type="dcterms:W3CDTF">2026-01-12T06:33:11Z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0D443C95-C580-4718-81E9-BAEFD3C3B3F6</vt:lpwstr>
  </property>
  <property fmtid="{D5CDD505-2E9C-101B-9397-08002B2CF9AE}" pid="3" name="ArticulatePath">
    <vt:lpwstr>03 5 Fiscal Management - 2020</vt:lpwstr>
  </property>
  <property fmtid="{D5CDD505-2E9C-101B-9397-08002B2CF9AE}" pid="4" name="ContentTypeId">
    <vt:lpwstr>0x0101002113492822F86146B24BC1E9E2480075</vt:lpwstr>
  </property>
  <property fmtid="{D5CDD505-2E9C-101B-9397-08002B2CF9AE}" pid="5" name="MediaServiceImageTags">
    <vt:lpwstr/>
  </property>
</Properties>
</file>