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318" r:id="rId2"/>
    <p:sldId id="317" r:id="rId3"/>
    <p:sldId id="324" r:id="rId4"/>
    <p:sldId id="298" r:id="rId5"/>
    <p:sldId id="372" r:id="rId6"/>
    <p:sldId id="362" r:id="rId7"/>
    <p:sldId id="326" r:id="rId8"/>
    <p:sldId id="363" r:id="rId9"/>
    <p:sldId id="352" r:id="rId10"/>
    <p:sldId id="374" r:id="rId11"/>
    <p:sldId id="353" r:id="rId12"/>
    <p:sldId id="354" r:id="rId13"/>
    <p:sldId id="370" r:id="rId14"/>
    <p:sldId id="369" r:id="rId15"/>
    <p:sldId id="390" r:id="rId16"/>
    <p:sldId id="391" r:id="rId17"/>
    <p:sldId id="392" r:id="rId18"/>
    <p:sldId id="393" r:id="rId19"/>
    <p:sldId id="394" r:id="rId20"/>
    <p:sldId id="395"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89">
          <p15:clr>
            <a:srgbClr val="A4A3A4"/>
          </p15:clr>
        </p15:guide>
        <p15:guide id="2" orient="horz" pos="2162">
          <p15:clr>
            <a:srgbClr val="A4A3A4"/>
          </p15:clr>
        </p15:guide>
        <p15:guide id="3" orient="horz" pos="1016">
          <p15:clr>
            <a:srgbClr val="A4A3A4"/>
          </p15:clr>
        </p15:guide>
        <p15:guide id="4" orient="horz" pos="1268">
          <p15:clr>
            <a:srgbClr val="A4A3A4"/>
          </p15:clr>
        </p15:guide>
        <p15:guide id="5" pos="3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92039A-E9C5-B8BE-D63E-4757E1BC3221}" v="19" dt="2023-01-24T21:26:08.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p:restoredTop sz="64558" autoAdjust="0"/>
  </p:normalViewPr>
  <p:slideViewPr>
    <p:cSldViewPr snapToGrid="0">
      <p:cViewPr varScale="1">
        <p:scale>
          <a:sx n="41" d="100"/>
          <a:sy n="41" d="100"/>
        </p:scale>
        <p:origin x="1756" y="36"/>
      </p:cViewPr>
      <p:guideLst>
        <p:guide orient="horz" pos="689"/>
        <p:guide orient="horz" pos="2162"/>
        <p:guide orient="horz" pos="1016"/>
        <p:guide orient="horz" pos="1268"/>
        <p:guide pos="388"/>
        <p:guide pos="2880"/>
      </p:guideLst>
    </p:cSldViewPr>
  </p:slideViewPr>
  <p:notesTextViewPr>
    <p:cViewPr>
      <p:scale>
        <a:sx n="95" d="100"/>
        <a:sy n="95" d="100"/>
      </p:scale>
      <p:origin x="0" y="0"/>
    </p:cViewPr>
  </p:notesTextViewPr>
  <p:sorterViewPr>
    <p:cViewPr>
      <p:scale>
        <a:sx n="120" d="100"/>
        <a:sy n="120" d="100"/>
      </p:scale>
      <p:origin x="0" y="0"/>
    </p:cViewPr>
  </p:sorterViewPr>
  <p:notesViewPr>
    <p:cSldViewPr snapToGrid="0">
      <p:cViewPr varScale="1">
        <p:scale>
          <a:sx n="49" d="100"/>
          <a:sy n="49" d="100"/>
        </p:scale>
        <p:origin x="-214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7e7a47f41c4867cd1f83250bae3aa7ba818b889e06e268501a126cd5cf03c37b::" providerId="AD" clId="Web-{D092039A-E9C5-B8BE-D63E-4757E1BC3221}"/>
    <pc:docChg chg="modSld">
      <pc:chgData name="Guest User" userId="S::urn:spo:anon#7e7a47f41c4867cd1f83250bae3aa7ba818b889e06e268501a126cd5cf03c37b::" providerId="AD" clId="Web-{D092039A-E9C5-B8BE-D63E-4757E1BC3221}" dt="2023-01-24T21:26:08.883" v="18"/>
      <pc:docMkLst>
        <pc:docMk/>
      </pc:docMkLst>
      <pc:sldChg chg="addSp delSp modSp">
        <pc:chgData name="Guest User" userId="S::urn:spo:anon#7e7a47f41c4867cd1f83250bae3aa7ba818b889e06e268501a126cd5cf03c37b::" providerId="AD" clId="Web-{D092039A-E9C5-B8BE-D63E-4757E1BC3221}" dt="2023-01-24T21:24:55.146" v="9" actId="1076"/>
        <pc:sldMkLst>
          <pc:docMk/>
          <pc:sldMk cId="0" sldId="298"/>
        </pc:sldMkLst>
        <pc:picChg chg="add mod">
          <ac:chgData name="Guest User" userId="S::urn:spo:anon#7e7a47f41c4867cd1f83250bae3aa7ba818b889e06e268501a126cd5cf03c37b::" providerId="AD" clId="Web-{D092039A-E9C5-B8BE-D63E-4757E1BC3221}" dt="2023-01-24T21:24:55.146" v="9" actId="1076"/>
          <ac:picMkLst>
            <pc:docMk/>
            <pc:sldMk cId="0" sldId="298"/>
            <ac:picMk id="2" creationId="{E82A362D-0F84-2893-8BD3-F7BD6DBA9224}"/>
          </ac:picMkLst>
        </pc:picChg>
        <pc:picChg chg="del">
          <ac:chgData name="Guest User" userId="S::urn:spo:anon#7e7a47f41c4867cd1f83250bae3aa7ba818b889e06e268501a126cd5cf03c37b::" providerId="AD" clId="Web-{D092039A-E9C5-B8BE-D63E-4757E1BC3221}" dt="2023-01-24T21:24:32.833" v="5"/>
          <ac:picMkLst>
            <pc:docMk/>
            <pc:sldMk cId="0" sldId="298"/>
            <ac:picMk id="21508" creationId="{32382EBC-0225-412A-AB5C-ECC1C1CB2373}"/>
          </ac:picMkLst>
        </pc:picChg>
      </pc:sldChg>
      <pc:sldChg chg="addSp delSp modSp">
        <pc:chgData name="Guest User" userId="S::urn:spo:anon#7e7a47f41c4867cd1f83250bae3aa7ba818b889e06e268501a126cd5cf03c37b::" providerId="AD" clId="Web-{D092039A-E9C5-B8BE-D63E-4757E1BC3221}" dt="2023-01-24T21:22:35.687" v="4" actId="1076"/>
        <pc:sldMkLst>
          <pc:docMk/>
          <pc:sldMk cId="0" sldId="317"/>
        </pc:sldMkLst>
        <pc:picChg chg="add mod">
          <ac:chgData name="Guest User" userId="S::urn:spo:anon#7e7a47f41c4867cd1f83250bae3aa7ba818b889e06e268501a126cd5cf03c37b::" providerId="AD" clId="Web-{D092039A-E9C5-B8BE-D63E-4757E1BC3221}" dt="2023-01-24T21:22:35.687" v="4" actId="1076"/>
          <ac:picMkLst>
            <pc:docMk/>
            <pc:sldMk cId="0" sldId="317"/>
            <ac:picMk id="3" creationId="{7EE012EC-558E-4BF2-80DC-62D14F6E7CF7}"/>
          </ac:picMkLst>
        </pc:picChg>
        <pc:picChg chg="del">
          <ac:chgData name="Guest User" userId="S::urn:spo:anon#7e7a47f41c4867cd1f83250bae3aa7ba818b889e06e268501a126cd5cf03c37b::" providerId="AD" clId="Web-{D092039A-E9C5-B8BE-D63E-4757E1BC3221}" dt="2023-01-24T21:22:19.718" v="0"/>
          <ac:picMkLst>
            <pc:docMk/>
            <pc:sldMk cId="0" sldId="317"/>
            <ac:picMk id="17413" creationId="{F0383CF3-B221-443B-A1CE-9B966417C244}"/>
          </ac:picMkLst>
        </pc:picChg>
      </pc:sldChg>
      <pc:sldChg chg="addSp delSp modSp">
        <pc:chgData name="Guest User" userId="S::urn:spo:anon#7e7a47f41c4867cd1f83250bae3aa7ba818b889e06e268501a126cd5cf03c37b::" providerId="AD" clId="Web-{D092039A-E9C5-B8BE-D63E-4757E1BC3221}" dt="2023-01-24T21:26:08.883" v="18"/>
        <pc:sldMkLst>
          <pc:docMk/>
          <pc:sldMk cId="0" sldId="372"/>
        </pc:sldMkLst>
        <pc:picChg chg="add mod modCrop">
          <ac:chgData name="Guest User" userId="S::urn:spo:anon#7e7a47f41c4867cd1f83250bae3aa7ba818b889e06e268501a126cd5cf03c37b::" providerId="AD" clId="Web-{D092039A-E9C5-B8BE-D63E-4757E1BC3221}" dt="2023-01-24T21:26:08.883" v="18"/>
          <ac:picMkLst>
            <pc:docMk/>
            <pc:sldMk cId="0" sldId="372"/>
            <ac:picMk id="2" creationId="{EA524008-F375-8529-8C45-A54A68659FC8}"/>
          </ac:picMkLst>
        </pc:picChg>
        <pc:picChg chg="del">
          <ac:chgData name="Guest User" userId="S::urn:spo:anon#7e7a47f41c4867cd1f83250bae3aa7ba818b889e06e268501a126cd5cf03c37b::" providerId="AD" clId="Web-{D092039A-E9C5-B8BE-D63E-4757E1BC3221}" dt="2023-01-24T21:24:59.443" v="10"/>
          <ac:picMkLst>
            <pc:docMk/>
            <pc:sldMk cId="0" sldId="372"/>
            <ac:picMk id="23557" creationId="{82E3C666-4ED8-42C1-8773-FD83E71D194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394A122C-E6DD-4901-AE21-CE81454942C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111619" name="Rectangle 3">
            <a:extLst>
              <a:ext uri="{FF2B5EF4-FFF2-40B4-BE49-F238E27FC236}">
                <a16:creationId xmlns:a16="http://schemas.microsoft.com/office/drawing/2014/main" id="{ED55912F-9BE3-4902-95ED-650BFCFC26EF}"/>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S PGothic" pitchFamily="34" charset="-128"/>
                <a:cs typeface="Arial" panose="020B0604020202020204" pitchFamily="34" charset="0"/>
              </a:defRPr>
            </a:lvl1pPr>
          </a:lstStyle>
          <a:p>
            <a:pPr>
              <a:defRPr/>
            </a:pPr>
            <a:fld id="{EC608A69-E6D2-4816-9769-A03A0BA67429}" type="datetime1">
              <a:rPr lang="en-US" altLang="en-US"/>
              <a:pPr>
                <a:defRPr/>
              </a:pPr>
              <a:t>1/24/2023</a:t>
            </a:fld>
            <a:endParaRPr lang="en-US" altLang="en-US"/>
          </a:p>
        </p:txBody>
      </p:sp>
      <p:sp>
        <p:nvSpPr>
          <p:cNvPr id="111620" name="Rectangle 4">
            <a:extLst>
              <a:ext uri="{FF2B5EF4-FFF2-40B4-BE49-F238E27FC236}">
                <a16:creationId xmlns:a16="http://schemas.microsoft.com/office/drawing/2014/main" id="{7A54590C-DCA2-4469-845D-43B41F1ACAFD}"/>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111621" name="Rectangle 5">
            <a:extLst>
              <a:ext uri="{FF2B5EF4-FFF2-40B4-BE49-F238E27FC236}">
                <a16:creationId xmlns:a16="http://schemas.microsoft.com/office/drawing/2014/main" id="{8304170A-782C-46F7-B0E1-D93678E493C9}"/>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MS PGothic" pitchFamily="34" charset="-128"/>
                <a:cs typeface="Arial" panose="020B0604020202020204" pitchFamily="34" charset="0"/>
              </a:defRPr>
            </a:lvl1pPr>
          </a:lstStyle>
          <a:p>
            <a:pPr>
              <a:defRPr/>
            </a:pPr>
            <a:fld id="{DA95A97C-20F5-42BE-9154-786E394E144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D5E0A-A4F5-4E6F-9E28-CB6D4AFB1C9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BFD3F36-C7C5-4F17-9AD9-1FD4CD23A10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MS PGothic" pitchFamily="34" charset="-128"/>
                <a:cs typeface="Arial" panose="020B0604020202020204" pitchFamily="34" charset="0"/>
              </a:defRPr>
            </a:lvl1pPr>
          </a:lstStyle>
          <a:p>
            <a:pPr>
              <a:defRPr/>
            </a:pPr>
            <a:fld id="{28D9A297-AB4D-4296-B967-D25B3A807AA1}" type="datetime1">
              <a:rPr lang="en-US" altLang="en-US"/>
              <a:pPr>
                <a:defRPr/>
              </a:pPr>
              <a:t>1/24/2023</a:t>
            </a:fld>
            <a:endParaRPr lang="en-US" altLang="en-US"/>
          </a:p>
        </p:txBody>
      </p:sp>
      <p:sp>
        <p:nvSpPr>
          <p:cNvPr id="4" name="Slide Image Placeholder 3">
            <a:extLst>
              <a:ext uri="{FF2B5EF4-FFF2-40B4-BE49-F238E27FC236}">
                <a16:creationId xmlns:a16="http://schemas.microsoft.com/office/drawing/2014/main" id="{E7E7198B-4516-4562-A701-5BB0DD3EF06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01CFE8-46B3-46EA-91BB-11927D57684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2DB90F0-820E-4A24-93F6-533D5816409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107D33F8-A8A4-4EF5-B2F2-5EC9BFCF653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MS PGothic" pitchFamily="34" charset="-128"/>
                <a:cs typeface="Arial" panose="020B0604020202020204" pitchFamily="34" charset="0"/>
              </a:defRPr>
            </a:lvl1pPr>
          </a:lstStyle>
          <a:p>
            <a:pPr>
              <a:defRPr/>
            </a:pPr>
            <a:fld id="{32F71103-A777-4C42-BD03-8BF548314D7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panose="020B0600070205080204" pitchFamily="34"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panose="020B0600070205080204" pitchFamily="34" charset="-128"/>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panose="020B0600070205080204"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7A7B840-5BE0-4D7B-8331-6368E4820D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D84AB70B-F163-49FC-AF6C-276CDC7FB2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imes New Roman" panose="02020603050405020304" pitchFamily="18" charset="0"/>
              </a:rPr>
              <a:t>Begin with a simple opening ceremony such as the Pledge of Allegiance and the Scout Oath and Scout Law. Then welcome everyone and thank them for attending. They could be doing something else with their time, but they chose to be at this presentation. </a:t>
            </a:r>
          </a:p>
          <a:p>
            <a:endParaRPr lang="en-US" altLang="en-US" dirty="0">
              <a:latin typeface="Times New Roman" panose="02020603050405020304" pitchFamily="18" charset="0"/>
            </a:endParaRPr>
          </a:p>
          <a:p>
            <a:r>
              <a:rPr lang="en-US" altLang="en-US" dirty="0">
                <a:latin typeface="Times New Roman" panose="02020603050405020304" pitchFamily="18" charset="0"/>
              </a:rPr>
              <a:t>Challenge participants to ask questions and encourage them to join in the discussions.</a:t>
            </a:r>
          </a:p>
          <a:p>
            <a:endParaRPr lang="en-US" altLang="en-US" i="1" dirty="0">
              <a:latin typeface="Times New Roman" panose="02020603050405020304" pitchFamily="18" charset="0"/>
            </a:endParaRPr>
          </a:p>
          <a:p>
            <a:r>
              <a:rPr lang="en-US" altLang="en-US" dirty="0">
                <a:latin typeface="Times New Roman" panose="02020603050405020304" pitchFamily="18" charset="0"/>
              </a:rPr>
              <a:t>This presentation provides new and prospective troop advancement coordinators with the basic knowledge and skills needed to get started, and can serve as a refresher to veterans. Participants will learn about the advancement process, their unique role in it, and the related BSA national policies and procedures. The session takes approximately 60 to 90 minutes depending on the experience level of those attending.</a:t>
            </a:r>
          </a:p>
          <a:p>
            <a:r>
              <a:rPr lang="en-US" altLang="en-US" dirty="0">
                <a:latin typeface="Times New Roman" panose="02020603050405020304" pitchFamily="18" charset="0"/>
              </a:rPr>
              <a:t> </a:t>
            </a:r>
          </a:p>
          <a:p>
            <a:r>
              <a:rPr lang="en-US" altLang="en-US" dirty="0">
                <a:latin typeface="Times New Roman" panose="02020603050405020304" pitchFamily="18" charset="0"/>
              </a:rPr>
              <a:t>Like all the educational experiences produced by the National Advancement Program Team, this presentation has an expiration date, after which it is not to be used. Upon that date a replacement session will be available at the URL shown on the first slide. This will provide unit, district, and council volunteers with the latest information.</a:t>
            </a:r>
          </a:p>
          <a:p>
            <a:r>
              <a:rPr lang="en-US" altLang="en-US" dirty="0">
                <a:latin typeface="Times New Roman" panose="02020603050405020304" pitchFamily="18" charset="0"/>
              </a:rPr>
              <a:t> </a:t>
            </a:r>
          </a:p>
          <a:p>
            <a:r>
              <a:rPr lang="en-US" altLang="en-US" dirty="0">
                <a:latin typeface="Times New Roman" panose="02020603050405020304" pitchFamily="18" charset="0"/>
              </a:rPr>
              <a:t>We encourage presenters to have at least one current copy of the following publications for use during the presentation:</a:t>
            </a:r>
          </a:p>
          <a:p>
            <a:pPr>
              <a:buFontTx/>
              <a:buChar char="•"/>
            </a:pPr>
            <a:r>
              <a:rPr lang="en-US" altLang="en-US" i="1" dirty="0">
                <a:latin typeface="Times New Roman" panose="02020603050405020304" pitchFamily="18" charset="0"/>
              </a:rPr>
              <a:t>  Guide to Advancement, </a:t>
            </a:r>
            <a:r>
              <a:rPr lang="en-US" altLang="en-US" dirty="0">
                <a:latin typeface="Times New Roman" panose="02020603050405020304" pitchFamily="18" charset="0"/>
              </a:rPr>
              <a:t>No. 33088</a:t>
            </a:r>
          </a:p>
          <a:p>
            <a:pPr>
              <a:buFontTx/>
              <a:buChar char="•"/>
            </a:pPr>
            <a:r>
              <a:rPr lang="en-US" altLang="en-US" dirty="0">
                <a:latin typeface="Times New Roman" panose="02020603050405020304" pitchFamily="18" charset="0"/>
              </a:rPr>
              <a:t>  Any issue of </a:t>
            </a:r>
            <a:r>
              <a:rPr lang="en-US" altLang="en-US" i="1" dirty="0">
                <a:latin typeface="Times New Roman" panose="02020603050405020304" pitchFamily="18" charset="0"/>
              </a:rPr>
              <a:t>Advancement News</a:t>
            </a:r>
            <a:endParaRPr lang="en-US" altLang="en-US" dirty="0">
              <a:latin typeface="Times New Roman" panose="02020603050405020304" pitchFamily="18" charset="0"/>
            </a:endParaRPr>
          </a:p>
          <a:p>
            <a:pPr>
              <a:buFontTx/>
              <a:buChar char="•"/>
            </a:pPr>
            <a:r>
              <a:rPr lang="en-US" altLang="en-US" i="1" dirty="0">
                <a:latin typeface="Times New Roman" panose="02020603050405020304" pitchFamily="18" charset="0"/>
              </a:rPr>
              <a:t>  Scouts BSA Requirements, </a:t>
            </a:r>
            <a:r>
              <a:rPr lang="en-US" altLang="en-US" dirty="0">
                <a:latin typeface="Times New Roman" panose="02020603050405020304" pitchFamily="18" charset="0"/>
              </a:rPr>
              <a:t>No. 33216</a:t>
            </a:r>
          </a:p>
          <a:p>
            <a:pPr>
              <a:buFontTx/>
              <a:buChar char="•"/>
            </a:pPr>
            <a:r>
              <a:rPr lang="en-US" altLang="en-US" dirty="0">
                <a:latin typeface="Times New Roman" panose="02020603050405020304" pitchFamily="18" charset="0"/>
              </a:rPr>
              <a:t>  A few merit badge pamphlets (at least one that is Eagle-required)</a:t>
            </a:r>
          </a:p>
          <a:p>
            <a:pPr>
              <a:buFontTx/>
              <a:buChar char="•"/>
            </a:pPr>
            <a:r>
              <a:rPr lang="en-US" altLang="en-US" dirty="0">
                <a:latin typeface="Times New Roman" panose="02020603050405020304" pitchFamily="18" charset="0"/>
              </a:rPr>
              <a:t>  Application for Merit Badge (blue card), No. 34124</a:t>
            </a:r>
          </a:p>
          <a:p>
            <a:pPr>
              <a:buFontTx/>
              <a:buChar char="•"/>
            </a:pPr>
            <a:r>
              <a:rPr lang="en-US" altLang="en-US" dirty="0">
                <a:latin typeface="Times New Roman" panose="02020603050405020304" pitchFamily="18" charset="0"/>
              </a:rPr>
              <a:t>  Merit Badge Counselor Information form, No. 34405</a:t>
            </a:r>
          </a:p>
          <a:p>
            <a:pPr>
              <a:buFontTx/>
              <a:buChar char="•"/>
            </a:pPr>
            <a:r>
              <a:rPr lang="en-US" altLang="en-US" dirty="0">
                <a:latin typeface="Times New Roman" panose="02020603050405020304" pitchFamily="18" charset="0"/>
              </a:rPr>
              <a:t>  BSA Adult Application, No. 524-501</a:t>
            </a:r>
          </a:p>
          <a:p>
            <a:r>
              <a:rPr lang="en-US" altLang="en-US" dirty="0">
                <a:latin typeface="Times New Roman" panose="02020603050405020304" pitchFamily="18" charset="0"/>
              </a:rPr>
              <a:t> </a:t>
            </a:r>
          </a:p>
          <a:p>
            <a:r>
              <a:rPr lang="en-US" altLang="en-US" dirty="0">
                <a:latin typeface="Times New Roman" panose="02020603050405020304" pitchFamily="18" charset="0"/>
              </a:rPr>
              <a:t>We also encourage presenters to have copies of their latest council newsletter and a handout with key council contact information, and any instructions about special certifications or training that the council advancement committee requires in order to approve counselors for specific merit badges.</a:t>
            </a:r>
          </a:p>
          <a:p>
            <a:endParaRPr lang="en-US" altLang="en-US" dirty="0">
              <a:latin typeface="Times New Roman" panose="02020603050405020304" pitchFamily="18" charset="0"/>
            </a:endParaRPr>
          </a:p>
          <a:p>
            <a:r>
              <a:rPr lang="en-US" altLang="en-US" dirty="0">
                <a:latin typeface="Times New Roman" panose="02020603050405020304" pitchFamily="18" charset="0"/>
              </a:rPr>
              <a:t>A flip chart or white-board, and pens may come in handy.</a:t>
            </a:r>
          </a:p>
          <a:p>
            <a:endParaRPr lang="en-US" altLang="en-US" dirty="0">
              <a:latin typeface="Times New Roman" panose="02020603050405020304" pitchFamily="18" charset="0"/>
            </a:endParaRPr>
          </a:p>
          <a:p>
            <a:r>
              <a:rPr lang="en-US" altLang="en-US" dirty="0">
                <a:latin typeface="Times New Roman" panose="02020603050405020304" pitchFamily="18" charset="0"/>
              </a:rPr>
              <a:t>The National Advancement Program Team welcomes any and all feedback through advancement.team@scouting.org, but would ask that questions and concerns first be shared with local district and council volunteer or professional advancement administrators.</a:t>
            </a:r>
          </a:p>
          <a:p>
            <a:r>
              <a:rPr lang="en-US" altLang="en-US" dirty="0">
                <a:latin typeface="Times New Roman" panose="02020603050405020304" pitchFamily="18" charset="0"/>
              </a:rPr>
              <a:t> </a:t>
            </a:r>
          </a:p>
          <a:p>
            <a:endParaRPr lang="en-US" altLang="en-US" b="1" dirty="0"/>
          </a:p>
        </p:txBody>
      </p:sp>
      <p:sp>
        <p:nvSpPr>
          <p:cNvPr id="16388" name="Slide Number Placeholder 3">
            <a:extLst>
              <a:ext uri="{FF2B5EF4-FFF2-40B4-BE49-F238E27FC236}">
                <a16:creationId xmlns:a16="http://schemas.microsoft.com/office/drawing/2014/main" id="{728B0864-4421-497A-8CA6-D8785F844F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AFFFAFC-79C9-45CD-8F68-936B4A9734B1}"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6AC4322-9F1F-4B15-B2D7-2952F3D2ED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0AB1F342-9EAC-4C15-AB49-CBDE833B08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mentioned earlier, unit advancement coordinators and those who assist them, have the basic responsibility to support the unit</a:t>
            </a:r>
            <a:r>
              <a:rPr lang="ja-JP" altLang="en-US" dirty="0"/>
              <a:t>’</a:t>
            </a:r>
            <a:r>
              <a:rPr lang="en-US" altLang="en-US" dirty="0"/>
              <a:t>s advancement program, to maximize rank achievement, and to otherwise facilitate a smooth implementation of the process. </a:t>
            </a:r>
          </a:p>
          <a:p>
            <a:r>
              <a:rPr lang="en-US" altLang="en-US" dirty="0"/>
              <a:t> </a:t>
            </a:r>
          </a:p>
          <a:p>
            <a:r>
              <a:rPr lang="en-US" altLang="en-US" dirty="0"/>
              <a:t>It’s important for parents and Scouts to understand the advancement process, the requirements for each rank, and the importance of achieving First Class within 12 to 18 months. Studies show that if Scouts are progressing steadily they are more likely to remain in the program, and thus, we are more likely to achieve the objectives and mission of Scouting.</a:t>
            </a:r>
          </a:p>
          <a:p>
            <a:r>
              <a:rPr lang="en-US" altLang="en-US" dirty="0"/>
              <a:t> </a:t>
            </a:r>
          </a:p>
          <a:p>
            <a:r>
              <a:rPr lang="en-US" altLang="en-US" dirty="0"/>
              <a:t>Courts of honor should be scheduled to meet the advancement needs of the unit, and should be held quarterly at a minimum. Advancement coordinators are often involved in planning ceremonies presented at courts of honor. Internet searches on “courts of honor” can be very helpful in this effort.</a:t>
            </a:r>
          </a:p>
          <a:p>
            <a:endParaRPr lang="en-US" altLang="en-US" dirty="0"/>
          </a:p>
          <a:p>
            <a:r>
              <a:rPr lang="en-US" altLang="en-US" dirty="0"/>
              <a:t>As part of the support for recognition and courts of honor, the unit advancement coordinator is usually responsible for reporting advancement to the local council and for purchasing rank badges and awards.</a:t>
            </a:r>
          </a:p>
          <a:p>
            <a:endParaRPr lang="en-US" altLang="en-US" dirty="0"/>
          </a:p>
        </p:txBody>
      </p:sp>
      <p:sp>
        <p:nvSpPr>
          <p:cNvPr id="34820" name="Slide Number Placeholder 3">
            <a:extLst>
              <a:ext uri="{FF2B5EF4-FFF2-40B4-BE49-F238E27FC236}">
                <a16:creationId xmlns:a16="http://schemas.microsoft.com/office/drawing/2014/main" id="{DDC77FC9-BE7B-4E27-8F3E-9C9BEC95211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ECBB88F8-D4D7-41F4-96B1-491F50E24EF4}" type="slidenum">
              <a:rPr lang="en-US" altLang="en-US"/>
              <a:pPr algn="r" eaLnBrk="1" hangingPunct="1">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1E65838-719F-4768-98AA-AAB4AC85EB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D46E171-CE57-490A-AF61-557124C353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mentioned, it’s important for Scouts to achieve First Class within 12 to 18 months, but it’s more important to understand that signing off a skill or requirement is not the ultimate goal. We want Scouts to have learned, to be able to continue using their skills and knowledge, and even to go beyond the basics. But we don’t do this through retesting. We do it through the entirety of the troop experience: practice in games and activities, teaching others, and having fun. A well-planned troop program that incorporates these opportunities for learning followed by repetitive practice is essential to retention. And a unit advancement coordinator who can support the establishment of this sort of a program is valuable indeed.</a:t>
            </a:r>
          </a:p>
          <a:p>
            <a:r>
              <a:rPr lang="en-US" altLang="en-US" dirty="0"/>
              <a:t> </a:t>
            </a:r>
          </a:p>
          <a:p>
            <a:r>
              <a:rPr lang="en-US" altLang="en-US" dirty="0"/>
              <a:t>Scouts need to know that there are regular troop routines that will help them with the advancement process. Such things would include not only an active program that allows them to learn and practice skills, but also to participate in readily available Scoutmaster conferences, and regularly scheduled boards of review.</a:t>
            </a:r>
          </a:p>
          <a:p>
            <a:endParaRPr lang="en-US" altLang="en-US" dirty="0"/>
          </a:p>
          <a:p>
            <a:endParaRPr lang="en-US" altLang="en-US" dirty="0"/>
          </a:p>
        </p:txBody>
      </p:sp>
      <p:sp>
        <p:nvSpPr>
          <p:cNvPr id="36868" name="Slide Number Placeholder 3">
            <a:extLst>
              <a:ext uri="{FF2B5EF4-FFF2-40B4-BE49-F238E27FC236}">
                <a16:creationId xmlns:a16="http://schemas.microsoft.com/office/drawing/2014/main" id="{73784E5D-5233-42EA-9EF4-FF2C36B7EC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526E33D-FEE8-4F0E-ABD9-A17157A917BA}"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1E23FA7-4DDF-4CA0-B122-2AF88D1F67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026D1C63-53A8-4335-8E75-18D2140B26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troop committee needs regular updates on how Scouts are doing, and the Scouts need easy access to their records of progress for transfers, encouragement, parent information, and related Eagle issues that may occur.</a:t>
            </a:r>
          </a:p>
          <a:p>
            <a:endParaRPr lang="en-US" altLang="en-US" dirty="0"/>
          </a:p>
          <a:p>
            <a:r>
              <a:rPr lang="en-US" altLang="en-US" dirty="0"/>
              <a:t>The use of the BSA’s internet portal for reporting advancement is necessary to ensure accuracy and timely reporting (refer to the </a:t>
            </a:r>
            <a:r>
              <a:rPr lang="en-US" altLang="en-US" i="1" dirty="0"/>
              <a:t>Guide to Advancement </a:t>
            </a:r>
            <a:r>
              <a:rPr lang="en-US" altLang="en-US" i="0" dirty="0"/>
              <a:t>section six</a:t>
            </a:r>
            <a:r>
              <a:rPr lang="en-US" altLang="en-US" dirty="0"/>
              <a:t>. </a:t>
            </a:r>
          </a:p>
          <a:p>
            <a:endParaRPr lang="en-US" altLang="en-US" dirty="0"/>
          </a:p>
          <a:p>
            <a:r>
              <a:rPr lang="en-US" altLang="en-US" dirty="0"/>
              <a:t>Youth must have access to current and properly registered merit badge counselors who are available to help them.</a:t>
            </a:r>
          </a:p>
          <a:p>
            <a:endParaRPr lang="en-US" altLang="en-US" dirty="0"/>
          </a:p>
          <a:p>
            <a:r>
              <a:rPr lang="en-US" altLang="en-US" dirty="0"/>
              <a:t>Current copies of merit badge literature, requirement books, and other related BSA materials should be available—perhaps in a troop library.</a:t>
            </a:r>
          </a:p>
          <a:p>
            <a:endParaRPr lang="en-US" altLang="en-US" dirty="0"/>
          </a:p>
          <a:p>
            <a:endParaRPr lang="en-US" altLang="en-US" dirty="0"/>
          </a:p>
        </p:txBody>
      </p:sp>
      <p:sp>
        <p:nvSpPr>
          <p:cNvPr id="38916" name="Slide Number Placeholder 3">
            <a:extLst>
              <a:ext uri="{FF2B5EF4-FFF2-40B4-BE49-F238E27FC236}">
                <a16:creationId xmlns:a16="http://schemas.microsoft.com/office/drawing/2014/main" id="{AEC4613F-C325-4C38-86D8-FAC5D80DF3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282233F-A4C8-4593-8152-BBA2934D8862}"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1322036-F4AE-4145-9FF0-DBCBCC8256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id="{0CC3C5DB-4AD0-4462-B8B7-E97B1B34C9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rank advancement awards must be reported to local councils. This isn’t an option; the BSA requires reporting. To make sure the troop’s records are current, it is important to report advancement at least monthly. </a:t>
            </a:r>
          </a:p>
          <a:p>
            <a:endParaRPr lang="en-US" altLang="en-US" dirty="0"/>
          </a:p>
          <a:p>
            <a:r>
              <a:rPr lang="en-US" altLang="en-US" dirty="0"/>
              <a:t>This practice ensures that the troop committee and youth have up to date records and that all advancements will count for the Journey to Excellence scoring.</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Arial" panose="020B0604020202020204" pitchFamily="34" charset="0"/>
              </a:rPr>
              <a:t>All advancement for a calendar year must be recorded during that year to count for Journey to Excellence.</a:t>
            </a:r>
            <a:endParaRPr lang="en-US" altLang="en-US" dirty="0"/>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Many non-rank awards and recognitions are available to the youth, but sometimes they are not well promoted or understood. Good resources for this are the </a:t>
            </a:r>
            <a:r>
              <a:rPr lang="en-US" altLang="en-US" i="1" dirty="0"/>
              <a:t>Scout BSA Requirements </a:t>
            </a:r>
            <a:r>
              <a:rPr lang="en-US" altLang="en-US" dirty="0"/>
              <a:t>book and the </a:t>
            </a:r>
            <a:r>
              <a:rPr lang="en-US" altLang="en-US" i="1" dirty="0"/>
              <a:t>Guide to Awards and Insignia</a:t>
            </a:r>
            <a:r>
              <a:rPr lang="en-US" altLang="en-US" dirty="0"/>
              <a:t>. Information is also available online at https://www.scouting.org/programs/boy-scouts/advancement-and-awards/</a:t>
            </a:r>
          </a:p>
          <a:p>
            <a:endParaRPr lang="en-US" altLang="en-US" dirty="0"/>
          </a:p>
          <a:p>
            <a:endParaRPr lang="en-US" altLang="en-US" dirty="0"/>
          </a:p>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6479AB1-64EB-4501-BE7D-848C22C99C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a:extLst>
              <a:ext uri="{FF2B5EF4-FFF2-40B4-BE49-F238E27FC236}">
                <a16:creationId xmlns:a16="http://schemas.microsoft.com/office/drawing/2014/main" id="{9E9A9D13-EDF9-4513-8DD9-8BA199F0BE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use of BSA’s electronic advancement reporting methods are the best methods for effectively accomplishing the reporting mandate. The new Scoutbook allows for tracking individual requirements, encourages Scouts to set and achieve advancement goals, and shows the percentage of requirements that have been fulfilled for each rank. It also allows unit leadership to review advancement in the troop in a number of different ways.</a:t>
            </a:r>
          </a:p>
          <a:p>
            <a:r>
              <a:rPr lang="en-US" altLang="en-US" dirty="0"/>
              <a:t> </a:t>
            </a:r>
          </a:p>
          <a:p>
            <a:r>
              <a:rPr lang="en-US" altLang="en-US" dirty="0"/>
              <a:t>At the council</a:t>
            </a:r>
            <a:r>
              <a:rPr lang="ja-JP" altLang="en-US" dirty="0"/>
              <a:t>’</a:t>
            </a:r>
            <a:r>
              <a:rPr lang="en-US" altLang="en-US" dirty="0"/>
              <a:t>s discretion, the paper form, Advancement Report, No. 34403, may also be submitted as an alternative.</a:t>
            </a:r>
          </a:p>
          <a:p>
            <a:r>
              <a:rPr lang="en-US" altLang="en-US" dirty="0"/>
              <a:t> </a:t>
            </a:r>
          </a:p>
          <a:p>
            <a:r>
              <a:rPr lang="en-US" altLang="en-US" dirty="0"/>
              <a:t>For questions about electronic advancement refer to Section six of the </a:t>
            </a:r>
            <a:r>
              <a:rPr lang="en-US" altLang="en-US" i="1" dirty="0"/>
              <a:t>Guide to Advancement </a:t>
            </a:r>
            <a:r>
              <a:rPr lang="en-US" altLang="en-US" dirty="0"/>
              <a:t>and keep your eyes on </a:t>
            </a:r>
            <a:r>
              <a:rPr lang="en-US" altLang="en-US" i="1" dirty="0"/>
              <a:t>Advancement News</a:t>
            </a:r>
            <a:r>
              <a:rPr lang="en-US" altLang="en-US" dirty="0"/>
              <a:t>. If you would like to subscribe to this helpful—and official—publication send an email to advancement.team@scouting.org; enter SUBSCRIBE in the subject line and include your name, preferred email address, and council in the body.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289B7F2-7A6A-4E53-BFE0-544F34E544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7DE229F6-1FE3-49F2-8EE2-FBD452293A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Example: a Scout working toward Tenderfoot may fulfill, and be signed off on, all of the first aid requirements for all three of the lower ranks. This can be done at sequences of meetings or outings as the skills are taught and tested. Thus, it is possible to have completed all of the skill requirements for more than one rank at a time, needing only separate Scoutmaster conferences and boards of review.</a:t>
            </a:r>
          </a:p>
          <a:p>
            <a:endParaRPr lang="en-US" altLang="en-US" dirty="0"/>
          </a:p>
          <a:p>
            <a:r>
              <a:rPr lang="en-US" altLang="en-US" dirty="0"/>
              <a:t>With the exception of </a:t>
            </a:r>
            <a:r>
              <a:rPr lang="en-US" altLang="en-US" dirty="0">
                <a:latin typeface="Arial" panose="020B0604020202020204" pitchFamily="34" charset="0"/>
              </a:rPr>
              <a:t>those requirements related to </a:t>
            </a:r>
            <a:r>
              <a:rPr lang="en-US" altLang="en-US" dirty="0"/>
              <a:t>merit badges—which may be earned at any time and in any order—the last three ranks must be pursued and completed one after the other.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1861C0E-D941-4643-9B57-EC7B43E732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id="{5D6FE646-FC7C-4C7D-8D7D-D111A3F7E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means that if a requirement says “show,” “demonstrate,” or “discuss,” then that is exactly what the scout must do.</a:t>
            </a:r>
          </a:p>
          <a:p>
            <a:endParaRPr lang="en-US" altLang="en-US" dirty="0"/>
          </a:p>
          <a:p>
            <a:r>
              <a:rPr lang="en-US" altLang="en-US" dirty="0"/>
              <a:t>Age is a finite issue for the Scouting program. To earn the Scouts BSA ranks, from Scout through Eagle with its Palms, Scouts must not yet be 18 years old. There are exceptions for Scouts who have special needs—see section 10 of the </a:t>
            </a:r>
            <a:r>
              <a:rPr lang="en-US" altLang="en-US" i="1" dirty="0"/>
              <a:t>Guide to Advancement</a:t>
            </a:r>
            <a:r>
              <a:rPr lang="en-US" altLang="en-US" dirty="0"/>
              <a:t>—and for those who apply for and are granted time extensions to earn the Eagle Scout rank. See topic 9.0.4.0 for more information on extensions, but please understand they are rarely granted.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AECB345-26E2-4295-A4E0-A81BE17093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E9CBB3D4-6133-4703-89C9-219EC6F573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People serving as merit badge counselors, including those working at summer camp, must maintain registration with the Boy Scouts of America </a:t>
            </a:r>
            <a:r>
              <a:rPr lang="en-US" altLang="en-US" i="1" u="sng" dirty="0"/>
              <a:t>as</a:t>
            </a:r>
            <a:r>
              <a:rPr lang="en-US" altLang="en-US" dirty="0"/>
              <a:t> merit badge counselors, and must be approved by the local council advancement committee for each of the badges they counsel. See </a:t>
            </a:r>
            <a:r>
              <a:rPr lang="ja-JP" altLang="en-US" dirty="0"/>
              <a:t>“</a:t>
            </a:r>
            <a:r>
              <a:rPr lang="en-US" altLang="en-US" dirty="0"/>
              <a:t>Counselor Approvals and Limitations,</a:t>
            </a:r>
            <a:r>
              <a:rPr lang="ja-JP" altLang="en-US" dirty="0"/>
              <a:t>” </a:t>
            </a:r>
            <a:r>
              <a:rPr lang="en-US" altLang="en-US" dirty="0"/>
              <a:t>topic 7.0.1.4.</a:t>
            </a:r>
          </a:p>
          <a:p>
            <a:r>
              <a:rPr lang="en-US" altLang="en-US" dirty="0"/>
              <a:t> </a:t>
            </a:r>
          </a:p>
          <a:p>
            <a:r>
              <a:rPr lang="en-US" altLang="en-US" dirty="0"/>
              <a:t>Units may establish their own lists of counselors, who may or may not opt to work with Scouts in other units. This may be necessary in wide geographic areas. It can also be helpful to have counselors available for the most popular badges. Recognize, however, that Scouts learn best from the perspectives of counselors outside their own troop. Note that all merit badge counselors, including those serving only one unit, must be registered and approved by the council, or by a district, if so authorized.</a:t>
            </a:r>
          </a:p>
          <a:p>
            <a:r>
              <a:rPr lang="en-US" altLang="en-US" dirty="0"/>
              <a:t> </a:t>
            </a:r>
          </a:p>
          <a:p>
            <a:r>
              <a:rPr lang="en-US" altLang="en-US" dirty="0"/>
              <a:t>It is important to check merit badge counselor lists for accuracy and updates at least yearly.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3EFCBB7-3083-4807-87D4-1AE09D1C05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a:extLst>
              <a:ext uri="{FF2B5EF4-FFF2-40B4-BE49-F238E27FC236}">
                <a16:creationId xmlns:a16="http://schemas.microsoft.com/office/drawing/2014/main" id="{D5A277CB-DA11-4141-A759-1059EAFF0B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Youth Protection training is a very serious issue in the BSA. It is required of ALL adults before they are allowed to register, meet, or work with our youth in any capacity. </a:t>
            </a:r>
          </a:p>
          <a:p>
            <a:r>
              <a:rPr lang="en-US" altLang="en-US" dirty="0"/>
              <a:t> </a:t>
            </a:r>
          </a:p>
          <a:p>
            <a:r>
              <a:rPr lang="en-US" altLang="en-US" dirty="0"/>
              <a:t>Besides the Youth Protection, registration, character, and age components of the qualifications for counselors, to meet the purpose of the merit badge program we need counselors who have a recognized level of expertise in a subject and can serve as adult role models.</a:t>
            </a:r>
          </a:p>
          <a:p>
            <a:r>
              <a:rPr lang="en-US" altLang="en-US" dirty="0"/>
              <a:t> </a:t>
            </a:r>
          </a:p>
          <a:p>
            <a:r>
              <a:rPr lang="en-US" altLang="en-US" dirty="0"/>
              <a:t>A youth member must not meet one-on-one with an adult. The </a:t>
            </a:r>
            <a:r>
              <a:rPr lang="en-US" altLang="en-US" i="1" dirty="0"/>
              <a:t>Guide to Safe Scouting </a:t>
            </a:r>
            <a:r>
              <a:rPr lang="en-US" altLang="en-US" i="0" dirty="0"/>
              <a:t>provides the policies related to youth protection and must be followed. Please visit https://www.scouting.org/health-and-safety/gss/gss01/ for the current policies. </a:t>
            </a:r>
            <a:r>
              <a:rPr lang="en-US" altLang="en-US" dirty="0"/>
              <a:t>When a Scout meets with a counselor, they should take any required projects with them. If these cannot be transported, a Scout should present evidence, such as photographs or adult verification. Their Scoutmaster, for example, might state that a satisfactory bridge or tower has been built for the Pioneering merit badge, or that meals were prepared for Cooking. If there are questions that requirements were met, a counselor may confirm with adults involved. Once satisfied, the counselor signs the Application for Merit Badge (blue card, or other appropriate documentation) using the date upon which the Scout completed the requirements. In the case of partials, the counselor simply initials the individual requirements passed.</a:t>
            </a:r>
          </a:p>
          <a:p>
            <a:endParaRPr lang="en-US" altLang="en-US" dirty="0"/>
          </a:p>
          <a:p>
            <a:r>
              <a:rPr lang="en-US" altLang="en-US" dirty="0"/>
              <a:t>Lastly, once a registered merit badge counselor signs off on the completion of the merit badge and it has been awarded, the badge is earned and cannot be withdrawn (unless it is determined that it was not actually earned, see GTA 7.0.4.7 For more information on the Merit Badge Program, consult section seven of the </a:t>
            </a:r>
            <a:r>
              <a:rPr lang="en-US" altLang="en-US" i="1" dirty="0"/>
              <a:t>Guide to Advancement.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A162CD17-CB9F-4E7D-924A-16F8E853BF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114EEA26-E529-4540-B451-EDFA17A0EB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Advancement is about education and personal growth. Experiential learning is the key and should result in rank advancement as the reward for successful efforts and learning.</a:t>
            </a:r>
          </a:p>
          <a:p>
            <a:endParaRPr lang="en-US" altLang="en-US" dirty="0"/>
          </a:p>
          <a:p>
            <a:r>
              <a:rPr lang="en-US" altLang="en-US" dirty="0"/>
              <a:t>As the Scout grows we know we are on the right track when we see the youth accepting responsibilities, demonstrating self reliance, and caring for themselves and others. In other words, we are achieving the objectives of Scouting: development in character, citizenship, leadership, and personal and mental fitness.</a:t>
            </a:r>
          </a:p>
        </p:txBody>
      </p:sp>
      <p:sp>
        <p:nvSpPr>
          <p:cNvPr id="53252" name="Slide Number Placeholder 3">
            <a:extLst>
              <a:ext uri="{FF2B5EF4-FFF2-40B4-BE49-F238E27FC236}">
                <a16:creationId xmlns:a16="http://schemas.microsoft.com/office/drawing/2014/main" id="{F88112F5-2B86-4013-9834-E8B9559810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450E53CC-2B1A-4BD4-AEBA-6856D14DD7FC}"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5A358D8-1064-45F4-A89B-89ABD0B79C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D3B01DC4-FE67-4F8A-9473-DF8B0B2DED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dirty="0">
                <a:latin typeface="Times New Roman" panose="02020603050405020304" pitchFamily="18" charset="0"/>
              </a:rPr>
              <a:t>[Presenter Notes:  Hold up your copy of the </a:t>
            </a:r>
            <a:r>
              <a:rPr lang="en-US" altLang="en-US" dirty="0">
                <a:latin typeface="Times New Roman" panose="02020603050405020304" pitchFamily="18" charset="0"/>
              </a:rPr>
              <a:t>Guide to Advancement</a:t>
            </a:r>
            <a:r>
              <a:rPr lang="en-US" altLang="en-US" i="1" dirty="0">
                <a:latin typeface="Times New Roman" panose="02020603050405020304" pitchFamily="18" charset="0"/>
              </a:rPr>
              <a:t>, opening it to the inside of the front cover. Point out the BSA Mission Statement found there. </a:t>
            </a:r>
          </a:p>
          <a:p>
            <a:pPr eaLnBrk="1" hangingPunct="1"/>
            <a:endParaRPr lang="en-US" altLang="en-US" i="1" dirty="0">
              <a:latin typeface="Times New Roman" panose="02020603050405020304" pitchFamily="18" charset="0"/>
            </a:endParaRPr>
          </a:p>
          <a:p>
            <a:pPr eaLnBrk="1" hangingPunct="1"/>
            <a:r>
              <a:rPr lang="en-US" altLang="en-US" dirty="0">
                <a:latin typeface="Times New Roman" panose="02020603050405020304" pitchFamily="18" charset="0"/>
              </a:rPr>
              <a:t>The BSA mission and objectives appearing on this slide represent our desired outcomes. Everything we do in advancement, and in the Scouting programs as a whole, should contribute to achieving the objectives and the mission.</a:t>
            </a:r>
          </a:p>
          <a:p>
            <a:pPr eaLnBrk="1" hangingPunct="1"/>
            <a:endParaRPr lang="en-US" altLang="en-US" i="1" dirty="0">
              <a:latin typeface="Times New Roman" panose="02020603050405020304" pitchFamily="18" charset="0"/>
            </a:endParaRPr>
          </a:p>
          <a:p>
            <a:pPr eaLnBrk="1" hangingPunct="1"/>
            <a:r>
              <a:rPr lang="en-US" altLang="en-US" i="1" dirty="0">
                <a:latin typeface="Times New Roman" panose="02020603050405020304" pitchFamily="18" charset="0"/>
              </a:rPr>
              <a:t>If your class includes people who are learning about Scouting, spend a few minutes discussing the importance of the Scout Oath and Scout Law.</a:t>
            </a:r>
          </a:p>
        </p:txBody>
      </p:sp>
      <p:sp>
        <p:nvSpPr>
          <p:cNvPr id="18436" name="Slide Number Placeholder 3">
            <a:extLst>
              <a:ext uri="{FF2B5EF4-FFF2-40B4-BE49-F238E27FC236}">
                <a16:creationId xmlns:a16="http://schemas.microsoft.com/office/drawing/2014/main" id="{0F644ED8-72A3-46AD-8735-12A84D1663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984724A-9EA6-4552-9F43-865A827AC93D}"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3889F0D-79A6-44CE-86D9-EC757ED324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889BAE8A-016D-4093-9D11-82EC51DEF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Thank you for attending our session. You can find other helpful presentations from the website on the screen. And, again, we encourage you to subscribe to </a:t>
            </a:r>
            <a:r>
              <a:rPr lang="en-US" altLang="en-US" i="1" dirty="0"/>
              <a:t>Advancement News</a:t>
            </a:r>
            <a:r>
              <a:rPr lang="en-US" altLang="en-US" dirty="0"/>
              <a:t>, and to follow BSA’s </a:t>
            </a:r>
            <a:r>
              <a:rPr lang="en-US" altLang="en-US"/>
              <a:t>Advancement Program Team </a:t>
            </a:r>
            <a:r>
              <a:rPr lang="en-US" altLang="en-US" dirty="0"/>
              <a:t>on Twitter for even quicker updates.</a:t>
            </a:r>
          </a:p>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E26036F-0629-4C0E-A220-DC365BAE0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B4829202-74E8-4BE3-8A48-A358E2FD44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Advancement is simply a means to an end, not an end in itself.  It is one of several methods designed to help unit leadership carry out the objectives and mission of the Boy Scouts of America.  </a:t>
            </a:r>
          </a:p>
          <a:p>
            <a:endParaRPr lang="en-US" altLang="en-US" dirty="0"/>
          </a:p>
          <a:p>
            <a:r>
              <a:rPr lang="en-US" altLang="en-US" dirty="0"/>
              <a:t>Everything done to advance—to earn ranks and other awards and recognition—is designed to educate or to otherwise expand horizons. Members learn and develop according to a standard. This is the case from the time a member joins, and then moves through the programs of Cub Scouting, Scouting, Venturing, or Sea Scouting.</a:t>
            </a:r>
          </a:p>
          <a:p>
            <a:endParaRPr lang="en-US" altLang="en-US" dirty="0"/>
          </a:p>
          <a:p>
            <a:r>
              <a:rPr lang="en-US" altLang="en-US" dirty="0"/>
              <a:t>Scouting skills—what a young person learns to do—are important, but not as important as the primary goal of </a:t>
            </a:r>
            <a:r>
              <a:rPr lang="en-US" altLang="en-US" i="1" dirty="0"/>
              <a:t>personal growth </a:t>
            </a:r>
            <a:r>
              <a:rPr lang="en-US" altLang="en-US" dirty="0"/>
              <a:t>achieved through participating in a unit program. The concern is for total, well-rounded development. Age-appropriate, surmountable hurdles are placed before members, and as they face these challenges they learn about themselves and gain confidence.</a:t>
            </a:r>
          </a:p>
          <a:p>
            <a:endParaRPr lang="en-US" altLang="en-US" dirty="0"/>
          </a:p>
        </p:txBody>
      </p:sp>
      <p:sp>
        <p:nvSpPr>
          <p:cNvPr id="20484" name="Slide Number Placeholder 3">
            <a:extLst>
              <a:ext uri="{FF2B5EF4-FFF2-40B4-BE49-F238E27FC236}">
                <a16:creationId xmlns:a16="http://schemas.microsoft.com/office/drawing/2014/main" id="{136516A4-E533-4C42-8709-3C300885F7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E7A1207-5252-4725-AC17-70FDBCD0A14A}"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135AB02-FDFD-4DAC-B82B-E7B1F93219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9D8990A6-889D-4D2C-BBD8-BDB25E7E74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Scouts advance by doing things with their patrol and troop, their leaders, and on their own.</a:t>
            </a:r>
          </a:p>
          <a:p>
            <a:pPr eaLnBrk="1" hangingPunct="1">
              <a:spcBef>
                <a:spcPct val="0"/>
              </a:spcBef>
            </a:pPr>
            <a:endParaRPr lang="en-US" altLang="en-US" dirty="0"/>
          </a:p>
          <a:p>
            <a:pPr eaLnBrk="1" hangingPunct="1">
              <a:spcBef>
                <a:spcPct val="0"/>
              </a:spcBef>
            </a:pPr>
            <a:r>
              <a:rPr lang="en-US" altLang="en-US" dirty="0"/>
              <a:t>A well-rounded and active troop program that generates advancement as a natural outcome, should take Scouts to First Class rank </a:t>
            </a:r>
            <a:r>
              <a:rPr lang="en-US" altLang="en-US" dirty="0">
                <a:solidFill>
                  <a:srgbClr val="FF0000"/>
                </a:solidFill>
              </a:rPr>
              <a:t>within 18 months </a:t>
            </a:r>
            <a:r>
              <a:rPr lang="en-US" altLang="en-US" dirty="0"/>
              <a:t>of joining.</a:t>
            </a:r>
          </a:p>
          <a:p>
            <a:pPr eaLnBrk="1" hangingPunct="1">
              <a:spcBef>
                <a:spcPct val="0"/>
              </a:spcBef>
            </a:pPr>
            <a:endParaRPr lang="en-US" altLang="en-US" dirty="0"/>
          </a:p>
          <a:p>
            <a:pPr eaLnBrk="1" hangingPunct="1">
              <a:spcBef>
                <a:spcPct val="0"/>
              </a:spcBef>
            </a:pPr>
            <a:r>
              <a:rPr lang="en-US" altLang="en-US" dirty="0"/>
              <a:t>Using the four steps in advancement establishes a flow that will support this outcome and also our primary goal of personal growth. Let’s spend a minute exploring the steps.</a:t>
            </a:r>
            <a:endParaRPr lang="en-US" altLang="en-US"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76AC066B-D66B-464B-9B9E-1908B702E4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9498584-F354-4142-B882-D942028DDB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Scouts learn by doing, and as they learn, they grow in their ability to do their part as a member of the patrol and troop. As Scouts develop knowledge and skills, they are asked to teach others; and in this way learning is reinforced and leadership ability develops.</a:t>
            </a:r>
          </a:p>
          <a:p>
            <a:endParaRPr lang="en-US" altLang="en-US" dirty="0"/>
          </a:p>
          <a:p>
            <a:r>
              <a:rPr lang="en-US" altLang="en-US" dirty="0"/>
              <a:t>A good way to teach something is to use the Leading EDGE method. It works well with the four steps of advancement, and has proven to increase retention of material learned.</a:t>
            </a:r>
            <a:r>
              <a:rPr lang="en-US" altLang="en-US" b="1" dirty="0"/>
              <a:t> </a:t>
            </a:r>
            <a:r>
              <a:rPr lang="en-US" altLang="en-US" dirty="0"/>
              <a:t>More details concerning EDGE can be found in Wood Badge, National Youth Leadership Training (NYLT), and the </a:t>
            </a:r>
            <a:r>
              <a:rPr lang="en-US" altLang="en-US" i="1" dirty="0"/>
              <a:t>Scouts BSA </a:t>
            </a:r>
            <a:r>
              <a:rPr lang="en-US" altLang="en-US" i="0" dirty="0"/>
              <a:t>handbooks</a:t>
            </a:r>
            <a:r>
              <a:rPr lang="en-US" altLang="en-US" dirty="0"/>
              <a:t>.</a:t>
            </a:r>
          </a:p>
        </p:txBody>
      </p:sp>
      <p:sp>
        <p:nvSpPr>
          <p:cNvPr id="24580" name="Slide Number Placeholder 3">
            <a:extLst>
              <a:ext uri="{FF2B5EF4-FFF2-40B4-BE49-F238E27FC236}">
                <a16:creationId xmlns:a16="http://schemas.microsoft.com/office/drawing/2014/main" id="{27B500A3-E996-4C02-9AF9-21AFDF56B5D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397A5308-98BB-4B7C-8C48-FA15ACDB7937}" type="slidenum">
              <a:rPr lang="en-US" altLang="en-US"/>
              <a:pPr algn="r" eaLnBrk="1" hangingPunct="1">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D1A8CE03-E93F-4787-9881-B8CE15117C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38E3D00-3FDF-4D03-BA43-0F26A350A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Testing is an important part of any type of learning. First, we need to know that the Scout has learned what they are supposed to have learned, and second, we need to know that the methods used to teach the skills or knowledge are effective. If not, changes need to be made. </a:t>
            </a:r>
          </a:p>
          <a:p>
            <a:r>
              <a:rPr lang="en-US" altLang="en-US" dirty="0"/>
              <a:t>  </a:t>
            </a:r>
          </a:p>
          <a:p>
            <a:r>
              <a:rPr lang="en-US" altLang="en-US" dirty="0"/>
              <a:t>Once a Scout has been tested and signed off by someone approved to do so, the requirement has been met. The unit leader is accountable for ensuring correct advancement procedures are followed. A part of this responsibility includes the careful selection and training of those who approve advancement in the unit. If a unit leader believes a Scout has not learned the subject matter for a requirement, they should see that opportunities are made available for the Scout to practice or teach the requirement, so in this way they may complete their learning and further develop their skills.</a:t>
            </a:r>
          </a:p>
          <a:p>
            <a:endParaRPr lang="en-US" altLang="en-US" dirty="0"/>
          </a:p>
          <a:p>
            <a:r>
              <a:rPr lang="en-US" altLang="en-US" dirty="0"/>
              <a:t>Be certain that everyone involved understands the fundamental principle that Scouts meet requirements as written – no more and no less.</a:t>
            </a:r>
          </a:p>
          <a:p>
            <a:endParaRPr lang="en-US" altLang="en-US" dirty="0"/>
          </a:p>
          <a:p>
            <a:r>
              <a:rPr lang="en-US" altLang="en-US" dirty="0"/>
              <a:t>Note that all merit badge counselors must be registered </a:t>
            </a:r>
            <a:r>
              <a:rPr lang="en-US" altLang="en-US" i="1" u="sng" dirty="0"/>
              <a:t>as</a:t>
            </a:r>
            <a:r>
              <a:rPr lang="en-US" altLang="en-US" dirty="0"/>
              <a:t> merit badge counselors and approved for each badge they counsel by the council advancement committee. Unit leadership has no role in this process, except perhaps to recommend qualified counselors and to support the registration requirement for counselors serving their unit.</a:t>
            </a:r>
          </a:p>
        </p:txBody>
      </p:sp>
      <p:sp>
        <p:nvSpPr>
          <p:cNvPr id="26628" name="Slide Number Placeholder 3">
            <a:extLst>
              <a:ext uri="{FF2B5EF4-FFF2-40B4-BE49-F238E27FC236}">
                <a16:creationId xmlns:a16="http://schemas.microsoft.com/office/drawing/2014/main" id="{E317C03A-900C-474D-BB34-7593A0D2F69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BD49A378-9721-48FC-979C-6F6C985C3D57}" type="slidenum">
              <a:rPr lang="en-US" altLang="en-US"/>
              <a:pPr algn="r" eaLnBrk="1" hangingPunct="1">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C8341CE-D40C-4374-BC18-566F354592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0E317C6-BC86-44BC-8A59-497A25A5C7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purpose of a board of review is to determine the quality of the youth’s experience and decide whether they have fulfilled the requirements for a rank. If they have, the board approves the advancement and encourages them to continue the quest for the next rank.</a:t>
            </a:r>
          </a:p>
          <a:p>
            <a:r>
              <a:rPr lang="en-US" altLang="en-US" dirty="0"/>
              <a:t> </a:t>
            </a:r>
          </a:p>
          <a:p>
            <a:r>
              <a:rPr lang="en-US" altLang="en-US" dirty="0"/>
              <a:t>For all ranks (other than Eagle) the board is made up of three to six unit committee members. The review should take approximately 15 minutes, but no longer than 30 minutes. </a:t>
            </a:r>
          </a:p>
          <a:p>
            <a:r>
              <a:rPr lang="en-US" altLang="en-US" dirty="0"/>
              <a:t> </a:t>
            </a:r>
          </a:p>
          <a:p>
            <a:r>
              <a:rPr lang="en-US" altLang="en-US" dirty="0"/>
              <a:t>Boards of review for the Eagle Scout rank are held in accordance with national and local council procedures. Councils decide if these will be done at the council, district, or unit level. Reviews for Eagle Scout ranks should last between 30 and 45 minutes.</a:t>
            </a:r>
          </a:p>
          <a:p>
            <a:r>
              <a:rPr lang="en-US" altLang="en-US" dirty="0"/>
              <a:t> </a:t>
            </a:r>
          </a:p>
          <a:p>
            <a:r>
              <a:rPr lang="en-US" altLang="en-US" dirty="0"/>
              <a:t>More information on boards of review can be found in section 8 of the </a:t>
            </a:r>
            <a:r>
              <a:rPr lang="en-US" altLang="en-US" i="1" dirty="0"/>
              <a:t>Guide to Advancement</a:t>
            </a:r>
            <a:r>
              <a:rPr lang="en-US" altLang="en-US" dirty="0"/>
              <a:t> and in the Board of Review and Eagle Board of Review PowerPoint presentations on the national advancement website located at https://www.scouting.org/programs/boy-scouts/resources/advancement-presentations/.</a:t>
            </a:r>
          </a:p>
        </p:txBody>
      </p:sp>
      <p:sp>
        <p:nvSpPr>
          <p:cNvPr id="28676" name="Slide Number Placeholder 3">
            <a:extLst>
              <a:ext uri="{FF2B5EF4-FFF2-40B4-BE49-F238E27FC236}">
                <a16:creationId xmlns:a16="http://schemas.microsoft.com/office/drawing/2014/main" id="{7E9AF8E3-2323-4D0F-818F-609622C52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D68914A-5A10-492C-8B0D-64C57A875180}"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8A71F35-595B-4847-86C7-EE4291FA54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0F0CCDF9-8421-4947-AB9E-47C8AB376D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Public recognition helps to reward Scouts for their effort while motivating them to continue along the Scouting trail. Recognition also helps to provide an example to other Scouts of what can be accomplished. This is a tremendous factor in encouraging others to get to work.</a:t>
            </a:r>
          </a:p>
          <a:p>
            <a:r>
              <a:rPr lang="en-US" altLang="en-US" dirty="0"/>
              <a:t> </a:t>
            </a:r>
          </a:p>
          <a:p>
            <a:r>
              <a:rPr lang="en-US" altLang="en-US" dirty="0"/>
              <a:t>Today</a:t>
            </a:r>
            <a:r>
              <a:rPr lang="ja-JP" altLang="en-US" dirty="0"/>
              <a:t>’</a:t>
            </a:r>
            <a:r>
              <a:rPr lang="en-US" altLang="en-US" dirty="0"/>
              <a:t>s young people are used to immediate gratification in the form of cell phones, game applications, video games, text messages, email and social media. Their attention span can be short; and they may only connect their work with the badge if they receive recognition soon after the requirements are completed.</a:t>
            </a:r>
          </a:p>
          <a:p>
            <a:r>
              <a:rPr lang="en-US" altLang="en-US" dirty="0"/>
              <a:t> </a:t>
            </a:r>
          </a:p>
          <a:p>
            <a:r>
              <a:rPr lang="en-US" altLang="en-US" dirty="0"/>
              <a:t>A Scout should be recognized at least three times for each advancement:</a:t>
            </a:r>
          </a:p>
          <a:p>
            <a:pPr>
              <a:buFontTx/>
              <a:buChar char="•"/>
            </a:pPr>
            <a:r>
              <a:rPr lang="en-US" altLang="en-US" dirty="0"/>
              <a:t> By an announcement and handshake in front of the troop, at a troop meeting or campfire, etc., soon after a rank is achieved.</a:t>
            </a:r>
          </a:p>
          <a:p>
            <a:pPr>
              <a:buFontTx/>
              <a:buChar char="•"/>
            </a:pPr>
            <a:r>
              <a:rPr lang="en-US" altLang="en-US" dirty="0"/>
              <a:t> By presenting the badge as soon as the advancement report is filed with the council and the badge is available. This should be at a meeting within a week or two. </a:t>
            </a:r>
          </a:p>
          <a:p>
            <a:pPr>
              <a:buFontTx/>
              <a:buChar char="•"/>
            </a:pPr>
            <a:r>
              <a:rPr lang="en-US" altLang="en-US" dirty="0"/>
              <a:t> At a formal court of honor in front of family and friends. A Scout should also recognize their parent or guardian support with a parent pin.</a:t>
            </a:r>
          </a:p>
        </p:txBody>
      </p:sp>
      <p:sp>
        <p:nvSpPr>
          <p:cNvPr id="30724" name="Slide Number Placeholder 3">
            <a:extLst>
              <a:ext uri="{FF2B5EF4-FFF2-40B4-BE49-F238E27FC236}">
                <a16:creationId xmlns:a16="http://schemas.microsoft.com/office/drawing/2014/main" id="{BF13171F-32E4-4EC9-8C78-4BA132648BA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8D39B0DC-6D85-4957-994F-16A621A84238}" type="slidenum">
              <a:rPr lang="en-US" altLang="en-US"/>
              <a:pPr algn="r" eaLnBrk="1" hangingPunct="1">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AF3D302-AD07-41AC-B0DC-227845584A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D105A97-1855-4B08-8B04-81279CB6A3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responsibilities involved in the troop advancement function can be found in section three of the </a:t>
            </a:r>
            <a:r>
              <a:rPr lang="en-US" altLang="en-US" i="1" dirty="0"/>
              <a:t>Guide to Advancement</a:t>
            </a:r>
            <a:r>
              <a:rPr lang="en-US" altLang="en-US" dirty="0"/>
              <a:t>. A list of 13 typical responsibilities of a unit advancement coordinator can be found there. In some troops there may be enough advancement activity to require formation of a subcommittee to handle all of these responsibilities. </a:t>
            </a:r>
          </a:p>
          <a:p>
            <a:pPr eaLnBrk="1" hangingPunct="1">
              <a:spcBef>
                <a:spcPct val="0"/>
              </a:spcBef>
            </a:pPr>
            <a:endParaRPr lang="en-US" altLang="en-US" dirty="0"/>
          </a:p>
          <a:p>
            <a:pPr eaLnBrk="1" hangingPunct="1">
              <a:spcBef>
                <a:spcPct val="0"/>
              </a:spcBef>
            </a:pPr>
            <a:r>
              <a:rPr lang="en-US" altLang="en-US" dirty="0"/>
              <a:t>Either way, those adults involved in the administration of advancement in a unit need to have a full understanding of how advancement works. This understanding is achieved through study of the policies and procedures described in the </a:t>
            </a:r>
            <a:r>
              <a:rPr lang="en-US" altLang="en-US" i="1" dirty="0"/>
              <a:t>Guide to Advancement </a:t>
            </a:r>
            <a:r>
              <a:rPr lang="en-US" altLang="en-US" i="0" dirty="0"/>
              <a:t>and the </a:t>
            </a:r>
            <a:r>
              <a:rPr lang="en-US" altLang="en-US" i="1" dirty="0"/>
              <a:t>Troop Leader Guidebook </a:t>
            </a:r>
            <a:r>
              <a:rPr lang="en-US" altLang="en-US" i="0" dirty="0"/>
              <a:t>Vol 1 and Vol 2</a:t>
            </a:r>
            <a:r>
              <a:rPr lang="en-US" altLang="en-US" dirty="0"/>
              <a:t>. It is essential to have this book available for reference as needed</a:t>
            </a:r>
            <a:r>
              <a:rPr lang="en-US" altLang="en-US" dirty="0">
                <a:solidFill>
                  <a:srgbClr val="FF0000"/>
                </a:solidFill>
              </a:rPr>
              <a:t>, and it should be made available and explained to new members of the committee.</a:t>
            </a:r>
          </a:p>
        </p:txBody>
      </p:sp>
      <p:sp>
        <p:nvSpPr>
          <p:cNvPr id="32772" name="Slide Number Placeholder 3">
            <a:extLst>
              <a:ext uri="{FF2B5EF4-FFF2-40B4-BE49-F238E27FC236}">
                <a16:creationId xmlns:a16="http://schemas.microsoft.com/office/drawing/2014/main" id="{2C77EC63-261A-4310-8AD8-4E8DE4DF725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ED98B01F-8C1D-426C-BF74-697BA5E4E72E}" type="slidenum">
              <a:rPr lang="en-US" altLang="en-US"/>
              <a:pPr algn="r" eaLnBrk="1" hangingPunct="1">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7F44DCF0-2604-4717-BA0F-88A59DA5A8D5}"/>
              </a:ext>
            </a:extLst>
          </p:cNvPr>
          <p:cNvGrpSpPr>
            <a:grpSpLocks/>
          </p:cNvGrpSpPr>
          <p:nvPr/>
        </p:nvGrpSpPr>
        <p:grpSpPr bwMode="auto">
          <a:xfrm>
            <a:off x="-12700" y="0"/>
            <a:ext cx="9156700" cy="2614613"/>
            <a:chOff x="-12192" y="2895600"/>
            <a:chExt cx="9156192" cy="2614863"/>
          </a:xfrm>
        </p:grpSpPr>
        <p:sp>
          <p:nvSpPr>
            <p:cNvPr id="3" name="Rectangle 2">
              <a:extLst>
                <a:ext uri="{FF2B5EF4-FFF2-40B4-BE49-F238E27FC236}">
                  <a16:creationId xmlns:a16="http://schemas.microsoft.com/office/drawing/2014/main" id="{435FB3A0-1512-41CA-9168-230394535875}"/>
                </a:ext>
              </a:extLst>
            </p:cNvPr>
            <p:cNvSpPr/>
            <p:nvPr userDrawn="1"/>
          </p:nvSpPr>
          <p:spPr>
            <a:xfrm>
              <a:off x="507" y="5240562"/>
              <a:ext cx="9143493" cy="936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ectangle 3">
              <a:extLst>
                <a:ext uri="{FF2B5EF4-FFF2-40B4-BE49-F238E27FC236}">
                  <a16:creationId xmlns:a16="http://schemas.microsoft.com/office/drawing/2014/main" id="{89BA6F0A-E3F6-4818-89F1-EFC4BF3809E1}"/>
                </a:ext>
              </a:extLst>
            </p:cNvPr>
            <p:cNvSpPr/>
            <p:nvPr userDrawn="1"/>
          </p:nvSpPr>
          <p:spPr>
            <a:xfrm>
              <a:off x="507" y="5334233"/>
              <a:ext cx="9143493" cy="17623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10">
              <a:extLst>
                <a:ext uri="{FF2B5EF4-FFF2-40B4-BE49-F238E27FC236}">
                  <a16:creationId xmlns:a16="http://schemas.microsoft.com/office/drawing/2014/main" id="{8B445BC8-7766-46BE-8424-286A8BE4DA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192" y="2895600"/>
              <a:ext cx="9156192" cy="23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A42D00C8-4EA3-4B44-A42D-7341799473F8}"/>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684" y="2895600"/>
              <a:ext cx="375673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F9EB5CD3-2929-4871-9399-42694BB52C27}"/>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51" t="3030" r="1332" b="3909"/>
            <a:stretch>
              <a:fillRect/>
            </a:stretch>
          </p:blipFill>
          <p:spPr bwMode="auto">
            <a:xfrm>
              <a:off x="123050" y="3192340"/>
              <a:ext cx="6466561"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scouting.org/filestore/marketing/logos/PreparedForLife/prepared_standard_rev.gif">
              <a:extLst>
                <a:ext uri="{FF2B5EF4-FFF2-40B4-BE49-F238E27FC236}">
                  <a16:creationId xmlns:a16="http://schemas.microsoft.com/office/drawing/2014/main" id="{BB3860AD-B92A-4C17-85DE-056F8D117E0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27438"/>
            <a:stretch>
              <a:fillRect/>
            </a:stretch>
          </p:blipFill>
          <p:spPr bwMode="auto">
            <a:xfrm>
              <a:off x="6589611" y="4383379"/>
              <a:ext cx="1910133" cy="70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78AE1FF-CD39-4406-A800-7E3E0A74A229}"/>
                </a:ext>
              </a:extLst>
            </p:cNvPr>
            <p:cNvSpPr txBox="1">
              <a:spLocks noChangeArrowheads="1"/>
            </p:cNvSpPr>
            <p:nvPr userDrawn="1"/>
          </p:nvSpPr>
          <p:spPr bwMode="auto">
            <a:xfrm>
              <a:off x="1379969" y="3454453"/>
              <a:ext cx="4960662" cy="579493"/>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3200" b="1" dirty="0">
                  <a:solidFill>
                    <a:schemeClr val="bg1"/>
                  </a:solidFill>
                  <a:ea typeface="+mn-ea"/>
                </a:rPr>
                <a:t>Advancement Education</a:t>
              </a:r>
            </a:p>
          </p:txBody>
        </p:sp>
        <p:sp>
          <p:nvSpPr>
            <p:cNvPr id="10" name="TextBox 9">
              <a:extLst>
                <a:ext uri="{FF2B5EF4-FFF2-40B4-BE49-F238E27FC236}">
                  <a16:creationId xmlns:a16="http://schemas.microsoft.com/office/drawing/2014/main" id="{6EA28F81-C102-45E7-A386-95163C52332F}"/>
                </a:ext>
              </a:extLst>
            </p:cNvPr>
            <p:cNvSpPr txBox="1">
              <a:spLocks noChangeArrowheads="1"/>
            </p:cNvSpPr>
            <p:nvPr userDrawn="1"/>
          </p:nvSpPr>
          <p:spPr bwMode="auto">
            <a:xfrm>
              <a:off x="1372031" y="4153020"/>
              <a:ext cx="992133" cy="519163"/>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2800" b="1" dirty="0">
                  <a:solidFill>
                    <a:schemeClr val="bg1"/>
                  </a:solidFill>
                  <a:ea typeface="+mn-ea"/>
                </a:rPr>
                <a:t>BSA</a:t>
              </a:r>
            </a:p>
          </p:txBody>
        </p:sp>
      </p:grpSp>
    </p:spTree>
    <p:extLst>
      <p:ext uri="{BB962C8B-B14F-4D97-AF65-F5344CB8AC3E}">
        <p14:creationId xmlns:p14="http://schemas.microsoft.com/office/powerpoint/2010/main" val="184938981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B209C2-B91D-482C-86D4-9601D7BB71AF}"/>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2A96D456-9455-4BA3-B419-B5015285694E}" type="slidenum">
              <a:rPr lang="en-US" altLang="en-US" sz="2000" b="1" smtClean="0">
                <a:solidFill>
                  <a:schemeClr val="bg1"/>
                </a:solidFill>
              </a:rPr>
              <a:pPr>
                <a:defRPr/>
              </a:pPr>
              <a:t>‹#›</a:t>
            </a:fld>
            <a:endParaRPr lang="en-US" altLang="en-US" sz="2000" b="1">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41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1073DB-5D47-4721-AA71-597E297797A8}"/>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4FBD568A-029C-4068-BD33-D14F7311CBA5}" type="slidenum">
              <a:rPr lang="en-US" altLang="en-US" sz="2000" b="1" smtClean="0">
                <a:solidFill>
                  <a:schemeClr val="bg1"/>
                </a:solidFill>
              </a:rPr>
              <a:pPr>
                <a:defRPr/>
              </a:pPr>
              <a:t>‹#›</a:t>
            </a:fld>
            <a:endParaRPr lang="en-US" altLang="en-US" sz="2000" b="1">
              <a:solidFill>
                <a:schemeClr val="bg1"/>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002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69238D-1E74-49A6-AE59-972C5703FE5B}"/>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F1518EA4-7AB3-436C-9471-90F7A89EAE3D}" type="slidenum">
              <a:rPr lang="en-US" altLang="en-US" sz="2000" b="1" smtClean="0">
                <a:solidFill>
                  <a:schemeClr val="bg1"/>
                </a:solidFill>
              </a:rPr>
              <a:pPr>
                <a:defRPr/>
              </a:pPr>
              <a:t>‹#›</a:t>
            </a:fld>
            <a:endParaRPr lang="en-US" altLang="en-US" sz="2000" b="1">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83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E8393C-AB38-4D44-8C34-40E6507F6CB4}"/>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9FA2DACB-0613-428D-A683-7E9B15464A1B}" type="slidenum">
              <a:rPr lang="en-US" altLang="en-US" sz="2000" b="1" smtClean="0">
                <a:solidFill>
                  <a:schemeClr val="bg1"/>
                </a:solidFill>
              </a:rPr>
              <a:pPr>
                <a:defRPr/>
              </a:pPr>
              <a:t>‹#›</a:t>
            </a:fld>
            <a:endParaRPr lang="en-US" altLang="en-US" sz="2000" b="1">
              <a:solidFill>
                <a:schemeClr val="bg1"/>
              </a:solidFill>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040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97A024-F023-4FBE-9151-B7741F5973A0}"/>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813B3258-E33B-4A21-B484-B81F41E4B49B}" type="slidenum">
              <a:rPr lang="en-US" altLang="en-US" sz="2000" b="1" smtClean="0">
                <a:solidFill>
                  <a:schemeClr val="bg1"/>
                </a:solidFill>
              </a:rPr>
              <a:pPr>
                <a:defRPr/>
              </a:pPr>
              <a:t>‹#›</a:t>
            </a:fld>
            <a:endParaRPr lang="en-US" altLang="en-US" sz="2000" b="1">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13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50BBA3-B34C-4900-9F17-A7F4E418442F}"/>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6917AF46-01F4-4DCB-9ACA-CBC21221118E}" type="slidenum">
              <a:rPr lang="en-US" altLang="en-US" sz="2000" b="1" smtClean="0">
                <a:solidFill>
                  <a:schemeClr val="bg1"/>
                </a:solidFill>
              </a:rPr>
              <a:pPr>
                <a:defRPr/>
              </a:pPr>
              <a:t>‹#›</a:t>
            </a:fld>
            <a:endParaRPr lang="en-US" altLang="en-US" sz="2000" b="1">
              <a:solidFill>
                <a:schemeClr val="bg1"/>
              </a:solidFill>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2317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CCBB48-6AE6-444C-9C08-64629FC364E1}"/>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41ACBAD4-2248-4D8F-8355-DFA1C1DB927A}" type="slidenum">
              <a:rPr lang="en-US" altLang="en-US" sz="2000" b="1" smtClean="0">
                <a:solidFill>
                  <a:schemeClr val="bg1"/>
                </a:solidFill>
              </a:rPr>
              <a:pPr>
                <a:defRPr/>
              </a:pPr>
              <a:t>‹#›</a:t>
            </a:fld>
            <a:endParaRPr lang="en-US" altLang="en-US" sz="2000" b="1">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874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C85AEB-87AF-46E6-96CA-CE805AE43EE1}"/>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99940CDC-1A92-4334-AF33-CFFB5237FE04}" type="slidenum">
              <a:rPr lang="en-US" altLang="en-US" sz="2000" b="1" smtClean="0">
                <a:solidFill>
                  <a:schemeClr val="bg1"/>
                </a:solidFill>
              </a:rPr>
              <a:pPr>
                <a:defRPr/>
              </a:pPr>
              <a:t>‹#›</a:t>
            </a:fld>
            <a:endParaRPr lang="en-US" altLang="en-US" sz="2000" b="1">
              <a:solidFill>
                <a:schemeClr val="bg1"/>
              </a:solidFill>
            </a:endParaRPr>
          </a:p>
        </p:txBody>
      </p:sp>
    </p:spTree>
    <p:extLst>
      <p:ext uri="{BB962C8B-B14F-4D97-AF65-F5344CB8AC3E}">
        <p14:creationId xmlns:p14="http://schemas.microsoft.com/office/powerpoint/2010/main" val="368045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09D824-7675-415E-A4F1-9FACEBADA546}"/>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54451211-7BBA-4368-B77C-8C3661C22A93}" type="slidenum">
              <a:rPr lang="en-US" altLang="en-US" sz="2000" b="1" smtClean="0">
                <a:solidFill>
                  <a:schemeClr val="bg1"/>
                </a:solidFill>
              </a:rPr>
              <a:pPr>
                <a:defRPr/>
              </a:pPr>
              <a:t>‹#›</a:t>
            </a:fld>
            <a:endParaRPr lang="en-US" altLang="en-US" sz="2000" b="1">
              <a:solidFill>
                <a:schemeClr val="bg1"/>
              </a:solidFill>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072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1BC453-1A6F-4EF9-A5C9-B457DC48E188}"/>
              </a:ext>
            </a:extLst>
          </p:cNvPr>
          <p:cNvSpPr txBox="1">
            <a:spLocks noChangeArrowheads="1"/>
          </p:cNvSpPr>
          <p:nvPr userDrawn="1"/>
        </p:nvSpPr>
        <p:spPr bwMode="auto">
          <a:xfrm>
            <a:off x="8555038" y="6396038"/>
            <a:ext cx="58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itchFamily="34" charset="-128"/>
              </a:defRPr>
            </a:lvl1pPr>
            <a:lvl2pPr marL="742950" indent="-285750">
              <a:defRPr>
                <a:solidFill>
                  <a:schemeClr val="tx1"/>
                </a:solidFill>
                <a:latin typeface="Arial" panose="020B0604020202020204" pitchFamily="34" charset="0"/>
                <a:ea typeface="MS PGothic" pitchFamily="34" charset="-128"/>
              </a:defRPr>
            </a:lvl2pPr>
            <a:lvl3pPr marL="1143000" indent="-228600">
              <a:defRPr>
                <a:solidFill>
                  <a:schemeClr val="tx1"/>
                </a:solidFill>
                <a:latin typeface="Arial" panose="020B0604020202020204" pitchFamily="34" charset="0"/>
                <a:ea typeface="MS PGothic" pitchFamily="34" charset="-128"/>
              </a:defRPr>
            </a:lvl3pPr>
            <a:lvl4pPr marL="1600200" indent="-228600">
              <a:defRPr>
                <a:solidFill>
                  <a:schemeClr val="tx1"/>
                </a:solidFill>
                <a:latin typeface="Arial" panose="020B0604020202020204" pitchFamily="34" charset="0"/>
                <a:ea typeface="MS PGothic" pitchFamily="34" charset="-128"/>
              </a:defRPr>
            </a:lvl4pPr>
            <a:lvl5pPr marL="2057400" indent="-228600">
              <a:defRPr>
                <a:solidFill>
                  <a:schemeClr val="tx1"/>
                </a:solidFill>
                <a:latin typeface="Arial" panose="020B0604020202020204"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itchFamily="34" charset="-128"/>
              </a:defRPr>
            </a:lvl9pPr>
          </a:lstStyle>
          <a:p>
            <a:pPr>
              <a:defRPr/>
            </a:pPr>
            <a:fld id="{875C6ADD-511B-488B-AE08-3BC01FCBF82B}" type="slidenum">
              <a:rPr lang="en-US" altLang="en-US" sz="2000" b="1" smtClean="0">
                <a:solidFill>
                  <a:schemeClr val="bg1"/>
                </a:solidFill>
              </a:rPr>
              <a:pPr>
                <a:defRPr/>
              </a:pPr>
              <a:t>‹#›</a:t>
            </a:fld>
            <a:endParaRPr lang="en-US" altLang="en-US" sz="2000" b="1">
              <a:solidFill>
                <a:schemeClr val="bg1"/>
              </a:solidFill>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29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65E9E10-8E4B-4042-9642-3F62D6C5A58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D13AF1-A3D1-4FE5-A599-96908DB035E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8">
            <a:extLst>
              <a:ext uri="{FF2B5EF4-FFF2-40B4-BE49-F238E27FC236}">
                <a16:creationId xmlns:a16="http://schemas.microsoft.com/office/drawing/2014/main" id="{06C22811-7B0E-4158-847E-B70EC7748D22}"/>
              </a:ext>
            </a:extLst>
          </p:cNvPr>
          <p:cNvGrpSpPr>
            <a:grpSpLocks/>
          </p:cNvGrpSpPr>
          <p:nvPr/>
        </p:nvGrpSpPr>
        <p:grpSpPr bwMode="auto">
          <a:xfrm>
            <a:off x="-12700" y="6375400"/>
            <a:ext cx="9169400" cy="501650"/>
            <a:chOff x="-12526" y="6374835"/>
            <a:chExt cx="9169052" cy="501650"/>
          </a:xfrm>
        </p:grpSpPr>
        <p:pic>
          <p:nvPicPr>
            <p:cNvPr id="1030" name="Picture 6" descr="Background_bottom.jpg">
              <a:extLst>
                <a:ext uri="{FF2B5EF4-FFF2-40B4-BE49-F238E27FC236}">
                  <a16:creationId xmlns:a16="http://schemas.microsoft.com/office/drawing/2014/main" id="{DA4C752B-6F75-4911-AD3C-41AF420BF6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BSA_white300x300.jpg">
              <a:extLst>
                <a:ext uri="{FF2B5EF4-FFF2-40B4-BE49-F238E27FC236}">
                  <a16:creationId xmlns:a16="http://schemas.microsoft.com/office/drawing/2014/main" id="{97C8E200-15AD-4C7B-8801-572044D6C51B}"/>
                </a:ext>
              </a:extLst>
            </p:cNvPr>
            <p:cNvPicPr>
              <a:picLocks noChangeAspect="1"/>
            </p:cNvPicPr>
            <p:nvPr userDrawn="1"/>
          </p:nvPicPr>
          <p:blipFill>
            <a:blip r:embed="rId1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9" name="Picture 9" descr="Background_top.jpg">
            <a:extLst>
              <a:ext uri="{FF2B5EF4-FFF2-40B4-BE49-F238E27FC236}">
                <a16:creationId xmlns:a16="http://schemas.microsoft.com/office/drawing/2014/main" id="{262BC6A5-5BC7-4459-87F4-D978A8884BA0}"/>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Lst>
  <p:hf hdr="0" ftr="0" dt="0"/>
  <p:txStyles>
    <p:titleStyle>
      <a:lvl1pPr algn="ctr" rtl="0" eaLnBrk="0" fontAlgn="base" hangingPunct="0">
        <a:spcBef>
          <a:spcPct val="0"/>
        </a:spcBef>
        <a:spcAft>
          <a:spcPct val="0"/>
        </a:spcAft>
        <a:defRPr sz="4400" b="1" kern="1200">
          <a:solidFill>
            <a:schemeClr val="tx1"/>
          </a:solidFill>
          <a:latin typeface="+mj-lt"/>
          <a:ea typeface="MS PGothic"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MS PGothic"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MS PGothic"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MS PGothic"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MS PGothic" pitchFamily="34" charset="-128"/>
          <a:cs typeface="MS PGothic" pitchFamily="34" charset="-128"/>
        </a:defRPr>
      </a:lvl5pPr>
      <a:lvl6pPr marL="457200" algn="ctr" rtl="0" eaLnBrk="1" fontAlgn="base" hangingPunct="1">
        <a:spcBef>
          <a:spcPct val="0"/>
        </a:spcBef>
        <a:spcAft>
          <a:spcPct val="0"/>
        </a:spcAft>
        <a:defRPr sz="4400" b="1">
          <a:solidFill>
            <a:schemeClr val="tx1"/>
          </a:solidFill>
          <a:latin typeface="Calibri" pitchFamily="34" charset="0"/>
        </a:defRPr>
      </a:lvl6pPr>
      <a:lvl7pPr marL="914400" algn="ctr" rtl="0" eaLnBrk="1" fontAlgn="base" hangingPunct="1">
        <a:spcBef>
          <a:spcPct val="0"/>
        </a:spcBef>
        <a:spcAft>
          <a:spcPct val="0"/>
        </a:spcAft>
        <a:defRPr sz="4400" b="1">
          <a:solidFill>
            <a:schemeClr val="tx1"/>
          </a:solidFill>
          <a:latin typeface="Calibri" pitchFamily="34" charset="0"/>
        </a:defRPr>
      </a:lvl7pPr>
      <a:lvl8pPr marL="1371600" algn="ctr" rtl="0" eaLnBrk="1" fontAlgn="base" hangingPunct="1">
        <a:spcBef>
          <a:spcPct val="0"/>
        </a:spcBef>
        <a:spcAft>
          <a:spcPct val="0"/>
        </a:spcAft>
        <a:defRPr sz="4400" b="1">
          <a:solidFill>
            <a:schemeClr val="tx1"/>
          </a:solidFill>
          <a:latin typeface="Calibri" pitchFamily="34" charset="0"/>
        </a:defRPr>
      </a:lvl8pPr>
      <a:lvl9pPr marL="1828800" algn="ctr"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Courier New" panose="02070309020205020404" pitchFamily="49" charset="0"/>
        <a:buChar char="o"/>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chemeClr val="tx1"/>
          </a:solidFill>
          <a:latin typeface="+mn-lt"/>
          <a:ea typeface="MS PGothic" pitchFamily="34" charset="-128"/>
          <a:cs typeface="MS PGothic" panose="020B0600070205080204" pitchFamily="34" charset="-128"/>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panose="020B0600070205080204" pitchFamily="34" charset="-128"/>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panose="020B0600070205080204"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scouting.org/advancementandAwards/resources.asp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scouting.org/advancemen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1F55077-1453-496D-80D0-F14DC80EDD37}"/>
              </a:ext>
            </a:extLst>
          </p:cNvPr>
          <p:cNvSpPr>
            <a:spLocks noGrp="1"/>
          </p:cNvSpPr>
          <p:nvPr>
            <p:ph type="ctrTitle" idx="4294967295"/>
          </p:nvPr>
        </p:nvSpPr>
        <p:spPr>
          <a:xfrm>
            <a:off x="0" y="2728913"/>
            <a:ext cx="6477000" cy="1768475"/>
          </a:xfrm>
        </p:spPr>
        <p:txBody>
          <a:bodyPr/>
          <a:lstStyle/>
          <a:p>
            <a:pPr eaLnBrk="1" hangingPunct="1"/>
            <a:r>
              <a:rPr lang="en-US" altLang="en-US">
                <a:latin typeface="Arial" panose="020B0604020202020204" pitchFamily="34" charset="0"/>
              </a:rPr>
              <a:t>Effective </a:t>
            </a:r>
            <a:br>
              <a:rPr lang="en-US" altLang="en-US">
                <a:latin typeface="Arial" panose="020B0604020202020204" pitchFamily="34" charset="0"/>
              </a:rPr>
            </a:br>
            <a:r>
              <a:rPr lang="en-US" altLang="en-US">
                <a:latin typeface="Arial" panose="020B0604020202020204" pitchFamily="34" charset="0"/>
              </a:rPr>
              <a:t>Troop Advancement</a:t>
            </a:r>
          </a:p>
        </p:txBody>
      </p:sp>
      <p:pic>
        <p:nvPicPr>
          <p:cNvPr id="15363" name="Picture 1">
            <a:extLst>
              <a:ext uri="{FF2B5EF4-FFF2-40B4-BE49-F238E27FC236}">
                <a16:creationId xmlns:a16="http://schemas.microsoft.com/office/drawing/2014/main" id="{04E79298-BCB8-473F-9B9F-62ED2737B5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054350"/>
            <a:ext cx="2222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1E61A8A-299F-4AE1-8B1B-A4AF33C3E812}"/>
              </a:ext>
            </a:extLst>
          </p:cNvPr>
          <p:cNvSpPr txBox="1"/>
          <p:nvPr/>
        </p:nvSpPr>
        <p:spPr>
          <a:xfrm>
            <a:off x="745600" y="5201761"/>
            <a:ext cx="5064891" cy="738664"/>
          </a:xfrm>
          <a:prstGeom prst="rect">
            <a:avLst/>
          </a:prstGeom>
          <a:noFill/>
          <a:ln w="28575">
            <a:gradFill>
              <a:gsLst>
                <a:gs pos="0">
                  <a:srgbClr val="DDEBCF"/>
                </a:gs>
                <a:gs pos="50000">
                  <a:srgbClr val="9CB86E"/>
                </a:gs>
                <a:gs pos="100000">
                  <a:srgbClr val="156B13"/>
                </a:gs>
              </a:gsLst>
              <a:lin ang="5400000" scaled="0"/>
            </a:gradFill>
            <a:round/>
          </a:ln>
          <a:effectLst/>
        </p:spPr>
        <p:txBody>
          <a:bodyPr>
            <a:spAutoFit/>
          </a:bodyPr>
          <a:lstStyle>
            <a:lvl1pPr eaLnBrk="0" hangingPunct="0">
              <a:defRPr sz="2400">
                <a:solidFill>
                  <a:schemeClr val="tx1"/>
                </a:solidFill>
                <a:latin typeface="Arial" panose="020B0604020202020204" pitchFamily="34" charset="0"/>
                <a:ea typeface="MS PGothic" pitchFamily="34" charset="-128"/>
              </a:defRPr>
            </a:lvl1pPr>
            <a:lvl2pPr marL="37931725" indent="-37474525" eaLnBrk="0" hangingPunct="0">
              <a:defRPr sz="2400">
                <a:solidFill>
                  <a:schemeClr val="tx1"/>
                </a:solidFill>
                <a:latin typeface="Arial" panose="020B0604020202020204" pitchFamily="34" charset="0"/>
                <a:ea typeface="MS PGothic" pitchFamily="34" charset="-128"/>
              </a:defRPr>
            </a:lvl2pPr>
            <a:lvl3pPr eaLnBrk="0" hangingPunct="0">
              <a:defRPr sz="2400">
                <a:solidFill>
                  <a:schemeClr val="tx1"/>
                </a:solidFill>
                <a:latin typeface="Arial" panose="020B0604020202020204" pitchFamily="34" charset="0"/>
                <a:ea typeface="MS PGothic" pitchFamily="34" charset="-128"/>
              </a:defRPr>
            </a:lvl3pPr>
            <a:lvl4pPr eaLnBrk="0" hangingPunct="0">
              <a:defRPr sz="2400">
                <a:solidFill>
                  <a:schemeClr val="tx1"/>
                </a:solidFill>
                <a:latin typeface="Arial" panose="020B0604020202020204" pitchFamily="34" charset="0"/>
                <a:ea typeface="MS PGothic" pitchFamily="34" charset="-128"/>
              </a:defRPr>
            </a:lvl4pPr>
            <a:lvl5pPr eaLnBrk="0" hangingPunct="0">
              <a:defRPr sz="2400">
                <a:solidFill>
                  <a:schemeClr val="tx1"/>
                </a:solidFill>
                <a:latin typeface="Arial" panose="020B0604020202020204"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itchFamily="34" charset="-128"/>
              </a:defRPr>
            </a:lvl9pPr>
          </a:lstStyle>
          <a:p>
            <a:pPr algn="ctr" eaLnBrk="1" hangingPunct="1">
              <a:defRPr/>
            </a:pPr>
            <a:r>
              <a:rPr lang="en-US" altLang="en-US" sz="1400" b="1" dirty="0">
                <a:solidFill>
                  <a:srgbClr val="000000"/>
                </a:solidFill>
              </a:rPr>
              <a:t>Expiration Date</a:t>
            </a:r>
          </a:p>
          <a:p>
            <a:pPr eaLnBrk="1" hangingPunct="1">
              <a:defRPr/>
            </a:pPr>
            <a:r>
              <a:rPr lang="en-US" altLang="en-US" sz="1400" dirty="0">
                <a:solidFill>
                  <a:srgbClr val="336600"/>
                </a:solidFill>
              </a:rPr>
              <a:t>This presentation is not to be used after January 31, 2025.</a:t>
            </a:r>
          </a:p>
          <a:p>
            <a:pPr eaLnBrk="1" hangingPunct="1">
              <a:defRPr/>
            </a:pPr>
            <a:r>
              <a:rPr lang="en-US" altLang="en-US" sz="1400" dirty="0">
                <a:solidFill>
                  <a:srgbClr val="336600"/>
                </a:solidFill>
              </a:rPr>
              <a:t>Obtain an updated version at</a:t>
            </a:r>
            <a:r>
              <a:rPr lang="en-US" altLang="en-US" sz="1400" dirty="0">
                <a:solidFill>
                  <a:srgbClr val="000000"/>
                </a:solidFill>
              </a:rPr>
              <a:t> </a:t>
            </a:r>
            <a:r>
              <a:rPr lang="en-US" altLang="en-US" sz="1400" dirty="0">
                <a:solidFill>
                  <a:srgbClr val="0070C0"/>
                </a:solidFill>
                <a:hlinkClick r:id="rId4"/>
              </a:rPr>
              <a:t>www.scouting.org/advancement</a:t>
            </a:r>
            <a:endParaRPr lang="en-US" altLang="en-US" sz="1400" dirty="0">
              <a:solidFill>
                <a:srgbClr val="0070C0"/>
              </a:solidFill>
            </a:endParaRPr>
          </a:p>
        </p:txBody>
      </p:sp>
      <p:sp>
        <p:nvSpPr>
          <p:cNvPr id="15367" name="TextBox 1">
            <a:extLst>
              <a:ext uri="{FF2B5EF4-FFF2-40B4-BE49-F238E27FC236}">
                <a16:creationId xmlns:a16="http://schemas.microsoft.com/office/drawing/2014/main" id="{FC3DEF4A-DCB7-4FA7-BB6C-67D528FBD6F4}"/>
              </a:ext>
            </a:extLst>
          </p:cNvPr>
          <p:cNvSpPr txBox="1">
            <a:spLocks noChangeArrowheads="1"/>
          </p:cNvSpPr>
          <p:nvPr/>
        </p:nvSpPr>
        <p:spPr bwMode="auto">
          <a:xfrm>
            <a:off x="605308" y="4387909"/>
            <a:ext cx="5318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dirty="0">
                <a:latin typeface="Arial" panose="020B0604020202020204" pitchFamily="34" charset="0"/>
              </a:rPr>
              <a:t>National Advancement Program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3FDD1F9-8973-4E82-96CB-E987E8EAE55C}"/>
              </a:ext>
            </a:extLst>
          </p:cNvPr>
          <p:cNvSpPr txBox="1">
            <a:spLocks/>
          </p:cNvSpPr>
          <p:nvPr/>
        </p:nvSpPr>
        <p:spPr bwMode="auto">
          <a:xfrm>
            <a:off x="466725" y="623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5000"/>
              </a:lnSpc>
              <a:spcBef>
                <a:spcPct val="0"/>
              </a:spcBef>
              <a:buFontTx/>
              <a:buNone/>
            </a:pPr>
            <a:r>
              <a:rPr lang="en-US" altLang="ja-JP" sz="3600" b="1" dirty="0">
                <a:latin typeface="Arial" panose="020B0604020202020204" pitchFamily="34" charset="0"/>
              </a:rPr>
              <a:t>Unit Advancement </a:t>
            </a:r>
            <a:br>
              <a:rPr lang="en-US" altLang="ja-JP" sz="3600" b="1" dirty="0">
                <a:latin typeface="Arial" panose="020B0604020202020204" pitchFamily="34" charset="0"/>
              </a:rPr>
            </a:br>
            <a:r>
              <a:rPr lang="en-US" altLang="ja-JP" sz="3600" b="1" dirty="0">
                <a:latin typeface="Arial" panose="020B0604020202020204" pitchFamily="34" charset="0"/>
              </a:rPr>
              <a:t>Coordinator (3.0.0.3)</a:t>
            </a:r>
            <a:endParaRPr lang="en-US" altLang="en-US" sz="3600" b="1" dirty="0">
              <a:latin typeface="Arial" panose="020B0604020202020204" pitchFamily="34" charset="0"/>
            </a:endParaRPr>
          </a:p>
        </p:txBody>
      </p:sp>
      <p:sp>
        <p:nvSpPr>
          <p:cNvPr id="33795" name="Content Placeholder 2">
            <a:extLst>
              <a:ext uri="{FF2B5EF4-FFF2-40B4-BE49-F238E27FC236}">
                <a16:creationId xmlns:a16="http://schemas.microsoft.com/office/drawing/2014/main" id="{8E9DA3E0-12A5-4593-8449-831D9FC30A43}"/>
              </a:ext>
            </a:extLst>
          </p:cNvPr>
          <p:cNvSpPr txBox="1">
            <a:spLocks/>
          </p:cNvSpPr>
          <p:nvPr/>
        </p:nvSpPr>
        <p:spPr bwMode="auto">
          <a:xfrm>
            <a:off x="-34925" y="2222500"/>
            <a:ext cx="8672513"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62013" indent="-404813">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ts val="1800"/>
              </a:spcBef>
              <a:buFont typeface="Arial" panose="020B0604020202020204" pitchFamily="34" charset="0"/>
              <a:buBlip>
                <a:blip r:embed="rId3"/>
              </a:buBlip>
            </a:pPr>
            <a:r>
              <a:rPr lang="en-US" altLang="en-US" dirty="0">
                <a:latin typeface="Arial" panose="020B0604020202020204" pitchFamily="34" charset="0"/>
              </a:rPr>
              <a:t>Supports unit leader’</a:t>
            </a:r>
            <a:r>
              <a:rPr lang="en-US" altLang="ja-JP" dirty="0">
                <a:latin typeface="Arial" panose="020B0604020202020204" pitchFamily="34" charset="0"/>
              </a:rPr>
              <a:t>s vision for advancement.</a:t>
            </a:r>
          </a:p>
          <a:p>
            <a:pPr lvl="1" eaLnBrk="1" hangingPunct="1">
              <a:spcBef>
                <a:spcPts val="1800"/>
              </a:spcBef>
              <a:buFont typeface="Arial" panose="020B0604020202020204" pitchFamily="34" charset="0"/>
              <a:buBlip>
                <a:blip r:embed="rId3"/>
              </a:buBlip>
            </a:pPr>
            <a:r>
              <a:rPr lang="en-US" altLang="en-US" dirty="0">
                <a:latin typeface="Arial" panose="020B0604020202020204" pitchFamily="34" charset="0"/>
              </a:rPr>
              <a:t>Educates parents or guardians and unit leaders to stimulate advancement within the troop.</a:t>
            </a:r>
          </a:p>
          <a:p>
            <a:pPr lvl="1" eaLnBrk="1" hangingPunct="1">
              <a:spcBef>
                <a:spcPts val="1800"/>
              </a:spcBef>
              <a:buFont typeface="Arial" panose="020B0604020202020204" pitchFamily="34" charset="0"/>
              <a:buBlip>
                <a:blip r:embed="rId3"/>
              </a:buBlip>
            </a:pPr>
            <a:r>
              <a:rPr lang="en-US" altLang="en-US" dirty="0">
                <a:latin typeface="Arial" panose="020B0604020202020204" pitchFamily="34" charset="0"/>
              </a:rPr>
              <a:t>Helps plan, facilitate, and conduct regularly scheduled courts of honor.</a:t>
            </a:r>
          </a:p>
          <a:p>
            <a:pPr lvl="1" eaLnBrk="1" hangingPunct="1">
              <a:spcBef>
                <a:spcPts val="1800"/>
              </a:spcBef>
              <a:buFontTx/>
              <a:buBlip>
                <a:blip r:embed="rId3"/>
              </a:buBlip>
            </a:pPr>
            <a:r>
              <a:rPr lang="en-US" altLang="en-US" dirty="0">
                <a:latin typeface="Arial" panose="020B0604020202020204" pitchFamily="34" charset="0"/>
              </a:rPr>
              <a:t>Obtains necessary badges and certificates.</a:t>
            </a:r>
          </a:p>
          <a:p>
            <a:pPr lvl="1" eaLnBrk="1" hangingPunct="1">
              <a:spcBef>
                <a:spcPts val="1800"/>
              </a:spcBef>
              <a:buFont typeface="Arial" panose="020B0604020202020204" pitchFamily="34" charset="0"/>
              <a:buBlip>
                <a:blip r:embed="rId3"/>
              </a:buBlip>
            </a:pPr>
            <a:endParaRPr lang="en-US" altLang="en-US" dirty="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a:extLst>
              <a:ext uri="{FF2B5EF4-FFF2-40B4-BE49-F238E27FC236}">
                <a16:creationId xmlns:a16="http://schemas.microsoft.com/office/drawing/2014/main" id="{07A191A6-3D8B-455C-8CE5-405645068263}"/>
              </a:ext>
            </a:extLst>
          </p:cNvPr>
          <p:cNvSpPr txBox="1">
            <a:spLocks/>
          </p:cNvSpPr>
          <p:nvPr/>
        </p:nvSpPr>
        <p:spPr bwMode="auto">
          <a:xfrm>
            <a:off x="-39688" y="1648497"/>
            <a:ext cx="8767763" cy="4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62013" indent="-404813">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ts val="1200"/>
              </a:spcBef>
              <a:buFont typeface="Arial" panose="020B0604020202020204" pitchFamily="34" charset="0"/>
              <a:buBlip>
                <a:blip r:embed="rId3"/>
              </a:buBlip>
            </a:pPr>
            <a:r>
              <a:rPr lang="en-US" altLang="en-US" dirty="0">
                <a:latin typeface="Arial" panose="020B0604020202020204" pitchFamily="34" charset="0"/>
              </a:rPr>
              <a:t>Know and understand the advancement procedures for the program served, especially for Eagle Scout, Summit, and Quartermaster.</a:t>
            </a:r>
            <a:endParaRPr lang="en-US" altLang="en-US" dirty="0">
              <a:solidFill>
                <a:srgbClr val="FF0000"/>
              </a:solidFill>
              <a:latin typeface="Arial" panose="020B0604020202020204" pitchFamily="34" charset="0"/>
            </a:endParaRPr>
          </a:p>
          <a:p>
            <a:pPr lvl="1" eaLnBrk="1" hangingPunct="1">
              <a:spcBef>
                <a:spcPts val="1200"/>
              </a:spcBef>
              <a:buBlip>
                <a:blip r:embed="rId3"/>
              </a:buBlip>
            </a:pPr>
            <a:r>
              <a:rPr lang="en-US" altLang="en-US" dirty="0">
                <a:latin typeface="Arial" panose="020B0604020202020204" pitchFamily="34" charset="0"/>
              </a:rPr>
              <a:t>Assists the unit leader in establishing practices that will allow each new Scout to achieve First Class within 12 to 18 months of joining, and Star rank soon thereafter.</a:t>
            </a:r>
            <a:endParaRPr lang="en-US" altLang="en-US" dirty="0">
              <a:solidFill>
                <a:srgbClr val="FF0000"/>
              </a:solidFill>
              <a:latin typeface="Arial" panose="020B0604020202020204" pitchFamily="34" charset="0"/>
            </a:endParaRPr>
          </a:p>
          <a:p>
            <a:pPr lvl="1" eaLnBrk="1" hangingPunct="1">
              <a:spcBef>
                <a:spcPts val="1200"/>
              </a:spcBef>
              <a:buFont typeface="Arial" panose="020B0604020202020204" pitchFamily="34" charset="0"/>
              <a:buBlip>
                <a:blip r:embed="rId3"/>
              </a:buBlip>
            </a:pPr>
            <a:r>
              <a:rPr lang="en-US" altLang="en-US" dirty="0">
                <a:latin typeface="Arial" panose="020B0604020202020204" pitchFamily="34" charset="0"/>
              </a:rPr>
              <a:t>Arranges for timely boards of review (monthly is  suggested), and invites Scouts who are ready for them.</a:t>
            </a:r>
          </a:p>
        </p:txBody>
      </p:sp>
      <p:sp>
        <p:nvSpPr>
          <p:cNvPr id="35843" name="Title 1">
            <a:extLst>
              <a:ext uri="{FF2B5EF4-FFF2-40B4-BE49-F238E27FC236}">
                <a16:creationId xmlns:a16="http://schemas.microsoft.com/office/drawing/2014/main" id="{8D1A76C9-732C-4041-A5B9-D4480BEDF1ED}"/>
              </a:ext>
            </a:extLst>
          </p:cNvPr>
          <p:cNvSpPr txBox="1">
            <a:spLocks/>
          </p:cNvSpPr>
          <p:nvPr/>
        </p:nvSpPr>
        <p:spPr bwMode="auto">
          <a:xfrm>
            <a:off x="466725" y="6270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5000"/>
              </a:lnSpc>
              <a:spcBef>
                <a:spcPct val="0"/>
              </a:spcBef>
              <a:buFontTx/>
              <a:buNone/>
            </a:pPr>
            <a:r>
              <a:rPr lang="en-US" altLang="ja-JP" sz="3600" b="1">
                <a:latin typeface="Arial" panose="020B0604020202020204" pitchFamily="34" charset="0"/>
              </a:rPr>
              <a:t>Unit Advancement </a:t>
            </a:r>
            <a:br>
              <a:rPr lang="en-US" altLang="ja-JP" sz="3600" b="1">
                <a:latin typeface="Arial" panose="020B0604020202020204" pitchFamily="34" charset="0"/>
              </a:rPr>
            </a:br>
            <a:r>
              <a:rPr lang="en-US" altLang="ja-JP" sz="3600" b="1">
                <a:latin typeface="Arial" panose="020B0604020202020204" pitchFamily="34" charset="0"/>
              </a:rPr>
              <a:t>Coordinator (3.0.0.3)</a:t>
            </a:r>
            <a:endParaRPr lang="en-US" altLang="en-US" sz="3600" b="1">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a:extLst>
              <a:ext uri="{FF2B5EF4-FFF2-40B4-BE49-F238E27FC236}">
                <a16:creationId xmlns:a16="http://schemas.microsoft.com/office/drawing/2014/main" id="{A3339BBC-D241-45E9-97F1-7CB6011A11B5}"/>
              </a:ext>
            </a:extLst>
          </p:cNvPr>
          <p:cNvSpPr txBox="1">
            <a:spLocks/>
          </p:cNvSpPr>
          <p:nvPr/>
        </p:nvSpPr>
        <p:spPr bwMode="auto">
          <a:xfrm>
            <a:off x="-41275" y="1982788"/>
            <a:ext cx="9144000" cy="424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62013" indent="-404813">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spcBef>
                <a:spcPts val="1200"/>
              </a:spcBef>
              <a:buFont typeface="Arial" panose="020B0604020202020204" pitchFamily="34" charset="0"/>
              <a:buBlip>
                <a:blip r:embed="rId3"/>
              </a:buBlip>
            </a:pPr>
            <a:r>
              <a:rPr lang="en-US" altLang="en-US" dirty="0">
                <a:latin typeface="Arial" panose="020B0604020202020204" pitchFamily="34" charset="0"/>
              </a:rPr>
              <a:t>Keeps advancement records and submits advancement reports to the troop committee.</a:t>
            </a:r>
          </a:p>
          <a:p>
            <a:pPr lvl="1" eaLnBrk="1" hangingPunct="1">
              <a:spcBef>
                <a:spcPts val="1200"/>
              </a:spcBef>
              <a:buFont typeface="Arial" panose="020B0604020202020204" pitchFamily="34" charset="0"/>
              <a:buBlip>
                <a:blip r:embed="rId3"/>
              </a:buBlip>
            </a:pPr>
            <a:r>
              <a:rPr lang="en-US" altLang="en-US" dirty="0">
                <a:latin typeface="Arial" panose="020B0604020202020204" pitchFamily="34" charset="0"/>
              </a:rPr>
              <a:t>Use the BSA’s internet portal (</a:t>
            </a:r>
            <a:r>
              <a:rPr lang="en-US" altLang="en-US" dirty="0" err="1">
                <a:latin typeface="Arial" panose="020B0604020202020204" pitchFamily="34" charset="0"/>
              </a:rPr>
              <a:t>Scoutbook</a:t>
            </a:r>
            <a:r>
              <a:rPr lang="en-US" altLang="en-US" dirty="0">
                <a:latin typeface="Arial" panose="020B0604020202020204" pitchFamily="34" charset="0"/>
              </a:rPr>
              <a:t>) to report advancement to the local council. </a:t>
            </a:r>
          </a:p>
          <a:p>
            <a:pPr lvl="1" eaLnBrk="1" hangingPunct="1">
              <a:spcBef>
                <a:spcPts val="1200"/>
              </a:spcBef>
              <a:buFont typeface="Arial" panose="020B0604020202020204" pitchFamily="34" charset="0"/>
              <a:buBlip>
                <a:blip r:embed="rId3"/>
              </a:buBlip>
            </a:pPr>
            <a:r>
              <a:rPr lang="en-US" altLang="en-US" dirty="0">
                <a:latin typeface="Arial" panose="020B0604020202020204" pitchFamily="34" charset="0"/>
              </a:rPr>
              <a:t>Keeps a current copy of the district or council provided merit badge counselor list.</a:t>
            </a:r>
            <a:endParaRPr lang="en-US" altLang="en-US" dirty="0">
              <a:solidFill>
                <a:srgbClr val="FF0000"/>
              </a:solidFill>
              <a:latin typeface="Arial" panose="020B0604020202020204" pitchFamily="34" charset="0"/>
            </a:endParaRPr>
          </a:p>
          <a:p>
            <a:pPr lvl="1" eaLnBrk="1" hangingPunct="1">
              <a:spcBef>
                <a:spcPts val="1200"/>
              </a:spcBef>
              <a:buFont typeface="Arial" panose="020B0604020202020204" pitchFamily="34" charset="0"/>
              <a:buBlip>
                <a:blip r:embed="rId3"/>
              </a:buBlip>
            </a:pPr>
            <a:r>
              <a:rPr lang="en-US" altLang="en-US" dirty="0">
                <a:latin typeface="Arial" panose="020B0604020202020204" pitchFamily="34" charset="0"/>
              </a:rPr>
              <a:t>With youth leadership, helps maintain a library of advancement literature.</a:t>
            </a:r>
            <a:endParaRPr lang="en-US" altLang="en-US" dirty="0">
              <a:solidFill>
                <a:srgbClr val="FF0000"/>
              </a:solidFill>
              <a:latin typeface="Arial" panose="020B0604020202020204" pitchFamily="34" charset="0"/>
            </a:endParaRPr>
          </a:p>
        </p:txBody>
      </p:sp>
      <p:sp>
        <p:nvSpPr>
          <p:cNvPr id="37891" name="Title 1">
            <a:extLst>
              <a:ext uri="{FF2B5EF4-FFF2-40B4-BE49-F238E27FC236}">
                <a16:creationId xmlns:a16="http://schemas.microsoft.com/office/drawing/2014/main" id="{9A85C12D-8A00-4024-BFFB-7AA354BB21CD}"/>
              </a:ext>
            </a:extLst>
          </p:cNvPr>
          <p:cNvSpPr txBox="1">
            <a:spLocks/>
          </p:cNvSpPr>
          <p:nvPr/>
        </p:nvSpPr>
        <p:spPr bwMode="auto">
          <a:xfrm>
            <a:off x="466725" y="6270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5000"/>
              </a:lnSpc>
              <a:spcBef>
                <a:spcPct val="0"/>
              </a:spcBef>
              <a:buFontTx/>
              <a:buNone/>
            </a:pPr>
            <a:r>
              <a:rPr lang="en-US" altLang="ja-JP" sz="3600" b="1">
                <a:latin typeface="Arial" panose="020B0604020202020204" pitchFamily="34" charset="0"/>
              </a:rPr>
              <a:t>Unit Advancement </a:t>
            </a:r>
            <a:br>
              <a:rPr lang="en-US" altLang="ja-JP" sz="3600" b="1">
                <a:latin typeface="Arial" panose="020B0604020202020204" pitchFamily="34" charset="0"/>
              </a:rPr>
            </a:br>
            <a:r>
              <a:rPr lang="en-US" altLang="ja-JP" sz="3600" b="1">
                <a:latin typeface="Arial" panose="020B0604020202020204" pitchFamily="34" charset="0"/>
              </a:rPr>
              <a:t>Coordinator (3.0.0.3)</a:t>
            </a:r>
            <a:endParaRPr lang="en-US" altLang="en-US" sz="3600" b="1">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a:extLst>
              <a:ext uri="{FF2B5EF4-FFF2-40B4-BE49-F238E27FC236}">
                <a16:creationId xmlns:a16="http://schemas.microsoft.com/office/drawing/2014/main" id="{40AD145B-5917-47E6-ADCB-759226BF3345}"/>
              </a:ext>
            </a:extLst>
          </p:cNvPr>
          <p:cNvSpPr txBox="1">
            <a:spLocks noGrp="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898989"/>
              </a:solidFill>
            </a:endParaRPr>
          </a:p>
        </p:txBody>
      </p:sp>
      <p:sp>
        <p:nvSpPr>
          <p:cNvPr id="39939" name="Rectangle 5">
            <a:extLst>
              <a:ext uri="{FF2B5EF4-FFF2-40B4-BE49-F238E27FC236}">
                <a16:creationId xmlns:a16="http://schemas.microsoft.com/office/drawing/2014/main" id="{9CD1AC46-DB6C-493D-B82B-871D5B43B432}"/>
              </a:ext>
            </a:extLst>
          </p:cNvPr>
          <p:cNvSpPr>
            <a:spLocks noChangeArrowheads="1"/>
          </p:cNvSpPr>
          <p:nvPr/>
        </p:nvSpPr>
        <p:spPr bwMode="auto">
          <a:xfrm>
            <a:off x="2286000" y="1046163"/>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en-US" altLang="en-US" sz="1800">
              <a:latin typeface="Arial" panose="020B0604020202020204" pitchFamily="34" charset="0"/>
            </a:endParaRPr>
          </a:p>
        </p:txBody>
      </p:sp>
      <p:sp>
        <p:nvSpPr>
          <p:cNvPr id="39940" name="Content Placeholder 2">
            <a:extLst>
              <a:ext uri="{FF2B5EF4-FFF2-40B4-BE49-F238E27FC236}">
                <a16:creationId xmlns:a16="http://schemas.microsoft.com/office/drawing/2014/main" id="{ECC838FE-8312-49C6-8F3B-B1197399C3F2}"/>
              </a:ext>
            </a:extLst>
          </p:cNvPr>
          <p:cNvSpPr txBox="1">
            <a:spLocks/>
          </p:cNvSpPr>
          <p:nvPr/>
        </p:nvSpPr>
        <p:spPr bwMode="auto">
          <a:xfrm>
            <a:off x="417513" y="1770063"/>
            <a:ext cx="8420100" cy="446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4813" indent="-404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ts val="1200"/>
              </a:spcBef>
              <a:buBlip>
                <a:blip r:embed="rId3"/>
              </a:buBlip>
            </a:pPr>
            <a:r>
              <a:rPr lang="en-US" altLang="en-US" sz="2800" dirty="0">
                <a:latin typeface="Arial" panose="020B0604020202020204" pitchFamily="34" charset="0"/>
              </a:rPr>
              <a:t>Learns about and promotes other Scouting awards and recognitions.</a:t>
            </a:r>
          </a:p>
          <a:p>
            <a:pPr marL="0" indent="0" eaLnBrk="1" hangingPunct="1">
              <a:spcBef>
                <a:spcPts val="1200"/>
              </a:spcBef>
              <a:buNone/>
            </a:pPr>
            <a:r>
              <a:rPr lang="en-US" altLang="en-US" sz="2800" dirty="0">
                <a:latin typeface="Arial" panose="020B0604020202020204" pitchFamily="34" charset="0"/>
              </a:rPr>
              <a:t>Troops must report all advancement to the local council via </a:t>
            </a:r>
            <a:r>
              <a:rPr lang="en-US" altLang="en-US" sz="2800" dirty="0" err="1">
                <a:latin typeface="Arial" panose="020B0604020202020204" pitchFamily="34" charset="0"/>
              </a:rPr>
              <a:t>Scoutbook</a:t>
            </a:r>
            <a:r>
              <a:rPr lang="en-US" altLang="en-US" sz="2800" dirty="0">
                <a:latin typeface="Arial" panose="020B0604020202020204" pitchFamily="34" charset="0"/>
              </a:rPr>
              <a:t> or other method. </a:t>
            </a:r>
          </a:p>
          <a:p>
            <a:pPr marL="0" indent="0" eaLnBrk="1" hangingPunct="1">
              <a:spcBef>
                <a:spcPts val="1200"/>
              </a:spcBef>
              <a:buNone/>
            </a:pPr>
            <a:r>
              <a:rPr lang="en-US" altLang="en-US" sz="2800" dirty="0">
                <a:latin typeface="Arial" panose="020B0604020202020204" pitchFamily="34" charset="0"/>
              </a:rPr>
              <a:t>Advancement should be reported at least monthly to ensure current and accurate records.</a:t>
            </a:r>
          </a:p>
        </p:txBody>
      </p:sp>
      <p:sp>
        <p:nvSpPr>
          <p:cNvPr id="39941" name="Title 1">
            <a:extLst>
              <a:ext uri="{FF2B5EF4-FFF2-40B4-BE49-F238E27FC236}">
                <a16:creationId xmlns:a16="http://schemas.microsoft.com/office/drawing/2014/main" id="{FC448B77-7393-420F-8B23-6A6B47193E64}"/>
              </a:ext>
            </a:extLst>
          </p:cNvPr>
          <p:cNvSpPr txBox="1">
            <a:spLocks/>
          </p:cNvSpPr>
          <p:nvPr/>
        </p:nvSpPr>
        <p:spPr bwMode="auto">
          <a:xfrm>
            <a:off x="466725" y="6270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5000"/>
              </a:lnSpc>
              <a:spcBef>
                <a:spcPct val="0"/>
              </a:spcBef>
              <a:buFontTx/>
              <a:buNone/>
            </a:pPr>
            <a:r>
              <a:rPr lang="en-US" altLang="ja-JP" sz="3600" b="1">
                <a:latin typeface="Arial" panose="020B0604020202020204" pitchFamily="34" charset="0"/>
              </a:rPr>
              <a:t>Unit Advancement </a:t>
            </a:r>
            <a:br>
              <a:rPr lang="en-US" altLang="ja-JP" sz="3600" b="1">
                <a:latin typeface="Arial" panose="020B0604020202020204" pitchFamily="34" charset="0"/>
              </a:rPr>
            </a:br>
            <a:r>
              <a:rPr lang="en-US" altLang="ja-JP" sz="3600" b="1">
                <a:latin typeface="Arial" panose="020B0604020202020204" pitchFamily="34" charset="0"/>
              </a:rPr>
              <a:t>Coordinator (3.0.0.3)</a:t>
            </a:r>
            <a:endParaRPr lang="en-US" altLang="en-US" sz="3600" b="1">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7E20B7AB-D2F0-4164-B54B-E8EF64FC2F0B}"/>
              </a:ext>
            </a:extLst>
          </p:cNvPr>
          <p:cNvSpPr>
            <a:spLocks noGrp="1"/>
          </p:cNvSpPr>
          <p:nvPr>
            <p:ph type="title" idx="4294967295"/>
          </p:nvPr>
        </p:nvSpPr>
        <p:spPr>
          <a:xfrm>
            <a:off x="452438" y="617538"/>
            <a:ext cx="8229600" cy="1143000"/>
          </a:xfrm>
        </p:spPr>
        <p:txBody>
          <a:bodyPr/>
          <a:lstStyle/>
          <a:p>
            <a:pPr eaLnBrk="1" hangingPunct="1"/>
            <a:r>
              <a:rPr lang="en-US" altLang="en-US" sz="3600">
                <a:latin typeface="Arial" panose="020B0604020202020204" pitchFamily="34" charset="0"/>
              </a:rPr>
              <a:t>Unit Advancement Responsibilities: Reporting (4.0.0.2)</a:t>
            </a:r>
          </a:p>
        </p:txBody>
      </p:sp>
      <p:sp>
        <p:nvSpPr>
          <p:cNvPr id="41987" name="Rectangle 5">
            <a:extLst>
              <a:ext uri="{FF2B5EF4-FFF2-40B4-BE49-F238E27FC236}">
                <a16:creationId xmlns:a16="http://schemas.microsoft.com/office/drawing/2014/main" id="{4C7D5211-8BEF-480A-8C9A-443A95B3E43B}"/>
              </a:ext>
            </a:extLst>
          </p:cNvPr>
          <p:cNvSpPr>
            <a:spLocks noChangeArrowheads="1"/>
          </p:cNvSpPr>
          <p:nvPr/>
        </p:nvSpPr>
        <p:spPr bwMode="auto">
          <a:xfrm>
            <a:off x="2286000" y="1046163"/>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en-US" altLang="en-US" sz="1800">
              <a:latin typeface="Arial" panose="020B0604020202020204" pitchFamily="34" charset="0"/>
            </a:endParaRPr>
          </a:p>
        </p:txBody>
      </p:sp>
      <p:sp>
        <p:nvSpPr>
          <p:cNvPr id="41988" name="Content Placeholder 2">
            <a:extLst>
              <a:ext uri="{FF2B5EF4-FFF2-40B4-BE49-F238E27FC236}">
                <a16:creationId xmlns:a16="http://schemas.microsoft.com/office/drawing/2014/main" id="{6E8B9A79-2829-4C15-B9DD-C0F205855C22}"/>
              </a:ext>
            </a:extLst>
          </p:cNvPr>
          <p:cNvSpPr txBox="1">
            <a:spLocks/>
          </p:cNvSpPr>
          <p:nvPr/>
        </p:nvSpPr>
        <p:spPr bwMode="auto">
          <a:xfrm>
            <a:off x="417513" y="1841500"/>
            <a:ext cx="8420100" cy="421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4813" indent="-404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ts val="1000"/>
              </a:spcBef>
              <a:buFont typeface="Arial" panose="020B0604020202020204" pitchFamily="34" charset="0"/>
              <a:buBlip>
                <a:blip r:embed="rId3"/>
              </a:buBlip>
            </a:pPr>
            <a:r>
              <a:rPr lang="en-US" altLang="en-US" sz="2800" dirty="0">
                <a:latin typeface="Arial" panose="020B0604020202020204" pitchFamily="34" charset="0"/>
              </a:rPr>
              <a:t>It is strongly recommended that units utilize the BSA’</a:t>
            </a:r>
            <a:r>
              <a:rPr lang="en-US" altLang="ja-JP" sz="2800" dirty="0">
                <a:latin typeface="Arial" panose="020B0604020202020204" pitchFamily="34" charset="0"/>
              </a:rPr>
              <a:t>s current electronic advancement tools such as </a:t>
            </a:r>
            <a:r>
              <a:rPr lang="en-US" altLang="ja-JP" sz="2800" dirty="0" err="1">
                <a:latin typeface="Arial" panose="020B0604020202020204" pitchFamily="34" charset="0"/>
              </a:rPr>
              <a:t>Scoutbook</a:t>
            </a:r>
            <a:r>
              <a:rPr lang="en-US" altLang="ja-JP" sz="2800" dirty="0">
                <a:latin typeface="Arial" panose="020B0604020202020204" pitchFamily="34" charset="0"/>
              </a:rPr>
              <a:t> for reporting advancement. Units that do not have internet access must submit the Advancement Report #34403.</a:t>
            </a:r>
          </a:p>
          <a:p>
            <a:pPr eaLnBrk="1" hangingPunct="1">
              <a:spcBef>
                <a:spcPts val="1200"/>
              </a:spcBef>
              <a:buFontTx/>
              <a:buBlip>
                <a:blip r:embed="rId3"/>
              </a:buBlip>
            </a:pPr>
            <a:r>
              <a:rPr lang="en-US" altLang="en-US" sz="2800" dirty="0">
                <a:latin typeface="Arial" panose="020B0604020202020204" pitchFamily="34" charset="0"/>
              </a:rPr>
              <a:t>All badges of rank, merit badges, and Eagle Palms are restricted items, not to be sold without a completed advancement report.</a:t>
            </a:r>
          </a:p>
          <a:p>
            <a:pPr eaLnBrk="1" hangingPunct="1">
              <a:spcBef>
                <a:spcPts val="1000"/>
              </a:spcBef>
              <a:buFont typeface="Arial" panose="020B0604020202020204" pitchFamily="34" charset="0"/>
              <a:buBlip>
                <a:blip r:embed="rId3"/>
              </a:buBlip>
            </a:pPr>
            <a:endParaRPr lang="en-US" altLang="en-US" sz="2800" dirty="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96DB7B5D-174A-4719-98D2-C95589B6A327}"/>
              </a:ext>
            </a:extLst>
          </p:cNvPr>
          <p:cNvSpPr>
            <a:spLocks noGrp="1"/>
          </p:cNvSpPr>
          <p:nvPr>
            <p:ph type="title" idx="4294967295"/>
          </p:nvPr>
        </p:nvSpPr>
        <p:spPr>
          <a:xfrm>
            <a:off x="417513" y="399245"/>
            <a:ext cx="8264525" cy="1567668"/>
          </a:xfrm>
        </p:spPr>
        <p:txBody>
          <a:bodyPr/>
          <a:lstStyle/>
          <a:p>
            <a:pPr eaLnBrk="1" hangingPunct="1"/>
            <a:r>
              <a:rPr lang="en-US" altLang="en-US" sz="3600" dirty="0">
                <a:latin typeface="Arial" panose="020B0604020202020204" pitchFamily="34" charset="0"/>
              </a:rPr>
              <a:t>Scouting Ranks and Advancement Age Requirements</a:t>
            </a:r>
            <a:br>
              <a:rPr lang="en-US" altLang="en-US" sz="3600" dirty="0">
                <a:latin typeface="Arial" panose="020B0604020202020204" pitchFamily="34" charset="0"/>
              </a:rPr>
            </a:br>
            <a:r>
              <a:rPr lang="en-US" altLang="en-US" sz="3600" dirty="0">
                <a:latin typeface="Arial" panose="020B0604020202020204" pitchFamily="34" charset="0"/>
              </a:rPr>
              <a:t>(4.2.0.</a:t>
            </a:r>
            <a:r>
              <a:rPr lang="en-US" altLang="en-US" sz="3600" dirty="0">
                <a:solidFill>
                  <a:srgbClr val="000000"/>
                </a:solidFill>
                <a:latin typeface="Arial" panose="020B0604020202020204" pitchFamily="34" charset="0"/>
              </a:rPr>
              <a:t>1</a:t>
            </a:r>
            <a:r>
              <a:rPr lang="en-US" altLang="en-US" sz="3600" dirty="0">
                <a:latin typeface="Arial" panose="020B0604020202020204" pitchFamily="34" charset="0"/>
              </a:rPr>
              <a:t>)</a:t>
            </a:r>
          </a:p>
        </p:txBody>
      </p:sp>
      <p:sp>
        <p:nvSpPr>
          <p:cNvPr id="44035" name="Slide Number Placeholder 5">
            <a:extLst>
              <a:ext uri="{FF2B5EF4-FFF2-40B4-BE49-F238E27FC236}">
                <a16:creationId xmlns:a16="http://schemas.microsoft.com/office/drawing/2014/main" id="{1E0B0736-A47A-4B0F-AB02-73FF3944D2A5}"/>
              </a:ext>
            </a:extLst>
          </p:cNvPr>
          <p:cNvSpPr txBox="1">
            <a:spLocks noGrp="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898989"/>
              </a:solidFill>
            </a:endParaRPr>
          </a:p>
        </p:txBody>
      </p:sp>
      <p:sp>
        <p:nvSpPr>
          <p:cNvPr id="44036" name="Content Placeholder 2">
            <a:extLst>
              <a:ext uri="{FF2B5EF4-FFF2-40B4-BE49-F238E27FC236}">
                <a16:creationId xmlns:a16="http://schemas.microsoft.com/office/drawing/2014/main" id="{0F360363-01C1-4ACE-89CD-F76D9CAD70E9}"/>
              </a:ext>
            </a:extLst>
          </p:cNvPr>
          <p:cNvSpPr txBox="1">
            <a:spLocks/>
          </p:cNvSpPr>
          <p:nvPr/>
        </p:nvSpPr>
        <p:spPr bwMode="auto">
          <a:xfrm>
            <a:off x="417513" y="2163763"/>
            <a:ext cx="8420100"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4813" indent="-404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spcBef>
                <a:spcPts val="1800"/>
              </a:spcBef>
              <a:buFontTx/>
              <a:buBlip>
                <a:blip r:embed="rId3"/>
              </a:buBlip>
            </a:pPr>
            <a:r>
              <a:rPr lang="en-US" altLang="en-US" sz="2700" dirty="0">
                <a:latin typeface="Arial" panose="020B0604020202020204" pitchFamily="34" charset="0"/>
              </a:rPr>
              <a:t>Scout, Tenderfoot, Second Class, and First Class requirements can be worked on simultaneously after joining a troop. However, they must be earned in order, with Scout rank first.</a:t>
            </a:r>
          </a:p>
          <a:p>
            <a:pPr eaLnBrk="1" hangingPunct="1">
              <a:lnSpc>
                <a:spcPct val="90000"/>
              </a:lnSpc>
              <a:spcBef>
                <a:spcPts val="1800"/>
              </a:spcBef>
              <a:buFontTx/>
              <a:buBlip>
                <a:blip r:embed="rId3"/>
              </a:buBlip>
            </a:pPr>
            <a:r>
              <a:rPr lang="en-US" altLang="en-US" sz="2700" dirty="0">
                <a:latin typeface="Arial" panose="020B0604020202020204" pitchFamily="34" charset="0"/>
              </a:rPr>
              <a:t>Star, Life, and Eagle ranks must be earned in order. All of the </a:t>
            </a:r>
            <a:r>
              <a:rPr lang="en-US" altLang="en-US" sz="2700" dirty="0">
                <a:solidFill>
                  <a:srgbClr val="000000"/>
                </a:solidFill>
                <a:latin typeface="Arial" panose="020B0604020202020204" pitchFamily="34" charset="0"/>
              </a:rPr>
              <a:t>requirements</a:t>
            </a:r>
            <a:r>
              <a:rPr lang="en-US" altLang="en-US" sz="2700" dirty="0">
                <a:latin typeface="Arial" panose="020B0604020202020204" pitchFamily="34" charset="0"/>
              </a:rPr>
              <a:t> for these ranks, except those related to merit badges, must be fulfilled after the successful completion of a board of review for the previous rank.</a:t>
            </a:r>
          </a:p>
          <a:p>
            <a:pPr eaLnBrk="1" hangingPunct="1">
              <a:lnSpc>
                <a:spcPct val="90000"/>
              </a:lnSpc>
              <a:spcBef>
                <a:spcPts val="1000"/>
              </a:spcBef>
              <a:buFontTx/>
              <a:buNone/>
            </a:pPr>
            <a:endParaRPr lang="en-US" altLang="en-US" sz="2800" dirty="0">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7F7E6621-1C60-4D22-B5FE-6A1BC6967EC2}"/>
              </a:ext>
            </a:extLst>
          </p:cNvPr>
          <p:cNvSpPr>
            <a:spLocks noGrp="1"/>
          </p:cNvSpPr>
          <p:nvPr>
            <p:ph type="title" idx="4294967295"/>
          </p:nvPr>
        </p:nvSpPr>
        <p:spPr>
          <a:xfrm>
            <a:off x="452438" y="617538"/>
            <a:ext cx="8229600" cy="1143000"/>
          </a:xfrm>
        </p:spPr>
        <p:txBody>
          <a:bodyPr/>
          <a:lstStyle/>
          <a:p>
            <a:pPr eaLnBrk="1" hangingPunct="1"/>
            <a:r>
              <a:rPr lang="en-US" altLang="en-US" sz="3600">
                <a:latin typeface="Arial" panose="020B0604020202020204" pitchFamily="34" charset="0"/>
              </a:rPr>
              <a:t>Unit Advancement Mechanics</a:t>
            </a:r>
            <a:br>
              <a:rPr lang="en-US" altLang="en-US" sz="3600">
                <a:latin typeface="Arial" panose="020B0604020202020204" pitchFamily="34" charset="0"/>
              </a:rPr>
            </a:br>
            <a:r>
              <a:rPr lang="en-US" altLang="en-US" sz="3600">
                <a:latin typeface="Arial" panose="020B0604020202020204" pitchFamily="34" charset="0"/>
              </a:rPr>
              <a:t>(4.2.0.</a:t>
            </a:r>
            <a:r>
              <a:rPr lang="en-US" altLang="en-US" sz="3600">
                <a:solidFill>
                  <a:srgbClr val="000000"/>
                </a:solidFill>
                <a:latin typeface="Arial" panose="020B0604020202020204" pitchFamily="34" charset="0"/>
              </a:rPr>
              <a:t>0</a:t>
            </a:r>
            <a:r>
              <a:rPr lang="en-US" altLang="en-US" sz="3600">
                <a:latin typeface="Arial" panose="020B0604020202020204" pitchFamily="34" charset="0"/>
              </a:rPr>
              <a:t>)</a:t>
            </a:r>
          </a:p>
        </p:txBody>
      </p:sp>
      <p:sp>
        <p:nvSpPr>
          <p:cNvPr id="46083" name="Rectangle 5">
            <a:extLst>
              <a:ext uri="{FF2B5EF4-FFF2-40B4-BE49-F238E27FC236}">
                <a16:creationId xmlns:a16="http://schemas.microsoft.com/office/drawing/2014/main" id="{922429DB-9AC8-4166-95C8-6D7B555E7EDF}"/>
              </a:ext>
            </a:extLst>
          </p:cNvPr>
          <p:cNvSpPr>
            <a:spLocks noChangeArrowheads="1"/>
          </p:cNvSpPr>
          <p:nvPr/>
        </p:nvSpPr>
        <p:spPr bwMode="auto">
          <a:xfrm>
            <a:off x="2286000" y="1046163"/>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en-US" altLang="en-US" sz="1800">
              <a:latin typeface="Arial" panose="020B0604020202020204" pitchFamily="34" charset="0"/>
            </a:endParaRPr>
          </a:p>
        </p:txBody>
      </p:sp>
      <p:sp>
        <p:nvSpPr>
          <p:cNvPr id="46084" name="Content Placeholder 2">
            <a:extLst>
              <a:ext uri="{FF2B5EF4-FFF2-40B4-BE49-F238E27FC236}">
                <a16:creationId xmlns:a16="http://schemas.microsoft.com/office/drawing/2014/main" id="{7521239B-0D5B-48CA-BB7B-2D35127E52EF}"/>
              </a:ext>
            </a:extLst>
          </p:cNvPr>
          <p:cNvSpPr txBox="1">
            <a:spLocks/>
          </p:cNvSpPr>
          <p:nvPr/>
        </p:nvSpPr>
        <p:spPr bwMode="auto">
          <a:xfrm>
            <a:off x="423863" y="2063750"/>
            <a:ext cx="8040687"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4813" indent="-404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ts val="1200"/>
              </a:spcBef>
              <a:buFontTx/>
              <a:buBlip>
                <a:blip r:embed="rId3"/>
              </a:buBlip>
            </a:pPr>
            <a:r>
              <a:rPr lang="en-US" altLang="en-US" sz="2800" dirty="0">
                <a:latin typeface="Arial" panose="020B0604020202020204" pitchFamily="34" charset="0"/>
              </a:rPr>
              <a:t>All rank requirements must be completed exactly as written – no more and no less.</a:t>
            </a:r>
          </a:p>
          <a:p>
            <a:pPr eaLnBrk="1" hangingPunct="1">
              <a:spcBef>
                <a:spcPts val="1200"/>
              </a:spcBef>
              <a:buFontTx/>
              <a:buBlip>
                <a:blip r:embed="rId3"/>
              </a:buBlip>
            </a:pPr>
            <a:r>
              <a:rPr lang="en-US" altLang="en-US" sz="2800" dirty="0">
                <a:latin typeface="Arial" panose="020B0604020202020204" pitchFamily="34" charset="0"/>
              </a:rPr>
              <a:t>All Scouts BSA rank advancements must be completed prior to age 18 unless special circumstances apply.</a:t>
            </a:r>
            <a:r>
              <a:rPr lang="en-US" altLang="en-US" sz="2800" baseline="30000" dirty="0">
                <a:latin typeface="Arial" panose="020B0604020202020204" pitchFamily="34" charset="0"/>
              </a:rPr>
              <a:t> </a:t>
            </a:r>
            <a:r>
              <a:rPr lang="en-US" altLang="en-US" sz="2800" dirty="0">
                <a:latin typeface="Arial" panose="020B0604020202020204" pitchFamily="34" charset="0"/>
              </a:rPr>
              <a:t>(See section 10 of the GTA for further information.)</a:t>
            </a:r>
          </a:p>
          <a:p>
            <a:pPr eaLnBrk="1" hangingPunct="1">
              <a:spcBef>
                <a:spcPts val="1200"/>
              </a:spcBef>
              <a:buFontTx/>
              <a:buBlip>
                <a:blip r:embed="rId3"/>
              </a:buBlip>
            </a:pPr>
            <a:r>
              <a:rPr lang="en-US" altLang="en-US" sz="2800" dirty="0">
                <a:latin typeface="Arial" panose="020B0604020202020204" pitchFamily="34" charset="0"/>
              </a:rPr>
              <a:t>Time extensions for Eagle Scout rank may be requested under extenuating circumstances.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2DAB12D-9420-4109-80DB-CBAF109C7F65}"/>
              </a:ext>
            </a:extLst>
          </p:cNvPr>
          <p:cNvSpPr>
            <a:spLocks noGrp="1"/>
          </p:cNvSpPr>
          <p:nvPr>
            <p:ph type="title" idx="4294967295"/>
          </p:nvPr>
        </p:nvSpPr>
        <p:spPr>
          <a:xfrm>
            <a:off x="457200" y="696913"/>
            <a:ext cx="8229600" cy="1003300"/>
          </a:xfrm>
        </p:spPr>
        <p:txBody>
          <a:bodyPr/>
          <a:lstStyle/>
          <a:p>
            <a:pPr eaLnBrk="1" hangingPunct="1"/>
            <a:r>
              <a:rPr lang="en-US" altLang="en-US" sz="3600">
                <a:latin typeface="Arial" panose="020B0604020202020204" pitchFamily="34" charset="0"/>
              </a:rPr>
              <a:t>Merit Badges</a:t>
            </a:r>
            <a:br>
              <a:rPr lang="en-US" altLang="en-US" sz="3600">
                <a:latin typeface="Arial" panose="020B0604020202020204" pitchFamily="34" charset="0"/>
              </a:rPr>
            </a:br>
            <a:r>
              <a:rPr lang="en-US" altLang="en-US" sz="3600">
                <a:latin typeface="Arial" panose="020B0604020202020204" pitchFamily="34" charset="0"/>
              </a:rPr>
              <a:t>(7.0.1.0) </a:t>
            </a:r>
          </a:p>
        </p:txBody>
      </p:sp>
      <p:sp>
        <p:nvSpPr>
          <p:cNvPr id="48131" name="Content Placeholder 2">
            <a:extLst>
              <a:ext uri="{FF2B5EF4-FFF2-40B4-BE49-F238E27FC236}">
                <a16:creationId xmlns:a16="http://schemas.microsoft.com/office/drawing/2014/main" id="{6DD7CD02-F2F5-41AD-AD0E-F365C5DBC0BF}"/>
              </a:ext>
            </a:extLst>
          </p:cNvPr>
          <p:cNvSpPr>
            <a:spLocks noGrp="1"/>
          </p:cNvSpPr>
          <p:nvPr>
            <p:ph idx="4294967295"/>
          </p:nvPr>
        </p:nvSpPr>
        <p:spPr>
          <a:xfrm>
            <a:off x="414338" y="2101850"/>
            <a:ext cx="8274050" cy="3808413"/>
          </a:xfrm>
        </p:spPr>
        <p:txBody>
          <a:bodyPr/>
          <a:lstStyle/>
          <a:p>
            <a:pPr marL="404813" indent="-404813" eaLnBrk="1" hangingPunct="1">
              <a:lnSpc>
                <a:spcPct val="95000"/>
              </a:lnSpc>
              <a:spcBef>
                <a:spcPts val="1000"/>
              </a:spcBef>
              <a:buFont typeface="Arial" panose="020B0604020202020204" pitchFamily="34" charset="0"/>
              <a:buBlip>
                <a:blip r:embed="rId3"/>
              </a:buBlip>
            </a:pPr>
            <a:r>
              <a:rPr lang="en-US" altLang="en-US" sz="2800" dirty="0">
                <a:latin typeface="Arial" panose="020B0604020202020204" pitchFamily="34" charset="0"/>
              </a:rPr>
              <a:t>Merit badge counselors must be BSA registered – this is in addition to unit leader registration.  </a:t>
            </a:r>
          </a:p>
          <a:p>
            <a:pPr marL="404813" indent="-404813" eaLnBrk="1" hangingPunct="1">
              <a:lnSpc>
                <a:spcPct val="95000"/>
              </a:lnSpc>
              <a:spcBef>
                <a:spcPts val="1000"/>
              </a:spcBef>
              <a:buFont typeface="Arial" panose="020B0604020202020204" pitchFamily="34" charset="0"/>
              <a:buBlip>
                <a:blip r:embed="rId3"/>
              </a:buBlip>
            </a:pPr>
            <a:r>
              <a:rPr lang="en-US" altLang="en-US" sz="2800" dirty="0">
                <a:latin typeface="Arial" panose="020B0604020202020204" pitchFamily="34" charset="0"/>
              </a:rPr>
              <a:t>Merit badge counselors must be approved by the local council.</a:t>
            </a:r>
          </a:p>
          <a:p>
            <a:pPr marL="404813" indent="-404813" eaLnBrk="1" hangingPunct="1">
              <a:lnSpc>
                <a:spcPct val="95000"/>
              </a:lnSpc>
              <a:spcBef>
                <a:spcPts val="1000"/>
              </a:spcBef>
              <a:buFont typeface="Arial" panose="020B0604020202020204" pitchFamily="34" charset="0"/>
              <a:buBlip>
                <a:blip r:embed="rId3"/>
              </a:buBlip>
            </a:pPr>
            <a:r>
              <a:rPr lang="en-US" altLang="en-US" sz="2800" dirty="0">
                <a:solidFill>
                  <a:srgbClr val="000000"/>
                </a:solidFill>
                <a:latin typeface="Arial" panose="020B0604020202020204" pitchFamily="34" charset="0"/>
              </a:rPr>
              <a:t>The council or district furnishes the merit badge counselor lists to the units.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97DBA1F-4460-4576-8F51-9EE8597FFA5F}"/>
              </a:ext>
            </a:extLst>
          </p:cNvPr>
          <p:cNvSpPr>
            <a:spLocks noGrp="1"/>
          </p:cNvSpPr>
          <p:nvPr>
            <p:ph type="title" idx="4294967295"/>
          </p:nvPr>
        </p:nvSpPr>
        <p:spPr>
          <a:xfrm>
            <a:off x="457200" y="506413"/>
            <a:ext cx="8229600" cy="1143000"/>
          </a:xfrm>
        </p:spPr>
        <p:txBody>
          <a:bodyPr/>
          <a:lstStyle/>
          <a:p>
            <a:pPr eaLnBrk="1" hangingPunct="1"/>
            <a:r>
              <a:rPr lang="en-US" altLang="en-US" sz="3600">
                <a:latin typeface="Arial" panose="020B0604020202020204" pitchFamily="34" charset="0"/>
              </a:rPr>
              <a:t>Merit Badges</a:t>
            </a:r>
          </a:p>
        </p:txBody>
      </p:sp>
      <p:sp>
        <p:nvSpPr>
          <p:cNvPr id="50179" name="Content Placeholder 2">
            <a:extLst>
              <a:ext uri="{FF2B5EF4-FFF2-40B4-BE49-F238E27FC236}">
                <a16:creationId xmlns:a16="http://schemas.microsoft.com/office/drawing/2014/main" id="{1680565B-9EAF-44C9-8998-23FA768E5808}"/>
              </a:ext>
            </a:extLst>
          </p:cNvPr>
          <p:cNvSpPr>
            <a:spLocks noGrp="1"/>
          </p:cNvSpPr>
          <p:nvPr>
            <p:ph idx="4294967295"/>
          </p:nvPr>
        </p:nvSpPr>
        <p:spPr>
          <a:xfrm>
            <a:off x="414338" y="1390919"/>
            <a:ext cx="7724775" cy="4842456"/>
          </a:xfrm>
        </p:spPr>
        <p:txBody>
          <a:bodyPr/>
          <a:lstStyle/>
          <a:p>
            <a:pPr marL="404813" indent="-404813" eaLnBrk="1" hangingPunct="1">
              <a:lnSpc>
                <a:spcPct val="95000"/>
              </a:lnSpc>
              <a:spcBef>
                <a:spcPts val="1000"/>
              </a:spcBef>
              <a:buFont typeface="Arial" panose="020B0604020202020204" pitchFamily="34" charset="0"/>
              <a:buBlip>
                <a:blip r:embed="rId3"/>
              </a:buBlip>
            </a:pPr>
            <a:r>
              <a:rPr lang="en-US" altLang="en-US" sz="2800" dirty="0">
                <a:latin typeface="Arial" panose="020B0604020202020204" pitchFamily="34" charset="0"/>
              </a:rPr>
              <a:t>Merit badge counselors must complete Youth Protection training</a:t>
            </a:r>
            <a:r>
              <a:rPr lang="en-US" altLang="en-US" sz="2800" dirty="0">
                <a:solidFill>
                  <a:srgbClr val="FF0000"/>
                </a:solidFill>
                <a:latin typeface="Arial" panose="020B0604020202020204" pitchFamily="34" charset="0"/>
              </a:rPr>
              <a:t> </a:t>
            </a:r>
            <a:r>
              <a:rPr lang="en-US" altLang="en-US" sz="2800" dirty="0">
                <a:latin typeface="Arial" panose="020B0604020202020204" pitchFamily="34" charset="0"/>
              </a:rPr>
              <a:t>every two years.</a:t>
            </a:r>
          </a:p>
          <a:p>
            <a:pPr marL="404813" indent="-404813" eaLnBrk="1" hangingPunct="1">
              <a:lnSpc>
                <a:spcPct val="95000"/>
              </a:lnSpc>
              <a:spcBef>
                <a:spcPts val="1800"/>
              </a:spcBef>
              <a:buFont typeface="Arial" panose="020B0604020202020204" pitchFamily="34" charset="0"/>
              <a:buBlip>
                <a:blip r:embed="rId3"/>
              </a:buBlip>
            </a:pPr>
            <a:r>
              <a:rPr lang="en-US" altLang="en-US" sz="2800" dirty="0">
                <a:latin typeface="Arial" panose="020B0604020202020204" pitchFamily="34" charset="0"/>
              </a:rPr>
              <a:t>Merit badge counselors must be men or women of good character, age 18 or older, and must have recognized skills. </a:t>
            </a:r>
          </a:p>
          <a:p>
            <a:pPr marL="404813" indent="-404813" eaLnBrk="1" hangingPunct="1">
              <a:lnSpc>
                <a:spcPct val="95000"/>
              </a:lnSpc>
              <a:spcBef>
                <a:spcPts val="1800"/>
              </a:spcBef>
              <a:buFont typeface="Arial" panose="020B0604020202020204" pitchFamily="34" charset="0"/>
              <a:buBlip>
                <a:blip r:embed="rId3"/>
              </a:buBlip>
            </a:pPr>
            <a:r>
              <a:rPr lang="en-US" altLang="en-US" sz="2800" dirty="0">
                <a:latin typeface="Arial" panose="020B0604020202020204" pitchFamily="34" charset="0"/>
              </a:rPr>
              <a:t>A youth member must not meet one-on-one with an adult. (7.0.3.1) All youth protection policies must be followed as outlined in the </a:t>
            </a:r>
            <a:r>
              <a:rPr lang="en-US" altLang="en-US" sz="2800" i="1" dirty="0">
                <a:latin typeface="Arial" panose="020B0604020202020204" pitchFamily="34" charset="0"/>
              </a:rPr>
              <a:t>Guide to Safe Scouting.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10281CD-B8A6-4B29-A251-57ECF09D5C4C}"/>
              </a:ext>
            </a:extLst>
          </p:cNvPr>
          <p:cNvSpPr txBox="1">
            <a:spLocks/>
          </p:cNvSpPr>
          <p:nvPr/>
        </p:nvSpPr>
        <p:spPr bwMode="auto">
          <a:xfrm>
            <a:off x="452438" y="5016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latin typeface="Arial" panose="020B0604020202020204" pitchFamily="34" charset="0"/>
              </a:rPr>
              <a:t>In Summary, Advancement…</a:t>
            </a:r>
          </a:p>
        </p:txBody>
      </p:sp>
      <p:sp>
        <p:nvSpPr>
          <p:cNvPr id="52227" name="Content Placeholder 2">
            <a:extLst>
              <a:ext uri="{FF2B5EF4-FFF2-40B4-BE49-F238E27FC236}">
                <a16:creationId xmlns:a16="http://schemas.microsoft.com/office/drawing/2014/main" id="{408DFAE6-1E35-4BF2-AE75-DA35BCB86ECB}"/>
              </a:ext>
            </a:extLst>
          </p:cNvPr>
          <p:cNvSpPr txBox="1">
            <a:spLocks/>
          </p:cNvSpPr>
          <p:nvPr/>
        </p:nvSpPr>
        <p:spPr bwMode="auto">
          <a:xfrm>
            <a:off x="703263" y="1927225"/>
            <a:ext cx="7559675"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04813" indent="-4048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5000"/>
              </a:lnSpc>
              <a:spcBef>
                <a:spcPct val="0"/>
              </a:spcBef>
              <a:spcAft>
                <a:spcPts val="1400"/>
              </a:spcAft>
              <a:buFont typeface="Arial" panose="020B0604020202020204" pitchFamily="34" charset="0"/>
              <a:buBlip>
                <a:blip r:embed="rId3"/>
              </a:buBlip>
            </a:pPr>
            <a:r>
              <a:rPr lang="en-US" altLang="en-US" sz="2800" dirty="0">
                <a:latin typeface="Arial" panose="020B0604020202020204" pitchFamily="34" charset="0"/>
              </a:rPr>
              <a:t>Encourages Scouts to learn new skills and explore new subject areas</a:t>
            </a:r>
          </a:p>
          <a:p>
            <a:pPr eaLnBrk="1" hangingPunct="1">
              <a:lnSpc>
                <a:spcPct val="95000"/>
              </a:lnSpc>
              <a:spcBef>
                <a:spcPct val="0"/>
              </a:spcBef>
              <a:spcAft>
                <a:spcPts val="1400"/>
              </a:spcAft>
              <a:buFontTx/>
              <a:buBlip>
                <a:blip r:embed="rId3"/>
              </a:buBlip>
            </a:pPr>
            <a:r>
              <a:rPr lang="en-US" altLang="en-US" sz="2800" dirty="0">
                <a:latin typeface="Arial" panose="020B0604020202020204" pitchFamily="34" charset="0"/>
              </a:rPr>
              <a:t>Provides a tangible reward for hard work</a:t>
            </a:r>
          </a:p>
          <a:p>
            <a:pPr eaLnBrk="1" hangingPunct="1">
              <a:lnSpc>
                <a:spcPct val="95000"/>
              </a:lnSpc>
              <a:spcBef>
                <a:spcPct val="0"/>
              </a:spcBef>
              <a:spcAft>
                <a:spcPts val="1400"/>
              </a:spcAft>
              <a:buFontTx/>
              <a:buBlip>
                <a:blip r:embed="rId3"/>
              </a:buBlip>
            </a:pPr>
            <a:r>
              <a:rPr lang="en-US" altLang="en-US" sz="2800" dirty="0">
                <a:latin typeface="Arial" panose="020B0604020202020204" pitchFamily="34" charset="0"/>
              </a:rPr>
              <a:t>Helps build confidence</a:t>
            </a:r>
          </a:p>
          <a:p>
            <a:pPr eaLnBrk="1" hangingPunct="1">
              <a:lnSpc>
                <a:spcPct val="95000"/>
              </a:lnSpc>
              <a:spcBef>
                <a:spcPct val="0"/>
              </a:spcBef>
              <a:spcAft>
                <a:spcPts val="1400"/>
              </a:spcAft>
              <a:buFontTx/>
              <a:buBlip>
                <a:blip r:embed="rId3"/>
              </a:buBlip>
            </a:pPr>
            <a:r>
              <a:rPr lang="en-US" altLang="en-US" sz="2800" dirty="0">
                <a:latin typeface="Arial" panose="020B0604020202020204" pitchFamily="34" charset="0"/>
              </a:rPr>
              <a:t>Facilitates a Scout’</a:t>
            </a:r>
            <a:r>
              <a:rPr lang="en-US" altLang="ja-JP" sz="2800" dirty="0">
                <a:latin typeface="Arial" panose="020B0604020202020204" pitchFamily="34" charset="0"/>
              </a:rPr>
              <a:t>s personal growth</a:t>
            </a:r>
          </a:p>
          <a:p>
            <a:pPr eaLnBrk="1" hangingPunct="1">
              <a:lnSpc>
                <a:spcPct val="95000"/>
              </a:lnSpc>
              <a:spcBef>
                <a:spcPct val="0"/>
              </a:spcBef>
              <a:spcAft>
                <a:spcPts val="1400"/>
              </a:spcAft>
              <a:buFont typeface="Arial" panose="020B0604020202020204" pitchFamily="34" charset="0"/>
              <a:buBlip>
                <a:blip r:embed="rId3"/>
              </a:buBlip>
            </a:pPr>
            <a:r>
              <a:rPr lang="en-US" altLang="en-US" sz="2800" dirty="0">
                <a:latin typeface="Arial" panose="020B0604020202020204" pitchFamily="34" charset="0"/>
              </a:rPr>
              <a:t>Provides a method to further the objectives of Scouting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6E1B8EF-5800-4D5F-BADD-459BB7DD5CF5}"/>
              </a:ext>
            </a:extLst>
          </p:cNvPr>
          <p:cNvSpPr txBox="1">
            <a:spLocks/>
          </p:cNvSpPr>
          <p:nvPr/>
        </p:nvSpPr>
        <p:spPr bwMode="auto">
          <a:xfrm>
            <a:off x="457200" y="212725"/>
            <a:ext cx="82296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a:latin typeface="Arial" panose="020B0604020202020204" pitchFamily="34" charset="0"/>
              </a:rPr>
              <a:t>Why Advancement?</a:t>
            </a:r>
          </a:p>
        </p:txBody>
      </p:sp>
      <p:sp>
        <p:nvSpPr>
          <p:cNvPr id="2" name="Rectangle 3">
            <a:extLst>
              <a:ext uri="{FF2B5EF4-FFF2-40B4-BE49-F238E27FC236}">
                <a16:creationId xmlns:a16="http://schemas.microsoft.com/office/drawing/2014/main" id="{022035C8-0609-426C-A324-2741F5193C0F}"/>
              </a:ext>
            </a:extLst>
          </p:cNvPr>
          <p:cNvSpPr txBox="1">
            <a:spLocks/>
          </p:cNvSpPr>
          <p:nvPr/>
        </p:nvSpPr>
        <p:spPr bwMode="auto">
          <a:xfrm>
            <a:off x="457200" y="1227138"/>
            <a:ext cx="8382000"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charset="0"/>
                <a:ea typeface="MS PGothic" charset="-128"/>
                <a:cs typeface="MS PGothic" charset="-128"/>
              </a:defRPr>
            </a:lvl1pPr>
            <a:lvl2pPr marL="37931725" indent="-37474525">
              <a:spcBef>
                <a:spcPct val="20000"/>
              </a:spcBef>
              <a:buFont typeface="Courier New" charset="0"/>
              <a:buChar char="o"/>
              <a:defRPr sz="2800">
                <a:solidFill>
                  <a:schemeClr val="tx1"/>
                </a:solidFill>
                <a:latin typeface="Calibri" charset="0"/>
                <a:ea typeface="MS PGothic" charset="-128"/>
              </a:defRPr>
            </a:lvl2pPr>
            <a:lvl3pPr marL="1143000" indent="-228600">
              <a:spcBef>
                <a:spcPct val="20000"/>
              </a:spcBef>
              <a:buFont typeface="Wingdings" charset="2"/>
              <a:buChar char="§"/>
              <a:defRPr sz="2400">
                <a:solidFill>
                  <a:schemeClr val="tx1"/>
                </a:solidFill>
                <a:latin typeface="Calibri" charset="0"/>
                <a:ea typeface="MS PGothic" charset="-128"/>
                <a:cs typeface="ＭＳ Ｐゴシック" charset="-128"/>
              </a:defRPr>
            </a:lvl3pPr>
            <a:lvl4pPr marL="1600200" indent="-228600">
              <a:spcBef>
                <a:spcPct val="20000"/>
              </a:spcBef>
              <a:buFont typeface="Arial" charset="0"/>
              <a:buChar char="–"/>
              <a:defRPr sz="2000">
                <a:solidFill>
                  <a:schemeClr val="tx1"/>
                </a:solidFill>
                <a:latin typeface="Calibri" charset="0"/>
                <a:ea typeface="MS PGothic" charset="-128"/>
                <a:cs typeface="ＭＳ Ｐゴシック" charset="-128"/>
              </a:defRPr>
            </a:lvl4pPr>
            <a:lvl5pPr marL="2057400" indent="-228600">
              <a:spcBef>
                <a:spcPct val="20000"/>
              </a:spcBef>
              <a:buFont typeface="Arial" charset="0"/>
              <a:buChar char="»"/>
              <a:defRPr sz="2000">
                <a:solidFill>
                  <a:schemeClr val="tx1"/>
                </a:solidFill>
                <a:latin typeface="Calibri" charset="0"/>
                <a:ea typeface="MS PGothic" charset="-128"/>
                <a:cs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cs typeface="ＭＳ Ｐゴシック" charset="-128"/>
              </a:defRPr>
            </a:lvl9pPr>
          </a:lstStyle>
          <a:p>
            <a:pPr eaLnBrk="1" hangingPunct="1">
              <a:lnSpc>
                <a:spcPct val="80000"/>
              </a:lnSpc>
              <a:buFont typeface="Arial" charset="0"/>
              <a:buNone/>
              <a:defRPr/>
            </a:pPr>
            <a:r>
              <a:rPr lang="en-US" altLang="en-US" sz="2500" b="1" dirty="0">
                <a:latin typeface="Arial" charset="0"/>
              </a:rPr>
              <a:t>Mission Statement</a:t>
            </a:r>
          </a:p>
          <a:p>
            <a:pPr marL="14288" indent="-14288" eaLnBrk="1" hangingPunct="1">
              <a:lnSpc>
                <a:spcPct val="90000"/>
              </a:lnSpc>
              <a:buFont typeface="Arial" charset="0"/>
              <a:buNone/>
              <a:defRPr/>
            </a:pPr>
            <a:r>
              <a:rPr lang="en-US" altLang="en-US" sz="2500" dirty="0">
                <a:latin typeface="Arial" charset="0"/>
              </a:rPr>
              <a:t>The mission of the Boy Scouts of America is to prepare young people to make ethical and moral choices over their lifetimes by instilling in them the values of the </a:t>
            </a:r>
            <a:br>
              <a:rPr lang="en-US" altLang="en-US" sz="2500" dirty="0">
                <a:latin typeface="Arial" charset="0"/>
              </a:rPr>
            </a:br>
            <a:r>
              <a:rPr lang="en-US" altLang="en-US" sz="2500" dirty="0">
                <a:latin typeface="Arial" charset="0"/>
              </a:rPr>
              <a:t>Scout Oath and Scout Law.</a:t>
            </a:r>
          </a:p>
          <a:p>
            <a:pPr eaLnBrk="1" hangingPunct="1">
              <a:lnSpc>
                <a:spcPct val="80000"/>
              </a:lnSpc>
              <a:spcBef>
                <a:spcPts val="2000"/>
              </a:spcBef>
              <a:buFont typeface="Arial" charset="0"/>
              <a:buNone/>
              <a:defRPr/>
            </a:pPr>
            <a:r>
              <a:rPr lang="en-US" altLang="en-US" sz="2500" b="1" dirty="0">
                <a:latin typeface="Arial" charset="0"/>
              </a:rPr>
              <a:t>The Objectives of Scouting</a:t>
            </a:r>
          </a:p>
          <a:p>
            <a:pPr eaLnBrk="1" hangingPunct="1">
              <a:lnSpc>
                <a:spcPct val="80000"/>
              </a:lnSpc>
              <a:defRPr/>
            </a:pPr>
            <a:r>
              <a:rPr lang="en-US" altLang="en-US" sz="2500" dirty="0">
                <a:latin typeface="Arial" charset="0"/>
              </a:rPr>
              <a:t>Character development</a:t>
            </a:r>
          </a:p>
          <a:p>
            <a:pPr eaLnBrk="1" hangingPunct="1">
              <a:lnSpc>
                <a:spcPct val="80000"/>
              </a:lnSpc>
              <a:defRPr/>
            </a:pPr>
            <a:r>
              <a:rPr lang="en-US" altLang="en-US" sz="2500" dirty="0">
                <a:latin typeface="Arial" charset="0"/>
              </a:rPr>
              <a:t>Citizenship training</a:t>
            </a:r>
          </a:p>
          <a:p>
            <a:pPr eaLnBrk="1" hangingPunct="1">
              <a:lnSpc>
                <a:spcPct val="80000"/>
              </a:lnSpc>
              <a:defRPr/>
            </a:pPr>
            <a:r>
              <a:rPr lang="en-US" altLang="en-US" sz="2500" dirty="0">
                <a:latin typeface="Arial" charset="0"/>
              </a:rPr>
              <a:t>Leadership</a:t>
            </a:r>
          </a:p>
          <a:p>
            <a:pPr eaLnBrk="1" hangingPunct="1">
              <a:lnSpc>
                <a:spcPct val="80000"/>
              </a:lnSpc>
              <a:defRPr/>
            </a:pPr>
            <a:r>
              <a:rPr lang="en-US" altLang="en-US" sz="2500" dirty="0">
                <a:latin typeface="Arial" charset="0"/>
              </a:rPr>
              <a:t>Mental and physical fitness</a:t>
            </a:r>
          </a:p>
          <a:p>
            <a:pPr eaLnBrk="1" hangingPunct="1">
              <a:lnSpc>
                <a:spcPct val="80000"/>
              </a:lnSpc>
              <a:buFont typeface="Arial" charset="0"/>
              <a:buNone/>
              <a:defRPr/>
            </a:pPr>
            <a:endParaRPr lang="en-US" altLang="en-US" sz="2500" dirty="0">
              <a:latin typeface="Arial" charset="0"/>
            </a:endParaRPr>
          </a:p>
          <a:p>
            <a:pPr eaLnBrk="1" hangingPunct="1">
              <a:lnSpc>
                <a:spcPct val="80000"/>
              </a:lnSpc>
              <a:buFont typeface="Arial" charset="0"/>
              <a:buNone/>
              <a:defRPr/>
            </a:pPr>
            <a:endParaRPr lang="en-US" altLang="en-US" sz="2500" dirty="0"/>
          </a:p>
        </p:txBody>
      </p:sp>
      <p:sp>
        <p:nvSpPr>
          <p:cNvPr id="17412" name="Rectangle 3">
            <a:extLst>
              <a:ext uri="{FF2B5EF4-FFF2-40B4-BE49-F238E27FC236}">
                <a16:creationId xmlns:a16="http://schemas.microsoft.com/office/drawing/2014/main" id="{2C3265B5-D37B-4322-BA18-A578B0A0D1BB}"/>
              </a:ext>
            </a:extLst>
          </p:cNvPr>
          <p:cNvSpPr>
            <a:spLocks noChangeArrowheads="1"/>
          </p:cNvSpPr>
          <p:nvPr/>
        </p:nvSpPr>
        <p:spPr bwMode="auto">
          <a:xfrm>
            <a:off x="419100" y="5273675"/>
            <a:ext cx="83058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5000"/>
              </a:lnSpc>
              <a:spcBef>
                <a:spcPct val="0"/>
              </a:spcBef>
              <a:buFont typeface="Arial" panose="020B0604020202020204" pitchFamily="34" charset="0"/>
              <a:buNone/>
            </a:pPr>
            <a:r>
              <a:rPr lang="en-US" altLang="en-US" sz="2500" i="1" dirty="0">
                <a:latin typeface="Arial" panose="020B0604020202020204" pitchFamily="34" charset="0"/>
              </a:rPr>
              <a:t>Advancement is one of the eight methods </a:t>
            </a:r>
            <a:br>
              <a:rPr lang="en-US" altLang="en-US" sz="2500" i="1" dirty="0">
                <a:latin typeface="Arial" panose="020B0604020202020204" pitchFamily="34" charset="0"/>
              </a:rPr>
            </a:br>
            <a:r>
              <a:rPr lang="en-US" altLang="en-US" sz="2500" i="1" dirty="0">
                <a:latin typeface="Arial" panose="020B0604020202020204" pitchFamily="34" charset="0"/>
              </a:rPr>
              <a:t>of Scouting used by Scout leaders </a:t>
            </a:r>
            <a:br>
              <a:rPr lang="en-US" altLang="en-US" sz="2500" i="1" dirty="0">
                <a:latin typeface="Arial" panose="020B0604020202020204" pitchFamily="34" charset="0"/>
              </a:rPr>
            </a:br>
            <a:r>
              <a:rPr lang="en-US" altLang="en-US" sz="2500" i="1" dirty="0">
                <a:latin typeface="Arial" panose="020B0604020202020204" pitchFamily="34" charset="0"/>
              </a:rPr>
              <a:t>to fulfill the objectives of the BSA.</a:t>
            </a:r>
          </a:p>
        </p:txBody>
      </p:sp>
      <p:pic>
        <p:nvPicPr>
          <p:cNvPr id="3" name="Picture 3">
            <a:extLst>
              <a:ext uri="{FF2B5EF4-FFF2-40B4-BE49-F238E27FC236}">
                <a16:creationId xmlns:a16="http://schemas.microsoft.com/office/drawing/2014/main" id="{7EE012EC-558E-4BF2-80DC-62D14F6E7CF7}"/>
              </a:ext>
            </a:extLst>
          </p:cNvPr>
          <p:cNvPicPr>
            <a:picLocks noChangeAspect="1"/>
          </p:cNvPicPr>
          <p:nvPr/>
        </p:nvPicPr>
        <p:blipFill>
          <a:blip r:embed="rId3"/>
          <a:stretch>
            <a:fillRect/>
          </a:stretch>
        </p:blipFill>
        <p:spPr>
          <a:xfrm>
            <a:off x="5093182" y="2844588"/>
            <a:ext cx="3542966" cy="23351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EBC14F49-DFF0-4310-9C69-B6F913FFC5CB}"/>
              </a:ext>
            </a:extLst>
          </p:cNvPr>
          <p:cNvSpPr txBox="1">
            <a:spLocks/>
          </p:cNvSpPr>
          <p:nvPr/>
        </p:nvSpPr>
        <p:spPr bwMode="auto">
          <a:xfrm>
            <a:off x="615950" y="323850"/>
            <a:ext cx="8153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endParaRPr lang="en-US" altLang="en-US" sz="4000">
              <a:latin typeface="Arial" panose="020B0604020202020204" pitchFamily="34" charset="0"/>
            </a:endParaRPr>
          </a:p>
        </p:txBody>
      </p:sp>
      <p:sp>
        <p:nvSpPr>
          <p:cNvPr id="54275" name="Rectangle 3">
            <a:extLst>
              <a:ext uri="{FF2B5EF4-FFF2-40B4-BE49-F238E27FC236}">
                <a16:creationId xmlns:a16="http://schemas.microsoft.com/office/drawing/2014/main" id="{27217347-9B31-4219-BA16-464BFCE682D1}"/>
              </a:ext>
            </a:extLst>
          </p:cNvPr>
          <p:cNvSpPr txBox="1">
            <a:spLocks noChangeArrowheads="1"/>
          </p:cNvSpPr>
          <p:nvPr/>
        </p:nvSpPr>
        <p:spPr bwMode="auto">
          <a:xfrm>
            <a:off x="573088" y="3290888"/>
            <a:ext cx="817562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479550" indent="-14795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90000"/>
              </a:lnSpc>
              <a:spcBef>
                <a:spcPts val="1000"/>
              </a:spcBef>
              <a:buFont typeface="Arial" panose="020B0604020202020204" pitchFamily="34" charset="0"/>
              <a:buNone/>
            </a:pPr>
            <a:r>
              <a:rPr lang="en-US" altLang="en-US" sz="2500" b="1" dirty="0">
                <a:latin typeface="Arial" panose="020B0604020202020204" pitchFamily="34" charset="0"/>
              </a:rPr>
              <a:t>Resources</a:t>
            </a:r>
          </a:p>
          <a:p>
            <a:pPr eaLnBrk="1" hangingPunct="1">
              <a:lnSpc>
                <a:spcPct val="90000"/>
              </a:lnSpc>
              <a:spcBef>
                <a:spcPts val="1000"/>
              </a:spcBef>
              <a:buFontTx/>
              <a:buNone/>
            </a:pPr>
            <a:r>
              <a:rPr lang="en-US" altLang="en-US" sz="2500" i="1" dirty="0">
                <a:latin typeface="Arial" panose="020B0604020202020204" pitchFamily="34" charset="0"/>
              </a:rPr>
              <a:t>• Guide to Advancement</a:t>
            </a:r>
            <a:r>
              <a:rPr lang="en-US" altLang="en-US" sz="2500" dirty="0">
                <a:latin typeface="Arial" panose="020B0604020202020204" pitchFamily="34" charset="0"/>
              </a:rPr>
              <a:t>, No. 33088</a:t>
            </a:r>
          </a:p>
          <a:p>
            <a:pPr eaLnBrk="1" hangingPunct="1">
              <a:lnSpc>
                <a:spcPct val="90000"/>
              </a:lnSpc>
              <a:spcBef>
                <a:spcPts val="1000"/>
              </a:spcBef>
              <a:buFontTx/>
              <a:buNone/>
            </a:pPr>
            <a:r>
              <a:rPr lang="en-US" altLang="en-US" sz="2500" i="1" dirty="0">
                <a:latin typeface="Arial" panose="020B0604020202020204" pitchFamily="34" charset="0"/>
              </a:rPr>
              <a:t>• Scouts BSA Requirements, </a:t>
            </a:r>
            <a:r>
              <a:rPr lang="en-US" altLang="en-US" sz="2500" dirty="0">
                <a:latin typeface="Arial" panose="020B0604020202020204" pitchFamily="34" charset="0"/>
              </a:rPr>
              <a:t>No. 33216</a:t>
            </a:r>
          </a:p>
          <a:p>
            <a:pPr eaLnBrk="1" hangingPunct="1">
              <a:lnSpc>
                <a:spcPct val="90000"/>
              </a:lnSpc>
              <a:spcBef>
                <a:spcPts val="1000"/>
              </a:spcBef>
              <a:buFontTx/>
              <a:buNone/>
            </a:pPr>
            <a:r>
              <a:rPr lang="en-US" altLang="en-US" sz="2500" i="1" dirty="0">
                <a:latin typeface="Arial" panose="020B0604020202020204" pitchFamily="34" charset="0"/>
              </a:rPr>
              <a:t>• Scouts BSA Handbook</a:t>
            </a:r>
            <a:r>
              <a:rPr lang="en-US" altLang="en-US" sz="2500" dirty="0">
                <a:latin typeface="Arial" panose="020B0604020202020204" pitchFamily="34" charset="0"/>
              </a:rPr>
              <a:t>, No. 34622 and 39006</a:t>
            </a:r>
          </a:p>
          <a:p>
            <a:pPr eaLnBrk="1" hangingPunct="1">
              <a:lnSpc>
                <a:spcPct val="90000"/>
              </a:lnSpc>
              <a:spcBef>
                <a:spcPts val="1000"/>
              </a:spcBef>
              <a:buFontTx/>
              <a:buNone/>
            </a:pPr>
            <a:r>
              <a:rPr lang="en-US" altLang="en-US" sz="2500" i="1" dirty="0">
                <a:latin typeface="Arial" panose="020B0604020202020204" pitchFamily="34" charset="0"/>
              </a:rPr>
              <a:t>• Merit Badge Counselor Information, </a:t>
            </a:r>
            <a:r>
              <a:rPr lang="en-US" altLang="en-US" sz="2500" dirty="0">
                <a:latin typeface="Arial" panose="020B0604020202020204" pitchFamily="34" charset="0"/>
              </a:rPr>
              <a:t>No. 34405</a:t>
            </a:r>
          </a:p>
          <a:p>
            <a:pPr eaLnBrk="1" hangingPunct="1">
              <a:lnSpc>
                <a:spcPct val="90000"/>
              </a:lnSpc>
              <a:spcBef>
                <a:spcPts val="800"/>
              </a:spcBef>
              <a:buFontTx/>
              <a:buNone/>
            </a:pPr>
            <a:endParaRPr lang="en-US" altLang="en-US" sz="2500" dirty="0">
              <a:latin typeface="Arial" panose="020B0604020202020204" pitchFamily="34" charset="0"/>
            </a:endParaRPr>
          </a:p>
        </p:txBody>
      </p:sp>
      <p:sp>
        <p:nvSpPr>
          <p:cNvPr id="13" name="Title 1">
            <a:extLst>
              <a:ext uri="{FF2B5EF4-FFF2-40B4-BE49-F238E27FC236}">
                <a16:creationId xmlns:a16="http://schemas.microsoft.com/office/drawing/2014/main" id="{DAC72000-679A-4084-8004-8D59C228C01F}"/>
              </a:ext>
            </a:extLst>
          </p:cNvPr>
          <p:cNvSpPr>
            <a:spLocks/>
          </p:cNvSpPr>
          <p:nvPr/>
        </p:nvSpPr>
        <p:spPr bwMode="auto">
          <a:xfrm>
            <a:off x="254000" y="693738"/>
            <a:ext cx="8632825" cy="639762"/>
          </a:xfrm>
          <a:prstGeom prst="rect">
            <a:avLst/>
          </a:prstGeom>
          <a:noFill/>
          <a:ln>
            <a:noFill/>
          </a:ln>
          <a:effectLst/>
        </p:spPr>
        <p:txBody>
          <a:bodyPr anchor="ctr"/>
          <a:lstStyle/>
          <a:p>
            <a:pPr algn="ctr" eaLnBrk="1" fontAlgn="auto" hangingPunct="1">
              <a:spcBef>
                <a:spcPts val="0"/>
              </a:spcBef>
              <a:spcAft>
                <a:spcPts val="0"/>
              </a:spcAft>
              <a:defRPr/>
            </a:pPr>
            <a:r>
              <a:rPr lang="en-US" sz="3600" b="1" kern="0" dirty="0">
                <a:solidFill>
                  <a:srgbClr val="000000"/>
                </a:solidFill>
                <a:ea typeface="ＭＳ Ｐゴシック" charset="-128"/>
                <a:cs typeface="Arial" pitchFamily="34" charset="0"/>
              </a:rPr>
              <a:t>For More Information</a:t>
            </a:r>
          </a:p>
        </p:txBody>
      </p:sp>
      <p:sp>
        <p:nvSpPr>
          <p:cNvPr id="54277" name="Rectangle 1">
            <a:extLst>
              <a:ext uri="{FF2B5EF4-FFF2-40B4-BE49-F238E27FC236}">
                <a16:creationId xmlns:a16="http://schemas.microsoft.com/office/drawing/2014/main" id="{938D8AB8-C4F9-4A58-AF74-0D9E9DF6DA9B}"/>
              </a:ext>
            </a:extLst>
          </p:cNvPr>
          <p:cNvSpPr>
            <a:spLocks noChangeArrowheads="1"/>
          </p:cNvSpPr>
          <p:nvPr/>
        </p:nvSpPr>
        <p:spPr bwMode="auto">
          <a:xfrm>
            <a:off x="450850" y="1568450"/>
            <a:ext cx="54927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600" dirty="0">
                <a:solidFill>
                  <a:srgbClr val="000000"/>
                </a:solidFill>
                <a:latin typeface="Arial" panose="020B0604020202020204" pitchFamily="34" charset="0"/>
              </a:rPr>
              <a:t>Other advancement presentations are available at:</a:t>
            </a:r>
          </a:p>
          <a:p>
            <a:pPr algn="ctr" eaLnBrk="1" hangingPunct="1">
              <a:spcBef>
                <a:spcPts val="800"/>
              </a:spcBef>
              <a:buFontTx/>
              <a:buNone/>
            </a:pPr>
            <a:r>
              <a:rPr lang="en-US" altLang="en-US" sz="2600" dirty="0">
                <a:solidFill>
                  <a:srgbClr val="0070C0"/>
                </a:solidFill>
                <a:latin typeface="Arial" panose="020B0604020202020204" pitchFamily="34" charset="0"/>
                <a:hlinkClick r:id="rId3"/>
              </a:rPr>
              <a:t>www.scouting.org/advancement</a:t>
            </a:r>
            <a:r>
              <a:rPr lang="en-US" altLang="en-US" sz="2600" dirty="0">
                <a:solidFill>
                  <a:srgbClr val="0070C0"/>
                </a:solidFill>
                <a:latin typeface="Arial" panose="020B0604020202020204" pitchFamily="34" charset="0"/>
              </a:rPr>
              <a:t> </a:t>
            </a:r>
          </a:p>
        </p:txBody>
      </p:sp>
      <p:pic>
        <p:nvPicPr>
          <p:cNvPr id="54278" name="Picture 1">
            <a:extLst>
              <a:ext uri="{FF2B5EF4-FFF2-40B4-BE49-F238E27FC236}">
                <a16:creationId xmlns:a16="http://schemas.microsoft.com/office/drawing/2014/main" id="{508FDCD1-14E5-470D-95AE-5DF08FC3B8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5888" y="1719263"/>
            <a:ext cx="2125662"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E55B193-FBCC-4E3B-8988-32864A7A458D}"/>
              </a:ext>
            </a:extLst>
          </p:cNvPr>
          <p:cNvSpPr>
            <a:spLocks noGrp="1"/>
          </p:cNvSpPr>
          <p:nvPr>
            <p:ph type="title"/>
          </p:nvPr>
        </p:nvSpPr>
        <p:spPr>
          <a:xfrm>
            <a:off x="444500" y="442913"/>
            <a:ext cx="8242300" cy="901700"/>
          </a:xfrm>
        </p:spPr>
        <p:txBody>
          <a:bodyPr/>
          <a:lstStyle/>
          <a:p>
            <a:pPr eaLnBrk="1" hangingPunct="1"/>
            <a:r>
              <a:rPr lang="en-US" altLang="en-US" sz="4000">
                <a:latin typeface="Arial" panose="020B0604020202020204" pitchFamily="34" charset="0"/>
              </a:rPr>
              <a:t>Advancement is…</a:t>
            </a:r>
            <a:endParaRPr lang="en-US" altLang="en-US" sz="3200">
              <a:latin typeface="Arial" panose="020B0604020202020204" pitchFamily="34" charset="0"/>
            </a:endParaRPr>
          </a:p>
        </p:txBody>
      </p:sp>
      <p:sp>
        <p:nvSpPr>
          <p:cNvPr id="19459" name="Content Placeholder 2">
            <a:extLst>
              <a:ext uri="{FF2B5EF4-FFF2-40B4-BE49-F238E27FC236}">
                <a16:creationId xmlns:a16="http://schemas.microsoft.com/office/drawing/2014/main" id="{588C703A-D9D4-492E-97CF-FA42C75BC361}"/>
              </a:ext>
            </a:extLst>
          </p:cNvPr>
          <p:cNvSpPr>
            <a:spLocks noGrp="1"/>
          </p:cNvSpPr>
          <p:nvPr>
            <p:ph idx="1"/>
          </p:nvPr>
        </p:nvSpPr>
        <p:spPr>
          <a:xfrm>
            <a:off x="419100" y="1652588"/>
            <a:ext cx="8235950" cy="4127500"/>
          </a:xfrm>
        </p:spPr>
        <p:txBody>
          <a:bodyPr/>
          <a:lstStyle/>
          <a:p>
            <a:pPr marL="404813" indent="-404813" eaLnBrk="1" hangingPunct="1">
              <a:lnSpc>
                <a:spcPct val="90000"/>
              </a:lnSpc>
              <a:spcBef>
                <a:spcPts val="1000"/>
              </a:spcBef>
              <a:buFont typeface="Arial" panose="020B0604020202020204" pitchFamily="34" charset="0"/>
              <a:buBlip>
                <a:blip r:embed="rId3"/>
              </a:buBlip>
            </a:pPr>
            <a:r>
              <a:rPr lang="en-US" altLang="en-US" sz="2800">
                <a:latin typeface="Arial" panose="020B0604020202020204" pitchFamily="34" charset="0"/>
              </a:rPr>
              <a:t>A method (2.0.0.1)</a:t>
            </a:r>
          </a:p>
          <a:p>
            <a:pPr marL="690563" lvl="1" indent="-290513" eaLnBrk="1" hangingPunct="1">
              <a:lnSpc>
                <a:spcPct val="90000"/>
              </a:lnSpc>
              <a:spcBef>
                <a:spcPts val="1000"/>
              </a:spcBef>
              <a:buFont typeface="Arial" panose="020B0604020202020204" pitchFamily="34" charset="0"/>
              <a:buChar char="•"/>
            </a:pPr>
            <a:r>
              <a:rPr lang="en-US" altLang="en-US">
                <a:latin typeface="Arial" panose="020B0604020202020204" pitchFamily="34" charset="0"/>
              </a:rPr>
              <a:t>Not an end in itself</a:t>
            </a:r>
          </a:p>
          <a:p>
            <a:pPr marL="404813" indent="-404813" eaLnBrk="1" hangingPunct="1">
              <a:lnSpc>
                <a:spcPct val="90000"/>
              </a:lnSpc>
              <a:spcBef>
                <a:spcPts val="2400"/>
              </a:spcBef>
              <a:buFont typeface="Arial" panose="020B0604020202020204" pitchFamily="34" charset="0"/>
              <a:buBlip>
                <a:blip r:embed="rId3"/>
              </a:buBlip>
            </a:pPr>
            <a:r>
              <a:rPr lang="en-US" altLang="en-US" sz="2800">
                <a:latin typeface="Arial" panose="020B0604020202020204" pitchFamily="34" charset="0"/>
              </a:rPr>
              <a:t>Based on experiential learning (2.0.0.2)</a:t>
            </a:r>
          </a:p>
          <a:p>
            <a:pPr marL="690563" lvl="1" indent="-290513" eaLnBrk="1" hangingPunct="1">
              <a:lnSpc>
                <a:spcPct val="90000"/>
              </a:lnSpc>
              <a:spcBef>
                <a:spcPts val="1000"/>
              </a:spcBef>
              <a:buFont typeface="Arial" panose="020B0604020202020204" pitchFamily="34" charset="0"/>
              <a:buChar char="•"/>
            </a:pPr>
            <a:r>
              <a:rPr lang="en-US" altLang="en-US">
                <a:latin typeface="Arial" panose="020B0604020202020204" pitchFamily="34" charset="0"/>
              </a:rPr>
              <a:t>Designed to educate or expand horizons</a:t>
            </a:r>
          </a:p>
          <a:p>
            <a:pPr marL="404813" indent="-404813" eaLnBrk="1" hangingPunct="1">
              <a:lnSpc>
                <a:spcPct val="90000"/>
              </a:lnSpc>
              <a:spcBef>
                <a:spcPts val="2400"/>
              </a:spcBef>
              <a:buFont typeface="Arial" panose="020B0604020202020204" pitchFamily="34" charset="0"/>
              <a:buBlip>
                <a:blip r:embed="rId3"/>
              </a:buBlip>
            </a:pPr>
            <a:r>
              <a:rPr lang="en-US" altLang="en-US" sz="2800">
                <a:latin typeface="Arial" panose="020B0604020202020204" pitchFamily="34" charset="0"/>
              </a:rPr>
              <a:t>A means for personal growth (2.0.0.3)</a:t>
            </a:r>
          </a:p>
          <a:p>
            <a:pPr marL="690563" lvl="1" indent="-290513" eaLnBrk="1" hangingPunct="1">
              <a:lnSpc>
                <a:spcPct val="90000"/>
              </a:lnSpc>
              <a:spcBef>
                <a:spcPts val="1000"/>
              </a:spcBef>
              <a:buFont typeface="Arial" panose="020B0604020202020204" pitchFamily="34" charset="0"/>
              <a:buChar char="•"/>
            </a:pPr>
            <a:r>
              <a:rPr lang="en-US" altLang="en-US">
                <a:latin typeface="Arial" panose="020B0604020202020204" pitchFamily="34" charset="0"/>
              </a:rPr>
              <a:t>Age-appropriate, surmountable hurdles</a:t>
            </a:r>
            <a:r>
              <a:rPr lang="en-US" altLang="en-US">
                <a:solidFill>
                  <a:srgbClr val="FF0000"/>
                </a:solidFill>
                <a:latin typeface="Arial" panose="020B0604020202020204" pitchFamily="34" charset="0"/>
              </a:rPr>
              <a:t> </a:t>
            </a:r>
            <a:r>
              <a:rPr lang="en-US" altLang="en-US">
                <a:latin typeface="Arial" panose="020B0604020202020204" pitchFamily="34" charset="0"/>
              </a:rPr>
              <a:t>that</a:t>
            </a:r>
            <a:r>
              <a:rPr lang="en-US" altLang="en-US">
                <a:solidFill>
                  <a:srgbClr val="FF0000"/>
                </a:solidFill>
                <a:latin typeface="Arial" panose="020B0604020202020204" pitchFamily="34" charset="0"/>
              </a:rPr>
              <a:t> </a:t>
            </a:r>
            <a:r>
              <a:rPr lang="en-US" altLang="en-US">
                <a:latin typeface="Arial" panose="020B0604020202020204" pitchFamily="34" charset="0"/>
              </a:rPr>
              <a:t>allow Scouts to learn and gain confidence</a:t>
            </a:r>
          </a:p>
        </p:txBody>
      </p:sp>
      <p:sp>
        <p:nvSpPr>
          <p:cNvPr id="19460" name="TextBox 2">
            <a:extLst>
              <a:ext uri="{FF2B5EF4-FFF2-40B4-BE49-F238E27FC236}">
                <a16:creationId xmlns:a16="http://schemas.microsoft.com/office/drawing/2014/main" id="{45844734-2756-4A67-B144-4448AF136480}"/>
              </a:ext>
            </a:extLst>
          </p:cNvPr>
          <p:cNvSpPr txBox="1">
            <a:spLocks noChangeArrowheads="1"/>
          </p:cNvSpPr>
          <p:nvPr/>
        </p:nvSpPr>
        <p:spPr bwMode="auto">
          <a:xfrm>
            <a:off x="8002588" y="14668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6700211-0FD6-4E7A-94F1-40BDD54B932A}"/>
              </a:ext>
            </a:extLst>
          </p:cNvPr>
          <p:cNvSpPr>
            <a:spLocks noGrp="1"/>
          </p:cNvSpPr>
          <p:nvPr>
            <p:ph type="ctrTitle" idx="4294967295"/>
          </p:nvPr>
        </p:nvSpPr>
        <p:spPr>
          <a:xfrm>
            <a:off x="685800" y="639763"/>
            <a:ext cx="7772400" cy="1470025"/>
          </a:xfrm>
        </p:spPr>
        <p:txBody>
          <a:bodyPr/>
          <a:lstStyle/>
          <a:p>
            <a:pPr eaLnBrk="1" hangingPunct="1"/>
            <a:r>
              <a:rPr lang="en-US" altLang="en-US" sz="3600" dirty="0">
                <a:latin typeface="Arial" panose="020B0604020202020204" pitchFamily="34" charset="0"/>
              </a:rPr>
              <a:t>Four Steps of </a:t>
            </a:r>
            <a:br>
              <a:rPr lang="en-US" altLang="en-US" sz="3600" dirty="0">
                <a:latin typeface="Arial" panose="020B0604020202020204" pitchFamily="34" charset="0"/>
              </a:rPr>
            </a:br>
            <a:r>
              <a:rPr lang="en-US" altLang="en-US" sz="3600" dirty="0">
                <a:latin typeface="Arial" panose="020B0604020202020204" pitchFamily="34" charset="0"/>
              </a:rPr>
              <a:t>Scout Advancement</a:t>
            </a:r>
            <a:br>
              <a:rPr lang="en-US" altLang="en-US" sz="3600" dirty="0">
                <a:latin typeface="Arial" panose="020B0604020202020204" pitchFamily="34" charset="0"/>
              </a:rPr>
            </a:br>
            <a:r>
              <a:rPr lang="en-US" altLang="en-US" sz="3200" dirty="0">
                <a:latin typeface="Arial" panose="020B0604020202020204" pitchFamily="34" charset="0"/>
              </a:rPr>
              <a:t>(4.2.1.0)</a:t>
            </a:r>
          </a:p>
        </p:txBody>
      </p:sp>
      <p:sp>
        <p:nvSpPr>
          <p:cNvPr id="21507" name="Rectangle 3">
            <a:extLst>
              <a:ext uri="{FF2B5EF4-FFF2-40B4-BE49-F238E27FC236}">
                <a16:creationId xmlns:a16="http://schemas.microsoft.com/office/drawing/2014/main" id="{A489C963-D5C5-4236-8F21-B1633BD6CE6E}"/>
              </a:ext>
            </a:extLst>
          </p:cNvPr>
          <p:cNvSpPr txBox="1">
            <a:spLocks/>
          </p:cNvSpPr>
          <p:nvPr/>
        </p:nvSpPr>
        <p:spPr bwMode="auto">
          <a:xfrm>
            <a:off x="1133475" y="2833688"/>
            <a:ext cx="2947988"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8975"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800"/>
              </a:spcAft>
              <a:buFontTx/>
              <a:buBlip>
                <a:blip r:embed="rId3"/>
              </a:buBlip>
            </a:pPr>
            <a:r>
              <a:rPr lang="en-US" altLang="en-US">
                <a:latin typeface="Arial" panose="020B0604020202020204" pitchFamily="34" charset="0"/>
                <a:ea typeface="ヒラギノ角ゴ Pro W3" pitchFamily="-102" charset="-128"/>
              </a:rPr>
              <a:t>Learn</a:t>
            </a:r>
          </a:p>
          <a:p>
            <a:pPr eaLnBrk="1" hangingPunct="1">
              <a:spcBef>
                <a:spcPct val="0"/>
              </a:spcBef>
              <a:spcAft>
                <a:spcPts val="800"/>
              </a:spcAft>
              <a:buFontTx/>
              <a:buBlip>
                <a:blip r:embed="rId3"/>
              </a:buBlip>
            </a:pPr>
            <a:r>
              <a:rPr lang="en-US" altLang="en-US">
                <a:latin typeface="Arial" panose="020B0604020202020204" pitchFamily="34" charset="0"/>
                <a:ea typeface="ヒラギノ角ゴ Pro W3" pitchFamily="-102" charset="-128"/>
              </a:rPr>
              <a:t>Test</a:t>
            </a:r>
          </a:p>
          <a:p>
            <a:pPr eaLnBrk="1" hangingPunct="1">
              <a:spcBef>
                <a:spcPct val="0"/>
              </a:spcBef>
              <a:spcAft>
                <a:spcPts val="800"/>
              </a:spcAft>
              <a:buFontTx/>
              <a:buBlip>
                <a:blip r:embed="rId3"/>
              </a:buBlip>
            </a:pPr>
            <a:r>
              <a:rPr lang="en-US" altLang="en-US">
                <a:latin typeface="Arial" panose="020B0604020202020204" pitchFamily="34" charset="0"/>
                <a:ea typeface="ヒラギノ角ゴ Pro W3" pitchFamily="-102" charset="-128"/>
              </a:rPr>
              <a:t>Review</a:t>
            </a:r>
          </a:p>
          <a:p>
            <a:pPr eaLnBrk="1" hangingPunct="1">
              <a:spcBef>
                <a:spcPct val="0"/>
              </a:spcBef>
              <a:spcAft>
                <a:spcPts val="800"/>
              </a:spcAft>
              <a:buFontTx/>
              <a:buBlip>
                <a:blip r:embed="rId3"/>
              </a:buBlip>
            </a:pPr>
            <a:r>
              <a:rPr lang="en-US" altLang="en-US">
                <a:latin typeface="Arial" panose="020B0604020202020204" pitchFamily="34" charset="0"/>
                <a:ea typeface="ヒラギノ角ゴ Pro W3" pitchFamily="-102" charset="-128"/>
              </a:rPr>
              <a:t>Recognize</a:t>
            </a:r>
          </a:p>
        </p:txBody>
      </p:sp>
      <p:pic>
        <p:nvPicPr>
          <p:cNvPr id="2" name="Picture 2">
            <a:extLst>
              <a:ext uri="{FF2B5EF4-FFF2-40B4-BE49-F238E27FC236}">
                <a16:creationId xmlns:a16="http://schemas.microsoft.com/office/drawing/2014/main" id="{E82A362D-0F84-2893-8BD3-F7BD6DBA9224}"/>
              </a:ext>
            </a:extLst>
          </p:cNvPr>
          <p:cNvPicPr>
            <a:picLocks noChangeAspect="1"/>
          </p:cNvPicPr>
          <p:nvPr/>
        </p:nvPicPr>
        <p:blipFill>
          <a:blip r:embed="rId4"/>
          <a:stretch>
            <a:fillRect/>
          </a:stretch>
        </p:blipFill>
        <p:spPr>
          <a:xfrm>
            <a:off x="4200108" y="2484628"/>
            <a:ext cx="4609322" cy="30350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C6E73019-4FBD-4137-AC12-73770FF4673A}"/>
              </a:ext>
            </a:extLst>
          </p:cNvPr>
          <p:cNvSpPr>
            <a:spLocks noGrp="1"/>
          </p:cNvSpPr>
          <p:nvPr>
            <p:ph type="title" idx="4294967295"/>
          </p:nvPr>
        </p:nvSpPr>
        <p:spPr>
          <a:xfrm>
            <a:off x="452438" y="396875"/>
            <a:ext cx="8229600" cy="933450"/>
          </a:xfrm>
        </p:spPr>
        <p:txBody>
          <a:bodyPr/>
          <a:lstStyle/>
          <a:p>
            <a:pPr eaLnBrk="1" hangingPunct="1"/>
            <a:r>
              <a:rPr lang="en-US" altLang="en-US" sz="3600">
                <a:latin typeface="Arial" panose="020B0604020202020204" pitchFamily="34" charset="0"/>
              </a:rPr>
              <a:t>A Scout Learns (4.2.1.1) </a:t>
            </a:r>
          </a:p>
        </p:txBody>
      </p:sp>
      <p:sp>
        <p:nvSpPr>
          <p:cNvPr id="23555" name="Content Placeholder 2">
            <a:extLst>
              <a:ext uri="{FF2B5EF4-FFF2-40B4-BE49-F238E27FC236}">
                <a16:creationId xmlns:a16="http://schemas.microsoft.com/office/drawing/2014/main" id="{E36BB005-91B1-4D1C-B7F5-949C0FD8886A}"/>
              </a:ext>
            </a:extLst>
          </p:cNvPr>
          <p:cNvSpPr>
            <a:spLocks noGrp="1"/>
          </p:cNvSpPr>
          <p:nvPr>
            <p:ph idx="4294967295"/>
          </p:nvPr>
        </p:nvSpPr>
        <p:spPr>
          <a:xfrm>
            <a:off x="1096963" y="1316038"/>
            <a:ext cx="7240587" cy="2566987"/>
          </a:xfrm>
        </p:spPr>
        <p:txBody>
          <a:bodyPr/>
          <a:lstStyle/>
          <a:p>
            <a:pPr marL="0" indent="0" eaLnBrk="1" hangingPunct="1">
              <a:lnSpc>
                <a:spcPct val="95000"/>
              </a:lnSpc>
              <a:buFont typeface="Arial" panose="020B0604020202020204" pitchFamily="34" charset="0"/>
              <a:buNone/>
            </a:pPr>
            <a:r>
              <a:rPr lang="en-US" altLang="en-US" sz="2800" dirty="0">
                <a:latin typeface="Arial" panose="020B0604020202020204" pitchFamily="34" charset="0"/>
              </a:rPr>
              <a:t>A Scout learns by doing, they grow, and then they teach -</a:t>
            </a:r>
            <a:r>
              <a:rPr lang="en-US" altLang="en-US" sz="1800" i="1" dirty="0">
                <a:latin typeface="Arial" panose="020B0604020202020204" pitchFamily="34" charset="0"/>
              </a:rPr>
              <a:t>Scout Handbook</a:t>
            </a:r>
            <a:endParaRPr lang="en-US" altLang="en-US" sz="2800" dirty="0">
              <a:latin typeface="Arial" panose="020B0604020202020204" pitchFamily="34" charset="0"/>
            </a:endParaRPr>
          </a:p>
          <a:p>
            <a:pPr marL="0" indent="0" eaLnBrk="1" hangingPunct="1">
              <a:lnSpc>
                <a:spcPct val="95000"/>
              </a:lnSpc>
              <a:spcBef>
                <a:spcPct val="0"/>
              </a:spcBef>
              <a:buFont typeface="Arial" panose="020B0604020202020204" pitchFamily="34" charset="0"/>
              <a:buNone/>
            </a:pPr>
            <a:endParaRPr lang="en-US" altLang="en-US" sz="1600" dirty="0">
              <a:latin typeface="Arial" panose="020B0604020202020204" pitchFamily="34" charset="0"/>
            </a:endParaRPr>
          </a:p>
          <a:p>
            <a:pPr marL="0" indent="0" eaLnBrk="1" hangingPunct="1">
              <a:lnSpc>
                <a:spcPct val="95000"/>
              </a:lnSpc>
              <a:spcBef>
                <a:spcPct val="0"/>
              </a:spcBef>
              <a:buFont typeface="Arial" panose="020B0604020202020204" pitchFamily="34" charset="0"/>
              <a:buNone/>
            </a:pPr>
            <a:r>
              <a:rPr lang="en-US" altLang="en-US" sz="2800" dirty="0">
                <a:latin typeface="Arial" panose="020B0604020202020204" pitchFamily="34" charset="0"/>
              </a:rPr>
              <a:t>The EDGE method </a:t>
            </a:r>
            <a:br>
              <a:rPr lang="en-US" altLang="en-US" sz="2800" dirty="0">
                <a:latin typeface="Arial" panose="020B0604020202020204" pitchFamily="34" charset="0"/>
              </a:rPr>
            </a:br>
            <a:r>
              <a:rPr lang="en-US" altLang="en-US" sz="2800" dirty="0">
                <a:latin typeface="Arial" panose="020B0604020202020204" pitchFamily="34" charset="0"/>
              </a:rPr>
              <a:t>is a four-step teaching </a:t>
            </a:r>
          </a:p>
          <a:p>
            <a:pPr marL="0" indent="0" eaLnBrk="1" hangingPunct="1">
              <a:lnSpc>
                <a:spcPct val="95000"/>
              </a:lnSpc>
              <a:spcBef>
                <a:spcPct val="0"/>
              </a:spcBef>
              <a:buFont typeface="Arial" panose="020B0604020202020204" pitchFamily="34" charset="0"/>
              <a:buNone/>
            </a:pPr>
            <a:r>
              <a:rPr lang="en-US" altLang="en-US" sz="2800" dirty="0">
                <a:latin typeface="Arial" panose="020B0604020202020204" pitchFamily="34" charset="0"/>
              </a:rPr>
              <a:t>method:</a:t>
            </a:r>
          </a:p>
        </p:txBody>
      </p:sp>
      <p:sp>
        <p:nvSpPr>
          <p:cNvPr id="23556" name="Rectangle 3">
            <a:extLst>
              <a:ext uri="{FF2B5EF4-FFF2-40B4-BE49-F238E27FC236}">
                <a16:creationId xmlns:a16="http://schemas.microsoft.com/office/drawing/2014/main" id="{DA66AF54-B8F7-48B8-8AA8-09378A5E2DC1}"/>
              </a:ext>
            </a:extLst>
          </p:cNvPr>
          <p:cNvSpPr txBox="1">
            <a:spLocks/>
          </p:cNvSpPr>
          <p:nvPr/>
        </p:nvSpPr>
        <p:spPr bwMode="auto">
          <a:xfrm>
            <a:off x="1227138" y="3749675"/>
            <a:ext cx="3232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8975"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600"/>
              </a:spcAft>
              <a:buFontTx/>
              <a:buBlip>
                <a:blip r:embed="rId3"/>
              </a:buBlip>
            </a:pPr>
            <a:r>
              <a:rPr lang="en-US" altLang="en-US" b="1">
                <a:solidFill>
                  <a:srgbClr val="0B5900"/>
                </a:solidFill>
                <a:latin typeface="Arial" panose="020B0604020202020204" pitchFamily="34" charset="0"/>
              </a:rPr>
              <a:t>E</a:t>
            </a:r>
            <a:r>
              <a:rPr lang="en-US" altLang="en-US">
                <a:latin typeface="Arial" panose="020B0604020202020204" pitchFamily="34" charset="0"/>
                <a:ea typeface="ヒラギノ角ゴ Pro W3" pitchFamily="-102" charset="-128"/>
              </a:rPr>
              <a:t>xplain</a:t>
            </a:r>
            <a:endParaRPr lang="en-US" altLang="en-US" b="1">
              <a:solidFill>
                <a:srgbClr val="0B5900"/>
              </a:solidFill>
              <a:latin typeface="Arial" panose="020B0604020202020204" pitchFamily="34" charset="0"/>
              <a:ea typeface="ヒラギノ角ゴ Pro W3" pitchFamily="-102" charset="-128"/>
            </a:endParaRPr>
          </a:p>
          <a:p>
            <a:pPr eaLnBrk="1" hangingPunct="1">
              <a:spcBef>
                <a:spcPct val="0"/>
              </a:spcBef>
              <a:spcAft>
                <a:spcPts val="600"/>
              </a:spcAft>
              <a:buFontTx/>
              <a:buBlip>
                <a:blip r:embed="rId3"/>
              </a:buBlip>
            </a:pPr>
            <a:r>
              <a:rPr lang="en-US" altLang="en-US" b="1">
                <a:solidFill>
                  <a:srgbClr val="0B5900"/>
                </a:solidFill>
                <a:latin typeface="Arial" panose="020B0604020202020204" pitchFamily="34" charset="0"/>
                <a:ea typeface="ヒラギノ角ゴ Pro W3" pitchFamily="-102" charset="-128"/>
              </a:rPr>
              <a:t>D</a:t>
            </a:r>
            <a:r>
              <a:rPr lang="en-US" altLang="en-US">
                <a:latin typeface="Arial" panose="020B0604020202020204" pitchFamily="34" charset="0"/>
                <a:ea typeface="ヒラギノ角ゴ Pro W3" pitchFamily="-102" charset="-128"/>
              </a:rPr>
              <a:t>emonstrate</a:t>
            </a:r>
          </a:p>
          <a:p>
            <a:pPr eaLnBrk="1" hangingPunct="1">
              <a:spcBef>
                <a:spcPct val="0"/>
              </a:spcBef>
              <a:spcAft>
                <a:spcPts val="600"/>
              </a:spcAft>
              <a:buFontTx/>
              <a:buBlip>
                <a:blip r:embed="rId3"/>
              </a:buBlip>
            </a:pPr>
            <a:r>
              <a:rPr lang="en-US" altLang="en-US" b="1">
                <a:solidFill>
                  <a:srgbClr val="0B5900"/>
                </a:solidFill>
                <a:latin typeface="Arial" panose="020B0604020202020204" pitchFamily="34" charset="0"/>
                <a:ea typeface="ヒラギノ角ゴ Pro W3" pitchFamily="-102" charset="-128"/>
              </a:rPr>
              <a:t>G</a:t>
            </a:r>
            <a:r>
              <a:rPr lang="en-US" altLang="en-US">
                <a:latin typeface="Arial" panose="020B0604020202020204" pitchFamily="34" charset="0"/>
                <a:ea typeface="ヒラギノ角ゴ Pro W3" pitchFamily="-102" charset="-128"/>
              </a:rPr>
              <a:t>uide</a:t>
            </a:r>
          </a:p>
          <a:p>
            <a:pPr eaLnBrk="1" hangingPunct="1">
              <a:spcBef>
                <a:spcPct val="0"/>
              </a:spcBef>
              <a:spcAft>
                <a:spcPts val="600"/>
              </a:spcAft>
              <a:buFontTx/>
              <a:buBlip>
                <a:blip r:embed="rId3"/>
              </a:buBlip>
            </a:pPr>
            <a:r>
              <a:rPr lang="en-US" altLang="en-US" b="1">
                <a:solidFill>
                  <a:srgbClr val="0B5900"/>
                </a:solidFill>
                <a:latin typeface="Arial" panose="020B0604020202020204" pitchFamily="34" charset="0"/>
                <a:ea typeface="ヒラギノ角ゴ Pro W3" pitchFamily="-102" charset="-128"/>
              </a:rPr>
              <a:t>E</a:t>
            </a:r>
            <a:r>
              <a:rPr lang="en-US" altLang="en-US">
                <a:latin typeface="Arial" panose="020B0604020202020204" pitchFamily="34" charset="0"/>
                <a:ea typeface="ヒラギノ角ゴ Pro W3" pitchFamily="-102" charset="-128"/>
              </a:rPr>
              <a:t>nable</a:t>
            </a:r>
          </a:p>
        </p:txBody>
      </p:sp>
      <p:pic>
        <p:nvPicPr>
          <p:cNvPr id="2" name="Picture 2">
            <a:extLst>
              <a:ext uri="{FF2B5EF4-FFF2-40B4-BE49-F238E27FC236}">
                <a16:creationId xmlns:a16="http://schemas.microsoft.com/office/drawing/2014/main" id="{EA524008-F375-8529-8C45-A54A68659FC8}"/>
              </a:ext>
            </a:extLst>
          </p:cNvPr>
          <p:cNvPicPr>
            <a:picLocks noChangeAspect="1"/>
          </p:cNvPicPr>
          <p:nvPr/>
        </p:nvPicPr>
        <p:blipFill rotWithShape="1">
          <a:blip r:embed="rId4"/>
          <a:srcRect l="11218" r="-160" b="243"/>
          <a:stretch/>
        </p:blipFill>
        <p:spPr>
          <a:xfrm>
            <a:off x="5159829" y="2544610"/>
            <a:ext cx="3702481" cy="27351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3D1AA3D-26CA-4738-B118-24B20AEBC1C5}"/>
              </a:ext>
            </a:extLst>
          </p:cNvPr>
          <p:cNvSpPr>
            <a:spLocks noGrp="1"/>
          </p:cNvSpPr>
          <p:nvPr>
            <p:ph type="title" idx="4294967295"/>
          </p:nvPr>
        </p:nvSpPr>
        <p:spPr>
          <a:xfrm>
            <a:off x="466725" y="317500"/>
            <a:ext cx="8229600" cy="1143000"/>
          </a:xfrm>
        </p:spPr>
        <p:txBody>
          <a:bodyPr/>
          <a:lstStyle/>
          <a:p>
            <a:pPr eaLnBrk="1" hangingPunct="1"/>
            <a:r>
              <a:rPr lang="en-US" altLang="en-US" sz="3600">
                <a:latin typeface="Arial" panose="020B0604020202020204" pitchFamily="34" charset="0"/>
              </a:rPr>
              <a:t>A Scout is Tested (4.2.1.2)</a:t>
            </a:r>
          </a:p>
        </p:txBody>
      </p:sp>
      <p:sp>
        <p:nvSpPr>
          <p:cNvPr id="25603" name="Rectangle 3">
            <a:extLst>
              <a:ext uri="{FF2B5EF4-FFF2-40B4-BE49-F238E27FC236}">
                <a16:creationId xmlns:a16="http://schemas.microsoft.com/office/drawing/2014/main" id="{EE905BE2-114E-4F3F-A22A-0E0D5D620C7A}"/>
              </a:ext>
            </a:extLst>
          </p:cNvPr>
          <p:cNvSpPr txBox="1">
            <a:spLocks/>
          </p:cNvSpPr>
          <p:nvPr/>
        </p:nvSpPr>
        <p:spPr bwMode="auto">
          <a:xfrm>
            <a:off x="188913" y="1746250"/>
            <a:ext cx="85471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8975"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200"/>
              </a:spcAft>
              <a:buFontTx/>
              <a:buBlip>
                <a:blip r:embed="rId3"/>
              </a:buBlip>
            </a:pPr>
            <a:r>
              <a:rPr lang="en-US" altLang="en-US" sz="2800" dirty="0">
                <a:latin typeface="Arial" panose="020B0604020202020204" pitchFamily="34" charset="0"/>
                <a:ea typeface="ヒラギノ角ゴ Pro W3" pitchFamily="-102" charset="-128"/>
              </a:rPr>
              <a:t>The unit leader authorizes those who may test and pass the Scout on rank requirements.</a:t>
            </a:r>
          </a:p>
          <a:p>
            <a:pPr eaLnBrk="1" hangingPunct="1">
              <a:spcBef>
                <a:spcPct val="0"/>
              </a:spcBef>
              <a:spcAft>
                <a:spcPts val="1200"/>
              </a:spcAft>
              <a:buFontTx/>
              <a:buBlip>
                <a:blip r:embed="rId3"/>
              </a:buBlip>
            </a:pPr>
            <a:r>
              <a:rPr lang="en-US" altLang="en-US" sz="2800" dirty="0">
                <a:latin typeface="Arial" panose="020B0604020202020204" pitchFamily="34" charset="0"/>
                <a:ea typeface="ヒラギノ角ゴ Pro W3" pitchFamily="-102" charset="-128"/>
              </a:rPr>
              <a:t>These might include patrol leaders, the senior patrol leader, an assistant unit leader, another Scout, or the unit leader.</a:t>
            </a:r>
          </a:p>
          <a:p>
            <a:pPr eaLnBrk="1" hangingPunct="1">
              <a:spcBef>
                <a:spcPct val="0"/>
              </a:spcBef>
              <a:spcAft>
                <a:spcPts val="1200"/>
              </a:spcAft>
              <a:buFontTx/>
              <a:buBlip>
                <a:blip r:embed="rId3"/>
              </a:buBlip>
            </a:pPr>
            <a:r>
              <a:rPr lang="en-US" altLang="en-US" sz="2800" dirty="0">
                <a:latin typeface="Arial" panose="020B0604020202020204" pitchFamily="34" charset="0"/>
                <a:ea typeface="ヒラギノ角ゴ Pro W3" pitchFamily="-102" charset="-128"/>
              </a:rPr>
              <a:t>Merit badge counselors teach and test the requirements for merit badges.</a:t>
            </a:r>
          </a:p>
          <a:p>
            <a:pPr eaLnBrk="1" hangingPunct="1">
              <a:spcBef>
                <a:spcPct val="0"/>
              </a:spcBef>
              <a:spcAft>
                <a:spcPts val="1200"/>
              </a:spcAft>
              <a:buFontTx/>
              <a:buBlip>
                <a:blip r:embed="rId3"/>
              </a:buBlip>
            </a:pPr>
            <a:r>
              <a:rPr lang="en-US" altLang="en-US" sz="2800" dirty="0">
                <a:latin typeface="Arial" panose="020B0604020202020204" pitchFamily="34" charset="0"/>
                <a:ea typeface="ヒラギノ角ゴ Pro W3" pitchFamily="-102" charset="-128"/>
              </a:rPr>
              <a:t>It is important that everyone understands that a Scout completes the requirements as written.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B9A77435-833A-4420-9C5B-805B55928233}"/>
              </a:ext>
            </a:extLst>
          </p:cNvPr>
          <p:cNvSpPr>
            <a:spLocks noGrp="1"/>
          </p:cNvSpPr>
          <p:nvPr>
            <p:ph type="title" idx="4294967295"/>
          </p:nvPr>
        </p:nvSpPr>
        <p:spPr>
          <a:xfrm>
            <a:off x="452438" y="319088"/>
            <a:ext cx="8229600" cy="1143000"/>
          </a:xfrm>
        </p:spPr>
        <p:txBody>
          <a:bodyPr/>
          <a:lstStyle/>
          <a:p>
            <a:pPr eaLnBrk="1" hangingPunct="1"/>
            <a:r>
              <a:rPr lang="en-US" altLang="en-US" sz="3600">
                <a:latin typeface="Arial" panose="020B0604020202020204" pitchFamily="34" charset="0"/>
              </a:rPr>
              <a:t>A Scout is Reviewed (4.2.1.3)</a:t>
            </a:r>
          </a:p>
        </p:txBody>
      </p:sp>
      <p:sp>
        <p:nvSpPr>
          <p:cNvPr id="27651" name="Rectangle 10">
            <a:extLst>
              <a:ext uri="{FF2B5EF4-FFF2-40B4-BE49-F238E27FC236}">
                <a16:creationId xmlns:a16="http://schemas.microsoft.com/office/drawing/2014/main" id="{0E099515-219D-4E21-BBE7-6CC80706C326}"/>
              </a:ext>
            </a:extLst>
          </p:cNvPr>
          <p:cNvSpPr>
            <a:spLocks noChangeArrowheads="1"/>
          </p:cNvSpPr>
          <p:nvPr/>
        </p:nvSpPr>
        <p:spPr bwMode="auto">
          <a:xfrm>
            <a:off x="2286000" y="17335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buFontTx/>
              <a:buNone/>
            </a:pPr>
            <a:endParaRPr lang="en-US" altLang="en-US" sz="1800">
              <a:latin typeface="Arial" panose="020B0604020202020204" pitchFamily="34" charset="0"/>
            </a:endParaRPr>
          </a:p>
        </p:txBody>
      </p:sp>
      <p:sp>
        <p:nvSpPr>
          <p:cNvPr id="27652" name="Rectangle 3">
            <a:extLst>
              <a:ext uri="{FF2B5EF4-FFF2-40B4-BE49-F238E27FC236}">
                <a16:creationId xmlns:a16="http://schemas.microsoft.com/office/drawing/2014/main" id="{7F27AE73-3CF1-44D2-B3C6-F11B9AC6D2F3}"/>
              </a:ext>
            </a:extLst>
          </p:cNvPr>
          <p:cNvSpPr txBox="1">
            <a:spLocks/>
          </p:cNvSpPr>
          <p:nvPr/>
        </p:nvSpPr>
        <p:spPr bwMode="auto">
          <a:xfrm>
            <a:off x="192088" y="1517650"/>
            <a:ext cx="8450262"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8975"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200"/>
              </a:spcAft>
              <a:buFontTx/>
              <a:buBlip>
                <a:blip r:embed="rId3"/>
              </a:buBlip>
            </a:pPr>
            <a:r>
              <a:rPr lang="en-US" altLang="en-US" sz="2800" dirty="0">
                <a:latin typeface="Arial" panose="020B0604020202020204" pitchFamily="34" charset="0"/>
                <a:ea typeface="ヒラギノ角ゴ Pro W3" pitchFamily="-102" charset="-128"/>
              </a:rPr>
              <a:t>After completing all requirements for a rank, the Scout meets with a board of review.  </a:t>
            </a:r>
          </a:p>
          <a:p>
            <a:pPr eaLnBrk="1" hangingPunct="1">
              <a:spcBef>
                <a:spcPct val="0"/>
              </a:spcBef>
              <a:spcAft>
                <a:spcPts val="1200"/>
              </a:spcAft>
              <a:buFontTx/>
              <a:buBlip>
                <a:blip r:embed="rId3"/>
              </a:buBlip>
            </a:pPr>
            <a:r>
              <a:rPr lang="en-US" altLang="en-US" sz="2800" dirty="0">
                <a:latin typeface="Arial" panose="020B0604020202020204" pitchFamily="34" charset="0"/>
                <a:ea typeface="ヒラギノ角ゴ Pro W3" pitchFamily="-102" charset="-128"/>
              </a:rPr>
              <a:t>For Scout rank, no board of review is held. </a:t>
            </a:r>
          </a:p>
          <a:p>
            <a:pPr eaLnBrk="1" hangingPunct="1">
              <a:spcBef>
                <a:spcPct val="0"/>
              </a:spcBef>
              <a:spcAft>
                <a:spcPts val="1200"/>
              </a:spcAft>
              <a:buFontTx/>
              <a:buBlip>
                <a:blip r:embed="rId3"/>
              </a:buBlip>
            </a:pPr>
            <a:r>
              <a:rPr lang="en-US" altLang="en-US" sz="2800" dirty="0">
                <a:latin typeface="Arial" panose="020B0604020202020204" pitchFamily="34" charset="0"/>
                <a:ea typeface="ヒラギノ角ゴ Pro W3" pitchFamily="-102" charset="-128"/>
              </a:rPr>
              <a:t>For Tenderfoot, Second Class, First Class, Star and Life ranks, the board of review is comprised of 3 to 6 members of the unit committee.</a:t>
            </a:r>
          </a:p>
          <a:p>
            <a:pPr eaLnBrk="1" hangingPunct="1">
              <a:spcBef>
                <a:spcPct val="0"/>
              </a:spcBef>
              <a:spcAft>
                <a:spcPts val="1200"/>
              </a:spcAft>
              <a:buFontTx/>
              <a:buBlip>
                <a:blip r:embed="rId3"/>
              </a:buBlip>
            </a:pPr>
            <a:r>
              <a:rPr lang="en-US" altLang="en-US" sz="2800" dirty="0">
                <a:latin typeface="Arial" panose="020B0604020202020204" pitchFamily="34" charset="0"/>
                <a:ea typeface="ヒラギノ角ゴ Pro W3" pitchFamily="-102" charset="-128"/>
              </a:rPr>
              <a:t>Local councils determine the method by which Eagle Scout boards of review are held.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8788555-854D-4521-BF7E-E462701FAA7B}"/>
              </a:ext>
            </a:extLst>
          </p:cNvPr>
          <p:cNvSpPr>
            <a:spLocks noGrp="1"/>
          </p:cNvSpPr>
          <p:nvPr>
            <p:ph type="title" idx="4294967295"/>
          </p:nvPr>
        </p:nvSpPr>
        <p:spPr>
          <a:xfrm>
            <a:off x="466725" y="319088"/>
            <a:ext cx="8229600" cy="1143000"/>
          </a:xfrm>
        </p:spPr>
        <p:txBody>
          <a:bodyPr/>
          <a:lstStyle/>
          <a:p>
            <a:pPr eaLnBrk="1" hangingPunct="1"/>
            <a:r>
              <a:rPr lang="en-US" altLang="en-US" sz="3600">
                <a:latin typeface="Arial" panose="020B0604020202020204" pitchFamily="34" charset="0"/>
              </a:rPr>
              <a:t>A Scout is Recognized (4.2.1.4)</a:t>
            </a:r>
          </a:p>
        </p:txBody>
      </p:sp>
      <p:sp>
        <p:nvSpPr>
          <p:cNvPr id="31748" name="Content Placeholder 2">
            <a:extLst>
              <a:ext uri="{FF2B5EF4-FFF2-40B4-BE49-F238E27FC236}">
                <a16:creationId xmlns:a16="http://schemas.microsoft.com/office/drawing/2014/main" id="{7E8A7DE5-89B1-4DFD-8B7D-1466F1A21517}"/>
              </a:ext>
            </a:extLst>
          </p:cNvPr>
          <p:cNvSpPr txBox="1">
            <a:spLocks/>
          </p:cNvSpPr>
          <p:nvPr/>
        </p:nvSpPr>
        <p:spPr bwMode="auto">
          <a:xfrm>
            <a:off x="417513" y="1914525"/>
            <a:ext cx="8235950" cy="4060825"/>
          </a:xfrm>
          <a:prstGeom prst="rect">
            <a:avLst/>
          </a:prstGeom>
          <a:noFill/>
          <a:ln>
            <a:noFill/>
          </a:ln>
        </p:spPr>
        <p:txBody>
          <a:bodyPr/>
          <a:lstStyle>
            <a:lvl1pPr marL="404813" indent="-404813" eaLnBrk="0" hangingPunct="0">
              <a:defRPr sz="2400">
                <a:solidFill>
                  <a:schemeClr val="tx1"/>
                </a:solidFill>
                <a:latin typeface="Arial" charset="0"/>
                <a:ea typeface="ＭＳ Ｐゴシック" pitchFamily="-104" charset="-128"/>
              </a:defRPr>
            </a:lvl1pPr>
            <a:lvl2pPr marL="685800" indent="-285750" eaLnBrk="0" hangingPunct="0">
              <a:defRPr sz="2400">
                <a:solidFill>
                  <a:schemeClr val="tx1"/>
                </a:solidFill>
                <a:latin typeface="Arial" charset="0"/>
                <a:ea typeface="ＭＳ Ｐゴシック" pitchFamily="-104" charset="-128"/>
              </a:defRPr>
            </a:lvl2pPr>
            <a:lvl3pPr eaLnBrk="0" hangingPunct="0">
              <a:defRPr sz="2400">
                <a:solidFill>
                  <a:schemeClr val="tx1"/>
                </a:solidFill>
                <a:latin typeface="Arial" charset="0"/>
                <a:ea typeface="ＭＳ Ｐゴシック" pitchFamily="-104" charset="-128"/>
              </a:defRPr>
            </a:lvl3pPr>
            <a:lvl4pPr eaLnBrk="0" hangingPunct="0">
              <a:defRPr sz="2400">
                <a:solidFill>
                  <a:schemeClr val="tx1"/>
                </a:solidFill>
                <a:latin typeface="Arial" charset="0"/>
                <a:ea typeface="ＭＳ Ｐゴシック" pitchFamily="-104" charset="-128"/>
              </a:defRPr>
            </a:lvl4pPr>
            <a:lvl5pPr eaLnBrk="0" hangingPunct="0">
              <a:defRPr sz="2400">
                <a:solidFill>
                  <a:schemeClr val="tx1"/>
                </a:solidFill>
                <a:latin typeface="Arial" charset="0"/>
                <a:ea typeface="ＭＳ Ｐゴシック" pitchFamily="-104" charset="-128"/>
              </a:defRPr>
            </a:lvl5pPr>
            <a:lvl6pPr marL="457200" eaLnBrk="0" fontAlgn="base" hangingPunct="0">
              <a:spcBef>
                <a:spcPct val="0"/>
              </a:spcBef>
              <a:spcAft>
                <a:spcPct val="0"/>
              </a:spcAft>
              <a:defRPr sz="2400">
                <a:solidFill>
                  <a:schemeClr val="tx1"/>
                </a:solidFill>
                <a:latin typeface="Arial" charset="0"/>
                <a:ea typeface="ＭＳ Ｐゴシック" pitchFamily="-104" charset="-128"/>
              </a:defRPr>
            </a:lvl6pPr>
            <a:lvl7pPr marL="914400" eaLnBrk="0" fontAlgn="base" hangingPunct="0">
              <a:spcBef>
                <a:spcPct val="0"/>
              </a:spcBef>
              <a:spcAft>
                <a:spcPct val="0"/>
              </a:spcAft>
              <a:defRPr sz="2400">
                <a:solidFill>
                  <a:schemeClr val="tx1"/>
                </a:solidFill>
                <a:latin typeface="Arial" charset="0"/>
                <a:ea typeface="ＭＳ Ｐゴシック" pitchFamily="-104" charset="-128"/>
              </a:defRPr>
            </a:lvl7pPr>
            <a:lvl8pPr marL="1371600" eaLnBrk="0" fontAlgn="base" hangingPunct="0">
              <a:spcBef>
                <a:spcPct val="0"/>
              </a:spcBef>
              <a:spcAft>
                <a:spcPct val="0"/>
              </a:spcAft>
              <a:defRPr sz="2400">
                <a:solidFill>
                  <a:schemeClr val="tx1"/>
                </a:solidFill>
                <a:latin typeface="Arial" charset="0"/>
                <a:ea typeface="ＭＳ Ｐゴシック" pitchFamily="-104" charset="-128"/>
              </a:defRPr>
            </a:lvl8pPr>
            <a:lvl9pPr marL="1828800" eaLnBrk="0" fontAlgn="base" hangingPunct="0">
              <a:spcBef>
                <a:spcPct val="0"/>
              </a:spcBef>
              <a:spcAft>
                <a:spcPct val="0"/>
              </a:spcAft>
              <a:defRPr sz="2400">
                <a:solidFill>
                  <a:schemeClr val="tx1"/>
                </a:solidFill>
                <a:latin typeface="Arial" charset="0"/>
                <a:ea typeface="ＭＳ Ｐゴシック" pitchFamily="-104" charset="-128"/>
              </a:defRPr>
            </a:lvl9pPr>
          </a:lstStyle>
          <a:p>
            <a:pPr eaLnBrk="1" hangingPunct="1">
              <a:spcBef>
                <a:spcPts val="1200"/>
              </a:spcBef>
              <a:buFont typeface="Arial" charset="0"/>
              <a:buBlip>
                <a:blip r:embed="rId3"/>
              </a:buBlip>
              <a:defRPr/>
            </a:pPr>
            <a:r>
              <a:rPr lang="en-US" altLang="en-US" sz="2800" dirty="0"/>
              <a:t>Recognition builds confidence and leads to additional advancement.</a:t>
            </a:r>
            <a:endParaRPr lang="en-US" altLang="en-US" sz="2800" strike="sngStrike" dirty="0"/>
          </a:p>
          <a:p>
            <a:pPr lvl="1" eaLnBrk="1" hangingPunct="1">
              <a:spcBef>
                <a:spcPts val="1200"/>
              </a:spcBef>
              <a:buFont typeface="Arial" charset="0"/>
              <a:buChar char="•"/>
              <a:defRPr/>
            </a:pPr>
            <a:r>
              <a:rPr lang="en-US" altLang="en-US" sz="2800" dirty="0"/>
              <a:t>Rewards the Scouts for their hard work</a:t>
            </a:r>
          </a:p>
          <a:p>
            <a:pPr lvl="1" eaLnBrk="1" hangingPunct="1">
              <a:spcBef>
                <a:spcPts val="1200"/>
              </a:spcBef>
              <a:buFont typeface="Arial" charset="0"/>
              <a:buChar char="•"/>
              <a:defRPr/>
            </a:pPr>
            <a:r>
              <a:rPr lang="en-US" altLang="en-US" sz="2800" dirty="0"/>
              <a:t>Helps motivate them to continue</a:t>
            </a:r>
          </a:p>
          <a:p>
            <a:pPr lvl="1" eaLnBrk="1" hangingPunct="1">
              <a:spcBef>
                <a:spcPts val="1200"/>
              </a:spcBef>
              <a:buFont typeface="Arial" charset="0"/>
              <a:buChar char="•"/>
              <a:defRPr/>
            </a:pPr>
            <a:r>
              <a:rPr lang="en-US" altLang="en-US" sz="2800" dirty="0"/>
              <a:t>Provides a reminder for other Scouts to advance</a:t>
            </a:r>
          </a:p>
          <a:p>
            <a:pPr eaLnBrk="1" hangingPunct="1">
              <a:spcBef>
                <a:spcPts val="1200"/>
              </a:spcBef>
              <a:buFont typeface="Arial" charset="0"/>
              <a:buBlip>
                <a:blip r:embed="rId3"/>
              </a:buBlip>
              <a:defRPr/>
            </a:pPr>
            <a:r>
              <a:rPr lang="en-US" altLang="en-US" sz="2800" dirty="0"/>
              <a:t>Recognition should be immediate and repetitive.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684C199D-A826-47DB-93BF-624FA6DC7417}"/>
              </a:ext>
            </a:extLst>
          </p:cNvPr>
          <p:cNvSpPr txBox="1">
            <a:spLocks noGrp="1"/>
          </p:cNvSpPr>
          <p:nvPr/>
        </p:nvSpPr>
        <p:spPr bwMode="auto">
          <a:xfrm>
            <a:off x="70104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85534CAD-ED8B-4FA5-999F-EEB668D8AAD2}" type="slidenum">
              <a:rPr lang="en-US" altLang="en-US" sz="1800">
                <a:solidFill>
                  <a:srgbClr val="898989"/>
                </a:solidFill>
              </a:rPr>
              <a:pPr eaLnBrk="1" hangingPunct="1">
                <a:spcBef>
                  <a:spcPct val="0"/>
                </a:spcBef>
                <a:buFontTx/>
                <a:buNone/>
              </a:pPr>
              <a:t>9</a:t>
            </a:fld>
            <a:endParaRPr lang="en-US" altLang="en-US" sz="1800">
              <a:solidFill>
                <a:srgbClr val="898989"/>
              </a:solidFill>
            </a:endParaRPr>
          </a:p>
        </p:txBody>
      </p:sp>
      <p:sp>
        <p:nvSpPr>
          <p:cNvPr id="31747" name="Title 1">
            <a:extLst>
              <a:ext uri="{FF2B5EF4-FFF2-40B4-BE49-F238E27FC236}">
                <a16:creationId xmlns:a16="http://schemas.microsoft.com/office/drawing/2014/main" id="{1D3B2159-53FF-4D62-A0B6-D388050485DA}"/>
              </a:ext>
            </a:extLst>
          </p:cNvPr>
          <p:cNvSpPr txBox="1">
            <a:spLocks/>
          </p:cNvSpPr>
          <p:nvPr/>
        </p:nvSpPr>
        <p:spPr bwMode="auto">
          <a:xfrm>
            <a:off x="466725" y="623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5000"/>
              </a:lnSpc>
              <a:spcBef>
                <a:spcPct val="0"/>
              </a:spcBef>
              <a:buFontTx/>
              <a:buNone/>
            </a:pPr>
            <a:r>
              <a:rPr lang="en-US" altLang="ja-JP" sz="3600" b="1" dirty="0">
                <a:latin typeface="Arial" panose="020B0604020202020204" pitchFamily="34" charset="0"/>
              </a:rPr>
              <a:t>Troop Advancement </a:t>
            </a:r>
            <a:br>
              <a:rPr lang="en-US" altLang="ja-JP" sz="3600" b="1" dirty="0">
                <a:latin typeface="Arial" panose="020B0604020202020204" pitchFamily="34" charset="0"/>
              </a:rPr>
            </a:br>
            <a:r>
              <a:rPr lang="en-US" altLang="ja-JP" sz="3600" b="1" dirty="0">
                <a:latin typeface="Arial" panose="020B0604020202020204" pitchFamily="34" charset="0"/>
              </a:rPr>
              <a:t>Responsibilities (3.0.0.3)</a:t>
            </a:r>
            <a:endParaRPr lang="en-US" altLang="en-US" sz="3600" b="1" dirty="0">
              <a:latin typeface="Arial" panose="020B0604020202020204" pitchFamily="34" charset="0"/>
            </a:endParaRPr>
          </a:p>
        </p:txBody>
      </p:sp>
      <p:sp>
        <p:nvSpPr>
          <p:cNvPr id="31748" name="Content Placeholder 2">
            <a:extLst>
              <a:ext uri="{FF2B5EF4-FFF2-40B4-BE49-F238E27FC236}">
                <a16:creationId xmlns:a16="http://schemas.microsoft.com/office/drawing/2014/main" id="{DDC8FF30-FCF3-4574-AA08-375CBC1382F3}"/>
              </a:ext>
            </a:extLst>
          </p:cNvPr>
          <p:cNvSpPr txBox="1">
            <a:spLocks/>
          </p:cNvSpPr>
          <p:nvPr/>
        </p:nvSpPr>
        <p:spPr bwMode="auto">
          <a:xfrm>
            <a:off x="-34925" y="1978025"/>
            <a:ext cx="88900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61750" indent="-24161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62013" indent="-404813">
              <a:spcBef>
                <a:spcPct val="20000"/>
              </a:spcBef>
              <a:buFont typeface="Courier New" panose="02070309020205020404" pitchFamily="49" charset="0"/>
              <a:buChar char="o"/>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457200" lvl="1" indent="0" eaLnBrk="1" hangingPunct="1">
              <a:spcBef>
                <a:spcPct val="0"/>
              </a:spcBef>
              <a:spcAft>
                <a:spcPts val="1000"/>
              </a:spcAft>
              <a:buNone/>
            </a:pPr>
            <a:r>
              <a:rPr lang="en-US" altLang="en-US" dirty="0">
                <a:latin typeface="Arial" panose="020B0604020202020204" pitchFamily="34" charset="0"/>
              </a:rPr>
              <a:t>The troop advancement coordinator’s responsibility is to support the unit’s advancement program, maximize rank achievement, and facilitate a smooth process.</a:t>
            </a:r>
          </a:p>
          <a:p>
            <a:pPr marL="457200" lvl="1" indent="0" eaLnBrk="1" hangingPunct="1">
              <a:spcBef>
                <a:spcPct val="0"/>
              </a:spcBef>
              <a:spcAft>
                <a:spcPts val="1000"/>
              </a:spcAft>
              <a:buNone/>
            </a:pPr>
            <a:r>
              <a:rPr lang="en-US" altLang="en-US" dirty="0">
                <a:solidFill>
                  <a:srgbClr val="000000"/>
                </a:solidFill>
                <a:latin typeface="Arial" panose="020B0604020202020204" pitchFamily="34" charset="0"/>
              </a:rPr>
              <a:t>Some troops may also organize an advancement committee chaired by an advancement coordinator.</a:t>
            </a:r>
          </a:p>
          <a:p>
            <a:pPr marL="457200" lvl="1" indent="0" eaLnBrk="1" hangingPunct="1">
              <a:spcBef>
                <a:spcPct val="0"/>
              </a:spcBef>
              <a:spcAft>
                <a:spcPts val="1000"/>
              </a:spcAft>
              <a:buNone/>
            </a:pPr>
            <a:r>
              <a:rPr lang="en-US" altLang="en-US" dirty="0">
                <a:latin typeface="Arial" panose="020B0604020202020204" pitchFamily="34" charset="0"/>
              </a:rPr>
              <a:t>All advancement administrators must know and understand advancement procedures.</a:t>
            </a:r>
          </a:p>
          <a:p>
            <a:pPr lvl="1" eaLnBrk="1" hangingPunct="1">
              <a:spcBef>
                <a:spcPct val="0"/>
              </a:spcBef>
              <a:spcAft>
                <a:spcPts val="1000"/>
              </a:spcAft>
              <a:buFont typeface="Arial" panose="020B0604020202020204" pitchFamily="34" charset="0"/>
              <a:buBlip>
                <a:blip r:embed="rId3"/>
              </a:buBlip>
            </a:pPr>
            <a:endParaRPr lang="en-US" altLang="en-US" dirty="0">
              <a:solidFill>
                <a:srgbClr val="000000"/>
              </a:solidFill>
              <a:latin typeface="Arial" panose="020B0604020202020204" pitchFamily="34" charset="0"/>
            </a:endParaRPr>
          </a:p>
          <a:p>
            <a:pPr lvl="1" eaLnBrk="1" hangingPunct="1">
              <a:spcBef>
                <a:spcPct val="0"/>
              </a:spcBef>
              <a:spcAft>
                <a:spcPts val="1000"/>
              </a:spcAft>
              <a:buFont typeface="Arial" panose="020B0604020202020204" pitchFamily="34" charset="0"/>
              <a:buBlip>
                <a:blip r:embed="rId3"/>
              </a:buBlip>
            </a:pPr>
            <a:endParaRPr lang="en-US" altLang="en-US" dirty="0">
              <a:latin typeface="Arial" panose="020B0604020202020204" pitchFamily="34" charset="0"/>
            </a:endParaRPr>
          </a:p>
          <a:p>
            <a:pPr lvl="1" eaLnBrk="1" hangingPunct="1">
              <a:spcBef>
                <a:spcPts val="1000"/>
              </a:spcBef>
              <a:buFont typeface="Arial" panose="020B0604020202020204" pitchFamily="34" charset="0"/>
              <a:buBlip>
                <a:blip r:embed="rId3"/>
              </a:buBlip>
            </a:pPr>
            <a:endParaRPr lang="en-US" altLang="en-US"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Advancement_Template-rev-Nov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Advancement_Template-rev-Nov12.thmx</Template>
  <TotalTime>14341</TotalTime>
  <Words>4426</Words>
  <Application>Microsoft Office PowerPoint</Application>
  <PresentationFormat>On-screen Show (4:3)</PresentationFormat>
  <Paragraphs>237</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Advancement_Template-rev-Nov12</vt:lpstr>
      <vt:lpstr>Effective  Troop Advancement</vt:lpstr>
      <vt:lpstr>PowerPoint Presentation</vt:lpstr>
      <vt:lpstr>Advancement is…</vt:lpstr>
      <vt:lpstr>Four Steps of  Scout Advancement (4.2.1.0)</vt:lpstr>
      <vt:lpstr>A Scout Learns (4.2.1.1) </vt:lpstr>
      <vt:lpstr>A Scout is Tested (4.2.1.2)</vt:lpstr>
      <vt:lpstr>A Scout is Reviewed (4.2.1.3)</vt:lpstr>
      <vt:lpstr>A Scout is Recognized (4.2.1.4)</vt:lpstr>
      <vt:lpstr>PowerPoint Presentation</vt:lpstr>
      <vt:lpstr>PowerPoint Presentation</vt:lpstr>
      <vt:lpstr>PowerPoint Presentation</vt:lpstr>
      <vt:lpstr>PowerPoint Presentation</vt:lpstr>
      <vt:lpstr>PowerPoint Presentation</vt:lpstr>
      <vt:lpstr>Unit Advancement Responsibilities: Reporting (4.0.0.2)</vt:lpstr>
      <vt:lpstr>Scouting Ranks and Advancement Age Requirements (4.2.0.1)</vt:lpstr>
      <vt:lpstr>Unit Advancement Mechanics (4.2.0.0)</vt:lpstr>
      <vt:lpstr>Merit Badges (7.0.1.0) </vt:lpstr>
      <vt:lpstr>Merit Badges</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 Four Steps of Advancement (4.2.1.0)</dc:title>
  <dc:creator>Paul T. Mobley Sr.</dc:creator>
  <cp:lastModifiedBy>Garfield Murden</cp:lastModifiedBy>
  <cp:revision>315</cp:revision>
  <cp:lastPrinted>2017-01-16T06:00:30Z</cp:lastPrinted>
  <dcterms:created xsi:type="dcterms:W3CDTF">2013-12-27T17:50:32Z</dcterms:created>
  <dcterms:modified xsi:type="dcterms:W3CDTF">2023-01-24T21:26:12Z</dcterms:modified>
</cp:coreProperties>
</file>