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omments/modernComment_149_B8C7CAFB.xml" ContentType="application/vnd.ms-powerpoint.comment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omments/modernComment_152_B5BEA855.xml" ContentType="application/vnd.ms-powerpoint.comment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5"/>
  </p:notesMasterIdLst>
  <p:sldIdLst>
    <p:sldId id="299" r:id="rId2"/>
    <p:sldId id="300" r:id="rId3"/>
    <p:sldId id="318" r:id="rId4"/>
    <p:sldId id="330" r:id="rId5"/>
    <p:sldId id="320" r:id="rId6"/>
    <p:sldId id="322" r:id="rId7"/>
    <p:sldId id="329" r:id="rId8"/>
    <p:sldId id="321" r:id="rId9"/>
    <p:sldId id="337" r:id="rId10"/>
    <p:sldId id="338" r:id="rId11"/>
    <p:sldId id="331" r:id="rId12"/>
    <p:sldId id="317" r:id="rId13"/>
    <p:sldId id="319" r:id="rId1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05Q2fcn/H2mA5ycyf/C47A==" hashData="W/538cSnHI8DUAhVSN5myeOEklnLTeQ+3X4BeAQyWmJq+F1cTmna1qieeS9VnR6zLBMqqZDlM4JQEetULSQZlg=="/>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112423E-2233-4FF4-0B36-AF871A3B5E1E}" name="Scheel, Karen A" initials="SKA" userId="S::kscheel@aacps.org::62462850-878b-4c0e-b43a-8c936d5cdd8e" providerId="AD"/>
  <p188:author id="{10B047F6-C4CD-9443-E5A8-1BEE2C8D01F2}" name="Kresha Alvarado" initials="KA" userId="Kresha Alvarado" providerId="None"/>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5AD5182-42B8-46A4-B579-BD1945C20B4B}" v="23" dt="2024-10-11T19:49:36.148"/>
    <p1510:client id="{AE4DD19F-D555-4610-AD4C-36B76D3B623D}" v="3" dt="2024-10-11T19:52:16.61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50877" autoAdjust="0"/>
  </p:normalViewPr>
  <p:slideViewPr>
    <p:cSldViewPr snapToGrid="0">
      <p:cViewPr varScale="1">
        <p:scale>
          <a:sx n="58" d="100"/>
          <a:sy n="58" d="100"/>
        </p:scale>
        <p:origin x="3180" y="66"/>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87" d="100"/>
          <a:sy n="87" d="100"/>
        </p:scale>
        <p:origin x="3840"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njamin Overbey" userId="NRQbywUEIqMMBYXDzf8awQkMDOhtGokuZrIkuXqFQAE=" providerId="None" clId="Web-{65AD5182-42B8-46A4-B579-BD1945C20B4B}"/>
    <pc:docChg chg="modSld">
      <pc:chgData name="Benjamin Overbey" userId="NRQbywUEIqMMBYXDzf8awQkMDOhtGokuZrIkuXqFQAE=" providerId="None" clId="Web-{65AD5182-42B8-46A4-B579-BD1945C20B4B}" dt="2024-10-11T19:49:33.632" v="76" actId="20577"/>
      <pc:docMkLst>
        <pc:docMk/>
      </pc:docMkLst>
      <pc:sldChg chg="modSp modNotes">
        <pc:chgData name="Benjamin Overbey" userId="NRQbywUEIqMMBYXDzf8awQkMDOhtGokuZrIkuXqFQAE=" providerId="None" clId="Web-{65AD5182-42B8-46A4-B579-BD1945C20B4B}" dt="2024-10-11T19:49:33.632" v="76" actId="20577"/>
        <pc:sldMkLst>
          <pc:docMk/>
          <pc:sldMk cId="3909302716" sldId="299"/>
        </pc:sldMkLst>
        <pc:spChg chg="mod">
          <ac:chgData name="Benjamin Overbey" userId="NRQbywUEIqMMBYXDzf8awQkMDOhtGokuZrIkuXqFQAE=" providerId="None" clId="Web-{65AD5182-42B8-46A4-B579-BD1945C20B4B}" dt="2024-10-11T19:49:33.632" v="76" actId="20577"/>
          <ac:spMkLst>
            <pc:docMk/>
            <pc:sldMk cId="3909302716" sldId="299"/>
            <ac:spMk id="3" creationId="{D0644705-E0F5-4B9E-96E0-DB64B5EC576B}"/>
          </ac:spMkLst>
        </pc:spChg>
      </pc:sldChg>
      <pc:sldChg chg="modSp modNotes">
        <pc:chgData name="Benjamin Overbey" userId="NRQbywUEIqMMBYXDzf8awQkMDOhtGokuZrIkuXqFQAE=" providerId="None" clId="Web-{65AD5182-42B8-46A4-B579-BD1945C20B4B}" dt="2024-10-11T19:43:28.577" v="35" actId="20577"/>
        <pc:sldMkLst>
          <pc:docMk/>
          <pc:sldMk cId="1424341136" sldId="300"/>
        </pc:sldMkLst>
        <pc:spChg chg="mod">
          <ac:chgData name="Benjamin Overbey" userId="NRQbywUEIqMMBYXDzf8awQkMDOhtGokuZrIkuXqFQAE=" providerId="None" clId="Web-{65AD5182-42B8-46A4-B579-BD1945C20B4B}" dt="2024-10-11T19:43:28.577" v="35" actId="20577"/>
          <ac:spMkLst>
            <pc:docMk/>
            <pc:sldMk cId="1424341136" sldId="300"/>
            <ac:spMk id="3" creationId="{00000000-0000-0000-0000-000000000000}"/>
          </ac:spMkLst>
        </pc:spChg>
      </pc:sldChg>
      <pc:sldChg chg="modSp modNotes">
        <pc:chgData name="Benjamin Overbey" userId="NRQbywUEIqMMBYXDzf8awQkMDOhtGokuZrIkuXqFQAE=" providerId="None" clId="Web-{65AD5182-42B8-46A4-B579-BD1945C20B4B}" dt="2024-10-11T19:45:52.752" v="55"/>
        <pc:sldMkLst>
          <pc:docMk/>
          <pc:sldMk cId="699190397" sldId="320"/>
        </pc:sldMkLst>
        <pc:spChg chg="mod">
          <ac:chgData name="Benjamin Overbey" userId="NRQbywUEIqMMBYXDzf8awQkMDOhtGokuZrIkuXqFQAE=" providerId="None" clId="Web-{65AD5182-42B8-46A4-B579-BD1945C20B4B}" dt="2024-10-11T19:45:20.939" v="36" actId="20577"/>
          <ac:spMkLst>
            <pc:docMk/>
            <pc:sldMk cId="699190397" sldId="320"/>
            <ac:spMk id="2" creationId="{B5958DFB-4396-4834-9CA7-B6B32CA7C58D}"/>
          </ac:spMkLst>
        </pc:spChg>
      </pc:sldChg>
      <pc:sldChg chg="modNotes">
        <pc:chgData name="Benjamin Overbey" userId="NRQbywUEIqMMBYXDzf8awQkMDOhtGokuZrIkuXqFQAE=" providerId="None" clId="Web-{65AD5182-42B8-46A4-B579-BD1945C20B4B}" dt="2024-10-11T19:46:44.378" v="67"/>
        <pc:sldMkLst>
          <pc:docMk/>
          <pc:sldMk cId="4050508093" sldId="322"/>
        </pc:sldMkLst>
      </pc:sldChg>
      <pc:sldChg chg="modNotes">
        <pc:chgData name="Benjamin Overbey" userId="NRQbywUEIqMMBYXDzf8awQkMDOhtGokuZrIkuXqFQAE=" providerId="None" clId="Web-{65AD5182-42B8-46A4-B579-BD1945C20B4B}" dt="2024-10-11T19:47:16.238" v="68"/>
        <pc:sldMkLst>
          <pc:docMk/>
          <pc:sldMk cId="3100101371" sldId="329"/>
        </pc:sldMkLst>
      </pc:sldChg>
      <pc:sldChg chg="modNotes">
        <pc:chgData name="Benjamin Overbey" userId="NRQbywUEIqMMBYXDzf8awQkMDOhtGokuZrIkuXqFQAE=" providerId="None" clId="Web-{65AD5182-42B8-46A4-B579-BD1945C20B4B}" dt="2024-10-11T19:48:53.413" v="72"/>
        <pc:sldMkLst>
          <pc:docMk/>
          <pc:sldMk cId="3049171029" sldId="338"/>
        </pc:sldMkLst>
      </pc:sldChg>
    </pc:docChg>
  </pc:docChgLst>
  <pc:docChgLst>
    <pc:chgData name="Benjamin Overbey" userId="NRQbywUEIqMMBYXDzf8awQkMDOhtGokuZrIkuXqFQAE=" providerId="None" clId="Web-{AE4DD19F-D555-4610-AD4C-36B76D3B623D}"/>
    <pc:docChg chg="modSld">
      <pc:chgData name="Benjamin Overbey" userId="NRQbywUEIqMMBYXDzf8awQkMDOhtGokuZrIkuXqFQAE=" providerId="None" clId="Web-{AE4DD19F-D555-4610-AD4C-36B76D3B623D}" dt="2024-10-11T19:52:16.610" v="2" actId="20577"/>
      <pc:docMkLst>
        <pc:docMk/>
      </pc:docMkLst>
      <pc:sldChg chg="modSp">
        <pc:chgData name="Benjamin Overbey" userId="NRQbywUEIqMMBYXDzf8awQkMDOhtGokuZrIkuXqFQAE=" providerId="None" clId="Web-{AE4DD19F-D555-4610-AD4C-36B76D3B623D}" dt="2024-10-11T19:52:16.610" v="2" actId="20577"/>
        <pc:sldMkLst>
          <pc:docMk/>
          <pc:sldMk cId="699190397" sldId="320"/>
        </pc:sldMkLst>
        <pc:spChg chg="mod">
          <ac:chgData name="Benjamin Overbey" userId="NRQbywUEIqMMBYXDzf8awQkMDOhtGokuZrIkuXqFQAE=" providerId="None" clId="Web-{AE4DD19F-D555-4610-AD4C-36B76D3B623D}" dt="2024-10-11T19:52:16.610" v="2" actId="20577"/>
          <ac:spMkLst>
            <pc:docMk/>
            <pc:sldMk cId="699190397" sldId="320"/>
            <ac:spMk id="2" creationId="{B5958DFB-4396-4834-9CA7-B6B32CA7C58D}"/>
          </ac:spMkLst>
        </pc:spChg>
      </pc:sldChg>
    </pc:docChg>
  </pc:docChgLst>
</pc:chgInfo>
</file>

<file path=ppt/comments/modernComment_149_B8C7CAFB.xml><?xml version="1.0" encoding="utf-8"?>
<p188:cmLst xmlns:a="http://schemas.openxmlformats.org/drawingml/2006/main" xmlns:r="http://schemas.openxmlformats.org/officeDocument/2006/relationships" xmlns:p188="http://schemas.microsoft.com/office/powerpoint/2018/8/main">
  <p188:cm id="{BD4D1909-327D-4093-8400-76A42A13D992}" authorId="{10B047F6-C4CD-9443-E5A8-1BEE2C8D01F2}" status="resolved" created="2024-01-16T16:36:05.572">
    <ac:deMkLst xmlns:ac="http://schemas.microsoft.com/office/drawing/2013/main/command">
      <pc:docMk xmlns:pc="http://schemas.microsoft.com/office/powerpoint/2013/main/command"/>
      <pc:sldMk xmlns:pc="http://schemas.microsoft.com/office/powerpoint/2013/main/command" cId="3100101371" sldId="329"/>
      <ac:picMk id="5" creationId="{57B80DA4-6D30-18CC-EAA0-068F6A923296}"/>
    </ac:deMkLst>
    <p188:txBody>
      <a:bodyPr/>
      <a:lstStyle/>
      <a:p>
        <a:r>
          <a:rPr lang="en-US"/>
          <a:t>"access" misspelled-Kresha fixed with overlay</a:t>
        </a:r>
      </a:p>
    </p188:txBody>
  </p188:cm>
</p188:cmLst>
</file>

<file path=ppt/comments/modernComment_152_B5BEA855.xml><?xml version="1.0" encoding="utf-8"?>
<p188:cmLst xmlns:a="http://schemas.openxmlformats.org/drawingml/2006/main" xmlns:r="http://schemas.openxmlformats.org/officeDocument/2006/relationships" xmlns:p188="http://schemas.microsoft.com/office/powerpoint/2018/8/main">
  <p188:cm id="{87466749-8C49-48A8-8A95-E8A14CA7E8AE}" authorId="{10B047F6-C4CD-9443-E5A8-1BEE2C8D01F2}" status="resolved" created="2023-12-01T16:49:42.857">
    <pc:sldMkLst xmlns:pc="http://schemas.microsoft.com/office/powerpoint/2013/main/command">
      <pc:docMk/>
      <pc:sldMk cId="3049171029" sldId="338"/>
    </pc:sldMkLst>
    <p188:replyLst>
      <p188:reply id="{36864A95-EC8C-46FC-9F90-0D7EABAC1D34}" authorId="{10B047F6-C4CD-9443-E5A8-1BEE2C8D01F2}" created="2023-12-03T18:13:20.682">
        <p188:txBody>
          <a:bodyPr/>
          <a:lstStyle/>
          <a:p>
            <a:r>
              <a:rPr lang="en-US"/>
              <a:t>I added the verbiage from the Program pages - like you did for Cub and Scouts BSA</a:t>
            </a:r>
          </a:p>
        </p188:txBody>
      </p188:reply>
      <p188:reply id="{DB24938E-16CD-46CD-AD63-03F1EFA2B37C}" authorId="{C112423E-2233-4FF4-0B36-AF871A3B5E1E}" created="2023-12-07T02:33:47.822">
        <p188:txBody>
          <a:bodyPr/>
          <a:lstStyle/>
          <a:p>
            <a:r>
              <a:rPr lang="en-US"/>
              <a:t>Will add</a:t>
            </a:r>
          </a:p>
        </p188:txBody>
      </p188:reply>
    </p188:replyLst>
    <p188:txBody>
      <a:bodyPr/>
      <a:lstStyle/>
      <a:p>
        <a:r>
          <a:rPr lang="en-US"/>
          <a:t>Will there be a short sentence added to notes on Sea Scouts and Exploring?</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4351669-882D-44DD-96FF-64284C565428}" type="datetimeFigureOut">
              <a:rPr lang="en-US" smtClean="0"/>
              <a:t>11/7/2024</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70EB38-999A-4DBF-A535-8B16F15455B5}" type="slidenum">
              <a:rPr lang="en-US" smtClean="0"/>
              <a:t>‹#›</a:t>
            </a:fld>
            <a:endParaRPr lang="en-US"/>
          </a:p>
        </p:txBody>
      </p:sp>
    </p:spTree>
    <p:extLst>
      <p:ext uri="{BB962C8B-B14F-4D97-AF65-F5344CB8AC3E}">
        <p14:creationId xmlns:p14="http://schemas.microsoft.com/office/powerpoint/2010/main" val="24830387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scouting.org/commissioners/program-support-resources/" TargetMode="External"/><Relationship Id="rId2" Type="http://schemas.openxmlformats.org/officeDocument/2006/relationships/slide" Target="../slides/slide11.xml"/><Relationship Id="rId1" Type="http://schemas.openxmlformats.org/officeDocument/2006/relationships/notesMaster" Target="../notesMasters/notesMaster1.xml"/><Relationship Id="rId4" Type="http://schemas.openxmlformats.org/officeDocument/2006/relationships/hyperlink" Target="https://www.scouting.org/health-and-safety/"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kern="1200" dirty="0">
                <a:solidFill>
                  <a:srgbClr val="212121"/>
                </a:solidFill>
                <a:effectLst/>
                <a:latin typeface="Calibri" panose="020F0502020204030204" pitchFamily="34" charset="0"/>
                <a:ea typeface="Calibri"/>
                <a:cs typeface="Calibri" panose="020F0502020204030204" pitchFamily="34" charset="0"/>
              </a:rPr>
              <a:t>Commissioners provide unit leadership with information and guidance on the latest changes in all of the programs of </a:t>
            </a:r>
            <a:r>
              <a:rPr lang="en-US" dirty="0">
                <a:solidFill>
                  <a:srgbClr val="212121"/>
                </a:solidFill>
                <a:latin typeface="Calibri" panose="020F0502020204030204" pitchFamily="34" charset="0"/>
                <a:ea typeface="Calibri"/>
                <a:cs typeface="Calibri" panose="020F0502020204030204" pitchFamily="34" charset="0"/>
              </a:rPr>
              <a:t>Scouting America</a:t>
            </a:r>
            <a:r>
              <a:rPr lang="en-US" kern="1200" dirty="0">
                <a:solidFill>
                  <a:srgbClr val="212121"/>
                </a:solidFill>
                <a:effectLst/>
                <a:latin typeface="Calibri" panose="020F0502020204030204" pitchFamily="34" charset="0"/>
                <a:ea typeface="Calibri"/>
                <a:cs typeface="Calibri" panose="020F0502020204030204" pitchFamily="34" charset="0"/>
              </a:rPr>
              <a:t>. Providing unit service is the same regardless of the type of unit.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kern="1200"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Calibri" panose="020F0502020204030204" pitchFamily="34" charset="0"/>
                <a:ea typeface="Times New Roman" panose="02020603050405020304" pitchFamily="18" charset="0"/>
                <a:cs typeface="Calibri" panose="020F0502020204030204" pitchFamily="34" charset="0"/>
              </a:rPr>
              <a:t>Change is a constant throughout the national-level programs, </a:t>
            </a:r>
            <a:r>
              <a:rPr lang="en-US" kern="1200" dirty="0">
                <a:solidFill>
                  <a:srgbClr val="212121"/>
                </a:solidFill>
                <a:effectLst/>
                <a:latin typeface="Calibri" panose="020F0502020204030204" pitchFamily="34" charset="0"/>
                <a:ea typeface="Times New Roman" panose="02020603050405020304" pitchFamily="18" charset="0"/>
                <a:cs typeface="Calibri" panose="020F0502020204030204" pitchFamily="34" charset="0"/>
              </a:rPr>
              <a:t>and </a:t>
            </a:r>
            <a:r>
              <a:rPr lang="en-US" kern="1200"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getting this information out to the units is essential to ensure quality programs for all Scouting America youth and adult participants.</a:t>
            </a:r>
            <a:r>
              <a:rPr lang="en-US"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This makes the commissioner the </a:t>
            </a:r>
            <a:r>
              <a:rPr lang="en-US" b="1"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single best resource</a:t>
            </a:r>
            <a:r>
              <a:rPr lang="en-US"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for unit leaders to look to for the support they need.  </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CBE1668-4D6A-4C8F-8C32-819FE6F32F9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882412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458788"/>
            <a:ext cx="4114800" cy="3086100"/>
          </a:xfrm>
        </p:spPr>
      </p:sp>
      <p:sp>
        <p:nvSpPr>
          <p:cNvPr id="3" name="Notes Placeholder 2"/>
          <p:cNvSpPr>
            <a:spLocks noGrp="1"/>
          </p:cNvSpPr>
          <p:nvPr>
            <p:ph type="body" idx="1"/>
          </p:nvPr>
        </p:nvSpPr>
        <p:spPr>
          <a:xfrm>
            <a:off x="685800" y="3728520"/>
            <a:ext cx="5486400" cy="4956692"/>
          </a:xfrm>
        </p:spPr>
        <p:txBody>
          <a:bodyPr/>
          <a:lstStyle/>
          <a:p>
            <a:r>
              <a:rPr lang="en-US" b="1" i="0" dirty="0">
                <a:effectLst/>
                <a:latin typeface="Calibri" panose="020F0502020204030204" pitchFamily="34" charset="0"/>
                <a:cs typeface="Calibri" panose="020F0502020204030204" pitchFamily="34" charset="0"/>
              </a:rPr>
              <a:t>Older Youth Programs</a:t>
            </a:r>
          </a:p>
          <a:p>
            <a:pPr marL="0" marR="0">
              <a:spcBef>
                <a:spcPts val="0"/>
              </a:spcBef>
              <a:spcAft>
                <a:spcPts val="0"/>
              </a:spcAft>
            </a:pPr>
            <a:r>
              <a:rPr lang="en-US"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Next are the older youth programs, those for youth 14-21.  These allow scouts who enjoy the activities of scouting and want some that are different than in the usual troop program.   A scout can be a part of a troop and an older youth program at the same time.  </a:t>
            </a:r>
            <a:endParaRPr lang="en-US" dirty="0">
              <a:effectLst/>
              <a:latin typeface="Calibri" panose="020F0502020204030204" pitchFamily="34" charset="0"/>
              <a:ea typeface="Times New Roman" panose="02020603050405020304" pitchFamily="18" charset="0"/>
              <a:cs typeface="Calibri" panose="020F0502020204030204" pitchFamily="34" charset="0"/>
            </a:endParaRPr>
          </a:p>
          <a:p>
            <a:r>
              <a:rPr lang="en-US" b="0" i="0" dirty="0">
                <a:effectLst/>
                <a:latin typeface="Calibri" panose="020F0502020204030204" pitchFamily="34" charset="0"/>
                <a:cs typeface="Calibri" panose="020F0502020204030204" pitchFamily="34" charset="0"/>
              </a:rPr>
              <a:t>Includes:</a:t>
            </a:r>
          </a:p>
          <a:p>
            <a:pPr marL="171450" indent="-171450">
              <a:buFont typeface="Arial" panose="020B0604020202020204" pitchFamily="34" charset="0"/>
              <a:buChar char="•"/>
            </a:pPr>
            <a:r>
              <a:rPr lang="en-US" b="0" i="0" dirty="0">
                <a:effectLst/>
                <a:latin typeface="Calibri" panose="020F0502020204030204" pitchFamily="34" charset="0"/>
                <a:cs typeface="Calibri" panose="020F0502020204030204" pitchFamily="34" charset="0"/>
              </a:rPr>
              <a:t>Venturing (Crew)</a:t>
            </a:r>
          </a:p>
          <a:p>
            <a:pPr marL="171450" indent="-171450">
              <a:buFont typeface="Arial" panose="020B0604020202020204" pitchFamily="34" charset="0"/>
              <a:buChar char="•"/>
            </a:pPr>
            <a:r>
              <a:rPr lang="en-US" b="0" i="0" dirty="0">
                <a:effectLst/>
                <a:latin typeface="Calibri" panose="020F0502020204030204" pitchFamily="34" charset="0"/>
                <a:cs typeface="Calibri" panose="020F0502020204030204" pitchFamily="34" charset="0"/>
              </a:rPr>
              <a:t>Sea Scouts (Ship)</a:t>
            </a:r>
          </a:p>
          <a:p>
            <a:pPr marL="171450" indent="-171450">
              <a:buFont typeface="Arial" panose="020B0604020202020204" pitchFamily="34" charset="0"/>
              <a:buChar char="•"/>
            </a:pPr>
            <a:r>
              <a:rPr lang="en-US" b="0" i="0" dirty="0">
                <a:effectLst/>
                <a:latin typeface="Calibri" panose="020F0502020204030204" pitchFamily="34" charset="0"/>
                <a:cs typeface="Calibri" panose="020F0502020204030204" pitchFamily="34" charset="0"/>
              </a:rPr>
              <a:t>Exploring (Post)</a:t>
            </a:r>
          </a:p>
          <a:p>
            <a:pPr marL="0" indent="0">
              <a:buFont typeface="Arial" panose="020B0604020202020204" pitchFamily="34" charset="0"/>
              <a:buNone/>
            </a:pPr>
            <a:endParaRPr lang="en-US" b="0" i="0" dirty="0">
              <a:effectLst/>
              <a:latin typeface="Calibri" panose="020F0502020204030204" pitchFamily="34" charset="0"/>
              <a:cs typeface="Calibri" panose="020F0502020204030204" pitchFamily="34" charset="0"/>
            </a:endParaRPr>
          </a:p>
          <a:p>
            <a:r>
              <a:rPr lang="en-US" b="1" i="0" dirty="0">
                <a:effectLst/>
                <a:latin typeface="Calibri" panose="020F0502020204030204" pitchFamily="34" charset="0"/>
                <a:cs typeface="Calibri" panose="020F0502020204030204" pitchFamily="34" charset="0"/>
              </a:rPr>
              <a:t>Venturing </a:t>
            </a:r>
            <a:r>
              <a:rPr lang="en-US" b="0" i="0" dirty="0">
                <a:effectLst/>
                <a:latin typeface="Calibri" panose="020F0502020204030204" pitchFamily="34" charset="0"/>
                <a:cs typeface="Calibri" panose="020F0502020204030204" pitchFamily="34" charset="0"/>
              </a:rPr>
              <a:t>- Everyone has that moment that opens their eyes to a bigger world than they ever imagined. It might happen while paddling a quiet lake, bonding with new friends around a beach bonfire, or rising to the challenge of leading an exhausted crew to the edges of adventure. Venturing empowers </a:t>
            </a:r>
            <a:r>
              <a:rPr lang="en-US" dirty="0">
                <a:latin typeface="Calibri" panose="020F0502020204030204" pitchFamily="34" charset="0"/>
                <a:cs typeface="Calibri" panose="020F0502020204030204" pitchFamily="34" charset="0"/>
              </a:rPr>
              <a:t>youth</a:t>
            </a:r>
            <a:r>
              <a:rPr lang="en-US" b="0" i="0" dirty="0">
                <a:effectLst/>
                <a:latin typeface="Calibri" panose="020F0502020204030204" pitchFamily="34" charset="0"/>
                <a:cs typeface="Calibri" panose="020F0502020204030204" pitchFamily="34" charset="0"/>
              </a:rPr>
              <a:t> to create </a:t>
            </a:r>
            <a:r>
              <a:rPr lang="en-US" dirty="0">
                <a:latin typeface="Calibri" panose="020F0502020204030204" pitchFamily="34" charset="0"/>
                <a:cs typeface="Calibri" panose="020F0502020204030204" pitchFamily="34" charset="0"/>
              </a:rPr>
              <a:t>their</a:t>
            </a:r>
            <a:r>
              <a:rPr lang="en-US" b="0" i="0" dirty="0">
                <a:effectLst/>
                <a:latin typeface="Calibri" panose="020F0502020204030204" pitchFamily="34" charset="0"/>
                <a:cs typeface="Calibri" panose="020F0502020204030204" pitchFamily="34" charset="0"/>
              </a:rPr>
              <a:t> own experiences while bringing Scouting values to life through high-adventure outdoor activities and challenging real-world projects.</a:t>
            </a:r>
          </a:p>
          <a:p>
            <a:endParaRPr lang="en-US" b="0" i="0" dirty="0">
              <a:effectLst/>
              <a:latin typeface="Calibri" panose="020F0502020204030204" pitchFamily="34" charset="0"/>
              <a:cs typeface="Calibri" panose="020F0502020204030204" pitchFamily="34" charset="0"/>
            </a:endParaRPr>
          </a:p>
          <a:p>
            <a:r>
              <a:rPr lang="en-US" b="1" i="0" dirty="0">
                <a:effectLst/>
                <a:latin typeface="Calibri" panose="020F0502020204030204" pitchFamily="34" charset="0"/>
                <a:cs typeface="Calibri" panose="020F0502020204030204" pitchFamily="34" charset="0"/>
              </a:rPr>
              <a:t>Sea Scouts </a:t>
            </a:r>
            <a:r>
              <a:rPr lang="en-US" b="0" i="0" dirty="0">
                <a:effectLst/>
                <a:latin typeface="Calibri" panose="020F0502020204030204" pitchFamily="34" charset="0"/>
                <a:cs typeface="Calibri" panose="020F0502020204030204" pitchFamily="34" charset="0"/>
              </a:rPr>
              <a:t>- For over 100 years Sea Scouting has promoted better citizenship and improved members’ boating skills through instruction and practice in water safety, boating skills, outdoor, social, service experiences, and knowledge of our maritime heritage.</a:t>
            </a:r>
          </a:p>
          <a:p>
            <a:endParaRPr lang="en-US" b="0" i="0" dirty="0">
              <a:effectLst/>
              <a:latin typeface="Calibri" panose="020F0502020204030204" pitchFamily="34" charset="0"/>
              <a:cs typeface="Calibri" panose="020F0502020204030204" pitchFamily="34" charset="0"/>
            </a:endParaRPr>
          </a:p>
          <a:p>
            <a:pPr marL="0" marR="0">
              <a:spcBef>
                <a:spcPts val="0"/>
              </a:spcBef>
              <a:spcAft>
                <a:spcPts val="0"/>
              </a:spcAft>
            </a:pPr>
            <a:r>
              <a:rPr lang="en-US" b="1" i="0" dirty="0">
                <a:effectLst/>
                <a:latin typeface="Calibri" panose="020F0502020204030204" pitchFamily="34" charset="0"/>
                <a:cs typeface="Calibri" panose="020F0502020204030204" pitchFamily="34" charset="0"/>
              </a:rPr>
              <a:t>Exploring</a:t>
            </a:r>
            <a:r>
              <a:rPr lang="en-US" b="0" i="0" dirty="0">
                <a:effectLst/>
                <a:latin typeface="Calibri" panose="020F0502020204030204" pitchFamily="34" charset="0"/>
                <a:cs typeface="Calibri" panose="020F0502020204030204" pitchFamily="34" charset="0"/>
              </a:rPr>
              <a:t> - Exploring provides exciting activities and mentorship for youth looking to discover their future. </a:t>
            </a:r>
            <a:r>
              <a:rPr lang="en-US" kern="1200" dirty="0">
                <a:effectLst/>
                <a:latin typeface="Calibri" panose="020F0502020204030204" pitchFamily="34" charset="0"/>
                <a:ea typeface="Times New Roman" panose="02020603050405020304" pitchFamily="18" charset="0"/>
                <a:cs typeface="Calibri" panose="020F0502020204030204" pitchFamily="34" charset="0"/>
              </a:rPr>
              <a:t>Working with a local organization to sponsor a Post that allows its participants to experience some of the aspects of a specific career, such as policing, health fields, and others.</a:t>
            </a:r>
            <a:endParaRPr lang="en-US" dirty="0">
              <a:effectLst/>
              <a:latin typeface="Calibri" panose="020F0502020204030204" pitchFamily="34" charset="0"/>
              <a:ea typeface="Times New Roman" panose="02020603050405020304" pitchFamily="18" charset="0"/>
              <a:cs typeface="Calibri" panose="020F0502020204030204" pitchFamily="34" charset="0"/>
            </a:endParaRPr>
          </a:p>
          <a:p>
            <a:pPr marL="0" marR="0">
              <a:spcBef>
                <a:spcPts val="0"/>
              </a:spcBef>
              <a:spcAft>
                <a:spcPts val="0"/>
              </a:spcAft>
            </a:pPr>
            <a:r>
              <a:rPr lang="en-US" dirty="0">
                <a:effectLst/>
                <a:latin typeface="Calibri" panose="020F0502020204030204" pitchFamily="34" charset="0"/>
                <a:ea typeface="Times New Roman" panose="02020603050405020304" pitchFamily="18" charset="0"/>
                <a:cs typeface="Calibri" panose="020F0502020204030204" pitchFamily="34" charset="0"/>
              </a:rPr>
              <a:t> </a:t>
            </a:r>
          </a:p>
          <a:p>
            <a:endParaRPr lang="en-US" b="0" i="0" dirty="0">
              <a:solidFill>
                <a:srgbClr val="515354"/>
              </a:solidFill>
              <a:effectLst/>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CBE1668-4D6A-4C8F-8C32-819FE6F32F9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985625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148539"/>
          </a:xfrm>
        </p:spPr>
        <p:txBody>
          <a:bodyPr/>
          <a:lstStyle/>
          <a:p>
            <a:r>
              <a:rPr lang="en-US" b="1" dirty="0">
                <a:latin typeface="Calibri" panose="020F0502020204030204" pitchFamily="34" charset="0"/>
                <a:cs typeface="Calibri" panose="020F0502020204030204" pitchFamily="34" charset="0"/>
              </a:rPr>
              <a:t>Knowing Your Resources</a:t>
            </a:r>
          </a:p>
          <a:p>
            <a:r>
              <a:rPr lang="en-US" dirty="0">
                <a:latin typeface="Calibri" panose="020F0502020204030204" pitchFamily="34" charset="0"/>
                <a:cs typeface="Calibri" panose="020F0502020204030204" pitchFamily="34" charset="0"/>
              </a:rPr>
              <a:t>As a commissioner works on developing a relationship with a unit, it is also important to understand how a specific type of unit functions.  </a:t>
            </a:r>
          </a:p>
          <a:p>
            <a:r>
              <a:rPr lang="en-US" dirty="0">
                <a:latin typeface="Calibri" panose="020F0502020204030204" pitchFamily="34" charset="0"/>
                <a:cs typeface="Calibri" panose="020F0502020204030204" pitchFamily="34" charset="0"/>
              </a:rPr>
              <a:t> </a:t>
            </a:r>
          </a:p>
          <a:p>
            <a:pPr marL="171450" indent="-171450">
              <a:buFont typeface="Arial" panose="020B0604020202020204" pitchFamily="34" charset="0"/>
              <a:buChar char="•"/>
            </a:pPr>
            <a:r>
              <a:rPr lang="en-US" dirty="0">
                <a:latin typeface="Calibri" panose="020F0502020204030204" pitchFamily="34" charset="0"/>
                <a:cs typeface="Calibri" panose="020F0502020204030204" pitchFamily="34" charset="0"/>
              </a:rPr>
              <a:t>In addition to taking unit-specific training, reviewing the unit’s program resources enables a commissioner to answer questions from leaders of the unit as well as how a specific type of unit should function</a:t>
            </a:r>
          </a:p>
          <a:p>
            <a:pPr marL="171450" indent="-171450">
              <a:buFont typeface="Arial" panose="020B0604020202020204" pitchFamily="34" charset="0"/>
              <a:buChar char="•"/>
            </a:pPr>
            <a:endParaRPr lang="en-US" dirty="0">
              <a:latin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US" dirty="0">
                <a:latin typeface="Calibri" panose="020F0502020204030204" pitchFamily="34" charset="0"/>
                <a:cs typeface="Calibri" panose="020F0502020204030204" pitchFamily="34" charset="0"/>
              </a:rPr>
              <a:t>Resources for each program (Cub Scouts, Scouts BSA, Venturing, Sea Scouts, Lone Scout, Explorers, International Scouting, Special Needs and Disabilities, STEM, and Awards Central) are found on the Commissioner Website:</a:t>
            </a:r>
          </a:p>
          <a:p>
            <a:r>
              <a:rPr lang="en-US" dirty="0">
                <a:latin typeface="Calibri" panose="020F0502020204030204" pitchFamily="34" charset="0"/>
                <a:cs typeface="Calibri" panose="020F0502020204030204" pitchFamily="34" charset="0"/>
                <a:hlinkClick r:id="rId3"/>
              </a:rPr>
              <a:t>Program Support Resources | Boy Scouts of America (scouting.org)</a:t>
            </a:r>
            <a:r>
              <a:rPr lang="en-US" dirty="0">
                <a:latin typeface="Calibri" panose="020F0502020204030204" pitchFamily="34" charset="0"/>
                <a:cs typeface="Calibri" panose="020F0502020204030204" pitchFamily="34" charset="0"/>
              </a:rPr>
              <a:t> -  https://www.scouting.org/commissioners/program-support-resources/</a:t>
            </a:r>
          </a:p>
          <a:p>
            <a:endParaRPr lang="en-US" dirty="0">
              <a:latin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US" dirty="0">
                <a:latin typeface="Calibri" panose="020F0502020204030204" pitchFamily="34" charset="0"/>
                <a:cs typeface="Calibri" panose="020F0502020204030204" pitchFamily="34" charset="0"/>
              </a:rPr>
              <a:t>Review safety resources found at </a:t>
            </a:r>
            <a:r>
              <a:rPr lang="en-US" dirty="0">
                <a:latin typeface="Calibri" panose="020F0502020204030204" pitchFamily="34" charset="0"/>
                <a:cs typeface="Calibri" panose="020F0502020204030204" pitchFamily="34" charset="0"/>
                <a:hlinkClick r:id="rId4"/>
              </a:rPr>
              <a:t>Scouting Safely | Boy Scouts of America</a:t>
            </a:r>
            <a:endParaRPr lang="en-US" dirty="0">
              <a:latin typeface="Calibri" panose="020F0502020204030204" pitchFamily="34" charset="0"/>
              <a:cs typeface="Calibri" panose="020F0502020204030204" pitchFamily="34" charset="0"/>
            </a:endParaRPr>
          </a:p>
          <a:p>
            <a:endParaRPr lang="en-US" dirty="0">
              <a:latin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US" dirty="0">
                <a:latin typeface="Calibri" panose="020F0502020204030204" pitchFamily="34" charset="0"/>
                <a:cs typeface="Calibri" panose="020F0502020204030204" pitchFamily="34" charset="0"/>
              </a:rPr>
              <a:t>If the situation is not something you have dealt with before, consider consulting other commissioners such as your assistant district commissioner or your district commissioner.  You can also consult experts on the district committee.  Use the expertise of others in determining how best to support this unit.</a:t>
            </a:r>
          </a:p>
          <a:p>
            <a:pPr marL="171450" indent="-171450">
              <a:buFont typeface="Arial" panose="020B0604020202020204" pitchFamily="34" charset="0"/>
              <a:buChar char="•"/>
            </a:pPr>
            <a:endParaRPr lang="en-US"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Instructor Note:  </a:t>
            </a:r>
            <a:r>
              <a:rPr lang="en-US" b="1" i="1"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Have the class scan the QR code on the slide</a:t>
            </a:r>
            <a:endParaRPr lang="en-US" dirty="0">
              <a:effectLst/>
              <a:latin typeface="Calibri" panose="020F0502020204030204" pitchFamily="34" charset="0"/>
              <a:ea typeface="Times New Roman" panose="02020603050405020304" pitchFamily="18" charset="0"/>
              <a:cs typeface="Calibri" panose="020F0502020204030204" pitchFamily="34" charset="0"/>
            </a:endParaRPr>
          </a:p>
          <a:p>
            <a:pPr marL="0" indent="0">
              <a:buFont typeface="Arial" panose="020B0604020202020204" pitchFamily="34" charset="0"/>
              <a:buNone/>
            </a:pPr>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CBE1668-4D6A-4C8F-8C32-819FE6F32F9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272286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dirty="0">
                <a:latin typeface="Calibri" panose="020F0502020204030204" pitchFamily="34" charset="0"/>
                <a:cs typeface="Calibri" panose="020F0502020204030204" pitchFamily="34" charset="0"/>
              </a:rPr>
              <a:t>Summary</a:t>
            </a:r>
          </a:p>
          <a:p>
            <a:pPr marL="171450" indent="-171450">
              <a:buFont typeface="Arial" panose="020B0604020202020204" pitchFamily="34" charset="0"/>
              <a:buChar char="•"/>
            </a:pPr>
            <a:r>
              <a:rPr lang="en-US" dirty="0">
                <a:latin typeface="Calibri" panose="020F0502020204030204" pitchFamily="34" charset="0"/>
                <a:cs typeface="Calibri" panose="020F0502020204030204" pitchFamily="34" charset="0"/>
              </a:rPr>
              <a:t>The culture of unit service reminds commissioners of the behaviors, beliefs, and values that enable them to achieve our mission and fulfill our vision.</a:t>
            </a:r>
          </a:p>
          <a:p>
            <a:pPr marL="171450" indent="-171450">
              <a:buFont typeface="Arial" panose="020B0604020202020204" pitchFamily="34" charset="0"/>
              <a:buChar char="•"/>
            </a:pPr>
            <a:r>
              <a:rPr lang="en-US" dirty="0">
                <a:latin typeface="Calibri" panose="020F0502020204030204" pitchFamily="34" charset="0"/>
                <a:cs typeface="Calibri" panose="020F0502020204030204" pitchFamily="34" charset="0"/>
              </a:rPr>
              <a:t>Each unit shares common attributes based on the Scout Law and Oath with similar organization.</a:t>
            </a:r>
          </a:p>
          <a:p>
            <a:pPr marL="171450" indent="-171450">
              <a:buFont typeface="Arial" panose="020B0604020202020204" pitchFamily="34" charset="0"/>
              <a:buChar char="•"/>
            </a:pPr>
            <a:r>
              <a:rPr lang="en-US" dirty="0">
                <a:latin typeface="Calibri" panose="020F0502020204030204" pitchFamily="34" charset="0"/>
                <a:cs typeface="Calibri" panose="020F0502020204030204" pitchFamily="34" charset="0"/>
              </a:rPr>
              <a:t>Commissioners should understand how a unit functions and the resources available.</a:t>
            </a:r>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CBE1668-4D6A-4C8F-8C32-819FE6F32F9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95357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CBE1668-4D6A-4C8F-8C32-819FE6F32F9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103843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a:solidFill>
                  <a:srgbClr val="212121"/>
                </a:solidFill>
                <a:effectLst/>
                <a:latin typeface="Calibri" panose="020F0502020204030204" pitchFamily="34" charset="0"/>
                <a:cs typeface="Calibri" panose="020F0502020204030204" pitchFamily="34" charset="0"/>
              </a:rPr>
              <a:t>Course Objectives</a:t>
            </a:r>
          </a:p>
          <a:p>
            <a:pPr marL="0" indent="0">
              <a:buNone/>
            </a:pPr>
            <a:r>
              <a:rPr lang="en-US" dirty="0">
                <a:latin typeface="Calibri" panose="020F0502020204030204" pitchFamily="34" charset="0"/>
                <a:cs typeface="Calibri" panose="020F0502020204030204" pitchFamily="34" charset="0"/>
              </a:rPr>
              <a:t>At the end of this training, a commissioner will be able to:</a:t>
            </a:r>
          </a:p>
          <a:p>
            <a:pPr marL="171450" indent="-171450">
              <a:buFont typeface="Arial" panose="020B0604020202020204" pitchFamily="34" charset="0"/>
              <a:buChar char="•"/>
            </a:pPr>
            <a:r>
              <a:rPr lang="en-US" dirty="0">
                <a:latin typeface="Calibri" panose="020F0502020204030204" pitchFamily="34" charset="0"/>
                <a:cs typeface="Calibri" panose="020F0502020204030204" pitchFamily="34" charset="0"/>
              </a:rPr>
              <a:t>Understand the culture of unit service</a:t>
            </a:r>
          </a:p>
          <a:p>
            <a:pPr marL="171450" indent="-171450">
              <a:buFont typeface="Arial" panose="020B0604020202020204" pitchFamily="34" charset="0"/>
              <a:buChar char="•"/>
            </a:pPr>
            <a:r>
              <a:rPr lang="en-US" dirty="0">
                <a:latin typeface="Calibri" panose="020F0502020204030204" pitchFamily="34" charset="0"/>
                <a:cs typeface="Calibri" panose="020F0502020204030204" pitchFamily="34" charset="0"/>
              </a:rPr>
              <a:t>Be familiar with the attributes of each Scouting America unit</a:t>
            </a:r>
          </a:p>
          <a:p>
            <a:pPr marL="171450" indent="-171450">
              <a:buFont typeface="Arial" panose="020B0604020202020204" pitchFamily="34" charset="0"/>
              <a:buChar char="•"/>
            </a:pPr>
            <a:r>
              <a:rPr lang="en-US" dirty="0">
                <a:latin typeface="Calibri" panose="020F0502020204030204" pitchFamily="34" charset="0"/>
                <a:cs typeface="Calibri" panose="020F0502020204030204" pitchFamily="34" charset="0"/>
              </a:rPr>
              <a:t>Know where to find the resources available</a:t>
            </a:r>
          </a:p>
          <a:p>
            <a:endParaRPr lang="en-US" b="1" i="0" dirty="0">
              <a:solidFill>
                <a:srgbClr val="212121"/>
              </a:solidFill>
              <a:effectLst/>
              <a:latin typeface="Calibri" panose="020F0502020204030204" pitchFamily="34" charset="0"/>
              <a:cs typeface="Calibri" panose="020F0502020204030204" pitchFamily="34" charset="0"/>
            </a:endParaRPr>
          </a:p>
          <a:p>
            <a:r>
              <a:rPr lang="en-US" b="0" i="0" dirty="0">
                <a:solidFill>
                  <a:srgbClr val="212121"/>
                </a:solidFill>
                <a:effectLst/>
                <a:latin typeface="Calibri" panose="020F0502020204030204" pitchFamily="34" charset="0"/>
                <a:cs typeface="Calibri" panose="020F0502020204030204" pitchFamily="34" charset="0"/>
              </a:rPr>
              <a:t>An effective commissioner provides unit leadership with information and guidance for their specific program, whether Cub Scouts, Scouts BSA, or Older Youth programs.</a:t>
            </a:r>
          </a:p>
          <a:p>
            <a:endParaRPr lang="en-US" b="0" i="0" dirty="0">
              <a:solidFill>
                <a:srgbClr val="212121"/>
              </a:solidFill>
              <a:effectLst/>
            </a:endParaRPr>
          </a:p>
          <a:p>
            <a:endParaRPr lang="en-US" b="0" i="0" dirty="0">
              <a:solidFill>
                <a:srgbClr val="212121"/>
              </a:solidFill>
              <a:effectLst/>
              <a:latin typeface="Roboto" panose="02000000000000000000" pitchFamily="2" charset="0"/>
            </a:endParaRPr>
          </a:p>
          <a:p>
            <a:r>
              <a:rPr lang="en-US" b="0" i="0" dirty="0">
                <a:solidFill>
                  <a:srgbClr val="212121"/>
                </a:solidFill>
                <a:effectLst/>
                <a:latin typeface="Roboto" panose="02000000000000000000" pitchFamily="2" charset="0"/>
              </a:rPr>
              <a:t> </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CBE1668-4D6A-4C8F-8C32-819FE6F32F9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645494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kern="1200" dirty="0">
                <a:solidFill>
                  <a:schemeClr val="tx1"/>
                </a:solidFill>
                <a:effectLst/>
                <a:latin typeface="Calibri" panose="020F0502020204030204" pitchFamily="34" charset="0"/>
                <a:cs typeface="Calibri" panose="020F0502020204030204" pitchFamily="34" charset="0"/>
              </a:rPr>
              <a:t>Commissioner Priorities</a:t>
            </a:r>
          </a:p>
          <a:p>
            <a:r>
              <a:rPr lang="en-US" sz="1200" kern="1200" dirty="0">
                <a:solidFill>
                  <a:schemeClr val="tx1"/>
                </a:solidFill>
                <a:effectLst/>
                <a:latin typeface="Calibri" panose="020F0502020204030204" pitchFamily="34" charset="0"/>
                <a:cs typeface="Calibri" panose="020F0502020204030204" pitchFamily="34" charset="0"/>
              </a:rPr>
              <a:t>As commissioners, we have many tasks and responsibilities, but we have three key priorities:</a:t>
            </a: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cs typeface="Calibri" panose="020F0502020204030204" pitchFamily="34" charset="0"/>
              </a:rPr>
              <a:t>Being the single, best resource.  We help units deliver the Scouting program in a way that will make more adults and young people want to join and stay.  </a:t>
            </a: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cs typeface="Calibri" panose="020F0502020204030204" pitchFamily="34" charset="0"/>
              </a:rPr>
              <a:t>Ensuring S.A.F.E programs (Supervision, Assessment, Fitness and Skill, and Equipment and Environment)</a:t>
            </a: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cs typeface="Calibri" panose="020F0502020204030204" pitchFamily="34" charset="0"/>
              </a:rPr>
              <a:t>Enabling significant, sustainable growth</a:t>
            </a:r>
          </a:p>
          <a:p>
            <a:r>
              <a:rPr lang="en-US" sz="1200" kern="1200" dirty="0">
                <a:solidFill>
                  <a:schemeClr val="tx1"/>
                </a:solidFill>
                <a:effectLst/>
                <a:latin typeface="Calibri" panose="020F0502020204030204" pitchFamily="34" charset="0"/>
                <a:cs typeface="Calibri" panose="020F0502020204030204" pitchFamily="34" charset="0"/>
              </a:rPr>
              <a:t>Commissioners use these objectives to develop relationships and provide information/resources to the units they serve.  Today we focus on the unit structure and how a commissioner can understand a unit’s program and find the available resources for supporting that unit.</a:t>
            </a:r>
          </a:p>
          <a:p>
            <a:r>
              <a:rPr lang="en-US" sz="1200" kern="1200" dirty="0">
                <a:solidFill>
                  <a:schemeClr val="tx1"/>
                </a:solidFill>
                <a:effectLst/>
                <a:latin typeface="Calibri" panose="020F0502020204030204" pitchFamily="34" charset="0"/>
                <a:cs typeface="Calibri" panose="020F0502020204030204" pitchFamily="34" charset="0"/>
              </a:rPr>
              <a:t> </a:t>
            </a:r>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CBE1668-4D6A-4C8F-8C32-819FE6F32F9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2497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443163" y="228600"/>
            <a:ext cx="1971675" cy="1479550"/>
          </a:xfrm>
        </p:spPr>
      </p:sp>
      <p:sp>
        <p:nvSpPr>
          <p:cNvPr id="3" name="Notes Placeholder 2"/>
          <p:cNvSpPr>
            <a:spLocks noGrp="1"/>
          </p:cNvSpPr>
          <p:nvPr>
            <p:ph type="body" idx="1"/>
          </p:nvPr>
        </p:nvSpPr>
        <p:spPr>
          <a:xfrm>
            <a:off x="517794" y="1708150"/>
            <a:ext cx="5662670" cy="7207250"/>
          </a:xfrm>
        </p:spPr>
        <p:txBody>
          <a:bodyPr/>
          <a:lstStyle/>
          <a:p>
            <a:r>
              <a:rPr lang="en-US" b="1" dirty="0"/>
              <a:t>The Culture of Unit Service:  </a:t>
            </a:r>
          </a:p>
          <a:p>
            <a:endParaRPr lang="en-US" b="1" dirty="0"/>
          </a:p>
          <a:p>
            <a:pPr marL="0" marR="0">
              <a:spcBef>
                <a:spcPts val="0"/>
              </a:spcBef>
              <a:spcAft>
                <a:spcPts val="0"/>
              </a:spcAft>
            </a:pPr>
            <a:r>
              <a:rPr lang="en-US"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Commissioners have the mission of supporting units as they work with their youth in various ways. </a:t>
            </a:r>
            <a:r>
              <a:rPr lang="en-US" b="1"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US" dirty="0">
              <a:effectLst/>
              <a:latin typeface="Calibri" panose="020F0502020204030204" pitchFamily="34" charset="0"/>
              <a:ea typeface="Times New Roman" panose="02020603050405020304" pitchFamily="18" charset="0"/>
              <a:cs typeface="Calibri" panose="020F0502020204030204" pitchFamily="34" charset="0"/>
            </a:endParaRPr>
          </a:p>
          <a:p>
            <a:pPr marL="171450" marR="0" indent="-171450">
              <a:spcBef>
                <a:spcPts val="0"/>
              </a:spcBef>
              <a:spcAft>
                <a:spcPts val="0"/>
              </a:spcAft>
              <a:buFont typeface="Arial" panose="020B0604020202020204" pitchFamily="34" charset="0"/>
              <a:buChar char="•"/>
            </a:pPr>
            <a:r>
              <a:rPr lang="en-US" b="1"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Be the Heart</a:t>
            </a:r>
            <a:endParaRPr lang="en-US" dirty="0">
              <a:effectLst/>
              <a:latin typeface="Calibri" panose="020F0502020204030204" pitchFamily="34" charset="0"/>
              <a:ea typeface="Times New Roman" panose="02020603050405020304" pitchFamily="18" charset="0"/>
              <a:cs typeface="Calibri" panose="020F0502020204030204" pitchFamily="34" charset="0"/>
            </a:endParaRPr>
          </a:p>
          <a:p>
            <a:pPr marR="0">
              <a:spcBef>
                <a:spcPts val="0"/>
              </a:spcBef>
              <a:spcAft>
                <a:spcPts val="0"/>
              </a:spcAft>
            </a:pPr>
            <a:r>
              <a:rPr lang="en-US"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The Scouting units are at its heart.  The unit delivers the Scouting program to the youth and the Scouting’s success depends on the unit’s ability to deliver the program. Just as our heart keeps us alive, units keep Scouting vibrant and effective. Commissioners provide unique support to units as they create a safe, welcoming environment as well as deliver the Scouting program effectively.</a:t>
            </a:r>
            <a:endParaRPr lang="en-US" dirty="0">
              <a:effectLst/>
              <a:latin typeface="Calibri" panose="020F0502020204030204" pitchFamily="34" charset="0"/>
              <a:ea typeface="Times New Roman" panose="02020603050405020304" pitchFamily="18" charset="0"/>
              <a:cs typeface="Calibri" panose="020F0502020204030204" pitchFamily="34" charset="0"/>
            </a:endParaRPr>
          </a:p>
          <a:p>
            <a:pPr marR="0">
              <a:spcBef>
                <a:spcPts val="0"/>
              </a:spcBef>
              <a:spcAft>
                <a:spcPts val="0"/>
              </a:spcAft>
            </a:pPr>
            <a:r>
              <a:rPr lang="en-US" b="1"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US" dirty="0">
              <a:effectLst/>
              <a:latin typeface="Calibri" panose="020F0502020204030204" pitchFamily="34" charset="0"/>
              <a:ea typeface="Times New Roman" panose="02020603050405020304" pitchFamily="18" charset="0"/>
              <a:cs typeface="Calibri" panose="020F0502020204030204" pitchFamily="34" charset="0"/>
            </a:endParaRPr>
          </a:p>
          <a:p>
            <a:pPr marL="171450" marR="0" indent="-171450">
              <a:spcBef>
                <a:spcPts val="0"/>
              </a:spcBef>
              <a:spcAft>
                <a:spcPts val="0"/>
              </a:spcAft>
              <a:buFont typeface="Arial" panose="020B0604020202020204" pitchFamily="34" charset="0"/>
              <a:buChar char="•"/>
            </a:pPr>
            <a:r>
              <a:rPr lang="en-US" b="1"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Build Relationships</a:t>
            </a:r>
            <a:endParaRPr lang="en-US" dirty="0">
              <a:effectLst/>
              <a:latin typeface="Calibri" panose="020F0502020204030204" pitchFamily="34" charset="0"/>
              <a:ea typeface="Times New Roman" panose="02020603050405020304" pitchFamily="18" charset="0"/>
              <a:cs typeface="Calibri" panose="020F0502020204030204" pitchFamily="34" charset="0"/>
            </a:endParaRPr>
          </a:p>
          <a:p>
            <a:pPr marR="0">
              <a:spcBef>
                <a:spcPts val="0"/>
              </a:spcBef>
              <a:spcAft>
                <a:spcPts val="0"/>
              </a:spcAft>
            </a:pPr>
            <a:r>
              <a:rPr lang="en-US"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Commissioners must develop relationships with the unit leaders they serve based on mutual respect, candor and trust. </a:t>
            </a:r>
            <a:endParaRPr lang="en-US" dirty="0">
              <a:effectLst/>
              <a:latin typeface="Calibri" panose="020F0502020204030204" pitchFamily="34" charset="0"/>
              <a:ea typeface="Times New Roman" panose="02020603050405020304" pitchFamily="18" charset="0"/>
              <a:cs typeface="Calibri" panose="020F0502020204030204" pitchFamily="34" charset="0"/>
            </a:endParaRPr>
          </a:p>
          <a:p>
            <a:pPr marR="0">
              <a:spcBef>
                <a:spcPts val="0"/>
              </a:spcBef>
              <a:spcAft>
                <a:spcPts val="0"/>
              </a:spcAft>
            </a:pPr>
            <a:r>
              <a:rPr lang="en-US" b="1"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US" dirty="0">
              <a:effectLst/>
              <a:latin typeface="Calibri" panose="020F0502020204030204" pitchFamily="34" charset="0"/>
              <a:ea typeface="Times New Roman" panose="02020603050405020304" pitchFamily="18" charset="0"/>
              <a:cs typeface="Calibri" panose="020F0502020204030204" pitchFamily="34" charset="0"/>
            </a:endParaRPr>
          </a:p>
          <a:p>
            <a:pPr marL="171450" marR="0" indent="-171450">
              <a:spcBef>
                <a:spcPts val="0"/>
              </a:spcBef>
              <a:spcAft>
                <a:spcPts val="0"/>
              </a:spcAft>
              <a:buFont typeface="Arial" panose="020B0604020202020204" pitchFamily="34" charset="0"/>
              <a:buChar char="•"/>
            </a:pPr>
            <a:r>
              <a:rPr lang="en-US" b="1"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Change Lives</a:t>
            </a:r>
            <a:endParaRPr lang="en-US" dirty="0">
              <a:effectLst/>
              <a:latin typeface="Calibri" panose="020F0502020204030204" pitchFamily="34" charset="0"/>
              <a:ea typeface="Times New Roman" panose="02020603050405020304" pitchFamily="18" charset="0"/>
              <a:cs typeface="Calibri" panose="020F0502020204030204" pitchFamily="34" charset="0"/>
            </a:endParaRPr>
          </a:p>
          <a:p>
            <a:pPr marR="0">
              <a:spcBef>
                <a:spcPts val="0"/>
              </a:spcBef>
              <a:spcAft>
                <a:spcPts val="0"/>
              </a:spcAft>
            </a:pPr>
            <a:r>
              <a:rPr lang="en-US"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We know and have witnessed how Scouting changes the lives of both youth and adults involved in the program. Scouting’s values are adopted.  Scouters and Scouts become more engaged citizens strengthening their communities, our nation, and the world.</a:t>
            </a:r>
            <a:endParaRPr lang="en-US"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CBE1668-4D6A-4C8F-8C32-819FE6F32F9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466814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Calibri" panose="020F0502020204030204" pitchFamily="34" charset="0"/>
                <a:cs typeface="Calibri" panose="020F0502020204030204" pitchFamily="34" charset="0"/>
              </a:rPr>
              <a:t>Youth of Scouting America</a:t>
            </a:r>
          </a:p>
          <a:p>
            <a:r>
              <a:rPr lang="en-US" dirty="0">
                <a:latin typeface="Calibri" panose="020F0502020204030204" pitchFamily="34" charset="0"/>
                <a:cs typeface="Calibri" panose="020F0502020204030204" pitchFamily="34" charset="0"/>
              </a:rPr>
              <a:t>Scouting America serves youth from age 5 until their 21</a:t>
            </a:r>
            <a:r>
              <a:rPr lang="en-US" baseline="30000" dirty="0">
                <a:latin typeface="Calibri" panose="020F0502020204030204" pitchFamily="34" charset="0"/>
                <a:cs typeface="Calibri" panose="020F0502020204030204" pitchFamily="34" charset="0"/>
              </a:rPr>
              <a:t>st</a:t>
            </a:r>
            <a:r>
              <a:rPr lang="en-US" dirty="0">
                <a:latin typeface="Calibri" panose="020F0502020204030204" pitchFamily="34" charset="0"/>
                <a:cs typeface="Calibri" panose="020F0502020204030204" pitchFamily="34" charset="0"/>
              </a:rPr>
              <a:t> birthday.</a:t>
            </a:r>
          </a:p>
          <a:p>
            <a:endParaRPr lang="en-US" dirty="0">
              <a:latin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US" dirty="0">
                <a:latin typeface="Calibri" panose="020F0502020204030204" pitchFamily="34" charset="0"/>
                <a:cs typeface="Calibri" panose="020F0502020204030204" pitchFamily="34" charset="0"/>
              </a:rPr>
              <a:t>All the units share a common Oath and Law</a:t>
            </a:r>
          </a:p>
          <a:p>
            <a:pPr marL="171450" indent="-171450">
              <a:buFont typeface="Arial" panose="020B0604020202020204" pitchFamily="34" charset="0"/>
              <a:buChar char="•"/>
            </a:pPr>
            <a:r>
              <a:rPr lang="en-US" b="0" i="0" dirty="0">
                <a:solidFill>
                  <a:srgbClr val="000000"/>
                </a:solidFill>
                <a:effectLst/>
                <a:latin typeface="Calibri" panose="020F0502020204030204" pitchFamily="34" charset="0"/>
                <a:cs typeface="Calibri" panose="020F0502020204030204" pitchFamily="34" charset="0"/>
              </a:rPr>
              <a:t>Even more importantly they share a common mission:</a:t>
            </a:r>
          </a:p>
          <a:p>
            <a:pPr marL="628650" lvl="1" indent="-171450">
              <a:buFont typeface="Arial" panose="020B0604020202020204" pitchFamily="34" charset="0"/>
              <a:buChar char="•"/>
            </a:pPr>
            <a:r>
              <a:rPr lang="en-US" b="0" i="0" dirty="0">
                <a:solidFill>
                  <a:srgbClr val="000000"/>
                </a:solidFill>
                <a:effectLst/>
                <a:latin typeface="Calibri" panose="020F0502020204030204" pitchFamily="34" charset="0"/>
                <a:cs typeface="Calibri" panose="020F0502020204030204" pitchFamily="34" charset="0"/>
              </a:rPr>
              <a:t>To prepare young people to make ethical and moral choices over their lifetimes by instilling in them the values of the Scout Oath and Law.</a:t>
            </a:r>
          </a:p>
          <a:p>
            <a:pPr marL="171450" indent="-171450">
              <a:buFont typeface="Arial" panose="020B0604020202020204" pitchFamily="34" charset="0"/>
              <a:buChar char="•"/>
            </a:pPr>
            <a:r>
              <a:rPr lang="en-US" b="0" i="0" dirty="0">
                <a:solidFill>
                  <a:srgbClr val="000000"/>
                </a:solidFill>
                <a:effectLst/>
                <a:latin typeface="Calibri" panose="020F0502020204030204" pitchFamily="34" charset="0"/>
                <a:cs typeface="Calibri" panose="020F0502020204030204" pitchFamily="34" charset="0"/>
              </a:rPr>
              <a:t>And vision:</a:t>
            </a:r>
          </a:p>
          <a:p>
            <a:pPr marL="628650" lvl="1" indent="-171450">
              <a:buFont typeface="Arial" panose="020B0604020202020204" pitchFamily="34" charset="0"/>
              <a:buChar char="•"/>
            </a:pPr>
            <a:r>
              <a:rPr lang="en-US" b="0" i="0" dirty="0">
                <a:solidFill>
                  <a:srgbClr val="000000"/>
                </a:solidFill>
                <a:effectLst/>
                <a:latin typeface="Calibri" panose="020F0502020204030204" pitchFamily="34" charset="0"/>
                <a:cs typeface="Calibri" panose="020F0502020204030204" pitchFamily="34" charset="0"/>
              </a:rPr>
              <a:t>To prepare every eligible youth in America to become a responsible, participating citizen and leader who is guided by the Scout Oath and Law.</a:t>
            </a:r>
            <a:endParaRPr lang="en-US"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CBE1668-4D6A-4C8F-8C32-819FE6F32F9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289925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438150"/>
            <a:ext cx="4114800" cy="3086100"/>
          </a:xfrm>
        </p:spPr>
      </p:sp>
      <p:sp>
        <p:nvSpPr>
          <p:cNvPr id="3" name="Notes Placeholder 2"/>
          <p:cNvSpPr>
            <a:spLocks noGrp="1"/>
          </p:cNvSpPr>
          <p:nvPr>
            <p:ph type="body" idx="1"/>
          </p:nvPr>
        </p:nvSpPr>
        <p:spPr>
          <a:xfrm>
            <a:off x="685800" y="3789802"/>
            <a:ext cx="5486400" cy="4916048"/>
          </a:xfrm>
        </p:spPr>
        <p:txBody>
          <a:bodyPr/>
          <a:lstStyle/>
          <a:p>
            <a:r>
              <a:rPr lang="en-US" b="1" dirty="0">
                <a:latin typeface="Calibri" panose="020F0502020204030204" pitchFamily="34" charset="0"/>
                <a:cs typeface="Calibri" panose="020F0502020204030204" pitchFamily="34" charset="0"/>
              </a:rPr>
              <a:t>Unit Similarities</a:t>
            </a:r>
          </a:p>
          <a:p>
            <a:r>
              <a:rPr lang="en-US" dirty="0">
                <a:latin typeface="Calibri" panose="020F0502020204030204" pitchFamily="34" charset="0"/>
                <a:cs typeface="Calibri" panose="020F0502020204030204" pitchFamily="34" charset="0"/>
              </a:rPr>
              <a:t>There are some constants between the unit types of Scouting America.</a:t>
            </a:r>
          </a:p>
          <a:p>
            <a:endParaRPr lang="en-US" dirty="0">
              <a:latin typeface="Calibri" panose="020F0502020204030204" pitchFamily="34" charset="0"/>
              <a:cs typeface="Calibri" panose="020F0502020204030204" pitchFamily="34" charset="0"/>
            </a:endParaRPr>
          </a:p>
          <a:p>
            <a:r>
              <a:rPr lang="en-US" dirty="0">
                <a:latin typeface="Calibri" panose="020F0502020204030204" pitchFamily="34" charset="0"/>
                <a:cs typeface="Calibri" panose="020F0502020204030204" pitchFamily="34" charset="0"/>
              </a:rPr>
              <a:t>Each unit has:</a:t>
            </a:r>
          </a:p>
          <a:p>
            <a:pPr marL="171450" indent="-171450">
              <a:buFont typeface="Arial" panose="020B0604020202020204" pitchFamily="34" charset="0"/>
              <a:buChar char="•"/>
            </a:pPr>
            <a:r>
              <a:rPr lang="en-US" dirty="0">
                <a:latin typeface="Calibri" panose="020F0502020204030204" pitchFamily="34" charset="0"/>
                <a:cs typeface="Calibri" panose="020F0502020204030204" pitchFamily="34" charset="0"/>
              </a:rPr>
              <a:t>Chartering organizations</a:t>
            </a:r>
            <a:r>
              <a:rPr lang="en-US" b="0" i="0" dirty="0">
                <a:solidFill>
                  <a:srgbClr val="212121"/>
                </a:solidFill>
                <a:effectLst/>
                <a:latin typeface="Calibri" panose="020F0502020204030204" pitchFamily="34" charset="0"/>
                <a:cs typeface="Calibri" panose="020F0502020204030204" pitchFamily="34" charset="0"/>
              </a:rPr>
              <a:t> partner with </a:t>
            </a:r>
            <a:r>
              <a:rPr lang="en-US" dirty="0">
                <a:solidFill>
                  <a:srgbClr val="212121"/>
                </a:solidFill>
                <a:latin typeface="Calibri" panose="020F0502020204030204" pitchFamily="34" charset="0"/>
                <a:cs typeface="Calibri" panose="020F0502020204030204" pitchFamily="34" charset="0"/>
              </a:rPr>
              <a:t>Scouting</a:t>
            </a:r>
            <a:r>
              <a:rPr lang="en-US" b="0" i="0" dirty="0">
                <a:solidFill>
                  <a:srgbClr val="212121"/>
                </a:solidFill>
                <a:effectLst/>
                <a:latin typeface="Calibri" panose="020F0502020204030204" pitchFamily="34" charset="0"/>
                <a:cs typeface="Calibri" panose="020F0502020204030204" pitchFamily="34" charset="0"/>
              </a:rPr>
              <a:t> America to deliver a Scouting program.  They adopt Scouting to serve the youth in the community.  A charter organization representative’s</a:t>
            </a:r>
            <a:r>
              <a:rPr lang="en-US" dirty="0">
                <a:latin typeface="Calibri" panose="020F0502020204030204" pitchFamily="34" charset="0"/>
                <a:cs typeface="Calibri" panose="020F0502020204030204" pitchFamily="34" charset="0"/>
              </a:rPr>
              <a:t> primary responsibilities are to help units to be successful and to provide coordination between the chartered organization and Scouting. </a:t>
            </a:r>
            <a:r>
              <a:rPr lang="en-US" b="0" i="0" dirty="0">
                <a:solidFill>
                  <a:srgbClr val="212121"/>
                </a:solidFill>
                <a:effectLst/>
                <a:latin typeface="Calibri" panose="020F0502020204030204" pitchFamily="34" charset="0"/>
                <a:cs typeface="Calibri" panose="020F0502020204030204" pitchFamily="34" charset="0"/>
              </a:rPr>
              <a:t>This person appoints the committee chair and approves all adult leaders.  </a:t>
            </a:r>
            <a:r>
              <a:rPr lang="en-US" dirty="0">
                <a:latin typeface="Calibri" panose="020F0502020204030204" pitchFamily="34" charset="0"/>
                <a:cs typeface="Calibri" panose="020F0502020204030204" pitchFamily="34" charset="0"/>
              </a:rPr>
              <a:t>The Charter Org Rep is a part of the Key 3 of each unit,</a:t>
            </a:r>
            <a:r>
              <a:rPr lang="en-US" b="0" i="0" dirty="0">
                <a:solidFill>
                  <a:srgbClr val="212121"/>
                </a:solidFill>
                <a:effectLst/>
                <a:latin typeface="Calibri" panose="020F0502020204030204" pitchFamily="34" charset="0"/>
                <a:cs typeface="Calibri" panose="020F0502020204030204" pitchFamily="34" charset="0"/>
              </a:rPr>
              <a:t> providing resources from the chartered organization.</a:t>
            </a:r>
          </a:p>
          <a:p>
            <a:pPr marL="628650" lvl="1" indent="-171450">
              <a:buFont typeface="Arial" panose="020B0604020202020204" pitchFamily="34" charset="0"/>
              <a:buChar char="•"/>
            </a:pPr>
            <a:r>
              <a:rPr lang="en-US" dirty="0">
                <a:latin typeface="Calibri" panose="020F0502020204030204" pitchFamily="34" charset="0"/>
                <a:cs typeface="Calibri" panose="020F0502020204030204" pitchFamily="34" charset="0"/>
              </a:rPr>
              <a:t>Each unit is organized into smaller units for program activities.  These each have unique names depending on the age group.</a:t>
            </a:r>
          </a:p>
          <a:p>
            <a:pPr marL="628650" lvl="1" indent="-171450">
              <a:buFont typeface="Arial" panose="020B0604020202020204" pitchFamily="34" charset="0"/>
              <a:buChar char="•"/>
            </a:pPr>
            <a:r>
              <a:rPr lang="en-US" dirty="0">
                <a:latin typeface="Calibri" panose="020F0502020204030204" pitchFamily="34" charset="0"/>
                <a:cs typeface="Calibri" panose="020F0502020204030204" pitchFamily="34" charset="0"/>
              </a:rPr>
              <a:t>Each unit is known by a unique name and number based on the type of unit</a:t>
            </a:r>
          </a:p>
          <a:p>
            <a:endParaRPr lang="en-US" dirty="0">
              <a:latin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US" dirty="0">
                <a:latin typeface="Calibri" panose="020F0502020204030204" pitchFamily="34" charset="0"/>
                <a:cs typeface="Calibri" panose="020F0502020204030204" pitchFamily="34" charset="0"/>
              </a:rPr>
              <a:t>Unit Leader and Assistants</a:t>
            </a:r>
          </a:p>
          <a:p>
            <a:r>
              <a:rPr lang="en-US" dirty="0">
                <a:latin typeface="Calibri" panose="020F0502020204030204" pitchFamily="34" charset="0"/>
                <a:cs typeface="Calibri" panose="020F0502020204030204" pitchFamily="34" charset="0"/>
              </a:rPr>
              <a:t>For each type of unit, the unit leader along with the assistants works directly with the youth,  starting with adult-led dens in Cub Scouts and moving toward youth planned and led with Scouts BSA and the Senior Youth Programs.</a:t>
            </a:r>
          </a:p>
          <a:p>
            <a:endParaRPr lang="en-US" dirty="0">
              <a:latin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US" dirty="0">
                <a:latin typeface="Calibri" panose="020F0502020204030204" pitchFamily="34" charset="0"/>
                <a:cs typeface="Calibri" panose="020F0502020204030204" pitchFamily="34" charset="0"/>
              </a:rPr>
              <a:t>Unit Committee/Committee Chair</a:t>
            </a:r>
          </a:p>
          <a:p>
            <a:r>
              <a:rPr lang="en-US" dirty="0">
                <a:latin typeface="Calibri" panose="020F0502020204030204" pitchFamily="34" charset="0"/>
                <a:cs typeface="Calibri" panose="020F0502020204030204" pitchFamily="34" charset="0"/>
              </a:rPr>
              <a:t>The unit committee works together to do all the tasks outside of the direct contact program.  </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CBE1668-4D6A-4C8F-8C32-819FE6F32F9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174041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Calibri" panose="020F0502020204030204" pitchFamily="34" charset="0"/>
                <a:cs typeface="Calibri" panose="020F0502020204030204" pitchFamily="34" charset="0"/>
              </a:rPr>
              <a:t>Program Training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With each unit, adult leadership changes occasionally. Leader training is the best way for new leaders to understand the scope of the program they are involved with.</a:t>
            </a:r>
            <a:endParaRPr lang="en-US" dirty="0">
              <a:effectLst/>
              <a:latin typeface="Calibri" panose="020F0502020204030204" pitchFamily="34" charset="0"/>
              <a:ea typeface="Times New Roman" panose="02020603050405020304" pitchFamily="18" charset="0"/>
              <a:cs typeface="Calibri" panose="020F0502020204030204" pitchFamily="34" charset="0"/>
            </a:endParaRPr>
          </a:p>
          <a:p>
            <a:endParaRPr lang="en-US" dirty="0">
              <a:latin typeface="Calibri" panose="020F0502020204030204" pitchFamily="34" charset="0"/>
              <a:cs typeface="Calibri" panose="020F0502020204030204" pitchFamily="34" charset="0"/>
            </a:endParaRPr>
          </a:p>
          <a:p>
            <a:r>
              <a:rPr lang="en-US" dirty="0">
                <a:latin typeface="Calibri" panose="020F0502020204030204" pitchFamily="34" charset="0"/>
                <a:cs typeface="Calibri" panose="020F0502020204030204" pitchFamily="34" charset="0"/>
              </a:rPr>
              <a:t>Training for adults registered in Scouting America is program-specific.  Almost all training is online and is taken in modules during different periods of learning a position’s expectations.  There is often support from other members of the unit or the commissioner staff if there are clarifications or more information needed.</a:t>
            </a:r>
          </a:p>
          <a:p>
            <a:endParaRPr lang="en-US" dirty="0">
              <a:latin typeface="Calibri" panose="020F0502020204030204" pitchFamily="34" charset="0"/>
              <a:cs typeface="Calibri" panose="020F0502020204030204" pitchFamily="34" charset="0"/>
            </a:endParaRPr>
          </a:p>
          <a:p>
            <a:r>
              <a:rPr lang="en-US" dirty="0">
                <a:latin typeface="Calibri" panose="020F0502020204030204" pitchFamily="34" charset="0"/>
                <a:cs typeface="Calibri" panose="020F0502020204030204" pitchFamily="34" charset="0"/>
              </a:rPr>
              <a:t>As a commissioner, you will learn about each assigned unit, and you will access the report that details that unit’s adult training.  At an appropriate time, you should ensure the accuracy of the records.  If training is not complete, consider ways that would support the leaders in finishing their position-specific training.  </a:t>
            </a:r>
          </a:p>
          <a:p>
            <a:endParaRPr lang="en-US" dirty="0">
              <a:latin typeface="Calibri" panose="020F0502020204030204" pitchFamily="34" charset="0"/>
              <a:cs typeface="Calibri" panose="020F0502020204030204" pitchFamily="34" charset="0"/>
            </a:endParaRPr>
          </a:p>
          <a:p>
            <a:r>
              <a:rPr lang="en-US" dirty="0">
                <a:latin typeface="Calibri" panose="020F0502020204030204" pitchFamily="34" charset="0"/>
                <a:cs typeface="Calibri" panose="020F0502020204030204" pitchFamily="34" charset="0"/>
              </a:rPr>
              <a:t>If opportunity permits, consider taking the same online training as the adult leaders you are supporting.  You will find yourself better equipped to understand and answer their questions.</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CBE1668-4D6A-4C8F-8C32-819FE6F32F9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055473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Calibri" panose="020F0502020204030204" pitchFamily="34" charset="0"/>
                <a:cs typeface="Calibri" panose="020F0502020204030204" pitchFamily="34" charset="0"/>
              </a:rPr>
              <a:t>Cub Scouting</a:t>
            </a:r>
          </a:p>
          <a:p>
            <a:r>
              <a:rPr lang="en-US" dirty="0">
                <a:latin typeface="Calibri" panose="020F0502020204030204" pitchFamily="34" charset="0"/>
                <a:cs typeface="Calibri" panose="020F0502020204030204" pitchFamily="34" charset="0"/>
              </a:rPr>
              <a:t>Cub Scouting is for youth, either girls or boys, who are in kindergarten to 5</a:t>
            </a:r>
            <a:r>
              <a:rPr lang="en-US" baseline="30000" dirty="0">
                <a:latin typeface="Calibri" panose="020F0502020204030204" pitchFamily="34" charset="0"/>
                <a:cs typeface="Calibri" panose="020F0502020204030204" pitchFamily="34" charset="0"/>
              </a:rPr>
              <a:t>th</a:t>
            </a:r>
            <a:r>
              <a:rPr lang="en-US" dirty="0">
                <a:latin typeface="Calibri" panose="020F0502020204030204" pitchFamily="34" charset="0"/>
                <a:cs typeface="Calibri" panose="020F0502020204030204" pitchFamily="34" charset="0"/>
              </a:rPr>
              <a:t> grade.  The unit is known as a pack and is led by the cubmaster.  Dens are organized by grade level. Activities are led by the den leader with support from a parent or assistant den leader. Dens usually meet weekly to work through program adventures.  Sometimes adventure activities are completed with parents.</a:t>
            </a:r>
          </a:p>
          <a:p>
            <a:endParaRPr lang="en-US" dirty="0">
              <a:latin typeface="Calibri" panose="020F0502020204030204" pitchFamily="34" charset="0"/>
              <a:cs typeface="Calibri" panose="020F0502020204030204" pitchFamily="34" charset="0"/>
            </a:endParaRPr>
          </a:p>
          <a:p>
            <a:r>
              <a:rPr lang="en-US" dirty="0">
                <a:latin typeface="Calibri" panose="020F0502020204030204" pitchFamily="34" charset="0"/>
                <a:cs typeface="Calibri" panose="020F0502020204030204" pitchFamily="34" charset="0"/>
              </a:rPr>
              <a:t>The pack meets monthly at a pack meeting, where parents and Scouts gather for a special event, designed by the unit for the recognition of advancement and some type of activity or game that all are involved in.</a:t>
            </a:r>
          </a:p>
          <a:p>
            <a:endParaRPr lang="en-US" dirty="0">
              <a:latin typeface="Calibri" panose="020F0502020204030204" pitchFamily="34" charset="0"/>
              <a:cs typeface="Calibri" panose="020F0502020204030204" pitchFamily="34" charset="0"/>
            </a:endParaRPr>
          </a:p>
          <a:p>
            <a:r>
              <a:rPr lang="en-US" dirty="0">
                <a:latin typeface="Calibri" panose="020F0502020204030204" pitchFamily="34" charset="0"/>
                <a:cs typeface="Calibri" panose="020F0502020204030204" pitchFamily="34" charset="0"/>
              </a:rPr>
              <a:t>The pack committee usually meets monthly to ensure the yearly plan is executed, allowing enough time to engage parents in helping with the major events. </a:t>
            </a:r>
          </a:p>
          <a:p>
            <a:endParaRPr lang="en-US" dirty="0">
              <a:latin typeface="Calibri" panose="020F0502020204030204" pitchFamily="34" charset="0"/>
              <a:cs typeface="Calibri" panose="020F0502020204030204" pitchFamily="34" charset="0"/>
            </a:endParaRPr>
          </a:p>
          <a:p>
            <a:r>
              <a:rPr lang="en-US" dirty="0">
                <a:latin typeface="Calibri" panose="020F0502020204030204" pitchFamily="34" charset="0"/>
                <a:cs typeface="Calibri" panose="020F0502020204030204" pitchFamily="34" charset="0"/>
              </a:rPr>
              <a:t>Cubs camp with a parent/family.  The number of campouts depends on the pack.  Additional adult training is required for an overnight event.  Day outdoor activities and service projects occur frequently for members of the Pack.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CBE1668-4D6A-4C8F-8C32-819FE6F32F9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590041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071421"/>
          </a:xfrm>
        </p:spPr>
        <p:txBody>
          <a:bodyPr/>
          <a:lstStyle/>
          <a:p>
            <a:r>
              <a:rPr lang="en-US" b="1" dirty="0">
                <a:latin typeface="Calibri" panose="020F0502020204030204" pitchFamily="34" charset="0"/>
                <a:cs typeface="Calibri" panose="020F0502020204030204" pitchFamily="34" charset="0"/>
              </a:rPr>
              <a:t>Scouts BSA</a:t>
            </a:r>
          </a:p>
          <a:p>
            <a:r>
              <a:rPr lang="en-US" dirty="0">
                <a:latin typeface="Calibri" panose="020F0502020204030204" pitchFamily="34" charset="0"/>
                <a:cs typeface="Calibri" panose="020F0502020204030204" pitchFamily="34" charset="0"/>
              </a:rPr>
              <a:t>Scouts BSA is for youth, either girls or boys, 10 years old to 17 (18).   The unit is known as a troop and is led by the senior patrol leader with the support of the Scoutmaster.  The troops are either girls or boys and, at times, are linked by a shared committee. Youth are organized into working units called patrols.   Activities are led by the youth of the troop with the support of the Scoutmaster and assistants.  The program is planned by a leadership group of scouts known as the patrol leaders council, which meets monthly.  The youth also participate in yearly leadership training and program planning.</a:t>
            </a:r>
          </a:p>
          <a:p>
            <a:endParaRPr lang="en-US" dirty="0">
              <a:latin typeface="Calibri" panose="020F0502020204030204" pitchFamily="34" charset="0"/>
              <a:cs typeface="Calibri" panose="020F0502020204030204" pitchFamily="34" charset="0"/>
            </a:endParaRPr>
          </a:p>
          <a:p>
            <a:r>
              <a:rPr lang="en-US" dirty="0">
                <a:latin typeface="Calibri" panose="020F0502020204030204" pitchFamily="34" charset="0"/>
                <a:cs typeface="Calibri" panose="020F0502020204030204" pitchFamily="34" charset="0"/>
              </a:rPr>
              <a:t>Ranks are earned by the scout by completing specific requirements and on a timeline determined by the individual scout.  The awards earned by the scouts are formally presented at a court of honor which are held 3-4 times throughout a year.  </a:t>
            </a:r>
          </a:p>
          <a:p>
            <a:endParaRPr lang="en-US" dirty="0">
              <a:latin typeface="Calibri" panose="020F0502020204030204" pitchFamily="34" charset="0"/>
              <a:cs typeface="Calibri" panose="020F0502020204030204" pitchFamily="34" charset="0"/>
            </a:endParaRPr>
          </a:p>
          <a:p>
            <a:r>
              <a:rPr lang="en-US" dirty="0">
                <a:latin typeface="Calibri" panose="020F0502020204030204" pitchFamily="34" charset="0"/>
                <a:cs typeface="Calibri" panose="020F0502020204030204" pitchFamily="34" charset="0"/>
              </a:rPr>
              <a:t>Troops camp regularly, often monthly.  They also attend a weeklong summer camp or a High Adventure camp during the summer months. Community service is also a part of their program.</a:t>
            </a:r>
          </a:p>
          <a:p>
            <a:endParaRPr lang="en-US" dirty="0">
              <a:latin typeface="Calibri" panose="020F0502020204030204" pitchFamily="34" charset="0"/>
              <a:cs typeface="Calibri" panose="020F0502020204030204" pitchFamily="34" charset="0"/>
            </a:endParaRPr>
          </a:p>
          <a:p>
            <a:r>
              <a:rPr lang="en-US" dirty="0">
                <a:latin typeface="Calibri" panose="020F0502020204030204" pitchFamily="34" charset="0"/>
                <a:cs typeface="Calibri" panose="020F0502020204030204" pitchFamily="34" charset="0"/>
              </a:rPr>
              <a:t>The troop committee usually meets monthly to do the tasks that are not program-related.  Their work frees up the unit leaders to focus their time on supporting the youth of the units.</a:t>
            </a:r>
          </a:p>
          <a:p>
            <a:endParaRPr lang="en-US" dirty="0">
              <a:latin typeface="Calibri" panose="020F0502020204030204" pitchFamily="34" charset="0"/>
              <a:cs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CBE1668-4D6A-4C8F-8C32-819FE6F32F9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742240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3110172"/>
          </a:xfrm>
        </p:spPr>
        <p:txBody>
          <a:bodyPr anchor="b"/>
          <a:lstStyle>
            <a:lvl1pPr algn="l">
              <a:defRPr sz="6000" b="1">
                <a:latin typeface="+mn-lt"/>
              </a:defRPr>
            </a:lvl1pPr>
          </a:lstStyle>
          <a:p>
            <a:r>
              <a:rPr lang="en-US" dirty="0"/>
              <a:t>Click to edit Master title style</a:t>
            </a:r>
          </a:p>
        </p:txBody>
      </p:sp>
      <p:sp>
        <p:nvSpPr>
          <p:cNvPr id="3" name="Subtitle 2"/>
          <p:cNvSpPr>
            <a:spLocks noGrp="1"/>
          </p:cNvSpPr>
          <p:nvPr>
            <p:ph type="subTitle" idx="1"/>
          </p:nvPr>
        </p:nvSpPr>
        <p:spPr>
          <a:xfrm>
            <a:off x="1143000" y="4466562"/>
            <a:ext cx="6858000" cy="1655762"/>
          </a:xfrm>
        </p:spPr>
        <p:txBody>
          <a:bodyPr>
            <a:normAutofit/>
          </a:bodyPr>
          <a:lstStyle>
            <a:lvl1pPr marL="0" indent="0" algn="ctr">
              <a:buNone/>
              <a:defRPr sz="36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B1CDD878-4158-4535-8D50-36FC6CCDCBF2}" type="datetimeFigureOut">
              <a:rPr lang="en-US" smtClean="0"/>
              <a:t>11/7/2024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B4D9CA-9B1C-4141-9749-0606B1A65E32}" type="slidenum">
              <a:rPr lang="en-US" smtClean="0"/>
              <a:t>‹#›</a:t>
            </a:fld>
            <a:endParaRPr lang="en-US"/>
          </a:p>
        </p:txBody>
      </p:sp>
      <p:sp>
        <p:nvSpPr>
          <p:cNvPr id="7" name="Rectangle 6"/>
          <p:cNvSpPr/>
          <p:nvPr userDrawn="1"/>
        </p:nvSpPr>
        <p:spPr>
          <a:xfrm>
            <a:off x="685800" y="152000"/>
            <a:ext cx="6986847" cy="646331"/>
          </a:xfrm>
          <a:prstGeom prst="rect">
            <a:avLst/>
          </a:prstGeom>
        </p:spPr>
        <p:txBody>
          <a:bodyPr wrap="square">
            <a:spAutoFit/>
          </a:bodyPr>
          <a:lstStyle/>
          <a:p>
            <a:r>
              <a:rPr lang="en-US" sz="3600" b="1" dirty="0">
                <a:solidFill>
                  <a:schemeClr val="bg1"/>
                </a:solidFill>
              </a:rPr>
              <a:t>Commissioner Moments</a:t>
            </a:r>
          </a:p>
        </p:txBody>
      </p:sp>
    </p:spTree>
    <p:extLst>
      <p:ext uri="{BB962C8B-B14F-4D97-AF65-F5344CB8AC3E}">
        <p14:creationId xmlns:p14="http://schemas.microsoft.com/office/powerpoint/2010/main" val="27996653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232122"/>
            <a:ext cx="6994121" cy="540961"/>
          </a:xfrm>
        </p:spPr>
        <p:txBody>
          <a:bodyPr>
            <a:noAutofit/>
          </a:bodyPr>
          <a:lstStyle>
            <a:lvl1pPr>
              <a:defRPr sz="3600" b="1">
                <a:solidFill>
                  <a:schemeClr val="bg1"/>
                </a:solidFill>
                <a:latin typeface="+mn-lt"/>
              </a:defRPr>
            </a:lvl1pPr>
          </a:lstStyle>
          <a:p>
            <a:r>
              <a:rPr lang="en-US" dirty="0"/>
              <a:t>Click to edit Master title style</a:t>
            </a:r>
          </a:p>
        </p:txBody>
      </p:sp>
      <p:sp>
        <p:nvSpPr>
          <p:cNvPr id="3" name="Content Placeholder 2"/>
          <p:cNvSpPr>
            <a:spLocks noGrp="1"/>
          </p:cNvSpPr>
          <p:nvPr>
            <p:ph idx="1"/>
          </p:nvPr>
        </p:nvSpPr>
        <p:spPr/>
        <p:txBody>
          <a:bodyPr/>
          <a:lstStyle>
            <a:lvl1pPr>
              <a:defRPr sz="3200" b="1"/>
            </a:lvl1pPr>
            <a:lvl2pPr>
              <a:defRPr sz="2800" b="1"/>
            </a:lvl2pPr>
            <a:lvl3pPr>
              <a:defRPr b="1"/>
            </a:lvl3pPr>
            <a:lvl4pPr>
              <a:defRPr b="1"/>
            </a:lvl4pPr>
            <a:lvl5pPr>
              <a:defRPr b="1"/>
            </a:lvl5pPr>
          </a:lstStyle>
          <a:p>
            <a:pPr lvl="0"/>
            <a:r>
              <a:rPr lang="en-US" dirty="0"/>
              <a:t>Edit Master text styles</a:t>
            </a:r>
          </a:p>
          <a:p>
            <a:pPr lvl="1"/>
            <a:r>
              <a:rPr lang="en-US" dirty="0"/>
              <a:t>Second level</a:t>
            </a:r>
          </a:p>
        </p:txBody>
      </p:sp>
      <p:sp>
        <p:nvSpPr>
          <p:cNvPr id="4" name="Date Placeholder 3"/>
          <p:cNvSpPr>
            <a:spLocks noGrp="1"/>
          </p:cNvSpPr>
          <p:nvPr>
            <p:ph type="dt" sz="half" idx="10"/>
          </p:nvPr>
        </p:nvSpPr>
        <p:spPr/>
        <p:txBody>
          <a:bodyPr/>
          <a:lstStyle/>
          <a:p>
            <a:fld id="{B1CDD878-4158-4535-8D50-36FC6CCDCBF2}" type="datetimeFigureOut">
              <a:rPr lang="en-US" smtClean="0"/>
              <a:t>11/7/2024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B4D9CA-9B1C-4141-9749-0606B1A65E32}" type="slidenum">
              <a:rPr lang="en-US" smtClean="0"/>
              <a:t>‹#›</a:t>
            </a:fld>
            <a:endParaRPr lang="en-US"/>
          </a:p>
        </p:txBody>
      </p:sp>
    </p:spTree>
    <p:extLst>
      <p:ext uri="{BB962C8B-B14F-4D97-AF65-F5344CB8AC3E}">
        <p14:creationId xmlns:p14="http://schemas.microsoft.com/office/powerpoint/2010/main" val="24933379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b="1">
                <a:latin typeface="+mn-lt"/>
              </a:defRPr>
            </a:lvl1pPr>
          </a:lstStyle>
          <a:p>
            <a:r>
              <a:rPr lang="en-US" dirty="0"/>
              <a:t>Click to edit Master title style</a:t>
            </a:r>
          </a:p>
        </p:txBody>
      </p:sp>
      <p:sp>
        <p:nvSpPr>
          <p:cNvPr id="3" name="Text Placeholder 2"/>
          <p:cNvSpPr>
            <a:spLocks noGrp="1"/>
          </p:cNvSpPr>
          <p:nvPr>
            <p:ph type="body" idx="1"/>
          </p:nvPr>
        </p:nvSpPr>
        <p:spPr>
          <a:xfrm>
            <a:off x="623888" y="4589464"/>
            <a:ext cx="7886700" cy="1500187"/>
          </a:xfrm>
        </p:spPr>
        <p:txBody>
          <a:bodyPr>
            <a:normAutofit/>
          </a:bodyPr>
          <a:lstStyle>
            <a:lvl1pPr marL="0" indent="0">
              <a:buNone/>
              <a:defRPr sz="3600" b="1">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p>
        </p:txBody>
      </p:sp>
      <p:sp>
        <p:nvSpPr>
          <p:cNvPr id="4" name="Date Placeholder 3"/>
          <p:cNvSpPr>
            <a:spLocks noGrp="1"/>
          </p:cNvSpPr>
          <p:nvPr>
            <p:ph type="dt" sz="half" idx="10"/>
          </p:nvPr>
        </p:nvSpPr>
        <p:spPr/>
        <p:txBody>
          <a:bodyPr/>
          <a:lstStyle/>
          <a:p>
            <a:fld id="{B1CDD878-4158-4535-8D50-36FC6CCDCBF2}" type="datetimeFigureOut">
              <a:rPr lang="en-US" smtClean="0"/>
              <a:t>11/7/2024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B4D9CA-9B1C-4141-9749-0606B1A65E32}" type="slidenum">
              <a:rPr lang="en-US" smtClean="0"/>
              <a:t>‹#›</a:t>
            </a:fld>
            <a:endParaRPr lang="en-US" dirty="0"/>
          </a:p>
        </p:txBody>
      </p:sp>
      <p:sp>
        <p:nvSpPr>
          <p:cNvPr id="7" name="Rectangle 6"/>
          <p:cNvSpPr/>
          <p:nvPr userDrawn="1"/>
        </p:nvSpPr>
        <p:spPr>
          <a:xfrm>
            <a:off x="623888" y="166470"/>
            <a:ext cx="6990570" cy="646331"/>
          </a:xfrm>
          <a:prstGeom prst="rect">
            <a:avLst/>
          </a:prstGeom>
        </p:spPr>
        <p:txBody>
          <a:bodyPr wrap="square">
            <a:spAutoFit/>
          </a:bodyPr>
          <a:lstStyle/>
          <a:p>
            <a:r>
              <a:rPr lang="en-US" sz="3600" b="1" dirty="0">
                <a:solidFill>
                  <a:schemeClr val="bg1"/>
                </a:solidFill>
              </a:rPr>
              <a:t>College of Commissioner Science</a:t>
            </a:r>
          </a:p>
        </p:txBody>
      </p:sp>
    </p:spTree>
    <p:extLst>
      <p:ext uri="{BB962C8B-B14F-4D97-AF65-F5344CB8AC3E}">
        <p14:creationId xmlns:p14="http://schemas.microsoft.com/office/powerpoint/2010/main" val="10705193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207184"/>
            <a:ext cx="6994121" cy="565899"/>
          </a:xfrm>
        </p:spPr>
        <p:txBody>
          <a:bodyPr>
            <a:noAutofit/>
          </a:bodyPr>
          <a:lstStyle>
            <a:lvl1pPr>
              <a:defRPr sz="3600" b="1">
                <a:solidFill>
                  <a:schemeClr val="bg1"/>
                </a:solidFill>
                <a:latin typeface="+mn-lt"/>
              </a:defRPr>
            </a:lvl1pPr>
          </a:lstStyle>
          <a:p>
            <a:r>
              <a:rPr lang="en-US" dirty="0"/>
              <a:t>Click to edit Master title style</a:t>
            </a:r>
          </a:p>
        </p:txBody>
      </p:sp>
      <p:sp>
        <p:nvSpPr>
          <p:cNvPr id="3" name="Content Placeholder 2"/>
          <p:cNvSpPr>
            <a:spLocks noGrp="1"/>
          </p:cNvSpPr>
          <p:nvPr>
            <p:ph sz="half" idx="1"/>
          </p:nvPr>
        </p:nvSpPr>
        <p:spPr>
          <a:xfrm>
            <a:off x="628650" y="1825625"/>
            <a:ext cx="3886200" cy="4351338"/>
          </a:xfrm>
        </p:spPr>
        <p:txBody>
          <a:bodyPr/>
          <a:lstStyle>
            <a:lvl1pPr>
              <a:defRPr sz="3200" b="1"/>
            </a:lvl1pPr>
            <a:lvl2pPr>
              <a:defRPr sz="2800" b="1"/>
            </a:lvl2pPr>
            <a:lvl3pPr>
              <a:defRPr b="1"/>
            </a:lvl3pPr>
            <a:lvl4pPr>
              <a:defRPr b="1"/>
            </a:lvl4pPr>
            <a:lvl5pPr>
              <a:defRPr b="1"/>
            </a:lvl5pPr>
          </a:lstStyle>
          <a:p>
            <a:pPr lvl="0"/>
            <a:r>
              <a:rPr lang="en-US" dirty="0"/>
              <a:t>Edit Master text styles</a:t>
            </a:r>
          </a:p>
          <a:p>
            <a:pPr lvl="1"/>
            <a:r>
              <a:rPr lang="en-US" dirty="0"/>
              <a:t>Second level</a:t>
            </a:r>
          </a:p>
        </p:txBody>
      </p:sp>
      <p:sp>
        <p:nvSpPr>
          <p:cNvPr id="4" name="Content Placeholder 3"/>
          <p:cNvSpPr>
            <a:spLocks noGrp="1"/>
          </p:cNvSpPr>
          <p:nvPr>
            <p:ph sz="half" idx="2"/>
          </p:nvPr>
        </p:nvSpPr>
        <p:spPr>
          <a:xfrm>
            <a:off x="4629150" y="1825625"/>
            <a:ext cx="3886200" cy="4351338"/>
          </a:xfrm>
        </p:spPr>
        <p:txBody>
          <a:bodyPr/>
          <a:lstStyle>
            <a:lvl1pPr>
              <a:defRPr sz="3200" b="1"/>
            </a:lvl1pPr>
            <a:lvl2pPr>
              <a:defRPr sz="2800" b="1"/>
            </a:lvl2pPr>
            <a:lvl3pPr>
              <a:defRPr b="1"/>
            </a:lvl3pPr>
            <a:lvl4pPr>
              <a:defRPr b="1"/>
            </a:lvl4pPr>
            <a:lvl5pPr>
              <a:defRPr b="1"/>
            </a:lvl5pPr>
          </a:lstStyle>
          <a:p>
            <a:pPr lvl="0"/>
            <a:r>
              <a:rPr lang="en-US" dirty="0"/>
              <a:t>Edit Master text styles</a:t>
            </a:r>
          </a:p>
          <a:p>
            <a:pPr lvl="1"/>
            <a:r>
              <a:rPr lang="en-US" dirty="0"/>
              <a:t>Second level</a:t>
            </a:r>
          </a:p>
        </p:txBody>
      </p:sp>
      <p:sp>
        <p:nvSpPr>
          <p:cNvPr id="5" name="Date Placeholder 4"/>
          <p:cNvSpPr>
            <a:spLocks noGrp="1"/>
          </p:cNvSpPr>
          <p:nvPr>
            <p:ph type="dt" sz="half" idx="10"/>
          </p:nvPr>
        </p:nvSpPr>
        <p:spPr/>
        <p:txBody>
          <a:bodyPr/>
          <a:lstStyle/>
          <a:p>
            <a:fld id="{B1CDD878-4158-4535-8D50-36FC6CCDCBF2}" type="datetimeFigureOut">
              <a:rPr lang="en-US" smtClean="0"/>
              <a:t>11/7/2024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B4D9CA-9B1C-4141-9749-0606B1A65E32}" type="slidenum">
              <a:rPr lang="en-US" smtClean="0"/>
              <a:t>‹#›</a:t>
            </a:fld>
            <a:endParaRPr lang="en-US"/>
          </a:p>
        </p:txBody>
      </p:sp>
    </p:spTree>
    <p:extLst>
      <p:ext uri="{BB962C8B-B14F-4D97-AF65-F5344CB8AC3E}">
        <p14:creationId xmlns:p14="http://schemas.microsoft.com/office/powerpoint/2010/main" val="63519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8650" y="240436"/>
            <a:ext cx="6969183" cy="549274"/>
          </a:xfrm>
        </p:spPr>
        <p:txBody>
          <a:bodyPr>
            <a:noAutofit/>
          </a:bodyPr>
          <a:lstStyle>
            <a:lvl1pPr>
              <a:defRPr sz="3600" b="1">
                <a:solidFill>
                  <a:schemeClr val="bg1"/>
                </a:solidFill>
                <a:latin typeface="+mn-lt"/>
              </a:defRPr>
            </a:lvl1pPr>
          </a:lstStyle>
          <a:p>
            <a:r>
              <a:rPr lang="en-US" dirty="0"/>
              <a:t>Click to edit Master title style</a:t>
            </a:r>
          </a:p>
        </p:txBody>
      </p:sp>
      <p:sp>
        <p:nvSpPr>
          <p:cNvPr id="3" name="Text Placeholder 2"/>
          <p:cNvSpPr>
            <a:spLocks noGrp="1"/>
          </p:cNvSpPr>
          <p:nvPr>
            <p:ph type="body" idx="1"/>
          </p:nvPr>
        </p:nvSpPr>
        <p:spPr>
          <a:xfrm>
            <a:off x="629842" y="1681163"/>
            <a:ext cx="3868340" cy="823912"/>
          </a:xfrm>
        </p:spPr>
        <p:txBody>
          <a:bodyPr anchor="b">
            <a:noAutofit/>
          </a:bodyPr>
          <a:lstStyle>
            <a:lvl1pPr marL="0" indent="0">
              <a:buNone/>
              <a:defRPr sz="3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4" name="Content Placeholder 3"/>
          <p:cNvSpPr>
            <a:spLocks noGrp="1"/>
          </p:cNvSpPr>
          <p:nvPr>
            <p:ph sz="half" idx="2"/>
          </p:nvPr>
        </p:nvSpPr>
        <p:spPr>
          <a:xfrm>
            <a:off x="629842" y="2505075"/>
            <a:ext cx="3868340" cy="3684588"/>
          </a:xfrm>
        </p:spPr>
        <p:txBody>
          <a:bodyPr/>
          <a:lstStyle>
            <a:lvl1pPr>
              <a:defRPr sz="3200" b="1"/>
            </a:lvl1pPr>
            <a:lvl2pPr>
              <a:defRPr sz="2800" b="1"/>
            </a:lvl2pPr>
            <a:lvl3pPr>
              <a:defRPr b="1"/>
            </a:lvl3pPr>
            <a:lvl4pPr>
              <a:defRPr b="1"/>
            </a:lvl4pPr>
            <a:lvl5pPr>
              <a:defRPr b="1"/>
            </a:lvl5pPr>
          </a:lstStyle>
          <a:p>
            <a:pPr lvl="0"/>
            <a:r>
              <a:rPr lang="en-US" dirty="0"/>
              <a:t>Edit Master text styles</a:t>
            </a:r>
          </a:p>
          <a:p>
            <a:pPr lvl="1"/>
            <a:r>
              <a:rPr lang="en-US" dirty="0"/>
              <a:t>Second level</a:t>
            </a:r>
          </a:p>
        </p:txBody>
      </p:sp>
      <p:sp>
        <p:nvSpPr>
          <p:cNvPr id="5" name="Text Placeholder 4"/>
          <p:cNvSpPr>
            <a:spLocks noGrp="1"/>
          </p:cNvSpPr>
          <p:nvPr>
            <p:ph type="body" sz="quarter" idx="3"/>
          </p:nvPr>
        </p:nvSpPr>
        <p:spPr>
          <a:xfrm>
            <a:off x="4629150" y="1681163"/>
            <a:ext cx="3887391" cy="823912"/>
          </a:xfrm>
        </p:spPr>
        <p:txBody>
          <a:bodyPr anchor="b">
            <a:noAutofit/>
          </a:bodyPr>
          <a:lstStyle>
            <a:lvl1pPr marL="0" indent="0">
              <a:buNone/>
              <a:defRPr sz="3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6" name="Content Placeholder 5"/>
          <p:cNvSpPr>
            <a:spLocks noGrp="1"/>
          </p:cNvSpPr>
          <p:nvPr>
            <p:ph sz="quarter" idx="4"/>
          </p:nvPr>
        </p:nvSpPr>
        <p:spPr>
          <a:xfrm>
            <a:off x="4629150" y="2505075"/>
            <a:ext cx="3887391" cy="3684588"/>
          </a:xfrm>
        </p:spPr>
        <p:txBody>
          <a:bodyPr/>
          <a:lstStyle>
            <a:lvl1pPr>
              <a:defRPr sz="3200" b="1"/>
            </a:lvl1pPr>
            <a:lvl2pPr>
              <a:defRPr sz="2800" b="1"/>
            </a:lvl2pPr>
            <a:lvl3pPr>
              <a:defRPr b="1"/>
            </a:lvl3pPr>
            <a:lvl4pPr>
              <a:defRPr b="1"/>
            </a:lvl4pPr>
            <a:lvl5pPr>
              <a:defRPr b="1"/>
            </a:lvl5pPr>
          </a:lstStyle>
          <a:p>
            <a:pPr lvl="0"/>
            <a:r>
              <a:rPr lang="en-US" dirty="0"/>
              <a:t>Edit Master text styles</a:t>
            </a:r>
          </a:p>
          <a:p>
            <a:pPr lvl="1"/>
            <a:r>
              <a:rPr lang="en-US" dirty="0"/>
              <a:t>Second level</a:t>
            </a:r>
          </a:p>
        </p:txBody>
      </p:sp>
      <p:sp>
        <p:nvSpPr>
          <p:cNvPr id="7" name="Date Placeholder 6"/>
          <p:cNvSpPr>
            <a:spLocks noGrp="1"/>
          </p:cNvSpPr>
          <p:nvPr>
            <p:ph type="dt" sz="half" idx="10"/>
          </p:nvPr>
        </p:nvSpPr>
        <p:spPr/>
        <p:txBody>
          <a:bodyPr/>
          <a:lstStyle/>
          <a:p>
            <a:fld id="{B1CDD878-4158-4535-8D50-36FC6CCDCBF2}" type="datetimeFigureOut">
              <a:rPr lang="en-US" smtClean="0"/>
              <a:t>11/7/2024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0B4D9CA-9B1C-4141-9749-0606B1A65E32}" type="slidenum">
              <a:rPr lang="en-US" smtClean="0"/>
              <a:t>‹#›</a:t>
            </a:fld>
            <a:endParaRPr lang="en-US"/>
          </a:p>
        </p:txBody>
      </p:sp>
    </p:spTree>
    <p:extLst>
      <p:ext uri="{BB962C8B-B14F-4D97-AF65-F5344CB8AC3E}">
        <p14:creationId xmlns:p14="http://schemas.microsoft.com/office/powerpoint/2010/main" val="3275651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23702" y="257061"/>
            <a:ext cx="7040880" cy="540961"/>
          </a:xfrm>
        </p:spPr>
        <p:txBody>
          <a:bodyPr>
            <a:noAutofit/>
          </a:bodyPr>
          <a:lstStyle>
            <a:lvl1pPr>
              <a:defRPr sz="3600" b="1">
                <a:solidFill>
                  <a:schemeClr val="bg1"/>
                </a:solidFill>
                <a:latin typeface="+mn-lt"/>
              </a:defRPr>
            </a:lvl1pPr>
          </a:lstStyle>
          <a:p>
            <a:r>
              <a:rPr lang="en-US" dirty="0"/>
              <a:t>Click to edit Master title style</a:t>
            </a:r>
          </a:p>
        </p:txBody>
      </p:sp>
      <p:sp>
        <p:nvSpPr>
          <p:cNvPr id="3" name="Date Placeholder 2"/>
          <p:cNvSpPr>
            <a:spLocks noGrp="1"/>
          </p:cNvSpPr>
          <p:nvPr>
            <p:ph type="dt" sz="half" idx="10"/>
          </p:nvPr>
        </p:nvSpPr>
        <p:spPr/>
        <p:txBody>
          <a:bodyPr/>
          <a:lstStyle/>
          <a:p>
            <a:fld id="{B1CDD878-4158-4535-8D50-36FC6CCDCBF2}" type="datetimeFigureOut">
              <a:rPr lang="en-US" smtClean="0"/>
              <a:t>11/7/2024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0B4D9CA-9B1C-4141-9749-0606B1A65E32}" type="slidenum">
              <a:rPr lang="en-US" smtClean="0"/>
              <a:t>‹#›</a:t>
            </a:fld>
            <a:endParaRPr lang="en-US"/>
          </a:p>
        </p:txBody>
      </p:sp>
    </p:spTree>
    <p:extLst>
      <p:ext uri="{BB962C8B-B14F-4D97-AF65-F5344CB8AC3E}">
        <p14:creationId xmlns:p14="http://schemas.microsoft.com/office/powerpoint/2010/main" val="41645739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1CDD878-4158-4535-8D50-36FC6CCDCBF2}" type="datetimeFigureOut">
              <a:rPr lang="en-US" smtClean="0"/>
              <a:t>11/7/2024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0B4D9CA-9B1C-4141-9749-0606B1A65E32}" type="slidenum">
              <a:rPr lang="en-US" smtClean="0"/>
              <a:t>‹#›</a:t>
            </a:fld>
            <a:endParaRPr lang="en-US"/>
          </a:p>
        </p:txBody>
      </p:sp>
    </p:spTree>
    <p:extLst>
      <p:ext uri="{BB962C8B-B14F-4D97-AF65-F5344CB8AC3E}">
        <p14:creationId xmlns:p14="http://schemas.microsoft.com/office/powerpoint/2010/main" val="451795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CDD878-4158-4535-8D50-36FC6CCDCBF2}" type="datetimeFigureOut">
              <a:rPr lang="en-US" smtClean="0"/>
              <a:t>11/7/2024</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B4D9CA-9B1C-4141-9749-0606B1A65E32}" type="slidenum">
              <a:rPr lang="en-US" smtClean="0"/>
              <a:t>‹#›</a:t>
            </a:fld>
            <a:endParaRPr lang="en-US"/>
          </a:p>
        </p:txBody>
      </p:sp>
      <p:pic>
        <p:nvPicPr>
          <p:cNvPr id="7" name="Picture 6"/>
          <p:cNvPicPr>
            <a:picLocks noChangeAspect="1"/>
          </p:cNvPicPr>
          <p:nvPr userDrawn="1"/>
        </p:nvPicPr>
        <p:blipFill>
          <a:blip r:embed="rId9">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0" y="-18689"/>
            <a:ext cx="9144000" cy="6740165"/>
          </a:xfrm>
          <a:prstGeom prst="rect">
            <a:avLst/>
          </a:prstGeom>
        </p:spPr>
      </p:pic>
      <p:sp>
        <p:nvSpPr>
          <p:cNvPr id="11" name="TextBox 10"/>
          <p:cNvSpPr txBox="1"/>
          <p:nvPr userDrawn="1"/>
        </p:nvSpPr>
        <p:spPr>
          <a:xfrm>
            <a:off x="461689" y="219535"/>
            <a:ext cx="184731" cy="584775"/>
          </a:xfrm>
          <a:prstGeom prst="rect">
            <a:avLst/>
          </a:prstGeom>
          <a:noFill/>
        </p:spPr>
        <p:txBody>
          <a:bodyPr wrap="none" rtlCol="0">
            <a:spAutoFit/>
          </a:bodyPr>
          <a:lstStyle/>
          <a:p>
            <a:endParaRPr lang="en-US" sz="3200" b="1" dirty="0">
              <a:solidFill>
                <a:schemeClr val="bg1"/>
              </a:solidFill>
            </a:endParaRPr>
          </a:p>
        </p:txBody>
      </p:sp>
      <p:pic>
        <p:nvPicPr>
          <p:cNvPr id="10" name="Picture 9">
            <a:extLst>
              <a:ext uri="{FF2B5EF4-FFF2-40B4-BE49-F238E27FC236}">
                <a16:creationId xmlns:a16="http://schemas.microsoft.com/office/drawing/2014/main" id="{01E8325A-0EFC-7D9B-5970-6BC7AB026245}"/>
              </a:ext>
            </a:extLst>
          </p:cNvPr>
          <p:cNvPicPr>
            <a:picLocks noChangeAspect="1"/>
          </p:cNvPicPr>
          <p:nvPr userDrawn="1"/>
        </p:nvPicPr>
        <p:blipFill>
          <a:blip r:embed="rId10"/>
          <a:stretch>
            <a:fillRect/>
          </a:stretch>
        </p:blipFill>
        <p:spPr>
          <a:xfrm>
            <a:off x="7749697" y="136524"/>
            <a:ext cx="1281112" cy="1281112"/>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215070444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18/10/relationships/comments" Target="../comments/modernComment_152_B5BEA855.xm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3" Type="http://schemas.openxmlformats.org/officeDocument/2006/relationships/hyperlink" Target="https://www.scouting.org/resources/"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hyperlink" Target="https://www.scouting.org/health-and-safety/" TargetMode="External"/><Relationship Id="rId4" Type="http://schemas.openxmlformats.org/officeDocument/2006/relationships/hyperlink" Target="https://www.scouting.org/commissioners/program-support-resources/" TargetMode="Externa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microsoft.com/office/2018/10/relationships/comments" Target="../comments/modernComment_149_B8C7CAFB.xm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96468" y="1494857"/>
            <a:ext cx="7751064" cy="4114799"/>
          </a:xfrm>
        </p:spPr>
        <p:txBody>
          <a:bodyPr anchor="ctr">
            <a:noAutofit/>
          </a:bodyPr>
          <a:lstStyle/>
          <a:p>
            <a:pPr algn="ctr"/>
            <a:br>
              <a:rPr lang="en-US" dirty="0"/>
            </a:br>
            <a:br>
              <a:rPr lang="en-US" dirty="0"/>
            </a:br>
            <a:r>
              <a:rPr lang="en-US" sz="5400" dirty="0"/>
              <a:t>Commissioners:</a:t>
            </a:r>
            <a:br>
              <a:rPr lang="en-US" sz="5400" dirty="0"/>
            </a:br>
            <a:r>
              <a:rPr lang="en-US" sz="5400" dirty="0"/>
              <a:t>The Single Best Resource!</a:t>
            </a:r>
            <a:br>
              <a:rPr lang="en-US" sz="5400" dirty="0"/>
            </a:br>
            <a:br>
              <a:rPr lang="en-US" dirty="0"/>
            </a:br>
            <a:endParaRPr lang="en-US" dirty="0"/>
          </a:p>
        </p:txBody>
      </p:sp>
      <p:sp>
        <p:nvSpPr>
          <p:cNvPr id="3" name="TextBox 2">
            <a:extLst>
              <a:ext uri="{FF2B5EF4-FFF2-40B4-BE49-F238E27FC236}">
                <a16:creationId xmlns:a16="http://schemas.microsoft.com/office/drawing/2014/main" id="{D0644705-E0F5-4B9E-96E0-DB64B5EC576B}"/>
              </a:ext>
            </a:extLst>
          </p:cNvPr>
          <p:cNvSpPr txBox="1"/>
          <p:nvPr/>
        </p:nvSpPr>
        <p:spPr>
          <a:xfrm>
            <a:off x="5486400" y="6305550"/>
            <a:ext cx="3086100" cy="369332"/>
          </a:xfrm>
          <a:prstGeom prst="rect">
            <a:avLst/>
          </a:prstGeom>
          <a:noFill/>
        </p:spPr>
        <p:txBody>
          <a:bodyPr wrap="square" lIns="91440" tIns="45720" rIns="91440" bIns="45720" rtlCol="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Revision date </a:t>
            </a:r>
            <a:r>
              <a:rPr lang="en-US" dirty="0">
                <a:solidFill>
                  <a:prstClr val="white">
                    <a:lumMod val="65000"/>
                  </a:prstClr>
                </a:solidFill>
                <a:latin typeface="Calibri" panose="020F0502020204030204"/>
              </a:rPr>
              <a:t>10/31/2024</a:t>
            </a:r>
            <a:endParaRPr kumimoji="0" lang="en-US" sz="1800" b="0" i="0" u="none" strike="noStrike" kern="1200" cap="none" spc="0" normalizeH="0" baseline="0" noProof="0" dirty="0">
              <a:ln>
                <a:noFill/>
              </a:ln>
              <a:solidFill>
                <a:prstClr val="white">
                  <a:lumMod val="6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093027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9092CD-1262-FEF8-8D54-391D22727398}"/>
              </a:ext>
            </a:extLst>
          </p:cNvPr>
          <p:cNvSpPr>
            <a:spLocks noGrp="1"/>
          </p:cNvSpPr>
          <p:nvPr>
            <p:ph type="title"/>
          </p:nvPr>
        </p:nvSpPr>
        <p:spPr/>
        <p:txBody>
          <a:bodyPr/>
          <a:lstStyle/>
          <a:p>
            <a:r>
              <a:rPr lang="en-US" dirty="0"/>
              <a:t>Older Youth Programs</a:t>
            </a:r>
          </a:p>
        </p:txBody>
      </p:sp>
      <p:pic>
        <p:nvPicPr>
          <p:cNvPr id="2050" name="Picture 2">
            <a:extLst>
              <a:ext uri="{FF2B5EF4-FFF2-40B4-BE49-F238E27FC236}">
                <a16:creationId xmlns:a16="http://schemas.microsoft.com/office/drawing/2014/main" id="{6D7408D1-8EA1-C60D-3807-F3AF90A69EBD}"/>
              </a:ext>
            </a:extLst>
          </p:cNvPr>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917856" y="1590261"/>
            <a:ext cx="3207854" cy="4813663"/>
          </a:xfrm>
          <a:prstGeom prst="rect">
            <a:avLst/>
          </a:prstGeom>
          <a:noFill/>
          <a:ln>
            <a:solidFill>
              <a:schemeClr val="accent1">
                <a:shade val="15000"/>
              </a:schemeClr>
            </a:solidFill>
          </a:ln>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07CFB902-F81C-95AB-865B-9FA9D9BE1D99}"/>
              </a:ext>
            </a:extLst>
          </p:cNvPr>
          <p:cNvSpPr txBox="1"/>
          <p:nvPr/>
        </p:nvSpPr>
        <p:spPr>
          <a:xfrm>
            <a:off x="4844955" y="2244060"/>
            <a:ext cx="3207854" cy="236988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600" b="1" i="0" u="none" strike="noStrike" kern="1200" cap="none" spc="0" normalizeH="0" baseline="0" noProof="0" dirty="0">
                <a:ln>
                  <a:noFill/>
                </a:ln>
                <a:solidFill>
                  <a:prstClr val="black"/>
                </a:solidFill>
                <a:effectLst/>
                <a:uLnTx/>
                <a:uFillTx/>
                <a:latin typeface="Calibri" panose="020F0502020204030204"/>
                <a:ea typeface="+mn-ea"/>
                <a:cs typeface="+mn-cs"/>
              </a:rPr>
              <a:t>Venturing</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600" b="1" i="0" u="none" strike="noStrike" kern="1200" cap="none" spc="0" normalizeH="0" baseline="0" noProof="0" dirty="0">
                <a:ln>
                  <a:noFill/>
                </a:ln>
                <a:solidFill>
                  <a:prstClr val="black"/>
                </a:solidFill>
                <a:effectLst/>
                <a:uLnTx/>
                <a:uFillTx/>
                <a:latin typeface="Calibri" panose="020F0502020204030204"/>
                <a:ea typeface="+mn-ea"/>
                <a:cs typeface="+mn-cs"/>
              </a:rPr>
              <a:t>Sea Scouts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600" b="1" i="0" u="none" strike="noStrike" kern="1200" cap="none" spc="0" normalizeH="0" baseline="0" noProof="0" dirty="0">
                <a:ln>
                  <a:noFill/>
                </a:ln>
                <a:solidFill>
                  <a:prstClr val="black"/>
                </a:solidFill>
                <a:effectLst/>
                <a:uLnTx/>
                <a:uFillTx/>
                <a:latin typeface="Calibri" panose="020F0502020204030204"/>
                <a:ea typeface="+mn-ea"/>
                <a:cs typeface="+mn-cs"/>
              </a:rPr>
              <a:t>Exploring</a:t>
            </a:r>
          </a:p>
        </p:txBody>
      </p:sp>
    </p:spTree>
    <p:extLst>
      <p:ext uri="{BB962C8B-B14F-4D97-AF65-F5344CB8AC3E}">
        <p14:creationId xmlns:p14="http://schemas.microsoft.com/office/powerpoint/2010/main" val="3049171029"/>
      </p:ext>
    </p:extLst>
  </p:cSld>
  <p:clrMapOvr>
    <a:masterClrMapping/>
  </p:clrMapOvr>
  <p:extLst>
    <p:ext uri="{6950BFC3-D8DA-4A85-94F7-54DA5524770B}">
      <p188:commentRel xmlns:p188="http://schemas.microsoft.com/office/powerpoint/2018/8/main" r:id="rId3"/>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526E06-F55C-93E6-F3A0-981DD3007ED9}"/>
              </a:ext>
            </a:extLst>
          </p:cNvPr>
          <p:cNvSpPr>
            <a:spLocks noGrp="1"/>
          </p:cNvSpPr>
          <p:nvPr>
            <p:ph type="title"/>
          </p:nvPr>
        </p:nvSpPr>
        <p:spPr/>
        <p:txBody>
          <a:bodyPr/>
          <a:lstStyle/>
          <a:p>
            <a:r>
              <a:rPr lang="en-US" dirty="0"/>
              <a:t>Knowing Your Resources</a:t>
            </a:r>
          </a:p>
        </p:txBody>
      </p:sp>
      <p:sp>
        <p:nvSpPr>
          <p:cNvPr id="3" name="Content Placeholder 2">
            <a:extLst>
              <a:ext uri="{FF2B5EF4-FFF2-40B4-BE49-F238E27FC236}">
                <a16:creationId xmlns:a16="http://schemas.microsoft.com/office/drawing/2014/main" id="{5EB59E57-04C3-1691-05E0-20D5FDC44347}"/>
              </a:ext>
            </a:extLst>
          </p:cNvPr>
          <p:cNvSpPr>
            <a:spLocks noGrp="1"/>
          </p:cNvSpPr>
          <p:nvPr>
            <p:ph idx="1"/>
          </p:nvPr>
        </p:nvSpPr>
        <p:spPr>
          <a:xfrm>
            <a:off x="628650" y="1438763"/>
            <a:ext cx="7886700" cy="4351338"/>
          </a:xfrm>
        </p:spPr>
        <p:txBody>
          <a:bodyPr>
            <a:normAutofit fontScale="92500" lnSpcReduction="10000"/>
          </a:bodyPr>
          <a:lstStyle/>
          <a:p>
            <a:endParaRPr lang="en-US" dirty="0"/>
          </a:p>
          <a:p>
            <a:r>
              <a:rPr lang="en-US" dirty="0"/>
              <a:t>Review program resources for your unit</a:t>
            </a:r>
          </a:p>
          <a:p>
            <a:pPr lvl="1"/>
            <a:r>
              <a:rPr lang="en-US" dirty="0">
                <a:hlinkClick r:id="rId3"/>
              </a:rPr>
              <a:t>Resources | Boy Scouts of America (scouting.org)</a:t>
            </a:r>
            <a:endParaRPr lang="en-US" dirty="0"/>
          </a:p>
          <a:p>
            <a:r>
              <a:rPr lang="en-US" dirty="0"/>
              <a:t>Review resources on the Commissioner’s site </a:t>
            </a:r>
          </a:p>
          <a:p>
            <a:pPr lvl="1"/>
            <a:r>
              <a:rPr lang="en-US" sz="2800" dirty="0">
                <a:hlinkClick r:id="rId4"/>
              </a:rPr>
              <a:t>Program Support Resources | Boy Scouts of America (scouting.org)</a:t>
            </a:r>
            <a:endParaRPr lang="en-US" sz="2800" dirty="0"/>
          </a:p>
          <a:p>
            <a:r>
              <a:rPr lang="en-US" dirty="0">
                <a:hlinkClick r:id="rId5"/>
              </a:rPr>
              <a:t>Scouting Safely | Boy Scouts of America</a:t>
            </a:r>
            <a:endParaRPr lang="en-US" dirty="0"/>
          </a:p>
          <a:p>
            <a:r>
              <a:rPr lang="en-US" dirty="0"/>
              <a:t>Consult with others</a:t>
            </a:r>
          </a:p>
          <a:p>
            <a:pPr lvl="1"/>
            <a:r>
              <a:rPr lang="en-US" dirty="0"/>
              <a:t>Commissioners</a:t>
            </a:r>
          </a:p>
          <a:p>
            <a:pPr lvl="1"/>
            <a:r>
              <a:rPr lang="en-US" dirty="0"/>
              <a:t>District Committee</a:t>
            </a:r>
          </a:p>
        </p:txBody>
      </p:sp>
      <p:pic>
        <p:nvPicPr>
          <p:cNvPr id="4" name="Picture 3">
            <a:extLst>
              <a:ext uri="{FF2B5EF4-FFF2-40B4-BE49-F238E27FC236}">
                <a16:creationId xmlns:a16="http://schemas.microsoft.com/office/drawing/2014/main" id="{00ABC284-B91A-3142-1323-EBC6907B9B02}"/>
              </a:ext>
            </a:extLst>
          </p:cNvPr>
          <p:cNvPicPr>
            <a:picLocks noChangeAspect="1"/>
          </p:cNvPicPr>
          <p:nvPr/>
        </p:nvPicPr>
        <p:blipFill>
          <a:blip r:embed="rId6"/>
          <a:stretch>
            <a:fillRect/>
          </a:stretch>
        </p:blipFill>
        <p:spPr>
          <a:xfrm>
            <a:off x="5964987" y="4966799"/>
            <a:ext cx="904875" cy="904875"/>
          </a:xfrm>
          <a:prstGeom prst="rect">
            <a:avLst/>
          </a:prstGeom>
        </p:spPr>
      </p:pic>
    </p:spTree>
    <p:extLst>
      <p:ext uri="{BB962C8B-B14F-4D97-AF65-F5344CB8AC3E}">
        <p14:creationId xmlns:p14="http://schemas.microsoft.com/office/powerpoint/2010/main" val="16201627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4DB8C1-B57A-4BAF-A996-D510ABBAFC52}"/>
              </a:ext>
            </a:extLst>
          </p:cNvPr>
          <p:cNvSpPr>
            <a:spLocks noGrp="1"/>
          </p:cNvSpPr>
          <p:nvPr>
            <p:ph type="title"/>
          </p:nvPr>
        </p:nvSpPr>
        <p:spPr/>
        <p:txBody>
          <a:bodyPr/>
          <a:lstStyle/>
          <a:p>
            <a:r>
              <a:rPr lang="en-US" dirty="0"/>
              <a:t>Summary</a:t>
            </a:r>
          </a:p>
        </p:txBody>
      </p:sp>
      <p:sp>
        <p:nvSpPr>
          <p:cNvPr id="3" name="Content Placeholder 2">
            <a:extLst>
              <a:ext uri="{FF2B5EF4-FFF2-40B4-BE49-F238E27FC236}">
                <a16:creationId xmlns:a16="http://schemas.microsoft.com/office/drawing/2014/main" id="{318A5D9F-C6BA-4FAC-A97B-0F7B1FAAFA1D}"/>
              </a:ext>
            </a:extLst>
          </p:cNvPr>
          <p:cNvSpPr>
            <a:spLocks noGrp="1"/>
          </p:cNvSpPr>
          <p:nvPr>
            <p:ph idx="1"/>
          </p:nvPr>
        </p:nvSpPr>
        <p:spPr>
          <a:xfrm>
            <a:off x="628650" y="1679172"/>
            <a:ext cx="7501197" cy="4655126"/>
          </a:xfrm>
        </p:spPr>
        <p:txBody>
          <a:bodyPr>
            <a:normAutofit fontScale="55000" lnSpcReduction="20000"/>
          </a:bodyPr>
          <a:lstStyle/>
          <a:p>
            <a:r>
              <a:rPr lang="en-US" sz="5100" dirty="0"/>
              <a:t>The culture of unit service reminds commissioners of the behaviors, beliefs, and values that enable them to achieve our mission and fulfill our vision.</a:t>
            </a:r>
          </a:p>
          <a:p>
            <a:endParaRPr lang="en-US" sz="5100" dirty="0"/>
          </a:p>
          <a:p>
            <a:r>
              <a:rPr lang="en-US" sz="5100" dirty="0"/>
              <a:t>Each unit shares common attributes based on the Scout Law and Oath with similar organization.</a:t>
            </a:r>
          </a:p>
          <a:p>
            <a:endParaRPr lang="en-US" sz="5100" dirty="0"/>
          </a:p>
          <a:p>
            <a:r>
              <a:rPr lang="en-US" sz="5100" dirty="0"/>
              <a:t>Commissioners should understand how a unit functions and the resources available.</a:t>
            </a:r>
          </a:p>
          <a:p>
            <a:endParaRPr lang="en-US" sz="5100" dirty="0"/>
          </a:p>
          <a:p>
            <a:pPr marL="0" indent="0">
              <a:buNone/>
            </a:pPr>
            <a:r>
              <a:rPr lang="en-US" dirty="0"/>
              <a:t>			</a:t>
            </a:r>
          </a:p>
        </p:txBody>
      </p:sp>
    </p:spTree>
    <p:extLst>
      <p:ext uri="{BB962C8B-B14F-4D97-AF65-F5344CB8AC3E}">
        <p14:creationId xmlns:p14="http://schemas.microsoft.com/office/powerpoint/2010/main" val="5050121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224;p21">
            <a:extLst>
              <a:ext uri="{FF2B5EF4-FFF2-40B4-BE49-F238E27FC236}">
                <a16:creationId xmlns:a16="http://schemas.microsoft.com/office/drawing/2014/main" id="{21C38B31-998F-45CC-9628-189F2B4A34D3}"/>
              </a:ext>
            </a:extLst>
          </p:cNvPr>
          <p:cNvSpPr/>
          <p:nvPr/>
        </p:nvSpPr>
        <p:spPr>
          <a:xfrm>
            <a:off x="2381972" y="1853423"/>
            <a:ext cx="4378325" cy="1717393"/>
          </a:xfrm>
          <a:prstGeom prst="rect">
            <a:avLst/>
          </a:prstGeom>
          <a:noFill/>
          <a:ln>
            <a:noFill/>
          </a:ln>
        </p:spPr>
        <p:txBody>
          <a:bodyPr spcFirstLastPara="1" wrap="square" lIns="91425" tIns="45700" rIns="91425" bIns="45700" anchor="t" anchorCtr="0">
            <a:spAutoFit/>
          </a:bodyPr>
          <a:lstStyle/>
          <a:p>
            <a:pPr marL="0" marR="0" lvl="0" indent="0" algn="ctr" defTabSz="457200" rtl="0" eaLnBrk="1" fontAlgn="auto" latinLnBrk="0" hangingPunct="1">
              <a:lnSpc>
                <a:spcPct val="100000"/>
              </a:lnSpc>
              <a:spcBef>
                <a:spcPts val="0"/>
              </a:spcBef>
              <a:spcAft>
                <a:spcPts val="0"/>
              </a:spcAft>
              <a:buClr>
                <a:srgbClr val="5B9BD5"/>
              </a:buClr>
              <a:buSzPts val="3600"/>
              <a:buFont typeface="Arial"/>
              <a:buNone/>
              <a:tabLst/>
              <a:defRPr/>
            </a:pPr>
            <a:r>
              <a:rPr kumimoji="0" lang="en-US" sz="4800" b="1" i="0" u="none" strike="noStrike" kern="1200" cap="none" spc="0" normalizeH="0" baseline="0" noProof="0" dirty="0">
                <a:ln>
                  <a:noFill/>
                </a:ln>
                <a:solidFill>
                  <a:prstClr val="black"/>
                </a:solidFill>
                <a:effectLst/>
                <a:uLnTx/>
                <a:uFillTx/>
                <a:latin typeface="Calibri"/>
                <a:ea typeface="Calibri"/>
                <a:cs typeface="Calibri"/>
                <a:sym typeface="Calibri"/>
              </a:rPr>
              <a:t>Questions?</a:t>
            </a:r>
            <a:endParaRPr kumimoji="0"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457200" rtl="0" eaLnBrk="1" fontAlgn="auto" latinLnBrk="0" hangingPunct="1">
              <a:lnSpc>
                <a:spcPct val="100000"/>
              </a:lnSpc>
              <a:spcBef>
                <a:spcPts val="960"/>
              </a:spcBef>
              <a:spcAft>
                <a:spcPts val="0"/>
              </a:spcAft>
              <a:buClr>
                <a:srgbClr val="5B9BD5"/>
              </a:buClr>
              <a:buSzPts val="3600"/>
              <a:buFont typeface="Arial"/>
              <a:buNone/>
              <a:tabLst/>
              <a:defRPr/>
            </a:pPr>
            <a:r>
              <a:rPr kumimoji="0" lang="en-US" sz="4800" b="1" i="0" u="none" strike="noStrike" kern="1200" cap="none" spc="0" normalizeH="0" baseline="0" noProof="0" dirty="0">
                <a:ln>
                  <a:noFill/>
                </a:ln>
                <a:solidFill>
                  <a:prstClr val="black"/>
                </a:solidFill>
                <a:effectLst/>
                <a:uLnTx/>
                <a:uFillTx/>
                <a:latin typeface="Calibri"/>
                <a:ea typeface="Calibri"/>
                <a:cs typeface="Calibri"/>
                <a:sym typeface="Calibri"/>
              </a:rPr>
              <a:t>Comments!</a:t>
            </a:r>
            <a:endParaRPr kumimoji="0"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8" name="Google Shape;225;p21">
            <a:extLst>
              <a:ext uri="{FF2B5EF4-FFF2-40B4-BE49-F238E27FC236}">
                <a16:creationId xmlns:a16="http://schemas.microsoft.com/office/drawing/2014/main" id="{E517ACCF-DC7B-40A6-AF33-06913EC79C33}"/>
              </a:ext>
            </a:extLst>
          </p:cNvPr>
          <p:cNvPicPr preferRelativeResize="0"/>
          <p:nvPr/>
        </p:nvPicPr>
        <p:blipFill rotWithShape="1">
          <a:blip r:embed="rId3">
            <a:alphaModFix/>
          </a:blip>
          <a:srcRect/>
          <a:stretch/>
        </p:blipFill>
        <p:spPr>
          <a:xfrm>
            <a:off x="2492218" y="3969400"/>
            <a:ext cx="4157832" cy="1725318"/>
          </a:xfrm>
          <a:prstGeom prst="rect">
            <a:avLst/>
          </a:prstGeom>
          <a:noFill/>
          <a:ln>
            <a:noFill/>
          </a:ln>
        </p:spPr>
      </p:pic>
    </p:spTree>
    <p:extLst>
      <p:ext uri="{BB962C8B-B14F-4D97-AF65-F5344CB8AC3E}">
        <p14:creationId xmlns:p14="http://schemas.microsoft.com/office/powerpoint/2010/main" val="28766352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a:t>
            </a:r>
          </a:p>
        </p:txBody>
      </p:sp>
      <p:sp>
        <p:nvSpPr>
          <p:cNvPr id="3" name="Content Placeholder 2"/>
          <p:cNvSpPr>
            <a:spLocks noGrp="1"/>
          </p:cNvSpPr>
          <p:nvPr>
            <p:ph idx="1"/>
          </p:nvPr>
        </p:nvSpPr>
        <p:spPr>
          <a:xfrm>
            <a:off x="628650" y="1568889"/>
            <a:ext cx="7886700" cy="4351338"/>
          </a:xfrm>
        </p:spPr>
        <p:txBody>
          <a:bodyPr vert="horz" lIns="91440" tIns="45720" rIns="91440" bIns="45720" rtlCol="0" anchor="t">
            <a:noAutofit/>
          </a:bodyPr>
          <a:lstStyle/>
          <a:p>
            <a:pPr marL="0" indent="0">
              <a:buNone/>
            </a:pPr>
            <a:r>
              <a:rPr lang="en-US" dirty="0"/>
              <a:t>At the end of this session, a commissioner will:</a:t>
            </a:r>
          </a:p>
          <a:p>
            <a:pPr marL="0" indent="0">
              <a:buNone/>
            </a:pPr>
            <a:endParaRPr lang="en-US" sz="1800" dirty="0"/>
          </a:p>
          <a:p>
            <a:r>
              <a:rPr lang="en-US" dirty="0"/>
              <a:t>Understand the culture of unit service</a:t>
            </a:r>
          </a:p>
          <a:p>
            <a:r>
              <a:rPr lang="en-US" dirty="0"/>
              <a:t>Be familiar with the attributes of each Scouting America unit</a:t>
            </a:r>
          </a:p>
          <a:p>
            <a:r>
              <a:rPr lang="en-US" dirty="0"/>
              <a:t>Know where to find the resources available</a:t>
            </a:r>
          </a:p>
          <a:p>
            <a:endParaRPr lang="en-US" sz="2800" cap="all" dirty="0"/>
          </a:p>
        </p:txBody>
      </p:sp>
    </p:spTree>
    <p:extLst>
      <p:ext uri="{BB962C8B-B14F-4D97-AF65-F5344CB8AC3E}">
        <p14:creationId xmlns:p14="http://schemas.microsoft.com/office/powerpoint/2010/main" val="14243411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3081" y="215497"/>
            <a:ext cx="7497599" cy="540961"/>
          </a:xfrm>
        </p:spPr>
        <p:txBody>
          <a:bodyPr/>
          <a:lstStyle/>
          <a:p>
            <a:r>
              <a:rPr lang="en-US" dirty="0"/>
              <a:t>Commissioner Priorities</a:t>
            </a:r>
          </a:p>
        </p:txBody>
      </p:sp>
      <p:sp>
        <p:nvSpPr>
          <p:cNvPr id="3" name="Content Placeholder 2"/>
          <p:cNvSpPr>
            <a:spLocks noGrp="1"/>
          </p:cNvSpPr>
          <p:nvPr>
            <p:ph idx="1"/>
          </p:nvPr>
        </p:nvSpPr>
        <p:spPr>
          <a:xfrm>
            <a:off x="1134732" y="2222760"/>
            <a:ext cx="6874535" cy="3276703"/>
          </a:xfrm>
        </p:spPr>
        <p:txBody>
          <a:bodyPr>
            <a:normAutofit/>
          </a:bodyPr>
          <a:lstStyle/>
          <a:p>
            <a:pPr>
              <a:lnSpc>
                <a:spcPct val="100000"/>
              </a:lnSpc>
              <a:buSzPct val="100000"/>
              <a:buFont typeface="Wingdings" pitchFamily="2" charset="2"/>
              <a:buChar char="§"/>
            </a:pPr>
            <a:r>
              <a:rPr lang="en-US" sz="2800" dirty="0">
                <a:latin typeface="Calibri" panose="020F0502020204030204" pitchFamily="34" charset="0"/>
                <a:cs typeface="Calibri" panose="020F0502020204030204" pitchFamily="34" charset="0"/>
              </a:rPr>
              <a:t>Being the single, best resource</a:t>
            </a:r>
          </a:p>
          <a:p>
            <a:pPr>
              <a:lnSpc>
                <a:spcPct val="100000"/>
              </a:lnSpc>
              <a:buSzPct val="100000"/>
              <a:buFont typeface="Wingdings" pitchFamily="2" charset="2"/>
              <a:buChar char="§"/>
            </a:pPr>
            <a:r>
              <a:rPr lang="en-US" sz="2800" dirty="0">
                <a:latin typeface="Calibri" panose="020F0502020204030204" pitchFamily="34" charset="0"/>
                <a:cs typeface="Calibri" panose="020F0502020204030204" pitchFamily="34" charset="0"/>
              </a:rPr>
              <a:t>Ensuring S.A.F.E programs</a:t>
            </a:r>
          </a:p>
          <a:p>
            <a:pPr>
              <a:lnSpc>
                <a:spcPct val="100000"/>
              </a:lnSpc>
              <a:buSzPct val="100000"/>
              <a:buFont typeface="Wingdings" pitchFamily="2" charset="2"/>
              <a:buChar char="§"/>
            </a:pPr>
            <a:r>
              <a:rPr lang="en-US" sz="2800" dirty="0">
                <a:latin typeface="Calibri" panose="020F0502020204030204" pitchFamily="34" charset="0"/>
                <a:cs typeface="Calibri" panose="020F0502020204030204" pitchFamily="34" charset="0"/>
              </a:rPr>
              <a:t>Enabling significant, sustainable growth</a:t>
            </a:r>
          </a:p>
        </p:txBody>
      </p:sp>
    </p:spTree>
    <p:extLst>
      <p:ext uri="{BB962C8B-B14F-4D97-AF65-F5344CB8AC3E}">
        <p14:creationId xmlns:p14="http://schemas.microsoft.com/office/powerpoint/2010/main" val="37844384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E91701-7043-22E9-409F-0E71D14F09AB}"/>
              </a:ext>
            </a:extLst>
          </p:cNvPr>
          <p:cNvSpPr>
            <a:spLocks noGrp="1"/>
          </p:cNvSpPr>
          <p:nvPr>
            <p:ph type="title"/>
          </p:nvPr>
        </p:nvSpPr>
        <p:spPr/>
        <p:txBody>
          <a:bodyPr/>
          <a:lstStyle/>
          <a:p>
            <a:r>
              <a:rPr lang="en-US" dirty="0"/>
              <a:t>The Culture of Unit Service</a:t>
            </a:r>
          </a:p>
        </p:txBody>
      </p:sp>
      <p:sp>
        <p:nvSpPr>
          <p:cNvPr id="3" name="Content Placeholder 2">
            <a:extLst>
              <a:ext uri="{FF2B5EF4-FFF2-40B4-BE49-F238E27FC236}">
                <a16:creationId xmlns:a16="http://schemas.microsoft.com/office/drawing/2014/main" id="{120A8D8B-74DA-681F-B269-90DD65A59886}"/>
              </a:ext>
            </a:extLst>
          </p:cNvPr>
          <p:cNvSpPr>
            <a:spLocks noGrp="1"/>
          </p:cNvSpPr>
          <p:nvPr>
            <p:ph idx="1"/>
          </p:nvPr>
        </p:nvSpPr>
        <p:spPr>
          <a:xfrm>
            <a:off x="628650" y="1825625"/>
            <a:ext cx="5795010" cy="4351338"/>
          </a:xfrm>
        </p:spPr>
        <p:txBody>
          <a:bodyPr/>
          <a:lstStyle/>
          <a:p>
            <a:pPr lvl="8"/>
            <a:endParaRPr lang="en-US" dirty="0"/>
          </a:p>
          <a:p>
            <a:pPr lvl="8"/>
            <a:endParaRPr lang="en-US" dirty="0"/>
          </a:p>
        </p:txBody>
      </p:sp>
      <p:pic>
        <p:nvPicPr>
          <p:cNvPr id="5" name="Picture 4">
            <a:extLst>
              <a:ext uri="{FF2B5EF4-FFF2-40B4-BE49-F238E27FC236}">
                <a16:creationId xmlns:a16="http://schemas.microsoft.com/office/drawing/2014/main" id="{CFE57AAB-1DD8-BB99-D036-D6578CABECE4}"/>
              </a:ext>
            </a:extLst>
          </p:cNvPr>
          <p:cNvPicPr>
            <a:picLocks noChangeAspect="1"/>
          </p:cNvPicPr>
          <p:nvPr/>
        </p:nvPicPr>
        <p:blipFill>
          <a:blip r:embed="rId3"/>
          <a:stretch>
            <a:fillRect/>
          </a:stretch>
        </p:blipFill>
        <p:spPr>
          <a:xfrm>
            <a:off x="2342674" y="1412213"/>
            <a:ext cx="4458652" cy="4476523"/>
          </a:xfrm>
          <a:prstGeom prst="rect">
            <a:avLst/>
          </a:prstGeom>
        </p:spPr>
      </p:pic>
    </p:spTree>
    <p:extLst>
      <p:ext uri="{BB962C8B-B14F-4D97-AF65-F5344CB8AC3E}">
        <p14:creationId xmlns:p14="http://schemas.microsoft.com/office/powerpoint/2010/main" val="9009257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958DFB-4396-4834-9CA7-B6B32CA7C58D}"/>
              </a:ext>
            </a:extLst>
          </p:cNvPr>
          <p:cNvSpPr>
            <a:spLocks noGrp="1"/>
          </p:cNvSpPr>
          <p:nvPr>
            <p:ph type="title"/>
          </p:nvPr>
        </p:nvSpPr>
        <p:spPr/>
        <p:txBody>
          <a:bodyPr/>
          <a:lstStyle/>
          <a:p>
            <a:r>
              <a:rPr lang="en-US" dirty="0"/>
              <a:t>Youth of Scouting America</a:t>
            </a:r>
          </a:p>
        </p:txBody>
      </p:sp>
      <p:pic>
        <p:nvPicPr>
          <p:cNvPr id="7" name="Picture 6">
            <a:extLst>
              <a:ext uri="{FF2B5EF4-FFF2-40B4-BE49-F238E27FC236}">
                <a16:creationId xmlns:a16="http://schemas.microsoft.com/office/drawing/2014/main" id="{DF557779-EE4A-99B5-A210-8D07459AE456}"/>
              </a:ext>
            </a:extLst>
          </p:cNvPr>
          <p:cNvPicPr>
            <a:picLocks noChangeAspect="1"/>
          </p:cNvPicPr>
          <p:nvPr/>
        </p:nvPicPr>
        <p:blipFill>
          <a:blip r:embed="rId3"/>
          <a:stretch>
            <a:fillRect/>
          </a:stretch>
        </p:blipFill>
        <p:spPr>
          <a:xfrm>
            <a:off x="1703139" y="1958017"/>
            <a:ext cx="5737722" cy="4138115"/>
          </a:xfrm>
          <a:prstGeom prst="rect">
            <a:avLst/>
          </a:prstGeom>
          <a:ln>
            <a:solidFill>
              <a:schemeClr val="accent5">
                <a:lumMod val="75000"/>
              </a:schemeClr>
            </a:solidFill>
          </a:ln>
        </p:spPr>
      </p:pic>
    </p:spTree>
    <p:extLst>
      <p:ext uri="{BB962C8B-B14F-4D97-AF65-F5344CB8AC3E}">
        <p14:creationId xmlns:p14="http://schemas.microsoft.com/office/powerpoint/2010/main" val="6991903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599ADA-B92F-C072-CD48-3CAE3C34F83B}"/>
              </a:ext>
            </a:extLst>
          </p:cNvPr>
          <p:cNvSpPr>
            <a:spLocks noGrp="1"/>
          </p:cNvSpPr>
          <p:nvPr>
            <p:ph type="title"/>
          </p:nvPr>
        </p:nvSpPr>
        <p:spPr>
          <a:xfrm>
            <a:off x="628650" y="232123"/>
            <a:ext cx="6994121" cy="747592"/>
          </a:xfrm>
        </p:spPr>
        <p:txBody>
          <a:bodyPr/>
          <a:lstStyle/>
          <a:p>
            <a:r>
              <a:rPr lang="en-US" dirty="0"/>
              <a:t>Unit Similarities</a:t>
            </a:r>
          </a:p>
        </p:txBody>
      </p:sp>
      <p:sp>
        <p:nvSpPr>
          <p:cNvPr id="3" name="Content Placeholder 2">
            <a:extLst>
              <a:ext uri="{FF2B5EF4-FFF2-40B4-BE49-F238E27FC236}">
                <a16:creationId xmlns:a16="http://schemas.microsoft.com/office/drawing/2014/main" id="{7B536972-8052-206D-176A-1DBD246C5974}"/>
              </a:ext>
            </a:extLst>
          </p:cNvPr>
          <p:cNvSpPr>
            <a:spLocks noGrp="1"/>
          </p:cNvSpPr>
          <p:nvPr>
            <p:ph idx="1"/>
          </p:nvPr>
        </p:nvSpPr>
        <p:spPr/>
        <p:txBody>
          <a:bodyPr>
            <a:normAutofit/>
          </a:bodyPr>
          <a:lstStyle/>
          <a:p>
            <a:endParaRPr lang="en-US" dirty="0"/>
          </a:p>
          <a:p>
            <a:r>
              <a:rPr lang="en-US" dirty="0"/>
              <a:t>Chartering Organization/Charter Organization Representative</a:t>
            </a:r>
          </a:p>
          <a:p>
            <a:r>
              <a:rPr lang="en-US" dirty="0"/>
              <a:t>Unit Leader and Assistants</a:t>
            </a:r>
          </a:p>
          <a:p>
            <a:r>
              <a:rPr lang="en-US" dirty="0"/>
              <a:t>Unit Committee/Committee Chair</a:t>
            </a:r>
            <a:endParaRPr lang="en-US" dirty="0">
              <a:highlight>
                <a:srgbClr val="FFFF00"/>
              </a:highlight>
            </a:endParaRPr>
          </a:p>
          <a:p>
            <a:endParaRPr lang="en-US" dirty="0"/>
          </a:p>
        </p:txBody>
      </p:sp>
    </p:spTree>
    <p:extLst>
      <p:ext uri="{BB962C8B-B14F-4D97-AF65-F5344CB8AC3E}">
        <p14:creationId xmlns:p14="http://schemas.microsoft.com/office/powerpoint/2010/main" val="40505080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DCC6DF-47B3-562A-CE32-5877CAB6B83D}"/>
              </a:ext>
            </a:extLst>
          </p:cNvPr>
          <p:cNvSpPr>
            <a:spLocks noGrp="1"/>
          </p:cNvSpPr>
          <p:nvPr>
            <p:ph type="title"/>
          </p:nvPr>
        </p:nvSpPr>
        <p:spPr/>
        <p:txBody>
          <a:bodyPr/>
          <a:lstStyle/>
          <a:p>
            <a:r>
              <a:rPr lang="en-US" dirty="0"/>
              <a:t>Program Training</a:t>
            </a:r>
          </a:p>
        </p:txBody>
      </p:sp>
      <p:pic>
        <p:nvPicPr>
          <p:cNvPr id="5" name="Content Placeholder 4">
            <a:extLst>
              <a:ext uri="{FF2B5EF4-FFF2-40B4-BE49-F238E27FC236}">
                <a16:creationId xmlns:a16="http://schemas.microsoft.com/office/drawing/2014/main" id="{57B80DA4-6D30-18CC-EAA0-068F6A923296}"/>
              </a:ext>
            </a:extLst>
          </p:cNvPr>
          <p:cNvPicPr>
            <a:picLocks noGrp="1" noChangeAspect="1"/>
          </p:cNvPicPr>
          <p:nvPr>
            <p:ph idx="1"/>
          </p:nvPr>
        </p:nvPicPr>
        <p:blipFill>
          <a:blip r:embed="rId4"/>
          <a:stretch>
            <a:fillRect/>
          </a:stretch>
        </p:blipFill>
        <p:spPr>
          <a:xfrm>
            <a:off x="1812812" y="1660446"/>
            <a:ext cx="5381897" cy="4661210"/>
          </a:xfrm>
        </p:spPr>
      </p:pic>
      <p:sp>
        <p:nvSpPr>
          <p:cNvPr id="3" name="Rectangle 2">
            <a:extLst>
              <a:ext uri="{FF2B5EF4-FFF2-40B4-BE49-F238E27FC236}">
                <a16:creationId xmlns:a16="http://schemas.microsoft.com/office/drawing/2014/main" id="{EC3A9796-6852-D597-BBF9-29A77BAF00B0}"/>
              </a:ext>
            </a:extLst>
          </p:cNvPr>
          <p:cNvSpPr/>
          <p:nvPr/>
        </p:nvSpPr>
        <p:spPr>
          <a:xfrm>
            <a:off x="1949291" y="5511452"/>
            <a:ext cx="4929181" cy="382138"/>
          </a:xfrm>
          <a:prstGeom prst="rect">
            <a:avLst/>
          </a:prstGeom>
          <a:solidFill>
            <a:srgbClr val="1810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700" b="0" i="0" u="none" strike="noStrike" kern="1200" cap="none" spc="0" normalizeH="0" baseline="0" noProof="0" dirty="0">
                <a:ln>
                  <a:noFill/>
                </a:ln>
                <a:solidFill>
                  <a:prstClr val="white"/>
                </a:solidFill>
                <a:effectLst/>
                <a:uLnTx/>
                <a:uFillTx/>
                <a:latin typeface="Mongolian Baiti" panose="03000500000000000000" pitchFamily="66" charset="0"/>
                <a:ea typeface="+mn-ea"/>
                <a:cs typeface="Mongolian Baiti" panose="03000500000000000000" pitchFamily="66" charset="0"/>
              </a:rPr>
              <a:t>Click logo to access Exploring Training </a:t>
            </a:r>
          </a:p>
        </p:txBody>
      </p:sp>
    </p:spTree>
    <p:extLst>
      <p:ext uri="{BB962C8B-B14F-4D97-AF65-F5344CB8AC3E}">
        <p14:creationId xmlns:p14="http://schemas.microsoft.com/office/powerpoint/2010/main" val="3100101371"/>
      </p:ext>
    </p:extLst>
  </p:cSld>
  <p:clrMapOvr>
    <a:masterClrMapping/>
  </p:clrMapOvr>
  <p:extLst>
    <p:ext uri="{6950BFC3-D8DA-4A85-94F7-54DA5524770B}">
      <p188:commentRel xmlns:p188="http://schemas.microsoft.com/office/powerpoint/2018/8/main" r:id="rId3"/>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5CA08-57F6-4251-4EE1-BEF381868D14}"/>
              </a:ext>
            </a:extLst>
          </p:cNvPr>
          <p:cNvSpPr>
            <a:spLocks noGrp="1"/>
          </p:cNvSpPr>
          <p:nvPr>
            <p:ph type="title"/>
          </p:nvPr>
        </p:nvSpPr>
        <p:spPr/>
        <p:txBody>
          <a:bodyPr/>
          <a:lstStyle/>
          <a:p>
            <a:r>
              <a:rPr lang="en-US" dirty="0"/>
              <a:t>Cub Scouts</a:t>
            </a:r>
          </a:p>
        </p:txBody>
      </p:sp>
      <p:pic>
        <p:nvPicPr>
          <p:cNvPr id="5" name="Picture 4">
            <a:extLst>
              <a:ext uri="{FF2B5EF4-FFF2-40B4-BE49-F238E27FC236}">
                <a16:creationId xmlns:a16="http://schemas.microsoft.com/office/drawing/2014/main" id="{BE28EA08-CB53-4D1D-1884-5380A94DE0B9}"/>
              </a:ext>
            </a:extLst>
          </p:cNvPr>
          <p:cNvPicPr>
            <a:picLocks noChangeAspect="1"/>
          </p:cNvPicPr>
          <p:nvPr/>
        </p:nvPicPr>
        <p:blipFill>
          <a:blip r:embed="rId3"/>
          <a:stretch>
            <a:fillRect/>
          </a:stretch>
        </p:blipFill>
        <p:spPr>
          <a:xfrm>
            <a:off x="1133302" y="1801091"/>
            <a:ext cx="6622473" cy="4160167"/>
          </a:xfrm>
          <a:prstGeom prst="rect">
            <a:avLst/>
          </a:prstGeom>
          <a:ln>
            <a:solidFill>
              <a:schemeClr val="accent1">
                <a:shade val="15000"/>
              </a:schemeClr>
            </a:solidFill>
          </a:ln>
        </p:spPr>
      </p:pic>
    </p:spTree>
    <p:extLst>
      <p:ext uri="{BB962C8B-B14F-4D97-AF65-F5344CB8AC3E}">
        <p14:creationId xmlns:p14="http://schemas.microsoft.com/office/powerpoint/2010/main" val="41273094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8523EC-7D07-BA3D-48B6-97AF5BC2B46E}"/>
              </a:ext>
            </a:extLst>
          </p:cNvPr>
          <p:cNvSpPr>
            <a:spLocks noGrp="1"/>
          </p:cNvSpPr>
          <p:nvPr>
            <p:ph type="title"/>
          </p:nvPr>
        </p:nvSpPr>
        <p:spPr/>
        <p:txBody>
          <a:bodyPr/>
          <a:lstStyle/>
          <a:p>
            <a:r>
              <a:rPr lang="en-US" dirty="0"/>
              <a:t>Scouts BSA</a:t>
            </a:r>
          </a:p>
        </p:txBody>
      </p:sp>
      <p:pic>
        <p:nvPicPr>
          <p:cNvPr id="1026" name="Picture 2">
            <a:extLst>
              <a:ext uri="{FF2B5EF4-FFF2-40B4-BE49-F238E27FC236}">
                <a16:creationId xmlns:a16="http://schemas.microsoft.com/office/drawing/2014/main" id="{11BAB74E-1AFB-2F2B-DF81-1BE630985CEE}"/>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320634" y="1657124"/>
            <a:ext cx="6502731" cy="4333461"/>
          </a:xfrm>
          <a:prstGeom prst="rect">
            <a:avLst/>
          </a:prstGeom>
          <a:noFill/>
          <a:ln>
            <a:solidFill>
              <a:schemeClr val="accent1">
                <a:shade val="15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1142807"/>
      </p:ext>
    </p:extLst>
  </p:cSld>
  <p:clrMapOvr>
    <a:masterClrMapping/>
  </p:clrMapOvr>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112</TotalTime>
  <Words>2077</Words>
  <Application>Microsoft Office PowerPoint</Application>
  <PresentationFormat>On-screen Show (4:3)</PresentationFormat>
  <Paragraphs>172</Paragraphs>
  <Slides>13</Slides>
  <Notes>13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13</vt:i4>
      </vt:variant>
    </vt:vector>
  </HeadingPairs>
  <TitlesOfParts>
    <vt:vector size="21" baseType="lpstr">
      <vt:lpstr>Aptos</vt:lpstr>
      <vt:lpstr>Arial</vt:lpstr>
      <vt:lpstr>Calibri</vt:lpstr>
      <vt:lpstr>Calibri Light</vt:lpstr>
      <vt:lpstr>Mongolian Baiti</vt:lpstr>
      <vt:lpstr>Roboto</vt:lpstr>
      <vt:lpstr>Wingdings</vt:lpstr>
      <vt:lpstr>1_Office Theme</vt:lpstr>
      <vt:lpstr>  Commissioners: The Single Best Resource!  </vt:lpstr>
      <vt:lpstr>Objectives</vt:lpstr>
      <vt:lpstr>Commissioner Priorities</vt:lpstr>
      <vt:lpstr>The Culture of Unit Service</vt:lpstr>
      <vt:lpstr>Youth of Scouting America</vt:lpstr>
      <vt:lpstr>Unit Similarities</vt:lpstr>
      <vt:lpstr>Program Training</vt:lpstr>
      <vt:lpstr>Cub Scouts</vt:lpstr>
      <vt:lpstr>Scouts BSA</vt:lpstr>
      <vt:lpstr>Older Youth Programs</vt:lpstr>
      <vt:lpstr>Knowing Your Resources</vt:lpstr>
      <vt:lpstr>Summary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Randy Shaul</dc:creator>
  <cp:lastModifiedBy>Kresha Alvarado</cp:lastModifiedBy>
  <cp:revision>73</cp:revision>
  <dcterms:created xsi:type="dcterms:W3CDTF">2024-09-11T17:28:04Z</dcterms:created>
  <dcterms:modified xsi:type="dcterms:W3CDTF">2024-11-07T16:53:19Z</dcterms:modified>
</cp:coreProperties>
</file>