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1" r:id="rId2"/>
    <p:sldId id="300" r:id="rId3"/>
    <p:sldId id="331" r:id="rId4"/>
    <p:sldId id="272" r:id="rId5"/>
    <p:sldId id="323" r:id="rId6"/>
    <p:sldId id="328" r:id="rId7"/>
    <p:sldId id="325" r:id="rId8"/>
    <p:sldId id="326" r:id="rId9"/>
    <p:sldId id="329" r:id="rId10"/>
    <p:sldId id="330" r:id="rId11"/>
    <p:sldId id="317" r:id="rId12"/>
    <p:sldId id="31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cgJoSQtIlC0judXOcUf5uQ==" hashData="1i4OPyvN+cRCFxnwhXnFvu0XbojL5H8NTcN+MPoAr5D0ebddM3C1ps69T8kyi1TXV+Kg8OmRFWy2oL0HawBzDA=="/>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B69860-0B68-54C7-55E5-99A9B2ABF54A}" name="Kresha Alvarado" initials="KA" userId="bddfd779db23f39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71" autoAdjust="0"/>
    <p:restoredTop sz="68187" autoAdjust="0"/>
  </p:normalViewPr>
  <p:slideViewPr>
    <p:cSldViewPr snapToGrid="0">
      <p:cViewPr varScale="1">
        <p:scale>
          <a:sx n="75" d="100"/>
          <a:sy n="75" d="100"/>
        </p:scale>
        <p:origin x="1950"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D6FF9B-4765-4AF7-B35F-649D47D7541F}" type="datetimeFigureOut">
              <a:rPr lang="en-US" smtClean="0"/>
              <a:t>4/1/2025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2F63B6-D018-4A9E-BAB9-11D1A6260774}" type="slidenum">
              <a:rPr lang="en-US" smtClean="0"/>
              <a:t>‹#›</a:t>
            </a:fld>
            <a:endParaRPr lang="en-US"/>
          </a:p>
        </p:txBody>
      </p:sp>
    </p:spTree>
    <p:extLst>
      <p:ext uri="{BB962C8B-B14F-4D97-AF65-F5344CB8AC3E}">
        <p14:creationId xmlns:p14="http://schemas.microsoft.com/office/powerpoint/2010/main" val="4184803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a:t>
            </a:fld>
            <a:endParaRPr lang="en-US"/>
          </a:p>
        </p:txBody>
      </p:sp>
    </p:spTree>
    <p:extLst>
      <p:ext uri="{BB962C8B-B14F-4D97-AF65-F5344CB8AC3E}">
        <p14:creationId xmlns:p14="http://schemas.microsoft.com/office/powerpoint/2010/main" val="144840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11163"/>
            <a:ext cx="5486400" cy="3086100"/>
          </a:xfrm>
        </p:spPr>
      </p:sp>
      <p:sp>
        <p:nvSpPr>
          <p:cNvPr id="3" name="Notes Placeholder 2"/>
          <p:cNvSpPr>
            <a:spLocks noGrp="1"/>
          </p:cNvSpPr>
          <p:nvPr>
            <p:ph type="body" idx="1"/>
          </p:nvPr>
        </p:nvSpPr>
        <p:spPr>
          <a:xfrm>
            <a:off x="685800" y="3846512"/>
            <a:ext cx="5486400" cy="4668837"/>
          </a:xfrm>
        </p:spPr>
        <p:txBody>
          <a:bodyPr/>
          <a:lstStyle/>
          <a:p>
            <a:r>
              <a:rPr lang="en-US" b="1" dirty="0"/>
              <a:t>Certain events regularly recur on a monthly or annual basis in the life of a unit.   There is a cyclical nature to the scouting year.</a:t>
            </a:r>
          </a:p>
          <a:p>
            <a:r>
              <a:rPr lang="en-US" b="1" dirty="0"/>
              <a:t>Once we, as unit serving commissioners realize this, then we are in a position to be prepared for what is coming up next, and to remind unit leaders to do the same.</a:t>
            </a:r>
            <a:r>
              <a:rPr lang="en-US" dirty="0"/>
              <a:t> </a:t>
            </a:r>
          </a:p>
          <a:p>
            <a:r>
              <a:rPr lang="en-US" dirty="0"/>
              <a:t>For instance, a unit commissioner should:</a:t>
            </a:r>
            <a:endParaRPr lang="en-US" dirty="0">
              <a:cs typeface="Calibri" panose="020F0502020204030204"/>
            </a:endParaRPr>
          </a:p>
          <a:p>
            <a:pPr marL="171450" indent="-171450">
              <a:buFont typeface="Arial,Sans-Serif"/>
              <a:buChar char="•"/>
            </a:pPr>
            <a:r>
              <a:rPr lang="en-US" dirty="0"/>
              <a:t>Contact units </a:t>
            </a:r>
            <a:r>
              <a:rPr lang="en-US" b="1" dirty="0"/>
              <a:t>and perform simple assessments throughout the year (at least once every two months, but preferably more often).  </a:t>
            </a:r>
            <a:br>
              <a:rPr lang="en-US" b="1" dirty="0">
                <a:cs typeface="+mn-lt"/>
              </a:rPr>
            </a:br>
            <a:r>
              <a:rPr lang="en-US" b="1" dirty="0"/>
              <a:t>Try to visit during special events, such as courts of honor, blue and gold banquets, camping trips, and pinewood derbies as well as unit and committee meetings.</a:t>
            </a:r>
            <a:endParaRPr lang="en-US" dirty="0"/>
          </a:p>
          <a:p>
            <a:pPr marL="171450" indent="-171450">
              <a:buFont typeface="Arial,Sans-Serif"/>
              <a:buChar char="•"/>
            </a:pPr>
            <a:r>
              <a:rPr lang="en-US" dirty="0"/>
              <a:t>Conduct a mid-year meeting with the unit key 3 to discuss how the unit is doing.</a:t>
            </a:r>
            <a:endParaRPr lang="en-US" dirty="0">
              <a:cs typeface="Calibri"/>
            </a:endParaRPr>
          </a:p>
          <a:p>
            <a:r>
              <a:rPr lang="en-US" b="1" dirty="0"/>
              <a:t>The actual dates for unit charter renewal will vary based on what the local council schedules.  There are many unit commissioner related activities that should occur in support of unit charter renewal.</a:t>
            </a:r>
            <a:r>
              <a:rPr lang="en-US" dirty="0"/>
              <a:t>  These include:</a:t>
            </a:r>
            <a:endParaRPr lang="en-US" dirty="0">
              <a:cs typeface="Calibri"/>
            </a:endParaRPr>
          </a:p>
          <a:p>
            <a:pPr marL="171450" indent="-171450">
              <a:buFont typeface="Arial,Sans-Serif"/>
              <a:buChar char="•"/>
            </a:pPr>
            <a:r>
              <a:rPr lang="en-US" dirty="0"/>
              <a:t>Use the mid-year meeting with unit leaders to conduct a unit leadership inventory to ensure that the unit will begin the new scouting year with the trained leaders that it needs.</a:t>
            </a:r>
            <a:endParaRPr lang="en-US" dirty="0">
              <a:cs typeface="Calibri"/>
            </a:endParaRPr>
          </a:p>
          <a:p>
            <a:pPr marL="171450" indent="-171450">
              <a:buFont typeface="Arial,Sans-Serif"/>
              <a:buChar char="•"/>
            </a:pPr>
            <a:r>
              <a:rPr lang="en-US" dirty="0"/>
              <a:t>Conduct membership inventory at unit level  </a:t>
            </a:r>
            <a:r>
              <a:rPr lang="en-US" i="1" dirty="0"/>
              <a:t>(with unit key 3) </a:t>
            </a:r>
            <a:r>
              <a:rPr lang="en-US" dirty="0"/>
              <a:t>two to three months before the renewal effort starts.</a:t>
            </a:r>
            <a:endParaRPr lang="en-US" dirty="0">
              <a:cs typeface="Calibri"/>
            </a:endParaRPr>
          </a:p>
          <a:p>
            <a:pPr marL="171450" indent="-171450">
              <a:buFont typeface="Arial,Sans-Serif"/>
              <a:buChar char="•"/>
            </a:pPr>
            <a:r>
              <a:rPr lang="en-US" dirty="0"/>
              <a:t>Encourage the unit leadership to promptly submit all youth membership applications from Join Scouting Night activities.</a:t>
            </a:r>
            <a:endParaRPr lang="en-US" dirty="0">
              <a:cs typeface="Calibri"/>
            </a:endParaRPr>
          </a:p>
          <a:p>
            <a:pPr marL="171450" indent="-171450">
              <a:buFont typeface="Arial,Sans-Serif"/>
              <a:buChar char="•"/>
            </a:pPr>
            <a:r>
              <a:rPr lang="en-US" dirty="0"/>
              <a:t>Support and guide units through the membership and unit renewal process.</a:t>
            </a:r>
            <a:endParaRPr lang="en-US" dirty="0">
              <a:cs typeface="Calibri"/>
            </a:endParaRPr>
          </a:p>
          <a:p>
            <a:pPr marL="171450" indent="-171450">
              <a:buFont typeface="Arial,Sans-Serif"/>
              <a:buChar char="•"/>
            </a:pPr>
            <a:r>
              <a:rPr lang="en-US" dirty="0"/>
              <a:t>Conduct charter presentation ceremonies with the chartered organization representative within one to two months following charter renewal.</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CBE1668-4D6A-4C8F-8C32-819FE6F32F94}" type="slidenum">
              <a:rPr lang="en-US" smtClean="0"/>
              <a:t>10</a:t>
            </a:fld>
            <a:endParaRPr lang="en-US"/>
          </a:p>
        </p:txBody>
      </p:sp>
    </p:spTree>
    <p:extLst>
      <p:ext uri="{BB962C8B-B14F-4D97-AF65-F5344CB8AC3E}">
        <p14:creationId xmlns:p14="http://schemas.microsoft.com/office/powerpoint/2010/main" val="451462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 unit leader should have the support and friendship of a dedicated unit commissioner.   Trust and friendship require time, energy and effort from the unit commissioner. </a:t>
            </a:r>
          </a:p>
          <a:p>
            <a:r>
              <a:rPr lang="en-US" dirty="0"/>
              <a:t>During this training we have discussed how to develop that trust by using unit visits and contacts and how to follow the annual unit service cycle.</a:t>
            </a:r>
            <a:endParaRPr lang="en-US" dirty="0">
              <a:cs typeface="Calibri"/>
            </a:endParaRPr>
          </a:p>
        </p:txBody>
      </p:sp>
      <p:sp>
        <p:nvSpPr>
          <p:cNvPr id="4" name="Slide Number Placeholder 3"/>
          <p:cNvSpPr>
            <a:spLocks noGrp="1"/>
          </p:cNvSpPr>
          <p:nvPr>
            <p:ph type="sldNum" sz="quarter" idx="10"/>
          </p:nvPr>
        </p:nvSpPr>
        <p:spPr/>
        <p:txBody>
          <a:bodyPr/>
          <a:lstStyle/>
          <a:p>
            <a:fld id="{FCBE1668-4D6A-4C8F-8C32-819FE6F32F94}" type="slidenum">
              <a:rPr lang="en-US" smtClean="0"/>
              <a:t>11</a:t>
            </a:fld>
            <a:endParaRPr lang="en-US"/>
          </a:p>
        </p:txBody>
      </p:sp>
    </p:spTree>
    <p:extLst>
      <p:ext uri="{BB962C8B-B14F-4D97-AF65-F5344CB8AC3E}">
        <p14:creationId xmlns:p14="http://schemas.microsoft.com/office/powerpoint/2010/main" val="249535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your questions?</a:t>
            </a:r>
          </a:p>
        </p:txBody>
      </p:sp>
      <p:sp>
        <p:nvSpPr>
          <p:cNvPr id="4" name="Slide Number Placeholder 3"/>
          <p:cNvSpPr>
            <a:spLocks noGrp="1"/>
          </p:cNvSpPr>
          <p:nvPr>
            <p:ph type="sldNum" sz="quarter" idx="5"/>
          </p:nvPr>
        </p:nvSpPr>
        <p:spPr/>
        <p:txBody>
          <a:bodyPr/>
          <a:lstStyle/>
          <a:p>
            <a:fld id="{FCBE1668-4D6A-4C8F-8C32-819FE6F32F94}" type="slidenum">
              <a:rPr lang="en-US" smtClean="0"/>
              <a:t>12</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At the end of this training a commissioner will be able to:</a:t>
            </a:r>
          </a:p>
          <a:p>
            <a:pPr marL="0" indent="0">
              <a:buNone/>
            </a:pPr>
            <a:endParaRPr lang="en-US" dirty="0"/>
          </a:p>
          <a:p>
            <a:pPr marL="171450" indent="-171450">
              <a:buFont typeface="Arial"/>
              <a:buChar char="•"/>
            </a:pPr>
            <a:r>
              <a:rPr lang="en-US"/>
              <a:t>Explain why commissioners make unit connections and the different types of connections</a:t>
            </a:r>
            <a:endParaRPr lang="en-US">
              <a:cs typeface="Calibri" panose="020F0502020204030204"/>
            </a:endParaRPr>
          </a:p>
          <a:p>
            <a:pPr marL="171450" indent="-171450">
              <a:buFont typeface="Arial"/>
              <a:buChar char="•"/>
            </a:pPr>
            <a:r>
              <a:rPr lang="en-US"/>
              <a:t>Understand how to make a visit to a unit</a:t>
            </a:r>
            <a:endParaRPr lang="en-US">
              <a:cs typeface="Calibri" panose="020F0502020204030204"/>
            </a:endParaRPr>
          </a:p>
          <a:p>
            <a:pPr marL="171450" indent="-171450">
              <a:buFont typeface="Arial"/>
              <a:buChar char="•"/>
            </a:pPr>
            <a:r>
              <a:rPr lang="en-US"/>
              <a:t>Describe the annual unit service cycle</a:t>
            </a:r>
            <a:endParaRPr lang="en-US">
              <a:cs typeface="Calibri" panose="020F0502020204030204"/>
            </a:endParaRPr>
          </a:p>
          <a:p>
            <a:pPr marL="171450" indent="-171450">
              <a:buFont typeface="Arial"/>
              <a:buChar char="•"/>
            </a:pPr>
            <a:endParaRPr lang="en-US" dirty="0">
              <a:cs typeface="Calibri"/>
            </a:endParaRPr>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68313"/>
            <a:ext cx="5486400" cy="3086100"/>
          </a:xfrm>
        </p:spPr>
      </p:sp>
      <p:sp>
        <p:nvSpPr>
          <p:cNvPr id="3" name="Notes Placeholder 2"/>
          <p:cNvSpPr>
            <a:spLocks noGrp="1"/>
          </p:cNvSpPr>
          <p:nvPr>
            <p:ph type="body" idx="1"/>
          </p:nvPr>
        </p:nvSpPr>
        <p:spPr>
          <a:xfrm>
            <a:off x="685800" y="3789362"/>
            <a:ext cx="5486400" cy="4611687"/>
          </a:xfrm>
        </p:spPr>
        <p:txBody>
          <a:bodyPr/>
          <a:lstStyle/>
          <a:p>
            <a:pPr algn="l">
              <a:buFont typeface="+mj-lt"/>
              <a:buNone/>
            </a:pPr>
            <a:r>
              <a:rPr lang="en-US" sz="1200" b="1"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Benefits of Unit Connections</a:t>
            </a:r>
          </a:p>
          <a:p>
            <a:pPr marL="0" marR="0"/>
            <a:r>
              <a:rPr lang="en-US" sz="1200" kern="12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Unit Connections is a Tool for commissioners to assist in meaningful conversations with the unit.</a:t>
            </a:r>
            <a:endParaRPr lang="en-US" sz="1200"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buFont typeface="Symbol" panose="05050102010706020507" pitchFamily="18" charset="2"/>
              <a:buChar char=""/>
            </a:pPr>
            <a:r>
              <a:rPr lang="en-US" sz="1200" b="1"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Building Relationships</a:t>
            </a:r>
            <a:r>
              <a:rPr lang="en-US" sz="120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Connections facilitate establishing strong relationships based on trust, respect, and shared goals. These relationships form the backbone of successful teamwork and collaboration.</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buFont typeface="Symbol" panose="05050102010706020507" pitchFamily="18" charset="2"/>
              <a:buChar char=""/>
            </a:pPr>
            <a:r>
              <a:rPr lang="en-US" sz="1200" b="1"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Enhancing Conversations</a:t>
            </a:r>
            <a:r>
              <a:rPr lang="en-US" sz="120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Strong connections begin with knowledge to enable open communication channels. When individuals feel connected, they are more likely to express their thoughts, concerns, and ideas freely, leading to better understanding and problem-solving.</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buFont typeface="Symbol" panose="05050102010706020507" pitchFamily="18" charset="2"/>
              <a:buChar char=""/>
            </a:pPr>
            <a:r>
              <a:rPr lang="en-US" sz="1200" b="1"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Driving Collaboration</a:t>
            </a:r>
            <a:r>
              <a:rPr lang="en-US" sz="120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Connected individuals and groups are more inclined to collaborate effectively towards common objectives. They leverage each other's strengths, resources, and expertise to achieve shared outcomes that benefit everyone involved.</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buFont typeface="Symbol" panose="05050102010706020507" pitchFamily="18" charset="2"/>
              <a:buChar char=""/>
            </a:pPr>
            <a:r>
              <a:rPr lang="en-US" sz="1200" b="1"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Fostering Support</a:t>
            </a:r>
            <a:r>
              <a:rPr lang="en-US" sz="120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Connections create a support network where individuals can seek help, guidance, and encouragement from one another. </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buFont typeface="Symbol" panose="05050102010706020507" pitchFamily="18" charset="2"/>
              <a:buChar char=""/>
            </a:pPr>
            <a:r>
              <a:rPr lang="en-US" sz="1200"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Create &amp; Grow Partnerships: </a:t>
            </a:r>
            <a:r>
              <a:rPr lang="en-US" sz="12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Connections lay the groundwork for establishing and nurturing partnerships. These partnerships, built on mutual trust and shared interests, can lead to new opportunities, innovative solutions, and long-term success.</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Aft>
                <a:spcPts val="600"/>
              </a:spcAft>
              <a:buFont typeface="Symbol" panose="05050102010706020507" pitchFamily="18" charset="2"/>
              <a:buChar char=""/>
            </a:pPr>
            <a:r>
              <a:rPr lang="en-US" sz="1200"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Change Lives: </a:t>
            </a:r>
            <a:r>
              <a:rPr lang="en-US" sz="12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Connections can transform lives by providing access to new resources, perspectives, and opportunities. Through meaningful interactions and relationships, individuals can achieve personal growth, overcome challenges, and reach their full potential.</a:t>
            </a:r>
            <a:endParaRPr lang="en-US" sz="1200"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B82F63B6-D018-4A9E-BAB9-11D1A6260774}" type="slidenum">
              <a:rPr lang="en-US" smtClean="0"/>
              <a:t>3</a:t>
            </a:fld>
            <a:endParaRPr lang="en-US"/>
          </a:p>
        </p:txBody>
      </p:sp>
    </p:spTree>
    <p:extLst>
      <p:ext uri="{BB962C8B-B14F-4D97-AF65-F5344CB8AC3E}">
        <p14:creationId xmlns:p14="http://schemas.microsoft.com/office/powerpoint/2010/main" val="177109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Connections are not limited to visits.  They can include individual conversations in person or on the phone.  A worthwhile e-mail or text </a:t>
            </a:r>
            <a:r>
              <a:rPr lang="en-US" u="sng" dirty="0"/>
              <a:t>exchange</a:t>
            </a:r>
            <a:r>
              <a:rPr lang="en-US" dirty="0"/>
              <a:t> is a connection.  </a:t>
            </a:r>
          </a:p>
          <a:p>
            <a:endParaRPr lang="en-US" dirty="0"/>
          </a:p>
          <a:p>
            <a:r>
              <a:rPr lang="en-US" dirty="0"/>
              <a:t>In person visits help build trust with unit leaders and can occur during unit meetings, committee meetings or unit activities.</a:t>
            </a:r>
          </a:p>
        </p:txBody>
      </p:sp>
      <p:sp>
        <p:nvSpPr>
          <p:cNvPr id="4" name="Slide Number Placeholder 3"/>
          <p:cNvSpPr>
            <a:spLocks noGrp="1"/>
          </p:cNvSpPr>
          <p:nvPr>
            <p:ph type="sldNum" sz="quarter" idx="5"/>
          </p:nvPr>
        </p:nvSpPr>
        <p:spPr/>
        <p:txBody>
          <a:bodyPr/>
          <a:lstStyle/>
          <a:p>
            <a:fld id="{FCBE1668-4D6A-4C8F-8C32-819FE6F32F94}" type="slidenum">
              <a:rPr lang="en-US" smtClean="0"/>
              <a:t>4</a:t>
            </a:fld>
            <a:endParaRPr lang="en-US"/>
          </a:p>
        </p:txBody>
      </p:sp>
    </p:spTree>
    <p:extLst>
      <p:ext uri="{BB962C8B-B14F-4D97-AF65-F5344CB8AC3E}">
        <p14:creationId xmlns:p14="http://schemas.microsoft.com/office/powerpoint/2010/main" val="2176543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a:spcBef>
                <a:spcPts val="1000"/>
              </a:spcBef>
            </a:pPr>
            <a:r>
              <a:rPr lang="en-US" altLang="en-US" dirty="0">
                <a:cs typeface="Calibri"/>
              </a:rPr>
              <a:t>Let's assume that you are a unit commissioner preparing to visit a unit for the first time.</a:t>
            </a:r>
            <a:endParaRPr lang="en-US" altLang="en-US" dirty="0"/>
          </a:p>
          <a:p>
            <a:pPr marL="457200" lvl="2" indent="-457200">
              <a:spcBef>
                <a:spcPts val="1000"/>
              </a:spcBef>
              <a:buFont typeface="Wingdings" panose="05000000000000000000" pitchFamily="2" charset="2"/>
              <a:buChar char="ü"/>
            </a:pPr>
            <a:r>
              <a:rPr lang="en-US" altLang="en-US" dirty="0"/>
              <a:t>Make an appointment to visit the assigned unit.  </a:t>
            </a:r>
            <a:r>
              <a:rPr lang="en-US" altLang="en-US" b="1" dirty="0"/>
              <a:t>Note that your first interaction isn’t a visit, but is a request to visit.</a:t>
            </a:r>
            <a:endParaRPr lang="en-US" altLang="en-US" b="1" dirty="0">
              <a:cs typeface="Calibri"/>
            </a:endParaRPr>
          </a:p>
          <a:p>
            <a:pPr marL="971550" lvl="3" indent="-285750">
              <a:spcBef>
                <a:spcPts val="1000"/>
              </a:spcBef>
              <a:buFont typeface="Arial"/>
              <a:buChar char="•"/>
            </a:pPr>
            <a:r>
              <a:rPr lang="en-US" altLang="en-US" b="1" dirty="0"/>
              <a:t>Don’t show up unannounced, unless you already have a close relationship with unit leadership.</a:t>
            </a:r>
            <a:endParaRPr lang="en-US" altLang="en-US" b="1" dirty="0">
              <a:cs typeface="Calibri" panose="020F0502020204030204"/>
            </a:endParaRPr>
          </a:p>
          <a:p>
            <a:pPr marL="971550" lvl="3" indent="-285750">
              <a:spcBef>
                <a:spcPts val="1000"/>
              </a:spcBef>
              <a:buFont typeface="Arial"/>
              <a:buChar char="•"/>
            </a:pPr>
            <a:r>
              <a:rPr lang="en-US" altLang="en-US" b="1" dirty="0"/>
              <a:t>Initiate contact, don’t wait for them to contact you.  </a:t>
            </a:r>
            <a:endParaRPr lang="en-US" altLang="en-US" b="1" dirty="0">
              <a:cs typeface="Calibri"/>
            </a:endParaRPr>
          </a:p>
          <a:p>
            <a:pPr marL="971550" lvl="3" indent="-285750">
              <a:spcBef>
                <a:spcPts val="1000"/>
              </a:spcBef>
              <a:buFont typeface="Arial"/>
              <a:buChar char="•"/>
            </a:pPr>
            <a:r>
              <a:rPr lang="en-US" altLang="en-US" b="1" dirty="0"/>
              <a:t>If possible, go with your ADC or onboarding coach.</a:t>
            </a:r>
            <a:endParaRPr lang="en-US" altLang="en-US" b="1" dirty="0">
              <a:cs typeface="Calibri" panose="020F0502020204030204"/>
            </a:endParaRPr>
          </a:p>
          <a:p>
            <a:pPr marL="457200" lvl="2" indent="-457200">
              <a:spcBef>
                <a:spcPts val="1000"/>
              </a:spcBef>
              <a:buFont typeface="Wingdings" panose="05000000000000000000" pitchFamily="2" charset="2"/>
              <a:buChar char="ü"/>
            </a:pPr>
            <a:r>
              <a:rPr lang="en-US" altLang="en-US" u="sng" dirty="0"/>
              <a:t>Observe</a:t>
            </a:r>
            <a:r>
              <a:rPr lang="en-US" altLang="en-US" dirty="0"/>
              <a:t> for the entire meeting</a:t>
            </a:r>
          </a:p>
          <a:p>
            <a:pPr marL="685800" lvl="3">
              <a:spcBef>
                <a:spcPts val="1000"/>
              </a:spcBef>
            </a:pPr>
            <a:r>
              <a:rPr lang="en-US" altLang="en-US" b="1" dirty="0"/>
              <a:t>Limit your participation to introductions.</a:t>
            </a:r>
          </a:p>
          <a:p>
            <a:pPr marL="514350" lvl="2" indent="-514350">
              <a:spcBef>
                <a:spcPts val="1000"/>
              </a:spcBef>
              <a:buFont typeface="Wingdings" panose="05000000000000000000" pitchFamily="2" charset="2"/>
              <a:buChar char="ü"/>
            </a:pPr>
            <a:r>
              <a:rPr lang="en-US" altLang="en-US" dirty="0"/>
              <a:t>Wear your complete uniform as an example</a:t>
            </a:r>
          </a:p>
          <a:p>
            <a:pPr marL="514350" lvl="2" indent="-514350">
              <a:spcBef>
                <a:spcPts val="1000"/>
              </a:spcBef>
              <a:buFont typeface="Wingdings" panose="05000000000000000000" pitchFamily="2" charset="2"/>
              <a:buChar char="ü"/>
            </a:pPr>
            <a:r>
              <a:rPr lang="en-US" altLang="en-US" dirty="0"/>
              <a:t>Give your contact information to unit leaders</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5</a:t>
            </a:fld>
            <a:endParaRPr lang="en-US"/>
          </a:p>
        </p:txBody>
      </p:sp>
    </p:spTree>
    <p:extLst>
      <p:ext uri="{BB962C8B-B14F-4D97-AF65-F5344CB8AC3E}">
        <p14:creationId xmlns:p14="http://schemas.microsoft.com/office/powerpoint/2010/main" val="1328104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2" indent="-457200">
              <a:spcBef>
                <a:spcPts val="1000"/>
              </a:spcBef>
              <a:buFont typeface="Wingdings" panose="05000000000000000000" pitchFamily="2" charset="2"/>
              <a:buChar char="ü"/>
            </a:pPr>
            <a:r>
              <a:rPr lang="en-US" altLang="en-US" sz="1200" dirty="0"/>
              <a:t>Send a “Thank You” note or email to the unit leader.  </a:t>
            </a:r>
            <a:r>
              <a:rPr lang="en-US" altLang="en-US" sz="1200" b="1" dirty="0"/>
              <a:t>It doesn’t have to be eloquent.  </a:t>
            </a:r>
            <a:br>
              <a:rPr lang="en-US" altLang="en-US" sz="1200" b="1" dirty="0"/>
            </a:br>
            <a:r>
              <a:rPr lang="en-US" altLang="en-US" sz="1200" b="1" dirty="0"/>
              <a:t>“Thanks for letting me visit.  I look forward to seeing you again soon.”  is perfectly adequate.</a:t>
            </a:r>
          </a:p>
          <a:p>
            <a:pPr marL="457200" lvl="2" indent="-457200">
              <a:spcBef>
                <a:spcPts val="1000"/>
              </a:spcBef>
              <a:buFont typeface="Wingdings" panose="05000000000000000000" pitchFamily="2" charset="2"/>
              <a:buChar char="ü"/>
            </a:pPr>
            <a:r>
              <a:rPr lang="en-US" altLang="en-US" sz="1200" dirty="0"/>
              <a:t>Discuss what you observed with your ADC/Coach, especially areas of concern.</a:t>
            </a:r>
            <a:r>
              <a:rPr lang="en-US" altLang="en-US" dirty="0"/>
              <a:t>  </a:t>
            </a:r>
          </a:p>
          <a:p>
            <a:pPr marL="457200" lvl="2" indent="-457200">
              <a:spcBef>
                <a:spcPts val="1000"/>
              </a:spcBef>
              <a:buFont typeface="Wingdings" panose="05000000000000000000" pitchFamily="2" charset="2"/>
              <a:buChar char="ü"/>
            </a:pPr>
            <a:r>
              <a:rPr lang="en-US" altLang="en-US" sz="1200" dirty="0"/>
              <a:t>Work with your ADC/Coach to </a:t>
            </a:r>
            <a:r>
              <a:rPr lang="en-US" altLang="en-US" dirty="0"/>
              <a:t>enter the visit in</a:t>
            </a:r>
            <a:r>
              <a:rPr lang="en-US" altLang="en-US" sz="1200" dirty="0"/>
              <a:t> Commissioner Tools.</a:t>
            </a:r>
            <a:r>
              <a:rPr lang="en-US" altLang="en-US" dirty="0"/>
              <a:t> </a:t>
            </a:r>
            <a:r>
              <a:rPr lang="en-US" altLang="en-US" sz="1200" dirty="0"/>
              <a:t> </a:t>
            </a:r>
            <a:r>
              <a:rPr lang="en-US" altLang="en-US" sz="1200" b="1" dirty="0"/>
              <a:t>Commissioner Tools helps all levels of leadership know how a given unit is doing.</a:t>
            </a:r>
            <a:r>
              <a:rPr lang="en-US" altLang="en-US" b="1" dirty="0"/>
              <a:t> </a:t>
            </a:r>
            <a:r>
              <a:rPr lang="en-US" altLang="en-US" sz="1200" b="1" dirty="0"/>
              <a:t> Your reports make a difference.</a:t>
            </a:r>
            <a:endParaRPr lang="en-US"/>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6</a:t>
            </a:fld>
            <a:endParaRPr lang="en-US"/>
          </a:p>
        </p:txBody>
      </p:sp>
    </p:spTree>
    <p:extLst>
      <p:ext uri="{BB962C8B-B14F-4D97-AF65-F5344CB8AC3E}">
        <p14:creationId xmlns:p14="http://schemas.microsoft.com/office/powerpoint/2010/main" val="1413333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visit can be another meeting, an activity or a committee meeting.  Don’t stay long.  Let them know that you are available if they need you.  Availability is the key to developing friendship and trust.</a:t>
            </a:r>
          </a:p>
          <a:p>
            <a:r>
              <a:rPr lang="en-US" dirty="0"/>
              <a:t>Don’t forget to record your visit in Commissioner Tools.</a:t>
            </a:r>
          </a:p>
        </p:txBody>
      </p:sp>
      <p:sp>
        <p:nvSpPr>
          <p:cNvPr id="4" name="Slide Number Placeholder 3"/>
          <p:cNvSpPr>
            <a:spLocks noGrp="1"/>
          </p:cNvSpPr>
          <p:nvPr>
            <p:ph type="sldNum" sz="quarter" idx="5"/>
          </p:nvPr>
        </p:nvSpPr>
        <p:spPr/>
        <p:txBody>
          <a:bodyPr/>
          <a:lstStyle/>
          <a:p>
            <a:fld id="{FCBE1668-4D6A-4C8F-8C32-819FE6F32F94}" type="slidenum">
              <a:rPr lang="en-US" smtClean="0"/>
              <a:t>7</a:t>
            </a:fld>
            <a:endParaRPr lang="en-US"/>
          </a:p>
        </p:txBody>
      </p:sp>
    </p:spTree>
    <p:extLst>
      <p:ext uri="{BB962C8B-B14F-4D97-AF65-F5344CB8AC3E}">
        <p14:creationId xmlns:p14="http://schemas.microsoft.com/office/powerpoint/2010/main" val="3562329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2" indent="-457200">
              <a:spcBef>
                <a:spcPts val="1000"/>
              </a:spcBef>
              <a:buFont typeface="Wingdings" panose="05000000000000000000" pitchFamily="2" charset="2"/>
              <a:buChar char="ü"/>
            </a:pPr>
            <a:r>
              <a:rPr lang="en-US" altLang="en-US" sz="1200" dirty="0"/>
              <a:t>Go to unit meeting once a month if possible.  Try to attend a unit committee meeting once every quarter.</a:t>
            </a:r>
          </a:p>
          <a:p>
            <a:pPr marL="457200" lvl="2" indent="-457200">
              <a:spcBef>
                <a:spcPts val="1000"/>
              </a:spcBef>
              <a:buFont typeface="Wingdings" panose="05000000000000000000" pitchFamily="2" charset="2"/>
              <a:buChar char="ü"/>
            </a:pPr>
            <a:r>
              <a:rPr lang="en-US" altLang="en-US" sz="1200" dirty="0"/>
              <a:t>Go to Committee meeting once every three months</a:t>
            </a:r>
          </a:p>
          <a:p>
            <a:pPr marL="457200" lvl="2" indent="-457200">
              <a:spcBef>
                <a:spcPts val="1000"/>
              </a:spcBef>
              <a:buFont typeface="Wingdings" panose="05000000000000000000" pitchFamily="2" charset="2"/>
              <a:buChar char="ü"/>
            </a:pPr>
            <a:r>
              <a:rPr lang="en-US" altLang="en-US" sz="1200" dirty="0"/>
              <a:t>Encourage unit to go to Roundtable and to take advantage of District events</a:t>
            </a:r>
          </a:p>
          <a:p>
            <a:pPr marL="457200" lvl="2" indent="-457200">
              <a:spcBef>
                <a:spcPts val="1000"/>
              </a:spcBef>
              <a:buFont typeface="Wingdings" panose="05000000000000000000" pitchFamily="2" charset="2"/>
              <a:buChar char="ü"/>
            </a:pPr>
            <a:r>
              <a:rPr lang="en-US" altLang="en-US" sz="1200" dirty="0"/>
              <a:t>Keep your eyes and ears open for potential problems   </a:t>
            </a:r>
            <a:r>
              <a:rPr lang="en-US" altLang="en-US" sz="1200" b="1" dirty="0"/>
              <a:t>(Observe, don’t inspect)</a:t>
            </a:r>
          </a:p>
          <a:p>
            <a:pPr marL="457200" lvl="2" indent="-457200">
              <a:spcBef>
                <a:spcPts val="1000"/>
              </a:spcBef>
              <a:buFont typeface="Wingdings" panose="05000000000000000000" pitchFamily="2" charset="2"/>
              <a:buChar char="ü"/>
            </a:pPr>
            <a:r>
              <a:rPr lang="en-US" altLang="en-US" sz="1200" dirty="0"/>
              <a:t>Be discreet, low-key, and diplomatic.  </a:t>
            </a:r>
            <a:r>
              <a:rPr lang="en-US" altLang="en-US" sz="1200" b="1" dirty="0"/>
              <a:t>You are there to assist, not take over.</a:t>
            </a:r>
          </a:p>
          <a:p>
            <a:pPr marL="457200" lvl="2" indent="-457200">
              <a:spcBef>
                <a:spcPts val="1000"/>
              </a:spcBef>
              <a:buFont typeface="Wingdings" panose="05000000000000000000" pitchFamily="2" charset="2"/>
              <a:buChar char="ü"/>
            </a:pPr>
            <a:r>
              <a:rPr lang="en-US" altLang="en-US" dirty="0"/>
              <a:t>Enter observations </a:t>
            </a:r>
            <a:r>
              <a:rPr lang="en-US" altLang="en-US" sz="1200" dirty="0"/>
              <a:t>in Commissioner Tools</a:t>
            </a:r>
            <a:r>
              <a:rPr lang="en-US" altLang="en-US" dirty="0"/>
              <a:t> </a:t>
            </a:r>
            <a:r>
              <a:rPr lang="en-US" altLang="en-US" sz="1200" dirty="0"/>
              <a:t> after each visit</a:t>
            </a:r>
            <a:r>
              <a:rPr lang="en-US" altLang="en-US" dirty="0"/>
              <a:t> </a:t>
            </a:r>
            <a:endParaRPr lang="en-US" altLang="en-US" sz="1200" dirty="0">
              <a:cs typeface="Calibri"/>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8</a:t>
            </a:fld>
            <a:endParaRPr lang="en-US"/>
          </a:p>
        </p:txBody>
      </p:sp>
    </p:spTree>
    <p:extLst>
      <p:ext uri="{BB962C8B-B14F-4D97-AF65-F5344CB8AC3E}">
        <p14:creationId xmlns:p14="http://schemas.microsoft.com/office/powerpoint/2010/main" val="4177933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2" indent="-457200">
              <a:spcBef>
                <a:spcPts val="1000"/>
              </a:spcBef>
              <a:buFont typeface="Wingdings" panose="05000000000000000000" pitchFamily="2" charset="2"/>
              <a:buChar char="ü"/>
            </a:pPr>
            <a:r>
              <a:rPr lang="en-US" altLang="en-US" sz="1200" dirty="0"/>
              <a:t>Try to always bring something to the unit visit, </a:t>
            </a:r>
            <a:r>
              <a:rPr lang="en-US" altLang="en-US" sz="1200" b="1" dirty="0"/>
              <a:t>like a presentation, recognition, announcement, or reminder of an upcoming District event</a:t>
            </a:r>
          </a:p>
          <a:p>
            <a:pPr marL="457200" lvl="2" indent="-457200">
              <a:spcBef>
                <a:spcPts val="1000"/>
              </a:spcBef>
              <a:buFont typeface="Wingdings" panose="05000000000000000000" pitchFamily="2" charset="2"/>
              <a:buChar char="ü"/>
            </a:pPr>
            <a:r>
              <a:rPr lang="en-US" altLang="en-US" sz="1200" dirty="0"/>
              <a:t>Get to know the Chartering Organization Representative (COR)</a:t>
            </a:r>
          </a:p>
          <a:p>
            <a:pPr marL="457200" lvl="2" indent="-457200">
              <a:spcBef>
                <a:spcPts val="1000"/>
              </a:spcBef>
              <a:buFont typeface="Wingdings" panose="05000000000000000000" pitchFamily="2" charset="2"/>
              <a:buChar char="ü"/>
            </a:pPr>
            <a:r>
              <a:rPr lang="en-US" altLang="en-US" sz="1200" dirty="0"/>
              <a:t>Invite the Key 3 </a:t>
            </a:r>
            <a:r>
              <a:rPr lang="en-US" altLang="en-US" sz="1200" b="1" dirty="0"/>
              <a:t>(Scoutmaster, Committee Chair, COR) </a:t>
            </a:r>
            <a:r>
              <a:rPr lang="en-US" altLang="en-US" sz="1200" dirty="0"/>
              <a:t>to a summer cookout or dessert </a:t>
            </a:r>
            <a:r>
              <a:rPr lang="en-US" altLang="en-US" b="1" dirty="0"/>
              <a:t>to discuss how the unit is doing and plans for the upcoming year</a:t>
            </a:r>
            <a:endParaRPr lang="en-US" altLang="en-US" sz="1200" b="1" dirty="0">
              <a:cs typeface="Calibri"/>
            </a:endParaRPr>
          </a:p>
          <a:p>
            <a:pPr marL="457200" lvl="2" indent="-457200">
              <a:spcBef>
                <a:spcPts val="1000"/>
              </a:spcBef>
              <a:buFont typeface="Wingdings" panose="05000000000000000000" pitchFamily="2" charset="2"/>
              <a:buChar char="ü"/>
            </a:pPr>
            <a:r>
              <a:rPr lang="en-US" altLang="en-US" sz="1200" b="1" dirty="0"/>
              <a:t>If you are supporting a troop, consider offering merit badge instruction.  It’s a great way to interact with the youth.</a:t>
            </a:r>
          </a:p>
          <a:p>
            <a:pPr marL="457200" lvl="2" indent="-457200">
              <a:spcBef>
                <a:spcPts val="1000"/>
              </a:spcBef>
              <a:buFont typeface="Wingdings" panose="05000000000000000000" pitchFamily="2" charset="2"/>
              <a:buChar char="ü"/>
            </a:pPr>
            <a:r>
              <a:rPr lang="en-US" altLang="en-US" sz="1200" dirty="0"/>
              <a:t>Follow the </a:t>
            </a:r>
            <a:r>
              <a:rPr lang="en-US" altLang="en-US" dirty="0"/>
              <a:t>Annual Unit Service Cycle.</a:t>
            </a:r>
            <a:endParaRPr lang="en-US" altLang="en-US" sz="1200"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9</a:t>
            </a:fld>
            <a:endParaRPr lang="en-US"/>
          </a:p>
        </p:txBody>
      </p:sp>
    </p:spTree>
    <p:extLst>
      <p:ext uri="{BB962C8B-B14F-4D97-AF65-F5344CB8AC3E}">
        <p14:creationId xmlns:p14="http://schemas.microsoft.com/office/powerpoint/2010/main" val="16715211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945329" y="155927"/>
            <a:ext cx="3996913" cy="461665"/>
          </a:xfrm>
          <a:prstGeom prst="rect">
            <a:avLst/>
          </a:prstGeom>
          <a:noFill/>
        </p:spPr>
        <p:txBody>
          <a:bodyPr wrap="square" rtlCol="0">
            <a:spAutoFit/>
          </a:bodyPr>
          <a:lstStyle/>
          <a:p>
            <a:pPr algn="r"/>
            <a:r>
              <a:rPr lang="en-US" sz="2400" b="1" dirty="0">
                <a:solidFill>
                  <a:schemeClr val="bg1"/>
                </a:solidFill>
              </a:rPr>
              <a:t>Commissioner Moments</a:t>
            </a:r>
          </a:p>
        </p:txBody>
      </p:sp>
      <p:pic>
        <p:nvPicPr>
          <p:cNvPr id="8" name="Picture 7">
            <a:extLst>
              <a:ext uri="{FF2B5EF4-FFF2-40B4-BE49-F238E27FC236}">
                <a16:creationId xmlns:a16="http://schemas.microsoft.com/office/drawing/2014/main" id="{F86946CF-3BE1-CB43-C022-AC7B7C582B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287383" y="269239"/>
            <a:ext cx="5636625" cy="82359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p:txBody>
          <a:bodyPr>
            <a:norm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839788" y="365125"/>
            <a:ext cx="10515600" cy="132556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4/1/2025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4/1/2025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45D9541A-B671-8501-61CE-74A104F732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56161" y="185738"/>
            <a:ext cx="962828" cy="962828"/>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BF3D3-5014-4167-A040-C5242894FFBF}"/>
              </a:ext>
            </a:extLst>
          </p:cNvPr>
          <p:cNvSpPr>
            <a:spLocks noGrp="1"/>
          </p:cNvSpPr>
          <p:nvPr>
            <p:ph type="title"/>
          </p:nvPr>
        </p:nvSpPr>
        <p:spPr>
          <a:xfrm>
            <a:off x="2152650" y="1701351"/>
            <a:ext cx="7886700" cy="1989806"/>
          </a:xfrm>
        </p:spPr>
        <p:txBody>
          <a:bodyPr/>
          <a:lstStyle/>
          <a:p>
            <a:pPr algn="ctr"/>
            <a:r>
              <a:rPr lang="en-US" b="1" dirty="0"/>
              <a:t>Unit </a:t>
            </a:r>
            <a:r>
              <a:rPr lang="en-US" dirty="0"/>
              <a:t>Connections</a:t>
            </a:r>
            <a:r>
              <a:rPr lang="en-US" b="1" dirty="0"/>
              <a:t>:</a:t>
            </a:r>
            <a:br>
              <a:rPr lang="en-US" b="1" dirty="0"/>
            </a:br>
            <a:r>
              <a:rPr lang="en-US" b="1" dirty="0"/>
              <a:t>How to Visit a Unit</a:t>
            </a:r>
          </a:p>
        </p:txBody>
      </p:sp>
      <p:sp>
        <p:nvSpPr>
          <p:cNvPr id="5" name="Text Placeholder 4">
            <a:extLst>
              <a:ext uri="{FF2B5EF4-FFF2-40B4-BE49-F238E27FC236}">
                <a16:creationId xmlns:a16="http://schemas.microsoft.com/office/drawing/2014/main" id="{839981EB-CC64-4963-A440-5682859BA008}"/>
              </a:ext>
            </a:extLst>
          </p:cNvPr>
          <p:cNvSpPr>
            <a:spLocks noGrp="1"/>
          </p:cNvSpPr>
          <p:nvPr>
            <p:ph type="body" idx="1"/>
          </p:nvPr>
        </p:nvSpPr>
        <p:spPr>
          <a:xfrm>
            <a:off x="1972573" y="4084878"/>
            <a:ext cx="8246853" cy="706436"/>
          </a:xfrm>
        </p:spPr>
        <p:txBody>
          <a:bodyPr vert="horz" lIns="91440" tIns="45720" rIns="91440" bIns="45720" rtlCol="0" anchor="t">
            <a:normAutofit/>
          </a:bodyPr>
          <a:lstStyle/>
          <a:p>
            <a:pPr algn="ctr"/>
            <a:r>
              <a:rPr lang="en-US" sz="2800" b="1" i="1" dirty="0">
                <a:solidFill>
                  <a:schemeClr val="tx1"/>
                </a:solidFill>
              </a:rPr>
              <a:t>A guide for beginners and an update for veterans</a:t>
            </a:r>
          </a:p>
          <a:p>
            <a:endParaRPr lang="en-US" sz="2800" i="1" dirty="0"/>
          </a:p>
        </p:txBody>
      </p:sp>
      <p:sp>
        <p:nvSpPr>
          <p:cNvPr id="3" name="TextBox 2">
            <a:extLst>
              <a:ext uri="{FF2B5EF4-FFF2-40B4-BE49-F238E27FC236}">
                <a16:creationId xmlns:a16="http://schemas.microsoft.com/office/drawing/2014/main" id="{E2138DC6-445F-70E6-CD4D-F534557CFD5D}"/>
              </a:ext>
            </a:extLst>
          </p:cNvPr>
          <p:cNvSpPr txBox="1"/>
          <p:nvPr/>
        </p:nvSpPr>
        <p:spPr>
          <a:xfrm>
            <a:off x="7843520" y="5980430"/>
            <a:ext cx="3086100" cy="369332"/>
          </a:xfrm>
          <a:prstGeom prst="rect">
            <a:avLst/>
          </a:prstGeom>
          <a:noFill/>
        </p:spPr>
        <p:txBody>
          <a:bodyPr wrap="square" rtlCol="0">
            <a:spAutoFit/>
          </a:bodyPr>
          <a:lstStyle/>
          <a:p>
            <a:pPr algn="ctr"/>
            <a:r>
              <a:rPr lang="en-US" dirty="0">
                <a:solidFill>
                  <a:schemeClr val="bg1">
                    <a:lumMod val="65000"/>
                  </a:schemeClr>
                </a:solidFill>
              </a:rPr>
              <a:t>Revision date 4/1/2025</a:t>
            </a:r>
          </a:p>
        </p:txBody>
      </p:sp>
      <p:pic>
        <p:nvPicPr>
          <p:cNvPr id="4" name="Picture 3">
            <a:extLst>
              <a:ext uri="{FF2B5EF4-FFF2-40B4-BE49-F238E27FC236}">
                <a16:creationId xmlns:a16="http://schemas.microsoft.com/office/drawing/2014/main" id="{E8A4C6D6-4D38-D2A2-57AE-DBEE265CA8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1875227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E4D60-3CBB-313D-6FFC-2D85D1816C6B}"/>
              </a:ext>
            </a:extLst>
          </p:cNvPr>
          <p:cNvSpPr>
            <a:spLocks noGrp="1"/>
          </p:cNvSpPr>
          <p:nvPr>
            <p:ph type="title"/>
          </p:nvPr>
        </p:nvSpPr>
        <p:spPr>
          <a:xfrm>
            <a:off x="287383" y="269239"/>
            <a:ext cx="5636625" cy="1168171"/>
          </a:xfrm>
        </p:spPr>
        <p:txBody>
          <a:bodyPr/>
          <a:lstStyle/>
          <a:p>
            <a:r>
              <a:rPr lang="en-US" dirty="0"/>
              <a:t>Year Around Unit Service Cycle</a:t>
            </a:r>
          </a:p>
        </p:txBody>
      </p:sp>
      <p:pic>
        <p:nvPicPr>
          <p:cNvPr id="1026" name="Picture 2" descr="Free Clipart - 1001FreeDownloads.com">
            <a:extLst>
              <a:ext uri="{FF2B5EF4-FFF2-40B4-BE49-F238E27FC236}">
                <a16:creationId xmlns:a16="http://schemas.microsoft.com/office/drawing/2014/main" id="{2CB5403C-B03A-642C-AAB0-588CE855893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67809" y="1889255"/>
            <a:ext cx="3383776" cy="345283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52E0198-8137-0295-B2AC-4F0E3876FC0B}"/>
              </a:ext>
            </a:extLst>
          </p:cNvPr>
          <p:cNvSpPr txBox="1"/>
          <p:nvPr/>
        </p:nvSpPr>
        <p:spPr>
          <a:xfrm>
            <a:off x="7451912" y="3877236"/>
            <a:ext cx="143211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Charter </a:t>
            </a:r>
            <a:br>
              <a:rPr lang="en-US" b="1" dirty="0">
                <a:cs typeface="Calibri"/>
              </a:rPr>
            </a:br>
            <a:r>
              <a:rPr lang="en-US" b="1" dirty="0">
                <a:cs typeface="Calibri"/>
              </a:rPr>
              <a:t>Presentation</a:t>
            </a:r>
            <a:endParaRPr lang="en-US" b="1" dirty="0" err="1"/>
          </a:p>
        </p:txBody>
      </p:sp>
      <p:sp>
        <p:nvSpPr>
          <p:cNvPr id="4" name="TextBox 3">
            <a:extLst>
              <a:ext uri="{FF2B5EF4-FFF2-40B4-BE49-F238E27FC236}">
                <a16:creationId xmlns:a16="http://schemas.microsoft.com/office/drawing/2014/main" id="{2FE13F65-BBAD-0C51-13D0-52645261282D}"/>
              </a:ext>
            </a:extLst>
          </p:cNvPr>
          <p:cNvSpPr txBox="1"/>
          <p:nvPr/>
        </p:nvSpPr>
        <p:spPr>
          <a:xfrm>
            <a:off x="3104028" y="3104030"/>
            <a:ext cx="15665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Membership Inventory</a:t>
            </a:r>
            <a:endParaRPr lang="en-US" dirty="0"/>
          </a:p>
        </p:txBody>
      </p:sp>
      <p:sp>
        <p:nvSpPr>
          <p:cNvPr id="5" name="TextBox 4">
            <a:extLst>
              <a:ext uri="{FF2B5EF4-FFF2-40B4-BE49-F238E27FC236}">
                <a16:creationId xmlns:a16="http://schemas.microsoft.com/office/drawing/2014/main" id="{5556E2DD-6594-DC88-1210-326F8E1C2D5B}"/>
              </a:ext>
            </a:extLst>
          </p:cNvPr>
          <p:cNvSpPr txBox="1"/>
          <p:nvPr/>
        </p:nvSpPr>
        <p:spPr>
          <a:xfrm>
            <a:off x="3440205" y="2274795"/>
            <a:ext cx="12304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Leadership Inventory</a:t>
            </a:r>
            <a:endParaRPr lang="en-US" dirty="0"/>
          </a:p>
        </p:txBody>
      </p:sp>
      <p:sp>
        <p:nvSpPr>
          <p:cNvPr id="6" name="TextBox 5">
            <a:extLst>
              <a:ext uri="{FF2B5EF4-FFF2-40B4-BE49-F238E27FC236}">
                <a16:creationId xmlns:a16="http://schemas.microsoft.com/office/drawing/2014/main" id="{82466DA9-B7CC-4D79-C687-2AE584D6D0F8}"/>
              </a:ext>
            </a:extLst>
          </p:cNvPr>
          <p:cNvSpPr txBox="1"/>
          <p:nvPr/>
        </p:nvSpPr>
        <p:spPr>
          <a:xfrm>
            <a:off x="4291852" y="1703294"/>
            <a:ext cx="12640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Unit Visit</a:t>
            </a:r>
            <a:endParaRPr lang="en-US" dirty="0"/>
          </a:p>
        </p:txBody>
      </p:sp>
      <p:sp>
        <p:nvSpPr>
          <p:cNvPr id="7" name="TextBox 6">
            <a:extLst>
              <a:ext uri="{FF2B5EF4-FFF2-40B4-BE49-F238E27FC236}">
                <a16:creationId xmlns:a16="http://schemas.microsoft.com/office/drawing/2014/main" id="{3B112DF5-6795-DCCA-60E0-9C0CB52BBBDF}"/>
              </a:ext>
            </a:extLst>
          </p:cNvPr>
          <p:cNvSpPr txBox="1"/>
          <p:nvPr/>
        </p:nvSpPr>
        <p:spPr>
          <a:xfrm>
            <a:off x="3204881" y="4975410"/>
            <a:ext cx="201481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Special Event Visit</a:t>
            </a:r>
            <a:endParaRPr lang="en-US" dirty="0"/>
          </a:p>
        </p:txBody>
      </p:sp>
      <p:sp>
        <p:nvSpPr>
          <p:cNvPr id="8" name="TextBox 7">
            <a:extLst>
              <a:ext uri="{FF2B5EF4-FFF2-40B4-BE49-F238E27FC236}">
                <a16:creationId xmlns:a16="http://schemas.microsoft.com/office/drawing/2014/main" id="{3689FB41-8E22-FC23-9C20-8FFB6F9E9441}"/>
              </a:ext>
            </a:extLst>
          </p:cNvPr>
          <p:cNvSpPr txBox="1"/>
          <p:nvPr/>
        </p:nvSpPr>
        <p:spPr>
          <a:xfrm>
            <a:off x="7440704" y="2924733"/>
            <a:ext cx="1981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Special Event Visit</a:t>
            </a:r>
            <a:endParaRPr lang="en-US" dirty="0"/>
          </a:p>
        </p:txBody>
      </p:sp>
      <p:sp>
        <p:nvSpPr>
          <p:cNvPr id="9" name="TextBox 8">
            <a:extLst>
              <a:ext uri="{FF2B5EF4-FFF2-40B4-BE49-F238E27FC236}">
                <a16:creationId xmlns:a16="http://schemas.microsoft.com/office/drawing/2014/main" id="{92AFA56E-4FB9-4370-32E3-74D96799A5D4}"/>
              </a:ext>
            </a:extLst>
          </p:cNvPr>
          <p:cNvSpPr txBox="1"/>
          <p:nvPr/>
        </p:nvSpPr>
        <p:spPr>
          <a:xfrm>
            <a:off x="2891116" y="3753969"/>
            <a:ext cx="132005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Unit Visit</a:t>
            </a:r>
            <a:endParaRPr lang="en-US" dirty="0"/>
          </a:p>
        </p:txBody>
      </p:sp>
      <p:sp>
        <p:nvSpPr>
          <p:cNvPr id="10" name="TextBox 9">
            <a:extLst>
              <a:ext uri="{FF2B5EF4-FFF2-40B4-BE49-F238E27FC236}">
                <a16:creationId xmlns:a16="http://schemas.microsoft.com/office/drawing/2014/main" id="{8D183EEE-D92C-F73B-5AD4-3E19423F7CEA}"/>
              </a:ext>
            </a:extLst>
          </p:cNvPr>
          <p:cNvSpPr txBox="1"/>
          <p:nvPr/>
        </p:nvSpPr>
        <p:spPr>
          <a:xfrm>
            <a:off x="7552762" y="3507440"/>
            <a:ext cx="117437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Unit Visit</a:t>
            </a:r>
            <a:endParaRPr lang="en-US" dirty="0"/>
          </a:p>
        </p:txBody>
      </p:sp>
      <p:sp>
        <p:nvSpPr>
          <p:cNvPr id="11" name="TextBox 10">
            <a:extLst>
              <a:ext uri="{FF2B5EF4-FFF2-40B4-BE49-F238E27FC236}">
                <a16:creationId xmlns:a16="http://schemas.microsoft.com/office/drawing/2014/main" id="{90E6A0A4-0DC3-F351-6E8E-AC0235E977E2}"/>
              </a:ext>
            </a:extLst>
          </p:cNvPr>
          <p:cNvSpPr txBox="1"/>
          <p:nvPr/>
        </p:nvSpPr>
        <p:spPr>
          <a:xfrm>
            <a:off x="7317439" y="4639235"/>
            <a:ext cx="1118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Unit Visit</a:t>
            </a:r>
            <a:endParaRPr lang="en-US" dirty="0"/>
          </a:p>
        </p:txBody>
      </p:sp>
      <p:sp>
        <p:nvSpPr>
          <p:cNvPr id="12" name="TextBox 11">
            <a:extLst>
              <a:ext uri="{FF2B5EF4-FFF2-40B4-BE49-F238E27FC236}">
                <a16:creationId xmlns:a16="http://schemas.microsoft.com/office/drawing/2014/main" id="{88C18329-65F0-B096-FDC0-A0A730AE375B}"/>
              </a:ext>
            </a:extLst>
          </p:cNvPr>
          <p:cNvSpPr txBox="1"/>
          <p:nvPr/>
        </p:nvSpPr>
        <p:spPr>
          <a:xfrm>
            <a:off x="2891117" y="4202206"/>
            <a:ext cx="156658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Join Scouting Activities</a:t>
            </a:r>
            <a:endParaRPr lang="en-US" dirty="0"/>
          </a:p>
        </p:txBody>
      </p:sp>
      <p:sp>
        <p:nvSpPr>
          <p:cNvPr id="13" name="TextBox 12">
            <a:extLst>
              <a:ext uri="{FF2B5EF4-FFF2-40B4-BE49-F238E27FC236}">
                <a16:creationId xmlns:a16="http://schemas.microsoft.com/office/drawing/2014/main" id="{BF55A847-8AB1-7808-650C-923CB7D03A18}"/>
              </a:ext>
            </a:extLst>
          </p:cNvPr>
          <p:cNvSpPr txBox="1"/>
          <p:nvPr/>
        </p:nvSpPr>
        <p:spPr>
          <a:xfrm>
            <a:off x="6667497" y="1714500"/>
            <a:ext cx="1981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Mid-Year Meeting with Key 3</a:t>
            </a:r>
            <a:endParaRPr lang="en-US" dirty="0"/>
          </a:p>
        </p:txBody>
      </p:sp>
      <p:sp>
        <p:nvSpPr>
          <p:cNvPr id="14" name="TextBox 13">
            <a:extLst>
              <a:ext uri="{FF2B5EF4-FFF2-40B4-BE49-F238E27FC236}">
                <a16:creationId xmlns:a16="http://schemas.microsoft.com/office/drawing/2014/main" id="{96A76925-5A85-9F1A-2F38-FA8B1D663BE0}"/>
              </a:ext>
            </a:extLst>
          </p:cNvPr>
          <p:cNvSpPr txBox="1"/>
          <p:nvPr/>
        </p:nvSpPr>
        <p:spPr>
          <a:xfrm>
            <a:off x="5244351" y="5345206"/>
            <a:ext cx="220531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Membership and Unit Renewal</a:t>
            </a:r>
            <a:endParaRPr lang="en-US" dirty="0"/>
          </a:p>
        </p:txBody>
      </p:sp>
    </p:spTree>
    <p:extLst>
      <p:ext uri="{BB962C8B-B14F-4D97-AF65-F5344CB8AC3E}">
        <p14:creationId xmlns:p14="http://schemas.microsoft.com/office/powerpoint/2010/main" val="1308802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DB8C1-B57A-4BAF-A996-D510ABBAFC5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318A5D9F-C6BA-4FAC-A97B-0F7B1FAAFA1D}"/>
              </a:ext>
            </a:extLst>
          </p:cNvPr>
          <p:cNvSpPr>
            <a:spLocks noGrp="1"/>
          </p:cNvSpPr>
          <p:nvPr>
            <p:ph idx="1"/>
          </p:nvPr>
        </p:nvSpPr>
        <p:spPr>
          <a:xfrm>
            <a:off x="2152650" y="2290618"/>
            <a:ext cx="7886700" cy="3886345"/>
          </a:xfrm>
        </p:spPr>
        <p:txBody>
          <a:bodyPr>
            <a:normAutofit/>
          </a:bodyPr>
          <a:lstStyle/>
          <a:p>
            <a:pPr marL="0" indent="0">
              <a:buNone/>
            </a:pPr>
            <a:r>
              <a:rPr lang="en-US" i="1" dirty="0"/>
              <a:t>“A well-planned program, delivered by a trained leader, with a strong outdoor program, supported by a good commissioner, attracts and retains youth.”</a:t>
            </a:r>
          </a:p>
          <a:p>
            <a:pPr marL="0" indent="0" algn="r">
              <a:buNone/>
            </a:pPr>
            <a:r>
              <a:rPr lang="fr-FR" sz="3600" i="1" dirty="0"/>
              <a:t>Al Lambert</a:t>
            </a:r>
            <a:endParaRPr lang="en-US" dirty="0"/>
          </a:p>
          <a:p>
            <a:pPr marL="0" indent="0">
              <a:buNone/>
            </a:pPr>
            <a:r>
              <a:rPr lang="en-US" dirty="0"/>
              <a:t>			</a:t>
            </a:r>
          </a:p>
        </p:txBody>
      </p:sp>
    </p:spTree>
    <p:extLst>
      <p:ext uri="{BB962C8B-B14F-4D97-AF65-F5344CB8AC3E}">
        <p14:creationId xmlns:p14="http://schemas.microsoft.com/office/powerpoint/2010/main" val="505012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56" y="244378"/>
            <a:ext cx="7764474" cy="823595"/>
          </a:xfrm>
        </p:spPr>
        <p:txBody>
          <a:bodyPr/>
          <a:lstStyle/>
          <a:p>
            <a:r>
              <a:rPr lang="en-US" dirty="0"/>
              <a:t>Learning Objectives</a:t>
            </a:r>
          </a:p>
        </p:txBody>
      </p:sp>
      <p:sp>
        <p:nvSpPr>
          <p:cNvPr id="3" name="Content Placeholder 2"/>
          <p:cNvSpPr>
            <a:spLocks noGrp="1"/>
          </p:cNvSpPr>
          <p:nvPr>
            <p:ph idx="1"/>
          </p:nvPr>
        </p:nvSpPr>
        <p:spPr>
          <a:xfrm>
            <a:off x="2533650" y="2008284"/>
            <a:ext cx="7886700" cy="4351338"/>
          </a:xfrm>
        </p:spPr>
        <p:txBody>
          <a:bodyPr vert="horz" lIns="91440" tIns="45720" rIns="91440" bIns="45720" rtlCol="0" anchor="t">
            <a:noAutofit/>
          </a:bodyPr>
          <a:lstStyle/>
          <a:p>
            <a:pPr marL="0" indent="0">
              <a:buNone/>
            </a:pPr>
            <a:r>
              <a:rPr lang="en-US" dirty="0"/>
              <a:t>At the end of this training a commissioner will be able to:</a:t>
            </a:r>
          </a:p>
          <a:p>
            <a:r>
              <a:rPr lang="en-US" dirty="0">
                <a:latin typeface="Calibri"/>
                <a:cs typeface="Calibri"/>
              </a:rPr>
              <a:t>Explain why commissioners make unit connections and the different types of connections</a:t>
            </a:r>
            <a:endParaRPr lang="en-US" dirty="0">
              <a:latin typeface="Calibri" panose="020F0502020204030204" pitchFamily="34" charset="0"/>
              <a:cs typeface="Calibri"/>
            </a:endParaRPr>
          </a:p>
          <a:p>
            <a:r>
              <a:rPr lang="en-US" dirty="0">
                <a:latin typeface="Calibri" panose="020F0502020204030204" pitchFamily="34" charset="0"/>
              </a:rPr>
              <a:t>Understand how to make a visit to a unit</a:t>
            </a:r>
          </a:p>
          <a:p>
            <a:r>
              <a:rPr lang="en-US" dirty="0">
                <a:latin typeface="Calibri"/>
                <a:cs typeface="Calibri"/>
              </a:rPr>
              <a:t>Describe the annual unit service cycle</a:t>
            </a:r>
          </a:p>
        </p:txBody>
      </p:sp>
    </p:spTree>
    <p:extLst>
      <p:ext uri="{BB962C8B-B14F-4D97-AF65-F5344CB8AC3E}">
        <p14:creationId xmlns:p14="http://schemas.microsoft.com/office/powerpoint/2010/main" val="142434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1BEFC0-8821-212F-BC06-8392F5F48603}"/>
              </a:ext>
            </a:extLst>
          </p:cNvPr>
          <p:cNvSpPr>
            <a:spLocks noGrp="1"/>
          </p:cNvSpPr>
          <p:nvPr>
            <p:ph idx="1"/>
          </p:nvPr>
        </p:nvSpPr>
        <p:spPr/>
        <p:txBody>
          <a:bodyPr/>
          <a:lstStyle/>
          <a:p>
            <a:endParaRPr lang="en-US" dirty="0"/>
          </a:p>
        </p:txBody>
      </p:sp>
      <p:sp>
        <p:nvSpPr>
          <p:cNvPr id="4" name="Title 3">
            <a:extLst>
              <a:ext uri="{FF2B5EF4-FFF2-40B4-BE49-F238E27FC236}">
                <a16:creationId xmlns:a16="http://schemas.microsoft.com/office/drawing/2014/main" id="{DC01E2EC-D3B9-F1EE-4BA5-15F197A83529}"/>
              </a:ext>
            </a:extLst>
          </p:cNvPr>
          <p:cNvSpPr txBox="1">
            <a:spLocks noGrp="1"/>
          </p:cNvSpPr>
          <p:nvPr>
            <p:ph type="title"/>
          </p:nvPr>
        </p:nvSpPr>
        <p:spPr>
          <a:xfrm>
            <a:off x="147638" y="385571"/>
            <a:ext cx="6456362" cy="590931"/>
          </a:xfrm>
          <a:prstGeom prst="rect">
            <a:avLst/>
          </a:prstGeom>
          <a:noFill/>
        </p:spPr>
        <p:txBody>
          <a:bodyPr wrap="square" rtlCol="0">
            <a:spAutoFit/>
          </a:bodyPr>
          <a:lstStyle/>
          <a:p>
            <a:r>
              <a:rPr lang="en-US" sz="3600" b="1" dirty="0">
                <a:latin typeface="Calibri" panose="020F0502020204030204" pitchFamily="34" charset="0"/>
                <a:cs typeface="Calibri" panose="020F0502020204030204" pitchFamily="34" charset="0"/>
              </a:rPr>
              <a:t>Benefits of Unit Connections</a:t>
            </a:r>
            <a:r>
              <a:rPr lang="en-US" sz="3600" b="1" dirty="0">
                <a:solidFill>
                  <a:schemeClr val="bg1">
                    <a:lumMod val="95000"/>
                  </a:schemeClr>
                </a:solidFill>
                <a:latin typeface="Calibri" panose="020F0502020204030204" pitchFamily="34" charset="0"/>
                <a:cs typeface="Calibri" panose="020F0502020204030204" pitchFamily="34" charset="0"/>
              </a:rPr>
              <a:t>:</a:t>
            </a:r>
          </a:p>
        </p:txBody>
      </p:sp>
      <p:pic>
        <p:nvPicPr>
          <p:cNvPr id="5" name="Picture 4">
            <a:extLst>
              <a:ext uri="{FF2B5EF4-FFF2-40B4-BE49-F238E27FC236}">
                <a16:creationId xmlns:a16="http://schemas.microsoft.com/office/drawing/2014/main" id="{3198C90F-35E6-69A3-C6FA-5C74CEBB81FE}"/>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55471" y="2152349"/>
            <a:ext cx="2716530" cy="304100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4B8B654-36C8-85FD-C7EF-D5EF7DBA5F3D}"/>
              </a:ext>
            </a:extLst>
          </p:cNvPr>
          <p:cNvSpPr txBox="1"/>
          <p:nvPr/>
        </p:nvSpPr>
        <p:spPr>
          <a:xfrm>
            <a:off x="5910249" y="1742781"/>
            <a:ext cx="5145010" cy="4574892"/>
          </a:xfrm>
          <a:prstGeom prst="rect">
            <a:avLst/>
          </a:prstGeom>
        </p:spPr>
        <p:txBody>
          <a:bodyPr vert="horz" lIns="38576" tIns="19289" rIns="38576" bIns="19289" rtlCol="0">
            <a:noAutofit/>
          </a:bodyPr>
          <a:lstStyle>
            <a:defPPr>
              <a:defRPr lang="en-US"/>
            </a:defPPr>
            <a:lvl1pPr marL="428625" indent="-428625">
              <a:lnSpc>
                <a:spcPct val="90000"/>
              </a:lnSpc>
              <a:spcBef>
                <a:spcPts val="1000"/>
              </a:spcBef>
              <a:buFont typeface="Arial" panose="020B0604020202020204" pitchFamily="34" charset="0"/>
              <a:buChar char="•"/>
              <a:defRPr sz="6750" b="1"/>
            </a:lvl1pPr>
            <a:lvl2pPr indent="0" algn="ctr">
              <a:lnSpc>
                <a:spcPct val="90000"/>
              </a:lnSpc>
              <a:spcBef>
                <a:spcPts val="500"/>
              </a:spcBef>
              <a:buFont typeface="Arial" panose="020B0604020202020204" pitchFamily="34" charset="0"/>
              <a:buNone/>
              <a:defRPr sz="2000">
                <a:solidFill>
                  <a:srgbClr val="015E9E"/>
                </a:solidFill>
              </a:defRPr>
            </a:lvl2pPr>
            <a:lvl3pPr indent="0" algn="ctr">
              <a:lnSpc>
                <a:spcPct val="90000"/>
              </a:lnSpc>
              <a:spcBef>
                <a:spcPts val="500"/>
              </a:spcBef>
              <a:buFont typeface="Arial" panose="020B0604020202020204" pitchFamily="34" charset="0"/>
              <a:buNone/>
              <a:defRPr>
                <a:solidFill>
                  <a:srgbClr val="015E9E"/>
                </a:solidFill>
              </a:defRPr>
            </a:lvl3pPr>
            <a:lvl4pPr indent="0" algn="ctr">
              <a:lnSpc>
                <a:spcPct val="90000"/>
              </a:lnSpc>
              <a:spcBef>
                <a:spcPts val="500"/>
              </a:spcBef>
              <a:buFont typeface="Arial" panose="020B0604020202020204" pitchFamily="34" charset="0"/>
              <a:buNone/>
              <a:defRPr sz="1600">
                <a:solidFill>
                  <a:srgbClr val="015E9E"/>
                </a:solidFill>
              </a:defRPr>
            </a:lvl4pPr>
            <a:lvl5pPr indent="0" algn="ctr">
              <a:lnSpc>
                <a:spcPct val="90000"/>
              </a:lnSpc>
              <a:spcBef>
                <a:spcPts val="500"/>
              </a:spcBef>
              <a:buFont typeface="Arial" panose="020B0604020202020204" pitchFamily="34" charset="0"/>
              <a:buNone/>
              <a:defRPr sz="1600">
                <a:solidFill>
                  <a:srgbClr val="015E9E"/>
                </a:solidFill>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3200" dirty="0"/>
              <a:t>Build Relationships</a:t>
            </a:r>
          </a:p>
          <a:p>
            <a:r>
              <a:rPr lang="en-US" sz="3200" dirty="0"/>
              <a:t>Enhance Conversations </a:t>
            </a:r>
          </a:p>
          <a:p>
            <a:r>
              <a:rPr lang="en-US" sz="3200" dirty="0"/>
              <a:t>Drive Collaboration &amp; Innovation</a:t>
            </a:r>
          </a:p>
          <a:p>
            <a:r>
              <a:rPr lang="en-US" sz="3200" dirty="0"/>
              <a:t>Foster Support</a:t>
            </a:r>
          </a:p>
          <a:p>
            <a:r>
              <a:rPr lang="en-US" sz="3200" dirty="0"/>
              <a:t>Create &amp; Grow Partnerships</a:t>
            </a:r>
          </a:p>
          <a:p>
            <a:r>
              <a:rPr lang="en-US" sz="3200" dirty="0"/>
              <a:t>Change Lives</a:t>
            </a:r>
          </a:p>
        </p:txBody>
      </p:sp>
    </p:spTree>
    <p:extLst>
      <p:ext uri="{BB962C8B-B14F-4D97-AF65-F5344CB8AC3E}">
        <p14:creationId xmlns:p14="http://schemas.microsoft.com/office/powerpoint/2010/main" val="4242959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9DE527-57D4-47D3-B0D9-22ABE42E7A3D}"/>
              </a:ext>
            </a:extLst>
          </p:cNvPr>
          <p:cNvSpPr/>
          <p:nvPr/>
        </p:nvSpPr>
        <p:spPr>
          <a:xfrm>
            <a:off x="1972575" y="1673525"/>
            <a:ext cx="4882551" cy="1630392"/>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4D0084-8E6A-46B2-BD74-9FE93E74C20C}"/>
              </a:ext>
            </a:extLst>
          </p:cNvPr>
          <p:cNvSpPr>
            <a:spLocks noGrp="1"/>
          </p:cNvSpPr>
          <p:nvPr>
            <p:ph type="title"/>
          </p:nvPr>
        </p:nvSpPr>
        <p:spPr>
          <a:xfrm>
            <a:off x="83711" y="230819"/>
            <a:ext cx="7724676" cy="571611"/>
          </a:xfrm>
        </p:spPr>
        <p:txBody>
          <a:bodyPr>
            <a:normAutofit fontScale="90000"/>
          </a:bodyPr>
          <a:lstStyle/>
          <a:p>
            <a:br>
              <a:rPr lang="en-US" dirty="0"/>
            </a:br>
            <a:r>
              <a:rPr lang="en-US" sz="4000" dirty="0"/>
              <a:t>Different Types of Connections</a:t>
            </a:r>
            <a:endParaRPr lang="en-US" b="1" dirty="0"/>
          </a:p>
        </p:txBody>
      </p:sp>
      <p:sp>
        <p:nvSpPr>
          <p:cNvPr id="3" name="Content Placeholder 2">
            <a:extLst>
              <a:ext uri="{FF2B5EF4-FFF2-40B4-BE49-F238E27FC236}">
                <a16:creationId xmlns:a16="http://schemas.microsoft.com/office/drawing/2014/main" id="{C2C09967-034F-4579-9EE0-C2ABC4DB923D}"/>
              </a:ext>
            </a:extLst>
          </p:cNvPr>
          <p:cNvSpPr>
            <a:spLocks noGrp="1"/>
          </p:cNvSpPr>
          <p:nvPr>
            <p:ph idx="1"/>
          </p:nvPr>
        </p:nvSpPr>
        <p:spPr>
          <a:xfrm>
            <a:off x="1972574" y="1766829"/>
            <a:ext cx="7886700" cy="3574511"/>
          </a:xfrm>
        </p:spPr>
        <p:txBody>
          <a:bodyPr vert="horz" lIns="91440" tIns="45720" rIns="91440" bIns="45720" rtlCol="0" anchor="t">
            <a:noAutofit/>
          </a:bodyPr>
          <a:lstStyle/>
          <a:p>
            <a:r>
              <a:rPr lang="en-US" b="1" dirty="0">
                <a:solidFill>
                  <a:srgbClr val="C00000"/>
                </a:solidFill>
              </a:rPr>
              <a:t>Visit to a unit meeting</a:t>
            </a:r>
          </a:p>
          <a:p>
            <a:r>
              <a:rPr lang="en-US" b="1" dirty="0">
                <a:solidFill>
                  <a:srgbClr val="C00000"/>
                </a:solidFill>
              </a:rPr>
              <a:t>Visit to a committee meeting</a:t>
            </a:r>
          </a:p>
          <a:p>
            <a:r>
              <a:rPr lang="en-US" b="1" dirty="0">
                <a:solidFill>
                  <a:srgbClr val="C00000"/>
                </a:solidFill>
              </a:rPr>
              <a:t>Visit to a unit activity</a:t>
            </a:r>
          </a:p>
          <a:p>
            <a:r>
              <a:rPr lang="en-US" dirty="0"/>
              <a:t>Individual contact with a purpose</a:t>
            </a:r>
            <a:endParaRPr lang="en-US" dirty="0">
              <a:ea typeface="Calibri"/>
              <a:cs typeface="Calibri"/>
            </a:endParaRPr>
          </a:p>
          <a:p>
            <a:r>
              <a:rPr lang="en-US" dirty="0"/>
              <a:t>A meaningful phone conversation</a:t>
            </a:r>
          </a:p>
          <a:p>
            <a:r>
              <a:rPr lang="en-US" dirty="0"/>
              <a:t>Email exchange</a:t>
            </a:r>
          </a:p>
          <a:p>
            <a:r>
              <a:rPr lang="en-US" dirty="0"/>
              <a:t>Text messaging</a:t>
            </a:r>
          </a:p>
        </p:txBody>
      </p:sp>
      <p:grpSp>
        <p:nvGrpSpPr>
          <p:cNvPr id="12" name="Group 11">
            <a:extLst>
              <a:ext uri="{FF2B5EF4-FFF2-40B4-BE49-F238E27FC236}">
                <a16:creationId xmlns:a16="http://schemas.microsoft.com/office/drawing/2014/main" id="{FE3931E1-D52C-438D-9D2C-A079034DD779}"/>
              </a:ext>
            </a:extLst>
          </p:cNvPr>
          <p:cNvGrpSpPr/>
          <p:nvPr/>
        </p:nvGrpSpPr>
        <p:grpSpPr>
          <a:xfrm>
            <a:off x="7197127" y="2275786"/>
            <a:ext cx="3281093" cy="2848061"/>
            <a:chOff x="5745192" y="1580221"/>
            <a:chExt cx="2432649" cy="2268747"/>
          </a:xfrm>
          <a:effectLst>
            <a:outerShdw blurRad="50800" dist="38100" algn="l" rotWithShape="0">
              <a:prstClr val="black">
                <a:alpha val="40000"/>
              </a:prstClr>
            </a:outerShdw>
          </a:effectLst>
        </p:grpSpPr>
        <p:sp>
          <p:nvSpPr>
            <p:cNvPr id="11" name="Star: 5 Points 10">
              <a:extLst>
                <a:ext uri="{FF2B5EF4-FFF2-40B4-BE49-F238E27FC236}">
                  <a16:creationId xmlns:a16="http://schemas.microsoft.com/office/drawing/2014/main" id="{7257F0CF-E177-4AA9-9044-3FD478FCE6FA}"/>
                </a:ext>
              </a:extLst>
            </p:cNvPr>
            <p:cNvSpPr/>
            <p:nvPr/>
          </p:nvSpPr>
          <p:spPr>
            <a:xfrm>
              <a:off x="5745192" y="1580221"/>
              <a:ext cx="2432649" cy="226874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TextBox 9">
              <a:extLst>
                <a:ext uri="{FF2B5EF4-FFF2-40B4-BE49-F238E27FC236}">
                  <a16:creationId xmlns:a16="http://schemas.microsoft.com/office/drawing/2014/main" id="{AE5F4F33-247E-4162-BA05-1F0CE94F1309}"/>
                </a:ext>
              </a:extLst>
            </p:cNvPr>
            <p:cNvSpPr txBox="1"/>
            <p:nvPr/>
          </p:nvSpPr>
          <p:spPr>
            <a:xfrm>
              <a:off x="6310222" y="2408192"/>
              <a:ext cx="1302589" cy="956174"/>
            </a:xfrm>
            <a:prstGeom prst="rect">
              <a:avLst/>
            </a:prstGeom>
            <a:noFill/>
          </p:spPr>
          <p:txBody>
            <a:bodyPr wrap="square" rtlCol="0">
              <a:spAutoFit/>
            </a:bodyPr>
            <a:lstStyle/>
            <a:p>
              <a:pPr algn="ctr"/>
              <a:r>
                <a:rPr lang="en-US" sz="2400" b="1" dirty="0">
                  <a:solidFill>
                    <a:schemeClr val="bg1"/>
                  </a:solidFill>
                </a:rPr>
                <a:t>Visits help</a:t>
              </a:r>
              <a:br>
                <a:rPr lang="en-US" sz="2400" b="1" dirty="0">
                  <a:solidFill>
                    <a:schemeClr val="bg1"/>
                  </a:solidFill>
                </a:rPr>
              </a:br>
              <a:r>
                <a:rPr lang="en-US" sz="2400" b="1" dirty="0">
                  <a:solidFill>
                    <a:schemeClr val="bg1"/>
                  </a:solidFill>
                </a:rPr>
                <a:t>build</a:t>
              </a:r>
            </a:p>
            <a:p>
              <a:pPr algn="ctr"/>
              <a:r>
                <a:rPr lang="en-US" sz="2400" b="1" dirty="0">
                  <a:solidFill>
                    <a:schemeClr val="bg1"/>
                  </a:solidFill>
                </a:rPr>
                <a:t>trust!</a:t>
              </a:r>
            </a:p>
          </p:txBody>
        </p:sp>
      </p:grpSp>
    </p:spTree>
    <p:extLst>
      <p:ext uri="{BB962C8B-B14F-4D97-AF65-F5344CB8AC3E}">
        <p14:creationId xmlns:p14="http://schemas.microsoft.com/office/powerpoint/2010/main" val="226932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5D8F278A-11A5-4DAA-B81D-C4CDE2BC954E}"/>
              </a:ext>
            </a:extLst>
          </p:cNvPr>
          <p:cNvSpPr>
            <a:spLocks noGrp="1" noChangeArrowheads="1"/>
          </p:cNvSpPr>
          <p:nvPr>
            <p:ph type="title"/>
          </p:nvPr>
        </p:nvSpPr>
        <p:spPr>
          <a:xfrm>
            <a:off x="75275" y="53266"/>
            <a:ext cx="7014354" cy="1082674"/>
          </a:xfrm>
        </p:spPr>
        <p:txBody>
          <a:bodyPr/>
          <a:lstStyle/>
          <a:p>
            <a:r>
              <a:rPr lang="en-US" altLang="en-US" dirty="0"/>
              <a:t>The First Unit Visit </a:t>
            </a:r>
          </a:p>
        </p:txBody>
      </p:sp>
      <p:sp>
        <p:nvSpPr>
          <p:cNvPr id="91139" name="Rectangle 3">
            <a:extLst>
              <a:ext uri="{FF2B5EF4-FFF2-40B4-BE49-F238E27FC236}">
                <a16:creationId xmlns:a16="http://schemas.microsoft.com/office/drawing/2014/main" id="{0C264F71-2916-4FF8-80FA-6AD0508AB89C}"/>
              </a:ext>
            </a:extLst>
          </p:cNvPr>
          <p:cNvSpPr>
            <a:spLocks noGrp="1" noChangeArrowheads="1"/>
          </p:cNvSpPr>
          <p:nvPr>
            <p:ph type="body" idx="1"/>
          </p:nvPr>
        </p:nvSpPr>
        <p:spPr>
          <a:xfrm>
            <a:off x="1671638" y="2272883"/>
            <a:ext cx="8848725" cy="3527842"/>
          </a:xfrm>
        </p:spPr>
        <p:txBody>
          <a:bodyPr vert="horz" lIns="91440" tIns="45720" rIns="91440" bIns="45720" rtlCol="0" anchor="t">
            <a:normAutofit/>
          </a:bodyPr>
          <a:lstStyle/>
          <a:p>
            <a:pPr marL="457200" lvl="2" indent="-457200">
              <a:spcBef>
                <a:spcPts val="1000"/>
              </a:spcBef>
              <a:buFont typeface="Wingdings" panose="05000000000000000000" pitchFamily="2" charset="2"/>
              <a:buChar char="ü"/>
            </a:pPr>
            <a:r>
              <a:rPr lang="en-US" altLang="en-US" sz="3200" dirty="0"/>
              <a:t>Make an appointment to visit</a:t>
            </a:r>
          </a:p>
          <a:p>
            <a:pPr marL="457200" lvl="2" indent="-457200">
              <a:spcBef>
                <a:spcPts val="1000"/>
              </a:spcBef>
              <a:buFont typeface="Wingdings" panose="05000000000000000000" pitchFamily="2" charset="2"/>
              <a:buChar char="ü"/>
            </a:pPr>
            <a:r>
              <a:rPr lang="en-US" altLang="en-US" sz="3200" u="sng" dirty="0"/>
              <a:t>Observe</a:t>
            </a:r>
            <a:r>
              <a:rPr lang="en-US" altLang="en-US" sz="3200" dirty="0"/>
              <a:t> for the entire meeting</a:t>
            </a:r>
            <a:endParaRPr lang="en-US" altLang="en-US" sz="3200" dirty="0">
              <a:cs typeface="Calibri"/>
            </a:endParaRPr>
          </a:p>
          <a:p>
            <a:pPr marL="514350" lvl="2" indent="-514350">
              <a:spcBef>
                <a:spcPts val="1000"/>
              </a:spcBef>
              <a:buFont typeface="Wingdings" panose="05000000000000000000" pitchFamily="2" charset="2"/>
              <a:buChar char="ü"/>
            </a:pPr>
            <a:r>
              <a:rPr lang="en-US" altLang="en-US" sz="3200" dirty="0"/>
              <a:t>Wear your uniform as an example</a:t>
            </a:r>
          </a:p>
          <a:p>
            <a:pPr marL="514350" lvl="2" indent="-514350">
              <a:spcBef>
                <a:spcPts val="1000"/>
              </a:spcBef>
              <a:buFont typeface="Wingdings" panose="05000000000000000000" pitchFamily="2" charset="2"/>
              <a:buChar char="ü"/>
            </a:pPr>
            <a:r>
              <a:rPr lang="en-US" altLang="en-US" sz="3200" dirty="0"/>
              <a:t>Give your contact information to unit leaders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5D8F278A-11A5-4DAA-B81D-C4CDE2BC954E}"/>
              </a:ext>
            </a:extLst>
          </p:cNvPr>
          <p:cNvSpPr>
            <a:spLocks noGrp="1" noChangeArrowheads="1"/>
          </p:cNvSpPr>
          <p:nvPr>
            <p:ph type="title"/>
          </p:nvPr>
        </p:nvSpPr>
        <p:spPr>
          <a:xfrm>
            <a:off x="178038" y="155559"/>
            <a:ext cx="7014354" cy="1082674"/>
          </a:xfrm>
        </p:spPr>
        <p:txBody>
          <a:bodyPr/>
          <a:lstStyle/>
          <a:p>
            <a:r>
              <a:rPr lang="en-US" altLang="en-US" dirty="0"/>
              <a:t>After the First Visit </a:t>
            </a:r>
          </a:p>
        </p:txBody>
      </p:sp>
      <p:sp>
        <p:nvSpPr>
          <p:cNvPr id="91139" name="Rectangle 3">
            <a:extLst>
              <a:ext uri="{FF2B5EF4-FFF2-40B4-BE49-F238E27FC236}">
                <a16:creationId xmlns:a16="http://schemas.microsoft.com/office/drawing/2014/main" id="{0C264F71-2916-4FF8-80FA-6AD0508AB89C}"/>
              </a:ext>
            </a:extLst>
          </p:cNvPr>
          <p:cNvSpPr>
            <a:spLocks noGrp="1" noChangeArrowheads="1"/>
          </p:cNvSpPr>
          <p:nvPr>
            <p:ph type="body" idx="1"/>
          </p:nvPr>
        </p:nvSpPr>
        <p:spPr>
          <a:xfrm>
            <a:off x="1809750" y="1950829"/>
            <a:ext cx="8229600" cy="2956342"/>
          </a:xfrm>
        </p:spPr>
        <p:txBody>
          <a:bodyPr vert="horz" lIns="91440" tIns="45720" rIns="91440" bIns="45720" rtlCol="0" anchor="t">
            <a:normAutofit/>
          </a:bodyPr>
          <a:lstStyle/>
          <a:p>
            <a:pPr marL="457200" lvl="2" indent="-457200">
              <a:spcBef>
                <a:spcPts val="1000"/>
              </a:spcBef>
              <a:buFont typeface="Wingdings" panose="05000000000000000000" pitchFamily="2" charset="2"/>
              <a:buChar char="ü"/>
            </a:pPr>
            <a:r>
              <a:rPr lang="en-US" altLang="en-US" sz="2800" dirty="0"/>
              <a:t>Send a “Thank You” note or email to the unit leader</a:t>
            </a:r>
            <a:endParaRPr lang="en-US" altLang="en-US" sz="2600" dirty="0"/>
          </a:p>
          <a:p>
            <a:pPr marL="457200" lvl="2" indent="-457200">
              <a:spcBef>
                <a:spcPts val="1000"/>
              </a:spcBef>
              <a:buFont typeface="Wingdings" panose="05000000000000000000" pitchFamily="2" charset="2"/>
              <a:buChar char="ü"/>
            </a:pPr>
            <a:r>
              <a:rPr lang="en-US" altLang="en-US" sz="2800" dirty="0"/>
              <a:t>Discuss what you observed with your ADC/Coach, especially areas of concern</a:t>
            </a:r>
          </a:p>
          <a:p>
            <a:pPr marL="457200" lvl="2" indent="-457200">
              <a:spcBef>
                <a:spcPts val="1000"/>
              </a:spcBef>
              <a:buFont typeface="Wingdings" panose="05000000000000000000" pitchFamily="2" charset="2"/>
              <a:buChar char="ü"/>
            </a:pPr>
            <a:r>
              <a:rPr lang="en-US" altLang="en-US" sz="2800" dirty="0"/>
              <a:t>Work with your ADC/Coach to enter a visit in Commissioner Tools</a:t>
            </a:r>
          </a:p>
        </p:txBody>
      </p:sp>
    </p:spTree>
    <p:extLst>
      <p:ext uri="{BB962C8B-B14F-4D97-AF65-F5344CB8AC3E}">
        <p14:creationId xmlns:p14="http://schemas.microsoft.com/office/powerpoint/2010/main" val="2123834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id="{9BE45067-BA50-459A-870C-2662CB677BE0}"/>
              </a:ext>
            </a:extLst>
          </p:cNvPr>
          <p:cNvSpPr>
            <a:spLocks noGrp="1" noChangeArrowheads="1"/>
          </p:cNvSpPr>
          <p:nvPr>
            <p:ph type="title"/>
          </p:nvPr>
        </p:nvSpPr>
        <p:spPr>
          <a:xfrm>
            <a:off x="223536" y="124288"/>
            <a:ext cx="7014354" cy="1101365"/>
          </a:xfrm>
        </p:spPr>
        <p:txBody>
          <a:bodyPr/>
          <a:lstStyle/>
          <a:p>
            <a:r>
              <a:rPr lang="en-US" altLang="en-US" dirty="0"/>
              <a:t>Second Visit </a:t>
            </a:r>
          </a:p>
        </p:txBody>
      </p:sp>
      <p:sp>
        <p:nvSpPr>
          <p:cNvPr id="93187" name="Rectangle 3">
            <a:extLst>
              <a:ext uri="{FF2B5EF4-FFF2-40B4-BE49-F238E27FC236}">
                <a16:creationId xmlns:a16="http://schemas.microsoft.com/office/drawing/2014/main" id="{FC014EEC-69B6-4200-8590-9A0B05480DF4}"/>
              </a:ext>
            </a:extLst>
          </p:cNvPr>
          <p:cNvSpPr>
            <a:spLocks noGrp="1" noChangeArrowheads="1"/>
          </p:cNvSpPr>
          <p:nvPr>
            <p:ph type="body" idx="1"/>
          </p:nvPr>
        </p:nvSpPr>
        <p:spPr>
          <a:xfrm>
            <a:off x="1981200" y="1371600"/>
            <a:ext cx="8229600" cy="5105400"/>
          </a:xfrm>
        </p:spPr>
        <p:txBody>
          <a:bodyPr vert="horz" lIns="91440" tIns="45720" rIns="91440" bIns="45720" rtlCol="0" anchor="t">
            <a:normAutofit/>
          </a:bodyPr>
          <a:lstStyle/>
          <a:p>
            <a:pPr>
              <a:buFontTx/>
              <a:buNone/>
            </a:pPr>
            <a:r>
              <a:rPr lang="en-US" altLang="en-US" dirty="0"/>
              <a:t>		</a:t>
            </a:r>
          </a:p>
          <a:p>
            <a:pPr marL="457200" lvl="2" indent="-457200">
              <a:spcBef>
                <a:spcPts val="1000"/>
              </a:spcBef>
              <a:buFont typeface="Wingdings" panose="05000000000000000000" pitchFamily="2" charset="2"/>
              <a:buChar char="ü"/>
            </a:pPr>
            <a:r>
              <a:rPr lang="en-US" altLang="en-US" sz="2800" dirty="0"/>
              <a:t>Go by yourself</a:t>
            </a:r>
          </a:p>
          <a:p>
            <a:pPr marL="457200" lvl="2" indent="-457200">
              <a:spcBef>
                <a:spcPts val="1000"/>
              </a:spcBef>
              <a:buFont typeface="Wingdings" panose="05000000000000000000" pitchFamily="2" charset="2"/>
              <a:buChar char="ü"/>
            </a:pPr>
            <a:r>
              <a:rPr lang="en-US" altLang="en-US" sz="2800" dirty="0"/>
              <a:t>Stay only 15 minutes (drop-in)</a:t>
            </a:r>
          </a:p>
          <a:p>
            <a:pPr marL="457200" lvl="2" indent="-457200">
              <a:spcBef>
                <a:spcPts val="1000"/>
              </a:spcBef>
              <a:buFont typeface="Wingdings" panose="05000000000000000000" pitchFamily="2" charset="2"/>
              <a:buChar char="ü"/>
            </a:pPr>
            <a:r>
              <a:rPr lang="en-US" altLang="en-US" sz="2800" dirty="0"/>
              <a:t>Wear your complete uniform as an example</a:t>
            </a:r>
          </a:p>
          <a:p>
            <a:pPr marL="457200" lvl="2" indent="-457200">
              <a:spcBef>
                <a:spcPts val="1000"/>
              </a:spcBef>
              <a:buFont typeface="Wingdings" panose="05000000000000000000" pitchFamily="2" charset="2"/>
              <a:buChar char="ü"/>
            </a:pPr>
            <a:r>
              <a:rPr lang="en-US" altLang="en-US" sz="2800" dirty="0"/>
              <a:t>Enter observations in Commissioner Tools after the visit</a:t>
            </a:r>
          </a:p>
          <a:p>
            <a:pPr lvl="2">
              <a:buFontTx/>
              <a:buNone/>
            </a:pPr>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32ED7854-FEBA-4D05-BDC6-82512E538B29}"/>
              </a:ext>
            </a:extLst>
          </p:cNvPr>
          <p:cNvSpPr>
            <a:spLocks noGrp="1" noChangeArrowheads="1"/>
          </p:cNvSpPr>
          <p:nvPr>
            <p:ph type="title"/>
          </p:nvPr>
        </p:nvSpPr>
        <p:spPr>
          <a:xfrm>
            <a:off x="143523" y="168676"/>
            <a:ext cx="6535947" cy="1143000"/>
          </a:xfrm>
        </p:spPr>
        <p:txBody>
          <a:bodyPr/>
          <a:lstStyle/>
          <a:p>
            <a:r>
              <a:rPr lang="en-US" altLang="en-US" dirty="0"/>
              <a:t>Continued Visits </a:t>
            </a:r>
          </a:p>
        </p:txBody>
      </p:sp>
      <p:sp>
        <p:nvSpPr>
          <p:cNvPr id="94211" name="Rectangle 3">
            <a:extLst>
              <a:ext uri="{FF2B5EF4-FFF2-40B4-BE49-F238E27FC236}">
                <a16:creationId xmlns:a16="http://schemas.microsoft.com/office/drawing/2014/main" id="{345F3361-8119-4029-91F9-3CC9D91211F5}"/>
              </a:ext>
            </a:extLst>
          </p:cNvPr>
          <p:cNvSpPr>
            <a:spLocks noGrp="1" noChangeArrowheads="1"/>
          </p:cNvSpPr>
          <p:nvPr>
            <p:ph type="body" idx="1"/>
          </p:nvPr>
        </p:nvSpPr>
        <p:spPr>
          <a:xfrm>
            <a:off x="1914525" y="1838325"/>
            <a:ext cx="8229600" cy="4210050"/>
          </a:xfrm>
        </p:spPr>
        <p:txBody>
          <a:bodyPr/>
          <a:lstStyle/>
          <a:p>
            <a:pPr marL="457200" lvl="2" indent="-457200">
              <a:spcBef>
                <a:spcPts val="1000"/>
              </a:spcBef>
              <a:buFont typeface="Wingdings" panose="05000000000000000000" pitchFamily="2" charset="2"/>
              <a:buChar char="ü"/>
            </a:pPr>
            <a:r>
              <a:rPr lang="en-US" altLang="en-US" sz="2800" dirty="0"/>
              <a:t>Go to unit meeting once a month if possible</a:t>
            </a:r>
          </a:p>
          <a:p>
            <a:pPr marL="457200" lvl="2" indent="-457200">
              <a:spcBef>
                <a:spcPts val="1000"/>
              </a:spcBef>
              <a:buFont typeface="Wingdings" panose="05000000000000000000" pitchFamily="2" charset="2"/>
              <a:buChar char="ü"/>
            </a:pPr>
            <a:r>
              <a:rPr lang="en-US" altLang="en-US" sz="2800" dirty="0"/>
              <a:t>Encourage unit leaders to go to Roundtable and to take advantage of District events</a:t>
            </a:r>
          </a:p>
          <a:p>
            <a:pPr marL="457200" lvl="2" indent="-457200">
              <a:spcBef>
                <a:spcPts val="1000"/>
              </a:spcBef>
              <a:buFont typeface="Wingdings" panose="05000000000000000000" pitchFamily="2" charset="2"/>
              <a:buChar char="ü"/>
            </a:pPr>
            <a:r>
              <a:rPr lang="en-US" altLang="en-US" sz="2800" dirty="0"/>
              <a:t>Be alert for potential problems</a:t>
            </a:r>
          </a:p>
          <a:p>
            <a:pPr marL="457200" lvl="2" indent="-457200">
              <a:spcBef>
                <a:spcPts val="1000"/>
              </a:spcBef>
              <a:buFont typeface="Wingdings" panose="05000000000000000000" pitchFamily="2" charset="2"/>
              <a:buChar char="ü"/>
            </a:pPr>
            <a:r>
              <a:rPr lang="en-US" altLang="en-US" sz="2800" dirty="0"/>
              <a:t>Be discreet, low-key, and diplomatic</a:t>
            </a:r>
          </a:p>
          <a:p>
            <a:pPr marL="457200" lvl="2" indent="-457200">
              <a:spcBef>
                <a:spcPts val="1000"/>
              </a:spcBef>
              <a:buFont typeface="Wingdings" panose="05000000000000000000" pitchFamily="2" charset="2"/>
              <a:buChar char="ü"/>
            </a:pPr>
            <a:r>
              <a:rPr lang="en-US" altLang="en-US" sz="2800" dirty="0"/>
              <a:t>Remember Commissioner Tools</a:t>
            </a:r>
          </a:p>
          <a:p>
            <a:pPr>
              <a:buFontTx/>
              <a:buNone/>
            </a:pPr>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32ED7854-FEBA-4D05-BDC6-82512E538B29}"/>
              </a:ext>
            </a:extLst>
          </p:cNvPr>
          <p:cNvSpPr>
            <a:spLocks noGrp="1" noChangeArrowheads="1"/>
          </p:cNvSpPr>
          <p:nvPr>
            <p:ph type="title"/>
          </p:nvPr>
        </p:nvSpPr>
        <p:spPr>
          <a:xfrm>
            <a:off x="116890" y="112358"/>
            <a:ext cx="6535947" cy="1143000"/>
          </a:xfrm>
        </p:spPr>
        <p:txBody>
          <a:bodyPr/>
          <a:lstStyle/>
          <a:p>
            <a:r>
              <a:rPr lang="en-US" altLang="en-US" dirty="0"/>
              <a:t>Suggestions</a:t>
            </a:r>
          </a:p>
        </p:txBody>
      </p:sp>
      <p:sp>
        <p:nvSpPr>
          <p:cNvPr id="94211" name="Rectangle 3">
            <a:extLst>
              <a:ext uri="{FF2B5EF4-FFF2-40B4-BE49-F238E27FC236}">
                <a16:creationId xmlns:a16="http://schemas.microsoft.com/office/drawing/2014/main" id="{345F3361-8119-4029-91F9-3CC9D91211F5}"/>
              </a:ext>
            </a:extLst>
          </p:cNvPr>
          <p:cNvSpPr>
            <a:spLocks noGrp="1" noChangeArrowheads="1"/>
          </p:cNvSpPr>
          <p:nvPr>
            <p:ph type="body" idx="1"/>
          </p:nvPr>
        </p:nvSpPr>
        <p:spPr>
          <a:xfrm>
            <a:off x="1981200" y="1452563"/>
            <a:ext cx="8229600" cy="3952875"/>
          </a:xfrm>
        </p:spPr>
        <p:txBody>
          <a:bodyPr vert="horz" lIns="91440" tIns="45720" rIns="91440" bIns="45720" rtlCol="0" anchor="t">
            <a:noAutofit/>
          </a:bodyPr>
          <a:lstStyle/>
          <a:p>
            <a:pPr marL="457200" lvl="2" indent="-457200">
              <a:spcBef>
                <a:spcPts val="1000"/>
              </a:spcBef>
              <a:buFont typeface="Wingdings" panose="05000000000000000000" pitchFamily="2" charset="2"/>
              <a:buChar char="ü"/>
            </a:pPr>
            <a:r>
              <a:rPr lang="en-US" altLang="en-US" sz="3200" dirty="0"/>
              <a:t>Bring something to the unit visit</a:t>
            </a:r>
          </a:p>
          <a:p>
            <a:pPr marL="457200" lvl="2" indent="-457200">
              <a:spcBef>
                <a:spcPts val="1000"/>
              </a:spcBef>
              <a:buFont typeface="Wingdings" panose="05000000000000000000" pitchFamily="2" charset="2"/>
              <a:buChar char="ü"/>
            </a:pPr>
            <a:r>
              <a:rPr lang="en-US" altLang="en-US" sz="3200" dirty="0"/>
              <a:t>Get to know the COR</a:t>
            </a:r>
          </a:p>
          <a:p>
            <a:pPr marL="457200" lvl="2" indent="-457200">
              <a:spcBef>
                <a:spcPts val="1000"/>
              </a:spcBef>
              <a:buFont typeface="Wingdings" panose="05000000000000000000" pitchFamily="2" charset="2"/>
              <a:buChar char="ü"/>
            </a:pPr>
            <a:r>
              <a:rPr lang="en-US" altLang="en-US" sz="3200" dirty="0"/>
              <a:t>Invite the Key 3 to a summer cookout or dessert </a:t>
            </a:r>
          </a:p>
          <a:p>
            <a:pPr marL="457200" lvl="2" indent="-457200">
              <a:spcBef>
                <a:spcPts val="1000"/>
              </a:spcBef>
              <a:buFont typeface="Wingdings" panose="05000000000000000000" pitchFamily="2" charset="2"/>
              <a:buChar char="ü"/>
            </a:pPr>
            <a:r>
              <a:rPr lang="en-US" altLang="en-US" sz="3200" dirty="0"/>
              <a:t>Merit badge counselor?</a:t>
            </a:r>
          </a:p>
          <a:p>
            <a:pPr marL="457200" lvl="2" indent="-457200">
              <a:spcBef>
                <a:spcPts val="1000"/>
              </a:spcBef>
              <a:buFont typeface="Wingdings" panose="05000000000000000000" pitchFamily="2" charset="2"/>
              <a:buChar char="ü"/>
            </a:pPr>
            <a:r>
              <a:rPr lang="en-US" altLang="en-US" sz="3200" dirty="0"/>
              <a:t>Follow the Annual Unit Service Cycle</a:t>
            </a:r>
            <a:endParaRPr lang="en-US" altLang="en-US" sz="3200" dirty="0">
              <a:cs typeface="Calibri"/>
            </a:endParaRPr>
          </a:p>
          <a:p>
            <a:pPr>
              <a:buFontTx/>
              <a:buNone/>
            </a:pPr>
            <a:endParaRPr lang="en-US" altLang="en-US" sz="3600" dirty="0"/>
          </a:p>
        </p:txBody>
      </p:sp>
    </p:spTree>
    <p:extLst>
      <p:ext uri="{BB962C8B-B14F-4D97-AF65-F5344CB8AC3E}">
        <p14:creationId xmlns:p14="http://schemas.microsoft.com/office/powerpoint/2010/main" val="124232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1471</Words>
  <Application>Microsoft Office PowerPoint</Application>
  <PresentationFormat>Widescreen</PresentationFormat>
  <Paragraphs>138</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Arial,Sans-Serif</vt:lpstr>
      <vt:lpstr>Calibri</vt:lpstr>
      <vt:lpstr>Symbol</vt:lpstr>
      <vt:lpstr>Wingdings</vt:lpstr>
      <vt:lpstr>Office Theme</vt:lpstr>
      <vt:lpstr>Unit Connections: How to Visit a Unit</vt:lpstr>
      <vt:lpstr>Learning Objectives</vt:lpstr>
      <vt:lpstr>Benefits of Unit Connections:</vt:lpstr>
      <vt:lpstr> Different Types of Connections</vt:lpstr>
      <vt:lpstr>The First Unit Visit </vt:lpstr>
      <vt:lpstr>After the First Visit </vt:lpstr>
      <vt:lpstr>Second Visit </vt:lpstr>
      <vt:lpstr>Continued Visits </vt:lpstr>
      <vt:lpstr>Suggestions</vt:lpstr>
      <vt:lpstr>Year Around Unit Service Cycle</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37</cp:revision>
  <dcterms:created xsi:type="dcterms:W3CDTF">2025-02-10T18:13:23Z</dcterms:created>
  <dcterms:modified xsi:type="dcterms:W3CDTF">2025-04-01T19:36:49Z</dcterms:modified>
</cp:coreProperties>
</file>