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1E_B6650C85.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99" r:id="rId2"/>
    <p:sldId id="285" r:id="rId3"/>
    <p:sldId id="339" r:id="rId4"/>
    <p:sldId id="315" r:id="rId5"/>
    <p:sldId id="286" r:id="rId6"/>
    <p:sldId id="314" r:id="rId7"/>
    <p:sldId id="326" r:id="rId8"/>
    <p:sldId id="344" r:id="rId9"/>
    <p:sldId id="345" r:id="rId10"/>
    <p:sldId id="266" r:id="rId11"/>
    <p:sldId id="31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PyVE/y+i+Fx/j/w5q1hD6g==" hashData="e3iD7ml8kuw3BDWOPmWU8fDgaXTJCoaKF9Lf0mDnQmC9IkLm110+6oj9h5+0YWIcEDHSuObTGQI8RAbqLPq2yA=="/>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4770" autoAdjust="0"/>
  </p:normalViewPr>
  <p:slideViewPr>
    <p:cSldViewPr snapToGrid="0">
      <p:cViewPr varScale="1">
        <p:scale>
          <a:sx n="71" d="100"/>
          <a:sy n="71" d="100"/>
        </p:scale>
        <p:origin x="211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omments/modernComment_11E_B6650C85.xml><?xml version="1.0" encoding="utf-8"?>
<p188:cmLst xmlns:a="http://schemas.openxmlformats.org/drawingml/2006/main" xmlns:r="http://schemas.openxmlformats.org/officeDocument/2006/relationships" xmlns:p188="http://schemas.microsoft.com/office/powerpoint/2018/8/main">
  <p188:cm id="{2E05AD59-EA82-4958-9374-D3AD1C6B305D}" authorId="{10B047F6-C4CD-9443-E5A8-1BEE2C8D01F2}" status="resolved" created="2023-08-29T16:43:55.110">
    <pc:sldMkLst xmlns:pc="http://schemas.microsoft.com/office/powerpoint/2013/main/command">
      <pc:docMk/>
      <pc:sldMk cId="3060075653" sldId="286"/>
    </pc:sldMkLst>
    <p188:txBody>
      <a:bodyPr/>
      <a:lstStyle/>
      <a:p>
        <a:r>
          <a:rPr lang="en-US"/>
          <a:t>Lined thru 2nd paragraph</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E4FF76-B231-4013-B782-98B820ABDA11}" type="datetimeFigureOut">
              <a:rPr lang="en-US" smtClean="0"/>
              <a:t>4/2/2025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AB1A4A-2588-4131-A2AD-91E500E24D75}" type="slidenum">
              <a:rPr lang="en-US" smtClean="0"/>
              <a:t>‹#›</a:t>
            </a:fld>
            <a:endParaRPr lang="en-US"/>
          </a:p>
        </p:txBody>
      </p:sp>
    </p:spTree>
    <p:extLst>
      <p:ext uri="{BB962C8B-B14F-4D97-AF65-F5344CB8AC3E}">
        <p14:creationId xmlns:p14="http://schemas.microsoft.com/office/powerpoint/2010/main" val="2005267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scouting.org/commissioners/commissioner-recruiting/commissioner-recruiting-resource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couting.org/commissioners/training/commissioner-position-trainin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talk about what a new commissioner needs to know before working with a unit.  </a:t>
            </a:r>
          </a:p>
          <a:p>
            <a:endParaRPr lang="en-US" dirty="0"/>
          </a:p>
          <a:p>
            <a:r>
              <a:rPr lang="en-US" dirty="0"/>
              <a:t>This commissioner moment can be used to:</a:t>
            </a:r>
          </a:p>
          <a:p>
            <a:pPr marL="171450" indent="-171450">
              <a:buFont typeface="Arial" panose="020B0604020202020204" pitchFamily="34" charset="0"/>
              <a:buChar char="•"/>
            </a:pPr>
            <a:r>
              <a:rPr lang="en-US" dirty="0"/>
              <a:t>help new unit commissioners know what they need to know, and </a:t>
            </a:r>
          </a:p>
          <a:p>
            <a:pPr marL="171450" indent="-171450">
              <a:buFont typeface="Arial" panose="020B0604020202020204" pitchFamily="34" charset="0"/>
              <a:buChar char="•"/>
            </a:pPr>
            <a:r>
              <a:rPr lang="en-US" dirty="0"/>
              <a:t>help administrative commissioners, especially those serving as onboarding coaches, know what they need to discuss with the new unit commissioner.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BE1668-4D6A-4C8F-8C32-819FE6F32F9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8241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In summary:</a:t>
            </a:r>
          </a:p>
          <a:p>
            <a:pPr marL="0" indent="0">
              <a:buFont typeface="Arial" panose="020B0604020202020204" pitchFamily="34" charset="0"/>
              <a:buNone/>
            </a:pPr>
            <a:r>
              <a:rPr lang="en-US" dirty="0"/>
              <a:t>Engaging and preparing a new commissioner is the first step to success in the onboarding process. New unit commissioners need to understand their job descriptions and what training they need to take.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Onboarding is one of the most important things we can do after an invitation to join the commissioner team is accepted.  </a:t>
            </a:r>
            <a:br>
              <a:rPr lang="en-US" dirty="0">
                <a:effectLst/>
              </a:rPr>
            </a:br>
            <a:endParaRPr lang="en-US" dirty="0">
              <a:highlight>
                <a:srgbClr val="FFFF00"/>
              </a:highlight>
            </a:endParaRPr>
          </a:p>
          <a:p>
            <a:r>
              <a:rPr lang="en-US" dirty="0"/>
              <a:t>An onboarding coach is assigned by the administrative commissioner in the new unit commissioner’s chain of command.  The coach works with the new unit commissioner to integrate into the commissioner team, provide resources and support, and ensure a smooth transition.</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As part of this process, the new unit commissioner should receive a welcome packet (either digital or physical) with relevant resources and information.</a:t>
            </a:r>
          </a:p>
        </p:txBody>
      </p:sp>
      <p:sp>
        <p:nvSpPr>
          <p:cNvPr id="4" name="Slide Number Placeholder 3"/>
          <p:cNvSpPr>
            <a:spLocks noGrp="1"/>
          </p:cNvSpPr>
          <p:nvPr>
            <p:ph type="sldNum" sz="quarter" idx="5"/>
          </p:nvPr>
        </p:nvSpPr>
        <p:spPr/>
        <p:txBody>
          <a:bodyPr/>
          <a:lstStyle/>
          <a:p>
            <a:fld id="{E9D940CA-E9A6-4DCC-B730-175B60386637}" type="slidenum">
              <a:rPr lang="en-US" smtClean="0"/>
              <a:t>10</a:t>
            </a:fld>
            <a:endParaRPr lang="en-US"/>
          </a:p>
        </p:txBody>
      </p:sp>
    </p:spTree>
    <p:extLst>
      <p:ext uri="{BB962C8B-B14F-4D97-AF65-F5344CB8AC3E}">
        <p14:creationId xmlns:p14="http://schemas.microsoft.com/office/powerpoint/2010/main" val="3147257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9D940CA-E9A6-4DCC-B730-175B60386637}" type="slidenum">
              <a:rPr lang="en-US" smtClean="0"/>
              <a:t>11</a:t>
            </a:fld>
            <a:endParaRPr lang="en-US"/>
          </a:p>
        </p:txBody>
      </p:sp>
    </p:spTree>
    <p:extLst>
      <p:ext uri="{BB962C8B-B14F-4D97-AF65-F5344CB8AC3E}">
        <p14:creationId xmlns:p14="http://schemas.microsoft.com/office/powerpoint/2010/main" val="3880938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At the end of this session, a commissioner will:</a:t>
            </a:r>
          </a:p>
          <a:p>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spcBef>
                <a:spcPts val="0"/>
              </a:spcBef>
              <a:spcAft>
                <a:spcPts val="600"/>
              </a:spcAft>
              <a:buFont typeface="Arial" panose="020B0604020202020204" pitchFamily="34" charset="0"/>
              <a:buChar char="●"/>
            </a:pPr>
            <a:r>
              <a:rPr lang="en-US" b="1" dirty="0">
                <a:effectLst/>
                <a:latin typeface="Calibri" panose="020F0502020204030204" pitchFamily="34" charset="0"/>
                <a:ea typeface="Calibri" panose="020F0502020204030204" pitchFamily="34" charset="0"/>
                <a:cs typeface="Calibri" panose="020F0502020204030204" pitchFamily="34" charset="0"/>
              </a:rPr>
              <a:t>Understand </a:t>
            </a:r>
            <a:r>
              <a:rPr lang="en-US" b="0" dirty="0">
                <a:effectLst/>
                <a:latin typeface="Calibri" panose="020F0502020204030204" pitchFamily="34" charset="0"/>
                <a:ea typeface="Calibri" panose="020F0502020204030204" pitchFamily="34" charset="0"/>
                <a:cs typeface="Calibri" panose="020F0502020204030204" pitchFamily="34" charset="0"/>
              </a:rPr>
              <a:t>job description and position-specific training for new</a:t>
            </a:r>
            <a:r>
              <a:rPr lang="en-US" b="1" dirty="0">
                <a:effectLst/>
                <a:latin typeface="Calibri" panose="020F0502020204030204" pitchFamily="34" charset="0"/>
                <a:ea typeface="Calibri" panose="020F0502020204030204" pitchFamily="34" charset="0"/>
                <a:cs typeface="Calibri" panose="020F0502020204030204" pitchFamily="34" charset="0"/>
              </a:rPr>
              <a:t> </a:t>
            </a:r>
            <a:r>
              <a:rPr lang="en-US" b="0" dirty="0">
                <a:effectLst/>
                <a:latin typeface="Calibri" panose="020F0502020204030204" pitchFamily="34" charset="0"/>
                <a:ea typeface="Calibri" panose="020F0502020204030204" pitchFamily="34" charset="0"/>
                <a:cs typeface="Calibri" panose="020F0502020204030204" pitchFamily="34" charset="0"/>
              </a:rPr>
              <a:t>unit</a:t>
            </a:r>
            <a:r>
              <a:rPr lang="en-US" b="1" dirty="0">
                <a:effectLst/>
                <a:latin typeface="Calibri" panose="020F0502020204030204" pitchFamily="34" charset="0"/>
                <a:ea typeface="Calibri" panose="020F0502020204030204" pitchFamily="34" charset="0"/>
                <a:cs typeface="Calibri" panose="020F0502020204030204" pitchFamily="34" charset="0"/>
              </a:rPr>
              <a:t> </a:t>
            </a:r>
            <a:r>
              <a:rPr lang="en-US" dirty="0">
                <a:effectLst/>
                <a:latin typeface="Calibri" panose="020F0502020204030204" pitchFamily="34" charset="0"/>
                <a:ea typeface="Calibri" panose="020F0502020204030204" pitchFamily="34" charset="0"/>
                <a:cs typeface="Calibri" panose="020F0502020204030204" pitchFamily="34" charset="0"/>
              </a:rPr>
              <a:t>commissioners</a:t>
            </a:r>
          </a:p>
          <a:p>
            <a:pPr marL="342900" marR="0" lvl="0" indent="-342900">
              <a:spcBef>
                <a:spcPts val="0"/>
              </a:spcBef>
              <a:spcAft>
                <a:spcPts val="600"/>
              </a:spcAft>
              <a:buFont typeface="Arial" panose="020B0604020202020204" pitchFamily="34" charset="0"/>
              <a:buChar char="●"/>
            </a:pPr>
            <a:r>
              <a:rPr lang="en-US" b="1" dirty="0">
                <a:effectLst/>
                <a:latin typeface="Calibri" panose="020F0502020204030204" pitchFamily="34" charset="0"/>
                <a:ea typeface="Calibri" panose="020F0502020204030204" pitchFamily="34" charset="0"/>
                <a:cs typeface="Calibri" panose="020F0502020204030204" pitchFamily="34" charset="0"/>
              </a:rPr>
              <a:t>Know</a:t>
            </a:r>
            <a:r>
              <a:rPr lang="en-US" dirty="0">
                <a:effectLst/>
                <a:latin typeface="Calibri" panose="020F0502020204030204" pitchFamily="34" charset="0"/>
                <a:ea typeface="Calibri" panose="020F0502020204030204" pitchFamily="34" charset="0"/>
                <a:cs typeface="Calibri" panose="020F0502020204030204" pitchFamily="34" charset="0"/>
              </a:rPr>
              <a:t> what is included in the onboarding process and the role of the onboarding coach</a:t>
            </a:r>
          </a:p>
          <a:p>
            <a:pPr marL="342900" marR="0" lvl="0" indent="-342900">
              <a:spcBef>
                <a:spcPts val="0"/>
              </a:spcBef>
              <a:spcAft>
                <a:spcPts val="600"/>
              </a:spcAft>
              <a:buFont typeface="Arial" panose="020B0604020202020204" pitchFamily="34" charset="0"/>
              <a:buChar char="●"/>
            </a:pPr>
            <a:r>
              <a:rPr lang="en-US" b="1" dirty="0">
                <a:effectLst/>
                <a:latin typeface="Calibri" panose="020F0502020204030204" pitchFamily="34" charset="0"/>
                <a:ea typeface="Calibri" panose="020F0502020204030204" pitchFamily="34" charset="0"/>
                <a:cs typeface="Calibri" panose="020F0502020204030204" pitchFamily="34" charset="0"/>
              </a:rPr>
              <a:t>Be familiar with</a:t>
            </a:r>
            <a:r>
              <a:rPr lang="en-US" b="0" dirty="0">
                <a:effectLst/>
                <a:latin typeface="Calibri" panose="020F0502020204030204" pitchFamily="34" charset="0"/>
                <a:ea typeface="Calibri" panose="020F0502020204030204" pitchFamily="34" charset="0"/>
                <a:cs typeface="Calibri" panose="020F0502020204030204" pitchFamily="34" charset="0"/>
              </a:rPr>
              <a:t> where to look for resources to help new unit commissioners work with their unit</a:t>
            </a:r>
          </a:p>
          <a:p>
            <a:pPr marL="342900" marR="0" lvl="0" indent="-342900">
              <a:spcBef>
                <a:spcPts val="0"/>
              </a:spcBef>
              <a:spcAft>
                <a:spcPts val="600"/>
              </a:spcAft>
              <a:buFont typeface="Arial" panose="020B0604020202020204" pitchFamily="34" charset="0"/>
              <a:buChar char="●"/>
            </a:pPr>
            <a:endParaRPr lang="en-US" b="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US" dirty="0">
                <a:effectLst/>
                <a:latin typeface="Calibri" panose="020F0502020204030204" pitchFamily="34" charset="0"/>
                <a:ea typeface="Calibri" panose="020F0502020204030204" pitchFamily="34" charset="0"/>
                <a:cs typeface="Calibri" panose="020F0502020204030204" pitchFamily="34" charset="0"/>
              </a:rPr>
              <a:t>A commissioner is considered trained when they complete the prescribed online or facilitated in-person training.  The onboarding progress record is a tool to be used by the onboarding coach to familiarize a new commissioner with the expectations of the position they are entering.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9D940CA-E9A6-4DCC-B730-175B6038663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6603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Commissioner Orientation</a:t>
            </a:r>
          </a:p>
          <a:p>
            <a:pPr>
              <a:defRPr/>
            </a:pPr>
            <a:r>
              <a:rPr lang="en-US" dirty="0">
                <a:latin typeface="Calibri" panose="020F0502020204030204" pitchFamily="34" charset="0"/>
                <a:ea typeface="Calibri" panose="020F0502020204030204" pitchFamily="34" charset="0"/>
                <a:cs typeface="Calibri" panose="020F0502020204030204" pitchFamily="34" charset="0"/>
              </a:rPr>
              <a:t>New commissioners should be welcomed by the district commissioner and assistant district commissioners and given the tools they need to get started in their position.  The welcome is the first step in the onboarding process. </a:t>
            </a:r>
          </a:p>
          <a:p>
            <a:pPr>
              <a:defRPr/>
            </a:pPr>
            <a:endParaRPr lang="en-US" b="1"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During the welcome, the new commissioner should be introduced to their onboarding coach. The administrative commissioner assigns an onboarding coach. The coach works with the new commissioner to integrate them into the commissioner team, provide resources and support, and ensure a smooth transition.</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a:defRPr/>
            </a:pPr>
            <a:endParaRPr lang="en-US" b="1"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Some basic information should be discussed in person, preferably by the onboarding coach.  This includes position descriptions, position-specific training, the onboarding progress record, and a digital or physical welcome packet the new commissioner can refer to for the initial months.  Just like with a new job, the initial weeks and months of a new volunteer position can be daunting, and our job is to support the new unit commissioner. </a:t>
            </a:r>
          </a:p>
          <a:p>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C87E5A61-8D1F-48C9-B892-7AC8021AD2B4}" type="slidenum">
              <a:rPr lang="en-US" smtClean="0"/>
              <a:t>3</a:t>
            </a:fld>
            <a:endParaRPr lang="en-US"/>
          </a:p>
        </p:txBody>
      </p:sp>
    </p:spTree>
    <p:extLst>
      <p:ext uri="{BB962C8B-B14F-4D97-AF65-F5344CB8AC3E}">
        <p14:creationId xmlns:p14="http://schemas.microsoft.com/office/powerpoint/2010/main" val="3447205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a:xfrm>
            <a:off x="685800" y="4400549"/>
            <a:ext cx="5486400" cy="4284663"/>
          </a:xfrm>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Job Descriptions and Training</a:t>
            </a:r>
          </a:p>
          <a:p>
            <a:pPr marL="342900" marR="0" lvl="0" indent="-342900">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rPr>
              <a:t>Job descriptions are a great resource to clearly outline expectations between all parties and help prospective team members understand what is expected of them if they accept an invitation.</a:t>
            </a:r>
          </a:p>
          <a:p>
            <a:pPr marL="342900" marR="0" lvl="0" indent="-342900">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rPr>
              <a:t>Scouting America’s pre-developed job descriptions can be customized for local circumstances and needs but are a great baseline.  When inviting and welcoming new volunteers to the commissioner team, there should not be any surprises in expectations.  </a:t>
            </a:r>
          </a:p>
          <a:p>
            <a:pPr marL="342900" marR="0" lvl="0" indent="-342900">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rPr>
              <a:t>Commissioner job descriptions can be found and downloaded on the commissioner recruiting webpage: </a:t>
            </a:r>
            <a:r>
              <a:rPr lang="en-US" u="sng" dirty="0">
                <a:solidFill>
                  <a:srgbClr val="404040"/>
                </a:solidFill>
                <a:effectLst/>
                <a:latin typeface="Calibri" panose="020F0502020204030204" pitchFamily="34" charset="0"/>
                <a:ea typeface="Calibri" panose="020F0502020204030204" pitchFamily="34" charset="0"/>
                <a:cs typeface="Calibri" panose="020F0502020204030204" pitchFamily="34" charset="0"/>
                <a:hlinkClick r:id="rId3"/>
              </a:rPr>
              <a:t>https://www.scouting.org/commissioners/commissioner-recruiting/commissioner-recruiting-resources/</a:t>
            </a: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rPr>
              <a:t>Position-specific training is intended to provide a foundation for specific volunteer positions within Scouting America.  It is designed to occur after the volunteer has completed their Youth Protection Training and within the initial days of their position.</a:t>
            </a:r>
          </a:p>
          <a:p>
            <a:pPr marL="342900" marR="0" lvl="0" indent="-342900">
              <a:spcAft>
                <a:spcPts val="600"/>
              </a:spcAft>
              <a:buFont typeface="Symbol" panose="05050102010706020507" pitchFamily="18" charset="2"/>
              <a:buChar char=""/>
            </a:pPr>
            <a:r>
              <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rPr>
              <a:t>Commissioner position-specific training courses are designed to help new and experienced commissioners learn how to carry out their Scouting roles effectively.  A Scouter is considered “trained” as a unit commissioner when they complete the online courses for the unit commissioner (listed on the slide) or when they complete an instructor-led version of the same training.</a:t>
            </a:r>
          </a:p>
          <a:p>
            <a:pPr marL="342900" marR="0" lvl="0" indent="-342900">
              <a:spcAft>
                <a:spcPts val="600"/>
              </a:spcAft>
              <a:buFont typeface="Symbol" panose="05050102010706020507" pitchFamily="18" charset="2"/>
              <a:buChar char=""/>
            </a:pP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600"/>
              </a:spcAft>
              <a:buClrTx/>
              <a:buSzTx/>
              <a:buFont typeface="Symbol" panose="05050102010706020507" pitchFamily="18" charset="2"/>
              <a:buNone/>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the class scan the QR code on the slide</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spcAft>
                <a:spcPts val="600"/>
              </a:spcAft>
              <a:buFont typeface="Symbol" panose="05050102010706020507" pitchFamily="18" charset="2"/>
              <a:buNone/>
            </a:pPr>
            <a:endParaRPr lang="en-US" dirty="0">
              <a:solidFill>
                <a:srgbClr val="404040"/>
              </a:solidFill>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C87E5A61-8D1F-48C9-B892-7AC8021AD2B4}" type="slidenum">
              <a:rPr lang="en-US" smtClean="0"/>
              <a:t>4</a:t>
            </a:fld>
            <a:endParaRPr lang="en-US"/>
          </a:p>
        </p:txBody>
      </p:sp>
    </p:spTree>
    <p:extLst>
      <p:ext uri="{BB962C8B-B14F-4D97-AF65-F5344CB8AC3E}">
        <p14:creationId xmlns:p14="http://schemas.microsoft.com/office/powerpoint/2010/main" val="3146718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a:xfrm>
            <a:off x="685800" y="4400549"/>
            <a:ext cx="5486400" cy="4284663"/>
          </a:xfrm>
        </p:spPr>
        <p:txBody>
          <a:bodyPr/>
          <a:lstStyle/>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Onboarding is how new commissioners become familiar with the expectations of their position. It is the practical application of the knowledge, skills, resources, and behaviors they have learned during the instructional phase of their training so that they become effective in providing unit service. </a:t>
            </a: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During onboarding training, new unit commissioners learn they have someone to count on when they have questions or if something goes wrong. This is the role of the onboarding coach.</a:t>
            </a: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The Onboarding Progress Record is a set of 10 to 12 position-specific tasks the commissioner and their coach work through together after a Scouter has completed the Position-Specific Training.  This tool guides the new commissioner and coach through the initial days of commissioner service.  The coach’s role is to review the onboarding requirements with the new commissioner and assist them in completing each task. </a:t>
            </a: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This is an example of an Onboarding Progress Record. There is an onboarding progress record for each commissioner position.  </a:t>
            </a: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Onboarding Progress Records are downloaded at: </a:t>
            </a:r>
            <a:r>
              <a:rPr lang="en-US" kern="100" dirty="0">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https://www.scouting.org/commissioners/training/commissioner-position-training/</a:t>
            </a: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endParaRPr lang="en-US"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Pts val="1000"/>
              <a:buFontTx/>
              <a:buNone/>
              <a:tabLst>
                <a:tab pos="228600" algn="l"/>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the class scan the QR code on the slide</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E9D940CA-E9A6-4DCC-B730-175B60386637}" type="slidenum">
              <a:rPr lang="en-US" smtClean="0"/>
              <a:t>5</a:t>
            </a:fld>
            <a:endParaRPr lang="en-US"/>
          </a:p>
        </p:txBody>
      </p:sp>
    </p:spTree>
    <p:extLst>
      <p:ext uri="{BB962C8B-B14F-4D97-AF65-F5344CB8AC3E}">
        <p14:creationId xmlns:p14="http://schemas.microsoft.com/office/powerpoint/2010/main" val="3659723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Welcome Packet</a:t>
            </a:r>
          </a:p>
          <a:p>
            <a:r>
              <a:rPr lang="en-US" dirty="0"/>
              <a:t>This slide lists some resources, ideas, and thoughts about what a new unit commissioner might need to get started..  This list is not all-inclusive and should be supplemented by local resources and information as well.</a:t>
            </a:r>
          </a:p>
          <a:p>
            <a:endParaRPr lang="en-US" dirty="0"/>
          </a:p>
          <a:p>
            <a:r>
              <a:rPr lang="en-US" dirty="0"/>
              <a:t>Ideally, resources should be made available to new commissioners to help them feel supported and more comfortable within their roles.  Don’t assume that new commissioners know the same information you do (even if they are not new to Scouting).</a:t>
            </a:r>
          </a:p>
        </p:txBody>
      </p:sp>
      <p:sp>
        <p:nvSpPr>
          <p:cNvPr id="4" name="Slide Number Placeholder 3"/>
          <p:cNvSpPr>
            <a:spLocks noGrp="1"/>
          </p:cNvSpPr>
          <p:nvPr>
            <p:ph type="sldNum" sz="quarter" idx="5"/>
          </p:nvPr>
        </p:nvSpPr>
        <p:spPr/>
        <p:txBody>
          <a:bodyPr/>
          <a:lstStyle/>
          <a:p>
            <a:fld id="{C87E5A61-8D1F-48C9-B892-7AC8021AD2B4}" type="slidenum">
              <a:rPr lang="en-US" smtClean="0"/>
              <a:t>6</a:t>
            </a:fld>
            <a:endParaRPr lang="en-US"/>
          </a:p>
        </p:txBody>
      </p:sp>
    </p:spTree>
    <p:extLst>
      <p:ext uri="{BB962C8B-B14F-4D97-AF65-F5344CB8AC3E}">
        <p14:creationId xmlns:p14="http://schemas.microsoft.com/office/powerpoint/2010/main" val="479844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Meeting Information</a:t>
            </a:r>
          </a:p>
          <a:p>
            <a:pPr marL="0" marR="0" lvl="0" indent="0">
              <a:spcAft>
                <a:spcPts val="600"/>
              </a:spcAft>
              <a:buFont typeface="Symbol" panose="05050102010706020507" pitchFamily="18" charset="2"/>
              <a:buNone/>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 we welcome new commissioners, now is the time to be upfront with our new volunteers.  We should not have any surprise meetings or “oh, by the way!” events they are supposed to attend.  This is also an excellent opportunity to establish our baseline expectations early and set our culture.</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spcAft>
                <a:spcPts val="600"/>
              </a:spcAft>
              <a:buFont typeface="Symbol" panose="05050102010706020507" pitchFamily="18" charset="2"/>
              <a:buNone/>
            </a:pP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spcAft>
                <a:spcPts val="600"/>
              </a:spcAft>
              <a:buFont typeface="Symbol" panose="05050102010706020507" pitchFamily="18" charset="2"/>
              <a:buNone/>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For example, it enhances the understanding that roundtables are unit service and that commissioners should attend them as well as unit volunteers.</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spcAft>
                <a:spcPts val="600"/>
              </a:spcAft>
              <a:buFont typeface="Symbol" panose="05050102010706020507" pitchFamily="18" charset="2"/>
              <a:buNone/>
            </a:pPr>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spcAft>
                <a:spcPts val="600"/>
              </a:spcAft>
              <a:buFont typeface="Symbol" panose="05050102010706020507" pitchFamily="18" charset="2"/>
              <a:buNone/>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Also, having the locations, times, and purposes (e.g., what is roundtable) in writing allows new volunteers to quickly reference information without feeling silly asking a question.  The second visit can be another activity or a committee meeting.  Don’t stay long.  Let them know that you are available if they need you.  Availability is the key to developing friendship and trust.​</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C87E5A61-8D1F-48C9-B892-7AC8021AD2B4}" type="slidenum">
              <a:rPr lang="en-US" smtClean="0"/>
              <a:t>7</a:t>
            </a:fld>
            <a:endParaRPr lang="en-US"/>
          </a:p>
        </p:txBody>
      </p:sp>
    </p:spTree>
    <p:extLst>
      <p:ext uri="{BB962C8B-B14F-4D97-AF65-F5344CB8AC3E}">
        <p14:creationId xmlns:p14="http://schemas.microsoft.com/office/powerpoint/2010/main" val="1696177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Where to Find Answers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Commissioners are often asked random questions by unit leaders or other volunteers. As a new volunteer, it can be incredibly frustrating to continuously not know the answer and to always have to ask other people. These pages help commissioners find answers to common unit questions to better support our units. Topics are wide-ranging, including</a:t>
            </a:r>
            <a:r>
              <a:rPr lang="en-US"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recruiting Scouts, program-specific resources, and Scouting America webinars.​</a:t>
            </a: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the class scan the QR code on the slide</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C87E5A61-8D1F-48C9-B892-7AC8021AD2B4}" type="slidenum">
              <a:rPr lang="en-US" smtClean="0"/>
              <a:t>8</a:t>
            </a:fld>
            <a:endParaRPr lang="en-US"/>
          </a:p>
        </p:txBody>
      </p:sp>
    </p:spTree>
    <p:extLst>
      <p:ext uri="{BB962C8B-B14F-4D97-AF65-F5344CB8AC3E}">
        <p14:creationId xmlns:p14="http://schemas.microsoft.com/office/powerpoint/2010/main" val="2002375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MyScouting Mobile App</a:t>
            </a: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The </a:t>
            </a:r>
            <a:r>
              <a:rPr lang="en-US" b="1" i="1" dirty="0" err="1">
                <a:effectLst/>
                <a:latin typeface="Calibri" panose="020F0502020204030204" pitchFamily="34" charset="0"/>
                <a:ea typeface="Calibri" panose="020F0502020204030204" pitchFamily="34" charset="0"/>
                <a:cs typeface="Calibri" panose="020F0502020204030204" pitchFamily="34" charset="0"/>
              </a:rPr>
              <a:t>MyScouting</a:t>
            </a:r>
            <a:r>
              <a:rPr lang="en-US" b="1" i="1" dirty="0">
                <a:effectLst/>
                <a:latin typeface="Calibri" panose="020F0502020204030204" pitchFamily="34" charset="0"/>
                <a:ea typeface="Calibri" panose="020F0502020204030204" pitchFamily="34" charset="0"/>
                <a:cs typeface="Calibri" panose="020F0502020204030204" pitchFamily="34" charset="0"/>
              </a:rPr>
              <a:t> </a:t>
            </a:r>
            <a:r>
              <a:rPr lang="en-US" dirty="0">
                <a:effectLst/>
                <a:latin typeface="Calibri" panose="020F0502020204030204" pitchFamily="34" charset="0"/>
                <a:ea typeface="Calibri" panose="020F0502020204030204" pitchFamily="34" charset="0"/>
                <a:cs typeface="Calibri" panose="020F0502020204030204" pitchFamily="34" charset="0"/>
              </a:rPr>
              <a:t>mobile application is one of the handiest tools you have as a commissioner. All the information and resources on the national Scouting America website are at your fingertips with this application. Consider it part of your welcome packet and a key resource.</a:t>
            </a: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As you open the </a:t>
            </a:r>
            <a:r>
              <a:rPr lang="en-US" b="1" i="1" dirty="0" err="1">
                <a:effectLst/>
                <a:latin typeface="Calibri" panose="020F0502020204030204" pitchFamily="34" charset="0"/>
                <a:ea typeface="Calibri" panose="020F0502020204030204" pitchFamily="34" charset="0"/>
                <a:cs typeface="Calibri" panose="020F0502020204030204" pitchFamily="34" charset="0"/>
              </a:rPr>
              <a:t>MyScouting</a:t>
            </a:r>
            <a:r>
              <a:rPr lang="en-US" dirty="0">
                <a:effectLst/>
                <a:latin typeface="Calibri" panose="020F0502020204030204" pitchFamily="34" charset="0"/>
                <a:ea typeface="Calibri" panose="020F0502020204030204" pitchFamily="34" charset="0"/>
                <a:cs typeface="Calibri" panose="020F0502020204030204" pitchFamily="34" charset="0"/>
              </a:rPr>
              <a:t> application, you see the menu across the bottom screen. Select the resources icon, and you will get direct links to a wide variety of manuals and resources that can aid you in providing unit service. </a:t>
            </a:r>
          </a:p>
          <a:p>
            <a:pPr marL="0" marR="0" lvl="0" indent="0">
              <a:buSzPts val="1000"/>
              <a:buFontTx/>
              <a:buNone/>
              <a:tabLst>
                <a:tab pos="2286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buSzPts val="1000"/>
              <a:buFontTx/>
              <a:buNone/>
              <a:tabLst>
                <a:tab pos="228600" algn="l"/>
              </a:tabLst>
            </a:pPr>
            <a:r>
              <a:rPr lang="en-US" dirty="0">
                <a:effectLst/>
                <a:latin typeface="Calibri" panose="020F0502020204030204" pitchFamily="34" charset="0"/>
                <a:ea typeface="Calibri" panose="020F0502020204030204" pitchFamily="34" charset="0"/>
                <a:cs typeface="Calibri" panose="020F0502020204030204" pitchFamily="34" charset="0"/>
              </a:rPr>
              <a:t>The onboarding coach should help new unit commissioners learn to navigate this app and introduce them to Commissioner Tools.​</a:t>
            </a:r>
          </a:p>
          <a:p>
            <a:pPr>
              <a:buFontTx/>
              <a:buNone/>
            </a:pP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the class scan the QR code on the slide</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C87E5A61-8D1F-48C9-B892-7AC8021AD2B4}" type="slidenum">
              <a:rPr lang="en-US" smtClean="0"/>
              <a:t>9</a:t>
            </a:fld>
            <a:endParaRPr lang="en-US"/>
          </a:p>
        </p:txBody>
      </p:sp>
    </p:spTree>
    <p:extLst>
      <p:ext uri="{BB962C8B-B14F-4D97-AF65-F5344CB8AC3E}">
        <p14:creationId xmlns:p14="http://schemas.microsoft.com/office/powerpoint/2010/main" val="3805425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945329" y="155927"/>
            <a:ext cx="3996913" cy="461665"/>
          </a:xfrm>
          <a:prstGeom prst="rect">
            <a:avLst/>
          </a:prstGeom>
          <a:noFill/>
        </p:spPr>
        <p:txBody>
          <a:bodyPr wrap="square" rtlCol="0">
            <a:spAutoFit/>
          </a:bodyPr>
          <a:lstStyle/>
          <a:p>
            <a:pPr algn="r"/>
            <a:r>
              <a:rPr lang="en-US" sz="2400" b="1" dirty="0">
                <a:solidFill>
                  <a:schemeClr val="bg1"/>
                </a:solidFill>
              </a:rPr>
              <a:t>Commissioner Moments</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421372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320476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96350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287383" y="269239"/>
            <a:ext cx="5636625" cy="823595"/>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56332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66278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p:txBody>
          <a:bodyPr>
            <a:normAutofit/>
          </a:bodyPr>
          <a:lstStyle>
            <a:lvl1pPr>
              <a:defRPr sz="40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052526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839788" y="365125"/>
            <a:ext cx="10515600" cy="1325563"/>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5985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37914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904544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76816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4/2/2025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880000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4/2/2025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45D9541A-B671-8501-61CE-74A104F732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056161" y="185738"/>
            <a:ext cx="962828" cy="962828"/>
          </a:xfrm>
          <a:prstGeom prst="rect">
            <a:avLst/>
          </a:prstGeom>
        </p:spPr>
      </p:pic>
    </p:spTree>
    <p:extLst>
      <p:ext uri="{BB962C8B-B14F-4D97-AF65-F5344CB8AC3E}">
        <p14:creationId xmlns:p14="http://schemas.microsoft.com/office/powerpoint/2010/main" val="762978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scouting.org/commissioners/commissioner-recruiting/commissioner-recruiting-resource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microsoft.com/office/2018/10/relationships/comments" Target="../comments/modernComment_11E_B6650C85.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www.scouting.org/commissioners/training/commissioner-position-training/" TargetMode="Externa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scouting.org/commissioners/manual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scouting.org/wp-content/uploads/2022/01/Where-to-Find-Answers-v-1.6.pdf"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20468" y="1494858"/>
            <a:ext cx="7751064" cy="4114799"/>
          </a:xfrm>
        </p:spPr>
        <p:txBody>
          <a:bodyPr anchor="ctr">
            <a:noAutofit/>
          </a:bodyPr>
          <a:lstStyle/>
          <a:p>
            <a:pPr algn="ctr"/>
            <a:br>
              <a:rPr lang="en-US" dirty="0"/>
            </a:br>
            <a:r>
              <a:rPr lang="en-US" dirty="0"/>
              <a:t>CM 007</a:t>
            </a:r>
            <a:br>
              <a:rPr lang="en-US"/>
            </a:br>
            <a:r>
              <a:rPr lang="en-US" sz="5400"/>
              <a:t>Onboarding Commissioners</a:t>
            </a:r>
            <a:br>
              <a:rPr lang="en-US" dirty="0"/>
            </a:br>
            <a:endParaRPr lang="en-US" dirty="0"/>
          </a:p>
        </p:txBody>
      </p:sp>
      <p:sp>
        <p:nvSpPr>
          <p:cNvPr id="3" name="TextBox 2">
            <a:extLst>
              <a:ext uri="{FF2B5EF4-FFF2-40B4-BE49-F238E27FC236}">
                <a16:creationId xmlns:a16="http://schemas.microsoft.com/office/drawing/2014/main" id="{D0644705-E0F5-4B9E-96E0-DB64B5EC576B}"/>
              </a:ext>
            </a:extLst>
          </p:cNvPr>
          <p:cNvSpPr txBox="1"/>
          <p:nvPr/>
        </p:nvSpPr>
        <p:spPr>
          <a:xfrm>
            <a:off x="8428482" y="6214110"/>
            <a:ext cx="3086100" cy="369332"/>
          </a:xfrm>
          <a:prstGeom prst="rect">
            <a:avLst/>
          </a:prstGeom>
          <a:noFill/>
        </p:spPr>
        <p:txBody>
          <a:bodyPr wrap="square" lIns="91440" tIns="45720" rIns="91440" bIns="45720" rtlCol="0" anchor="t">
            <a:spAutoFit/>
          </a:bodyPr>
          <a:lstStyle/>
          <a:p>
            <a:pPr algn="ctr" defTabSz="457200">
              <a:defRPr/>
            </a:pPr>
            <a:r>
              <a:rPr lang="en-US" dirty="0">
                <a:solidFill>
                  <a:prstClr val="white">
                    <a:lumMod val="65000"/>
                  </a:prstClr>
                </a:solidFill>
                <a:latin typeface="Calibri" panose="020F0502020204030204"/>
              </a:rPr>
              <a:t>Revision date 04/01/2025</a:t>
            </a:r>
          </a:p>
        </p:txBody>
      </p:sp>
    </p:spTree>
    <p:extLst>
      <p:ext uri="{BB962C8B-B14F-4D97-AF65-F5344CB8AC3E}">
        <p14:creationId xmlns:p14="http://schemas.microsoft.com/office/powerpoint/2010/main" val="390930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AC745E5-D53F-44D1-A4E3-E7D1C9DDE137}"/>
              </a:ext>
            </a:extLst>
          </p:cNvPr>
          <p:cNvSpPr txBox="1"/>
          <p:nvPr/>
        </p:nvSpPr>
        <p:spPr>
          <a:xfrm>
            <a:off x="1194090" y="370401"/>
            <a:ext cx="5675608" cy="553998"/>
          </a:xfrm>
          <a:prstGeom prst="rect">
            <a:avLst/>
          </a:prstGeom>
          <a:noFill/>
        </p:spPr>
        <p:txBody>
          <a:bodyPr wrap="square" rtlCol="0">
            <a:spAutoFit/>
          </a:bodyPr>
          <a:lstStyle/>
          <a:p>
            <a:r>
              <a:rPr lang="en-US" sz="3000" b="1" dirty="0"/>
              <a:t>Summary</a:t>
            </a:r>
          </a:p>
        </p:txBody>
      </p:sp>
      <p:sp>
        <p:nvSpPr>
          <p:cNvPr id="4" name="TextBox 3">
            <a:extLst>
              <a:ext uri="{FF2B5EF4-FFF2-40B4-BE49-F238E27FC236}">
                <a16:creationId xmlns:a16="http://schemas.microsoft.com/office/drawing/2014/main" id="{A06DBFC4-E880-FB6B-14F4-439CEB5F28EF}"/>
              </a:ext>
            </a:extLst>
          </p:cNvPr>
          <p:cNvSpPr txBox="1"/>
          <p:nvPr/>
        </p:nvSpPr>
        <p:spPr>
          <a:xfrm>
            <a:off x="2865535" y="1541792"/>
            <a:ext cx="6460929" cy="4475584"/>
          </a:xfrm>
          <a:prstGeom prst="rect">
            <a:avLst/>
          </a:prstGeom>
          <a:noFill/>
        </p:spPr>
        <p:txBody>
          <a:bodyPr wrap="square" lIns="68580" tIns="34290" rIns="68580" bIns="34290" rtlCol="0" anchor="t">
            <a:spAutoFit/>
          </a:bodyPr>
          <a:lstStyle/>
          <a:p>
            <a:pPr marL="257168" indent="-257168" defTabSz="342892">
              <a:spcAft>
                <a:spcPts val="450"/>
              </a:spcAft>
              <a:buFont typeface="Arial" panose="020B0604020202020204" pitchFamily="34" charset="0"/>
              <a:buChar char="●"/>
            </a:pPr>
            <a:r>
              <a:rPr lang="en-US" sz="2700" b="1" dirty="0">
                <a:solidFill>
                  <a:prstClr val="black"/>
                </a:solidFill>
                <a:ea typeface="Noto Sans Symbols"/>
                <a:cs typeface="Noto Sans Symbols"/>
              </a:rPr>
              <a:t>Understand</a:t>
            </a:r>
            <a:r>
              <a:rPr lang="en-US" sz="2700" dirty="0">
                <a:solidFill>
                  <a:prstClr val="black"/>
                </a:solidFill>
                <a:ea typeface="Noto Sans Symbols"/>
                <a:cs typeface="Noto Sans Symbols"/>
              </a:rPr>
              <a:t> job description </a:t>
            </a:r>
            <a:r>
              <a:rPr lang="en-US" sz="2700">
                <a:solidFill>
                  <a:prstClr val="black"/>
                </a:solidFill>
                <a:ea typeface="Noto Sans Symbols"/>
                <a:cs typeface="Noto Sans Symbols"/>
              </a:rPr>
              <a:t>and position-specific </a:t>
            </a:r>
            <a:r>
              <a:rPr lang="en-US" sz="2700" dirty="0">
                <a:solidFill>
                  <a:prstClr val="black"/>
                </a:solidFill>
                <a:ea typeface="Noto Sans Symbols"/>
                <a:cs typeface="Noto Sans Symbols"/>
              </a:rPr>
              <a:t>training for new unit commissioners</a:t>
            </a:r>
          </a:p>
          <a:p>
            <a:pPr marL="257168" indent="-257168" defTabSz="342892">
              <a:spcAft>
                <a:spcPts val="450"/>
              </a:spcAft>
              <a:buFont typeface="Arial" panose="020B0604020202020204" pitchFamily="34" charset="0"/>
              <a:buChar char="●"/>
            </a:pPr>
            <a:r>
              <a:rPr lang="en-US" sz="2700" b="1" dirty="0">
                <a:solidFill>
                  <a:prstClr val="black"/>
                </a:solidFill>
                <a:ea typeface="Noto Sans Symbols"/>
                <a:cs typeface="Noto Sans Symbols"/>
              </a:rPr>
              <a:t>Know</a:t>
            </a:r>
            <a:r>
              <a:rPr lang="en-US" sz="2700" dirty="0">
                <a:solidFill>
                  <a:prstClr val="black"/>
                </a:solidFill>
                <a:ea typeface="Noto Sans Symbols"/>
                <a:cs typeface="Noto Sans Symbols"/>
              </a:rPr>
              <a:t> what is included in the onboarding process and the role of the onboarding coach</a:t>
            </a:r>
          </a:p>
          <a:p>
            <a:pPr marL="342900" indent="-342900">
              <a:spcAft>
                <a:spcPts val="600"/>
              </a:spcAft>
              <a:buFont typeface="Arial" panose="020B0604020202020204" pitchFamily="34" charset="0"/>
              <a:buChar char="●"/>
            </a:pPr>
            <a:r>
              <a:rPr lang="en-US" sz="2800" b="1" dirty="0">
                <a:ea typeface="Noto Sans Symbols"/>
                <a:cs typeface="Noto Sans Symbols"/>
              </a:rPr>
              <a:t>Be familiar with</a:t>
            </a:r>
            <a:r>
              <a:rPr lang="en-US" sz="2800" dirty="0">
                <a:ea typeface="Noto Sans Symbols"/>
                <a:cs typeface="Noto Sans Symbols"/>
              </a:rPr>
              <a:t> where to find resources to help unit commissioners work with their unit</a:t>
            </a:r>
          </a:p>
          <a:p>
            <a:pPr defTabSz="342892">
              <a:spcAft>
                <a:spcPts val="450"/>
              </a:spcAft>
            </a:pPr>
            <a:endParaRPr lang="en-US" sz="2700" dirty="0">
              <a:highlight>
                <a:srgbClr val="FFFF00"/>
              </a:highlight>
              <a:latin typeface="Calibri" panose="020F0502020204030204" pitchFamily="34" charset="0"/>
              <a:ea typeface="Times New Roman" panose="02020603050405020304" pitchFamily="18" charset="0"/>
              <a:cs typeface="Calibri"/>
            </a:endParaRPr>
          </a:p>
        </p:txBody>
      </p:sp>
    </p:spTree>
    <p:extLst>
      <p:ext uri="{BB962C8B-B14F-4D97-AF65-F5344CB8AC3E}">
        <p14:creationId xmlns:p14="http://schemas.microsoft.com/office/powerpoint/2010/main" val="205442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4;p21">
            <a:extLst>
              <a:ext uri="{FF2B5EF4-FFF2-40B4-BE49-F238E27FC236}">
                <a16:creationId xmlns:a16="http://schemas.microsoft.com/office/drawing/2014/main" id="{773179B2-3699-2B51-0F1D-FF3A010DD400}"/>
              </a:ext>
            </a:extLst>
          </p:cNvPr>
          <p:cNvSpPr/>
          <p:nvPr/>
        </p:nvSpPr>
        <p:spPr>
          <a:xfrm>
            <a:off x="4453481" y="2247320"/>
            <a:ext cx="3283744" cy="1266983"/>
          </a:xfrm>
          <a:prstGeom prst="rect">
            <a:avLst/>
          </a:prstGeom>
          <a:noFill/>
          <a:ln>
            <a:noFill/>
          </a:ln>
        </p:spPr>
        <p:txBody>
          <a:bodyPr spcFirstLastPara="1" wrap="square" lIns="68569" tIns="34275" rIns="68569" bIns="34275" anchor="t" anchorCtr="0">
            <a:spAutoFit/>
          </a:bodyPr>
          <a:lstStyle/>
          <a:p>
            <a:pPr algn="ctr">
              <a:buClr>
                <a:schemeClr val="accent1"/>
              </a:buClr>
              <a:buSzPts val="3600"/>
            </a:pPr>
            <a:r>
              <a:rPr lang="en-US" sz="3600" b="1" dirty="0">
                <a:solidFill>
                  <a:schemeClr val="dk1"/>
                </a:solidFill>
                <a:latin typeface="Calibri"/>
                <a:ea typeface="Calibri"/>
                <a:cs typeface="Calibri"/>
                <a:sym typeface="Calibri"/>
              </a:rPr>
              <a:t>Questions?</a:t>
            </a:r>
            <a:endParaRPr sz="1350" dirty="0"/>
          </a:p>
          <a:p>
            <a:pPr algn="ctr">
              <a:spcBef>
                <a:spcPts val="720"/>
              </a:spcBef>
              <a:buClr>
                <a:schemeClr val="accent1"/>
              </a:buClr>
              <a:buSzPts val="3600"/>
            </a:pPr>
            <a:r>
              <a:rPr lang="en-US" sz="3600" b="1" dirty="0">
                <a:solidFill>
                  <a:schemeClr val="dk1"/>
                </a:solidFill>
                <a:latin typeface="Calibri"/>
                <a:ea typeface="Calibri"/>
                <a:cs typeface="Calibri"/>
                <a:sym typeface="Calibri"/>
              </a:rPr>
              <a:t>Comments!</a:t>
            </a:r>
            <a:endParaRPr sz="1350" dirty="0"/>
          </a:p>
        </p:txBody>
      </p:sp>
      <p:pic>
        <p:nvPicPr>
          <p:cNvPr id="3" name="Google Shape;225;p21">
            <a:extLst>
              <a:ext uri="{FF2B5EF4-FFF2-40B4-BE49-F238E27FC236}">
                <a16:creationId xmlns:a16="http://schemas.microsoft.com/office/drawing/2014/main" id="{10C81A21-AB22-9992-33A6-DF3E20DDB818}"/>
              </a:ext>
            </a:extLst>
          </p:cNvPr>
          <p:cNvPicPr preferRelativeResize="0"/>
          <p:nvPr/>
        </p:nvPicPr>
        <p:blipFill rotWithShape="1">
          <a:blip r:embed="rId3">
            <a:alphaModFix/>
          </a:blip>
          <a:srcRect/>
          <a:stretch/>
        </p:blipFill>
        <p:spPr>
          <a:xfrm>
            <a:off x="4536164" y="3834302"/>
            <a:ext cx="3118374" cy="1293989"/>
          </a:xfrm>
          <a:prstGeom prst="rect">
            <a:avLst/>
          </a:prstGeom>
          <a:noFill/>
          <a:ln>
            <a:noFill/>
          </a:ln>
        </p:spPr>
      </p:pic>
    </p:spTree>
    <p:extLst>
      <p:ext uri="{BB962C8B-B14F-4D97-AF65-F5344CB8AC3E}">
        <p14:creationId xmlns:p14="http://schemas.microsoft.com/office/powerpoint/2010/main" val="4015656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A74B7AA-681F-B1D4-D764-3E752D163ED9}"/>
              </a:ext>
            </a:extLst>
          </p:cNvPr>
          <p:cNvSpPr txBox="1"/>
          <p:nvPr/>
        </p:nvSpPr>
        <p:spPr>
          <a:xfrm>
            <a:off x="912941" y="373945"/>
            <a:ext cx="4767783" cy="553998"/>
          </a:xfrm>
          <a:prstGeom prst="rect">
            <a:avLst/>
          </a:prstGeom>
          <a:noFill/>
        </p:spPr>
        <p:txBody>
          <a:bodyPr wrap="square" rtlCol="0">
            <a:spAutoFit/>
          </a:bodyPr>
          <a:lstStyle/>
          <a:p>
            <a:pPr defTabSz="342892"/>
            <a:r>
              <a:rPr lang="en-US" sz="3000" b="1" dirty="0">
                <a:latin typeface="Calibri" panose="020F0502020204030204"/>
              </a:rPr>
              <a:t>Objectives</a:t>
            </a:r>
          </a:p>
        </p:txBody>
      </p:sp>
      <p:sp>
        <p:nvSpPr>
          <p:cNvPr id="3" name="TextBox 2">
            <a:extLst>
              <a:ext uri="{FF2B5EF4-FFF2-40B4-BE49-F238E27FC236}">
                <a16:creationId xmlns:a16="http://schemas.microsoft.com/office/drawing/2014/main" id="{8A8214A0-EE09-B0F6-5F22-61D6893FB355}"/>
              </a:ext>
            </a:extLst>
          </p:cNvPr>
          <p:cNvSpPr txBox="1"/>
          <p:nvPr/>
        </p:nvSpPr>
        <p:spPr>
          <a:xfrm>
            <a:off x="2520574" y="1675042"/>
            <a:ext cx="6885008" cy="4162678"/>
          </a:xfrm>
          <a:prstGeom prst="rect">
            <a:avLst/>
          </a:prstGeom>
          <a:noFill/>
        </p:spPr>
        <p:txBody>
          <a:bodyPr wrap="square" rtlCol="0">
            <a:spAutoFit/>
          </a:bodyPr>
          <a:lstStyle/>
          <a:p>
            <a:pPr defTabSz="342892">
              <a:spcAft>
                <a:spcPts val="450"/>
              </a:spcAft>
            </a:pPr>
            <a:r>
              <a:rPr lang="en-US" sz="2800" b="1" dirty="0"/>
              <a:t>At the end of this session a commissioner will:</a:t>
            </a:r>
            <a:endParaRPr lang="en-US" sz="2800" b="1" dirty="0">
              <a:solidFill>
                <a:prstClr val="black"/>
              </a:solidFill>
              <a:ea typeface="Noto Sans Symbols"/>
              <a:cs typeface="Noto Sans Symbols"/>
            </a:endParaRPr>
          </a:p>
          <a:p>
            <a:pPr marL="257168" indent="-257168" defTabSz="342892">
              <a:spcAft>
                <a:spcPts val="450"/>
              </a:spcAft>
              <a:buFont typeface="Arial" panose="020B0604020202020204" pitchFamily="34" charset="0"/>
              <a:buChar char="●"/>
            </a:pPr>
            <a:r>
              <a:rPr lang="en-US" sz="2700" b="1" dirty="0">
                <a:solidFill>
                  <a:prstClr val="black"/>
                </a:solidFill>
                <a:ea typeface="Noto Sans Symbols"/>
                <a:cs typeface="Noto Sans Symbols"/>
              </a:rPr>
              <a:t>Understand</a:t>
            </a:r>
            <a:r>
              <a:rPr lang="en-US" sz="2700" dirty="0">
                <a:solidFill>
                  <a:prstClr val="black"/>
                </a:solidFill>
                <a:ea typeface="Noto Sans Symbols"/>
                <a:cs typeface="Noto Sans Symbols"/>
              </a:rPr>
              <a:t> job description and position -specific training for new unit commissioners</a:t>
            </a:r>
          </a:p>
          <a:p>
            <a:pPr marL="257168" indent="-257168" defTabSz="342892">
              <a:spcAft>
                <a:spcPts val="450"/>
              </a:spcAft>
              <a:buFont typeface="Arial" panose="020B0604020202020204" pitchFamily="34" charset="0"/>
              <a:buChar char="●"/>
            </a:pPr>
            <a:r>
              <a:rPr lang="en-US" sz="2700" b="1" dirty="0">
                <a:solidFill>
                  <a:prstClr val="black"/>
                </a:solidFill>
                <a:ea typeface="Noto Sans Symbols"/>
                <a:cs typeface="Noto Sans Symbols"/>
              </a:rPr>
              <a:t>Know</a:t>
            </a:r>
            <a:r>
              <a:rPr lang="en-US" sz="2700" dirty="0">
                <a:solidFill>
                  <a:prstClr val="black"/>
                </a:solidFill>
                <a:ea typeface="Noto Sans Symbols"/>
                <a:cs typeface="Noto Sans Symbols"/>
              </a:rPr>
              <a:t> what is included in the onboarding process and the role of the onboarding coach</a:t>
            </a:r>
          </a:p>
          <a:p>
            <a:pPr marL="257168" indent="-257168" defTabSz="342892">
              <a:spcAft>
                <a:spcPts val="450"/>
              </a:spcAft>
              <a:buFont typeface="Arial" panose="020B0604020202020204" pitchFamily="34" charset="0"/>
              <a:buChar char="●"/>
            </a:pPr>
            <a:r>
              <a:rPr lang="en-US" sz="2800" b="1" dirty="0">
                <a:ea typeface="Noto Sans Symbols"/>
                <a:cs typeface="Noto Sans Symbols"/>
              </a:rPr>
              <a:t>Be familiar with</a:t>
            </a:r>
            <a:r>
              <a:rPr lang="en-US" sz="2800" dirty="0">
                <a:ea typeface="Noto Sans Symbols"/>
                <a:cs typeface="Noto Sans Symbols"/>
              </a:rPr>
              <a:t> where to find resources to help them work with their unit</a:t>
            </a:r>
          </a:p>
          <a:p>
            <a:pPr defTabSz="342892">
              <a:spcAft>
                <a:spcPts val="450"/>
              </a:spcAft>
            </a:pPr>
            <a:r>
              <a:rPr lang="en-US" sz="2700" dirty="0">
                <a:solidFill>
                  <a:prstClr val="black"/>
                </a:solidFill>
                <a:latin typeface="Calibri" panose="020F0502020204030204" pitchFamily="34" charset="0"/>
                <a:ea typeface="Times New Roman" panose="02020603050405020304" pitchFamily="18" charset="0"/>
              </a:rPr>
              <a:t> </a:t>
            </a:r>
          </a:p>
        </p:txBody>
      </p:sp>
    </p:spTree>
    <p:extLst>
      <p:ext uri="{BB962C8B-B14F-4D97-AF65-F5344CB8AC3E}">
        <p14:creationId xmlns:p14="http://schemas.microsoft.com/office/powerpoint/2010/main" val="3838357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133773-E06E-85D8-BAC4-91D8D6D929EA}"/>
              </a:ext>
            </a:extLst>
          </p:cNvPr>
          <p:cNvSpPr>
            <a:spLocks noGrp="1"/>
          </p:cNvSpPr>
          <p:nvPr>
            <p:ph idx="1"/>
          </p:nvPr>
        </p:nvSpPr>
        <p:spPr>
          <a:xfrm>
            <a:off x="2370400" y="1473247"/>
            <a:ext cx="6935331" cy="3263504"/>
          </a:xfrm>
        </p:spPr>
        <p:txBody>
          <a:bodyPr>
            <a:normAutofit/>
          </a:bodyPr>
          <a:lstStyle/>
          <a:p>
            <a:r>
              <a:rPr lang="en-US" dirty="0"/>
              <a:t>Meet your coach</a:t>
            </a:r>
          </a:p>
          <a:p>
            <a:r>
              <a:rPr lang="en-US" dirty="0"/>
              <a:t>Position description</a:t>
            </a:r>
          </a:p>
          <a:p>
            <a:r>
              <a:rPr lang="en-US" dirty="0"/>
              <a:t>Position-specific training</a:t>
            </a:r>
          </a:p>
          <a:p>
            <a:r>
              <a:rPr lang="en-US" dirty="0"/>
              <a:t>Onboarding Progress Record</a:t>
            </a:r>
          </a:p>
          <a:p>
            <a:r>
              <a:rPr lang="en-US" dirty="0"/>
              <a:t>Welcome packet (digital or physical)</a:t>
            </a:r>
          </a:p>
        </p:txBody>
      </p:sp>
      <p:sp>
        <p:nvSpPr>
          <p:cNvPr id="4" name="TextBox 3">
            <a:extLst>
              <a:ext uri="{FF2B5EF4-FFF2-40B4-BE49-F238E27FC236}">
                <a16:creationId xmlns:a16="http://schemas.microsoft.com/office/drawing/2014/main" id="{61EA696F-3708-4D58-5D00-CA44BBEABBFE}"/>
              </a:ext>
            </a:extLst>
          </p:cNvPr>
          <p:cNvSpPr txBox="1"/>
          <p:nvPr/>
        </p:nvSpPr>
        <p:spPr>
          <a:xfrm>
            <a:off x="709825" y="290113"/>
            <a:ext cx="5608553" cy="553998"/>
          </a:xfrm>
          <a:prstGeom prst="rect">
            <a:avLst/>
          </a:prstGeom>
          <a:noFill/>
        </p:spPr>
        <p:txBody>
          <a:bodyPr wrap="square" rtlCol="0">
            <a:spAutoFit/>
          </a:bodyPr>
          <a:lstStyle/>
          <a:p>
            <a:r>
              <a:rPr lang="en-US" sz="3000" b="1" dirty="0"/>
              <a:t>Commissioner Orientation</a:t>
            </a:r>
          </a:p>
        </p:txBody>
      </p:sp>
      <p:grpSp>
        <p:nvGrpSpPr>
          <p:cNvPr id="10" name="Group 9">
            <a:extLst>
              <a:ext uri="{FF2B5EF4-FFF2-40B4-BE49-F238E27FC236}">
                <a16:creationId xmlns:a16="http://schemas.microsoft.com/office/drawing/2014/main" id="{6E0555CB-A886-C3B1-B56A-1956D515F050}"/>
              </a:ext>
            </a:extLst>
          </p:cNvPr>
          <p:cNvGrpSpPr/>
          <p:nvPr/>
        </p:nvGrpSpPr>
        <p:grpSpPr>
          <a:xfrm>
            <a:off x="3017135" y="4872942"/>
            <a:ext cx="5964328" cy="1553619"/>
            <a:chOff x="1128531" y="3429000"/>
            <a:chExt cx="10127849" cy="3203386"/>
          </a:xfrm>
        </p:grpSpPr>
        <p:pic>
          <p:nvPicPr>
            <p:cNvPr id="8" name="Picture 7" descr="https://www.freepik.com/">
              <a:extLst>
                <a:ext uri="{FF2B5EF4-FFF2-40B4-BE49-F238E27FC236}">
                  <a16:creationId xmlns:a16="http://schemas.microsoft.com/office/drawing/2014/main" id="{DE10D0C9-356B-E5F1-9B17-4E6ED0545B2C}"/>
                </a:ext>
                <a:ext uri="{C183D7F6-B498-43B3-948B-1728B52AA6E4}">
                  <adec:decorative xmlns:adec="http://schemas.microsoft.com/office/drawing/2017/decorative" val="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8531" y="3429000"/>
              <a:ext cx="10127849" cy="26787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TextBox 8">
              <a:extLst>
                <a:ext uri="{FF2B5EF4-FFF2-40B4-BE49-F238E27FC236}">
                  <a16:creationId xmlns:a16="http://schemas.microsoft.com/office/drawing/2014/main" id="{3281D45E-F5F2-46B5-2AE4-F222AB316DF3}"/>
                </a:ext>
              </a:extLst>
            </p:cNvPr>
            <p:cNvSpPr txBox="1"/>
            <p:nvPr/>
          </p:nvSpPr>
          <p:spPr>
            <a:xfrm>
              <a:off x="3044141" y="6204031"/>
              <a:ext cx="1030146" cy="428355"/>
            </a:xfrm>
            <a:prstGeom prst="rect">
              <a:avLst/>
            </a:prstGeom>
            <a:noFill/>
          </p:spPr>
          <p:txBody>
            <a:bodyPr wrap="square" rtlCol="0">
              <a:spAutoFit/>
            </a:bodyPr>
            <a:lstStyle/>
            <a:p>
              <a:r>
                <a:rPr lang="en-US" sz="375" dirty="0"/>
                <a:t>https://www.freepik.com/</a:t>
              </a:r>
            </a:p>
          </p:txBody>
        </p:sp>
      </p:grpSp>
    </p:spTree>
    <p:extLst>
      <p:ext uri="{BB962C8B-B14F-4D97-AF65-F5344CB8AC3E}">
        <p14:creationId xmlns:p14="http://schemas.microsoft.com/office/powerpoint/2010/main" val="526910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7D9E2A-186C-C3C4-D17D-52F047141A69}"/>
              </a:ext>
            </a:extLst>
          </p:cNvPr>
          <p:cNvSpPr txBox="1"/>
          <p:nvPr/>
        </p:nvSpPr>
        <p:spPr>
          <a:xfrm rot="10800000" flipV="1">
            <a:off x="3662965" y="1765433"/>
            <a:ext cx="6177577" cy="2375009"/>
          </a:xfrm>
          <a:prstGeom prst="rect">
            <a:avLst/>
          </a:prstGeom>
          <a:noFill/>
        </p:spPr>
        <p:txBody>
          <a:bodyPr wrap="square" rtlCol="0">
            <a:spAutoFit/>
          </a:bodyPr>
          <a:lstStyle/>
          <a:p>
            <a:pPr marL="171446" indent="-171446">
              <a:lnSpc>
                <a:spcPct val="90000"/>
              </a:lnSpc>
              <a:spcBef>
                <a:spcPts val="750"/>
              </a:spcBef>
              <a:buFont typeface="Arial" panose="020B0604020202020204" pitchFamily="34" charset="0"/>
              <a:buChar char="•"/>
            </a:pPr>
            <a:r>
              <a:rPr lang="en-US" sz="2100" dirty="0"/>
              <a:t>The job descriptions for unit commissioners can be found at </a:t>
            </a:r>
            <a:r>
              <a:rPr lang="en-US" sz="2100" dirty="0">
                <a:solidFill>
                  <a:schemeClr val="accent1">
                    <a:lumMod val="75000"/>
                  </a:schemeClr>
                </a:solidFill>
                <a:hlinkClick r:id="rId3">
                  <a:extLst>
                    <a:ext uri="{A12FA001-AC4F-418D-AE19-62706E023703}">
                      <ahyp:hlinkClr xmlns:ahyp="http://schemas.microsoft.com/office/drawing/2018/hyperlinkcolor" val="tx"/>
                    </a:ext>
                  </a:extLst>
                </a:hlinkClick>
              </a:rPr>
              <a:t>https://www.scouting.org/commissioners/commissioner-recruiting/commissioner-recruiting-resources/</a:t>
            </a:r>
            <a:endParaRPr lang="en-US" sz="2100" dirty="0">
              <a:solidFill>
                <a:schemeClr val="accent1">
                  <a:lumMod val="75000"/>
                </a:schemeClr>
              </a:solidFill>
            </a:endParaRPr>
          </a:p>
          <a:p>
            <a:pPr marL="171446" indent="-171446">
              <a:lnSpc>
                <a:spcPct val="90000"/>
              </a:lnSpc>
              <a:spcBef>
                <a:spcPts val="750"/>
              </a:spcBef>
              <a:buFont typeface="Arial" panose="020B0604020202020204" pitchFamily="34" charset="0"/>
              <a:buChar char="•"/>
            </a:pPr>
            <a:r>
              <a:rPr lang="en-US" sz="2100" dirty="0"/>
              <a:t>  </a:t>
            </a:r>
            <a:r>
              <a:rPr lang="en-US" sz="2100" dirty="0">
                <a:solidFill>
                  <a:srgbClr val="000000"/>
                </a:solidFill>
              </a:rPr>
              <a:t>Commissioner Position-Specific Training courses are available online or can be presented by an instructor</a:t>
            </a:r>
            <a:endParaRPr lang="en-US" sz="2100" dirty="0">
              <a:latin typeface="Noto Sans Symbols"/>
              <a:ea typeface="Noto Sans Symbols"/>
              <a:cs typeface="Noto Sans Symbols"/>
            </a:endParaRPr>
          </a:p>
          <a:p>
            <a:pPr marL="171446" indent="-171446">
              <a:lnSpc>
                <a:spcPct val="90000"/>
              </a:lnSpc>
              <a:spcBef>
                <a:spcPts val="750"/>
              </a:spcBef>
              <a:buFont typeface="Arial" panose="020B0604020202020204" pitchFamily="34" charset="0"/>
              <a:buChar char="•"/>
            </a:pPr>
            <a:endParaRPr lang="en-US" sz="2400" dirty="0"/>
          </a:p>
        </p:txBody>
      </p:sp>
      <p:sp>
        <p:nvSpPr>
          <p:cNvPr id="9" name="Title 1">
            <a:extLst>
              <a:ext uri="{FF2B5EF4-FFF2-40B4-BE49-F238E27FC236}">
                <a16:creationId xmlns:a16="http://schemas.microsoft.com/office/drawing/2014/main" id="{83D8243B-9417-7137-A664-FD3ECCD8A308}"/>
              </a:ext>
            </a:extLst>
          </p:cNvPr>
          <p:cNvSpPr>
            <a:spLocks noGrp="1"/>
          </p:cNvSpPr>
          <p:nvPr>
            <p:ph type="title"/>
          </p:nvPr>
        </p:nvSpPr>
        <p:spPr>
          <a:xfrm>
            <a:off x="663436" y="527725"/>
            <a:ext cx="5999058" cy="335782"/>
          </a:xfrm>
        </p:spPr>
        <p:txBody>
          <a:bodyPr>
            <a:normAutofit fontScale="90000"/>
          </a:bodyPr>
          <a:lstStyle/>
          <a:p>
            <a:r>
              <a:rPr lang="en-US" b="1" dirty="0">
                <a:latin typeface="+mn-lt"/>
              </a:rPr>
              <a:t>Job Descriptions and Training</a:t>
            </a:r>
          </a:p>
        </p:txBody>
      </p:sp>
      <p:pic>
        <p:nvPicPr>
          <p:cNvPr id="2" name="Picture 1">
            <a:extLst>
              <a:ext uri="{FF2B5EF4-FFF2-40B4-BE49-F238E27FC236}">
                <a16:creationId xmlns:a16="http://schemas.microsoft.com/office/drawing/2014/main" id="{81BC5EDD-C62C-71B6-1800-030BB80EB607}"/>
              </a:ext>
            </a:extLst>
          </p:cNvPr>
          <p:cNvPicPr>
            <a:picLocks noChangeAspect="1"/>
          </p:cNvPicPr>
          <p:nvPr/>
        </p:nvPicPr>
        <p:blipFill>
          <a:blip r:embed="rId4"/>
          <a:stretch>
            <a:fillRect/>
          </a:stretch>
        </p:blipFill>
        <p:spPr>
          <a:xfrm>
            <a:off x="1093680" y="1347304"/>
            <a:ext cx="2057579" cy="2624555"/>
          </a:xfrm>
          <a:prstGeom prst="rect">
            <a:avLst/>
          </a:prstGeom>
        </p:spPr>
      </p:pic>
      <p:pic>
        <p:nvPicPr>
          <p:cNvPr id="3" name="Picture 2">
            <a:extLst>
              <a:ext uri="{FF2B5EF4-FFF2-40B4-BE49-F238E27FC236}">
                <a16:creationId xmlns:a16="http://schemas.microsoft.com/office/drawing/2014/main" id="{EA2983C0-FA77-37D6-9859-991AF97C1B60}"/>
              </a:ext>
            </a:extLst>
          </p:cNvPr>
          <p:cNvPicPr>
            <a:picLocks noChangeAspect="1"/>
          </p:cNvPicPr>
          <p:nvPr/>
        </p:nvPicPr>
        <p:blipFill>
          <a:blip r:embed="rId5"/>
          <a:srcRect t="23164" r="50000" b="42422"/>
          <a:stretch/>
        </p:blipFill>
        <p:spPr>
          <a:xfrm>
            <a:off x="4697132" y="3771525"/>
            <a:ext cx="6770504" cy="2952937"/>
          </a:xfrm>
          <a:prstGeom prst="rect">
            <a:avLst/>
          </a:prstGeom>
        </p:spPr>
      </p:pic>
      <p:pic>
        <p:nvPicPr>
          <p:cNvPr id="5" name="Picture 4">
            <a:extLst>
              <a:ext uri="{FF2B5EF4-FFF2-40B4-BE49-F238E27FC236}">
                <a16:creationId xmlns:a16="http://schemas.microsoft.com/office/drawing/2014/main" id="{9A043B4E-CFBE-E2B1-BDC9-65BFCF5A14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6049" y="4455656"/>
            <a:ext cx="1192839" cy="1192839"/>
          </a:xfrm>
          <a:prstGeom prst="rect">
            <a:avLst/>
          </a:prstGeom>
        </p:spPr>
      </p:pic>
    </p:spTree>
    <p:extLst>
      <p:ext uri="{BB962C8B-B14F-4D97-AF65-F5344CB8AC3E}">
        <p14:creationId xmlns:p14="http://schemas.microsoft.com/office/powerpoint/2010/main" val="2640689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6199CEB-349D-16DC-2F61-278DD399B87A}"/>
              </a:ext>
            </a:extLst>
          </p:cNvPr>
          <p:cNvSpPr txBox="1"/>
          <p:nvPr/>
        </p:nvSpPr>
        <p:spPr>
          <a:xfrm>
            <a:off x="660025" y="510015"/>
            <a:ext cx="6121031" cy="553998"/>
          </a:xfrm>
          <a:prstGeom prst="rect">
            <a:avLst/>
          </a:prstGeom>
          <a:noFill/>
        </p:spPr>
        <p:txBody>
          <a:bodyPr wrap="square" rtlCol="0">
            <a:spAutoFit/>
          </a:bodyPr>
          <a:lstStyle/>
          <a:p>
            <a:r>
              <a:rPr lang="en-US" sz="3000" b="1" dirty="0"/>
              <a:t>Onboarding Progress Record</a:t>
            </a:r>
          </a:p>
        </p:txBody>
      </p:sp>
      <p:pic>
        <p:nvPicPr>
          <p:cNvPr id="5" name="Picture 4">
            <a:extLst>
              <a:ext uri="{FF2B5EF4-FFF2-40B4-BE49-F238E27FC236}">
                <a16:creationId xmlns:a16="http://schemas.microsoft.com/office/drawing/2014/main" id="{1A3A39F0-D748-41DB-86A6-1BFFE06966A8}"/>
              </a:ext>
            </a:extLst>
          </p:cNvPr>
          <p:cNvPicPr>
            <a:picLocks noChangeAspect="1"/>
          </p:cNvPicPr>
          <p:nvPr/>
        </p:nvPicPr>
        <p:blipFill>
          <a:blip r:embed="rId4"/>
          <a:stretch>
            <a:fillRect/>
          </a:stretch>
        </p:blipFill>
        <p:spPr>
          <a:xfrm>
            <a:off x="660025" y="1194217"/>
            <a:ext cx="8287561" cy="5153768"/>
          </a:xfrm>
          <a:prstGeom prst="rect">
            <a:avLst/>
          </a:prstGeom>
          <a:ln>
            <a:solidFill>
              <a:schemeClr val="accent1"/>
            </a:solidFill>
          </a:ln>
        </p:spPr>
      </p:pic>
      <p:pic>
        <p:nvPicPr>
          <p:cNvPr id="3" name="Picture 2">
            <a:extLst>
              <a:ext uri="{FF2B5EF4-FFF2-40B4-BE49-F238E27FC236}">
                <a16:creationId xmlns:a16="http://schemas.microsoft.com/office/drawing/2014/main" id="{A9438009-CBBD-058F-A0C1-1581F47D9A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2944" y="3151409"/>
            <a:ext cx="1138203" cy="1138203"/>
          </a:xfrm>
          <a:prstGeom prst="rect">
            <a:avLst/>
          </a:prstGeom>
        </p:spPr>
      </p:pic>
      <p:sp>
        <p:nvSpPr>
          <p:cNvPr id="8" name="TextBox 7">
            <a:extLst>
              <a:ext uri="{FF2B5EF4-FFF2-40B4-BE49-F238E27FC236}">
                <a16:creationId xmlns:a16="http://schemas.microsoft.com/office/drawing/2014/main" id="{A0749CE9-BAD7-BB40-C6B0-074108E46C8B}"/>
              </a:ext>
            </a:extLst>
          </p:cNvPr>
          <p:cNvSpPr txBox="1"/>
          <p:nvPr/>
        </p:nvSpPr>
        <p:spPr>
          <a:xfrm>
            <a:off x="9177234" y="4611905"/>
            <a:ext cx="2817542" cy="1200329"/>
          </a:xfrm>
          <a:prstGeom prst="rect">
            <a:avLst/>
          </a:prstGeom>
          <a:noFill/>
        </p:spPr>
        <p:txBody>
          <a:bodyPr wrap="square">
            <a:spAutoFit/>
          </a:bodyPr>
          <a:lstStyle/>
          <a:p>
            <a:r>
              <a:rPr lang="en-US" sz="18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https://www.scouting.org/commissioners/training/commissioner-position-training/</a:t>
            </a:r>
            <a:endParaRPr lang="en-US" b="1" dirty="0"/>
          </a:p>
        </p:txBody>
      </p:sp>
    </p:spTree>
    <p:extLst>
      <p:ext uri="{BB962C8B-B14F-4D97-AF65-F5344CB8AC3E}">
        <p14:creationId xmlns:p14="http://schemas.microsoft.com/office/powerpoint/2010/main" val="3060075653"/>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F88F97-8D4D-7245-380A-467CBAF75FF1}"/>
              </a:ext>
            </a:extLst>
          </p:cNvPr>
          <p:cNvSpPr>
            <a:spLocks noGrp="1"/>
          </p:cNvSpPr>
          <p:nvPr>
            <p:ph idx="1"/>
          </p:nvPr>
        </p:nvSpPr>
        <p:spPr>
          <a:xfrm>
            <a:off x="2152651" y="1771650"/>
            <a:ext cx="7786145" cy="4154588"/>
          </a:xfrm>
        </p:spPr>
        <p:txBody>
          <a:bodyPr numCol="2">
            <a:normAutofit fontScale="92500" lnSpcReduction="20000"/>
          </a:bodyPr>
          <a:lstStyle/>
          <a:p>
            <a:r>
              <a:rPr lang="en-US" b="1" dirty="0"/>
              <a:t>Contact info for coach/mentor</a:t>
            </a:r>
          </a:p>
          <a:p>
            <a:r>
              <a:rPr lang="en-US" b="1" dirty="0"/>
              <a:t>Contact info for units &amp; meeting info</a:t>
            </a:r>
          </a:p>
          <a:p>
            <a:r>
              <a:rPr lang="en-US" b="1" dirty="0"/>
              <a:t>District committee position &amp; contact info (connect resources)</a:t>
            </a:r>
          </a:p>
          <a:p>
            <a:r>
              <a:rPr lang="en-US" b="1" dirty="0"/>
              <a:t>District commissioner staff roster</a:t>
            </a:r>
          </a:p>
          <a:p>
            <a:r>
              <a:rPr lang="en-US" b="1" dirty="0"/>
              <a:t>Roundtable times and locations: Where to Find Answers…</a:t>
            </a:r>
          </a:p>
          <a:p>
            <a:r>
              <a:rPr lang="en-US" b="1" dirty="0"/>
              <a:t>Commissioner Culture handout </a:t>
            </a:r>
            <a:endParaRPr lang="en-US" b="1" dirty="0">
              <a:highlight>
                <a:srgbClr val="FFFF00"/>
              </a:highlight>
            </a:endParaRPr>
          </a:p>
          <a:p>
            <a:r>
              <a:rPr lang="en-US" b="1" dirty="0"/>
              <a:t>Commissioner Arrowhead Honor requirements </a:t>
            </a:r>
          </a:p>
          <a:p>
            <a:r>
              <a:rPr lang="en-US" b="1" dirty="0"/>
              <a:t>Commissioner Tools resources</a:t>
            </a:r>
          </a:p>
          <a:p>
            <a:pPr lvl="1"/>
            <a:r>
              <a:rPr lang="en-US" b="1" dirty="0"/>
              <a:t>How to enter unit visits</a:t>
            </a:r>
          </a:p>
          <a:p>
            <a:r>
              <a:rPr lang="en-US" b="1" dirty="0"/>
              <a:t>Sample questions for unit visits</a:t>
            </a:r>
          </a:p>
          <a:p>
            <a:r>
              <a:rPr lang="en-US" b="1" dirty="0"/>
              <a:t>Anything else you think they need to know</a:t>
            </a:r>
          </a:p>
        </p:txBody>
      </p:sp>
      <p:sp>
        <p:nvSpPr>
          <p:cNvPr id="4" name="Title 1">
            <a:extLst>
              <a:ext uri="{FF2B5EF4-FFF2-40B4-BE49-F238E27FC236}">
                <a16:creationId xmlns:a16="http://schemas.microsoft.com/office/drawing/2014/main" id="{43842389-77C5-2B4A-6517-7D002AD16A07}"/>
              </a:ext>
            </a:extLst>
          </p:cNvPr>
          <p:cNvSpPr txBox="1">
            <a:spLocks/>
          </p:cNvSpPr>
          <p:nvPr/>
        </p:nvSpPr>
        <p:spPr>
          <a:xfrm>
            <a:off x="734816" y="595076"/>
            <a:ext cx="6467016" cy="33668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b="1" dirty="0">
                <a:latin typeface="+mn-lt"/>
              </a:rPr>
              <a:t>What’s in a</a:t>
            </a:r>
          </a:p>
          <a:p>
            <a:r>
              <a:rPr lang="en-US" sz="3000" b="1" dirty="0">
                <a:latin typeface="+mn-lt"/>
              </a:rPr>
              <a:t> Welcome Packet?</a:t>
            </a:r>
          </a:p>
        </p:txBody>
      </p:sp>
    </p:spTree>
    <p:extLst>
      <p:ext uri="{BB962C8B-B14F-4D97-AF65-F5344CB8AC3E}">
        <p14:creationId xmlns:p14="http://schemas.microsoft.com/office/powerpoint/2010/main" val="2920540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587C56-CBF1-BFDC-D8C4-EA3E96CAC873}"/>
              </a:ext>
            </a:extLst>
          </p:cNvPr>
          <p:cNvSpPr>
            <a:spLocks noGrp="1"/>
          </p:cNvSpPr>
          <p:nvPr>
            <p:ph idx="1"/>
          </p:nvPr>
        </p:nvSpPr>
        <p:spPr>
          <a:xfrm>
            <a:off x="2152650" y="1738993"/>
            <a:ext cx="7886700" cy="4563836"/>
          </a:xfrm>
        </p:spPr>
        <p:txBody>
          <a:bodyPr>
            <a:normAutofit fontScale="70000" lnSpcReduction="20000"/>
          </a:bodyPr>
          <a:lstStyle/>
          <a:p>
            <a:r>
              <a:rPr lang="en-US" b="1" dirty="0"/>
              <a:t>District Roundtable</a:t>
            </a:r>
          </a:p>
          <a:p>
            <a:pPr lvl="1"/>
            <a:r>
              <a:rPr lang="en-US" b="1" dirty="0"/>
              <a:t>What is </a:t>
            </a:r>
            <a:r>
              <a:rPr lang="en-US" dirty="0"/>
              <a:t>R</a:t>
            </a:r>
            <a:r>
              <a:rPr lang="en-US" b="1" dirty="0"/>
              <a:t>oundtable</a:t>
            </a:r>
          </a:p>
          <a:p>
            <a:pPr lvl="1"/>
            <a:r>
              <a:rPr lang="en-US" b="1" dirty="0"/>
              <a:t>Location &amp; Time</a:t>
            </a:r>
            <a:br>
              <a:rPr lang="en-US" b="1" dirty="0"/>
            </a:br>
            <a:endParaRPr lang="en-US" b="1" dirty="0"/>
          </a:p>
          <a:p>
            <a:r>
              <a:rPr lang="en-US" b="1" dirty="0"/>
              <a:t>District/Council Commissioner Cabinet</a:t>
            </a:r>
          </a:p>
          <a:p>
            <a:pPr lvl="1"/>
            <a:r>
              <a:rPr lang="en-US" b="1" dirty="0"/>
              <a:t>Schedule of Meeting</a:t>
            </a:r>
          </a:p>
          <a:p>
            <a:pPr lvl="1"/>
            <a:r>
              <a:rPr lang="en-US" b="1" dirty="0"/>
              <a:t>Location &amp; Time</a:t>
            </a:r>
          </a:p>
          <a:p>
            <a:pPr lvl="1"/>
            <a:endParaRPr lang="en-US" b="1" dirty="0"/>
          </a:p>
          <a:p>
            <a:r>
              <a:rPr lang="en-US" b="1" dirty="0"/>
              <a:t>Unit Meeting</a:t>
            </a:r>
          </a:p>
          <a:p>
            <a:pPr lvl="1"/>
            <a:r>
              <a:rPr lang="en-US" b="1" dirty="0"/>
              <a:t>Unit Leader Names &amp; Contact Info</a:t>
            </a:r>
          </a:p>
          <a:p>
            <a:pPr lvl="1"/>
            <a:r>
              <a:rPr lang="en-US" b="1" dirty="0"/>
              <a:t>Location &amp; Time</a:t>
            </a:r>
            <a:br>
              <a:rPr lang="en-US" b="1" dirty="0"/>
            </a:br>
            <a:endParaRPr lang="en-US" b="1" dirty="0"/>
          </a:p>
          <a:p>
            <a:r>
              <a:rPr lang="en-US" b="1" dirty="0"/>
              <a:t>Commissioner Coach Meetings</a:t>
            </a:r>
          </a:p>
          <a:p>
            <a:pPr lvl="1"/>
            <a:endParaRPr lang="en-US" b="1" dirty="0"/>
          </a:p>
          <a:p>
            <a:r>
              <a:rPr lang="en-US" b="1" dirty="0"/>
              <a:t>Other Meetings Required</a:t>
            </a:r>
          </a:p>
          <a:p>
            <a:pPr lvl="1"/>
            <a:r>
              <a:rPr lang="en-US" b="1" i="1" u="sng" dirty="0"/>
              <a:t>Don’t let there be a surprise meeting!</a:t>
            </a:r>
          </a:p>
          <a:p>
            <a:endParaRPr lang="en-US" dirty="0"/>
          </a:p>
        </p:txBody>
      </p:sp>
      <p:sp>
        <p:nvSpPr>
          <p:cNvPr id="6" name="Title 1">
            <a:extLst>
              <a:ext uri="{FF2B5EF4-FFF2-40B4-BE49-F238E27FC236}">
                <a16:creationId xmlns:a16="http://schemas.microsoft.com/office/drawing/2014/main" id="{DDA03EFF-1DCA-7A00-6FDA-028BBFCAB1D1}"/>
              </a:ext>
            </a:extLst>
          </p:cNvPr>
          <p:cNvSpPr>
            <a:spLocks noGrp="1"/>
          </p:cNvSpPr>
          <p:nvPr>
            <p:ph type="title"/>
          </p:nvPr>
        </p:nvSpPr>
        <p:spPr>
          <a:xfrm>
            <a:off x="519059" y="479494"/>
            <a:ext cx="5406302" cy="394143"/>
          </a:xfrm>
        </p:spPr>
        <p:txBody>
          <a:bodyPr>
            <a:normAutofit fontScale="90000"/>
          </a:bodyPr>
          <a:lstStyle/>
          <a:p>
            <a:r>
              <a:rPr lang="en-US" b="1" dirty="0">
                <a:latin typeface="+mn-lt"/>
              </a:rPr>
              <a:t>Meeting Information</a:t>
            </a:r>
          </a:p>
        </p:txBody>
      </p:sp>
      <p:pic>
        <p:nvPicPr>
          <p:cNvPr id="2050" name="Picture 2">
            <a:extLst>
              <a:ext uri="{FF2B5EF4-FFF2-40B4-BE49-F238E27FC236}">
                <a16:creationId xmlns:a16="http://schemas.microsoft.com/office/drawing/2014/main" id="{6F003857-82CD-AF9D-B7AE-928D6D029D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8603" y="2797374"/>
            <a:ext cx="3571875" cy="21216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166A4F9-583C-2AAF-EB34-0AE02CC3CE74}"/>
              </a:ext>
            </a:extLst>
          </p:cNvPr>
          <p:cNvSpPr txBox="1">
            <a:spLocks/>
          </p:cNvSpPr>
          <p:nvPr/>
        </p:nvSpPr>
        <p:spPr>
          <a:xfrm>
            <a:off x="2521456" y="1344852"/>
            <a:ext cx="5406302" cy="394143"/>
          </a:xfrm>
          <a:prstGeom prst="rect">
            <a:avLst/>
          </a:prstGeom>
        </p:spPr>
        <p:txBody>
          <a:bodyPr vert="horz" lIns="68580" tIns="34290" rIns="68580" bIns="3429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b="1">
                <a:solidFill>
                  <a:schemeClr val="bg1"/>
                </a:solidFill>
                <a:latin typeface="+mn-lt"/>
              </a:rPr>
              <a:t>Meeting Information</a:t>
            </a:r>
            <a:endParaRPr lang="en-US" sz="3300" b="1" dirty="0">
              <a:solidFill>
                <a:schemeClr val="bg1"/>
              </a:solidFill>
              <a:latin typeface="+mn-lt"/>
            </a:endParaRPr>
          </a:p>
        </p:txBody>
      </p:sp>
    </p:spTree>
    <p:extLst>
      <p:ext uri="{BB962C8B-B14F-4D97-AF65-F5344CB8AC3E}">
        <p14:creationId xmlns:p14="http://schemas.microsoft.com/office/powerpoint/2010/main" val="2598143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hlinkClick r:id="rId3"/>
            <a:extLst>
              <a:ext uri="{FF2B5EF4-FFF2-40B4-BE49-F238E27FC236}">
                <a16:creationId xmlns:a16="http://schemas.microsoft.com/office/drawing/2014/main" id="{DF2A79E9-78D5-97A1-DEB6-D3F8B3E570A1}"/>
              </a:ext>
            </a:extLst>
          </p:cNvPr>
          <p:cNvPicPr>
            <a:picLocks noGrp="1" noChangeAspect="1"/>
          </p:cNvPicPr>
          <p:nvPr>
            <p:ph idx="1"/>
          </p:nvPr>
        </p:nvPicPr>
        <p:blipFill>
          <a:blip r:embed="rId4"/>
          <a:stretch>
            <a:fillRect/>
          </a:stretch>
        </p:blipFill>
        <p:spPr>
          <a:xfrm>
            <a:off x="689698" y="1013777"/>
            <a:ext cx="7672766" cy="5556586"/>
          </a:xfrm>
          <a:ln>
            <a:solidFill>
              <a:schemeClr val="accent1"/>
            </a:solidFill>
          </a:ln>
        </p:spPr>
      </p:pic>
      <p:sp>
        <p:nvSpPr>
          <p:cNvPr id="9" name="Title 1">
            <a:extLst>
              <a:ext uri="{FF2B5EF4-FFF2-40B4-BE49-F238E27FC236}">
                <a16:creationId xmlns:a16="http://schemas.microsoft.com/office/drawing/2014/main" id="{617F69DE-33DB-8246-1496-DB7997A6FEFA}"/>
              </a:ext>
            </a:extLst>
          </p:cNvPr>
          <p:cNvSpPr>
            <a:spLocks noGrp="1"/>
          </p:cNvSpPr>
          <p:nvPr>
            <p:ph type="title"/>
          </p:nvPr>
        </p:nvSpPr>
        <p:spPr>
          <a:xfrm>
            <a:off x="689698" y="491141"/>
            <a:ext cx="5406302" cy="394143"/>
          </a:xfrm>
        </p:spPr>
        <p:txBody>
          <a:bodyPr>
            <a:normAutofit fontScale="90000"/>
          </a:bodyPr>
          <a:lstStyle/>
          <a:p>
            <a:r>
              <a:rPr lang="en-US" b="1" dirty="0">
                <a:latin typeface="+mn-lt"/>
              </a:rPr>
              <a:t>Where to Find Answers</a:t>
            </a:r>
          </a:p>
        </p:txBody>
      </p:sp>
      <p:pic>
        <p:nvPicPr>
          <p:cNvPr id="2" name="Picture 1">
            <a:extLst>
              <a:ext uri="{FF2B5EF4-FFF2-40B4-BE49-F238E27FC236}">
                <a16:creationId xmlns:a16="http://schemas.microsoft.com/office/drawing/2014/main" id="{76CBB5E1-0461-BE75-6EEE-1414B34BD3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9488860" y="2770197"/>
            <a:ext cx="1317606" cy="1317606"/>
          </a:xfrm>
          <a:prstGeom prst="rect">
            <a:avLst/>
          </a:prstGeom>
        </p:spPr>
      </p:pic>
      <p:sp>
        <p:nvSpPr>
          <p:cNvPr id="4" name="TextBox 3">
            <a:extLst>
              <a:ext uri="{FF2B5EF4-FFF2-40B4-BE49-F238E27FC236}">
                <a16:creationId xmlns:a16="http://schemas.microsoft.com/office/drawing/2014/main" id="{BF93F567-8807-3067-9ED3-D2B3A3609678}"/>
              </a:ext>
            </a:extLst>
          </p:cNvPr>
          <p:cNvSpPr txBox="1"/>
          <p:nvPr/>
        </p:nvSpPr>
        <p:spPr>
          <a:xfrm>
            <a:off x="8686800" y="4609529"/>
            <a:ext cx="3149972" cy="968278"/>
          </a:xfrm>
          <a:prstGeom prst="rect">
            <a:avLst/>
          </a:prstGeom>
          <a:noFill/>
        </p:spPr>
        <p:txBody>
          <a:bodyPr wrap="square">
            <a:spAutoFit/>
          </a:bodyPr>
          <a:lstStyle/>
          <a:p>
            <a:pPr marL="0" marR="0">
              <a:lnSpc>
                <a:spcPct val="107000"/>
              </a:lnSpc>
              <a:spcAft>
                <a:spcPts val="800"/>
              </a:spcAft>
            </a:pPr>
            <a:r>
              <a:rPr lang="en-US" sz="1800" b="1"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https://www.scouting.org/wp-content/uploads/2022/01/Where-to-Find-Answers-v-1.6.pdf</a:t>
            </a:r>
            <a:endParaRPr lang="en-US" sz="1800" b="1"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73315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F846F02-999D-0671-5C1A-780C56940222}"/>
              </a:ext>
            </a:extLst>
          </p:cNvPr>
          <p:cNvSpPr>
            <a:spLocks noGrp="1"/>
          </p:cNvSpPr>
          <p:nvPr>
            <p:ph type="title"/>
          </p:nvPr>
        </p:nvSpPr>
        <p:spPr>
          <a:xfrm>
            <a:off x="789549" y="581718"/>
            <a:ext cx="5999058" cy="335782"/>
          </a:xfrm>
        </p:spPr>
        <p:txBody>
          <a:bodyPr>
            <a:normAutofit fontScale="90000"/>
          </a:bodyPr>
          <a:lstStyle/>
          <a:p>
            <a:r>
              <a:rPr lang="en-US" b="1" dirty="0">
                <a:latin typeface="+mn-lt"/>
              </a:rPr>
              <a:t>MyScouting Mobile App</a:t>
            </a:r>
          </a:p>
        </p:txBody>
      </p:sp>
      <p:pic>
        <p:nvPicPr>
          <p:cNvPr id="7" name="Picture 6" descr="A screenshot of a phone&#10;&#10;Description automatically generated">
            <a:extLst>
              <a:ext uri="{FF2B5EF4-FFF2-40B4-BE49-F238E27FC236}">
                <a16:creationId xmlns:a16="http://schemas.microsoft.com/office/drawing/2014/main" id="{899E3CC9-C8DE-EE0A-B308-B8844D3E4C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2083" y="1766764"/>
            <a:ext cx="2104568" cy="3743325"/>
          </a:xfrm>
          <a:prstGeom prst="rect">
            <a:avLst/>
          </a:prstGeom>
          <a:ln>
            <a:solidFill>
              <a:schemeClr val="accent1"/>
            </a:solidFill>
          </a:ln>
        </p:spPr>
      </p:pic>
      <p:pic>
        <p:nvPicPr>
          <p:cNvPr id="9" name="Picture 8" descr="A close-up of a logo&#10;&#10;Description automatically generated">
            <a:extLst>
              <a:ext uri="{FF2B5EF4-FFF2-40B4-BE49-F238E27FC236}">
                <a16:creationId xmlns:a16="http://schemas.microsoft.com/office/drawing/2014/main" id="{15AC40F0-6C29-F927-1EFE-FDED6FA7D6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8720" y="2183219"/>
            <a:ext cx="5138060" cy="1972649"/>
          </a:xfrm>
          <a:prstGeom prst="rect">
            <a:avLst/>
          </a:prstGeom>
        </p:spPr>
      </p:pic>
      <p:sp>
        <p:nvSpPr>
          <p:cNvPr id="10" name="Rectangle 9">
            <a:extLst>
              <a:ext uri="{FF2B5EF4-FFF2-40B4-BE49-F238E27FC236}">
                <a16:creationId xmlns:a16="http://schemas.microsoft.com/office/drawing/2014/main" id="{8784BFED-6F41-8DAB-0A20-943045BA1317}"/>
              </a:ext>
            </a:extLst>
          </p:cNvPr>
          <p:cNvSpPr/>
          <p:nvPr/>
        </p:nvSpPr>
        <p:spPr>
          <a:xfrm>
            <a:off x="6749986" y="4423882"/>
            <a:ext cx="2104568" cy="528637"/>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b="1" dirty="0" err="1">
                <a:solidFill>
                  <a:schemeClr val="tx1"/>
                </a:solidFill>
              </a:rPr>
              <a:t>MyScouting</a:t>
            </a:r>
            <a:r>
              <a:rPr lang="en-US" b="1" dirty="0">
                <a:solidFill>
                  <a:schemeClr val="tx1"/>
                </a:solidFill>
              </a:rPr>
              <a:t> Mobile Menu</a:t>
            </a:r>
          </a:p>
        </p:txBody>
      </p:sp>
      <p:sp>
        <p:nvSpPr>
          <p:cNvPr id="3" name="TextBox 2">
            <a:extLst>
              <a:ext uri="{FF2B5EF4-FFF2-40B4-BE49-F238E27FC236}">
                <a16:creationId xmlns:a16="http://schemas.microsoft.com/office/drawing/2014/main" id="{0FBF47AC-F684-3E9C-6B07-FA7A518CC94E}"/>
              </a:ext>
            </a:extLst>
          </p:cNvPr>
          <p:cNvSpPr txBox="1"/>
          <p:nvPr/>
        </p:nvSpPr>
        <p:spPr>
          <a:xfrm>
            <a:off x="6291444" y="2892545"/>
            <a:ext cx="257175" cy="27699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a:endParaRPr lang="en-US" sz="1350"/>
          </a:p>
        </p:txBody>
      </p:sp>
      <p:sp>
        <p:nvSpPr>
          <p:cNvPr id="6" name="Rectangle 5">
            <a:extLst>
              <a:ext uri="{FF2B5EF4-FFF2-40B4-BE49-F238E27FC236}">
                <a16:creationId xmlns:a16="http://schemas.microsoft.com/office/drawing/2014/main" id="{6863F290-365D-8A3A-F3AB-F509EA3341BD}"/>
              </a:ext>
            </a:extLst>
          </p:cNvPr>
          <p:cNvSpPr/>
          <p:nvPr/>
        </p:nvSpPr>
        <p:spPr>
          <a:xfrm flipH="1">
            <a:off x="6351015" y="2588971"/>
            <a:ext cx="797943" cy="143414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 name="Picture 1">
            <a:extLst>
              <a:ext uri="{FF2B5EF4-FFF2-40B4-BE49-F238E27FC236}">
                <a16:creationId xmlns:a16="http://schemas.microsoft.com/office/drawing/2014/main" id="{7E694A2D-16FA-D3E0-DC18-571591A4499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841690" y="5023756"/>
            <a:ext cx="1132579" cy="1132579"/>
          </a:xfrm>
          <a:prstGeom prst="rect">
            <a:avLst/>
          </a:prstGeom>
          <a:noFill/>
        </p:spPr>
      </p:pic>
    </p:spTree>
    <p:extLst>
      <p:ext uri="{BB962C8B-B14F-4D97-AF65-F5344CB8AC3E}">
        <p14:creationId xmlns:p14="http://schemas.microsoft.com/office/powerpoint/2010/main" val="324767051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457</TotalTime>
  <Words>1684</Words>
  <Application>Microsoft Office PowerPoint</Application>
  <PresentationFormat>Widescreen</PresentationFormat>
  <Paragraphs>137</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vt:lpstr>
      <vt:lpstr>Arial</vt:lpstr>
      <vt:lpstr>Calibri</vt:lpstr>
      <vt:lpstr>Noto Sans Symbols</vt:lpstr>
      <vt:lpstr>Symbol</vt:lpstr>
      <vt:lpstr>1_Office Theme</vt:lpstr>
      <vt:lpstr> CM 007 Onboarding Commissioners </vt:lpstr>
      <vt:lpstr>PowerPoint Presentation</vt:lpstr>
      <vt:lpstr>PowerPoint Presentation</vt:lpstr>
      <vt:lpstr>Job Descriptions and Training</vt:lpstr>
      <vt:lpstr>PowerPoint Presentation</vt:lpstr>
      <vt:lpstr>PowerPoint Presentation</vt:lpstr>
      <vt:lpstr>Meeting Information</vt:lpstr>
      <vt:lpstr>Where to Find Answers</vt:lpstr>
      <vt:lpstr>MyScouting Mobile App</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10</cp:revision>
  <dcterms:created xsi:type="dcterms:W3CDTF">2025-03-24T19:00:02Z</dcterms:created>
  <dcterms:modified xsi:type="dcterms:W3CDTF">2025-04-02T19:14:38Z</dcterms:modified>
</cp:coreProperties>
</file>