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nZLgd+wqWIVdJke6h18lGg==" hashData="rUO1K5tZtDXK3JJIPnY+II5REPQQ4f9TEE8PuOwOMalf8lkHC8WcJTvrQzmQXaSuDCV5N6bZ90H0AAaWD18NKQ=="/>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F84675-E4EF-4E40-8CCA-9791FC152A7E}" v="15" dt="2025-03-28T17:48:27.992"/>
    <p1510:client id="{AA9F5483-5900-459C-B639-D2F82606ABFA}" v="16" dt="2025-03-28T17:23:30.07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71" autoAdjust="0"/>
    <p:restoredTop sz="66262" autoAdjust="0"/>
  </p:normalViewPr>
  <p:slideViewPr>
    <p:cSldViewPr snapToGrid="0">
      <p:cViewPr varScale="1">
        <p:scale>
          <a:sx n="73" d="100"/>
          <a:sy n="73" d="100"/>
        </p:scale>
        <p:origin x="2034" y="66"/>
      </p:cViewPr>
      <p:guideLst/>
    </p:cSldViewPr>
  </p:slideViewPr>
  <p:notesTextViewPr>
    <p:cViewPr>
      <p:scale>
        <a:sx n="1" d="1"/>
        <a:sy n="1" d="1"/>
      </p:scale>
      <p:origin x="0" y="0"/>
    </p:cViewPr>
  </p:notesTextViewPr>
  <p:sorterViewPr>
    <p:cViewPr>
      <p:scale>
        <a:sx n="100" d="100"/>
        <a:sy n="100" d="100"/>
      </p:scale>
      <p:origin x="0" y="-2646"/>
    </p:cViewPr>
  </p:sorterViewPr>
  <p:notesViewPr>
    <p:cSldViewPr snapToGrid="0">
      <p:cViewPr varScale="1">
        <p:scale>
          <a:sx n="84" d="100"/>
          <a:sy n="84" d="100"/>
        </p:scale>
        <p:origin x="3912"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jamin Overbey" userId="NRQbywUEIqMMBYXDzf8awQkMDOhtGokuZrIkuXqFQAE=" providerId="None" clId="Web-{1CF84675-E4EF-4E40-8CCA-9791FC152A7E}"/>
    <pc:docChg chg="modSld">
      <pc:chgData name="Benjamin Overbey" userId="NRQbywUEIqMMBYXDzf8awQkMDOhtGokuZrIkuXqFQAE=" providerId="None" clId="Web-{1CF84675-E4EF-4E40-8CCA-9791FC152A7E}" dt="2025-03-28T17:48:23.149" v="290"/>
      <pc:docMkLst>
        <pc:docMk/>
      </pc:docMkLst>
      <pc:sldChg chg="modSp modNotes">
        <pc:chgData name="Benjamin Overbey" userId="NRQbywUEIqMMBYXDzf8awQkMDOhtGokuZrIkuXqFQAE=" providerId="None" clId="Web-{1CF84675-E4EF-4E40-8CCA-9791FC152A7E}" dt="2025-03-28T17:48:23.149" v="290"/>
        <pc:sldMkLst>
          <pc:docMk/>
          <pc:sldMk cId="2702867609" sldId="257"/>
        </pc:sldMkLst>
        <pc:spChg chg="mod">
          <ac:chgData name="Benjamin Overbey" userId="NRQbywUEIqMMBYXDzf8awQkMDOhtGokuZrIkuXqFQAE=" providerId="None" clId="Web-{1CF84675-E4EF-4E40-8CCA-9791FC152A7E}" dt="2025-03-28T17:48:13.383" v="288" actId="20577"/>
          <ac:spMkLst>
            <pc:docMk/>
            <pc:sldMk cId="2702867609" sldId="257"/>
            <ac:spMk id="2" creationId="{0A06C4FA-8ABA-9140-6777-85D404B9D819}"/>
          </ac:spMkLst>
        </pc:spChg>
      </pc:sldChg>
      <pc:sldChg chg="modNotes">
        <pc:chgData name="Benjamin Overbey" userId="NRQbywUEIqMMBYXDzf8awQkMDOhtGokuZrIkuXqFQAE=" providerId="None" clId="Web-{1CF84675-E4EF-4E40-8CCA-9791FC152A7E}" dt="2025-03-28T17:45:03.644" v="275"/>
        <pc:sldMkLst>
          <pc:docMk/>
          <pc:sldMk cId="123948594" sldId="260"/>
        </pc:sldMkLst>
      </pc:sldChg>
      <pc:sldChg chg="modSp">
        <pc:chgData name="Benjamin Overbey" userId="NRQbywUEIqMMBYXDzf8awQkMDOhtGokuZrIkuXqFQAE=" providerId="None" clId="Web-{1CF84675-E4EF-4E40-8CCA-9791FC152A7E}" dt="2025-03-28T17:47:26.178" v="287" actId="20577"/>
        <pc:sldMkLst>
          <pc:docMk/>
          <pc:sldMk cId="1563703865" sldId="262"/>
        </pc:sldMkLst>
        <pc:spChg chg="mod">
          <ac:chgData name="Benjamin Overbey" userId="NRQbywUEIqMMBYXDzf8awQkMDOhtGokuZrIkuXqFQAE=" providerId="None" clId="Web-{1CF84675-E4EF-4E40-8CCA-9791FC152A7E}" dt="2025-03-28T17:47:26.178" v="287" actId="20577"/>
          <ac:spMkLst>
            <pc:docMk/>
            <pc:sldMk cId="1563703865" sldId="262"/>
            <ac:spMk id="4" creationId="{29AD5279-DE9A-4B0A-0594-EE6192E25D4C}"/>
          </ac:spMkLst>
        </pc:spChg>
      </pc:sldChg>
    </pc:docChg>
  </pc:docChgLst>
  <pc:docChgLst>
    <pc:chgData name="Benjamin Overbey" userId="NRQbywUEIqMMBYXDzf8awQkMDOhtGokuZrIkuXqFQAE=" providerId="None" clId="Web-{AA9F5483-5900-459C-B639-D2F82606ABFA}"/>
    <pc:docChg chg="modSld">
      <pc:chgData name="Benjamin Overbey" userId="NRQbywUEIqMMBYXDzf8awQkMDOhtGokuZrIkuXqFQAE=" providerId="None" clId="Web-{AA9F5483-5900-459C-B639-D2F82606ABFA}" dt="2025-03-28T17:28:54.273" v="48"/>
      <pc:docMkLst>
        <pc:docMk/>
      </pc:docMkLst>
      <pc:sldChg chg="modSp modNotes">
        <pc:chgData name="Benjamin Overbey" userId="NRQbywUEIqMMBYXDzf8awQkMDOhtGokuZrIkuXqFQAE=" providerId="None" clId="Web-{AA9F5483-5900-459C-B639-D2F82606ABFA}" dt="2025-03-28T17:23:26.543" v="30"/>
        <pc:sldMkLst>
          <pc:docMk/>
          <pc:sldMk cId="2702867609" sldId="257"/>
        </pc:sldMkLst>
        <pc:spChg chg="mod">
          <ac:chgData name="Benjamin Overbey" userId="NRQbywUEIqMMBYXDzf8awQkMDOhtGokuZrIkuXqFQAE=" providerId="None" clId="Web-{AA9F5483-5900-459C-B639-D2F82606ABFA}" dt="2025-03-28T17:23:16.027" v="26" actId="20577"/>
          <ac:spMkLst>
            <pc:docMk/>
            <pc:sldMk cId="2702867609" sldId="257"/>
            <ac:spMk id="2" creationId="{0A06C4FA-8ABA-9140-6777-85D404B9D819}"/>
          </ac:spMkLst>
        </pc:spChg>
      </pc:sldChg>
      <pc:sldChg chg="modNotes">
        <pc:chgData name="Benjamin Overbey" userId="NRQbywUEIqMMBYXDzf8awQkMDOhtGokuZrIkuXqFQAE=" providerId="None" clId="Web-{AA9F5483-5900-459C-B639-D2F82606ABFA}" dt="2025-03-28T17:28:54.273" v="48"/>
        <pc:sldMkLst>
          <pc:docMk/>
          <pc:sldMk cId="123948594" sldId="26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7C0CE7-9297-4B14-BBE8-AECB49FE89B7}" type="datetimeFigureOut">
              <a:rPr lang="en-US" smtClean="0"/>
              <a:t>4/16/2025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02CE34-C06C-4943-ADD2-08302BFEBF76}" type="slidenum">
              <a:rPr lang="en-US" smtClean="0"/>
              <a:t>‹#›</a:t>
            </a:fld>
            <a:endParaRPr lang="en-US"/>
          </a:p>
        </p:txBody>
      </p:sp>
    </p:spTree>
    <p:extLst>
      <p:ext uri="{BB962C8B-B14F-4D97-AF65-F5344CB8AC3E}">
        <p14:creationId xmlns:p14="http://schemas.microsoft.com/office/powerpoint/2010/main" val="17221677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dirty="0">
                <a:effectLst/>
                <a:latin typeface="Calibri" panose="020F0502020204030204" pitchFamily="34" charset="0"/>
                <a:ea typeface="Calibri" panose="020F0502020204030204" pitchFamily="34" charset="0"/>
                <a:cs typeface="Calibri" panose="020F0502020204030204" pitchFamily="34" charset="0"/>
              </a:rPr>
              <a:t>Parents are always concerned about their children's safety. Commissioners support the unit’s understanding that all safety needs to be an overt and constant awareness at every meeting and outing. It begins with leadership knowledge and then action. Scouting America’s Commitment to Safety states that: </a:t>
            </a:r>
          </a:p>
          <a:p>
            <a:pPr marL="0" marR="0" fontAlgn="base"/>
            <a:endParaRPr lang="en-US" sz="1200" b="0" i="0" dirty="0">
              <a:effectLst/>
              <a:latin typeface="Calibri" panose="020F0502020204030204" pitchFamily="34" charset="0"/>
              <a:ea typeface="Calibri" panose="020F0502020204030204" pitchFamily="34" charset="0"/>
              <a:cs typeface="Calibri" panose="020F0502020204030204" pitchFamily="34" charset="0"/>
            </a:endParaRPr>
          </a:p>
          <a:p>
            <a:pPr marL="0" marR="0" fontAlgn="base"/>
            <a:r>
              <a:rPr lang="en-US" sz="1200" b="0" i="0" dirty="0">
                <a:effectLst/>
                <a:latin typeface="Calibri" panose="020F0502020204030204" pitchFamily="34" charset="0"/>
                <a:ea typeface="Calibri" panose="020F0502020204030204" pitchFamily="34" charset="0"/>
                <a:cs typeface="Calibri" panose="020F0502020204030204" pitchFamily="34" charset="0"/>
              </a:rPr>
              <a:t>Scouting will not compromise the safety of our youth, volunteers, and employees. Safety is a value that must be taught and reinforced at every opportunity. Within Scouting, all are responsible and must hold each other accountable to provide a safe environment for all participants.     </a:t>
            </a:r>
          </a:p>
          <a:p>
            <a:endParaRPr lang="en-US" dirty="0"/>
          </a:p>
        </p:txBody>
      </p:sp>
      <p:sp>
        <p:nvSpPr>
          <p:cNvPr id="4" name="Slide Number Placeholder 3"/>
          <p:cNvSpPr>
            <a:spLocks noGrp="1"/>
          </p:cNvSpPr>
          <p:nvPr>
            <p:ph type="sldNum" sz="quarter" idx="5"/>
          </p:nvPr>
        </p:nvSpPr>
        <p:spPr/>
        <p:txBody>
          <a:bodyPr/>
          <a:lstStyle/>
          <a:p>
            <a:fld id="{C802CE34-C06C-4943-ADD2-08302BFEBF76}" type="slidenum">
              <a:rPr lang="en-US" smtClean="0"/>
              <a:t>1</a:t>
            </a:fld>
            <a:endParaRPr lang="en-US"/>
          </a:p>
        </p:txBody>
      </p:sp>
    </p:spTree>
    <p:extLst>
      <p:ext uri="{BB962C8B-B14F-4D97-AF65-F5344CB8AC3E}">
        <p14:creationId xmlns:p14="http://schemas.microsoft.com/office/powerpoint/2010/main" val="10528876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ACB437-C1B1-6E98-7B3E-F906D321717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4E31EBF-B47B-0FC3-9025-EB46496CCCD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AF87D1C-1A2C-8853-FE2D-C46C197EC1E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0E0103A-1F6A-F87C-D2AF-6415D2F5660D}"/>
              </a:ext>
            </a:extLst>
          </p:cNvPr>
          <p:cNvSpPr>
            <a:spLocks noGrp="1"/>
          </p:cNvSpPr>
          <p:nvPr>
            <p:ph type="sldNum" sz="quarter" idx="5"/>
          </p:nvPr>
        </p:nvSpPr>
        <p:spPr/>
        <p:txBody>
          <a:bodyPr/>
          <a:lstStyle/>
          <a:p>
            <a:fld id="{C802CE34-C06C-4943-ADD2-08302BFEBF76}" type="slidenum">
              <a:rPr lang="en-US" smtClean="0"/>
              <a:t>10</a:t>
            </a:fld>
            <a:endParaRPr lang="en-US"/>
          </a:p>
        </p:txBody>
      </p:sp>
    </p:spTree>
    <p:extLst>
      <p:ext uri="{BB962C8B-B14F-4D97-AF65-F5344CB8AC3E}">
        <p14:creationId xmlns:p14="http://schemas.microsoft.com/office/powerpoint/2010/main" val="929954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fontAlgn="base"/>
            <a:r>
              <a:rPr lang="en-US" b="1" i="0" dirty="0">
                <a:effectLst/>
                <a:latin typeface="Calibri" panose="020F0502020204030204" pitchFamily="34" charset="0"/>
                <a:ea typeface="Calibri" panose="020F0502020204030204" pitchFamily="34" charset="0"/>
                <a:cs typeface="Calibri" panose="020F0502020204030204" pitchFamily="34" charset="0"/>
              </a:rPr>
              <a:t>Course Objectives</a:t>
            </a:r>
          </a:p>
          <a:p>
            <a:pPr marL="0" marR="0" fontAlgn="base"/>
            <a:r>
              <a:rPr lang="en-US" b="0" i="0" dirty="0">
                <a:effectLst/>
                <a:latin typeface="Calibri" panose="020F0502020204030204" pitchFamily="34" charset="0"/>
                <a:ea typeface="Calibri" panose="020F0502020204030204" pitchFamily="34" charset="0"/>
                <a:cs typeface="Calibri" panose="020F0502020204030204" pitchFamily="34" charset="0"/>
              </a:rPr>
              <a:t>For a commissioner, this means we need to be aware and knowledgeable of all that is available to support safety within Scouting and find every opportunity to share with units. </a:t>
            </a:r>
          </a:p>
          <a:p>
            <a:pPr marL="0" marR="0" fontAlgn="base"/>
            <a:r>
              <a:rPr lang="en-US" b="0" i="0" dirty="0">
                <a:effectLst/>
                <a:latin typeface="Calibri" panose="020F0502020204030204" pitchFamily="34" charset="0"/>
                <a:ea typeface="Calibri" panose="020F0502020204030204" pitchFamily="34" charset="0"/>
                <a:cs typeface="Calibri" panose="020F0502020204030204" pitchFamily="34" charset="0"/>
              </a:rPr>
              <a:t>At the end of this training, a commissioner will be able to: </a:t>
            </a:r>
          </a:p>
          <a:p>
            <a:pPr marL="0" marR="0" fontAlgn="base"/>
            <a:endParaRPr lang="en-US" b="0" i="0" dirty="0">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fontAlgn="base">
              <a:spcAft>
                <a:spcPts val="600"/>
              </a:spcAft>
              <a:buFont typeface="Symbol" panose="05050102010706020507" pitchFamily="18" charset="2"/>
              <a:buChar char=""/>
            </a:pPr>
            <a:r>
              <a:rPr lang="en-US" b="0" i="0" dirty="0">
                <a:effectLst/>
                <a:latin typeface="Calibri" panose="020F0502020204030204" pitchFamily="34" charset="0"/>
                <a:ea typeface="Calibri" panose="020F0502020204030204" pitchFamily="34" charset="0"/>
                <a:cs typeface="Calibri" panose="020F0502020204030204" pitchFamily="34" charset="0"/>
              </a:rPr>
              <a:t>Understand the safety measures in place </a:t>
            </a:r>
          </a:p>
          <a:p>
            <a:pPr marL="342900" marR="0" lvl="0" indent="-342900" fontAlgn="base">
              <a:spcAft>
                <a:spcPts val="600"/>
              </a:spcAft>
              <a:buFont typeface="Symbol" panose="05050102010706020507" pitchFamily="18" charset="2"/>
              <a:buChar char=""/>
            </a:pPr>
            <a:r>
              <a:rPr lang="en-US" b="0" i="0" dirty="0">
                <a:effectLst/>
                <a:latin typeface="Calibri" panose="020F0502020204030204" pitchFamily="34" charset="0"/>
                <a:ea typeface="Calibri" panose="020F0502020204030204" pitchFamily="34" charset="0"/>
                <a:cs typeface="Calibri" panose="020F0502020204030204" pitchFamily="34" charset="0"/>
              </a:rPr>
              <a:t>Know the resources for guidance </a:t>
            </a:r>
          </a:p>
          <a:p>
            <a:pPr marL="342900" indent="-342900" fontAlgn="base">
              <a:spcAft>
                <a:spcPts val="600"/>
              </a:spcAft>
              <a:buFont typeface="Symbol" panose="05050102010706020507" pitchFamily="18" charset="2"/>
              <a:buChar char=""/>
            </a:pPr>
            <a:r>
              <a:rPr lang="en-US" dirty="0">
                <a:latin typeface="Calibri" panose="020F0502020204030204" pitchFamily="34" charset="0"/>
                <a:ea typeface="Calibri" panose="020F0502020204030204" pitchFamily="34" charset="0"/>
                <a:cs typeface="Calibri" panose="020F0502020204030204" pitchFamily="34" charset="0"/>
              </a:rPr>
              <a:t>Understand </a:t>
            </a:r>
            <a:r>
              <a:rPr lang="en-US" b="0" i="0" dirty="0">
                <a:effectLst/>
                <a:latin typeface="Calibri" panose="020F0502020204030204" pitchFamily="34" charset="0"/>
                <a:ea typeface="Calibri" panose="020F0502020204030204" pitchFamily="34" charset="0"/>
                <a:cs typeface="Calibri" panose="020F0502020204030204" pitchFamily="34" charset="0"/>
              </a:rPr>
              <a:t>the reporting instruments </a:t>
            </a:r>
          </a:p>
          <a:p>
            <a:endParaRPr lang="en-US" dirty="0"/>
          </a:p>
        </p:txBody>
      </p:sp>
      <p:sp>
        <p:nvSpPr>
          <p:cNvPr id="4" name="Slide Number Placeholder 3"/>
          <p:cNvSpPr>
            <a:spLocks noGrp="1"/>
          </p:cNvSpPr>
          <p:nvPr>
            <p:ph type="sldNum" sz="quarter" idx="5"/>
          </p:nvPr>
        </p:nvSpPr>
        <p:spPr/>
        <p:txBody>
          <a:bodyPr/>
          <a:lstStyle/>
          <a:p>
            <a:fld id="{C802CE34-C06C-4943-ADD2-08302BFEBF76}" type="slidenum">
              <a:rPr lang="en-US" smtClean="0"/>
              <a:t>2</a:t>
            </a:fld>
            <a:endParaRPr lang="en-US"/>
          </a:p>
        </p:txBody>
      </p:sp>
    </p:spTree>
    <p:extLst>
      <p:ext uri="{BB962C8B-B14F-4D97-AF65-F5344CB8AC3E}">
        <p14:creationId xmlns:p14="http://schemas.microsoft.com/office/powerpoint/2010/main" val="1330707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fontAlgn="base"/>
            <a:r>
              <a:rPr lang="en-US" b="1" dirty="0">
                <a:effectLst/>
                <a:latin typeface="Calibri" panose="020F0502020204030204" pitchFamily="34" charset="0"/>
                <a:ea typeface="Calibri" panose="020F0502020204030204" pitchFamily="34" charset="0"/>
                <a:cs typeface="Calibri" panose="020F0502020204030204" pitchFamily="34" charset="0"/>
              </a:rPr>
              <a:t>Commissioner Priorities</a:t>
            </a:r>
          </a:p>
          <a:p>
            <a:pPr marL="0" marR="0" fontAlgn="base"/>
            <a:r>
              <a:rPr lang="en-US" dirty="0">
                <a:effectLst/>
                <a:latin typeface="Calibri" panose="020F0502020204030204" pitchFamily="34" charset="0"/>
                <a:ea typeface="Calibri" panose="020F0502020204030204" pitchFamily="34" charset="0"/>
                <a:cs typeface="Calibri" panose="020F0502020204030204" pitchFamily="34" charset="0"/>
              </a:rPr>
              <a:t>Commissioners are the support for the unit to successfully and safely conduct the Scouting program.   To truly be the best resource, a commissioner needs to know or be able to access critical information about Scouting.  Safety is one area of critical information.   Each commissioner needs to be familiar with the steps that are in place to ensure safety, as well as suggested unit practices and tools. </a:t>
            </a:r>
          </a:p>
          <a:p>
            <a:pPr marL="0" marR="0" fontAlgn="base"/>
            <a:r>
              <a:rPr lang="en-US" dirty="0">
                <a:effectLst/>
                <a:latin typeface="Calibri" panose="020F0502020204030204" pitchFamily="34" charset="0"/>
                <a:ea typeface="Calibri" panose="020F0502020204030204" pitchFamily="34" charset="0"/>
                <a:cs typeface="Calibri" panose="020F0502020204030204" pitchFamily="34" charset="0"/>
              </a:rPr>
              <a:t> </a:t>
            </a:r>
          </a:p>
          <a:p>
            <a:pPr marL="0" marR="0" fontAlgn="base"/>
            <a:r>
              <a:rPr lang="en-US" dirty="0">
                <a:effectLst/>
                <a:latin typeface="Calibri" panose="020F0502020204030204" pitchFamily="34" charset="0"/>
                <a:ea typeface="Calibri" panose="020F0502020204030204" pitchFamily="34" charset="0"/>
                <a:cs typeface="Calibri" panose="020F0502020204030204" pitchFamily="34" charset="0"/>
              </a:rPr>
              <a:t>Making safety an ongoing constant that is visible to all members is one of the attributes that will support the growth that Scouting is working toward. </a:t>
            </a:r>
          </a:p>
          <a:p>
            <a:endParaRPr lang="en-US" dirty="0"/>
          </a:p>
        </p:txBody>
      </p:sp>
      <p:sp>
        <p:nvSpPr>
          <p:cNvPr id="4" name="Slide Number Placeholder 3"/>
          <p:cNvSpPr>
            <a:spLocks noGrp="1"/>
          </p:cNvSpPr>
          <p:nvPr>
            <p:ph type="sldNum" sz="quarter" idx="5"/>
          </p:nvPr>
        </p:nvSpPr>
        <p:spPr/>
        <p:txBody>
          <a:bodyPr/>
          <a:lstStyle/>
          <a:p>
            <a:fld id="{C802CE34-C06C-4943-ADD2-08302BFEBF76}" type="slidenum">
              <a:rPr lang="en-US" smtClean="0"/>
              <a:t>3</a:t>
            </a:fld>
            <a:endParaRPr lang="en-US"/>
          </a:p>
        </p:txBody>
      </p:sp>
    </p:spTree>
    <p:extLst>
      <p:ext uri="{BB962C8B-B14F-4D97-AF65-F5344CB8AC3E}">
        <p14:creationId xmlns:p14="http://schemas.microsoft.com/office/powerpoint/2010/main" val="4204515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4170244"/>
          </a:xfrm>
        </p:spPr>
        <p:txBody>
          <a:bodyPr/>
          <a:lstStyle/>
          <a:p>
            <a:pPr marL="0" marR="0">
              <a:spcAft>
                <a:spcPts val="600"/>
              </a:spcAft>
            </a:pPr>
            <a:r>
              <a:rPr lang="en-US" b="1" dirty="0">
                <a:effectLst/>
                <a:latin typeface="Calibri" panose="020F0502020204030204" pitchFamily="34" charset="0"/>
                <a:ea typeface="Times New Roman" panose="02020603050405020304" pitchFamily="18" charset="0"/>
              </a:rPr>
              <a:t>Safe Leadership</a:t>
            </a:r>
          </a:p>
          <a:p>
            <a:pPr marL="0" marR="0">
              <a:spcAft>
                <a:spcPts val="600"/>
              </a:spcAft>
            </a:pPr>
            <a:r>
              <a:rPr lang="en-US" dirty="0">
                <a:effectLst/>
                <a:latin typeface="Calibri" panose="020F0502020204030204" pitchFamily="34" charset="0"/>
                <a:ea typeface="Times New Roman" panose="02020603050405020304" pitchFamily="18" charset="0"/>
              </a:rPr>
              <a:t>One of the consistent safety measures is that every leader, committee member, and adult member of the Scouting community must register and adhere to the practices that create a leadership corps committed to ensuring a safe environment while running the Scouting program. </a:t>
            </a:r>
          </a:p>
          <a:p>
            <a:pPr marL="0" marR="0">
              <a:spcAft>
                <a:spcPts val="600"/>
              </a:spcAft>
            </a:pPr>
            <a:endParaRPr lang="en-US" dirty="0">
              <a:effectLst/>
              <a:latin typeface="Calibri" panose="020F0502020204030204" pitchFamily="34" charset="0"/>
              <a:ea typeface="Times New Roman" panose="02020603050405020304" pitchFamily="18" charset="0"/>
            </a:endParaRPr>
          </a:p>
          <a:p>
            <a:pPr marL="0" marR="0">
              <a:spcAft>
                <a:spcPts val="600"/>
              </a:spcAft>
            </a:pPr>
            <a:r>
              <a:rPr lang="en-US" dirty="0">
                <a:effectLst/>
                <a:latin typeface="Calibri" panose="020F0502020204030204" pitchFamily="34" charset="0"/>
                <a:ea typeface="Times New Roman" panose="02020603050405020304" pitchFamily="18" charset="0"/>
              </a:rPr>
              <a:t>This starts with registering with Scouting America, which includes approval by the Chartered Organization, a criminal background check, and a volunteer database screening. Adult membership starts at age 18, but an adult cannot be counted as part of the 2-deep supervision required until age 21.</a:t>
            </a:r>
          </a:p>
          <a:p>
            <a:pPr marL="0" marR="0">
              <a:spcAft>
                <a:spcPts val="600"/>
              </a:spcAft>
            </a:pPr>
            <a:endParaRPr lang="en-US" dirty="0">
              <a:effectLst/>
              <a:latin typeface="Calibri" panose="020F0502020204030204" pitchFamily="34" charset="0"/>
              <a:ea typeface="Times New Roman" panose="02020603050405020304" pitchFamily="18" charset="0"/>
            </a:endParaRPr>
          </a:p>
          <a:p>
            <a:pPr marL="0" marR="0">
              <a:spcAft>
                <a:spcPts val="600"/>
              </a:spcAft>
            </a:pPr>
            <a:r>
              <a:rPr lang="en-US" dirty="0">
                <a:effectLst/>
                <a:latin typeface="Calibri" panose="020F0502020204030204" pitchFamily="34" charset="0"/>
                <a:ea typeface="Times New Roman" panose="02020603050405020304" pitchFamily="18" charset="0"/>
              </a:rPr>
              <a:t>Each adult member must also take Youth Protection Training (YPT) before their registration is fully approved and renew it before the expiration date, so they are always YPT trained. The chartered organization may require additional youth protection training. </a:t>
            </a:r>
          </a:p>
          <a:p>
            <a:pPr marL="0" marR="0">
              <a:spcAft>
                <a:spcPts val="600"/>
              </a:spcAft>
            </a:pPr>
            <a:endParaRPr lang="en-US" dirty="0">
              <a:effectLst/>
              <a:latin typeface="Calibri" panose="020F0502020204030204" pitchFamily="34" charset="0"/>
              <a:ea typeface="Times New Roman" panose="02020603050405020304" pitchFamily="18" charset="0"/>
            </a:endParaRPr>
          </a:p>
          <a:p>
            <a:pPr marL="0" marR="0">
              <a:spcAft>
                <a:spcPts val="600"/>
              </a:spcAft>
            </a:pPr>
            <a:r>
              <a:rPr lang="en-US" dirty="0">
                <a:effectLst/>
                <a:latin typeface="Calibri" panose="020F0502020204030204" pitchFamily="34" charset="0"/>
                <a:ea typeface="Times New Roman" panose="02020603050405020304" pitchFamily="18" charset="0"/>
              </a:rPr>
              <a:t>This is the frontline for abuse prevention in Scouting.</a:t>
            </a:r>
          </a:p>
          <a:p>
            <a:endParaRPr lang="en-US" dirty="0"/>
          </a:p>
        </p:txBody>
      </p:sp>
      <p:sp>
        <p:nvSpPr>
          <p:cNvPr id="4" name="Slide Number Placeholder 3"/>
          <p:cNvSpPr>
            <a:spLocks noGrp="1"/>
          </p:cNvSpPr>
          <p:nvPr>
            <p:ph type="sldNum" sz="quarter" idx="5"/>
          </p:nvPr>
        </p:nvSpPr>
        <p:spPr/>
        <p:txBody>
          <a:bodyPr/>
          <a:lstStyle/>
          <a:p>
            <a:fld id="{C802CE34-C06C-4943-ADD2-08302BFEBF76}" type="slidenum">
              <a:rPr lang="en-US" smtClean="0"/>
              <a:t>4</a:t>
            </a:fld>
            <a:endParaRPr lang="en-US"/>
          </a:p>
        </p:txBody>
      </p:sp>
    </p:spTree>
    <p:extLst>
      <p:ext uri="{BB962C8B-B14F-4D97-AF65-F5344CB8AC3E}">
        <p14:creationId xmlns:p14="http://schemas.microsoft.com/office/powerpoint/2010/main" val="1596154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36738" y="230188"/>
            <a:ext cx="3184525" cy="1790700"/>
          </a:xfrm>
        </p:spPr>
      </p:sp>
      <p:sp>
        <p:nvSpPr>
          <p:cNvPr id="3" name="Notes Placeholder 2"/>
          <p:cNvSpPr>
            <a:spLocks noGrp="1"/>
          </p:cNvSpPr>
          <p:nvPr>
            <p:ph type="body" idx="1"/>
          </p:nvPr>
        </p:nvSpPr>
        <p:spPr>
          <a:xfrm>
            <a:off x="217795" y="2103120"/>
            <a:ext cx="6346209" cy="6938009"/>
          </a:xfrm>
        </p:spPr>
        <p:txBody>
          <a:bodyPr/>
          <a:lstStyle/>
          <a:p>
            <a:pPr marL="0" marR="0"/>
            <a:r>
              <a:rPr lang="en-US" b="1" dirty="0">
                <a:effectLst/>
                <a:latin typeface="Calibri" panose="020F0502020204030204" pitchFamily="34" charset="0"/>
                <a:ea typeface="Times New Roman" panose="02020603050405020304" pitchFamily="18" charset="0"/>
              </a:rPr>
              <a:t>S.A.F.E. Model - Handout 1 per person</a:t>
            </a:r>
          </a:p>
          <a:p>
            <a:pPr marL="0" marR="0"/>
            <a:r>
              <a:rPr lang="en-US" dirty="0">
                <a:effectLst/>
                <a:latin typeface="Calibri" panose="020F0502020204030204" pitchFamily="34" charset="0"/>
                <a:ea typeface="Times New Roman" panose="02020603050405020304" pitchFamily="18" charset="0"/>
              </a:rPr>
              <a:t>Scouting attracts members by offering exciting, safe challenges. Its consistent emphasis on safe practices assures members that the challenges they face are safe to participate in. The specifics of a safe program are listed here.</a:t>
            </a:r>
          </a:p>
          <a:p>
            <a:pPr marL="0" marR="0"/>
            <a:endParaRPr lang="en-US" dirty="0">
              <a:effectLst/>
              <a:latin typeface="Calibri" panose="020F0502020204030204" pitchFamily="34" charset="0"/>
              <a:ea typeface="Times New Roman" panose="02020603050405020304" pitchFamily="18" charset="0"/>
            </a:endParaRPr>
          </a:p>
          <a:p>
            <a:pPr marL="0" marR="0"/>
            <a:r>
              <a:rPr lang="en-US" dirty="0">
                <a:effectLst/>
                <a:latin typeface="Calibri" panose="020F0502020204030204" pitchFamily="34" charset="0"/>
                <a:ea typeface="Times New Roman" panose="02020603050405020304" pitchFamily="18" charset="0"/>
              </a:rPr>
              <a:t>Scouting is committed to injury and illness prevention. To this end, safety measures are integrated into program handbooks, literature, and training manuals. Leaders are expected to use the message of SAFE when delivering the program.</a:t>
            </a:r>
          </a:p>
          <a:p>
            <a:pPr marL="0" marR="0"/>
            <a:endParaRPr lang="en-US" dirty="0">
              <a:effectLst/>
              <a:latin typeface="Calibri" panose="020F0502020204030204" pitchFamily="34" charset="0"/>
              <a:ea typeface="Times New Roman" panose="02020603050405020304" pitchFamily="18" charset="0"/>
            </a:endParaRPr>
          </a:p>
          <a:p>
            <a:pPr marL="0" marR="0"/>
            <a:r>
              <a:rPr lang="en-US" b="1" dirty="0">
                <a:effectLst/>
                <a:latin typeface="Calibri" panose="020F0502020204030204" pitchFamily="34" charset="0"/>
                <a:ea typeface="Times New Roman" panose="02020603050405020304" pitchFamily="18" charset="0"/>
              </a:rPr>
              <a:t>The “S” is for Supervision </a:t>
            </a:r>
            <a:r>
              <a:rPr lang="en-US" dirty="0">
                <a:effectLst/>
                <a:latin typeface="Calibri" panose="020F0502020204030204" pitchFamily="34" charset="0"/>
                <a:ea typeface="Times New Roman" panose="02020603050405020304" pitchFamily="18" charset="0"/>
              </a:rPr>
              <a:t>- Supervision is required for all scouting activities. Each scout activity must have 2 registered leaders age 21 or older at the event, including at least one female leader if there are female Scouts involved. This is so the adult leadership can monitor for any potential issues that may arise and be there to advise youth as needed. </a:t>
            </a:r>
          </a:p>
          <a:p>
            <a:pPr marL="0" marR="0"/>
            <a:endParaRPr lang="en-US" dirty="0">
              <a:effectLst/>
              <a:latin typeface="Calibri" panose="020F0502020204030204" pitchFamily="34" charset="0"/>
              <a:ea typeface="Times New Roman" panose="02020603050405020304" pitchFamily="18" charset="0"/>
            </a:endParaRPr>
          </a:p>
          <a:p>
            <a:pPr marL="0" marR="0"/>
            <a:r>
              <a:rPr lang="en-US" b="1" dirty="0">
                <a:effectLst/>
                <a:latin typeface="Calibri" panose="020F0502020204030204" pitchFamily="34" charset="0"/>
                <a:ea typeface="Times New Roman" panose="02020603050405020304" pitchFamily="18" charset="0"/>
              </a:rPr>
              <a:t>“A” is for Assessment  </a:t>
            </a:r>
            <a:r>
              <a:rPr lang="en-US" dirty="0">
                <a:effectLst/>
                <a:latin typeface="Calibri" panose="020F0502020204030204" pitchFamily="34" charset="0"/>
                <a:ea typeface="Times New Roman" panose="02020603050405020304" pitchFamily="18" charset="0"/>
              </a:rPr>
              <a:t>- Assessment is about developing situational awareness, both in the moment as we monitor potential issues but also in the planning process. Safety is our first priority in Scouting, which means that as an event is planned out there needs to be consideration in that process as well as during the event itself. </a:t>
            </a:r>
          </a:p>
          <a:p>
            <a:pPr marL="0" marR="0"/>
            <a:endParaRPr lang="en-US" b="1" dirty="0">
              <a:effectLst/>
              <a:latin typeface="Calibri" panose="020F0502020204030204" pitchFamily="34" charset="0"/>
              <a:ea typeface="Times New Roman" panose="02020603050405020304" pitchFamily="18" charset="0"/>
            </a:endParaRPr>
          </a:p>
          <a:p>
            <a:pPr marL="0" marR="0"/>
            <a:r>
              <a:rPr lang="en-US" b="1" dirty="0">
                <a:effectLst/>
                <a:latin typeface="Calibri" panose="020F0502020204030204" pitchFamily="34" charset="0"/>
                <a:ea typeface="Times New Roman" panose="02020603050405020304" pitchFamily="18" charset="0"/>
              </a:rPr>
              <a:t>“F” is for Fitness </a:t>
            </a:r>
            <a:r>
              <a:rPr lang="en-US" b="1" dirty="0">
                <a:latin typeface="Calibri" panose="020F0502020204030204" pitchFamily="34" charset="0"/>
                <a:ea typeface="Times New Roman" panose="02020603050405020304" pitchFamily="18" charset="0"/>
                <a:cs typeface="Calibri"/>
              </a:rPr>
              <a:t> </a:t>
            </a:r>
            <a:r>
              <a:rPr lang="en-US" dirty="0">
                <a:latin typeface="Calibri" panose="020F0502020204030204" pitchFamily="34" charset="0"/>
                <a:ea typeface="Times New Roman" panose="02020603050405020304" pitchFamily="18" charset="0"/>
                <a:cs typeface="Calibri"/>
              </a:rPr>
              <a:t>- </a:t>
            </a:r>
            <a:r>
              <a:rPr lang="en-US" dirty="0">
                <a:latin typeface="Calibri"/>
                <a:ea typeface="Times New Roman" panose="02020603050405020304" pitchFamily="18" charset="0"/>
                <a:cs typeface="Calibri"/>
              </a:rPr>
              <a:t>When planning activities, the unit leadership and participants must know the physical fitness required for the event and the group's current fitness level.  This includes having the Annual Health and Medical Record form on file for all participants, being familiar with the capabilities of the Scouts and Scouters, and knowing their limitations for certain activities.</a:t>
            </a:r>
            <a:endParaRPr lang="en-US" dirty="0">
              <a:latin typeface="Calibri" panose="020F0502020204030204" pitchFamily="34" charset="0"/>
              <a:ea typeface="Times New Roman" panose="02020603050405020304" pitchFamily="18" charset="0"/>
              <a:cs typeface="Calibri" panose="020F0502020204030204" pitchFamily="34" charset="0"/>
            </a:endParaRPr>
          </a:p>
          <a:p>
            <a:endParaRPr lang="en-US" dirty="0">
              <a:latin typeface="Calibri" panose="020F0502020204030204" pitchFamily="34" charset="0"/>
              <a:ea typeface="Times New Roman" panose="02020603050405020304" pitchFamily="18" charset="0"/>
              <a:cs typeface="Calibri" panose="020F0502020204030204" pitchFamily="34" charset="0"/>
            </a:endParaRPr>
          </a:p>
          <a:p>
            <a:r>
              <a:rPr lang="en-US" b="1" dirty="0">
                <a:effectLst/>
                <a:latin typeface="Calibri" panose="020F0502020204030204" pitchFamily="34" charset="0"/>
                <a:ea typeface="Times New Roman" panose="02020603050405020304" pitchFamily="18" charset="0"/>
              </a:rPr>
              <a:t>“E” stands for personal and unit Equipment as well as the Environment  </a:t>
            </a:r>
            <a:r>
              <a:rPr lang="en-US" dirty="0">
                <a:effectLst/>
                <a:latin typeface="Calibri" panose="020F0502020204030204" pitchFamily="34" charset="0"/>
                <a:ea typeface="Times New Roman" panose="02020603050405020304" pitchFamily="18" charset="0"/>
              </a:rPr>
              <a:t>- </a:t>
            </a:r>
            <a:r>
              <a:rPr lang="en-US" dirty="0">
                <a:effectLst/>
                <a:latin typeface="Calibri"/>
                <a:ea typeface="Times New Roman" panose="02020603050405020304" pitchFamily="18" charset="0"/>
                <a:cs typeface="Calibri"/>
              </a:rPr>
              <a:t>Some aspects </a:t>
            </a:r>
            <a:r>
              <a:rPr lang="en-US" dirty="0">
                <a:latin typeface="Calibri"/>
                <a:ea typeface="Times New Roman" panose="02020603050405020304" pitchFamily="18" charset="0"/>
                <a:cs typeface="Calibri"/>
              </a:rPr>
              <a:t>of Equipment and Environment overlap</a:t>
            </a:r>
            <a:r>
              <a:rPr lang="en-US" dirty="0">
                <a:effectLst/>
                <a:latin typeface="Calibri"/>
                <a:ea typeface="Times New Roman" panose="02020603050405020304" pitchFamily="18" charset="0"/>
                <a:cs typeface="Calibri"/>
              </a:rPr>
              <a:t> with </a:t>
            </a:r>
            <a:r>
              <a:rPr lang="en-US" dirty="0">
                <a:latin typeface="Calibri"/>
                <a:ea typeface="Times New Roman" panose="02020603050405020304" pitchFamily="18" charset="0"/>
                <a:cs typeface="Calibri"/>
              </a:rPr>
              <a:t>the other</a:t>
            </a:r>
            <a:r>
              <a:rPr lang="en-US" dirty="0">
                <a:effectLst/>
                <a:latin typeface="Calibri"/>
                <a:ea typeface="Times New Roman" panose="02020603050405020304" pitchFamily="18" charset="0"/>
                <a:cs typeface="Calibri"/>
              </a:rPr>
              <a:t> pieces </a:t>
            </a:r>
            <a:r>
              <a:rPr lang="en-US" dirty="0">
                <a:latin typeface="Calibri"/>
                <a:ea typeface="Times New Roman" panose="02020603050405020304" pitchFamily="18" charset="0"/>
                <a:cs typeface="Calibri"/>
              </a:rPr>
              <a:t>of the model that</a:t>
            </a:r>
            <a:r>
              <a:rPr lang="en-US" dirty="0">
                <a:effectLst/>
                <a:latin typeface="Calibri"/>
                <a:ea typeface="Times New Roman" panose="02020603050405020304" pitchFamily="18" charset="0"/>
                <a:cs typeface="Calibri"/>
              </a:rPr>
              <a:t> have been previously discussed. </a:t>
            </a:r>
          </a:p>
          <a:p>
            <a:pPr marL="0" marR="0"/>
            <a:endParaRPr lang="en-US" dirty="0">
              <a:effectLst/>
              <a:latin typeface="Calibri" panose="020F0502020204030204" pitchFamily="34" charset="0"/>
              <a:ea typeface="Times New Roman" panose="02020603050405020304" pitchFamily="18" charset="0"/>
            </a:endParaRPr>
          </a:p>
          <a:p>
            <a:pPr marL="0" marR="0"/>
            <a:r>
              <a:rPr lang="en-US" dirty="0">
                <a:latin typeface="Calibri"/>
                <a:ea typeface="Times New Roman" panose="02020603050405020304" pitchFamily="18" charset="0"/>
                <a:cs typeface="Calibri"/>
              </a:rPr>
              <a:t>Leadership</a:t>
            </a:r>
            <a:r>
              <a:rPr lang="en-US" dirty="0">
                <a:effectLst/>
                <a:latin typeface="Calibri"/>
                <a:ea typeface="Times New Roman" panose="02020603050405020304" pitchFamily="18" charset="0"/>
                <a:cs typeface="Calibri"/>
              </a:rPr>
              <a:t> needs to ensure that everyone is prepared with the appropriate personal gear for the activity and the possible weather changes predicted. Some activities may require specialized equipment. This needs to be recognized during the planning process, and the presence and condition of the necessary equipment should be verified before the activity as part of the assessment. </a:t>
            </a:r>
          </a:p>
          <a:p>
            <a:pPr marL="0" marR="0"/>
            <a:endParaRPr lang="en-US" dirty="0">
              <a:effectLst/>
              <a:latin typeface="Calibri" panose="020F0502020204030204" pitchFamily="34" charset="0"/>
              <a:ea typeface="Times New Roman" panose="02020603050405020304" pitchFamily="18" charset="0"/>
            </a:endParaRPr>
          </a:p>
          <a:p>
            <a:pPr marL="0" marR="0"/>
            <a:r>
              <a:rPr lang="en-US" dirty="0">
                <a:effectLst/>
                <a:latin typeface="Calibri" panose="020F0502020204030204" pitchFamily="34" charset="0"/>
                <a:ea typeface="Times New Roman" panose="02020603050405020304" pitchFamily="18" charset="0"/>
              </a:rPr>
              <a:t>The environment should also be a part of the assessment process, both in planning and during the activity. The environment can change rapidly, and there needs to be a constant awareness of those possibilities and contingency plans in place.  </a:t>
            </a:r>
          </a:p>
          <a:p>
            <a:pPr marL="0" marR="0"/>
            <a:endParaRPr lang="en-US" dirty="0">
              <a:effectLst/>
              <a:latin typeface="Calibri" panose="020F0502020204030204" pitchFamily="34"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C802CE34-C06C-4943-ADD2-08302BFEBF76}" type="slidenum">
              <a:rPr lang="en-US" smtClean="0"/>
              <a:t>5</a:t>
            </a:fld>
            <a:endParaRPr lang="en-US"/>
          </a:p>
        </p:txBody>
      </p:sp>
    </p:spTree>
    <p:extLst>
      <p:ext uri="{BB962C8B-B14F-4D97-AF65-F5344CB8AC3E}">
        <p14:creationId xmlns:p14="http://schemas.microsoft.com/office/powerpoint/2010/main" val="2967158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3CE836-A191-3DFB-32C8-354C253E01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8621297-F591-6A3E-3063-E93B474AC102}"/>
              </a:ext>
            </a:extLst>
          </p:cNvPr>
          <p:cNvSpPr>
            <a:spLocks noGrp="1" noRot="1" noChangeAspect="1"/>
          </p:cNvSpPr>
          <p:nvPr>
            <p:ph type="sldImg"/>
          </p:nvPr>
        </p:nvSpPr>
        <p:spPr>
          <a:xfrm>
            <a:off x="685800" y="515938"/>
            <a:ext cx="5486400" cy="3086100"/>
          </a:xfrm>
        </p:spPr>
      </p:sp>
      <p:sp>
        <p:nvSpPr>
          <p:cNvPr id="3" name="Notes Placeholder 2">
            <a:extLst>
              <a:ext uri="{FF2B5EF4-FFF2-40B4-BE49-F238E27FC236}">
                <a16:creationId xmlns:a16="http://schemas.microsoft.com/office/drawing/2014/main" id="{395DCF6F-C87F-9F8F-E25B-9F80B76EA32B}"/>
              </a:ext>
            </a:extLst>
          </p:cNvPr>
          <p:cNvSpPr>
            <a:spLocks noGrp="1"/>
          </p:cNvSpPr>
          <p:nvPr>
            <p:ph type="body" idx="1"/>
          </p:nvPr>
        </p:nvSpPr>
        <p:spPr/>
        <p:txBody>
          <a:bodyPr/>
          <a:lstStyle/>
          <a:p>
            <a:pPr marL="0" marR="0">
              <a:spcAft>
                <a:spcPts val="600"/>
              </a:spcAft>
            </a:pPr>
            <a:r>
              <a:rPr lang="en-US" b="1" dirty="0">
                <a:effectLst/>
                <a:latin typeface="Calibri" panose="020F0502020204030204" pitchFamily="34" charset="0"/>
                <a:ea typeface="Calibri" panose="020F0502020204030204" pitchFamily="34" charset="0"/>
                <a:cs typeface="Calibri" panose="020F0502020204030204" pitchFamily="34" charset="0"/>
              </a:rPr>
              <a:t>Resources for Support</a:t>
            </a:r>
          </a:p>
          <a:p>
            <a:pPr marL="0" marR="0">
              <a:spcAft>
                <a:spcPts val="600"/>
              </a:spcAft>
            </a:pPr>
            <a:r>
              <a:rPr lang="en-US" dirty="0">
                <a:effectLst/>
                <a:latin typeface="Calibri" panose="020F0502020204030204" pitchFamily="34" charset="0"/>
                <a:ea typeface="Calibri" panose="020F0502020204030204" pitchFamily="34" charset="0"/>
                <a:cs typeface="Calibri" panose="020F0502020204030204" pitchFamily="34" charset="0"/>
              </a:rPr>
              <a:t>As the single best resource, you need to be able to find support for a unit.  These are 3 essential resources. </a:t>
            </a:r>
          </a:p>
          <a:p>
            <a:pPr marL="0" marR="0">
              <a:spcAft>
                <a:spcPts val="600"/>
              </a:spcAft>
            </a:pP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342900" marR="0" lvl="0" indent="-342900">
              <a:spcAft>
                <a:spcPts val="600"/>
              </a:spcAft>
              <a:buSzPts val="1000"/>
              <a:buFont typeface="Symbol" panose="05050102010706020507" pitchFamily="18" charset="2"/>
              <a:buChar char=""/>
              <a:tabLst>
                <a:tab pos="457200" algn="l"/>
              </a:tabLst>
            </a:pPr>
            <a:r>
              <a:rPr lang="en-US" dirty="0">
                <a:effectLst/>
                <a:latin typeface="Calibri" panose="020F0502020204030204" pitchFamily="34" charset="0"/>
                <a:ea typeface="Calibri" panose="020F0502020204030204" pitchFamily="34" charset="0"/>
                <a:cs typeface="Calibri" panose="020F0502020204030204" pitchFamily="34" charset="0"/>
              </a:rPr>
              <a:t>The </a:t>
            </a:r>
            <a:r>
              <a:rPr lang="en-US" i="1" dirty="0">
                <a:effectLst/>
                <a:latin typeface="Calibri" panose="020F0502020204030204" pitchFamily="34" charset="0"/>
                <a:ea typeface="Calibri" panose="020F0502020204030204" pitchFamily="34" charset="0"/>
                <a:cs typeface="Calibri" panose="020F0502020204030204" pitchFamily="34" charset="0"/>
              </a:rPr>
              <a:t>Guide to Safe Scouting</a:t>
            </a:r>
            <a:r>
              <a:rPr lang="en-US" dirty="0">
                <a:effectLst/>
                <a:latin typeface="Calibri" panose="020F0502020204030204" pitchFamily="34" charset="0"/>
                <a:ea typeface="Calibri" panose="020F0502020204030204" pitchFamily="34" charset="0"/>
                <a:cs typeface="Calibri" panose="020F0502020204030204" pitchFamily="34" charset="0"/>
              </a:rPr>
              <a:t> contains all the regulations for planning age-appropriate safe activities for scouts of all ages. </a:t>
            </a:r>
          </a:p>
          <a:p>
            <a:pPr marL="342900" marR="0" lvl="0" indent="-342900">
              <a:spcAft>
                <a:spcPts val="600"/>
              </a:spcAft>
              <a:buSzPts val="1000"/>
              <a:buFont typeface="Symbol" panose="05050102010706020507" pitchFamily="18" charset="2"/>
              <a:buChar char=""/>
              <a:tabLst>
                <a:tab pos="457200" algn="l"/>
              </a:tabLst>
            </a:pPr>
            <a:r>
              <a:rPr lang="en-US" dirty="0">
                <a:effectLst/>
                <a:latin typeface="Calibri" panose="020F0502020204030204" pitchFamily="34" charset="0"/>
                <a:ea typeface="Calibri" panose="020F0502020204030204" pitchFamily="34" charset="0"/>
                <a:cs typeface="Calibri" panose="020F0502020204030204" pitchFamily="34" charset="0"/>
              </a:rPr>
              <a:t>The Youth Protection Site, Scouting.org, contains essential information to ensure that our youth and adults are safe to participate in scouting activities.   </a:t>
            </a:r>
          </a:p>
          <a:p>
            <a:pPr marL="342900" marR="0" lvl="0" indent="-342900">
              <a:spcAft>
                <a:spcPts val="600"/>
              </a:spcAft>
              <a:buSzPts val="1000"/>
              <a:buFont typeface="Symbol" panose="05050102010706020507" pitchFamily="18" charset="2"/>
              <a:buChar char=""/>
              <a:tabLst>
                <a:tab pos="457200" algn="l"/>
              </a:tabLst>
            </a:pPr>
            <a:r>
              <a:rPr lang="en-US" dirty="0">
                <a:effectLst/>
                <a:latin typeface="Calibri" panose="020F0502020204030204" pitchFamily="34" charset="0"/>
                <a:ea typeface="Calibri" panose="020F0502020204030204" pitchFamily="34" charset="0"/>
                <a:cs typeface="Calibri" panose="020F0502020204030204" pitchFamily="34" charset="0"/>
              </a:rPr>
              <a:t>S.A.F.E. checklists are detailed lists to ensure that you have considered all activities to be prepared for a successful, safe activity and possible complications. </a:t>
            </a:r>
          </a:p>
          <a:p>
            <a:pPr marL="342900" marR="0" lvl="0" indent="-342900">
              <a:spcAft>
                <a:spcPts val="600"/>
              </a:spcAft>
              <a:buSzPts val="1000"/>
              <a:buFont typeface="Symbol" panose="05050102010706020507" pitchFamily="18" charset="2"/>
              <a:buChar char=""/>
              <a:tabLst>
                <a:tab pos="457200" algn="l"/>
              </a:tabLst>
            </a:pP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600"/>
              </a:spcAft>
              <a:buClrTx/>
              <a:buSzPts val="1000"/>
              <a:buFont typeface="Symbol" panose="05050102010706020507" pitchFamily="18" charset="2"/>
              <a:buNone/>
              <a:tabLst>
                <a:tab pos="457200" algn="l"/>
              </a:tabLst>
              <a:defRPr/>
            </a:pPr>
            <a:r>
              <a:rPr lang="en-US" b="1"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Instructor Note:  </a:t>
            </a:r>
            <a:r>
              <a:rPr lang="en-US" b="1" i="1"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Have the class scan the QR code on the slide</a:t>
            </a: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spcAft>
                <a:spcPts val="600"/>
              </a:spcAft>
              <a:buSzPts val="1000"/>
              <a:buFont typeface="Symbol" panose="05050102010706020507" pitchFamily="18" charset="2"/>
              <a:buNone/>
              <a:tabLst>
                <a:tab pos="457200" algn="l"/>
              </a:tabLst>
            </a:pPr>
            <a:endParaRPr lang="en-US" dirty="0"/>
          </a:p>
        </p:txBody>
      </p:sp>
      <p:sp>
        <p:nvSpPr>
          <p:cNvPr id="4" name="Slide Number Placeholder 3">
            <a:extLst>
              <a:ext uri="{FF2B5EF4-FFF2-40B4-BE49-F238E27FC236}">
                <a16:creationId xmlns:a16="http://schemas.microsoft.com/office/drawing/2014/main" id="{EF64E481-3A12-6227-EB62-1C704D5A1FE8}"/>
              </a:ext>
            </a:extLst>
          </p:cNvPr>
          <p:cNvSpPr>
            <a:spLocks noGrp="1"/>
          </p:cNvSpPr>
          <p:nvPr>
            <p:ph type="sldNum" sz="quarter" idx="5"/>
          </p:nvPr>
        </p:nvSpPr>
        <p:spPr/>
        <p:txBody>
          <a:bodyPr/>
          <a:lstStyle/>
          <a:p>
            <a:fld id="{C802CE34-C06C-4943-ADD2-08302BFEBF76}" type="slidenum">
              <a:rPr lang="en-US" smtClean="0"/>
              <a:t>6</a:t>
            </a:fld>
            <a:endParaRPr lang="en-US"/>
          </a:p>
        </p:txBody>
      </p:sp>
    </p:spTree>
    <p:extLst>
      <p:ext uri="{BB962C8B-B14F-4D97-AF65-F5344CB8AC3E}">
        <p14:creationId xmlns:p14="http://schemas.microsoft.com/office/powerpoint/2010/main" val="14575700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D5C07-2042-C717-0B10-18F040F454B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D334244-BF37-F8D7-27CF-E952BEA3FB9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8823479-6382-C1AE-D3A4-E7D9611CE6B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b="1" dirty="0">
                <a:effectLst/>
                <a:latin typeface="Calibri" panose="020F0502020204030204" pitchFamily="34" charset="0"/>
                <a:ea typeface="Times New Roman" panose="02020603050405020304" pitchFamily="18" charset="0"/>
              </a:rPr>
              <a:t>Safety Moments</a:t>
            </a:r>
          </a:p>
          <a:p>
            <a:pPr marL="0" marR="0" lvl="0" indent="0" algn="l" defTabSz="914400" rtl="0" eaLnBrk="1" fontAlgn="auto" latinLnBrk="0" hangingPunct="1">
              <a:lnSpc>
                <a:spcPct val="100000"/>
              </a:lnSpc>
              <a:spcBef>
                <a:spcPts val="0"/>
              </a:spcBef>
              <a:spcAft>
                <a:spcPts val="600"/>
              </a:spcAft>
              <a:buClrTx/>
              <a:buSzTx/>
              <a:buFontTx/>
              <a:buNone/>
              <a:tabLst/>
              <a:defRPr/>
            </a:pPr>
            <a:r>
              <a:rPr lang="en-US" dirty="0">
                <a:effectLst/>
                <a:latin typeface="Calibri" panose="020F0502020204030204" pitchFamily="34" charset="0"/>
                <a:ea typeface="Times New Roman" panose="02020603050405020304" pitchFamily="18" charset="0"/>
              </a:rPr>
              <a:t>To build a culture of safety, take time at the beginning of each activity and meeting for a safety moment. Spending a few minutes on safe practices directly related to the A/Assess of the S.A.F.E. model is essential. </a:t>
            </a:r>
          </a:p>
          <a:p>
            <a:pPr marL="0" marR="0" lvl="0" indent="0" algn="l" defTabSz="914400" rtl="0" eaLnBrk="1" fontAlgn="auto" latinLnBrk="0" hangingPunct="1">
              <a:lnSpc>
                <a:spcPct val="100000"/>
              </a:lnSpc>
              <a:spcBef>
                <a:spcPts val="0"/>
              </a:spcBef>
              <a:spcAft>
                <a:spcPts val="600"/>
              </a:spcAft>
              <a:buClrTx/>
              <a:buSzTx/>
              <a:buFontTx/>
              <a:buNone/>
              <a:tabLst/>
              <a:defRPr/>
            </a:pPr>
            <a:r>
              <a:rPr lang="en-US" dirty="0">
                <a:effectLst/>
                <a:latin typeface="Calibri" panose="020F0502020204030204" pitchFamily="34" charset="0"/>
                <a:ea typeface="Times New Roman" panose="02020603050405020304" pitchFamily="18" charset="0"/>
              </a:rPr>
              <a:t>Unit leadership or scouts can develop these to share before projects and activities. The Safety Resources site offers suggestions on creating safety moments. </a:t>
            </a:r>
          </a:p>
        </p:txBody>
      </p:sp>
      <p:sp>
        <p:nvSpPr>
          <p:cNvPr id="4" name="Slide Number Placeholder 3">
            <a:extLst>
              <a:ext uri="{FF2B5EF4-FFF2-40B4-BE49-F238E27FC236}">
                <a16:creationId xmlns:a16="http://schemas.microsoft.com/office/drawing/2014/main" id="{8C10DB76-A38C-F52B-AFCB-45C2FCC9DD3C}"/>
              </a:ext>
            </a:extLst>
          </p:cNvPr>
          <p:cNvSpPr>
            <a:spLocks noGrp="1"/>
          </p:cNvSpPr>
          <p:nvPr>
            <p:ph type="sldNum" sz="quarter" idx="5"/>
          </p:nvPr>
        </p:nvSpPr>
        <p:spPr/>
        <p:txBody>
          <a:bodyPr/>
          <a:lstStyle/>
          <a:p>
            <a:fld id="{C802CE34-C06C-4943-ADD2-08302BFEBF76}" type="slidenum">
              <a:rPr lang="en-US" smtClean="0"/>
              <a:t>7</a:t>
            </a:fld>
            <a:endParaRPr lang="en-US"/>
          </a:p>
        </p:txBody>
      </p:sp>
    </p:spTree>
    <p:extLst>
      <p:ext uri="{BB962C8B-B14F-4D97-AF65-F5344CB8AC3E}">
        <p14:creationId xmlns:p14="http://schemas.microsoft.com/office/powerpoint/2010/main" val="554105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75496A-E7E5-AC39-A2AC-E9E4760EC0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99FF4DC-4DB1-AEA2-2451-1F1AB040183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F5FC99-7502-D56D-6305-F4E1B99A7BB9}"/>
              </a:ext>
            </a:extLst>
          </p:cNvPr>
          <p:cNvSpPr>
            <a:spLocks noGrp="1"/>
          </p:cNvSpPr>
          <p:nvPr>
            <p:ph type="body" idx="1"/>
          </p:nvPr>
        </p:nvSpPr>
        <p:spPr/>
        <p:txBody>
          <a:bodyPr/>
          <a:lstStyle/>
          <a:p>
            <a:pPr marL="0" marR="0">
              <a:spcAft>
                <a:spcPts val="600"/>
              </a:spcAft>
            </a:pPr>
            <a:r>
              <a:rPr lang="en-US" b="1" dirty="0">
                <a:effectLst/>
                <a:latin typeface="Calibri" panose="020F0502020204030204" pitchFamily="34" charset="0"/>
                <a:ea typeface="Calibri" panose="020F0502020204030204" pitchFamily="34" charset="0"/>
                <a:cs typeface="Calibri" panose="020F0502020204030204" pitchFamily="34" charset="0"/>
              </a:rPr>
              <a:t>Incident Reporting</a:t>
            </a:r>
          </a:p>
          <a:p>
            <a:pPr marL="0" marR="0">
              <a:spcAft>
                <a:spcPts val="600"/>
              </a:spcAft>
            </a:pPr>
            <a:r>
              <a:rPr lang="en-US" dirty="0">
                <a:effectLst/>
                <a:latin typeface="Calibri" panose="020F0502020204030204" pitchFamily="34" charset="0"/>
                <a:ea typeface="Calibri" panose="020F0502020204030204" pitchFamily="34" charset="0"/>
                <a:cs typeface="Calibri" panose="020F0502020204030204" pitchFamily="34" charset="0"/>
              </a:rPr>
              <a:t>Despite all the planning and proper supervision, accidents happen.  These incidents need to be reported to your local council.  At this site, fillable forms can be downloaded and carried on Scouting events.  There is also a 10-step checklist that could be handed to several witnesses to complete gathering all the information about the incident. </a:t>
            </a:r>
          </a:p>
          <a:p>
            <a:pPr marL="0" marR="0">
              <a:spcAft>
                <a:spcPts val="600"/>
              </a:spcAft>
            </a:pP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a:spcAft>
                <a:spcPts val="600"/>
              </a:spcAft>
            </a:pPr>
            <a:r>
              <a:rPr lang="en-US" dirty="0">
                <a:effectLst/>
                <a:latin typeface="Calibri" panose="020F0502020204030204" pitchFamily="34" charset="0"/>
                <a:ea typeface="Calibri" panose="020F0502020204030204" pitchFamily="34" charset="0"/>
                <a:cs typeface="Calibri" panose="020F0502020204030204" pitchFamily="34" charset="0"/>
              </a:rPr>
              <a:t>This site also has the reporting form for near misses (incidents that resulted in minimal injury but had the potential to be serious). These should be used to reflect the activity and as a data point in case more action is needed to ensure the activity can be conducted safely. They also need to be submitted to the council. We all have a role in making activities safer by reporting issues. </a:t>
            </a:r>
          </a:p>
          <a:p>
            <a:pPr marL="0" marR="0">
              <a:spcAft>
                <a:spcPts val="600"/>
              </a:spcAft>
            </a:pP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600"/>
              </a:spcAft>
              <a:buClrTx/>
              <a:buSzTx/>
              <a:buFontTx/>
              <a:buNone/>
              <a:tabLst/>
              <a:defRPr/>
            </a:pPr>
            <a:r>
              <a:rPr lang="en-US" b="1"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Instructor Note:  </a:t>
            </a:r>
            <a:r>
              <a:rPr lang="en-US" b="1" i="1"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Have the class scan the QR code on the slide</a:t>
            </a: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a:spcAft>
                <a:spcPts val="600"/>
              </a:spcAft>
            </a:pPr>
            <a:endParaRPr lang="en-US" dirty="0">
              <a:effectLst/>
              <a:latin typeface="Calibri" panose="020F0502020204030204" pitchFamily="34" charset="0"/>
              <a:ea typeface="Calibri" panose="020F0502020204030204" pitchFamily="34" charset="0"/>
              <a:cs typeface="Calibri" panose="020F0502020204030204" pitchFamily="34" charset="0"/>
            </a:endParaRPr>
          </a:p>
          <a:p>
            <a:pPr marL="0" marR="0">
              <a:spcAft>
                <a:spcPts val="600"/>
              </a:spcAft>
            </a:pPr>
            <a:endParaRPr lang="en-US" sz="1800" dirty="0">
              <a:effectLst/>
              <a:latin typeface="Calibri" panose="020F0502020204030204" pitchFamily="34" charset="0"/>
              <a:ea typeface="Times New Roman" panose="02020603050405020304" pitchFamily="18" charset="0"/>
            </a:endParaRPr>
          </a:p>
        </p:txBody>
      </p:sp>
      <p:sp>
        <p:nvSpPr>
          <p:cNvPr id="4" name="Slide Number Placeholder 3">
            <a:extLst>
              <a:ext uri="{FF2B5EF4-FFF2-40B4-BE49-F238E27FC236}">
                <a16:creationId xmlns:a16="http://schemas.microsoft.com/office/drawing/2014/main" id="{D0BF597D-2F4E-3A6E-5B34-EA04CB8F5BB8}"/>
              </a:ext>
            </a:extLst>
          </p:cNvPr>
          <p:cNvSpPr>
            <a:spLocks noGrp="1"/>
          </p:cNvSpPr>
          <p:nvPr>
            <p:ph type="sldNum" sz="quarter" idx="5"/>
          </p:nvPr>
        </p:nvSpPr>
        <p:spPr/>
        <p:txBody>
          <a:bodyPr/>
          <a:lstStyle/>
          <a:p>
            <a:fld id="{C802CE34-C06C-4943-ADD2-08302BFEBF76}" type="slidenum">
              <a:rPr lang="en-US" smtClean="0"/>
              <a:t>8</a:t>
            </a:fld>
            <a:endParaRPr lang="en-US"/>
          </a:p>
        </p:txBody>
      </p:sp>
    </p:spTree>
    <p:extLst>
      <p:ext uri="{BB962C8B-B14F-4D97-AF65-F5344CB8AC3E}">
        <p14:creationId xmlns:p14="http://schemas.microsoft.com/office/powerpoint/2010/main" val="42729964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45CDF9-4F2C-0020-328F-8B40A6F9CF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9F1EAC-ECAF-0DA2-C030-E2E0281DECD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A30445-4609-3EFC-A4E7-DCB0992573BC}"/>
              </a:ext>
            </a:extLst>
          </p:cNvPr>
          <p:cNvSpPr>
            <a:spLocks noGrp="1"/>
          </p:cNvSpPr>
          <p:nvPr>
            <p:ph type="body" idx="1"/>
          </p:nvPr>
        </p:nvSpPr>
        <p:spPr/>
        <p:txBody>
          <a:bodyPr/>
          <a:lstStyle/>
          <a:p>
            <a:pPr marL="0" marR="0">
              <a:spcAft>
                <a:spcPts val="600"/>
              </a:spcAft>
            </a:pPr>
            <a:r>
              <a:rPr lang="en-US" b="1" dirty="0">
                <a:effectLst/>
                <a:latin typeface="Calibri" panose="020F0502020204030204" pitchFamily="34" charset="0"/>
                <a:ea typeface="Times New Roman" panose="02020603050405020304" pitchFamily="18" charset="0"/>
              </a:rPr>
              <a:t>Summary</a:t>
            </a:r>
          </a:p>
          <a:p>
            <a:pPr marL="0" marR="0">
              <a:spcAft>
                <a:spcPts val="600"/>
              </a:spcAft>
            </a:pPr>
            <a:r>
              <a:rPr lang="en-US" dirty="0">
                <a:effectLst/>
                <a:latin typeface="Calibri" panose="020F0502020204030204" pitchFamily="34" charset="0"/>
                <a:ea typeface="Times New Roman" panose="02020603050405020304" pitchFamily="18" charset="0"/>
              </a:rPr>
              <a:t>As we complete this presentation, you should be able to: </a:t>
            </a:r>
          </a:p>
          <a:p>
            <a:pPr marL="342900" marR="0" lvl="0" indent="-342900">
              <a:spcAft>
                <a:spcPts val="600"/>
              </a:spcAft>
              <a:buFont typeface="Symbol" panose="05050102010706020507" pitchFamily="18" charset="2"/>
              <a:buChar char=""/>
            </a:pPr>
            <a:r>
              <a:rPr lang="en-US" dirty="0">
                <a:effectLst/>
                <a:latin typeface="Calibri" panose="020F0502020204030204" pitchFamily="34" charset="0"/>
                <a:ea typeface="Times New Roman" panose="02020603050405020304" pitchFamily="18" charset="0"/>
              </a:rPr>
              <a:t>Understand the safety measures in place </a:t>
            </a:r>
          </a:p>
          <a:p>
            <a:pPr marL="342900" marR="0" lvl="0" indent="-342900">
              <a:spcAft>
                <a:spcPts val="600"/>
              </a:spcAft>
              <a:buFont typeface="Symbol" panose="05050102010706020507" pitchFamily="18" charset="2"/>
              <a:buChar char=""/>
            </a:pPr>
            <a:r>
              <a:rPr lang="en-US" dirty="0">
                <a:effectLst/>
                <a:latin typeface="Calibri" panose="020F0502020204030204" pitchFamily="34" charset="0"/>
                <a:ea typeface="Times New Roman" panose="02020603050405020304" pitchFamily="18" charset="0"/>
              </a:rPr>
              <a:t>Know the resources for guidance </a:t>
            </a:r>
          </a:p>
          <a:p>
            <a:pPr marL="342900" marR="0" lvl="0" indent="-342900">
              <a:spcAft>
                <a:spcPts val="600"/>
              </a:spcAft>
              <a:buFont typeface="Symbol" panose="05050102010706020507" pitchFamily="18" charset="2"/>
              <a:buChar char=""/>
            </a:pPr>
            <a:r>
              <a:rPr lang="en-US" dirty="0">
                <a:effectLst/>
                <a:latin typeface="Calibri" panose="020F0502020204030204" pitchFamily="34" charset="0"/>
                <a:ea typeface="Times New Roman" panose="02020603050405020304" pitchFamily="18" charset="0"/>
              </a:rPr>
              <a:t>Understand the reporting instruments </a:t>
            </a:r>
          </a:p>
          <a:p>
            <a:pPr marL="0" marR="0" lvl="0" indent="0">
              <a:spcAft>
                <a:spcPts val="600"/>
              </a:spcAft>
              <a:buFont typeface="Symbol" panose="05050102010706020507" pitchFamily="18" charset="2"/>
              <a:buNone/>
            </a:pPr>
            <a:endParaRPr lang="en-US" dirty="0">
              <a:effectLst/>
              <a:latin typeface="Calibri" panose="020F0502020204030204" pitchFamily="34" charset="0"/>
              <a:ea typeface="Times New Roman" panose="02020603050405020304" pitchFamily="18" charset="0"/>
            </a:endParaRPr>
          </a:p>
          <a:p>
            <a:pPr marL="0" marR="0">
              <a:spcAft>
                <a:spcPts val="600"/>
              </a:spcAft>
            </a:pPr>
            <a:r>
              <a:rPr lang="en-US" dirty="0">
                <a:effectLst/>
                <a:latin typeface="Calibri" panose="020F0502020204030204" pitchFamily="34" charset="0"/>
                <a:ea typeface="Times New Roman" panose="02020603050405020304" pitchFamily="18" charset="0"/>
              </a:rPr>
              <a:t>Keep in mind the words of CSE James </a:t>
            </a:r>
            <a:r>
              <a:rPr lang="en-US" dirty="0" err="1">
                <a:effectLst/>
                <a:latin typeface="Calibri" panose="020F0502020204030204" pitchFamily="34" charset="0"/>
                <a:ea typeface="Times New Roman" panose="02020603050405020304" pitchFamily="18" charset="0"/>
              </a:rPr>
              <a:t>West:</a:t>
            </a:r>
            <a:r>
              <a:rPr lang="en-US" i="1" dirty="0" err="1">
                <a:effectLst/>
                <a:latin typeface="Calibri" panose="020F0502020204030204" pitchFamily="34" charset="0"/>
                <a:ea typeface="Times New Roman" panose="02020603050405020304" pitchFamily="18" charset="0"/>
              </a:rPr>
              <a:t>“So</a:t>
            </a:r>
            <a:r>
              <a:rPr lang="en-US" i="1" dirty="0">
                <a:effectLst/>
                <a:latin typeface="Calibri" panose="020F0502020204030204" pitchFamily="34" charset="0"/>
                <a:ea typeface="Times New Roman" panose="02020603050405020304" pitchFamily="18" charset="0"/>
              </a:rPr>
              <a:t> many things are the result of lack of careful planning, lack of careful thinking through, thoughtfulness.  And the health and safety practices of Scouting, we hope, are going to help boys (Scouts) plan more definitely to avoid accident and illness, and to prepare themselves in a positive way to face life.”</a:t>
            </a:r>
            <a:endParaRPr lang="en-US" dirty="0">
              <a:effectLst/>
              <a:latin typeface="Calibri" panose="020F0502020204030204" pitchFamily="34" charset="0"/>
              <a:ea typeface="Times New Roman" panose="02020603050405020304" pitchFamily="18" charset="0"/>
            </a:endParaRPr>
          </a:p>
          <a:p>
            <a:pPr marL="0" marR="0">
              <a:spcAft>
                <a:spcPts val="600"/>
              </a:spcAft>
            </a:pPr>
            <a:endParaRPr lang="en-US" sz="1800" dirty="0">
              <a:effectLst/>
              <a:latin typeface="Calibri" panose="020F0502020204030204" pitchFamily="34" charset="0"/>
              <a:ea typeface="Times New Roman" panose="02020603050405020304" pitchFamily="18" charset="0"/>
            </a:endParaRPr>
          </a:p>
        </p:txBody>
      </p:sp>
      <p:sp>
        <p:nvSpPr>
          <p:cNvPr id="4" name="Slide Number Placeholder 3">
            <a:extLst>
              <a:ext uri="{FF2B5EF4-FFF2-40B4-BE49-F238E27FC236}">
                <a16:creationId xmlns:a16="http://schemas.microsoft.com/office/drawing/2014/main" id="{5BB6DC3A-F470-5DD6-423C-87A0A0D04D69}"/>
              </a:ext>
            </a:extLst>
          </p:cNvPr>
          <p:cNvSpPr>
            <a:spLocks noGrp="1"/>
          </p:cNvSpPr>
          <p:nvPr>
            <p:ph type="sldNum" sz="quarter" idx="5"/>
          </p:nvPr>
        </p:nvSpPr>
        <p:spPr/>
        <p:txBody>
          <a:bodyPr/>
          <a:lstStyle/>
          <a:p>
            <a:fld id="{C802CE34-C06C-4943-ADD2-08302BFEBF76}" type="slidenum">
              <a:rPr lang="en-US" smtClean="0"/>
              <a:t>9</a:t>
            </a:fld>
            <a:endParaRPr lang="en-US"/>
          </a:p>
        </p:txBody>
      </p:sp>
    </p:spTree>
    <p:extLst>
      <p:ext uri="{BB962C8B-B14F-4D97-AF65-F5344CB8AC3E}">
        <p14:creationId xmlns:p14="http://schemas.microsoft.com/office/powerpoint/2010/main" val="18559144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6488D-9E6D-5A54-A3E5-108C055E0B89}"/>
              </a:ext>
            </a:extLst>
          </p:cNvPr>
          <p:cNvSpPr>
            <a:spLocks noGrp="1"/>
          </p:cNvSpPr>
          <p:nvPr>
            <p:ph type="ctrTitle"/>
          </p:nvPr>
        </p:nvSpPr>
        <p:spPr>
          <a:xfrm>
            <a:off x="1524000" y="1122363"/>
            <a:ext cx="9144000" cy="2387600"/>
          </a:xfrm>
        </p:spPr>
        <p:txBody>
          <a:bodyPr anchor="b"/>
          <a:lstStyle>
            <a:lvl1pPr algn="ctr">
              <a:defRPr sz="6000" b="1">
                <a:latin typeface="+mn-lt"/>
              </a:defRPr>
            </a:lvl1pPr>
          </a:lstStyle>
          <a:p>
            <a:r>
              <a:rPr lang="en-US" dirty="0"/>
              <a:t>Click to edit Master title style</a:t>
            </a:r>
          </a:p>
        </p:txBody>
      </p:sp>
      <p:sp>
        <p:nvSpPr>
          <p:cNvPr id="3" name="Subtitle 2">
            <a:extLst>
              <a:ext uri="{FF2B5EF4-FFF2-40B4-BE49-F238E27FC236}">
                <a16:creationId xmlns:a16="http://schemas.microsoft.com/office/drawing/2014/main" id="{3A5208C5-5331-D15E-E292-3AA7DC4A23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9AA0B-9320-F675-0C97-A641ED73463A}"/>
              </a:ext>
            </a:extLst>
          </p:cNvPr>
          <p:cNvSpPr>
            <a:spLocks noGrp="1"/>
          </p:cNvSpPr>
          <p:nvPr>
            <p:ph type="dt" sz="half" idx="10"/>
          </p:nvPr>
        </p:nvSpPr>
        <p:spPr/>
        <p:txBody>
          <a:bodyPr/>
          <a:lstStyle/>
          <a:p>
            <a:fld id="{A068FED1-2862-4BA2-8856-6CBC38352094}" type="datetimeFigureOut">
              <a:rPr lang="en-US" smtClean="0"/>
              <a:t>4/16/2025</a:t>
            </a:fld>
            <a:endParaRPr lang="en-US"/>
          </a:p>
        </p:txBody>
      </p:sp>
      <p:sp>
        <p:nvSpPr>
          <p:cNvPr id="5" name="Footer Placeholder 4">
            <a:extLst>
              <a:ext uri="{FF2B5EF4-FFF2-40B4-BE49-F238E27FC236}">
                <a16:creationId xmlns:a16="http://schemas.microsoft.com/office/drawing/2014/main" id="{2E98E3A2-19EE-3C46-6D9A-0B45A732D8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E0926B-17B1-8C7A-D30A-E983637FF381}"/>
              </a:ext>
            </a:extLst>
          </p:cNvPr>
          <p:cNvSpPr>
            <a:spLocks noGrp="1"/>
          </p:cNvSpPr>
          <p:nvPr>
            <p:ph type="sldNum" sz="quarter" idx="12"/>
          </p:nvPr>
        </p:nvSpPr>
        <p:spPr/>
        <p:txBody>
          <a:bodyPr/>
          <a:lstStyle/>
          <a:p>
            <a:fld id="{B244995B-F9F8-4E35-BEAF-4D527C7C2316}" type="slidenum">
              <a:rPr lang="en-US" smtClean="0"/>
              <a:t>‹#›</a:t>
            </a:fld>
            <a:endParaRPr lang="en-US"/>
          </a:p>
        </p:txBody>
      </p:sp>
      <p:sp>
        <p:nvSpPr>
          <p:cNvPr id="7" name="TextBox 6">
            <a:extLst>
              <a:ext uri="{FF2B5EF4-FFF2-40B4-BE49-F238E27FC236}">
                <a16:creationId xmlns:a16="http://schemas.microsoft.com/office/drawing/2014/main" id="{84783D92-6573-DA26-F026-080512160436}"/>
              </a:ext>
            </a:extLst>
          </p:cNvPr>
          <p:cNvSpPr txBox="1"/>
          <p:nvPr userDrawn="1"/>
        </p:nvSpPr>
        <p:spPr>
          <a:xfrm>
            <a:off x="6945329" y="155927"/>
            <a:ext cx="3996913" cy="461665"/>
          </a:xfrm>
          <a:prstGeom prst="rect">
            <a:avLst/>
          </a:prstGeom>
          <a:noFill/>
        </p:spPr>
        <p:txBody>
          <a:bodyPr wrap="square" rtlCol="0">
            <a:spAutoFit/>
          </a:bodyPr>
          <a:lstStyle/>
          <a:p>
            <a:pPr algn="r"/>
            <a:r>
              <a:rPr lang="en-US" sz="2400" b="1" dirty="0">
                <a:solidFill>
                  <a:schemeClr val="bg1"/>
                </a:solidFill>
              </a:rPr>
              <a:t>Commissioner Moments</a:t>
            </a:r>
          </a:p>
        </p:txBody>
      </p:sp>
      <p:pic>
        <p:nvPicPr>
          <p:cNvPr id="9" name="Picture 8">
            <a:extLst>
              <a:ext uri="{FF2B5EF4-FFF2-40B4-BE49-F238E27FC236}">
                <a16:creationId xmlns:a16="http://schemas.microsoft.com/office/drawing/2014/main" id="{9A11F9DE-0AE1-AE56-FF14-6B02BBCC8E5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162" y="91321"/>
            <a:ext cx="2673341" cy="413152"/>
          </a:xfrm>
          <a:prstGeom prst="rect">
            <a:avLst/>
          </a:prstGeom>
        </p:spPr>
      </p:pic>
    </p:spTree>
    <p:extLst>
      <p:ext uri="{BB962C8B-B14F-4D97-AF65-F5344CB8AC3E}">
        <p14:creationId xmlns:p14="http://schemas.microsoft.com/office/powerpoint/2010/main" val="2460166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E604E-0C29-FD15-1CE2-08504EB8BE44}"/>
              </a:ext>
            </a:extLst>
          </p:cNvPr>
          <p:cNvSpPr>
            <a:spLocks noGrp="1"/>
          </p:cNvSpPr>
          <p:nvPr>
            <p:ph type="title"/>
          </p:nvPr>
        </p:nvSpPr>
        <p:spPr/>
        <p:txBody>
          <a:bodyPr>
            <a:normAutofit/>
          </a:bodyPr>
          <a:lstStyle>
            <a:lvl1pPr>
              <a:defRPr sz="3600" b="1">
                <a:solidFill>
                  <a:schemeClr val="tx1"/>
                </a:solidFill>
                <a:latin typeface="+mn-lt"/>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id="{CEC5A280-151D-B9AE-003D-62DE928D9B3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E79DA9-F93E-2D64-4639-F32EFB49B723}"/>
              </a:ext>
            </a:extLst>
          </p:cNvPr>
          <p:cNvSpPr>
            <a:spLocks noGrp="1"/>
          </p:cNvSpPr>
          <p:nvPr>
            <p:ph type="dt" sz="half" idx="10"/>
          </p:nvPr>
        </p:nvSpPr>
        <p:spPr/>
        <p:txBody>
          <a:bodyPr/>
          <a:lstStyle/>
          <a:p>
            <a:fld id="{A068FED1-2862-4BA2-8856-6CBC38352094}" type="datetimeFigureOut">
              <a:rPr lang="en-US" smtClean="0"/>
              <a:t>4/16/2025</a:t>
            </a:fld>
            <a:endParaRPr lang="en-US"/>
          </a:p>
        </p:txBody>
      </p:sp>
      <p:sp>
        <p:nvSpPr>
          <p:cNvPr id="5" name="Footer Placeholder 4">
            <a:extLst>
              <a:ext uri="{FF2B5EF4-FFF2-40B4-BE49-F238E27FC236}">
                <a16:creationId xmlns:a16="http://schemas.microsoft.com/office/drawing/2014/main" id="{773F8289-F434-94F2-8B81-B0F910BC18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316E99-349B-45DE-1CB8-58DF2823EC1C}"/>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13649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5F3595-51B3-A911-142E-F9AB7729045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2B8812E-555F-A83E-B991-7669CB2F3BC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A86C5B-9B4D-9190-0D53-FBBD8475BFC7}"/>
              </a:ext>
            </a:extLst>
          </p:cNvPr>
          <p:cNvSpPr>
            <a:spLocks noGrp="1"/>
          </p:cNvSpPr>
          <p:nvPr>
            <p:ph type="dt" sz="half" idx="10"/>
          </p:nvPr>
        </p:nvSpPr>
        <p:spPr/>
        <p:txBody>
          <a:bodyPr/>
          <a:lstStyle/>
          <a:p>
            <a:fld id="{A068FED1-2862-4BA2-8856-6CBC38352094}" type="datetimeFigureOut">
              <a:rPr lang="en-US" smtClean="0"/>
              <a:t>4/16/2025</a:t>
            </a:fld>
            <a:endParaRPr lang="en-US"/>
          </a:p>
        </p:txBody>
      </p:sp>
      <p:sp>
        <p:nvSpPr>
          <p:cNvPr id="5" name="Footer Placeholder 4">
            <a:extLst>
              <a:ext uri="{FF2B5EF4-FFF2-40B4-BE49-F238E27FC236}">
                <a16:creationId xmlns:a16="http://schemas.microsoft.com/office/drawing/2014/main" id="{E398CF8E-3BA2-3542-CC90-613AA134B6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F88AEA-E9BF-CE53-9E09-3671FD432430}"/>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459919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17A34-5A60-2008-9D35-C397459A162B}"/>
              </a:ext>
            </a:extLst>
          </p:cNvPr>
          <p:cNvSpPr>
            <a:spLocks noGrp="1"/>
          </p:cNvSpPr>
          <p:nvPr>
            <p:ph type="title"/>
          </p:nvPr>
        </p:nvSpPr>
        <p:spPr>
          <a:xfrm>
            <a:off x="287383" y="269239"/>
            <a:ext cx="5636625" cy="823595"/>
          </a:xfrm>
        </p:spPr>
        <p:txBody>
          <a:bodyPr>
            <a:noAutofit/>
          </a:bodyPr>
          <a:lstStyle>
            <a:lvl1pPr>
              <a:defRPr sz="3600" b="1">
                <a:latin typeface="+mn-lt"/>
              </a:defRPr>
            </a:lvl1pPr>
          </a:lstStyle>
          <a:p>
            <a:r>
              <a:rPr lang="en-US" dirty="0"/>
              <a:t>Click to edit Master title style</a:t>
            </a:r>
          </a:p>
        </p:txBody>
      </p:sp>
      <p:sp>
        <p:nvSpPr>
          <p:cNvPr id="3" name="Content Placeholder 2">
            <a:extLst>
              <a:ext uri="{FF2B5EF4-FFF2-40B4-BE49-F238E27FC236}">
                <a16:creationId xmlns:a16="http://schemas.microsoft.com/office/drawing/2014/main" id="{8447BF3A-BDC8-A540-D98C-CCAF9A4AF8C4}"/>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7AB5B5F3-29C9-A818-5A8D-4C3E422632D8}"/>
              </a:ext>
            </a:extLst>
          </p:cNvPr>
          <p:cNvSpPr>
            <a:spLocks noGrp="1"/>
          </p:cNvSpPr>
          <p:nvPr>
            <p:ph type="dt" sz="half" idx="10"/>
          </p:nvPr>
        </p:nvSpPr>
        <p:spPr/>
        <p:txBody>
          <a:bodyPr/>
          <a:lstStyle/>
          <a:p>
            <a:fld id="{A068FED1-2862-4BA2-8856-6CBC38352094}" type="datetimeFigureOut">
              <a:rPr lang="en-US" smtClean="0"/>
              <a:t>4/16/2025</a:t>
            </a:fld>
            <a:endParaRPr lang="en-US"/>
          </a:p>
        </p:txBody>
      </p:sp>
      <p:sp>
        <p:nvSpPr>
          <p:cNvPr id="5" name="Footer Placeholder 4">
            <a:extLst>
              <a:ext uri="{FF2B5EF4-FFF2-40B4-BE49-F238E27FC236}">
                <a16:creationId xmlns:a16="http://schemas.microsoft.com/office/drawing/2014/main" id="{8D6CDA90-0A60-1D3F-8EB1-7452C5B0C7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1110D3-63F4-282A-AD7F-6E2178BBB875}"/>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908335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0CB67-B311-B181-9B94-A8DFD7DDA599}"/>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19FCB4BD-3055-E623-D88B-1C5A3C62D4E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BE9D83-19B6-B52F-0031-1AFDE26869C2}"/>
              </a:ext>
            </a:extLst>
          </p:cNvPr>
          <p:cNvSpPr>
            <a:spLocks noGrp="1"/>
          </p:cNvSpPr>
          <p:nvPr>
            <p:ph type="dt" sz="half" idx="10"/>
          </p:nvPr>
        </p:nvSpPr>
        <p:spPr/>
        <p:txBody>
          <a:bodyPr/>
          <a:lstStyle/>
          <a:p>
            <a:fld id="{A068FED1-2862-4BA2-8856-6CBC38352094}" type="datetimeFigureOut">
              <a:rPr lang="en-US" smtClean="0"/>
              <a:t>4/16/2025</a:t>
            </a:fld>
            <a:endParaRPr lang="en-US"/>
          </a:p>
        </p:txBody>
      </p:sp>
      <p:sp>
        <p:nvSpPr>
          <p:cNvPr id="5" name="Footer Placeholder 4">
            <a:extLst>
              <a:ext uri="{FF2B5EF4-FFF2-40B4-BE49-F238E27FC236}">
                <a16:creationId xmlns:a16="http://schemas.microsoft.com/office/drawing/2014/main" id="{D7D7A008-4882-3DED-E52D-AD4F100CC9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CC4794-B0B7-2A5B-83BA-53347B162FF5}"/>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219165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0808A-BF32-1CFB-B70A-74E21B4B1642}"/>
              </a:ext>
            </a:extLst>
          </p:cNvPr>
          <p:cNvSpPr>
            <a:spLocks noGrp="1"/>
          </p:cNvSpPr>
          <p:nvPr>
            <p:ph type="title"/>
          </p:nvPr>
        </p:nvSpPr>
        <p:spPr/>
        <p:txBody>
          <a:bodyPr>
            <a:normAutofit/>
          </a:bodyPr>
          <a:lstStyle>
            <a:lvl1pPr>
              <a:defRPr sz="4000" b="1">
                <a:latin typeface="+mn-lt"/>
              </a:defRPr>
            </a:lvl1pPr>
          </a:lstStyle>
          <a:p>
            <a:r>
              <a:rPr lang="en-US" dirty="0"/>
              <a:t>Click to edit Master title style</a:t>
            </a:r>
          </a:p>
        </p:txBody>
      </p:sp>
      <p:sp>
        <p:nvSpPr>
          <p:cNvPr id="3" name="Content Placeholder 2">
            <a:extLst>
              <a:ext uri="{FF2B5EF4-FFF2-40B4-BE49-F238E27FC236}">
                <a16:creationId xmlns:a16="http://schemas.microsoft.com/office/drawing/2014/main" id="{FD301C07-F339-9FA8-D49B-CB679A8B4A0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732538E-AE8E-3D55-18D1-2422BEA309C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636B103-E5C0-85E4-1409-6A603066D099}"/>
              </a:ext>
            </a:extLst>
          </p:cNvPr>
          <p:cNvSpPr>
            <a:spLocks noGrp="1"/>
          </p:cNvSpPr>
          <p:nvPr>
            <p:ph type="dt" sz="half" idx="10"/>
          </p:nvPr>
        </p:nvSpPr>
        <p:spPr/>
        <p:txBody>
          <a:bodyPr/>
          <a:lstStyle/>
          <a:p>
            <a:fld id="{A068FED1-2862-4BA2-8856-6CBC38352094}" type="datetimeFigureOut">
              <a:rPr lang="en-US" smtClean="0"/>
              <a:t>4/16/2025</a:t>
            </a:fld>
            <a:endParaRPr lang="en-US"/>
          </a:p>
        </p:txBody>
      </p:sp>
      <p:sp>
        <p:nvSpPr>
          <p:cNvPr id="6" name="Footer Placeholder 5">
            <a:extLst>
              <a:ext uri="{FF2B5EF4-FFF2-40B4-BE49-F238E27FC236}">
                <a16:creationId xmlns:a16="http://schemas.microsoft.com/office/drawing/2014/main" id="{82869416-048A-424D-39AD-A98B8F09E1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C2F36A-D6E4-F16F-E6BE-D78EBFC70074}"/>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1828360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DC892-2729-DEC0-B2F5-40674DFE858D}"/>
              </a:ext>
            </a:extLst>
          </p:cNvPr>
          <p:cNvSpPr>
            <a:spLocks noGrp="1"/>
          </p:cNvSpPr>
          <p:nvPr>
            <p:ph type="title"/>
          </p:nvPr>
        </p:nvSpPr>
        <p:spPr>
          <a:xfrm>
            <a:off x="839788" y="365125"/>
            <a:ext cx="10515600" cy="1325563"/>
          </a:xfrm>
        </p:spPr>
        <p:txBody>
          <a:bodyPr>
            <a:normAutofit/>
          </a:bodyPr>
          <a:lstStyle>
            <a:lvl1pPr>
              <a:defRPr sz="3600" b="1">
                <a:latin typeface="+mn-lt"/>
              </a:defRPr>
            </a:lvl1pPr>
          </a:lstStyle>
          <a:p>
            <a:r>
              <a:rPr lang="en-US" dirty="0"/>
              <a:t>Click to edit Master title style</a:t>
            </a:r>
          </a:p>
        </p:txBody>
      </p:sp>
      <p:sp>
        <p:nvSpPr>
          <p:cNvPr id="3" name="Text Placeholder 2">
            <a:extLst>
              <a:ext uri="{FF2B5EF4-FFF2-40B4-BE49-F238E27FC236}">
                <a16:creationId xmlns:a16="http://schemas.microsoft.com/office/drawing/2014/main" id="{01096E8D-123D-CFAA-714E-ED4503C11E6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57A100B-A11C-3B6A-CC7E-6FACC016AE6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5CED1DA-EA91-4CE9-7F1C-BFE6BC6DA92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66BD97D-43CE-E934-1909-CCB7BED218B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34F7685-18EA-451A-E95B-D26C5E026DDB}"/>
              </a:ext>
            </a:extLst>
          </p:cNvPr>
          <p:cNvSpPr>
            <a:spLocks noGrp="1"/>
          </p:cNvSpPr>
          <p:nvPr>
            <p:ph type="dt" sz="half" idx="10"/>
          </p:nvPr>
        </p:nvSpPr>
        <p:spPr/>
        <p:txBody>
          <a:bodyPr/>
          <a:lstStyle/>
          <a:p>
            <a:fld id="{A068FED1-2862-4BA2-8856-6CBC38352094}" type="datetimeFigureOut">
              <a:rPr lang="en-US" smtClean="0"/>
              <a:t>4/16/2025</a:t>
            </a:fld>
            <a:endParaRPr lang="en-US"/>
          </a:p>
        </p:txBody>
      </p:sp>
      <p:sp>
        <p:nvSpPr>
          <p:cNvPr id="8" name="Footer Placeholder 7">
            <a:extLst>
              <a:ext uri="{FF2B5EF4-FFF2-40B4-BE49-F238E27FC236}">
                <a16:creationId xmlns:a16="http://schemas.microsoft.com/office/drawing/2014/main" id="{3B99513D-D958-2822-DC69-52D17547326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A1D971A-EDAC-AF4C-EF8D-35497050023F}"/>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90965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24F65-C1D6-DD3E-8FD0-BDC82B648A61}"/>
              </a:ext>
            </a:extLst>
          </p:cNvPr>
          <p:cNvSpPr>
            <a:spLocks noGrp="1"/>
          </p:cNvSpPr>
          <p:nvPr>
            <p:ph type="title"/>
          </p:nvPr>
        </p:nvSpPr>
        <p:spPr/>
        <p:txBody>
          <a:bodyPr>
            <a:normAutofit/>
          </a:bodyPr>
          <a:lstStyle>
            <a:lvl1pPr>
              <a:defRPr sz="3600" b="1">
                <a:solidFill>
                  <a:schemeClr val="tx1"/>
                </a:solidFill>
                <a:latin typeface="+mn-lt"/>
              </a:defRPr>
            </a:lvl1pPr>
          </a:lstStyle>
          <a:p>
            <a:r>
              <a:rPr lang="en-US" dirty="0"/>
              <a:t>Click to edit Master title style</a:t>
            </a:r>
          </a:p>
        </p:txBody>
      </p:sp>
      <p:sp>
        <p:nvSpPr>
          <p:cNvPr id="3" name="Date Placeholder 2">
            <a:extLst>
              <a:ext uri="{FF2B5EF4-FFF2-40B4-BE49-F238E27FC236}">
                <a16:creationId xmlns:a16="http://schemas.microsoft.com/office/drawing/2014/main" id="{29629B2C-7CC1-7549-60E4-DA2398F2885F}"/>
              </a:ext>
            </a:extLst>
          </p:cNvPr>
          <p:cNvSpPr>
            <a:spLocks noGrp="1"/>
          </p:cNvSpPr>
          <p:nvPr>
            <p:ph type="dt" sz="half" idx="10"/>
          </p:nvPr>
        </p:nvSpPr>
        <p:spPr/>
        <p:txBody>
          <a:bodyPr/>
          <a:lstStyle/>
          <a:p>
            <a:fld id="{A068FED1-2862-4BA2-8856-6CBC38352094}" type="datetimeFigureOut">
              <a:rPr lang="en-US" smtClean="0"/>
              <a:t>4/16/2025</a:t>
            </a:fld>
            <a:endParaRPr lang="en-US"/>
          </a:p>
        </p:txBody>
      </p:sp>
      <p:sp>
        <p:nvSpPr>
          <p:cNvPr id="4" name="Footer Placeholder 3">
            <a:extLst>
              <a:ext uri="{FF2B5EF4-FFF2-40B4-BE49-F238E27FC236}">
                <a16:creationId xmlns:a16="http://schemas.microsoft.com/office/drawing/2014/main" id="{DE495879-C2EF-C014-A894-C2F9B334277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910FDD-2348-9356-D805-D0F43033D95B}"/>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23700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80D8BC-26F7-DDB2-0D62-C41B550EDE2D}"/>
              </a:ext>
            </a:extLst>
          </p:cNvPr>
          <p:cNvSpPr>
            <a:spLocks noGrp="1"/>
          </p:cNvSpPr>
          <p:nvPr>
            <p:ph type="dt" sz="half" idx="10"/>
          </p:nvPr>
        </p:nvSpPr>
        <p:spPr/>
        <p:txBody>
          <a:bodyPr/>
          <a:lstStyle/>
          <a:p>
            <a:fld id="{A068FED1-2862-4BA2-8856-6CBC38352094}" type="datetimeFigureOut">
              <a:rPr lang="en-US" smtClean="0"/>
              <a:t>4/16/2025</a:t>
            </a:fld>
            <a:endParaRPr lang="en-US"/>
          </a:p>
        </p:txBody>
      </p:sp>
      <p:sp>
        <p:nvSpPr>
          <p:cNvPr id="3" name="Footer Placeholder 2">
            <a:extLst>
              <a:ext uri="{FF2B5EF4-FFF2-40B4-BE49-F238E27FC236}">
                <a16:creationId xmlns:a16="http://schemas.microsoft.com/office/drawing/2014/main" id="{EEC2BF4C-0D4D-2C68-D6EB-821879F2028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BECC40F-C226-B195-9BFD-058EF2203529}"/>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446504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F2D98-4157-749B-F9B7-9D44AAEB03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BB01A63-5BCC-BEFB-D0D0-CD01F5C53B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4247E2E-496D-2C5E-63A1-3A1A5FE365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5BD8FC8-DCEA-F3C5-8320-62955867365F}"/>
              </a:ext>
            </a:extLst>
          </p:cNvPr>
          <p:cNvSpPr>
            <a:spLocks noGrp="1"/>
          </p:cNvSpPr>
          <p:nvPr>
            <p:ph type="dt" sz="half" idx="10"/>
          </p:nvPr>
        </p:nvSpPr>
        <p:spPr/>
        <p:txBody>
          <a:bodyPr/>
          <a:lstStyle/>
          <a:p>
            <a:fld id="{A068FED1-2862-4BA2-8856-6CBC38352094}" type="datetimeFigureOut">
              <a:rPr lang="en-US" smtClean="0"/>
              <a:t>4/16/2025</a:t>
            </a:fld>
            <a:endParaRPr lang="en-US"/>
          </a:p>
        </p:txBody>
      </p:sp>
      <p:sp>
        <p:nvSpPr>
          <p:cNvPr id="6" name="Footer Placeholder 5">
            <a:extLst>
              <a:ext uri="{FF2B5EF4-FFF2-40B4-BE49-F238E27FC236}">
                <a16:creationId xmlns:a16="http://schemas.microsoft.com/office/drawing/2014/main" id="{1C5FF34B-6EFE-9E72-5444-23E22BA96F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0E3FA2-13A2-41EA-8BC5-855EEE34EC69}"/>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549597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2624C-559E-BC94-A892-E768F710A2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647343B-968C-1C0B-2F8D-E69D9A80AA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0B01AF2-7BED-A83C-E157-46AC996BE5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03C4DF-0F3D-0ABB-B992-DECE9CA238C9}"/>
              </a:ext>
            </a:extLst>
          </p:cNvPr>
          <p:cNvSpPr>
            <a:spLocks noGrp="1"/>
          </p:cNvSpPr>
          <p:nvPr>
            <p:ph type="dt" sz="half" idx="10"/>
          </p:nvPr>
        </p:nvSpPr>
        <p:spPr/>
        <p:txBody>
          <a:bodyPr/>
          <a:lstStyle/>
          <a:p>
            <a:fld id="{A068FED1-2862-4BA2-8856-6CBC38352094}" type="datetimeFigureOut">
              <a:rPr lang="en-US" smtClean="0"/>
              <a:t>4/16/2025</a:t>
            </a:fld>
            <a:endParaRPr lang="en-US"/>
          </a:p>
        </p:txBody>
      </p:sp>
      <p:sp>
        <p:nvSpPr>
          <p:cNvPr id="6" name="Footer Placeholder 5">
            <a:extLst>
              <a:ext uri="{FF2B5EF4-FFF2-40B4-BE49-F238E27FC236}">
                <a16:creationId xmlns:a16="http://schemas.microsoft.com/office/drawing/2014/main" id="{92E9383E-2B82-222C-BDC7-ECDCDAC434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D75F0A-D2F9-D86A-72A6-50BEFE871E54}"/>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16253808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3A5E49-BE28-BA71-E9CF-AF47D28D2E3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294C82F-7C06-8BFE-B645-BD66A75CDB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411DE1-57EE-D5F9-261C-CFFD56510E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68FED1-2862-4BA2-8856-6CBC38352094}" type="datetimeFigureOut">
              <a:rPr lang="en-US" smtClean="0"/>
              <a:t>4/16/2025</a:t>
            </a:fld>
            <a:endParaRPr lang="en-US"/>
          </a:p>
        </p:txBody>
      </p:sp>
      <p:sp>
        <p:nvSpPr>
          <p:cNvPr id="5" name="Footer Placeholder 4">
            <a:extLst>
              <a:ext uri="{FF2B5EF4-FFF2-40B4-BE49-F238E27FC236}">
                <a16:creationId xmlns:a16="http://schemas.microsoft.com/office/drawing/2014/main" id="{D8D32019-CB9D-83CB-8E55-7A84A75DF4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4F945EA-74C2-8864-7CA9-87A452B65DF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44995B-F9F8-4E35-BEAF-4D527C7C2316}" type="slidenum">
              <a:rPr lang="en-US" smtClean="0"/>
              <a:t>‹#›</a:t>
            </a:fld>
            <a:endParaRPr lang="en-US"/>
          </a:p>
        </p:txBody>
      </p:sp>
      <p:sp>
        <p:nvSpPr>
          <p:cNvPr id="7" name="Right Triangle 6">
            <a:extLst>
              <a:ext uri="{FF2B5EF4-FFF2-40B4-BE49-F238E27FC236}">
                <a16:creationId xmlns:a16="http://schemas.microsoft.com/office/drawing/2014/main" id="{3A701440-F4C2-39BC-2DC0-4658CD21F668}"/>
              </a:ext>
            </a:extLst>
          </p:cNvPr>
          <p:cNvSpPr/>
          <p:nvPr userDrawn="1"/>
        </p:nvSpPr>
        <p:spPr>
          <a:xfrm flipH="1" flipV="1">
            <a:off x="2300748" y="-1916"/>
            <a:ext cx="9891252" cy="1402090"/>
          </a:xfrm>
          <a:prstGeom prst="rtTriangle">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45D9541A-B671-8501-61CE-74A104F732C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1056161" y="185738"/>
            <a:ext cx="962828" cy="962828"/>
          </a:xfrm>
          <a:prstGeom prst="rect">
            <a:avLst/>
          </a:prstGeom>
        </p:spPr>
      </p:pic>
    </p:spTree>
    <p:extLst>
      <p:ext uri="{BB962C8B-B14F-4D97-AF65-F5344CB8AC3E}">
        <p14:creationId xmlns:p14="http://schemas.microsoft.com/office/powerpoint/2010/main" val="3452654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www.scouting.org/health-and-safety/gss/" TargetMode="Externa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www.scouting.org/health-and-safety/incident-report/" TargetMode="Externa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B99A8-3943-5B68-0D22-F96833CA1130}"/>
              </a:ext>
            </a:extLst>
          </p:cNvPr>
          <p:cNvSpPr>
            <a:spLocks noGrp="1"/>
          </p:cNvSpPr>
          <p:nvPr>
            <p:ph type="ctrTitle"/>
          </p:nvPr>
        </p:nvSpPr>
        <p:spPr>
          <a:xfrm>
            <a:off x="1524000" y="2235200"/>
            <a:ext cx="9144000" cy="2387600"/>
          </a:xfrm>
        </p:spPr>
        <p:txBody>
          <a:bodyPr>
            <a:normAutofit fontScale="90000"/>
          </a:bodyPr>
          <a:lstStyle/>
          <a:p>
            <a:r>
              <a:rPr lang="en-US" dirty="0">
                <a:cs typeface="Arial" panose="020B0604020202020204" pitchFamily="34" charset="0"/>
              </a:rPr>
              <a:t>CM 008</a:t>
            </a:r>
            <a:br>
              <a:rPr lang="en-US" dirty="0">
                <a:cs typeface="Arial" panose="020B0604020202020204" pitchFamily="34" charset="0"/>
              </a:rPr>
            </a:br>
            <a:r>
              <a:rPr lang="en-US" dirty="0">
                <a:cs typeface="Arial" panose="020B0604020202020204" pitchFamily="34" charset="0"/>
              </a:rPr>
              <a:t>Commissioners and S.A.F.E. Scouting</a:t>
            </a:r>
          </a:p>
        </p:txBody>
      </p:sp>
      <p:sp>
        <p:nvSpPr>
          <p:cNvPr id="3" name="TextBox 2">
            <a:extLst>
              <a:ext uri="{FF2B5EF4-FFF2-40B4-BE49-F238E27FC236}">
                <a16:creationId xmlns:a16="http://schemas.microsoft.com/office/drawing/2014/main" id="{128638BB-220C-63D4-9EA4-446F7D492B4D}"/>
              </a:ext>
            </a:extLst>
          </p:cNvPr>
          <p:cNvSpPr txBox="1"/>
          <p:nvPr/>
        </p:nvSpPr>
        <p:spPr>
          <a:xfrm>
            <a:off x="8428482" y="6214110"/>
            <a:ext cx="3086100" cy="369332"/>
          </a:xfrm>
          <a:prstGeom prst="rect">
            <a:avLst/>
          </a:prstGeom>
          <a:noFill/>
        </p:spPr>
        <p:txBody>
          <a:bodyPr wrap="square" lIns="91440" tIns="45720" rIns="91440" bIns="45720" rtlCol="0" anchor="t">
            <a:spAutoFit/>
          </a:bodyPr>
          <a:lstStyle/>
          <a:p>
            <a:pPr algn="ctr" defTabSz="457200">
              <a:defRPr/>
            </a:pPr>
            <a:r>
              <a:rPr lang="en-US" dirty="0">
                <a:solidFill>
                  <a:prstClr val="white">
                    <a:lumMod val="65000"/>
                  </a:prstClr>
                </a:solidFill>
                <a:latin typeface="Calibri" panose="020F0502020204030204"/>
              </a:rPr>
              <a:t>Revision </a:t>
            </a:r>
            <a:r>
              <a:rPr lang="en-US">
                <a:solidFill>
                  <a:prstClr val="white">
                    <a:lumMod val="65000"/>
                  </a:prstClr>
                </a:solidFill>
                <a:latin typeface="Calibri" panose="020F0502020204030204"/>
              </a:rPr>
              <a:t>date 04/15/2025</a:t>
            </a:r>
            <a:endParaRPr lang="en-US" dirty="0">
              <a:solidFill>
                <a:prstClr val="white">
                  <a:lumMod val="65000"/>
                </a:prstClr>
              </a:solidFill>
              <a:latin typeface="Calibri" panose="020F0502020204030204"/>
            </a:endParaRPr>
          </a:p>
        </p:txBody>
      </p:sp>
    </p:spTree>
    <p:extLst>
      <p:ext uri="{BB962C8B-B14F-4D97-AF65-F5344CB8AC3E}">
        <p14:creationId xmlns:p14="http://schemas.microsoft.com/office/powerpoint/2010/main" val="15578805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D43E46-72F1-BF7C-F5C5-DCC9391ED73A}"/>
            </a:ext>
          </a:extLst>
        </p:cNvPr>
        <p:cNvGrpSpPr/>
        <p:nvPr/>
      </p:nvGrpSpPr>
      <p:grpSpPr>
        <a:xfrm>
          <a:off x="0" y="0"/>
          <a:ext cx="0" cy="0"/>
          <a:chOff x="0" y="0"/>
          <a:chExt cx="0" cy="0"/>
        </a:xfrm>
      </p:grpSpPr>
      <p:sp>
        <p:nvSpPr>
          <p:cNvPr id="5" name="Google Shape;224;p21">
            <a:extLst>
              <a:ext uri="{FF2B5EF4-FFF2-40B4-BE49-F238E27FC236}">
                <a16:creationId xmlns:a16="http://schemas.microsoft.com/office/drawing/2014/main" id="{21C38B31-998F-45CC-9628-189F2B4A34D3}"/>
              </a:ext>
            </a:extLst>
          </p:cNvPr>
          <p:cNvSpPr/>
          <p:nvPr/>
        </p:nvSpPr>
        <p:spPr>
          <a:xfrm>
            <a:off x="3492637" y="1748050"/>
            <a:ext cx="4378325" cy="1328528"/>
          </a:xfrm>
          <a:prstGeom prst="rect">
            <a:avLst/>
          </a:prstGeom>
          <a:noFill/>
          <a:ln>
            <a:noFill/>
          </a:ln>
        </p:spPr>
        <p:txBody>
          <a:bodyPr spcFirstLastPara="1" wrap="square" lIns="91425" tIns="45700" rIns="91425" bIns="45700" anchor="t" anchorCtr="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Clr>
                <a:schemeClr val="accent1"/>
              </a:buClr>
              <a:buSzPts val="3600"/>
              <a:buFont typeface="Arial"/>
              <a:buNone/>
            </a:pPr>
            <a:r>
              <a:rPr lang="en-US" sz="3600" b="1" dirty="0">
                <a:solidFill>
                  <a:schemeClr val="dk1"/>
                </a:solidFill>
                <a:ea typeface="Calibri"/>
                <a:cs typeface="Arial" panose="020B0604020202020204" pitchFamily="34" charset="0"/>
                <a:sym typeface="Calibri"/>
              </a:rPr>
              <a:t>Questions?</a:t>
            </a:r>
            <a:endParaRPr sz="3600" dirty="0">
              <a:cs typeface="Arial" panose="020B0604020202020204" pitchFamily="34" charset="0"/>
            </a:endParaRPr>
          </a:p>
          <a:p>
            <a:pPr marL="0" marR="0" lvl="0" indent="0" algn="ctr" rtl="0">
              <a:spcBef>
                <a:spcPts val="960"/>
              </a:spcBef>
              <a:spcAft>
                <a:spcPts val="0"/>
              </a:spcAft>
              <a:buClr>
                <a:schemeClr val="accent1"/>
              </a:buClr>
              <a:buSzPts val="3600"/>
              <a:buFont typeface="Arial"/>
              <a:buNone/>
            </a:pPr>
            <a:r>
              <a:rPr lang="en-US" sz="3600" b="1" dirty="0">
                <a:solidFill>
                  <a:schemeClr val="dk1"/>
                </a:solidFill>
                <a:ea typeface="Calibri"/>
                <a:cs typeface="Arial" panose="020B0604020202020204" pitchFamily="34" charset="0"/>
                <a:sym typeface="Calibri"/>
              </a:rPr>
              <a:t>Comments!</a:t>
            </a:r>
            <a:endParaRPr sz="3600" dirty="0">
              <a:cs typeface="Arial" panose="020B0604020202020204" pitchFamily="34" charset="0"/>
            </a:endParaRPr>
          </a:p>
        </p:txBody>
      </p:sp>
      <p:pic>
        <p:nvPicPr>
          <p:cNvPr id="4098" name="Picture 2">
            <a:extLst>
              <a:ext uri="{FF2B5EF4-FFF2-40B4-BE49-F238E27FC236}">
                <a16:creationId xmlns:a16="http://schemas.microsoft.com/office/drawing/2014/main" id="{7E7F9D21-70C7-89E5-9E06-1BD9ED5A4F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81550" y="3952047"/>
            <a:ext cx="4000500" cy="1657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10301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0A06C4FA-8ABA-9140-6777-85D404B9D819}"/>
              </a:ext>
            </a:extLst>
          </p:cNvPr>
          <p:cNvSpPr>
            <a:spLocks noGrp="1"/>
          </p:cNvSpPr>
          <p:nvPr/>
        </p:nvSpPr>
        <p:spPr>
          <a:xfrm>
            <a:off x="2368297" y="1956911"/>
            <a:ext cx="7918704" cy="294417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1"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cs typeface="Arial" panose="020B0604020202020204" pitchFamily="34" charset="0"/>
              </a:rPr>
              <a:t>At the end of this training, a commissioner will be able to:</a:t>
            </a:r>
          </a:p>
          <a:p>
            <a:pPr marL="0" indent="0">
              <a:buNone/>
            </a:pPr>
            <a:endParaRPr lang="en-US" dirty="0">
              <a:cs typeface="Arial" panose="020B0604020202020204" pitchFamily="34" charset="0"/>
            </a:endParaRPr>
          </a:p>
          <a:p>
            <a:r>
              <a:rPr lang="en-US" dirty="0">
                <a:cs typeface="Arial" panose="020B0604020202020204" pitchFamily="34" charset="0"/>
              </a:rPr>
              <a:t>Understand </a:t>
            </a:r>
            <a:r>
              <a:rPr lang="en-US" b="0" dirty="0">
                <a:cs typeface="Arial" panose="020B0604020202020204" pitchFamily="34" charset="0"/>
              </a:rPr>
              <a:t>the safety measures in place</a:t>
            </a:r>
          </a:p>
          <a:p>
            <a:r>
              <a:rPr lang="en-US" dirty="0">
                <a:cs typeface="Arial" panose="020B0604020202020204" pitchFamily="34" charset="0"/>
              </a:rPr>
              <a:t>Know </a:t>
            </a:r>
            <a:r>
              <a:rPr lang="en-US" b="0" dirty="0">
                <a:cs typeface="Arial" panose="020B0604020202020204" pitchFamily="34" charset="0"/>
              </a:rPr>
              <a:t>the resources for guidance</a:t>
            </a:r>
          </a:p>
          <a:p>
            <a:r>
              <a:rPr lang="en-US" dirty="0">
                <a:cs typeface="Arial"/>
              </a:rPr>
              <a:t>Understand </a:t>
            </a:r>
            <a:r>
              <a:rPr lang="en-US" b="0" dirty="0">
                <a:cs typeface="Arial"/>
              </a:rPr>
              <a:t>the reporting instruments</a:t>
            </a:r>
          </a:p>
        </p:txBody>
      </p:sp>
      <p:sp>
        <p:nvSpPr>
          <p:cNvPr id="3" name="Title 2">
            <a:extLst>
              <a:ext uri="{FF2B5EF4-FFF2-40B4-BE49-F238E27FC236}">
                <a16:creationId xmlns:a16="http://schemas.microsoft.com/office/drawing/2014/main" id="{93B9FCCD-9FAB-51EC-6129-A7FB2D31EF18}"/>
              </a:ext>
            </a:extLst>
          </p:cNvPr>
          <p:cNvSpPr>
            <a:spLocks noGrp="1"/>
          </p:cNvSpPr>
          <p:nvPr>
            <p:ph type="title"/>
          </p:nvPr>
        </p:nvSpPr>
        <p:spPr>
          <a:xfrm>
            <a:off x="459375" y="439426"/>
            <a:ext cx="5636625" cy="823595"/>
          </a:xfrm>
        </p:spPr>
        <p:txBody>
          <a:bodyPr/>
          <a:lstStyle/>
          <a:p>
            <a:r>
              <a:rPr lang="en-US" spc="-30" dirty="0">
                <a:cs typeface="Arial" panose="020B0604020202020204" pitchFamily="34" charset="0"/>
              </a:rPr>
              <a:t>Course</a:t>
            </a:r>
            <a:r>
              <a:rPr lang="en-US" dirty="0">
                <a:cs typeface="Arial" panose="020B0604020202020204" pitchFamily="34" charset="0"/>
              </a:rPr>
              <a:t> Objectives</a:t>
            </a:r>
          </a:p>
        </p:txBody>
      </p:sp>
    </p:spTree>
    <p:extLst>
      <p:ext uri="{BB962C8B-B14F-4D97-AF65-F5344CB8AC3E}">
        <p14:creationId xmlns:p14="http://schemas.microsoft.com/office/powerpoint/2010/main" val="2702867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3EA82-B4B8-7170-78FA-E3A957605799}"/>
              </a:ext>
            </a:extLst>
          </p:cNvPr>
          <p:cNvSpPr>
            <a:spLocks noGrp="1"/>
          </p:cNvSpPr>
          <p:nvPr>
            <p:ph type="title"/>
          </p:nvPr>
        </p:nvSpPr>
        <p:spPr>
          <a:xfrm>
            <a:off x="208361" y="390021"/>
            <a:ext cx="7466729" cy="823595"/>
          </a:xfrm>
        </p:spPr>
        <p:txBody>
          <a:bodyPr/>
          <a:lstStyle/>
          <a:p>
            <a:r>
              <a:rPr lang="en-US" spc="-30" dirty="0">
                <a:cs typeface="Arial" panose="020B0604020202020204" pitchFamily="34" charset="0"/>
              </a:rPr>
              <a:t>Commissioner Priorities</a:t>
            </a:r>
          </a:p>
        </p:txBody>
      </p:sp>
      <p:sp>
        <p:nvSpPr>
          <p:cNvPr id="6" name="Content Placeholder 2">
            <a:extLst>
              <a:ext uri="{FF2B5EF4-FFF2-40B4-BE49-F238E27FC236}">
                <a16:creationId xmlns:a16="http://schemas.microsoft.com/office/drawing/2014/main" id="{D0BA70F4-F3ED-4C01-A743-DDED832AFC37}"/>
              </a:ext>
            </a:extLst>
          </p:cNvPr>
          <p:cNvSpPr>
            <a:spLocks noGrp="1"/>
          </p:cNvSpPr>
          <p:nvPr/>
        </p:nvSpPr>
        <p:spPr>
          <a:xfrm>
            <a:off x="2152650" y="1902253"/>
            <a:ext cx="7886700" cy="305349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1"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buNone/>
            </a:pPr>
            <a:endParaRPr lang="en-US" b="0" i="0" dirty="0">
              <a:solidFill>
                <a:srgbClr val="000000"/>
              </a:solidFill>
              <a:effectLst/>
              <a:highlight>
                <a:srgbClr val="FFFFFF"/>
              </a:highlight>
              <a:latin typeface="Roboto" panose="02000000000000000000" pitchFamily="2" charset="0"/>
            </a:endParaRPr>
          </a:p>
          <a:p>
            <a:r>
              <a:rPr lang="en-US" b="0" i="0" dirty="0">
                <a:solidFill>
                  <a:srgbClr val="000000"/>
                </a:solidFill>
                <a:effectLst/>
                <a:highlight>
                  <a:srgbClr val="FFFFFF"/>
                </a:highlight>
                <a:cs typeface="Arial" panose="020B0604020202020204" pitchFamily="34" charset="0"/>
              </a:rPr>
              <a:t>Being the single, best resource</a:t>
            </a:r>
          </a:p>
          <a:p>
            <a:r>
              <a:rPr lang="en-US" b="0" i="0" dirty="0">
                <a:solidFill>
                  <a:srgbClr val="000000"/>
                </a:solidFill>
                <a:effectLst/>
                <a:highlight>
                  <a:srgbClr val="FFFFFF"/>
                </a:highlight>
                <a:cs typeface="Arial" panose="020B0604020202020204" pitchFamily="34" charset="0"/>
              </a:rPr>
              <a:t>Ensuring S.A.F.E. programs</a:t>
            </a:r>
          </a:p>
          <a:p>
            <a:r>
              <a:rPr lang="en-US" b="0" i="0" dirty="0">
                <a:solidFill>
                  <a:srgbClr val="000000"/>
                </a:solidFill>
                <a:effectLst/>
                <a:highlight>
                  <a:srgbClr val="FFFFFF"/>
                </a:highlight>
                <a:cs typeface="Arial" panose="020B0604020202020204" pitchFamily="34" charset="0"/>
              </a:rPr>
              <a:t>Enabling significant, sustainable growth</a:t>
            </a:r>
          </a:p>
        </p:txBody>
      </p:sp>
    </p:spTree>
    <p:extLst>
      <p:ext uri="{BB962C8B-B14F-4D97-AF65-F5344CB8AC3E}">
        <p14:creationId xmlns:p14="http://schemas.microsoft.com/office/powerpoint/2010/main" val="1951160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CBAE7A-9332-2592-CF50-F1BA5FC1DDD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43FBB02-C67D-822F-27B5-1E82DC7BA0AA}"/>
              </a:ext>
            </a:extLst>
          </p:cNvPr>
          <p:cNvSpPr>
            <a:spLocks noGrp="1"/>
          </p:cNvSpPr>
          <p:nvPr>
            <p:ph type="title"/>
          </p:nvPr>
        </p:nvSpPr>
        <p:spPr>
          <a:xfrm>
            <a:off x="497006" y="324183"/>
            <a:ext cx="4375245" cy="617514"/>
          </a:xfrm>
        </p:spPr>
        <p:txBody>
          <a:bodyPr vert="horz" lIns="91440" tIns="45720" rIns="91440" bIns="45720" rtlCol="0" anchor="ctr">
            <a:normAutofit/>
          </a:bodyPr>
          <a:lstStyle/>
          <a:p>
            <a:r>
              <a:rPr lang="en-US" sz="3600" b="1" kern="1200" spc="-30" dirty="0">
                <a:cs typeface="Arial" panose="020B0604020202020204" pitchFamily="34" charset="0"/>
              </a:rPr>
              <a:t>Safe Leadership</a:t>
            </a:r>
          </a:p>
        </p:txBody>
      </p:sp>
      <p:pic>
        <p:nvPicPr>
          <p:cNvPr id="1026" name="Picture 2">
            <a:extLst>
              <a:ext uri="{FF2B5EF4-FFF2-40B4-BE49-F238E27FC236}">
                <a16:creationId xmlns:a16="http://schemas.microsoft.com/office/drawing/2014/main" id="{AF5CC4DA-F841-464E-665C-D29352BCB3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3" b="37494"/>
          <a:stretch/>
        </p:blipFill>
        <p:spPr bwMode="auto">
          <a:xfrm>
            <a:off x="1038846" y="1670426"/>
            <a:ext cx="4501758" cy="3780429"/>
          </a:xfrm>
          <a:prstGeom prst="rect">
            <a:avLst/>
          </a:prstGeom>
          <a:solidFill>
            <a:srgbClr val="FFFFFF"/>
          </a:solidFill>
        </p:spPr>
      </p:pic>
      <p:sp>
        <p:nvSpPr>
          <p:cNvPr id="3" name="Content Placeholder 2">
            <a:extLst>
              <a:ext uri="{FF2B5EF4-FFF2-40B4-BE49-F238E27FC236}">
                <a16:creationId xmlns:a16="http://schemas.microsoft.com/office/drawing/2014/main" id="{0E5C4D70-07E7-9636-3661-792802207610}"/>
              </a:ext>
            </a:extLst>
          </p:cNvPr>
          <p:cNvSpPr>
            <a:spLocks noGrp="1"/>
          </p:cNvSpPr>
          <p:nvPr/>
        </p:nvSpPr>
        <p:spPr>
          <a:xfrm>
            <a:off x="6513393" y="1253331"/>
            <a:ext cx="5428397"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1"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2800" dirty="0"/>
          </a:p>
          <a:p>
            <a:pPr>
              <a:lnSpc>
                <a:spcPct val="150000"/>
              </a:lnSpc>
            </a:pPr>
            <a:r>
              <a:rPr lang="en-US" dirty="0">
                <a:cs typeface="Arial" panose="020B0604020202020204" pitchFamily="34" charset="0"/>
              </a:rPr>
              <a:t>Registration with background check</a:t>
            </a:r>
          </a:p>
          <a:p>
            <a:pPr>
              <a:lnSpc>
                <a:spcPct val="150000"/>
              </a:lnSpc>
            </a:pPr>
            <a:r>
              <a:rPr lang="en-US" dirty="0">
                <a:cs typeface="Arial" panose="020B0604020202020204" pitchFamily="34" charset="0"/>
              </a:rPr>
              <a:t>Youth Protection Training </a:t>
            </a:r>
          </a:p>
          <a:p>
            <a:pPr>
              <a:lnSpc>
                <a:spcPct val="150000"/>
              </a:lnSpc>
            </a:pPr>
            <a:r>
              <a:rPr lang="en-US" dirty="0">
                <a:cs typeface="Arial" panose="020B0604020202020204" pitchFamily="34" charset="0"/>
              </a:rPr>
              <a:t>Mandatory Reporting</a:t>
            </a:r>
          </a:p>
          <a:p>
            <a:endParaRPr lang="en-US" sz="2800" dirty="0"/>
          </a:p>
        </p:txBody>
      </p:sp>
    </p:spTree>
    <p:extLst>
      <p:ext uri="{BB962C8B-B14F-4D97-AF65-F5344CB8AC3E}">
        <p14:creationId xmlns:p14="http://schemas.microsoft.com/office/powerpoint/2010/main" val="921802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E10C94-D406-BF80-A050-0436AAE4289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98ED27-DBFF-3B03-7882-C525D1D86F4C}"/>
              </a:ext>
            </a:extLst>
          </p:cNvPr>
          <p:cNvSpPr>
            <a:spLocks noGrp="1"/>
          </p:cNvSpPr>
          <p:nvPr>
            <p:ph type="title"/>
          </p:nvPr>
        </p:nvSpPr>
        <p:spPr>
          <a:xfrm>
            <a:off x="508613" y="321783"/>
            <a:ext cx="7466729" cy="823595"/>
          </a:xfrm>
        </p:spPr>
        <p:txBody>
          <a:bodyPr/>
          <a:lstStyle/>
          <a:p>
            <a:r>
              <a:rPr lang="en-US" spc="-30" dirty="0">
                <a:cs typeface="Arial" panose="020B0604020202020204" pitchFamily="34" charset="0"/>
              </a:rPr>
              <a:t>S.A.F.E. Model</a:t>
            </a:r>
            <a:endParaRPr lang="en-US" sz="3200" spc="-30" dirty="0">
              <a:cs typeface="Arial" panose="020B0604020202020204" pitchFamily="34" charset="0"/>
            </a:endParaRPr>
          </a:p>
        </p:txBody>
      </p:sp>
      <p:sp>
        <p:nvSpPr>
          <p:cNvPr id="3" name="Content Placeholder 2">
            <a:extLst>
              <a:ext uri="{FF2B5EF4-FFF2-40B4-BE49-F238E27FC236}">
                <a16:creationId xmlns:a16="http://schemas.microsoft.com/office/drawing/2014/main" id="{05B91DB5-C64A-B10A-3FCC-FFBD02309753}"/>
              </a:ext>
            </a:extLst>
          </p:cNvPr>
          <p:cNvSpPr>
            <a:spLocks noGrp="1"/>
          </p:cNvSpPr>
          <p:nvPr/>
        </p:nvSpPr>
        <p:spPr>
          <a:xfrm>
            <a:off x="4483914" y="1418333"/>
            <a:ext cx="6090202" cy="305409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1"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dirty="0"/>
          </a:p>
          <a:p>
            <a:pPr marL="0" indent="0">
              <a:buNone/>
            </a:pPr>
            <a:r>
              <a:rPr lang="en-US" dirty="0">
                <a:solidFill>
                  <a:srgbClr val="FF0000"/>
                </a:solidFill>
                <a:cs typeface="Arial" panose="020B0604020202020204" pitchFamily="34" charset="0"/>
              </a:rPr>
              <a:t>S</a:t>
            </a:r>
            <a:r>
              <a:rPr lang="en-US" dirty="0">
                <a:cs typeface="Arial" panose="020B0604020202020204" pitchFamily="34" charset="0"/>
              </a:rPr>
              <a:t>upervision </a:t>
            </a:r>
          </a:p>
          <a:p>
            <a:pPr marL="0" indent="0">
              <a:buNone/>
            </a:pPr>
            <a:r>
              <a:rPr lang="en-US" dirty="0">
                <a:solidFill>
                  <a:srgbClr val="FF0000"/>
                </a:solidFill>
                <a:cs typeface="Arial" panose="020B0604020202020204" pitchFamily="34" charset="0"/>
              </a:rPr>
              <a:t>A</a:t>
            </a:r>
            <a:r>
              <a:rPr lang="en-US" dirty="0">
                <a:cs typeface="Arial" panose="020B0604020202020204" pitchFamily="34" charset="0"/>
              </a:rPr>
              <a:t>ssessment </a:t>
            </a:r>
          </a:p>
          <a:p>
            <a:pPr marL="0" indent="0">
              <a:buNone/>
            </a:pPr>
            <a:r>
              <a:rPr lang="en-US" dirty="0">
                <a:solidFill>
                  <a:srgbClr val="FF0000"/>
                </a:solidFill>
                <a:cs typeface="Arial" panose="020B0604020202020204" pitchFamily="34" charset="0"/>
              </a:rPr>
              <a:t>F</a:t>
            </a:r>
            <a:r>
              <a:rPr lang="en-US" dirty="0">
                <a:cs typeface="Arial" panose="020B0604020202020204" pitchFamily="34" charset="0"/>
              </a:rPr>
              <a:t>itness and Skill </a:t>
            </a:r>
          </a:p>
          <a:p>
            <a:pPr marL="0" indent="0">
              <a:buNone/>
            </a:pPr>
            <a:r>
              <a:rPr lang="en-US" dirty="0">
                <a:solidFill>
                  <a:srgbClr val="FF0000"/>
                </a:solidFill>
                <a:cs typeface="Arial" panose="020B0604020202020204" pitchFamily="34" charset="0"/>
              </a:rPr>
              <a:t>E</a:t>
            </a:r>
            <a:r>
              <a:rPr lang="en-US" dirty="0">
                <a:cs typeface="Arial" panose="020B0604020202020204" pitchFamily="34" charset="0"/>
              </a:rPr>
              <a:t>quipment  and Environment</a:t>
            </a:r>
          </a:p>
        </p:txBody>
      </p:sp>
    </p:spTree>
    <p:extLst>
      <p:ext uri="{BB962C8B-B14F-4D97-AF65-F5344CB8AC3E}">
        <p14:creationId xmlns:p14="http://schemas.microsoft.com/office/powerpoint/2010/main" val="123948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B0B1FB-DA9F-4CBA-CC62-4185731B5F9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4DA636-F273-5BA0-F62D-B26BC00080A8}"/>
              </a:ext>
            </a:extLst>
          </p:cNvPr>
          <p:cNvSpPr>
            <a:spLocks noGrp="1"/>
          </p:cNvSpPr>
          <p:nvPr>
            <p:ph type="title"/>
          </p:nvPr>
        </p:nvSpPr>
        <p:spPr>
          <a:xfrm>
            <a:off x="535908" y="428680"/>
            <a:ext cx="7466729" cy="823595"/>
          </a:xfrm>
        </p:spPr>
        <p:txBody>
          <a:bodyPr/>
          <a:lstStyle/>
          <a:p>
            <a:r>
              <a:rPr lang="en-US" spc="-30" dirty="0">
                <a:cs typeface="Arial" panose="020B0604020202020204" pitchFamily="34" charset="0"/>
              </a:rPr>
              <a:t>Resources for Support</a:t>
            </a:r>
            <a:endParaRPr lang="en-US" sz="3200" spc="-30" dirty="0">
              <a:cs typeface="Arial" panose="020B0604020202020204" pitchFamily="34" charset="0"/>
            </a:endParaRPr>
          </a:p>
        </p:txBody>
      </p:sp>
      <p:sp>
        <p:nvSpPr>
          <p:cNvPr id="3" name="Content Placeholder 2">
            <a:extLst>
              <a:ext uri="{FF2B5EF4-FFF2-40B4-BE49-F238E27FC236}">
                <a16:creationId xmlns:a16="http://schemas.microsoft.com/office/drawing/2014/main" id="{FC36F3B2-CA9D-E16B-B12A-B466833F4809}"/>
              </a:ext>
            </a:extLst>
          </p:cNvPr>
          <p:cNvSpPr>
            <a:spLocks noGrp="1"/>
          </p:cNvSpPr>
          <p:nvPr/>
        </p:nvSpPr>
        <p:spPr>
          <a:xfrm>
            <a:off x="1625578" y="2001326"/>
            <a:ext cx="7886700" cy="19570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1"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cs typeface="Arial" panose="020B0604020202020204" pitchFamily="34" charset="0"/>
              </a:rPr>
              <a:t>Guide to Safe Scouting</a:t>
            </a:r>
          </a:p>
          <a:p>
            <a:r>
              <a:rPr lang="en-US" dirty="0">
                <a:cs typeface="Arial" panose="020B0604020202020204" pitchFamily="34" charset="0"/>
              </a:rPr>
              <a:t>Youth Protection Site/scouting.org</a:t>
            </a:r>
          </a:p>
          <a:p>
            <a:r>
              <a:rPr lang="en-US" dirty="0">
                <a:cs typeface="Arial" panose="020B0604020202020204" pitchFamily="34" charset="0"/>
              </a:rPr>
              <a:t>S.A.F.E. checklists</a:t>
            </a:r>
          </a:p>
          <a:p>
            <a:endParaRPr lang="en-US" dirty="0"/>
          </a:p>
          <a:p>
            <a:endParaRPr lang="en-US" dirty="0"/>
          </a:p>
        </p:txBody>
      </p:sp>
      <p:pic>
        <p:nvPicPr>
          <p:cNvPr id="2050" name="Picture 2">
            <a:extLst>
              <a:ext uri="{FF2B5EF4-FFF2-40B4-BE49-F238E27FC236}">
                <a16:creationId xmlns:a16="http://schemas.microsoft.com/office/drawing/2014/main" id="{815FFAF3-9D57-7E48-3C42-DCE0DEFED0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82312" y="1469575"/>
            <a:ext cx="2409825" cy="31051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BE8C9CFE-0F3A-C2BF-7AB8-50F33F87944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9444" y="3569974"/>
            <a:ext cx="1393111" cy="139311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5069CD11-3749-5FEA-C7AF-EE12CE49CBA3}"/>
              </a:ext>
            </a:extLst>
          </p:cNvPr>
          <p:cNvSpPr txBox="1"/>
          <p:nvPr/>
        </p:nvSpPr>
        <p:spPr>
          <a:xfrm>
            <a:off x="1343738" y="5605725"/>
            <a:ext cx="5216286" cy="646331"/>
          </a:xfrm>
          <a:prstGeom prst="rect">
            <a:avLst/>
          </a:prstGeom>
          <a:noFill/>
        </p:spPr>
        <p:txBody>
          <a:bodyPr wrap="square">
            <a:spAutoFit/>
          </a:bodyPr>
          <a:lstStyle/>
          <a:p>
            <a:r>
              <a:rPr lang="en-US" b="1" dirty="0">
                <a:hlinkClick r:id="rId5"/>
              </a:rPr>
              <a:t>https://www.scouting.org/health-and-safety/gss/</a:t>
            </a:r>
            <a:endParaRPr lang="en-US" b="1" dirty="0"/>
          </a:p>
          <a:p>
            <a:endParaRPr lang="en-US" dirty="0"/>
          </a:p>
        </p:txBody>
      </p:sp>
    </p:spTree>
    <p:extLst>
      <p:ext uri="{BB962C8B-B14F-4D97-AF65-F5344CB8AC3E}">
        <p14:creationId xmlns:p14="http://schemas.microsoft.com/office/powerpoint/2010/main" val="4133469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9E68D5-8919-1789-59DB-A03376717A4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7FECC13-E662-A9BB-3DB6-45B0DABD3677}"/>
              </a:ext>
            </a:extLst>
          </p:cNvPr>
          <p:cNvSpPr>
            <a:spLocks noGrp="1"/>
          </p:cNvSpPr>
          <p:nvPr>
            <p:ph type="title"/>
          </p:nvPr>
        </p:nvSpPr>
        <p:spPr>
          <a:xfrm>
            <a:off x="467670" y="444613"/>
            <a:ext cx="7466729" cy="823595"/>
          </a:xfrm>
        </p:spPr>
        <p:txBody>
          <a:bodyPr/>
          <a:lstStyle/>
          <a:p>
            <a:r>
              <a:rPr lang="en-US" sz="4000" spc="-30" dirty="0">
                <a:latin typeface="Arial" panose="020B0604020202020204" pitchFamily="34" charset="0"/>
                <a:cs typeface="Arial" panose="020B0604020202020204" pitchFamily="34" charset="0"/>
              </a:rPr>
              <a:t>Safety Moments</a:t>
            </a:r>
            <a:endParaRPr lang="en-US" spc="-30" dirty="0">
              <a:latin typeface="Arial" panose="020B0604020202020204" pitchFamily="34" charset="0"/>
              <a:cs typeface="Arial" panose="020B0604020202020204" pitchFamily="34" charset="0"/>
            </a:endParaRPr>
          </a:p>
        </p:txBody>
      </p:sp>
      <p:sp>
        <p:nvSpPr>
          <p:cNvPr id="4" name="Content Placeholder 2">
            <a:extLst>
              <a:ext uri="{FF2B5EF4-FFF2-40B4-BE49-F238E27FC236}">
                <a16:creationId xmlns:a16="http://schemas.microsoft.com/office/drawing/2014/main" id="{29AD5279-DE9A-4B0A-0594-EE6192E25D4C}"/>
              </a:ext>
            </a:extLst>
          </p:cNvPr>
          <p:cNvSpPr>
            <a:spLocks noGrp="1"/>
          </p:cNvSpPr>
          <p:nvPr/>
        </p:nvSpPr>
        <p:spPr>
          <a:xfrm>
            <a:off x="2422357" y="2750671"/>
            <a:ext cx="8524339" cy="211272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1"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Arial" panose="020B0604020202020204" pitchFamily="34" charset="0"/>
                <a:cs typeface="Arial" panose="020B0604020202020204" pitchFamily="34" charset="0"/>
              </a:rPr>
              <a:t>Present these at the beginning of a gathering</a:t>
            </a:r>
          </a:p>
          <a:p>
            <a:r>
              <a:rPr lang="en-US" dirty="0">
                <a:latin typeface="Arial" panose="020B0604020202020204" pitchFamily="34" charset="0"/>
                <a:cs typeface="Arial" panose="020B0604020202020204" pitchFamily="34" charset="0"/>
              </a:rPr>
              <a:t>Address the needs of the audience</a:t>
            </a:r>
          </a:p>
          <a:p>
            <a:r>
              <a:rPr lang="en-US" dirty="0">
                <a:latin typeface="Arial"/>
                <a:cs typeface="Arial"/>
              </a:rPr>
              <a:t>Provide information about the activity</a:t>
            </a:r>
          </a:p>
          <a:p>
            <a:endParaRPr lang="en-US" dirty="0"/>
          </a:p>
        </p:txBody>
      </p:sp>
    </p:spTree>
    <p:extLst>
      <p:ext uri="{BB962C8B-B14F-4D97-AF65-F5344CB8AC3E}">
        <p14:creationId xmlns:p14="http://schemas.microsoft.com/office/powerpoint/2010/main" val="15637038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F99B42-108C-BF83-17E2-EC82CD5DA9B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A6BBDEA-A544-3298-5293-70042F988149}"/>
              </a:ext>
            </a:extLst>
          </p:cNvPr>
          <p:cNvSpPr>
            <a:spLocks noGrp="1"/>
          </p:cNvSpPr>
          <p:nvPr>
            <p:ph type="title"/>
          </p:nvPr>
        </p:nvSpPr>
        <p:spPr>
          <a:xfrm>
            <a:off x="340941" y="382841"/>
            <a:ext cx="7466729" cy="823595"/>
          </a:xfrm>
        </p:spPr>
        <p:txBody>
          <a:bodyPr/>
          <a:lstStyle/>
          <a:p>
            <a:r>
              <a:rPr lang="en-US" spc="-30" dirty="0">
                <a:cs typeface="Arial" panose="020B0604020202020204" pitchFamily="34" charset="0"/>
              </a:rPr>
              <a:t>Incident Reporting</a:t>
            </a:r>
            <a:endParaRPr lang="en-US" sz="3200" spc="-30" dirty="0">
              <a:cs typeface="Arial" panose="020B0604020202020204" pitchFamily="34" charset="0"/>
            </a:endParaRPr>
          </a:p>
        </p:txBody>
      </p:sp>
      <p:pic>
        <p:nvPicPr>
          <p:cNvPr id="7" name="Picture 6">
            <a:extLst>
              <a:ext uri="{FF2B5EF4-FFF2-40B4-BE49-F238E27FC236}">
                <a16:creationId xmlns:a16="http://schemas.microsoft.com/office/drawing/2014/main" id="{AA29B981-579E-5A47-EFDA-9AE67471E917}"/>
              </a:ext>
            </a:extLst>
          </p:cNvPr>
          <p:cNvPicPr>
            <a:picLocks noChangeAspect="1"/>
          </p:cNvPicPr>
          <p:nvPr/>
        </p:nvPicPr>
        <p:blipFill>
          <a:blip r:embed="rId3"/>
          <a:stretch>
            <a:fillRect/>
          </a:stretch>
        </p:blipFill>
        <p:spPr>
          <a:xfrm>
            <a:off x="340941" y="1272624"/>
            <a:ext cx="9060574" cy="4668427"/>
          </a:xfrm>
          <a:prstGeom prst="rect">
            <a:avLst/>
          </a:prstGeom>
        </p:spPr>
      </p:pic>
      <p:pic>
        <p:nvPicPr>
          <p:cNvPr id="3" name="Picture 2">
            <a:extLst>
              <a:ext uri="{FF2B5EF4-FFF2-40B4-BE49-F238E27FC236}">
                <a16:creationId xmlns:a16="http://schemas.microsoft.com/office/drawing/2014/main" id="{8A71FFAC-732B-722B-CE21-4D3D52ECCD5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83130" y="3190388"/>
            <a:ext cx="1658809" cy="1658809"/>
          </a:xfrm>
          <a:prstGeom prst="rect">
            <a:avLst/>
          </a:prstGeom>
          <a:noFill/>
          <a:ln>
            <a:noFill/>
          </a:ln>
        </p:spPr>
      </p:pic>
      <p:sp>
        <p:nvSpPr>
          <p:cNvPr id="14" name="TextBox 13">
            <a:extLst>
              <a:ext uri="{FF2B5EF4-FFF2-40B4-BE49-F238E27FC236}">
                <a16:creationId xmlns:a16="http://schemas.microsoft.com/office/drawing/2014/main" id="{42F5D3DF-3C8D-FADE-3B91-B3CBAD71B529}"/>
              </a:ext>
            </a:extLst>
          </p:cNvPr>
          <p:cNvSpPr txBox="1"/>
          <p:nvPr/>
        </p:nvSpPr>
        <p:spPr>
          <a:xfrm>
            <a:off x="7554279" y="5281381"/>
            <a:ext cx="4743451" cy="923330"/>
          </a:xfrm>
          <a:prstGeom prst="rect">
            <a:avLst/>
          </a:prstGeom>
          <a:noFill/>
        </p:spPr>
        <p:txBody>
          <a:bodyPr wrap="square">
            <a:spAutoFit/>
          </a:bodyPr>
          <a:lstStyle/>
          <a:p>
            <a:r>
              <a:rPr lang="en-US" b="1" dirty="0">
                <a:hlinkClick r:id="rId5"/>
              </a:rPr>
              <a:t>https://www.scouting.org/health-and-safety/incident-report/</a:t>
            </a:r>
            <a:endParaRPr lang="en-US" b="1" dirty="0"/>
          </a:p>
          <a:p>
            <a:endParaRPr lang="en-US" dirty="0"/>
          </a:p>
        </p:txBody>
      </p:sp>
    </p:spTree>
    <p:extLst>
      <p:ext uri="{BB962C8B-B14F-4D97-AF65-F5344CB8AC3E}">
        <p14:creationId xmlns:p14="http://schemas.microsoft.com/office/powerpoint/2010/main" val="31834264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1E76D7-3943-EE67-ED3F-BBA02A172CE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917D508-0FEE-69EE-7EF5-0CAC19F0BE3B}"/>
              </a:ext>
            </a:extLst>
          </p:cNvPr>
          <p:cNvSpPr>
            <a:spLocks noGrp="1"/>
          </p:cNvSpPr>
          <p:nvPr>
            <p:ph type="title"/>
          </p:nvPr>
        </p:nvSpPr>
        <p:spPr>
          <a:xfrm>
            <a:off x="372136" y="453436"/>
            <a:ext cx="7466729" cy="823595"/>
          </a:xfrm>
        </p:spPr>
        <p:txBody>
          <a:bodyPr/>
          <a:lstStyle/>
          <a:p>
            <a:r>
              <a:rPr lang="en-US" spc="-30" dirty="0">
                <a:cs typeface="Arial" panose="020B0604020202020204" pitchFamily="34" charset="0"/>
              </a:rPr>
              <a:t>Summary</a:t>
            </a:r>
            <a:endParaRPr lang="en-US" sz="3200" spc="-30" dirty="0">
              <a:cs typeface="Arial" panose="020B0604020202020204" pitchFamily="34" charset="0"/>
            </a:endParaRPr>
          </a:p>
        </p:txBody>
      </p:sp>
      <p:sp>
        <p:nvSpPr>
          <p:cNvPr id="4" name="TextBox 3">
            <a:extLst>
              <a:ext uri="{FF2B5EF4-FFF2-40B4-BE49-F238E27FC236}">
                <a16:creationId xmlns:a16="http://schemas.microsoft.com/office/drawing/2014/main" id="{AECF3C07-2D70-7953-55FD-FFB606E7F8C6}"/>
              </a:ext>
            </a:extLst>
          </p:cNvPr>
          <p:cNvSpPr txBox="1"/>
          <p:nvPr/>
        </p:nvSpPr>
        <p:spPr>
          <a:xfrm>
            <a:off x="1997765" y="2220528"/>
            <a:ext cx="8196469" cy="1223412"/>
          </a:xfrm>
          <a:prstGeom prst="rect">
            <a:avLst/>
          </a:prstGeom>
          <a:noFill/>
        </p:spPr>
        <p:txBody>
          <a:bodyPr wrap="square">
            <a:spAutoFit/>
          </a:bodyPr>
          <a:lstStyle/>
          <a:p>
            <a:pPr algn="l" rtl="0" fontAlgn="base">
              <a:lnSpc>
                <a:spcPts val="2925"/>
              </a:lnSpc>
              <a:buFont typeface="Arial" panose="020B0604020202020204" pitchFamily="34" charset="0"/>
              <a:buChar char="•"/>
            </a:pPr>
            <a:r>
              <a:rPr lang="en-US" sz="3200" b="1" i="0" u="none" strike="noStrike" dirty="0">
                <a:solidFill>
                  <a:srgbClr val="000000"/>
                </a:solidFill>
                <a:effectLst/>
                <a:cs typeface="Arial" panose="020B0604020202020204" pitchFamily="34" charset="0"/>
              </a:rPr>
              <a:t>Understand </a:t>
            </a:r>
            <a:r>
              <a:rPr lang="en-US" sz="3200" b="0" i="0" u="none" strike="noStrike" dirty="0">
                <a:solidFill>
                  <a:srgbClr val="000000"/>
                </a:solidFill>
                <a:effectLst/>
                <a:cs typeface="Arial" panose="020B0604020202020204" pitchFamily="34" charset="0"/>
              </a:rPr>
              <a:t>the safety measures in place</a:t>
            </a:r>
            <a:r>
              <a:rPr lang="en-US" sz="3200" b="0" i="0" dirty="0">
                <a:solidFill>
                  <a:srgbClr val="000000"/>
                </a:solidFill>
                <a:effectLst/>
                <a:cs typeface="Arial" panose="020B0604020202020204" pitchFamily="34" charset="0"/>
              </a:rPr>
              <a:t>​</a:t>
            </a:r>
          </a:p>
          <a:p>
            <a:pPr algn="l" rtl="0" fontAlgn="base">
              <a:lnSpc>
                <a:spcPts val="2925"/>
              </a:lnSpc>
              <a:buFont typeface="Arial" panose="020B0604020202020204" pitchFamily="34" charset="0"/>
              <a:buChar char="•"/>
            </a:pPr>
            <a:r>
              <a:rPr lang="en-US" sz="3200" b="1" i="0" u="none" strike="noStrike" dirty="0">
                <a:solidFill>
                  <a:srgbClr val="000000"/>
                </a:solidFill>
                <a:effectLst/>
                <a:cs typeface="Arial" panose="020B0604020202020204" pitchFamily="34" charset="0"/>
              </a:rPr>
              <a:t>Know </a:t>
            </a:r>
            <a:r>
              <a:rPr lang="en-US" sz="3200" b="0" i="0" u="none" strike="noStrike" dirty="0">
                <a:solidFill>
                  <a:srgbClr val="000000"/>
                </a:solidFill>
                <a:effectLst/>
                <a:cs typeface="Arial" panose="020B0604020202020204" pitchFamily="34" charset="0"/>
              </a:rPr>
              <a:t>the resources for guidance</a:t>
            </a:r>
            <a:r>
              <a:rPr lang="en-US" sz="3200" b="0" i="0" dirty="0">
                <a:solidFill>
                  <a:srgbClr val="000000"/>
                </a:solidFill>
                <a:effectLst/>
                <a:cs typeface="Arial" panose="020B0604020202020204" pitchFamily="34" charset="0"/>
              </a:rPr>
              <a:t>​</a:t>
            </a:r>
          </a:p>
          <a:p>
            <a:pPr algn="l" rtl="0" fontAlgn="base">
              <a:lnSpc>
                <a:spcPts val="2925"/>
              </a:lnSpc>
              <a:buFont typeface="Arial" panose="020B0604020202020204" pitchFamily="34" charset="0"/>
              <a:buChar char="•"/>
            </a:pPr>
            <a:r>
              <a:rPr lang="en-US" sz="3200" b="1" i="0" u="none" strike="noStrike" dirty="0">
                <a:solidFill>
                  <a:srgbClr val="000000"/>
                </a:solidFill>
                <a:effectLst/>
                <a:cs typeface="Arial" panose="020B0604020202020204" pitchFamily="34" charset="0"/>
              </a:rPr>
              <a:t>Understand </a:t>
            </a:r>
            <a:r>
              <a:rPr lang="en-US" sz="3200" b="0" i="0" u="none" strike="noStrike" dirty="0">
                <a:solidFill>
                  <a:srgbClr val="000000"/>
                </a:solidFill>
                <a:effectLst/>
                <a:cs typeface="Arial" panose="020B0604020202020204" pitchFamily="34" charset="0"/>
              </a:rPr>
              <a:t>the reporting instruments</a:t>
            </a:r>
            <a:endParaRPr lang="en-US" sz="3200" b="0" i="0" dirty="0">
              <a:solidFill>
                <a:srgbClr val="000000"/>
              </a:solidFill>
              <a:effectLst/>
              <a:cs typeface="Arial" panose="020B0604020202020204" pitchFamily="34" charset="0"/>
            </a:endParaRPr>
          </a:p>
        </p:txBody>
      </p:sp>
      <p:sp>
        <p:nvSpPr>
          <p:cNvPr id="6" name="TextBox 5">
            <a:extLst>
              <a:ext uri="{FF2B5EF4-FFF2-40B4-BE49-F238E27FC236}">
                <a16:creationId xmlns:a16="http://schemas.microsoft.com/office/drawing/2014/main" id="{A76D96C0-95E6-3139-4E48-3DF76A86464D}"/>
              </a:ext>
            </a:extLst>
          </p:cNvPr>
          <p:cNvSpPr txBox="1"/>
          <p:nvPr/>
        </p:nvSpPr>
        <p:spPr>
          <a:xfrm>
            <a:off x="637135" y="4053774"/>
            <a:ext cx="10917728" cy="1569660"/>
          </a:xfrm>
          <a:prstGeom prst="rect">
            <a:avLst/>
          </a:prstGeom>
          <a:noFill/>
        </p:spPr>
        <p:txBody>
          <a:bodyPr wrap="square">
            <a:spAutoFit/>
          </a:bodyPr>
          <a:lstStyle/>
          <a:p>
            <a:r>
              <a:rPr lang="en-US" sz="2400" i="1" dirty="0">
                <a:cs typeface="Arial" panose="020B0604020202020204" pitchFamily="34" charset="0"/>
              </a:rPr>
              <a:t>“So many things are the result of lack of careful planning, lack of careful thinking through, thoughtfulness.  And the health and safety practices of Scouting, we hope, are going to help boys (scouts) plan more definitely to avoid accident and illness, and to prepare themselves in a positive way to face life.” – </a:t>
            </a:r>
            <a:r>
              <a:rPr lang="en-US" sz="2400" dirty="0">
                <a:cs typeface="Arial" panose="020B0604020202020204" pitchFamily="34" charset="0"/>
              </a:rPr>
              <a:t>James E. West</a:t>
            </a:r>
          </a:p>
        </p:txBody>
      </p:sp>
    </p:spTree>
    <p:extLst>
      <p:ext uri="{BB962C8B-B14F-4D97-AF65-F5344CB8AC3E}">
        <p14:creationId xmlns:p14="http://schemas.microsoft.com/office/powerpoint/2010/main" val="2881434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1278</TotalTime>
  <Words>1561</Words>
  <Application>Microsoft Office PowerPoint</Application>
  <PresentationFormat>Widescreen</PresentationFormat>
  <Paragraphs>114</Paragraphs>
  <Slides>10</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Aptos</vt:lpstr>
      <vt:lpstr>Arial</vt:lpstr>
      <vt:lpstr>Calibri</vt:lpstr>
      <vt:lpstr>Roboto</vt:lpstr>
      <vt:lpstr>Symbol</vt:lpstr>
      <vt:lpstr>Office Theme</vt:lpstr>
      <vt:lpstr>CM 008 Commissioners and S.A.F.E. Scouting</vt:lpstr>
      <vt:lpstr>Course Objectives</vt:lpstr>
      <vt:lpstr>Commissioner Priorities</vt:lpstr>
      <vt:lpstr>Safe Leadership</vt:lpstr>
      <vt:lpstr>S.A.F.E. Model</vt:lpstr>
      <vt:lpstr>Resources for Support</vt:lpstr>
      <vt:lpstr>Safety Moments</vt:lpstr>
      <vt:lpstr>Incident Reporting</vt:lpstr>
      <vt:lpstr>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Kresha Alvarado</dc:creator>
  <cp:lastModifiedBy>Kresha Alvarado</cp:lastModifiedBy>
  <cp:revision>102</cp:revision>
  <dcterms:created xsi:type="dcterms:W3CDTF">2025-02-10T18:13:23Z</dcterms:created>
  <dcterms:modified xsi:type="dcterms:W3CDTF">2025-04-16T18:00:44Z</dcterms:modified>
</cp:coreProperties>
</file>