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99" r:id="rId2"/>
    <p:sldId id="300" r:id="rId3"/>
    <p:sldId id="572" r:id="rId4"/>
    <p:sldId id="981" r:id="rId5"/>
    <p:sldId id="1011" r:id="rId6"/>
    <p:sldId id="1012" r:id="rId7"/>
    <p:sldId id="1013" r:id="rId8"/>
    <p:sldId id="983" r:id="rId9"/>
    <p:sldId id="985" r:id="rId10"/>
    <p:sldId id="271" r:id="rId11"/>
    <p:sldId id="272" r:id="rId12"/>
    <p:sldId id="273" r:id="rId13"/>
    <p:sldId id="274" r:id="rId14"/>
    <p:sldId id="993" r:id="rId15"/>
    <p:sldId id="276" r:id="rId16"/>
    <p:sldId id="1009" r:id="rId17"/>
    <p:sldId id="101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Vj01RMuHjdbHaIsLWwakMA==" hashData="/XjDATumL0hwVSGGeCtO6TguBWRD/D45O71zI5uYbEYRpLPZ1R/DcWUdqg4LKFYjfAU4UZQugemLfngyvrqSNw=="/>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112423E-2233-4FF4-0B36-AF871A3B5E1E}" name="Scheel, Karen A" initials="SKA" userId="S::kscheel@aacps.org::62462850-878b-4c0e-b43a-8c936d5cdd8e" providerId="AD"/>
  <p188:author id="{8FB69860-0B68-54C7-55E5-99A9B2ABF54A}" name="Kresha Alvarado" initials="KA" userId="bddfd779db23f395" providerId="Windows Live"/>
  <p188:author id="{CA19906F-0B4B-3DBE-4DE7-6DCE3EE00F07}" name="Dave Fornadel" initials="DF" userId="df6d725405d5bd87" providerId="Windows Live"/>
  <p188:author id="{10B047F6-C4CD-9443-E5A8-1BEE2C8D01F2}" name="Kresha Alvarado" initials="KA" userId="Kresha Alvarado"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1" autoAdjust="0"/>
    <p:restoredTop sz="56780" autoAdjust="0"/>
  </p:normalViewPr>
  <p:slideViewPr>
    <p:cSldViewPr snapToGrid="0">
      <p:cViewPr varScale="1">
        <p:scale>
          <a:sx n="63" d="100"/>
          <a:sy n="63" d="100"/>
        </p:scale>
        <p:origin x="2430" y="60"/>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78" d="100"/>
          <a:sy n="78" d="100"/>
        </p:scale>
        <p:origin x="150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7FE6ED-CE0F-428A-8040-0284024EC18F}" type="datetimeFigureOut">
              <a:rPr lang="en-US" smtClean="0"/>
              <a:t>4/16/2025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46DFFE-C6D9-405F-9F59-0994E968483F}" type="slidenum">
              <a:rPr lang="en-US" smtClean="0"/>
              <a:t>‹#›</a:t>
            </a:fld>
            <a:endParaRPr lang="en-US"/>
          </a:p>
        </p:txBody>
      </p:sp>
    </p:spTree>
    <p:extLst>
      <p:ext uri="{BB962C8B-B14F-4D97-AF65-F5344CB8AC3E}">
        <p14:creationId xmlns:p14="http://schemas.microsoft.com/office/powerpoint/2010/main" val="3129830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panose="020F0502020204030204" pitchFamily="34" charset="0"/>
                <a:ea typeface="Calibri" panose="020F0502020204030204" pitchFamily="34" charset="0"/>
                <a:cs typeface="Calibri" panose="020F0502020204030204" pitchFamily="34" charset="0"/>
              </a:rPr>
              <a:t>This Commissioner Moment is an update for experienced commissioners and an introduction for new commissioners.   For the best effect, view CM SE #3: The Future of Unit Service prior to showing this Commissioner Moment.</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BE1668-4D6A-4C8F-8C32-819FE6F32F9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8241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16:notes"/>
          <p:cNvSpPr>
            <a:spLocks noGrp="1" noRot="1" noChangeAspect="1"/>
          </p:cNvSpPr>
          <p:nvPr>
            <p:ph type="sldImg" idx="2"/>
          </p:nvPr>
        </p:nvSpPr>
        <p:spPr>
          <a:xfrm>
            <a:off x="1114425" y="250825"/>
            <a:ext cx="4205288" cy="2365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5" name="Google Shape;285;p16:notes"/>
          <p:cNvSpPr txBox="1">
            <a:spLocks noGrp="1"/>
          </p:cNvSpPr>
          <p:nvPr>
            <p:ph type="body" idx="1"/>
          </p:nvPr>
        </p:nvSpPr>
        <p:spPr>
          <a:xfrm>
            <a:off x="444137" y="3082834"/>
            <a:ext cx="5708469" cy="5910336"/>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r>
              <a:rPr lang="en-US" b="1" dirty="0">
                <a:latin typeface="Calibri" panose="020F0502020204030204" pitchFamily="34" charset="0"/>
                <a:cs typeface="Calibri" panose="020F0502020204030204" pitchFamily="34" charset="0"/>
              </a:rPr>
              <a:t>Connection Guides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latin typeface="Calibri" panose="020F0502020204030204" pitchFamily="34" charset="0"/>
                <a:cs typeface="Calibri" panose="020F0502020204030204" pitchFamily="34" charset="0"/>
              </a:rPr>
              <a:t>A new tool available is a set of Connection Guides to aid new and experienced commissioners in facilitating a conversation with unit leaders. These new guides were created following feedback received directly from commissioners nationwide. There are guides for each of the six metrics, and more will be developed in the future. All guides are also accessible from the unit dashboard, and each follows a similar pattern of offering several leading questions to help guide a unit-level conversation.</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latin typeface="Calibri" panose="020F0502020204030204" pitchFamily="34" charset="0"/>
                <a:cs typeface="Calibri" panose="020F0502020204030204" pitchFamily="34" charset="0"/>
              </a:rPr>
              <a:t>Scanning this QR code will also enable direct access to the library of connection guides.</a:t>
            </a:r>
          </a:p>
        </p:txBody>
      </p:sp>
      <p:sp>
        <p:nvSpPr>
          <p:cNvPr id="286" name="Google Shape;286;p16:notes"/>
          <p:cNvSpPr txBox="1">
            <a:spLocks noGrp="1"/>
          </p:cNvSpPr>
          <p:nvPr>
            <p:ph type="sldNum" idx="12"/>
          </p:nvPr>
        </p:nvSpPr>
        <p:spPr>
          <a:xfrm>
            <a:off x="4023092" y="8917422"/>
            <a:ext cx="3077739" cy="471053"/>
          </a:xfrm>
          <a:prstGeom prst="rect">
            <a:avLst/>
          </a:prstGeom>
          <a:noFill/>
          <a:ln>
            <a:noFill/>
          </a:ln>
        </p:spPr>
        <p:txBody>
          <a:bodyPr spcFirstLastPara="1" wrap="square" lIns="94225" tIns="47100" rIns="94225" bIns="471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5486400" cy="3086100"/>
          </a:xfrm>
        </p:spPr>
      </p:sp>
      <p:sp>
        <p:nvSpPr>
          <p:cNvPr id="3" name="Notes Placeholder 2"/>
          <p:cNvSpPr>
            <a:spLocks noGrp="1"/>
          </p:cNvSpPr>
          <p:nvPr>
            <p:ph type="body" idx="1"/>
          </p:nvPr>
        </p:nvSpPr>
        <p:spPr>
          <a:xfrm>
            <a:off x="685800" y="4400550"/>
            <a:ext cx="5486400" cy="3890834"/>
          </a:xfrm>
        </p:spPr>
        <p:txBody>
          <a:bodyPr/>
          <a:lstStyle/>
          <a:p>
            <a:pPr marL="0" marR="0" lvl="1" indent="0">
              <a:buSzPts val="1000"/>
              <a:buFont typeface="Courier New" panose="02070309020205020404" pitchFamily="49" charset="0"/>
              <a:buNone/>
              <a:tabLst>
                <a:tab pos="914400" algn="l"/>
              </a:tabLst>
            </a:pPr>
            <a:r>
              <a:rPr lang="en-US" b="1" dirty="0">
                <a:effectLst/>
                <a:latin typeface="Calibri" panose="020F0502020204030204" pitchFamily="34" charset="0"/>
                <a:ea typeface="Calibri" panose="020F0502020204030204" pitchFamily="34" charset="0"/>
                <a:cs typeface="Calibri" panose="020F0502020204030204" pitchFamily="34" charset="0"/>
              </a:rPr>
              <a:t>Unit Connections</a:t>
            </a:r>
          </a:p>
          <a:p>
            <a:pPr marL="0" marR="0" lvl="1" indent="0">
              <a:buSzPts val="1000"/>
              <a:buFont typeface="Courier New" panose="02070309020205020404" pitchFamily="49" charset="0"/>
              <a:buNone/>
              <a:tabLst>
                <a:tab pos="914400" algn="l"/>
              </a:tabLst>
            </a:pPr>
            <a:r>
              <a:rPr lang="en-US" dirty="0">
                <a:effectLst/>
                <a:latin typeface="Calibri" panose="020F0502020204030204" pitchFamily="34" charset="0"/>
                <a:ea typeface="Calibri" panose="020F0502020204030204" pitchFamily="34" charset="0"/>
                <a:cs typeface="Calibri" panose="020F0502020204030204" pitchFamily="34" charset="0"/>
              </a:rPr>
              <a:t>This slide covers the details related to Unit Connections.  At the top and to the right is the year date.  When clicking the dropdown arrow, a menu of three years will display, enabling viewing past connections.  </a:t>
            </a:r>
          </a:p>
          <a:p>
            <a:pPr marL="0" marR="0" lvl="1" indent="0">
              <a:buSzPts val="1000"/>
              <a:buFont typeface="Courier New" panose="02070309020205020404" pitchFamily="49" charset="0"/>
              <a:buNone/>
              <a:tabLst>
                <a:tab pos="914400" algn="l"/>
              </a:tabLst>
            </a:pP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1" indent="0" algn="l" defTabSz="914400" rtl="0" eaLnBrk="1" fontAlgn="auto" latinLnBrk="0" hangingPunct="1">
              <a:lnSpc>
                <a:spcPct val="100000"/>
              </a:lnSpc>
              <a:spcBef>
                <a:spcPts val="0"/>
              </a:spcBef>
              <a:spcAft>
                <a:spcPts val="0"/>
              </a:spcAft>
              <a:buClrTx/>
              <a:buSzPts val="1000"/>
              <a:buFont typeface="Courier New" panose="02070309020205020404" pitchFamily="49" charset="0"/>
              <a:buNone/>
              <a:tabLst>
                <a:tab pos="914400" algn="l"/>
              </a:tabLst>
              <a:defRPr/>
            </a:pPr>
            <a:r>
              <a:rPr lang="en-US"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Below that is a record of how many connections are in process and completed.  Listed in the main body of this section are several of the most recent connections.  You will see the name of the person who completed that connection and when it was completed.  Immediately below each person's name is a brief listing of the topics covered in that connection.  </a:t>
            </a: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1" indent="0">
              <a:buSzPts val="1000"/>
              <a:buFont typeface="Courier New" panose="02070309020205020404" pitchFamily="49" charset="0"/>
              <a:buNone/>
              <a:tabLst>
                <a:tab pos="914400" algn="l"/>
              </a:tabLst>
            </a:pP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1" indent="0">
              <a:buSzPts val="1000"/>
              <a:buFont typeface="Courier New" panose="02070309020205020404" pitchFamily="49" charset="0"/>
              <a:buNone/>
              <a:tabLst>
                <a:tab pos="914400" algn="l"/>
              </a:tabLst>
            </a:pPr>
            <a:r>
              <a:rPr lang="en-US" dirty="0">
                <a:effectLst/>
                <a:latin typeface="Calibri" panose="020F0502020204030204" pitchFamily="34" charset="0"/>
                <a:ea typeface="Calibri" panose="020F0502020204030204" pitchFamily="34" charset="0"/>
                <a:cs typeface="Calibri" panose="020F0502020204030204" pitchFamily="34" charset="0"/>
              </a:rPr>
              <a:t>To the right, if a goal was established, it will be noted as such.  </a:t>
            </a:r>
          </a:p>
          <a:p>
            <a:pPr marL="0" marR="0" lvl="1" indent="0">
              <a:buSzPts val="1000"/>
              <a:buFont typeface="Courier New" panose="02070309020205020404" pitchFamily="49" charset="0"/>
              <a:buNone/>
              <a:tabLst>
                <a:tab pos="914400" algn="l"/>
              </a:tabLst>
            </a:pP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1" indent="0">
              <a:buSzPts val="1000"/>
              <a:buFont typeface="Courier New" panose="02070309020205020404" pitchFamily="49" charset="0"/>
              <a:buNone/>
              <a:tabLst>
                <a:tab pos="914400" algn="l"/>
              </a:tabLst>
            </a:pPr>
            <a:r>
              <a:rPr lang="en-US" dirty="0">
                <a:effectLst/>
                <a:latin typeface="Calibri" panose="020F0502020204030204" pitchFamily="34" charset="0"/>
                <a:ea typeface="Calibri" panose="020F0502020204030204" pitchFamily="34" charset="0"/>
                <a:cs typeface="Calibri" panose="020F0502020204030204" pitchFamily="34" charset="0"/>
              </a:rPr>
              <a:t>Finally, to add a new connection documentation, click on the blue tab at the bottom, a process similar to that used in previous versions of Commissioner Tools.</a:t>
            </a:r>
          </a:p>
          <a:p>
            <a:endParaRPr lang="en-US" dirty="0"/>
          </a:p>
        </p:txBody>
      </p:sp>
      <p:sp>
        <p:nvSpPr>
          <p:cNvPr id="4" name="Slide Number Placeholder 3"/>
          <p:cNvSpPr>
            <a:spLocks noGrp="1"/>
          </p:cNvSpPr>
          <p:nvPr>
            <p:ph type="sldNum" sz="quarter" idx="5"/>
          </p:nvPr>
        </p:nvSpPr>
        <p:spPr/>
        <p:txBody>
          <a:bodyPr/>
          <a:lstStyle/>
          <a:p>
            <a:fld id="{C885600C-E932-4902-966A-9D4C9E378BAC}" type="slidenum">
              <a:rPr lang="en-US" smtClean="0"/>
              <a:t>11</a:t>
            </a:fld>
            <a:endParaRPr lang="en-US"/>
          </a:p>
        </p:txBody>
      </p:sp>
    </p:spTree>
    <p:extLst>
      <p:ext uri="{BB962C8B-B14F-4D97-AF65-F5344CB8AC3E}">
        <p14:creationId xmlns:p14="http://schemas.microsoft.com/office/powerpoint/2010/main" val="467028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effectLst/>
                <a:latin typeface="Calibri" panose="020F0502020204030204" pitchFamily="34" charset="0"/>
                <a:ea typeface="Calibri" panose="020F0502020204030204" pitchFamily="34" charset="0"/>
                <a:cs typeface="Calibri" panose="020F0502020204030204" pitchFamily="34" charset="0"/>
              </a:rPr>
              <a:t>New Connection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Calibri" panose="020F0502020204030204" pitchFamily="34" charset="0"/>
              </a:rPr>
              <a:t>When entering a new unit connection, the page will display this screen.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latin typeface="Calibri" panose="020F0502020204030204" pitchFamily="34" charset="0"/>
              <a:ea typeface="Calibri" panose="020F0502020204030204" pitchFamily="34" charset="0"/>
              <a:cs typeface="Calibri" panose="020F0502020204030204" pitchFamily="34" charset="0"/>
            </a:endParaRPr>
          </a:p>
          <a:p>
            <a:r>
              <a:rPr lang="en-US" sz="1200" dirty="0">
                <a:effectLst/>
                <a:latin typeface="Calibri" panose="020F0502020204030204" pitchFamily="34" charset="0"/>
                <a:ea typeface="Calibri" panose="020F0502020204030204" pitchFamily="34" charset="0"/>
                <a:cs typeface="Calibri" panose="020F0502020204030204" pitchFamily="34" charset="0"/>
              </a:rPr>
              <a:t>Each unit metric is listed for providing comments, but any (1 or more) can be optionally selected</a:t>
            </a:r>
            <a:r>
              <a:rPr lang="en-US" sz="1200" b="0" dirty="0">
                <a:latin typeface="Calibri" panose="020F0502020204030204" pitchFamily="34" charset="0"/>
                <a:ea typeface="Calibri" panose="020F0502020204030204" pitchFamily="34" charset="0"/>
                <a:cs typeface="Calibri" panose="020F0502020204030204" pitchFamily="34" charset="0"/>
              </a:rPr>
              <a:t>. Commissioners can select any number or combination of these topics to include an “Other” category if the connection did not involve a conversation of any of the primary unit metrics. </a:t>
            </a:r>
          </a:p>
          <a:p>
            <a:endParaRPr lang="en-US" sz="1200" b="0" dirty="0">
              <a:latin typeface="Calibri" panose="020F0502020204030204" pitchFamily="34" charset="0"/>
              <a:ea typeface="Calibri" panose="020F0502020204030204" pitchFamily="34" charset="0"/>
              <a:cs typeface="Calibri" panose="020F0502020204030204" pitchFamily="34" charset="0"/>
            </a:endParaRPr>
          </a:p>
          <a:p>
            <a:endParaRPr lang="en-US" sz="1200" b="0" dirty="0"/>
          </a:p>
          <a:p>
            <a:endParaRPr lang="en-US" dirty="0"/>
          </a:p>
        </p:txBody>
      </p:sp>
      <p:sp>
        <p:nvSpPr>
          <p:cNvPr id="4" name="Slide Number Placeholder 3"/>
          <p:cNvSpPr>
            <a:spLocks noGrp="1"/>
          </p:cNvSpPr>
          <p:nvPr>
            <p:ph type="sldNum" sz="quarter" idx="5"/>
          </p:nvPr>
        </p:nvSpPr>
        <p:spPr/>
        <p:txBody>
          <a:bodyPr/>
          <a:lstStyle/>
          <a:p>
            <a:fld id="{C885600C-E932-4902-966A-9D4C9E378BAC}" type="slidenum">
              <a:rPr lang="en-US" smtClean="0"/>
              <a:t>12</a:t>
            </a:fld>
            <a:endParaRPr lang="en-US"/>
          </a:p>
        </p:txBody>
      </p:sp>
    </p:spTree>
    <p:extLst>
      <p:ext uri="{BB962C8B-B14F-4D97-AF65-F5344CB8AC3E}">
        <p14:creationId xmlns:p14="http://schemas.microsoft.com/office/powerpoint/2010/main" val="1979133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Calibri" panose="020F0502020204030204" pitchFamily="34" charset="0"/>
                <a:ea typeface="Calibri" panose="020F0502020204030204" pitchFamily="34" charset="0"/>
                <a:cs typeface="Calibri" panose="020F0502020204030204" pitchFamily="34" charset="0"/>
              </a:rPr>
              <a:t>Comment Box</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latin typeface="Calibri" panose="020F0502020204030204" pitchFamily="34" charset="0"/>
                <a:ea typeface="Calibri" panose="020F0502020204030204" pitchFamily="34" charset="0"/>
                <a:cs typeface="Calibri" panose="020F0502020204030204" pitchFamily="34" charset="0"/>
              </a:rPr>
              <a:t>Once a category has been selected, a new comment box will open for commissioners to enter their discussion points. If needed there will be an optional “Add Goal” at the bottom of every comment box to record any goal-setting discussions. </a:t>
            </a:r>
          </a:p>
          <a:p>
            <a:endParaRPr lang="en-US" dirty="0"/>
          </a:p>
        </p:txBody>
      </p:sp>
      <p:sp>
        <p:nvSpPr>
          <p:cNvPr id="4" name="Slide Number Placeholder 3"/>
          <p:cNvSpPr>
            <a:spLocks noGrp="1"/>
          </p:cNvSpPr>
          <p:nvPr>
            <p:ph type="sldNum" sz="quarter" idx="5"/>
          </p:nvPr>
        </p:nvSpPr>
        <p:spPr/>
        <p:txBody>
          <a:bodyPr/>
          <a:lstStyle/>
          <a:p>
            <a:fld id="{C885600C-E932-4902-966A-9D4C9E378BAC}" type="slidenum">
              <a:rPr lang="en-US" smtClean="0"/>
              <a:t>13</a:t>
            </a:fld>
            <a:endParaRPr lang="en-US"/>
          </a:p>
        </p:txBody>
      </p:sp>
    </p:spTree>
    <p:extLst>
      <p:ext uri="{BB962C8B-B14F-4D97-AF65-F5344CB8AC3E}">
        <p14:creationId xmlns:p14="http://schemas.microsoft.com/office/powerpoint/2010/main" val="341525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latin typeface="Calibri" panose="020F0502020204030204" pitchFamily="34" charset="0"/>
                <a:ea typeface="Calibri" panose="020F0502020204030204" pitchFamily="34" charset="0"/>
                <a:cs typeface="Calibri" panose="020F0502020204030204" pitchFamily="34" charset="0"/>
              </a:rPr>
              <a:t>Unit Goals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0" dirty="0">
                <a:latin typeface="Calibri" panose="020F0502020204030204" pitchFamily="34" charset="0"/>
                <a:ea typeface="Calibri" panose="020F0502020204030204" pitchFamily="34" charset="0"/>
                <a:cs typeface="Calibri" panose="020F0502020204030204" pitchFamily="34" charset="0"/>
              </a:rPr>
              <a:t>Unit Conversations </a:t>
            </a:r>
            <a:r>
              <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may lead to opportunities for the formulation of unit goals. </a:t>
            </a:r>
          </a:p>
          <a:p>
            <a:pPr marL="0" indent="0" algn="l">
              <a:buFont typeface="Arial" panose="020B0604020202020204" pitchFamily="34" charset="0"/>
              <a:buNone/>
            </a:pPr>
            <a:endParaRPr lang="en-US" b="0" dirty="0">
              <a:latin typeface="Calibri" panose="020F0502020204030204" pitchFamily="34" charset="0"/>
              <a:ea typeface="Calibri" panose="020F0502020204030204" pitchFamily="34" charset="0"/>
              <a:cs typeface="Calibri" panose="020F0502020204030204" pitchFamily="34" charset="0"/>
            </a:endParaRPr>
          </a:p>
          <a:p>
            <a:pPr marL="0" marR="0">
              <a:buNone/>
            </a:pPr>
            <a:r>
              <a:rPr lang="en-US"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This entails recognizing and documenting achievements, aiding the unit in pinpointing areas for enhancement, and giving the commissioner an opportunity to engage with the unit to establish its objectives and provide support for those objectives.</a:t>
            </a: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a:buNone/>
            </a:pPr>
            <a:r>
              <a:rPr lang="en-US" dirty="0">
                <a:effectLst/>
                <a:latin typeface="Calibri" panose="020F0502020204030204" pitchFamily="34" charset="0"/>
                <a:ea typeface="Calibri" panose="020F0502020204030204" pitchFamily="34" charset="0"/>
                <a:cs typeface="Calibri" panose="020F0502020204030204" pitchFamily="34" charset="0"/>
              </a:rPr>
              <a:t> </a:t>
            </a:r>
          </a:p>
          <a:p>
            <a:pPr marL="0" marR="0">
              <a:buNone/>
            </a:pPr>
            <a:r>
              <a:rPr lang="en-US"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Establishing goals can be pivotal in planning and enhancing thriving units. Commissioners might collaborate closely with units to establish goals and address challenges. Scheduled meetings with the units ensure adequate groundwork, though multiple sessions might be needed to reach a consensus on tailored objectives. </a:t>
            </a: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a:buNone/>
            </a:pPr>
            <a:r>
              <a:rPr lang="en-US"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a:t>
            </a: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a:r>
              <a:rPr lang="en-US"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The unit maintains complete autonomy in determining the goals. It may choose to have them or not. Commissioners are available to assist throughout the process.</a:t>
            </a:r>
            <a:endParaRPr lang="en-US" dirty="0">
              <a:effectLst/>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C885600C-E932-4902-966A-9D4C9E378BAC}" type="slidenum">
              <a:rPr lang="en-US" smtClean="0"/>
              <a:t>14</a:t>
            </a:fld>
            <a:endParaRPr lang="en-US"/>
          </a:p>
        </p:txBody>
      </p:sp>
    </p:spTree>
    <p:extLst>
      <p:ext uri="{BB962C8B-B14F-4D97-AF65-F5344CB8AC3E}">
        <p14:creationId xmlns:p14="http://schemas.microsoft.com/office/powerpoint/2010/main" val="42338239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Calibri" panose="020F0502020204030204" pitchFamily="34" charset="0"/>
                <a:ea typeface="Calibri" panose="020F0502020204030204" pitchFamily="34" charset="0"/>
                <a:cs typeface="Calibri" panose="020F0502020204030204" pitchFamily="34" charset="0"/>
              </a:rPr>
              <a:t>Other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latin typeface="Calibri" panose="020F0502020204030204" pitchFamily="34" charset="0"/>
                <a:ea typeface="Calibri" panose="020F0502020204030204" pitchFamily="34" charset="0"/>
                <a:cs typeface="Calibri" panose="020F0502020204030204" pitchFamily="34" charset="0"/>
              </a:rPr>
              <a:t>If</a:t>
            </a:r>
            <a:r>
              <a:rPr lang="en-US" kern="1200" dirty="0">
                <a:solidFill>
                  <a:srgbClr val="000000"/>
                </a:solidFill>
                <a:effectLst/>
                <a:latin typeface="Calibri" panose="020F0502020204030204" pitchFamily="34" charset="0"/>
                <a:ea typeface="+mn-ea"/>
              </a:rPr>
              <a:t> the “Other” category is selected, it continues the connection that did not involve a conversation of any primary unit metrics. A goal-setting option is provided here if the unit chooses to develop a goal that does not necessarily involve a primary metric. </a:t>
            </a:r>
            <a:endParaRPr lang="en-US" dirty="0">
              <a:effectLst/>
              <a:latin typeface="Calibri" panose="020F0502020204030204" pitchFamily="34"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C885600C-E932-4902-966A-9D4C9E378BAC}" type="slidenum">
              <a:rPr lang="en-US" smtClean="0"/>
              <a:t>15</a:t>
            </a:fld>
            <a:endParaRPr lang="en-US"/>
          </a:p>
        </p:txBody>
      </p:sp>
    </p:spTree>
    <p:extLst>
      <p:ext uri="{BB962C8B-B14F-4D97-AF65-F5344CB8AC3E}">
        <p14:creationId xmlns:p14="http://schemas.microsoft.com/office/powerpoint/2010/main" val="41084696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735013"/>
            <a:ext cx="5486400" cy="3086100"/>
          </a:xfrm>
        </p:spPr>
      </p:sp>
      <p:sp>
        <p:nvSpPr>
          <p:cNvPr id="3" name="Notes Placeholder 2"/>
          <p:cNvSpPr>
            <a:spLocks noGrp="1"/>
          </p:cNvSpPr>
          <p:nvPr>
            <p:ph type="body" idx="1"/>
          </p:nvPr>
        </p:nvSpPr>
        <p:spPr/>
        <p:txBody>
          <a:bodyPr/>
          <a:lstStyle/>
          <a:p>
            <a:r>
              <a:rPr lang="en-US" b="1" dirty="0">
                <a:latin typeface="Calibri" panose="020F0502020204030204" pitchFamily="34" charset="0"/>
                <a:ea typeface="Calibri" panose="020F0502020204030204" pitchFamily="34" charset="0"/>
                <a:cs typeface="Calibri" panose="020F0502020204030204" pitchFamily="34" charset="0"/>
              </a:rPr>
              <a:t>Summary</a:t>
            </a:r>
          </a:p>
          <a:p>
            <a:pPr defTabSz="931774">
              <a:defRPr/>
            </a:pPr>
            <a:r>
              <a:rPr lang="en-US" dirty="0">
                <a:effectLst/>
                <a:latin typeface="Calibri" panose="020F0502020204030204" pitchFamily="34" charset="0"/>
                <a:ea typeface="Calibri" panose="020F0502020204030204" pitchFamily="34" charset="0"/>
                <a:cs typeface="Calibri" panose="020F0502020204030204" pitchFamily="34" charset="0"/>
              </a:rPr>
              <a:t>Remember moving forward:</a:t>
            </a:r>
            <a:endParaRPr lang="en-US" b="1" dirty="0">
              <a:latin typeface="Calibri" panose="020F0502020204030204" pitchFamily="34" charset="0"/>
              <a:ea typeface="Calibri" panose="020F0502020204030204" pitchFamily="34" charset="0"/>
              <a:cs typeface="Calibri" panose="020F0502020204030204" pitchFamily="34" charset="0"/>
            </a:endParaRPr>
          </a:p>
          <a:p>
            <a:pPr marL="174708" indent="-174708">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Mission remains unchanged</a:t>
            </a:r>
          </a:p>
          <a:p>
            <a:pPr marL="174708" indent="-174708">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Committed to ensuring young people are prepared</a:t>
            </a:r>
          </a:p>
          <a:p>
            <a:pPr marL="174708" indent="-174708">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All are welcome in Scouting</a:t>
            </a:r>
          </a:p>
          <a:p>
            <a:pPr marL="174708" indent="-174708">
              <a:buFont typeface="Arial" panose="020B0604020202020204" pitchFamily="34" charset="0"/>
              <a:buChar char="•"/>
            </a:pPr>
            <a:endParaRPr lang="en-US" dirty="0">
              <a:latin typeface="Calibri" panose="020F0502020204030204" pitchFamily="34" charset="0"/>
              <a:ea typeface="Calibri" panose="020F0502020204030204" pitchFamily="34" charset="0"/>
              <a:cs typeface="Calibri" panose="020F0502020204030204" pitchFamily="34" charset="0"/>
            </a:endParaRPr>
          </a:p>
          <a:p>
            <a:r>
              <a:rPr lang="en-US" b="1" dirty="0">
                <a:latin typeface="Calibri" panose="020F0502020204030204" pitchFamily="34" charset="0"/>
                <a:ea typeface="Calibri" panose="020F0502020204030204" pitchFamily="34" charset="0"/>
                <a:cs typeface="Calibri" panose="020F0502020204030204" pitchFamily="34" charset="0"/>
              </a:rPr>
              <a:t>How Can We Help?</a:t>
            </a:r>
          </a:p>
          <a:p>
            <a:r>
              <a:rPr lang="en-US" dirty="0">
                <a:latin typeface="Calibri" panose="020F0502020204030204" pitchFamily="34" charset="0"/>
                <a:ea typeface="Calibri" panose="020F0502020204030204" pitchFamily="34" charset="0"/>
                <a:cs typeface="Calibri" panose="020F0502020204030204" pitchFamily="34" charset="0"/>
              </a:rPr>
              <a:t>This should be the first question a commissioner asks; it should guide all we do; it will enable us to partner with the unit leaders we support to serve more youth better through Scouting.</a:t>
            </a:r>
          </a:p>
          <a:p>
            <a:endParaRPr lang="en-US" dirty="0">
              <a:latin typeface="Calibri" panose="020F0502020204030204" pitchFamily="34" charset="0"/>
              <a:ea typeface="Calibri" panose="020F0502020204030204" pitchFamily="34" charset="0"/>
              <a:cs typeface="Calibri" panose="020F0502020204030204" pitchFamily="34" charset="0"/>
            </a:endParaRPr>
          </a:p>
          <a:p>
            <a:r>
              <a:rPr lang="en-US" dirty="0">
                <a:latin typeface="Calibri" panose="020F0502020204030204" pitchFamily="34" charset="0"/>
                <a:ea typeface="Calibri" panose="020F0502020204030204" pitchFamily="34" charset="0"/>
                <a:cs typeface="Calibri" panose="020F0502020204030204" pitchFamily="34" charset="0"/>
              </a:rPr>
              <a:t>Let’s talk…</a:t>
            </a:r>
          </a:p>
          <a:p>
            <a:endParaRPr lang="en-US" b="1" dirty="0">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16</a:t>
            </a:fld>
            <a:endParaRPr lang="en-US"/>
          </a:p>
        </p:txBody>
      </p:sp>
    </p:spTree>
    <p:extLst>
      <p:ext uri="{BB962C8B-B14F-4D97-AF65-F5344CB8AC3E}">
        <p14:creationId xmlns:p14="http://schemas.microsoft.com/office/powerpoint/2010/main" val="6964825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17</a:t>
            </a:fld>
            <a:endParaRPr lang="en-US"/>
          </a:p>
        </p:txBody>
      </p:sp>
    </p:spTree>
    <p:extLst>
      <p:ext uri="{BB962C8B-B14F-4D97-AF65-F5344CB8AC3E}">
        <p14:creationId xmlns:p14="http://schemas.microsoft.com/office/powerpoint/2010/main" val="710384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Calibri" panose="020F0502020204030204" pitchFamily="34" charset="0"/>
                <a:ea typeface="Calibri" panose="020F0502020204030204" pitchFamily="34" charset="0"/>
                <a:cs typeface="Calibri" panose="020F0502020204030204" pitchFamily="34" charset="0"/>
              </a:rPr>
              <a:t>Objectives</a:t>
            </a:r>
          </a:p>
          <a:p>
            <a:r>
              <a:rPr lang="en-US" dirty="0">
                <a:latin typeface="Calibri" panose="020F0502020204030204" pitchFamily="34" charset="0"/>
                <a:ea typeface="Calibri" panose="020F0502020204030204" pitchFamily="34" charset="0"/>
                <a:cs typeface="Calibri" panose="020F0502020204030204" pitchFamily="34" charset="0"/>
              </a:rPr>
              <a:t>At the end of this training, a commissioner will be able to:</a:t>
            </a:r>
          </a:p>
          <a:p>
            <a:endParaRPr lang="en-US" dirty="0">
              <a:latin typeface="Calibri" panose="020F0502020204030204" pitchFamily="34" charset="0"/>
              <a:ea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Understand what Unit Metrics are</a:t>
            </a:r>
          </a:p>
          <a:p>
            <a:pPr marL="171450" indent="-1714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What Unit Metrics have to do with connections</a:t>
            </a:r>
          </a:p>
          <a:p>
            <a:pPr marL="171450" indent="-171450">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How Commissioner Tools support Unit Service by supporting and recording connections</a:t>
            </a:r>
          </a:p>
          <a:p>
            <a:endParaRPr lang="en-US" dirty="0"/>
          </a:p>
        </p:txBody>
      </p:sp>
      <p:sp>
        <p:nvSpPr>
          <p:cNvPr id="4" name="Slide Number Placeholder 3"/>
          <p:cNvSpPr>
            <a:spLocks noGrp="1"/>
          </p:cNvSpPr>
          <p:nvPr>
            <p:ph type="sldNum" sz="quarter" idx="10"/>
          </p:nvPr>
        </p:nvSpPr>
        <p:spPr/>
        <p:txBody>
          <a:bodyPr/>
          <a:lstStyle/>
          <a:p>
            <a:fld id="{FCBE1668-4D6A-4C8F-8C32-819FE6F32F94}" type="slidenum">
              <a:rPr lang="en-US" smtClean="0"/>
              <a:t>2</a:t>
            </a:fld>
            <a:endParaRPr lang="en-US" dirty="0"/>
          </a:p>
        </p:txBody>
      </p:sp>
    </p:spTree>
    <p:extLst>
      <p:ext uri="{BB962C8B-B14F-4D97-AF65-F5344CB8AC3E}">
        <p14:creationId xmlns:p14="http://schemas.microsoft.com/office/powerpoint/2010/main" val="3264549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25525" y="490538"/>
            <a:ext cx="5224463" cy="2940050"/>
          </a:xfrm>
        </p:spPr>
      </p:sp>
      <p:sp>
        <p:nvSpPr>
          <p:cNvPr id="3" name="Notes Placeholder 2"/>
          <p:cNvSpPr>
            <a:spLocks noGrp="1"/>
          </p:cNvSpPr>
          <p:nvPr>
            <p:ph type="body" idx="1"/>
          </p:nvPr>
        </p:nvSpPr>
        <p:spPr>
          <a:xfrm>
            <a:off x="563084" y="3611455"/>
            <a:ext cx="6013742" cy="5382531"/>
          </a:xfrm>
        </p:spPr>
        <p:txBody>
          <a:bodyPr/>
          <a:lstStyle/>
          <a:p>
            <a:pPr marL="0" indent="0" defTabSz="931774">
              <a:buFont typeface="Arial" panose="020B0604020202020204" pitchFamily="34" charset="0"/>
              <a:buNone/>
              <a:defRPr/>
            </a:pPr>
            <a:r>
              <a:rPr lang="en-US" b="1" dirty="0">
                <a:latin typeface="Calibri" panose="020F0502020204030204" pitchFamily="34" charset="0"/>
                <a:ea typeface="Calibri" panose="020F0502020204030204" pitchFamily="34" charset="0"/>
                <a:cs typeface="Calibri" panose="020F0502020204030204" pitchFamily="34" charset="0"/>
              </a:rPr>
              <a:t>Scouting America Roadmap</a:t>
            </a:r>
          </a:p>
          <a:p>
            <a:pPr marL="0" indent="0" defTabSz="931774">
              <a:buFont typeface="Arial" panose="020B0604020202020204" pitchFamily="34" charset="0"/>
              <a:buNone/>
              <a:defRPr/>
            </a:pPr>
            <a:r>
              <a:rPr lang="en-US" dirty="0">
                <a:latin typeface="Calibri" panose="020F0502020204030204" pitchFamily="34" charset="0"/>
                <a:ea typeface="Calibri" panose="020F0502020204030204" pitchFamily="34" charset="0"/>
                <a:cs typeface="Calibri" panose="020F0502020204030204" pitchFamily="34" charset="0"/>
              </a:rPr>
              <a:t>Commissioner Moment CM SE #3 - The Future of Unit Service identifies how the Scouting America Roadmap affects unit service and describes the changes in Unit Service that we will use moving forward.</a:t>
            </a:r>
          </a:p>
          <a:p>
            <a:pPr marL="174708" indent="-174708" defTabSz="931774">
              <a:buFont typeface="Arial" panose="020B0604020202020204" pitchFamily="34" charset="0"/>
              <a:buChar char="•"/>
              <a:defRPr/>
            </a:pPr>
            <a:r>
              <a:rPr lang="en-US" dirty="0">
                <a:latin typeface="Calibri" panose="020F0502020204030204" pitchFamily="34" charset="0"/>
                <a:ea typeface="Calibri" panose="020F0502020204030204" pitchFamily="34" charset="0"/>
                <a:cs typeface="Calibri" panose="020F0502020204030204" pitchFamily="34" charset="0"/>
              </a:rPr>
              <a:t>The new Roadmap identifies what we believe to be Scouting’s value, how we want to be seen, what we need to do, and our leadership’s imperatives (what they believe is crucial) </a:t>
            </a:r>
          </a:p>
          <a:p>
            <a:pPr marL="174708" indent="-174708" defTabSz="931774">
              <a:buFont typeface="Arial" panose="020B0604020202020204" pitchFamily="34" charset="0"/>
              <a:buChar char="•"/>
              <a:defRPr/>
            </a:pPr>
            <a:r>
              <a:rPr lang="en-US" dirty="0">
                <a:latin typeface="Calibri" panose="020F0502020204030204" pitchFamily="34" charset="0"/>
                <a:ea typeface="Calibri" panose="020F0502020204030204" pitchFamily="34" charset="0"/>
                <a:cs typeface="Calibri" panose="020F0502020204030204" pitchFamily="34" charset="0"/>
              </a:rPr>
              <a:t>It identifies key objective metrics we can use to assess progress in achieving these imperatives.</a:t>
            </a:r>
          </a:p>
          <a:p>
            <a:pPr defTabSz="931774">
              <a:defRPr/>
            </a:pPr>
            <a:endParaRPr lang="en-US" dirty="0">
              <a:latin typeface="Calibri" panose="020F0502020204030204" pitchFamily="34" charset="0"/>
              <a:ea typeface="Calibri" panose="020F0502020204030204" pitchFamily="34" charset="0"/>
              <a:cs typeface="Calibri" panose="020F0502020204030204" pitchFamily="34" charset="0"/>
            </a:endParaRPr>
          </a:p>
          <a:p>
            <a:r>
              <a:rPr lang="en-US" dirty="0">
                <a:latin typeface="Calibri" panose="020F0502020204030204" pitchFamily="34" charset="0"/>
                <a:ea typeface="Calibri" panose="020F0502020204030204" pitchFamily="34" charset="0"/>
                <a:cs typeface="Calibri" panose="020F0502020204030204" pitchFamily="34" charset="0"/>
              </a:rPr>
              <a:t>Why metrics?</a:t>
            </a:r>
          </a:p>
          <a:p>
            <a:pPr marL="174708" indent="-174708" defTabSz="931774">
              <a:buFont typeface="Arial" panose="020B0604020202020204" pitchFamily="34" charset="0"/>
              <a:buChar char="•"/>
              <a:defRPr/>
            </a:pPr>
            <a:r>
              <a:rPr lang="en-US" dirty="0">
                <a:latin typeface="Calibri" panose="020F0502020204030204" pitchFamily="34" charset="0"/>
                <a:ea typeface="Calibri" panose="020F0502020204030204" pitchFamily="34" charset="0"/>
                <a:cs typeface="Calibri" panose="020F0502020204030204" pitchFamily="34" charset="0"/>
              </a:rPr>
              <a:t>The metrics emphasize objective data over subjective data to more accurately represent our unit’s </a:t>
            </a:r>
            <a:r>
              <a:rPr lang="en-US" dirty="0">
                <a:highlight>
                  <a:srgbClr val="FFFF00"/>
                </a:highlight>
                <a:latin typeface="Calibri" panose="020F0502020204030204" pitchFamily="34" charset="0"/>
                <a:ea typeface="Calibri" panose="020F0502020204030204" pitchFamily="34" charset="0"/>
                <a:cs typeface="Calibri" panose="020F0502020204030204" pitchFamily="34" charset="0"/>
              </a:rPr>
              <a:t>status</a:t>
            </a:r>
          </a:p>
          <a:p>
            <a:pPr marL="174708" indent="-174708" defTabSz="931774">
              <a:buFont typeface="Arial" panose="020B0604020202020204" pitchFamily="34" charset="0"/>
              <a:buChar char="•"/>
              <a:defRPr/>
            </a:pPr>
            <a:r>
              <a:rPr lang="en-US" dirty="0">
                <a:latin typeface="Calibri" panose="020F0502020204030204" pitchFamily="34" charset="0"/>
                <a:ea typeface="Calibri" panose="020F0502020204030204" pitchFamily="34" charset="0"/>
                <a:cs typeface="Calibri" panose="020F0502020204030204" pitchFamily="34" charset="0"/>
              </a:rPr>
              <a:t>Most of these metrics can be derived from existing data in Commissioner Tools.  The remainder (Outdoor Activities and Youth Retention) must be manually entered</a:t>
            </a:r>
          </a:p>
          <a:p>
            <a:pPr marL="174708" indent="-174708" defTabSz="931774">
              <a:buFont typeface="Arial" panose="020B0604020202020204" pitchFamily="34" charset="0"/>
              <a:buChar char="•"/>
              <a:defRPr/>
            </a:pPr>
            <a:r>
              <a:rPr lang="en-US" dirty="0">
                <a:latin typeface="Calibri" panose="020F0502020204030204" pitchFamily="34" charset="0"/>
                <a:ea typeface="Calibri" panose="020F0502020204030204" pitchFamily="34" charset="0"/>
                <a:cs typeface="Calibri" panose="020F0502020204030204" pitchFamily="34" charset="0"/>
              </a:rPr>
              <a:t>Unit and District dashboards show these metrics and provide the links to drill down into more detail</a:t>
            </a:r>
          </a:p>
          <a:p>
            <a:pPr marL="0" indent="0" defTabSz="931774">
              <a:buFont typeface="Arial" panose="020B0604020202020204" pitchFamily="34" charset="0"/>
              <a:buNone/>
              <a:defRPr/>
            </a:pPr>
            <a:endParaRPr lang="en-US" dirty="0">
              <a:latin typeface="Calibri" panose="020F0502020204030204" pitchFamily="34" charset="0"/>
              <a:ea typeface="Calibri" panose="020F0502020204030204" pitchFamily="34" charset="0"/>
              <a:cs typeface="Calibri" panose="020F0502020204030204" pitchFamily="34" charset="0"/>
            </a:endParaRPr>
          </a:p>
          <a:p>
            <a:pPr marL="0" indent="0" defTabSz="931774">
              <a:buFont typeface="Arial" panose="020B0604020202020204" pitchFamily="34" charset="0"/>
              <a:buNone/>
              <a:defRPr/>
            </a:pPr>
            <a:r>
              <a:rPr lang="en-US" dirty="0">
                <a:latin typeface="Calibri" panose="020F0502020204030204" pitchFamily="34" charset="0"/>
                <a:ea typeface="Calibri" panose="020F0502020204030204" pitchFamily="34" charset="0"/>
                <a:cs typeface="Calibri" panose="020F0502020204030204" pitchFamily="34" charset="0"/>
              </a:rPr>
              <a:t>The two priorities outlined by the red box are where commissioners can have the most impact.</a:t>
            </a:r>
          </a:p>
          <a:p>
            <a:pPr defTabSz="931774">
              <a:defRPr/>
            </a:pPr>
            <a:endParaRPr lang="en-US" dirty="0">
              <a:latin typeface="Calibri" panose="020F0502020204030204" pitchFamily="34" charset="0"/>
              <a:ea typeface="Calibri" panose="020F0502020204030204" pitchFamily="34" charset="0"/>
              <a:cs typeface="Calibri" panose="020F0502020204030204" pitchFamily="34" charset="0"/>
            </a:endParaRPr>
          </a:p>
          <a:p>
            <a:pPr marL="174708" indent="-174708" defTabSz="931774">
              <a:buFont typeface="Arial" panose="020B0604020202020204" pitchFamily="34" charset="0"/>
              <a:buChar char="•"/>
              <a:defRPr/>
            </a:pPr>
            <a:endParaRPr lang="en-US" dirty="0">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32EF6E3F-7229-435D-9B4A-E0ABCDF45996}" type="slidenum">
              <a:rPr lang="fr-CA" smtClean="0"/>
              <a:t>3</a:t>
            </a:fld>
            <a:endParaRPr lang="fr-CA" dirty="0"/>
          </a:p>
        </p:txBody>
      </p:sp>
    </p:spTree>
    <p:extLst>
      <p:ext uri="{BB962C8B-B14F-4D97-AF65-F5344CB8AC3E}">
        <p14:creationId xmlns:p14="http://schemas.microsoft.com/office/powerpoint/2010/main" val="2816343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06525" y="417513"/>
            <a:ext cx="4043363" cy="2274887"/>
          </a:xfrm>
        </p:spPr>
      </p:sp>
      <p:sp>
        <p:nvSpPr>
          <p:cNvPr id="3" name="Notes Placeholder 2"/>
          <p:cNvSpPr>
            <a:spLocks noGrp="1"/>
          </p:cNvSpPr>
          <p:nvPr>
            <p:ph type="body" idx="1"/>
          </p:nvPr>
        </p:nvSpPr>
        <p:spPr>
          <a:xfrm>
            <a:off x="518984" y="2873106"/>
            <a:ext cx="6141308" cy="6134970"/>
          </a:xfrm>
        </p:spPr>
        <p:txBody>
          <a:bodyPr/>
          <a:lstStyle/>
          <a:p>
            <a:pPr defTabSz="931774">
              <a:defRPr/>
            </a:pPr>
            <a:r>
              <a:rPr lang="en-US" b="1" dirty="0">
                <a:latin typeface="Calibri" panose="020F0502020204030204" pitchFamily="34" charset="0"/>
                <a:ea typeface="Calibri" panose="020F0502020204030204" pitchFamily="34" charset="0"/>
                <a:cs typeface="Calibri" panose="020F0502020204030204" pitchFamily="34" charset="0"/>
              </a:rPr>
              <a:t>Objective Unit Metrics</a:t>
            </a:r>
          </a:p>
          <a:p>
            <a:r>
              <a:rPr lang="en-US" dirty="0">
                <a:latin typeface="Calibri" panose="020F0502020204030204" pitchFamily="34" charset="0"/>
                <a:ea typeface="Calibri" panose="020F0502020204030204" pitchFamily="34" charset="0"/>
                <a:cs typeface="Calibri" panose="020F0502020204030204" pitchFamily="34" charset="0"/>
              </a:rPr>
              <a:t>These </a:t>
            </a:r>
            <a:r>
              <a:rPr lang="en-US" i="1" dirty="0">
                <a:latin typeface="Calibri" panose="020F0502020204030204" pitchFamily="34" charset="0"/>
                <a:ea typeface="Calibri" panose="020F0502020204030204" pitchFamily="34" charset="0"/>
                <a:cs typeface="Calibri" panose="020F0502020204030204" pitchFamily="34" charset="0"/>
              </a:rPr>
              <a:t>metrics</a:t>
            </a:r>
            <a:r>
              <a:rPr lang="en-US" dirty="0">
                <a:latin typeface="Calibri" panose="020F0502020204030204" pitchFamily="34" charset="0"/>
                <a:ea typeface="Calibri" panose="020F0502020204030204" pitchFamily="34" charset="0"/>
                <a:cs typeface="Calibri" panose="020F0502020204030204" pitchFamily="34" charset="0"/>
              </a:rPr>
              <a:t> were developed </a:t>
            </a:r>
            <a:r>
              <a:rPr lang="en-US" i="1" dirty="0">
                <a:latin typeface="Calibri" panose="020F0502020204030204" pitchFamily="34" charset="0"/>
                <a:ea typeface="Calibri" panose="020F0502020204030204" pitchFamily="34" charset="0"/>
                <a:cs typeface="Calibri" panose="020F0502020204030204" pitchFamily="34" charset="0"/>
              </a:rPr>
              <a:t>after</a:t>
            </a:r>
            <a:r>
              <a:rPr lang="en-US" dirty="0">
                <a:latin typeface="Calibri" panose="020F0502020204030204" pitchFamily="34" charset="0"/>
                <a:ea typeface="Calibri" panose="020F0502020204030204" pitchFamily="34" charset="0"/>
                <a:cs typeface="Calibri" panose="020F0502020204030204" pitchFamily="34" charset="0"/>
              </a:rPr>
              <a:t> </a:t>
            </a:r>
            <a:r>
              <a:rPr lang="en-US" i="1" dirty="0">
                <a:latin typeface="Calibri" panose="020F0502020204030204" pitchFamily="34" charset="0"/>
                <a:ea typeface="Calibri" panose="020F0502020204030204" pitchFamily="34" charset="0"/>
                <a:cs typeface="Calibri" panose="020F0502020204030204" pitchFamily="34" charset="0"/>
              </a:rPr>
              <a:t>an extensive pilot program involving more than 10 councils of various size across the country</a:t>
            </a:r>
          </a:p>
          <a:p>
            <a:pPr marL="174708" indent="-174708">
              <a:buFont typeface="Arial" panose="020B0604020202020204" pitchFamily="34" charset="0"/>
              <a:buChar char="•"/>
            </a:pPr>
            <a:r>
              <a:rPr lang="en-US" b="0" dirty="0">
                <a:latin typeface="Calibri" panose="020F0502020204030204" pitchFamily="34" charset="0"/>
                <a:ea typeface="Calibri" panose="020F0502020204030204" pitchFamily="34" charset="0"/>
                <a:cs typeface="Calibri" panose="020F0502020204030204" pitchFamily="34" charset="0"/>
              </a:rPr>
              <a:t>The metrics </a:t>
            </a:r>
            <a:r>
              <a:rPr lang="en-US" dirty="0">
                <a:latin typeface="Calibri" panose="020F0502020204030204" pitchFamily="34" charset="0"/>
                <a:ea typeface="Calibri" panose="020F0502020204030204" pitchFamily="34" charset="0"/>
                <a:cs typeface="Calibri" panose="020F0502020204030204" pitchFamily="34" charset="0"/>
              </a:rPr>
              <a:t>use objective data using thresholds established for average expectations.  </a:t>
            </a:r>
          </a:p>
          <a:p>
            <a:pPr marL="174708" indent="-174708">
              <a:buFont typeface="Arial" panose="020B0604020202020204" pitchFamily="34" charset="0"/>
              <a:buChar char="•"/>
            </a:pPr>
            <a:r>
              <a:rPr lang="en-US" b="0" dirty="0">
                <a:latin typeface="Calibri" panose="020F0502020204030204" pitchFamily="34" charset="0"/>
                <a:ea typeface="Calibri" panose="020F0502020204030204" pitchFamily="34" charset="0"/>
                <a:cs typeface="Calibri" panose="020F0502020204030204" pitchFamily="34" charset="0"/>
              </a:rPr>
              <a:t>This </a:t>
            </a:r>
            <a:r>
              <a:rPr lang="en-US" dirty="0">
                <a:latin typeface="Calibri" panose="020F0502020204030204" pitchFamily="34" charset="0"/>
                <a:ea typeface="Calibri" panose="020F0502020204030204" pitchFamily="34" charset="0"/>
                <a:cs typeface="Calibri" panose="020F0502020204030204" pitchFamily="34" charset="0"/>
              </a:rPr>
              <a:t>method identifies data for </a:t>
            </a:r>
            <a:r>
              <a:rPr lang="en-US" b="1" dirty="0">
                <a:latin typeface="Calibri" panose="020F0502020204030204" pitchFamily="34" charset="0"/>
                <a:ea typeface="Calibri" panose="020F0502020204030204" pitchFamily="34" charset="0"/>
                <a:cs typeface="Calibri" panose="020F0502020204030204" pitchFamily="34" charset="0"/>
              </a:rPr>
              <a:t>all</a:t>
            </a:r>
            <a:r>
              <a:rPr lang="en-US" dirty="0">
                <a:latin typeface="Calibri" panose="020F0502020204030204" pitchFamily="34" charset="0"/>
                <a:ea typeface="Calibri" panose="020F0502020204030204" pitchFamily="34" charset="0"/>
                <a:cs typeface="Calibri" panose="020F0502020204030204" pitchFamily="34" charset="0"/>
              </a:rPr>
              <a:t> units, even those where a unit has no commissioner. </a:t>
            </a:r>
          </a:p>
          <a:p>
            <a:pPr marL="174708" indent="-174708">
              <a:buFont typeface="Arial" panose="020B0604020202020204" pitchFamily="34" charset="0"/>
              <a:buChar char="•"/>
            </a:pPr>
            <a:r>
              <a:rPr lang="en-US" kern="1200" dirty="0">
                <a:effectLst/>
                <a:latin typeface="Calibri" panose="020F0502020204030204" pitchFamily="34" charset="0"/>
                <a:ea typeface="+mn-ea"/>
                <a:cs typeface="Calibri" panose="020F0502020204030204" pitchFamily="34" charset="0"/>
              </a:rPr>
              <a:t>This process is simple and relatable to a unit’s ability to renew its charter and thereby continue providing the Scouting experience for our youth. ( Each metric and threshold was established based on a relationship with unit renewal)</a:t>
            </a:r>
            <a:endParaRPr lang="en-US" dirty="0">
              <a:effectLst/>
              <a:latin typeface="Calibri" panose="020F0502020204030204" pitchFamily="34" charset="0"/>
              <a:ea typeface="Times New Roman" panose="02020603050405020304" pitchFamily="18" charset="0"/>
              <a:cs typeface="Times New Roman" panose="02020603050405020304" pitchFamily="18" charset="0"/>
            </a:endParaRPr>
          </a:p>
          <a:p>
            <a:pPr marL="174708" indent="-174708">
              <a:buFont typeface="Arial" panose="020B0604020202020204" pitchFamily="34" charset="0"/>
              <a:buChar char="•"/>
            </a:pPr>
            <a:endParaRPr lang="en-US" dirty="0">
              <a:latin typeface="Calibri" panose="020F0502020204030204" pitchFamily="34" charset="0"/>
              <a:ea typeface="Calibri" panose="020F0502020204030204" pitchFamily="34" charset="0"/>
              <a:cs typeface="Calibri" panose="020F0502020204030204" pitchFamily="34" charset="0"/>
            </a:endParaRPr>
          </a:p>
          <a:p>
            <a:r>
              <a:rPr lang="en-US" dirty="0">
                <a:latin typeface="Calibri" panose="020F0502020204030204" pitchFamily="34" charset="0"/>
                <a:ea typeface="Calibri" panose="020F0502020204030204" pitchFamily="34" charset="0"/>
                <a:cs typeface="Calibri" panose="020F0502020204030204" pitchFamily="34" charset="0"/>
              </a:rPr>
              <a:t>On this chart, you will note the data categories chosen, how they are measured, and how there are some differences between the traditional programs and the Older Youth Programs.  </a:t>
            </a:r>
          </a:p>
          <a:p>
            <a:endParaRPr lang="en-US"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All the data </a:t>
            </a:r>
            <a:r>
              <a:rPr lang="en-US" b="1" dirty="0">
                <a:latin typeface="Calibri" panose="020F0502020204030204" pitchFamily="34" charset="0"/>
                <a:ea typeface="Calibri" panose="020F0502020204030204" pitchFamily="34" charset="0"/>
                <a:cs typeface="Calibri" panose="020F0502020204030204" pitchFamily="34" charset="0"/>
              </a:rPr>
              <a:t>not</a:t>
            </a:r>
            <a:r>
              <a:rPr lang="en-US" dirty="0">
                <a:latin typeface="Calibri" panose="020F0502020204030204" pitchFamily="34" charset="0"/>
                <a:ea typeface="Calibri" panose="020F0502020204030204" pitchFamily="34" charset="0"/>
                <a:cs typeface="Calibri" panose="020F0502020204030204" pitchFamily="34" charset="0"/>
              </a:rPr>
              <a:t> shaded is available through Scouting America sources and is easily retrievable for displaying on a unit and district dashboard. </a:t>
            </a:r>
            <a:r>
              <a:rPr lang="en-US" kern="1200" dirty="0">
                <a:effectLst/>
                <a:latin typeface="Calibri" panose="020F0502020204030204" pitchFamily="34" charset="0"/>
                <a:ea typeface="+mn-ea"/>
                <a:cs typeface="Calibri" panose="020F0502020204030204" pitchFamily="34" charset="0"/>
              </a:rPr>
              <a:t>Two exceptions are noted in the shaded areas, which will be covered next.</a:t>
            </a:r>
            <a:endParaRPr lang="en-US" dirty="0">
              <a:effectLst/>
              <a:latin typeface="Calibri" panose="020F0502020204030204" pitchFamily="34" charset="0"/>
              <a:ea typeface="Times New Roman" panose="02020603050405020304" pitchFamily="18" charset="0"/>
            </a:endParaRPr>
          </a:p>
          <a:p>
            <a:endParaRPr lang="en-US" dirty="0">
              <a:latin typeface="Calibri" panose="020F0502020204030204" pitchFamily="34" charset="0"/>
              <a:ea typeface="Calibri" panose="020F0502020204030204" pitchFamily="34" charset="0"/>
              <a:cs typeface="Calibri" panose="020F0502020204030204" pitchFamily="34" charset="0"/>
            </a:endParaRPr>
          </a:p>
          <a:p>
            <a:pPr defTabSz="931774">
              <a:defRPr/>
            </a:pPr>
            <a:r>
              <a:rPr lang="en-US" dirty="0">
                <a:latin typeface="Calibri" panose="020F0502020204030204" pitchFamily="34" charset="0"/>
                <a:ea typeface="Calibri" panose="020F0502020204030204" pitchFamily="34" charset="0"/>
                <a:cs typeface="Calibri" panose="020F0502020204030204" pitchFamily="34" charset="0"/>
              </a:rPr>
              <a:t>Note that Retention has no measurement listed.  That is because youth retention at the unit level has never been available before.  Since this metric has no history, we will need time to understand its relationship with the other metrics and unit renewal.  Youth Retention is displayed.  Retention will be evaluated yearly, and changes may occur.</a:t>
            </a:r>
          </a:p>
          <a:p>
            <a:pPr defTabSz="931774">
              <a:defRPr/>
            </a:pPr>
            <a:endParaRPr lang="en-US" dirty="0">
              <a:latin typeface="Calibri" panose="020F0502020204030204" pitchFamily="34" charset="0"/>
              <a:ea typeface="Calibri" panose="020F0502020204030204" pitchFamily="34" charset="0"/>
              <a:cs typeface="Calibri" panose="020F0502020204030204" pitchFamily="34" charset="0"/>
            </a:endParaRPr>
          </a:p>
          <a:p>
            <a:pPr defTabSz="931774">
              <a:defRPr/>
            </a:pPr>
            <a:r>
              <a:rPr lang="en-US" dirty="0">
                <a:latin typeface="Calibri" panose="020F0502020204030204" pitchFamily="34" charset="0"/>
                <a:ea typeface="Calibri" panose="020F0502020204030204" pitchFamily="34" charset="0"/>
                <a:cs typeface="Calibri" panose="020F0502020204030204" pitchFamily="34" charset="0"/>
              </a:rPr>
              <a:t>It is important to note that this chart will be reviewed periodically to determine if changes are needed.</a:t>
            </a:r>
          </a:p>
          <a:p>
            <a:pPr defTabSz="931774">
              <a:defRPr/>
            </a:pPr>
            <a:endParaRPr lang="en-US" sz="1400" dirty="0">
              <a:latin typeface="Calibri" panose="020F0502020204030204" pitchFamily="34" charset="0"/>
              <a:ea typeface="Calibri" panose="020F0502020204030204" pitchFamily="34" charset="0"/>
              <a:cs typeface="Calibri" panose="020F0502020204030204" pitchFamily="34" charset="0"/>
            </a:endParaRPr>
          </a:p>
          <a:p>
            <a:pPr defTabSz="931774">
              <a:defRPr/>
            </a:pPr>
            <a:endParaRPr lang="en-US" dirty="0"/>
          </a:p>
        </p:txBody>
      </p:sp>
      <p:sp>
        <p:nvSpPr>
          <p:cNvPr id="4" name="Slide Number Placeholder 3"/>
          <p:cNvSpPr>
            <a:spLocks noGrp="1"/>
          </p:cNvSpPr>
          <p:nvPr>
            <p:ph type="sldNum" sz="quarter" idx="5"/>
          </p:nvPr>
        </p:nvSpPr>
        <p:spPr/>
        <p:txBody>
          <a:bodyPr/>
          <a:lstStyle/>
          <a:p>
            <a:fld id="{DD8B0C7A-6F8E-4225-B30D-134E560CE8C8}" type="slidenum">
              <a:rPr lang="en-US" smtClean="0"/>
              <a:t>4</a:t>
            </a:fld>
            <a:endParaRPr lang="en-US" dirty="0"/>
          </a:p>
        </p:txBody>
      </p:sp>
    </p:spTree>
    <p:extLst>
      <p:ext uri="{BB962C8B-B14F-4D97-AF65-F5344CB8AC3E}">
        <p14:creationId xmlns:p14="http://schemas.microsoft.com/office/powerpoint/2010/main" val="1168431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1A13DD-3E2C-FA8E-8335-1DEB7575EF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03339C-43D5-1712-D0B6-C46657A8FEF8}"/>
              </a:ext>
            </a:extLst>
          </p:cNvPr>
          <p:cNvSpPr>
            <a:spLocks noGrp="1" noRot="1" noChangeAspect="1"/>
          </p:cNvSpPr>
          <p:nvPr>
            <p:ph type="sldImg"/>
          </p:nvPr>
        </p:nvSpPr>
        <p:spPr>
          <a:xfrm>
            <a:off x="1112838" y="398463"/>
            <a:ext cx="4630737" cy="2605087"/>
          </a:xfrm>
        </p:spPr>
      </p:sp>
      <p:sp>
        <p:nvSpPr>
          <p:cNvPr id="3" name="Notes Placeholder 2">
            <a:extLst>
              <a:ext uri="{FF2B5EF4-FFF2-40B4-BE49-F238E27FC236}">
                <a16:creationId xmlns:a16="http://schemas.microsoft.com/office/drawing/2014/main" id="{309D717C-FCC4-2199-C2D0-853168191EFB}"/>
              </a:ext>
            </a:extLst>
          </p:cNvPr>
          <p:cNvSpPr>
            <a:spLocks noGrp="1"/>
          </p:cNvSpPr>
          <p:nvPr>
            <p:ph type="body" idx="1"/>
          </p:nvPr>
        </p:nvSpPr>
        <p:spPr>
          <a:xfrm>
            <a:off x="685800" y="3251371"/>
            <a:ext cx="5486400" cy="3600450"/>
          </a:xfrm>
        </p:spPr>
        <p:txBody>
          <a:bodyPr/>
          <a:lstStyle/>
          <a:p>
            <a:r>
              <a:rPr lang="en-US" b="1" dirty="0">
                <a:latin typeface="Calibri" panose="020F0502020204030204" pitchFamily="34" charset="0"/>
                <a:ea typeface="Calibri" panose="020F0502020204030204" pitchFamily="34" charset="0"/>
                <a:cs typeface="Calibri" panose="020F0502020204030204" pitchFamily="34" charset="0"/>
              </a:rPr>
              <a:t>Data Entries in </a:t>
            </a:r>
            <a:r>
              <a:rPr lang="en-US" b="1" dirty="0" err="1">
                <a:latin typeface="Calibri" panose="020F0502020204030204" pitchFamily="34" charset="0"/>
                <a:ea typeface="Calibri" panose="020F0502020204030204" pitchFamily="34" charset="0"/>
                <a:cs typeface="Calibri" panose="020F0502020204030204" pitchFamily="34" charset="0"/>
              </a:rPr>
              <a:t>Scoutbook</a:t>
            </a:r>
            <a:r>
              <a:rPr lang="en-US" b="1" dirty="0">
                <a:latin typeface="Calibri" panose="020F0502020204030204" pitchFamily="34" charset="0"/>
                <a:ea typeface="Calibri" panose="020F0502020204030204" pitchFamily="34" charset="0"/>
                <a:cs typeface="Calibri" panose="020F0502020204030204" pitchFamily="34" charset="0"/>
              </a:rPr>
              <a:t>+</a:t>
            </a:r>
          </a:p>
          <a:p>
            <a:r>
              <a:rPr lang="en-US" dirty="0">
                <a:latin typeface="Calibri" panose="020F0502020204030204" pitchFamily="34" charset="0"/>
                <a:ea typeface="Calibri" panose="020F0502020204030204" pitchFamily="34" charset="0"/>
                <a:cs typeface="Calibri" panose="020F0502020204030204" pitchFamily="34" charset="0"/>
              </a:rPr>
              <a:t>All units are requested to enter data for the Outdoor Adventure. This can be done using two methods: Scoutbook+ or my scouting in Organization Manager. Crews and Posts will also need to make an entry for electing new youth leaders and completing leadership training.</a:t>
            </a:r>
          </a:p>
          <a:p>
            <a:endParaRPr lang="en-US" dirty="0">
              <a:latin typeface="Calibri" panose="020F0502020204030204" pitchFamily="34" charset="0"/>
              <a:ea typeface="Calibri" panose="020F0502020204030204" pitchFamily="34" charset="0"/>
              <a:cs typeface="Calibri" panose="020F0502020204030204" pitchFamily="34" charset="0"/>
            </a:endParaRPr>
          </a:p>
          <a:p>
            <a:r>
              <a:rPr lang="en-US" dirty="0">
                <a:latin typeface="Calibri" panose="020F0502020204030204" pitchFamily="34" charset="0"/>
                <a:ea typeface="Calibri" panose="020F0502020204030204" pitchFamily="34" charset="0"/>
                <a:cs typeface="Calibri" panose="020F0502020204030204" pitchFamily="34" charset="0"/>
              </a:rPr>
              <a:t>This example shows how data is entered in Scoutbook+. After completing an event entry in Calendar, click on Unit Metrics and enter the completion date. The date will be good for a full year or until a new date is entered. This process works for all Scouting programs, and the definitions of those requirements are noted specifically for whichever program is making the entry. This example is for a Crew.</a:t>
            </a:r>
          </a:p>
          <a:p>
            <a:endParaRPr lang="en-US"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Each of these data entries is encouraged but not required.  The entries are encouraged so that our commissioners have broad knowledge regarding each unit.</a:t>
            </a:r>
          </a:p>
          <a:p>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377CD4A9-1683-E337-106B-EF331D01FCE6}"/>
              </a:ext>
            </a:extLst>
          </p:cNvPr>
          <p:cNvSpPr>
            <a:spLocks noGrp="1"/>
          </p:cNvSpPr>
          <p:nvPr>
            <p:ph type="sldNum" sz="quarter" idx="5"/>
          </p:nvPr>
        </p:nvSpPr>
        <p:spPr/>
        <p:txBody>
          <a:bodyPr/>
          <a:lstStyle/>
          <a:p>
            <a:fld id="{DD8B0C7A-6F8E-4225-B30D-134E560CE8C8}" type="slidenum">
              <a:rPr lang="en-US" smtClean="0"/>
              <a:t>5</a:t>
            </a:fld>
            <a:endParaRPr lang="en-US"/>
          </a:p>
        </p:txBody>
      </p:sp>
    </p:spTree>
    <p:extLst>
      <p:ext uri="{BB962C8B-B14F-4D97-AF65-F5344CB8AC3E}">
        <p14:creationId xmlns:p14="http://schemas.microsoft.com/office/powerpoint/2010/main" val="2343311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3963" y="498475"/>
            <a:ext cx="4410075" cy="2481263"/>
          </a:xfrm>
        </p:spPr>
      </p:sp>
      <p:sp>
        <p:nvSpPr>
          <p:cNvPr id="3" name="Notes Placeholder 2"/>
          <p:cNvSpPr>
            <a:spLocks noGrp="1"/>
          </p:cNvSpPr>
          <p:nvPr>
            <p:ph type="body" idx="1"/>
          </p:nvPr>
        </p:nvSpPr>
        <p:spPr>
          <a:xfrm>
            <a:off x="685800" y="3127804"/>
            <a:ext cx="5486400" cy="3600450"/>
          </a:xfrm>
        </p:spPr>
        <p:txBody>
          <a:bodyPr/>
          <a:lstStyle/>
          <a:p>
            <a:r>
              <a:rPr lang="en-US" b="1" dirty="0">
                <a:latin typeface="Calibri" panose="020F0502020204030204" pitchFamily="34" charset="0"/>
                <a:ea typeface="Calibri" panose="020F0502020204030204" pitchFamily="34" charset="0"/>
                <a:cs typeface="Calibri" panose="020F0502020204030204" pitchFamily="34" charset="0"/>
              </a:rPr>
              <a:t>Data Entries in </a:t>
            </a:r>
            <a:r>
              <a:rPr lang="en-US" b="1" dirty="0" err="1">
                <a:latin typeface="Calibri" panose="020F0502020204030204" pitchFamily="34" charset="0"/>
                <a:ea typeface="Calibri" panose="020F0502020204030204" pitchFamily="34" charset="0"/>
                <a:cs typeface="Calibri" panose="020F0502020204030204" pitchFamily="34" charset="0"/>
              </a:rPr>
              <a:t>My.Scouting</a:t>
            </a:r>
            <a:endParaRPr lang="en-US" b="1" dirty="0">
              <a:latin typeface="Calibri" panose="020F0502020204030204" pitchFamily="34" charset="0"/>
              <a:ea typeface="Calibri" panose="020F0502020204030204" pitchFamily="34" charset="0"/>
              <a:cs typeface="Calibri" panose="020F0502020204030204" pitchFamily="34" charset="0"/>
            </a:endParaRPr>
          </a:p>
          <a:p>
            <a:r>
              <a:rPr lang="en-US" dirty="0">
                <a:latin typeface="Calibri" panose="020F0502020204030204" pitchFamily="34" charset="0"/>
                <a:ea typeface="Calibri" panose="020F0502020204030204" pitchFamily="34" charset="0"/>
                <a:cs typeface="Calibri" panose="020F0502020204030204" pitchFamily="34" charset="0"/>
              </a:rPr>
              <a:t>Another method of entering the Outdoor Adventure for packs, troops, and ships is in My.Scouting under Organization Manager.  From the unit’s main menu, click on Unit Data Metric Entry, enter the completion date, and click on Submit Entry.</a:t>
            </a:r>
          </a:p>
          <a:p>
            <a:endParaRPr lang="en-US" sz="1600" dirty="0">
              <a:latin typeface="Calibri" panose="020F0502020204030204" pitchFamily="34" charset="0"/>
              <a:ea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DD8B0C7A-6F8E-4225-B30D-134E560CE8C8}" type="slidenum">
              <a:rPr lang="en-US" smtClean="0"/>
              <a:t>6</a:t>
            </a:fld>
            <a:endParaRPr lang="en-US"/>
          </a:p>
        </p:txBody>
      </p:sp>
    </p:spTree>
    <p:extLst>
      <p:ext uri="{BB962C8B-B14F-4D97-AF65-F5344CB8AC3E}">
        <p14:creationId xmlns:p14="http://schemas.microsoft.com/office/powerpoint/2010/main" val="33154798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2BC70E-FED4-ABEE-0814-A5D4DFA53D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5B600A-A954-3AFD-3CA0-0D03257797E0}"/>
              </a:ext>
            </a:extLst>
          </p:cNvPr>
          <p:cNvSpPr>
            <a:spLocks noGrp="1" noRot="1" noChangeAspect="1"/>
          </p:cNvSpPr>
          <p:nvPr>
            <p:ph type="sldImg"/>
          </p:nvPr>
        </p:nvSpPr>
        <p:spPr>
          <a:xfrm>
            <a:off x="1427163" y="584200"/>
            <a:ext cx="4003675" cy="2252663"/>
          </a:xfrm>
        </p:spPr>
      </p:sp>
      <p:sp>
        <p:nvSpPr>
          <p:cNvPr id="3" name="Notes Placeholder 2">
            <a:extLst>
              <a:ext uri="{FF2B5EF4-FFF2-40B4-BE49-F238E27FC236}">
                <a16:creationId xmlns:a16="http://schemas.microsoft.com/office/drawing/2014/main" id="{E59E6D3D-1DFA-E790-99C7-1848239E38D6}"/>
              </a:ext>
            </a:extLst>
          </p:cNvPr>
          <p:cNvSpPr>
            <a:spLocks noGrp="1"/>
          </p:cNvSpPr>
          <p:nvPr>
            <p:ph type="body" idx="1"/>
          </p:nvPr>
        </p:nvSpPr>
        <p:spPr>
          <a:xfrm>
            <a:off x="685800" y="2986088"/>
            <a:ext cx="5486400" cy="360045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Calibri" panose="020F0502020204030204" pitchFamily="34" charset="0"/>
                <a:ea typeface="Calibri" panose="020F0502020204030204" pitchFamily="34" charset="0"/>
                <a:cs typeface="Calibri" panose="020F0502020204030204" pitchFamily="34" charset="0"/>
              </a:rPr>
              <a:t>Data Entries in </a:t>
            </a:r>
            <a:r>
              <a:rPr lang="en-US" b="1" dirty="0" err="1">
                <a:latin typeface="Calibri" panose="020F0502020204030204" pitchFamily="34" charset="0"/>
                <a:ea typeface="Calibri" panose="020F0502020204030204" pitchFamily="34" charset="0"/>
                <a:cs typeface="Calibri" panose="020F0502020204030204" pitchFamily="34" charset="0"/>
              </a:rPr>
              <a:t>My.Scouting</a:t>
            </a:r>
            <a:endParaRPr lang="en-US" b="1" dirty="0">
              <a:latin typeface="Calibri" panose="020F0502020204030204" pitchFamily="34" charset="0"/>
              <a:ea typeface="Calibri" panose="020F0502020204030204" pitchFamily="34" charset="0"/>
              <a:cs typeface="Calibri" panose="020F0502020204030204" pitchFamily="34" charset="0"/>
            </a:endParaRPr>
          </a:p>
          <a:p>
            <a:r>
              <a:rPr lang="en-US" dirty="0">
                <a:latin typeface="Calibri" panose="020F0502020204030204" pitchFamily="34" charset="0"/>
                <a:ea typeface="Calibri" panose="020F0502020204030204" pitchFamily="34" charset="0"/>
                <a:cs typeface="Calibri" panose="020F0502020204030204" pitchFamily="34" charset="0"/>
              </a:rPr>
              <a:t>The process is the same for crew and posts. You can enter either the Tier III Adventure or Leadership/Training dates. Remember to click Submit Entry.</a:t>
            </a:r>
          </a:p>
          <a:p>
            <a:endParaRPr lang="en-US" sz="1600" dirty="0">
              <a:latin typeface="Calibri" panose="020F0502020204030204" pitchFamily="34" charset="0"/>
              <a:ea typeface="Calibri" panose="020F0502020204030204" pitchFamily="34" charset="0"/>
              <a:cs typeface="Calibri" panose="020F0502020204030204" pitchFamily="34" charset="0"/>
            </a:endParaRPr>
          </a:p>
        </p:txBody>
      </p:sp>
      <p:sp>
        <p:nvSpPr>
          <p:cNvPr id="4" name="Slide Number Placeholder 3">
            <a:extLst>
              <a:ext uri="{FF2B5EF4-FFF2-40B4-BE49-F238E27FC236}">
                <a16:creationId xmlns:a16="http://schemas.microsoft.com/office/drawing/2014/main" id="{F799AF9E-22EA-0B9C-873D-BAB38CD1BC96}"/>
              </a:ext>
            </a:extLst>
          </p:cNvPr>
          <p:cNvSpPr>
            <a:spLocks noGrp="1"/>
          </p:cNvSpPr>
          <p:nvPr>
            <p:ph type="sldNum" sz="quarter" idx="5"/>
          </p:nvPr>
        </p:nvSpPr>
        <p:spPr/>
        <p:txBody>
          <a:bodyPr/>
          <a:lstStyle/>
          <a:p>
            <a:fld id="{DD8B0C7A-6F8E-4225-B30D-134E560CE8C8}" type="slidenum">
              <a:rPr lang="en-US" smtClean="0"/>
              <a:t>7</a:t>
            </a:fld>
            <a:endParaRPr lang="en-US"/>
          </a:p>
        </p:txBody>
      </p:sp>
    </p:spTree>
    <p:extLst>
      <p:ext uri="{BB962C8B-B14F-4D97-AF65-F5344CB8AC3E}">
        <p14:creationId xmlns:p14="http://schemas.microsoft.com/office/powerpoint/2010/main" val="2033585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463550"/>
            <a:ext cx="5486400" cy="3086100"/>
          </a:xfrm>
        </p:spPr>
      </p:sp>
      <p:sp>
        <p:nvSpPr>
          <p:cNvPr id="3" name="Notes Placeholder 2"/>
          <p:cNvSpPr>
            <a:spLocks noGrp="1"/>
          </p:cNvSpPr>
          <p:nvPr>
            <p:ph type="body" idx="1"/>
          </p:nvPr>
        </p:nvSpPr>
        <p:spPr>
          <a:xfrm>
            <a:off x="685800" y="3794126"/>
            <a:ext cx="5486400" cy="3600450"/>
          </a:xfrm>
        </p:spPr>
        <p:txBody>
          <a:bodyPr/>
          <a:lstStyle/>
          <a:p>
            <a:r>
              <a:rPr lang="en-US" b="1" dirty="0">
                <a:latin typeface="Calibri" panose="020F0502020204030204" pitchFamily="34" charset="0"/>
                <a:ea typeface="Calibri" panose="020F0502020204030204" pitchFamily="34" charset="0"/>
                <a:cs typeface="Calibri" panose="020F0502020204030204" pitchFamily="34" charset="0"/>
              </a:rPr>
              <a:t>Unit Dashboard</a:t>
            </a:r>
          </a:p>
          <a:p>
            <a:r>
              <a:rPr lang="en-US" dirty="0">
                <a:latin typeface="Calibri" panose="020F0502020204030204" pitchFamily="34" charset="0"/>
                <a:ea typeface="Calibri" panose="020F0502020204030204" pitchFamily="34" charset="0"/>
                <a:cs typeface="Calibri" panose="020F0502020204030204" pitchFamily="34" charset="0"/>
              </a:rPr>
              <a:t>This is an example of how the dashboard displays objective unit data.  </a:t>
            </a:r>
          </a:p>
          <a:p>
            <a:endParaRPr lang="en-US" dirty="0">
              <a:latin typeface="Calibri" panose="020F0502020204030204" pitchFamily="34" charset="0"/>
              <a:ea typeface="Calibri" panose="020F0502020204030204" pitchFamily="34" charset="0"/>
              <a:cs typeface="Calibri" panose="020F0502020204030204" pitchFamily="34" charset="0"/>
            </a:endParaRPr>
          </a:p>
          <a:p>
            <a:r>
              <a:rPr lang="en-US" dirty="0">
                <a:latin typeface="Calibri" panose="020F0502020204030204" pitchFamily="34" charset="0"/>
                <a:ea typeface="Calibri" panose="020F0502020204030204" pitchFamily="34" charset="0"/>
                <a:cs typeface="Calibri" panose="020F0502020204030204" pitchFamily="34" charset="0"/>
              </a:rPr>
              <a:t>Note under the title Unit Summary, near the top of the dashboard, are a summary of each of the five unit metrics and identification of which metrics have been met as displayed using the Scout Logo.  You will note a blue circle with an italicized ‘</a:t>
            </a:r>
            <a:r>
              <a:rPr lang="en-US" dirty="0" err="1">
                <a:latin typeface="Calibri" panose="020F0502020204030204" pitchFamily="34" charset="0"/>
                <a:ea typeface="Calibri" panose="020F0502020204030204" pitchFamily="34" charset="0"/>
                <a:cs typeface="Calibri" panose="020F0502020204030204" pitchFamily="34" charset="0"/>
              </a:rPr>
              <a:t>i</a:t>
            </a:r>
            <a:r>
              <a:rPr lang="en-US" dirty="0">
                <a:latin typeface="Calibri" panose="020F0502020204030204" pitchFamily="34" charset="0"/>
                <a:ea typeface="Calibri" panose="020F0502020204030204" pitchFamily="34" charset="0"/>
                <a:cs typeface="Calibri" panose="020F0502020204030204" pitchFamily="34" charset="0"/>
              </a:rPr>
              <a:t>’ in the middle.  As was stated before, clicking on that icon will display the definitions of each metric for each of the five BSA programs.</a:t>
            </a:r>
          </a:p>
          <a:p>
            <a:endParaRPr lang="en-US" dirty="0">
              <a:latin typeface="Calibri" panose="020F0502020204030204" pitchFamily="34" charset="0"/>
              <a:ea typeface="Calibri" panose="020F0502020204030204" pitchFamily="34" charset="0"/>
              <a:cs typeface="Calibri" panose="020F0502020204030204" pitchFamily="34" charset="0"/>
            </a:endParaRPr>
          </a:p>
          <a:p>
            <a:r>
              <a:rPr lang="en-US" dirty="0">
                <a:latin typeface="Calibri" panose="020F0502020204030204" pitchFamily="34" charset="0"/>
                <a:ea typeface="Calibri" panose="020F0502020204030204" pitchFamily="34" charset="0"/>
                <a:cs typeface="Calibri" panose="020F0502020204030204" pitchFamily="34" charset="0"/>
              </a:rPr>
              <a:t>Note: Youth Retention has been included.  It will soon be available at both a district and unit level.</a:t>
            </a: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8</a:t>
            </a:fld>
            <a:endParaRPr lang="en-US"/>
          </a:p>
        </p:txBody>
      </p:sp>
    </p:spTree>
    <p:extLst>
      <p:ext uri="{BB962C8B-B14F-4D97-AF65-F5344CB8AC3E}">
        <p14:creationId xmlns:p14="http://schemas.microsoft.com/office/powerpoint/2010/main" val="3474682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450850"/>
            <a:ext cx="5486400" cy="3086100"/>
          </a:xfrm>
        </p:spPr>
      </p:sp>
      <p:sp>
        <p:nvSpPr>
          <p:cNvPr id="3" name="Notes Placeholder 2"/>
          <p:cNvSpPr>
            <a:spLocks noGrp="1"/>
          </p:cNvSpPr>
          <p:nvPr>
            <p:ph type="body" idx="1"/>
          </p:nvPr>
        </p:nvSpPr>
        <p:spPr>
          <a:xfrm>
            <a:off x="685800" y="4005134"/>
            <a:ext cx="5486400" cy="3600450"/>
          </a:xfrm>
        </p:spPr>
        <p:txBody>
          <a:bodyPr/>
          <a:lstStyle/>
          <a:p>
            <a:r>
              <a:rPr lang="en-US" b="1" dirty="0">
                <a:latin typeface="Calibri" panose="020F0502020204030204" pitchFamily="34" charset="0"/>
                <a:ea typeface="Calibri" panose="020F0502020204030204" pitchFamily="34" charset="0"/>
                <a:cs typeface="Calibri" panose="020F0502020204030204" pitchFamily="34" charset="0"/>
              </a:rPr>
              <a:t>Unit Metrics – Unit Dashboard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kern="1200" dirty="0">
                <a:solidFill>
                  <a:srgbClr val="000000"/>
                </a:solidFill>
                <a:effectLst/>
                <a:latin typeface="Calibri" panose="020F0502020204030204" pitchFamily="34" charset="0"/>
                <a:ea typeface="+mn-ea"/>
              </a:rPr>
              <a:t>Training </a:t>
            </a:r>
            <a:r>
              <a:rPr lang="en-US" kern="1200" dirty="0">
                <a:solidFill>
                  <a:srgbClr val="000000"/>
                </a:solidFill>
                <a:effectLst/>
                <a:latin typeface="Calibri" panose="020F0502020204030204" pitchFamily="34" charset="0"/>
                <a:ea typeface="+mn-ea"/>
              </a:rPr>
              <a:t>is to the right of Retention on the dashboard and is shown in the left example. The Download Report, highlighted in red, provides additional detail.</a:t>
            </a:r>
            <a:endParaRPr lang="en-US" dirty="0">
              <a:effectLst/>
              <a:latin typeface="Calibri" panose="020F0502020204030204" pitchFamily="34" charset="0"/>
              <a:ea typeface="Times New Roman" panose="02020603050405020304" pitchFamily="18" charset="0"/>
            </a:endParaRPr>
          </a:p>
          <a:p>
            <a:endParaRPr lang="en-US"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Calibri" panose="020F0502020204030204" pitchFamily="34" charset="0"/>
                <a:ea typeface="Calibri" panose="020F0502020204030204" pitchFamily="34" charset="0"/>
                <a:cs typeface="Calibri" panose="020F0502020204030204" pitchFamily="34" charset="0"/>
              </a:rPr>
              <a:t>Membership</a:t>
            </a:r>
            <a:r>
              <a:rPr lang="en-US" dirty="0">
                <a:latin typeface="Calibri" panose="020F0502020204030204" pitchFamily="34" charset="0"/>
                <a:ea typeface="Calibri" panose="020F0502020204030204" pitchFamily="34" charset="0"/>
                <a:cs typeface="Calibri" panose="020F0502020204030204" pitchFamily="34" charset="0"/>
              </a:rPr>
              <a:t>, </a:t>
            </a:r>
            <a:r>
              <a:rPr lang="en-US" b="1" dirty="0">
                <a:latin typeface="Calibri" panose="020F0502020204030204" pitchFamily="34" charset="0"/>
                <a:ea typeface="Calibri" panose="020F0502020204030204" pitchFamily="34" charset="0"/>
                <a:cs typeface="Calibri" panose="020F0502020204030204" pitchFamily="34" charset="0"/>
              </a:rPr>
              <a:t>Advancement</a:t>
            </a:r>
            <a:r>
              <a:rPr lang="en-US" dirty="0">
                <a:latin typeface="Calibri" panose="020F0502020204030204" pitchFamily="34" charset="0"/>
                <a:ea typeface="Calibri" panose="020F0502020204030204" pitchFamily="34" charset="0"/>
                <a:cs typeface="Calibri" panose="020F0502020204030204" pitchFamily="34" charset="0"/>
              </a:rPr>
              <a:t>, and </a:t>
            </a:r>
            <a:r>
              <a:rPr lang="en-US" b="1" dirty="0">
                <a:latin typeface="Calibri" panose="020F0502020204030204" pitchFamily="34" charset="0"/>
                <a:ea typeface="Calibri" panose="020F0502020204030204" pitchFamily="34" charset="0"/>
                <a:cs typeface="Calibri" panose="020F0502020204030204" pitchFamily="34" charset="0"/>
              </a:rPr>
              <a:t>Outdoor Activity </a:t>
            </a:r>
            <a:r>
              <a:rPr lang="en-US" dirty="0">
                <a:latin typeface="Calibri" panose="020F0502020204030204" pitchFamily="34" charset="0"/>
                <a:ea typeface="Calibri" panose="020F0502020204030204" pitchFamily="34" charset="0"/>
                <a:cs typeface="Calibri" panose="020F0502020204030204" pitchFamily="34" charset="0"/>
              </a:rPr>
              <a:t>are displayed to the right.</a:t>
            </a:r>
          </a:p>
          <a:p>
            <a:endParaRPr lang="en-US" dirty="0">
              <a:latin typeface="Calibri" panose="020F0502020204030204" pitchFamily="34" charset="0"/>
              <a:ea typeface="Calibri" panose="020F0502020204030204" pitchFamily="34" charset="0"/>
              <a:cs typeface="Calibri" panose="020F0502020204030204" pitchFamily="34" charset="0"/>
            </a:endParaRPr>
          </a:p>
          <a:p>
            <a:r>
              <a:rPr lang="en-US" dirty="0">
                <a:latin typeface="Calibri" panose="020F0502020204030204" pitchFamily="34" charset="0"/>
                <a:ea typeface="Calibri" panose="020F0502020204030204" pitchFamily="34" charset="0"/>
                <a:cs typeface="Calibri" panose="020F0502020204030204" pitchFamily="34" charset="0"/>
              </a:rPr>
              <a:t>Unit commissioners can review a unit’s status for each metric on the unit dashboard.  Unit status can then serve as a reason for having a conversation (connection) with a unit leader.</a:t>
            </a:r>
          </a:p>
        </p:txBody>
      </p:sp>
      <p:sp>
        <p:nvSpPr>
          <p:cNvPr id="4" name="Slide Number Placeholder 3"/>
          <p:cNvSpPr>
            <a:spLocks noGrp="1"/>
          </p:cNvSpPr>
          <p:nvPr>
            <p:ph type="sldNum" sz="quarter" idx="5"/>
          </p:nvPr>
        </p:nvSpPr>
        <p:spPr/>
        <p:txBody>
          <a:bodyPr/>
          <a:lstStyle/>
          <a:p>
            <a:fld id="{FCBE1668-4D6A-4C8F-8C32-819FE6F32F94}" type="slidenum">
              <a:rPr lang="en-US" smtClean="0"/>
              <a:t>9</a:t>
            </a:fld>
            <a:endParaRPr lang="en-US"/>
          </a:p>
        </p:txBody>
      </p:sp>
    </p:spTree>
    <p:extLst>
      <p:ext uri="{BB962C8B-B14F-4D97-AF65-F5344CB8AC3E}">
        <p14:creationId xmlns:p14="http://schemas.microsoft.com/office/powerpoint/2010/main" val="1893214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6488D-9E6D-5A54-A3E5-108C055E0B89}"/>
              </a:ext>
            </a:extLst>
          </p:cNvPr>
          <p:cNvSpPr>
            <a:spLocks noGrp="1"/>
          </p:cNvSpPr>
          <p:nvPr>
            <p:ph type="ctrTitle"/>
          </p:nvPr>
        </p:nvSpPr>
        <p:spPr>
          <a:xfrm>
            <a:off x="1524000" y="1122363"/>
            <a:ext cx="9144000" cy="2387600"/>
          </a:xfrm>
        </p:spPr>
        <p:txBody>
          <a:bodyPr anchor="b"/>
          <a:lstStyle>
            <a:lvl1pPr algn="ctr">
              <a:defRPr sz="6000" b="1">
                <a:latin typeface="+mn-lt"/>
              </a:defRPr>
            </a:lvl1pPr>
          </a:lstStyle>
          <a:p>
            <a:r>
              <a:rPr lang="en-US" dirty="0"/>
              <a:t>Click to edit Master title style</a:t>
            </a:r>
          </a:p>
        </p:txBody>
      </p:sp>
      <p:sp>
        <p:nvSpPr>
          <p:cNvPr id="3" name="Subtitle 2">
            <a:extLst>
              <a:ext uri="{FF2B5EF4-FFF2-40B4-BE49-F238E27FC236}">
                <a16:creationId xmlns:a16="http://schemas.microsoft.com/office/drawing/2014/main" id="{3A5208C5-5331-D15E-E292-3AA7DC4A23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9AA0B-9320-F675-0C97-A641ED73463A}"/>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5" name="Footer Placeholder 4">
            <a:extLst>
              <a:ext uri="{FF2B5EF4-FFF2-40B4-BE49-F238E27FC236}">
                <a16:creationId xmlns:a16="http://schemas.microsoft.com/office/drawing/2014/main" id="{2E98E3A2-19EE-3C46-6D9A-0B45A732D8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E0926B-17B1-8C7A-D30A-E983637FF381}"/>
              </a:ext>
            </a:extLst>
          </p:cNvPr>
          <p:cNvSpPr>
            <a:spLocks noGrp="1"/>
          </p:cNvSpPr>
          <p:nvPr>
            <p:ph type="sldNum" sz="quarter" idx="12"/>
          </p:nvPr>
        </p:nvSpPr>
        <p:spPr/>
        <p:txBody>
          <a:bodyPr/>
          <a:lstStyle/>
          <a:p>
            <a:fld id="{B244995B-F9F8-4E35-BEAF-4D527C7C2316}" type="slidenum">
              <a:rPr lang="en-US" smtClean="0"/>
              <a:t>‹#›</a:t>
            </a:fld>
            <a:endParaRPr lang="en-US"/>
          </a:p>
        </p:txBody>
      </p:sp>
      <p:sp>
        <p:nvSpPr>
          <p:cNvPr id="7" name="TextBox 6">
            <a:extLst>
              <a:ext uri="{FF2B5EF4-FFF2-40B4-BE49-F238E27FC236}">
                <a16:creationId xmlns:a16="http://schemas.microsoft.com/office/drawing/2014/main" id="{84783D92-6573-DA26-F026-080512160436}"/>
              </a:ext>
            </a:extLst>
          </p:cNvPr>
          <p:cNvSpPr txBox="1"/>
          <p:nvPr userDrawn="1"/>
        </p:nvSpPr>
        <p:spPr>
          <a:xfrm>
            <a:off x="6945329" y="155927"/>
            <a:ext cx="3996913" cy="461665"/>
          </a:xfrm>
          <a:prstGeom prst="rect">
            <a:avLst/>
          </a:prstGeom>
          <a:noFill/>
        </p:spPr>
        <p:txBody>
          <a:bodyPr wrap="square" rtlCol="0">
            <a:spAutoFit/>
          </a:bodyPr>
          <a:lstStyle/>
          <a:p>
            <a:pPr algn="r"/>
            <a:r>
              <a:rPr lang="en-US" sz="2400" b="1" dirty="0">
                <a:solidFill>
                  <a:schemeClr val="bg1"/>
                </a:solidFill>
              </a:rPr>
              <a:t>Commissioner Moments</a:t>
            </a:r>
          </a:p>
        </p:txBody>
      </p:sp>
      <p:pic>
        <p:nvPicPr>
          <p:cNvPr id="9" name="Picture 8">
            <a:extLst>
              <a:ext uri="{FF2B5EF4-FFF2-40B4-BE49-F238E27FC236}">
                <a16:creationId xmlns:a16="http://schemas.microsoft.com/office/drawing/2014/main" id="{9A11F9DE-0AE1-AE56-FF14-6B02BBCC8E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162" y="91321"/>
            <a:ext cx="2673341" cy="413152"/>
          </a:xfrm>
          <a:prstGeom prst="rect">
            <a:avLst/>
          </a:prstGeom>
        </p:spPr>
      </p:pic>
    </p:spTree>
    <p:extLst>
      <p:ext uri="{BB962C8B-B14F-4D97-AF65-F5344CB8AC3E}">
        <p14:creationId xmlns:p14="http://schemas.microsoft.com/office/powerpoint/2010/main" val="2460166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E604E-0C29-FD15-1CE2-08504EB8BE44}"/>
              </a:ext>
            </a:extLst>
          </p:cNvPr>
          <p:cNvSpPr>
            <a:spLocks noGrp="1"/>
          </p:cNvSpPr>
          <p:nvPr>
            <p:ph type="title"/>
          </p:nvPr>
        </p:nvSpPr>
        <p:spPr/>
        <p:txBody>
          <a:bodyPr>
            <a:normAutofit/>
          </a:bodyPr>
          <a:lstStyle>
            <a:lvl1pPr>
              <a:defRPr sz="3600" b="1">
                <a:solidFill>
                  <a:schemeClr val="tx1"/>
                </a:solidFill>
                <a:latin typeface="+mn-lt"/>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CEC5A280-151D-B9AE-003D-62DE928D9B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E79DA9-F93E-2D64-4639-F32EFB49B723}"/>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5" name="Footer Placeholder 4">
            <a:extLst>
              <a:ext uri="{FF2B5EF4-FFF2-40B4-BE49-F238E27FC236}">
                <a16:creationId xmlns:a16="http://schemas.microsoft.com/office/drawing/2014/main" id="{773F8289-F434-94F2-8B81-B0F910BC18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316E99-349B-45DE-1CB8-58DF2823EC1C}"/>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13649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5F3595-51B3-A911-142E-F9AB7729045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2B8812E-555F-A83E-B991-7669CB2F3BC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A86C5B-9B4D-9190-0D53-FBBD8475BFC7}"/>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5" name="Footer Placeholder 4">
            <a:extLst>
              <a:ext uri="{FF2B5EF4-FFF2-40B4-BE49-F238E27FC236}">
                <a16:creationId xmlns:a16="http://schemas.microsoft.com/office/drawing/2014/main" id="{E398CF8E-3BA2-3542-CC90-613AA134B6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F88AEA-E9BF-CE53-9E09-3671FD432430}"/>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459919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17A34-5A60-2008-9D35-C397459A162B}"/>
              </a:ext>
            </a:extLst>
          </p:cNvPr>
          <p:cNvSpPr>
            <a:spLocks noGrp="1"/>
          </p:cNvSpPr>
          <p:nvPr>
            <p:ph type="title"/>
          </p:nvPr>
        </p:nvSpPr>
        <p:spPr>
          <a:xfrm>
            <a:off x="287383" y="269239"/>
            <a:ext cx="5636625" cy="823595"/>
          </a:xfrm>
        </p:spPr>
        <p:txBody>
          <a:bodyPr>
            <a:noAutofit/>
          </a:bodyPr>
          <a:lstStyle>
            <a:lvl1pPr>
              <a:defRPr sz="3600" b="1">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8447BF3A-BDC8-A540-D98C-CCAF9A4AF8C4}"/>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AB5B5F3-29C9-A818-5A8D-4C3E422632D8}"/>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5" name="Footer Placeholder 4">
            <a:extLst>
              <a:ext uri="{FF2B5EF4-FFF2-40B4-BE49-F238E27FC236}">
                <a16:creationId xmlns:a16="http://schemas.microsoft.com/office/drawing/2014/main" id="{8D6CDA90-0A60-1D3F-8EB1-7452C5B0C7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1110D3-63F4-282A-AD7F-6E2178BBB875}"/>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908335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0CB67-B311-B181-9B94-A8DFD7DDA599}"/>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19FCB4BD-3055-E623-D88B-1C5A3C62D4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BE9D83-19B6-B52F-0031-1AFDE26869C2}"/>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5" name="Footer Placeholder 4">
            <a:extLst>
              <a:ext uri="{FF2B5EF4-FFF2-40B4-BE49-F238E27FC236}">
                <a16:creationId xmlns:a16="http://schemas.microsoft.com/office/drawing/2014/main" id="{D7D7A008-4882-3DED-E52D-AD4F100CC9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CC4794-B0B7-2A5B-83BA-53347B162FF5}"/>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19165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0808A-BF32-1CFB-B70A-74E21B4B1642}"/>
              </a:ext>
            </a:extLst>
          </p:cNvPr>
          <p:cNvSpPr>
            <a:spLocks noGrp="1"/>
          </p:cNvSpPr>
          <p:nvPr>
            <p:ph type="title"/>
          </p:nvPr>
        </p:nvSpPr>
        <p:spPr/>
        <p:txBody>
          <a:bodyPr>
            <a:normAutofit/>
          </a:bodyPr>
          <a:lstStyle>
            <a:lvl1pPr>
              <a:defRPr sz="4000" b="1">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FD301C07-F339-9FA8-D49B-CB679A8B4A0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732538E-AE8E-3D55-18D1-2422BEA309C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636B103-E5C0-85E4-1409-6A603066D099}"/>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6" name="Footer Placeholder 5">
            <a:extLst>
              <a:ext uri="{FF2B5EF4-FFF2-40B4-BE49-F238E27FC236}">
                <a16:creationId xmlns:a16="http://schemas.microsoft.com/office/drawing/2014/main" id="{82869416-048A-424D-39AD-A98B8F09E1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C2F36A-D6E4-F16F-E6BE-D78EBFC70074}"/>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828360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DC892-2729-DEC0-B2F5-40674DFE858D}"/>
              </a:ext>
            </a:extLst>
          </p:cNvPr>
          <p:cNvSpPr>
            <a:spLocks noGrp="1"/>
          </p:cNvSpPr>
          <p:nvPr>
            <p:ph type="title"/>
          </p:nvPr>
        </p:nvSpPr>
        <p:spPr>
          <a:xfrm>
            <a:off x="839788" y="365125"/>
            <a:ext cx="10515600" cy="1325563"/>
          </a:xfrm>
        </p:spPr>
        <p:txBody>
          <a:bodyPr>
            <a:normAutofit/>
          </a:bodyPr>
          <a:lstStyle>
            <a:lvl1pPr>
              <a:defRPr sz="3600" b="1">
                <a:latin typeface="+mn-lt"/>
              </a:defRPr>
            </a:lvl1pPr>
          </a:lstStyle>
          <a:p>
            <a:r>
              <a:rPr lang="en-US" dirty="0"/>
              <a:t>Click to edit Master title style</a:t>
            </a:r>
          </a:p>
        </p:txBody>
      </p:sp>
      <p:sp>
        <p:nvSpPr>
          <p:cNvPr id="3" name="Text Placeholder 2">
            <a:extLst>
              <a:ext uri="{FF2B5EF4-FFF2-40B4-BE49-F238E27FC236}">
                <a16:creationId xmlns:a16="http://schemas.microsoft.com/office/drawing/2014/main" id="{01096E8D-123D-CFAA-714E-ED4503C11E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57A100B-A11C-3B6A-CC7E-6FACC016AE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5CED1DA-EA91-4CE9-7F1C-BFE6BC6DA92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66BD97D-43CE-E934-1909-CCB7BED218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34F7685-18EA-451A-E95B-D26C5E026DDB}"/>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8" name="Footer Placeholder 7">
            <a:extLst>
              <a:ext uri="{FF2B5EF4-FFF2-40B4-BE49-F238E27FC236}">
                <a16:creationId xmlns:a16="http://schemas.microsoft.com/office/drawing/2014/main" id="{3B99513D-D958-2822-DC69-52D17547326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A1D971A-EDAC-AF4C-EF8D-35497050023F}"/>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90965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24F65-C1D6-DD3E-8FD0-BDC82B648A61}"/>
              </a:ext>
            </a:extLst>
          </p:cNvPr>
          <p:cNvSpPr>
            <a:spLocks noGrp="1"/>
          </p:cNvSpPr>
          <p:nvPr>
            <p:ph type="title"/>
          </p:nvPr>
        </p:nvSpPr>
        <p:spPr/>
        <p:txBody>
          <a:bodyPr>
            <a:normAutofit/>
          </a:bodyPr>
          <a:lstStyle>
            <a:lvl1pPr>
              <a:defRPr sz="3600" b="1">
                <a:solidFill>
                  <a:schemeClr val="tx1"/>
                </a:solidFill>
                <a:latin typeface="+mn-lt"/>
              </a:defRPr>
            </a:lvl1pPr>
          </a:lstStyle>
          <a:p>
            <a:r>
              <a:rPr lang="en-US" dirty="0"/>
              <a:t>Click to edit Master title style</a:t>
            </a:r>
          </a:p>
        </p:txBody>
      </p:sp>
      <p:sp>
        <p:nvSpPr>
          <p:cNvPr id="3" name="Date Placeholder 2">
            <a:extLst>
              <a:ext uri="{FF2B5EF4-FFF2-40B4-BE49-F238E27FC236}">
                <a16:creationId xmlns:a16="http://schemas.microsoft.com/office/drawing/2014/main" id="{29629B2C-7CC1-7549-60E4-DA2398F2885F}"/>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4" name="Footer Placeholder 3">
            <a:extLst>
              <a:ext uri="{FF2B5EF4-FFF2-40B4-BE49-F238E27FC236}">
                <a16:creationId xmlns:a16="http://schemas.microsoft.com/office/drawing/2014/main" id="{DE495879-C2EF-C014-A894-C2F9B334277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910FDD-2348-9356-D805-D0F43033D95B}"/>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23700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80D8BC-26F7-DDB2-0D62-C41B550EDE2D}"/>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3" name="Footer Placeholder 2">
            <a:extLst>
              <a:ext uri="{FF2B5EF4-FFF2-40B4-BE49-F238E27FC236}">
                <a16:creationId xmlns:a16="http://schemas.microsoft.com/office/drawing/2014/main" id="{EEC2BF4C-0D4D-2C68-D6EB-821879F202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BECC40F-C226-B195-9BFD-058EF2203529}"/>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446504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F2D98-4157-749B-F9B7-9D44AAEB03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BB01A63-5BCC-BEFB-D0D0-CD01F5C53B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247E2E-496D-2C5E-63A1-3A1A5FE365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5BD8FC8-DCEA-F3C5-8320-62955867365F}"/>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6" name="Footer Placeholder 5">
            <a:extLst>
              <a:ext uri="{FF2B5EF4-FFF2-40B4-BE49-F238E27FC236}">
                <a16:creationId xmlns:a16="http://schemas.microsoft.com/office/drawing/2014/main" id="{1C5FF34B-6EFE-9E72-5444-23E22BA96F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0E3FA2-13A2-41EA-8BC5-855EEE34EC69}"/>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549597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2624C-559E-BC94-A892-E768F710A2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647343B-968C-1C0B-2F8D-E69D9A80AA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B01AF2-7BED-A83C-E157-46AC996BE5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03C4DF-0F3D-0ABB-B992-DECE9CA238C9}"/>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6" name="Footer Placeholder 5">
            <a:extLst>
              <a:ext uri="{FF2B5EF4-FFF2-40B4-BE49-F238E27FC236}">
                <a16:creationId xmlns:a16="http://schemas.microsoft.com/office/drawing/2014/main" id="{92E9383E-2B82-222C-BDC7-ECDCDAC434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D75F0A-D2F9-D86A-72A6-50BEFE871E54}"/>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625380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A5E49-BE28-BA71-E9CF-AF47D28D2E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294C82F-7C06-8BFE-B645-BD66A75CDB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411DE1-57EE-D5F9-261C-CFFD56510E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8FED1-2862-4BA2-8856-6CBC38352094}" type="datetimeFigureOut">
              <a:rPr lang="en-US" smtClean="0"/>
              <a:t>4/16/2025</a:t>
            </a:fld>
            <a:endParaRPr lang="en-US"/>
          </a:p>
        </p:txBody>
      </p:sp>
      <p:sp>
        <p:nvSpPr>
          <p:cNvPr id="5" name="Footer Placeholder 4">
            <a:extLst>
              <a:ext uri="{FF2B5EF4-FFF2-40B4-BE49-F238E27FC236}">
                <a16:creationId xmlns:a16="http://schemas.microsoft.com/office/drawing/2014/main" id="{D8D32019-CB9D-83CB-8E55-7A84A75DF4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F945EA-74C2-8864-7CA9-87A452B65D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44995B-F9F8-4E35-BEAF-4D527C7C2316}" type="slidenum">
              <a:rPr lang="en-US" smtClean="0"/>
              <a:t>‹#›</a:t>
            </a:fld>
            <a:endParaRPr lang="en-US"/>
          </a:p>
        </p:txBody>
      </p:sp>
      <p:sp>
        <p:nvSpPr>
          <p:cNvPr id="7" name="Right Triangle 6">
            <a:extLst>
              <a:ext uri="{FF2B5EF4-FFF2-40B4-BE49-F238E27FC236}">
                <a16:creationId xmlns:a16="http://schemas.microsoft.com/office/drawing/2014/main" id="{3A701440-F4C2-39BC-2DC0-4658CD21F668}"/>
              </a:ext>
            </a:extLst>
          </p:cNvPr>
          <p:cNvSpPr/>
          <p:nvPr userDrawn="1"/>
        </p:nvSpPr>
        <p:spPr>
          <a:xfrm flipH="1" flipV="1">
            <a:off x="2300748" y="-1916"/>
            <a:ext cx="9891252" cy="1402090"/>
          </a:xfrm>
          <a:prstGeom prst="rtTriangle">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45D9541A-B671-8501-61CE-74A104F732C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1056161" y="185738"/>
            <a:ext cx="962828" cy="962828"/>
          </a:xfrm>
          <a:prstGeom prst="rect">
            <a:avLst/>
          </a:prstGeom>
        </p:spPr>
      </p:pic>
    </p:spTree>
    <p:extLst>
      <p:ext uri="{BB962C8B-B14F-4D97-AF65-F5344CB8AC3E}">
        <p14:creationId xmlns:p14="http://schemas.microsoft.com/office/powerpoint/2010/main" val="3452654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hyperlink" Target="https://www.scouting.org/commissioners/connections/" TargetMode="Externa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42388" y="1178628"/>
            <a:ext cx="7751064" cy="4114799"/>
          </a:xfrm>
        </p:spPr>
        <p:txBody>
          <a:bodyPr anchor="ctr">
            <a:noAutofit/>
          </a:bodyPr>
          <a:lstStyle/>
          <a:p>
            <a:pPr algn="ctr"/>
            <a:br>
              <a:rPr lang="en-US" dirty="0"/>
            </a:br>
            <a:br>
              <a:rPr lang="en-US" dirty="0"/>
            </a:br>
            <a:r>
              <a:rPr lang="en-US" dirty="0"/>
              <a:t>CM 009</a:t>
            </a:r>
            <a:br>
              <a:rPr lang="en-US" dirty="0"/>
            </a:br>
            <a:r>
              <a:rPr lang="en-US" dirty="0"/>
              <a:t>Technology in Unit Service</a:t>
            </a:r>
            <a:br>
              <a:rPr lang="en-US" dirty="0"/>
            </a:br>
            <a:endParaRPr lang="en-US" dirty="0"/>
          </a:p>
        </p:txBody>
      </p:sp>
      <p:sp>
        <p:nvSpPr>
          <p:cNvPr id="3" name="TextBox 2">
            <a:extLst>
              <a:ext uri="{FF2B5EF4-FFF2-40B4-BE49-F238E27FC236}">
                <a16:creationId xmlns:a16="http://schemas.microsoft.com/office/drawing/2014/main" id="{D0644705-E0F5-4B9E-96E0-DB64B5EC576B}"/>
              </a:ext>
            </a:extLst>
          </p:cNvPr>
          <p:cNvSpPr txBox="1"/>
          <p:nvPr/>
        </p:nvSpPr>
        <p:spPr>
          <a:xfrm>
            <a:off x="8428482" y="6171986"/>
            <a:ext cx="3086100" cy="369332"/>
          </a:xfrm>
          <a:prstGeom prst="rect">
            <a:avLst/>
          </a:prstGeom>
          <a:noFill/>
        </p:spPr>
        <p:txBody>
          <a:bodyPr wrap="square" lIns="91440" tIns="45720" rIns="91440" bIns="45720" rtlCol="0" anchor="t">
            <a:spAutoFit/>
          </a:bodyPr>
          <a:lstStyle/>
          <a:p>
            <a:pPr algn="ctr" defTabSz="457200">
              <a:defRPr/>
            </a:pPr>
            <a:r>
              <a:rPr lang="en-US" dirty="0">
                <a:solidFill>
                  <a:prstClr val="white">
                    <a:lumMod val="65000"/>
                  </a:prstClr>
                </a:solidFill>
                <a:latin typeface="Calibri" panose="020F0502020204030204"/>
              </a:rPr>
              <a:t>Revision date 04/15/2025</a:t>
            </a:r>
          </a:p>
        </p:txBody>
      </p:sp>
    </p:spTree>
    <p:extLst>
      <p:ext uri="{BB962C8B-B14F-4D97-AF65-F5344CB8AC3E}">
        <p14:creationId xmlns:p14="http://schemas.microsoft.com/office/powerpoint/2010/main" val="3909302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288" name="Google Shape;288;p16"/>
          <p:cNvPicPr preferRelativeResize="0"/>
          <p:nvPr/>
        </p:nvPicPr>
        <p:blipFill rotWithShape="1">
          <a:blip r:embed="rId3">
            <a:alphaModFix/>
          </a:blip>
          <a:srcRect/>
          <a:stretch/>
        </p:blipFill>
        <p:spPr>
          <a:xfrm>
            <a:off x="887728" y="1295550"/>
            <a:ext cx="6379346" cy="4819838"/>
          </a:xfrm>
          <a:prstGeom prst="rect">
            <a:avLst/>
          </a:prstGeom>
          <a:noFill/>
          <a:ln>
            <a:noFill/>
          </a:ln>
        </p:spPr>
      </p:pic>
      <p:sp>
        <p:nvSpPr>
          <p:cNvPr id="2" name="Title 1">
            <a:extLst>
              <a:ext uri="{FF2B5EF4-FFF2-40B4-BE49-F238E27FC236}">
                <a16:creationId xmlns:a16="http://schemas.microsoft.com/office/drawing/2014/main" id="{C6A20220-5682-FE87-E4EA-F787111DB4CC}"/>
              </a:ext>
            </a:extLst>
          </p:cNvPr>
          <p:cNvSpPr txBox="1">
            <a:spLocks/>
          </p:cNvSpPr>
          <p:nvPr/>
        </p:nvSpPr>
        <p:spPr>
          <a:xfrm>
            <a:off x="287383" y="330814"/>
            <a:ext cx="6589667" cy="823595"/>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a:lstStyle>
          <a:p>
            <a:r>
              <a:rPr lang="en-US" sz="3600" dirty="0"/>
              <a:t>Connection Guides</a:t>
            </a:r>
          </a:p>
        </p:txBody>
      </p:sp>
      <p:pic>
        <p:nvPicPr>
          <p:cNvPr id="3" name="Picture 2">
            <a:extLst>
              <a:ext uri="{FF2B5EF4-FFF2-40B4-BE49-F238E27FC236}">
                <a16:creationId xmlns:a16="http://schemas.microsoft.com/office/drawing/2014/main" id="{FAFD3B98-E07D-4041-B917-7FEC28B5CC6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95113" y="2706139"/>
            <a:ext cx="1445722" cy="1445722"/>
          </a:xfrm>
          <a:prstGeom prst="rect">
            <a:avLst/>
          </a:prstGeom>
          <a:noFill/>
          <a:ln>
            <a:noFill/>
          </a:ln>
        </p:spPr>
      </p:pic>
      <p:sp>
        <p:nvSpPr>
          <p:cNvPr id="11" name="TextBox 10">
            <a:extLst>
              <a:ext uri="{FF2B5EF4-FFF2-40B4-BE49-F238E27FC236}">
                <a16:creationId xmlns:a16="http://schemas.microsoft.com/office/drawing/2014/main" id="{977C60AF-1D45-FF2D-A2FE-17229716CAC1}"/>
              </a:ext>
            </a:extLst>
          </p:cNvPr>
          <p:cNvSpPr txBox="1"/>
          <p:nvPr/>
        </p:nvSpPr>
        <p:spPr>
          <a:xfrm>
            <a:off x="7631875" y="4528651"/>
            <a:ext cx="4172198" cy="923330"/>
          </a:xfrm>
          <a:prstGeom prst="rect">
            <a:avLst/>
          </a:prstGeom>
          <a:noFill/>
        </p:spPr>
        <p:txBody>
          <a:bodyPr wrap="square">
            <a:spAutoFit/>
          </a:bodyPr>
          <a:lstStyle/>
          <a:p>
            <a:r>
              <a:rPr lang="en-US" b="1" dirty="0">
                <a:hlinkClick r:id="rId5"/>
              </a:rPr>
              <a:t>https://www.scouting.org/commissioners/connections/</a:t>
            </a:r>
            <a:endParaRPr lang="en-US" b="1" dirty="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7D3A5E3-C63E-FC58-E819-7A595D64EC0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539603" y="1807845"/>
            <a:ext cx="4910896" cy="3147773"/>
          </a:xfrm>
          <a:prstGeom prst="rect">
            <a:avLst/>
          </a:prstGeom>
        </p:spPr>
      </p:pic>
      <p:sp>
        <p:nvSpPr>
          <p:cNvPr id="3" name="TextBox 2">
            <a:extLst>
              <a:ext uri="{FF2B5EF4-FFF2-40B4-BE49-F238E27FC236}">
                <a16:creationId xmlns:a16="http://schemas.microsoft.com/office/drawing/2014/main" id="{9A754751-5F7F-F466-EDBB-7DC4A63BCFB7}"/>
              </a:ext>
            </a:extLst>
          </p:cNvPr>
          <p:cNvSpPr txBox="1"/>
          <p:nvPr/>
        </p:nvSpPr>
        <p:spPr>
          <a:xfrm>
            <a:off x="667336" y="427931"/>
            <a:ext cx="4910895" cy="646331"/>
          </a:xfrm>
          <a:prstGeom prst="rect">
            <a:avLst/>
          </a:prstGeom>
          <a:noFill/>
        </p:spPr>
        <p:txBody>
          <a:bodyPr wrap="square" rtlCol="0">
            <a:spAutoFit/>
          </a:bodyPr>
          <a:lstStyle/>
          <a:p>
            <a:r>
              <a:rPr lang="en-US" sz="3600" b="1" dirty="0"/>
              <a:t>Unit Connections</a:t>
            </a:r>
          </a:p>
        </p:txBody>
      </p:sp>
      <p:sp>
        <p:nvSpPr>
          <p:cNvPr id="4" name="TextBox 3">
            <a:extLst>
              <a:ext uri="{FF2B5EF4-FFF2-40B4-BE49-F238E27FC236}">
                <a16:creationId xmlns:a16="http://schemas.microsoft.com/office/drawing/2014/main" id="{BBCCF577-B2FC-9EC1-1010-73E1E1DECFA0}"/>
              </a:ext>
            </a:extLst>
          </p:cNvPr>
          <p:cNvSpPr txBox="1"/>
          <p:nvPr/>
        </p:nvSpPr>
        <p:spPr>
          <a:xfrm>
            <a:off x="667337" y="2551837"/>
            <a:ext cx="2800913" cy="1754326"/>
          </a:xfrm>
          <a:prstGeom prst="rect">
            <a:avLst/>
          </a:prstGeom>
          <a:noFill/>
        </p:spPr>
        <p:txBody>
          <a:bodyPr wrap="square" rtlCol="0">
            <a:spAutoFit/>
          </a:bodyPr>
          <a:lstStyle/>
          <a:p>
            <a:r>
              <a:rPr lang="en-US" dirty="0"/>
              <a:t>The </a:t>
            </a:r>
            <a:r>
              <a:rPr lang="en-US" dirty="0">
                <a:solidFill>
                  <a:srgbClr val="0070C0"/>
                </a:solidFill>
              </a:rPr>
              <a:t>Unit Connections </a:t>
            </a:r>
            <a:r>
              <a:rPr lang="en-US" dirty="0"/>
              <a:t>section shows the selected category’s title. If more than one, you can hover over the number to view the categories.</a:t>
            </a:r>
          </a:p>
        </p:txBody>
      </p:sp>
      <p:sp>
        <p:nvSpPr>
          <p:cNvPr id="5" name="Arrow: Left 4">
            <a:extLst>
              <a:ext uri="{FF2B5EF4-FFF2-40B4-BE49-F238E27FC236}">
                <a16:creationId xmlns:a16="http://schemas.microsoft.com/office/drawing/2014/main" id="{E1BF597F-9692-537A-B903-E57C23217225}"/>
              </a:ext>
            </a:extLst>
          </p:cNvPr>
          <p:cNvSpPr/>
          <p:nvPr/>
        </p:nvSpPr>
        <p:spPr>
          <a:xfrm rot="1127470" flipH="1">
            <a:off x="2703006" y="4144051"/>
            <a:ext cx="942287" cy="367757"/>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TextBox 5">
            <a:extLst>
              <a:ext uri="{FF2B5EF4-FFF2-40B4-BE49-F238E27FC236}">
                <a16:creationId xmlns:a16="http://schemas.microsoft.com/office/drawing/2014/main" id="{C1519747-6289-D90B-5D4D-E81610A629A4}"/>
              </a:ext>
            </a:extLst>
          </p:cNvPr>
          <p:cNvSpPr txBox="1"/>
          <p:nvPr/>
        </p:nvSpPr>
        <p:spPr>
          <a:xfrm>
            <a:off x="9466929" y="3047292"/>
            <a:ext cx="1855836" cy="1200329"/>
          </a:xfrm>
          <a:prstGeom prst="rect">
            <a:avLst/>
          </a:prstGeom>
          <a:noFill/>
        </p:spPr>
        <p:txBody>
          <a:bodyPr wrap="square" rtlCol="0">
            <a:spAutoFit/>
          </a:bodyPr>
          <a:lstStyle/>
          <a:p>
            <a:r>
              <a:rPr lang="en-US" dirty="0"/>
              <a:t>Goals field to display count if the connection has any goals.</a:t>
            </a:r>
          </a:p>
        </p:txBody>
      </p:sp>
      <p:sp>
        <p:nvSpPr>
          <p:cNvPr id="7" name="Arrow: Left 6">
            <a:extLst>
              <a:ext uri="{FF2B5EF4-FFF2-40B4-BE49-F238E27FC236}">
                <a16:creationId xmlns:a16="http://schemas.microsoft.com/office/drawing/2014/main" id="{B77EE32B-6EE2-BBBA-F803-C9A118057562}"/>
              </a:ext>
            </a:extLst>
          </p:cNvPr>
          <p:cNvSpPr/>
          <p:nvPr/>
        </p:nvSpPr>
        <p:spPr>
          <a:xfrm>
            <a:off x="8056940" y="3916284"/>
            <a:ext cx="1434562" cy="331337"/>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38665338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A814860-2F82-9AA0-6CED-656C575D71E7}"/>
              </a:ext>
            </a:extLst>
          </p:cNvPr>
          <p:cNvGrpSpPr/>
          <p:nvPr/>
        </p:nvGrpSpPr>
        <p:grpSpPr>
          <a:xfrm>
            <a:off x="825535" y="1609966"/>
            <a:ext cx="10850490" cy="3927889"/>
            <a:chOff x="825535" y="308768"/>
            <a:chExt cx="10850490" cy="3927889"/>
          </a:xfrm>
        </p:grpSpPr>
        <p:sp>
          <p:nvSpPr>
            <p:cNvPr id="3" name="Rectangle 2">
              <a:extLst>
                <a:ext uri="{FF2B5EF4-FFF2-40B4-BE49-F238E27FC236}">
                  <a16:creationId xmlns:a16="http://schemas.microsoft.com/office/drawing/2014/main" id="{2A6A7CA1-2EB4-C73D-2A83-A034B84A38AC}"/>
                </a:ext>
              </a:extLst>
            </p:cNvPr>
            <p:cNvSpPr/>
            <p:nvPr/>
          </p:nvSpPr>
          <p:spPr>
            <a:xfrm>
              <a:off x="825535" y="308768"/>
              <a:ext cx="10850490" cy="392788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41B6A883-CAF1-C910-354A-24729F55B87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825535" y="308768"/>
              <a:ext cx="10850490" cy="3927889"/>
            </a:xfrm>
            <a:prstGeom prst="rect">
              <a:avLst/>
            </a:prstGeom>
            <a:ln w="12700">
              <a:solidFill>
                <a:schemeClr val="tx1"/>
              </a:solidFill>
            </a:ln>
          </p:spPr>
        </p:pic>
      </p:grpSp>
      <p:sp>
        <p:nvSpPr>
          <p:cNvPr id="5" name="Arrow: Left 4">
            <a:extLst>
              <a:ext uri="{FF2B5EF4-FFF2-40B4-BE49-F238E27FC236}">
                <a16:creationId xmlns:a16="http://schemas.microsoft.com/office/drawing/2014/main" id="{28F0EC99-4369-776E-4A15-EA4D600F7097}"/>
              </a:ext>
            </a:extLst>
          </p:cNvPr>
          <p:cNvSpPr/>
          <p:nvPr/>
        </p:nvSpPr>
        <p:spPr>
          <a:xfrm rot="5400000">
            <a:off x="1575094" y="5607758"/>
            <a:ext cx="695273" cy="571271"/>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Arrow: Left 5">
            <a:extLst>
              <a:ext uri="{FF2B5EF4-FFF2-40B4-BE49-F238E27FC236}">
                <a16:creationId xmlns:a16="http://schemas.microsoft.com/office/drawing/2014/main" id="{556D26B1-C204-C57D-4114-C4FD36D094C6}"/>
              </a:ext>
            </a:extLst>
          </p:cNvPr>
          <p:cNvSpPr/>
          <p:nvPr/>
        </p:nvSpPr>
        <p:spPr>
          <a:xfrm rot="5400000">
            <a:off x="3317868" y="5607758"/>
            <a:ext cx="695273" cy="571271"/>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Arrow: Left 6">
            <a:extLst>
              <a:ext uri="{FF2B5EF4-FFF2-40B4-BE49-F238E27FC236}">
                <a16:creationId xmlns:a16="http://schemas.microsoft.com/office/drawing/2014/main" id="{C360A9E6-1DF8-954B-8C1F-7153610206AB}"/>
              </a:ext>
            </a:extLst>
          </p:cNvPr>
          <p:cNvSpPr/>
          <p:nvPr/>
        </p:nvSpPr>
        <p:spPr>
          <a:xfrm rot="5400000">
            <a:off x="6308885" y="5609984"/>
            <a:ext cx="695273" cy="571271"/>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Arrow: Left 7">
            <a:extLst>
              <a:ext uri="{FF2B5EF4-FFF2-40B4-BE49-F238E27FC236}">
                <a16:creationId xmlns:a16="http://schemas.microsoft.com/office/drawing/2014/main" id="{E98413EE-BA41-9592-B512-EA7E8FCE6DC5}"/>
              </a:ext>
            </a:extLst>
          </p:cNvPr>
          <p:cNvSpPr/>
          <p:nvPr/>
        </p:nvSpPr>
        <p:spPr>
          <a:xfrm rot="5400000">
            <a:off x="4960852" y="5607758"/>
            <a:ext cx="695273" cy="571271"/>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Arrow: Left 8">
            <a:extLst>
              <a:ext uri="{FF2B5EF4-FFF2-40B4-BE49-F238E27FC236}">
                <a16:creationId xmlns:a16="http://schemas.microsoft.com/office/drawing/2014/main" id="{9E13F8B4-405A-8F47-D950-87D1B533ACF0}"/>
              </a:ext>
            </a:extLst>
          </p:cNvPr>
          <p:cNvSpPr/>
          <p:nvPr/>
        </p:nvSpPr>
        <p:spPr>
          <a:xfrm rot="5400000">
            <a:off x="7535323" y="5568002"/>
            <a:ext cx="695273" cy="571271"/>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Arrow: Left 9">
            <a:extLst>
              <a:ext uri="{FF2B5EF4-FFF2-40B4-BE49-F238E27FC236}">
                <a16:creationId xmlns:a16="http://schemas.microsoft.com/office/drawing/2014/main" id="{7E691648-3B78-E0BB-2C4A-6C71B5ED799D}"/>
              </a:ext>
            </a:extLst>
          </p:cNvPr>
          <p:cNvSpPr/>
          <p:nvPr/>
        </p:nvSpPr>
        <p:spPr>
          <a:xfrm rot="5400000">
            <a:off x="8782873" y="5568002"/>
            <a:ext cx="695273" cy="571271"/>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Arrow: Left 10">
            <a:extLst>
              <a:ext uri="{FF2B5EF4-FFF2-40B4-BE49-F238E27FC236}">
                <a16:creationId xmlns:a16="http://schemas.microsoft.com/office/drawing/2014/main" id="{DE449914-1FD6-1C71-A03E-C2D30445FA19}"/>
              </a:ext>
            </a:extLst>
          </p:cNvPr>
          <p:cNvSpPr/>
          <p:nvPr/>
        </p:nvSpPr>
        <p:spPr>
          <a:xfrm rot="5400000">
            <a:off x="9617119" y="5568001"/>
            <a:ext cx="695273" cy="571271"/>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itle 1">
            <a:extLst>
              <a:ext uri="{FF2B5EF4-FFF2-40B4-BE49-F238E27FC236}">
                <a16:creationId xmlns:a16="http://schemas.microsoft.com/office/drawing/2014/main" id="{D7224546-2DE2-BF1C-64B9-8E21E27BCE9C}"/>
              </a:ext>
            </a:extLst>
          </p:cNvPr>
          <p:cNvSpPr txBox="1">
            <a:spLocks/>
          </p:cNvSpPr>
          <p:nvPr/>
        </p:nvSpPr>
        <p:spPr>
          <a:xfrm>
            <a:off x="287383" y="269239"/>
            <a:ext cx="6589667" cy="823595"/>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a:lstStyle>
          <a:p>
            <a:r>
              <a:rPr lang="en-US" sz="3600" dirty="0"/>
              <a:t>New Connection</a:t>
            </a:r>
          </a:p>
        </p:txBody>
      </p:sp>
    </p:spTree>
    <p:extLst>
      <p:ext uri="{BB962C8B-B14F-4D97-AF65-F5344CB8AC3E}">
        <p14:creationId xmlns:p14="http://schemas.microsoft.com/office/powerpoint/2010/main" val="11264495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83B7658-F32B-4D1D-1E47-D6E9248315B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47725" y="1401728"/>
            <a:ext cx="10896550" cy="4389472"/>
          </a:xfrm>
          <a:prstGeom prst="rect">
            <a:avLst/>
          </a:prstGeom>
        </p:spPr>
      </p:pic>
      <p:sp>
        <p:nvSpPr>
          <p:cNvPr id="2" name="Title 1">
            <a:extLst>
              <a:ext uri="{FF2B5EF4-FFF2-40B4-BE49-F238E27FC236}">
                <a16:creationId xmlns:a16="http://schemas.microsoft.com/office/drawing/2014/main" id="{621D90B0-0D7F-E32B-EDF7-33CA7DE34EFB}"/>
              </a:ext>
            </a:extLst>
          </p:cNvPr>
          <p:cNvSpPr txBox="1">
            <a:spLocks/>
          </p:cNvSpPr>
          <p:nvPr/>
        </p:nvSpPr>
        <p:spPr>
          <a:xfrm>
            <a:off x="287383" y="269239"/>
            <a:ext cx="6589667" cy="823595"/>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a:lstStyle>
          <a:p>
            <a:r>
              <a:rPr lang="en-US" sz="3600" dirty="0"/>
              <a:t>Comment Box</a:t>
            </a:r>
          </a:p>
        </p:txBody>
      </p:sp>
    </p:spTree>
    <p:extLst>
      <p:ext uri="{BB962C8B-B14F-4D97-AF65-F5344CB8AC3E}">
        <p14:creationId xmlns:p14="http://schemas.microsoft.com/office/powerpoint/2010/main" val="253250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AI-generated content may be incorrect.">
            <a:extLst>
              <a:ext uri="{FF2B5EF4-FFF2-40B4-BE49-F238E27FC236}">
                <a16:creationId xmlns:a16="http://schemas.microsoft.com/office/drawing/2014/main" id="{22B96B2D-ECAD-E4FE-60C2-5E2F59ABB4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9871" y="1128161"/>
            <a:ext cx="7335274" cy="4934639"/>
          </a:xfrm>
          <a:prstGeom prst="rect">
            <a:avLst/>
          </a:prstGeom>
        </p:spPr>
      </p:pic>
      <p:sp>
        <p:nvSpPr>
          <p:cNvPr id="2" name="Title 1">
            <a:extLst>
              <a:ext uri="{FF2B5EF4-FFF2-40B4-BE49-F238E27FC236}">
                <a16:creationId xmlns:a16="http://schemas.microsoft.com/office/drawing/2014/main" id="{90181E01-B81D-39D2-E175-6338C296E939}"/>
              </a:ext>
            </a:extLst>
          </p:cNvPr>
          <p:cNvSpPr txBox="1">
            <a:spLocks/>
          </p:cNvSpPr>
          <p:nvPr/>
        </p:nvSpPr>
        <p:spPr>
          <a:xfrm>
            <a:off x="287383" y="269239"/>
            <a:ext cx="6589667" cy="823595"/>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a:lstStyle>
          <a:p>
            <a:r>
              <a:rPr lang="en-US" sz="3600" dirty="0"/>
              <a:t>Unit Goals</a:t>
            </a:r>
          </a:p>
        </p:txBody>
      </p:sp>
    </p:spTree>
    <p:extLst>
      <p:ext uri="{BB962C8B-B14F-4D97-AF65-F5344CB8AC3E}">
        <p14:creationId xmlns:p14="http://schemas.microsoft.com/office/powerpoint/2010/main" val="3526094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CB8BE1D-DFB9-2119-BF07-522CDF2F49DC}"/>
              </a:ext>
            </a:extLst>
          </p:cNvPr>
          <p:cNvGrpSpPr/>
          <p:nvPr/>
        </p:nvGrpSpPr>
        <p:grpSpPr>
          <a:xfrm>
            <a:off x="1080021" y="1474913"/>
            <a:ext cx="10031957" cy="4179982"/>
            <a:chOff x="1249354" y="600552"/>
            <a:chExt cx="10031957" cy="4179982"/>
          </a:xfrm>
        </p:grpSpPr>
        <p:sp>
          <p:nvSpPr>
            <p:cNvPr id="3" name="Rectangle 2">
              <a:extLst>
                <a:ext uri="{FF2B5EF4-FFF2-40B4-BE49-F238E27FC236}">
                  <a16:creationId xmlns:a16="http://schemas.microsoft.com/office/drawing/2014/main" id="{7C198FC5-2B21-BA10-3F45-CF20F761B5E1}"/>
                </a:ext>
              </a:extLst>
            </p:cNvPr>
            <p:cNvSpPr/>
            <p:nvPr/>
          </p:nvSpPr>
          <p:spPr>
            <a:xfrm>
              <a:off x="1249354" y="600552"/>
              <a:ext cx="10031957" cy="417998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ED6A71D-5A8D-913E-6920-E909597BB5D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249354" y="600552"/>
              <a:ext cx="10031957" cy="4179982"/>
            </a:xfrm>
            <a:prstGeom prst="rect">
              <a:avLst/>
            </a:prstGeom>
            <a:ln w="12700">
              <a:solidFill>
                <a:schemeClr val="tx1"/>
              </a:solidFill>
            </a:ln>
          </p:spPr>
        </p:pic>
      </p:grpSp>
      <p:sp>
        <p:nvSpPr>
          <p:cNvPr id="5" name="Title 1">
            <a:extLst>
              <a:ext uri="{FF2B5EF4-FFF2-40B4-BE49-F238E27FC236}">
                <a16:creationId xmlns:a16="http://schemas.microsoft.com/office/drawing/2014/main" id="{4497E34F-F185-59D1-660A-3C07AE4A40E3}"/>
              </a:ext>
            </a:extLst>
          </p:cNvPr>
          <p:cNvSpPr txBox="1">
            <a:spLocks/>
          </p:cNvSpPr>
          <p:nvPr/>
        </p:nvSpPr>
        <p:spPr>
          <a:xfrm>
            <a:off x="287383" y="269239"/>
            <a:ext cx="6589667" cy="823595"/>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a:lstStyle>
          <a:p>
            <a:r>
              <a:rPr lang="en-US" sz="3600" dirty="0"/>
              <a:t>Other</a:t>
            </a:r>
          </a:p>
        </p:txBody>
      </p:sp>
    </p:spTree>
    <p:extLst>
      <p:ext uri="{BB962C8B-B14F-4D97-AF65-F5344CB8AC3E}">
        <p14:creationId xmlns:p14="http://schemas.microsoft.com/office/powerpoint/2010/main" val="876587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050B8-4625-5421-A28A-E7AB91EF3DA5}"/>
              </a:ext>
            </a:extLst>
          </p:cNvPr>
          <p:cNvSpPr txBox="1">
            <a:spLocks/>
          </p:cNvSpPr>
          <p:nvPr/>
        </p:nvSpPr>
        <p:spPr>
          <a:xfrm>
            <a:off x="2152651" y="232123"/>
            <a:ext cx="6994121" cy="54096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mn-lt"/>
              </a:rPr>
              <a:t>Summary</a:t>
            </a:r>
          </a:p>
        </p:txBody>
      </p:sp>
      <p:pic>
        <p:nvPicPr>
          <p:cNvPr id="1026" name="F27197A8-AA12-420E-8BE6-AE4BD3D0E8D0" descr="IMG_3469.JPG">
            <a:extLst>
              <a:ext uri="{FF2B5EF4-FFF2-40B4-BE49-F238E27FC236}">
                <a16:creationId xmlns:a16="http://schemas.microsoft.com/office/drawing/2014/main" id="{AE6B8781-AF2B-EE4E-9D71-F8FDD2EDCB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459" y="1627700"/>
            <a:ext cx="3201083" cy="3201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55F62720-FC36-4567-C06F-94B7816ED673}"/>
              </a:ext>
            </a:extLst>
          </p:cNvPr>
          <p:cNvPicPr>
            <a:picLocks noChangeAspect="1"/>
          </p:cNvPicPr>
          <p:nvPr/>
        </p:nvPicPr>
        <p:blipFill>
          <a:blip r:embed="rId4"/>
          <a:stretch>
            <a:fillRect/>
          </a:stretch>
        </p:blipFill>
        <p:spPr>
          <a:xfrm>
            <a:off x="3717228" y="5230302"/>
            <a:ext cx="4757542" cy="752645"/>
          </a:xfrm>
          <a:prstGeom prst="rect">
            <a:avLst/>
          </a:prstGeom>
        </p:spPr>
      </p:pic>
    </p:spTree>
    <p:extLst>
      <p:ext uri="{BB962C8B-B14F-4D97-AF65-F5344CB8AC3E}">
        <p14:creationId xmlns:p14="http://schemas.microsoft.com/office/powerpoint/2010/main" val="2273833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24;p21">
            <a:extLst>
              <a:ext uri="{FF2B5EF4-FFF2-40B4-BE49-F238E27FC236}">
                <a16:creationId xmlns:a16="http://schemas.microsoft.com/office/drawing/2014/main" id="{21C38B31-998F-45CC-9628-189F2B4A34D3}"/>
              </a:ext>
            </a:extLst>
          </p:cNvPr>
          <p:cNvSpPr/>
          <p:nvPr/>
        </p:nvSpPr>
        <p:spPr>
          <a:xfrm>
            <a:off x="3905973" y="1853424"/>
            <a:ext cx="4378325" cy="1717393"/>
          </a:xfrm>
          <a:prstGeom prst="rect">
            <a:avLst/>
          </a:prstGeom>
          <a:noFill/>
          <a:ln>
            <a:noFill/>
          </a:ln>
        </p:spPr>
        <p:txBody>
          <a:bodyPr spcFirstLastPara="1" wrap="square" lIns="91425" tIns="45700" rIns="91425" bIns="45700" anchor="t" anchorCtr="0">
            <a:spAutoFit/>
          </a:bodyPr>
          <a:lstStyle/>
          <a:p>
            <a:pPr algn="ctr">
              <a:buClr>
                <a:schemeClr val="accent1"/>
              </a:buClr>
              <a:buSzPts val="3600"/>
            </a:pPr>
            <a:r>
              <a:rPr lang="en-US" sz="4800" b="1" dirty="0">
                <a:solidFill>
                  <a:schemeClr val="dk1"/>
                </a:solidFill>
                <a:latin typeface="Calibri"/>
                <a:ea typeface="Calibri"/>
                <a:cs typeface="Calibri"/>
                <a:sym typeface="Calibri"/>
              </a:rPr>
              <a:t>Questions?</a:t>
            </a:r>
            <a:endParaRPr dirty="0"/>
          </a:p>
          <a:p>
            <a:pPr algn="ctr">
              <a:spcBef>
                <a:spcPts val="960"/>
              </a:spcBef>
              <a:buClr>
                <a:schemeClr val="accent1"/>
              </a:buClr>
              <a:buSzPts val="3600"/>
            </a:pPr>
            <a:r>
              <a:rPr lang="en-US" sz="4800" b="1" dirty="0">
                <a:solidFill>
                  <a:schemeClr val="dk1"/>
                </a:solidFill>
                <a:latin typeface="Calibri"/>
                <a:ea typeface="Calibri"/>
                <a:cs typeface="Calibri"/>
                <a:sym typeface="Calibri"/>
              </a:rPr>
              <a:t>Comments!</a:t>
            </a:r>
            <a:endParaRPr dirty="0"/>
          </a:p>
        </p:txBody>
      </p:sp>
      <p:pic>
        <p:nvPicPr>
          <p:cNvPr id="8" name="Google Shape;225;p21">
            <a:extLst>
              <a:ext uri="{FF2B5EF4-FFF2-40B4-BE49-F238E27FC236}">
                <a16:creationId xmlns:a16="http://schemas.microsoft.com/office/drawing/2014/main" id="{E517ACCF-DC7B-40A6-AF33-06913EC79C33}"/>
              </a:ext>
            </a:extLst>
          </p:cNvPr>
          <p:cNvPicPr preferRelativeResize="0"/>
          <p:nvPr/>
        </p:nvPicPr>
        <p:blipFill rotWithShape="1">
          <a:blip r:embed="rId3">
            <a:alphaModFix/>
          </a:blip>
          <a:srcRect/>
          <a:stretch/>
        </p:blipFill>
        <p:spPr>
          <a:xfrm>
            <a:off x="4016218" y="3969400"/>
            <a:ext cx="4157832" cy="1725318"/>
          </a:xfrm>
          <a:prstGeom prst="rect">
            <a:avLst/>
          </a:prstGeom>
          <a:noFill/>
          <a:ln>
            <a:noFill/>
          </a:ln>
        </p:spPr>
      </p:pic>
    </p:spTree>
    <p:extLst>
      <p:ext uri="{BB962C8B-B14F-4D97-AF65-F5344CB8AC3E}">
        <p14:creationId xmlns:p14="http://schemas.microsoft.com/office/powerpoint/2010/main" val="1882344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7065" y="396812"/>
            <a:ext cx="6994121" cy="540961"/>
          </a:xfrm>
        </p:spPr>
        <p:txBody>
          <a:bodyPr/>
          <a:lstStyle/>
          <a:p>
            <a:r>
              <a:rPr lang="en-US" dirty="0"/>
              <a:t>Objectives</a:t>
            </a:r>
          </a:p>
        </p:txBody>
      </p:sp>
      <p:sp>
        <p:nvSpPr>
          <p:cNvPr id="3" name="Content Placeholder 2"/>
          <p:cNvSpPr>
            <a:spLocks noGrp="1"/>
          </p:cNvSpPr>
          <p:nvPr>
            <p:ph idx="1"/>
          </p:nvPr>
        </p:nvSpPr>
        <p:spPr>
          <a:xfrm>
            <a:off x="2152650" y="1568889"/>
            <a:ext cx="7886700" cy="4351338"/>
          </a:xfrm>
        </p:spPr>
        <p:txBody>
          <a:bodyPr>
            <a:noAutofit/>
          </a:bodyPr>
          <a:lstStyle/>
          <a:p>
            <a:pPr marL="0" indent="0">
              <a:buNone/>
            </a:pPr>
            <a:r>
              <a:rPr lang="en-US" sz="3200" dirty="0">
                <a:latin typeface="Calibri" panose="020F0502020204030204" pitchFamily="34" charset="0"/>
                <a:ea typeface="Calibri" panose="020F0502020204030204" pitchFamily="34" charset="0"/>
                <a:cs typeface="Calibri" panose="020F0502020204030204" pitchFamily="34" charset="0"/>
              </a:rPr>
              <a:t>At the end of this training, a commissioner will be able to:</a:t>
            </a:r>
          </a:p>
          <a:p>
            <a:pPr marL="0" indent="0">
              <a:buNone/>
            </a:pPr>
            <a:endParaRPr lang="en-US" sz="3200" dirty="0">
              <a:latin typeface="Calibri" panose="020F0502020204030204" pitchFamily="34" charset="0"/>
              <a:ea typeface="Calibri" panose="020F0502020204030204" pitchFamily="34" charset="0"/>
              <a:cs typeface="Calibri" panose="020F0502020204030204" pitchFamily="34" charset="0"/>
            </a:endParaRPr>
          </a:p>
          <a:p>
            <a:r>
              <a:rPr lang="en-US" sz="3200" dirty="0">
                <a:latin typeface="Calibri" panose="020F0502020204030204" pitchFamily="34" charset="0"/>
                <a:ea typeface="Calibri" panose="020F0502020204030204" pitchFamily="34" charset="0"/>
                <a:cs typeface="Calibri" panose="020F0502020204030204" pitchFamily="34" charset="0"/>
              </a:rPr>
              <a:t>Understand what Unit Metrics are</a:t>
            </a:r>
          </a:p>
          <a:p>
            <a:r>
              <a:rPr lang="en-US" sz="3200" dirty="0">
                <a:latin typeface="Calibri" panose="020F0502020204030204" pitchFamily="34" charset="0"/>
                <a:ea typeface="Calibri" panose="020F0502020204030204" pitchFamily="34" charset="0"/>
                <a:cs typeface="Calibri" panose="020F0502020204030204" pitchFamily="34" charset="0"/>
              </a:rPr>
              <a:t>What Unit Metrics have to do with connections</a:t>
            </a:r>
          </a:p>
          <a:p>
            <a:r>
              <a:rPr lang="en-US" sz="3200" dirty="0">
                <a:latin typeface="Calibri" panose="020F0502020204030204" pitchFamily="34" charset="0"/>
                <a:ea typeface="Calibri" panose="020F0502020204030204" pitchFamily="34" charset="0"/>
                <a:cs typeface="Calibri" panose="020F0502020204030204" pitchFamily="34" charset="0"/>
              </a:rPr>
              <a:t>How Commissioner Tools support Unit Service by supporting and recording connections</a:t>
            </a:r>
          </a:p>
          <a:p>
            <a:pPr marL="0" indent="0">
              <a:buNone/>
            </a:pPr>
            <a:endParaRPr lang="en-US" dirty="0"/>
          </a:p>
        </p:txBody>
      </p:sp>
    </p:spTree>
    <p:extLst>
      <p:ext uri="{BB962C8B-B14F-4D97-AF65-F5344CB8AC3E}">
        <p14:creationId xmlns:p14="http://schemas.microsoft.com/office/powerpoint/2010/main" val="1424341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A2A5E63-032B-0B82-E541-962FC6445798}"/>
              </a:ext>
            </a:extLst>
          </p:cNvPr>
          <p:cNvSpPr txBox="1"/>
          <p:nvPr/>
        </p:nvSpPr>
        <p:spPr>
          <a:xfrm>
            <a:off x="277575" y="353975"/>
            <a:ext cx="5557675" cy="646331"/>
          </a:xfrm>
          <a:prstGeom prst="rect">
            <a:avLst/>
          </a:prstGeom>
          <a:noFill/>
        </p:spPr>
        <p:txBody>
          <a:bodyPr wrap="none" rtlCol="0">
            <a:spAutoFit/>
          </a:bodyPr>
          <a:lstStyle/>
          <a:p>
            <a:r>
              <a:rPr lang="en-US" sz="3600" b="1" dirty="0"/>
              <a:t>Scouting America Roadmap</a:t>
            </a:r>
          </a:p>
        </p:txBody>
      </p:sp>
      <p:pic>
        <p:nvPicPr>
          <p:cNvPr id="5" name="Picture 4">
            <a:extLst>
              <a:ext uri="{FF2B5EF4-FFF2-40B4-BE49-F238E27FC236}">
                <a16:creationId xmlns:a16="http://schemas.microsoft.com/office/drawing/2014/main" id="{329A539A-B4DC-4D5E-80B1-538DB0A226A7}"/>
              </a:ext>
            </a:extLst>
          </p:cNvPr>
          <p:cNvPicPr>
            <a:picLocks noChangeAspect="1"/>
          </p:cNvPicPr>
          <p:nvPr/>
        </p:nvPicPr>
        <p:blipFill>
          <a:blip r:embed="rId3"/>
          <a:stretch>
            <a:fillRect/>
          </a:stretch>
        </p:blipFill>
        <p:spPr>
          <a:xfrm>
            <a:off x="783573" y="1532817"/>
            <a:ext cx="7251860" cy="4648042"/>
          </a:xfrm>
          <a:prstGeom prst="rect">
            <a:avLst/>
          </a:prstGeom>
        </p:spPr>
      </p:pic>
      <p:sp>
        <p:nvSpPr>
          <p:cNvPr id="8" name="Text Placeholder 3">
            <a:extLst>
              <a:ext uri="{FF2B5EF4-FFF2-40B4-BE49-F238E27FC236}">
                <a16:creationId xmlns:a16="http://schemas.microsoft.com/office/drawing/2014/main" id="{1FC7C9FF-1ADF-7BDB-7018-7D5E929A79B6}"/>
              </a:ext>
            </a:extLst>
          </p:cNvPr>
          <p:cNvSpPr txBox="1">
            <a:spLocks/>
          </p:cNvSpPr>
          <p:nvPr/>
        </p:nvSpPr>
        <p:spPr>
          <a:xfrm>
            <a:off x="7919776" y="2200807"/>
            <a:ext cx="3488651" cy="3714045"/>
          </a:xfrm>
          <a:prstGeom prst="rect">
            <a:avLst/>
          </a:prstGeom>
        </p:spPr>
        <p:txBody>
          <a:bodyPr vert="horz" lIns="91440" tIns="45720" rIns="91440" bIns="45720" rtlCol="0">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000" b="1" dirty="0"/>
              <a:t>Unit Metrics:</a:t>
            </a:r>
          </a:p>
          <a:p>
            <a:r>
              <a:rPr lang="en-US" sz="7000" b="1" dirty="0"/>
              <a:t>Key Leaders Trained</a:t>
            </a:r>
          </a:p>
          <a:p>
            <a:r>
              <a:rPr lang="en-US" sz="7000" b="1" dirty="0"/>
              <a:t>Unit Size</a:t>
            </a:r>
          </a:p>
          <a:p>
            <a:r>
              <a:rPr lang="en-US" sz="7000" b="1" dirty="0"/>
              <a:t>Membership Growth</a:t>
            </a:r>
          </a:p>
          <a:p>
            <a:r>
              <a:rPr lang="en-US" sz="7000" b="1" dirty="0"/>
              <a:t>Advancement/Youth Leaders</a:t>
            </a:r>
          </a:p>
          <a:p>
            <a:r>
              <a:rPr lang="en-US" sz="7000" b="1" dirty="0"/>
              <a:t>Outdoor Activities</a:t>
            </a:r>
          </a:p>
          <a:p>
            <a:r>
              <a:rPr lang="en-US" sz="7000" b="1" dirty="0"/>
              <a:t>Youth Retention</a:t>
            </a:r>
          </a:p>
          <a:p>
            <a:endParaRPr lang="en-US" dirty="0"/>
          </a:p>
        </p:txBody>
      </p:sp>
      <p:sp>
        <p:nvSpPr>
          <p:cNvPr id="2" name="Rectangle 1">
            <a:extLst>
              <a:ext uri="{FF2B5EF4-FFF2-40B4-BE49-F238E27FC236}">
                <a16:creationId xmlns:a16="http://schemas.microsoft.com/office/drawing/2014/main" id="{8C59BD4D-CAC7-CAEF-63B0-B018CAB3EAF5}"/>
              </a:ext>
            </a:extLst>
          </p:cNvPr>
          <p:cNvSpPr/>
          <p:nvPr/>
        </p:nvSpPr>
        <p:spPr>
          <a:xfrm>
            <a:off x="2244436" y="2956142"/>
            <a:ext cx="2576946" cy="1482854"/>
          </a:xfrm>
          <a:prstGeom prst="rect">
            <a:avLst/>
          </a:prstGeom>
          <a:noFill/>
          <a:ln w="444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3102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98F9F-0F28-30C9-17F8-C767684A64A2}"/>
              </a:ext>
            </a:extLst>
          </p:cNvPr>
          <p:cNvSpPr>
            <a:spLocks noGrp="1"/>
          </p:cNvSpPr>
          <p:nvPr>
            <p:ph type="title"/>
          </p:nvPr>
        </p:nvSpPr>
        <p:spPr/>
        <p:txBody>
          <a:bodyPr/>
          <a:lstStyle/>
          <a:p>
            <a:r>
              <a:rPr lang="en-US" dirty="0"/>
              <a:t>Objective Unit Metrics</a:t>
            </a:r>
          </a:p>
        </p:txBody>
      </p:sp>
      <p:pic>
        <p:nvPicPr>
          <p:cNvPr id="3" name="Picture 2">
            <a:extLst>
              <a:ext uri="{FF2B5EF4-FFF2-40B4-BE49-F238E27FC236}">
                <a16:creationId xmlns:a16="http://schemas.microsoft.com/office/drawing/2014/main" id="{F23AB61E-B574-636D-E661-8715CD6C5AE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0743"/>
          <a:stretch/>
        </p:blipFill>
        <p:spPr bwMode="auto">
          <a:xfrm>
            <a:off x="1223416" y="1386321"/>
            <a:ext cx="9122850" cy="4539999"/>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415CEF2-7D10-5494-35FC-4EA1794E2FAB}"/>
              </a:ext>
            </a:extLst>
          </p:cNvPr>
          <p:cNvSpPr txBox="1"/>
          <p:nvPr/>
        </p:nvSpPr>
        <p:spPr>
          <a:xfrm>
            <a:off x="1223416" y="5988974"/>
            <a:ext cx="6575967" cy="461665"/>
          </a:xfrm>
          <a:prstGeom prst="rect">
            <a:avLst/>
          </a:prstGeom>
          <a:noFill/>
        </p:spPr>
        <p:txBody>
          <a:bodyPr wrap="none" rtlCol="0">
            <a:spAutoFit/>
          </a:bodyPr>
          <a:lstStyle/>
          <a:p>
            <a:r>
              <a:rPr lang="en-US" sz="2400" b="1" dirty="0"/>
              <a:t>Retention measurements are under development.</a:t>
            </a:r>
          </a:p>
        </p:txBody>
      </p:sp>
    </p:spTree>
    <p:extLst>
      <p:ext uri="{BB962C8B-B14F-4D97-AF65-F5344CB8AC3E}">
        <p14:creationId xmlns:p14="http://schemas.microsoft.com/office/powerpoint/2010/main" val="2457671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D666E5-647B-E696-992B-51AA7226071D}"/>
            </a:ext>
          </a:extLst>
        </p:cNvPr>
        <p:cNvGrpSpPr/>
        <p:nvPr/>
      </p:nvGrpSpPr>
      <p:grpSpPr>
        <a:xfrm>
          <a:off x="0" y="0"/>
          <a:ext cx="0" cy="0"/>
          <a:chOff x="0" y="0"/>
          <a:chExt cx="0" cy="0"/>
        </a:xfrm>
      </p:grpSpPr>
      <p:pic>
        <p:nvPicPr>
          <p:cNvPr id="19" name="Picture 18">
            <a:extLst>
              <a:ext uri="{FF2B5EF4-FFF2-40B4-BE49-F238E27FC236}">
                <a16:creationId xmlns:a16="http://schemas.microsoft.com/office/drawing/2014/main" id="{2C060805-9EF4-0D2B-CC5E-3EC03AE12C4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002861" y="2475618"/>
            <a:ext cx="5874759" cy="2894945"/>
          </a:xfrm>
          <a:prstGeom prst="rect">
            <a:avLst/>
          </a:prstGeom>
          <a:ln>
            <a:solidFill>
              <a:schemeClr val="accent1"/>
            </a:solidFill>
          </a:ln>
        </p:spPr>
      </p:pic>
      <p:sp>
        <p:nvSpPr>
          <p:cNvPr id="2" name="Title 1">
            <a:extLst>
              <a:ext uri="{FF2B5EF4-FFF2-40B4-BE49-F238E27FC236}">
                <a16:creationId xmlns:a16="http://schemas.microsoft.com/office/drawing/2014/main" id="{2D195A22-27E4-A757-C902-1FADEBE8CEC0}"/>
              </a:ext>
            </a:extLst>
          </p:cNvPr>
          <p:cNvSpPr>
            <a:spLocks noGrp="1"/>
          </p:cNvSpPr>
          <p:nvPr>
            <p:ph type="title"/>
          </p:nvPr>
        </p:nvSpPr>
        <p:spPr>
          <a:xfrm>
            <a:off x="314380" y="340169"/>
            <a:ext cx="10515600" cy="646331"/>
          </a:xfrm>
        </p:spPr>
        <p:txBody>
          <a:bodyPr>
            <a:normAutofit/>
          </a:bodyPr>
          <a:lstStyle/>
          <a:p>
            <a:r>
              <a:rPr lang="en-US" b="1" dirty="0">
                <a:latin typeface="Calibri" panose="020F0502020204030204" pitchFamily="34" charset="0"/>
                <a:cs typeface="Calibri" panose="020F0502020204030204" pitchFamily="34" charset="0"/>
              </a:rPr>
              <a:t>Data Entries in </a:t>
            </a:r>
            <a:r>
              <a:rPr lang="en-US" b="1" dirty="0" err="1">
                <a:latin typeface="Calibri" panose="020F0502020204030204" pitchFamily="34" charset="0"/>
                <a:cs typeface="Calibri" panose="020F0502020204030204" pitchFamily="34" charset="0"/>
              </a:rPr>
              <a:t>Scoutbook</a:t>
            </a:r>
            <a:r>
              <a:rPr lang="en-US" b="1" dirty="0">
                <a:latin typeface="Calibri" panose="020F0502020204030204" pitchFamily="34" charset="0"/>
                <a:cs typeface="Calibri" panose="020F0502020204030204" pitchFamily="34" charset="0"/>
              </a:rPr>
              <a:t>+</a:t>
            </a:r>
          </a:p>
        </p:txBody>
      </p:sp>
      <p:sp>
        <p:nvSpPr>
          <p:cNvPr id="6" name="TextBox 5">
            <a:extLst>
              <a:ext uri="{FF2B5EF4-FFF2-40B4-BE49-F238E27FC236}">
                <a16:creationId xmlns:a16="http://schemas.microsoft.com/office/drawing/2014/main" id="{D3A7A6D9-2A03-F2FA-F2E4-78E17EAA0689}"/>
              </a:ext>
            </a:extLst>
          </p:cNvPr>
          <p:cNvSpPr txBox="1"/>
          <p:nvPr/>
        </p:nvSpPr>
        <p:spPr>
          <a:xfrm>
            <a:off x="910196" y="5047397"/>
            <a:ext cx="4316627" cy="646331"/>
          </a:xfrm>
          <a:prstGeom prst="rect">
            <a:avLst/>
          </a:prstGeom>
          <a:noFill/>
          <a:ln>
            <a:solidFill>
              <a:schemeClr val="accent1"/>
            </a:solidFill>
          </a:ln>
        </p:spPr>
        <p:txBody>
          <a:bodyPr wrap="square" rtlCol="0">
            <a:spAutoFit/>
          </a:bodyPr>
          <a:lstStyle/>
          <a:p>
            <a:r>
              <a:rPr lang="en-US" sz="1800" b="1" dirty="0">
                <a:latin typeface="Calibri" panose="020F0502020204030204" pitchFamily="34" charset="0"/>
                <a:cs typeface="Calibri" panose="020F0502020204030204" pitchFamily="34" charset="0"/>
              </a:rPr>
              <a:t>After entering SB+, Create Event, then Complete Unit Metric Entry w/ Date</a:t>
            </a:r>
          </a:p>
        </p:txBody>
      </p:sp>
      <p:sp>
        <p:nvSpPr>
          <p:cNvPr id="5" name="Rectangle 4">
            <a:extLst>
              <a:ext uri="{FF2B5EF4-FFF2-40B4-BE49-F238E27FC236}">
                <a16:creationId xmlns:a16="http://schemas.microsoft.com/office/drawing/2014/main" id="{0F112BF5-7BE9-1229-097C-BE777C6686FD}"/>
              </a:ext>
            </a:extLst>
          </p:cNvPr>
          <p:cNvSpPr/>
          <p:nvPr/>
        </p:nvSpPr>
        <p:spPr>
          <a:xfrm>
            <a:off x="6002861" y="3626454"/>
            <a:ext cx="4250009" cy="1744109"/>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73B34CE-6CD3-A5E6-B259-6A46BEBF08CF}"/>
              </a:ext>
            </a:extLst>
          </p:cNvPr>
          <p:cNvSpPr/>
          <p:nvPr/>
        </p:nvSpPr>
        <p:spPr>
          <a:xfrm>
            <a:off x="10433091" y="3748182"/>
            <a:ext cx="1393960" cy="1519448"/>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C8349298-2426-1463-BC8C-DA5FA84F218D}"/>
              </a:ext>
            </a:extLst>
          </p:cNvPr>
          <p:cNvPicPr>
            <a:picLocks noChangeAspect="1"/>
          </p:cNvPicPr>
          <p:nvPr/>
        </p:nvPicPr>
        <p:blipFill>
          <a:blip r:embed="rId4"/>
          <a:stretch>
            <a:fillRect/>
          </a:stretch>
        </p:blipFill>
        <p:spPr>
          <a:xfrm>
            <a:off x="314380" y="1283414"/>
            <a:ext cx="5508260" cy="2639677"/>
          </a:xfrm>
          <a:prstGeom prst="rect">
            <a:avLst/>
          </a:prstGeom>
          <a:ln>
            <a:solidFill>
              <a:schemeClr val="accent1"/>
            </a:solidFill>
          </a:ln>
        </p:spPr>
      </p:pic>
    </p:spTree>
    <p:extLst>
      <p:ext uri="{BB962C8B-B14F-4D97-AF65-F5344CB8AC3E}">
        <p14:creationId xmlns:p14="http://schemas.microsoft.com/office/powerpoint/2010/main" val="1359121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04F4C8FF-36F9-B3D3-3176-7229152AF6B7}"/>
              </a:ext>
            </a:extLst>
          </p:cNvPr>
          <p:cNvPicPr>
            <a:picLocks noChangeAspect="1"/>
          </p:cNvPicPr>
          <p:nvPr/>
        </p:nvPicPr>
        <p:blipFill>
          <a:blip r:embed="rId3"/>
          <a:stretch>
            <a:fillRect/>
          </a:stretch>
        </p:blipFill>
        <p:spPr>
          <a:xfrm>
            <a:off x="1356852" y="1618080"/>
            <a:ext cx="6967634" cy="4154572"/>
          </a:xfrm>
          <a:prstGeom prst="rect">
            <a:avLst/>
          </a:prstGeom>
        </p:spPr>
      </p:pic>
      <p:sp>
        <p:nvSpPr>
          <p:cNvPr id="17" name="Title 1">
            <a:extLst>
              <a:ext uri="{FF2B5EF4-FFF2-40B4-BE49-F238E27FC236}">
                <a16:creationId xmlns:a16="http://schemas.microsoft.com/office/drawing/2014/main" id="{9C25CA11-06E3-8B38-9080-C623DE6B3CA7}"/>
              </a:ext>
            </a:extLst>
          </p:cNvPr>
          <p:cNvSpPr>
            <a:spLocks noGrp="1"/>
          </p:cNvSpPr>
          <p:nvPr>
            <p:ph type="title"/>
          </p:nvPr>
        </p:nvSpPr>
        <p:spPr>
          <a:xfrm>
            <a:off x="194187" y="406679"/>
            <a:ext cx="10515600" cy="1079803"/>
          </a:xfrm>
        </p:spPr>
        <p:txBody>
          <a:bodyPr>
            <a:normAutofit/>
          </a:bodyPr>
          <a:lstStyle/>
          <a:p>
            <a:r>
              <a:rPr lang="en-US" b="1" dirty="0">
                <a:latin typeface="Calibri" panose="020F0502020204030204" pitchFamily="34" charset="0"/>
                <a:cs typeface="Calibri" panose="020F0502020204030204" pitchFamily="34" charset="0"/>
              </a:rPr>
              <a:t>Data Entries in </a:t>
            </a:r>
            <a:r>
              <a:rPr lang="en-US" b="1" dirty="0" err="1">
                <a:latin typeface="Calibri" panose="020F0502020204030204" pitchFamily="34" charset="0"/>
                <a:cs typeface="Calibri" panose="020F0502020204030204" pitchFamily="34" charset="0"/>
              </a:rPr>
              <a:t>My.Scouting</a:t>
            </a:r>
            <a:r>
              <a:rPr lang="en-US" b="1" dirty="0">
                <a:latin typeface="Calibri" panose="020F0502020204030204" pitchFamily="34" charset="0"/>
                <a:cs typeface="Calibri" panose="020F0502020204030204" pitchFamily="34" charset="0"/>
              </a:rPr>
              <a:t> for </a:t>
            </a:r>
            <a:br>
              <a:rPr lang="en-US" b="1" dirty="0">
                <a:latin typeface="Calibri" panose="020F0502020204030204" pitchFamily="34" charset="0"/>
                <a:cs typeface="Calibri" panose="020F0502020204030204" pitchFamily="34" charset="0"/>
              </a:rPr>
            </a:br>
            <a:r>
              <a:rPr lang="en-US" b="1" dirty="0">
                <a:latin typeface="Calibri" panose="020F0502020204030204" pitchFamily="34" charset="0"/>
                <a:cs typeface="Calibri" panose="020F0502020204030204" pitchFamily="34" charset="0"/>
              </a:rPr>
              <a:t>Outdoor Activity for Packs, Troops, Ships</a:t>
            </a:r>
          </a:p>
        </p:txBody>
      </p:sp>
      <p:cxnSp>
        <p:nvCxnSpPr>
          <p:cNvPr id="15" name="Straight Arrow Connector 14">
            <a:extLst>
              <a:ext uri="{FF2B5EF4-FFF2-40B4-BE49-F238E27FC236}">
                <a16:creationId xmlns:a16="http://schemas.microsoft.com/office/drawing/2014/main" id="{2BF374EF-FD89-1012-2B69-AECD57964A2E}"/>
              </a:ext>
            </a:extLst>
          </p:cNvPr>
          <p:cNvCxnSpPr>
            <a:cxnSpLocks/>
          </p:cNvCxnSpPr>
          <p:nvPr/>
        </p:nvCxnSpPr>
        <p:spPr>
          <a:xfrm flipV="1">
            <a:off x="2519264" y="2890684"/>
            <a:ext cx="521055" cy="147776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8D6DBA29-6A51-C464-B6EB-EE5876A269A1}"/>
              </a:ext>
            </a:extLst>
          </p:cNvPr>
          <p:cNvSpPr txBox="1"/>
          <p:nvPr/>
        </p:nvSpPr>
        <p:spPr>
          <a:xfrm>
            <a:off x="8532695" y="2706237"/>
            <a:ext cx="3442996" cy="923330"/>
          </a:xfrm>
          <a:prstGeom prst="rect">
            <a:avLst/>
          </a:prstGeom>
          <a:noFill/>
          <a:ln>
            <a:solidFill>
              <a:schemeClr val="accent1"/>
            </a:solidFill>
          </a:ln>
        </p:spPr>
        <p:txBody>
          <a:bodyPr wrap="square" rtlCol="0">
            <a:spAutoFit/>
          </a:bodyPr>
          <a:lstStyle/>
          <a:p>
            <a:r>
              <a:rPr lang="en-US" sz="1800" b="1" dirty="0">
                <a:latin typeface="Calibri" panose="020F0502020204030204" pitchFamily="34" charset="0"/>
                <a:cs typeface="Calibri" panose="020F0502020204030204" pitchFamily="34" charset="0"/>
              </a:rPr>
              <a:t>After entering </a:t>
            </a:r>
            <a:r>
              <a:rPr lang="en-US" sz="1800" b="1" dirty="0" err="1">
                <a:latin typeface="Calibri" panose="020F0502020204030204" pitchFamily="34" charset="0"/>
                <a:cs typeface="Calibri" panose="020F0502020204030204" pitchFamily="34" charset="0"/>
              </a:rPr>
              <a:t>My.scouting</a:t>
            </a:r>
            <a:r>
              <a:rPr lang="en-US" sz="1800" b="1" dirty="0">
                <a:latin typeface="Calibri" panose="020F0502020204030204" pitchFamily="34" charset="0"/>
                <a:cs typeface="Calibri" panose="020F0502020204030204" pitchFamily="34" charset="0"/>
              </a:rPr>
              <a:t>, Click on Unit Data Metrics Entry and enter completion date</a:t>
            </a:r>
          </a:p>
        </p:txBody>
      </p:sp>
      <p:sp>
        <p:nvSpPr>
          <p:cNvPr id="32" name="Rectangle 31">
            <a:extLst>
              <a:ext uri="{FF2B5EF4-FFF2-40B4-BE49-F238E27FC236}">
                <a16:creationId xmlns:a16="http://schemas.microsoft.com/office/drawing/2014/main" id="{B08FE14A-D7DE-0BB7-C6AE-4D3295EA9F47}"/>
              </a:ext>
            </a:extLst>
          </p:cNvPr>
          <p:cNvSpPr/>
          <p:nvPr/>
        </p:nvSpPr>
        <p:spPr>
          <a:xfrm>
            <a:off x="7162908" y="3783854"/>
            <a:ext cx="1176326" cy="41144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8731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1BFFF8-EBAC-1B2D-F73E-E450352B25D6}"/>
            </a:ext>
          </a:extLst>
        </p:cNvPr>
        <p:cNvGrpSpPr/>
        <p:nvPr/>
      </p:nvGrpSpPr>
      <p:grpSpPr>
        <a:xfrm>
          <a:off x="0" y="0"/>
          <a:ext cx="0" cy="0"/>
          <a:chOff x="0" y="0"/>
          <a:chExt cx="0" cy="0"/>
        </a:xfrm>
      </p:grpSpPr>
      <p:pic>
        <p:nvPicPr>
          <p:cNvPr id="20" name="Picture 19">
            <a:extLst>
              <a:ext uri="{FF2B5EF4-FFF2-40B4-BE49-F238E27FC236}">
                <a16:creationId xmlns:a16="http://schemas.microsoft.com/office/drawing/2014/main" id="{97E8F392-4F1D-B651-907E-C6112C933382}"/>
              </a:ext>
            </a:extLst>
          </p:cNvPr>
          <p:cNvPicPr>
            <a:picLocks noChangeAspect="1"/>
          </p:cNvPicPr>
          <p:nvPr/>
        </p:nvPicPr>
        <p:blipFill>
          <a:blip r:embed="rId3"/>
          <a:stretch>
            <a:fillRect/>
          </a:stretch>
        </p:blipFill>
        <p:spPr>
          <a:xfrm>
            <a:off x="2730737" y="1581184"/>
            <a:ext cx="6888301" cy="4082197"/>
          </a:xfrm>
          <a:prstGeom prst="rect">
            <a:avLst/>
          </a:prstGeom>
        </p:spPr>
      </p:pic>
      <p:sp>
        <p:nvSpPr>
          <p:cNvPr id="4" name="Rectangle 3">
            <a:extLst>
              <a:ext uri="{FF2B5EF4-FFF2-40B4-BE49-F238E27FC236}">
                <a16:creationId xmlns:a16="http://schemas.microsoft.com/office/drawing/2014/main" id="{B26AC1EE-694D-E54B-D46D-BE8AEF80A203}"/>
              </a:ext>
            </a:extLst>
          </p:cNvPr>
          <p:cNvSpPr/>
          <p:nvPr/>
        </p:nvSpPr>
        <p:spPr>
          <a:xfrm>
            <a:off x="8442712" y="5251936"/>
            <a:ext cx="1176326" cy="41144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84AF53E4-F706-EB6C-9697-C0DCA94EBADC}"/>
              </a:ext>
            </a:extLst>
          </p:cNvPr>
          <p:cNvCxnSpPr>
            <a:cxnSpLocks/>
          </p:cNvCxnSpPr>
          <p:nvPr/>
        </p:nvCxnSpPr>
        <p:spPr>
          <a:xfrm flipV="1">
            <a:off x="4046349" y="2833722"/>
            <a:ext cx="549750" cy="174120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314471E7-F77C-6B09-21EA-4448C45E5A0C}"/>
              </a:ext>
            </a:extLst>
          </p:cNvPr>
          <p:cNvCxnSpPr>
            <a:cxnSpLocks/>
          </p:cNvCxnSpPr>
          <p:nvPr/>
        </p:nvCxnSpPr>
        <p:spPr>
          <a:xfrm>
            <a:off x="3898865" y="4400824"/>
            <a:ext cx="543133" cy="19231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Title 1">
            <a:extLst>
              <a:ext uri="{FF2B5EF4-FFF2-40B4-BE49-F238E27FC236}">
                <a16:creationId xmlns:a16="http://schemas.microsoft.com/office/drawing/2014/main" id="{10D21B51-4DE8-2144-406F-FB6F00F6BE66}"/>
              </a:ext>
            </a:extLst>
          </p:cNvPr>
          <p:cNvSpPr>
            <a:spLocks noGrp="1"/>
          </p:cNvSpPr>
          <p:nvPr>
            <p:ph type="title"/>
          </p:nvPr>
        </p:nvSpPr>
        <p:spPr>
          <a:xfrm>
            <a:off x="264856" y="425790"/>
            <a:ext cx="11166987" cy="1058251"/>
          </a:xfrm>
        </p:spPr>
        <p:txBody>
          <a:bodyPr>
            <a:normAutofit fontScale="90000"/>
          </a:bodyPr>
          <a:lstStyle/>
          <a:p>
            <a:r>
              <a:rPr lang="en-US" sz="4000" b="1" dirty="0">
                <a:latin typeface="Calibri" panose="020F0502020204030204" pitchFamily="34" charset="0"/>
                <a:cs typeface="Calibri" panose="020F0502020204030204" pitchFamily="34" charset="0"/>
              </a:rPr>
              <a:t>Data Entries in </a:t>
            </a:r>
            <a:r>
              <a:rPr lang="en-US" sz="4000" b="1" dirty="0" err="1">
                <a:latin typeface="Calibri" panose="020F0502020204030204" pitchFamily="34" charset="0"/>
                <a:cs typeface="Calibri" panose="020F0502020204030204" pitchFamily="34" charset="0"/>
              </a:rPr>
              <a:t>My.Scouting</a:t>
            </a:r>
            <a:r>
              <a:rPr lang="en-US" sz="4000" b="1" dirty="0">
                <a:latin typeface="Calibri" panose="020F0502020204030204" pitchFamily="34" charset="0"/>
                <a:cs typeface="Calibri" panose="020F0502020204030204" pitchFamily="34" charset="0"/>
              </a:rPr>
              <a:t> for </a:t>
            </a:r>
            <a:br>
              <a:rPr lang="en-US" sz="4000" b="1" dirty="0">
                <a:latin typeface="Calibri" panose="020F0502020204030204" pitchFamily="34" charset="0"/>
                <a:cs typeface="Calibri" panose="020F0502020204030204" pitchFamily="34" charset="0"/>
              </a:rPr>
            </a:br>
            <a:r>
              <a:rPr lang="en-US" sz="4000" b="1" dirty="0">
                <a:latin typeface="Calibri" panose="020F0502020204030204" pitchFamily="34" charset="0"/>
                <a:cs typeface="Calibri" panose="020F0502020204030204" pitchFamily="34" charset="0"/>
              </a:rPr>
              <a:t>Tier III Adventure &amp; Leadership for Crews &amp; Posts</a:t>
            </a:r>
          </a:p>
        </p:txBody>
      </p:sp>
    </p:spTree>
    <p:extLst>
      <p:ext uri="{BB962C8B-B14F-4D97-AF65-F5344CB8AC3E}">
        <p14:creationId xmlns:p14="http://schemas.microsoft.com/office/powerpoint/2010/main" val="3033447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4BA5E-764A-788F-ACC3-1DF620C2620B}"/>
              </a:ext>
            </a:extLst>
          </p:cNvPr>
          <p:cNvSpPr>
            <a:spLocks noGrp="1"/>
          </p:cNvSpPr>
          <p:nvPr>
            <p:ph type="title"/>
          </p:nvPr>
        </p:nvSpPr>
        <p:spPr/>
        <p:txBody>
          <a:bodyPr/>
          <a:lstStyle/>
          <a:p>
            <a:r>
              <a:rPr lang="en-US" dirty="0"/>
              <a:t>Unit Dashboard</a:t>
            </a:r>
          </a:p>
        </p:txBody>
      </p:sp>
      <p:pic>
        <p:nvPicPr>
          <p:cNvPr id="4" name="Picture 3">
            <a:extLst>
              <a:ext uri="{FF2B5EF4-FFF2-40B4-BE49-F238E27FC236}">
                <a16:creationId xmlns:a16="http://schemas.microsoft.com/office/drawing/2014/main" id="{A9697292-F1A3-44B5-6969-DB66ADD09CBB}"/>
              </a:ext>
            </a:extLst>
          </p:cNvPr>
          <p:cNvPicPr>
            <a:picLocks noChangeAspect="1"/>
          </p:cNvPicPr>
          <p:nvPr/>
        </p:nvPicPr>
        <p:blipFill>
          <a:blip r:embed="rId3"/>
          <a:stretch>
            <a:fillRect/>
          </a:stretch>
        </p:blipFill>
        <p:spPr>
          <a:xfrm>
            <a:off x="2216740" y="1374296"/>
            <a:ext cx="7123589" cy="4602101"/>
          </a:xfrm>
          <a:prstGeom prst="rect">
            <a:avLst/>
          </a:prstGeom>
        </p:spPr>
      </p:pic>
      <p:sp>
        <p:nvSpPr>
          <p:cNvPr id="3" name="Oval 2">
            <a:extLst>
              <a:ext uri="{FF2B5EF4-FFF2-40B4-BE49-F238E27FC236}">
                <a16:creationId xmlns:a16="http://schemas.microsoft.com/office/drawing/2014/main" id="{46B8B709-4BBA-B6B7-FADD-CA6303383346}"/>
              </a:ext>
            </a:extLst>
          </p:cNvPr>
          <p:cNvSpPr/>
          <p:nvPr/>
        </p:nvSpPr>
        <p:spPr>
          <a:xfrm>
            <a:off x="5434442" y="3734656"/>
            <a:ext cx="1910833" cy="612363"/>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2971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D4BA5E-764A-788F-ACC3-1DF620C2620B}"/>
              </a:ext>
            </a:extLst>
          </p:cNvPr>
          <p:cNvSpPr>
            <a:spLocks noGrp="1"/>
          </p:cNvSpPr>
          <p:nvPr>
            <p:ph type="title"/>
          </p:nvPr>
        </p:nvSpPr>
        <p:spPr>
          <a:xfrm>
            <a:off x="287383" y="269239"/>
            <a:ext cx="6589667" cy="823595"/>
          </a:xfrm>
        </p:spPr>
        <p:txBody>
          <a:bodyPr/>
          <a:lstStyle/>
          <a:p>
            <a:r>
              <a:rPr lang="en-US" dirty="0"/>
              <a:t>Unit Metrics – Unit Dashboard</a:t>
            </a:r>
          </a:p>
        </p:txBody>
      </p:sp>
      <p:pic>
        <p:nvPicPr>
          <p:cNvPr id="4" name="Picture 3">
            <a:extLst>
              <a:ext uri="{FF2B5EF4-FFF2-40B4-BE49-F238E27FC236}">
                <a16:creationId xmlns:a16="http://schemas.microsoft.com/office/drawing/2014/main" id="{4969B716-2E4E-1D08-8679-89CC440EABAF}"/>
              </a:ext>
            </a:extLst>
          </p:cNvPr>
          <p:cNvPicPr>
            <a:picLocks noChangeAspect="1"/>
          </p:cNvPicPr>
          <p:nvPr/>
        </p:nvPicPr>
        <p:blipFill>
          <a:blip r:embed="rId3"/>
          <a:stretch>
            <a:fillRect/>
          </a:stretch>
        </p:blipFill>
        <p:spPr>
          <a:xfrm>
            <a:off x="626849" y="1079431"/>
            <a:ext cx="3871912" cy="5464473"/>
          </a:xfrm>
          <a:prstGeom prst="rect">
            <a:avLst/>
          </a:prstGeom>
          <a:ln>
            <a:solidFill>
              <a:schemeClr val="tx1"/>
            </a:solidFill>
          </a:ln>
        </p:spPr>
      </p:pic>
      <p:sp>
        <p:nvSpPr>
          <p:cNvPr id="8" name="Rectangle 7">
            <a:extLst>
              <a:ext uri="{FF2B5EF4-FFF2-40B4-BE49-F238E27FC236}">
                <a16:creationId xmlns:a16="http://schemas.microsoft.com/office/drawing/2014/main" id="{E230CC7C-4B68-2A5D-434A-C6F1CE36ECAB}"/>
              </a:ext>
            </a:extLst>
          </p:cNvPr>
          <p:cNvSpPr/>
          <p:nvPr/>
        </p:nvSpPr>
        <p:spPr>
          <a:xfrm>
            <a:off x="2889954" y="2687590"/>
            <a:ext cx="1384524" cy="460571"/>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6A26FF5-EF41-0619-B305-60F46858BA24}"/>
              </a:ext>
            </a:extLst>
          </p:cNvPr>
          <p:cNvSpPr/>
          <p:nvPr/>
        </p:nvSpPr>
        <p:spPr>
          <a:xfrm>
            <a:off x="2889954" y="4615747"/>
            <a:ext cx="1384524" cy="460571"/>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B2DD3452-8941-3402-0DC7-D0D178FA0D87}"/>
              </a:ext>
            </a:extLst>
          </p:cNvPr>
          <p:cNvPicPr>
            <a:picLocks noChangeAspect="1"/>
          </p:cNvPicPr>
          <p:nvPr/>
        </p:nvPicPr>
        <p:blipFill>
          <a:blip r:embed="rId4"/>
          <a:stretch>
            <a:fillRect/>
          </a:stretch>
        </p:blipFill>
        <p:spPr>
          <a:xfrm>
            <a:off x="5153174" y="1334842"/>
            <a:ext cx="6206588" cy="4856408"/>
          </a:xfrm>
          <a:prstGeom prst="rect">
            <a:avLst/>
          </a:prstGeom>
          <a:ln>
            <a:solidFill>
              <a:schemeClr val="tx1"/>
            </a:solidFill>
          </a:ln>
        </p:spPr>
      </p:pic>
    </p:spTree>
    <p:extLst>
      <p:ext uri="{BB962C8B-B14F-4D97-AF65-F5344CB8AC3E}">
        <p14:creationId xmlns:p14="http://schemas.microsoft.com/office/powerpoint/2010/main" val="4131788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387</TotalTime>
  <Words>1798</Words>
  <Application>Microsoft Office PowerPoint</Application>
  <PresentationFormat>Widescreen</PresentationFormat>
  <Paragraphs>147</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Aptos</vt:lpstr>
      <vt:lpstr>Arial</vt:lpstr>
      <vt:lpstr>Calibri</vt:lpstr>
      <vt:lpstr>Courier New</vt:lpstr>
      <vt:lpstr>Office Theme</vt:lpstr>
      <vt:lpstr>  CM 009 Technology in Unit Service </vt:lpstr>
      <vt:lpstr>Objectives</vt:lpstr>
      <vt:lpstr>PowerPoint Presentation</vt:lpstr>
      <vt:lpstr>Objective Unit Metrics</vt:lpstr>
      <vt:lpstr>Data Entries in Scoutbook+</vt:lpstr>
      <vt:lpstr>Data Entries in My.Scouting for  Outdoor Activity for Packs, Troops, Ships</vt:lpstr>
      <vt:lpstr>Data Entries in My.Scouting for  Tier III Adventure &amp; Leadership for Crews &amp; Posts</vt:lpstr>
      <vt:lpstr>Unit Dashboard</vt:lpstr>
      <vt:lpstr>Unit Metrics – Unit Dashboard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Kresha Alvarado</dc:creator>
  <cp:lastModifiedBy>Kresha Alvarado</cp:lastModifiedBy>
  <cp:revision>25</cp:revision>
  <dcterms:created xsi:type="dcterms:W3CDTF">2025-02-10T18:13:23Z</dcterms:created>
  <dcterms:modified xsi:type="dcterms:W3CDTF">2025-04-16T17:59:23Z</dcterms:modified>
</cp:coreProperties>
</file>