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99" r:id="rId2"/>
    <p:sldId id="300" r:id="rId3"/>
    <p:sldId id="974" r:id="rId4"/>
    <p:sldId id="572" r:id="rId5"/>
    <p:sldId id="979" r:id="rId6"/>
    <p:sldId id="970" r:id="rId7"/>
    <p:sldId id="969" r:id="rId8"/>
    <p:sldId id="290" r:id="rId9"/>
    <p:sldId id="256" r:id="rId10"/>
    <p:sldId id="971" r:id="rId11"/>
    <p:sldId id="570" r:id="rId12"/>
    <p:sldId id="614" r:id="rId13"/>
    <p:sldId id="263" r:id="rId14"/>
    <p:sldId id="262" r:id="rId15"/>
    <p:sldId id="976" r:id="rId16"/>
    <p:sldId id="980" r:id="rId17"/>
    <p:sldId id="978" r:id="rId18"/>
    <p:sldId id="31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RwSF8rjhCLwGT99DEgpu7g==" hashData="IfoHD5bICyPkYLKJ67NnA3XjTnpiPytJ6aHCXYgL9UTqTG+MORf94VW6n0F1RxFaoIrBqtqn7CMhxLMZeB45rg=="/>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19906F-0B4B-3DBE-4DE7-6DCE3EE00F07}" name="Dave Fornadel" initials="DF" userId="df6d725405d5bd87" providerId="Windows Live"/>
  <p188:author id="{D647CDD2-3110-B741-4D76-A69991456A86}" name="Anna Tuohy" initials="AT" userId="S::anntuohy@publicisgroupe.net::c43cfc40-8266-417e-9880-ac13e7b41637" providerId="AD"/>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75" autoAdjust="0"/>
    <p:restoredTop sz="71696" autoAdjust="0"/>
  </p:normalViewPr>
  <p:slideViewPr>
    <p:cSldViewPr snapToGrid="0">
      <p:cViewPr varScale="1">
        <p:scale>
          <a:sx n="52" d="100"/>
          <a:sy n="52" d="100"/>
        </p:scale>
        <p:origin x="1776" y="6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C3D78-A558-4A5C-A220-47B2F40F1CF1}" type="datetimeFigureOut">
              <a:rPr lang="en-US" smtClean="0"/>
              <a:t>1/24/2025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BE1668-4D6A-4C8F-8C32-819FE6F32F94}" type="slidenum">
              <a:rPr lang="en-US" smtClean="0"/>
              <a:t>‹#›</a:t>
            </a:fld>
            <a:endParaRPr lang="en-US"/>
          </a:p>
        </p:txBody>
      </p:sp>
    </p:spTree>
    <p:extLst>
      <p:ext uri="{BB962C8B-B14F-4D97-AF65-F5344CB8AC3E}">
        <p14:creationId xmlns:p14="http://schemas.microsoft.com/office/powerpoint/2010/main" val="3028587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a:t>
            </a:fld>
            <a:endParaRPr lang="en-US"/>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Future of Unit Service – Administrative Commissioners</a:t>
            </a:r>
          </a:p>
          <a:p>
            <a:r>
              <a:rPr lang="en-US" dirty="0"/>
              <a:t>Most of our future unit service conversation has centered on how to make front-line commissioners have a greater impact when we service units.</a:t>
            </a:r>
          </a:p>
          <a:p>
            <a:endParaRPr lang="en-US" dirty="0"/>
          </a:p>
          <a:p>
            <a:r>
              <a:rPr lang="en-US" dirty="0"/>
              <a:t>If we think about </a:t>
            </a:r>
            <a:r>
              <a:rPr lang="en-US" b="1" dirty="0"/>
              <a:t>administrative commissioners</a:t>
            </a:r>
            <a:r>
              <a:rPr lang="en-US" dirty="0"/>
              <a:t> in the context of the future of unit service, there are really 3 roles that we play:</a:t>
            </a:r>
          </a:p>
          <a:p>
            <a:pPr marL="171450" indent="-171450">
              <a:buFont typeface="Arial" panose="020B0604020202020204" pitchFamily="34" charset="0"/>
              <a:buChar char="•"/>
            </a:pPr>
            <a:r>
              <a:rPr lang="en-US" dirty="0"/>
              <a:t>Leading and inspiring</a:t>
            </a:r>
          </a:p>
          <a:p>
            <a:pPr marL="171450" indent="-171450">
              <a:buFont typeface="Arial" panose="020B0604020202020204" pitchFamily="34" charset="0"/>
              <a:buChar char="•"/>
            </a:pPr>
            <a:r>
              <a:rPr lang="en-US" dirty="0"/>
              <a:t>Inviting and Engaging </a:t>
            </a:r>
          </a:p>
          <a:p>
            <a:pPr marL="171450" indent="-171450">
              <a:buFont typeface="Arial" panose="020B0604020202020204" pitchFamily="34" charset="0"/>
              <a:buChar char="•"/>
            </a:pPr>
            <a:r>
              <a:rPr lang="en-US" dirty="0"/>
              <a:t>Deploying and Enabling</a:t>
            </a:r>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14BA77A-5537-43EE-BED1-FEFFA317371D}" type="slidenum">
              <a:rPr lang="en-US" smtClean="0"/>
              <a:t>10</a:t>
            </a:fld>
            <a:endParaRPr lang="en-US"/>
          </a:p>
        </p:txBody>
      </p:sp>
    </p:spTree>
    <p:extLst>
      <p:ext uri="{BB962C8B-B14F-4D97-AF65-F5344CB8AC3E}">
        <p14:creationId xmlns:p14="http://schemas.microsoft.com/office/powerpoint/2010/main" val="3159631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200" b="1" kern="1200" dirty="0">
                <a:solidFill>
                  <a:srgbClr val="000000"/>
                </a:solidFill>
                <a:effectLst/>
                <a:latin typeface="+mn-lt"/>
                <a:ea typeface="Calibri" panose="020F0502020204030204" pitchFamily="34" charset="0"/>
                <a:cs typeface="Times New Roman" panose="02020603050405020304" pitchFamily="18" charset="0"/>
              </a:rPr>
              <a:t>Unit Metrics</a:t>
            </a:r>
            <a:endParaRPr lang="en-US" sz="1200" dirty="0">
              <a:effectLst/>
              <a:latin typeface="+mn-lt"/>
              <a:ea typeface="Times New Roman" panose="02020603050405020304" pitchFamily="18" charset="0"/>
            </a:endParaRPr>
          </a:p>
          <a:p>
            <a:pPr marL="0" marR="0"/>
            <a:r>
              <a:rPr lang="en-US" sz="1200" kern="1200" dirty="0">
                <a:solidFill>
                  <a:srgbClr val="000000"/>
                </a:solidFill>
                <a:effectLst/>
                <a:latin typeface="+mn-lt"/>
                <a:ea typeface="Calibri" panose="020F0502020204030204" pitchFamily="34" charset="0"/>
              </a:rPr>
              <a:t>Unit Key Metrics are simple, objective indicators of a unit’s status. They are a starting point for discussions and are not intended to compare one unit to another. Instead, they provide insight into a unit’s overall status so you and unit Scouters can work together to improve their ability to deliver the promise of Scouting. The unit metrics chosen provide an objective and useful means of identifying how a unit is doing and enable commissioners a convenient method to provide focused help where needed. </a:t>
            </a:r>
            <a:endParaRPr lang="en-US" sz="1200" dirty="0">
              <a:effectLst/>
              <a:latin typeface="+mn-lt"/>
              <a:ea typeface="Times New Roman" panose="02020603050405020304" pitchFamily="18" charset="0"/>
            </a:endParaRPr>
          </a:p>
          <a:p>
            <a:pPr marL="0" marR="0"/>
            <a:r>
              <a:rPr lang="en-US" sz="1200" kern="1200" dirty="0">
                <a:solidFill>
                  <a:srgbClr val="000000"/>
                </a:solidFill>
                <a:effectLst/>
                <a:latin typeface="+mn-lt"/>
                <a:ea typeface="Times New Roman" panose="02020603050405020304" pitchFamily="18" charset="0"/>
              </a:rPr>
              <a:t> </a:t>
            </a:r>
            <a:endParaRPr lang="en-US" sz="1200" dirty="0">
              <a:effectLst/>
              <a:latin typeface="+mn-lt"/>
              <a:ea typeface="Times New Roman" panose="02020603050405020304" pitchFamily="18" charset="0"/>
            </a:endParaRPr>
          </a:p>
          <a:p>
            <a:pPr marL="0" marR="0"/>
            <a:r>
              <a:rPr lang="en-US" sz="1200" kern="1200" dirty="0">
                <a:solidFill>
                  <a:srgbClr val="000000"/>
                </a:solidFill>
                <a:effectLst/>
                <a:latin typeface="+mn-lt"/>
                <a:ea typeface="Times New Roman" panose="02020603050405020304" pitchFamily="18" charset="0"/>
              </a:rPr>
              <a:t>Objective metrics are determined using thresholds established for average expectations. Variation from these thresholds is not necessarily ‘good’ or ‘bad.’ Metrics are not ‘scores.’ They identify opportunities to ‘connect’ with unit leaders and understand how best to provide helpful guidance where needed. </a:t>
            </a:r>
            <a:r>
              <a:rPr lang="en-US" sz="1200" kern="1200" dirty="0">
                <a:solidFill>
                  <a:srgbClr val="333333"/>
                </a:solidFill>
                <a:effectLst/>
                <a:latin typeface="+mn-lt"/>
                <a:ea typeface="Times New Roman" panose="02020603050405020304" pitchFamily="18" charset="0"/>
              </a:rPr>
              <a:t>Discussing only one or two metrics with a unit leader to explore where help might be needed could be very beneficial.</a:t>
            </a:r>
            <a:endParaRPr lang="en-US" sz="1200" dirty="0">
              <a:effectLst/>
              <a:latin typeface="+mn-lt"/>
              <a:ea typeface="Times New Roman" panose="02020603050405020304" pitchFamily="18" charset="0"/>
            </a:endParaRPr>
          </a:p>
          <a:p>
            <a:pPr marL="0" marR="0"/>
            <a:r>
              <a:rPr lang="en-US" sz="1200" kern="1200" dirty="0">
                <a:solidFill>
                  <a:srgbClr val="000000"/>
                </a:solidFill>
                <a:effectLst/>
                <a:latin typeface="+mn-lt"/>
                <a:ea typeface="Times New Roman" panose="02020603050405020304" pitchFamily="18" charset="0"/>
              </a:rPr>
              <a:t> </a:t>
            </a:r>
            <a:endParaRPr lang="en-US" sz="1200" dirty="0">
              <a:effectLst/>
              <a:latin typeface="+mn-lt"/>
              <a:ea typeface="Times New Roman" panose="02020603050405020304" pitchFamily="18" charset="0"/>
            </a:endParaRPr>
          </a:p>
          <a:p>
            <a:pPr marL="0" marR="0"/>
            <a:r>
              <a:rPr lang="en-US" sz="1200" kern="1200" dirty="0">
                <a:solidFill>
                  <a:srgbClr val="000000"/>
                </a:solidFill>
                <a:effectLst/>
                <a:latin typeface="+mn-lt"/>
                <a:ea typeface="Times New Roman" panose="02020603050405020304" pitchFamily="18" charset="0"/>
              </a:rPr>
              <a:t>As you can see, we are moving away from an emphasis on tracking data to a system that supports impact. Objective data helps us emphasize people and processes and utilizes technology to support that initiative. </a:t>
            </a:r>
            <a:endParaRPr lang="en-US" sz="1200" dirty="0">
              <a:effectLst/>
              <a:latin typeface="+mn-lt"/>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2EF6E3F-7229-435D-9B4A-E0ABCDF45996}" type="slidenum">
              <a:rPr lang="fr-CA" smtClean="0"/>
              <a:t>11</a:t>
            </a:fld>
            <a:endParaRPr lang="fr-CA"/>
          </a:p>
        </p:txBody>
      </p:sp>
    </p:spTree>
    <p:extLst>
      <p:ext uri="{BB962C8B-B14F-4D97-AF65-F5344CB8AC3E}">
        <p14:creationId xmlns:p14="http://schemas.microsoft.com/office/powerpoint/2010/main" val="4275386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471488"/>
            <a:ext cx="4114800" cy="3086100"/>
          </a:xfrm>
        </p:spPr>
      </p:sp>
      <p:sp>
        <p:nvSpPr>
          <p:cNvPr id="3" name="Notes Placeholder 2"/>
          <p:cNvSpPr>
            <a:spLocks noGrp="1"/>
          </p:cNvSpPr>
          <p:nvPr>
            <p:ph type="body" idx="1"/>
          </p:nvPr>
        </p:nvSpPr>
        <p:spPr>
          <a:xfrm>
            <a:off x="685800" y="3786187"/>
            <a:ext cx="5486400" cy="51374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Objective Unit Metrics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Handout – Unit Metrics January 2025 – 1 per person</a:t>
            </a:r>
          </a:p>
          <a:p>
            <a:r>
              <a:rPr lang="en-US" dirty="0"/>
              <a:t>There were several reasons for how and why this was developed.</a:t>
            </a:r>
          </a:p>
          <a:p>
            <a:pPr marL="171450" indent="-171450">
              <a:buFont typeface="Arial" panose="020B0604020202020204" pitchFamily="34" charset="0"/>
              <a:buChar char="•"/>
            </a:pPr>
            <a:r>
              <a:rPr lang="en-US" b="1" dirty="0"/>
              <a:t>First, </a:t>
            </a:r>
            <a:r>
              <a:rPr lang="en-US" dirty="0"/>
              <a:t>we wanted to use an objective data process vs. the subjective nature of how we currently identify a unit health score which is developed during a Detailed Assessment review today</a:t>
            </a:r>
          </a:p>
          <a:p>
            <a:pPr marL="171450" indent="-171450">
              <a:buFont typeface="Arial" panose="020B0604020202020204" pitchFamily="34" charset="0"/>
              <a:buChar char="•"/>
            </a:pPr>
            <a:r>
              <a:rPr lang="en-US" b="1" dirty="0"/>
              <a:t>Second, </a:t>
            </a:r>
            <a:r>
              <a:rPr lang="en-US" dirty="0"/>
              <a:t>we wanted a method of identifying data for </a:t>
            </a:r>
            <a:r>
              <a:rPr lang="en-US" b="1" dirty="0"/>
              <a:t>all</a:t>
            </a:r>
            <a:r>
              <a:rPr lang="en-US" dirty="0"/>
              <a:t> units, even those where a commissioner is not available to meet with a unit.</a:t>
            </a:r>
          </a:p>
          <a:p>
            <a:pPr marL="171450" indent="-171450">
              <a:buFont typeface="Arial" panose="020B0604020202020204" pitchFamily="34" charset="0"/>
              <a:buChar char="•"/>
            </a:pPr>
            <a:r>
              <a:rPr lang="en-US" b="1" dirty="0"/>
              <a:t>Third, </a:t>
            </a:r>
            <a:r>
              <a:rPr lang="en-US" dirty="0"/>
              <a:t>we wanted a process that would be simple and relatable to a unit’s ability to renew its charter and thereby continue with providing the Scouting experience for our youth.</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On this chart, you will note the data categories chosen, how they are measured, and how there are subtle differences between the traditional programs and the Older Youth Programs.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All the data </a:t>
            </a:r>
            <a:r>
              <a:rPr lang="en-US" b="1" dirty="0"/>
              <a:t>not</a:t>
            </a:r>
            <a:r>
              <a:rPr lang="en-US" dirty="0"/>
              <a:t> shaded is available through the national BSA systems and is easily retrievable for displaying on a unit and district dashboard.  There are two exceptions, and they are noted in the shaded areas, which will be covered next.</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kern="1200" dirty="0">
                <a:solidFill>
                  <a:srgbClr val="000000"/>
                </a:solidFill>
                <a:effectLst/>
                <a:ea typeface="Times New Roman" panose="02020603050405020304" pitchFamily="18" charset="0"/>
                <a:cs typeface="Times New Roman" panose="02020603050405020304" pitchFamily="18" charset="0"/>
              </a:rPr>
              <a:t>Note that Retention has no measurement listed.  That is because youth retention at the unit level has never been available before.  Therefore, since there is no history with this metric, we will need time to understand its relationship to the other metrics and with unit renewal.  Youth Retention will be displayed.  Retention will be evaluated yearly and as with </a:t>
            </a:r>
            <a:r>
              <a:rPr lang="en-US" strike="sngStrike" kern="1200" dirty="0">
                <a:solidFill>
                  <a:srgbClr val="000000"/>
                </a:solidFill>
                <a:effectLst/>
                <a:ea typeface="Times New Roman" panose="02020603050405020304" pitchFamily="18" charset="0"/>
                <a:cs typeface="Times New Roman" panose="02020603050405020304" pitchFamily="18" charset="0"/>
              </a:rPr>
              <a:t>JTE </a:t>
            </a:r>
            <a:r>
              <a:rPr lang="en-US" strike="noStrike" kern="1200" dirty="0">
                <a:solidFill>
                  <a:srgbClr val="000000"/>
                </a:solidFill>
                <a:effectLst/>
                <a:ea typeface="Times New Roman" panose="02020603050405020304" pitchFamily="18" charset="0"/>
                <a:cs typeface="Times New Roman" panose="02020603050405020304" pitchFamily="18" charset="0"/>
              </a:rPr>
              <a:t>Journey to Excellence</a:t>
            </a:r>
            <a:r>
              <a:rPr lang="en-US" kern="1200" dirty="0">
                <a:solidFill>
                  <a:srgbClr val="000000"/>
                </a:solidFill>
                <a:effectLst/>
                <a:ea typeface="Times New Roman" panose="02020603050405020304" pitchFamily="18" charset="0"/>
                <a:cs typeface="Times New Roman" panose="02020603050405020304" pitchFamily="18" charset="0"/>
              </a:rPr>
              <a:t>, changes may occur.</a:t>
            </a:r>
            <a:endParaRPr lang="en-US" dirty="0">
              <a:effectLs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It is important to note that this chart will be reviewed periodically to determine if changes are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DD8B0C7A-6F8E-4225-B30D-134E560CE8C8}" type="slidenum">
              <a:rPr lang="en-US" smtClean="0"/>
              <a:t>12</a:t>
            </a:fld>
            <a:endParaRPr lang="en-US"/>
          </a:p>
        </p:txBody>
      </p:sp>
    </p:spTree>
    <p:extLst>
      <p:ext uri="{BB962C8B-B14F-4D97-AF65-F5344CB8AC3E}">
        <p14:creationId xmlns:p14="http://schemas.microsoft.com/office/powerpoint/2010/main" val="4017946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6300" y="290513"/>
            <a:ext cx="2328863" cy="1746250"/>
          </a:xfrm>
        </p:spPr>
      </p:sp>
      <p:sp>
        <p:nvSpPr>
          <p:cNvPr id="3" name="Notes Placeholder 2"/>
          <p:cNvSpPr>
            <a:spLocks noGrp="1"/>
          </p:cNvSpPr>
          <p:nvPr>
            <p:ph type="body" idx="1"/>
          </p:nvPr>
        </p:nvSpPr>
        <p:spPr>
          <a:xfrm>
            <a:off x="685800" y="2351158"/>
            <a:ext cx="5486400" cy="6495395"/>
          </a:xfrm>
        </p:spPr>
        <p:txBody>
          <a:bodyPr/>
          <a:lstStyle/>
          <a:p>
            <a:pPr algn="l">
              <a:buFont typeface="+mj-lt"/>
              <a:buNone/>
            </a:pPr>
            <a:r>
              <a:rPr lang="en-US" b="1" dirty="0">
                <a:solidFill>
                  <a:srgbClr val="333333"/>
                </a:solidFill>
                <a:effectLst/>
                <a:ea typeface="Times New Roman" panose="02020603050405020304" pitchFamily="18" charset="0"/>
              </a:rPr>
              <a:t>Benefits of Unit Connections</a:t>
            </a:r>
          </a:p>
          <a:p>
            <a:pPr marL="0" marR="0"/>
            <a:r>
              <a:rPr lang="en-US" kern="1200" dirty="0">
                <a:solidFill>
                  <a:srgbClr val="333333"/>
                </a:solidFill>
                <a:effectLst/>
                <a:ea typeface="Times New Roman" panose="02020603050405020304" pitchFamily="18" charset="0"/>
                <a:cs typeface="Times New Roman" panose="02020603050405020304" pitchFamily="18" charset="0"/>
              </a:rPr>
              <a:t>Unit Connections is a Tool for commissioners to assist in meaningful conversations with the unit.</a:t>
            </a:r>
            <a:endParaRPr lang="en-US" dirty="0">
              <a:effectLst/>
              <a:ea typeface="Times New Roman" panose="02020603050405020304" pitchFamily="18" charset="0"/>
            </a:endParaRPr>
          </a:p>
          <a:p>
            <a:pPr marL="342900" marR="0" lvl="0" indent="-342900">
              <a:buFont typeface="Symbol" panose="05050102010706020507" pitchFamily="18" charset="2"/>
              <a:buChar char=""/>
            </a:pPr>
            <a:r>
              <a:rPr lang="en-US" b="1" kern="1200" dirty="0">
                <a:solidFill>
                  <a:srgbClr val="0D0D0D"/>
                </a:solidFill>
                <a:effectLst/>
                <a:highlight>
                  <a:srgbClr val="FFFFFF"/>
                </a:highlight>
                <a:ea typeface="Calibri" panose="020F0502020204030204" pitchFamily="34" charset="0"/>
                <a:cs typeface="Times New Roman" panose="02020603050405020304" pitchFamily="18" charset="0"/>
              </a:rPr>
              <a:t>Building Relationships</a:t>
            </a:r>
            <a:r>
              <a:rPr lang="en-US" kern="1200" dirty="0">
                <a:solidFill>
                  <a:srgbClr val="0D0D0D"/>
                </a:solidFill>
                <a:effectLst/>
                <a:highlight>
                  <a:srgbClr val="FFFFFF"/>
                </a:highlight>
                <a:ea typeface="Calibri" panose="020F0502020204030204" pitchFamily="34" charset="0"/>
                <a:cs typeface="Times New Roman" panose="02020603050405020304" pitchFamily="18" charset="0"/>
              </a:rPr>
              <a:t>: Connections facilitate establishing strong relationships based on trust, respect, and shared goals. These relationships form the backbone of successful teamwork and collaboration.</a:t>
            </a:r>
            <a:endParaRPr lang="en-US" dirty="0">
              <a:solidFill>
                <a:srgbClr val="404040"/>
              </a:solidFill>
              <a:effectLst/>
              <a:ea typeface="Calibri" panose="020F0502020204030204" pitchFamily="34" charset="0"/>
            </a:endParaRPr>
          </a:p>
          <a:p>
            <a:pPr marL="342900" marR="0" lvl="0" indent="-342900">
              <a:buFont typeface="Symbol" panose="05050102010706020507" pitchFamily="18" charset="2"/>
              <a:buChar char=""/>
            </a:pPr>
            <a:r>
              <a:rPr lang="en-US" b="1" kern="1200" dirty="0">
                <a:solidFill>
                  <a:srgbClr val="0D0D0D"/>
                </a:solidFill>
                <a:effectLst/>
                <a:highlight>
                  <a:srgbClr val="FFFFFF"/>
                </a:highlight>
                <a:ea typeface="Calibri" panose="020F0502020204030204" pitchFamily="34" charset="0"/>
                <a:cs typeface="Times New Roman" panose="02020603050405020304" pitchFamily="18" charset="0"/>
              </a:rPr>
              <a:t>Enhancing Conversations</a:t>
            </a:r>
            <a:r>
              <a:rPr lang="en-US" kern="1200" dirty="0">
                <a:solidFill>
                  <a:srgbClr val="0D0D0D"/>
                </a:solidFill>
                <a:effectLst/>
                <a:highlight>
                  <a:srgbClr val="FFFFFF"/>
                </a:highlight>
                <a:ea typeface="Calibri" panose="020F0502020204030204" pitchFamily="34" charset="0"/>
                <a:cs typeface="Times New Roman" panose="02020603050405020304" pitchFamily="18" charset="0"/>
              </a:rPr>
              <a:t>: Strong connections begin with knowledge to enable open communication channels. When individuals feel connected, they are more likely to express their thoughts, concerns, and ideas freely, leading to better understanding and problem-solving.</a:t>
            </a:r>
            <a:endParaRPr lang="en-US" dirty="0">
              <a:solidFill>
                <a:srgbClr val="404040"/>
              </a:solidFill>
              <a:effectLst/>
              <a:ea typeface="Calibri" panose="020F0502020204030204" pitchFamily="34" charset="0"/>
            </a:endParaRPr>
          </a:p>
          <a:p>
            <a:pPr marL="342900" marR="0" lvl="0" indent="-342900">
              <a:buFont typeface="Symbol" panose="05050102010706020507" pitchFamily="18" charset="2"/>
              <a:buChar char=""/>
            </a:pPr>
            <a:r>
              <a:rPr lang="en-US" b="1" kern="1200" dirty="0">
                <a:solidFill>
                  <a:srgbClr val="0D0D0D"/>
                </a:solidFill>
                <a:effectLst/>
                <a:highlight>
                  <a:srgbClr val="FFFFFF"/>
                </a:highlight>
                <a:ea typeface="Calibri" panose="020F0502020204030204" pitchFamily="34" charset="0"/>
                <a:cs typeface="Times New Roman" panose="02020603050405020304" pitchFamily="18" charset="0"/>
              </a:rPr>
              <a:t>Driving Collaboration</a:t>
            </a:r>
            <a:r>
              <a:rPr lang="en-US" kern="1200" dirty="0">
                <a:solidFill>
                  <a:srgbClr val="0D0D0D"/>
                </a:solidFill>
                <a:effectLst/>
                <a:highlight>
                  <a:srgbClr val="FFFFFF"/>
                </a:highlight>
                <a:ea typeface="Calibri" panose="020F0502020204030204" pitchFamily="34" charset="0"/>
                <a:cs typeface="Times New Roman" panose="02020603050405020304" pitchFamily="18" charset="0"/>
              </a:rPr>
              <a:t>: Connected individuals and groups are more inclined to collaborate effectively towards common objectives. They leverage each other's strengths, resources, and expertise to achieve shared outcomes that benefit everyone involved.</a:t>
            </a:r>
            <a:endParaRPr lang="en-US" dirty="0">
              <a:solidFill>
                <a:srgbClr val="404040"/>
              </a:solidFill>
              <a:effectLst/>
              <a:ea typeface="Calibri" panose="020F0502020204030204" pitchFamily="34" charset="0"/>
            </a:endParaRPr>
          </a:p>
          <a:p>
            <a:pPr marL="342900" marR="0" lvl="0" indent="-342900">
              <a:buFont typeface="Symbol" panose="05050102010706020507" pitchFamily="18" charset="2"/>
              <a:buChar char=""/>
            </a:pPr>
            <a:r>
              <a:rPr lang="en-US" b="1" kern="1200" dirty="0">
                <a:solidFill>
                  <a:srgbClr val="0D0D0D"/>
                </a:solidFill>
                <a:effectLst/>
                <a:highlight>
                  <a:srgbClr val="FFFFFF"/>
                </a:highlight>
                <a:ea typeface="Calibri" panose="020F0502020204030204" pitchFamily="34" charset="0"/>
                <a:cs typeface="Times New Roman" panose="02020603050405020304" pitchFamily="18" charset="0"/>
              </a:rPr>
              <a:t>Fostering Support</a:t>
            </a:r>
            <a:r>
              <a:rPr lang="en-US" kern="1200" dirty="0">
                <a:solidFill>
                  <a:srgbClr val="0D0D0D"/>
                </a:solidFill>
                <a:effectLst/>
                <a:highlight>
                  <a:srgbClr val="FFFFFF"/>
                </a:highlight>
                <a:ea typeface="Calibri" panose="020F0502020204030204" pitchFamily="34" charset="0"/>
                <a:cs typeface="Times New Roman" panose="02020603050405020304" pitchFamily="18" charset="0"/>
              </a:rPr>
              <a:t>: Connections create a support network where individuals can seek help, guidance, and encouragement from one another. </a:t>
            </a:r>
            <a:endParaRPr lang="en-US" dirty="0">
              <a:solidFill>
                <a:srgbClr val="404040"/>
              </a:solidFill>
              <a:effectLst/>
              <a:ea typeface="Calibri" panose="020F0502020204030204" pitchFamily="34" charset="0"/>
            </a:endParaRPr>
          </a:p>
          <a:p>
            <a:pPr marL="342900" marR="0" lvl="0" indent="-342900">
              <a:buFont typeface="Symbol" panose="05050102010706020507" pitchFamily="18" charset="2"/>
              <a:buChar char=""/>
            </a:pPr>
            <a:r>
              <a:rPr lang="en-US" b="1" kern="1200" dirty="0">
                <a:solidFill>
                  <a:srgbClr val="000000"/>
                </a:solidFill>
                <a:effectLst/>
                <a:ea typeface="Calibri" panose="020F0502020204030204" pitchFamily="34" charset="0"/>
                <a:cs typeface="Times New Roman" panose="02020603050405020304" pitchFamily="18" charset="0"/>
              </a:rPr>
              <a:t>Create &amp; Grow Partnerships: </a:t>
            </a:r>
            <a:r>
              <a:rPr lang="en-US" kern="1200" dirty="0">
                <a:solidFill>
                  <a:srgbClr val="000000"/>
                </a:solidFill>
                <a:effectLst/>
                <a:ea typeface="Calibri" panose="020F0502020204030204" pitchFamily="34" charset="0"/>
                <a:cs typeface="Times New Roman" panose="02020603050405020304" pitchFamily="18" charset="0"/>
              </a:rPr>
              <a:t>Connections lay the groundwork for establishing and nurturing partnerships. These partnerships, built on mutual trust and shared interests, can lead to new opportunities, innovative solutions, and long-term success.</a:t>
            </a:r>
            <a:endParaRPr lang="en-US" dirty="0">
              <a:solidFill>
                <a:srgbClr val="404040"/>
              </a:solidFill>
              <a:effectLst/>
              <a:ea typeface="Calibri" panose="020F0502020204030204" pitchFamily="34" charset="0"/>
            </a:endParaRPr>
          </a:p>
          <a:p>
            <a:pPr marL="342900" marR="0" lvl="0" indent="-342900">
              <a:spcAft>
                <a:spcPts val="600"/>
              </a:spcAft>
              <a:buFont typeface="Symbol" panose="05050102010706020507" pitchFamily="18" charset="2"/>
              <a:buChar char=""/>
            </a:pPr>
            <a:r>
              <a:rPr lang="en-US" b="1" kern="1200" dirty="0">
                <a:solidFill>
                  <a:srgbClr val="000000"/>
                </a:solidFill>
                <a:effectLst/>
                <a:ea typeface="Calibri" panose="020F0502020204030204" pitchFamily="34" charset="0"/>
                <a:cs typeface="Times New Roman" panose="02020603050405020304" pitchFamily="18" charset="0"/>
              </a:rPr>
              <a:t>Change Lives: </a:t>
            </a:r>
            <a:r>
              <a:rPr lang="en-US" kern="1200" dirty="0">
                <a:solidFill>
                  <a:srgbClr val="000000"/>
                </a:solidFill>
                <a:effectLst/>
                <a:ea typeface="Calibri" panose="020F0502020204030204" pitchFamily="34" charset="0"/>
                <a:cs typeface="Times New Roman" panose="02020603050405020304" pitchFamily="18" charset="0"/>
              </a:rPr>
              <a:t>Connections have the power to transform lives by providing access to new resources, perspectives, and opportunities. Through meaningful interactions and relationships, individuals can achieve personal growth, overcome challenges, and reach their full potential.</a:t>
            </a:r>
            <a:endParaRPr lang="en-US" dirty="0">
              <a:solidFill>
                <a:srgbClr val="404040"/>
              </a:solidFill>
              <a:effectLst/>
              <a:ea typeface="Calibri" panose="020F0502020204030204" pitchFamily="34" charset="0"/>
            </a:endParaRPr>
          </a:p>
          <a:p>
            <a:pPr algn="l">
              <a:buFont typeface="+mj-lt"/>
              <a:buNone/>
            </a:pPr>
            <a:endParaRPr lang="en-US" b="1" i="0" dirty="0">
              <a:solidFill>
                <a:srgbClr val="0D0D0D"/>
              </a:solidFill>
              <a:effectLst/>
              <a:highlight>
                <a:srgbClr val="FFFFFF"/>
              </a:highlight>
            </a:endParaRPr>
          </a:p>
          <a:p>
            <a:pPr marL="0" marR="0"/>
            <a:r>
              <a:rPr lang="en-US" sz="1200" b="1" kern="1200" dirty="0">
                <a:solidFill>
                  <a:srgbClr val="000000"/>
                </a:solidFill>
                <a:effectLst/>
                <a:latin typeface="+mn-lt"/>
                <a:ea typeface="Times New Roman" panose="02020603050405020304" pitchFamily="18" charset="0"/>
                <a:cs typeface="Times New Roman" panose="02020603050405020304" pitchFamily="18" charset="0"/>
              </a:rPr>
              <a:t>Instructor Note:  </a:t>
            </a:r>
            <a:r>
              <a:rPr lang="en-US" sz="1200" b="1" i="1" kern="1200" dirty="0">
                <a:solidFill>
                  <a:srgbClr val="000000"/>
                </a:solidFill>
                <a:effectLst/>
                <a:latin typeface="+mn-lt"/>
                <a:ea typeface="Times New Roman" panose="02020603050405020304" pitchFamily="18" charset="0"/>
                <a:cs typeface="Times New Roman" panose="02020603050405020304" pitchFamily="18" charset="0"/>
              </a:rPr>
              <a:t>Have the class scan the QR code on the slide</a:t>
            </a:r>
          </a:p>
          <a:p>
            <a:pPr marL="0" marR="0"/>
            <a:endParaRPr lang="en-US" sz="1200" b="1" i="1" kern="1200" dirty="0">
              <a:solidFill>
                <a:srgbClr val="000000"/>
              </a:solidFill>
              <a:effectLst/>
              <a:latin typeface="+mn-lt"/>
              <a:ea typeface="Times New Roman" panose="02020603050405020304" pitchFamily="18" charset="0"/>
              <a:cs typeface="Times New Roman" panose="02020603050405020304" pitchFamily="18" charset="0"/>
            </a:endParaRPr>
          </a:p>
          <a:p>
            <a:pPr marL="0" marR="0"/>
            <a:r>
              <a:rPr lang="en-US" sz="1200" b="1" i="1" kern="1200" dirty="0">
                <a:solidFill>
                  <a:srgbClr val="000000"/>
                </a:solidFill>
                <a:effectLst/>
                <a:latin typeface="+mn-lt"/>
                <a:ea typeface="Times New Roman" panose="02020603050405020304" pitchFamily="18" charset="0"/>
                <a:cs typeface="Times New Roman" panose="02020603050405020304" pitchFamily="18" charset="0"/>
              </a:rPr>
              <a:t>Note:  These are DRAFT versions</a:t>
            </a:r>
            <a:endParaRPr lang="en-US" sz="1200" dirty="0">
              <a:effectLst/>
              <a:latin typeface="+mn-lt"/>
              <a:ea typeface="Times New Roman" panose="02020603050405020304" pitchFamily="18" charset="0"/>
            </a:endParaRPr>
          </a:p>
          <a:p>
            <a:pPr marL="0" marR="0"/>
            <a:r>
              <a:rPr lang="en-US" sz="1800" b="1"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9048FD7-9EFB-46E7-BEEF-BA929D3F9856}" type="slidenum">
              <a:rPr lang="en-US" smtClean="0"/>
              <a:t>13</a:t>
            </a:fld>
            <a:endParaRPr lang="en-US"/>
          </a:p>
        </p:txBody>
      </p:sp>
    </p:spTree>
    <p:extLst>
      <p:ext uri="{BB962C8B-B14F-4D97-AF65-F5344CB8AC3E}">
        <p14:creationId xmlns:p14="http://schemas.microsoft.com/office/powerpoint/2010/main" val="143148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55800" y="390525"/>
            <a:ext cx="2946400" cy="2209800"/>
          </a:xfrm>
        </p:spPr>
      </p:sp>
      <p:sp>
        <p:nvSpPr>
          <p:cNvPr id="3" name="Notes Placeholder 2"/>
          <p:cNvSpPr>
            <a:spLocks noGrp="1"/>
          </p:cNvSpPr>
          <p:nvPr>
            <p:ph type="body" idx="1"/>
          </p:nvPr>
        </p:nvSpPr>
        <p:spPr>
          <a:xfrm>
            <a:off x="685800" y="2873090"/>
            <a:ext cx="5486400" cy="5276540"/>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i="0" dirty="0">
                <a:solidFill>
                  <a:srgbClr val="0D0D0D"/>
                </a:solidFill>
                <a:effectLst/>
                <a:highlight>
                  <a:srgbClr val="FFFFFF"/>
                </a:highlight>
                <a:latin typeface="+mn-lt"/>
              </a:rPr>
              <a:t>Unit Conversations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dirty="0">
                <a:solidFill>
                  <a:srgbClr val="0D0D0D"/>
                </a:solidFill>
                <a:effectLst/>
                <a:highlight>
                  <a:srgbClr val="FFFFFF"/>
                </a:highlight>
                <a:latin typeface="+mn-lt"/>
              </a:rPr>
              <a:t>Conversations are the focal point of our operations and where important opportunities have been overlooked.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kern="100" dirty="0">
              <a:effectLst/>
              <a:latin typeface="+mn-lt"/>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kern="100" dirty="0">
                <a:effectLst/>
                <a:latin typeface="+mn-lt"/>
                <a:ea typeface="Aptos" panose="020B0004020202020204" pitchFamily="34" charset="0"/>
                <a:cs typeface="Times New Roman" panose="02020603050405020304" pitchFamily="18" charset="0"/>
              </a:rPr>
              <a:t>While we may not have the opportunity to have deep discussions at every interaction, commissioners should Be Prepared to discuss any of the Unit Metric data as necessary, particularly if the unit leader has a question.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kern="100" dirty="0">
              <a:effectLst/>
              <a:latin typeface="+mn-lt"/>
              <a:ea typeface="Aptos" panose="020B0004020202020204" pitchFamily="34" charset="0"/>
              <a:cs typeface="Times New Roman" panose="02020603050405020304" pitchFamily="18" charset="0"/>
            </a:endParaRPr>
          </a:p>
          <a:p>
            <a:pPr marL="0" indent="0" algn="l">
              <a:buFont typeface="Arial" panose="020B0604020202020204" pitchFamily="34" charset="0"/>
              <a:buNone/>
            </a:pPr>
            <a:r>
              <a:rPr lang="en-US" sz="1200" b="0" i="0" dirty="0">
                <a:effectLst/>
                <a:latin typeface="+mn-lt"/>
              </a:rPr>
              <a:t>How frequently do you encounter contacts associated with a unit, yet discern little evidence of their contributions to its service or support? For example, a single-line comment indicating the unit's participation in an event is sometimes copied and pasted</a:t>
            </a:r>
            <a:r>
              <a:rPr lang="en-US" sz="1200" b="0" i="0" strike="noStrike" baseline="0" dirty="0">
                <a:effectLst/>
                <a:latin typeface="+mn-lt"/>
              </a:rPr>
              <a:t>.</a:t>
            </a:r>
          </a:p>
          <a:p>
            <a:pPr marL="0" indent="0" algn="l">
              <a:buFont typeface="Arial" panose="020B0604020202020204" pitchFamily="34" charset="0"/>
              <a:buNone/>
            </a:pPr>
            <a:endParaRPr lang="en-US" sz="1200" b="0" i="0" dirty="0">
              <a:effectLst/>
              <a:latin typeface="+mn-lt"/>
            </a:endParaRPr>
          </a:p>
          <a:p>
            <a:pPr marL="0" indent="0" algn="l">
              <a:buFont typeface="Arial" panose="020B0604020202020204" pitchFamily="34" charset="0"/>
              <a:buNone/>
            </a:pPr>
            <a:r>
              <a:rPr lang="en-US" sz="1200" b="0" i="0" dirty="0">
                <a:effectLst/>
                <a:latin typeface="+mn-lt"/>
              </a:rPr>
              <a:t>While the engagement of units in such events is appreciated, these updates and comments do little to advance the progress of our units.</a:t>
            </a:r>
          </a:p>
          <a:p>
            <a:pPr marL="0" indent="0" algn="l">
              <a:buFont typeface="Arial" panose="020B0604020202020204" pitchFamily="34" charset="0"/>
              <a:buNone/>
            </a:pPr>
            <a:endParaRPr lang="en-US" sz="1200"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rgbClr val="000000"/>
                </a:solidFill>
                <a:effectLst/>
                <a:latin typeface="+mn-lt"/>
                <a:ea typeface="Times New Roman" panose="02020603050405020304" pitchFamily="18" charset="0"/>
                <a:cs typeface="Times New Roman" panose="02020603050405020304" pitchFamily="18" charset="0"/>
              </a:rPr>
              <a:t>We need to build relationships by having focused conversations to better understand unit dynamics and operations. This will enable commissioners to better serve and support the unit by meeting its needs and offering help.</a:t>
            </a:r>
            <a:endParaRPr lang="en-US" sz="1200" dirty="0">
              <a:effectLst/>
              <a:latin typeface="+mn-lt"/>
              <a:ea typeface="Times New Roman" panose="02020603050405020304" pitchFamily="18" charset="0"/>
            </a:endParaRPr>
          </a:p>
          <a:p>
            <a:pPr marL="0" indent="0" algn="l">
              <a:buFont typeface="Arial" panose="020B0604020202020204" pitchFamily="34" charset="0"/>
              <a:buNone/>
            </a:pPr>
            <a:endParaRPr lang="en-US" sz="1200" b="0" kern="100" dirty="0">
              <a:effectLst/>
              <a:latin typeface="+mn-lt"/>
              <a:ea typeface="Aptos" panose="020B0004020202020204" pitchFamily="34" charset="0"/>
              <a:cs typeface="Times New Roman" panose="02020603050405020304" pitchFamily="18" charset="0"/>
            </a:endParaRPr>
          </a:p>
          <a:p>
            <a:endParaRPr lang="en-US" sz="1400" dirty="0"/>
          </a:p>
        </p:txBody>
      </p:sp>
      <p:sp>
        <p:nvSpPr>
          <p:cNvPr id="4" name="Slide Number Placeholder 3"/>
          <p:cNvSpPr>
            <a:spLocks noGrp="1"/>
          </p:cNvSpPr>
          <p:nvPr>
            <p:ph type="sldNum" sz="quarter" idx="5"/>
          </p:nvPr>
        </p:nvSpPr>
        <p:spPr/>
        <p:txBody>
          <a:bodyPr/>
          <a:lstStyle/>
          <a:p>
            <a:fld id="{59048FD7-9EFB-46E7-BEEF-BA929D3F9856}" type="slidenum">
              <a:rPr lang="en-US" smtClean="0"/>
              <a:t>14</a:t>
            </a:fld>
            <a:endParaRPr lang="en-US"/>
          </a:p>
        </p:txBody>
      </p:sp>
    </p:spTree>
    <p:extLst>
      <p:ext uri="{BB962C8B-B14F-4D97-AF65-F5344CB8AC3E}">
        <p14:creationId xmlns:p14="http://schemas.microsoft.com/office/powerpoint/2010/main" val="3829084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Commissioner Tools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mentioned, assessments will be replaced by a new and more friendly Unit Connection process that will include guides for commissioners to help them prepare for meaningful discussions with unit leaders.  With the elimination of subjective unit scoring, another change to Commissioner Tools will be a process to capture unit goals as the Unit Service Plan and Priority Needs are retired.</a:t>
            </a:r>
          </a:p>
          <a:p>
            <a:endParaRPr lang="en-US" dirty="0"/>
          </a:p>
          <a:p>
            <a:r>
              <a:rPr lang="en-US" dirty="0"/>
              <a:t>Each of these changes will impact what Commissioner Reports will be available.</a:t>
            </a:r>
          </a:p>
        </p:txBody>
      </p:sp>
      <p:sp>
        <p:nvSpPr>
          <p:cNvPr id="4" name="Slide Number Placeholder 3"/>
          <p:cNvSpPr>
            <a:spLocks noGrp="1"/>
          </p:cNvSpPr>
          <p:nvPr>
            <p:ph type="sldNum" sz="quarter" idx="5"/>
          </p:nvPr>
        </p:nvSpPr>
        <p:spPr/>
        <p:txBody>
          <a:bodyPr/>
          <a:lstStyle/>
          <a:p>
            <a:fld id="{FCBE1668-4D6A-4C8F-8C32-819FE6F32F94}" type="slidenum">
              <a:rPr lang="en-US" smtClean="0"/>
              <a:t>15</a:t>
            </a:fld>
            <a:endParaRPr lang="en-US"/>
          </a:p>
        </p:txBody>
      </p:sp>
    </p:spTree>
    <p:extLst>
      <p:ext uri="{BB962C8B-B14F-4D97-AF65-F5344CB8AC3E}">
        <p14:creationId xmlns:p14="http://schemas.microsoft.com/office/powerpoint/2010/main" val="2251061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Commissioner Tools</a:t>
            </a:r>
          </a:p>
          <a:p>
            <a:endParaRPr lang="en-US" b="1" dirty="0"/>
          </a:p>
          <a:p>
            <a:r>
              <a:rPr lang="en-US" dirty="0"/>
              <a:t>These are the estimated “planned” calendar year release dates.</a:t>
            </a:r>
          </a:p>
          <a:p>
            <a:endParaRPr lang="en-US" dirty="0"/>
          </a:p>
          <a:p>
            <a:pPr marL="0" indent="0">
              <a:buFont typeface="Arial" panose="020B0604020202020204" pitchFamily="34" charset="0"/>
              <a:buNone/>
            </a:pP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16</a:t>
            </a:fld>
            <a:endParaRPr lang="en-US"/>
          </a:p>
        </p:txBody>
      </p:sp>
    </p:spTree>
    <p:extLst>
      <p:ext uri="{BB962C8B-B14F-4D97-AF65-F5344CB8AC3E}">
        <p14:creationId xmlns:p14="http://schemas.microsoft.com/office/powerpoint/2010/main" val="1796535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Summary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ea typeface="Times New Roman" panose="02020603050405020304" pitchFamily="18" charset="0"/>
              </a:rPr>
              <a:t>Remember moving forward and with all these changes:</a:t>
            </a:r>
            <a:endParaRPr lang="en-US" b="1" dirty="0"/>
          </a:p>
          <a:p>
            <a:pPr marL="171450" indent="-171450">
              <a:buFont typeface="Arial" panose="020B0604020202020204" pitchFamily="34" charset="0"/>
              <a:buChar char="•"/>
            </a:pPr>
            <a:r>
              <a:rPr lang="en-US" dirty="0"/>
              <a:t>Mission remains unchanged</a:t>
            </a:r>
          </a:p>
          <a:p>
            <a:pPr marL="171450" indent="-171450">
              <a:buFont typeface="Arial" panose="020B0604020202020204" pitchFamily="34" charset="0"/>
              <a:buChar char="•"/>
            </a:pPr>
            <a:r>
              <a:rPr lang="en-US" dirty="0"/>
              <a:t>Committed to ensuring young people are prepared</a:t>
            </a:r>
          </a:p>
          <a:p>
            <a:pPr marL="171450" indent="-171450">
              <a:buFont typeface="Arial" panose="020B0604020202020204" pitchFamily="34" charset="0"/>
              <a:buChar char="•"/>
            </a:pPr>
            <a:r>
              <a:rPr lang="en-US" dirty="0"/>
              <a:t>All are welcome in Scouting</a:t>
            </a:r>
          </a:p>
          <a:p>
            <a:pPr marL="171450" indent="-171450">
              <a:buFont typeface="Arial" panose="020B0604020202020204" pitchFamily="34" charset="0"/>
              <a:buChar char="•"/>
            </a:pPr>
            <a:endParaRPr lang="en-US" dirty="0"/>
          </a:p>
          <a:p>
            <a:r>
              <a:rPr lang="en-US" b="1" dirty="0"/>
              <a:t>How Can We Help?</a:t>
            </a:r>
          </a:p>
          <a:p>
            <a:r>
              <a:rPr lang="en-US" dirty="0"/>
              <a:t>This should be the first question a commissioner asks; it should guide all we do; it will enable us to partner with the unit leaders we support to serve more youth better through Scouting.</a:t>
            </a:r>
          </a:p>
          <a:p>
            <a:endParaRPr lang="en-US" dirty="0"/>
          </a:p>
          <a:p>
            <a:r>
              <a:rPr lang="en-US" dirty="0"/>
              <a:t>Let’s talk…</a:t>
            </a:r>
          </a:p>
          <a:p>
            <a:endParaRPr lang="en-US" b="1"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17</a:t>
            </a:fld>
            <a:endParaRPr lang="en-US"/>
          </a:p>
        </p:txBody>
      </p:sp>
    </p:spTree>
    <p:extLst>
      <p:ext uri="{BB962C8B-B14F-4D97-AF65-F5344CB8AC3E}">
        <p14:creationId xmlns:p14="http://schemas.microsoft.com/office/powerpoint/2010/main" val="696482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18</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Course Objectives</a:t>
            </a:r>
          </a:p>
          <a:p>
            <a:pPr marL="0" indent="0">
              <a:buNone/>
            </a:pPr>
            <a:r>
              <a:rPr lang="en-US" dirty="0"/>
              <a:t>At the end of this training, a commissioner will be able to:</a:t>
            </a:r>
            <a:endParaRPr lang="en-US" sz="900" dirty="0"/>
          </a:p>
          <a:p>
            <a:pPr marL="171450" indent="-171450">
              <a:buFont typeface="Arial" panose="020B0604020202020204" pitchFamily="34" charset="0"/>
              <a:buChar char="•"/>
            </a:pPr>
            <a:r>
              <a:rPr lang="en-US" sz="1200" dirty="0"/>
              <a:t>Understand the renaming of the organization and the new Roadmap</a:t>
            </a:r>
          </a:p>
          <a:p>
            <a:pPr marL="171450" indent="-171450">
              <a:buFont typeface="Arial" panose="020B0604020202020204" pitchFamily="34" charset="0"/>
              <a:buChar char="•"/>
            </a:pPr>
            <a:r>
              <a:rPr lang="en-US" sz="1200" dirty="0"/>
              <a:t>Define the future of unit service</a:t>
            </a:r>
          </a:p>
          <a:p>
            <a:pPr marL="171450" indent="-171450">
              <a:buFont typeface="Arial" panose="020B0604020202020204" pitchFamily="34" charset="0"/>
              <a:buChar char="•"/>
            </a:pPr>
            <a:r>
              <a:rPr lang="en-US" sz="1200" dirty="0"/>
              <a:t>Be familiar with new Commissioner Connections and Commissioner Tools</a:t>
            </a:r>
          </a:p>
          <a:p>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0" dirty="0">
                <a:solidFill>
                  <a:srgbClr val="050505"/>
                </a:solidFill>
                <a:effectLst/>
                <a:highlight>
                  <a:srgbClr val="FFFFFF"/>
                </a:highlight>
              </a:rPr>
              <a:t>Scouting America</a:t>
            </a:r>
          </a:p>
          <a:p>
            <a:pPr marL="0" indent="0">
              <a:buNone/>
            </a:pPr>
            <a:r>
              <a:rPr lang="en-US" b="0" i="0" dirty="0">
                <a:solidFill>
                  <a:srgbClr val="000000"/>
                </a:solidFill>
                <a:effectLst/>
                <a:highlight>
                  <a:srgbClr val="FFFFFF"/>
                </a:highlight>
              </a:rPr>
              <a:t>For more than 114 years, our organization has been dedicated to serving the youth of our country. As our country has evolved, so has our organization, which has led to this:</a:t>
            </a:r>
            <a:r>
              <a:rPr lang="en-US" b="0" i="0" u="none" dirty="0">
                <a:solidFill>
                  <a:schemeClr val="tx1"/>
                </a:solidFill>
                <a:effectLst/>
                <a:highlight>
                  <a:srgbClr val="FFFFFF"/>
                </a:highlight>
              </a:rPr>
              <a:t>  The Boy Scouts of America rebranding its name to Scouting America. The change was made to reflect the organization’s </a:t>
            </a:r>
            <a:r>
              <a:rPr lang="en-US" b="0" i="0" dirty="0">
                <a:solidFill>
                  <a:srgbClr val="000000"/>
                </a:solidFill>
                <a:effectLst/>
                <a:highlight>
                  <a:srgbClr val="FFFFFF"/>
                </a:highlight>
              </a:rPr>
              <a:t>ongoing commitment to welcoming every youth in America to experience the benefits of Scouting.</a:t>
            </a:r>
          </a:p>
          <a:p>
            <a:pPr marL="0" indent="0">
              <a:buNone/>
            </a:pPr>
            <a:endParaRPr lang="en-US" b="0" i="0" dirty="0">
              <a:solidFill>
                <a:srgbClr val="000000"/>
              </a:solidFill>
              <a:effectLst/>
              <a:highlight>
                <a:srgbClr val="FFFFFF"/>
              </a:highlight>
            </a:endParaRPr>
          </a:p>
          <a:p>
            <a:pPr marL="0" indent="0">
              <a:buNone/>
            </a:pPr>
            <a:r>
              <a:rPr lang="en-US" b="0" i="0" dirty="0">
                <a:solidFill>
                  <a:srgbClr val="000000"/>
                </a:solidFill>
                <a:effectLst/>
                <a:highlight>
                  <a:srgbClr val="FFFFFF"/>
                </a:highlight>
              </a:rPr>
              <a:t>Scouting America is the reflection of years of work to create an organization where we prepare every youth in America to lead a life of purpose and impact. Our new name is representative of the path we want Scouting to chart for the next century. Our organization welcomes all youth. Scouting is an environment where everyone should feel respected and valued.</a:t>
            </a:r>
          </a:p>
          <a:p>
            <a:pPr marL="0" indent="0">
              <a:buNone/>
            </a:pPr>
            <a:endParaRPr lang="en-US" b="1" i="0" dirty="0">
              <a:solidFill>
                <a:srgbClr val="050505"/>
              </a:solidFill>
              <a:effectLst/>
              <a:highlight>
                <a:srgbClr val="FFFFFF"/>
              </a:highlight>
            </a:endParaRPr>
          </a:p>
          <a:p>
            <a:pPr marL="0" indent="0">
              <a:buNone/>
            </a:pPr>
            <a:r>
              <a:rPr lang="en-US" i="0" dirty="0">
                <a:solidFill>
                  <a:srgbClr val="050505"/>
                </a:solidFill>
                <a:effectLst/>
                <a:highlight>
                  <a:srgbClr val="FFFFFF"/>
                </a:highlight>
              </a:rPr>
              <a:t>“Though our name will be new, our mission remains unchanged: we are committed to teaching young people to be Prepared. For Life. This will be a simple but very important evolution as we seek to ensure that everyone feels welcome in Scouting.”</a:t>
            </a:r>
          </a:p>
          <a:p>
            <a:pPr marL="0" indent="0">
              <a:buNone/>
            </a:pPr>
            <a:endParaRPr lang="en-US" i="0" dirty="0">
              <a:solidFill>
                <a:srgbClr val="050505"/>
              </a:solidFill>
              <a:effectLst/>
              <a:highlight>
                <a:srgbClr val="FFFFFF"/>
              </a:highlight>
            </a:endParaRPr>
          </a:p>
          <a:p>
            <a:pPr marL="0" indent="0">
              <a:buNone/>
            </a:pPr>
            <a:r>
              <a:rPr lang="en-US" i="1" dirty="0">
                <a:solidFill>
                  <a:srgbClr val="050505"/>
                </a:solidFill>
                <a:highlight>
                  <a:srgbClr val="FFFFFF"/>
                </a:highlight>
              </a:rPr>
              <a:t>--Roger Krone, President and CEO</a:t>
            </a:r>
            <a:endParaRPr lang="en-US" i="1"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3</a:t>
            </a:fld>
            <a:endParaRPr lang="en-US"/>
          </a:p>
        </p:txBody>
      </p:sp>
    </p:spTree>
    <p:extLst>
      <p:ext uri="{BB962C8B-B14F-4D97-AF65-F5344CB8AC3E}">
        <p14:creationId xmlns:p14="http://schemas.microsoft.com/office/powerpoint/2010/main" val="995965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0363" y="482600"/>
            <a:ext cx="3856037" cy="2892425"/>
          </a:xfrm>
        </p:spPr>
      </p:sp>
      <p:sp>
        <p:nvSpPr>
          <p:cNvPr id="3" name="Notes Placeholder 2"/>
          <p:cNvSpPr>
            <a:spLocks noGrp="1"/>
          </p:cNvSpPr>
          <p:nvPr>
            <p:ph type="body" idx="1"/>
          </p:nvPr>
        </p:nvSpPr>
        <p:spPr>
          <a:xfrm>
            <a:off x="550843" y="3552250"/>
            <a:ext cx="5883008" cy="5294293"/>
          </a:xfrm>
        </p:spPr>
        <p:txBody>
          <a:bodyPr/>
          <a:lstStyle/>
          <a:p>
            <a:r>
              <a:rPr lang="en-US" b="1" i="0" dirty="0">
                <a:solidFill>
                  <a:srgbClr val="363636"/>
                </a:solidFill>
                <a:effectLst/>
                <a:highlight>
                  <a:srgbClr val="FFFFFF"/>
                </a:highlight>
              </a:rPr>
              <a:t>New Roadmap</a:t>
            </a:r>
          </a:p>
          <a:p>
            <a:r>
              <a:rPr lang="en-US" b="0" i="0" dirty="0">
                <a:solidFill>
                  <a:srgbClr val="363636"/>
                </a:solidFill>
                <a:effectLst/>
                <a:highlight>
                  <a:srgbClr val="FFFFFF"/>
                </a:highlight>
              </a:rPr>
              <a:t>The rebrand is part of an effort to be more inclusive and welcome all members of America’s youth.</a:t>
            </a:r>
            <a:endParaRPr lang="en-US" dirty="0"/>
          </a:p>
          <a:p>
            <a:endParaRPr lang="en-US" dirty="0"/>
          </a:p>
          <a:p>
            <a:r>
              <a:rPr lang="en-US" dirty="0"/>
              <a:t>Let’s start by reviewing the new Roadmap and how the priorities identified affect unit service. All of Scouting America will follow the new Roadmap.</a:t>
            </a:r>
          </a:p>
          <a:p>
            <a:endParaRPr lang="en-US" dirty="0"/>
          </a:p>
          <a:p>
            <a:r>
              <a:rPr lang="en-US" dirty="0"/>
              <a:t>The new roadmap shows how we believe we can rebuild this organization we all love. It identifies what we believe to be Scouting’s value, how we want to be seen, what we need to do, our leadership’s imperatives (what they believe is crucial), and key metrics we can use to assess progress. It emphasizes the importance of focusing on membership, our people (both volunteers and professionals), and enabling technology </a:t>
            </a:r>
            <a:r>
              <a:rPr lang="en-US" kern="1200" dirty="0">
                <a:solidFill>
                  <a:srgbClr val="000000"/>
                </a:solidFill>
                <a:effectLst/>
                <a:ea typeface="Times New Roman" panose="02020603050405020304" pitchFamily="18" charset="0"/>
              </a:rPr>
              <a:t>to address our imperatives</a:t>
            </a:r>
            <a:r>
              <a:rPr lang="en-US" dirty="0"/>
              <a:t>.</a:t>
            </a:r>
          </a:p>
          <a:p>
            <a:endParaRPr lang="en-US" dirty="0"/>
          </a:p>
          <a:p>
            <a:r>
              <a:rPr lang="en-US" dirty="0"/>
              <a:t>While commissioners’ work with unit leaders is focused on enabling the delivery of highly relevant programs, we must remember that our efforts can – and should – impact all five imperatives. </a:t>
            </a:r>
          </a:p>
          <a:p>
            <a:endParaRPr lang="en-US" dirty="0"/>
          </a:p>
          <a:p>
            <a:r>
              <a:rPr lang="en-US" dirty="0"/>
              <a:t>Commissioners want to help attract more youth to Scouting. We can only do that through high-quality programs at the unit level. If commissioners are going to have an impact, unit leaders need to be able to rely on us to be the single, best resource. </a:t>
            </a:r>
          </a:p>
          <a:p>
            <a:endParaRPr lang="en-US" dirty="0"/>
          </a:p>
          <a:p>
            <a:r>
              <a:rPr lang="en-US" dirty="0"/>
              <a:t>Unit service ties in closely with the 2nd and #3</a:t>
            </a:r>
            <a:r>
              <a:rPr lang="en-US" baseline="30000" dirty="0"/>
              <a:t>rd</a:t>
            </a:r>
            <a:r>
              <a:rPr lang="en-US" dirty="0"/>
              <a:t> imperatives – “Change the Way We Work Together” and “Make Our Programs Highly Relevant for Today’s Youth”. The Roadmap clarifies ‘why’ we are making changes.</a:t>
            </a:r>
          </a:p>
          <a:p>
            <a:endParaRPr lang="en-US" dirty="0"/>
          </a:p>
          <a:p>
            <a:r>
              <a:rPr lang="en-US" dirty="0"/>
              <a:t>We are changing how commissioners work with unit leaders…from assessing to partnering.</a:t>
            </a:r>
          </a:p>
        </p:txBody>
      </p:sp>
      <p:sp>
        <p:nvSpPr>
          <p:cNvPr id="4" name="Slide Number Placeholder 3"/>
          <p:cNvSpPr>
            <a:spLocks noGrp="1"/>
          </p:cNvSpPr>
          <p:nvPr>
            <p:ph type="sldNum" sz="quarter" idx="5"/>
          </p:nvPr>
        </p:nvSpPr>
        <p:spPr/>
        <p:txBody>
          <a:bodyPr/>
          <a:lstStyle/>
          <a:p>
            <a:fld id="{32EF6E3F-7229-435D-9B4A-E0ABCDF45996}" type="slidenum">
              <a:rPr lang="fr-CA" smtClean="0"/>
              <a:t>4</a:t>
            </a:fld>
            <a:endParaRPr lang="fr-CA"/>
          </a:p>
        </p:txBody>
      </p:sp>
    </p:spTree>
    <p:extLst>
      <p:ext uri="{BB962C8B-B14F-4D97-AF65-F5344CB8AC3E}">
        <p14:creationId xmlns:p14="http://schemas.microsoft.com/office/powerpoint/2010/main" val="2816343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future of unit service will require many partnerships between our Commissioner corps and other leaders. Such as partnering with and involving the district-level resources, and partnering and helping units by building and reinforcing relationships with unit leaders through candid and open communication. These partnerships will make a positive impact that will lead to more youth serving as our leaders of tomorrow.</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5</a:t>
            </a:fld>
            <a:endParaRPr lang="en-US"/>
          </a:p>
        </p:txBody>
      </p:sp>
    </p:spTree>
    <p:extLst>
      <p:ext uri="{BB962C8B-B14F-4D97-AF65-F5344CB8AC3E}">
        <p14:creationId xmlns:p14="http://schemas.microsoft.com/office/powerpoint/2010/main" val="3953835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Relationship Drives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need to emphasize Partnership and the impact that can have on the way we operate.  For commissioners to be successful, the foundational relationships must be emphasized.  </a:t>
            </a:r>
          </a:p>
          <a:p>
            <a:endParaRPr lang="en-US" sz="1200" dirty="0">
              <a:solidFill>
                <a:srgbClr val="000000"/>
              </a:solidFill>
            </a:endParaRPr>
          </a:p>
          <a:p>
            <a:r>
              <a:rPr lang="en-US" sz="1200" dirty="0">
                <a:solidFill>
                  <a:srgbClr val="000000"/>
                </a:solidFill>
              </a:rPr>
              <a:t>This graphic shows a few mileposts for strong relationships/partnerships. It is intended to point out that these relationships can mature over time with consistent effort. Without the relationship firmly in place, we can’t help units. Notice the last question in each box… “How can I help?” This question is appropriate at every stage of a commissioner’s relationship with the unit leaders and the unit.</a:t>
            </a:r>
            <a:endParaRPr lang="en-US" sz="1200"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F14BA77A-5537-43EE-BED1-FEFFA317371D}" type="slidenum">
              <a:rPr lang="en-US" smtClean="0"/>
              <a:t>6</a:t>
            </a:fld>
            <a:endParaRPr lang="en-US"/>
          </a:p>
        </p:txBody>
      </p:sp>
    </p:spTree>
    <p:extLst>
      <p:ext uri="{BB962C8B-B14F-4D97-AF65-F5344CB8AC3E}">
        <p14:creationId xmlns:p14="http://schemas.microsoft.com/office/powerpoint/2010/main" val="4108945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Unit Serving Commissioners:</a:t>
            </a:r>
          </a:p>
          <a:p>
            <a:r>
              <a:rPr lang="en-US" dirty="0"/>
              <a:t>There are 3 separate components to the unit service concept:</a:t>
            </a:r>
          </a:p>
          <a:p>
            <a:r>
              <a:rPr lang="en-US" b="1" dirty="0"/>
              <a:t>Key Metrics – </a:t>
            </a:r>
            <a:r>
              <a:rPr lang="en-US" dirty="0"/>
              <a:t>objective and remove/reduce assessing and scoring. Objective metrics better support helpful interaction with unit leaders and help identify where to deploy our commissioners.</a:t>
            </a:r>
          </a:p>
          <a:p>
            <a:r>
              <a:rPr lang="en-US" b="1" dirty="0"/>
              <a:t>Connections</a:t>
            </a:r>
            <a:r>
              <a:rPr lang="en-US" dirty="0"/>
              <a:t> – help guide the commissioner in developing partnerships with unit leaders and guide conversations toward areas where commissioners can have an impact.  </a:t>
            </a:r>
          </a:p>
          <a:p>
            <a:r>
              <a:rPr lang="en-US" b="1" dirty="0"/>
              <a:t>Commissioner Tools Update </a:t>
            </a:r>
            <a:r>
              <a:rPr lang="en-US" dirty="0"/>
              <a:t>– will change but do not envision a complete system rewrite.  The Technology Team has started the process of identifying updates that are needed to show Key Metrics and to document Commissioner Connections in Commissioner Tools.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Metrics, Connections and Tools are all built on the foundation of commissioner culture, our priorities and the relationships we build with unit leaders (and others in the district/council).</a:t>
            </a:r>
            <a:endParaRPr lang="en-US" dirty="0">
              <a:effectLs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14BA77A-5537-43EE-BED1-FEFFA317371D}" type="slidenum">
              <a:rPr lang="en-US" smtClean="0"/>
              <a:t>7</a:t>
            </a:fld>
            <a:endParaRPr lang="en-US"/>
          </a:p>
        </p:txBody>
      </p:sp>
    </p:spTree>
    <p:extLst>
      <p:ext uri="{BB962C8B-B14F-4D97-AF65-F5344CB8AC3E}">
        <p14:creationId xmlns:p14="http://schemas.microsoft.com/office/powerpoint/2010/main" val="1564273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35:notes"/>
          <p:cNvSpPr>
            <a:spLocks noGrp="1" noRot="1" noChangeAspect="1"/>
          </p:cNvSpPr>
          <p:nvPr>
            <p:ph type="sldImg" idx="2"/>
          </p:nvPr>
        </p:nvSpPr>
        <p:spPr>
          <a:xfrm>
            <a:off x="1438275" y="423863"/>
            <a:ext cx="4225925" cy="3168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35:notes"/>
          <p:cNvSpPr txBox="1">
            <a:spLocks noGrp="1"/>
          </p:cNvSpPr>
          <p:nvPr>
            <p:ph type="body" idx="1"/>
          </p:nvPr>
        </p:nvSpPr>
        <p:spPr>
          <a:xfrm>
            <a:off x="710248" y="3800819"/>
            <a:ext cx="5681980" cy="5486399"/>
          </a:xfrm>
          <a:prstGeom prst="rect">
            <a:avLst/>
          </a:prstGeom>
          <a:noFill/>
          <a:ln>
            <a:noFill/>
          </a:ln>
        </p:spPr>
        <p:txBody>
          <a:bodyPr spcFirstLastPara="1" wrap="square" lIns="94225" tIns="47100" rIns="94225" bIns="47100" anchor="t" anchorCtr="0">
            <a:noAutofit/>
          </a:bodyPr>
          <a:lstStyle/>
          <a:p>
            <a:pPr marL="0" indent="0">
              <a:buFont typeface="Arial" panose="020B0604020202020204" pitchFamily="34" charset="0"/>
              <a:buNone/>
            </a:pPr>
            <a:r>
              <a:rPr lang="en-US" b="1" dirty="0"/>
              <a:t>Unit Service Evolution</a:t>
            </a:r>
          </a:p>
          <a:p>
            <a:pPr marL="0" indent="0">
              <a:buFont typeface="Arial" panose="020B0604020202020204" pitchFamily="34" charset="0"/>
              <a:buNone/>
            </a:pPr>
            <a:r>
              <a:rPr lang="en-US" b="0" dirty="0"/>
              <a:t>As the transition from a system of assessing and scoring units to an environment of objectivity and support began, changing the culture of commissioners was foundational to enabling commissioners to have a greater impact on the units they serve.</a:t>
            </a:r>
          </a:p>
          <a:p>
            <a:pPr marL="171450" indent="-171450">
              <a:buFont typeface="Arial" panose="020B0604020202020204" pitchFamily="34" charset="0"/>
              <a:buChar char="•"/>
            </a:pPr>
            <a:r>
              <a:rPr lang="en-US" b="0" dirty="0"/>
              <a:t>In 2021, commissioners began using the culture statement “Be the heart. Build relationships. Change lives”.  Recent issues of the Commissioner Newsletter explain this statement.</a:t>
            </a:r>
          </a:p>
          <a:p>
            <a:pPr marL="214313" indent="-214313">
              <a:buFont typeface="Arial" panose="020B0604020202020204" pitchFamily="34" charset="0"/>
              <a:buChar char="•"/>
            </a:pPr>
            <a:r>
              <a:rPr lang="en-US" b="0" dirty="0"/>
              <a:t>In 2023, priorities were streamlined to align with key focus areas of the BSA organization. We are now focused on three priorities. </a:t>
            </a:r>
            <a:endParaRPr lang="en-US" b="0" strike="sngStrike" dirty="0"/>
          </a:p>
          <a:p>
            <a:pPr marL="671513" lvl="1" indent="-214313">
              <a:buFont typeface="Arial" panose="020B0604020202020204" pitchFamily="34" charset="0"/>
              <a:buChar char="•"/>
            </a:pPr>
            <a:r>
              <a:rPr lang="en-US" sz="1200" dirty="0"/>
              <a:t>Single, Best Resource…</a:t>
            </a:r>
          </a:p>
          <a:p>
            <a:pPr marL="671513" lvl="1" indent="-214313">
              <a:buFont typeface="Arial" panose="020B0604020202020204" pitchFamily="34" charset="0"/>
              <a:buChar char="•"/>
            </a:pPr>
            <a:r>
              <a:rPr lang="en-US" sz="1200" dirty="0"/>
              <a:t>Great S.A.F.E. Programs… (Supervision/Assessment/Fitness and Skill/Equipment and Environment</a:t>
            </a:r>
          </a:p>
          <a:p>
            <a:pPr marL="671513" lvl="1" indent="-214313">
              <a:buFont typeface="Arial" panose="020B0604020202020204" pitchFamily="34" charset="0"/>
              <a:buChar char="•"/>
            </a:pPr>
            <a:r>
              <a:rPr lang="en-US" sz="1200" dirty="0"/>
              <a:t>Significant, Sustainable Growth…</a:t>
            </a:r>
            <a:endParaRPr lang="en-US" b="0" strike="sngStrike" dirty="0"/>
          </a:p>
          <a:p>
            <a:pPr marL="0" indent="0">
              <a:buFont typeface="Arial" panose="020B0604020202020204" pitchFamily="34" charset="0"/>
              <a:buNone/>
            </a:pPr>
            <a:endParaRPr lang="en-US" b="0" dirty="0"/>
          </a:p>
          <a:p>
            <a:pPr marL="0" indent="0">
              <a:buFont typeface="Arial" panose="020B0604020202020204" pitchFamily="34" charset="0"/>
              <a:buNone/>
            </a:pPr>
            <a:r>
              <a:rPr lang="en-US" b="0" dirty="0"/>
              <a:t>Three significant initiatives are underway. All are connected and would be rolled out together:</a:t>
            </a:r>
          </a:p>
          <a:p>
            <a:pPr marL="171450" indent="-171450">
              <a:buFont typeface="Arial" panose="020B0604020202020204" pitchFamily="34" charset="0"/>
              <a:buChar char="•"/>
            </a:pPr>
            <a:r>
              <a:rPr lang="en-US" b="0" dirty="0"/>
              <a:t>Key Metrics</a:t>
            </a:r>
          </a:p>
          <a:p>
            <a:pPr marL="171450" indent="-171450">
              <a:buFont typeface="Arial" panose="020B0604020202020204" pitchFamily="34" charset="0"/>
              <a:buChar char="•"/>
            </a:pPr>
            <a:r>
              <a:rPr lang="en-US" b="0" dirty="0"/>
              <a:t>Commissioner Connections</a:t>
            </a:r>
          </a:p>
          <a:p>
            <a:pPr marL="171450" indent="-171450">
              <a:buFont typeface="Arial" panose="020B0604020202020204" pitchFamily="34" charset="0"/>
              <a:buChar char="•"/>
            </a:pPr>
            <a:r>
              <a:rPr lang="en-US" b="0" dirty="0"/>
              <a:t>Commissioner Tools update</a:t>
            </a:r>
          </a:p>
          <a:p>
            <a:pPr marL="171450" indent="-171450">
              <a:buFont typeface="Arial" panose="020B0604020202020204" pitchFamily="34" charset="0"/>
              <a:buChar char="•"/>
            </a:pPr>
            <a:endParaRPr lang="en-US" b="0" dirty="0"/>
          </a:p>
          <a:p>
            <a:pPr marL="0" lvl="0" indent="0" algn="l" rtl="0">
              <a:spcBef>
                <a:spcPts val="0"/>
              </a:spcBef>
              <a:spcAft>
                <a:spcPts val="0"/>
              </a:spcAft>
              <a:buClr>
                <a:schemeClr val="dk1"/>
              </a:buClr>
              <a:buSzPts val="1200"/>
              <a:buFont typeface="Arial"/>
              <a:buNone/>
            </a:pPr>
            <a:r>
              <a:rPr lang="en-US" dirty="0"/>
              <a:t>In addition to the Future of Unit Service initiatives that will roll out in the near future, plans are in place to update related information:</a:t>
            </a:r>
            <a:endParaRPr dirty="0"/>
          </a:p>
          <a:p>
            <a:pPr marL="457200" lvl="0" indent="-317500" algn="l" rtl="0">
              <a:spcBef>
                <a:spcPts val="0"/>
              </a:spcBef>
              <a:spcAft>
                <a:spcPts val="0"/>
              </a:spcAft>
              <a:buSzPts val="1400"/>
              <a:buChar char="●"/>
            </a:pPr>
            <a:r>
              <a:rPr lang="en-US" dirty="0"/>
              <a:t>Commissioner Awards and Recognition</a:t>
            </a:r>
            <a:endParaRPr dirty="0"/>
          </a:p>
          <a:p>
            <a:pPr marL="457200" lvl="0" indent="-317500" algn="l" rtl="0">
              <a:spcBef>
                <a:spcPts val="0"/>
              </a:spcBef>
              <a:spcAft>
                <a:spcPts val="0"/>
              </a:spcAft>
              <a:buSzPts val="1400"/>
              <a:buChar char="●"/>
            </a:pPr>
            <a:r>
              <a:rPr lang="en-US" dirty="0"/>
              <a:t>Commissioner Training</a:t>
            </a:r>
            <a:endParaRPr dirty="0"/>
          </a:p>
          <a:p>
            <a:pPr marL="457200" lvl="0" indent="-317500" algn="l" rtl="0">
              <a:spcBef>
                <a:spcPts val="0"/>
              </a:spcBef>
              <a:spcAft>
                <a:spcPts val="0"/>
              </a:spcAft>
              <a:buSzPts val="1400"/>
              <a:buChar char="●"/>
            </a:pPr>
            <a:r>
              <a:rPr lang="en-US" dirty="0"/>
              <a:t>Manuals</a:t>
            </a:r>
            <a:endParaRPr dirty="0"/>
          </a:p>
          <a:p>
            <a:pPr marL="457200" lvl="0" indent="-317500" algn="l" rtl="0">
              <a:spcBef>
                <a:spcPts val="0"/>
              </a:spcBef>
              <a:spcAft>
                <a:spcPts val="0"/>
              </a:spcAft>
              <a:buSzPts val="1400"/>
              <a:buChar char="●"/>
            </a:pPr>
            <a:r>
              <a:rPr lang="en-US" dirty="0"/>
              <a:t>Website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Implementation support and communication will be ongoing. Release dates are dependent on multiple factors and are estimates only.</a:t>
            </a:r>
            <a:endParaRPr dirty="0"/>
          </a:p>
        </p:txBody>
      </p:sp>
      <p:sp>
        <p:nvSpPr>
          <p:cNvPr id="446" name="Google Shape;446;p35:notes"/>
          <p:cNvSpPr txBox="1">
            <a:spLocks noGrp="1"/>
          </p:cNvSpPr>
          <p:nvPr>
            <p:ph type="sldNum" idx="12"/>
          </p:nvPr>
        </p:nvSpPr>
        <p:spPr>
          <a:xfrm>
            <a:off x="4023092" y="8917422"/>
            <a:ext cx="3077739" cy="471053"/>
          </a:xfrm>
          <a:prstGeom prst="rect">
            <a:avLst/>
          </a:prstGeom>
          <a:noFill/>
          <a:ln>
            <a:noFill/>
          </a:ln>
        </p:spPr>
        <p:txBody>
          <a:bodyPr spcFirstLastPara="1" wrap="square" lIns="94225" tIns="47100" rIns="94225" bIns="471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Unit Service Contrasts</a:t>
            </a:r>
          </a:p>
          <a:p>
            <a:endParaRPr lang="en-US" b="1" dirty="0"/>
          </a:p>
          <a:p>
            <a:r>
              <a:rPr lang="en-US" dirty="0"/>
              <a:t>Unit service is in a transition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kern="1200" dirty="0">
                <a:effectLst/>
                <a:ea typeface="Times New Roman" panose="02020603050405020304" pitchFamily="18" charset="0"/>
                <a:cs typeface="Times New Roman" panose="02020603050405020304" pitchFamily="18" charset="0"/>
              </a:rPr>
              <a:t>This chart uses short phrases to compare where we are today and where we believe we need to go in the future. If you think about it, you will see that some foundational changes to how we operate will be needed. Some specific areas will be discussed to help us move the ball forward.</a:t>
            </a:r>
            <a:endParaRPr lang="en-US" dirty="0">
              <a:effectLst/>
              <a:ea typeface="Times New Roman" panose="02020603050405020304" pitchFamily="18" charset="0"/>
            </a:endParaRPr>
          </a:p>
          <a:p>
            <a:endParaRPr lang="en-US" dirty="0"/>
          </a:p>
          <a:p>
            <a:pPr marL="0" marR="0"/>
            <a:r>
              <a:rPr lang="en-US" kern="1200" dirty="0">
                <a:effectLst/>
                <a:ea typeface="Times New Roman" panose="02020603050405020304" pitchFamily="18" charset="0"/>
                <a:cs typeface="Times New Roman" panose="02020603050405020304" pitchFamily="18" charset="0"/>
              </a:rPr>
              <a:t>A couple of qualifiers:</a:t>
            </a:r>
            <a:endParaRPr lang="en-US" dirty="0">
              <a:effectLst/>
              <a:ea typeface="Times New Roman" panose="02020603050405020304" pitchFamily="18" charset="0"/>
            </a:endParaRPr>
          </a:p>
          <a:p>
            <a:pPr marL="342900" marR="0" lvl="0" indent="-342900">
              <a:buFont typeface="Symbol" panose="05050102010706020507" pitchFamily="18" charset="2"/>
              <a:buChar char=""/>
            </a:pPr>
            <a:r>
              <a:rPr lang="en-US" kern="1200" dirty="0">
                <a:solidFill>
                  <a:srgbClr val="404040"/>
                </a:solidFill>
                <a:effectLst/>
                <a:ea typeface="Calibri" panose="020F0502020204030204" pitchFamily="34" charset="0"/>
                <a:cs typeface="Times New Roman" panose="02020603050405020304" pitchFamily="18" charset="0"/>
              </a:rPr>
              <a:t>We need to have continued conversations in the coming months to get aligned on the updated concepts.</a:t>
            </a:r>
            <a:endParaRPr lang="en-US" dirty="0">
              <a:solidFill>
                <a:srgbClr val="404040"/>
              </a:solidFill>
              <a:effectLst/>
              <a:ea typeface="Calibri" panose="020F0502020204030204" pitchFamily="34" charset="0"/>
            </a:endParaRPr>
          </a:p>
          <a:p>
            <a:pPr marL="342900" marR="0" lvl="0" indent="-342900">
              <a:spcAft>
                <a:spcPts val="600"/>
              </a:spcAft>
              <a:buFont typeface="Symbol" panose="05050102010706020507" pitchFamily="18" charset="2"/>
              <a:buChar char=""/>
            </a:pPr>
            <a:r>
              <a:rPr lang="en-US" kern="1200" dirty="0">
                <a:solidFill>
                  <a:srgbClr val="404040"/>
                </a:solidFill>
                <a:effectLst/>
                <a:ea typeface="Calibri" panose="020F0502020204030204" pitchFamily="34" charset="0"/>
                <a:cs typeface="Times New Roman" panose="02020603050405020304" pitchFamily="18" charset="0"/>
              </a:rPr>
              <a:t>We are starting with a focus on frontline unit serving commissioners. Later, we will discuss how administrative commissioners lead and support them.</a:t>
            </a:r>
            <a:endParaRPr lang="en-US" dirty="0">
              <a:solidFill>
                <a:srgbClr val="404040"/>
              </a:solidFill>
              <a:effectLst/>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32EF6E3F-7229-435D-9B4A-E0ABCDF45996}" type="slidenum">
              <a:rPr lang="fr-CA" smtClean="0"/>
              <a:t>9</a:t>
            </a:fld>
            <a:endParaRPr lang="fr-CA"/>
          </a:p>
        </p:txBody>
      </p:sp>
    </p:spTree>
    <p:extLst>
      <p:ext uri="{BB962C8B-B14F-4D97-AF65-F5344CB8AC3E}">
        <p14:creationId xmlns:p14="http://schemas.microsoft.com/office/powerpoint/2010/main" val="2003056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3110172"/>
          </a:xfrm>
        </p:spPr>
        <p:txBody>
          <a:bodyPr anchor="b"/>
          <a:lstStyle>
            <a:lvl1pPr algn="l">
              <a:defRPr sz="6000" b="1">
                <a:latin typeface="+mn-lt"/>
              </a:defRPr>
            </a:lvl1pPr>
          </a:lstStyle>
          <a:p>
            <a:r>
              <a:rPr lang="en-US" dirty="0"/>
              <a:t>Click to edit Master title style</a:t>
            </a:r>
          </a:p>
        </p:txBody>
      </p:sp>
      <p:sp>
        <p:nvSpPr>
          <p:cNvPr id="3" name="Subtitle 2"/>
          <p:cNvSpPr>
            <a:spLocks noGrp="1"/>
          </p:cNvSpPr>
          <p:nvPr>
            <p:ph type="subTitle" idx="1"/>
          </p:nvPr>
        </p:nvSpPr>
        <p:spPr>
          <a:xfrm>
            <a:off x="1143000" y="4466562"/>
            <a:ext cx="6858000" cy="1655762"/>
          </a:xfrm>
        </p:spPr>
        <p:txBody>
          <a:bodyPr>
            <a:normAutofit/>
          </a:bodyPr>
          <a:lstStyle>
            <a:lvl1pPr marL="0" indent="0" algn="ctr">
              <a:buNone/>
              <a:defRPr sz="3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B1CDD878-4158-4535-8D50-36FC6CCDCBF2}"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4D9CA-9B1C-4141-9749-0606B1A65E32}" type="slidenum">
              <a:rPr lang="en-US" smtClean="0"/>
              <a:t>‹#›</a:t>
            </a:fld>
            <a:endParaRPr lang="en-US"/>
          </a:p>
        </p:txBody>
      </p:sp>
      <p:sp>
        <p:nvSpPr>
          <p:cNvPr id="7" name="Rectangle 6"/>
          <p:cNvSpPr/>
          <p:nvPr userDrawn="1"/>
        </p:nvSpPr>
        <p:spPr>
          <a:xfrm>
            <a:off x="685800" y="152000"/>
            <a:ext cx="6986847" cy="646331"/>
          </a:xfrm>
          <a:prstGeom prst="rect">
            <a:avLst/>
          </a:prstGeom>
        </p:spPr>
        <p:txBody>
          <a:bodyPr wrap="square">
            <a:spAutoFit/>
          </a:bodyPr>
          <a:lstStyle/>
          <a:p>
            <a:r>
              <a:rPr lang="en-US" sz="3600" b="1" dirty="0">
                <a:solidFill>
                  <a:schemeClr val="bg1"/>
                </a:solidFill>
              </a:rPr>
              <a:t>Commissioner Moments</a:t>
            </a:r>
          </a:p>
        </p:txBody>
      </p:sp>
    </p:spTree>
    <p:extLst>
      <p:ext uri="{BB962C8B-B14F-4D97-AF65-F5344CB8AC3E}">
        <p14:creationId xmlns:p14="http://schemas.microsoft.com/office/powerpoint/2010/main" val="2520501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32122"/>
            <a:ext cx="6994121" cy="540961"/>
          </a:xfrm>
        </p:spPr>
        <p:txBody>
          <a:bodyPr>
            <a:noAutofit/>
          </a:bodyPr>
          <a:lstStyle>
            <a:lvl1pPr>
              <a:defRPr sz="3600" b="1">
                <a:solidFill>
                  <a:schemeClr val="bg1"/>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4" name="Date Placeholder 3"/>
          <p:cNvSpPr>
            <a:spLocks noGrp="1"/>
          </p:cNvSpPr>
          <p:nvPr>
            <p:ph type="dt" sz="half" idx="10"/>
          </p:nvPr>
        </p:nvSpPr>
        <p:spPr/>
        <p:txBody>
          <a:bodyPr/>
          <a:lstStyle/>
          <a:p>
            <a:fld id="{B1CDD878-4158-4535-8D50-36FC6CCDCBF2}"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407442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b="1">
                <a:latin typeface="+mn-lt"/>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normAutofit/>
          </a:bodyPr>
          <a:lstStyle>
            <a:lvl1pPr marL="0" indent="0">
              <a:buNone/>
              <a:defRPr sz="3600" b="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B1CDD878-4158-4535-8D50-36FC6CCDCBF2}"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4D9CA-9B1C-4141-9749-0606B1A65E32}" type="slidenum">
              <a:rPr lang="en-US" smtClean="0"/>
              <a:t>‹#›</a:t>
            </a:fld>
            <a:endParaRPr lang="en-US" dirty="0"/>
          </a:p>
        </p:txBody>
      </p:sp>
      <p:sp>
        <p:nvSpPr>
          <p:cNvPr id="7" name="Rectangle 6"/>
          <p:cNvSpPr/>
          <p:nvPr userDrawn="1"/>
        </p:nvSpPr>
        <p:spPr>
          <a:xfrm>
            <a:off x="623888" y="166470"/>
            <a:ext cx="6990570" cy="646331"/>
          </a:xfrm>
          <a:prstGeom prst="rect">
            <a:avLst/>
          </a:prstGeom>
        </p:spPr>
        <p:txBody>
          <a:bodyPr wrap="square">
            <a:spAutoFit/>
          </a:bodyPr>
          <a:lstStyle/>
          <a:p>
            <a:r>
              <a:rPr lang="en-US" sz="3600" b="1" dirty="0">
                <a:solidFill>
                  <a:schemeClr val="bg1"/>
                </a:solidFill>
              </a:rPr>
              <a:t>College of Commissioner Science</a:t>
            </a:r>
          </a:p>
        </p:txBody>
      </p:sp>
    </p:spTree>
    <p:extLst>
      <p:ext uri="{BB962C8B-B14F-4D97-AF65-F5344CB8AC3E}">
        <p14:creationId xmlns:p14="http://schemas.microsoft.com/office/powerpoint/2010/main" val="153751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07184"/>
            <a:ext cx="6994121" cy="565899"/>
          </a:xfrm>
        </p:spPr>
        <p:txBody>
          <a:bodyPr>
            <a:noAutofit/>
          </a:bodyPr>
          <a:lstStyle>
            <a:lvl1pPr>
              <a:defRPr sz="3600" b="1">
                <a:solidFill>
                  <a:schemeClr val="bg1"/>
                </a:solidFill>
                <a:latin typeface="+mn-lt"/>
              </a:defRPr>
            </a:lvl1p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4" name="Content Placeholder 3"/>
          <p:cNvSpPr>
            <a:spLocks noGrp="1"/>
          </p:cNvSpPr>
          <p:nvPr>
            <p:ph sz="half" idx="2"/>
          </p:nvPr>
        </p:nvSpPr>
        <p:spPr>
          <a:xfrm>
            <a:off x="4629150" y="1825625"/>
            <a:ext cx="3886200" cy="4351338"/>
          </a:xfrm>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5" name="Date Placeholder 4"/>
          <p:cNvSpPr>
            <a:spLocks noGrp="1"/>
          </p:cNvSpPr>
          <p:nvPr>
            <p:ph type="dt" sz="half" idx="10"/>
          </p:nvPr>
        </p:nvSpPr>
        <p:spPr/>
        <p:txBody>
          <a:bodyPr/>
          <a:lstStyle/>
          <a:p>
            <a:fld id="{B1CDD878-4158-4535-8D50-36FC6CCDCBF2}" type="datetimeFigureOut">
              <a:rPr lang="en-US" smtClean="0"/>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2997000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8650" y="240436"/>
            <a:ext cx="6969183" cy="549274"/>
          </a:xfrm>
        </p:spPr>
        <p:txBody>
          <a:bodyPr>
            <a:noAutofit/>
          </a:bodyPr>
          <a:lstStyle>
            <a:lvl1pPr>
              <a:defRPr sz="3600" b="1">
                <a:solidFill>
                  <a:schemeClr val="bg1"/>
                </a:solidFill>
                <a:latin typeface="+mn-lt"/>
              </a:defRPr>
            </a:lvl1p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2505075"/>
            <a:ext cx="3868340" cy="3684588"/>
          </a:xfrm>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2505075"/>
            <a:ext cx="3887391" cy="3684588"/>
          </a:xfrm>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7" name="Date Placeholder 6"/>
          <p:cNvSpPr>
            <a:spLocks noGrp="1"/>
          </p:cNvSpPr>
          <p:nvPr>
            <p:ph type="dt" sz="half" idx="10"/>
          </p:nvPr>
        </p:nvSpPr>
        <p:spPr/>
        <p:txBody>
          <a:bodyPr/>
          <a:lstStyle/>
          <a:p>
            <a:fld id="{B1CDD878-4158-4535-8D50-36FC6CCDCBF2}" type="datetimeFigureOut">
              <a:rPr lang="en-US" smtClean="0"/>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1194902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3702" y="257061"/>
            <a:ext cx="7040880" cy="540961"/>
          </a:xfrm>
        </p:spPr>
        <p:txBody>
          <a:bodyPr>
            <a:noAutofit/>
          </a:bodyPr>
          <a:lstStyle>
            <a:lvl1pPr>
              <a:defRPr sz="3600" b="1">
                <a:solidFill>
                  <a:schemeClr val="bg1"/>
                </a:solidFill>
                <a:latin typeface="+mn-lt"/>
              </a:defRPr>
            </a:lvl1pPr>
          </a:lstStyle>
          <a:p>
            <a:r>
              <a:rPr lang="en-US" dirty="0"/>
              <a:t>Click to edit Master title style</a:t>
            </a:r>
          </a:p>
        </p:txBody>
      </p:sp>
      <p:sp>
        <p:nvSpPr>
          <p:cNvPr id="3" name="Date Placeholder 2"/>
          <p:cNvSpPr>
            <a:spLocks noGrp="1"/>
          </p:cNvSpPr>
          <p:nvPr>
            <p:ph type="dt" sz="half" idx="10"/>
          </p:nvPr>
        </p:nvSpPr>
        <p:spPr/>
        <p:txBody>
          <a:bodyPr/>
          <a:lstStyle/>
          <a:p>
            <a:fld id="{B1CDD878-4158-4535-8D50-36FC6CCDCBF2}" type="datetimeFigureOut">
              <a:rPr lang="en-US" smtClean="0"/>
              <a:t>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986392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CDD878-4158-4535-8D50-36FC6CCDCBF2}" type="datetimeFigureOut">
              <a:rPr lang="en-US" smtClean="0"/>
              <a:t>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253421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CDD878-4158-4535-8D50-36FC6CCDCBF2}" type="datetimeFigureOut">
              <a:rPr lang="en-US" smtClean="0"/>
              <a:t>1/24/2025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4D9CA-9B1C-4141-9749-0606B1A65E32}" type="slidenum">
              <a:rPr lang="en-US" smtClean="0"/>
              <a:t>‹#›</a:t>
            </a:fld>
            <a:endParaRPr lang="en-US"/>
          </a:p>
        </p:txBody>
      </p:sp>
      <p:pic>
        <p:nvPicPr>
          <p:cNvPr id="7" name="Picture 6"/>
          <p:cNvPicPr>
            <a:picLocks noChangeAspect="1"/>
          </p:cNvPicPr>
          <p:nvPr userDrawn="1"/>
        </p:nvPicPr>
        <p:blipFill>
          <a:blip r:embed="rId9">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0" y="-18689"/>
            <a:ext cx="9144000" cy="6740165"/>
          </a:xfrm>
          <a:prstGeom prst="rect">
            <a:avLst/>
          </a:prstGeom>
        </p:spPr>
      </p:pic>
      <p:sp>
        <p:nvSpPr>
          <p:cNvPr id="11" name="TextBox 10"/>
          <p:cNvSpPr txBox="1"/>
          <p:nvPr userDrawn="1"/>
        </p:nvSpPr>
        <p:spPr>
          <a:xfrm>
            <a:off x="461689" y="219535"/>
            <a:ext cx="184731" cy="584775"/>
          </a:xfrm>
          <a:prstGeom prst="rect">
            <a:avLst/>
          </a:prstGeom>
          <a:noFill/>
        </p:spPr>
        <p:txBody>
          <a:bodyPr wrap="none" rtlCol="0">
            <a:spAutoFit/>
          </a:bodyPr>
          <a:lstStyle/>
          <a:p>
            <a:endParaRPr lang="en-US" sz="3200" b="1" dirty="0">
              <a:solidFill>
                <a:schemeClr val="bg1"/>
              </a:solidFill>
            </a:endParaRPr>
          </a:p>
        </p:txBody>
      </p:sp>
      <p:pic>
        <p:nvPicPr>
          <p:cNvPr id="14" name="Picture 13">
            <a:extLst>
              <a:ext uri="{FF2B5EF4-FFF2-40B4-BE49-F238E27FC236}">
                <a16:creationId xmlns:a16="http://schemas.microsoft.com/office/drawing/2014/main" id="{038077B9-1FE7-0DF9-0241-A0D56CA35DB8}"/>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759605" y="185738"/>
            <a:ext cx="1223914" cy="1223914"/>
          </a:xfrm>
          <a:prstGeom prst="rect">
            <a:avLst/>
          </a:prstGeom>
        </p:spPr>
      </p:pic>
    </p:spTree>
    <p:extLst>
      <p:ext uri="{BB962C8B-B14F-4D97-AF65-F5344CB8AC3E}">
        <p14:creationId xmlns:p14="http://schemas.microsoft.com/office/powerpoint/2010/main" val="34176188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6468" y="2335244"/>
            <a:ext cx="7751064" cy="2187511"/>
          </a:xfrm>
        </p:spPr>
        <p:txBody>
          <a:bodyPr anchor="ctr">
            <a:noAutofit/>
          </a:bodyPr>
          <a:lstStyle/>
          <a:p>
            <a:pPr algn="ctr"/>
            <a:br>
              <a:rPr lang="en-US" dirty="0"/>
            </a:br>
            <a:br>
              <a:rPr lang="en-US" dirty="0"/>
            </a:br>
            <a:r>
              <a:rPr lang="en-US" dirty="0"/>
              <a:t>The Future of Unit Service</a:t>
            </a:r>
            <a:br>
              <a:rPr lang="en-US" dirty="0"/>
            </a:br>
            <a:br>
              <a:rPr lang="en-US" dirty="0"/>
            </a:b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5486400" y="6305550"/>
            <a:ext cx="3086100" cy="369332"/>
          </a:xfrm>
          <a:prstGeom prst="rect">
            <a:avLst/>
          </a:prstGeom>
          <a:noFill/>
        </p:spPr>
        <p:txBody>
          <a:bodyPr wrap="square" rtlCol="0">
            <a:spAutoFit/>
          </a:bodyPr>
          <a:lstStyle/>
          <a:p>
            <a:pPr algn="ctr"/>
            <a:r>
              <a:rPr lang="en-US" dirty="0">
                <a:solidFill>
                  <a:schemeClr val="bg1">
                    <a:lumMod val="65000"/>
                  </a:schemeClr>
                </a:solidFill>
              </a:rPr>
              <a:t>Release date 1/31/2025</a:t>
            </a:r>
          </a:p>
        </p:txBody>
      </p:sp>
      <p:pic>
        <p:nvPicPr>
          <p:cNvPr id="4" name="Picture 3">
            <a:extLst>
              <a:ext uri="{FF2B5EF4-FFF2-40B4-BE49-F238E27FC236}">
                <a16:creationId xmlns:a16="http://schemas.microsoft.com/office/drawing/2014/main" id="{4FBCB09F-8F31-4CDC-6670-4BC7C762D4DB}"/>
              </a:ext>
            </a:extLst>
          </p:cNvPr>
          <p:cNvPicPr>
            <a:picLocks noChangeAspect="1"/>
          </p:cNvPicPr>
          <p:nvPr/>
        </p:nvPicPr>
        <p:blipFill>
          <a:blip r:embed="rId3"/>
          <a:stretch>
            <a:fillRect/>
          </a:stretch>
        </p:blipFill>
        <p:spPr>
          <a:xfrm>
            <a:off x="2193229" y="4661507"/>
            <a:ext cx="4757542" cy="752645"/>
          </a:xfrm>
          <a:prstGeom prst="rect">
            <a:avLst/>
          </a:prstGeom>
        </p:spPr>
      </p:pic>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212FA33-9A8A-0D96-C908-6FFCFA6BB8E7}"/>
              </a:ext>
            </a:extLst>
          </p:cNvPr>
          <p:cNvPicPr>
            <a:picLocks noChangeAspect="1"/>
          </p:cNvPicPr>
          <p:nvPr/>
        </p:nvPicPr>
        <p:blipFill>
          <a:blip r:embed="rId3"/>
          <a:stretch>
            <a:fillRect/>
          </a:stretch>
        </p:blipFill>
        <p:spPr>
          <a:xfrm>
            <a:off x="772529" y="1789745"/>
            <a:ext cx="7201905" cy="4239217"/>
          </a:xfrm>
          <a:prstGeom prst="rect">
            <a:avLst/>
          </a:prstGeom>
        </p:spPr>
      </p:pic>
      <p:sp>
        <p:nvSpPr>
          <p:cNvPr id="2" name="TextBox 1">
            <a:extLst>
              <a:ext uri="{FF2B5EF4-FFF2-40B4-BE49-F238E27FC236}">
                <a16:creationId xmlns:a16="http://schemas.microsoft.com/office/drawing/2014/main" id="{470B9735-93D5-2D6A-4937-88354A43D0C1}"/>
              </a:ext>
            </a:extLst>
          </p:cNvPr>
          <p:cNvSpPr txBox="1"/>
          <p:nvPr/>
        </p:nvSpPr>
        <p:spPr>
          <a:xfrm>
            <a:off x="474042" y="318781"/>
            <a:ext cx="3981154" cy="584775"/>
          </a:xfrm>
          <a:prstGeom prst="rect">
            <a:avLst/>
          </a:prstGeom>
          <a:noFill/>
        </p:spPr>
        <p:txBody>
          <a:bodyPr wrap="none" rtlCol="0">
            <a:spAutoFit/>
          </a:bodyPr>
          <a:lstStyle/>
          <a:p>
            <a:r>
              <a:rPr lang="en-US" sz="3200" b="1" dirty="0">
                <a:solidFill>
                  <a:schemeClr val="bg1"/>
                </a:solidFill>
              </a:rPr>
              <a:t>Future of Unit Service</a:t>
            </a:r>
          </a:p>
        </p:txBody>
      </p:sp>
      <p:sp>
        <p:nvSpPr>
          <p:cNvPr id="3" name="Rectangle 2">
            <a:extLst>
              <a:ext uri="{FF2B5EF4-FFF2-40B4-BE49-F238E27FC236}">
                <a16:creationId xmlns:a16="http://schemas.microsoft.com/office/drawing/2014/main" id="{0E20390B-6250-489A-3ACC-CA8206A85A87}"/>
              </a:ext>
            </a:extLst>
          </p:cNvPr>
          <p:cNvSpPr/>
          <p:nvPr/>
        </p:nvSpPr>
        <p:spPr>
          <a:xfrm>
            <a:off x="2668044" y="1877427"/>
            <a:ext cx="3870541" cy="4051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9AF0D1C5-25C2-5CF9-5272-FDD9CFCFFC01}"/>
              </a:ext>
            </a:extLst>
          </p:cNvPr>
          <p:cNvSpPr/>
          <p:nvPr/>
        </p:nvSpPr>
        <p:spPr>
          <a:xfrm>
            <a:off x="3269293" y="2282583"/>
            <a:ext cx="2467627" cy="1412596"/>
          </a:xfrm>
          <a:prstGeom prst="ellipse">
            <a:avLst/>
          </a:prstGeom>
          <a:noFill/>
          <a:ln w="508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33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FD5579-8897-DFC2-1B07-CD797D071584}"/>
              </a:ext>
            </a:extLst>
          </p:cNvPr>
          <p:cNvSpPr>
            <a:spLocks noGrp="1"/>
          </p:cNvSpPr>
          <p:nvPr>
            <p:ph type="title"/>
          </p:nvPr>
        </p:nvSpPr>
        <p:spPr>
          <a:xfrm>
            <a:off x="2214797" y="1024067"/>
            <a:ext cx="6300553" cy="815546"/>
          </a:xfrm>
        </p:spPr>
        <p:txBody>
          <a:bodyPr/>
          <a:lstStyle/>
          <a:p>
            <a:r>
              <a:rPr lang="en-US" b="1" dirty="0"/>
              <a:t>Key Metrics </a:t>
            </a:r>
            <a:r>
              <a:rPr lang="en-US" dirty="0"/>
              <a:t>(Objective)</a:t>
            </a:r>
          </a:p>
        </p:txBody>
      </p:sp>
      <p:sp>
        <p:nvSpPr>
          <p:cNvPr id="7" name="Title 1">
            <a:extLst>
              <a:ext uri="{FF2B5EF4-FFF2-40B4-BE49-F238E27FC236}">
                <a16:creationId xmlns:a16="http://schemas.microsoft.com/office/drawing/2014/main" id="{E1A011F7-8F31-824D-219A-4AB898EE1FC2}"/>
              </a:ext>
            </a:extLst>
          </p:cNvPr>
          <p:cNvSpPr txBox="1">
            <a:spLocks/>
          </p:cNvSpPr>
          <p:nvPr/>
        </p:nvSpPr>
        <p:spPr>
          <a:xfrm>
            <a:off x="628650" y="232122"/>
            <a:ext cx="6994121" cy="540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bg1"/>
                </a:solidFill>
                <a:latin typeface="+mn-lt"/>
                <a:ea typeface="+mj-ea"/>
                <a:cs typeface="+mj-cs"/>
              </a:defRPr>
            </a:lvl1pPr>
          </a:lstStyle>
          <a:p>
            <a:r>
              <a:rPr lang="en-US" sz="3200" dirty="0"/>
              <a:t>Unit Metrics</a:t>
            </a:r>
          </a:p>
        </p:txBody>
      </p:sp>
      <p:sp>
        <p:nvSpPr>
          <p:cNvPr id="11" name="Subtitle 6">
            <a:extLst>
              <a:ext uri="{FF2B5EF4-FFF2-40B4-BE49-F238E27FC236}">
                <a16:creationId xmlns:a16="http://schemas.microsoft.com/office/drawing/2014/main" id="{547B5516-103C-EF8F-BD05-B1432F7683B9}"/>
              </a:ext>
            </a:extLst>
          </p:cNvPr>
          <p:cNvSpPr txBox="1">
            <a:spLocks/>
          </p:cNvSpPr>
          <p:nvPr/>
        </p:nvSpPr>
        <p:spPr>
          <a:xfrm>
            <a:off x="4435474" y="2067543"/>
            <a:ext cx="4079876" cy="3467344"/>
          </a:xfrm>
          <a:prstGeom prst="rect">
            <a:avLst/>
          </a:prstGeom>
        </p:spPr>
        <p:txBody>
          <a:bodyPr vert="horz" lIns="68580" tIns="34290" rIns="68580" bIns="34290" rtlCol="0">
            <a:normAutofit fontScale="4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15E9E"/>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15E9E"/>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15E9E"/>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15E9E"/>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15E9E"/>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28625" indent="-428625" algn="l">
              <a:buFont typeface="Arial" panose="020B0604020202020204" pitchFamily="34" charset="0"/>
              <a:buChar char="•"/>
            </a:pPr>
            <a:r>
              <a:rPr lang="en-US" sz="6750" b="1" dirty="0">
                <a:solidFill>
                  <a:schemeClr val="tx1"/>
                </a:solidFill>
              </a:rPr>
              <a:t>Key Leaders Trained</a:t>
            </a:r>
          </a:p>
          <a:p>
            <a:pPr marL="428625" indent="-428625" algn="l">
              <a:buFont typeface="Arial" panose="020B0604020202020204" pitchFamily="34" charset="0"/>
              <a:buChar char="•"/>
            </a:pPr>
            <a:r>
              <a:rPr lang="en-US" sz="6750" b="1" dirty="0">
                <a:solidFill>
                  <a:schemeClr val="tx1"/>
                </a:solidFill>
              </a:rPr>
              <a:t>Unit Size</a:t>
            </a:r>
          </a:p>
          <a:p>
            <a:pPr marL="428625" indent="-428625" algn="l">
              <a:buFont typeface="Arial" panose="020B0604020202020204" pitchFamily="34" charset="0"/>
              <a:buChar char="•"/>
            </a:pPr>
            <a:r>
              <a:rPr lang="en-US" sz="6750" b="1" dirty="0">
                <a:solidFill>
                  <a:schemeClr val="tx1"/>
                </a:solidFill>
              </a:rPr>
              <a:t>Year Over Year Membership Growth</a:t>
            </a:r>
          </a:p>
          <a:p>
            <a:pPr marL="428625" indent="-428625" algn="l">
              <a:buFont typeface="Arial" panose="020B0604020202020204" pitchFamily="34" charset="0"/>
              <a:buChar char="•"/>
            </a:pPr>
            <a:r>
              <a:rPr lang="en-US" sz="6750" b="1" dirty="0">
                <a:solidFill>
                  <a:schemeClr val="tx1"/>
                </a:solidFill>
              </a:rPr>
              <a:t>Advancement / Youth Leadership</a:t>
            </a:r>
          </a:p>
          <a:p>
            <a:pPr marL="428625" indent="-428625" algn="l">
              <a:buFont typeface="Arial" panose="020B0604020202020204" pitchFamily="34" charset="0"/>
              <a:buChar char="•"/>
            </a:pPr>
            <a:r>
              <a:rPr lang="en-US" sz="6750" b="1" dirty="0">
                <a:solidFill>
                  <a:schemeClr val="tx1"/>
                </a:solidFill>
              </a:rPr>
              <a:t>Outdoor Activities / Super Activity</a:t>
            </a:r>
          </a:p>
          <a:p>
            <a:pPr marL="428625" indent="-428625" algn="l">
              <a:buFont typeface="Arial" panose="020B0604020202020204" pitchFamily="34" charset="0"/>
              <a:buChar char="•"/>
            </a:pPr>
            <a:r>
              <a:rPr lang="en-US" sz="6750" b="1" dirty="0">
                <a:solidFill>
                  <a:schemeClr val="tx1"/>
                </a:solidFill>
              </a:rPr>
              <a:t>Retention</a:t>
            </a:r>
          </a:p>
          <a:p>
            <a:pPr algn="l"/>
            <a:endParaRPr lang="en-US" sz="1800" dirty="0">
              <a:solidFill>
                <a:schemeClr val="tx1"/>
              </a:solidFill>
            </a:endParaRPr>
          </a:p>
        </p:txBody>
      </p:sp>
      <p:pic>
        <p:nvPicPr>
          <p:cNvPr id="12" name="Google Shape;129;p4" descr="Icon Image">
            <a:extLst>
              <a:ext uri="{FF2B5EF4-FFF2-40B4-BE49-F238E27FC236}">
                <a16:creationId xmlns:a16="http://schemas.microsoft.com/office/drawing/2014/main" id="{B4E94917-5DE1-DBA3-076E-5B396C0BF0A6}"/>
              </a:ext>
            </a:extLst>
          </p:cNvPr>
          <p:cNvPicPr preferRelativeResize="0"/>
          <p:nvPr/>
        </p:nvPicPr>
        <p:blipFill rotWithShape="1">
          <a:blip r:embed="rId3">
            <a:alphaModFix/>
          </a:blip>
          <a:srcRect/>
          <a:stretch/>
        </p:blipFill>
        <p:spPr>
          <a:xfrm>
            <a:off x="1236185" y="2186436"/>
            <a:ext cx="2693990" cy="2831952"/>
          </a:xfrm>
          <a:prstGeom prst="rect">
            <a:avLst/>
          </a:prstGeom>
          <a:noFill/>
          <a:ln>
            <a:noFill/>
          </a:ln>
        </p:spPr>
      </p:pic>
    </p:spTree>
    <p:extLst>
      <p:ext uri="{BB962C8B-B14F-4D97-AF65-F5344CB8AC3E}">
        <p14:creationId xmlns:p14="http://schemas.microsoft.com/office/powerpoint/2010/main" val="2825751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98F9F-0F28-30C9-17F8-C767684A64A2}"/>
              </a:ext>
            </a:extLst>
          </p:cNvPr>
          <p:cNvSpPr>
            <a:spLocks noGrp="1"/>
          </p:cNvSpPr>
          <p:nvPr>
            <p:ph type="title"/>
          </p:nvPr>
        </p:nvSpPr>
        <p:spPr/>
        <p:txBody>
          <a:bodyPr/>
          <a:lstStyle/>
          <a:p>
            <a:r>
              <a:rPr lang="en-US" sz="3200" dirty="0"/>
              <a:t>Objective Unit Metrics</a:t>
            </a:r>
          </a:p>
        </p:txBody>
      </p:sp>
      <p:pic>
        <p:nvPicPr>
          <p:cNvPr id="11" name="Picture 10">
            <a:extLst>
              <a:ext uri="{FF2B5EF4-FFF2-40B4-BE49-F238E27FC236}">
                <a16:creationId xmlns:a16="http://schemas.microsoft.com/office/drawing/2014/main" id="{2F8C284A-7A0E-7187-6F62-82728101554C}"/>
              </a:ext>
            </a:extLst>
          </p:cNvPr>
          <p:cNvPicPr>
            <a:picLocks noChangeAspect="1"/>
          </p:cNvPicPr>
          <p:nvPr/>
        </p:nvPicPr>
        <p:blipFill>
          <a:blip r:embed="rId3"/>
          <a:stretch>
            <a:fillRect/>
          </a:stretch>
        </p:blipFill>
        <p:spPr>
          <a:xfrm>
            <a:off x="5366243" y="5857959"/>
            <a:ext cx="1858113" cy="453915"/>
          </a:xfrm>
          <a:prstGeom prst="rect">
            <a:avLst/>
          </a:prstGeom>
        </p:spPr>
      </p:pic>
      <p:pic>
        <p:nvPicPr>
          <p:cNvPr id="3" name="Picture 2">
            <a:extLst>
              <a:ext uri="{FF2B5EF4-FFF2-40B4-BE49-F238E27FC236}">
                <a16:creationId xmlns:a16="http://schemas.microsoft.com/office/drawing/2014/main" id="{99306926-33E6-5EA9-B800-D09AE882B5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681" y="1727358"/>
            <a:ext cx="7226196" cy="4028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3945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60C74-407B-AA54-FFEC-27E9DBF65A1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EC8564D-80CD-E680-8A0D-B8AA81E54198}"/>
              </a:ext>
            </a:extLst>
          </p:cNvPr>
          <p:cNvSpPr txBox="1"/>
          <p:nvPr/>
        </p:nvSpPr>
        <p:spPr>
          <a:xfrm>
            <a:off x="3289511" y="2383166"/>
            <a:ext cx="4689122" cy="2328618"/>
          </a:xfrm>
          <a:prstGeom prst="rect">
            <a:avLst/>
          </a:prstGeom>
        </p:spPr>
        <p:txBody>
          <a:bodyPr vert="horz" lIns="51435" tIns="25718" rIns="51435" bIns="25718" rtlCol="0">
            <a:normAutofit lnSpcReduction="10000"/>
          </a:bodyPr>
          <a:lstStyle>
            <a:defPPr>
              <a:defRPr lang="en-US"/>
            </a:defPPr>
            <a:lvl1pPr marL="428625" indent="-428625">
              <a:lnSpc>
                <a:spcPct val="90000"/>
              </a:lnSpc>
              <a:spcBef>
                <a:spcPts val="1000"/>
              </a:spcBef>
              <a:buFont typeface="Arial" panose="020B0604020202020204" pitchFamily="34" charset="0"/>
              <a:buChar char="•"/>
              <a:defRPr sz="6750" b="1"/>
            </a:lvl1pPr>
            <a:lvl2pPr indent="0" algn="ctr">
              <a:lnSpc>
                <a:spcPct val="90000"/>
              </a:lnSpc>
              <a:spcBef>
                <a:spcPts val="500"/>
              </a:spcBef>
              <a:buFont typeface="Arial" panose="020B0604020202020204" pitchFamily="34" charset="0"/>
              <a:buNone/>
              <a:defRPr sz="2000">
                <a:solidFill>
                  <a:srgbClr val="015E9E"/>
                </a:solidFill>
              </a:defRPr>
            </a:lvl2pPr>
            <a:lvl3pPr indent="0" algn="ctr">
              <a:lnSpc>
                <a:spcPct val="90000"/>
              </a:lnSpc>
              <a:spcBef>
                <a:spcPts val="500"/>
              </a:spcBef>
              <a:buFont typeface="Arial" panose="020B0604020202020204" pitchFamily="34" charset="0"/>
              <a:buNone/>
              <a:defRPr>
                <a:solidFill>
                  <a:srgbClr val="015E9E"/>
                </a:solidFill>
              </a:defRPr>
            </a:lvl3pPr>
            <a:lvl4pPr indent="0" algn="ctr">
              <a:lnSpc>
                <a:spcPct val="90000"/>
              </a:lnSpc>
              <a:spcBef>
                <a:spcPts val="500"/>
              </a:spcBef>
              <a:buFont typeface="Arial" panose="020B0604020202020204" pitchFamily="34" charset="0"/>
              <a:buNone/>
              <a:defRPr sz="1600">
                <a:solidFill>
                  <a:srgbClr val="015E9E"/>
                </a:solidFill>
              </a:defRPr>
            </a:lvl4pPr>
            <a:lvl5pPr indent="0" algn="ctr">
              <a:lnSpc>
                <a:spcPct val="90000"/>
              </a:lnSpc>
              <a:spcBef>
                <a:spcPts val="500"/>
              </a:spcBef>
              <a:buFont typeface="Arial" panose="020B0604020202020204" pitchFamily="34" charset="0"/>
              <a:buNone/>
              <a:defRPr sz="1600">
                <a:solidFill>
                  <a:srgbClr val="015E9E"/>
                </a:solidFill>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25" dirty="0"/>
              <a:t>Build Relationships</a:t>
            </a:r>
          </a:p>
          <a:p>
            <a:r>
              <a:rPr lang="en-US" sz="2025" dirty="0"/>
              <a:t>Enhance Conversations </a:t>
            </a:r>
          </a:p>
          <a:p>
            <a:r>
              <a:rPr lang="en-US" sz="2025" dirty="0"/>
              <a:t>Drive Collaboration &amp; Innovation</a:t>
            </a:r>
          </a:p>
          <a:p>
            <a:r>
              <a:rPr lang="en-US" sz="2025" dirty="0"/>
              <a:t>Foster Support</a:t>
            </a:r>
          </a:p>
          <a:p>
            <a:r>
              <a:rPr lang="en-US" sz="2025" dirty="0"/>
              <a:t>Create &amp; Grow Partnerships</a:t>
            </a:r>
          </a:p>
          <a:p>
            <a:r>
              <a:rPr lang="en-US" sz="2025" dirty="0"/>
              <a:t>Change Lives</a:t>
            </a:r>
          </a:p>
        </p:txBody>
      </p:sp>
      <p:sp>
        <p:nvSpPr>
          <p:cNvPr id="4" name="TextBox 3">
            <a:extLst>
              <a:ext uri="{FF2B5EF4-FFF2-40B4-BE49-F238E27FC236}">
                <a16:creationId xmlns:a16="http://schemas.microsoft.com/office/drawing/2014/main" id="{3B2C30ED-FE9D-89A5-A49C-984F758E9BA0}"/>
              </a:ext>
            </a:extLst>
          </p:cNvPr>
          <p:cNvSpPr txBox="1"/>
          <p:nvPr/>
        </p:nvSpPr>
        <p:spPr>
          <a:xfrm>
            <a:off x="161365" y="231909"/>
            <a:ext cx="6032401" cy="600164"/>
          </a:xfrm>
          <a:prstGeom prst="rect">
            <a:avLst/>
          </a:prstGeom>
          <a:noFill/>
        </p:spPr>
        <p:txBody>
          <a:bodyPr wrap="square" rtlCol="0">
            <a:spAutoFit/>
          </a:bodyPr>
          <a:lstStyle/>
          <a:p>
            <a:r>
              <a:rPr lang="en-US" sz="3300" b="1" dirty="0">
                <a:solidFill>
                  <a:schemeClr val="bg1">
                    <a:lumMod val="95000"/>
                  </a:schemeClr>
                </a:solidFill>
              </a:rPr>
              <a:t>Benefits of Unit Connections:</a:t>
            </a:r>
          </a:p>
        </p:txBody>
      </p:sp>
      <p:pic>
        <p:nvPicPr>
          <p:cNvPr id="1026" name="Picture 2">
            <a:extLst>
              <a:ext uri="{FF2B5EF4-FFF2-40B4-BE49-F238E27FC236}">
                <a16:creationId xmlns:a16="http://schemas.microsoft.com/office/drawing/2014/main" id="{8BD9C2A3-7BC5-9664-73A6-0FC3BB83366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0422" y="2563030"/>
            <a:ext cx="1758809" cy="1968889"/>
          </a:xfrm>
          <a:prstGeom prst="rect">
            <a:avLst/>
          </a:prstGeom>
          <a:noFill/>
          <a:extLst>
            <a:ext uri="{909E8E84-426E-40DD-AFC4-6F175D3DCCD1}">
              <a14:hiddenFill xmlns:a14="http://schemas.microsoft.com/office/drawing/2010/main">
                <a:solidFill>
                  <a:srgbClr val="FFFFFF"/>
                </a:solidFill>
              </a14:hiddenFill>
            </a:ext>
          </a:extLst>
        </p:spPr>
      </p:pic>
      <p:pic>
        <p:nvPicPr>
          <p:cNvPr id="2" name="Google Shape;290;p16">
            <a:extLst>
              <a:ext uri="{FF2B5EF4-FFF2-40B4-BE49-F238E27FC236}">
                <a16:creationId xmlns:a16="http://schemas.microsoft.com/office/drawing/2014/main" id="{B83FB496-4077-E3E6-C4B4-7A56760F8636}"/>
              </a:ext>
            </a:extLst>
          </p:cNvPr>
          <p:cNvPicPr preferRelativeResize="0"/>
          <p:nvPr/>
        </p:nvPicPr>
        <p:blipFill rotWithShape="1">
          <a:blip r:embed="rId4">
            <a:alphaModFix/>
          </a:blip>
          <a:srcRect/>
          <a:stretch/>
        </p:blipFill>
        <p:spPr>
          <a:xfrm>
            <a:off x="6887937" y="5057740"/>
            <a:ext cx="1090696" cy="1058982"/>
          </a:xfrm>
          <a:prstGeom prst="rect">
            <a:avLst/>
          </a:prstGeom>
          <a:noFill/>
          <a:ln>
            <a:noFill/>
          </a:ln>
        </p:spPr>
      </p:pic>
      <p:sp>
        <p:nvSpPr>
          <p:cNvPr id="3" name="Google Shape;291;p16">
            <a:extLst>
              <a:ext uri="{FF2B5EF4-FFF2-40B4-BE49-F238E27FC236}">
                <a16:creationId xmlns:a16="http://schemas.microsoft.com/office/drawing/2014/main" id="{EEE944FB-C5E1-8310-39E4-470E7A4EF6CD}"/>
              </a:ext>
            </a:extLst>
          </p:cNvPr>
          <p:cNvSpPr txBox="1"/>
          <p:nvPr/>
        </p:nvSpPr>
        <p:spPr>
          <a:xfrm>
            <a:off x="6193766" y="6262877"/>
            <a:ext cx="2481776"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i="0" u="none" strike="noStrike" cap="none" dirty="0">
                <a:solidFill>
                  <a:schemeClr val="dk1"/>
                </a:solidFill>
                <a:latin typeface="Arial"/>
                <a:ea typeface="Arial"/>
                <a:cs typeface="Arial"/>
                <a:sym typeface="Arial"/>
              </a:rPr>
              <a:t>https://shorturl.at/5qRpd</a:t>
            </a:r>
            <a:endParaRPr sz="1100" dirty="0"/>
          </a:p>
        </p:txBody>
      </p:sp>
    </p:spTree>
    <p:extLst>
      <p:ext uri="{BB962C8B-B14F-4D97-AF65-F5344CB8AC3E}">
        <p14:creationId xmlns:p14="http://schemas.microsoft.com/office/powerpoint/2010/main" val="3992363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0C48C-2885-D69E-674F-1B645194123A}"/>
            </a:ext>
          </a:extLst>
        </p:cNvPr>
        <p:cNvGrpSpPr/>
        <p:nvPr/>
      </p:nvGrpSpPr>
      <p:grpSpPr>
        <a:xfrm>
          <a:off x="0" y="0"/>
          <a:ext cx="0" cy="0"/>
          <a:chOff x="0" y="0"/>
          <a:chExt cx="0" cy="0"/>
        </a:xfrm>
      </p:grpSpPr>
      <p:pic>
        <p:nvPicPr>
          <p:cNvPr id="6" name="Google Shape;130;p4" descr="Icon Image ">
            <a:extLst>
              <a:ext uri="{FF2B5EF4-FFF2-40B4-BE49-F238E27FC236}">
                <a16:creationId xmlns:a16="http://schemas.microsoft.com/office/drawing/2014/main" id="{11699868-0FA9-9FC5-CA91-A4EBE83ACF18}"/>
              </a:ext>
            </a:extLst>
          </p:cNvPr>
          <p:cNvPicPr preferRelativeResize="0"/>
          <p:nvPr/>
        </p:nvPicPr>
        <p:blipFill rotWithShape="1">
          <a:blip r:embed="rId3">
            <a:alphaModFix/>
          </a:blip>
          <a:srcRect/>
          <a:stretch/>
        </p:blipFill>
        <p:spPr>
          <a:xfrm>
            <a:off x="1032500" y="2710913"/>
            <a:ext cx="2199114" cy="2274822"/>
          </a:xfrm>
          <a:prstGeom prst="rect">
            <a:avLst/>
          </a:prstGeom>
          <a:noFill/>
          <a:ln>
            <a:noFill/>
          </a:ln>
        </p:spPr>
      </p:pic>
      <p:sp>
        <p:nvSpPr>
          <p:cNvPr id="4" name="TextBox 3">
            <a:extLst>
              <a:ext uri="{FF2B5EF4-FFF2-40B4-BE49-F238E27FC236}">
                <a16:creationId xmlns:a16="http://schemas.microsoft.com/office/drawing/2014/main" id="{56D7A57D-D513-F10D-CD73-E3584A4589DB}"/>
              </a:ext>
            </a:extLst>
          </p:cNvPr>
          <p:cNvSpPr txBox="1"/>
          <p:nvPr/>
        </p:nvSpPr>
        <p:spPr>
          <a:xfrm>
            <a:off x="242047" y="230604"/>
            <a:ext cx="8659906" cy="600164"/>
          </a:xfrm>
          <a:prstGeom prst="rect">
            <a:avLst/>
          </a:prstGeom>
          <a:noFill/>
        </p:spPr>
        <p:txBody>
          <a:bodyPr wrap="square" rtlCol="0">
            <a:spAutoFit/>
          </a:bodyPr>
          <a:lstStyle/>
          <a:p>
            <a:r>
              <a:rPr lang="en-US" sz="3300" b="1" dirty="0">
                <a:solidFill>
                  <a:schemeClr val="bg1">
                    <a:lumMod val="95000"/>
                  </a:schemeClr>
                </a:solidFill>
              </a:rPr>
              <a:t>Unit Conversations</a:t>
            </a:r>
          </a:p>
        </p:txBody>
      </p:sp>
      <p:grpSp>
        <p:nvGrpSpPr>
          <p:cNvPr id="14" name="Group 13">
            <a:extLst>
              <a:ext uri="{FF2B5EF4-FFF2-40B4-BE49-F238E27FC236}">
                <a16:creationId xmlns:a16="http://schemas.microsoft.com/office/drawing/2014/main" id="{166FE398-E23A-C46E-F7FB-9E02BE9A3A10}"/>
              </a:ext>
            </a:extLst>
          </p:cNvPr>
          <p:cNvGrpSpPr/>
          <p:nvPr/>
        </p:nvGrpSpPr>
        <p:grpSpPr>
          <a:xfrm>
            <a:off x="3753279" y="2465420"/>
            <a:ext cx="4273062" cy="2845361"/>
            <a:chOff x="4722725" y="1346479"/>
            <a:chExt cx="5697416" cy="3793814"/>
          </a:xfrm>
        </p:grpSpPr>
        <p:pic>
          <p:nvPicPr>
            <p:cNvPr id="2050" name="Picture 2">
              <a:extLst>
                <a:ext uri="{FF2B5EF4-FFF2-40B4-BE49-F238E27FC236}">
                  <a16:creationId xmlns:a16="http://schemas.microsoft.com/office/drawing/2014/main" id="{84E6E65E-F82B-DB11-E3D9-6E48E6164912}"/>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9118" t="11238" r="6591" b="16017"/>
            <a:stretch/>
          </p:blipFill>
          <p:spPr bwMode="auto">
            <a:xfrm>
              <a:off x="4722725" y="1346479"/>
              <a:ext cx="5697416" cy="368774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1D9DE044-BCC4-CB7E-4352-59A05575F8F8}"/>
                </a:ext>
              </a:extLst>
            </p:cNvPr>
            <p:cNvSpPr/>
            <p:nvPr/>
          </p:nvSpPr>
          <p:spPr>
            <a:xfrm>
              <a:off x="8309987" y="4370852"/>
              <a:ext cx="2110154" cy="769441"/>
            </a:xfrm>
            <a:prstGeom prst="rect">
              <a:avLst/>
            </a:prstGeom>
            <a:solidFill>
              <a:srgbClr val="F2F2F2"/>
            </a:solidFill>
            <a:ln>
              <a:solidFill>
                <a:srgbClr val="F2F2F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1957866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BD8-C345-0623-17DA-180E5FA77EB5}"/>
              </a:ext>
            </a:extLst>
          </p:cNvPr>
          <p:cNvSpPr txBox="1">
            <a:spLocks/>
          </p:cNvSpPr>
          <p:nvPr/>
        </p:nvSpPr>
        <p:spPr>
          <a:xfrm>
            <a:off x="628650" y="232122"/>
            <a:ext cx="6994121" cy="540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bg1"/>
                </a:solidFill>
                <a:latin typeface="+mn-lt"/>
                <a:ea typeface="+mj-ea"/>
                <a:cs typeface="+mj-cs"/>
              </a:defRPr>
            </a:lvl1pPr>
          </a:lstStyle>
          <a:p>
            <a:r>
              <a:rPr lang="en-US" sz="3200" dirty="0"/>
              <a:t>Commissioner Tools</a:t>
            </a:r>
          </a:p>
        </p:txBody>
      </p:sp>
      <p:pic>
        <p:nvPicPr>
          <p:cNvPr id="10" name="Picture 9">
            <a:extLst>
              <a:ext uri="{FF2B5EF4-FFF2-40B4-BE49-F238E27FC236}">
                <a16:creationId xmlns:a16="http://schemas.microsoft.com/office/drawing/2014/main" id="{0561C1E6-EF79-DD89-74DE-9B567185F29D}"/>
              </a:ext>
            </a:extLst>
          </p:cNvPr>
          <p:cNvPicPr>
            <a:picLocks noChangeAspect="1"/>
          </p:cNvPicPr>
          <p:nvPr/>
        </p:nvPicPr>
        <p:blipFill>
          <a:blip r:embed="rId3"/>
          <a:stretch>
            <a:fillRect/>
          </a:stretch>
        </p:blipFill>
        <p:spPr>
          <a:xfrm>
            <a:off x="717065" y="1966586"/>
            <a:ext cx="7709870" cy="4158641"/>
          </a:xfrm>
          <a:prstGeom prst="rect">
            <a:avLst/>
          </a:prstGeom>
          <a:ln>
            <a:solidFill>
              <a:schemeClr val="accent1">
                <a:shade val="15000"/>
              </a:schemeClr>
            </a:solidFill>
          </a:ln>
        </p:spPr>
      </p:pic>
    </p:spTree>
    <p:extLst>
      <p:ext uri="{BB962C8B-B14F-4D97-AF65-F5344CB8AC3E}">
        <p14:creationId xmlns:p14="http://schemas.microsoft.com/office/powerpoint/2010/main" val="3630868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6C8B1-9435-A7A1-E128-CA462D84830D}"/>
              </a:ext>
            </a:extLst>
          </p:cNvPr>
          <p:cNvSpPr>
            <a:spLocks noGrp="1"/>
          </p:cNvSpPr>
          <p:nvPr>
            <p:ph type="title"/>
          </p:nvPr>
        </p:nvSpPr>
        <p:spPr/>
        <p:txBody>
          <a:bodyPr/>
          <a:lstStyle/>
          <a:p>
            <a:r>
              <a:rPr lang="en-US" sz="3200" dirty="0"/>
              <a:t>Commissioner</a:t>
            </a:r>
            <a:r>
              <a:rPr lang="en-US" dirty="0"/>
              <a:t> </a:t>
            </a:r>
            <a:r>
              <a:rPr lang="en-US" sz="3200" dirty="0"/>
              <a:t>Tools</a:t>
            </a:r>
            <a:endParaRPr lang="en-US" dirty="0"/>
          </a:p>
        </p:txBody>
      </p:sp>
      <p:sp>
        <p:nvSpPr>
          <p:cNvPr id="6" name="TextBox 5">
            <a:extLst>
              <a:ext uri="{FF2B5EF4-FFF2-40B4-BE49-F238E27FC236}">
                <a16:creationId xmlns:a16="http://schemas.microsoft.com/office/drawing/2014/main" id="{8D4A259A-22EA-C3DD-B1FC-F0700568B2C6}"/>
              </a:ext>
            </a:extLst>
          </p:cNvPr>
          <p:cNvSpPr txBox="1"/>
          <p:nvPr/>
        </p:nvSpPr>
        <p:spPr>
          <a:xfrm>
            <a:off x="689079" y="1932140"/>
            <a:ext cx="7765842" cy="2954655"/>
          </a:xfrm>
          <a:prstGeom prst="rect">
            <a:avLst/>
          </a:prstGeom>
          <a:noFill/>
        </p:spPr>
        <p:txBody>
          <a:bodyPr wrap="square" rtlCol="0">
            <a:spAutoFit/>
          </a:bodyPr>
          <a:lstStyle/>
          <a:p>
            <a:pPr algn="ctr"/>
            <a:r>
              <a:rPr lang="en-US" sz="3200" b="1" dirty="0"/>
              <a:t>Timing for Changes</a:t>
            </a:r>
          </a:p>
          <a:p>
            <a:pPr algn="ctr"/>
            <a:endParaRPr lang="en-US" sz="1600" b="1" dirty="0"/>
          </a:p>
          <a:p>
            <a:pPr algn="ctr"/>
            <a:r>
              <a:rPr lang="en-US" sz="2400" b="1" dirty="0"/>
              <a:t>Remaining Completion Tasks</a:t>
            </a:r>
          </a:p>
          <a:p>
            <a:pPr algn="ctr"/>
            <a:r>
              <a:rPr lang="en-US" dirty="0"/>
              <a:t>		</a:t>
            </a:r>
          </a:p>
          <a:p>
            <a:pPr marL="285750" indent="-285750">
              <a:buFont typeface="Arial" panose="020B0604020202020204" pitchFamily="34" charset="0"/>
              <a:buChar char="•"/>
            </a:pPr>
            <a:r>
              <a:rPr lang="en-US" sz="2400" b="1" dirty="0"/>
              <a:t>Final Discussions and approvals	June 2024</a:t>
            </a:r>
          </a:p>
          <a:p>
            <a:pPr marL="285750" indent="-285750">
              <a:buFont typeface="Arial" panose="020B0604020202020204" pitchFamily="34" charset="0"/>
              <a:buChar char="•"/>
            </a:pPr>
            <a:r>
              <a:rPr lang="en-US" sz="2400" b="1" dirty="0"/>
              <a:t>IT Development					3</a:t>
            </a:r>
            <a:r>
              <a:rPr lang="en-US" sz="2400" b="1" baseline="30000" dirty="0"/>
              <a:t>rd</a:t>
            </a:r>
            <a:r>
              <a:rPr lang="en-US" sz="2400" b="1" dirty="0"/>
              <a:t> Quarter</a:t>
            </a:r>
          </a:p>
          <a:p>
            <a:pPr marL="285750" indent="-285750">
              <a:buFont typeface="Arial" panose="020B0604020202020204" pitchFamily="34" charset="0"/>
              <a:buChar char="•"/>
            </a:pPr>
            <a:r>
              <a:rPr lang="en-US" sz="2400" b="1" dirty="0"/>
              <a:t>Testing/Debugging					4</a:t>
            </a:r>
            <a:r>
              <a:rPr lang="en-US" sz="2400" b="1" baseline="30000" dirty="0"/>
              <a:t>th</a:t>
            </a:r>
            <a:r>
              <a:rPr lang="en-US" sz="2400" b="1" dirty="0"/>
              <a:t> Quarter</a:t>
            </a:r>
          </a:p>
          <a:p>
            <a:pPr marL="285750" indent="-285750">
              <a:buFont typeface="Arial" panose="020B0604020202020204" pitchFamily="34" charset="0"/>
              <a:buChar char="•"/>
            </a:pPr>
            <a:r>
              <a:rPr lang="en-US" sz="2400" b="1" dirty="0"/>
              <a:t>Launch date (tentative)			1</a:t>
            </a:r>
            <a:r>
              <a:rPr lang="en-US" sz="2400" b="1" baseline="30000" dirty="0"/>
              <a:t>st</a:t>
            </a:r>
            <a:r>
              <a:rPr lang="en-US" sz="2400" b="1" dirty="0"/>
              <a:t> Quarter-2025</a:t>
            </a:r>
            <a:r>
              <a:rPr lang="en-US" dirty="0"/>
              <a:t>	</a:t>
            </a:r>
          </a:p>
        </p:txBody>
      </p:sp>
    </p:spTree>
    <p:extLst>
      <p:ext uri="{BB962C8B-B14F-4D97-AF65-F5344CB8AC3E}">
        <p14:creationId xmlns:p14="http://schemas.microsoft.com/office/powerpoint/2010/main" val="375996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050B8-4625-5421-A28A-E7AB91EF3DA5}"/>
              </a:ext>
            </a:extLst>
          </p:cNvPr>
          <p:cNvSpPr txBox="1">
            <a:spLocks/>
          </p:cNvSpPr>
          <p:nvPr/>
        </p:nvSpPr>
        <p:spPr>
          <a:xfrm>
            <a:off x="628650" y="232122"/>
            <a:ext cx="6994121" cy="5409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mn-lt"/>
              </a:rPr>
              <a:t>Summary</a:t>
            </a:r>
          </a:p>
        </p:txBody>
      </p:sp>
      <p:pic>
        <p:nvPicPr>
          <p:cNvPr id="1026" name="F27197A8-AA12-420E-8BE6-AE4BD3D0E8D0" descr="IMG_3469.JPG">
            <a:extLst>
              <a:ext uri="{FF2B5EF4-FFF2-40B4-BE49-F238E27FC236}">
                <a16:creationId xmlns:a16="http://schemas.microsoft.com/office/drawing/2014/main" id="{AE6B8781-AF2B-EE4E-9D71-F8FDD2EDCB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458" y="1627699"/>
            <a:ext cx="3201083" cy="320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5F62720-FC36-4567-C06F-94B7816ED673}"/>
              </a:ext>
            </a:extLst>
          </p:cNvPr>
          <p:cNvPicPr>
            <a:picLocks noChangeAspect="1"/>
          </p:cNvPicPr>
          <p:nvPr/>
        </p:nvPicPr>
        <p:blipFill>
          <a:blip r:embed="rId4"/>
          <a:stretch>
            <a:fillRect/>
          </a:stretch>
        </p:blipFill>
        <p:spPr>
          <a:xfrm>
            <a:off x="2193228" y="5230301"/>
            <a:ext cx="4757542" cy="752645"/>
          </a:xfrm>
          <a:prstGeom prst="rect">
            <a:avLst/>
          </a:prstGeom>
        </p:spPr>
      </p:pic>
    </p:spTree>
    <p:extLst>
      <p:ext uri="{BB962C8B-B14F-4D97-AF65-F5344CB8AC3E}">
        <p14:creationId xmlns:p14="http://schemas.microsoft.com/office/powerpoint/2010/main" val="2273833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2381972" y="1853423"/>
            <a:ext cx="4378325" cy="171739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accent1"/>
              </a:buClr>
              <a:buSzPts val="3600"/>
              <a:buFont typeface="Arial"/>
              <a:buNone/>
            </a:pPr>
            <a:r>
              <a:rPr lang="en-US" sz="4800" b="1" dirty="0">
                <a:solidFill>
                  <a:schemeClr val="dk1"/>
                </a:solidFill>
                <a:latin typeface="Calibri"/>
                <a:ea typeface="Calibri"/>
                <a:cs typeface="Calibri"/>
                <a:sym typeface="Calibri"/>
              </a:rPr>
              <a:t>Questions?</a:t>
            </a:r>
            <a:endParaRPr dirty="0"/>
          </a:p>
          <a:p>
            <a:pPr marL="0" marR="0" lvl="0" indent="0" algn="ctr" rtl="0">
              <a:spcBef>
                <a:spcPts val="960"/>
              </a:spcBef>
              <a:spcAft>
                <a:spcPts val="0"/>
              </a:spcAft>
              <a:buClr>
                <a:schemeClr val="accent1"/>
              </a:buClr>
              <a:buSzPts val="3600"/>
              <a:buFont typeface="Arial"/>
              <a:buNone/>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2492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864" y="232122"/>
            <a:ext cx="6994121" cy="540961"/>
          </a:xfrm>
        </p:spPr>
        <p:txBody>
          <a:bodyPr/>
          <a:lstStyle/>
          <a:p>
            <a:r>
              <a:rPr lang="en-US" sz="3200" dirty="0"/>
              <a:t>Course Objectives</a:t>
            </a:r>
          </a:p>
        </p:txBody>
      </p:sp>
      <p:sp>
        <p:nvSpPr>
          <p:cNvPr id="3" name="Content Placeholder 2"/>
          <p:cNvSpPr>
            <a:spLocks noGrp="1"/>
          </p:cNvSpPr>
          <p:nvPr>
            <p:ph idx="1"/>
          </p:nvPr>
        </p:nvSpPr>
        <p:spPr>
          <a:xfrm>
            <a:off x="628650" y="1568889"/>
            <a:ext cx="7886700" cy="4351338"/>
          </a:xfrm>
        </p:spPr>
        <p:txBody>
          <a:bodyPr>
            <a:noAutofit/>
          </a:bodyPr>
          <a:lstStyle/>
          <a:p>
            <a:pPr marL="0" indent="0">
              <a:buNone/>
            </a:pPr>
            <a:r>
              <a:rPr lang="en-US" dirty="0"/>
              <a:t>At the end of this training, a commissioner will be able to:</a:t>
            </a:r>
          </a:p>
          <a:p>
            <a:pPr marL="0" indent="0">
              <a:buNone/>
            </a:pPr>
            <a:endParaRPr lang="en-US" sz="1600" dirty="0"/>
          </a:p>
          <a:p>
            <a:r>
              <a:rPr lang="en-US" sz="2800" dirty="0"/>
              <a:t>Understand the renaming of the organization</a:t>
            </a:r>
          </a:p>
          <a:p>
            <a:r>
              <a:rPr lang="en-US" sz="2800" dirty="0"/>
              <a:t>Define the future of unit service</a:t>
            </a:r>
          </a:p>
          <a:p>
            <a:r>
              <a:rPr lang="en-US" sz="2800" dirty="0"/>
              <a:t>Be familiar with new Commissioner Connections and Commissioner Tools</a:t>
            </a:r>
          </a:p>
        </p:txBody>
      </p:sp>
    </p:spTree>
    <p:extLst>
      <p:ext uri="{BB962C8B-B14F-4D97-AF65-F5344CB8AC3E}">
        <p14:creationId xmlns:p14="http://schemas.microsoft.com/office/powerpoint/2010/main" val="142434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D3BD11-F8CD-F3E7-F6CB-0A1C2B5F03D5}"/>
              </a:ext>
            </a:extLst>
          </p:cNvPr>
          <p:cNvSpPr>
            <a:spLocks noGrp="1"/>
          </p:cNvSpPr>
          <p:nvPr>
            <p:ph idx="1"/>
          </p:nvPr>
        </p:nvSpPr>
        <p:spPr>
          <a:xfrm>
            <a:off x="734783" y="2464056"/>
            <a:ext cx="4757542" cy="4457715"/>
          </a:xfrm>
        </p:spPr>
        <p:txBody>
          <a:bodyPr>
            <a:normAutofit fontScale="85000" lnSpcReduction="10000"/>
          </a:bodyPr>
          <a:lstStyle/>
          <a:p>
            <a:pPr marL="0" indent="0">
              <a:buNone/>
            </a:pPr>
            <a:r>
              <a:rPr lang="en-US" i="0" dirty="0">
                <a:solidFill>
                  <a:srgbClr val="050505"/>
                </a:solidFill>
                <a:effectLst/>
                <a:highlight>
                  <a:srgbClr val="FFFFFF"/>
                </a:highlight>
              </a:rPr>
              <a:t>“Though our name will be new, our mission remains unchanged: we are committed to teaching young people to be Prepared. For Life. This will be a simple but very important evolution as we seek to ensure that everyone feels welcome in Scouting.”</a:t>
            </a:r>
          </a:p>
          <a:p>
            <a:pPr marL="0" indent="0">
              <a:buNone/>
            </a:pPr>
            <a:endParaRPr lang="en-US" i="0" dirty="0">
              <a:solidFill>
                <a:srgbClr val="050505"/>
              </a:solidFill>
              <a:effectLst/>
              <a:highlight>
                <a:srgbClr val="FFFFFF"/>
              </a:highlight>
            </a:endParaRPr>
          </a:p>
          <a:p>
            <a:pPr marL="0" indent="0">
              <a:buNone/>
            </a:pPr>
            <a:r>
              <a:rPr lang="en-US" sz="2600" i="1" dirty="0">
                <a:solidFill>
                  <a:srgbClr val="050505"/>
                </a:solidFill>
                <a:highlight>
                  <a:srgbClr val="FFFFFF"/>
                </a:highlight>
              </a:rPr>
              <a:t>--Roger Krone, President and CEO</a:t>
            </a:r>
            <a:endParaRPr lang="en-US" sz="2600" i="1" dirty="0"/>
          </a:p>
        </p:txBody>
      </p:sp>
      <p:pic>
        <p:nvPicPr>
          <p:cNvPr id="4" name="Picture 3">
            <a:extLst>
              <a:ext uri="{FF2B5EF4-FFF2-40B4-BE49-F238E27FC236}">
                <a16:creationId xmlns:a16="http://schemas.microsoft.com/office/drawing/2014/main" id="{A1BA8E4F-C7F2-6D64-AF3D-4D579A33A4C7}"/>
              </a:ext>
            </a:extLst>
          </p:cNvPr>
          <p:cNvPicPr>
            <a:picLocks noChangeAspect="1"/>
          </p:cNvPicPr>
          <p:nvPr/>
        </p:nvPicPr>
        <p:blipFill>
          <a:blip r:embed="rId3"/>
          <a:stretch>
            <a:fillRect/>
          </a:stretch>
        </p:blipFill>
        <p:spPr>
          <a:xfrm>
            <a:off x="6030447" y="2844870"/>
            <a:ext cx="2086266" cy="2600688"/>
          </a:xfrm>
          <a:prstGeom prst="rect">
            <a:avLst/>
          </a:prstGeom>
          <a:ln>
            <a:solidFill>
              <a:schemeClr val="accent1"/>
            </a:solidFill>
          </a:ln>
        </p:spPr>
      </p:pic>
      <p:pic>
        <p:nvPicPr>
          <p:cNvPr id="8" name="Picture 7">
            <a:extLst>
              <a:ext uri="{FF2B5EF4-FFF2-40B4-BE49-F238E27FC236}">
                <a16:creationId xmlns:a16="http://schemas.microsoft.com/office/drawing/2014/main" id="{C362EC77-4BF4-1C70-F34F-A8849F1B1B6F}"/>
              </a:ext>
            </a:extLst>
          </p:cNvPr>
          <p:cNvPicPr>
            <a:picLocks noChangeAspect="1"/>
          </p:cNvPicPr>
          <p:nvPr/>
        </p:nvPicPr>
        <p:blipFill>
          <a:blip r:embed="rId4"/>
          <a:stretch>
            <a:fillRect/>
          </a:stretch>
        </p:blipFill>
        <p:spPr>
          <a:xfrm>
            <a:off x="2193229" y="1412442"/>
            <a:ext cx="4757542" cy="752645"/>
          </a:xfrm>
          <a:prstGeom prst="rect">
            <a:avLst/>
          </a:prstGeom>
        </p:spPr>
      </p:pic>
    </p:spTree>
    <p:extLst>
      <p:ext uri="{BB962C8B-B14F-4D97-AF65-F5344CB8AC3E}">
        <p14:creationId xmlns:p14="http://schemas.microsoft.com/office/powerpoint/2010/main" val="1999791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2A5E63-032B-0B82-E541-962FC6445798}"/>
              </a:ext>
            </a:extLst>
          </p:cNvPr>
          <p:cNvSpPr txBox="1"/>
          <p:nvPr/>
        </p:nvSpPr>
        <p:spPr>
          <a:xfrm>
            <a:off x="474042" y="318781"/>
            <a:ext cx="2680927" cy="584775"/>
          </a:xfrm>
          <a:prstGeom prst="rect">
            <a:avLst/>
          </a:prstGeom>
          <a:noFill/>
        </p:spPr>
        <p:txBody>
          <a:bodyPr wrap="none" rtlCol="0">
            <a:spAutoFit/>
          </a:bodyPr>
          <a:lstStyle/>
          <a:p>
            <a:r>
              <a:rPr lang="en-US" sz="3200" b="1" dirty="0">
                <a:solidFill>
                  <a:schemeClr val="bg1"/>
                </a:solidFill>
              </a:rPr>
              <a:t>New Roadmap</a:t>
            </a:r>
          </a:p>
        </p:txBody>
      </p:sp>
      <p:pic>
        <p:nvPicPr>
          <p:cNvPr id="6" name="Picture 5">
            <a:extLst>
              <a:ext uri="{FF2B5EF4-FFF2-40B4-BE49-F238E27FC236}">
                <a16:creationId xmlns:a16="http://schemas.microsoft.com/office/drawing/2014/main" id="{EBA4B822-4622-AC15-0F3A-814B32F80598}"/>
              </a:ext>
            </a:extLst>
          </p:cNvPr>
          <p:cNvPicPr>
            <a:picLocks noChangeAspect="1"/>
          </p:cNvPicPr>
          <p:nvPr/>
        </p:nvPicPr>
        <p:blipFill>
          <a:blip r:embed="rId3"/>
          <a:stretch>
            <a:fillRect/>
          </a:stretch>
        </p:blipFill>
        <p:spPr>
          <a:xfrm>
            <a:off x="1085423" y="1587302"/>
            <a:ext cx="6973154" cy="4469407"/>
          </a:xfrm>
          <a:prstGeom prst="rect">
            <a:avLst/>
          </a:prstGeom>
        </p:spPr>
      </p:pic>
      <p:pic>
        <p:nvPicPr>
          <p:cNvPr id="7" name="Picture 6">
            <a:extLst>
              <a:ext uri="{FF2B5EF4-FFF2-40B4-BE49-F238E27FC236}">
                <a16:creationId xmlns:a16="http://schemas.microsoft.com/office/drawing/2014/main" id="{3DF476E5-58CD-B8D8-5057-CC189BF38425}"/>
              </a:ext>
            </a:extLst>
          </p:cNvPr>
          <p:cNvPicPr>
            <a:picLocks noChangeAspect="1"/>
          </p:cNvPicPr>
          <p:nvPr/>
        </p:nvPicPr>
        <p:blipFill>
          <a:blip r:embed="rId4"/>
          <a:stretch>
            <a:fillRect/>
          </a:stretch>
        </p:blipFill>
        <p:spPr>
          <a:xfrm>
            <a:off x="2087663" y="2354892"/>
            <a:ext cx="4611310" cy="250522"/>
          </a:xfrm>
          <a:prstGeom prst="rect">
            <a:avLst/>
          </a:prstGeom>
        </p:spPr>
      </p:pic>
      <p:sp>
        <p:nvSpPr>
          <p:cNvPr id="2" name="Rectangle 1">
            <a:extLst>
              <a:ext uri="{FF2B5EF4-FFF2-40B4-BE49-F238E27FC236}">
                <a16:creationId xmlns:a16="http://schemas.microsoft.com/office/drawing/2014/main" id="{31636B16-EEE7-EB3B-8547-F15A3D80C0E3}"/>
              </a:ext>
            </a:extLst>
          </p:cNvPr>
          <p:cNvSpPr/>
          <p:nvPr/>
        </p:nvSpPr>
        <p:spPr>
          <a:xfrm>
            <a:off x="2505205" y="2956142"/>
            <a:ext cx="2455102" cy="144049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310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49132CF-5924-CD06-98C0-D1FB22D72F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7253" y="1437361"/>
            <a:ext cx="4869493" cy="4869493"/>
          </a:xfrm>
          <a:prstGeom prst="rect">
            <a:avLst/>
          </a:prstGeom>
        </p:spPr>
      </p:pic>
      <p:sp>
        <p:nvSpPr>
          <p:cNvPr id="2" name="Title 1">
            <a:extLst>
              <a:ext uri="{FF2B5EF4-FFF2-40B4-BE49-F238E27FC236}">
                <a16:creationId xmlns:a16="http://schemas.microsoft.com/office/drawing/2014/main" id="{772072C5-B9F0-875C-02C9-C3F85B1A3281}"/>
              </a:ext>
            </a:extLst>
          </p:cNvPr>
          <p:cNvSpPr txBox="1">
            <a:spLocks/>
          </p:cNvSpPr>
          <p:nvPr/>
        </p:nvSpPr>
        <p:spPr>
          <a:xfrm>
            <a:off x="390656" y="280665"/>
            <a:ext cx="6994121" cy="5409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mn-lt"/>
              </a:rPr>
              <a:t>Future of Unit Service</a:t>
            </a:r>
          </a:p>
        </p:txBody>
      </p:sp>
    </p:spTree>
    <p:extLst>
      <p:ext uri="{BB962C8B-B14F-4D97-AF65-F5344CB8AC3E}">
        <p14:creationId xmlns:p14="http://schemas.microsoft.com/office/powerpoint/2010/main" val="2440625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787B56-1975-471C-37B2-780F6C350708}"/>
              </a:ext>
            </a:extLst>
          </p:cNvPr>
          <p:cNvSpPr/>
          <p:nvPr/>
        </p:nvSpPr>
        <p:spPr>
          <a:xfrm>
            <a:off x="2417522" y="1754270"/>
            <a:ext cx="4334007" cy="41335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12C89A7-3036-772B-C3FA-02C63DED27A5}"/>
              </a:ext>
            </a:extLst>
          </p:cNvPr>
          <p:cNvSpPr txBox="1"/>
          <p:nvPr/>
        </p:nvSpPr>
        <p:spPr>
          <a:xfrm>
            <a:off x="395479" y="163175"/>
            <a:ext cx="5799551" cy="584775"/>
          </a:xfrm>
          <a:prstGeom prst="rect">
            <a:avLst/>
          </a:prstGeom>
          <a:noFill/>
        </p:spPr>
        <p:txBody>
          <a:bodyPr wrap="square" rtlCol="0">
            <a:spAutoFit/>
          </a:bodyPr>
          <a:lstStyle/>
          <a:p>
            <a:r>
              <a:rPr lang="en-US" sz="3200" b="1" dirty="0">
                <a:solidFill>
                  <a:schemeClr val="bg1"/>
                </a:solidFill>
              </a:rPr>
              <a:t>Relationship Drives Partnership</a:t>
            </a:r>
          </a:p>
        </p:txBody>
      </p:sp>
      <p:pic>
        <p:nvPicPr>
          <p:cNvPr id="6" name="Picture 5">
            <a:extLst>
              <a:ext uri="{FF2B5EF4-FFF2-40B4-BE49-F238E27FC236}">
                <a16:creationId xmlns:a16="http://schemas.microsoft.com/office/drawing/2014/main" id="{CE7D290A-A9F7-510D-3E4A-030687424BEA}"/>
              </a:ext>
            </a:extLst>
          </p:cNvPr>
          <p:cNvPicPr>
            <a:picLocks noChangeAspect="1"/>
          </p:cNvPicPr>
          <p:nvPr/>
        </p:nvPicPr>
        <p:blipFill>
          <a:blip r:embed="rId3"/>
          <a:stretch>
            <a:fillRect/>
          </a:stretch>
        </p:blipFill>
        <p:spPr>
          <a:xfrm>
            <a:off x="1685522" y="2219156"/>
            <a:ext cx="5772956" cy="2419688"/>
          </a:xfrm>
          <a:prstGeom prst="rect">
            <a:avLst/>
          </a:prstGeom>
        </p:spPr>
      </p:pic>
      <p:pic>
        <p:nvPicPr>
          <p:cNvPr id="8" name="Picture 7">
            <a:extLst>
              <a:ext uri="{FF2B5EF4-FFF2-40B4-BE49-F238E27FC236}">
                <a16:creationId xmlns:a16="http://schemas.microsoft.com/office/drawing/2014/main" id="{46187B0F-7CC2-E8F7-CD23-98B7DABA1F4B}"/>
              </a:ext>
            </a:extLst>
          </p:cNvPr>
          <p:cNvPicPr>
            <a:picLocks noChangeAspect="1"/>
          </p:cNvPicPr>
          <p:nvPr/>
        </p:nvPicPr>
        <p:blipFill>
          <a:blip r:embed="rId3"/>
          <a:stretch>
            <a:fillRect/>
          </a:stretch>
        </p:blipFill>
        <p:spPr>
          <a:xfrm>
            <a:off x="1120318" y="2233731"/>
            <a:ext cx="6928414" cy="2903989"/>
          </a:xfrm>
          <a:prstGeom prst="rect">
            <a:avLst/>
          </a:prstGeom>
        </p:spPr>
      </p:pic>
      <p:sp>
        <p:nvSpPr>
          <p:cNvPr id="9" name="TextBox 8">
            <a:extLst>
              <a:ext uri="{FF2B5EF4-FFF2-40B4-BE49-F238E27FC236}">
                <a16:creationId xmlns:a16="http://schemas.microsoft.com/office/drawing/2014/main" id="{A5133F9A-2406-B234-3CB9-6FD2AE0D2E9C}"/>
              </a:ext>
            </a:extLst>
          </p:cNvPr>
          <p:cNvSpPr txBox="1"/>
          <p:nvPr/>
        </p:nvSpPr>
        <p:spPr>
          <a:xfrm>
            <a:off x="2016690" y="5648385"/>
            <a:ext cx="5110619" cy="461665"/>
          </a:xfrm>
          <a:prstGeom prst="rect">
            <a:avLst/>
          </a:prstGeom>
          <a:noFill/>
        </p:spPr>
        <p:txBody>
          <a:bodyPr wrap="square" rtlCol="0">
            <a:spAutoFit/>
          </a:bodyPr>
          <a:lstStyle/>
          <a:p>
            <a:pPr algn="ctr"/>
            <a:r>
              <a:rPr lang="en-US" sz="2400" b="1" dirty="0"/>
              <a:t>No Relationship = No Partnership</a:t>
            </a:r>
          </a:p>
        </p:txBody>
      </p:sp>
    </p:spTree>
    <p:extLst>
      <p:ext uri="{BB962C8B-B14F-4D97-AF65-F5344CB8AC3E}">
        <p14:creationId xmlns:p14="http://schemas.microsoft.com/office/powerpoint/2010/main" val="3147780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8EEE4A-8B2D-3E66-56C5-5E54D3CAD8D9}"/>
              </a:ext>
            </a:extLst>
          </p:cNvPr>
          <p:cNvPicPr>
            <a:picLocks noChangeAspect="1"/>
          </p:cNvPicPr>
          <p:nvPr/>
        </p:nvPicPr>
        <p:blipFill>
          <a:blip r:embed="rId3"/>
          <a:stretch>
            <a:fillRect/>
          </a:stretch>
        </p:blipFill>
        <p:spPr>
          <a:xfrm>
            <a:off x="815263" y="1699218"/>
            <a:ext cx="7087589" cy="4201111"/>
          </a:xfrm>
          <a:prstGeom prst="rect">
            <a:avLst/>
          </a:prstGeom>
        </p:spPr>
      </p:pic>
      <p:sp>
        <p:nvSpPr>
          <p:cNvPr id="2" name="TextBox 1">
            <a:extLst>
              <a:ext uri="{FF2B5EF4-FFF2-40B4-BE49-F238E27FC236}">
                <a16:creationId xmlns:a16="http://schemas.microsoft.com/office/drawing/2014/main" id="{6F753E82-1B50-DA9D-0514-04B412A79E2A}"/>
              </a:ext>
            </a:extLst>
          </p:cNvPr>
          <p:cNvSpPr txBox="1"/>
          <p:nvPr/>
        </p:nvSpPr>
        <p:spPr>
          <a:xfrm>
            <a:off x="398886" y="256151"/>
            <a:ext cx="3654270" cy="553998"/>
          </a:xfrm>
          <a:prstGeom prst="rect">
            <a:avLst/>
          </a:prstGeom>
          <a:noFill/>
        </p:spPr>
        <p:txBody>
          <a:bodyPr wrap="none" rtlCol="0">
            <a:spAutoFit/>
          </a:bodyPr>
          <a:lstStyle/>
          <a:p>
            <a:r>
              <a:rPr lang="en-US" sz="3000" b="1" dirty="0">
                <a:solidFill>
                  <a:schemeClr val="bg1"/>
                </a:solidFill>
              </a:rPr>
              <a:t>Future of Unit Service</a:t>
            </a:r>
          </a:p>
        </p:txBody>
      </p:sp>
      <p:sp>
        <p:nvSpPr>
          <p:cNvPr id="3" name="Rectangle 2">
            <a:extLst>
              <a:ext uri="{FF2B5EF4-FFF2-40B4-BE49-F238E27FC236}">
                <a16:creationId xmlns:a16="http://schemas.microsoft.com/office/drawing/2014/main" id="{047C671A-72CE-1BE6-D7AD-379EB8EEA830}"/>
              </a:ext>
            </a:extLst>
          </p:cNvPr>
          <p:cNvSpPr/>
          <p:nvPr/>
        </p:nvSpPr>
        <p:spPr>
          <a:xfrm>
            <a:off x="2542784" y="1699218"/>
            <a:ext cx="3732756" cy="4051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6A25868-66D0-B173-94C2-F8C7AFD004D2}"/>
              </a:ext>
            </a:extLst>
          </p:cNvPr>
          <p:cNvSpPr/>
          <p:nvPr/>
        </p:nvSpPr>
        <p:spPr>
          <a:xfrm>
            <a:off x="3269293" y="2282583"/>
            <a:ext cx="2467627" cy="1412596"/>
          </a:xfrm>
          <a:prstGeom prst="ellipse">
            <a:avLst/>
          </a:prstGeom>
          <a:noFill/>
          <a:ln w="508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158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35"/>
          <p:cNvSpPr txBox="1"/>
          <p:nvPr/>
        </p:nvSpPr>
        <p:spPr>
          <a:xfrm>
            <a:off x="1239577" y="2151412"/>
            <a:ext cx="942525" cy="438551"/>
          </a:xfrm>
          <a:prstGeom prst="rect">
            <a:avLst/>
          </a:prstGeom>
          <a:noFill/>
          <a:ln w="12700"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Simplified</a:t>
            </a:r>
            <a:endParaRPr sz="1350" dirty="0"/>
          </a:p>
          <a:p>
            <a:pPr algn="ctr"/>
            <a:r>
              <a:rPr lang="en-US" sz="1200" b="1" dirty="0">
                <a:solidFill>
                  <a:schemeClr val="dk1"/>
                </a:solidFill>
                <a:latin typeface="Arial"/>
                <a:ea typeface="Arial"/>
                <a:cs typeface="Arial"/>
                <a:sym typeface="Arial"/>
              </a:rPr>
              <a:t>Priorities</a:t>
            </a:r>
            <a:endParaRPr sz="1350" dirty="0"/>
          </a:p>
        </p:txBody>
      </p:sp>
      <p:sp>
        <p:nvSpPr>
          <p:cNvPr id="449" name="Google Shape;449;p35"/>
          <p:cNvSpPr txBox="1"/>
          <p:nvPr/>
        </p:nvSpPr>
        <p:spPr>
          <a:xfrm>
            <a:off x="227388" y="208828"/>
            <a:ext cx="6639204" cy="561662"/>
          </a:xfrm>
          <a:prstGeom prst="rect">
            <a:avLst/>
          </a:prstGeom>
          <a:noFill/>
          <a:ln>
            <a:noFill/>
          </a:ln>
        </p:spPr>
        <p:txBody>
          <a:bodyPr spcFirstLastPara="1" wrap="square" lIns="68569" tIns="34275" rIns="68569" bIns="34275" anchor="t" anchorCtr="0">
            <a:spAutoFit/>
          </a:bodyPr>
          <a:lstStyle/>
          <a:p>
            <a:r>
              <a:rPr lang="en-US" sz="3200" b="1" dirty="0">
                <a:solidFill>
                  <a:srgbClr val="FFFFFF"/>
                </a:solidFill>
                <a:ea typeface="Arial"/>
                <a:cs typeface="Arial"/>
                <a:sym typeface="Arial"/>
              </a:rPr>
              <a:t>Future of Unit Service Timeline</a:t>
            </a:r>
            <a:endParaRPr sz="2400" b="1" dirty="0">
              <a:solidFill>
                <a:srgbClr val="FFFFFF"/>
              </a:solidFill>
              <a:ea typeface="Arial"/>
              <a:cs typeface="Arial"/>
              <a:sym typeface="Arial"/>
            </a:endParaRPr>
          </a:p>
        </p:txBody>
      </p:sp>
      <p:cxnSp>
        <p:nvCxnSpPr>
          <p:cNvPr id="450" name="Google Shape;450;p35"/>
          <p:cNvCxnSpPr/>
          <p:nvPr/>
        </p:nvCxnSpPr>
        <p:spPr>
          <a:xfrm>
            <a:off x="435134" y="4015971"/>
            <a:ext cx="8451225" cy="0"/>
          </a:xfrm>
          <a:prstGeom prst="straightConnector1">
            <a:avLst/>
          </a:prstGeom>
          <a:noFill/>
          <a:ln w="50800" cap="flat" cmpd="sng">
            <a:solidFill>
              <a:schemeClr val="accent1"/>
            </a:solidFill>
            <a:prstDash val="solid"/>
            <a:miter lim="800000"/>
            <a:headEnd type="none" w="sm" len="sm"/>
            <a:tailEnd type="triangle" w="med" len="med"/>
          </a:ln>
        </p:spPr>
      </p:cxnSp>
      <p:cxnSp>
        <p:nvCxnSpPr>
          <p:cNvPr id="451" name="Google Shape;451;p35"/>
          <p:cNvCxnSpPr/>
          <p:nvPr/>
        </p:nvCxnSpPr>
        <p:spPr>
          <a:xfrm>
            <a:off x="860794" y="3870895"/>
            <a:ext cx="0" cy="374175"/>
          </a:xfrm>
          <a:prstGeom prst="straightConnector1">
            <a:avLst/>
          </a:prstGeom>
          <a:noFill/>
          <a:ln w="63500" cap="flat" cmpd="sng">
            <a:solidFill>
              <a:schemeClr val="accent1"/>
            </a:solidFill>
            <a:prstDash val="solid"/>
            <a:miter lim="800000"/>
            <a:headEnd type="none" w="sm" len="sm"/>
            <a:tailEnd type="none" w="sm" len="sm"/>
          </a:ln>
        </p:spPr>
      </p:cxnSp>
      <p:sp>
        <p:nvSpPr>
          <p:cNvPr id="452" name="Google Shape;452;p35"/>
          <p:cNvSpPr txBox="1"/>
          <p:nvPr/>
        </p:nvSpPr>
        <p:spPr>
          <a:xfrm>
            <a:off x="482101" y="4293842"/>
            <a:ext cx="696375" cy="438551"/>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Jun 2021</a:t>
            </a:r>
            <a:endParaRPr sz="1350" dirty="0"/>
          </a:p>
        </p:txBody>
      </p:sp>
      <p:sp>
        <p:nvSpPr>
          <p:cNvPr id="453" name="Google Shape;453;p35"/>
          <p:cNvSpPr txBox="1"/>
          <p:nvPr/>
        </p:nvSpPr>
        <p:spPr>
          <a:xfrm>
            <a:off x="255039" y="3081593"/>
            <a:ext cx="1244700" cy="623217"/>
          </a:xfrm>
          <a:prstGeom prst="rect">
            <a:avLst/>
          </a:prstGeom>
          <a:noFill/>
          <a:ln w="12700"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Commissioner Culture Statement</a:t>
            </a:r>
            <a:endParaRPr sz="1200" dirty="0">
              <a:solidFill>
                <a:schemeClr val="dk1"/>
              </a:solidFill>
              <a:latin typeface="Arial"/>
              <a:ea typeface="Arial"/>
              <a:cs typeface="Arial"/>
              <a:sym typeface="Arial"/>
            </a:endParaRPr>
          </a:p>
        </p:txBody>
      </p:sp>
      <p:cxnSp>
        <p:nvCxnSpPr>
          <p:cNvPr id="454" name="Google Shape;454;p35"/>
          <p:cNvCxnSpPr>
            <a:cxnSpLocks/>
          </p:cNvCxnSpPr>
          <p:nvPr/>
        </p:nvCxnSpPr>
        <p:spPr>
          <a:xfrm>
            <a:off x="1710840" y="2707105"/>
            <a:ext cx="0" cy="1556465"/>
          </a:xfrm>
          <a:prstGeom prst="straightConnector1">
            <a:avLst/>
          </a:prstGeom>
          <a:noFill/>
          <a:ln w="63500" cap="flat" cmpd="sng">
            <a:solidFill>
              <a:schemeClr val="accent1"/>
            </a:solidFill>
            <a:prstDash val="solid"/>
            <a:miter lim="800000"/>
            <a:headEnd type="none" w="sm" len="sm"/>
            <a:tailEnd type="none" w="sm" len="sm"/>
          </a:ln>
        </p:spPr>
      </p:cxnSp>
      <p:sp>
        <p:nvSpPr>
          <p:cNvPr id="455" name="Google Shape;455;p35"/>
          <p:cNvSpPr txBox="1"/>
          <p:nvPr/>
        </p:nvSpPr>
        <p:spPr>
          <a:xfrm>
            <a:off x="1366484" y="4301074"/>
            <a:ext cx="696375" cy="438551"/>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Jun 2023</a:t>
            </a:r>
            <a:endParaRPr sz="1350" dirty="0"/>
          </a:p>
        </p:txBody>
      </p:sp>
      <p:cxnSp>
        <p:nvCxnSpPr>
          <p:cNvPr id="456" name="Google Shape;456;p35"/>
          <p:cNvCxnSpPr/>
          <p:nvPr/>
        </p:nvCxnSpPr>
        <p:spPr>
          <a:xfrm>
            <a:off x="2674701" y="3843140"/>
            <a:ext cx="0" cy="374175"/>
          </a:xfrm>
          <a:prstGeom prst="straightConnector1">
            <a:avLst/>
          </a:prstGeom>
          <a:noFill/>
          <a:ln w="63500" cap="flat" cmpd="sng">
            <a:solidFill>
              <a:schemeClr val="accent1"/>
            </a:solidFill>
            <a:prstDash val="solid"/>
            <a:miter lim="800000"/>
            <a:headEnd type="none" w="sm" len="sm"/>
            <a:tailEnd type="none" w="sm" len="sm"/>
          </a:ln>
        </p:spPr>
      </p:cxnSp>
      <p:sp>
        <p:nvSpPr>
          <p:cNvPr id="457" name="Google Shape;457;p35"/>
          <p:cNvSpPr txBox="1"/>
          <p:nvPr/>
        </p:nvSpPr>
        <p:spPr>
          <a:xfrm>
            <a:off x="3545499" y="1554780"/>
            <a:ext cx="1335825" cy="1915879"/>
          </a:xfrm>
          <a:prstGeom prst="rect">
            <a:avLst/>
          </a:prstGeom>
          <a:noFill/>
          <a:ln w="53975"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Rollout</a:t>
            </a:r>
            <a:endParaRPr sz="1350" dirty="0"/>
          </a:p>
          <a:p>
            <a:pPr algn="ctr"/>
            <a:endParaRPr sz="1200" b="1"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Unit Metrics</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Unit Connections</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Commissioner Tools Update</a:t>
            </a:r>
            <a:endParaRPr sz="1200" dirty="0">
              <a:solidFill>
                <a:schemeClr val="dk1"/>
              </a:solidFill>
              <a:latin typeface="Arial"/>
              <a:ea typeface="Arial"/>
              <a:cs typeface="Arial"/>
              <a:sym typeface="Arial"/>
            </a:endParaRPr>
          </a:p>
          <a:p>
            <a:pPr algn="ctr"/>
            <a:endParaRPr sz="1200" dirty="0">
              <a:solidFill>
                <a:schemeClr val="dk1"/>
              </a:solidFill>
            </a:endParaRPr>
          </a:p>
          <a:p>
            <a:pPr algn="ctr"/>
            <a:r>
              <a:rPr lang="en-US" sz="1200" dirty="0">
                <a:solidFill>
                  <a:schemeClr val="dk1"/>
                </a:solidFill>
              </a:rPr>
              <a:t>District Dashboard</a:t>
            </a:r>
            <a:endParaRPr sz="1200" dirty="0">
              <a:solidFill>
                <a:schemeClr val="dk1"/>
              </a:solidFill>
            </a:endParaRPr>
          </a:p>
        </p:txBody>
      </p:sp>
      <p:cxnSp>
        <p:nvCxnSpPr>
          <p:cNvPr id="458" name="Google Shape;458;p35"/>
          <p:cNvCxnSpPr/>
          <p:nvPr/>
        </p:nvCxnSpPr>
        <p:spPr>
          <a:xfrm>
            <a:off x="4213411" y="3825130"/>
            <a:ext cx="0" cy="374175"/>
          </a:xfrm>
          <a:prstGeom prst="straightConnector1">
            <a:avLst/>
          </a:prstGeom>
          <a:noFill/>
          <a:ln w="63500" cap="flat" cmpd="sng">
            <a:solidFill>
              <a:schemeClr val="accent1"/>
            </a:solidFill>
            <a:prstDash val="solid"/>
            <a:miter lim="800000"/>
            <a:headEnd type="none" w="sm" len="sm"/>
            <a:tailEnd type="none" w="sm" len="sm"/>
          </a:ln>
        </p:spPr>
      </p:cxnSp>
      <p:sp>
        <p:nvSpPr>
          <p:cNvPr id="459" name="Google Shape;459;p35"/>
          <p:cNvSpPr txBox="1"/>
          <p:nvPr/>
        </p:nvSpPr>
        <p:spPr>
          <a:xfrm>
            <a:off x="3826670" y="4245070"/>
            <a:ext cx="817828" cy="500107"/>
          </a:xfrm>
          <a:prstGeom prst="rect">
            <a:avLst/>
          </a:prstGeom>
          <a:noFill/>
          <a:ln>
            <a:noFill/>
          </a:ln>
        </p:spPr>
        <p:txBody>
          <a:bodyPr spcFirstLastPara="1" wrap="square" lIns="68569" tIns="34275" rIns="68569" bIns="34275" anchor="t" anchorCtr="0">
            <a:spAutoFit/>
          </a:bodyPr>
          <a:lstStyle/>
          <a:p>
            <a:pPr algn="ctr"/>
            <a:r>
              <a:rPr lang="en-US" sz="1400" b="1" dirty="0">
                <a:solidFill>
                  <a:schemeClr val="dk1"/>
                </a:solidFill>
                <a:latin typeface="Arial" panose="020B0604020202020204" pitchFamily="34" charset="0"/>
                <a:cs typeface="Arial" panose="020B0604020202020204" pitchFamily="34" charset="0"/>
              </a:rPr>
              <a:t>Feb</a:t>
            </a:r>
            <a:r>
              <a:rPr lang="en-US" sz="1400" b="1" dirty="0">
                <a:solidFill>
                  <a:schemeClr val="dk1"/>
                </a:solidFill>
                <a:latin typeface="Arial" panose="020B0604020202020204" pitchFamily="34" charset="0"/>
                <a:ea typeface="Arial"/>
                <a:cs typeface="Arial" panose="020B0604020202020204" pitchFamily="34" charset="0"/>
                <a:sym typeface="Arial"/>
              </a:rPr>
              <a:t> 202</a:t>
            </a:r>
            <a:r>
              <a:rPr lang="en-US" sz="1400" b="1" dirty="0">
                <a:solidFill>
                  <a:schemeClr val="dk1"/>
                </a:solidFill>
                <a:latin typeface="Arial" panose="020B0604020202020204" pitchFamily="34" charset="0"/>
                <a:cs typeface="Arial" panose="020B0604020202020204" pitchFamily="34" charset="0"/>
              </a:rPr>
              <a:t>5</a:t>
            </a:r>
            <a:endParaRPr sz="1400" dirty="0">
              <a:latin typeface="Arial" panose="020B0604020202020204" pitchFamily="34" charset="0"/>
              <a:cs typeface="Arial" panose="020B0604020202020204" pitchFamily="34" charset="0"/>
            </a:endParaRPr>
          </a:p>
        </p:txBody>
      </p:sp>
      <p:sp>
        <p:nvSpPr>
          <p:cNvPr id="460" name="Google Shape;460;p35"/>
          <p:cNvSpPr txBox="1"/>
          <p:nvPr/>
        </p:nvSpPr>
        <p:spPr>
          <a:xfrm>
            <a:off x="2320348" y="4331198"/>
            <a:ext cx="905327" cy="438551"/>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Dec 31 2024</a:t>
            </a:r>
            <a:endParaRPr sz="1350" dirty="0"/>
          </a:p>
        </p:txBody>
      </p:sp>
      <p:cxnSp>
        <p:nvCxnSpPr>
          <p:cNvPr id="461" name="Google Shape;461;p35"/>
          <p:cNvCxnSpPr/>
          <p:nvPr/>
        </p:nvCxnSpPr>
        <p:spPr>
          <a:xfrm>
            <a:off x="7129614" y="3864565"/>
            <a:ext cx="0" cy="374175"/>
          </a:xfrm>
          <a:prstGeom prst="straightConnector1">
            <a:avLst/>
          </a:prstGeom>
          <a:noFill/>
          <a:ln w="63500" cap="flat" cmpd="sng">
            <a:solidFill>
              <a:schemeClr val="accent1"/>
            </a:solidFill>
            <a:prstDash val="solid"/>
            <a:miter lim="800000"/>
            <a:headEnd type="none" w="sm" len="sm"/>
            <a:tailEnd type="none" w="sm" len="sm"/>
          </a:ln>
        </p:spPr>
      </p:cxnSp>
      <p:sp>
        <p:nvSpPr>
          <p:cNvPr id="462" name="Google Shape;462;p35"/>
          <p:cNvSpPr txBox="1"/>
          <p:nvPr/>
        </p:nvSpPr>
        <p:spPr>
          <a:xfrm>
            <a:off x="2035802" y="2844605"/>
            <a:ext cx="1272600" cy="807883"/>
          </a:xfrm>
          <a:prstGeom prst="rect">
            <a:avLst/>
          </a:prstGeom>
          <a:noFill/>
          <a:ln w="9525"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Commissioner Awards and Recognition updated</a:t>
            </a:r>
            <a:endParaRPr sz="1350" dirty="0"/>
          </a:p>
        </p:txBody>
      </p:sp>
      <p:sp>
        <p:nvSpPr>
          <p:cNvPr id="463" name="Google Shape;463;p35"/>
          <p:cNvSpPr txBox="1"/>
          <p:nvPr/>
        </p:nvSpPr>
        <p:spPr>
          <a:xfrm>
            <a:off x="5079688" y="1926631"/>
            <a:ext cx="1272600" cy="1731213"/>
          </a:xfrm>
          <a:prstGeom prst="rect">
            <a:avLst/>
          </a:prstGeom>
          <a:noFill/>
          <a:ln w="9525"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Commissioner Training</a:t>
            </a:r>
            <a:endParaRPr sz="1350" dirty="0"/>
          </a:p>
          <a:p>
            <a:pPr algn="ctr"/>
            <a:r>
              <a:rPr lang="en-US" sz="1200" b="1" dirty="0">
                <a:solidFill>
                  <a:schemeClr val="dk1"/>
                </a:solidFill>
                <a:latin typeface="Arial"/>
                <a:ea typeface="Arial"/>
                <a:cs typeface="Arial"/>
                <a:sym typeface="Arial"/>
              </a:rPr>
              <a:t>Updated</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Position Specific</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College of Commissioner Science</a:t>
            </a:r>
            <a:endParaRPr sz="1350" dirty="0"/>
          </a:p>
        </p:txBody>
      </p:sp>
      <p:cxnSp>
        <p:nvCxnSpPr>
          <p:cNvPr id="464" name="Google Shape;464;p35"/>
          <p:cNvCxnSpPr/>
          <p:nvPr/>
        </p:nvCxnSpPr>
        <p:spPr>
          <a:xfrm>
            <a:off x="5713185" y="3843140"/>
            <a:ext cx="0" cy="374175"/>
          </a:xfrm>
          <a:prstGeom prst="straightConnector1">
            <a:avLst/>
          </a:prstGeom>
          <a:noFill/>
          <a:ln w="63500" cap="flat" cmpd="sng">
            <a:solidFill>
              <a:schemeClr val="accent1"/>
            </a:solidFill>
            <a:prstDash val="solid"/>
            <a:miter lim="800000"/>
            <a:headEnd type="none" w="sm" len="sm"/>
            <a:tailEnd type="none" w="sm" len="sm"/>
          </a:ln>
        </p:spPr>
      </p:cxnSp>
      <p:sp>
        <p:nvSpPr>
          <p:cNvPr id="465" name="Google Shape;465;p35"/>
          <p:cNvSpPr txBox="1"/>
          <p:nvPr/>
        </p:nvSpPr>
        <p:spPr>
          <a:xfrm>
            <a:off x="5304271" y="4293841"/>
            <a:ext cx="817828" cy="438551"/>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2nd qtr. 2025</a:t>
            </a:r>
            <a:endParaRPr sz="1350" dirty="0"/>
          </a:p>
        </p:txBody>
      </p:sp>
      <p:sp>
        <p:nvSpPr>
          <p:cNvPr id="466" name="Google Shape;466;p35"/>
          <p:cNvSpPr txBox="1"/>
          <p:nvPr/>
        </p:nvSpPr>
        <p:spPr>
          <a:xfrm>
            <a:off x="6501886" y="2560886"/>
            <a:ext cx="1272600" cy="1177215"/>
          </a:xfrm>
          <a:prstGeom prst="rect">
            <a:avLst/>
          </a:prstGeom>
          <a:noFill/>
          <a:ln w="9525"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Resources</a:t>
            </a:r>
            <a:endParaRPr sz="1350" dirty="0"/>
          </a:p>
          <a:p>
            <a:pPr algn="ctr"/>
            <a:r>
              <a:rPr lang="en-US" sz="1200" b="1" dirty="0">
                <a:solidFill>
                  <a:schemeClr val="dk1"/>
                </a:solidFill>
                <a:latin typeface="Arial"/>
                <a:ea typeface="Arial"/>
                <a:cs typeface="Arial"/>
                <a:sym typeface="Arial"/>
              </a:rPr>
              <a:t>Updated</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Manuals</a:t>
            </a:r>
            <a:endParaRPr sz="1350" dirty="0"/>
          </a:p>
          <a:p>
            <a:pPr algn="ctr"/>
            <a:endParaRPr sz="1200" dirty="0">
              <a:solidFill>
                <a:schemeClr val="dk1"/>
              </a:solidFill>
              <a:latin typeface="Arial"/>
              <a:ea typeface="Arial"/>
              <a:cs typeface="Arial"/>
              <a:sym typeface="Arial"/>
            </a:endParaRPr>
          </a:p>
          <a:p>
            <a:pPr algn="ctr"/>
            <a:r>
              <a:rPr lang="en-US" sz="1200" dirty="0">
                <a:solidFill>
                  <a:schemeClr val="dk1"/>
                </a:solidFill>
                <a:latin typeface="Arial"/>
                <a:ea typeface="Arial"/>
                <a:cs typeface="Arial"/>
                <a:sym typeface="Arial"/>
              </a:rPr>
              <a:t>Website</a:t>
            </a:r>
            <a:endParaRPr sz="1350" dirty="0"/>
          </a:p>
        </p:txBody>
      </p:sp>
      <p:sp>
        <p:nvSpPr>
          <p:cNvPr id="467" name="Google Shape;467;p35"/>
          <p:cNvSpPr txBox="1"/>
          <p:nvPr/>
        </p:nvSpPr>
        <p:spPr>
          <a:xfrm>
            <a:off x="6687420" y="4291190"/>
            <a:ext cx="851079" cy="438551"/>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Dec 31 2025</a:t>
            </a:r>
            <a:endParaRPr sz="1350" dirty="0"/>
          </a:p>
        </p:txBody>
      </p:sp>
      <p:sp>
        <p:nvSpPr>
          <p:cNvPr id="468" name="Google Shape;468;p35"/>
          <p:cNvSpPr txBox="1"/>
          <p:nvPr/>
        </p:nvSpPr>
        <p:spPr>
          <a:xfrm>
            <a:off x="7306545" y="2227685"/>
            <a:ext cx="1326375" cy="253885"/>
          </a:xfrm>
          <a:prstGeom prst="rect">
            <a:avLst/>
          </a:prstGeom>
          <a:noFill/>
          <a:ln w="9525" cap="flat" cmpd="sng">
            <a:solidFill>
              <a:schemeClr val="accent1"/>
            </a:solidFill>
            <a:prstDash val="solid"/>
            <a:round/>
            <a:headEnd type="none" w="sm" len="sm"/>
            <a:tailEnd type="none" w="sm" len="sm"/>
          </a:ln>
        </p:spPr>
        <p:txBody>
          <a:bodyPr spcFirstLastPara="1" wrap="square" lIns="68569" tIns="34275" rIns="68569" bIns="34275" anchor="t" anchorCtr="0">
            <a:spAutoFit/>
          </a:bodyPr>
          <a:lstStyle/>
          <a:p>
            <a:pPr algn="ctr"/>
            <a:r>
              <a:rPr lang="en-US" sz="1200" b="1" dirty="0">
                <a:solidFill>
                  <a:schemeClr val="dk1"/>
                </a:solidFill>
                <a:latin typeface="Arial"/>
                <a:ea typeface="Arial"/>
                <a:cs typeface="Arial"/>
                <a:sym typeface="Arial"/>
              </a:rPr>
              <a:t>Communication</a:t>
            </a:r>
            <a:endParaRPr sz="1200" dirty="0">
              <a:solidFill>
                <a:schemeClr val="dk1"/>
              </a:solidFill>
              <a:latin typeface="Arial"/>
              <a:ea typeface="Arial"/>
              <a:cs typeface="Arial"/>
              <a:sym typeface="Arial"/>
            </a:endParaRPr>
          </a:p>
        </p:txBody>
      </p:sp>
      <p:cxnSp>
        <p:nvCxnSpPr>
          <p:cNvPr id="469" name="Google Shape;469;p35"/>
          <p:cNvCxnSpPr/>
          <p:nvPr/>
        </p:nvCxnSpPr>
        <p:spPr>
          <a:xfrm>
            <a:off x="8123767" y="2562677"/>
            <a:ext cx="0" cy="1710675"/>
          </a:xfrm>
          <a:prstGeom prst="straightConnector1">
            <a:avLst/>
          </a:prstGeom>
          <a:noFill/>
          <a:ln w="63500" cap="flat" cmpd="sng">
            <a:solidFill>
              <a:schemeClr val="accent1"/>
            </a:solidFill>
            <a:prstDash val="solid"/>
            <a:miter lim="800000"/>
            <a:headEnd type="none" w="sm" len="sm"/>
            <a:tailEnd type="none" w="sm" len="sm"/>
          </a:ln>
        </p:spPr>
      </p:cxnSp>
      <p:sp>
        <p:nvSpPr>
          <p:cNvPr id="470" name="Google Shape;470;p35"/>
          <p:cNvSpPr txBox="1"/>
          <p:nvPr/>
        </p:nvSpPr>
        <p:spPr>
          <a:xfrm>
            <a:off x="7605749" y="4358485"/>
            <a:ext cx="1039500" cy="253885"/>
          </a:xfrm>
          <a:prstGeom prst="rect">
            <a:avLst/>
          </a:prstGeom>
          <a:noFill/>
          <a:ln>
            <a:noFill/>
          </a:ln>
        </p:spPr>
        <p:txBody>
          <a:bodyPr spcFirstLastPara="1" wrap="square" lIns="68569" tIns="34275" rIns="68569" bIns="34275" anchor="t" anchorCtr="0">
            <a:spAutoFit/>
          </a:bodyPr>
          <a:lstStyle/>
          <a:p>
            <a:pPr algn="ctr"/>
            <a:r>
              <a:rPr lang="en-US" sz="1200" dirty="0">
                <a:solidFill>
                  <a:schemeClr val="dk1"/>
                </a:solidFill>
                <a:latin typeface="Arial"/>
                <a:ea typeface="Arial"/>
                <a:cs typeface="Arial"/>
                <a:sym typeface="Arial"/>
              </a:rPr>
              <a:t>Continuous</a:t>
            </a:r>
            <a:endParaRPr sz="1350" dirty="0"/>
          </a:p>
        </p:txBody>
      </p:sp>
      <p:sp>
        <p:nvSpPr>
          <p:cNvPr id="471" name="Google Shape;471;p35"/>
          <p:cNvSpPr/>
          <p:nvPr/>
        </p:nvSpPr>
        <p:spPr>
          <a:xfrm>
            <a:off x="1528307" y="5203762"/>
            <a:ext cx="6087385" cy="783920"/>
          </a:xfrm>
          <a:prstGeom prst="rightArrow">
            <a:avLst>
              <a:gd name="adj1" fmla="val 50000"/>
              <a:gd name="adj2" fmla="val 50000"/>
            </a:avLst>
          </a:prstGeom>
          <a:solidFill>
            <a:schemeClr val="accent1"/>
          </a:solidFill>
          <a:ln w="12700" cap="flat" cmpd="sng">
            <a:solidFill>
              <a:srgbClr val="1C3052"/>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350" dirty="0">
                <a:solidFill>
                  <a:schemeClr val="lt1"/>
                </a:solidFill>
                <a:latin typeface="Arial"/>
                <a:ea typeface="Arial"/>
                <a:cs typeface="Arial"/>
                <a:sym typeface="Arial"/>
              </a:rPr>
              <a:t>Implementation Support for Local Councils - Ongoing</a:t>
            </a:r>
            <a:endParaRPr sz="13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6E9CA86-4362-74F4-23F2-03B7A623795F}"/>
              </a:ext>
            </a:extLst>
          </p:cNvPr>
          <p:cNvSpPr txBox="1"/>
          <p:nvPr/>
        </p:nvSpPr>
        <p:spPr>
          <a:xfrm>
            <a:off x="1755235" y="2805439"/>
            <a:ext cx="3323327" cy="2354491"/>
          </a:xfrm>
          <a:prstGeom prst="rect">
            <a:avLst/>
          </a:prstGeom>
          <a:noFill/>
        </p:spPr>
        <p:txBody>
          <a:bodyPr wrap="square">
            <a:spAutoFit/>
          </a:bodyPr>
          <a:lstStyle/>
          <a:p>
            <a:pPr algn="l"/>
            <a:r>
              <a:rPr lang="en-US" sz="2100" dirty="0">
                <a:solidFill>
                  <a:srgbClr val="000000"/>
                </a:solidFill>
                <a:latin typeface="Arial" panose="020B0604020202020204" pitchFamily="34" charset="0"/>
              </a:rPr>
              <a:t>Tasks</a:t>
            </a:r>
          </a:p>
          <a:p>
            <a:pPr algn="l"/>
            <a:r>
              <a:rPr lang="en-US" sz="2100" dirty="0">
                <a:solidFill>
                  <a:srgbClr val="000000"/>
                </a:solidFill>
                <a:latin typeface="Arial" panose="020B0604020202020204" pitchFamily="34" charset="0"/>
              </a:rPr>
              <a:t>Subjective</a:t>
            </a:r>
          </a:p>
          <a:p>
            <a:pPr algn="l"/>
            <a:r>
              <a:rPr lang="en-US" sz="2100" dirty="0">
                <a:solidFill>
                  <a:srgbClr val="000000"/>
                </a:solidFill>
                <a:latin typeface="Arial" panose="020B0604020202020204" pitchFamily="34" charset="0"/>
              </a:rPr>
              <a:t>Assessment</a:t>
            </a:r>
          </a:p>
          <a:p>
            <a:pPr algn="l"/>
            <a:r>
              <a:rPr lang="en-US" sz="2100" dirty="0">
                <a:solidFill>
                  <a:srgbClr val="000000"/>
                </a:solidFill>
                <a:latin typeface="Arial" panose="020B0604020202020204" pitchFamily="34" charset="0"/>
              </a:rPr>
              <a:t>Auditor</a:t>
            </a:r>
          </a:p>
          <a:p>
            <a:pPr algn="l"/>
            <a:r>
              <a:rPr lang="en-US" sz="2100" dirty="0">
                <a:solidFill>
                  <a:srgbClr val="000000"/>
                </a:solidFill>
                <a:latin typeface="Arial" panose="020B0604020202020204" pitchFamily="34" charset="0"/>
              </a:rPr>
              <a:t>Complicated</a:t>
            </a:r>
          </a:p>
          <a:p>
            <a:pPr algn="l"/>
            <a:r>
              <a:rPr lang="en-US" sz="2100" dirty="0">
                <a:solidFill>
                  <a:srgbClr val="000000"/>
                </a:solidFill>
                <a:latin typeface="Arial" panose="020B0604020202020204" pitchFamily="34" charset="0"/>
              </a:rPr>
              <a:t>Hard to recruit</a:t>
            </a:r>
          </a:p>
          <a:p>
            <a:pPr algn="l"/>
            <a:endParaRPr lang="en-US" sz="2100" dirty="0">
              <a:solidFill>
                <a:srgbClr val="000000"/>
              </a:solidFill>
              <a:latin typeface="Arial" panose="020B0604020202020204" pitchFamily="34" charset="0"/>
            </a:endParaRPr>
          </a:p>
        </p:txBody>
      </p:sp>
      <p:sp>
        <p:nvSpPr>
          <p:cNvPr id="6" name="TextBox 5">
            <a:extLst>
              <a:ext uri="{FF2B5EF4-FFF2-40B4-BE49-F238E27FC236}">
                <a16:creationId xmlns:a16="http://schemas.microsoft.com/office/drawing/2014/main" id="{824D778D-8DD4-D8EA-7143-E500109AABBA}"/>
              </a:ext>
            </a:extLst>
          </p:cNvPr>
          <p:cNvSpPr txBox="1"/>
          <p:nvPr/>
        </p:nvSpPr>
        <p:spPr>
          <a:xfrm>
            <a:off x="497377" y="218572"/>
            <a:ext cx="3926652" cy="584775"/>
          </a:xfrm>
          <a:prstGeom prst="rect">
            <a:avLst/>
          </a:prstGeom>
          <a:noFill/>
        </p:spPr>
        <p:txBody>
          <a:bodyPr wrap="none" rtlCol="0">
            <a:spAutoFit/>
          </a:bodyPr>
          <a:lstStyle/>
          <a:p>
            <a:r>
              <a:rPr lang="en-US" sz="3200" b="1" dirty="0">
                <a:solidFill>
                  <a:schemeClr val="bg1"/>
                </a:solidFill>
              </a:rPr>
              <a:t>Unit Service Contrasts</a:t>
            </a:r>
          </a:p>
        </p:txBody>
      </p:sp>
      <p:sp>
        <p:nvSpPr>
          <p:cNvPr id="7" name="TextBox 6">
            <a:extLst>
              <a:ext uri="{FF2B5EF4-FFF2-40B4-BE49-F238E27FC236}">
                <a16:creationId xmlns:a16="http://schemas.microsoft.com/office/drawing/2014/main" id="{02DD11D7-57B3-2D96-A78B-3BFE1DF34756}"/>
              </a:ext>
            </a:extLst>
          </p:cNvPr>
          <p:cNvSpPr txBox="1"/>
          <p:nvPr/>
        </p:nvSpPr>
        <p:spPr>
          <a:xfrm>
            <a:off x="5533024" y="2800281"/>
            <a:ext cx="3323327" cy="2031325"/>
          </a:xfrm>
          <a:prstGeom prst="rect">
            <a:avLst/>
          </a:prstGeom>
          <a:noFill/>
        </p:spPr>
        <p:txBody>
          <a:bodyPr wrap="square">
            <a:spAutoFit/>
          </a:bodyPr>
          <a:lstStyle/>
          <a:p>
            <a:pPr algn="l"/>
            <a:r>
              <a:rPr lang="en-US" sz="2100" dirty="0">
                <a:solidFill>
                  <a:srgbClr val="000000"/>
                </a:solidFill>
                <a:latin typeface="Arial" panose="020B0604020202020204" pitchFamily="34" charset="0"/>
              </a:rPr>
              <a:t>Impact</a:t>
            </a:r>
          </a:p>
          <a:p>
            <a:pPr algn="l"/>
            <a:r>
              <a:rPr lang="en-US" sz="2100" dirty="0">
                <a:solidFill>
                  <a:srgbClr val="000000"/>
                </a:solidFill>
                <a:latin typeface="Arial" panose="020B0604020202020204" pitchFamily="34" charset="0"/>
              </a:rPr>
              <a:t>Objective</a:t>
            </a:r>
          </a:p>
          <a:p>
            <a:pPr algn="l"/>
            <a:r>
              <a:rPr lang="en-US" sz="2100" dirty="0">
                <a:solidFill>
                  <a:srgbClr val="000000"/>
                </a:solidFill>
                <a:latin typeface="Arial" panose="020B0604020202020204" pitchFamily="34" charset="0"/>
              </a:rPr>
              <a:t>Connections</a:t>
            </a:r>
          </a:p>
          <a:p>
            <a:pPr algn="l"/>
            <a:r>
              <a:rPr lang="en-US" sz="2100" dirty="0">
                <a:solidFill>
                  <a:srgbClr val="000000"/>
                </a:solidFill>
                <a:latin typeface="Arial" panose="020B0604020202020204" pitchFamily="34" charset="0"/>
              </a:rPr>
              <a:t>Ally</a:t>
            </a:r>
          </a:p>
          <a:p>
            <a:pPr algn="l"/>
            <a:r>
              <a:rPr lang="en-US" sz="2100" dirty="0">
                <a:solidFill>
                  <a:srgbClr val="000000"/>
                </a:solidFill>
                <a:latin typeface="Arial" panose="020B0604020202020204" pitchFamily="34" charset="0"/>
              </a:rPr>
              <a:t>Simplified</a:t>
            </a:r>
          </a:p>
          <a:p>
            <a:pPr algn="l"/>
            <a:r>
              <a:rPr lang="en-US" sz="2100" dirty="0">
                <a:solidFill>
                  <a:srgbClr val="000000"/>
                </a:solidFill>
                <a:latin typeface="Arial" panose="020B0604020202020204" pitchFamily="34" charset="0"/>
              </a:rPr>
              <a:t>Honor to serve</a:t>
            </a:r>
          </a:p>
        </p:txBody>
      </p:sp>
      <p:sp>
        <p:nvSpPr>
          <p:cNvPr id="8" name="Arrow: Right 7">
            <a:extLst>
              <a:ext uri="{FF2B5EF4-FFF2-40B4-BE49-F238E27FC236}">
                <a16:creationId xmlns:a16="http://schemas.microsoft.com/office/drawing/2014/main" id="{1FF27454-CAEB-8365-87B7-3EE1F3ED53C9}"/>
              </a:ext>
            </a:extLst>
          </p:cNvPr>
          <p:cNvSpPr/>
          <p:nvPr/>
        </p:nvSpPr>
        <p:spPr>
          <a:xfrm>
            <a:off x="2781786" y="2954774"/>
            <a:ext cx="2730244" cy="90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Arrow: Right 8">
            <a:extLst>
              <a:ext uri="{FF2B5EF4-FFF2-40B4-BE49-F238E27FC236}">
                <a16:creationId xmlns:a16="http://schemas.microsoft.com/office/drawing/2014/main" id="{3CB5B246-882B-221D-ED66-290CF290BE1B}"/>
              </a:ext>
            </a:extLst>
          </p:cNvPr>
          <p:cNvSpPr/>
          <p:nvPr/>
        </p:nvSpPr>
        <p:spPr>
          <a:xfrm>
            <a:off x="3098800" y="3289045"/>
            <a:ext cx="2404607" cy="90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Arrow: Right 9">
            <a:extLst>
              <a:ext uri="{FF2B5EF4-FFF2-40B4-BE49-F238E27FC236}">
                <a16:creationId xmlns:a16="http://schemas.microsoft.com/office/drawing/2014/main" id="{9EEB2B95-A7E7-CAEE-2E01-03AD7876C3C2}"/>
              </a:ext>
            </a:extLst>
          </p:cNvPr>
          <p:cNvSpPr/>
          <p:nvPr/>
        </p:nvSpPr>
        <p:spPr>
          <a:xfrm>
            <a:off x="3351122" y="3593126"/>
            <a:ext cx="2152283" cy="90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Arrow: Right 10">
            <a:extLst>
              <a:ext uri="{FF2B5EF4-FFF2-40B4-BE49-F238E27FC236}">
                <a16:creationId xmlns:a16="http://schemas.microsoft.com/office/drawing/2014/main" id="{97E64AF6-C86C-2E2E-F036-5CA91C4A3B1A}"/>
              </a:ext>
            </a:extLst>
          </p:cNvPr>
          <p:cNvSpPr/>
          <p:nvPr/>
        </p:nvSpPr>
        <p:spPr>
          <a:xfrm>
            <a:off x="2773166" y="3936025"/>
            <a:ext cx="2730244" cy="90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Arrow: Right 11">
            <a:extLst>
              <a:ext uri="{FF2B5EF4-FFF2-40B4-BE49-F238E27FC236}">
                <a16:creationId xmlns:a16="http://schemas.microsoft.com/office/drawing/2014/main" id="{F52BC066-A325-7B02-922B-DF1CD87C4358}"/>
              </a:ext>
            </a:extLst>
          </p:cNvPr>
          <p:cNvSpPr/>
          <p:nvPr/>
        </p:nvSpPr>
        <p:spPr>
          <a:xfrm>
            <a:off x="3351123" y="4259515"/>
            <a:ext cx="2145812" cy="90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F4E3C75D-2AC7-097E-657C-A4AC550E499B}"/>
              </a:ext>
            </a:extLst>
          </p:cNvPr>
          <p:cNvSpPr txBox="1"/>
          <p:nvPr/>
        </p:nvSpPr>
        <p:spPr>
          <a:xfrm>
            <a:off x="1758888" y="2344045"/>
            <a:ext cx="1022898" cy="507831"/>
          </a:xfrm>
          <a:prstGeom prst="rect">
            <a:avLst/>
          </a:prstGeom>
          <a:noFill/>
        </p:spPr>
        <p:txBody>
          <a:bodyPr wrap="square" rtlCol="0">
            <a:spAutoFit/>
          </a:bodyPr>
          <a:lstStyle/>
          <a:p>
            <a:r>
              <a:rPr lang="en-US" sz="2700" u="sng" dirty="0"/>
              <a:t>Now</a:t>
            </a:r>
          </a:p>
        </p:txBody>
      </p:sp>
      <p:sp>
        <p:nvSpPr>
          <p:cNvPr id="19" name="TextBox 18">
            <a:extLst>
              <a:ext uri="{FF2B5EF4-FFF2-40B4-BE49-F238E27FC236}">
                <a16:creationId xmlns:a16="http://schemas.microsoft.com/office/drawing/2014/main" id="{BAD096AC-FAC0-AEDA-AF22-72E6A90596DC}"/>
              </a:ext>
            </a:extLst>
          </p:cNvPr>
          <p:cNvSpPr txBox="1"/>
          <p:nvPr/>
        </p:nvSpPr>
        <p:spPr>
          <a:xfrm>
            <a:off x="5551147" y="2281604"/>
            <a:ext cx="1438376" cy="507831"/>
          </a:xfrm>
          <a:prstGeom prst="rect">
            <a:avLst/>
          </a:prstGeom>
          <a:noFill/>
        </p:spPr>
        <p:txBody>
          <a:bodyPr wrap="square" rtlCol="0">
            <a:spAutoFit/>
          </a:bodyPr>
          <a:lstStyle/>
          <a:p>
            <a:r>
              <a:rPr lang="en-US" sz="2700" u="sng" dirty="0"/>
              <a:t>Future</a:t>
            </a:r>
          </a:p>
        </p:txBody>
      </p:sp>
      <p:sp>
        <p:nvSpPr>
          <p:cNvPr id="2" name="Arrow: Right 1">
            <a:extLst>
              <a:ext uri="{FF2B5EF4-FFF2-40B4-BE49-F238E27FC236}">
                <a16:creationId xmlns:a16="http://schemas.microsoft.com/office/drawing/2014/main" id="{FF33B9C9-66CA-0815-2BEC-05222056EE8D}"/>
              </a:ext>
            </a:extLst>
          </p:cNvPr>
          <p:cNvSpPr/>
          <p:nvPr/>
        </p:nvSpPr>
        <p:spPr>
          <a:xfrm>
            <a:off x="3650064" y="4558453"/>
            <a:ext cx="1846871" cy="90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667859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8084</TotalTime>
  <Words>2630</Words>
  <Application>Microsoft Office PowerPoint</Application>
  <PresentationFormat>On-screen Show (4:3)</PresentationFormat>
  <Paragraphs>252</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Symbol</vt:lpstr>
      <vt:lpstr>Times New Roman</vt:lpstr>
      <vt:lpstr>Office Theme</vt:lpstr>
      <vt:lpstr>  The Future of Unit Service   </vt:lpstr>
      <vt:lpstr>Course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Metrics (Objective)</vt:lpstr>
      <vt:lpstr>Objective Unit Metrics</vt:lpstr>
      <vt:lpstr>PowerPoint Presentation</vt:lpstr>
      <vt:lpstr>PowerPoint Presentation</vt:lpstr>
      <vt:lpstr>PowerPoint Presentation</vt:lpstr>
      <vt:lpstr>Commissioner Tools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Kresha Alvarado</cp:lastModifiedBy>
  <cp:revision>175</cp:revision>
  <dcterms:created xsi:type="dcterms:W3CDTF">2017-02-14T13:02:44Z</dcterms:created>
  <dcterms:modified xsi:type="dcterms:W3CDTF">2025-01-24T17:10:12Z</dcterms:modified>
</cp:coreProperties>
</file>