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585" r:id="rId2"/>
    <p:sldId id="614" r:id="rId3"/>
    <p:sldId id="606" r:id="rId4"/>
    <p:sldId id="607" r:id="rId5"/>
    <p:sldId id="609" r:id="rId6"/>
    <p:sldId id="610" r:id="rId7"/>
    <p:sldId id="611" r:id="rId8"/>
    <p:sldId id="608" r:id="rId9"/>
    <p:sldId id="587" r:id="rId10"/>
    <p:sldId id="589" r:id="rId11"/>
    <p:sldId id="613" r:id="rId12"/>
    <p:sldId id="612" r:id="rId13"/>
    <p:sldId id="31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DDeCwAdJ6e7TnJZY0J9Jgw==" hashData="apO874h4I1s1Rv0vQ9ErUHBHB/79ruxPj+Q6kMMK4eB1yNnwRW4sLRkbqvBEc6UrqE8Qhl3b21ayLoFZnJdgUw=="/>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0B047F6-C4CD-9443-E5A8-1BEE2C8D01F2}" name="Kresha Alvarado" initials="KA" userId="Kresha Alvarado"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85A472-3567-4458-9551-F3A794B97B9D}" v="18" dt="2026-04-02T22:41:53.690"/>
    <p1510:client id="{FA2728F9-850C-4FD8-9CD3-B0367DB8CF50}" v="4" dt="2026-04-03T19:56:09.2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52058" autoAdjust="0"/>
  </p:normalViewPr>
  <p:slideViewPr>
    <p:cSldViewPr snapToGrid="0">
      <p:cViewPr varScale="1">
        <p:scale>
          <a:sx n="52" d="100"/>
          <a:sy n="52" d="100"/>
        </p:scale>
        <p:origin x="534" y="66"/>
      </p:cViewPr>
      <p:guideLst/>
    </p:cSldViewPr>
  </p:slideViewPr>
  <p:notesTextViewPr>
    <p:cViewPr>
      <p:scale>
        <a:sx n="1" d="1"/>
        <a:sy n="1" d="1"/>
      </p:scale>
      <p:origin x="0" y="0"/>
    </p:cViewPr>
  </p:notesTextViewPr>
  <p:sorterViewPr>
    <p:cViewPr>
      <p:scale>
        <a:sx n="100" d="100"/>
        <a:sy n="100" d="100"/>
      </p:scale>
      <p:origin x="0" y="-3714"/>
    </p:cViewPr>
  </p:sorterViewPr>
  <p:notesViewPr>
    <p:cSldViewPr snapToGrid="0">
      <p:cViewPr varScale="1">
        <p:scale>
          <a:sx n="76" d="100"/>
          <a:sy n="76" d="100"/>
        </p:scale>
        <p:origin x="1530"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erta Hudson" userId="hHVeuc9Qt6GrzsVwbD1ICp3LNgsDdLaSg8SAI5B2kUc=" providerId="None" clId="Web-{E685A472-3567-4458-9551-F3A794B97B9D}"/>
    <pc:docChg chg="modSld">
      <pc:chgData name="Roberta Hudson" userId="hHVeuc9Qt6GrzsVwbD1ICp3LNgsDdLaSg8SAI5B2kUc=" providerId="None" clId="Web-{E685A472-3567-4458-9551-F3A794B97B9D}" dt="2026-04-02T22:41:53.690" v="23" actId="1076"/>
      <pc:docMkLst>
        <pc:docMk/>
      </pc:docMkLst>
      <pc:sldChg chg="modSp">
        <pc:chgData name="Roberta Hudson" userId="hHVeuc9Qt6GrzsVwbD1ICp3LNgsDdLaSg8SAI5B2kUc=" providerId="None" clId="Web-{E685A472-3567-4458-9551-F3A794B97B9D}" dt="2026-04-02T22:34:24.685" v="2" actId="20577"/>
        <pc:sldMkLst>
          <pc:docMk/>
          <pc:sldMk cId="3547500067" sldId="585"/>
        </pc:sldMkLst>
        <pc:spChg chg="mod">
          <ac:chgData name="Roberta Hudson" userId="hHVeuc9Qt6GrzsVwbD1ICp3LNgsDdLaSg8SAI5B2kUc=" providerId="None" clId="Web-{E685A472-3567-4458-9551-F3A794B97B9D}" dt="2026-04-02T22:34:24.685" v="2" actId="20577"/>
          <ac:spMkLst>
            <pc:docMk/>
            <pc:sldMk cId="3547500067" sldId="585"/>
            <ac:spMk id="2" creationId="{AC1ED4DE-389B-5A27-BA21-885FDAC5CFC9}"/>
          </ac:spMkLst>
        </pc:spChg>
      </pc:sldChg>
      <pc:sldChg chg="modNotes">
        <pc:chgData name="Roberta Hudson" userId="hHVeuc9Qt6GrzsVwbD1ICp3LNgsDdLaSg8SAI5B2kUc=" providerId="None" clId="Web-{E685A472-3567-4458-9551-F3A794B97B9D}" dt="2026-04-02T22:39:19.611" v="9"/>
        <pc:sldMkLst>
          <pc:docMk/>
          <pc:sldMk cId="2170817664" sldId="607"/>
        </pc:sldMkLst>
      </pc:sldChg>
      <pc:sldChg chg="modSp">
        <pc:chgData name="Roberta Hudson" userId="hHVeuc9Qt6GrzsVwbD1ICp3LNgsDdLaSg8SAI5B2kUc=" providerId="None" clId="Web-{E685A472-3567-4458-9551-F3A794B97B9D}" dt="2026-04-02T22:40:41.252" v="17" actId="20577"/>
        <pc:sldMkLst>
          <pc:docMk/>
          <pc:sldMk cId="3594239747" sldId="609"/>
        </pc:sldMkLst>
        <pc:spChg chg="mod">
          <ac:chgData name="Roberta Hudson" userId="hHVeuc9Qt6GrzsVwbD1ICp3LNgsDdLaSg8SAI5B2kUc=" providerId="None" clId="Web-{E685A472-3567-4458-9551-F3A794B97B9D}" dt="2026-04-02T22:39:35.564" v="10" actId="1076"/>
          <ac:spMkLst>
            <pc:docMk/>
            <pc:sldMk cId="3594239747" sldId="609"/>
            <ac:spMk id="2" creationId="{45CF7B99-1CDA-AE29-DB33-9794F0484994}"/>
          </ac:spMkLst>
        </pc:spChg>
        <pc:spChg chg="mod">
          <ac:chgData name="Roberta Hudson" userId="hHVeuc9Qt6GrzsVwbD1ICp3LNgsDdLaSg8SAI5B2kUc=" providerId="None" clId="Web-{E685A472-3567-4458-9551-F3A794B97B9D}" dt="2026-04-02T22:40:41.252" v="17" actId="20577"/>
          <ac:spMkLst>
            <pc:docMk/>
            <pc:sldMk cId="3594239747" sldId="609"/>
            <ac:spMk id="3" creationId="{93B5D734-9F13-25DA-FA21-70B5C5378D77}"/>
          </ac:spMkLst>
        </pc:spChg>
      </pc:sldChg>
      <pc:sldChg chg="modSp">
        <pc:chgData name="Roberta Hudson" userId="hHVeuc9Qt6GrzsVwbD1ICp3LNgsDdLaSg8SAI5B2kUc=" providerId="None" clId="Web-{E685A472-3567-4458-9551-F3A794B97B9D}" dt="2026-04-02T22:41:43.659" v="22" actId="20577"/>
        <pc:sldMkLst>
          <pc:docMk/>
          <pc:sldMk cId="2273656081" sldId="610"/>
        </pc:sldMkLst>
        <pc:spChg chg="mod">
          <ac:chgData name="Roberta Hudson" userId="hHVeuc9Qt6GrzsVwbD1ICp3LNgsDdLaSg8SAI5B2kUc=" providerId="None" clId="Web-{E685A472-3567-4458-9551-F3A794B97B9D}" dt="2026-04-02T22:40:48.252" v="18" actId="1076"/>
          <ac:spMkLst>
            <pc:docMk/>
            <pc:sldMk cId="2273656081" sldId="610"/>
            <ac:spMk id="2" creationId="{E83103D8-DD74-04AB-B982-A73D978BD374}"/>
          </ac:spMkLst>
        </pc:spChg>
        <pc:spChg chg="mod">
          <ac:chgData name="Roberta Hudson" userId="hHVeuc9Qt6GrzsVwbD1ICp3LNgsDdLaSg8SAI5B2kUc=" providerId="None" clId="Web-{E685A472-3567-4458-9551-F3A794B97B9D}" dt="2026-04-02T22:41:43.659" v="22" actId="20577"/>
          <ac:spMkLst>
            <pc:docMk/>
            <pc:sldMk cId="2273656081" sldId="610"/>
            <ac:spMk id="3" creationId="{F781FC5F-CC12-0FE5-005B-7C3BF1E0D5C2}"/>
          </ac:spMkLst>
        </pc:spChg>
      </pc:sldChg>
      <pc:sldChg chg="modSp">
        <pc:chgData name="Roberta Hudson" userId="hHVeuc9Qt6GrzsVwbD1ICp3LNgsDdLaSg8SAI5B2kUc=" providerId="None" clId="Web-{E685A472-3567-4458-9551-F3A794B97B9D}" dt="2026-04-02T22:41:53.690" v="23" actId="1076"/>
        <pc:sldMkLst>
          <pc:docMk/>
          <pc:sldMk cId="3457956216" sldId="611"/>
        </pc:sldMkLst>
        <pc:spChg chg="mod">
          <ac:chgData name="Roberta Hudson" userId="hHVeuc9Qt6GrzsVwbD1ICp3LNgsDdLaSg8SAI5B2kUc=" providerId="None" clId="Web-{E685A472-3567-4458-9551-F3A794B97B9D}" dt="2026-04-02T22:41:53.690" v="23" actId="1076"/>
          <ac:spMkLst>
            <pc:docMk/>
            <pc:sldMk cId="3457956216" sldId="611"/>
            <ac:spMk id="2" creationId="{69C1B102-7EB1-2576-E529-CC246BC30EDD}"/>
          </ac:spMkLst>
        </pc:spChg>
      </pc:sldChg>
    </pc:docChg>
  </pc:docChgLst>
  <pc:docChgLst>
    <pc:chgData name="Roberta Hudson" userId="hHVeuc9Qt6GrzsVwbD1ICp3LNgsDdLaSg8SAI5B2kUc=" providerId="None" clId="Web-{FA2728F9-850C-4FD8-9CD3-B0367DB8CF50}"/>
    <pc:docChg chg="modSld">
      <pc:chgData name="Roberta Hudson" userId="hHVeuc9Qt6GrzsVwbD1ICp3LNgsDdLaSg8SAI5B2kUc=" providerId="None" clId="Web-{FA2728F9-850C-4FD8-9CD3-B0367DB8CF50}" dt="2026-04-03T20:11:26.351" v="24"/>
      <pc:docMkLst>
        <pc:docMk/>
      </pc:docMkLst>
      <pc:sldChg chg="modNotes">
        <pc:chgData name="Roberta Hudson" userId="hHVeuc9Qt6GrzsVwbD1ICp3LNgsDdLaSg8SAI5B2kUc=" providerId="None" clId="Web-{FA2728F9-850C-4FD8-9CD3-B0367DB8CF50}" dt="2026-04-03T20:11:26.351" v="24"/>
        <pc:sldMkLst>
          <pc:docMk/>
          <pc:sldMk cId="2170817664" sldId="607"/>
        </pc:sldMkLst>
      </pc:sldChg>
      <pc:sldChg chg="modNotes">
        <pc:chgData name="Roberta Hudson" userId="hHVeuc9Qt6GrzsVwbD1ICp3LNgsDdLaSg8SAI5B2kUc=" providerId="None" clId="Web-{FA2728F9-850C-4FD8-9CD3-B0367DB8CF50}" dt="2026-04-03T19:55:45.847" v="7"/>
        <pc:sldMkLst>
          <pc:docMk/>
          <pc:sldMk cId="3594239747" sldId="609"/>
        </pc:sldMkLst>
      </pc:sldChg>
      <pc:sldChg chg="modSp">
        <pc:chgData name="Roberta Hudson" userId="hHVeuc9Qt6GrzsVwbD1ICp3LNgsDdLaSg8SAI5B2kUc=" providerId="None" clId="Web-{FA2728F9-850C-4FD8-9CD3-B0367DB8CF50}" dt="2026-04-03T19:56:09.206" v="11" actId="20577"/>
        <pc:sldMkLst>
          <pc:docMk/>
          <pc:sldMk cId="2273656081" sldId="610"/>
        </pc:sldMkLst>
        <pc:spChg chg="mod">
          <ac:chgData name="Roberta Hudson" userId="hHVeuc9Qt6GrzsVwbD1ICp3LNgsDdLaSg8SAI5B2kUc=" providerId="None" clId="Web-{FA2728F9-850C-4FD8-9CD3-B0367DB8CF50}" dt="2026-04-03T19:56:09.206" v="11" actId="20577"/>
          <ac:spMkLst>
            <pc:docMk/>
            <pc:sldMk cId="2273656081" sldId="610"/>
            <ac:spMk id="3" creationId="{F781FC5F-CC12-0FE5-005B-7C3BF1E0D5C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81AB3A-572C-49D1-9B79-3FF0D8F69624}" type="datetimeFigureOut">
              <a:rPr lang="en-US" smtClean="0"/>
              <a:t>5/25/2026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B74634-456F-4398-B1F2-4DDB4278663F}" type="slidenum">
              <a:rPr lang="en-US" smtClean="0"/>
              <a:t>‹#›</a:t>
            </a:fld>
            <a:endParaRPr lang="en-US"/>
          </a:p>
        </p:txBody>
      </p:sp>
    </p:spTree>
    <p:extLst>
      <p:ext uri="{BB962C8B-B14F-4D97-AF65-F5344CB8AC3E}">
        <p14:creationId xmlns:p14="http://schemas.microsoft.com/office/powerpoint/2010/main" val="1365438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4BA77A-5537-43EE-BED1-FEFFA317371D}" type="slidenum">
              <a:rPr lang="en-US" smtClean="0"/>
              <a:t>1</a:t>
            </a:fld>
            <a:endParaRPr lang="en-US"/>
          </a:p>
        </p:txBody>
      </p:sp>
    </p:spTree>
    <p:extLst>
      <p:ext uri="{BB962C8B-B14F-4D97-AF65-F5344CB8AC3E}">
        <p14:creationId xmlns:p14="http://schemas.microsoft.com/office/powerpoint/2010/main" val="5881272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Parts Can Commissioners Influence?</a:t>
            </a:r>
          </a:p>
          <a:p>
            <a:pPr marL="0" indent="0">
              <a:buFont typeface="Arial" panose="020B0604020202020204" pitchFamily="34" charset="0"/>
              <a:buNone/>
            </a:pPr>
            <a:r>
              <a:rPr lang="en-US" dirty="0"/>
              <a:t>Commissioners influence several critical parts of the membership flywheel. </a:t>
            </a:r>
          </a:p>
          <a:p>
            <a:pPr marL="171450" indent="-171450">
              <a:buFont typeface="Arial" panose="020B0604020202020204" pitchFamily="34" charset="0"/>
              <a:buChar char="•"/>
            </a:pPr>
            <a:r>
              <a:rPr lang="en-US" dirty="0"/>
              <a:t>Let’s start with </a:t>
            </a:r>
            <a:r>
              <a:rPr lang="en-US" b="1" dirty="0"/>
              <a:t>onboarding.</a:t>
            </a:r>
            <a:r>
              <a:rPr lang="en-US" dirty="0"/>
              <a:t> The question is simple but essential: are units effectively converting interest and sign-ups into registered, engaged members? We can help close this gap by consistently encouraging units to </a:t>
            </a:r>
            <a:r>
              <a:rPr lang="en-US" sz="1200" kern="1200" dirty="0">
                <a:solidFill>
                  <a:schemeClr val="tx1"/>
                </a:solidFill>
                <a:effectLst/>
                <a:latin typeface="+mn-lt"/>
                <a:ea typeface="+mn-ea"/>
                <a:cs typeface="+mn-cs"/>
              </a:rPr>
              <a:t>follow up: holding parent orientation meetings within the first few weeks after new families join, and contacting families who stopped attending meetings/activities, or who never attended in the first place</a:t>
            </a:r>
            <a:r>
              <a:rPr lang="en-US" dirty="0"/>
              <a:t>.</a:t>
            </a:r>
          </a:p>
          <a:p>
            <a:pPr marL="171450" indent="-171450">
              <a:buFont typeface="Arial" panose="020B0604020202020204" pitchFamily="34" charset="0"/>
              <a:buChar char="•"/>
            </a:pPr>
            <a:r>
              <a:rPr lang="en-US" b="1" dirty="0"/>
              <a:t>Leader quality </a:t>
            </a:r>
            <a:r>
              <a:rPr lang="en-US" dirty="0"/>
              <a:t>is another area where commissioners have a direct impact. Unit service is, at its core, about supporting unit leaders—equipping them with the tools, training, and confidence they need to succeed. Strong leaders build strong units, and commissioners play a key role in mentoring, guiding, and reinforcing that standard. </a:t>
            </a:r>
          </a:p>
          <a:p>
            <a:pPr marL="171450" indent="-171450">
              <a:buFont typeface="Arial" panose="020B0604020202020204" pitchFamily="34" charset="0"/>
              <a:buChar char="•"/>
            </a:pPr>
            <a:r>
              <a:rPr lang="en-US" b="1" dirty="0"/>
              <a:t>Program quality </a:t>
            </a:r>
            <a:r>
              <a:rPr lang="en-US" dirty="0"/>
              <a:t>follows closely behind. When we support units, we support the quality of the program delivered to youth. A strong, engaging program is one of the most powerful drivers of retention and growth. </a:t>
            </a:r>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5"/>
          </p:nvPr>
        </p:nvSpPr>
        <p:spPr/>
        <p:txBody>
          <a:bodyPr/>
          <a:lstStyle/>
          <a:p>
            <a:fld id="{7EB74634-456F-4398-B1F2-4DDB4278663F}" type="slidenum">
              <a:rPr lang="en-US" smtClean="0"/>
              <a:t>10</a:t>
            </a:fld>
            <a:endParaRPr lang="en-US"/>
          </a:p>
        </p:txBody>
      </p:sp>
    </p:spTree>
    <p:extLst>
      <p:ext uri="{BB962C8B-B14F-4D97-AF65-F5344CB8AC3E}">
        <p14:creationId xmlns:p14="http://schemas.microsoft.com/office/powerpoint/2010/main" val="32546165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Membership Flywheel Activity – 5 to 10 minutes</a:t>
            </a:r>
          </a:p>
          <a:p>
            <a:r>
              <a:rPr lang="en-US" sz="1200" kern="1200" dirty="0">
                <a:solidFill>
                  <a:schemeClr val="tx1"/>
                </a:solidFill>
                <a:effectLst/>
                <a:latin typeface="+mn-lt"/>
                <a:ea typeface="+mn-ea"/>
                <a:cs typeface="+mn-cs"/>
              </a:rPr>
              <a:t>Commissioners influence key points in the membership flywheel that directly impact growth and retention. </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Instructor:</a:t>
            </a:r>
            <a:r>
              <a:rPr lang="en-US" sz="1200" kern="1200" dirty="0">
                <a:solidFill>
                  <a:schemeClr val="tx1"/>
                </a:solidFill>
                <a:effectLst/>
                <a:latin typeface="+mn-lt"/>
                <a:ea typeface="+mn-ea"/>
                <a:cs typeface="+mn-cs"/>
              </a:rPr>
              <a:t> Handout Membership Activity – “What Part of the Flywheel Can Commissioners Influence?” – 1 per person</a:t>
            </a:r>
          </a:p>
          <a:p>
            <a:r>
              <a:rPr lang="en-US" sz="1200" kern="1200" dirty="0">
                <a:solidFill>
                  <a:schemeClr val="tx1"/>
                </a:solidFill>
                <a:effectLst/>
                <a:latin typeface="+mn-lt"/>
                <a:ea typeface="+mn-ea"/>
                <a:cs typeface="+mn-cs"/>
              </a:rPr>
              <a:t>Use this activity to reflect, assess, and identify opportunities to strengthen units and improve outcomes.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Suggestion:</a:t>
            </a:r>
            <a:r>
              <a:rPr lang="en-US" dirty="0"/>
              <a:t> </a:t>
            </a:r>
            <a:r>
              <a:rPr lang="en-US" sz="1200" kern="1200" dirty="0">
                <a:solidFill>
                  <a:schemeClr val="tx1"/>
                </a:solidFill>
                <a:effectLst/>
                <a:latin typeface="+mn-lt"/>
                <a:ea typeface="+mn-ea"/>
                <a:cs typeface="+mn-cs"/>
              </a:rPr>
              <a:t>Work through the activity during this training session or your meeting breakout sessions.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Note:</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This is not an assessment or evaluation tool. It is intended solely to support the activity by helping identify opportunities to strengthen your assigned units</a:t>
            </a:r>
            <a:endParaRPr lang="en-US" dirty="0"/>
          </a:p>
        </p:txBody>
      </p:sp>
      <p:sp>
        <p:nvSpPr>
          <p:cNvPr id="4" name="Slide Number Placeholder 3"/>
          <p:cNvSpPr>
            <a:spLocks noGrp="1"/>
          </p:cNvSpPr>
          <p:nvPr>
            <p:ph type="sldNum" sz="quarter" idx="5"/>
          </p:nvPr>
        </p:nvSpPr>
        <p:spPr/>
        <p:txBody>
          <a:bodyPr/>
          <a:lstStyle/>
          <a:p>
            <a:fld id="{7EB74634-456F-4398-B1F2-4DDB4278663F}" type="slidenum">
              <a:rPr lang="en-US" smtClean="0"/>
              <a:t>11</a:t>
            </a:fld>
            <a:endParaRPr lang="en-US"/>
          </a:p>
        </p:txBody>
      </p:sp>
    </p:spTree>
    <p:extLst>
      <p:ext uri="{BB962C8B-B14F-4D97-AF65-F5344CB8AC3E}">
        <p14:creationId xmlns:p14="http://schemas.microsoft.com/office/powerpoint/2010/main" val="9184314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Summary</a:t>
            </a:r>
          </a:p>
          <a:p>
            <a:r>
              <a:rPr lang="en-US" sz="1200" kern="1200" dirty="0">
                <a:solidFill>
                  <a:schemeClr val="tx1"/>
                </a:solidFill>
                <a:effectLst/>
                <a:latin typeface="+mn-lt"/>
                <a:ea typeface="+mn-ea"/>
                <a:cs typeface="+mn-cs"/>
              </a:rPr>
              <a:t>The intention of the 2026 Membership Plan is to empower every commissioner by strengthening units, supporting leaders, building community partnerships, and tracking progress through visible district and unit goals—all guided by a collaborative “Yes And” mindset.</a:t>
            </a:r>
          </a:p>
          <a:p>
            <a:endParaRPr lang="en-US" dirty="0"/>
          </a:p>
        </p:txBody>
      </p:sp>
      <p:sp>
        <p:nvSpPr>
          <p:cNvPr id="4" name="Slide Number Placeholder 3"/>
          <p:cNvSpPr>
            <a:spLocks noGrp="1"/>
          </p:cNvSpPr>
          <p:nvPr>
            <p:ph type="sldNum" sz="quarter" idx="5"/>
          </p:nvPr>
        </p:nvSpPr>
        <p:spPr/>
        <p:txBody>
          <a:bodyPr/>
          <a:lstStyle/>
          <a:p>
            <a:fld id="{7EB74634-456F-4398-B1F2-4DDB4278663F}" type="slidenum">
              <a:rPr lang="en-US" smtClean="0"/>
              <a:t>12</a:t>
            </a:fld>
            <a:endParaRPr lang="en-US"/>
          </a:p>
        </p:txBody>
      </p:sp>
    </p:spTree>
    <p:extLst>
      <p:ext uri="{BB962C8B-B14F-4D97-AF65-F5344CB8AC3E}">
        <p14:creationId xmlns:p14="http://schemas.microsoft.com/office/powerpoint/2010/main" val="12330258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13</a:t>
            </a:fld>
            <a:endParaRPr lang="en-US"/>
          </a:p>
        </p:txBody>
      </p:sp>
    </p:spTree>
    <p:extLst>
      <p:ext uri="{BB962C8B-B14F-4D97-AF65-F5344CB8AC3E}">
        <p14:creationId xmlns:p14="http://schemas.microsoft.com/office/powerpoint/2010/main" val="710384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chemeClr val="tx1"/>
                </a:solidFill>
              </a:rPr>
              <a:t>By the end of this training, a commissioner will be able to:</a:t>
            </a:r>
            <a:endParaRPr lang="en-US" sz="1200" dirty="0">
              <a:solidFill>
                <a:schemeClr val="tx1"/>
              </a:solidFill>
              <a:cs typeface="Helvetica" panose="020B0604020202020204" pitchFamily="34" charset="0"/>
            </a:endParaRPr>
          </a:p>
          <a:p>
            <a:pPr marL="457200" lvl="0" indent="-457200">
              <a:buFont typeface="Arial" panose="020B0604020202020204" pitchFamily="34" charset="0"/>
              <a:buChar char="•"/>
            </a:pPr>
            <a:r>
              <a:rPr lang="en-US" sz="1200" b="1" dirty="0">
                <a:solidFill>
                  <a:schemeClr val="tx1"/>
                </a:solidFill>
              </a:rPr>
              <a:t>Have </a:t>
            </a:r>
            <a:r>
              <a:rPr lang="en-US" sz="1200" dirty="0">
                <a:solidFill>
                  <a:schemeClr val="tx1"/>
                </a:solidFill>
              </a:rPr>
              <a:t>an overview of the 2026 National Membership Plan</a:t>
            </a:r>
          </a:p>
          <a:p>
            <a:pPr marL="457200" lvl="0" indent="-457200">
              <a:buFont typeface="Arial" panose="020B0604020202020204" pitchFamily="34" charset="0"/>
              <a:buChar char="•"/>
            </a:pPr>
            <a:r>
              <a:rPr lang="en-US" sz="1200" b="1" dirty="0">
                <a:solidFill>
                  <a:schemeClr val="tx1"/>
                </a:solidFill>
              </a:rPr>
              <a:t>Discuss</a:t>
            </a:r>
            <a:r>
              <a:rPr lang="en-US" sz="1200" dirty="0">
                <a:solidFill>
                  <a:schemeClr val="tx1"/>
                </a:solidFill>
              </a:rPr>
              <a:t> the commissioners’ role in these plans</a:t>
            </a:r>
          </a:p>
          <a:p>
            <a:pPr marL="457200" lvl="0" indent="-457200">
              <a:buFont typeface="Arial" panose="020B0604020202020204" pitchFamily="34" charset="0"/>
              <a:buChar char="•"/>
            </a:pPr>
            <a:r>
              <a:rPr lang="en-US" sz="1200" b="1" dirty="0">
                <a:solidFill>
                  <a:schemeClr val="tx1"/>
                </a:solidFill>
              </a:rPr>
              <a:t>Identify </a:t>
            </a:r>
            <a:r>
              <a:rPr lang="en-US" sz="1200" dirty="0">
                <a:solidFill>
                  <a:schemeClr val="tx1"/>
                </a:solidFill>
              </a:rPr>
              <a:t>actionable steps for commissioners to support the membership plan</a:t>
            </a:r>
          </a:p>
          <a:p>
            <a:endParaRPr lang="en-US" dirty="0"/>
          </a:p>
        </p:txBody>
      </p:sp>
      <p:sp>
        <p:nvSpPr>
          <p:cNvPr id="4" name="Slide Number Placeholder 3"/>
          <p:cNvSpPr>
            <a:spLocks noGrp="1"/>
          </p:cNvSpPr>
          <p:nvPr>
            <p:ph type="sldNum" sz="quarter" idx="5"/>
          </p:nvPr>
        </p:nvSpPr>
        <p:spPr/>
        <p:txBody>
          <a:bodyPr/>
          <a:lstStyle/>
          <a:p>
            <a:fld id="{7EB74634-456F-4398-B1F2-4DDB4278663F}" type="slidenum">
              <a:rPr lang="en-US" smtClean="0"/>
              <a:t>2</a:t>
            </a:fld>
            <a:endParaRPr lang="en-US"/>
          </a:p>
        </p:txBody>
      </p:sp>
    </p:spTree>
    <p:extLst>
      <p:ext uri="{BB962C8B-B14F-4D97-AF65-F5344CB8AC3E}">
        <p14:creationId xmlns:p14="http://schemas.microsoft.com/office/powerpoint/2010/main" val="3082088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Council Membership Plans</a:t>
            </a:r>
          </a:p>
          <a:p>
            <a:pPr marL="0" indent="0">
              <a:buFont typeface="Arial" panose="020B0604020202020204" pitchFamily="34" charset="0"/>
              <a:buNone/>
            </a:pPr>
            <a:r>
              <a:rPr lang="en-US" strike="noStrike" dirty="0"/>
              <a:t>A new membership growth and development plan has been adopted, focusing on how units, districts, and councils can </a:t>
            </a:r>
            <a:r>
              <a:rPr lang="en-US" dirty="0"/>
              <a:t>drive recruiting, strengthen retention, and improve the overall Scouting experience for youth and families.</a:t>
            </a:r>
          </a:p>
          <a:p>
            <a:endParaRPr lang="en-US" strike="sngStrike" dirty="0"/>
          </a:p>
          <a:p>
            <a:r>
              <a:rPr lang="en-US" dirty="0"/>
              <a:t>The goal is to move from ideas to execution, and from execution to impact—resulting in stronger units, better experiences, and sustained membership growth.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Commissioners have a major role to play in both growth and retention.</a:t>
            </a:r>
          </a:p>
          <a:p>
            <a:endParaRPr lang="en-US" dirty="0"/>
          </a:p>
          <a:p>
            <a:r>
              <a:rPr lang="en-US" dirty="0"/>
              <a:t>Membership materials, including the 2026 Membership Growth and Retention Workbook, were sent out to each council Key 3 in February 2026.  The council commissioner will have these documents.</a:t>
            </a:r>
          </a:p>
          <a:p>
            <a:endParaRPr lang="en-US" dirty="0"/>
          </a:p>
        </p:txBody>
      </p:sp>
      <p:sp>
        <p:nvSpPr>
          <p:cNvPr id="4" name="Slide Number Placeholder 3"/>
          <p:cNvSpPr>
            <a:spLocks noGrp="1"/>
          </p:cNvSpPr>
          <p:nvPr>
            <p:ph type="sldNum" sz="quarter" idx="5"/>
          </p:nvPr>
        </p:nvSpPr>
        <p:spPr/>
        <p:txBody>
          <a:bodyPr/>
          <a:lstStyle/>
          <a:p>
            <a:fld id="{7EB74634-456F-4398-B1F2-4DDB4278663F}" type="slidenum">
              <a:rPr lang="en-US" smtClean="0"/>
              <a:t>3</a:t>
            </a:fld>
            <a:endParaRPr lang="en-US"/>
          </a:p>
        </p:txBody>
      </p:sp>
    </p:spTree>
    <p:extLst>
      <p:ext uri="{BB962C8B-B14F-4D97-AF65-F5344CB8AC3E}">
        <p14:creationId xmlns:p14="http://schemas.microsoft.com/office/powerpoint/2010/main" val="7880053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84438" y="160338"/>
            <a:ext cx="1690687" cy="950912"/>
          </a:xfrm>
        </p:spPr>
      </p:sp>
      <p:sp>
        <p:nvSpPr>
          <p:cNvPr id="3" name="Notes Placeholder 2"/>
          <p:cNvSpPr>
            <a:spLocks noGrp="1"/>
          </p:cNvSpPr>
          <p:nvPr>
            <p:ph type="body" idx="1"/>
          </p:nvPr>
        </p:nvSpPr>
        <p:spPr>
          <a:xfrm>
            <a:off x="177800" y="876300"/>
            <a:ext cx="6515100" cy="8089900"/>
          </a:xfrm>
        </p:spPr>
        <p:txBody>
          <a:bodyPr/>
          <a:lstStyle/>
          <a:p>
            <a:r>
              <a:rPr lang="en-US" sz="1150" b="1" dirty="0"/>
              <a:t>12-Point Plan</a:t>
            </a:r>
            <a:endParaRPr lang="en-US" sz="1150" b="0" dirty="0"/>
          </a:p>
          <a:p>
            <a:r>
              <a:rPr lang="en-US" sz="1150" b="0" dirty="0"/>
              <a:t>The </a:t>
            </a:r>
            <a:r>
              <a:rPr lang="en-US" sz="1150" dirty="0"/>
              <a:t>12-Point Plan outlines a comprehensive, end-to-end approach to membership growth and retention. It’s designed to move us from intention to execution. Here is a highlight of just a few</a:t>
            </a:r>
            <a:r>
              <a:rPr lang="en-US" sz="1150" b="0" dirty="0"/>
              <a:t>.</a:t>
            </a:r>
            <a:endParaRPr lang="en-US" sz="1150" b="0" dirty="0">
              <a:ea typeface="Calibri"/>
              <a:cs typeface="Calibri"/>
            </a:endParaRPr>
          </a:p>
          <a:p>
            <a:endParaRPr lang="en-US" sz="1150" b="0" dirty="0"/>
          </a:p>
          <a:p>
            <a:pPr marL="228600" indent="-228600">
              <a:buFont typeface="Arial" panose="020B0604020202020204" pitchFamily="34" charset="0"/>
              <a:buChar char="•"/>
            </a:pPr>
            <a:r>
              <a:rPr lang="en-US" sz="1150" dirty="0"/>
              <a:t>We need to ground ourselves in a </a:t>
            </a:r>
            <a:r>
              <a:rPr lang="en-US" sz="1150" b="1" dirty="0"/>
              <a:t>Growth Philosophy: The </a:t>
            </a:r>
            <a:r>
              <a:rPr lang="en-US" sz="1150" b="1" i="1" dirty="0"/>
              <a:t>“Yes </a:t>
            </a:r>
            <a:r>
              <a:rPr lang="en-US" sz="1150" b="1" i="1" u="sng" dirty="0"/>
              <a:t>And</a:t>
            </a:r>
            <a:r>
              <a:rPr lang="en-US" sz="1150" b="1" i="1" dirty="0"/>
              <a:t>, Not Or” Mindset</a:t>
            </a:r>
            <a:r>
              <a:rPr lang="en-US" sz="1150" i="1" dirty="0"/>
              <a:t>.</a:t>
            </a:r>
            <a:r>
              <a:rPr lang="en-US" sz="1150" dirty="0"/>
              <a:t> This means we’re not choosing between growth and retention, or between program and relationships—we are doing both, intentionally and together.</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50" b="0" dirty="0"/>
              <a:t>A </a:t>
            </a:r>
            <a:r>
              <a:rPr lang="en-US" sz="1150" b="1" dirty="0"/>
              <a:t>Strategic Framework </a:t>
            </a:r>
            <a:r>
              <a:rPr lang="en-US" sz="1150" b="1" i="1" dirty="0"/>
              <a:t>built on three core pillars</a:t>
            </a:r>
            <a:r>
              <a:rPr lang="en-US" sz="1150" i="1" dirty="0"/>
              <a:t>: </a:t>
            </a:r>
            <a:r>
              <a:rPr lang="en-US" sz="1150" kern="1200" dirty="0">
                <a:solidFill>
                  <a:schemeClr val="tx1"/>
                </a:solidFill>
                <a:effectLst/>
                <a:latin typeface="+mn-lt"/>
                <a:ea typeface="+mn-ea"/>
                <a:cs typeface="+mn-cs"/>
              </a:rPr>
              <a:t>(1) </a:t>
            </a:r>
            <a:r>
              <a:rPr lang="en-US" sz="1150" dirty="0"/>
              <a:t>Recruitment</a:t>
            </a:r>
            <a:r>
              <a:rPr lang="en-US" sz="1150" kern="1200" dirty="0">
                <a:solidFill>
                  <a:schemeClr val="tx1"/>
                </a:solidFill>
                <a:effectLst/>
                <a:latin typeface="+mn-lt"/>
                <a:ea typeface="+mn-ea"/>
                <a:cs typeface="+mn-cs"/>
              </a:rPr>
              <a:t> excellence, (2) </a:t>
            </a:r>
            <a:r>
              <a:rPr lang="en-US" sz="1150" dirty="0"/>
              <a:t>Retention</a:t>
            </a:r>
            <a:r>
              <a:rPr lang="en-US" sz="1150" kern="1200" dirty="0">
                <a:solidFill>
                  <a:schemeClr val="tx1"/>
                </a:solidFill>
                <a:effectLst/>
                <a:latin typeface="+mn-lt"/>
                <a:ea typeface="+mn-ea"/>
                <a:cs typeface="+mn-cs"/>
              </a:rPr>
              <a:t> and onboarding, and (3) </a:t>
            </a:r>
            <a:r>
              <a:rPr lang="en-US" sz="1150" dirty="0"/>
              <a:t>Relationship</a:t>
            </a:r>
            <a:r>
              <a:rPr lang="en-US" sz="1150" kern="1200" dirty="0">
                <a:solidFill>
                  <a:schemeClr val="tx1"/>
                </a:solidFill>
                <a:effectLst/>
                <a:latin typeface="+mn-lt"/>
                <a:ea typeface="+mn-ea"/>
                <a:cs typeface="+mn-cs"/>
              </a:rPr>
              <a:t> and infrastructure</a:t>
            </a:r>
            <a:r>
              <a:rPr lang="en-US" sz="1150" dirty="0"/>
              <a:t>.</a:t>
            </a:r>
            <a:endParaRPr lang="en-US" sz="1150" dirty="0">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50" dirty="0"/>
              <a:t>A strong </a:t>
            </a:r>
            <a:r>
              <a:rPr lang="en-US" sz="1150" b="1" i="1" dirty="0"/>
              <a:t>Retention and Onboarding Strategy</a:t>
            </a:r>
            <a:r>
              <a:rPr lang="en-US" sz="1150" dirty="0"/>
              <a:t>—because bringing people in and keeping them engaged is critical.</a:t>
            </a:r>
          </a:p>
          <a:p>
            <a:pPr marL="228600" indent="-228600">
              <a:buFont typeface="Arial" panose="020B0604020202020204" pitchFamily="34" charset="0"/>
              <a:buChar char="•"/>
            </a:pPr>
            <a:r>
              <a:rPr lang="en-US" sz="1150" dirty="0"/>
              <a:t>A strong </a:t>
            </a:r>
            <a:r>
              <a:rPr lang="en-US" sz="1150" b="1" i="1" dirty="0"/>
              <a:t>Relationship and Cultivation Strategy</a:t>
            </a:r>
            <a:r>
              <a:rPr lang="en-US" sz="1150" b="1" dirty="0"/>
              <a:t> </a:t>
            </a:r>
            <a:r>
              <a:rPr lang="en-US" sz="1150" dirty="0"/>
              <a:t>ensures we are building meaningful, ongoing connections with families and communities.</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150"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150" dirty="0"/>
              <a:t>Together, these 12 points create a balanced, actionable plan that connects strategy, people, and execution.</a:t>
            </a:r>
          </a:p>
          <a:p>
            <a:endParaRPr lang="en-US" sz="1150" b="1" dirty="0"/>
          </a:p>
          <a:p>
            <a:r>
              <a:rPr lang="en-US" sz="1150" b="1" dirty="0"/>
              <a:t>[If you get questions, want to discuss others, or want to discuss all 12, use the following:]</a:t>
            </a:r>
          </a:p>
          <a:p>
            <a:pPr marL="171450" indent="-171450">
              <a:buFont typeface="Arial" panose="020B0604020202020204" pitchFamily="34" charset="0"/>
              <a:buChar char="•"/>
            </a:pPr>
            <a:r>
              <a:rPr lang="en-US" sz="1150" dirty="0"/>
              <a:t>We begin with </a:t>
            </a:r>
            <a:r>
              <a:rPr lang="en-US" sz="1150" b="1" i="1" dirty="0"/>
              <a:t>Purpose and Strategic Intent</a:t>
            </a:r>
            <a:r>
              <a:rPr lang="en-US" sz="1150" dirty="0"/>
              <a:t>—defining why this work matters and aligning everyone around a shared vision.</a:t>
            </a:r>
          </a:p>
          <a:p>
            <a:pPr marL="171450" indent="-171450">
              <a:buFont typeface="Arial" panose="020B0604020202020204" pitchFamily="34" charset="0"/>
              <a:buChar char="•"/>
            </a:pPr>
            <a:r>
              <a:rPr lang="en-US" sz="1150" dirty="0"/>
              <a:t>From there, we ground ourselves in a growth philosophy: the </a:t>
            </a:r>
            <a:r>
              <a:rPr lang="en-US" sz="1150" b="1" i="1" dirty="0"/>
              <a:t>‘Yes </a:t>
            </a:r>
            <a:r>
              <a:rPr lang="en-US" sz="1150" b="1" i="1" u="sng" dirty="0"/>
              <a:t>And</a:t>
            </a:r>
            <a:r>
              <a:rPr lang="en-US" sz="1150" b="1" i="1" dirty="0"/>
              <a:t>, Not Or’ mindset</a:t>
            </a:r>
            <a:r>
              <a:rPr lang="en-US" sz="1150" i="1" dirty="0"/>
              <a:t>.</a:t>
            </a:r>
            <a:r>
              <a:rPr lang="en-US" sz="1150" dirty="0"/>
              <a:t> This means we’re not choosing between growth and retention, or between program and relationships—we are doing both, intentionally and together.</a:t>
            </a:r>
          </a:p>
          <a:p>
            <a:pPr marL="171450" indent="-171450">
              <a:buFont typeface="Arial" panose="020B0604020202020204" pitchFamily="34" charset="0"/>
              <a:buChar char="•"/>
            </a:pPr>
            <a:r>
              <a:rPr lang="en-US" sz="1150" dirty="0"/>
              <a:t>Next, we establish clear </a:t>
            </a:r>
            <a:r>
              <a:rPr lang="en-US" sz="1150" b="1" i="1" dirty="0"/>
              <a:t>Membership Objectives</a:t>
            </a:r>
            <a:r>
              <a:rPr lang="en-US" sz="1150" b="1" dirty="0"/>
              <a:t> </a:t>
            </a:r>
            <a:r>
              <a:rPr lang="en-US" sz="1150" dirty="0"/>
              <a:t>so success is defined and measurable.</a:t>
            </a:r>
          </a:p>
          <a:p>
            <a:pPr marL="171450" indent="-171450">
              <a:buFont typeface="Arial" panose="020B0604020202020204" pitchFamily="34" charset="0"/>
              <a:buChar char="•"/>
            </a:pPr>
            <a:r>
              <a:rPr lang="en-US" sz="1150" dirty="0"/>
              <a:t>We then organize our efforts through a </a:t>
            </a:r>
            <a:r>
              <a:rPr lang="en-US" sz="1150" b="1" i="1" dirty="0"/>
              <a:t>Strategic Framework built on three core pillars</a:t>
            </a:r>
            <a:r>
              <a:rPr lang="en-US" sz="1150" i="1" dirty="0"/>
              <a:t>: </a:t>
            </a:r>
          </a:p>
          <a:p>
            <a:pPr marL="628650" lvl="1" indent="-171450">
              <a:buFont typeface="Arial" panose="020B0604020202020204" pitchFamily="34" charset="0"/>
              <a:buChar char="•"/>
            </a:pPr>
            <a:r>
              <a:rPr lang="en-US" sz="1150" kern="1200" dirty="0">
                <a:solidFill>
                  <a:schemeClr val="tx1"/>
                </a:solidFill>
                <a:effectLst/>
                <a:latin typeface="+mn-lt"/>
                <a:ea typeface="+mn-ea"/>
                <a:cs typeface="+mn-cs"/>
              </a:rPr>
              <a:t>recruitment excellence, </a:t>
            </a:r>
          </a:p>
          <a:p>
            <a:pPr marL="628650" lvl="1" indent="-171450">
              <a:buFont typeface="Arial" panose="020B0604020202020204" pitchFamily="34" charset="0"/>
              <a:buChar char="•"/>
            </a:pPr>
            <a:r>
              <a:rPr lang="en-US" sz="1150" kern="1200" dirty="0">
                <a:solidFill>
                  <a:schemeClr val="tx1"/>
                </a:solidFill>
                <a:effectLst/>
                <a:latin typeface="+mn-lt"/>
                <a:ea typeface="+mn-ea"/>
                <a:cs typeface="+mn-cs"/>
              </a:rPr>
              <a:t>retention and onboarding, and </a:t>
            </a:r>
          </a:p>
          <a:p>
            <a:pPr marL="628650" lvl="1" indent="-171450">
              <a:buFont typeface="Arial" panose="020B0604020202020204" pitchFamily="34" charset="0"/>
              <a:buChar char="•"/>
            </a:pPr>
            <a:r>
              <a:rPr lang="en-US" sz="1150" kern="1200" dirty="0">
                <a:solidFill>
                  <a:schemeClr val="tx1"/>
                </a:solidFill>
                <a:effectLst/>
                <a:latin typeface="+mn-lt"/>
                <a:ea typeface="+mn-ea"/>
                <a:cs typeface="+mn-cs"/>
              </a:rPr>
              <a:t>relationship and infrastructure</a:t>
            </a:r>
            <a:r>
              <a:rPr lang="en-US" sz="1150" dirty="0"/>
              <a:t>.</a:t>
            </a:r>
          </a:p>
          <a:p>
            <a:pPr marL="171450" indent="-171450">
              <a:buFont typeface="Arial" panose="020B0604020202020204" pitchFamily="34" charset="0"/>
              <a:buChar char="•"/>
            </a:pPr>
            <a:r>
              <a:rPr lang="en-US" sz="1150" dirty="0"/>
              <a:t>The plan then shifts into execution with a focused </a:t>
            </a:r>
            <a:r>
              <a:rPr lang="en-US" sz="1150" b="1" i="1" dirty="0"/>
              <a:t>Recruitment Strategy</a:t>
            </a:r>
            <a:r>
              <a:rPr lang="en-US" sz="1150" b="1" dirty="0"/>
              <a:t> </a:t>
            </a:r>
            <a:r>
              <a:rPr lang="en-US" sz="1150" dirty="0"/>
              <a:t>and </a:t>
            </a:r>
          </a:p>
          <a:p>
            <a:pPr marL="171450" indent="-171450">
              <a:buFont typeface="Arial" panose="020B0604020202020204" pitchFamily="34" charset="0"/>
              <a:buChar char="•"/>
            </a:pPr>
            <a:r>
              <a:rPr lang="en-US" sz="1150" dirty="0"/>
              <a:t>A strong </a:t>
            </a:r>
            <a:r>
              <a:rPr lang="en-US" sz="1150" b="1" i="1" dirty="0"/>
              <a:t>Retention and Onboarding Strategy</a:t>
            </a:r>
            <a:r>
              <a:rPr lang="en-US" sz="1150" dirty="0"/>
              <a:t>—because bringing people in and keeping them engaged are equally critical.</a:t>
            </a:r>
          </a:p>
          <a:p>
            <a:pPr marL="0" indent="0">
              <a:buFont typeface="Arial" panose="020B0604020202020204" pitchFamily="34" charset="0"/>
              <a:buNone/>
            </a:pPr>
            <a:endParaRPr lang="en-US" sz="1150" dirty="0"/>
          </a:p>
          <a:p>
            <a:pPr marL="0" indent="0">
              <a:buFont typeface="Arial" panose="020B0604020202020204" pitchFamily="34" charset="0"/>
              <a:buNone/>
            </a:pPr>
            <a:r>
              <a:rPr lang="en-US" sz="1150" dirty="0"/>
              <a:t>On the right side, we focus on the systems that sustain success.</a:t>
            </a:r>
          </a:p>
          <a:p>
            <a:pPr marL="171450" indent="-171450">
              <a:buFont typeface="Arial" panose="020B0604020202020204" pitchFamily="34" charset="0"/>
              <a:buChar char="•"/>
            </a:pPr>
            <a:r>
              <a:rPr lang="en-US" sz="1150" dirty="0"/>
              <a:t>A strong </a:t>
            </a:r>
            <a:r>
              <a:rPr lang="en-US" sz="1150" b="1" i="1" dirty="0"/>
              <a:t>Relationship and Cultivation Strategy</a:t>
            </a:r>
            <a:r>
              <a:rPr lang="en-US" sz="1150" b="1" dirty="0"/>
              <a:t> </a:t>
            </a:r>
            <a:r>
              <a:rPr lang="en-US" sz="1150" dirty="0"/>
              <a:t>ensures we are building meaningful, ongoing connections with families and communities.</a:t>
            </a:r>
          </a:p>
          <a:p>
            <a:pPr marL="171450" indent="-171450">
              <a:buFont typeface="Arial" panose="020B0604020202020204" pitchFamily="34" charset="0"/>
              <a:buChar char="•"/>
            </a:pPr>
            <a:r>
              <a:rPr lang="en-US" sz="1150" b="1" i="1" dirty="0"/>
              <a:t>Infrastructure</a:t>
            </a:r>
            <a:r>
              <a:rPr lang="en-US" sz="1150" dirty="0"/>
              <a:t>—roles and accountability—clarifies who is responsible for the work, so nothing falls through the cracks.</a:t>
            </a:r>
          </a:p>
          <a:p>
            <a:pPr marL="171450" indent="-171450">
              <a:buFont typeface="Arial" panose="020B0604020202020204" pitchFamily="34" charset="0"/>
              <a:buChar char="•"/>
            </a:pPr>
            <a:r>
              <a:rPr lang="en-US" sz="1150" dirty="0"/>
              <a:t>We track progress through </a:t>
            </a:r>
            <a:r>
              <a:rPr lang="en-US" sz="1150" b="1" i="1" dirty="0"/>
              <a:t>Metrics and a Scoreboard</a:t>
            </a:r>
            <a:r>
              <a:rPr lang="en-US" sz="1150" i="1" dirty="0"/>
              <a:t>,</a:t>
            </a:r>
            <a:r>
              <a:rPr lang="en-US" sz="1150" dirty="0"/>
              <a:t> keeping everyone informed and aligned.</a:t>
            </a:r>
          </a:p>
          <a:p>
            <a:pPr marL="171450" indent="-171450">
              <a:buFont typeface="Arial" panose="020B0604020202020204" pitchFamily="34" charset="0"/>
              <a:buChar char="•"/>
            </a:pPr>
            <a:r>
              <a:rPr lang="en-US" sz="1150" dirty="0"/>
              <a:t>An </a:t>
            </a:r>
            <a:r>
              <a:rPr lang="en-US" sz="1150" b="1" i="1" dirty="0"/>
              <a:t>Annual Timeline</a:t>
            </a:r>
            <a:r>
              <a:rPr lang="en-US" sz="1150" b="1" dirty="0"/>
              <a:t> </a:t>
            </a:r>
            <a:r>
              <a:rPr lang="en-US" sz="1150" dirty="0"/>
              <a:t>helps us execute at the right moments throughout the year.</a:t>
            </a:r>
          </a:p>
          <a:p>
            <a:pPr marL="171450" indent="-171450">
              <a:buFont typeface="Arial" panose="020B0604020202020204" pitchFamily="34" charset="0"/>
              <a:buChar char="•"/>
            </a:pPr>
            <a:r>
              <a:rPr lang="en-US" sz="1150" dirty="0"/>
              <a:t>We also leverage </a:t>
            </a:r>
            <a:r>
              <a:rPr lang="en-US" sz="1150" b="1" i="1" dirty="0"/>
              <a:t>Social Media and Digital Marketing</a:t>
            </a:r>
            <a:r>
              <a:rPr lang="en-US" sz="1150" b="1" dirty="0"/>
              <a:t> </a:t>
            </a:r>
            <a:r>
              <a:rPr lang="en-US" sz="1150" dirty="0"/>
              <a:t>to extend our reach and meet families where they are.</a:t>
            </a:r>
          </a:p>
          <a:p>
            <a:pPr marL="171450" indent="-171450">
              <a:buFont typeface="Arial" panose="020B0604020202020204" pitchFamily="34" charset="0"/>
              <a:buChar char="•"/>
            </a:pPr>
            <a:r>
              <a:rPr lang="en-US" sz="1150" dirty="0"/>
              <a:t>And finally, we close with a </a:t>
            </a:r>
            <a:r>
              <a:rPr lang="en-US" sz="1150" b="1" i="1" dirty="0"/>
              <a:t>Call to Action</a:t>
            </a:r>
            <a:r>
              <a:rPr lang="en-US" sz="1150" dirty="0"/>
              <a:t>—not just for 2026, but for building a culture of continuous growth and improvement moving forward.</a:t>
            </a:r>
          </a:p>
          <a:p>
            <a:pPr marL="171450" indent="-171450">
              <a:buFont typeface="Arial" panose="020B0604020202020204" pitchFamily="34" charset="0"/>
              <a:buChar char="•"/>
            </a:pPr>
            <a:endParaRPr lang="en-US" sz="115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50" dirty="0"/>
              <a:t>Together, these 12 points create a balanced, actionable plan that connects strategy, people, and execution.</a:t>
            </a:r>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5"/>
          </p:nvPr>
        </p:nvSpPr>
        <p:spPr/>
        <p:txBody>
          <a:bodyPr/>
          <a:lstStyle/>
          <a:p>
            <a:fld id="{7EB74634-456F-4398-B1F2-4DDB4278663F}" type="slidenum">
              <a:rPr lang="en-US" smtClean="0"/>
              <a:t>4</a:t>
            </a:fld>
            <a:endParaRPr lang="en-US"/>
          </a:p>
        </p:txBody>
      </p:sp>
    </p:spTree>
    <p:extLst>
      <p:ext uri="{BB962C8B-B14F-4D97-AF65-F5344CB8AC3E}">
        <p14:creationId xmlns:p14="http://schemas.microsoft.com/office/powerpoint/2010/main" val="2972005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19100"/>
            <a:ext cx="5486400" cy="3086100"/>
          </a:xfrm>
        </p:spPr>
      </p:sp>
      <p:sp>
        <p:nvSpPr>
          <p:cNvPr id="3" name="Notes Placeholder 2"/>
          <p:cNvSpPr>
            <a:spLocks noGrp="1"/>
          </p:cNvSpPr>
          <p:nvPr>
            <p:ph type="body" idx="1"/>
          </p:nvPr>
        </p:nvSpPr>
        <p:spPr>
          <a:xfrm>
            <a:off x="685800" y="3746499"/>
            <a:ext cx="5486400" cy="4938713"/>
          </a:xfrm>
        </p:spPr>
        <p:txBody>
          <a:bodyPr/>
          <a:lstStyle/>
          <a:p>
            <a:r>
              <a:rPr lang="en-US" b="1" dirty="0"/>
              <a:t>Commissioners’ Roles: Strengthening Units</a:t>
            </a:r>
          </a:p>
          <a:p>
            <a:r>
              <a:rPr lang="en-US" sz="1200" kern="1200" dirty="0">
                <a:solidFill>
                  <a:schemeClr val="tx1"/>
                </a:solidFill>
                <a:effectLst/>
                <a:latin typeface="+mn-lt"/>
                <a:ea typeface="+mn-ea"/>
                <a:cs typeface="+mn-cs"/>
              </a:rPr>
              <a:t>Commissioners are at the heart of the plan</a:t>
            </a:r>
            <a:r>
              <a:rPr lang="en-US" dirty="0"/>
              <a:t>—strengthening units where it matters most.</a:t>
            </a:r>
          </a:p>
          <a:p>
            <a:pPr marL="171450" indent="-171450">
              <a:buFont typeface="Arial" panose="020B0604020202020204" pitchFamily="34" charset="0"/>
              <a:buChar char="•"/>
            </a:pPr>
            <a:r>
              <a:rPr lang="en-US" dirty="0"/>
              <a:t>First, we help </a:t>
            </a:r>
            <a:r>
              <a:rPr lang="en-US" b="1" i="1" dirty="0"/>
              <a:t>promote early engagement</a:t>
            </a:r>
            <a:r>
              <a:rPr lang="en-US" b="1" dirty="0"/>
              <a:t> </a:t>
            </a:r>
            <a:r>
              <a:rPr lang="en-US" dirty="0"/>
              <a:t>of new Scouts and their families. The first few weeks are critical. When families feel welcomed, informed, and connected right away, they’re far more likely to stay. We need to focus on onboarding new Scout parents so they know what to expect and help units confirm that everyone who joined recently is still participating (or why they are not).</a:t>
            </a:r>
          </a:p>
          <a:p>
            <a:pPr marL="171450" indent="-171450">
              <a:buFont typeface="Arial" panose="020B0604020202020204" pitchFamily="34" charset="0"/>
              <a:buChar char="•"/>
            </a:pPr>
            <a:r>
              <a:rPr lang="en-US" dirty="0"/>
              <a:t>Second, we </a:t>
            </a:r>
            <a:r>
              <a:rPr lang="en-US" b="1" i="1" dirty="0"/>
              <a:t>support leaders and program quality</a:t>
            </a:r>
            <a:r>
              <a:rPr lang="en-US" i="1" dirty="0"/>
              <a:t>.</a:t>
            </a:r>
            <a:r>
              <a:rPr lang="en-US" dirty="0"/>
              <a:t> Strong, confident leaders deliver better programs, and better programs drive both retention and growth.</a:t>
            </a:r>
          </a:p>
          <a:p>
            <a:pPr marL="171450" indent="-171450">
              <a:buFont typeface="Arial" panose="020B0604020202020204" pitchFamily="34" charset="0"/>
              <a:buChar char="•"/>
            </a:pPr>
            <a:r>
              <a:rPr lang="en-US" dirty="0"/>
              <a:t>We also play a key role in helping to </a:t>
            </a:r>
            <a:r>
              <a:rPr lang="en-US" b="1" i="1" dirty="0"/>
              <a:t>activate New Member Coordinators</a:t>
            </a:r>
            <a:r>
              <a:rPr lang="en-US" i="1" dirty="0"/>
              <a:t>.</a:t>
            </a:r>
            <a:r>
              <a:rPr lang="en-US" dirty="0"/>
              <a:t> These individuals or teams are essential to building relationships with new families and bringing in new ones. Commissioners can ensure they are equipped and engaged.</a:t>
            </a:r>
          </a:p>
          <a:p>
            <a:pPr marL="171450" indent="-171450">
              <a:buFont typeface="Arial" panose="020B0604020202020204" pitchFamily="34" charset="0"/>
              <a:buChar char="•"/>
            </a:pPr>
            <a:r>
              <a:rPr lang="en-US" dirty="0"/>
              <a:t>Another important responsibility is to </a:t>
            </a:r>
            <a:r>
              <a:rPr lang="en-US" b="1" i="1" dirty="0"/>
              <a:t>support smooth Scouting program transitions</a:t>
            </a:r>
            <a:r>
              <a:rPr lang="en-US" dirty="0"/>
              <a:t>—whether that’s moving from rank-to-rank in Cub Scouts or from AOL to Scouts BSA. Gaps in transitions are one of the biggest sources of membership loss, and commissioners need to help close those gaps.</a:t>
            </a:r>
          </a:p>
          <a:p>
            <a:pPr marL="171450" indent="-171450">
              <a:buFont typeface="Arial" panose="020B0604020202020204" pitchFamily="34" charset="0"/>
              <a:buChar char="•"/>
            </a:pPr>
            <a:r>
              <a:rPr lang="en-US" dirty="0"/>
              <a:t>Finally, we work to </a:t>
            </a:r>
            <a:r>
              <a:rPr lang="en-US" b="1" i="1" dirty="0"/>
              <a:t>stabilize new and struggling units</a:t>
            </a:r>
            <a:r>
              <a:rPr lang="en-US" i="1" dirty="0"/>
              <a:t>.</a:t>
            </a:r>
            <a:r>
              <a:rPr lang="en-US" dirty="0"/>
              <a:t> By identifying challenges early and providing guidance, resources, and encouragement, we help units build a solid foundation for long-term success. Please identify struggling units now and actively support new ones.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Our role is to do whatever it takes to connect with and strengthen units—starting with asking how we can help—so that every Scout has a great experience.</a:t>
            </a:r>
          </a:p>
          <a:p>
            <a:endParaRPr lang="en-US" dirty="0"/>
          </a:p>
        </p:txBody>
      </p:sp>
      <p:sp>
        <p:nvSpPr>
          <p:cNvPr id="4" name="Slide Number Placeholder 3"/>
          <p:cNvSpPr>
            <a:spLocks noGrp="1"/>
          </p:cNvSpPr>
          <p:nvPr>
            <p:ph type="sldNum" sz="quarter" idx="5"/>
          </p:nvPr>
        </p:nvSpPr>
        <p:spPr/>
        <p:txBody>
          <a:bodyPr/>
          <a:lstStyle/>
          <a:p>
            <a:fld id="{7EB74634-456F-4398-B1F2-4DDB4278663F}" type="slidenum">
              <a:rPr lang="en-US" smtClean="0"/>
              <a:t>5</a:t>
            </a:fld>
            <a:endParaRPr lang="en-US"/>
          </a:p>
        </p:txBody>
      </p:sp>
    </p:spTree>
    <p:extLst>
      <p:ext uri="{BB962C8B-B14F-4D97-AF65-F5344CB8AC3E}">
        <p14:creationId xmlns:p14="http://schemas.microsoft.com/office/powerpoint/2010/main" val="241108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Commissioners’ Roles: Build Relationships</a:t>
            </a:r>
          </a:p>
          <a:p>
            <a:pPr marL="0" indent="0">
              <a:buFont typeface="Arial" panose="020B0604020202020204" pitchFamily="34" charset="0"/>
              <a:buNone/>
            </a:pPr>
            <a:r>
              <a:rPr lang="en-US" dirty="0"/>
              <a:t>We play a vital role in building and strengthening relationships that expand Scouting’s </a:t>
            </a:r>
            <a:r>
              <a:rPr lang="en-US" sz="1200" kern="1200" dirty="0">
                <a:solidFill>
                  <a:schemeClr val="tx1"/>
                </a:solidFill>
                <a:effectLst/>
                <a:latin typeface="+mn-lt"/>
                <a:ea typeface="+mn-ea"/>
                <a:cs typeface="+mn-cs"/>
              </a:rPr>
              <a:t>reach. We can do this on our own or in conjunction with membership committees and district executives. No matter what, we can help make sure it happens.</a:t>
            </a:r>
            <a:r>
              <a:rPr lang="en-US" dirty="0"/>
              <a:t>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District connections with schools, chartered organizations, homeschool networks, and other community partners help create a broader, more connected foundation for unit success. These relationships open doors for membership growth, program opportunities, and long-term sustainability.</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We help shape the culture of how that work gets done. By reinforcing a “Yes, and” mindset, we encourage collaboration, openness, and problem-solving across units and across districts. Instead of barriers, we help leaders see possibilities—building on ideas, supporting one another, and moving initiatives forward.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This combination of strong relationships and a positive, solution-oriented approach creates an environment where units and districts can thrive.</a:t>
            </a:r>
          </a:p>
          <a:p>
            <a:endParaRPr lang="en-US" dirty="0"/>
          </a:p>
        </p:txBody>
      </p:sp>
      <p:sp>
        <p:nvSpPr>
          <p:cNvPr id="4" name="Slide Number Placeholder 3"/>
          <p:cNvSpPr>
            <a:spLocks noGrp="1"/>
          </p:cNvSpPr>
          <p:nvPr>
            <p:ph type="sldNum" sz="quarter" idx="5"/>
          </p:nvPr>
        </p:nvSpPr>
        <p:spPr/>
        <p:txBody>
          <a:bodyPr/>
          <a:lstStyle/>
          <a:p>
            <a:fld id="{7EB74634-456F-4398-B1F2-4DDB4278663F}" type="slidenum">
              <a:rPr lang="en-US" smtClean="0"/>
              <a:t>6</a:t>
            </a:fld>
            <a:endParaRPr lang="en-US"/>
          </a:p>
        </p:txBody>
      </p:sp>
    </p:spTree>
    <p:extLst>
      <p:ext uri="{BB962C8B-B14F-4D97-AF65-F5344CB8AC3E}">
        <p14:creationId xmlns:p14="http://schemas.microsoft.com/office/powerpoint/2010/main" val="17019077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Commissioners’ Roles: Drive Accountability; Call to Action</a:t>
            </a:r>
          </a:p>
          <a:p>
            <a:r>
              <a:rPr lang="en-US" dirty="0"/>
              <a:t>Commissioners play a critical role in driving accountability across the Scouting program. </a:t>
            </a:r>
          </a:p>
          <a:p>
            <a:pPr marL="171450" indent="-171450">
              <a:buFont typeface="Arial" panose="020B0604020202020204" pitchFamily="34" charset="0"/>
              <a:buChar char="•"/>
            </a:pPr>
            <a:r>
              <a:rPr lang="en-US" dirty="0"/>
              <a:t>Our work goes beyond support—we provide a call to action. We help units stay focused on what matters most: </a:t>
            </a:r>
            <a:r>
              <a:rPr lang="en-US" sz="1200" kern="1200" dirty="0">
                <a:solidFill>
                  <a:schemeClr val="tx1"/>
                </a:solidFill>
                <a:effectLst/>
                <a:latin typeface="+mn-lt"/>
                <a:ea typeface="+mn-ea"/>
                <a:cs typeface="+mn-cs"/>
              </a:rPr>
              <a:t>strong leadership and a fun, high-quality program. These lead to membership retention and growth</a:t>
            </a:r>
            <a:r>
              <a:rPr lang="en-US" dirty="0"/>
              <a:t>. </a:t>
            </a:r>
          </a:p>
          <a:p>
            <a:pPr marL="171450" indent="-171450">
              <a:buFont typeface="Arial" panose="020B0604020202020204" pitchFamily="34" charset="0"/>
              <a:buChar char="•"/>
            </a:pPr>
            <a:r>
              <a:rPr lang="en-US" dirty="0"/>
              <a:t>To do this, we must actively monitor the unit metrics, including retention, youth transitions between programs, BeAScout leads, and overall unit health. When we understand these indicators, we know what to ask about when we say, “How Can I Help?”</a:t>
            </a:r>
          </a:p>
          <a:p>
            <a:pPr marL="171450" indent="-171450">
              <a:buFont typeface="Arial" panose="020B0604020202020204" pitchFamily="34" charset="0"/>
              <a:buChar char="•"/>
            </a:pPr>
            <a:r>
              <a:rPr lang="en-US" dirty="0"/>
              <a:t>By consistently using key performance indicators, we bring clarity and focus to unit service. These tools help identify trends early, guide meaningful conversations with unit leaders, and ensure that no unit falls through the cracks.</a:t>
            </a:r>
          </a:p>
          <a:p>
            <a:pPr marL="171450" indent="-171450">
              <a:buFont typeface="Arial" panose="020B0604020202020204" pitchFamily="34" charset="0"/>
              <a:buChar char="•"/>
            </a:pPr>
            <a:r>
              <a:rPr lang="en-US" dirty="0"/>
              <a:t>Importantly, commissioners keep membership growth and retention goals visible throughout the entire year—not just during renewal or peak recruiting seasons. We support year-round recruitment.</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Through ongoing engagement, encouragement, and accountability, we help units stay on track and build a stronger, more sustainable Scouting program.</a:t>
            </a:r>
          </a:p>
          <a:p>
            <a:endParaRPr lang="en-US" dirty="0"/>
          </a:p>
        </p:txBody>
      </p:sp>
      <p:sp>
        <p:nvSpPr>
          <p:cNvPr id="4" name="Slide Number Placeholder 3"/>
          <p:cNvSpPr>
            <a:spLocks noGrp="1"/>
          </p:cNvSpPr>
          <p:nvPr>
            <p:ph type="sldNum" sz="quarter" idx="5"/>
          </p:nvPr>
        </p:nvSpPr>
        <p:spPr/>
        <p:txBody>
          <a:bodyPr/>
          <a:lstStyle/>
          <a:p>
            <a:fld id="{7EB74634-456F-4398-B1F2-4DDB4278663F}" type="slidenum">
              <a:rPr lang="en-US" smtClean="0"/>
              <a:t>7</a:t>
            </a:fld>
            <a:endParaRPr lang="en-US"/>
          </a:p>
        </p:txBody>
      </p:sp>
    </p:spTree>
    <p:extLst>
      <p:ext uri="{BB962C8B-B14F-4D97-AF65-F5344CB8AC3E}">
        <p14:creationId xmlns:p14="http://schemas.microsoft.com/office/powerpoint/2010/main" val="1953774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 national goal for 2026 is to have at least a 70% retention rate. </a:t>
            </a:r>
            <a:r>
              <a:rPr lang="en-US" dirty="0"/>
              <a:t>This is more than just a number—it represents stability, continuity, and the long-term strength of our units.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Commissioners have said for years that we own retention. While we “own” retention along with units (who really own retention) and others, we are uniquely positioned to do something about it. We connect with unit leaders and other volunteers to help them provide a fun, S.A.F.E. program and to do whatever it takes to support units so they will be strong, which encourages Scouts to keep coming back and more young people to join.</a:t>
            </a:r>
          </a:p>
          <a:p>
            <a:endParaRPr lang="en-US" dirty="0"/>
          </a:p>
        </p:txBody>
      </p:sp>
      <p:sp>
        <p:nvSpPr>
          <p:cNvPr id="4" name="Slide Number Placeholder 3"/>
          <p:cNvSpPr>
            <a:spLocks noGrp="1"/>
          </p:cNvSpPr>
          <p:nvPr>
            <p:ph type="sldNum" sz="quarter" idx="5"/>
          </p:nvPr>
        </p:nvSpPr>
        <p:spPr/>
        <p:txBody>
          <a:bodyPr/>
          <a:lstStyle/>
          <a:p>
            <a:fld id="{7EB74634-456F-4398-B1F2-4DDB4278663F}" type="slidenum">
              <a:rPr lang="en-US" smtClean="0"/>
              <a:t>8</a:t>
            </a:fld>
            <a:endParaRPr lang="en-US"/>
          </a:p>
        </p:txBody>
      </p:sp>
    </p:spTree>
    <p:extLst>
      <p:ext uri="{BB962C8B-B14F-4D97-AF65-F5344CB8AC3E}">
        <p14:creationId xmlns:p14="http://schemas.microsoft.com/office/powerpoint/2010/main" val="1303940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60538" y="300038"/>
            <a:ext cx="3336925" cy="1876425"/>
          </a:xfrm>
        </p:spPr>
      </p:sp>
      <p:sp>
        <p:nvSpPr>
          <p:cNvPr id="3" name="Notes Placeholder 2"/>
          <p:cNvSpPr>
            <a:spLocks noGrp="1"/>
          </p:cNvSpPr>
          <p:nvPr>
            <p:ph type="body" idx="1"/>
          </p:nvPr>
        </p:nvSpPr>
        <p:spPr>
          <a:xfrm>
            <a:off x="385011" y="2358189"/>
            <a:ext cx="6039851" cy="6658811"/>
          </a:xfrm>
        </p:spPr>
        <p:txBody>
          <a:bodyPr/>
          <a:lstStyle/>
          <a:p>
            <a:r>
              <a:rPr lang="en-US" b="1" dirty="0"/>
              <a:t>Membership Retention Flywheel</a:t>
            </a:r>
          </a:p>
          <a:p>
            <a:r>
              <a:rPr lang="en-US" sz="1200" kern="1200" dirty="0">
                <a:solidFill>
                  <a:schemeClr val="tx1"/>
                </a:solidFill>
                <a:effectLst/>
                <a:latin typeface="+mn-lt"/>
                <a:ea typeface="+mn-ea"/>
                <a:cs typeface="+mn-cs"/>
              </a:rPr>
              <a:t>We use a flywheel to illustrate how continuous energy is necessary for smooth, sustained forward movement. </a:t>
            </a:r>
            <a:r>
              <a:rPr lang="en-US" sz="1200" b="0" i="0" u="none" strike="noStrike" kern="1200" baseline="0" dirty="0">
                <a:solidFill>
                  <a:schemeClr val="tx1"/>
                </a:solidFill>
                <a:latin typeface="+mn-lt"/>
                <a:ea typeface="+mn-ea"/>
                <a:cs typeface="+mn-cs"/>
              </a:rPr>
              <a:t>Sustained membership growth is driven by two connected flywheels: </a:t>
            </a:r>
          </a:p>
          <a:p>
            <a:r>
              <a:rPr lang="en-US" sz="1200" b="0" i="0" u="none" strike="noStrike" kern="1200" baseline="0" dirty="0">
                <a:solidFill>
                  <a:schemeClr val="tx1"/>
                </a:solidFill>
                <a:latin typeface="+mn-lt"/>
                <a:ea typeface="+mn-ea"/>
                <a:cs typeface="+mn-cs"/>
              </a:rPr>
              <a:t>• Recruitment, which fills the pipeline </a:t>
            </a:r>
          </a:p>
          <a:p>
            <a:r>
              <a:rPr lang="en-US" sz="1200" b="0" i="0" u="none" strike="noStrike" kern="1200" baseline="0" dirty="0">
                <a:solidFill>
                  <a:schemeClr val="tx1"/>
                </a:solidFill>
                <a:latin typeface="+mn-lt"/>
                <a:ea typeface="+mn-ea"/>
                <a:cs typeface="+mn-cs"/>
              </a:rPr>
              <a:t>• Retention, which keeps the promise and stabilizes growth </a:t>
            </a:r>
          </a:p>
          <a:p>
            <a:r>
              <a:rPr lang="en-US" sz="1200" b="0" i="0" u="none" strike="noStrike" kern="1200" baseline="0" dirty="0">
                <a:solidFill>
                  <a:schemeClr val="tx1"/>
                </a:solidFill>
                <a:latin typeface="+mn-lt"/>
                <a:ea typeface="+mn-ea"/>
                <a:cs typeface="+mn-cs"/>
              </a:rPr>
              <a:t>Both are essential. Neither works well without the other. </a:t>
            </a:r>
            <a:endParaRPr lang="en-US" b="1" dirty="0"/>
          </a:p>
          <a:p>
            <a:endParaRPr lang="en-US" b="1" dirty="0"/>
          </a:p>
          <a:p>
            <a:r>
              <a:rPr lang="en-US" dirty="0"/>
              <a:t>The idea behind the Membership Retention Flywheel is that growth doesn’t pause or reset—it keeps moving. The moment someone enters Scouting, the retention process is already in motion. There’s no waiting period where interest can fade.</a:t>
            </a:r>
          </a:p>
          <a:p>
            <a:endParaRPr lang="en-US" dirty="0"/>
          </a:p>
          <a:p>
            <a:r>
              <a:rPr lang="en-US" dirty="0"/>
              <a:t>Instead of treating retention as something that happens later, the flywheel illustrates a continuous cycle in which each positive experience immediately feeds into the next. New families are welcomed, quickly engaged, supported, and see value right away. That experience builds satisfaction, which leads to continued participation, stronger relationships, and a higher likelihood of staying—and even inviting others.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Retention results from how effectively every part of the unit experience comes together—from onboarding new families to the quality of leadership to ongoing engagement to the strength of the program itself. When onboarding is effective, unit leaders, volunteers, and parents are prepared and supported; youth stay actively engaged; the program delivers meaningful experiences; units build momentum; and members stay.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matters because gaps kill momentum. If engagement is delayed, families drift away. But when the flywheel keeps turning smoothly—welcome → engage → deliver value → build connection → repeat—momentum compounds, and growth becomes stable instead of fragile.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any part of that experience falls short, friction shows up. That friction—missed connections, weak leadership, poor onboarding, inadequate communication, low engagement, or inconsistent programming—gradually pushes families away. Reducing friction across the whole experience is essential to improving retention and building a stronger, more sustainable Scouting experience. And, when renewal time comes, a smooth, low‑friction process makes it far more likely that families choose to continue.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Our role as commissioners is to help units reduce that friction so every family has a clear, positive path to stay in Scouting.</a:t>
            </a:r>
          </a:p>
          <a:p>
            <a:endParaRPr lang="en-US" dirty="0"/>
          </a:p>
        </p:txBody>
      </p:sp>
      <p:sp>
        <p:nvSpPr>
          <p:cNvPr id="4" name="Slide Number Placeholder 3"/>
          <p:cNvSpPr>
            <a:spLocks noGrp="1"/>
          </p:cNvSpPr>
          <p:nvPr>
            <p:ph type="sldNum" sz="quarter" idx="5"/>
          </p:nvPr>
        </p:nvSpPr>
        <p:spPr/>
        <p:txBody>
          <a:bodyPr/>
          <a:lstStyle/>
          <a:p>
            <a:fld id="{7EB74634-456F-4398-B1F2-4DDB4278663F}" type="slidenum">
              <a:rPr lang="en-US" smtClean="0"/>
              <a:t>9</a:t>
            </a:fld>
            <a:endParaRPr lang="en-US"/>
          </a:p>
        </p:txBody>
      </p:sp>
    </p:spTree>
    <p:extLst>
      <p:ext uri="{BB962C8B-B14F-4D97-AF65-F5344CB8AC3E}">
        <p14:creationId xmlns:p14="http://schemas.microsoft.com/office/powerpoint/2010/main" val="14358232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6488D-9E6D-5A54-A3E5-108C055E0B89}"/>
              </a:ext>
            </a:extLst>
          </p:cNvPr>
          <p:cNvSpPr>
            <a:spLocks noGrp="1"/>
          </p:cNvSpPr>
          <p:nvPr>
            <p:ph type="ctrTitle"/>
          </p:nvPr>
        </p:nvSpPr>
        <p:spPr>
          <a:xfrm>
            <a:off x="1524000" y="1122363"/>
            <a:ext cx="9144000" cy="2387600"/>
          </a:xfrm>
        </p:spPr>
        <p:txBody>
          <a:bodyPr anchor="b"/>
          <a:lstStyle>
            <a:lvl1pPr algn="ctr">
              <a:defRPr sz="6000" b="1">
                <a:latin typeface="+mn-lt"/>
              </a:defRPr>
            </a:lvl1pPr>
          </a:lstStyle>
          <a:p>
            <a:r>
              <a:rPr lang="en-US" dirty="0"/>
              <a:t>Click to edit Master title style</a:t>
            </a:r>
          </a:p>
        </p:txBody>
      </p:sp>
      <p:sp>
        <p:nvSpPr>
          <p:cNvPr id="3" name="Subtitle 2">
            <a:extLst>
              <a:ext uri="{FF2B5EF4-FFF2-40B4-BE49-F238E27FC236}">
                <a16:creationId xmlns:a16="http://schemas.microsoft.com/office/drawing/2014/main" id="{3A5208C5-5331-D15E-E292-3AA7DC4A23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AD9AA0B-9320-F675-0C97-A641ED73463A}"/>
              </a:ext>
            </a:extLst>
          </p:cNvPr>
          <p:cNvSpPr>
            <a:spLocks noGrp="1"/>
          </p:cNvSpPr>
          <p:nvPr>
            <p:ph type="dt" sz="half" idx="10"/>
          </p:nvPr>
        </p:nvSpPr>
        <p:spPr/>
        <p:txBody>
          <a:bodyPr/>
          <a:lstStyle/>
          <a:p>
            <a:fld id="{A068FED1-2862-4BA2-8856-6CBC38352094}" type="datetimeFigureOut">
              <a:rPr lang="en-US" smtClean="0"/>
              <a:t>5/25/2026</a:t>
            </a:fld>
            <a:endParaRPr lang="en-US"/>
          </a:p>
        </p:txBody>
      </p:sp>
      <p:sp>
        <p:nvSpPr>
          <p:cNvPr id="5" name="Footer Placeholder 4">
            <a:extLst>
              <a:ext uri="{FF2B5EF4-FFF2-40B4-BE49-F238E27FC236}">
                <a16:creationId xmlns:a16="http://schemas.microsoft.com/office/drawing/2014/main" id="{2E98E3A2-19EE-3C46-6D9A-0B45A732D8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E0926B-17B1-8C7A-D30A-E983637FF381}"/>
              </a:ext>
            </a:extLst>
          </p:cNvPr>
          <p:cNvSpPr>
            <a:spLocks noGrp="1"/>
          </p:cNvSpPr>
          <p:nvPr>
            <p:ph type="sldNum" sz="quarter" idx="12"/>
          </p:nvPr>
        </p:nvSpPr>
        <p:spPr/>
        <p:txBody>
          <a:bodyPr/>
          <a:lstStyle/>
          <a:p>
            <a:fld id="{B244995B-F9F8-4E35-BEAF-4D527C7C2316}" type="slidenum">
              <a:rPr lang="en-US" smtClean="0"/>
              <a:t>‹#›</a:t>
            </a:fld>
            <a:endParaRPr lang="en-US"/>
          </a:p>
        </p:txBody>
      </p:sp>
      <p:sp>
        <p:nvSpPr>
          <p:cNvPr id="7" name="TextBox 6">
            <a:extLst>
              <a:ext uri="{FF2B5EF4-FFF2-40B4-BE49-F238E27FC236}">
                <a16:creationId xmlns:a16="http://schemas.microsoft.com/office/drawing/2014/main" id="{84783D92-6573-DA26-F026-080512160436}"/>
              </a:ext>
            </a:extLst>
          </p:cNvPr>
          <p:cNvSpPr txBox="1"/>
          <p:nvPr userDrawn="1"/>
        </p:nvSpPr>
        <p:spPr>
          <a:xfrm>
            <a:off x="6945329" y="155927"/>
            <a:ext cx="3996913" cy="461665"/>
          </a:xfrm>
          <a:prstGeom prst="rect">
            <a:avLst/>
          </a:prstGeom>
          <a:noFill/>
        </p:spPr>
        <p:txBody>
          <a:bodyPr wrap="square" rtlCol="0">
            <a:spAutoFit/>
          </a:bodyPr>
          <a:lstStyle/>
          <a:p>
            <a:pPr algn="r"/>
            <a:r>
              <a:rPr lang="en-US" sz="2400" b="1" dirty="0">
                <a:solidFill>
                  <a:schemeClr val="bg1"/>
                </a:solidFill>
              </a:rPr>
              <a:t>Commissioner Moments</a:t>
            </a:r>
          </a:p>
        </p:txBody>
      </p:sp>
      <p:pic>
        <p:nvPicPr>
          <p:cNvPr id="9" name="Picture 8">
            <a:extLst>
              <a:ext uri="{FF2B5EF4-FFF2-40B4-BE49-F238E27FC236}">
                <a16:creationId xmlns:a16="http://schemas.microsoft.com/office/drawing/2014/main" id="{9A11F9DE-0AE1-AE56-FF14-6B02BBCC8E5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162" y="91321"/>
            <a:ext cx="2673341" cy="413152"/>
          </a:xfrm>
          <a:prstGeom prst="rect">
            <a:avLst/>
          </a:prstGeom>
        </p:spPr>
      </p:pic>
    </p:spTree>
    <p:extLst>
      <p:ext uri="{BB962C8B-B14F-4D97-AF65-F5344CB8AC3E}">
        <p14:creationId xmlns:p14="http://schemas.microsoft.com/office/powerpoint/2010/main" val="246016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E604E-0C29-FD15-1CE2-08504EB8BE44}"/>
              </a:ext>
            </a:extLst>
          </p:cNvPr>
          <p:cNvSpPr>
            <a:spLocks noGrp="1"/>
          </p:cNvSpPr>
          <p:nvPr>
            <p:ph type="title"/>
          </p:nvPr>
        </p:nvSpPr>
        <p:spPr/>
        <p:txBody>
          <a:bodyPr>
            <a:normAutofit/>
          </a:bodyPr>
          <a:lstStyle>
            <a:lvl1pPr>
              <a:defRPr sz="3600" b="1">
                <a:solidFill>
                  <a:schemeClr val="tx1"/>
                </a:solidFill>
                <a:latin typeface="+mn-lt"/>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CEC5A280-151D-B9AE-003D-62DE928D9B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E79DA9-F93E-2D64-4639-F32EFB49B723}"/>
              </a:ext>
            </a:extLst>
          </p:cNvPr>
          <p:cNvSpPr>
            <a:spLocks noGrp="1"/>
          </p:cNvSpPr>
          <p:nvPr>
            <p:ph type="dt" sz="half" idx="10"/>
          </p:nvPr>
        </p:nvSpPr>
        <p:spPr/>
        <p:txBody>
          <a:bodyPr/>
          <a:lstStyle/>
          <a:p>
            <a:fld id="{A068FED1-2862-4BA2-8856-6CBC38352094}" type="datetimeFigureOut">
              <a:rPr lang="en-US" smtClean="0"/>
              <a:t>5/25/2026</a:t>
            </a:fld>
            <a:endParaRPr lang="en-US"/>
          </a:p>
        </p:txBody>
      </p:sp>
      <p:sp>
        <p:nvSpPr>
          <p:cNvPr id="5" name="Footer Placeholder 4">
            <a:extLst>
              <a:ext uri="{FF2B5EF4-FFF2-40B4-BE49-F238E27FC236}">
                <a16:creationId xmlns:a16="http://schemas.microsoft.com/office/drawing/2014/main" id="{773F8289-F434-94F2-8B81-B0F910BC18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316E99-349B-45DE-1CB8-58DF2823EC1C}"/>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13649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5F3595-51B3-A911-142E-F9AB7729045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2B8812E-555F-A83E-B991-7669CB2F3BC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A86C5B-9B4D-9190-0D53-FBBD8475BFC7}"/>
              </a:ext>
            </a:extLst>
          </p:cNvPr>
          <p:cNvSpPr>
            <a:spLocks noGrp="1"/>
          </p:cNvSpPr>
          <p:nvPr>
            <p:ph type="dt" sz="half" idx="10"/>
          </p:nvPr>
        </p:nvSpPr>
        <p:spPr/>
        <p:txBody>
          <a:bodyPr/>
          <a:lstStyle/>
          <a:p>
            <a:fld id="{A068FED1-2862-4BA2-8856-6CBC38352094}" type="datetimeFigureOut">
              <a:rPr lang="en-US" smtClean="0"/>
              <a:t>5/25/2026</a:t>
            </a:fld>
            <a:endParaRPr lang="en-US"/>
          </a:p>
        </p:txBody>
      </p:sp>
      <p:sp>
        <p:nvSpPr>
          <p:cNvPr id="5" name="Footer Placeholder 4">
            <a:extLst>
              <a:ext uri="{FF2B5EF4-FFF2-40B4-BE49-F238E27FC236}">
                <a16:creationId xmlns:a16="http://schemas.microsoft.com/office/drawing/2014/main" id="{E398CF8E-3BA2-3542-CC90-613AA134B6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F88AEA-E9BF-CE53-9E09-3671FD432430}"/>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459919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17A34-5A60-2008-9D35-C397459A162B}"/>
              </a:ext>
            </a:extLst>
          </p:cNvPr>
          <p:cNvSpPr>
            <a:spLocks noGrp="1"/>
          </p:cNvSpPr>
          <p:nvPr>
            <p:ph type="title"/>
          </p:nvPr>
        </p:nvSpPr>
        <p:spPr>
          <a:xfrm>
            <a:off x="287383" y="269239"/>
            <a:ext cx="5636625" cy="823595"/>
          </a:xfrm>
        </p:spPr>
        <p:txBody>
          <a:bodyPr>
            <a:noAutofit/>
          </a:bodyPr>
          <a:lstStyle>
            <a:lvl1pPr>
              <a:defRPr sz="3600" b="1">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8447BF3A-BDC8-A540-D98C-CCAF9A4AF8C4}"/>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7AB5B5F3-29C9-A818-5A8D-4C3E422632D8}"/>
              </a:ext>
            </a:extLst>
          </p:cNvPr>
          <p:cNvSpPr>
            <a:spLocks noGrp="1"/>
          </p:cNvSpPr>
          <p:nvPr>
            <p:ph type="dt" sz="half" idx="10"/>
          </p:nvPr>
        </p:nvSpPr>
        <p:spPr/>
        <p:txBody>
          <a:bodyPr/>
          <a:lstStyle/>
          <a:p>
            <a:fld id="{A068FED1-2862-4BA2-8856-6CBC38352094}" type="datetimeFigureOut">
              <a:rPr lang="en-US" smtClean="0"/>
              <a:t>5/25/2026</a:t>
            </a:fld>
            <a:endParaRPr lang="en-US"/>
          </a:p>
        </p:txBody>
      </p:sp>
      <p:sp>
        <p:nvSpPr>
          <p:cNvPr id="5" name="Footer Placeholder 4">
            <a:extLst>
              <a:ext uri="{FF2B5EF4-FFF2-40B4-BE49-F238E27FC236}">
                <a16:creationId xmlns:a16="http://schemas.microsoft.com/office/drawing/2014/main" id="{8D6CDA90-0A60-1D3F-8EB1-7452C5B0C7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1110D3-63F4-282A-AD7F-6E2178BBB875}"/>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908335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0CB67-B311-B181-9B94-A8DFD7DDA599}"/>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19FCB4BD-3055-E623-D88B-1C5A3C62D4E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DBE9D83-19B6-B52F-0031-1AFDE26869C2}"/>
              </a:ext>
            </a:extLst>
          </p:cNvPr>
          <p:cNvSpPr>
            <a:spLocks noGrp="1"/>
          </p:cNvSpPr>
          <p:nvPr>
            <p:ph type="dt" sz="half" idx="10"/>
          </p:nvPr>
        </p:nvSpPr>
        <p:spPr/>
        <p:txBody>
          <a:bodyPr/>
          <a:lstStyle/>
          <a:p>
            <a:fld id="{A068FED1-2862-4BA2-8856-6CBC38352094}" type="datetimeFigureOut">
              <a:rPr lang="en-US" smtClean="0"/>
              <a:t>5/25/2026</a:t>
            </a:fld>
            <a:endParaRPr lang="en-US"/>
          </a:p>
        </p:txBody>
      </p:sp>
      <p:sp>
        <p:nvSpPr>
          <p:cNvPr id="5" name="Footer Placeholder 4">
            <a:extLst>
              <a:ext uri="{FF2B5EF4-FFF2-40B4-BE49-F238E27FC236}">
                <a16:creationId xmlns:a16="http://schemas.microsoft.com/office/drawing/2014/main" id="{D7D7A008-4882-3DED-E52D-AD4F100CC9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CC4794-B0B7-2A5B-83BA-53347B162FF5}"/>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19165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0808A-BF32-1CFB-B70A-74E21B4B1642}"/>
              </a:ext>
            </a:extLst>
          </p:cNvPr>
          <p:cNvSpPr>
            <a:spLocks noGrp="1"/>
          </p:cNvSpPr>
          <p:nvPr>
            <p:ph type="title"/>
          </p:nvPr>
        </p:nvSpPr>
        <p:spPr/>
        <p:txBody>
          <a:bodyPr>
            <a:normAutofit/>
          </a:bodyPr>
          <a:lstStyle>
            <a:lvl1pPr>
              <a:defRPr sz="4000" b="1">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FD301C07-F339-9FA8-D49B-CB679A8B4A0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32538E-AE8E-3D55-18D1-2422BEA309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36B103-E5C0-85E4-1409-6A603066D099}"/>
              </a:ext>
            </a:extLst>
          </p:cNvPr>
          <p:cNvSpPr>
            <a:spLocks noGrp="1"/>
          </p:cNvSpPr>
          <p:nvPr>
            <p:ph type="dt" sz="half" idx="10"/>
          </p:nvPr>
        </p:nvSpPr>
        <p:spPr/>
        <p:txBody>
          <a:bodyPr/>
          <a:lstStyle/>
          <a:p>
            <a:fld id="{A068FED1-2862-4BA2-8856-6CBC38352094}" type="datetimeFigureOut">
              <a:rPr lang="en-US" smtClean="0"/>
              <a:t>5/25/2026</a:t>
            </a:fld>
            <a:endParaRPr lang="en-US"/>
          </a:p>
        </p:txBody>
      </p:sp>
      <p:sp>
        <p:nvSpPr>
          <p:cNvPr id="6" name="Footer Placeholder 5">
            <a:extLst>
              <a:ext uri="{FF2B5EF4-FFF2-40B4-BE49-F238E27FC236}">
                <a16:creationId xmlns:a16="http://schemas.microsoft.com/office/drawing/2014/main" id="{82869416-048A-424D-39AD-A98B8F09E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C2F36A-D6E4-F16F-E6BE-D78EBFC70074}"/>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1828360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DC892-2729-DEC0-B2F5-40674DFE858D}"/>
              </a:ext>
            </a:extLst>
          </p:cNvPr>
          <p:cNvSpPr>
            <a:spLocks noGrp="1"/>
          </p:cNvSpPr>
          <p:nvPr>
            <p:ph type="title"/>
          </p:nvPr>
        </p:nvSpPr>
        <p:spPr>
          <a:xfrm>
            <a:off x="839788" y="365125"/>
            <a:ext cx="10515600" cy="1325563"/>
          </a:xfrm>
        </p:spPr>
        <p:txBody>
          <a:bodyPr>
            <a:normAutofit/>
          </a:bodyPr>
          <a:lstStyle>
            <a:lvl1pPr>
              <a:defRPr sz="3600" b="1">
                <a:latin typeface="+mn-lt"/>
              </a:defRPr>
            </a:lvl1pPr>
          </a:lstStyle>
          <a:p>
            <a:r>
              <a:rPr lang="en-US" dirty="0"/>
              <a:t>Click to edit Master title style</a:t>
            </a:r>
          </a:p>
        </p:txBody>
      </p:sp>
      <p:sp>
        <p:nvSpPr>
          <p:cNvPr id="3" name="Text Placeholder 2">
            <a:extLst>
              <a:ext uri="{FF2B5EF4-FFF2-40B4-BE49-F238E27FC236}">
                <a16:creationId xmlns:a16="http://schemas.microsoft.com/office/drawing/2014/main" id="{01096E8D-123D-CFAA-714E-ED4503C11E6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57A100B-A11C-3B6A-CC7E-6FACC016AE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5CED1DA-EA91-4CE9-7F1C-BFE6BC6DA92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6BD97D-43CE-E934-1909-CCB7BED218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4F7685-18EA-451A-E95B-D26C5E026DDB}"/>
              </a:ext>
            </a:extLst>
          </p:cNvPr>
          <p:cNvSpPr>
            <a:spLocks noGrp="1"/>
          </p:cNvSpPr>
          <p:nvPr>
            <p:ph type="dt" sz="half" idx="10"/>
          </p:nvPr>
        </p:nvSpPr>
        <p:spPr/>
        <p:txBody>
          <a:bodyPr/>
          <a:lstStyle/>
          <a:p>
            <a:fld id="{A068FED1-2862-4BA2-8856-6CBC38352094}" type="datetimeFigureOut">
              <a:rPr lang="en-US" smtClean="0"/>
              <a:t>5/25/2026</a:t>
            </a:fld>
            <a:endParaRPr lang="en-US"/>
          </a:p>
        </p:txBody>
      </p:sp>
      <p:sp>
        <p:nvSpPr>
          <p:cNvPr id="8" name="Footer Placeholder 7">
            <a:extLst>
              <a:ext uri="{FF2B5EF4-FFF2-40B4-BE49-F238E27FC236}">
                <a16:creationId xmlns:a16="http://schemas.microsoft.com/office/drawing/2014/main" id="{3B99513D-D958-2822-DC69-52D1754732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A1D971A-EDAC-AF4C-EF8D-35497050023F}"/>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909651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24F65-C1D6-DD3E-8FD0-BDC82B648A61}"/>
              </a:ext>
            </a:extLst>
          </p:cNvPr>
          <p:cNvSpPr>
            <a:spLocks noGrp="1"/>
          </p:cNvSpPr>
          <p:nvPr>
            <p:ph type="title"/>
          </p:nvPr>
        </p:nvSpPr>
        <p:spPr/>
        <p:txBody>
          <a:bodyPr>
            <a:normAutofit/>
          </a:bodyPr>
          <a:lstStyle>
            <a:lvl1pPr>
              <a:defRPr sz="3600" b="1">
                <a:solidFill>
                  <a:schemeClr val="tx1"/>
                </a:solidFill>
                <a:latin typeface="+mn-lt"/>
              </a:defRPr>
            </a:lvl1pPr>
          </a:lstStyle>
          <a:p>
            <a:r>
              <a:rPr lang="en-US" dirty="0"/>
              <a:t>Click to edit Master title style</a:t>
            </a:r>
          </a:p>
        </p:txBody>
      </p:sp>
      <p:sp>
        <p:nvSpPr>
          <p:cNvPr id="3" name="Date Placeholder 2">
            <a:extLst>
              <a:ext uri="{FF2B5EF4-FFF2-40B4-BE49-F238E27FC236}">
                <a16:creationId xmlns:a16="http://schemas.microsoft.com/office/drawing/2014/main" id="{29629B2C-7CC1-7549-60E4-DA2398F2885F}"/>
              </a:ext>
            </a:extLst>
          </p:cNvPr>
          <p:cNvSpPr>
            <a:spLocks noGrp="1"/>
          </p:cNvSpPr>
          <p:nvPr>
            <p:ph type="dt" sz="half" idx="10"/>
          </p:nvPr>
        </p:nvSpPr>
        <p:spPr/>
        <p:txBody>
          <a:bodyPr/>
          <a:lstStyle/>
          <a:p>
            <a:fld id="{A068FED1-2862-4BA2-8856-6CBC38352094}" type="datetimeFigureOut">
              <a:rPr lang="en-US" smtClean="0"/>
              <a:t>5/25/2026</a:t>
            </a:fld>
            <a:endParaRPr lang="en-US"/>
          </a:p>
        </p:txBody>
      </p:sp>
      <p:sp>
        <p:nvSpPr>
          <p:cNvPr id="4" name="Footer Placeholder 3">
            <a:extLst>
              <a:ext uri="{FF2B5EF4-FFF2-40B4-BE49-F238E27FC236}">
                <a16:creationId xmlns:a16="http://schemas.microsoft.com/office/drawing/2014/main" id="{DE495879-C2EF-C014-A894-C2F9B334277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910FDD-2348-9356-D805-D0F43033D95B}"/>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23700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0D8BC-26F7-DDB2-0D62-C41B550EDE2D}"/>
              </a:ext>
            </a:extLst>
          </p:cNvPr>
          <p:cNvSpPr>
            <a:spLocks noGrp="1"/>
          </p:cNvSpPr>
          <p:nvPr>
            <p:ph type="dt" sz="half" idx="10"/>
          </p:nvPr>
        </p:nvSpPr>
        <p:spPr/>
        <p:txBody>
          <a:bodyPr/>
          <a:lstStyle/>
          <a:p>
            <a:fld id="{A068FED1-2862-4BA2-8856-6CBC38352094}" type="datetimeFigureOut">
              <a:rPr lang="en-US" smtClean="0"/>
              <a:t>5/25/2026</a:t>
            </a:fld>
            <a:endParaRPr lang="en-US"/>
          </a:p>
        </p:txBody>
      </p:sp>
      <p:sp>
        <p:nvSpPr>
          <p:cNvPr id="3" name="Footer Placeholder 2">
            <a:extLst>
              <a:ext uri="{FF2B5EF4-FFF2-40B4-BE49-F238E27FC236}">
                <a16:creationId xmlns:a16="http://schemas.microsoft.com/office/drawing/2014/main" id="{EEC2BF4C-0D4D-2C68-D6EB-821879F2028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BECC40F-C226-B195-9BFD-058EF2203529}"/>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446504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F2D98-4157-749B-F9B7-9D44AAEB03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BB01A63-5BCC-BEFB-D0D0-CD01F5C53B7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4247E2E-496D-2C5E-63A1-3A1A5FE365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BD8FC8-DCEA-F3C5-8320-62955867365F}"/>
              </a:ext>
            </a:extLst>
          </p:cNvPr>
          <p:cNvSpPr>
            <a:spLocks noGrp="1"/>
          </p:cNvSpPr>
          <p:nvPr>
            <p:ph type="dt" sz="half" idx="10"/>
          </p:nvPr>
        </p:nvSpPr>
        <p:spPr/>
        <p:txBody>
          <a:bodyPr/>
          <a:lstStyle/>
          <a:p>
            <a:fld id="{A068FED1-2862-4BA2-8856-6CBC38352094}" type="datetimeFigureOut">
              <a:rPr lang="en-US" smtClean="0"/>
              <a:t>5/25/2026</a:t>
            </a:fld>
            <a:endParaRPr lang="en-US"/>
          </a:p>
        </p:txBody>
      </p:sp>
      <p:sp>
        <p:nvSpPr>
          <p:cNvPr id="6" name="Footer Placeholder 5">
            <a:extLst>
              <a:ext uri="{FF2B5EF4-FFF2-40B4-BE49-F238E27FC236}">
                <a16:creationId xmlns:a16="http://schemas.microsoft.com/office/drawing/2014/main" id="{1C5FF34B-6EFE-9E72-5444-23E22BA96F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0E3FA2-13A2-41EA-8BC5-855EEE34EC69}"/>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549597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2624C-559E-BC94-A892-E768F710A2A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647343B-968C-1C0B-2F8D-E69D9A80AA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B01AF2-7BED-A83C-E157-46AC996BE5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803C4DF-0F3D-0ABB-B992-DECE9CA238C9}"/>
              </a:ext>
            </a:extLst>
          </p:cNvPr>
          <p:cNvSpPr>
            <a:spLocks noGrp="1"/>
          </p:cNvSpPr>
          <p:nvPr>
            <p:ph type="dt" sz="half" idx="10"/>
          </p:nvPr>
        </p:nvSpPr>
        <p:spPr/>
        <p:txBody>
          <a:bodyPr/>
          <a:lstStyle/>
          <a:p>
            <a:fld id="{A068FED1-2862-4BA2-8856-6CBC38352094}" type="datetimeFigureOut">
              <a:rPr lang="en-US" smtClean="0"/>
              <a:t>5/25/2026</a:t>
            </a:fld>
            <a:endParaRPr lang="en-US"/>
          </a:p>
        </p:txBody>
      </p:sp>
      <p:sp>
        <p:nvSpPr>
          <p:cNvPr id="6" name="Footer Placeholder 5">
            <a:extLst>
              <a:ext uri="{FF2B5EF4-FFF2-40B4-BE49-F238E27FC236}">
                <a16:creationId xmlns:a16="http://schemas.microsoft.com/office/drawing/2014/main" id="{92E9383E-2B82-222C-BDC7-ECDCDAC434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D75F0A-D2F9-D86A-72A6-50BEFE871E54}"/>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1625380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3A5E49-BE28-BA71-E9CF-AF47D28D2E3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1294C82F-7C06-8BFE-B645-BD66A75CDB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411DE1-57EE-D5F9-261C-CFFD56510E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68FED1-2862-4BA2-8856-6CBC38352094}" type="datetimeFigureOut">
              <a:rPr lang="en-US" smtClean="0"/>
              <a:t>5/25/2026</a:t>
            </a:fld>
            <a:endParaRPr lang="en-US"/>
          </a:p>
        </p:txBody>
      </p:sp>
      <p:sp>
        <p:nvSpPr>
          <p:cNvPr id="5" name="Footer Placeholder 4">
            <a:extLst>
              <a:ext uri="{FF2B5EF4-FFF2-40B4-BE49-F238E27FC236}">
                <a16:creationId xmlns:a16="http://schemas.microsoft.com/office/drawing/2014/main" id="{D8D32019-CB9D-83CB-8E55-7A84A75DF4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4F945EA-74C2-8864-7CA9-87A452B65D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44995B-F9F8-4E35-BEAF-4D527C7C2316}" type="slidenum">
              <a:rPr lang="en-US" smtClean="0"/>
              <a:t>‹#›</a:t>
            </a:fld>
            <a:endParaRPr lang="en-US"/>
          </a:p>
        </p:txBody>
      </p:sp>
      <p:sp>
        <p:nvSpPr>
          <p:cNvPr id="7" name="Right Triangle 6">
            <a:extLst>
              <a:ext uri="{FF2B5EF4-FFF2-40B4-BE49-F238E27FC236}">
                <a16:creationId xmlns:a16="http://schemas.microsoft.com/office/drawing/2014/main" id="{3A701440-F4C2-39BC-2DC0-4658CD21F668}"/>
              </a:ext>
            </a:extLst>
          </p:cNvPr>
          <p:cNvSpPr/>
          <p:nvPr userDrawn="1"/>
        </p:nvSpPr>
        <p:spPr>
          <a:xfrm flipH="1" flipV="1">
            <a:off x="2300748" y="-1916"/>
            <a:ext cx="9891252" cy="1402090"/>
          </a:xfrm>
          <a:prstGeom prst="rtTriangl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45D9541A-B671-8501-61CE-74A104F732C2}"/>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1056161" y="185738"/>
            <a:ext cx="962828" cy="962828"/>
          </a:xfrm>
          <a:prstGeom prst="rect">
            <a:avLst/>
          </a:prstGeom>
        </p:spPr>
      </p:pic>
    </p:spTree>
    <p:extLst>
      <p:ext uri="{BB962C8B-B14F-4D97-AF65-F5344CB8AC3E}">
        <p14:creationId xmlns:p14="http://schemas.microsoft.com/office/powerpoint/2010/main" val="3452654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ED4DE-389B-5A27-BA21-885FDAC5CFC9}"/>
              </a:ext>
            </a:extLst>
          </p:cNvPr>
          <p:cNvSpPr>
            <a:spLocks noGrp="1"/>
          </p:cNvSpPr>
          <p:nvPr>
            <p:ph type="title"/>
          </p:nvPr>
        </p:nvSpPr>
        <p:spPr>
          <a:xfrm>
            <a:off x="838200" y="1885950"/>
            <a:ext cx="10972800" cy="3918397"/>
          </a:xfrm>
        </p:spPr>
        <p:txBody>
          <a:bodyPr>
            <a:normAutofit fontScale="90000"/>
          </a:bodyPr>
          <a:lstStyle/>
          <a:p>
            <a:pPr algn="ctr"/>
            <a:r>
              <a:rPr lang="en-US" b="1" dirty="0"/>
              <a:t>Commissioner Moment</a:t>
            </a:r>
            <a:br>
              <a:rPr lang="en-US" b="1" dirty="0"/>
            </a:br>
            <a:r>
              <a:rPr lang="en-US" b="1" dirty="0"/>
              <a:t>Special Edition 5.30</a:t>
            </a:r>
            <a:r>
              <a:rPr lang="en-US" dirty="0"/>
              <a:t>.2026</a:t>
            </a:r>
            <a:br>
              <a:rPr lang="en-US" dirty="0"/>
            </a:br>
            <a:br>
              <a:rPr lang="en-US" b="1" dirty="0"/>
            </a:br>
            <a:r>
              <a:rPr lang="en-US" b="1" dirty="0"/>
              <a:t>Commissioners’ Role in </a:t>
            </a:r>
            <a:r>
              <a:rPr lang="en-US" dirty="0"/>
              <a:t>the </a:t>
            </a:r>
            <a:r>
              <a:rPr lang="en-US" b="1" dirty="0"/>
              <a:t>Membership Plan 2026</a:t>
            </a:r>
          </a:p>
        </p:txBody>
      </p:sp>
      <p:pic>
        <p:nvPicPr>
          <p:cNvPr id="4" name="Picture 3">
            <a:extLst>
              <a:ext uri="{FF2B5EF4-FFF2-40B4-BE49-F238E27FC236}">
                <a16:creationId xmlns:a16="http://schemas.microsoft.com/office/drawing/2014/main" id="{DA965407-89DF-9836-E97D-9D7E8FCBD2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162" y="91321"/>
            <a:ext cx="2673341" cy="413152"/>
          </a:xfrm>
          <a:prstGeom prst="rect">
            <a:avLst/>
          </a:prstGeom>
        </p:spPr>
      </p:pic>
    </p:spTree>
    <p:extLst>
      <p:ext uri="{BB962C8B-B14F-4D97-AF65-F5344CB8AC3E}">
        <p14:creationId xmlns:p14="http://schemas.microsoft.com/office/powerpoint/2010/main" val="35475000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324EA-64B0-3A77-C548-613914B2420B}"/>
              </a:ext>
            </a:extLst>
          </p:cNvPr>
          <p:cNvSpPr>
            <a:spLocks noGrp="1"/>
          </p:cNvSpPr>
          <p:nvPr>
            <p:ph type="title"/>
          </p:nvPr>
        </p:nvSpPr>
        <p:spPr>
          <a:xfrm>
            <a:off x="270449" y="545571"/>
            <a:ext cx="6367417" cy="823595"/>
          </a:xfrm>
        </p:spPr>
        <p:txBody>
          <a:bodyPr>
            <a:noAutofit/>
          </a:bodyPr>
          <a:lstStyle/>
          <a:p>
            <a:r>
              <a:rPr lang="en-US" b="1" dirty="0">
                <a:solidFill>
                  <a:srgbClr val="FF0000"/>
                </a:solidFill>
              </a:rPr>
              <a:t>What Parts</a:t>
            </a:r>
            <a:r>
              <a:rPr lang="en-US" dirty="0">
                <a:solidFill>
                  <a:srgbClr val="FF0000"/>
                </a:solidFill>
              </a:rPr>
              <a:t> </a:t>
            </a:r>
            <a:r>
              <a:rPr lang="en-US" b="1" dirty="0">
                <a:solidFill>
                  <a:srgbClr val="FF0000"/>
                </a:solidFill>
              </a:rPr>
              <a:t>Can Commissioners Influence?</a:t>
            </a:r>
            <a:endParaRPr lang="en-US" dirty="0">
              <a:solidFill>
                <a:srgbClr val="FF0000"/>
              </a:solidFill>
            </a:endParaRPr>
          </a:p>
        </p:txBody>
      </p:sp>
      <p:sp>
        <p:nvSpPr>
          <p:cNvPr id="3" name="Content Placeholder 2">
            <a:extLst>
              <a:ext uri="{FF2B5EF4-FFF2-40B4-BE49-F238E27FC236}">
                <a16:creationId xmlns:a16="http://schemas.microsoft.com/office/drawing/2014/main" id="{42801397-AF8D-7BC8-731C-79D06AECE4A0}"/>
              </a:ext>
            </a:extLst>
          </p:cNvPr>
          <p:cNvSpPr>
            <a:spLocks noGrp="1"/>
          </p:cNvSpPr>
          <p:nvPr>
            <p:ph idx="1"/>
          </p:nvPr>
        </p:nvSpPr>
        <p:spPr>
          <a:xfrm>
            <a:off x="1676400" y="1825625"/>
            <a:ext cx="9677400" cy="4351338"/>
          </a:xfrm>
        </p:spPr>
        <p:txBody>
          <a:bodyPr>
            <a:normAutofit/>
          </a:bodyPr>
          <a:lstStyle/>
          <a:p>
            <a:r>
              <a:rPr lang="en-US" sz="3200" b="1" dirty="0"/>
              <a:t>Onboarding</a:t>
            </a:r>
          </a:p>
          <a:p>
            <a:pPr lvl="1"/>
            <a:r>
              <a:rPr lang="en-US" sz="2800" b="1" dirty="0"/>
              <a:t>Do units convert sign-ups and initial interest to members?</a:t>
            </a:r>
          </a:p>
          <a:p>
            <a:pPr lvl="1"/>
            <a:r>
              <a:rPr lang="en-US" sz="2800" b="1" dirty="0"/>
              <a:t>Should we have a connection guide on the topic? </a:t>
            </a:r>
          </a:p>
          <a:p>
            <a:r>
              <a:rPr lang="en-US" sz="3200" b="1" dirty="0"/>
              <a:t>Leader Quality</a:t>
            </a:r>
          </a:p>
          <a:p>
            <a:pPr lvl="1"/>
            <a:r>
              <a:rPr lang="en-US" sz="2800" b="1" dirty="0"/>
              <a:t>Unit Service is about supporting units, esp. unit leaders</a:t>
            </a:r>
          </a:p>
          <a:p>
            <a:pPr lvl="1"/>
            <a:r>
              <a:rPr lang="en-US" sz="2800" b="1" dirty="0"/>
              <a:t>We should hold ourselves accountable for results</a:t>
            </a:r>
          </a:p>
          <a:p>
            <a:r>
              <a:rPr lang="en-US" sz="3200" b="1" dirty="0"/>
              <a:t>Program Quality</a:t>
            </a:r>
          </a:p>
          <a:p>
            <a:pPr lvl="1"/>
            <a:r>
              <a:rPr lang="en-US" sz="2800" b="1" dirty="0"/>
              <a:t>Support of units is support of their program</a:t>
            </a:r>
          </a:p>
          <a:p>
            <a:pPr lvl="1"/>
            <a:r>
              <a:rPr lang="en-US" sz="2800" b="1" dirty="0"/>
              <a:t>Should commissioners hold themselves accountable?</a:t>
            </a:r>
          </a:p>
          <a:p>
            <a:endParaRPr lang="en-US" dirty="0"/>
          </a:p>
        </p:txBody>
      </p:sp>
    </p:spTree>
    <p:extLst>
      <p:ext uri="{BB962C8B-B14F-4D97-AF65-F5344CB8AC3E}">
        <p14:creationId xmlns:p14="http://schemas.microsoft.com/office/powerpoint/2010/main" val="17439999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35C106F-E8EC-76D4-8627-2656AC368C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1162050"/>
            <a:ext cx="7772400" cy="5181600"/>
          </a:xfrm>
          <a:prstGeom prst="rect">
            <a:avLst/>
          </a:prstGeom>
        </p:spPr>
      </p:pic>
      <p:sp>
        <p:nvSpPr>
          <p:cNvPr id="2" name="Title 1">
            <a:extLst>
              <a:ext uri="{FF2B5EF4-FFF2-40B4-BE49-F238E27FC236}">
                <a16:creationId xmlns:a16="http://schemas.microsoft.com/office/drawing/2014/main" id="{60B28147-BE93-00E7-0070-3850810A3CFB}"/>
              </a:ext>
            </a:extLst>
          </p:cNvPr>
          <p:cNvSpPr txBox="1">
            <a:spLocks/>
          </p:cNvSpPr>
          <p:nvPr/>
        </p:nvSpPr>
        <p:spPr>
          <a:xfrm>
            <a:off x="270449" y="545571"/>
            <a:ext cx="6367417" cy="823595"/>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r>
              <a:rPr lang="en-US" sz="3600" dirty="0">
                <a:solidFill>
                  <a:srgbClr val="FF0000"/>
                </a:solidFill>
              </a:rPr>
              <a:t>Activity</a:t>
            </a:r>
          </a:p>
        </p:txBody>
      </p:sp>
    </p:spTree>
    <p:extLst>
      <p:ext uri="{BB962C8B-B14F-4D97-AF65-F5344CB8AC3E}">
        <p14:creationId xmlns:p14="http://schemas.microsoft.com/office/powerpoint/2010/main" val="1399603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010BCF1-40BE-016B-CD65-2B2CCFE7557D}"/>
              </a:ext>
            </a:extLst>
          </p:cNvPr>
          <p:cNvSpPr>
            <a:spLocks noGrp="1"/>
          </p:cNvSpPr>
          <p:nvPr>
            <p:ph idx="1"/>
          </p:nvPr>
        </p:nvSpPr>
        <p:spPr>
          <a:xfrm>
            <a:off x="838200" y="1419225"/>
            <a:ext cx="10515600" cy="4763136"/>
          </a:xfrm>
        </p:spPr>
        <p:txBody>
          <a:bodyPr>
            <a:normAutofit fontScale="92500" lnSpcReduction="10000"/>
          </a:bodyPr>
          <a:lstStyle/>
          <a:p>
            <a:endParaRPr lang="en-US" dirty="0"/>
          </a:p>
          <a:p>
            <a:pPr marL="0" indent="0" algn="ctr">
              <a:buNone/>
            </a:pPr>
            <a:r>
              <a:rPr lang="en-US" sz="3000" b="1" dirty="0">
                <a:solidFill>
                  <a:srgbClr val="002060"/>
                </a:solidFill>
              </a:rPr>
              <a:t>Scouting Grows When: </a:t>
            </a:r>
          </a:p>
          <a:p>
            <a:pPr marL="0" indent="0" algn="ctr">
              <a:buNone/>
            </a:pPr>
            <a:r>
              <a:rPr lang="en-US" dirty="0"/>
              <a:t>• </a:t>
            </a:r>
            <a:r>
              <a:rPr lang="en-US" sz="3000" b="1" dirty="0"/>
              <a:t>Leaders unite behind a shared mission </a:t>
            </a:r>
          </a:p>
          <a:p>
            <a:pPr marL="0" indent="0" algn="ctr">
              <a:buNone/>
            </a:pPr>
            <a:r>
              <a:rPr lang="en-US" sz="3000" b="1" dirty="0"/>
              <a:t>• Councils embrace innovation and opportunity </a:t>
            </a:r>
          </a:p>
          <a:p>
            <a:pPr marL="0" indent="0" algn="ctr">
              <a:buNone/>
            </a:pPr>
            <a:r>
              <a:rPr lang="en-US" sz="3000" b="1" dirty="0"/>
              <a:t>• Communities see Scouting in action </a:t>
            </a:r>
          </a:p>
          <a:p>
            <a:pPr marL="0" indent="0" algn="ctr">
              <a:buNone/>
            </a:pPr>
            <a:r>
              <a:rPr lang="en-US" sz="3000" b="1" dirty="0"/>
              <a:t>• Every family feels welcomed from day one </a:t>
            </a:r>
          </a:p>
          <a:p>
            <a:pPr algn="ctr"/>
            <a:endParaRPr lang="en-US" b="1" dirty="0"/>
          </a:p>
          <a:p>
            <a:pPr marL="0" indent="0" algn="ctr">
              <a:buNone/>
            </a:pPr>
            <a:r>
              <a:rPr lang="en-US" sz="3000" b="1" dirty="0">
                <a:solidFill>
                  <a:srgbClr val="002060"/>
                </a:solidFill>
              </a:rPr>
              <a:t>Together, we will grow Scouting. </a:t>
            </a:r>
          </a:p>
          <a:p>
            <a:pPr marL="0" indent="0" algn="ctr">
              <a:buNone/>
            </a:pPr>
            <a:r>
              <a:rPr lang="en-US" sz="3000" b="1" dirty="0">
                <a:solidFill>
                  <a:srgbClr val="002060"/>
                </a:solidFill>
              </a:rPr>
              <a:t>Together, we will strengthen the next generation. </a:t>
            </a:r>
          </a:p>
          <a:p>
            <a:pPr marL="0" indent="0" algn="ctr">
              <a:buNone/>
            </a:pPr>
            <a:r>
              <a:rPr lang="en-US" sz="3000" b="1" dirty="0">
                <a:solidFill>
                  <a:srgbClr val="002060"/>
                </a:solidFill>
              </a:rPr>
              <a:t>Together, we will deliver the movement our country needs.</a:t>
            </a:r>
          </a:p>
        </p:txBody>
      </p:sp>
      <p:sp>
        <p:nvSpPr>
          <p:cNvPr id="4" name="Title 3">
            <a:extLst>
              <a:ext uri="{FF2B5EF4-FFF2-40B4-BE49-F238E27FC236}">
                <a16:creationId xmlns:a16="http://schemas.microsoft.com/office/drawing/2014/main" id="{15D4CBF5-D47B-2666-31CD-9F756F194714}"/>
              </a:ext>
            </a:extLst>
          </p:cNvPr>
          <p:cNvSpPr>
            <a:spLocks noGrp="1"/>
          </p:cNvSpPr>
          <p:nvPr>
            <p:ph type="title"/>
          </p:nvPr>
        </p:nvSpPr>
        <p:spPr/>
        <p:txBody>
          <a:bodyPr/>
          <a:lstStyle/>
          <a:p>
            <a:r>
              <a:rPr lang="en-US" dirty="0">
                <a:solidFill>
                  <a:srgbClr val="FF0000"/>
                </a:solidFill>
              </a:rPr>
              <a:t>Together We Grow</a:t>
            </a:r>
          </a:p>
        </p:txBody>
      </p:sp>
    </p:spTree>
    <p:extLst>
      <p:ext uri="{BB962C8B-B14F-4D97-AF65-F5344CB8AC3E}">
        <p14:creationId xmlns:p14="http://schemas.microsoft.com/office/powerpoint/2010/main" val="2773028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4;p21">
            <a:extLst>
              <a:ext uri="{FF2B5EF4-FFF2-40B4-BE49-F238E27FC236}">
                <a16:creationId xmlns:a16="http://schemas.microsoft.com/office/drawing/2014/main" id="{21C38B31-998F-45CC-9628-189F2B4A34D3}"/>
              </a:ext>
            </a:extLst>
          </p:cNvPr>
          <p:cNvSpPr/>
          <p:nvPr/>
        </p:nvSpPr>
        <p:spPr>
          <a:xfrm>
            <a:off x="3905973" y="1853424"/>
            <a:ext cx="4378325" cy="1717393"/>
          </a:xfrm>
          <a:prstGeom prst="rect">
            <a:avLst/>
          </a:prstGeom>
          <a:noFill/>
          <a:ln>
            <a:noFill/>
          </a:ln>
        </p:spPr>
        <p:txBody>
          <a:bodyPr spcFirstLastPara="1" wrap="square" lIns="91425" tIns="45700" rIns="91425" bIns="45700" anchor="t" anchorCtr="0">
            <a:spAutoFit/>
          </a:bodyPr>
          <a:lstStyle/>
          <a:p>
            <a:pPr algn="ctr">
              <a:buClr>
                <a:schemeClr val="accent1"/>
              </a:buClr>
              <a:buSzPts val="3600"/>
            </a:pPr>
            <a:r>
              <a:rPr lang="en-US" sz="4800" b="1" dirty="0">
                <a:solidFill>
                  <a:schemeClr val="dk1"/>
                </a:solidFill>
                <a:latin typeface="Calibri"/>
                <a:ea typeface="Calibri"/>
                <a:cs typeface="Calibri"/>
                <a:sym typeface="Calibri"/>
              </a:rPr>
              <a:t>Questions?</a:t>
            </a:r>
            <a:endParaRPr dirty="0"/>
          </a:p>
          <a:p>
            <a:pPr algn="ctr">
              <a:spcBef>
                <a:spcPts val="960"/>
              </a:spcBef>
              <a:buClr>
                <a:schemeClr val="accent1"/>
              </a:buClr>
              <a:buSzPts val="3600"/>
            </a:pPr>
            <a:r>
              <a:rPr lang="en-US" sz="4800" b="1" dirty="0">
                <a:solidFill>
                  <a:schemeClr val="dk1"/>
                </a:solidFill>
                <a:latin typeface="Calibri"/>
                <a:ea typeface="Calibri"/>
                <a:cs typeface="Calibri"/>
                <a:sym typeface="Calibri"/>
              </a:rPr>
              <a:t>Comments!</a:t>
            </a:r>
            <a:endParaRPr dirty="0"/>
          </a:p>
        </p:txBody>
      </p:sp>
      <p:pic>
        <p:nvPicPr>
          <p:cNvPr id="8" name="Google Shape;225;p21">
            <a:extLst>
              <a:ext uri="{FF2B5EF4-FFF2-40B4-BE49-F238E27FC236}">
                <a16:creationId xmlns:a16="http://schemas.microsoft.com/office/drawing/2014/main" id="{E517ACCF-DC7B-40A6-AF33-06913EC79C33}"/>
              </a:ext>
            </a:extLst>
          </p:cNvPr>
          <p:cNvPicPr preferRelativeResize="0"/>
          <p:nvPr/>
        </p:nvPicPr>
        <p:blipFill rotWithShape="1">
          <a:blip r:embed="rId3">
            <a:alphaModFix/>
          </a:blip>
          <a:srcRect/>
          <a:stretch/>
        </p:blipFill>
        <p:spPr>
          <a:xfrm>
            <a:off x="4016218" y="3969400"/>
            <a:ext cx="4157832" cy="1725318"/>
          </a:xfrm>
          <a:prstGeom prst="rect">
            <a:avLst/>
          </a:prstGeom>
          <a:noFill/>
          <a:ln>
            <a:noFill/>
          </a:ln>
        </p:spPr>
      </p:pic>
    </p:spTree>
    <p:extLst>
      <p:ext uri="{BB962C8B-B14F-4D97-AF65-F5344CB8AC3E}">
        <p14:creationId xmlns:p14="http://schemas.microsoft.com/office/powerpoint/2010/main" val="2876635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7A0DC2-B7DE-8012-E126-07F6E0A1D394}"/>
              </a:ext>
            </a:extLst>
          </p:cNvPr>
          <p:cNvSpPr>
            <a:spLocks noGrp="1"/>
          </p:cNvSpPr>
          <p:nvPr>
            <p:ph type="body" idx="1"/>
          </p:nvPr>
        </p:nvSpPr>
        <p:spPr>
          <a:xfrm>
            <a:off x="831850" y="2419349"/>
            <a:ext cx="10515600" cy="3670301"/>
          </a:xfrm>
        </p:spPr>
        <p:txBody>
          <a:bodyPr>
            <a:normAutofit/>
          </a:bodyPr>
          <a:lstStyle/>
          <a:p>
            <a:r>
              <a:rPr lang="en-US" sz="3200" b="1" dirty="0">
                <a:solidFill>
                  <a:schemeClr val="tx1"/>
                </a:solidFill>
              </a:rPr>
              <a:t>By the end of this training, a commissioner will be able to:</a:t>
            </a:r>
            <a:endParaRPr lang="en-US" sz="3200" dirty="0">
              <a:solidFill>
                <a:schemeClr val="tx1"/>
              </a:solidFill>
              <a:cs typeface="Helvetica" panose="020B0604020202020204" pitchFamily="34" charset="0"/>
            </a:endParaRPr>
          </a:p>
          <a:p>
            <a:pPr marL="457200" lvl="0" indent="-457200">
              <a:buFont typeface="Arial" panose="020B0604020202020204" pitchFamily="34" charset="0"/>
              <a:buChar char="•"/>
            </a:pPr>
            <a:r>
              <a:rPr lang="en-US" sz="3200" b="1" dirty="0">
                <a:solidFill>
                  <a:schemeClr val="tx1"/>
                </a:solidFill>
              </a:rPr>
              <a:t>Have </a:t>
            </a:r>
            <a:r>
              <a:rPr lang="en-US" sz="3200" dirty="0">
                <a:solidFill>
                  <a:schemeClr val="tx1"/>
                </a:solidFill>
              </a:rPr>
              <a:t>an overview of the 2026 National Membership Plan</a:t>
            </a:r>
          </a:p>
          <a:p>
            <a:pPr marL="457200" lvl="0" indent="-457200">
              <a:buFont typeface="Arial" panose="020B0604020202020204" pitchFamily="34" charset="0"/>
              <a:buChar char="•"/>
            </a:pPr>
            <a:r>
              <a:rPr lang="en-US" sz="3200" b="1" dirty="0">
                <a:solidFill>
                  <a:schemeClr val="tx1"/>
                </a:solidFill>
              </a:rPr>
              <a:t>Discuss</a:t>
            </a:r>
            <a:r>
              <a:rPr lang="en-US" sz="3200" dirty="0">
                <a:solidFill>
                  <a:schemeClr val="tx1"/>
                </a:solidFill>
              </a:rPr>
              <a:t> the commissioners’ role in these plans</a:t>
            </a:r>
          </a:p>
          <a:p>
            <a:pPr marL="457200" lvl="0" indent="-457200">
              <a:buFont typeface="Arial" panose="020B0604020202020204" pitchFamily="34" charset="0"/>
              <a:buChar char="•"/>
            </a:pPr>
            <a:r>
              <a:rPr lang="en-US" sz="3200" b="1" dirty="0">
                <a:solidFill>
                  <a:schemeClr val="tx1"/>
                </a:solidFill>
              </a:rPr>
              <a:t>Identify </a:t>
            </a:r>
            <a:r>
              <a:rPr lang="en-US" sz="3200" dirty="0">
                <a:solidFill>
                  <a:schemeClr val="tx1"/>
                </a:solidFill>
              </a:rPr>
              <a:t>actionable steps for commissioners to support the membership plan</a:t>
            </a:r>
          </a:p>
          <a:p>
            <a:endParaRPr lang="en-US" dirty="0"/>
          </a:p>
        </p:txBody>
      </p:sp>
      <p:sp>
        <p:nvSpPr>
          <p:cNvPr id="4" name="Title 3">
            <a:extLst>
              <a:ext uri="{FF2B5EF4-FFF2-40B4-BE49-F238E27FC236}">
                <a16:creationId xmlns:a16="http://schemas.microsoft.com/office/drawing/2014/main" id="{1CACF31B-5890-1896-4DB9-844BF4A3A6BB}"/>
              </a:ext>
            </a:extLst>
          </p:cNvPr>
          <p:cNvSpPr txBox="1">
            <a:spLocks/>
          </p:cNvSpPr>
          <p:nvPr/>
        </p:nvSpPr>
        <p:spPr>
          <a:xfrm>
            <a:off x="228600" y="406262"/>
            <a:ext cx="5410199" cy="66278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kern="1200">
                <a:solidFill>
                  <a:schemeClr val="tx1"/>
                </a:solidFill>
                <a:latin typeface="+mn-lt"/>
                <a:ea typeface="+mj-ea"/>
                <a:cs typeface="+mj-cs"/>
              </a:defRPr>
            </a:lvl1pPr>
          </a:lstStyle>
          <a:p>
            <a:r>
              <a:rPr lang="en-US" sz="3600" dirty="0">
                <a:solidFill>
                  <a:srgbClr val="FF0000"/>
                </a:solidFill>
              </a:rPr>
              <a:t>Learning Objectives</a:t>
            </a:r>
          </a:p>
        </p:txBody>
      </p:sp>
    </p:spTree>
    <p:extLst>
      <p:ext uri="{BB962C8B-B14F-4D97-AF65-F5344CB8AC3E}">
        <p14:creationId xmlns:p14="http://schemas.microsoft.com/office/powerpoint/2010/main" val="3797807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20B9933-128F-322F-71C8-54B0BDB1624A}"/>
              </a:ext>
            </a:extLst>
          </p:cNvPr>
          <p:cNvSpPr>
            <a:spLocks noGrp="1"/>
          </p:cNvSpPr>
          <p:nvPr>
            <p:ph type="title"/>
          </p:nvPr>
        </p:nvSpPr>
        <p:spPr>
          <a:xfrm>
            <a:off x="228600" y="406262"/>
            <a:ext cx="5410199" cy="662781"/>
          </a:xfrm>
        </p:spPr>
        <p:txBody>
          <a:bodyPr/>
          <a:lstStyle/>
          <a:p>
            <a:r>
              <a:rPr lang="en-US" b="1" dirty="0">
                <a:solidFill>
                  <a:srgbClr val="FF0000"/>
                </a:solidFill>
              </a:rPr>
              <a:t>Council Membership Plans</a:t>
            </a:r>
          </a:p>
        </p:txBody>
      </p:sp>
      <p:sp>
        <p:nvSpPr>
          <p:cNvPr id="7" name="TextBox 6">
            <a:extLst>
              <a:ext uri="{FF2B5EF4-FFF2-40B4-BE49-F238E27FC236}">
                <a16:creationId xmlns:a16="http://schemas.microsoft.com/office/drawing/2014/main" id="{B179974C-BD66-6BCD-D559-45923C08E0F1}"/>
              </a:ext>
            </a:extLst>
          </p:cNvPr>
          <p:cNvSpPr txBox="1"/>
          <p:nvPr/>
        </p:nvSpPr>
        <p:spPr>
          <a:xfrm>
            <a:off x="2458381" y="2248218"/>
            <a:ext cx="2743199" cy="2062103"/>
          </a:xfrm>
          <a:prstGeom prst="rect">
            <a:avLst/>
          </a:prstGeom>
          <a:noFill/>
        </p:spPr>
        <p:txBody>
          <a:bodyPr wrap="square" rtlCol="0">
            <a:spAutoFit/>
          </a:bodyPr>
          <a:lstStyle/>
          <a:p>
            <a:pPr algn="ctr"/>
            <a:r>
              <a:rPr lang="en-US" sz="3200" b="1" dirty="0">
                <a:solidFill>
                  <a:srgbClr val="7030A0"/>
                </a:solidFill>
              </a:rPr>
              <a:t>1. Membership Growth &amp; Retention: A 12-Point Plan</a:t>
            </a:r>
          </a:p>
        </p:txBody>
      </p:sp>
      <p:sp>
        <p:nvSpPr>
          <p:cNvPr id="8" name="TextBox 7">
            <a:extLst>
              <a:ext uri="{FF2B5EF4-FFF2-40B4-BE49-F238E27FC236}">
                <a16:creationId xmlns:a16="http://schemas.microsoft.com/office/drawing/2014/main" id="{1541493B-EF68-8209-E4B3-EA320A5B5587}"/>
              </a:ext>
            </a:extLst>
          </p:cNvPr>
          <p:cNvSpPr txBox="1"/>
          <p:nvPr/>
        </p:nvSpPr>
        <p:spPr>
          <a:xfrm>
            <a:off x="6760889" y="2248218"/>
            <a:ext cx="2972730" cy="1569660"/>
          </a:xfrm>
          <a:prstGeom prst="rect">
            <a:avLst/>
          </a:prstGeom>
          <a:noFill/>
        </p:spPr>
        <p:txBody>
          <a:bodyPr wrap="square" rtlCol="0">
            <a:spAutoFit/>
          </a:bodyPr>
          <a:lstStyle/>
          <a:p>
            <a:pPr algn="ctr"/>
            <a:r>
              <a:rPr lang="en-US" sz="3200" b="1" dirty="0">
                <a:solidFill>
                  <a:srgbClr val="7030A0"/>
                </a:solidFill>
              </a:rPr>
              <a:t>2. The Scouting America Growth System</a:t>
            </a:r>
          </a:p>
        </p:txBody>
      </p:sp>
      <p:sp>
        <p:nvSpPr>
          <p:cNvPr id="9" name="TextBox 8">
            <a:extLst>
              <a:ext uri="{FF2B5EF4-FFF2-40B4-BE49-F238E27FC236}">
                <a16:creationId xmlns:a16="http://schemas.microsoft.com/office/drawing/2014/main" id="{5BEF97B3-57AB-ED1D-E46E-7AFCA89FECB8}"/>
              </a:ext>
            </a:extLst>
          </p:cNvPr>
          <p:cNvSpPr txBox="1"/>
          <p:nvPr/>
        </p:nvSpPr>
        <p:spPr>
          <a:xfrm>
            <a:off x="457200" y="5381897"/>
            <a:ext cx="11277600" cy="584775"/>
          </a:xfrm>
          <a:prstGeom prst="rect">
            <a:avLst/>
          </a:prstGeom>
          <a:noFill/>
        </p:spPr>
        <p:txBody>
          <a:bodyPr wrap="square" rtlCol="0">
            <a:spAutoFit/>
          </a:bodyPr>
          <a:lstStyle/>
          <a:p>
            <a:pPr algn="ctr"/>
            <a:r>
              <a:rPr lang="en-US" sz="3200" b="1" dirty="0">
                <a:solidFill>
                  <a:srgbClr val="7030A0"/>
                </a:solidFill>
              </a:rPr>
              <a:t>3. 2026 Membership Growth and Retention Workbook</a:t>
            </a:r>
          </a:p>
        </p:txBody>
      </p:sp>
    </p:spTree>
    <p:extLst>
      <p:ext uri="{BB962C8B-B14F-4D97-AF65-F5344CB8AC3E}">
        <p14:creationId xmlns:p14="http://schemas.microsoft.com/office/powerpoint/2010/main" val="180206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85FCB96-6010-E5B0-8839-FE78CB21DF8B}"/>
              </a:ext>
            </a:extLst>
          </p:cNvPr>
          <p:cNvSpPr>
            <a:spLocks noGrp="1"/>
          </p:cNvSpPr>
          <p:nvPr>
            <p:ph type="title"/>
          </p:nvPr>
        </p:nvSpPr>
        <p:spPr>
          <a:xfrm>
            <a:off x="465666" y="314326"/>
            <a:ext cx="2836333" cy="532342"/>
          </a:xfrm>
        </p:spPr>
        <p:txBody>
          <a:bodyPr>
            <a:normAutofit fontScale="90000"/>
          </a:bodyPr>
          <a:lstStyle/>
          <a:p>
            <a:r>
              <a:rPr lang="en-US" b="1" dirty="0">
                <a:solidFill>
                  <a:srgbClr val="FF0000"/>
                </a:solidFill>
              </a:rPr>
              <a:t>12-Point Plan</a:t>
            </a:r>
          </a:p>
        </p:txBody>
      </p:sp>
      <p:sp>
        <p:nvSpPr>
          <p:cNvPr id="5" name="Content Placeholder 4">
            <a:extLst>
              <a:ext uri="{FF2B5EF4-FFF2-40B4-BE49-F238E27FC236}">
                <a16:creationId xmlns:a16="http://schemas.microsoft.com/office/drawing/2014/main" id="{1E97540E-315E-63EE-3533-C2057DB95845}"/>
              </a:ext>
            </a:extLst>
          </p:cNvPr>
          <p:cNvSpPr>
            <a:spLocks noGrp="1"/>
          </p:cNvSpPr>
          <p:nvPr>
            <p:ph sz="half" idx="1"/>
          </p:nvPr>
        </p:nvSpPr>
        <p:spPr>
          <a:xfrm>
            <a:off x="838201" y="1584325"/>
            <a:ext cx="5181600" cy="4376208"/>
          </a:xfrm>
        </p:spPr>
        <p:txBody>
          <a:bodyPr>
            <a:noAutofit/>
          </a:bodyPr>
          <a:lstStyle/>
          <a:p>
            <a:r>
              <a:rPr lang="en-US" b="1" dirty="0"/>
              <a:t>Purpose &amp; Strategic Intent</a:t>
            </a:r>
          </a:p>
          <a:p>
            <a:r>
              <a:rPr lang="en-US" b="1" dirty="0"/>
              <a:t>Our Growth Philosophy: The “Yes And, Not Or,” Mindset</a:t>
            </a:r>
          </a:p>
          <a:p>
            <a:r>
              <a:rPr lang="en-US" b="1" dirty="0"/>
              <a:t>Membership Objectives</a:t>
            </a:r>
          </a:p>
          <a:p>
            <a:r>
              <a:rPr lang="en-US" b="1" dirty="0"/>
              <a:t>Strategic Framework: Three Core Pillars</a:t>
            </a:r>
          </a:p>
          <a:p>
            <a:r>
              <a:rPr lang="en-US" b="1" dirty="0"/>
              <a:t>Recruitment Strategy</a:t>
            </a:r>
          </a:p>
          <a:p>
            <a:r>
              <a:rPr lang="en-US" b="1" dirty="0"/>
              <a:t>Retention &amp; Onboarding Strategy</a:t>
            </a:r>
          </a:p>
        </p:txBody>
      </p:sp>
      <p:sp>
        <p:nvSpPr>
          <p:cNvPr id="6" name="Content Placeholder 5">
            <a:extLst>
              <a:ext uri="{FF2B5EF4-FFF2-40B4-BE49-F238E27FC236}">
                <a16:creationId xmlns:a16="http://schemas.microsoft.com/office/drawing/2014/main" id="{477D7569-269F-7310-D20E-B1AD5ECB4FEE}"/>
              </a:ext>
            </a:extLst>
          </p:cNvPr>
          <p:cNvSpPr>
            <a:spLocks noGrp="1"/>
          </p:cNvSpPr>
          <p:nvPr>
            <p:ph sz="half" idx="2"/>
          </p:nvPr>
        </p:nvSpPr>
        <p:spPr>
          <a:xfrm>
            <a:off x="6172201" y="1584325"/>
            <a:ext cx="5588000" cy="4376208"/>
          </a:xfrm>
        </p:spPr>
        <p:txBody>
          <a:bodyPr>
            <a:noAutofit/>
          </a:bodyPr>
          <a:lstStyle/>
          <a:p>
            <a:r>
              <a:rPr lang="en-US" b="1" dirty="0"/>
              <a:t>Relationship &amp; Cultivation Strategy</a:t>
            </a:r>
          </a:p>
          <a:p>
            <a:r>
              <a:rPr lang="en-US" b="1" dirty="0"/>
              <a:t>Infrastructure: Roles &amp; Accountability</a:t>
            </a:r>
          </a:p>
          <a:p>
            <a:r>
              <a:rPr lang="en-US" b="1" dirty="0"/>
              <a:t>Metrics &amp; Scoreboard</a:t>
            </a:r>
          </a:p>
          <a:p>
            <a:r>
              <a:rPr lang="en-US" b="1" dirty="0"/>
              <a:t>Annual Timeline</a:t>
            </a:r>
          </a:p>
          <a:p>
            <a:r>
              <a:rPr lang="en-US" b="1" dirty="0"/>
              <a:t>Social Media &amp; Digital Marketing</a:t>
            </a:r>
          </a:p>
          <a:p>
            <a:r>
              <a:rPr lang="en-US" b="1" dirty="0"/>
              <a:t>Call to Action: 2026 and Beyond</a:t>
            </a:r>
          </a:p>
        </p:txBody>
      </p:sp>
    </p:spTree>
    <p:extLst>
      <p:ext uri="{BB962C8B-B14F-4D97-AF65-F5344CB8AC3E}">
        <p14:creationId xmlns:p14="http://schemas.microsoft.com/office/powerpoint/2010/main" val="2170817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F7B99-1CDA-AE29-DB33-9794F0484994}"/>
              </a:ext>
            </a:extLst>
          </p:cNvPr>
          <p:cNvSpPr>
            <a:spLocks noGrp="1"/>
          </p:cNvSpPr>
          <p:nvPr>
            <p:ph type="title"/>
          </p:nvPr>
        </p:nvSpPr>
        <p:spPr>
          <a:xfrm>
            <a:off x="287383" y="326748"/>
            <a:ext cx="5636625" cy="823595"/>
          </a:xfrm>
        </p:spPr>
        <p:txBody>
          <a:bodyPr>
            <a:noAutofit/>
          </a:bodyPr>
          <a:lstStyle/>
          <a:p>
            <a:r>
              <a:rPr lang="en-US" b="1" dirty="0">
                <a:solidFill>
                  <a:srgbClr val="FF0000"/>
                </a:solidFill>
              </a:rPr>
              <a:t>Commissioners’ Roles: </a:t>
            </a:r>
            <a:br>
              <a:rPr lang="en-US" b="1" dirty="0">
                <a:solidFill>
                  <a:srgbClr val="FF0000"/>
                </a:solidFill>
              </a:rPr>
            </a:br>
            <a:r>
              <a:rPr lang="en-US" b="1" dirty="0">
                <a:solidFill>
                  <a:srgbClr val="FF0000"/>
                </a:solidFill>
              </a:rPr>
              <a:t>Strengthen Units</a:t>
            </a:r>
          </a:p>
        </p:txBody>
      </p:sp>
      <p:sp>
        <p:nvSpPr>
          <p:cNvPr id="3" name="Content Placeholder 2">
            <a:extLst>
              <a:ext uri="{FF2B5EF4-FFF2-40B4-BE49-F238E27FC236}">
                <a16:creationId xmlns:a16="http://schemas.microsoft.com/office/drawing/2014/main" id="{93B5D734-9F13-25DA-FA21-70B5C5378D77}"/>
              </a:ext>
            </a:extLst>
          </p:cNvPr>
          <p:cNvSpPr>
            <a:spLocks noGrp="1"/>
          </p:cNvSpPr>
          <p:nvPr>
            <p:ph idx="1"/>
          </p:nvPr>
        </p:nvSpPr>
        <p:spPr>
          <a:xfrm>
            <a:off x="2489199" y="1859492"/>
            <a:ext cx="7874001" cy="4351338"/>
          </a:xfrm>
        </p:spPr>
        <p:txBody>
          <a:bodyPr vert="horz" lIns="91440" tIns="45720" rIns="91440" bIns="45720" rtlCol="0" anchor="t">
            <a:normAutofit/>
          </a:bodyPr>
          <a:lstStyle/>
          <a:p>
            <a:r>
              <a:rPr lang="en-US" sz="3200" b="1" dirty="0"/>
              <a:t>Promote early engagement of new Scouts and parents</a:t>
            </a:r>
          </a:p>
          <a:p>
            <a:r>
              <a:rPr lang="en-US" sz="3200" b="1" dirty="0"/>
              <a:t>Support leaders &amp; program quality</a:t>
            </a:r>
          </a:p>
          <a:p>
            <a:r>
              <a:rPr lang="en-US" sz="3200" b="1" dirty="0"/>
              <a:t>Help activate New Member Coordinators</a:t>
            </a:r>
            <a:endParaRPr lang="en-US" sz="3200" b="1" dirty="0">
              <a:ea typeface="Calibri"/>
              <a:cs typeface="Calibri"/>
            </a:endParaRPr>
          </a:p>
          <a:p>
            <a:r>
              <a:rPr lang="en-US" sz="3200" b="1" dirty="0"/>
              <a:t>Support smooth Scout transitions</a:t>
            </a:r>
          </a:p>
          <a:p>
            <a:r>
              <a:rPr lang="en-US" sz="3200" b="1" dirty="0"/>
              <a:t>Stabilize new &amp; struggling units</a:t>
            </a:r>
          </a:p>
        </p:txBody>
      </p:sp>
      <p:pic>
        <p:nvPicPr>
          <p:cNvPr id="5" name="Picture 4">
            <a:extLst>
              <a:ext uri="{FF2B5EF4-FFF2-40B4-BE49-F238E27FC236}">
                <a16:creationId xmlns:a16="http://schemas.microsoft.com/office/drawing/2014/main" id="{43AE3F53-BA8E-00F2-1550-181C997E65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8154" y="3930891"/>
            <a:ext cx="2438200" cy="2438200"/>
          </a:xfrm>
          <a:prstGeom prst="rect">
            <a:avLst/>
          </a:prstGeom>
        </p:spPr>
      </p:pic>
    </p:spTree>
    <p:extLst>
      <p:ext uri="{BB962C8B-B14F-4D97-AF65-F5344CB8AC3E}">
        <p14:creationId xmlns:p14="http://schemas.microsoft.com/office/powerpoint/2010/main" val="35942397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103D8-DD74-04AB-B982-A73D978BD374}"/>
              </a:ext>
            </a:extLst>
          </p:cNvPr>
          <p:cNvSpPr>
            <a:spLocks noGrp="1"/>
          </p:cNvSpPr>
          <p:nvPr>
            <p:ph type="title"/>
          </p:nvPr>
        </p:nvSpPr>
        <p:spPr>
          <a:xfrm>
            <a:off x="287383" y="326748"/>
            <a:ext cx="5636625" cy="823595"/>
          </a:xfrm>
        </p:spPr>
        <p:txBody>
          <a:bodyPr>
            <a:noAutofit/>
          </a:bodyPr>
          <a:lstStyle/>
          <a:p>
            <a:r>
              <a:rPr lang="en-US" b="1" dirty="0">
                <a:solidFill>
                  <a:srgbClr val="FF0000"/>
                </a:solidFill>
              </a:rPr>
              <a:t>Commissioners’ Roles: </a:t>
            </a:r>
            <a:br>
              <a:rPr lang="en-US" b="1" dirty="0">
                <a:solidFill>
                  <a:srgbClr val="FF0000"/>
                </a:solidFill>
              </a:rPr>
            </a:br>
            <a:r>
              <a:rPr lang="en-US" b="1" dirty="0">
                <a:solidFill>
                  <a:srgbClr val="FF0000"/>
                </a:solidFill>
              </a:rPr>
              <a:t>Build Relationships</a:t>
            </a:r>
            <a:endParaRPr lang="en-US" dirty="0"/>
          </a:p>
        </p:txBody>
      </p:sp>
      <p:sp>
        <p:nvSpPr>
          <p:cNvPr id="3" name="Content Placeholder 2">
            <a:extLst>
              <a:ext uri="{FF2B5EF4-FFF2-40B4-BE49-F238E27FC236}">
                <a16:creationId xmlns:a16="http://schemas.microsoft.com/office/drawing/2014/main" id="{F781FC5F-CC12-0FE5-005B-7C3BF1E0D5C2}"/>
              </a:ext>
            </a:extLst>
          </p:cNvPr>
          <p:cNvSpPr>
            <a:spLocks noGrp="1"/>
          </p:cNvSpPr>
          <p:nvPr>
            <p:ph idx="1"/>
          </p:nvPr>
        </p:nvSpPr>
        <p:spPr>
          <a:xfrm>
            <a:off x="2590800" y="2514599"/>
            <a:ext cx="7010400" cy="3295651"/>
          </a:xfrm>
        </p:spPr>
        <p:txBody>
          <a:bodyPr vert="horz" lIns="91440" tIns="45720" rIns="91440" bIns="45720" rtlCol="0" anchor="t">
            <a:normAutofit/>
          </a:bodyPr>
          <a:lstStyle/>
          <a:p>
            <a:r>
              <a:rPr lang="en-US" sz="3200" b="1" dirty="0"/>
              <a:t>Support district connections with schools, chartered orgs, homeschoolers, &amp; community partners</a:t>
            </a:r>
          </a:p>
          <a:p>
            <a:r>
              <a:rPr lang="en-US" sz="3200" b="1" dirty="0"/>
              <a:t>Reinforce a “Yes, and” mindset across the districts</a:t>
            </a:r>
          </a:p>
          <a:p>
            <a:endParaRPr lang="en-US" dirty="0"/>
          </a:p>
        </p:txBody>
      </p:sp>
    </p:spTree>
    <p:extLst>
      <p:ext uri="{BB962C8B-B14F-4D97-AF65-F5344CB8AC3E}">
        <p14:creationId xmlns:p14="http://schemas.microsoft.com/office/powerpoint/2010/main" val="2273656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1B102-7EB1-2576-E529-CC246BC30EDD}"/>
              </a:ext>
            </a:extLst>
          </p:cNvPr>
          <p:cNvSpPr>
            <a:spLocks noGrp="1"/>
          </p:cNvSpPr>
          <p:nvPr>
            <p:ph type="title"/>
          </p:nvPr>
        </p:nvSpPr>
        <p:spPr>
          <a:xfrm>
            <a:off x="253516" y="297994"/>
            <a:ext cx="5636625" cy="1355786"/>
          </a:xfrm>
        </p:spPr>
        <p:txBody>
          <a:bodyPr>
            <a:noAutofit/>
          </a:bodyPr>
          <a:lstStyle/>
          <a:p>
            <a:r>
              <a:rPr lang="en-US" b="1" dirty="0">
                <a:solidFill>
                  <a:srgbClr val="FF0000"/>
                </a:solidFill>
              </a:rPr>
              <a:t>Commissioners’ Roles:</a:t>
            </a:r>
            <a:br>
              <a:rPr lang="en-US" b="1" dirty="0">
                <a:solidFill>
                  <a:srgbClr val="FF0000"/>
                </a:solidFill>
              </a:rPr>
            </a:br>
            <a:r>
              <a:rPr lang="en-US" b="1" dirty="0">
                <a:solidFill>
                  <a:srgbClr val="FF0000"/>
                </a:solidFill>
              </a:rPr>
              <a:t>Drive Accountability; Call to Action</a:t>
            </a:r>
            <a:endParaRPr lang="en-US" dirty="0"/>
          </a:p>
        </p:txBody>
      </p:sp>
      <p:sp>
        <p:nvSpPr>
          <p:cNvPr id="3" name="Content Placeholder 2">
            <a:extLst>
              <a:ext uri="{FF2B5EF4-FFF2-40B4-BE49-F238E27FC236}">
                <a16:creationId xmlns:a16="http://schemas.microsoft.com/office/drawing/2014/main" id="{E0477D4C-1D37-C40E-F520-96E81ED1A3C6}"/>
              </a:ext>
            </a:extLst>
          </p:cNvPr>
          <p:cNvSpPr>
            <a:spLocks noGrp="1"/>
          </p:cNvSpPr>
          <p:nvPr>
            <p:ph idx="1"/>
          </p:nvPr>
        </p:nvSpPr>
        <p:spPr>
          <a:xfrm>
            <a:off x="1655618" y="2082800"/>
            <a:ext cx="8666551" cy="4111096"/>
          </a:xfrm>
        </p:spPr>
        <p:txBody>
          <a:bodyPr>
            <a:normAutofit/>
          </a:bodyPr>
          <a:lstStyle/>
          <a:p>
            <a:r>
              <a:rPr lang="en-US" sz="3200" b="1" dirty="0"/>
              <a:t>Track retention, transitions, BeAScout leads, &amp; unit sustainability</a:t>
            </a:r>
          </a:p>
          <a:p>
            <a:r>
              <a:rPr lang="en-US" sz="3200" b="1" dirty="0"/>
              <a:t>Use Key Performance Indicators</a:t>
            </a:r>
          </a:p>
          <a:p>
            <a:r>
              <a:rPr lang="en-US" sz="3200" b="1" dirty="0"/>
              <a:t>Keep membership growth &amp; retention goals visible all year</a:t>
            </a:r>
          </a:p>
        </p:txBody>
      </p:sp>
      <p:sp>
        <p:nvSpPr>
          <p:cNvPr id="4" name="TextBox 3">
            <a:extLst>
              <a:ext uri="{FF2B5EF4-FFF2-40B4-BE49-F238E27FC236}">
                <a16:creationId xmlns:a16="http://schemas.microsoft.com/office/drawing/2014/main" id="{2E852A17-71B0-31C4-0677-E067933D9916}"/>
              </a:ext>
            </a:extLst>
          </p:cNvPr>
          <p:cNvSpPr txBox="1"/>
          <p:nvPr/>
        </p:nvSpPr>
        <p:spPr>
          <a:xfrm>
            <a:off x="1655618" y="5240867"/>
            <a:ext cx="8880764" cy="584775"/>
          </a:xfrm>
          <a:prstGeom prst="rect">
            <a:avLst/>
          </a:prstGeom>
          <a:noFill/>
        </p:spPr>
        <p:txBody>
          <a:bodyPr wrap="none" rtlCol="0">
            <a:spAutoFit/>
          </a:bodyPr>
          <a:lstStyle/>
          <a:p>
            <a:pPr algn="ctr"/>
            <a:r>
              <a:rPr lang="en-US" sz="3200" b="1" dirty="0"/>
              <a:t>Retention is a </a:t>
            </a:r>
            <a:r>
              <a:rPr lang="en-US" sz="3200" b="1" i="1" dirty="0"/>
              <a:t>designed experience</a:t>
            </a:r>
            <a:r>
              <a:rPr lang="en-US" sz="3200" b="1" dirty="0"/>
              <a:t>, not an accident</a:t>
            </a:r>
          </a:p>
        </p:txBody>
      </p:sp>
    </p:spTree>
    <p:extLst>
      <p:ext uri="{BB962C8B-B14F-4D97-AF65-F5344CB8AC3E}">
        <p14:creationId xmlns:p14="http://schemas.microsoft.com/office/powerpoint/2010/main" val="3457956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94728-C24F-BD46-FD29-937094DFD89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4B89F01-C427-E4C7-C787-DE1833FC5058}"/>
              </a:ext>
            </a:extLst>
          </p:cNvPr>
          <p:cNvSpPr txBox="1"/>
          <p:nvPr/>
        </p:nvSpPr>
        <p:spPr>
          <a:xfrm>
            <a:off x="1733550" y="1816100"/>
            <a:ext cx="8724899" cy="2308324"/>
          </a:xfrm>
          <a:prstGeom prst="rect">
            <a:avLst/>
          </a:prstGeom>
          <a:noFill/>
        </p:spPr>
        <p:txBody>
          <a:bodyPr wrap="square" rtlCol="0">
            <a:spAutoFit/>
          </a:bodyPr>
          <a:lstStyle/>
          <a:p>
            <a:pPr algn="ctr"/>
            <a:r>
              <a:rPr lang="en-US" sz="3600" b="1" dirty="0"/>
              <a:t>National Goal for 2026: </a:t>
            </a:r>
            <a:r>
              <a:rPr lang="en-US" sz="3600" b="1" dirty="0">
                <a:solidFill>
                  <a:srgbClr val="FF0000"/>
                </a:solidFill>
              </a:rPr>
              <a:t>70% Retention</a:t>
            </a:r>
          </a:p>
          <a:p>
            <a:pPr algn="ctr"/>
            <a:endParaRPr lang="en-US" sz="3600" b="1" dirty="0"/>
          </a:p>
          <a:p>
            <a:pPr algn="ctr"/>
            <a:r>
              <a:rPr lang="en-US" sz="3600" b="1" dirty="0"/>
              <a:t>If commissioners don’t adopt this goal, who will?</a:t>
            </a:r>
          </a:p>
        </p:txBody>
      </p:sp>
    </p:spTree>
    <p:extLst>
      <p:ext uri="{BB962C8B-B14F-4D97-AF65-F5344CB8AC3E}">
        <p14:creationId xmlns:p14="http://schemas.microsoft.com/office/powerpoint/2010/main" val="37708688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E4DCD92-82E5-6B79-96A5-E79A1D250A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1441" y="1162515"/>
            <a:ext cx="7096699" cy="4532970"/>
          </a:xfrm>
          <a:prstGeom prst="rect">
            <a:avLst/>
          </a:prstGeom>
        </p:spPr>
      </p:pic>
      <p:sp>
        <p:nvSpPr>
          <p:cNvPr id="3" name="Title 1">
            <a:extLst>
              <a:ext uri="{FF2B5EF4-FFF2-40B4-BE49-F238E27FC236}">
                <a16:creationId xmlns:a16="http://schemas.microsoft.com/office/drawing/2014/main" id="{9D4FB918-55B2-B00A-0E70-6040E12322AD}"/>
              </a:ext>
            </a:extLst>
          </p:cNvPr>
          <p:cNvSpPr txBox="1">
            <a:spLocks/>
          </p:cNvSpPr>
          <p:nvPr/>
        </p:nvSpPr>
        <p:spPr>
          <a:xfrm>
            <a:off x="235586" y="358886"/>
            <a:ext cx="5636625" cy="1355786"/>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r>
              <a:rPr lang="en-US" sz="3600" dirty="0">
                <a:solidFill>
                  <a:srgbClr val="FF0000"/>
                </a:solidFill>
              </a:rPr>
              <a:t>Membership </a:t>
            </a:r>
            <a:r>
              <a:rPr lang="en-US" sz="3600" dirty="0">
                <a:solidFill>
                  <a:srgbClr val="FF0000"/>
                </a:solidFill>
                <a:highlight>
                  <a:srgbClr val="FFFF00"/>
                </a:highlight>
              </a:rPr>
              <a:t>Retention</a:t>
            </a:r>
            <a:r>
              <a:rPr lang="en-US" sz="3600" dirty="0">
                <a:solidFill>
                  <a:srgbClr val="FF0000"/>
                </a:solidFill>
              </a:rPr>
              <a:t> Flywheel</a:t>
            </a:r>
            <a:endParaRPr lang="en-US" sz="3600" dirty="0"/>
          </a:p>
        </p:txBody>
      </p:sp>
      <p:sp>
        <p:nvSpPr>
          <p:cNvPr id="5" name="TextBox 4">
            <a:extLst>
              <a:ext uri="{FF2B5EF4-FFF2-40B4-BE49-F238E27FC236}">
                <a16:creationId xmlns:a16="http://schemas.microsoft.com/office/drawing/2014/main" id="{41D184DB-84C0-1621-231F-88E8687AB4DC}"/>
              </a:ext>
            </a:extLst>
          </p:cNvPr>
          <p:cNvSpPr txBox="1"/>
          <p:nvPr/>
        </p:nvSpPr>
        <p:spPr>
          <a:xfrm>
            <a:off x="0" y="6015407"/>
            <a:ext cx="12192000" cy="830997"/>
          </a:xfrm>
          <a:prstGeom prst="rect">
            <a:avLst/>
          </a:prstGeom>
          <a:noFill/>
        </p:spPr>
        <p:txBody>
          <a:bodyPr wrap="square">
            <a:spAutoFit/>
          </a:bodyPr>
          <a:lstStyle/>
          <a:p>
            <a:pPr algn="ctr"/>
            <a:r>
              <a:rPr lang="en-US" sz="2400" b="1" i="0" u="none" strike="noStrike" baseline="0" dirty="0">
                <a:solidFill>
                  <a:srgbClr val="FF0000"/>
                </a:solidFill>
                <a:latin typeface="Calibri" panose="020F0502020204030204" pitchFamily="34" charset="0"/>
                <a:ea typeface="Calibri" panose="020F0502020204030204" pitchFamily="34" charset="0"/>
                <a:cs typeface="Calibri" panose="020F0502020204030204" pitchFamily="34" charset="0"/>
              </a:rPr>
              <a:t>The Retention Flywheel Equation </a:t>
            </a:r>
          </a:p>
          <a:p>
            <a:pPr algn="ctr"/>
            <a:r>
              <a:rPr lang="en-US" sz="2400" b="1" i="0" u="none" strike="noStrike" baseline="0" dirty="0">
                <a:solidFill>
                  <a:srgbClr val="000000"/>
                </a:solidFill>
                <a:latin typeface="Calibri" panose="020F0502020204030204" pitchFamily="34" charset="0"/>
                <a:ea typeface="Calibri" panose="020F0502020204030204" pitchFamily="34" charset="0"/>
                <a:cs typeface="Calibri" panose="020F0502020204030204" pitchFamily="34" charset="0"/>
              </a:rPr>
              <a:t>Retention = (Onboarding × Leader Quality × Program Quality × Engagement) ÷ Friction </a:t>
            </a:r>
            <a:endParaRPr lang="en-US" sz="2400" b="1" dirty="0">
              <a:latin typeface="Calibri" panose="020F0502020204030204" pitchFamily="34" charset="0"/>
              <a:ea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AD508BD1-686D-C6F4-1CB5-F7556421A612}"/>
              </a:ext>
            </a:extLst>
          </p:cNvPr>
          <p:cNvSpPr/>
          <p:nvPr/>
        </p:nvSpPr>
        <p:spPr>
          <a:xfrm>
            <a:off x="2771440" y="1138781"/>
            <a:ext cx="7096699" cy="43900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31694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2375</TotalTime>
  <Words>2608</Words>
  <Application>Microsoft Office PowerPoint</Application>
  <PresentationFormat>Widescreen</PresentationFormat>
  <Paragraphs>183</Paragraphs>
  <Slides>13</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Helvetica</vt:lpstr>
      <vt:lpstr>Office Theme</vt:lpstr>
      <vt:lpstr>Commissioner Moment Special Edition 5.30.2026  Commissioners’ Role in the Membership Plan 2026</vt:lpstr>
      <vt:lpstr>PowerPoint Presentation</vt:lpstr>
      <vt:lpstr>Council Membership Plans</vt:lpstr>
      <vt:lpstr>12-Point Plan</vt:lpstr>
      <vt:lpstr>Commissioners’ Roles:  Strengthen Units</vt:lpstr>
      <vt:lpstr>Commissioners’ Roles:  Build Relationships</vt:lpstr>
      <vt:lpstr>Commissioners’ Roles: Drive Accountability; Call to Action</vt:lpstr>
      <vt:lpstr>PowerPoint Presentation</vt:lpstr>
      <vt:lpstr>PowerPoint Presentation</vt:lpstr>
      <vt:lpstr>What Parts Can Commissioners Influence?</vt:lpstr>
      <vt:lpstr>PowerPoint Presentation</vt:lpstr>
      <vt:lpstr>Together We Grow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Kresha Alvarado</dc:creator>
  <cp:lastModifiedBy>Kresha Alvarado</cp:lastModifiedBy>
  <cp:revision>61</cp:revision>
  <dcterms:created xsi:type="dcterms:W3CDTF">2025-02-10T18:13:23Z</dcterms:created>
  <dcterms:modified xsi:type="dcterms:W3CDTF">2026-05-25T15:01:31Z</dcterms:modified>
</cp:coreProperties>
</file>