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78" r:id="rId3"/>
    <p:sldId id="279" r:id="rId4"/>
    <p:sldId id="261" r:id="rId5"/>
    <p:sldId id="260" r:id="rId6"/>
    <p:sldId id="259" r:id="rId7"/>
    <p:sldId id="274" r:id="rId8"/>
    <p:sldId id="1180" r:id="rId9"/>
    <p:sldId id="1181" r:id="rId10"/>
    <p:sldId id="271" r:id="rId11"/>
    <p:sldId id="263" r:id="rId12"/>
    <p:sldId id="265" r:id="rId13"/>
    <p:sldId id="264" r:id="rId14"/>
    <p:sldId id="266" r:id="rId15"/>
    <p:sldId id="272" r:id="rId16"/>
    <p:sldId id="270" r:id="rId17"/>
    <p:sldId id="276" r:id="rId18"/>
    <p:sldId id="343" r:id="rId19"/>
    <p:sldId id="34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tAvgtg+cfGecd/X/ZAEKBA==" hashData="YXK/vT97TXY0i3SaRbydtSEmZimoTZAXOnjAGI8xx025J5E/YBvyjJO5aNObbo/aS2PgmOJzikfB4FHq2HSoWg=="/>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56295" autoAdjust="0"/>
  </p:normalViewPr>
  <p:slideViewPr>
    <p:cSldViewPr snapToGrid="0">
      <p:cViewPr varScale="1">
        <p:scale>
          <a:sx n="56" d="100"/>
          <a:sy n="56" d="100"/>
        </p:scale>
        <p:origin x="90" y="120"/>
      </p:cViewPr>
      <p:guideLst/>
    </p:cSldViewPr>
  </p:slideViewPr>
  <p:notesTextViewPr>
    <p:cViewPr>
      <p:scale>
        <a:sx n="1" d="1"/>
        <a:sy n="1" d="1"/>
      </p:scale>
      <p:origin x="0" y="0"/>
    </p:cViewPr>
  </p:notesTextViewPr>
  <p:sorterViewPr>
    <p:cViewPr>
      <p:scale>
        <a:sx n="100" d="100"/>
        <a:sy n="100" d="100"/>
      </p:scale>
      <p:origin x="0" y="-8286"/>
    </p:cViewPr>
  </p:sorterViewPr>
  <p:notesViewPr>
    <p:cSldViewPr snapToGrid="0">
      <p:cViewPr varScale="1">
        <p:scale>
          <a:sx n="75" d="100"/>
          <a:sy n="75" d="100"/>
        </p:scale>
        <p:origin x="148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7A321-885F-4BB8-ADC7-B6AC4F0D0E9F}" type="datetimeFigureOut">
              <a:rPr lang="en-US" smtClean="0"/>
              <a:t>4/18/2026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AE9E7-0491-4C03-9BC2-F23584081292}" type="slidenum">
              <a:rPr lang="en-US" smtClean="0"/>
              <a:t>‹#›</a:t>
            </a:fld>
            <a:endParaRPr lang="en-US"/>
          </a:p>
        </p:txBody>
      </p:sp>
    </p:spTree>
    <p:extLst>
      <p:ext uri="{BB962C8B-B14F-4D97-AF65-F5344CB8AC3E}">
        <p14:creationId xmlns:p14="http://schemas.microsoft.com/office/powerpoint/2010/main" val="22511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01AE9E7-0491-4C03-9BC2-F23584081292}" type="slidenum">
              <a:rPr lang="en-US" smtClean="0"/>
              <a:t>1</a:t>
            </a:fld>
            <a:endParaRPr lang="en-US"/>
          </a:p>
        </p:txBody>
      </p:sp>
    </p:spTree>
    <p:extLst>
      <p:ext uri="{BB962C8B-B14F-4D97-AF65-F5344CB8AC3E}">
        <p14:creationId xmlns:p14="http://schemas.microsoft.com/office/powerpoint/2010/main" val="1064032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353fecd00ba_2_236:notes"/>
          <p:cNvSpPr>
            <a:spLocks noGrp="1" noRot="1" noChangeAspect="1"/>
          </p:cNvSpPr>
          <p:nvPr>
            <p:ph type="sldImg" idx="2"/>
          </p:nvPr>
        </p:nvSpPr>
        <p:spPr>
          <a:xfrm>
            <a:off x="1071563" y="374650"/>
            <a:ext cx="4714875" cy="26527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2" name="Google Shape;632;g353fecd00ba_2_236:notes"/>
          <p:cNvSpPr txBox="1">
            <a:spLocks noGrp="1"/>
          </p:cNvSpPr>
          <p:nvPr>
            <p:ph type="body" idx="1"/>
          </p:nvPr>
        </p:nvSpPr>
        <p:spPr>
          <a:xfrm>
            <a:off x="710248" y="3484389"/>
            <a:ext cx="5682000" cy="4580607"/>
          </a:xfrm>
          <a:prstGeom prst="rect">
            <a:avLst/>
          </a:prstGeom>
          <a:noFill/>
          <a:ln>
            <a:noFill/>
          </a:ln>
        </p:spPr>
        <p:txBody>
          <a:bodyPr spcFirstLastPara="1" wrap="square" lIns="94225" tIns="47100" rIns="94225" bIns="47100" anchor="t" anchorCtr="0">
            <a:noAutofit/>
          </a:bodyPr>
          <a:lstStyle/>
          <a:p>
            <a:pPr marL="0" lvl="0" indent="0" algn="l" rtl="0">
              <a:lnSpc>
                <a:spcPct val="100000"/>
              </a:lnSpc>
              <a:spcBef>
                <a:spcPts val="0"/>
              </a:spcBef>
              <a:spcAft>
                <a:spcPts val="0"/>
              </a:spcAft>
              <a:buClr>
                <a:schemeClr val="dk1"/>
              </a:buClr>
              <a:buSzPts val="1400"/>
              <a:buFont typeface="Arial"/>
              <a:buNone/>
            </a:pPr>
            <a:r>
              <a:rPr lang="en" b="1" i="0" dirty="0">
                <a:solidFill>
                  <a:srgbClr val="0D0D0D"/>
                </a:solidFill>
                <a:highlight>
                  <a:schemeClr val="lt1"/>
                </a:highlight>
                <a:ea typeface="Arial"/>
                <a:cs typeface="Arial"/>
                <a:sym typeface="Arial"/>
              </a:rPr>
              <a:t>Meaningful Conversations</a:t>
            </a:r>
            <a:endParaRPr lang="en" b="0" i="1" dirty="0">
              <a:solidFill>
                <a:srgbClr val="0D0D0D"/>
              </a:solidFill>
              <a:highlight>
                <a:schemeClr val="lt1"/>
              </a:highlight>
              <a:ea typeface="Arial"/>
              <a:cs typeface="Arial"/>
              <a:sym typeface="Arial"/>
            </a:endParaRPr>
          </a:p>
          <a:p>
            <a:r>
              <a:rPr lang="en-US" sz="1200" b="1" kern="1200" dirty="0">
                <a:solidFill>
                  <a:schemeClr val="tx1"/>
                </a:solidFill>
                <a:effectLst/>
                <a:highlight>
                  <a:schemeClr val="lt1"/>
                </a:highlight>
                <a:latin typeface="+mn-lt"/>
                <a:ea typeface="+mn-ea"/>
                <a:cs typeface="+mn-cs"/>
              </a:rPr>
              <a:t>Does our approach</a:t>
            </a:r>
            <a:r>
              <a:rPr lang="en-US" sz="1200" kern="1200" dirty="0">
                <a:solidFill>
                  <a:schemeClr val="tx1"/>
                </a:solidFill>
                <a:effectLst/>
                <a:highlight>
                  <a:schemeClr val="lt1"/>
                </a:highlight>
                <a:latin typeface="+mn-lt"/>
                <a:ea typeface="+mn-ea"/>
                <a:cs typeface="+mn-cs"/>
              </a:rPr>
              <a:t> </a:t>
            </a:r>
            <a:r>
              <a:rPr lang="en-US" sz="1200" b="1" kern="1200" dirty="0">
                <a:solidFill>
                  <a:schemeClr val="tx1"/>
                </a:solidFill>
                <a:effectLst/>
                <a:highlight>
                  <a:schemeClr val="lt1"/>
                </a:highlight>
                <a:latin typeface="+mn-lt"/>
                <a:ea typeface="+mn-ea"/>
                <a:cs typeface="+mn-cs"/>
              </a:rPr>
              <a:t>to technology help commissioners focus on unit success?</a:t>
            </a:r>
            <a:endParaRPr lang="en-US" sz="1200" kern="1200" dirty="0">
              <a:solidFill>
                <a:schemeClr val="tx1"/>
              </a:solidFill>
              <a:effectLst/>
              <a:highlight>
                <a:schemeClr val="lt1"/>
              </a:highlight>
              <a:latin typeface="+mn-lt"/>
              <a:ea typeface="+mn-ea"/>
              <a:cs typeface="+mn-cs"/>
            </a:endParaRPr>
          </a:p>
          <a:p>
            <a:r>
              <a:rPr lang="en-US" sz="1200" b="1" kern="1200" dirty="0">
                <a:solidFill>
                  <a:schemeClr val="tx1"/>
                </a:solidFill>
                <a:effectLst/>
                <a:highlight>
                  <a:schemeClr val="lt1"/>
                </a:highlight>
                <a:latin typeface="+mn-lt"/>
                <a:ea typeface="+mn-ea"/>
                <a:cs typeface="+mn-cs"/>
              </a:rPr>
              <a:t>Ask yourself: Am I merely focusing on the data itself, or am I using those metrics to figure out how I can best support unit leaders?</a:t>
            </a:r>
            <a:br>
              <a:rPr lang="en-US" sz="1200" kern="1200" dirty="0">
                <a:solidFill>
                  <a:schemeClr val="tx1"/>
                </a:solidFill>
                <a:effectLst/>
                <a:highlight>
                  <a:schemeClr val="lt1"/>
                </a:highlight>
                <a:latin typeface="+mn-lt"/>
                <a:ea typeface="+mn-ea"/>
                <a:cs typeface="+mn-cs"/>
              </a:rPr>
            </a:br>
            <a:r>
              <a:rPr lang="en-US" sz="1200" kern="1200" dirty="0">
                <a:solidFill>
                  <a:schemeClr val="tx1"/>
                </a:solidFill>
                <a:effectLst/>
                <a:highlight>
                  <a:schemeClr val="lt1"/>
                </a:highlight>
                <a:latin typeface="+mn-lt"/>
                <a:ea typeface="+mn-ea"/>
                <a:cs typeface="+mn-cs"/>
              </a:rPr>
              <a:t>Data is valuable only when it drives action. Use metrics to understand each unit’s situation, guide conversations, and focus support where it matters most. The goal isn’t collecting data but turning insights into meaningful results. </a:t>
            </a:r>
          </a:p>
          <a:p>
            <a:r>
              <a:rPr lang="en-US" sz="1200" b="1" kern="1200" dirty="0">
                <a:solidFill>
                  <a:schemeClr val="tx1"/>
                </a:solidFill>
                <a:effectLst/>
                <a:highlight>
                  <a:schemeClr val="lt1"/>
                </a:highlight>
                <a:latin typeface="+mn-lt"/>
                <a:ea typeface="+mn-ea"/>
                <a:cs typeface="+mn-cs"/>
              </a:rPr>
              <a:t> </a:t>
            </a:r>
            <a:br>
              <a:rPr lang="en-US" sz="1200" kern="1200" dirty="0">
                <a:solidFill>
                  <a:schemeClr val="tx1"/>
                </a:solidFill>
                <a:effectLst/>
                <a:highlight>
                  <a:schemeClr val="lt1"/>
                </a:highlight>
                <a:latin typeface="+mn-lt"/>
                <a:ea typeface="+mn-ea"/>
                <a:cs typeface="+mn-cs"/>
              </a:rPr>
            </a:br>
            <a:r>
              <a:rPr lang="en-US" sz="1200" kern="1200" dirty="0">
                <a:solidFill>
                  <a:schemeClr val="tx1"/>
                </a:solidFill>
                <a:effectLst/>
                <a:highlight>
                  <a:schemeClr val="lt1"/>
                </a:highlight>
                <a:latin typeface="+mn-lt"/>
                <a:ea typeface="+mn-ea"/>
                <a:cs typeface="+mn-cs"/>
              </a:rPr>
              <a:t>Our tools should help identify struggling units, track goals, and provide timely support. Technology should simplify spotting trends and challenges—if it creates barriers, we need to refine or replace it  .</a:t>
            </a:r>
          </a:p>
          <a:p>
            <a:r>
              <a:rPr lang="en-US" sz="1200" kern="1200" dirty="0">
                <a:solidFill>
                  <a:schemeClr val="tx1"/>
                </a:solidFill>
                <a:effectLst/>
                <a:highlight>
                  <a:schemeClr val="lt1"/>
                </a:highlight>
                <a:latin typeface="+mn-lt"/>
                <a:ea typeface="+mn-ea"/>
                <a:cs typeface="+mn-cs"/>
              </a:rPr>
              <a:t>  </a:t>
            </a:r>
            <a:endParaRPr sz="1600" dirty="0">
              <a:latin typeface="Calibri"/>
              <a:ea typeface="Calibri"/>
              <a:cs typeface="Calibri"/>
              <a:sym typeface="Calibri"/>
            </a:endParaRPr>
          </a:p>
        </p:txBody>
      </p:sp>
      <p:sp>
        <p:nvSpPr>
          <p:cNvPr id="633" name="Google Shape;633;g353fecd00ba_2_236:notes"/>
          <p:cNvSpPr txBox="1">
            <a:spLocks noGrp="1"/>
          </p:cNvSpPr>
          <p:nvPr>
            <p:ph type="sldNum" idx="12"/>
          </p:nvPr>
        </p:nvSpPr>
        <p:spPr>
          <a:xfrm>
            <a:off x="3780300" y="8522269"/>
            <a:ext cx="3077700" cy="462411"/>
          </a:xfrm>
          <a:prstGeom prst="rect">
            <a:avLst/>
          </a:prstGeom>
          <a:noFill/>
          <a:ln>
            <a:noFill/>
          </a:ln>
        </p:spPr>
        <p:txBody>
          <a:bodyPr spcFirstLastPara="1" wrap="square" lIns="94225" tIns="47100" rIns="94225" bIns="471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353fecd00ba_2_177:notes"/>
          <p:cNvSpPr>
            <a:spLocks noGrp="1" noRot="1" noChangeAspect="1"/>
          </p:cNvSpPr>
          <p:nvPr>
            <p:ph type="sldImg" idx="2"/>
          </p:nvPr>
        </p:nvSpPr>
        <p:spPr>
          <a:xfrm>
            <a:off x="1708150" y="454025"/>
            <a:ext cx="3441700" cy="19367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g353fecd00ba_2_177:notes"/>
          <p:cNvSpPr txBox="1">
            <a:spLocks noGrp="1"/>
          </p:cNvSpPr>
          <p:nvPr>
            <p:ph type="body" idx="1"/>
          </p:nvPr>
        </p:nvSpPr>
        <p:spPr>
          <a:xfrm>
            <a:off x="498764" y="2771778"/>
            <a:ext cx="5890161" cy="5361580"/>
          </a:xfrm>
          <a:prstGeom prst="rect">
            <a:avLst/>
          </a:prstGeom>
          <a:noFill/>
          <a:ln>
            <a:noFill/>
          </a:ln>
        </p:spPr>
        <p:txBody>
          <a:bodyPr spcFirstLastPara="1" wrap="square" lIns="92375" tIns="46175" rIns="92375" bIns="46175" anchor="t" anchorCtr="0">
            <a:noAutofit/>
          </a:bodyPr>
          <a:lstStyle/>
          <a:p>
            <a:pPr marL="0" lvl="1" indent="0" algn="l" rtl="0">
              <a:lnSpc>
                <a:spcPct val="100000"/>
              </a:lnSpc>
              <a:spcBef>
                <a:spcPts val="0"/>
              </a:spcBef>
              <a:spcAft>
                <a:spcPts val="0"/>
              </a:spcAft>
              <a:buSzPts val="1400"/>
              <a:buNone/>
            </a:pPr>
            <a:r>
              <a:rPr lang="en" b="1" dirty="0">
                <a:solidFill>
                  <a:srgbClr val="0D0D0D"/>
                </a:solidFill>
                <a:highlight>
                  <a:srgbClr val="FFFFFF"/>
                </a:highlight>
                <a:ea typeface="Arial"/>
                <a:cs typeface="Arial"/>
                <a:sym typeface="Arial"/>
              </a:rPr>
              <a:t>Unit Connections</a:t>
            </a:r>
          </a:p>
          <a:p>
            <a:pPr marL="0" lvl="1" indent="0" algn="l" rtl="0">
              <a:lnSpc>
                <a:spcPct val="100000"/>
              </a:lnSpc>
              <a:spcBef>
                <a:spcPts val="0"/>
              </a:spcBef>
              <a:spcAft>
                <a:spcPts val="0"/>
              </a:spcAft>
              <a:buSzPts val="1400"/>
              <a:buNone/>
            </a:pPr>
            <a:r>
              <a:rPr lang="en" dirty="0">
                <a:solidFill>
                  <a:srgbClr val="0D0D0D"/>
                </a:solidFill>
                <a:highlight>
                  <a:srgbClr val="FFFFFF"/>
                </a:highlight>
                <a:ea typeface="Arial"/>
                <a:cs typeface="Arial"/>
                <a:sym typeface="Arial"/>
              </a:rPr>
              <a:t>Simply put, Unit Connections is based on focused conversations designed to help unit leaders provide a great, safe Scouting program.</a:t>
            </a:r>
          </a:p>
          <a:p>
            <a:pPr marL="171450" lvl="0" indent="-171450">
              <a:buFont typeface="Arial" panose="020B0604020202020204" pitchFamily="34" charset="0"/>
              <a:buChar char="•"/>
            </a:pPr>
            <a:r>
              <a:rPr lang="en-US" sz="1200" b="1" kern="1200" dirty="0">
                <a:solidFill>
                  <a:schemeClr val="tx1"/>
                </a:solidFill>
                <a:effectLst/>
                <a:highlight>
                  <a:srgbClr val="FFFFFF"/>
                </a:highlight>
                <a:latin typeface="+mn-lt"/>
                <a:ea typeface="+mn-ea"/>
                <a:cs typeface="+mn-cs"/>
              </a:rPr>
              <a:t>Metrics</a:t>
            </a:r>
            <a:r>
              <a:rPr lang="en-US" sz="1200" kern="1200" dirty="0">
                <a:solidFill>
                  <a:schemeClr val="tx1"/>
                </a:solidFill>
                <a:effectLst/>
                <a:highlight>
                  <a:srgbClr val="FFFFFF"/>
                </a:highlight>
                <a:latin typeface="+mn-lt"/>
                <a:ea typeface="+mn-ea"/>
                <a:cs typeface="+mn-cs"/>
              </a:rPr>
              <a:t>: Review membership, advancement, and participation to assess unit status.</a:t>
            </a:r>
          </a:p>
          <a:p>
            <a:pPr marL="171450" lvl="0" indent="-171450">
              <a:buFont typeface="Arial" panose="020B0604020202020204" pitchFamily="34" charset="0"/>
              <a:buChar char="•"/>
            </a:pPr>
            <a:r>
              <a:rPr lang="en-US" sz="1200" b="1" kern="1200" dirty="0">
                <a:solidFill>
                  <a:schemeClr val="tx1"/>
                </a:solidFill>
                <a:effectLst/>
                <a:highlight>
                  <a:srgbClr val="FFFFFF"/>
                </a:highlight>
                <a:latin typeface="+mn-lt"/>
                <a:ea typeface="+mn-ea"/>
                <a:cs typeface="+mn-cs"/>
              </a:rPr>
              <a:t>Conversations</a:t>
            </a:r>
            <a:r>
              <a:rPr lang="en-US" sz="1200" kern="1200" dirty="0">
                <a:solidFill>
                  <a:schemeClr val="tx1"/>
                </a:solidFill>
                <a:effectLst/>
                <a:highlight>
                  <a:srgbClr val="FFFFFF"/>
                </a:highlight>
                <a:latin typeface="+mn-lt"/>
                <a:ea typeface="+mn-ea"/>
                <a:cs typeface="+mn-cs"/>
              </a:rPr>
              <a:t>: Listen, share ideas, and build trust.</a:t>
            </a:r>
          </a:p>
          <a:p>
            <a:pPr marL="171450" lvl="0" indent="-171450">
              <a:buFont typeface="Arial" panose="020B0604020202020204" pitchFamily="34" charset="0"/>
              <a:buChar char="•"/>
            </a:pPr>
            <a:r>
              <a:rPr lang="en-US" sz="1200" b="1" kern="1200" dirty="0">
                <a:solidFill>
                  <a:schemeClr val="tx1"/>
                </a:solidFill>
                <a:effectLst/>
                <a:highlight>
                  <a:srgbClr val="FFFFFF"/>
                </a:highlight>
                <a:latin typeface="+mn-lt"/>
                <a:ea typeface="+mn-ea"/>
                <a:cs typeface="+mn-cs"/>
              </a:rPr>
              <a:t>Goals</a:t>
            </a:r>
            <a:r>
              <a:rPr lang="en-US" sz="1200" kern="1200" dirty="0">
                <a:solidFill>
                  <a:schemeClr val="tx1"/>
                </a:solidFill>
                <a:effectLst/>
                <a:highlight>
                  <a:srgbClr val="FFFFFF"/>
                </a:highlight>
                <a:latin typeface="+mn-lt"/>
                <a:ea typeface="+mn-ea"/>
                <a:cs typeface="+mn-cs"/>
              </a:rPr>
              <a:t>: Set clear, realistic targets aligned with the unit’s vision.</a:t>
            </a:r>
          </a:p>
          <a:p>
            <a:pPr marL="171450" lvl="0" indent="-171450">
              <a:buFont typeface="Arial" panose="020B0604020202020204" pitchFamily="34" charset="0"/>
              <a:buChar char="•"/>
            </a:pPr>
            <a:r>
              <a:rPr lang="en-US" sz="1200" b="1" kern="1200" dirty="0">
                <a:solidFill>
                  <a:schemeClr val="tx1"/>
                </a:solidFill>
                <a:effectLst/>
                <a:highlight>
                  <a:srgbClr val="FFFFFF"/>
                </a:highlight>
                <a:latin typeface="+mn-lt"/>
                <a:ea typeface="+mn-ea"/>
                <a:cs typeface="+mn-cs"/>
              </a:rPr>
              <a:t>Support</a:t>
            </a:r>
            <a:r>
              <a:rPr lang="en-US" sz="1200" kern="1200" dirty="0">
                <a:solidFill>
                  <a:schemeClr val="tx1"/>
                </a:solidFill>
                <a:effectLst/>
                <a:highlight>
                  <a:srgbClr val="FFFFFF"/>
                </a:highlight>
                <a:latin typeface="+mn-lt"/>
                <a:ea typeface="+mn-ea"/>
                <a:cs typeface="+mn-cs"/>
              </a:rPr>
              <a:t>: Connect leaders to training, resources, and mentorship to ensure success.</a:t>
            </a:r>
          </a:p>
          <a:p>
            <a:pPr marL="0" lvl="1" indent="0" algn="l" rtl="0">
              <a:lnSpc>
                <a:spcPct val="100000"/>
              </a:lnSpc>
              <a:spcBef>
                <a:spcPts val="0"/>
              </a:spcBef>
              <a:spcAft>
                <a:spcPts val="0"/>
              </a:spcAft>
              <a:buSzPts val="1400"/>
              <a:buNone/>
            </a:pPr>
            <a:endParaRPr lang="en-US" dirty="0">
              <a:highlight>
                <a:srgbClr val="FFFFFF"/>
              </a:highlight>
            </a:endParaRPr>
          </a:p>
        </p:txBody>
      </p:sp>
      <p:sp>
        <p:nvSpPr>
          <p:cNvPr id="563" name="Google Shape;563;g353fecd00ba_2_177:notes"/>
          <p:cNvSpPr txBox="1">
            <a:spLocks noGrp="1"/>
          </p:cNvSpPr>
          <p:nvPr>
            <p:ph type="sldNum" idx="12"/>
          </p:nvPr>
        </p:nvSpPr>
        <p:spPr>
          <a:xfrm>
            <a:off x="3884613" y="8685226"/>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353fecd00ba_2_199:notes"/>
          <p:cNvSpPr>
            <a:spLocks noGrp="1" noRot="1" noChangeAspect="1"/>
          </p:cNvSpPr>
          <p:nvPr>
            <p:ph type="sldImg" idx="2"/>
          </p:nvPr>
        </p:nvSpPr>
        <p:spPr>
          <a:xfrm>
            <a:off x="1785938" y="285750"/>
            <a:ext cx="3049587" cy="1714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g353fecd00ba_2_199:notes"/>
          <p:cNvSpPr txBox="1">
            <a:spLocks noGrp="1"/>
          </p:cNvSpPr>
          <p:nvPr>
            <p:ph type="body" idx="1"/>
          </p:nvPr>
        </p:nvSpPr>
        <p:spPr>
          <a:xfrm>
            <a:off x="685800" y="2308282"/>
            <a:ext cx="5486400" cy="6376943"/>
          </a:xfrm>
          <a:prstGeom prst="rect">
            <a:avLst/>
          </a:prstGeom>
          <a:noFill/>
          <a:ln>
            <a:noFill/>
          </a:ln>
        </p:spPr>
        <p:txBody>
          <a:bodyPr spcFirstLastPara="1" wrap="square" lIns="92375" tIns="46175" rIns="92375" bIns="46175" anchor="t" anchorCtr="0">
            <a:noAutofit/>
          </a:bodyPr>
          <a:lstStyle/>
          <a:p>
            <a:pPr marL="0" marR="0" lvl="0" indent="0" algn="l" rtl="0">
              <a:lnSpc>
                <a:spcPct val="100000"/>
              </a:lnSpc>
              <a:spcBef>
                <a:spcPts val="0"/>
              </a:spcBef>
              <a:spcAft>
                <a:spcPts val="0"/>
              </a:spcAft>
              <a:buSzPts val="1400"/>
              <a:buFont typeface="Arial" panose="020B0604020202020204" pitchFamily="34" charset="0"/>
              <a:buNone/>
            </a:pPr>
            <a:r>
              <a:rPr lang="en" b="1" dirty="0">
                <a:solidFill>
                  <a:schemeClr val="tx1"/>
                </a:solidFill>
                <a:highlight>
                  <a:srgbClr val="FFFFFF"/>
                </a:highlight>
                <a:latin typeface="+mn-lt"/>
                <a:ea typeface="+mn-ea"/>
                <a:cs typeface="+mn-cs"/>
                <a:sym typeface="Arial"/>
              </a:rPr>
              <a:t>Benefits of Unit Connections</a:t>
            </a:r>
            <a:endParaRPr lang="en" b="1" dirty="0">
              <a:solidFill>
                <a:srgbClr val="0D0D0D"/>
              </a:solidFill>
              <a:highlight>
                <a:srgbClr val="FFFFFF"/>
              </a:highlight>
              <a:latin typeface="+mn-lt"/>
              <a:ea typeface="Arial"/>
              <a:cs typeface="Arial"/>
              <a:sym typeface="Arial"/>
            </a:endParaRPr>
          </a:p>
          <a:p>
            <a:pPr marL="171450" lvl="0" indent="-171450">
              <a:buFont typeface="Arial" panose="020B0604020202020204" pitchFamily="34" charset="0"/>
              <a:buChar char="•"/>
            </a:pPr>
            <a:r>
              <a:rPr lang="en-US" sz="1200" kern="1200" dirty="0">
                <a:solidFill>
                  <a:schemeClr val="tx1"/>
                </a:solidFill>
                <a:effectLst/>
                <a:highlight>
                  <a:srgbClr val="FFFFFF"/>
                </a:highlight>
                <a:latin typeface="+mn-lt"/>
                <a:ea typeface="+mn-ea"/>
                <a:cs typeface="+mn-cs"/>
              </a:rPr>
              <a:t>Build trust, respect, and shared goals—the foundation of teamwork.</a:t>
            </a:r>
          </a:p>
          <a:p>
            <a:pPr marL="171450" lvl="0" indent="-171450">
              <a:buFont typeface="Arial" panose="020B0604020202020204" pitchFamily="34" charset="0"/>
              <a:buChar char="•"/>
            </a:pPr>
            <a:r>
              <a:rPr lang="en-US" sz="1200" kern="1200" dirty="0">
                <a:solidFill>
                  <a:schemeClr val="tx1"/>
                </a:solidFill>
                <a:effectLst/>
                <a:highlight>
                  <a:srgbClr val="FFFFFF"/>
                </a:highlight>
                <a:latin typeface="+mn-lt"/>
                <a:ea typeface="+mn-ea"/>
                <a:cs typeface="+mn-cs"/>
              </a:rPr>
              <a:t>Encourage open communication for better understanding and problem-solving.</a:t>
            </a:r>
          </a:p>
          <a:p>
            <a:pPr marL="171450" lvl="0" indent="-171450">
              <a:buFont typeface="Arial" panose="020B0604020202020204" pitchFamily="34" charset="0"/>
              <a:buChar char="•"/>
            </a:pPr>
            <a:r>
              <a:rPr lang="en-US" sz="1200" kern="1200" dirty="0">
                <a:solidFill>
                  <a:schemeClr val="tx1"/>
                </a:solidFill>
                <a:effectLst/>
                <a:highlight>
                  <a:srgbClr val="FFFFFF"/>
                </a:highlight>
                <a:latin typeface="+mn-lt"/>
                <a:ea typeface="+mn-ea"/>
                <a:cs typeface="+mn-cs"/>
              </a:rPr>
              <a:t>Promote collaboration by leveraging strengths and resources.</a:t>
            </a:r>
          </a:p>
          <a:p>
            <a:pPr marL="171450" lvl="0" indent="-171450">
              <a:buFont typeface="Arial" panose="020B0604020202020204" pitchFamily="34" charset="0"/>
              <a:buChar char="•"/>
            </a:pPr>
            <a:r>
              <a:rPr lang="en-US" sz="1200" kern="1200" dirty="0">
                <a:solidFill>
                  <a:schemeClr val="tx1"/>
                </a:solidFill>
                <a:effectLst/>
                <a:highlight>
                  <a:srgbClr val="FFFFFF"/>
                </a:highlight>
                <a:latin typeface="+mn-lt"/>
                <a:ea typeface="+mn-ea"/>
                <a:cs typeface="+mn-cs"/>
              </a:rPr>
              <a:t>Provide a support network for guidance and encouragement.</a:t>
            </a:r>
          </a:p>
          <a:p>
            <a:pPr marL="171450" lvl="0" indent="-171450">
              <a:buFont typeface="Arial" panose="020B0604020202020204" pitchFamily="34" charset="0"/>
              <a:buChar char="•"/>
            </a:pPr>
            <a:r>
              <a:rPr lang="en-US" sz="1200" kern="1200" dirty="0">
                <a:solidFill>
                  <a:schemeClr val="tx1"/>
                </a:solidFill>
                <a:effectLst/>
                <a:highlight>
                  <a:srgbClr val="FFFFFF"/>
                </a:highlight>
                <a:latin typeface="+mn-lt"/>
                <a:ea typeface="+mn-ea"/>
                <a:cs typeface="+mn-cs"/>
              </a:rPr>
              <a:t>Lay the groundwork for partnerships that drive innovation and long-term success.</a:t>
            </a:r>
          </a:p>
          <a:p>
            <a:r>
              <a:rPr lang="en-US" sz="1200" kern="1200" dirty="0">
                <a:solidFill>
                  <a:schemeClr val="tx1"/>
                </a:solidFill>
                <a:effectLst/>
                <a:highlight>
                  <a:srgbClr val="FFFFFF"/>
                </a:highlight>
                <a:latin typeface="+mn-lt"/>
                <a:ea typeface="+mn-ea"/>
                <a:cs typeface="+mn-cs"/>
              </a:rPr>
              <a:t> </a:t>
            </a:r>
          </a:p>
          <a:p>
            <a:pPr marL="457200" marR="0" lvl="0" indent="-228600" algn="l" rtl="0">
              <a:lnSpc>
                <a:spcPct val="100000"/>
              </a:lnSpc>
              <a:spcBef>
                <a:spcPts val="0"/>
              </a:spcBef>
              <a:spcAft>
                <a:spcPts val="0"/>
              </a:spcAft>
              <a:buSzPts val="1400"/>
              <a:buNone/>
            </a:pPr>
            <a:endParaRPr sz="1400" dirty="0"/>
          </a:p>
        </p:txBody>
      </p:sp>
      <p:sp>
        <p:nvSpPr>
          <p:cNvPr id="587" name="Google Shape;587;g353fecd00ba_2_199:notes"/>
          <p:cNvSpPr txBox="1">
            <a:spLocks noGrp="1"/>
          </p:cNvSpPr>
          <p:nvPr>
            <p:ph type="sldNum" idx="12"/>
          </p:nvPr>
        </p:nvSpPr>
        <p:spPr>
          <a:xfrm>
            <a:off x="3886200" y="8685225"/>
            <a:ext cx="2971800" cy="458787"/>
          </a:xfrm>
          <a:prstGeom prst="rect">
            <a:avLst/>
          </a:prstGeom>
          <a:noFill/>
          <a:ln>
            <a:noFill/>
          </a:ln>
        </p:spPr>
        <p:txBody>
          <a:bodyPr spcFirstLastPara="1" wrap="square" lIns="92375" tIns="46175" rIns="92375" bIns="46175" anchor="b" anchorCtr="0">
            <a:noAutofit/>
          </a:bodyPr>
          <a:lstStyle/>
          <a:p>
            <a:pPr marL="0" lvl="0" indent="0" rtl="0">
              <a:lnSpc>
                <a:spcPct val="100000"/>
              </a:lnSpc>
              <a:spcBef>
                <a:spcPts val="0"/>
              </a:spcBef>
              <a:spcAft>
                <a:spcPts val="0"/>
              </a:spcAft>
              <a:buNone/>
            </a:pPr>
            <a:fld id="{00000000-1234-1234-1234-123412341234}" type="slidenum">
              <a:rPr lang="en"/>
              <a:pPr marL="0" lvl="0" indent="0" rtl="0">
                <a:lnSpc>
                  <a:spcPct val="100000"/>
                </a:lnSpc>
                <a:spcBef>
                  <a:spcPts val="0"/>
                </a:spcBef>
                <a:spcAft>
                  <a:spcPts val="0"/>
                </a:spcAft>
                <a:buNone/>
              </a:pPr>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353fecd00ba_2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g353fecd00ba_2_192:notes"/>
          <p:cNvSpPr txBox="1">
            <a:spLocks noGrp="1"/>
          </p:cNvSpPr>
          <p:nvPr>
            <p:ph type="body" idx="1"/>
          </p:nvPr>
        </p:nvSpPr>
        <p:spPr>
          <a:xfrm>
            <a:off x="685800" y="4400556"/>
            <a:ext cx="5486400" cy="415697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b="1" i="0" u="none" strike="noStrike" dirty="0">
                <a:solidFill>
                  <a:srgbClr val="000000"/>
                </a:solidFill>
                <a:ea typeface="Arial"/>
                <a:cs typeface="Arial"/>
                <a:sym typeface="Arial"/>
              </a:rPr>
              <a:t>Key Considerations</a:t>
            </a:r>
          </a:p>
          <a:p>
            <a:r>
              <a:rPr lang="en-US" sz="1200" kern="1200" dirty="0">
                <a:solidFill>
                  <a:schemeClr val="tx1"/>
                </a:solidFill>
                <a:effectLst/>
                <a:latin typeface="+mn-lt"/>
                <a:ea typeface="+mn-ea"/>
                <a:cs typeface="+mn-cs"/>
              </a:rPr>
              <a:t>The commissioner’s role is to support and facilitate—not take over. Address challenges, but start by recognizing unit strengths and successes. Empower leaders to create and carry out their own solutions, offering guidance on goals as needed.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Building relationships takes time—stay consistent and persistent. Trust is essential: respect confidentiality, focus recorded visits on facts and support needs, and avoid personal details or quotes. Escalate sensitive issues only through proper commissioner channels to balance privacy with accountability.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support these conversations, Connection Guides are available for each of the six metrics. Found on unit and district dashboards, they provide simple, leading questions to guide unit-level discussions. A QR code also links directly to the full library.</a:t>
            </a:r>
          </a:p>
          <a:p>
            <a:pPr marL="0" lvl="0" indent="0" algn="l" rtl="0">
              <a:lnSpc>
                <a:spcPct val="100000"/>
              </a:lnSpc>
              <a:spcBef>
                <a:spcPts val="0"/>
              </a:spcBef>
              <a:spcAft>
                <a:spcPts val="0"/>
              </a:spcAft>
              <a:buSzPts val="1400"/>
              <a:buNone/>
            </a:pPr>
            <a:r>
              <a:rPr lang="en" b="0" i="0" u="none" strike="noStrike" dirty="0">
                <a:solidFill>
                  <a:srgbClr val="000000"/>
                </a:solidFill>
                <a:ea typeface="Arial"/>
                <a:cs typeface="Arial"/>
                <a:sym typeface="Arial"/>
              </a:rPr>
              <a:t>The commissioner's role is to facilitate and support, not to take over. Yes, we need to address challenges.</a:t>
            </a:r>
          </a:p>
          <a:p>
            <a:pPr marL="0" lvl="0" indent="0" algn="l" rtl="0">
              <a:lnSpc>
                <a:spcPct val="100000"/>
              </a:lnSpc>
              <a:spcBef>
                <a:spcPts val="0"/>
              </a:spcBef>
              <a:spcAft>
                <a:spcPts val="0"/>
              </a:spcAft>
              <a:buSzPts val="1400"/>
              <a:buFont typeface="Arial" panose="020B0604020202020204" pitchFamily="34" charset="0"/>
              <a:buNone/>
            </a:pPr>
            <a:endParaRPr dirty="0"/>
          </a:p>
        </p:txBody>
      </p:sp>
      <p:sp>
        <p:nvSpPr>
          <p:cNvPr id="579" name="Google Shape;579;g353fecd00ba_2_192:notes"/>
          <p:cNvSpPr txBox="1">
            <a:spLocks noGrp="1"/>
          </p:cNvSpPr>
          <p:nvPr>
            <p:ph type="sldNum" idx="12"/>
          </p:nvPr>
        </p:nvSpPr>
        <p:spPr>
          <a:xfrm>
            <a:off x="3886200" y="8685213"/>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sz="1200">
                <a:solidFill>
                  <a:schemeClr val="dk1"/>
                </a:solidFill>
              </a:rPr>
              <a:t>13</a:t>
            </a:fld>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353fecd00ba_2_2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4" name="Google Shape;594;g353fecd00ba_2_213:notes"/>
          <p:cNvSpPr txBox="1">
            <a:spLocks noGrp="1"/>
          </p:cNvSpPr>
          <p:nvPr>
            <p:ph type="body" idx="1"/>
          </p:nvPr>
        </p:nvSpPr>
        <p:spPr>
          <a:xfrm>
            <a:off x="685800" y="4400556"/>
            <a:ext cx="5486400" cy="415697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b="1" dirty="0"/>
              <a:t>Key Considerations—Commissioner Tools</a:t>
            </a:r>
          </a:p>
          <a:p>
            <a:r>
              <a:rPr lang="en-US" sz="1200" kern="1200" dirty="0">
                <a:solidFill>
                  <a:schemeClr val="tx1"/>
                </a:solidFill>
                <a:effectLst/>
                <a:latin typeface="+mn-lt"/>
                <a:ea typeface="+mn-ea"/>
                <a:cs typeface="+mn-cs"/>
              </a:rPr>
              <a:t>Connections should be simple and focused—capturing not just what happened, but the essence of the conversation in a clear, actionable summary that informs next steps.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Why document in Commissioner Tools?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Turns conversations into a shared communication tool </a:t>
            </a:r>
          </a:p>
          <a:p>
            <a:pPr lvl="0"/>
            <a:r>
              <a:rPr lang="en-US" sz="1200" kern="1200" dirty="0">
                <a:solidFill>
                  <a:schemeClr val="tx1"/>
                </a:solidFill>
                <a:effectLst/>
                <a:latin typeface="+mn-lt"/>
                <a:ea typeface="+mn-ea"/>
                <a:cs typeface="+mn-cs"/>
              </a:rPr>
              <a:t>Preserves context with a reliable history </a:t>
            </a:r>
          </a:p>
          <a:p>
            <a:pPr lvl="0"/>
            <a:r>
              <a:rPr lang="en-US" sz="1200" kern="1200" dirty="0">
                <a:solidFill>
                  <a:schemeClr val="tx1"/>
                </a:solidFill>
                <a:effectLst/>
                <a:latin typeface="+mn-lt"/>
                <a:ea typeface="+mn-ea"/>
                <a:cs typeface="+mn-cs"/>
              </a:rPr>
              <a:t>Supports better decisions by capturing what matters </a:t>
            </a:r>
          </a:p>
          <a:p>
            <a:pPr lvl="0"/>
            <a:r>
              <a:rPr lang="en-US" sz="1200" kern="1200" dirty="0">
                <a:solidFill>
                  <a:schemeClr val="tx1"/>
                </a:solidFill>
                <a:effectLst/>
                <a:latin typeface="+mn-lt"/>
                <a:ea typeface="+mn-ea"/>
                <a:cs typeface="+mn-cs"/>
              </a:rPr>
              <a:t>Reveals patterns and trends, helping anticipate needs and address challenges early</a:t>
            </a:r>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sz="1200" kern="1200" dirty="0">
                <a:solidFill>
                  <a:schemeClr val="tx1"/>
                </a:solidFill>
                <a:effectLst/>
                <a:latin typeface="+mn-lt"/>
                <a:ea typeface="+mn-ea"/>
                <a:cs typeface="+mn-cs"/>
              </a:rPr>
              <a:t>A connection should be streamlined and straightforward, capturing not just what happened but the essence of the conversation—</a:t>
            </a:r>
            <a:endParaRPr lang="en" sz="1400" b="1" dirty="0"/>
          </a:p>
        </p:txBody>
      </p:sp>
      <p:sp>
        <p:nvSpPr>
          <p:cNvPr id="595" name="Google Shape;595;g353fecd00ba_2_213:notes"/>
          <p:cNvSpPr txBox="1">
            <a:spLocks noGrp="1"/>
          </p:cNvSpPr>
          <p:nvPr>
            <p:ph type="sldNum" idx="12"/>
          </p:nvPr>
        </p:nvSpPr>
        <p:spPr>
          <a:xfrm>
            <a:off x="3886200" y="8685213"/>
            <a:ext cx="2971800" cy="458787"/>
          </a:xfrm>
          <a:prstGeom prst="rect">
            <a:avLst/>
          </a:prstGeom>
          <a:noFill/>
          <a:ln>
            <a:noFill/>
          </a:ln>
        </p:spPr>
        <p:txBody>
          <a:bodyPr spcFirstLastPara="1" wrap="square" lIns="92375" tIns="46175" rIns="92375" bIns="46175" anchor="b" anchorCtr="0">
            <a:noAutofit/>
          </a:bodyPr>
          <a:lstStyle/>
          <a:p>
            <a:pPr marL="0" lvl="0" indent="0" rtl="0">
              <a:lnSpc>
                <a:spcPct val="100000"/>
              </a:lnSpc>
              <a:spcBef>
                <a:spcPts val="0"/>
              </a:spcBef>
              <a:spcAft>
                <a:spcPts val="0"/>
              </a:spcAft>
              <a:buNone/>
            </a:pPr>
            <a:fld id="{00000000-1234-1234-1234-123412341234}" type="slidenum">
              <a:rPr lang="en"/>
              <a:pPr marL="0" lvl="0" indent="0" rtl="0">
                <a:lnSpc>
                  <a:spcPct val="100000"/>
                </a:lnSpc>
                <a:spcBef>
                  <a:spcPts val="0"/>
                </a:spcBef>
                <a:spcAft>
                  <a:spcPts val="0"/>
                </a:spcAft>
                <a:buNone/>
              </a:pPr>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353fecd00ba_0_3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353fecd00ba_0_3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b="1" dirty="0"/>
              <a:t>Outdoor Activity</a:t>
            </a:r>
          </a:p>
          <a:p>
            <a:pPr marL="0" lvl="0" indent="0" algn="l" rtl="0">
              <a:lnSpc>
                <a:spcPct val="115000"/>
              </a:lnSpc>
              <a:spcBef>
                <a:spcPts val="0"/>
              </a:spcBef>
              <a:spcAft>
                <a:spcPts val="0"/>
              </a:spcAft>
              <a:buClr>
                <a:schemeClr val="dk1"/>
              </a:buClr>
              <a:buSzPts val="1100"/>
              <a:buFont typeface="Arial"/>
              <a:buNone/>
            </a:pPr>
            <a:r>
              <a:rPr lang="en-US" sz="1200" kern="1200" dirty="0">
                <a:solidFill>
                  <a:schemeClr val="tx1"/>
                </a:solidFill>
                <a:effectLst/>
                <a:latin typeface="+mn-lt"/>
                <a:ea typeface="+mn-ea"/>
                <a:cs typeface="+mn-cs"/>
              </a:rPr>
              <a:t>Units own the metrics. Commissioners help unit leaders understand the benefit of entering activity in </a:t>
            </a:r>
            <a:r>
              <a:rPr lang="en-US" sz="1200" kern="1200" dirty="0" err="1">
                <a:solidFill>
                  <a:schemeClr val="tx1"/>
                </a:solidFill>
                <a:effectLst/>
                <a:latin typeface="+mn-lt"/>
                <a:ea typeface="+mn-ea"/>
                <a:cs typeface="+mn-cs"/>
              </a:rPr>
              <a:t>Scoutbook</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My.Scouting</a:t>
            </a:r>
            <a:r>
              <a:rPr lang="en-US" sz="1200" kern="1200" dirty="0">
                <a:solidFill>
                  <a:schemeClr val="tx1"/>
                </a:solidFill>
                <a:effectLst/>
                <a:latin typeface="+mn-lt"/>
                <a:ea typeface="+mn-ea"/>
                <a:cs typeface="+mn-cs"/>
              </a:rPr>
              <a:t>. An unmarked metric does not necessarily indicate a lack of outdoor activity or program.</a:t>
            </a:r>
          </a:p>
          <a:p>
            <a:pPr marL="0" indent="0">
              <a:buFont typeface="Arial" panose="020B0604020202020204" pitchFamily="34" charset="0"/>
              <a:buNone/>
            </a:pPr>
            <a:r>
              <a:rPr lang="en-US" sz="1200" kern="1200" dirty="0">
                <a:solidFill>
                  <a:schemeClr val="tx1"/>
                </a:solidFill>
                <a:effectLst/>
                <a:latin typeface="+mn-lt"/>
                <a:ea typeface="+mn-ea"/>
                <a:cs typeface="+mn-cs"/>
              </a:rPr>
              <a:t>The unit may track activity using another platform… and that’s okay.</a:t>
            </a:r>
          </a:p>
          <a:p>
            <a:pPr marL="0" indent="0">
              <a:buFont typeface="Arial" panose="020B0604020202020204" pitchFamily="34" charset="0"/>
              <a:buNone/>
            </a:pPr>
            <a:r>
              <a:rPr lang="en-US" sz="1200" kern="1200" dirty="0">
                <a:solidFill>
                  <a:schemeClr val="tx1"/>
                </a:solidFill>
                <a:effectLst/>
                <a:latin typeface="+mn-lt"/>
                <a:ea typeface="+mn-ea"/>
                <a:cs typeface="+mn-cs"/>
              </a:rPr>
              <a:t> </a:t>
            </a:r>
          </a:p>
          <a:p>
            <a:pPr marL="0" lvl="0" indent="0" algn="l" rtl="0">
              <a:spcBef>
                <a:spcPts val="0"/>
              </a:spcBef>
              <a:spcAft>
                <a:spcPts val="0"/>
              </a:spcAft>
              <a:buNone/>
            </a:pPr>
            <a:endParaRPr dirty="0"/>
          </a:p>
        </p:txBody>
      </p:sp>
      <p:sp>
        <p:nvSpPr>
          <p:cNvPr id="557" name="Google Shape;557;g353fecd00ba_0_3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pPr marL="0" lvl="0" indent="0" rtl="0">
                <a:spcBef>
                  <a:spcPts val="0"/>
                </a:spcBef>
                <a:spcAft>
                  <a:spcPts val="0"/>
                </a:spcAft>
                <a:buClr>
                  <a:srgbClr val="000000"/>
                </a:buClr>
                <a:buSzPts val="1200"/>
                <a:buFont typeface="Arial"/>
                <a:buNone/>
              </a:pPr>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354f254577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4" name="Google Shape;624;g354f254577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b="1" dirty="0">
                <a:solidFill>
                  <a:schemeClr val="dk1"/>
                </a:solidFill>
              </a:rPr>
              <a:t>Unit Goals</a:t>
            </a: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Commissioner Tools are not intended to track and monitor unit goals.  It is a way for commissioners to </a:t>
            </a:r>
            <a:r>
              <a:rPr lang="en-US" dirty="0">
                <a:solidFill>
                  <a:schemeClr val="dk1"/>
                </a:solidFill>
              </a:rPr>
              <a:t>stay informed about what the unit considers</a:t>
            </a:r>
            <a:r>
              <a:rPr lang="en" dirty="0">
                <a:solidFill>
                  <a:schemeClr val="dk1"/>
                </a:solidFill>
              </a:rPr>
              <a:t> important.</a:t>
            </a:r>
            <a:endParaRPr dirty="0">
              <a:solidFill>
                <a:schemeClr val="dk1"/>
              </a:solidFill>
            </a:endParaRPr>
          </a:p>
          <a:p>
            <a:pPr marL="171450" indent="-171450">
              <a:lnSpc>
                <a:spcPct val="115000"/>
              </a:lnSpc>
              <a:buFont typeface="Arial" panose="020B0604020202020204" pitchFamily="34" charset="0"/>
              <a:buChar char="•"/>
            </a:pPr>
            <a:r>
              <a:rPr lang="en-US" b="0" dirty="0">
                <a:solidFill>
                  <a:schemeClr val="dk1"/>
                </a:solidFill>
                <a:ea typeface="Calibri"/>
                <a:cs typeface="Calibri"/>
                <a:sym typeface="Calibri"/>
              </a:rPr>
              <a:t>Units own their goals</a:t>
            </a:r>
          </a:p>
          <a:p>
            <a:pPr marL="171450" indent="-171450">
              <a:lnSpc>
                <a:spcPct val="115000"/>
              </a:lnSpc>
              <a:buFont typeface="Arial" panose="020B0604020202020204" pitchFamily="34" charset="0"/>
              <a:buChar char="•"/>
            </a:pPr>
            <a:r>
              <a:rPr lang="en-US" b="0" dirty="0">
                <a:solidFill>
                  <a:schemeClr val="dk1"/>
                </a:solidFill>
                <a:ea typeface="Calibri"/>
                <a:cs typeface="Calibri"/>
                <a:sym typeface="Calibri"/>
              </a:rPr>
              <a:t>Units decide whether to set goals or not to set goals</a:t>
            </a:r>
          </a:p>
          <a:p>
            <a:pPr marL="171450" indent="-171450">
              <a:lnSpc>
                <a:spcPct val="115000"/>
              </a:lnSpc>
              <a:buFont typeface="Arial" panose="020B0604020202020204" pitchFamily="34" charset="0"/>
              <a:buChar char="•"/>
            </a:pPr>
            <a:r>
              <a:rPr lang="en-US" b="0" dirty="0">
                <a:solidFill>
                  <a:schemeClr val="dk1"/>
                </a:solidFill>
                <a:ea typeface="Calibri"/>
                <a:cs typeface="Calibri"/>
                <a:sym typeface="Calibri"/>
              </a:rPr>
              <a:t>Commissioners do not mandate</a:t>
            </a:r>
          </a:p>
          <a:p>
            <a:pPr marL="0" indent="0">
              <a:lnSpc>
                <a:spcPct val="115000"/>
              </a:lnSpc>
              <a:buFont typeface="Arial" panose="020B0604020202020204" pitchFamily="34" charset="0"/>
              <a:buNone/>
            </a:pPr>
            <a:endParaRPr lang="en-US" b="0" dirty="0">
              <a:solidFill>
                <a:schemeClr val="dk1"/>
              </a:solidFill>
              <a:ea typeface="Calibri"/>
              <a:cs typeface="Calibri"/>
              <a:sym typeface="Calibri"/>
            </a:endParaRPr>
          </a:p>
          <a:p>
            <a:pPr marL="0" indent="0">
              <a:lnSpc>
                <a:spcPct val="115000"/>
              </a:lnSpc>
              <a:buFont typeface="Arial" panose="020B0604020202020204" pitchFamily="34" charset="0"/>
              <a:buNone/>
            </a:pPr>
            <a:r>
              <a:rPr lang="en-US" b="0" dirty="0">
                <a:solidFill>
                  <a:schemeClr val="dk1"/>
                </a:solidFill>
                <a:ea typeface="Calibri"/>
                <a:cs typeface="Calibri"/>
                <a:sym typeface="Calibri"/>
              </a:rPr>
              <a:t>Commissioner Tools is a means of communication for noting and commenting on goals.</a:t>
            </a:r>
          </a:p>
          <a:p>
            <a:pPr marL="0" lvl="0" indent="0" algn="l" rtl="0">
              <a:spcBef>
                <a:spcPts val="0"/>
              </a:spcBef>
              <a:spcAft>
                <a:spcPts val="0"/>
              </a:spcAft>
              <a:buNone/>
            </a:pPr>
            <a:endParaRPr dirty="0"/>
          </a:p>
        </p:txBody>
      </p:sp>
      <p:sp>
        <p:nvSpPr>
          <p:cNvPr id="2" name="Google Shape;595;g353fecd00ba_2_213:notes">
            <a:extLst>
              <a:ext uri="{FF2B5EF4-FFF2-40B4-BE49-F238E27FC236}">
                <a16:creationId xmlns:a16="http://schemas.microsoft.com/office/drawing/2014/main" id="{2C7B1C29-DBB4-FD75-E76E-EA08973199A1}"/>
              </a:ext>
            </a:extLst>
          </p:cNvPr>
          <p:cNvSpPr txBox="1">
            <a:spLocks/>
          </p:cNvSpPr>
          <p:nvPr/>
        </p:nvSpPr>
        <p:spPr>
          <a:xfrm>
            <a:off x="3886200" y="8685213"/>
            <a:ext cx="2971800" cy="458787"/>
          </a:xfrm>
          <a:prstGeom prst="rect">
            <a:avLst/>
          </a:prstGeom>
          <a:noFill/>
          <a:ln>
            <a:noFill/>
          </a:ln>
        </p:spPr>
        <p:txBody>
          <a:bodyPr spcFirstLastPara="1" vert="horz" wrap="square" lIns="92375" tIns="46175" rIns="92375" bIns="46175" rtlCol="0" anchor="b" anchorCtr="0">
            <a:noAutofit/>
          </a:bodyP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0000000-1234-1234-1234-123412341234}" type="slidenum">
              <a:rPr lang="en" smtClean="0"/>
              <a:pPr/>
              <a:t>16</a:t>
            </a:fld>
            <a:endParaRPr lang="e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353fecd00ba_2_3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g353fecd00ba_2_303:notes"/>
          <p:cNvSpPr txBox="1">
            <a:spLocks noGrp="1"/>
          </p:cNvSpPr>
          <p:nvPr>
            <p:ph type="body" idx="1"/>
          </p:nvPr>
        </p:nvSpPr>
        <p:spPr>
          <a:xfrm>
            <a:off x="685800" y="4400556"/>
            <a:ext cx="5486400" cy="4156975"/>
          </a:xfrm>
          <a:prstGeom prst="rect">
            <a:avLst/>
          </a:prstGeom>
          <a:noFill/>
          <a:ln>
            <a:noFill/>
          </a:ln>
        </p:spPr>
        <p:txBody>
          <a:bodyPr spcFirstLastPara="1" wrap="square" lIns="92375" tIns="46175" rIns="92375" bIns="4617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b="1" dirty="0"/>
              <a:t>Defining Success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Success looks like this:</a:t>
            </a:r>
          </a:p>
          <a:p>
            <a:pPr marL="171450" lvl="0" indent="-171450">
              <a:buFont typeface="Arial" panose="020B0604020202020204" pitchFamily="34" charset="0"/>
              <a:buChar char="•"/>
            </a:pPr>
            <a:r>
              <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Unit leaders feel supported and empowered—with the tools, resources, and confidence to deliver great programs. </a:t>
            </a:r>
          </a:p>
          <a:p>
            <a:pPr marL="171450" lvl="0" indent="-171450">
              <a:buFont typeface="Arial" panose="020B0604020202020204" pitchFamily="34" charset="0"/>
              <a:buChar char="•"/>
            </a:pPr>
            <a:r>
              <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Commissioners feel valued, see their impact, and take pride in their role. </a:t>
            </a:r>
          </a:p>
          <a:p>
            <a:pPr marL="171450" lvl="0" indent="-171450">
              <a:buFont typeface="Arial" panose="020B0604020202020204" pitchFamily="34" charset="0"/>
              <a:buChar char="•"/>
            </a:pPr>
            <a:r>
              <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Service is rewarding—and fun—built on camaraderie, connection, and purpose. </a:t>
            </a:r>
          </a:p>
          <a:p>
            <a:pPr marL="171450" lvl="0" indent="-171450">
              <a:buFont typeface="Arial" panose="020B0604020202020204" pitchFamily="34" charset="0"/>
              <a:buChar char="•"/>
            </a:pPr>
            <a:r>
              <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Recruiting new commissioners becomes easier because the role is seen as meaningful and worthwhile. </a:t>
            </a:r>
          </a:p>
          <a:p>
            <a:pPr marL="171450" lvl="0" indent="-171450">
              <a:buFont typeface="Arial" panose="020B0604020202020204" pitchFamily="34" charset="0"/>
              <a:buChar char="•"/>
            </a:pPr>
            <a:r>
              <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Support remains flexible, adapting as unit needs change. </a:t>
            </a:r>
          </a:p>
          <a:p>
            <a:pPr marL="171450" indent="-171450">
              <a:buFont typeface="Arial" panose="020B0604020202020204" pitchFamily="34" charset="0"/>
              <a:buChar char="•"/>
            </a:pPr>
            <a:endParaRPr lang="en-US" sz="12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mn-lt"/>
                <a:ea typeface="+mn-ea"/>
                <a:cs typeface="+mn-cs"/>
              </a:rPr>
              <a:t>The result: stronger units, more satisfied leaders, and more youth staying engaged.</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Success will vary by council or district, depending on local goals and needs.</a:t>
            </a:r>
          </a:p>
          <a:p>
            <a:pPr marL="457200" marR="0" lvl="0" indent="-228600" algn="l" rtl="0">
              <a:lnSpc>
                <a:spcPct val="100000"/>
              </a:lnSpc>
              <a:spcBef>
                <a:spcPts val="0"/>
              </a:spcBef>
              <a:spcAft>
                <a:spcPts val="0"/>
              </a:spcAft>
              <a:buSzPts val="1400"/>
              <a:buNone/>
            </a:pPr>
            <a:endParaRPr dirty="0"/>
          </a:p>
        </p:txBody>
      </p:sp>
      <p:sp>
        <p:nvSpPr>
          <p:cNvPr id="686" name="Google Shape;686;g353fecd00ba_2_303:notes"/>
          <p:cNvSpPr txBox="1">
            <a:spLocks noGrp="1"/>
          </p:cNvSpPr>
          <p:nvPr>
            <p:ph type="sldNum" idx="12"/>
          </p:nvPr>
        </p:nvSpPr>
        <p:spPr>
          <a:xfrm>
            <a:off x="3886200" y="8965036"/>
            <a:ext cx="2971800" cy="458787"/>
          </a:xfrm>
          <a:prstGeom prst="rect">
            <a:avLst/>
          </a:prstGeom>
          <a:noFill/>
          <a:ln>
            <a:noFill/>
          </a:ln>
        </p:spPr>
        <p:txBody>
          <a:bodyPr spcFirstLastPara="1" wrap="square" lIns="92375" tIns="46175" rIns="92375" bIns="46175"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17</a:t>
            </a:fld>
            <a:endParaRPr sz="1400" b="0" i="0" u="none" strike="noStrike" cap="none">
              <a:solidFill>
                <a:srgbClr val="000000"/>
              </a:solidFill>
              <a:latin typeface="Arial"/>
              <a:ea typeface="Arial"/>
              <a:cs typeface="Arial"/>
              <a:sym typeface="Arial"/>
            </a:endParaRPr>
          </a:p>
        </p:txBody>
      </p:sp>
      <p:sp>
        <p:nvSpPr>
          <p:cNvPr id="2" name="Google Shape;595;g353fecd00ba_2_213:notes">
            <a:extLst>
              <a:ext uri="{FF2B5EF4-FFF2-40B4-BE49-F238E27FC236}">
                <a16:creationId xmlns:a16="http://schemas.microsoft.com/office/drawing/2014/main" id="{C2B3B523-3893-C20D-C82C-18745BF8A8CB}"/>
              </a:ext>
            </a:extLst>
          </p:cNvPr>
          <p:cNvSpPr txBox="1">
            <a:spLocks/>
          </p:cNvSpPr>
          <p:nvPr/>
        </p:nvSpPr>
        <p:spPr>
          <a:xfrm>
            <a:off x="3886200" y="8685213"/>
            <a:ext cx="2971800" cy="458787"/>
          </a:xfrm>
          <a:prstGeom prst="rect">
            <a:avLst/>
          </a:prstGeom>
          <a:noFill/>
          <a:ln>
            <a:noFill/>
          </a:ln>
        </p:spPr>
        <p:txBody>
          <a:bodyPr spcFirstLastPara="1" vert="horz" wrap="square" lIns="92375" tIns="46175" rIns="92375" bIns="46175" rtlCol="0" anchor="b" anchorCtr="0">
            <a:noAutofit/>
          </a:bodyPr>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0000000-1234-1234-1234-123412341234}" type="slidenum">
              <a:rPr lang="en" smtClean="0"/>
              <a:pPr/>
              <a:t>17</a:t>
            </a:fld>
            <a:endParaRPr lang="e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Summary</a:t>
            </a:r>
          </a:p>
          <a:p>
            <a:pPr marL="0" lvl="0" indent="0" algn="l" rtl="0">
              <a:lnSpc>
                <a:spcPct val="100000"/>
              </a:lnSpc>
              <a:spcBef>
                <a:spcPts val="0"/>
              </a:spcBef>
              <a:spcAft>
                <a:spcPts val="0"/>
              </a:spcAft>
              <a:buSzPts val="1400"/>
              <a:buNone/>
            </a:pPr>
            <a:r>
              <a:rPr lang="en-US" dirty="0"/>
              <a:t>Start with where you are…The impact we have can reach farther than any spreadsheet can show.</a:t>
            </a:r>
          </a:p>
          <a:p>
            <a:pPr marL="0" lvl="0" indent="0" algn="l" rtl="0">
              <a:lnSpc>
                <a:spcPct val="100000"/>
              </a:lnSpc>
              <a:spcBef>
                <a:spcPts val="0"/>
              </a:spcBef>
              <a:spcAft>
                <a:spcPts val="0"/>
              </a:spcAft>
              <a:buSzPts val="1400"/>
              <a:buNone/>
            </a:pPr>
            <a:endParaRPr lang="en-US" dirty="0">
              <a:latin typeface="+mn-lt"/>
            </a:endParaRPr>
          </a:p>
          <a:p>
            <a:pPr marL="0" lvl="0" indent="0" algn="l" rtl="0">
              <a:lnSpc>
                <a:spcPct val="100000"/>
              </a:lnSpc>
              <a:spcBef>
                <a:spcPts val="0"/>
              </a:spcBef>
              <a:spcAft>
                <a:spcPts val="0"/>
              </a:spcAft>
              <a:buSzPts val="1400"/>
              <a:buNone/>
            </a:pPr>
            <a:r>
              <a:rPr lang="en-US" b="1" dirty="0">
                <a:latin typeface="+mn-lt"/>
              </a:rPr>
              <a:t>You should now:</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Understand</a:t>
            </a:r>
            <a:r>
              <a:rPr lang="en-US" sz="1200" kern="1200" dirty="0">
                <a:solidFill>
                  <a:schemeClr val="tx1"/>
                </a:solidFill>
                <a:effectLst/>
                <a:latin typeface="+mn-lt"/>
                <a:ea typeface="+mn-ea"/>
                <a:cs typeface="+mn-cs"/>
              </a:rPr>
              <a:t> the core concepts and approach of unit service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Know</a:t>
            </a:r>
            <a:r>
              <a:rPr lang="en-US" sz="1200" kern="1200" dirty="0">
                <a:solidFill>
                  <a:schemeClr val="tx1"/>
                </a:solidFill>
                <a:effectLst/>
                <a:latin typeface="+mn-lt"/>
                <a:ea typeface="+mn-ea"/>
                <a:cs typeface="+mn-cs"/>
              </a:rPr>
              <a:t> the role of the commissioner and how building relationships creates partnerships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Be familiar with</a:t>
            </a:r>
            <a:r>
              <a:rPr lang="en-US" sz="1200" kern="1200" dirty="0">
                <a:solidFill>
                  <a:schemeClr val="tx1"/>
                </a:solidFill>
                <a:effectLst/>
                <a:latin typeface="+mn-lt"/>
                <a:ea typeface="+mn-ea"/>
                <a:cs typeface="+mn-cs"/>
              </a:rPr>
              <a:t> Unit Metrics and Connections</a:t>
            </a:r>
          </a:p>
          <a:p>
            <a:pPr marL="0" lvl="0" indent="0" algn="l" rtl="0">
              <a:lnSpc>
                <a:spcPct val="100000"/>
              </a:lnSpc>
              <a:spcBef>
                <a:spcPts val="0"/>
              </a:spcBef>
              <a:spcAft>
                <a:spcPts val="0"/>
              </a:spcAft>
              <a:buSzPts val="1400"/>
              <a:buNone/>
            </a:pPr>
            <a:endParaRPr lang="en-US" dirty="0"/>
          </a:p>
          <a:p>
            <a:r>
              <a:rPr lang="en-US" sz="1200" b="1" kern="1200" dirty="0">
                <a:solidFill>
                  <a:schemeClr val="tx1"/>
                </a:solidFill>
                <a:effectLst/>
                <a:latin typeface="+mn-lt"/>
                <a:ea typeface="+mn-ea"/>
                <a:cs typeface="+mn-cs"/>
              </a:rPr>
              <a:t>How Can We Help?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should be the first question a commissioner asks; it should guide all we do; it will enable us to partner with the unit leaders we support to serve more youth better through Scouting.</a:t>
            </a:r>
          </a:p>
          <a:p>
            <a:r>
              <a:rPr lang="en-US" sz="1200" kern="1200" dirty="0">
                <a:solidFill>
                  <a:schemeClr val="tx1"/>
                </a:solidFill>
                <a:effectLst/>
                <a:latin typeface="+mn-lt"/>
                <a:ea typeface="+mn-ea"/>
                <a:cs typeface="+mn-cs"/>
              </a:rPr>
              <a:t>Let’s talk…</a:t>
            </a:r>
          </a:p>
          <a:p>
            <a:pPr marL="0" lvl="0" indent="0" algn="l" rtl="0">
              <a:lnSpc>
                <a:spcPct val="100000"/>
              </a:lnSpc>
              <a:spcBef>
                <a:spcPts val="0"/>
              </a:spcBef>
              <a:spcAft>
                <a:spcPts val="0"/>
              </a:spcAft>
              <a:buSzPts val="1400"/>
              <a:buNone/>
            </a:pPr>
            <a:endParaRPr lang="en-US" dirty="0"/>
          </a:p>
        </p:txBody>
      </p:sp>
      <p:sp>
        <p:nvSpPr>
          <p:cNvPr id="4" name="Slide Number Placeholder 3"/>
          <p:cNvSpPr>
            <a:spLocks noGrp="1"/>
          </p:cNvSpPr>
          <p:nvPr>
            <p:ph type="sldNum" sz="quarter" idx="5"/>
          </p:nvPr>
        </p:nvSpPr>
        <p:spPr/>
        <p:txBody>
          <a:bodyPr/>
          <a:lstStyle/>
          <a:p>
            <a:fld id="{1D0AA7CE-7BEE-419B-B168-1ABDE02137DD}" type="slidenum">
              <a:rPr lang="en-US" smtClean="0"/>
              <a:t>18</a:t>
            </a:fld>
            <a:endParaRPr lang="en-US"/>
          </a:p>
        </p:txBody>
      </p:sp>
    </p:spTree>
    <p:extLst>
      <p:ext uri="{BB962C8B-B14F-4D97-AF65-F5344CB8AC3E}">
        <p14:creationId xmlns:p14="http://schemas.microsoft.com/office/powerpoint/2010/main" val="2228974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19</a:t>
            </a:fld>
            <a:endParaRPr lang="en-US"/>
          </a:p>
        </p:txBody>
      </p:sp>
    </p:spTree>
    <p:extLst>
      <p:ext uri="{BB962C8B-B14F-4D97-AF65-F5344CB8AC3E}">
        <p14:creationId xmlns:p14="http://schemas.microsoft.com/office/powerpoint/2010/main" val="578589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Course Objectives</a:t>
            </a:r>
          </a:p>
          <a:p>
            <a:pPr marL="171450" indent="-171450">
              <a:buFont typeface="Arial" panose="020B0604020202020204" pitchFamily="34" charset="0"/>
              <a:buChar char="•"/>
            </a:pPr>
            <a:r>
              <a:rPr lang="en-US" sz="1200" b="1" dirty="0"/>
              <a:t>Understand</a:t>
            </a:r>
            <a:r>
              <a:rPr lang="en-US" sz="1200" dirty="0"/>
              <a:t> the core concepts and approach of unit service</a:t>
            </a:r>
          </a:p>
          <a:p>
            <a:pPr marL="171450" indent="-171450">
              <a:buFont typeface="Arial" panose="020B0604020202020204" pitchFamily="34" charset="0"/>
              <a:buChar char="•"/>
            </a:pPr>
            <a:r>
              <a:rPr lang="en-US" sz="1200" b="1" dirty="0"/>
              <a:t>Know</a:t>
            </a:r>
            <a:r>
              <a:rPr lang="en-US" sz="1200" dirty="0"/>
              <a:t> the role of the commissioner and how building relationships creates partnerships</a:t>
            </a:r>
          </a:p>
          <a:p>
            <a:pPr marL="171450" indent="-171450">
              <a:buFont typeface="Arial" panose="020B0604020202020204" pitchFamily="34" charset="0"/>
              <a:buChar char="•"/>
            </a:pPr>
            <a:r>
              <a:rPr lang="en-US" sz="1200" b="1" dirty="0"/>
              <a:t>Be familiar with</a:t>
            </a:r>
            <a:r>
              <a:rPr lang="en-US" sz="1200" dirty="0"/>
              <a:t> Unit Metrics and Connections</a:t>
            </a:r>
          </a:p>
          <a:p>
            <a:endParaRPr lang="en-US" dirty="0"/>
          </a:p>
        </p:txBody>
      </p:sp>
      <p:sp>
        <p:nvSpPr>
          <p:cNvPr id="4" name="Slide Number Placeholder 3"/>
          <p:cNvSpPr>
            <a:spLocks noGrp="1"/>
          </p:cNvSpPr>
          <p:nvPr>
            <p:ph type="sldNum" sz="quarter" idx="5"/>
          </p:nvPr>
        </p:nvSpPr>
        <p:spPr/>
        <p:txBody>
          <a:bodyPr/>
          <a:lstStyle/>
          <a:p>
            <a:fld id="{1D0AA7CE-7BEE-419B-B168-1ABDE02137DD}" type="slidenum">
              <a:rPr lang="en-US" smtClean="0"/>
              <a:t>2</a:t>
            </a:fld>
            <a:endParaRPr lang="en-US"/>
          </a:p>
        </p:txBody>
      </p:sp>
    </p:spTree>
    <p:extLst>
      <p:ext uri="{BB962C8B-B14F-4D97-AF65-F5344CB8AC3E}">
        <p14:creationId xmlns:p14="http://schemas.microsoft.com/office/powerpoint/2010/main" val="1017735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353fecd00ba_2_123:notes"/>
          <p:cNvSpPr>
            <a:spLocks noGrp="1" noRot="1" noChangeAspect="1"/>
          </p:cNvSpPr>
          <p:nvPr>
            <p:ph type="sldImg" idx="2"/>
          </p:nvPr>
        </p:nvSpPr>
        <p:spPr>
          <a:xfrm>
            <a:off x="1268413" y="455613"/>
            <a:ext cx="4319587" cy="24304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353fecd00ba_2_123:notes"/>
          <p:cNvSpPr txBox="1">
            <a:spLocks noGrp="1"/>
          </p:cNvSpPr>
          <p:nvPr>
            <p:ph type="body" idx="1"/>
          </p:nvPr>
        </p:nvSpPr>
        <p:spPr>
          <a:xfrm>
            <a:off x="685800" y="3028208"/>
            <a:ext cx="5486400" cy="5660036"/>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b="1" dirty="0"/>
              <a:t>Core Concepts of Unit Service</a:t>
            </a:r>
          </a:p>
          <a:p>
            <a:pPr marL="0" lvl="0" indent="0" algn="l" rtl="0">
              <a:lnSpc>
                <a:spcPct val="100000"/>
              </a:lnSpc>
              <a:spcBef>
                <a:spcPts val="0"/>
              </a:spcBef>
              <a:spcAft>
                <a:spcPts val="0"/>
              </a:spcAft>
              <a:buSzPts val="1400"/>
              <a:buNone/>
            </a:pPr>
            <a:r>
              <a:rPr lang="en" dirty="0"/>
              <a:t>Let’s start here. This is foundational and guides our interactions with units.</a:t>
            </a:r>
          </a:p>
          <a:p>
            <a:pPr marL="0" indent="0">
              <a:spcBef>
                <a:spcPts val="0"/>
              </a:spcBef>
              <a:buClr>
                <a:schemeClr val="dk1"/>
              </a:buClr>
              <a:buSzPts val="3600"/>
              <a:buNone/>
            </a:pPr>
            <a:endParaRPr lang="en-US" b="1" dirty="0"/>
          </a:p>
          <a:p>
            <a:pPr marL="0" indent="0">
              <a:spcBef>
                <a:spcPts val="0"/>
              </a:spcBef>
              <a:buClr>
                <a:schemeClr val="dk1"/>
              </a:buClr>
              <a:buSzPts val="3600"/>
              <a:buNone/>
            </a:pPr>
            <a:r>
              <a:rPr lang="en-US" b="1" dirty="0"/>
              <a:t>Culture Statement</a:t>
            </a:r>
          </a:p>
          <a:p>
            <a:r>
              <a:rPr lang="en-US" b="1" i="0" kern="1200" dirty="0">
                <a:solidFill>
                  <a:schemeClr val="tx1"/>
                </a:solidFill>
                <a:effectLst/>
                <a:ea typeface="+mn-ea"/>
                <a:cs typeface="+mn-cs"/>
              </a:rPr>
              <a:t>Be the Heart:</a:t>
            </a:r>
            <a:r>
              <a:rPr lang="en-US" b="0" i="0" kern="1200" dirty="0">
                <a:solidFill>
                  <a:schemeClr val="tx1"/>
                </a:solidFill>
                <a:effectLst/>
                <a:ea typeface="+mn-ea"/>
                <a:cs typeface="+mn-cs"/>
              </a:rPr>
              <a:t> Scouting’s units are its heart; its success is dependent upon them; they deliver its programs to youth. Commissioners Support unit leaders in developing a safe, welcoming environment and delivering Scouting’s programs effectively. We exist to support Scouting’s heart.</a:t>
            </a:r>
          </a:p>
          <a:p>
            <a:r>
              <a:rPr lang="en-US" b="1" i="0" kern="1200" dirty="0">
                <a:solidFill>
                  <a:schemeClr val="tx1"/>
                </a:solidFill>
                <a:effectLst/>
                <a:ea typeface="+mn-ea"/>
                <a:cs typeface="+mn-cs"/>
              </a:rPr>
              <a:t>Build Relationships:</a:t>
            </a:r>
            <a:r>
              <a:rPr lang="en-US" b="0" i="0" kern="1200" dirty="0">
                <a:solidFill>
                  <a:schemeClr val="tx1"/>
                </a:solidFill>
                <a:effectLst/>
                <a:ea typeface="+mn-ea"/>
                <a:cs typeface="+mn-cs"/>
              </a:rPr>
              <a:t> Commissioners must develop relationships with unit leaders we serve based on mutual respect, candor, and trust. Without that, the communication and collaboration required to effectively support units is impossible.</a:t>
            </a:r>
          </a:p>
          <a:p>
            <a:r>
              <a:rPr lang="en-US" b="1" i="0" kern="1200" dirty="0">
                <a:solidFill>
                  <a:schemeClr val="tx1"/>
                </a:solidFill>
                <a:effectLst/>
                <a:ea typeface="+mn-ea"/>
                <a:cs typeface="+mn-cs"/>
              </a:rPr>
              <a:t>Change Lives:</a:t>
            </a:r>
            <a:r>
              <a:rPr lang="en-US" b="0" i="0" kern="1200" dirty="0">
                <a:solidFill>
                  <a:schemeClr val="tx1"/>
                </a:solidFill>
                <a:effectLst/>
                <a:ea typeface="+mn-ea"/>
                <a:cs typeface="+mn-cs"/>
              </a:rPr>
              <a:t> Scouting changes lives – of the youth it serves and the adults who support it (both volunteers </a:t>
            </a:r>
            <a:r>
              <a:rPr lang="en-US" b="0" i="1" kern="1200" dirty="0">
                <a:solidFill>
                  <a:schemeClr val="tx1"/>
                </a:solidFill>
                <a:effectLst/>
                <a:ea typeface="+mn-ea"/>
                <a:cs typeface="+mn-cs"/>
              </a:rPr>
              <a:t>and</a:t>
            </a:r>
            <a:r>
              <a:rPr lang="en-US" b="0" i="0" kern="1200" dirty="0">
                <a:solidFill>
                  <a:schemeClr val="tx1"/>
                </a:solidFill>
                <a:effectLst/>
                <a:ea typeface="+mn-ea"/>
                <a:cs typeface="+mn-cs"/>
              </a:rPr>
              <a:t> professionals). As they adopt Scouting’s values, they become engaged citizens who strengthen our communities, nation, and world.</a:t>
            </a:r>
          </a:p>
          <a:p>
            <a:pPr marL="0" indent="0">
              <a:spcBef>
                <a:spcPts val="0"/>
              </a:spcBef>
              <a:buClr>
                <a:schemeClr val="dk1"/>
              </a:buClr>
              <a:buSzPts val="3600"/>
              <a:buNone/>
            </a:pPr>
            <a:endParaRPr lang="en-US" b="1" i="0" dirty="0">
              <a:solidFill>
                <a:srgbClr val="000000"/>
              </a:solidFill>
              <a:ea typeface="Calibri" panose="020F0502020204030204" pitchFamily="34" charset="0"/>
              <a:cs typeface="Calibri" panose="020F0502020204030204" pitchFamily="34" charset="0"/>
              <a:sym typeface="Roboto"/>
            </a:endParaRPr>
          </a:p>
          <a:p>
            <a:pPr marL="0" indent="0">
              <a:spcBef>
                <a:spcPts val="0"/>
              </a:spcBef>
              <a:buClr>
                <a:schemeClr val="dk1"/>
              </a:buClr>
              <a:buSzPts val="3600"/>
              <a:buNone/>
            </a:pPr>
            <a:r>
              <a:rPr lang="en-US" b="1" i="0" dirty="0">
                <a:solidFill>
                  <a:srgbClr val="000000"/>
                </a:solidFill>
                <a:ea typeface="Calibri" panose="020F0502020204030204" pitchFamily="34" charset="0"/>
                <a:cs typeface="Calibri" panose="020F0502020204030204" pitchFamily="34" charset="0"/>
                <a:sym typeface="Roboto"/>
              </a:rPr>
              <a:t>Our Purpose</a:t>
            </a:r>
          </a:p>
          <a:p>
            <a:pPr marL="0" indent="0">
              <a:spcBef>
                <a:spcPts val="0"/>
              </a:spcBef>
              <a:buClr>
                <a:schemeClr val="dk1"/>
              </a:buClr>
              <a:buSzPts val="3600"/>
              <a:buNone/>
            </a:pPr>
            <a:r>
              <a:rPr lang="en-US" b="0" i="0" dirty="0">
                <a:solidFill>
                  <a:srgbClr val="000000"/>
                </a:solidFill>
                <a:ea typeface="Roboto"/>
                <a:cs typeface="Roboto"/>
                <a:sym typeface="Roboto"/>
              </a:rPr>
              <a:t>Being the </a:t>
            </a:r>
            <a:r>
              <a:rPr lang="en-US" i="0" dirty="0">
                <a:solidFill>
                  <a:srgbClr val="000000"/>
                </a:solidFill>
                <a:ea typeface="Roboto"/>
                <a:cs typeface="Roboto"/>
                <a:sym typeface="Roboto"/>
              </a:rPr>
              <a:t>single best resource…</a:t>
            </a:r>
          </a:p>
          <a:p>
            <a:pPr marL="0" marR="0" lvl="0" indent="0" algn="l" defTabSz="914400" rtl="0" eaLnBrk="1" fontAlgn="auto" latinLnBrk="0" hangingPunct="1">
              <a:lnSpc>
                <a:spcPct val="100000"/>
              </a:lnSpc>
              <a:spcBef>
                <a:spcPts val="0"/>
              </a:spcBef>
              <a:spcAft>
                <a:spcPts val="0"/>
              </a:spcAft>
              <a:buClr>
                <a:schemeClr val="dk1"/>
              </a:buClr>
              <a:buSzPts val="3600"/>
              <a:buFontTx/>
              <a:buNone/>
              <a:tabLst/>
              <a:defRPr/>
            </a:pPr>
            <a:r>
              <a:rPr lang="en-US" sz="1200" kern="1200" dirty="0">
                <a:solidFill>
                  <a:schemeClr val="tx1"/>
                </a:solidFill>
                <a:effectLst/>
                <a:latin typeface="+mn-lt"/>
                <a:ea typeface="+mn-ea"/>
                <a:cs typeface="+mn-cs"/>
              </a:rPr>
              <a:t>Unit leaders need to know that they have someone to go to who can either give them an answer or find an answer. While commissioners won’t have the answer to every question, they should be the single best resource for unit leaders who need answers or support.</a:t>
            </a:r>
          </a:p>
          <a:p>
            <a:pPr marL="0" lvl="0" indent="0" algn="l" rtl="0">
              <a:lnSpc>
                <a:spcPct val="100000"/>
              </a:lnSpc>
              <a:spcBef>
                <a:spcPts val="0"/>
              </a:spcBef>
              <a:spcAft>
                <a:spcPts val="0"/>
              </a:spcAft>
              <a:buSzPts val="1400"/>
              <a:buNone/>
            </a:pPr>
            <a:endParaRPr lang="en-US" dirty="0"/>
          </a:p>
          <a:p>
            <a:r>
              <a:rPr lang="en-US" b="1" kern="1200" dirty="0">
                <a:solidFill>
                  <a:schemeClr val="tx1"/>
                </a:solidFill>
                <a:effectLst/>
                <a:ea typeface="+mn-ea"/>
                <a:cs typeface="+mn-cs"/>
              </a:rPr>
              <a:t>Our Objectives</a:t>
            </a:r>
            <a:endParaRPr lang="en-US" kern="1200" dirty="0">
              <a:solidFill>
                <a:schemeClr val="tx1"/>
              </a:solidFill>
              <a:effectLst/>
              <a:ea typeface="+mn-ea"/>
              <a:cs typeface="+mn-cs"/>
            </a:endParaRPr>
          </a:p>
          <a:p>
            <a:pPr lvl="0"/>
            <a:r>
              <a:rPr lang="en-US" b="1" kern="1200" dirty="0">
                <a:solidFill>
                  <a:schemeClr val="tx1"/>
                </a:solidFill>
                <a:effectLst/>
                <a:ea typeface="+mn-ea"/>
                <a:cs typeface="+mn-cs"/>
              </a:rPr>
              <a:t>Membership retention</a:t>
            </a:r>
          </a:p>
          <a:p>
            <a:pPr lvl="0"/>
            <a:r>
              <a:rPr lang="en-US" b="1" kern="1200" dirty="0">
                <a:solidFill>
                  <a:schemeClr val="tx1"/>
                </a:solidFill>
                <a:effectLst/>
                <a:ea typeface="+mn-ea"/>
                <a:cs typeface="+mn-cs"/>
              </a:rPr>
              <a:t>Membership growth</a:t>
            </a:r>
          </a:p>
          <a:p>
            <a:r>
              <a:rPr lang="en-US" kern="1200" dirty="0">
                <a:solidFill>
                  <a:schemeClr val="tx1"/>
                </a:solidFill>
                <a:effectLst/>
                <a:ea typeface="+mn-ea"/>
                <a:cs typeface="+mn-cs"/>
              </a:rPr>
              <a:t>While many commissioners may not be </a:t>
            </a:r>
            <a:r>
              <a:rPr lang="en-US" b="1" i="1" kern="1200" dirty="0">
                <a:solidFill>
                  <a:schemeClr val="tx1"/>
                </a:solidFill>
                <a:effectLst/>
                <a:ea typeface="+mn-ea"/>
                <a:cs typeface="+mn-cs"/>
              </a:rPr>
              <a:t>directly</a:t>
            </a:r>
            <a:r>
              <a:rPr lang="en-US" kern="1200" dirty="0">
                <a:solidFill>
                  <a:schemeClr val="tx1"/>
                </a:solidFill>
                <a:effectLst/>
                <a:ea typeface="+mn-ea"/>
                <a:cs typeface="+mn-cs"/>
              </a:rPr>
              <a:t> involved in recruiting and retaining youth and adult members, all commissioners </a:t>
            </a:r>
            <a:r>
              <a:rPr lang="en-US" b="1" i="1" kern="1200" dirty="0">
                <a:solidFill>
                  <a:schemeClr val="tx1"/>
                </a:solidFill>
                <a:effectLst/>
                <a:ea typeface="+mn-ea"/>
                <a:cs typeface="+mn-cs"/>
              </a:rPr>
              <a:t>contribute to membership growth by working closely with units to ensure their</a:t>
            </a:r>
            <a:r>
              <a:rPr lang="en-US" kern="1200" dirty="0">
                <a:solidFill>
                  <a:schemeClr val="tx1"/>
                </a:solidFill>
                <a:effectLst/>
                <a:ea typeface="+mn-ea"/>
                <a:cs typeface="+mn-cs"/>
              </a:rPr>
              <a:t> success. Growing Scouting requires commissioners to partner with volunteers throughout Scouting America, and if we do that well, Scouting’s growth will be significant </a:t>
            </a:r>
            <a:r>
              <a:rPr lang="en-US" b="1" i="1" kern="1200" dirty="0">
                <a:solidFill>
                  <a:schemeClr val="tx1"/>
                </a:solidFill>
                <a:effectLst/>
                <a:ea typeface="+mn-ea"/>
                <a:cs typeface="+mn-cs"/>
              </a:rPr>
              <a:t>and </a:t>
            </a:r>
            <a:r>
              <a:rPr lang="en-US" kern="1200" dirty="0">
                <a:solidFill>
                  <a:schemeClr val="tx1"/>
                </a:solidFill>
                <a:effectLst/>
                <a:ea typeface="+mn-ea"/>
                <a:cs typeface="+mn-cs"/>
              </a:rPr>
              <a:t>sustainable.</a:t>
            </a:r>
          </a:p>
        </p:txBody>
      </p:sp>
      <p:sp>
        <p:nvSpPr>
          <p:cNvPr id="511" name="Google Shape;511;g353fecd00ba_2_123:notes"/>
          <p:cNvSpPr txBox="1">
            <a:spLocks noGrp="1"/>
          </p:cNvSpPr>
          <p:nvPr>
            <p:ph type="sldNum" idx="12"/>
          </p:nvPr>
        </p:nvSpPr>
        <p:spPr>
          <a:xfrm>
            <a:off x="3886200" y="8688244"/>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sz="1200">
                <a:solidFill>
                  <a:schemeClr val="dk1"/>
                </a:solidFill>
              </a:rPr>
              <a:t>3</a:t>
            </a:fld>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353fecd00ba_2_1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g353fecd00ba_2_147:notes"/>
          <p:cNvSpPr txBox="1">
            <a:spLocks noGrp="1"/>
          </p:cNvSpPr>
          <p:nvPr>
            <p:ph type="body" idx="1"/>
          </p:nvPr>
        </p:nvSpPr>
        <p:spPr>
          <a:xfrm>
            <a:off x="685800" y="4400557"/>
            <a:ext cx="5486400" cy="360045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b="1" dirty="0"/>
              <a:t>Our Current Approach to Unit Service</a:t>
            </a:r>
            <a:endParaRPr dirty="0"/>
          </a:p>
          <a:p>
            <a:pPr marL="177800" indent="-127000">
              <a:lnSpc>
                <a:spcPct val="90000"/>
              </a:lnSpc>
              <a:buClr>
                <a:schemeClr val="dk1"/>
              </a:buClr>
              <a:buSzPts val="1400"/>
              <a:buChar char="•"/>
            </a:pPr>
            <a:r>
              <a:rPr lang="en" dirty="0">
                <a:solidFill>
                  <a:schemeClr val="dk1"/>
                </a:solidFill>
              </a:rPr>
              <a:t>Contemporary approach encourages commissioners to work more closely with unit leaders</a:t>
            </a:r>
            <a:endParaRPr dirty="0">
              <a:solidFill>
                <a:schemeClr val="dk1"/>
              </a:solidFill>
            </a:endParaRPr>
          </a:p>
          <a:p>
            <a:pPr marL="177800" lvl="0" indent="-127000" algn="l" rtl="0">
              <a:lnSpc>
                <a:spcPct val="90000"/>
              </a:lnSpc>
              <a:spcBef>
                <a:spcPts val="800"/>
              </a:spcBef>
              <a:spcAft>
                <a:spcPts val="0"/>
              </a:spcAft>
              <a:buClr>
                <a:schemeClr val="dk1"/>
              </a:buClr>
              <a:buSzPts val="1400"/>
              <a:buChar char="•"/>
            </a:pPr>
            <a:r>
              <a:rPr lang="en" dirty="0">
                <a:solidFill>
                  <a:schemeClr val="dk1"/>
                </a:solidFill>
              </a:rPr>
              <a:t>Unit metrics are more objective</a:t>
            </a:r>
            <a:endParaRPr dirty="0">
              <a:solidFill>
                <a:schemeClr val="dk1"/>
              </a:solidFill>
            </a:endParaRPr>
          </a:p>
          <a:p>
            <a:pPr marL="177800" indent="-127000">
              <a:lnSpc>
                <a:spcPct val="90000"/>
              </a:lnSpc>
              <a:spcBef>
                <a:spcPts val="800"/>
              </a:spcBef>
              <a:buClr>
                <a:schemeClr val="dk1"/>
              </a:buClr>
              <a:buSzPts val="1400"/>
              <a:buChar char="•"/>
            </a:pPr>
            <a:r>
              <a:rPr lang="en" dirty="0">
                <a:solidFill>
                  <a:schemeClr val="dk1"/>
                </a:solidFill>
              </a:rPr>
              <a:t>Listening to the needs of unit leaders helps commissioners be more responsive</a:t>
            </a:r>
            <a:endParaRPr dirty="0">
              <a:solidFill>
                <a:schemeClr val="dk1"/>
              </a:solidFill>
            </a:endParaRPr>
          </a:p>
          <a:p>
            <a:pPr marL="0" lvl="0" indent="0" algn="l" rtl="0">
              <a:lnSpc>
                <a:spcPct val="100000"/>
              </a:lnSpc>
              <a:spcBef>
                <a:spcPts val="0"/>
              </a:spcBef>
              <a:spcAft>
                <a:spcPts val="0"/>
              </a:spcAft>
              <a:buSzPts val="1400"/>
              <a:buNone/>
            </a:pPr>
            <a:endParaRPr dirty="0"/>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sz="1200" kern="1200" dirty="0">
                <a:solidFill>
                  <a:schemeClr val="tx1"/>
                </a:solidFill>
                <a:effectLst/>
                <a:latin typeface="+mn-lt"/>
                <a:ea typeface="+mn-ea"/>
                <a:cs typeface="+mn-cs"/>
              </a:rPr>
              <a:t>For this approach to be effective, commissioners must be seen as trusted advisors who collaborate with units to help them achieve success. Put more focus on listening and less on data.  </a:t>
            </a:r>
            <a:r>
              <a:rPr lang="en" dirty="0"/>
              <a:t>Every council is different. Start where you are…</a:t>
            </a:r>
            <a:endParaRPr dirty="0"/>
          </a:p>
          <a:p>
            <a:pPr marL="0" lvl="0" indent="0" algn="l" rtl="0">
              <a:lnSpc>
                <a:spcPct val="100000"/>
              </a:lnSpc>
              <a:spcBef>
                <a:spcPts val="0"/>
              </a:spcBef>
              <a:spcAft>
                <a:spcPts val="0"/>
              </a:spcAft>
              <a:buSzPts val="1400"/>
              <a:buNone/>
            </a:pPr>
            <a:endParaRPr sz="1400" dirty="0"/>
          </a:p>
        </p:txBody>
      </p:sp>
      <p:sp>
        <p:nvSpPr>
          <p:cNvPr id="537" name="Google Shape;537;g353fecd00ba_2_147:notes"/>
          <p:cNvSpPr txBox="1">
            <a:spLocks noGrp="1"/>
          </p:cNvSpPr>
          <p:nvPr>
            <p:ph type="sldNum" idx="12"/>
          </p:nvPr>
        </p:nvSpPr>
        <p:spPr>
          <a:xfrm>
            <a:off x="3884613" y="8685226"/>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353fecd00ba_2_1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g353fecd00ba_2_141:notes"/>
          <p:cNvSpPr txBox="1">
            <a:spLocks noGrp="1"/>
          </p:cNvSpPr>
          <p:nvPr>
            <p:ph type="body" idx="1"/>
          </p:nvPr>
        </p:nvSpPr>
        <p:spPr>
          <a:xfrm>
            <a:off x="685800" y="4400556"/>
            <a:ext cx="5486400" cy="415697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US" b="1" dirty="0"/>
              <a:t>What is the Role of a Commissioner? </a:t>
            </a:r>
          </a:p>
          <a:p>
            <a:r>
              <a:rPr lang="en-US" sz="1200" kern="1200" dirty="0">
                <a:solidFill>
                  <a:schemeClr val="tx1"/>
                </a:solidFill>
                <a:effectLst/>
                <a:latin typeface="+mn-lt"/>
                <a:ea typeface="+mn-ea"/>
                <a:cs typeface="+mn-cs"/>
              </a:rPr>
              <a:t>At its core, the role of commissioners is to support unit leaders, provide guidance, and help ensure that every unit thrives. But the real questions are: </a:t>
            </a:r>
          </a:p>
          <a:p>
            <a:pPr marL="171450" lvl="0" indent="-171450" algn="l" rtl="0">
              <a:lnSpc>
                <a:spcPct val="100000"/>
              </a:lnSpc>
              <a:spcBef>
                <a:spcPts val="0"/>
              </a:spcBef>
              <a:spcAft>
                <a:spcPts val="0"/>
              </a:spcAft>
              <a:buSzPts val="1400"/>
              <a:buFont typeface="Arial" panose="020B0604020202020204" pitchFamily="34" charset="0"/>
              <a:buChar char="•"/>
            </a:pPr>
            <a:r>
              <a:rPr lang="en-US" b="0" dirty="0"/>
              <a:t>D</a:t>
            </a:r>
            <a:r>
              <a:rPr lang="en-US" dirty="0"/>
              <a:t>oes that align with what our unit leaders experience? </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Do they walk away from each interaction feeling supported, empowered, and understood—not just in theory, but in the reality of their day-to-day challenges?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Ultimately, the measure of our success is not in what we intend but in how our leaders experience our presence alongside them.</a:t>
            </a:r>
            <a:endParaRPr dirty="0"/>
          </a:p>
          <a:p>
            <a:pPr marL="0" lvl="0" indent="0" algn="l" rtl="0">
              <a:lnSpc>
                <a:spcPct val="100000"/>
              </a:lnSpc>
              <a:spcBef>
                <a:spcPts val="0"/>
              </a:spcBef>
              <a:spcAft>
                <a:spcPts val="0"/>
              </a:spcAft>
              <a:buSzPts val="1400"/>
              <a:buNone/>
            </a:pPr>
            <a:endParaRPr sz="1400" dirty="0"/>
          </a:p>
        </p:txBody>
      </p:sp>
      <p:sp>
        <p:nvSpPr>
          <p:cNvPr id="531" name="Google Shape;531;g353fecd00ba_2_141:notes"/>
          <p:cNvSpPr txBox="1">
            <a:spLocks noGrp="1"/>
          </p:cNvSpPr>
          <p:nvPr>
            <p:ph type="sldNum" idx="12"/>
          </p:nvPr>
        </p:nvSpPr>
        <p:spPr>
          <a:xfrm>
            <a:off x="3886200" y="8557531"/>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sz="1200">
                <a:solidFill>
                  <a:schemeClr val="dk1"/>
                </a:solidFill>
              </a:rPr>
              <a:t>5</a:t>
            </a:fld>
            <a:endParaRPr sz="1200"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353fecd00ba_2_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353fecd00ba_2_132:notes"/>
          <p:cNvSpPr txBox="1">
            <a:spLocks noGrp="1"/>
          </p:cNvSpPr>
          <p:nvPr>
            <p:ph type="body" idx="1"/>
          </p:nvPr>
        </p:nvSpPr>
        <p:spPr>
          <a:xfrm>
            <a:off x="685800" y="4400556"/>
            <a:ext cx="5486400" cy="415697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b="1" dirty="0"/>
              <a:t>How Can I Help?</a:t>
            </a:r>
          </a:p>
          <a:p>
            <a:pPr marL="0" lvl="0" indent="0" algn="l" rtl="0">
              <a:lnSpc>
                <a:spcPct val="100000"/>
              </a:lnSpc>
              <a:spcBef>
                <a:spcPts val="0"/>
              </a:spcBef>
              <a:spcAft>
                <a:spcPts val="0"/>
              </a:spcAft>
              <a:buSzPts val="1400"/>
              <a:buNone/>
            </a:pPr>
            <a:r>
              <a:rPr lang="en-US" dirty="0"/>
              <a:t>This is the first—and the most powerful—question any commissioner can ask: not the vague “Let me know if you need anything,” but the intentional and action-oriented “How can I help?” It shifts the focus from passive availability to active partnership, showing genuine readiness to engage and support.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isn’t just a question for unit leaders—it’s a mindset, one we must also turn inward. By asking ourselves “How can I help?” we sharpen our awareness of needs, opportunities, and the small, meaningful actions that strengthen both our units and our own commitment to service.</a:t>
            </a:r>
            <a:endParaRPr lang="en" b="1" dirty="0"/>
          </a:p>
          <a:p>
            <a:pPr marL="0" lvl="0" indent="0" algn="l" rtl="0">
              <a:lnSpc>
                <a:spcPct val="100000"/>
              </a:lnSpc>
              <a:spcBef>
                <a:spcPts val="0"/>
              </a:spcBef>
              <a:spcAft>
                <a:spcPts val="0"/>
              </a:spcAft>
              <a:buSzPts val="1400"/>
              <a:buNone/>
            </a:pPr>
            <a:endParaRPr lang="en" sz="1400" b="1" dirty="0"/>
          </a:p>
        </p:txBody>
      </p:sp>
      <p:sp>
        <p:nvSpPr>
          <p:cNvPr id="521" name="Google Shape;521;g353fecd00ba_2_132:notes"/>
          <p:cNvSpPr txBox="1">
            <a:spLocks noGrp="1"/>
          </p:cNvSpPr>
          <p:nvPr>
            <p:ph type="sldNum" idx="12"/>
          </p:nvPr>
        </p:nvSpPr>
        <p:spPr>
          <a:xfrm>
            <a:off x="3886200" y="8557531"/>
            <a:ext cx="2971800" cy="458787"/>
          </a:xfrm>
          <a:prstGeom prst="rect">
            <a:avLst/>
          </a:prstGeom>
          <a:noFill/>
          <a:ln>
            <a:noFill/>
          </a:ln>
        </p:spPr>
        <p:txBody>
          <a:bodyPr spcFirstLastPara="1" wrap="square" lIns="92375" tIns="46175" rIns="92375" bIns="46175" anchor="b" anchorCtr="0">
            <a:noAutofit/>
          </a:bodyPr>
          <a:lstStyle/>
          <a:p>
            <a:pPr marL="0" lvl="0" indent="0" rtl="0">
              <a:lnSpc>
                <a:spcPct val="100000"/>
              </a:lnSpc>
              <a:spcBef>
                <a:spcPts val="0"/>
              </a:spcBef>
              <a:spcAft>
                <a:spcPts val="0"/>
              </a:spcAft>
              <a:buNone/>
            </a:pPr>
            <a:fld id="{00000000-1234-1234-1234-123412341234}" type="slidenum">
              <a:rPr lang="en"/>
              <a:pPr marL="0" lvl="0" indent="0" rtl="0">
                <a:lnSpc>
                  <a:spcPct val="100000"/>
                </a:lnSpc>
                <a:spcBef>
                  <a:spcPts val="0"/>
                </a:spcBef>
                <a:spcAft>
                  <a:spcPts val="0"/>
                </a:spcAft>
                <a:buNone/>
              </a:pPr>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g353fecd00ba_2_273:notes"/>
          <p:cNvSpPr>
            <a:spLocks noGrp="1" noRot="1" noChangeAspect="1"/>
          </p:cNvSpPr>
          <p:nvPr>
            <p:ph type="sldImg" idx="2"/>
          </p:nvPr>
        </p:nvSpPr>
        <p:spPr>
          <a:xfrm>
            <a:off x="1484313" y="322263"/>
            <a:ext cx="3627437" cy="20415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1" name="Google Shape;671;g353fecd00ba_2_273:notes"/>
          <p:cNvSpPr txBox="1">
            <a:spLocks noGrp="1"/>
          </p:cNvSpPr>
          <p:nvPr>
            <p:ph type="body" idx="1"/>
          </p:nvPr>
        </p:nvSpPr>
        <p:spPr>
          <a:xfrm>
            <a:off x="685800" y="2529444"/>
            <a:ext cx="5486400" cy="5830785"/>
          </a:xfrm>
          <a:prstGeom prst="rect">
            <a:avLst/>
          </a:prstGeom>
          <a:noFill/>
          <a:ln>
            <a:noFill/>
          </a:ln>
        </p:spPr>
        <p:txBody>
          <a:bodyPr spcFirstLastPara="1" wrap="square" lIns="92375" tIns="46175" rIns="92375" bIns="46175" anchor="t" anchorCtr="0">
            <a:noAutofit/>
          </a:bodyPr>
          <a:lstStyle/>
          <a:p>
            <a:pPr marL="0" lvl="0" indent="0" algn="l" rtl="0">
              <a:lnSpc>
                <a:spcPct val="100000"/>
              </a:lnSpc>
              <a:spcBef>
                <a:spcPts val="0"/>
              </a:spcBef>
              <a:spcAft>
                <a:spcPts val="0"/>
              </a:spcAft>
              <a:buSzPts val="1400"/>
              <a:buNone/>
            </a:pPr>
            <a:r>
              <a:rPr lang="en" sz="1200" b="1" dirty="0">
                <a:latin typeface="Calibri" panose="020F0502020204030204" pitchFamily="34" charset="0"/>
                <a:ea typeface="Calibri" panose="020F0502020204030204" pitchFamily="34" charset="0"/>
                <a:cs typeface="Calibri" panose="020F0502020204030204" pitchFamily="34" charset="0"/>
              </a:rPr>
              <a:t>R</a:t>
            </a:r>
            <a:r>
              <a:rPr lang="en-US" sz="1200" b="1" dirty="0">
                <a:latin typeface="Calibri" panose="020F0502020204030204" pitchFamily="34" charset="0"/>
                <a:ea typeface="Calibri" panose="020F0502020204030204" pitchFamily="34" charset="0"/>
                <a:cs typeface="Calibri" panose="020F0502020204030204" pitchFamily="34" charset="0"/>
              </a:rPr>
              <a:t>e</a:t>
            </a:r>
            <a:r>
              <a:rPr lang="en" sz="1200" b="1" dirty="0">
                <a:latin typeface="Calibri" panose="020F0502020204030204" pitchFamily="34" charset="0"/>
                <a:ea typeface="Calibri" panose="020F0502020204030204" pitchFamily="34" charset="0"/>
                <a:cs typeface="Calibri" panose="020F0502020204030204" pitchFamily="34" charset="0"/>
              </a:rPr>
              <a:t>lationship Drives Partnership</a:t>
            </a:r>
            <a:endParaRPr sz="1200" b="0"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Relationships are built through connection and interaction, shaped by trust, respect, and understanding. Our focus is on positive relationships—those that uplift, build confidence, and foster collaboration. Strong relationships encourage honest communication, create a sense of belonging, and reinforce that success is rooted in connection.</a:t>
            </a:r>
          </a:p>
          <a:p>
            <a:endPar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Defining Partnership</a:t>
            </a:r>
            <a:b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partnership is working together toward a shared purpose. Effective unit service depends on strong relationships between unit leaders and commissioners. Without that foundation, meaningful support is difficult to provide.</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Rather than prescribing activities, focus on three key milestones. How you achieve them will vary based on unit culture and your personal style:</a:t>
            </a: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known.</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Make a strong first impression. Be approachable, exchange contact information, and look for opportunities to connect. </a:t>
            </a: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liked.</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Show authenticity and kindness. Listen fully and be present. </a:t>
            </a: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Be trusted.</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Be responsive, dependable, and follow through on commitments. </a:t>
            </a:r>
          </a:p>
          <a:p>
            <a:endPar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Challenge</a:t>
            </a:r>
            <a:b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Building lasting relationships in units with frequently changing leadership—especially packs.</a:t>
            </a:r>
          </a:p>
          <a:p>
            <a:pPr marL="0" lvl="0" indent="0" algn="l" rtl="0">
              <a:lnSpc>
                <a:spcPct val="100000"/>
              </a:lnSpc>
              <a:spcBef>
                <a:spcPts val="0"/>
              </a:spcBef>
              <a:spcAft>
                <a:spcPts val="0"/>
              </a:spcAft>
              <a:buSzPts val="1400"/>
              <a:buNone/>
            </a:pPr>
            <a:endParaRPr dirty="0"/>
          </a:p>
        </p:txBody>
      </p:sp>
      <p:sp>
        <p:nvSpPr>
          <p:cNvPr id="672" name="Google Shape;672;g353fecd00ba_2_273:notes"/>
          <p:cNvSpPr txBox="1">
            <a:spLocks noGrp="1"/>
          </p:cNvSpPr>
          <p:nvPr>
            <p:ph type="sldNum" idx="12"/>
          </p:nvPr>
        </p:nvSpPr>
        <p:spPr>
          <a:xfrm>
            <a:off x="3884613" y="8685226"/>
            <a:ext cx="2971800" cy="458787"/>
          </a:xfrm>
          <a:prstGeom prst="rect">
            <a:avLst/>
          </a:prstGeom>
          <a:noFill/>
          <a:ln>
            <a:noFill/>
          </a:ln>
        </p:spPr>
        <p:txBody>
          <a:bodyPr spcFirstLastPara="1" wrap="square" lIns="92375" tIns="46175" rIns="92375" bIns="46175" anchor="b" anchorCtr="0">
            <a:noAutofit/>
          </a:bodyPr>
          <a:lstStyle/>
          <a:p>
            <a:pPr marL="0" lvl="0" indent="0" algn="r" rtl="0">
              <a:lnSpc>
                <a:spcPct val="100000"/>
              </a:lnSpc>
              <a:spcBef>
                <a:spcPts val="0"/>
              </a:spcBef>
              <a:spcAft>
                <a:spcPts val="0"/>
              </a:spcAft>
              <a:buNone/>
            </a:pPr>
            <a:fld id="{00000000-1234-1234-1234-123412341234}" type="slidenum">
              <a:rPr lang="en"/>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4325" y="119063"/>
            <a:ext cx="3689350" cy="2076450"/>
          </a:xfrm>
        </p:spPr>
      </p:sp>
      <p:sp>
        <p:nvSpPr>
          <p:cNvPr id="3" name="Notes Placeholder 2"/>
          <p:cNvSpPr>
            <a:spLocks noGrp="1"/>
          </p:cNvSpPr>
          <p:nvPr>
            <p:ph type="body" idx="1"/>
          </p:nvPr>
        </p:nvSpPr>
        <p:spPr>
          <a:xfrm>
            <a:off x="318493" y="2249461"/>
            <a:ext cx="6221014" cy="6738128"/>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Review of Unit Metrics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dirty="0">
                <a:effectLst/>
                <a:latin typeface="Calibri" panose="020F0502020204030204" pitchFamily="34" charset="0"/>
                <a:ea typeface="Calibri" panose="020F0502020204030204" pitchFamily="34" charset="0"/>
                <a:cs typeface="Calibri" panose="020F0502020204030204" pitchFamily="34" charset="0"/>
              </a:rPr>
              <a:t>Let’s take a few minutes to review the Unit Metrics:</a:t>
            </a:r>
          </a:p>
          <a:p>
            <a:pPr marL="171450" lvl="0" indent="-171450">
              <a:buFont typeface="Arial" panose="020B0604020202020204" pitchFamily="34" charset="0"/>
              <a:buChar char="•"/>
            </a:pPr>
            <a:r>
              <a:rPr lang="en-US" dirty="0">
                <a:solidFill>
                  <a:schemeClr val="tx1">
                    <a:lumMod val="95000"/>
                    <a:lumOff val="5000"/>
                  </a:schemeClr>
                </a:solidFill>
              </a:rPr>
              <a:t>Key Leaders Trained</a:t>
            </a:r>
          </a:p>
          <a:p>
            <a:pPr marL="171450" lvl="0" indent="-171450">
              <a:buFont typeface="Arial" panose="020B0604020202020204" pitchFamily="34" charset="0"/>
              <a:buChar char="•"/>
            </a:pPr>
            <a:r>
              <a:rPr lang="en-US" dirty="0">
                <a:solidFill>
                  <a:schemeClr val="tx1">
                    <a:lumMod val="95000"/>
                    <a:lumOff val="5000"/>
                  </a:schemeClr>
                </a:solidFill>
              </a:rPr>
              <a:t>Unit Size</a:t>
            </a:r>
          </a:p>
          <a:p>
            <a:pPr marL="171450" lvl="0" indent="-171450">
              <a:buFont typeface="Arial" panose="020B0604020202020204" pitchFamily="34" charset="0"/>
              <a:buChar char="•"/>
            </a:pPr>
            <a:r>
              <a:rPr lang="en-US" dirty="0">
                <a:solidFill>
                  <a:schemeClr val="tx1">
                    <a:lumMod val="95000"/>
                    <a:lumOff val="5000"/>
                  </a:schemeClr>
                </a:solidFill>
              </a:rPr>
              <a:t>Membership Growth</a:t>
            </a:r>
          </a:p>
          <a:p>
            <a:pPr marL="171450" lvl="0" indent="-171450">
              <a:buFont typeface="Arial" panose="020B0604020202020204" pitchFamily="34" charset="0"/>
              <a:buChar char="•"/>
            </a:pPr>
            <a:r>
              <a:rPr lang="en-US" dirty="0">
                <a:solidFill>
                  <a:schemeClr val="tx1">
                    <a:lumMod val="95000"/>
                    <a:lumOff val="5000"/>
                  </a:schemeClr>
                </a:solidFill>
              </a:rPr>
              <a:t>Advancement/Youth Leaders</a:t>
            </a:r>
          </a:p>
          <a:p>
            <a:pPr marL="171450" lvl="0" indent="-171450">
              <a:buFont typeface="Arial" panose="020B0604020202020204" pitchFamily="34" charset="0"/>
              <a:buChar char="•"/>
            </a:pPr>
            <a:r>
              <a:rPr lang="en-US" dirty="0">
                <a:solidFill>
                  <a:schemeClr val="tx1">
                    <a:lumMod val="95000"/>
                    <a:lumOff val="5000"/>
                  </a:schemeClr>
                </a:solidFill>
              </a:rPr>
              <a:t>Outdoor Activities</a:t>
            </a:r>
          </a:p>
          <a:p>
            <a:pPr marL="171450" lvl="0" indent="-171450">
              <a:buFont typeface="Arial" panose="020B0604020202020204" pitchFamily="34" charset="0"/>
              <a:buChar char="•"/>
            </a:pPr>
            <a:r>
              <a:rPr lang="en-US" dirty="0">
                <a:solidFill>
                  <a:schemeClr val="tx1">
                    <a:lumMod val="95000"/>
                    <a:lumOff val="5000"/>
                  </a:schemeClr>
                </a:solidFill>
              </a:rPr>
              <a:t>Youth Retention</a:t>
            </a: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Think of unit metrics as a pathway to understanding the unit’s needs.  </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Metrics serve three primary functions: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Guide conversations</a:t>
            </a:r>
            <a:r>
              <a:rPr lang="en-US" sz="1200" kern="1200" dirty="0">
                <a:solidFill>
                  <a:schemeClr val="tx1"/>
                </a:solidFill>
                <a:effectLst/>
                <a:latin typeface="+mn-lt"/>
                <a:ea typeface="+mn-ea"/>
                <a:cs typeface="+mn-cs"/>
              </a:rPr>
              <a:t>: They serve as a starting point for conversations and provide insight into a unit’s overall status, helping commissioners and leaders work together to strengthen program delivery—not to compare units.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Indicate renewal and retention</a:t>
            </a:r>
            <a:r>
              <a:rPr lang="en-US" sz="1200" kern="1200" dirty="0">
                <a:solidFill>
                  <a:schemeClr val="tx1"/>
                </a:solidFill>
                <a:effectLst/>
                <a:latin typeface="+mn-lt"/>
                <a:ea typeface="+mn-ea"/>
                <a:cs typeface="+mn-cs"/>
              </a:rPr>
              <a:t>: Metrics highlight a unit’s likelihood of charter renewal and long-term sustainability, reflecting leadership, membership, and program strength.</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Focus support</a:t>
            </a:r>
            <a:r>
              <a:rPr lang="en-US" sz="1200" kern="1200" dirty="0">
                <a:solidFill>
                  <a:schemeClr val="tx1"/>
                </a:solidFill>
                <a:effectLst/>
                <a:latin typeface="+mn-lt"/>
                <a:ea typeface="+mn-ea"/>
                <a:cs typeface="+mn-cs"/>
              </a:rPr>
              <a:t>: Objective thresholds identify performance trends, giving commissioners a clear way to target help where needed, without labeling results as strictly “good” or “bad.”</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Data is secondary to helping units:</a:t>
            </a:r>
          </a:p>
          <a:p>
            <a:pPr marL="0" lvl="0" indent="0">
              <a:buFont typeface="Arial" panose="020B0604020202020204" pitchFamily="34" charset="0"/>
              <a:buNone/>
            </a:pPr>
            <a:r>
              <a:rPr lang="en-US" sz="1200" b="1" kern="1200" dirty="0">
                <a:solidFill>
                  <a:schemeClr val="tx1"/>
                </a:solidFill>
                <a:effectLst/>
                <a:latin typeface="+mn-lt"/>
                <a:ea typeface="+mn-ea"/>
                <a:cs typeface="+mn-cs"/>
              </a:rPr>
              <a:t>Caution: </a:t>
            </a:r>
            <a:r>
              <a:rPr lang="en-US" sz="1200" kern="1200" dirty="0">
                <a:solidFill>
                  <a:schemeClr val="tx1"/>
                </a:solidFill>
                <a:effectLst/>
                <a:latin typeface="+mn-lt"/>
                <a:ea typeface="+mn-ea"/>
                <a:cs typeface="+mn-cs"/>
              </a:rPr>
              <a:t>The danger lies in presuming that units should do it one way or that there is only one way to define success.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Metrics are </a:t>
            </a:r>
            <a:r>
              <a:rPr lang="en-US" sz="1200" b="1"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intended to be a tool for us to use to tell unit leaders what they are doing wrong or point out where they fail.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Metrics can help us determine which units </a:t>
            </a:r>
            <a:r>
              <a:rPr lang="en-US" sz="1200" u="sng" kern="1200" dirty="0">
                <a:solidFill>
                  <a:schemeClr val="tx1"/>
                </a:solidFill>
                <a:effectLst/>
                <a:latin typeface="+mn-lt"/>
                <a:ea typeface="+mn-ea"/>
                <a:cs typeface="+mn-cs"/>
              </a:rPr>
              <a:t>might</a:t>
            </a:r>
            <a:r>
              <a:rPr lang="en-US" sz="1200" kern="1200" dirty="0">
                <a:solidFill>
                  <a:schemeClr val="tx1"/>
                </a:solidFill>
                <a:effectLst/>
                <a:latin typeface="+mn-lt"/>
                <a:ea typeface="+mn-ea"/>
                <a:cs typeface="+mn-cs"/>
              </a:rPr>
              <a:t> need help and which commissioners might be the best fit to help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Metrics are not conclusive – they don’t tell the whole story. That’s where having a relationship helps us.</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need to look beyond metrics to understand how commissioners can interact effectively with units, ensuring that youth who join Scouting don’t drop out due to disorganization or a lack of understanding among unit leaders.</a:t>
            </a:r>
          </a:p>
          <a:p>
            <a:endParaRPr lang="en-US" dirty="0"/>
          </a:p>
        </p:txBody>
      </p:sp>
      <p:sp>
        <p:nvSpPr>
          <p:cNvPr id="4" name="Slide Number Placeholder 3"/>
          <p:cNvSpPr>
            <a:spLocks noGrp="1"/>
          </p:cNvSpPr>
          <p:nvPr>
            <p:ph type="sldNum" sz="quarter" idx="5"/>
          </p:nvPr>
        </p:nvSpPr>
        <p:spPr/>
        <p:txBody>
          <a:bodyPr/>
          <a:lstStyle/>
          <a:p>
            <a:fld id="{FAB17DD6-17D2-4AB1-850A-6FE4A74EB03D}" type="slidenum">
              <a:rPr lang="en-US" smtClean="0"/>
              <a:t>8</a:t>
            </a:fld>
            <a:endParaRPr lang="en-US"/>
          </a:p>
        </p:txBody>
      </p:sp>
    </p:spTree>
    <p:extLst>
      <p:ext uri="{BB962C8B-B14F-4D97-AF65-F5344CB8AC3E}">
        <p14:creationId xmlns:p14="http://schemas.microsoft.com/office/powerpoint/2010/main" val="1797200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8638" y="258763"/>
            <a:ext cx="3517900" cy="1979612"/>
          </a:xfrm>
        </p:spPr>
      </p:sp>
      <p:sp>
        <p:nvSpPr>
          <p:cNvPr id="3" name="Notes Placeholder 2"/>
          <p:cNvSpPr>
            <a:spLocks noGrp="1"/>
          </p:cNvSpPr>
          <p:nvPr>
            <p:ph type="body" idx="1"/>
          </p:nvPr>
        </p:nvSpPr>
        <p:spPr>
          <a:xfrm>
            <a:off x="685800" y="2464230"/>
            <a:ext cx="5486400" cy="642100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Unit Metrics (Provide as a handout)</a:t>
            </a:r>
          </a:p>
          <a:p>
            <a:r>
              <a:rPr lang="en-US" dirty="0"/>
              <a:t>Objective metrics set thresholds tied to unit renewal. For example, Cub Scout packs under 20 youth are less likely to renew, while Scout troops with 12+ youth can sustain two patrols and leadership roles. Data comes from </a:t>
            </a:r>
            <a:r>
              <a:rPr lang="en-US" dirty="0" err="1"/>
              <a:t>Scoutbook</a:t>
            </a:r>
            <a:r>
              <a:rPr lang="en-US" dirty="0"/>
              <a:t> Plus and other sources; shaded metrics (e.g., Crew/Post leadership, Outdoor Activity) rely on unit input. Recording activities is now as simple as entering a date.</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600" dirty="0"/>
          </a:p>
        </p:txBody>
      </p:sp>
      <p:sp>
        <p:nvSpPr>
          <p:cNvPr id="4" name="Slide Number Placeholder 3"/>
          <p:cNvSpPr>
            <a:spLocks noGrp="1"/>
          </p:cNvSpPr>
          <p:nvPr>
            <p:ph type="sldNum" sz="quarter" idx="5"/>
          </p:nvPr>
        </p:nvSpPr>
        <p:spPr/>
        <p:txBody>
          <a:bodyPr/>
          <a:lstStyle/>
          <a:p>
            <a:fld id="{FAB17DD6-17D2-4AB1-850A-6FE4A74EB03D}" type="slidenum">
              <a:rPr lang="en-US" smtClean="0"/>
              <a:t>9</a:t>
            </a:fld>
            <a:endParaRPr lang="en-US"/>
          </a:p>
        </p:txBody>
      </p:sp>
    </p:spTree>
    <p:extLst>
      <p:ext uri="{BB962C8B-B14F-4D97-AF65-F5344CB8AC3E}">
        <p14:creationId xmlns:p14="http://schemas.microsoft.com/office/powerpoint/2010/main" val="172923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945329" y="155927"/>
            <a:ext cx="3996913" cy="461665"/>
          </a:xfrm>
          <a:prstGeom prst="rect">
            <a:avLst/>
          </a:prstGeom>
          <a:noFill/>
        </p:spPr>
        <p:txBody>
          <a:bodyPr wrap="square" rtlCol="0">
            <a:spAutoFit/>
          </a:bodyPr>
          <a:lstStyle/>
          <a:p>
            <a:pPr algn="r"/>
            <a:r>
              <a:rPr lang="en-US" sz="2400" b="1" dirty="0">
                <a:solidFill>
                  <a:schemeClr val="bg1"/>
                </a:solidFill>
              </a:rPr>
              <a:t>Commissioner Moments</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287383" y="269239"/>
            <a:ext cx="5636625" cy="823595"/>
          </a:xfrm>
        </p:spPr>
        <p:txBody>
          <a:bodyPr>
            <a:no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p:txBody>
          <a:bodyPr>
            <a:normAutofit/>
          </a:bodyPr>
          <a:lstStyle>
            <a:lvl1pPr>
              <a:defRPr sz="40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839788" y="365125"/>
            <a:ext cx="10515600" cy="1325563"/>
          </a:xfrm>
        </p:spPr>
        <p:txBody>
          <a:bodyPr>
            <a:normAutofit/>
          </a:bodyPr>
          <a:lstStyle>
            <a:lvl1pPr>
              <a:defRPr sz="3600" b="1">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4/18/2026</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4/18/2026</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5D9541A-B671-8501-61CE-74A104F732C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056161" y="185738"/>
            <a:ext cx="962828" cy="962828"/>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www.scouting.org/commissioners/connection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741346" y="1916778"/>
            <a:ext cx="9144000" cy="3160381"/>
          </a:xfrm>
        </p:spPr>
        <p:txBody>
          <a:bodyPr>
            <a:normAutofit fontScale="90000"/>
          </a:bodyPr>
          <a:lstStyle/>
          <a:p>
            <a:r>
              <a:rPr lang="en-US" dirty="0"/>
              <a:t>Commissioner Moment</a:t>
            </a:r>
            <a:br>
              <a:rPr lang="en-US" dirty="0"/>
            </a:br>
            <a:r>
              <a:rPr lang="en-US" dirty="0"/>
              <a:t>Special Edition 4.02.2026</a:t>
            </a:r>
            <a:br>
              <a:rPr lang="en-US" dirty="0"/>
            </a:br>
            <a:br>
              <a:rPr lang="en-US" dirty="0"/>
            </a:br>
            <a:r>
              <a:rPr lang="en-US" dirty="0"/>
              <a:t>Unit Service Today</a:t>
            </a:r>
          </a:p>
        </p:txBody>
      </p:sp>
      <p:sp>
        <p:nvSpPr>
          <p:cNvPr id="4" name="TextBox 3">
            <a:extLst>
              <a:ext uri="{FF2B5EF4-FFF2-40B4-BE49-F238E27FC236}">
                <a16:creationId xmlns:a16="http://schemas.microsoft.com/office/drawing/2014/main" id="{E6056737-DCC3-AB8A-BB9F-75ACC336F7DE}"/>
              </a:ext>
            </a:extLst>
          </p:cNvPr>
          <p:cNvSpPr txBox="1"/>
          <p:nvPr/>
        </p:nvSpPr>
        <p:spPr>
          <a:xfrm>
            <a:off x="8339328" y="6177534"/>
            <a:ext cx="3086100" cy="369332"/>
          </a:xfrm>
          <a:prstGeom prst="rect">
            <a:avLst/>
          </a:prstGeom>
          <a:noFill/>
        </p:spPr>
        <p:txBody>
          <a:bodyPr wrap="square" rtlCol="0">
            <a:spAutoFit/>
          </a:bodyPr>
          <a:lstStyle/>
          <a:p>
            <a:pPr algn="ctr"/>
            <a:r>
              <a:rPr lang="en-US" dirty="0">
                <a:solidFill>
                  <a:schemeClr val="bg1">
                    <a:lumMod val="65000"/>
                  </a:schemeClr>
                </a:solidFill>
              </a:rPr>
              <a:t>Release date 4/02/2026</a:t>
            </a:r>
          </a:p>
        </p:txBody>
      </p:sp>
    </p:spTree>
    <p:extLst>
      <p:ext uri="{BB962C8B-B14F-4D97-AF65-F5344CB8AC3E}">
        <p14:creationId xmlns:p14="http://schemas.microsoft.com/office/powerpoint/2010/main" val="1557880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pic>
        <p:nvPicPr>
          <p:cNvPr id="635" name="Google Shape;635;p59" descr="101 Web 2.0 Teaching Tools | OEDB.org"/>
          <p:cNvPicPr preferRelativeResize="0"/>
          <p:nvPr/>
        </p:nvPicPr>
        <p:blipFill rotWithShape="1">
          <a:blip r:embed="rId3">
            <a:alphaModFix/>
          </a:blip>
          <a:srcRect/>
          <a:stretch/>
        </p:blipFill>
        <p:spPr>
          <a:xfrm>
            <a:off x="6540887" y="1673748"/>
            <a:ext cx="4600550" cy="3625411"/>
          </a:xfrm>
          <a:prstGeom prst="rect">
            <a:avLst/>
          </a:prstGeom>
          <a:noFill/>
          <a:ln>
            <a:solidFill>
              <a:schemeClr val="accent1"/>
            </a:solidFill>
          </a:ln>
        </p:spPr>
      </p:pic>
      <p:pic>
        <p:nvPicPr>
          <p:cNvPr id="636" name="Google Shape;636;p59" descr="A 5-Step Method to a Meaningful Conversation - OpenUp"/>
          <p:cNvPicPr preferRelativeResize="0"/>
          <p:nvPr/>
        </p:nvPicPr>
        <p:blipFill rotWithShape="1">
          <a:blip r:embed="rId4">
            <a:alphaModFix/>
          </a:blip>
          <a:srcRect/>
          <a:stretch/>
        </p:blipFill>
        <p:spPr>
          <a:xfrm>
            <a:off x="672662" y="1991006"/>
            <a:ext cx="5221250" cy="2990897"/>
          </a:xfrm>
          <a:prstGeom prst="rect">
            <a:avLst/>
          </a:prstGeom>
          <a:noFill/>
          <a:ln>
            <a:solidFill>
              <a:schemeClr val="accent1"/>
            </a:solidFill>
          </a:ln>
        </p:spPr>
      </p:pic>
      <p:sp>
        <p:nvSpPr>
          <p:cNvPr id="637" name="Google Shape;637;p59"/>
          <p:cNvSpPr txBox="1"/>
          <p:nvPr/>
        </p:nvSpPr>
        <p:spPr>
          <a:xfrm>
            <a:off x="6540887" y="5421297"/>
            <a:ext cx="4722125" cy="646290"/>
          </a:xfrm>
          <a:prstGeom prst="rect">
            <a:avLst/>
          </a:prstGeom>
          <a:noFill/>
          <a:ln>
            <a:noFill/>
          </a:ln>
        </p:spPr>
        <p:txBody>
          <a:bodyPr spcFirstLastPara="1" wrap="square" lIns="91433" tIns="45700" rIns="91433" bIns="45700" anchor="t" anchorCtr="0">
            <a:spAutoFit/>
          </a:bodyPr>
          <a:lstStyle/>
          <a:p>
            <a:pPr algn="ctr"/>
            <a:r>
              <a:rPr lang="en" sz="3600" b="1" dirty="0">
                <a:solidFill>
                  <a:srgbClr val="000000"/>
                </a:solidFill>
                <a:ea typeface="Arial"/>
                <a:cs typeface="Arial"/>
                <a:sym typeface="Arial"/>
              </a:rPr>
              <a:t>Technology</a:t>
            </a:r>
            <a:endParaRPr sz="1200" dirty="0"/>
          </a:p>
        </p:txBody>
      </p:sp>
      <p:sp>
        <p:nvSpPr>
          <p:cNvPr id="638" name="Google Shape;638;p59"/>
          <p:cNvSpPr txBox="1"/>
          <p:nvPr/>
        </p:nvSpPr>
        <p:spPr>
          <a:xfrm>
            <a:off x="518145" y="130047"/>
            <a:ext cx="3971499" cy="1200288"/>
          </a:xfrm>
          <a:prstGeom prst="rect">
            <a:avLst/>
          </a:prstGeom>
          <a:noFill/>
          <a:ln>
            <a:noFill/>
          </a:ln>
        </p:spPr>
        <p:txBody>
          <a:bodyPr spcFirstLastPara="1" wrap="square" lIns="91433" tIns="45700" rIns="91433" bIns="45700" anchor="t" anchorCtr="0">
            <a:spAutoFit/>
          </a:bodyPr>
          <a:lstStyle/>
          <a:p>
            <a:r>
              <a:rPr lang="en" sz="3600" b="1" dirty="0">
                <a:solidFill>
                  <a:srgbClr val="000000"/>
                </a:solidFill>
                <a:ea typeface="Arial"/>
                <a:cs typeface="Arial"/>
                <a:sym typeface="Arial"/>
              </a:rPr>
              <a:t>Meaningful Conversations</a:t>
            </a:r>
            <a:endParaRPr sz="1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51"/>
          <p:cNvSpPr txBox="1"/>
          <p:nvPr/>
        </p:nvSpPr>
        <p:spPr>
          <a:xfrm>
            <a:off x="484761" y="315187"/>
            <a:ext cx="3583717" cy="557550"/>
          </a:xfrm>
          <a:prstGeom prst="rect">
            <a:avLst/>
          </a:prstGeom>
          <a:solidFill>
            <a:schemeClr val="lt1"/>
          </a:solidFill>
          <a:ln>
            <a:noFill/>
          </a:ln>
        </p:spPr>
        <p:txBody>
          <a:bodyPr spcFirstLastPara="1" wrap="square" lIns="0" tIns="0" rIns="0" bIns="0" anchor="t" anchorCtr="0">
            <a:normAutofit/>
          </a:bodyPr>
          <a:lstStyle/>
          <a:p>
            <a:pPr>
              <a:buClr>
                <a:schemeClr val="dk1"/>
              </a:buClr>
              <a:buSzPts val="1800"/>
            </a:pPr>
            <a:r>
              <a:rPr lang="en" sz="3600" b="1" dirty="0">
                <a:solidFill>
                  <a:schemeClr val="dk1"/>
                </a:solidFill>
                <a:ea typeface="Arial"/>
                <a:cs typeface="Arial"/>
                <a:sym typeface="Arial"/>
              </a:rPr>
              <a:t>Unit Connections</a:t>
            </a:r>
            <a:endParaRPr sz="3600" dirty="0">
              <a:solidFill>
                <a:srgbClr val="000000"/>
              </a:solidFill>
              <a:ea typeface="Arial"/>
              <a:cs typeface="Arial"/>
              <a:sym typeface="Arial"/>
            </a:endParaRPr>
          </a:p>
          <a:p>
            <a:pPr algn="ctr">
              <a:lnSpc>
                <a:spcPct val="80000"/>
              </a:lnSpc>
              <a:buClr>
                <a:srgbClr val="ED1745"/>
              </a:buClr>
              <a:buSzPts val="1800"/>
            </a:pPr>
            <a:endParaRPr sz="6000" dirty="0">
              <a:solidFill>
                <a:schemeClr val="lt1"/>
              </a:solidFill>
              <a:latin typeface="Arial"/>
              <a:ea typeface="Arial"/>
              <a:cs typeface="Arial"/>
              <a:sym typeface="Arial"/>
            </a:endParaRPr>
          </a:p>
        </p:txBody>
      </p:sp>
      <p:pic>
        <p:nvPicPr>
          <p:cNvPr id="566" name="Google Shape;566;p51" descr="Icon Image"/>
          <p:cNvPicPr preferRelativeResize="0"/>
          <p:nvPr/>
        </p:nvPicPr>
        <p:blipFill rotWithShape="1">
          <a:blip r:embed="rId3">
            <a:alphaModFix/>
          </a:blip>
          <a:srcRect/>
          <a:stretch/>
        </p:blipFill>
        <p:spPr>
          <a:xfrm>
            <a:off x="1240276" y="1644775"/>
            <a:ext cx="1397963" cy="1524456"/>
          </a:xfrm>
          <a:prstGeom prst="rect">
            <a:avLst/>
          </a:prstGeom>
          <a:noFill/>
          <a:ln>
            <a:noFill/>
          </a:ln>
        </p:spPr>
      </p:pic>
      <p:pic>
        <p:nvPicPr>
          <p:cNvPr id="567" name="Google Shape;567;p51" descr="Icon Image "/>
          <p:cNvPicPr preferRelativeResize="0"/>
          <p:nvPr/>
        </p:nvPicPr>
        <p:blipFill rotWithShape="1">
          <a:blip r:embed="rId4">
            <a:alphaModFix/>
          </a:blip>
          <a:srcRect/>
          <a:stretch/>
        </p:blipFill>
        <p:spPr>
          <a:xfrm>
            <a:off x="3781881" y="1469935"/>
            <a:ext cx="1773968" cy="1837560"/>
          </a:xfrm>
          <a:prstGeom prst="rect">
            <a:avLst/>
          </a:prstGeom>
          <a:noFill/>
          <a:ln>
            <a:noFill/>
          </a:ln>
        </p:spPr>
      </p:pic>
      <p:pic>
        <p:nvPicPr>
          <p:cNvPr id="568" name="Google Shape;568;p51" descr="Icon Image"/>
          <p:cNvPicPr preferRelativeResize="0"/>
          <p:nvPr/>
        </p:nvPicPr>
        <p:blipFill rotWithShape="1">
          <a:blip r:embed="rId5">
            <a:alphaModFix/>
          </a:blip>
          <a:srcRect/>
          <a:stretch/>
        </p:blipFill>
        <p:spPr>
          <a:xfrm>
            <a:off x="9412714" y="1557355"/>
            <a:ext cx="1773968" cy="1699296"/>
          </a:xfrm>
          <a:prstGeom prst="rect">
            <a:avLst/>
          </a:prstGeom>
          <a:noFill/>
          <a:ln>
            <a:noFill/>
          </a:ln>
        </p:spPr>
      </p:pic>
      <p:pic>
        <p:nvPicPr>
          <p:cNvPr id="569" name="Google Shape;569;p51" descr="Icon Image"/>
          <p:cNvPicPr preferRelativeResize="0"/>
          <p:nvPr/>
        </p:nvPicPr>
        <p:blipFill rotWithShape="1">
          <a:blip r:embed="rId6">
            <a:alphaModFix/>
          </a:blip>
          <a:srcRect/>
          <a:stretch/>
        </p:blipFill>
        <p:spPr>
          <a:xfrm>
            <a:off x="6699491" y="1400803"/>
            <a:ext cx="1773968" cy="1837560"/>
          </a:xfrm>
          <a:prstGeom prst="rect">
            <a:avLst/>
          </a:prstGeom>
          <a:noFill/>
          <a:ln>
            <a:noFill/>
          </a:ln>
        </p:spPr>
      </p:pic>
      <p:grpSp>
        <p:nvGrpSpPr>
          <p:cNvPr id="570" name="Google Shape;570;p51"/>
          <p:cNvGrpSpPr/>
          <p:nvPr/>
        </p:nvGrpSpPr>
        <p:grpSpPr>
          <a:xfrm>
            <a:off x="484762" y="3494804"/>
            <a:ext cx="11117770" cy="1221781"/>
            <a:chOff x="474120" y="3974976"/>
            <a:chExt cx="11003130" cy="1221781"/>
          </a:xfrm>
        </p:grpSpPr>
        <p:sp>
          <p:nvSpPr>
            <p:cNvPr id="571" name="Google Shape;571;p51"/>
            <p:cNvSpPr/>
            <p:nvPr/>
          </p:nvSpPr>
          <p:spPr>
            <a:xfrm>
              <a:off x="474120" y="3977557"/>
              <a:ext cx="2578800" cy="1219200"/>
            </a:xfrm>
            <a:prstGeom prst="rect">
              <a:avLst/>
            </a:prstGeom>
            <a:solidFill>
              <a:srgbClr val="C00000"/>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lt1"/>
                </a:buClr>
                <a:buSzPts val="1600"/>
              </a:pPr>
              <a:r>
                <a:rPr lang="en" sz="2133" b="1">
                  <a:solidFill>
                    <a:schemeClr val="lt1"/>
                  </a:solidFill>
                  <a:latin typeface="Arial"/>
                  <a:ea typeface="Arial"/>
                  <a:cs typeface="Arial"/>
                  <a:sym typeface="Arial"/>
                </a:rPr>
                <a:t>Unit Metrics</a:t>
              </a:r>
              <a:endParaRPr sz="2133" b="1">
                <a:solidFill>
                  <a:schemeClr val="lt1"/>
                </a:solidFill>
                <a:latin typeface="Arial"/>
                <a:ea typeface="Arial"/>
                <a:cs typeface="Arial"/>
                <a:sym typeface="Arial"/>
              </a:endParaRPr>
            </a:p>
          </p:txBody>
        </p:sp>
        <p:sp>
          <p:nvSpPr>
            <p:cNvPr id="572" name="Google Shape;572;p51"/>
            <p:cNvSpPr/>
            <p:nvPr/>
          </p:nvSpPr>
          <p:spPr>
            <a:xfrm>
              <a:off x="3282230" y="3974976"/>
              <a:ext cx="2578800" cy="1219200"/>
            </a:xfrm>
            <a:prstGeom prst="rect">
              <a:avLst/>
            </a:prstGeom>
            <a:solidFill>
              <a:srgbClr val="C00000"/>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lt1"/>
                </a:buClr>
                <a:buSzPts val="1600"/>
              </a:pPr>
              <a:r>
                <a:rPr lang="en" sz="2133" b="1">
                  <a:solidFill>
                    <a:schemeClr val="lt1"/>
                  </a:solidFill>
                  <a:latin typeface="Arial"/>
                  <a:ea typeface="Arial"/>
                  <a:cs typeface="Arial"/>
                  <a:sym typeface="Arial"/>
                </a:rPr>
                <a:t>Unit</a:t>
              </a:r>
              <a:r>
                <a:rPr lang="en" sz="1867">
                  <a:solidFill>
                    <a:schemeClr val="dk1"/>
                  </a:solidFill>
                  <a:latin typeface="Arial"/>
                  <a:ea typeface="Arial"/>
                  <a:cs typeface="Arial"/>
                  <a:sym typeface="Arial"/>
                </a:rPr>
                <a:t> </a:t>
              </a:r>
              <a:r>
                <a:rPr lang="en" sz="2133" b="1">
                  <a:solidFill>
                    <a:schemeClr val="lt1"/>
                  </a:solidFill>
                  <a:latin typeface="Arial"/>
                  <a:ea typeface="Arial"/>
                  <a:cs typeface="Arial"/>
                  <a:sym typeface="Arial"/>
                </a:rPr>
                <a:t>Conversations</a:t>
              </a:r>
              <a:endParaRPr sz="2133" b="1">
                <a:solidFill>
                  <a:schemeClr val="lt1"/>
                </a:solidFill>
                <a:latin typeface="Arial"/>
                <a:ea typeface="Arial"/>
                <a:cs typeface="Arial"/>
                <a:sym typeface="Arial"/>
              </a:endParaRPr>
            </a:p>
          </p:txBody>
        </p:sp>
        <p:sp>
          <p:nvSpPr>
            <p:cNvPr id="573" name="Google Shape;573;p51"/>
            <p:cNvSpPr/>
            <p:nvPr/>
          </p:nvSpPr>
          <p:spPr>
            <a:xfrm>
              <a:off x="6090340" y="3974976"/>
              <a:ext cx="2578800" cy="1219200"/>
            </a:xfrm>
            <a:prstGeom prst="rect">
              <a:avLst/>
            </a:prstGeom>
            <a:solidFill>
              <a:srgbClr val="C00000"/>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lt1"/>
                </a:buClr>
                <a:buSzPts val="1600"/>
              </a:pPr>
              <a:r>
                <a:rPr lang="en" sz="2133" b="1">
                  <a:solidFill>
                    <a:schemeClr val="lt1"/>
                  </a:solidFill>
                  <a:latin typeface="Arial"/>
                  <a:ea typeface="Arial"/>
                  <a:cs typeface="Arial"/>
                  <a:sym typeface="Arial"/>
                </a:rPr>
                <a:t>Unit Goals</a:t>
              </a:r>
              <a:endParaRPr sz="2133" b="1">
                <a:solidFill>
                  <a:schemeClr val="lt1"/>
                </a:solidFill>
                <a:latin typeface="Arial"/>
                <a:ea typeface="Arial"/>
                <a:cs typeface="Arial"/>
                <a:sym typeface="Arial"/>
              </a:endParaRPr>
            </a:p>
          </p:txBody>
        </p:sp>
        <p:sp>
          <p:nvSpPr>
            <p:cNvPr id="574" name="Google Shape;574;p51"/>
            <p:cNvSpPr/>
            <p:nvPr/>
          </p:nvSpPr>
          <p:spPr>
            <a:xfrm>
              <a:off x="8898450" y="3974976"/>
              <a:ext cx="2578800" cy="1219200"/>
            </a:xfrm>
            <a:prstGeom prst="rect">
              <a:avLst/>
            </a:prstGeom>
            <a:solidFill>
              <a:srgbClr val="C00000"/>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lt1"/>
                </a:buClr>
                <a:buSzPts val="1600"/>
              </a:pPr>
              <a:r>
                <a:rPr lang="en" sz="2133" b="1">
                  <a:solidFill>
                    <a:schemeClr val="lt1"/>
                  </a:solidFill>
                  <a:latin typeface="Arial"/>
                  <a:ea typeface="Arial"/>
                  <a:cs typeface="Arial"/>
                  <a:sym typeface="Arial"/>
                </a:rPr>
                <a:t>Unit Support</a:t>
              </a:r>
              <a:endParaRPr sz="1600" b="1">
                <a:solidFill>
                  <a:schemeClr val="lt1"/>
                </a:solidFill>
                <a:latin typeface="Arial"/>
                <a:ea typeface="Arial"/>
                <a:cs typeface="Arial"/>
                <a:sym typeface="Arial"/>
              </a:endParaRPr>
            </a:p>
          </p:txBody>
        </p:sp>
      </p:grpSp>
      <p:sp>
        <p:nvSpPr>
          <p:cNvPr id="575" name="Google Shape;575;p51"/>
          <p:cNvSpPr txBox="1"/>
          <p:nvPr/>
        </p:nvSpPr>
        <p:spPr>
          <a:xfrm>
            <a:off x="484761" y="5039579"/>
            <a:ext cx="11117771" cy="1323399"/>
          </a:xfrm>
          <a:prstGeom prst="rect">
            <a:avLst/>
          </a:prstGeom>
          <a:noFill/>
          <a:ln>
            <a:noFill/>
          </a:ln>
        </p:spPr>
        <p:txBody>
          <a:bodyPr spcFirstLastPara="1" wrap="square" lIns="91433" tIns="45700" rIns="91433" bIns="45700" anchor="t" anchorCtr="0">
            <a:spAutoFit/>
          </a:bodyPr>
          <a:lstStyle/>
          <a:p>
            <a:pPr algn="ctr">
              <a:buClr>
                <a:schemeClr val="dk1"/>
              </a:buClr>
              <a:buSzPts val="2400"/>
            </a:pPr>
            <a:r>
              <a:rPr lang="en" sz="3200" b="1" dirty="0">
                <a:solidFill>
                  <a:schemeClr val="dk1"/>
                </a:solidFill>
                <a:ea typeface="Arial"/>
                <a:cs typeface="Arial"/>
                <a:sym typeface="Arial"/>
              </a:rPr>
              <a:t>Connecting with units through better conversations</a:t>
            </a:r>
            <a:endParaRPr sz="3200" dirty="0">
              <a:solidFill>
                <a:schemeClr val="dk1"/>
              </a:solidFill>
              <a:ea typeface="Arial"/>
              <a:cs typeface="Arial"/>
              <a:sym typeface="Arial"/>
            </a:endParaRPr>
          </a:p>
          <a:p>
            <a:pPr algn="ctr">
              <a:buClr>
                <a:schemeClr val="dk1"/>
              </a:buClr>
              <a:buSzPts val="3600"/>
            </a:pPr>
            <a:endParaRPr sz="4800" b="1" dirty="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53"/>
          <p:cNvSpPr txBox="1"/>
          <p:nvPr/>
        </p:nvSpPr>
        <p:spPr>
          <a:xfrm>
            <a:off x="4698125" y="2035199"/>
            <a:ext cx="6106511" cy="3590903"/>
          </a:xfrm>
          <a:prstGeom prst="rect">
            <a:avLst/>
          </a:prstGeom>
          <a:noFill/>
          <a:ln>
            <a:noFill/>
          </a:ln>
        </p:spPr>
        <p:txBody>
          <a:bodyPr spcFirstLastPara="1" wrap="square" lIns="51433" tIns="25700" rIns="51433" bIns="25700" anchor="t" anchorCtr="0">
            <a:noAutofit/>
          </a:bodyPr>
          <a:lstStyle/>
          <a:p>
            <a:pPr marL="423323" indent="-414856">
              <a:lnSpc>
                <a:spcPct val="90000"/>
              </a:lnSpc>
              <a:buClr>
                <a:srgbClr val="000000"/>
              </a:buClr>
              <a:buSzPts val="2100"/>
              <a:buFont typeface="Arial"/>
              <a:buChar char="•"/>
            </a:pPr>
            <a:r>
              <a:rPr lang="en" sz="3200" b="1" dirty="0">
                <a:solidFill>
                  <a:srgbClr val="000000"/>
                </a:solidFill>
                <a:ea typeface="Arial"/>
                <a:cs typeface="Arial"/>
                <a:sym typeface="Arial"/>
              </a:rPr>
              <a:t>Build Relationships</a:t>
            </a:r>
            <a:endParaRPr sz="3200" dirty="0"/>
          </a:p>
          <a:p>
            <a:pPr marL="423323" indent="-414856">
              <a:lnSpc>
                <a:spcPct val="90000"/>
              </a:lnSpc>
              <a:spcBef>
                <a:spcPts val="1067"/>
              </a:spcBef>
              <a:buClr>
                <a:srgbClr val="000000"/>
              </a:buClr>
              <a:buSzPts val="2100"/>
              <a:buFont typeface="Arial"/>
              <a:buChar char="•"/>
            </a:pPr>
            <a:r>
              <a:rPr lang="en" sz="3200" b="1" dirty="0">
                <a:solidFill>
                  <a:srgbClr val="000000"/>
                </a:solidFill>
                <a:ea typeface="Arial"/>
                <a:cs typeface="Arial"/>
                <a:sym typeface="Arial"/>
              </a:rPr>
              <a:t>Enhance Conversations </a:t>
            </a:r>
            <a:endParaRPr sz="3200" dirty="0"/>
          </a:p>
          <a:p>
            <a:pPr marL="423323" indent="-414856">
              <a:lnSpc>
                <a:spcPct val="90000"/>
              </a:lnSpc>
              <a:spcBef>
                <a:spcPts val="1067"/>
              </a:spcBef>
              <a:buClr>
                <a:srgbClr val="000000"/>
              </a:buClr>
              <a:buSzPts val="2100"/>
              <a:buFont typeface="Arial"/>
              <a:buChar char="•"/>
            </a:pPr>
            <a:r>
              <a:rPr lang="en" sz="3200" b="1" dirty="0">
                <a:solidFill>
                  <a:srgbClr val="000000"/>
                </a:solidFill>
                <a:ea typeface="Arial"/>
                <a:cs typeface="Arial"/>
                <a:sym typeface="Arial"/>
              </a:rPr>
              <a:t>Drive Collaboration &amp; Innovation</a:t>
            </a:r>
            <a:endParaRPr sz="3200" dirty="0"/>
          </a:p>
          <a:p>
            <a:pPr marL="423323" indent="-414856">
              <a:lnSpc>
                <a:spcPct val="90000"/>
              </a:lnSpc>
              <a:spcBef>
                <a:spcPts val="1067"/>
              </a:spcBef>
              <a:buClr>
                <a:srgbClr val="000000"/>
              </a:buClr>
              <a:buSzPts val="2100"/>
              <a:buFont typeface="Arial"/>
              <a:buChar char="•"/>
            </a:pPr>
            <a:r>
              <a:rPr lang="en" sz="3200" b="1" dirty="0">
                <a:solidFill>
                  <a:srgbClr val="000000"/>
                </a:solidFill>
                <a:ea typeface="Arial"/>
                <a:cs typeface="Arial"/>
                <a:sym typeface="Arial"/>
              </a:rPr>
              <a:t>Foster Support</a:t>
            </a:r>
            <a:endParaRPr sz="3200" dirty="0"/>
          </a:p>
          <a:p>
            <a:pPr marL="423323" indent="-414856">
              <a:lnSpc>
                <a:spcPct val="90000"/>
              </a:lnSpc>
              <a:spcBef>
                <a:spcPts val="1067"/>
              </a:spcBef>
              <a:buClr>
                <a:srgbClr val="000000"/>
              </a:buClr>
              <a:buSzPts val="2100"/>
              <a:buFont typeface="Arial"/>
              <a:buChar char="•"/>
            </a:pPr>
            <a:r>
              <a:rPr lang="en" sz="3200" b="1" dirty="0">
                <a:solidFill>
                  <a:srgbClr val="000000"/>
                </a:solidFill>
                <a:ea typeface="Arial"/>
                <a:cs typeface="Arial"/>
                <a:sym typeface="Arial"/>
              </a:rPr>
              <a:t>Create &amp; Grow Partnerships</a:t>
            </a:r>
            <a:endParaRPr sz="3200" dirty="0"/>
          </a:p>
          <a:p>
            <a:pPr marL="423323" indent="-414856">
              <a:lnSpc>
                <a:spcPct val="90000"/>
              </a:lnSpc>
              <a:spcBef>
                <a:spcPts val="1067"/>
              </a:spcBef>
              <a:buClr>
                <a:srgbClr val="000000"/>
              </a:buClr>
              <a:buSzPts val="2100"/>
              <a:buFont typeface="Arial"/>
              <a:buChar char="•"/>
            </a:pPr>
            <a:r>
              <a:rPr lang="en" sz="3200" b="1" dirty="0">
                <a:solidFill>
                  <a:srgbClr val="000000"/>
                </a:solidFill>
                <a:ea typeface="Arial"/>
                <a:cs typeface="Arial"/>
                <a:sym typeface="Arial"/>
              </a:rPr>
              <a:t>Change Lives</a:t>
            </a:r>
            <a:endParaRPr sz="3200" dirty="0"/>
          </a:p>
        </p:txBody>
      </p:sp>
      <p:sp>
        <p:nvSpPr>
          <p:cNvPr id="590" name="Google Shape;590;p53"/>
          <p:cNvSpPr txBox="1"/>
          <p:nvPr/>
        </p:nvSpPr>
        <p:spPr>
          <a:xfrm>
            <a:off x="364357" y="110878"/>
            <a:ext cx="8135007" cy="1200288"/>
          </a:xfrm>
          <a:prstGeom prst="rect">
            <a:avLst/>
          </a:prstGeom>
          <a:noFill/>
          <a:ln>
            <a:noFill/>
          </a:ln>
        </p:spPr>
        <p:txBody>
          <a:bodyPr spcFirstLastPara="1" wrap="square" lIns="91433" tIns="45700" rIns="91433" bIns="45700" anchor="t" anchorCtr="0">
            <a:spAutoFit/>
          </a:bodyPr>
          <a:lstStyle/>
          <a:p>
            <a:r>
              <a:rPr lang="en" sz="3600" b="1" dirty="0">
                <a:solidFill>
                  <a:srgbClr val="000000"/>
                </a:solidFill>
                <a:latin typeface="Calibri"/>
                <a:ea typeface="Calibri"/>
                <a:cs typeface="Calibri"/>
                <a:sym typeface="Calibri"/>
              </a:rPr>
              <a:t>Benefits of </a:t>
            </a:r>
          </a:p>
          <a:p>
            <a:r>
              <a:rPr lang="en" sz="3600" b="1" dirty="0">
                <a:solidFill>
                  <a:srgbClr val="000000"/>
                </a:solidFill>
                <a:latin typeface="Calibri"/>
                <a:ea typeface="Calibri"/>
                <a:cs typeface="Calibri"/>
                <a:sym typeface="Calibri"/>
              </a:rPr>
              <a:t>Unit Connections</a:t>
            </a:r>
            <a:r>
              <a:rPr lang="en" sz="3600" b="1" dirty="0">
                <a:solidFill>
                  <a:srgbClr val="F2F2F2"/>
                </a:solidFill>
                <a:latin typeface="Calibri"/>
                <a:ea typeface="Calibri"/>
                <a:cs typeface="Calibri"/>
                <a:sym typeface="Calibri"/>
              </a:rPr>
              <a:t>:</a:t>
            </a:r>
            <a:endParaRPr sz="1100" dirty="0"/>
          </a:p>
        </p:txBody>
      </p:sp>
      <p:pic>
        <p:nvPicPr>
          <p:cNvPr id="591" name="Google Shape;591;p53"/>
          <p:cNvPicPr preferRelativeResize="0"/>
          <p:nvPr/>
        </p:nvPicPr>
        <p:blipFill rotWithShape="1">
          <a:blip r:embed="rId3">
            <a:alphaModFix/>
          </a:blip>
          <a:srcRect/>
          <a:stretch/>
        </p:blipFill>
        <p:spPr>
          <a:xfrm>
            <a:off x="2111432" y="2759061"/>
            <a:ext cx="1761725" cy="173402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9">
                                            <p:txEl>
                                              <p:pRg st="0" end="0"/>
                                            </p:txEl>
                                          </p:spTgt>
                                        </p:tgtEl>
                                        <p:attrNameLst>
                                          <p:attrName>style.visibility</p:attrName>
                                        </p:attrNameLst>
                                      </p:cBhvr>
                                      <p:to>
                                        <p:strVal val="visible"/>
                                      </p:to>
                                    </p:set>
                                    <p:animEffect transition="in" filter="fade">
                                      <p:cBhvr>
                                        <p:cTn id="7" dur="1000"/>
                                        <p:tgtEl>
                                          <p:spTgt spid="5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9">
                                            <p:txEl>
                                              <p:pRg st="1" end="1"/>
                                            </p:txEl>
                                          </p:spTgt>
                                        </p:tgtEl>
                                        <p:attrNameLst>
                                          <p:attrName>style.visibility</p:attrName>
                                        </p:attrNameLst>
                                      </p:cBhvr>
                                      <p:to>
                                        <p:strVal val="visible"/>
                                      </p:to>
                                    </p:set>
                                    <p:animEffect transition="in" filter="fade">
                                      <p:cBhvr>
                                        <p:cTn id="12" dur="1000"/>
                                        <p:tgtEl>
                                          <p:spTgt spid="58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89">
                                            <p:txEl>
                                              <p:pRg st="2" end="2"/>
                                            </p:txEl>
                                          </p:spTgt>
                                        </p:tgtEl>
                                        <p:attrNameLst>
                                          <p:attrName>style.visibility</p:attrName>
                                        </p:attrNameLst>
                                      </p:cBhvr>
                                      <p:to>
                                        <p:strVal val="visible"/>
                                      </p:to>
                                    </p:set>
                                    <p:animEffect transition="in" filter="fade">
                                      <p:cBhvr>
                                        <p:cTn id="17" dur="1000"/>
                                        <p:tgtEl>
                                          <p:spTgt spid="58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9">
                                            <p:txEl>
                                              <p:pRg st="3" end="3"/>
                                            </p:txEl>
                                          </p:spTgt>
                                        </p:tgtEl>
                                        <p:attrNameLst>
                                          <p:attrName>style.visibility</p:attrName>
                                        </p:attrNameLst>
                                      </p:cBhvr>
                                      <p:to>
                                        <p:strVal val="visible"/>
                                      </p:to>
                                    </p:set>
                                    <p:animEffect transition="in" filter="fade">
                                      <p:cBhvr>
                                        <p:cTn id="22" dur="1000"/>
                                        <p:tgtEl>
                                          <p:spTgt spid="58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89">
                                            <p:txEl>
                                              <p:pRg st="4" end="4"/>
                                            </p:txEl>
                                          </p:spTgt>
                                        </p:tgtEl>
                                        <p:attrNameLst>
                                          <p:attrName>style.visibility</p:attrName>
                                        </p:attrNameLst>
                                      </p:cBhvr>
                                      <p:to>
                                        <p:strVal val="visible"/>
                                      </p:to>
                                    </p:set>
                                    <p:animEffect transition="in" filter="fade">
                                      <p:cBhvr>
                                        <p:cTn id="27" dur="1000"/>
                                        <p:tgtEl>
                                          <p:spTgt spid="58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89">
                                            <p:txEl>
                                              <p:pRg st="5" end="5"/>
                                            </p:txEl>
                                          </p:spTgt>
                                        </p:tgtEl>
                                        <p:attrNameLst>
                                          <p:attrName>style.visibility</p:attrName>
                                        </p:attrNameLst>
                                      </p:cBhvr>
                                      <p:to>
                                        <p:strVal val="visible"/>
                                      </p:to>
                                    </p:set>
                                    <p:animEffect transition="in" filter="fade">
                                      <p:cBhvr>
                                        <p:cTn id="32" dur="1000"/>
                                        <p:tgtEl>
                                          <p:spTgt spid="58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52"/>
          <p:cNvSpPr txBox="1">
            <a:spLocks noGrp="1"/>
          </p:cNvSpPr>
          <p:nvPr>
            <p:ph type="title"/>
          </p:nvPr>
        </p:nvSpPr>
        <p:spPr>
          <a:xfrm>
            <a:off x="356914" y="217980"/>
            <a:ext cx="3868245" cy="843565"/>
          </a:xfrm>
          <a:prstGeom prst="rect">
            <a:avLst/>
          </a:prstGeom>
          <a:noFill/>
          <a:ln>
            <a:noFill/>
          </a:ln>
        </p:spPr>
        <p:txBody>
          <a:bodyPr spcFirstLastPara="1" vert="horz" wrap="square" lIns="91433" tIns="45700" rIns="91433" bIns="45700" rtlCol="0" anchor="ctr" anchorCtr="0">
            <a:normAutofit/>
          </a:bodyPr>
          <a:lstStyle/>
          <a:p>
            <a:pPr>
              <a:spcBef>
                <a:spcPts val="0"/>
              </a:spcBef>
              <a:buClr>
                <a:schemeClr val="dk1"/>
              </a:buClr>
              <a:buSzPts val="1400"/>
            </a:pPr>
            <a:r>
              <a:rPr lang="en" b="1" dirty="0"/>
              <a:t>Key Considerations</a:t>
            </a:r>
            <a:endParaRPr dirty="0"/>
          </a:p>
        </p:txBody>
      </p:sp>
      <p:sp>
        <p:nvSpPr>
          <p:cNvPr id="582" name="Google Shape;582;p52"/>
          <p:cNvSpPr txBox="1">
            <a:spLocks noGrp="1"/>
          </p:cNvSpPr>
          <p:nvPr>
            <p:ph type="body" idx="1"/>
          </p:nvPr>
        </p:nvSpPr>
        <p:spPr>
          <a:xfrm>
            <a:off x="1587533" y="1344003"/>
            <a:ext cx="9714187" cy="3293645"/>
          </a:xfrm>
          <a:prstGeom prst="rect">
            <a:avLst/>
          </a:prstGeom>
          <a:noFill/>
          <a:ln>
            <a:noFill/>
          </a:ln>
        </p:spPr>
        <p:txBody>
          <a:bodyPr spcFirstLastPara="1" vert="horz" wrap="square" lIns="91433" tIns="45700" rIns="91433" bIns="45700" rtlCol="0" anchor="t" anchorCtr="0">
            <a:normAutofit/>
          </a:bodyPr>
          <a:lstStyle/>
          <a:p>
            <a:pPr marL="118530" indent="0">
              <a:spcBef>
                <a:spcPts val="1067"/>
              </a:spcBef>
              <a:buSzPts val="1400"/>
              <a:buNone/>
            </a:pPr>
            <a:endParaRPr sz="1867" dirty="0">
              <a:solidFill>
                <a:srgbClr val="000000"/>
              </a:solidFill>
              <a:latin typeface="Arial"/>
              <a:ea typeface="Arial"/>
              <a:cs typeface="Arial"/>
              <a:sym typeface="Arial"/>
            </a:endParaRPr>
          </a:p>
          <a:p>
            <a:pPr marL="457189" indent="-338658">
              <a:spcBef>
                <a:spcPts val="1067"/>
              </a:spcBef>
              <a:buClr>
                <a:schemeClr val="dk1"/>
              </a:buClr>
              <a:buSzPct val="100000"/>
            </a:pPr>
            <a:r>
              <a:rPr lang="en" sz="3200" b="1" dirty="0">
                <a:solidFill>
                  <a:srgbClr val="000000"/>
                </a:solidFill>
                <a:ea typeface="Arial"/>
                <a:cs typeface="Arial"/>
                <a:sym typeface="Arial"/>
              </a:rPr>
              <a:t>Focus on Strengths</a:t>
            </a:r>
            <a:endParaRPr sz="3200" dirty="0">
              <a:solidFill>
                <a:srgbClr val="000000"/>
              </a:solidFill>
              <a:ea typeface="Arial"/>
              <a:cs typeface="Arial"/>
              <a:sym typeface="Arial"/>
            </a:endParaRPr>
          </a:p>
          <a:p>
            <a:pPr marL="457189" indent="-338658">
              <a:spcBef>
                <a:spcPts val="1067"/>
              </a:spcBef>
              <a:buClr>
                <a:schemeClr val="dk1"/>
              </a:buClr>
              <a:buSzPct val="100000"/>
            </a:pPr>
            <a:r>
              <a:rPr lang="en" sz="3200" b="1" dirty="0">
                <a:solidFill>
                  <a:srgbClr val="000000"/>
                </a:solidFill>
                <a:ea typeface="Arial"/>
                <a:cs typeface="Arial"/>
                <a:sym typeface="Arial"/>
              </a:rPr>
              <a:t>Empower Unit Leaders</a:t>
            </a:r>
            <a:endParaRPr sz="3200" dirty="0"/>
          </a:p>
          <a:p>
            <a:pPr marL="457189" indent="-338658">
              <a:spcBef>
                <a:spcPts val="1067"/>
              </a:spcBef>
              <a:buClr>
                <a:schemeClr val="dk1"/>
              </a:buClr>
              <a:buSzPct val="100000"/>
            </a:pPr>
            <a:r>
              <a:rPr lang="en" sz="3200" b="1" dirty="0">
                <a:solidFill>
                  <a:srgbClr val="000000"/>
                </a:solidFill>
                <a:ea typeface="Arial"/>
                <a:cs typeface="Arial"/>
                <a:sym typeface="Arial"/>
              </a:rPr>
              <a:t>Be Patient</a:t>
            </a:r>
            <a:endParaRPr sz="3200" dirty="0">
              <a:solidFill>
                <a:srgbClr val="000000"/>
              </a:solidFill>
              <a:ea typeface="Arial"/>
              <a:cs typeface="Arial"/>
              <a:sym typeface="Arial"/>
            </a:endParaRPr>
          </a:p>
          <a:p>
            <a:pPr marL="457189" indent="-338658">
              <a:spcBef>
                <a:spcPts val="1067"/>
              </a:spcBef>
              <a:buClr>
                <a:schemeClr val="dk1"/>
              </a:buClr>
              <a:buSzPct val="100000"/>
            </a:pPr>
            <a:r>
              <a:rPr lang="en" sz="3200" b="1" dirty="0">
                <a:solidFill>
                  <a:srgbClr val="000000"/>
                </a:solidFill>
                <a:ea typeface="Arial"/>
                <a:cs typeface="Arial"/>
                <a:sym typeface="Arial"/>
              </a:rPr>
              <a:t>Maintain Confidentiality</a:t>
            </a:r>
            <a:endParaRPr sz="3200" dirty="0">
              <a:ea typeface="Arial"/>
              <a:cs typeface="Arial"/>
              <a:sym typeface="Arial"/>
            </a:endParaRPr>
          </a:p>
        </p:txBody>
      </p:sp>
      <p:pic>
        <p:nvPicPr>
          <p:cNvPr id="583" name="Google Shape;583;p52" descr="Icon Image "/>
          <p:cNvPicPr preferRelativeResize="0"/>
          <p:nvPr/>
        </p:nvPicPr>
        <p:blipFill rotWithShape="1">
          <a:blip r:embed="rId3">
            <a:alphaModFix/>
          </a:blip>
          <a:srcRect/>
          <a:stretch/>
        </p:blipFill>
        <p:spPr>
          <a:xfrm>
            <a:off x="8045668" y="1663360"/>
            <a:ext cx="2506718" cy="2650316"/>
          </a:xfrm>
          <a:prstGeom prst="rect">
            <a:avLst/>
          </a:prstGeom>
          <a:noFill/>
          <a:ln>
            <a:noFill/>
          </a:ln>
        </p:spPr>
      </p:pic>
      <p:sp>
        <p:nvSpPr>
          <p:cNvPr id="2" name="TextBox 1">
            <a:extLst>
              <a:ext uri="{FF2B5EF4-FFF2-40B4-BE49-F238E27FC236}">
                <a16:creationId xmlns:a16="http://schemas.microsoft.com/office/drawing/2014/main" id="{B194F5A3-6099-ACE9-85FC-349AB7EBE52F}"/>
              </a:ext>
            </a:extLst>
          </p:cNvPr>
          <p:cNvSpPr txBox="1"/>
          <p:nvPr/>
        </p:nvSpPr>
        <p:spPr>
          <a:xfrm>
            <a:off x="5300970" y="5928198"/>
            <a:ext cx="5489397" cy="369332"/>
          </a:xfrm>
          <a:prstGeom prst="rect">
            <a:avLst/>
          </a:prstGeom>
          <a:noFill/>
        </p:spPr>
        <p:txBody>
          <a:bodyPr wrap="square">
            <a:spAutoFit/>
          </a:bodyPr>
          <a:lstStyle/>
          <a:p>
            <a:r>
              <a:rPr lang="en-US" b="1" dirty="0">
                <a:hlinkClick r:id="rId4"/>
              </a:rPr>
              <a:t>https://www.scouting.org/commissioners/connections</a:t>
            </a:r>
            <a:r>
              <a:rPr lang="en-US" dirty="0">
                <a:hlinkClick r:id="rId4"/>
              </a:rPr>
              <a:t>/</a:t>
            </a:r>
            <a:r>
              <a:rPr lang="en-US" dirty="0"/>
              <a:t> </a:t>
            </a:r>
          </a:p>
        </p:txBody>
      </p:sp>
      <p:pic>
        <p:nvPicPr>
          <p:cNvPr id="3" name="Picture 2">
            <a:extLst>
              <a:ext uri="{FF2B5EF4-FFF2-40B4-BE49-F238E27FC236}">
                <a16:creationId xmlns:a16="http://schemas.microsoft.com/office/drawing/2014/main" id="{B80384D0-59BA-FC6B-DDD2-FFFE5891675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92648" y="4574998"/>
            <a:ext cx="2065022" cy="206502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pic>
        <p:nvPicPr>
          <p:cNvPr id="599" name="Google Shape;599;p54"/>
          <p:cNvPicPr preferRelativeResize="0"/>
          <p:nvPr/>
        </p:nvPicPr>
        <p:blipFill rotWithShape="1">
          <a:blip r:embed="rId3">
            <a:alphaModFix/>
          </a:blip>
          <a:srcRect/>
          <a:stretch/>
        </p:blipFill>
        <p:spPr>
          <a:xfrm>
            <a:off x="1108685" y="1513473"/>
            <a:ext cx="9424857" cy="3624316"/>
          </a:xfrm>
          <a:prstGeom prst="rect">
            <a:avLst/>
          </a:prstGeom>
          <a:noFill/>
          <a:ln w="12700" cap="flat" cmpd="sng">
            <a:solidFill>
              <a:schemeClr val="dk1"/>
            </a:solidFill>
            <a:prstDash val="solid"/>
            <a:round/>
            <a:headEnd type="none" w="sm" len="sm"/>
            <a:tailEnd type="none" w="sm" len="sm"/>
          </a:ln>
        </p:spPr>
      </p:pic>
      <p:sp>
        <p:nvSpPr>
          <p:cNvPr id="600" name="Google Shape;600;p54"/>
          <p:cNvSpPr/>
          <p:nvPr/>
        </p:nvSpPr>
        <p:spPr>
          <a:xfrm rot="5400000">
            <a:off x="1765558" y="5363673"/>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1" name="Google Shape;601;p54"/>
          <p:cNvSpPr/>
          <p:nvPr/>
        </p:nvSpPr>
        <p:spPr>
          <a:xfrm rot="5400000">
            <a:off x="3255155" y="5363673"/>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2" name="Google Shape;602;p54"/>
          <p:cNvSpPr/>
          <p:nvPr/>
        </p:nvSpPr>
        <p:spPr>
          <a:xfrm rot="5400000">
            <a:off x="5867643" y="5363673"/>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3" name="Google Shape;603;p54"/>
          <p:cNvSpPr/>
          <p:nvPr/>
        </p:nvSpPr>
        <p:spPr>
          <a:xfrm rot="5400000">
            <a:off x="4729614" y="5363673"/>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4" name="Google Shape;604;p54"/>
          <p:cNvSpPr/>
          <p:nvPr/>
        </p:nvSpPr>
        <p:spPr>
          <a:xfrm rot="5400000">
            <a:off x="6935227" y="5363673"/>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5" name="Google Shape;605;p54"/>
          <p:cNvSpPr/>
          <p:nvPr/>
        </p:nvSpPr>
        <p:spPr>
          <a:xfrm rot="5400000">
            <a:off x="7907819" y="5347111"/>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606" name="Google Shape;606;p54"/>
          <p:cNvSpPr/>
          <p:nvPr/>
        </p:nvSpPr>
        <p:spPr>
          <a:xfrm rot="5400000">
            <a:off x="8710460" y="5347111"/>
            <a:ext cx="695273" cy="571271"/>
          </a:xfrm>
          <a:prstGeom prst="leftArrow">
            <a:avLst>
              <a:gd name="adj1" fmla="val 50000"/>
              <a:gd name="adj2" fmla="val 50000"/>
            </a:avLst>
          </a:prstGeom>
          <a:solidFill>
            <a:schemeClr val="accent1"/>
          </a:solidFill>
          <a:ln w="25400" cap="flat" cmpd="sng">
            <a:solidFill>
              <a:srgbClr val="1C3052"/>
            </a:solidFill>
            <a:prstDash val="solid"/>
            <a:round/>
            <a:headEnd type="none" w="sm" len="sm"/>
            <a:tailEnd type="none" w="sm" len="sm"/>
          </a:ln>
        </p:spPr>
        <p:txBody>
          <a:bodyPr spcFirstLastPara="1" wrap="square" lIns="91433" tIns="45700" rIns="91433" bIns="45700" anchor="ctr" anchorCtr="0">
            <a:noAutofit/>
          </a:bodyPr>
          <a:lstStyle/>
          <a:p>
            <a:pPr algn="ctr"/>
            <a:endParaRPr sz="1333">
              <a:solidFill>
                <a:schemeClr val="lt1"/>
              </a:solidFill>
              <a:latin typeface="Arial"/>
              <a:ea typeface="Arial"/>
              <a:cs typeface="Arial"/>
              <a:sym typeface="Arial"/>
            </a:endParaRPr>
          </a:p>
        </p:txBody>
      </p:sp>
      <p:sp>
        <p:nvSpPr>
          <p:cNvPr id="2" name="Google Shape;581;p52">
            <a:extLst>
              <a:ext uri="{FF2B5EF4-FFF2-40B4-BE49-F238E27FC236}">
                <a16:creationId xmlns:a16="http://schemas.microsoft.com/office/drawing/2014/main" id="{DFC44648-05E1-6A27-18A0-09D3B488A3E7}"/>
              </a:ext>
            </a:extLst>
          </p:cNvPr>
          <p:cNvSpPr txBox="1">
            <a:spLocks/>
          </p:cNvSpPr>
          <p:nvPr/>
        </p:nvSpPr>
        <p:spPr>
          <a:xfrm>
            <a:off x="356914" y="669908"/>
            <a:ext cx="8415547" cy="843565"/>
          </a:xfrm>
          <a:prstGeom prst="rect">
            <a:avLst/>
          </a:prstGeom>
          <a:noFill/>
          <a:ln>
            <a:noFill/>
          </a:ln>
        </p:spPr>
        <p:txBody>
          <a:bodyPr spcFirstLastPara="1" vert="horz" wrap="square" lIns="91433" tIns="45700" rIns="91433" bIns="45700" rtlCol="0" anchor="ctr" anchorCtr="0">
            <a:normAutofit/>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pPr>
              <a:spcBef>
                <a:spcPts val="0"/>
              </a:spcBef>
              <a:buClr>
                <a:schemeClr val="dk1"/>
              </a:buClr>
              <a:buSzPts val="1400"/>
            </a:pPr>
            <a:r>
              <a:rPr lang="en-US" dirty="0"/>
              <a:t>Key Considerations—Commissioner Tools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pic>
        <p:nvPicPr>
          <p:cNvPr id="3" name="Picture 2">
            <a:extLst>
              <a:ext uri="{FF2B5EF4-FFF2-40B4-BE49-F238E27FC236}">
                <a16:creationId xmlns:a16="http://schemas.microsoft.com/office/drawing/2014/main" id="{B2D2A7E2-E5FF-544D-A42D-10F8E04BEBB1}"/>
              </a:ext>
            </a:extLst>
          </p:cNvPr>
          <p:cNvPicPr>
            <a:picLocks noChangeAspect="1"/>
          </p:cNvPicPr>
          <p:nvPr/>
        </p:nvPicPr>
        <p:blipFill>
          <a:blip r:embed="rId3"/>
          <a:stretch>
            <a:fillRect/>
          </a:stretch>
        </p:blipFill>
        <p:spPr>
          <a:xfrm>
            <a:off x="6724431" y="2175641"/>
            <a:ext cx="5058481" cy="3334215"/>
          </a:xfrm>
          <a:prstGeom prst="rect">
            <a:avLst/>
          </a:prstGeom>
          <a:ln>
            <a:noFill/>
          </a:ln>
        </p:spPr>
      </p:pic>
      <p:sp>
        <p:nvSpPr>
          <p:cNvPr id="5" name="TextBox 4">
            <a:extLst>
              <a:ext uri="{FF2B5EF4-FFF2-40B4-BE49-F238E27FC236}">
                <a16:creationId xmlns:a16="http://schemas.microsoft.com/office/drawing/2014/main" id="{13B3F8C7-AA92-DB8D-F919-CA8C58C890D7}"/>
              </a:ext>
            </a:extLst>
          </p:cNvPr>
          <p:cNvSpPr txBox="1"/>
          <p:nvPr/>
        </p:nvSpPr>
        <p:spPr>
          <a:xfrm>
            <a:off x="903889" y="1970426"/>
            <a:ext cx="5192111" cy="3539430"/>
          </a:xfrm>
          <a:prstGeom prst="rect">
            <a:avLst/>
          </a:prstGeom>
          <a:noFill/>
        </p:spPr>
        <p:txBody>
          <a:bodyPr wrap="square" rtlCol="0">
            <a:spAutoFit/>
          </a:bodyPr>
          <a:lstStyle/>
          <a:p>
            <a:pPr marL="457200" indent="-457200">
              <a:buFont typeface="Arial" panose="020B0604020202020204" pitchFamily="34" charset="0"/>
              <a:buChar char="•"/>
            </a:pPr>
            <a:r>
              <a:rPr lang="en-US" sz="3200" b="1" dirty="0"/>
              <a:t>Unit enters activity date using </a:t>
            </a:r>
            <a:r>
              <a:rPr lang="en-US" sz="3200" b="1" dirty="0" err="1"/>
              <a:t>My.Scouting</a:t>
            </a:r>
            <a:r>
              <a:rPr lang="en-US" sz="3200" b="1" dirty="0"/>
              <a:t> or </a:t>
            </a:r>
            <a:r>
              <a:rPr lang="en-US" sz="3200" b="1" dirty="0" err="1"/>
              <a:t>Scoutbook</a:t>
            </a:r>
            <a:endParaRPr lang="en-US" sz="3200" b="1" dirty="0"/>
          </a:p>
          <a:p>
            <a:pPr marL="457200" indent="-457200">
              <a:buFont typeface="Arial" panose="020B0604020202020204" pitchFamily="34" charset="0"/>
              <a:buChar char="•"/>
            </a:pPr>
            <a:r>
              <a:rPr lang="en-US" sz="3200" b="1" dirty="0"/>
              <a:t>Commissioners highlight benefits of entering data</a:t>
            </a:r>
          </a:p>
          <a:p>
            <a:pPr marL="457200" indent="-457200">
              <a:buFont typeface="Arial" panose="020B0604020202020204" pitchFamily="34" charset="0"/>
              <a:buChar char="•"/>
            </a:pPr>
            <a:r>
              <a:rPr lang="en-US" sz="3200" b="1" dirty="0"/>
              <a:t>Commissioners do not influence</a:t>
            </a:r>
          </a:p>
        </p:txBody>
      </p:sp>
      <p:sp>
        <p:nvSpPr>
          <p:cNvPr id="6" name="Google Shape;581;p52">
            <a:extLst>
              <a:ext uri="{FF2B5EF4-FFF2-40B4-BE49-F238E27FC236}">
                <a16:creationId xmlns:a16="http://schemas.microsoft.com/office/drawing/2014/main" id="{2784CAC3-C6AD-E760-7F50-D93536A73C78}"/>
              </a:ext>
            </a:extLst>
          </p:cNvPr>
          <p:cNvSpPr txBox="1">
            <a:spLocks/>
          </p:cNvSpPr>
          <p:nvPr/>
        </p:nvSpPr>
        <p:spPr>
          <a:xfrm>
            <a:off x="356914" y="217980"/>
            <a:ext cx="3868245" cy="843565"/>
          </a:xfrm>
          <a:prstGeom prst="rect">
            <a:avLst/>
          </a:prstGeom>
          <a:noFill/>
          <a:ln>
            <a:noFill/>
          </a:ln>
        </p:spPr>
        <p:txBody>
          <a:bodyPr spcFirstLastPara="1" vert="horz" wrap="square" lIns="91433" tIns="45700" rIns="91433" bIns="45700" rtlCol="0" anchor="ctr" anchorCtr="0">
            <a:normAutofit/>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pPr>
              <a:spcBef>
                <a:spcPts val="0"/>
              </a:spcBef>
              <a:buClr>
                <a:schemeClr val="dk1"/>
              </a:buClr>
              <a:buSzPts val="1400"/>
            </a:pPr>
            <a:r>
              <a:rPr lang="en-US" dirty="0"/>
              <a:t>Outdoor Activity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pic>
        <p:nvPicPr>
          <p:cNvPr id="627" name="Google Shape;627;p58"/>
          <p:cNvPicPr preferRelativeResize="0"/>
          <p:nvPr/>
        </p:nvPicPr>
        <p:blipFill>
          <a:blip r:embed="rId3">
            <a:alphaModFix/>
          </a:blip>
          <a:stretch>
            <a:fillRect/>
          </a:stretch>
        </p:blipFill>
        <p:spPr>
          <a:xfrm>
            <a:off x="1795519" y="3800956"/>
            <a:ext cx="3519431" cy="2377966"/>
          </a:xfrm>
          <a:prstGeom prst="rect">
            <a:avLst/>
          </a:prstGeom>
          <a:noFill/>
          <a:ln>
            <a:solidFill>
              <a:schemeClr val="accent1"/>
            </a:solidFill>
          </a:ln>
        </p:spPr>
      </p:pic>
      <p:sp>
        <p:nvSpPr>
          <p:cNvPr id="628" name="Google Shape;628;p58"/>
          <p:cNvSpPr txBox="1"/>
          <p:nvPr/>
        </p:nvSpPr>
        <p:spPr>
          <a:xfrm>
            <a:off x="-628055" y="-57241"/>
            <a:ext cx="4332000" cy="911491"/>
          </a:xfrm>
          <a:prstGeom prst="rect">
            <a:avLst/>
          </a:prstGeom>
          <a:noFill/>
          <a:ln>
            <a:noFill/>
          </a:ln>
        </p:spPr>
        <p:txBody>
          <a:bodyPr spcFirstLastPara="1" wrap="square" lIns="121900" tIns="121900" rIns="121900" bIns="121900" anchor="t" anchorCtr="0">
            <a:spAutoFit/>
          </a:bodyPr>
          <a:lstStyle/>
          <a:p>
            <a:pPr algn="ctr">
              <a:lnSpc>
                <a:spcPct val="90000"/>
              </a:lnSpc>
              <a:spcBef>
                <a:spcPts val="1333"/>
              </a:spcBef>
            </a:pPr>
            <a:r>
              <a:rPr lang="en" sz="3600" b="1" dirty="0">
                <a:solidFill>
                  <a:schemeClr val="dk1"/>
                </a:solidFill>
                <a:latin typeface="Calibri"/>
                <a:ea typeface="Calibri"/>
                <a:cs typeface="Calibri"/>
                <a:sym typeface="Calibri"/>
              </a:rPr>
              <a:t>Unit Goals</a:t>
            </a:r>
            <a:endParaRPr sz="3600" b="1" dirty="0">
              <a:solidFill>
                <a:schemeClr val="dk1"/>
              </a:solidFill>
              <a:latin typeface="Calibri"/>
              <a:ea typeface="Calibri"/>
              <a:cs typeface="Calibri"/>
              <a:sym typeface="Calibri"/>
            </a:endParaRPr>
          </a:p>
        </p:txBody>
      </p:sp>
      <p:sp>
        <p:nvSpPr>
          <p:cNvPr id="629" name="Google Shape;629;p58"/>
          <p:cNvSpPr txBox="1"/>
          <p:nvPr/>
        </p:nvSpPr>
        <p:spPr>
          <a:xfrm>
            <a:off x="6416550" y="1365470"/>
            <a:ext cx="5634150" cy="4870973"/>
          </a:xfrm>
          <a:prstGeom prst="rect">
            <a:avLst/>
          </a:prstGeom>
          <a:noFill/>
          <a:ln>
            <a:noFill/>
          </a:ln>
        </p:spPr>
        <p:txBody>
          <a:bodyPr spcFirstLastPara="1" wrap="square" lIns="121900" tIns="121900" rIns="121900" bIns="121900" anchor="t" anchorCtr="0">
            <a:spAutoFit/>
          </a:bodyPr>
          <a:lstStyle/>
          <a:p>
            <a:pPr>
              <a:lnSpc>
                <a:spcPct val="115000"/>
              </a:lnSpc>
            </a:pPr>
            <a:r>
              <a:rPr lang="en" sz="3733" b="1" dirty="0">
                <a:solidFill>
                  <a:schemeClr val="dk1"/>
                </a:solidFill>
              </a:rPr>
              <a:t>•</a:t>
            </a:r>
            <a:r>
              <a:rPr lang="en" sz="3200" b="1" dirty="0">
                <a:solidFill>
                  <a:schemeClr val="dk1"/>
                </a:solidFill>
                <a:ea typeface="Calibri"/>
                <a:cs typeface="Calibri"/>
                <a:sym typeface="Calibri"/>
              </a:rPr>
              <a:t>Units own their goals</a:t>
            </a:r>
            <a:endParaRPr sz="3200" b="1" dirty="0">
              <a:solidFill>
                <a:schemeClr val="dk1"/>
              </a:solidFill>
              <a:ea typeface="Calibri"/>
              <a:cs typeface="Calibri"/>
              <a:sym typeface="Calibri"/>
            </a:endParaRPr>
          </a:p>
          <a:p>
            <a:pPr>
              <a:lnSpc>
                <a:spcPct val="115000"/>
              </a:lnSpc>
            </a:pPr>
            <a:r>
              <a:rPr lang="en" sz="3200" b="1" dirty="0">
                <a:solidFill>
                  <a:schemeClr val="dk1"/>
                </a:solidFill>
              </a:rPr>
              <a:t>•</a:t>
            </a:r>
            <a:r>
              <a:rPr lang="en" sz="3200" b="1" dirty="0">
                <a:solidFill>
                  <a:schemeClr val="dk1"/>
                </a:solidFill>
                <a:ea typeface="Calibri"/>
                <a:cs typeface="Calibri"/>
                <a:sym typeface="Calibri"/>
              </a:rPr>
              <a:t>Units decide whether to set goals or not set them</a:t>
            </a:r>
            <a:endParaRPr sz="3200" b="1" dirty="0">
              <a:solidFill>
                <a:schemeClr val="dk1"/>
              </a:solidFill>
              <a:ea typeface="Calibri"/>
              <a:cs typeface="Calibri"/>
              <a:sym typeface="Calibri"/>
            </a:endParaRPr>
          </a:p>
          <a:p>
            <a:pPr>
              <a:lnSpc>
                <a:spcPct val="115000"/>
              </a:lnSpc>
            </a:pPr>
            <a:r>
              <a:rPr lang="en" sz="3200" b="1" dirty="0">
                <a:solidFill>
                  <a:schemeClr val="dk1"/>
                </a:solidFill>
              </a:rPr>
              <a:t>•</a:t>
            </a:r>
            <a:r>
              <a:rPr lang="en" sz="3200" b="1" dirty="0">
                <a:solidFill>
                  <a:schemeClr val="dk1"/>
                </a:solidFill>
                <a:ea typeface="Calibri"/>
                <a:cs typeface="Calibri"/>
                <a:sym typeface="Calibri"/>
              </a:rPr>
              <a:t>Commissioners do not mandate</a:t>
            </a:r>
            <a:endParaRPr sz="3200" b="1" dirty="0">
              <a:solidFill>
                <a:schemeClr val="dk1"/>
              </a:solidFill>
              <a:ea typeface="Calibri"/>
              <a:cs typeface="Calibri"/>
              <a:sym typeface="Calibri"/>
            </a:endParaRPr>
          </a:p>
          <a:p>
            <a:pPr>
              <a:lnSpc>
                <a:spcPct val="115000"/>
              </a:lnSpc>
            </a:pPr>
            <a:r>
              <a:rPr lang="en" sz="3200" b="1" dirty="0">
                <a:solidFill>
                  <a:schemeClr val="dk1"/>
                </a:solidFill>
              </a:rPr>
              <a:t>•</a:t>
            </a:r>
            <a:r>
              <a:rPr lang="en" sz="3200" b="1" dirty="0">
                <a:solidFill>
                  <a:schemeClr val="dk1"/>
                </a:solidFill>
                <a:ea typeface="Calibri"/>
                <a:cs typeface="Calibri"/>
                <a:sym typeface="Calibri"/>
              </a:rPr>
              <a:t>Commissioner Tools is a means of communication to note and comment on goals</a:t>
            </a:r>
            <a:endParaRPr sz="3200" b="1" dirty="0">
              <a:solidFill>
                <a:schemeClr val="dk1"/>
              </a:solidFill>
              <a:ea typeface="Calibri"/>
              <a:cs typeface="Calibri"/>
              <a:sym typeface="Calibri"/>
            </a:endParaRPr>
          </a:p>
        </p:txBody>
      </p:sp>
      <p:pic>
        <p:nvPicPr>
          <p:cNvPr id="626" name="Google Shape;626;p58"/>
          <p:cNvPicPr preferRelativeResize="0"/>
          <p:nvPr/>
        </p:nvPicPr>
        <p:blipFill>
          <a:blip r:embed="rId4">
            <a:alphaModFix/>
          </a:blip>
          <a:stretch>
            <a:fillRect/>
          </a:stretch>
        </p:blipFill>
        <p:spPr>
          <a:xfrm>
            <a:off x="586604" y="1251059"/>
            <a:ext cx="3519431" cy="2377966"/>
          </a:xfrm>
          <a:prstGeom prst="rect">
            <a:avLst/>
          </a:prstGeom>
          <a:noFill/>
          <a:ln>
            <a:solidFill>
              <a:schemeClr val="accent1"/>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63"/>
          <p:cNvSpPr txBox="1">
            <a:spLocks noGrp="1"/>
          </p:cNvSpPr>
          <p:nvPr>
            <p:ph type="title"/>
          </p:nvPr>
        </p:nvSpPr>
        <p:spPr>
          <a:xfrm>
            <a:off x="307803" y="217980"/>
            <a:ext cx="3581025" cy="601827"/>
          </a:xfrm>
          <a:prstGeom prst="rect">
            <a:avLst/>
          </a:prstGeom>
          <a:noFill/>
          <a:ln>
            <a:noFill/>
          </a:ln>
        </p:spPr>
        <p:txBody>
          <a:bodyPr spcFirstLastPara="1" vert="horz" wrap="square" lIns="91433" tIns="45700" rIns="91433" bIns="45700" rtlCol="0" anchor="ctr" anchorCtr="0">
            <a:normAutofit/>
          </a:bodyPr>
          <a:lstStyle/>
          <a:p>
            <a:pPr>
              <a:spcBef>
                <a:spcPts val="0"/>
              </a:spcBef>
              <a:buClr>
                <a:schemeClr val="dk1"/>
              </a:buClr>
              <a:buSzPts val="1400"/>
            </a:pPr>
            <a:r>
              <a:rPr lang="en" dirty="0"/>
              <a:t>Defining Success</a:t>
            </a:r>
            <a:endParaRPr dirty="0"/>
          </a:p>
        </p:txBody>
      </p:sp>
      <p:sp>
        <p:nvSpPr>
          <p:cNvPr id="689" name="Google Shape;689;p63"/>
          <p:cNvSpPr txBox="1">
            <a:spLocks noGrp="1"/>
          </p:cNvSpPr>
          <p:nvPr>
            <p:ph type="body" idx="1"/>
          </p:nvPr>
        </p:nvSpPr>
        <p:spPr>
          <a:xfrm>
            <a:off x="1567544" y="1690688"/>
            <a:ext cx="7135022" cy="4486275"/>
          </a:xfrm>
          <a:prstGeom prst="rect">
            <a:avLst/>
          </a:prstGeom>
          <a:noFill/>
          <a:ln>
            <a:noFill/>
          </a:ln>
        </p:spPr>
        <p:txBody>
          <a:bodyPr spcFirstLastPara="1" vert="horz" wrap="square" lIns="91433" tIns="45700" rIns="91433" bIns="45700" rtlCol="0" anchor="t" anchorCtr="0">
            <a:normAutofit/>
          </a:bodyPr>
          <a:lstStyle/>
          <a:p>
            <a:pPr marL="457189" indent="-338658">
              <a:spcBef>
                <a:spcPts val="1067"/>
              </a:spcBef>
              <a:buClr>
                <a:schemeClr val="dk1"/>
              </a:buClr>
              <a:buSzPct val="100000"/>
            </a:pPr>
            <a:r>
              <a:rPr lang="en" b="1" dirty="0"/>
              <a:t>Unit leaders feel empowered and supported</a:t>
            </a:r>
            <a:endParaRPr b="1" dirty="0"/>
          </a:p>
          <a:p>
            <a:pPr marL="457189" indent="-338658">
              <a:spcBef>
                <a:spcPts val="1067"/>
              </a:spcBef>
              <a:buClr>
                <a:schemeClr val="dk1"/>
              </a:buClr>
              <a:buSzPct val="100000"/>
            </a:pPr>
            <a:r>
              <a:rPr lang="en" b="1" dirty="0"/>
              <a:t>Commissioners feel appreciated </a:t>
            </a:r>
            <a:endParaRPr b="1" dirty="0"/>
          </a:p>
          <a:p>
            <a:pPr marL="457189" indent="-338658">
              <a:spcBef>
                <a:spcPts val="1067"/>
              </a:spcBef>
              <a:buClr>
                <a:schemeClr val="dk1"/>
              </a:buClr>
              <a:buSzPct val="100000"/>
            </a:pPr>
            <a:r>
              <a:rPr lang="en" b="1" dirty="0"/>
              <a:t>Satisfaction in serving as a commissioner (and fun)</a:t>
            </a:r>
            <a:endParaRPr b="1" dirty="0"/>
          </a:p>
          <a:p>
            <a:pPr marL="457189" indent="-338658">
              <a:spcBef>
                <a:spcPts val="1067"/>
              </a:spcBef>
              <a:buClr>
                <a:schemeClr val="dk1"/>
              </a:buClr>
              <a:buSzPct val="100000"/>
            </a:pPr>
            <a:r>
              <a:rPr lang="en" b="1" dirty="0"/>
              <a:t>Easier to ‘invite’ new commissioners</a:t>
            </a:r>
            <a:endParaRPr b="1" dirty="0"/>
          </a:p>
          <a:p>
            <a:pPr marL="457189" indent="-338658">
              <a:spcBef>
                <a:spcPts val="1067"/>
              </a:spcBef>
              <a:buClr>
                <a:schemeClr val="dk1"/>
              </a:buClr>
              <a:buSzPct val="100000"/>
            </a:pPr>
            <a:r>
              <a:rPr lang="en" b="1" dirty="0"/>
              <a:t>Flexible approach that pivots easily</a:t>
            </a:r>
            <a:endParaRPr b="1" dirty="0"/>
          </a:p>
          <a:p>
            <a:pPr marL="457189" indent="-338658">
              <a:spcBef>
                <a:spcPts val="1067"/>
              </a:spcBef>
              <a:buClr>
                <a:schemeClr val="dk1"/>
              </a:buClr>
              <a:buSzPct val="100000"/>
            </a:pPr>
            <a:r>
              <a:rPr lang="en" b="1" dirty="0"/>
              <a:t>Increased unit and youth retention</a:t>
            </a:r>
            <a:endParaRPr b="1" dirty="0"/>
          </a:p>
          <a:p>
            <a:pPr marL="457189" indent="-220128">
              <a:spcBef>
                <a:spcPts val="1067"/>
              </a:spcBef>
              <a:buClr>
                <a:schemeClr val="dk1"/>
              </a:buClr>
              <a:buSzPts val="1400"/>
              <a:buNone/>
            </a:pPr>
            <a:endParaRPr dirty="0"/>
          </a:p>
        </p:txBody>
      </p:sp>
      <p:pic>
        <p:nvPicPr>
          <p:cNvPr id="690" name="Google Shape;690;p63"/>
          <p:cNvPicPr preferRelativeResize="0"/>
          <p:nvPr/>
        </p:nvPicPr>
        <p:blipFill rotWithShape="1">
          <a:blip r:embed="rId3">
            <a:alphaModFix/>
          </a:blip>
          <a:srcRect/>
          <a:stretch/>
        </p:blipFill>
        <p:spPr>
          <a:xfrm>
            <a:off x="9579562" y="2946980"/>
            <a:ext cx="1914203" cy="19196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63">
            <a:extLst>
              <a:ext uri="{FF2B5EF4-FFF2-40B4-BE49-F238E27FC236}">
                <a16:creationId xmlns:a16="http://schemas.microsoft.com/office/drawing/2014/main" id="{DE81FCD2-0FD0-EB07-DDA8-3323308F0FF4}"/>
              </a:ext>
            </a:extLst>
          </p:cNvPr>
          <p:cNvSpPr txBox="1">
            <a:spLocks/>
          </p:cNvSpPr>
          <p:nvPr/>
        </p:nvSpPr>
        <p:spPr>
          <a:xfrm>
            <a:off x="307803" y="217980"/>
            <a:ext cx="3581025" cy="601827"/>
          </a:xfrm>
          <a:prstGeom prst="rect">
            <a:avLst/>
          </a:prstGeom>
          <a:noFill/>
          <a:ln>
            <a:noFill/>
          </a:ln>
        </p:spPr>
        <p:txBody>
          <a:bodyPr spcFirstLastPara="1" vert="horz" wrap="square" lIns="91433" tIns="45700" rIns="91433" bIns="45700" rtlCol="0" anchor="ctr" anchorCtr="0">
            <a:normAutofit/>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pPr>
              <a:spcBef>
                <a:spcPts val="0"/>
              </a:spcBef>
              <a:buClr>
                <a:schemeClr val="dk1"/>
              </a:buClr>
              <a:buSzPts val="1400"/>
            </a:pPr>
            <a:r>
              <a:rPr lang="en-US" dirty="0"/>
              <a:t>Summary</a:t>
            </a:r>
          </a:p>
        </p:txBody>
      </p:sp>
      <p:pic>
        <p:nvPicPr>
          <p:cNvPr id="698" name="Google Shape;698;p64" descr="A blue circle with white text&#10;&#10;Description automatically generated"/>
          <p:cNvPicPr preferRelativeResize="0"/>
          <p:nvPr/>
        </p:nvPicPr>
        <p:blipFill rotWithShape="1">
          <a:blip r:embed="rId3">
            <a:alphaModFix/>
          </a:blip>
          <a:srcRect/>
          <a:stretch/>
        </p:blipFill>
        <p:spPr>
          <a:xfrm>
            <a:off x="3430015" y="1062257"/>
            <a:ext cx="5111146" cy="4785669"/>
          </a:xfrm>
          <a:prstGeom prst="rect">
            <a:avLst/>
          </a:prstGeom>
          <a:noFill/>
          <a:ln>
            <a:noFill/>
          </a:ln>
        </p:spPr>
      </p:pic>
    </p:spTree>
    <p:extLst>
      <p:ext uri="{BB962C8B-B14F-4D97-AF65-F5344CB8AC3E}">
        <p14:creationId xmlns:p14="http://schemas.microsoft.com/office/powerpoint/2010/main" val="3774697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850D71F9-6CEA-4730-A67D-27996B9F81AD}"/>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25711DED-FC57-4C62-A5DD-2E88C8AF9FA2}"/>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pic>
        <p:nvPicPr>
          <p:cNvPr id="5" name="Google Shape;225;p21">
            <a:extLst>
              <a:ext uri="{FF2B5EF4-FFF2-40B4-BE49-F238E27FC236}">
                <a16:creationId xmlns:a16="http://schemas.microsoft.com/office/drawing/2014/main" id="{1E1C36FB-8C3E-4E7C-886B-FE46B3DDCDC9}"/>
              </a:ext>
            </a:extLst>
          </p:cNvPr>
          <p:cNvPicPr preferRelativeResize="0"/>
          <p:nvPr/>
        </p:nvPicPr>
        <p:blipFill rotWithShape="1">
          <a:blip r:embed="rId3">
            <a:alphaModFix/>
          </a:blip>
          <a:srcRect/>
          <a:stretch/>
        </p:blipFill>
        <p:spPr>
          <a:xfrm>
            <a:off x="4017084" y="4034715"/>
            <a:ext cx="4157832" cy="1725318"/>
          </a:xfrm>
          <a:prstGeom prst="rect">
            <a:avLst/>
          </a:prstGeom>
          <a:noFill/>
          <a:ln>
            <a:noFill/>
          </a:ln>
        </p:spPr>
      </p:pic>
    </p:spTree>
    <p:extLst>
      <p:ext uri="{BB962C8B-B14F-4D97-AF65-F5344CB8AC3E}">
        <p14:creationId xmlns:p14="http://schemas.microsoft.com/office/powerpoint/2010/main" val="1428412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BB90E-5831-5902-8B21-DAA51BDBF1EB}"/>
              </a:ext>
            </a:extLst>
          </p:cNvPr>
          <p:cNvSpPr>
            <a:spLocks noGrp="1"/>
          </p:cNvSpPr>
          <p:nvPr>
            <p:ph type="title"/>
          </p:nvPr>
        </p:nvSpPr>
        <p:spPr>
          <a:xfrm>
            <a:off x="346841" y="286202"/>
            <a:ext cx="4004442" cy="599151"/>
          </a:xfrm>
        </p:spPr>
        <p:txBody>
          <a:bodyPr/>
          <a:lstStyle/>
          <a:p>
            <a:r>
              <a:rPr lang="en-US" dirty="0"/>
              <a:t>Course Objectives</a:t>
            </a:r>
          </a:p>
        </p:txBody>
      </p:sp>
      <p:sp>
        <p:nvSpPr>
          <p:cNvPr id="3" name="Content Placeholder 2">
            <a:extLst>
              <a:ext uri="{FF2B5EF4-FFF2-40B4-BE49-F238E27FC236}">
                <a16:creationId xmlns:a16="http://schemas.microsoft.com/office/drawing/2014/main" id="{BE63422A-72F7-E725-80FC-045E1146B023}"/>
              </a:ext>
            </a:extLst>
          </p:cNvPr>
          <p:cNvSpPr>
            <a:spLocks noGrp="1"/>
          </p:cNvSpPr>
          <p:nvPr>
            <p:ph idx="1"/>
          </p:nvPr>
        </p:nvSpPr>
        <p:spPr>
          <a:xfrm>
            <a:off x="2078421" y="1783584"/>
            <a:ext cx="7738241" cy="4351338"/>
          </a:xfrm>
        </p:spPr>
        <p:txBody>
          <a:bodyPr/>
          <a:lstStyle/>
          <a:p>
            <a:r>
              <a:rPr lang="en-US" sz="3200" b="1" dirty="0"/>
              <a:t>Understand</a:t>
            </a:r>
            <a:r>
              <a:rPr lang="en-US" sz="3200" dirty="0"/>
              <a:t> the core concepts and approach of unit service</a:t>
            </a:r>
          </a:p>
          <a:p>
            <a:r>
              <a:rPr lang="en-US" sz="3200" b="1" dirty="0"/>
              <a:t>Know</a:t>
            </a:r>
            <a:r>
              <a:rPr lang="en-US" sz="3200" dirty="0"/>
              <a:t> the role of the commissioner and how building relationships creates partnerships</a:t>
            </a:r>
          </a:p>
          <a:p>
            <a:r>
              <a:rPr lang="en-US" sz="3200" b="1" dirty="0"/>
              <a:t>Be familiar with</a:t>
            </a:r>
            <a:r>
              <a:rPr lang="en-US" sz="3200" dirty="0"/>
              <a:t> Unit Metrics and Connections</a:t>
            </a:r>
          </a:p>
          <a:p>
            <a:endParaRPr lang="en-US" dirty="0"/>
          </a:p>
          <a:p>
            <a:endParaRPr lang="en-US" dirty="0"/>
          </a:p>
        </p:txBody>
      </p:sp>
    </p:spTree>
    <p:extLst>
      <p:ext uri="{BB962C8B-B14F-4D97-AF65-F5344CB8AC3E}">
        <p14:creationId xmlns:p14="http://schemas.microsoft.com/office/powerpoint/2010/main" val="2105335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45"/>
          <p:cNvSpPr txBox="1">
            <a:spLocks noGrp="1"/>
          </p:cNvSpPr>
          <p:nvPr>
            <p:ph type="title"/>
          </p:nvPr>
        </p:nvSpPr>
        <p:spPr>
          <a:xfrm>
            <a:off x="538089" y="166198"/>
            <a:ext cx="10515600" cy="1325563"/>
          </a:xfrm>
          <a:prstGeom prst="rect">
            <a:avLst/>
          </a:prstGeom>
          <a:noFill/>
          <a:ln>
            <a:noFill/>
          </a:ln>
        </p:spPr>
        <p:txBody>
          <a:bodyPr spcFirstLastPara="1" vert="horz" wrap="square" lIns="91433" tIns="45700" rIns="91433" bIns="45700" rtlCol="0" anchor="ctr" anchorCtr="0">
            <a:normAutofit/>
          </a:bodyPr>
          <a:lstStyle/>
          <a:p>
            <a:pPr>
              <a:spcBef>
                <a:spcPts val="0"/>
              </a:spcBef>
              <a:buSzPts val="1400"/>
            </a:pPr>
            <a:r>
              <a:rPr lang="en" dirty="0"/>
              <a:t>Core Concepts </a:t>
            </a:r>
            <a:br>
              <a:rPr lang="en" dirty="0"/>
            </a:br>
            <a:r>
              <a:rPr lang="en" dirty="0"/>
              <a:t>of Unit Service</a:t>
            </a:r>
            <a:endParaRPr dirty="0"/>
          </a:p>
        </p:txBody>
      </p:sp>
      <p:sp>
        <p:nvSpPr>
          <p:cNvPr id="515" name="Google Shape;515;p45"/>
          <p:cNvSpPr txBox="1">
            <a:spLocks noGrp="1"/>
          </p:cNvSpPr>
          <p:nvPr>
            <p:ph type="body" idx="2"/>
          </p:nvPr>
        </p:nvSpPr>
        <p:spPr>
          <a:xfrm>
            <a:off x="1318528" y="2715039"/>
            <a:ext cx="4196909" cy="2861415"/>
          </a:xfrm>
          <a:prstGeom prst="rect">
            <a:avLst/>
          </a:prstGeom>
          <a:noFill/>
          <a:ln>
            <a:noFill/>
          </a:ln>
        </p:spPr>
        <p:txBody>
          <a:bodyPr spcFirstLastPara="1" vert="horz" wrap="square" lIns="91433" tIns="45700" rIns="91433" bIns="45700" rtlCol="0" anchor="t" anchorCtr="0">
            <a:normAutofit/>
          </a:bodyPr>
          <a:lstStyle/>
          <a:p>
            <a:pPr marL="0" indent="0">
              <a:spcBef>
                <a:spcPts val="0"/>
              </a:spcBef>
              <a:buClr>
                <a:schemeClr val="dk1"/>
              </a:buClr>
              <a:buSzPts val="3600"/>
              <a:buNone/>
            </a:pPr>
            <a:r>
              <a:rPr lang="en" sz="3200" b="1" dirty="0"/>
              <a:t>Culture Statement</a:t>
            </a:r>
          </a:p>
          <a:p>
            <a:pPr marL="0" indent="0">
              <a:spcBef>
                <a:spcPts val="0"/>
              </a:spcBef>
              <a:buClr>
                <a:schemeClr val="dk1"/>
              </a:buClr>
              <a:buSzPts val="3600"/>
              <a:buNone/>
            </a:pPr>
            <a:endParaRPr lang="en" sz="1200" b="1" dirty="0"/>
          </a:p>
          <a:p>
            <a:pPr marL="0" indent="0">
              <a:spcBef>
                <a:spcPts val="0"/>
              </a:spcBef>
              <a:buClr>
                <a:schemeClr val="dk1"/>
              </a:buClr>
              <a:buSzPts val="3600"/>
              <a:buNone/>
            </a:pPr>
            <a:r>
              <a:rPr lang="en" dirty="0"/>
              <a:t>Be the Heart.</a:t>
            </a:r>
          </a:p>
          <a:p>
            <a:pPr marL="0" indent="0">
              <a:spcBef>
                <a:spcPts val="0"/>
              </a:spcBef>
              <a:buClr>
                <a:schemeClr val="dk1"/>
              </a:buClr>
              <a:buSzPts val="3600"/>
              <a:buNone/>
            </a:pPr>
            <a:r>
              <a:rPr lang="en" dirty="0"/>
              <a:t>Build Relationships.</a:t>
            </a:r>
          </a:p>
          <a:p>
            <a:pPr marL="0" indent="0">
              <a:spcBef>
                <a:spcPts val="0"/>
              </a:spcBef>
              <a:buClr>
                <a:schemeClr val="dk1"/>
              </a:buClr>
              <a:buSzPts val="3600"/>
              <a:buNone/>
            </a:pPr>
            <a:r>
              <a:rPr lang="en" dirty="0"/>
              <a:t>Change Lives.</a:t>
            </a:r>
            <a:endParaRPr dirty="0"/>
          </a:p>
          <a:p>
            <a:pPr marL="457189" indent="-220128">
              <a:spcBef>
                <a:spcPts val="1067"/>
              </a:spcBef>
              <a:buClr>
                <a:schemeClr val="dk1"/>
              </a:buClr>
              <a:buSzPts val="1400"/>
              <a:buNone/>
            </a:pPr>
            <a:endParaRPr dirty="0"/>
          </a:p>
        </p:txBody>
      </p:sp>
      <p:sp>
        <p:nvSpPr>
          <p:cNvPr id="517" name="Google Shape;517;p45"/>
          <p:cNvSpPr txBox="1">
            <a:spLocks noGrp="1"/>
          </p:cNvSpPr>
          <p:nvPr>
            <p:ph type="body" idx="4"/>
          </p:nvPr>
        </p:nvSpPr>
        <p:spPr>
          <a:xfrm>
            <a:off x="6203571" y="2271232"/>
            <a:ext cx="5626707" cy="2984261"/>
          </a:xfrm>
          <a:prstGeom prst="rect">
            <a:avLst/>
          </a:prstGeom>
          <a:noFill/>
          <a:ln>
            <a:noFill/>
          </a:ln>
        </p:spPr>
        <p:txBody>
          <a:bodyPr spcFirstLastPara="1" vert="horz" wrap="square" lIns="91433" tIns="45700" rIns="91433" bIns="45700" rtlCol="0" anchor="t" anchorCtr="0">
            <a:normAutofit fontScale="92500" lnSpcReduction="20000"/>
          </a:bodyPr>
          <a:lstStyle/>
          <a:p>
            <a:pPr marL="118530" indent="0">
              <a:spcBef>
                <a:spcPts val="1067"/>
              </a:spcBef>
              <a:buSzPts val="1400"/>
              <a:buNone/>
            </a:pPr>
            <a:r>
              <a:rPr lang="en" sz="3500" b="1" i="0" dirty="0">
                <a:solidFill>
                  <a:srgbClr val="000000"/>
                </a:solidFill>
                <a:latin typeface="Calibri" panose="020F0502020204030204" pitchFamily="34" charset="0"/>
                <a:ea typeface="Calibri" panose="020F0502020204030204" pitchFamily="34" charset="0"/>
                <a:cs typeface="Calibri" panose="020F0502020204030204" pitchFamily="34" charset="0"/>
                <a:sym typeface="Roboto"/>
              </a:rPr>
              <a:t>Our Purpose</a:t>
            </a:r>
          </a:p>
          <a:p>
            <a:pPr marL="118530" indent="0">
              <a:spcBef>
                <a:spcPts val="1067"/>
              </a:spcBef>
              <a:buSzPts val="1400"/>
              <a:buNone/>
            </a:pPr>
            <a:r>
              <a:rPr lang="en" sz="3000" b="0" i="0" dirty="0">
                <a:solidFill>
                  <a:srgbClr val="000000"/>
                </a:solidFill>
                <a:ea typeface="Roboto"/>
                <a:cs typeface="Roboto"/>
                <a:sym typeface="Roboto"/>
              </a:rPr>
              <a:t>Being the </a:t>
            </a:r>
            <a:r>
              <a:rPr lang="en" sz="3000" i="0" dirty="0">
                <a:solidFill>
                  <a:srgbClr val="000000"/>
                </a:solidFill>
                <a:ea typeface="Roboto"/>
                <a:cs typeface="Roboto"/>
                <a:sym typeface="Roboto"/>
              </a:rPr>
              <a:t>single</a:t>
            </a:r>
            <a:r>
              <a:rPr lang="en" sz="3000" dirty="0">
                <a:solidFill>
                  <a:srgbClr val="000000"/>
                </a:solidFill>
                <a:ea typeface="Roboto"/>
                <a:cs typeface="Roboto"/>
                <a:sym typeface="Roboto"/>
              </a:rPr>
              <a:t> </a:t>
            </a:r>
            <a:r>
              <a:rPr lang="en" sz="3000" i="0" dirty="0">
                <a:solidFill>
                  <a:srgbClr val="000000"/>
                </a:solidFill>
                <a:ea typeface="Roboto"/>
                <a:cs typeface="Roboto"/>
                <a:sym typeface="Roboto"/>
              </a:rPr>
              <a:t>best resource…</a:t>
            </a:r>
            <a:endParaRPr sz="3000" i="0" dirty="0">
              <a:solidFill>
                <a:srgbClr val="000000"/>
              </a:solidFill>
              <a:ea typeface="Roboto"/>
              <a:cs typeface="Roboto"/>
              <a:sym typeface="Roboto"/>
            </a:endParaRPr>
          </a:p>
          <a:p>
            <a:pPr marL="118530" indent="0">
              <a:spcBef>
                <a:spcPts val="1067"/>
              </a:spcBef>
              <a:buSzPts val="1400"/>
              <a:buNone/>
            </a:pPr>
            <a:endParaRPr lang="en-US" b="0" i="0" dirty="0">
              <a:solidFill>
                <a:srgbClr val="000000"/>
              </a:solidFill>
              <a:latin typeface="Roboto"/>
              <a:ea typeface="Roboto"/>
              <a:cs typeface="Roboto"/>
              <a:sym typeface="Roboto"/>
            </a:endParaRPr>
          </a:p>
          <a:p>
            <a:pPr marL="118530" indent="0">
              <a:spcBef>
                <a:spcPts val="1067"/>
              </a:spcBef>
              <a:buSzPts val="1400"/>
              <a:buNone/>
            </a:pPr>
            <a:r>
              <a:rPr lang="en-US" sz="3500" b="1" dirty="0">
                <a:solidFill>
                  <a:srgbClr val="000000"/>
                </a:solidFill>
                <a:ea typeface="Roboto"/>
                <a:cs typeface="Roboto"/>
                <a:sym typeface="Roboto"/>
              </a:rPr>
              <a:t>Our Objectives</a:t>
            </a:r>
          </a:p>
          <a:p>
            <a:pPr lvl="0"/>
            <a:r>
              <a:rPr lang="en-US" sz="3000" dirty="0"/>
              <a:t>Membership retention</a:t>
            </a:r>
          </a:p>
          <a:p>
            <a:pPr lvl="0"/>
            <a:r>
              <a:rPr lang="en-US" sz="3000" dirty="0"/>
              <a:t>Membership growth</a:t>
            </a:r>
          </a:p>
          <a:p>
            <a:pPr marL="118530" indent="0">
              <a:spcBef>
                <a:spcPts val="1067"/>
              </a:spcBef>
              <a:buSzPts val="1400"/>
              <a:buNone/>
            </a:pPr>
            <a:endParaRPr lang="en-US" dirty="0">
              <a:solidFill>
                <a:srgbClr val="000000"/>
              </a:solidFill>
              <a:latin typeface="Roboto"/>
              <a:ea typeface="Roboto"/>
              <a:cs typeface="Roboto"/>
              <a:sym typeface="Roboto"/>
            </a:endParaRPr>
          </a:p>
          <a:p>
            <a:pPr marL="118530" indent="0">
              <a:spcBef>
                <a:spcPts val="1067"/>
              </a:spcBef>
              <a:buSzPts val="1400"/>
              <a:buNone/>
            </a:pPr>
            <a:endParaRPr b="0" i="0" dirty="0">
              <a:solidFill>
                <a:srgbClr val="000000"/>
              </a:solidFill>
              <a:latin typeface="Roboto"/>
              <a:ea typeface="Roboto"/>
              <a:cs typeface="Roboto"/>
              <a:sym typeface="Roboto"/>
            </a:endParaRPr>
          </a:p>
          <a:p>
            <a:pPr marL="457189" indent="-220128">
              <a:spcBef>
                <a:spcPts val="1067"/>
              </a:spcBef>
              <a:buClr>
                <a:schemeClr val="dk1"/>
              </a:buClr>
              <a:buSzPts val="14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48"/>
          <p:cNvSpPr txBox="1">
            <a:spLocks noGrp="1"/>
          </p:cNvSpPr>
          <p:nvPr>
            <p:ph type="body" idx="1"/>
          </p:nvPr>
        </p:nvSpPr>
        <p:spPr>
          <a:xfrm>
            <a:off x="388883" y="299669"/>
            <a:ext cx="5097517" cy="1455559"/>
          </a:xfrm>
          <a:prstGeom prst="rect">
            <a:avLst/>
          </a:prstGeom>
        </p:spPr>
        <p:txBody>
          <a:bodyPr spcFirstLastPara="1" vert="horz" wrap="square" lIns="91433" tIns="45700" rIns="91433" bIns="45700" rtlCol="0" anchor="t" anchorCtr="0">
            <a:normAutofit/>
          </a:bodyPr>
          <a:lstStyle/>
          <a:p>
            <a:pPr marL="0" indent="0">
              <a:lnSpc>
                <a:spcPct val="115000"/>
              </a:lnSpc>
              <a:spcBef>
                <a:spcPts val="0"/>
              </a:spcBef>
              <a:buClr>
                <a:schemeClr val="dk1"/>
              </a:buClr>
              <a:buSzPts val="1100"/>
              <a:buNone/>
            </a:pPr>
            <a:r>
              <a:rPr lang="en" sz="3600" b="1" dirty="0"/>
              <a:t>Our Current Approach</a:t>
            </a:r>
            <a:endParaRPr sz="3600" b="1" dirty="0"/>
          </a:p>
          <a:p>
            <a:pPr marL="0" indent="0">
              <a:lnSpc>
                <a:spcPct val="115000"/>
              </a:lnSpc>
              <a:spcBef>
                <a:spcPts val="0"/>
              </a:spcBef>
              <a:buClr>
                <a:schemeClr val="dk1"/>
              </a:buClr>
              <a:buSzPts val="1100"/>
              <a:buNone/>
            </a:pPr>
            <a:r>
              <a:rPr lang="en" sz="3600" b="1" dirty="0"/>
              <a:t>To Unit Service</a:t>
            </a:r>
            <a:endParaRPr sz="3600" b="1" dirty="0"/>
          </a:p>
          <a:p>
            <a:pPr marL="0" indent="0">
              <a:spcBef>
                <a:spcPts val="1067"/>
              </a:spcBef>
              <a:buNone/>
            </a:pPr>
            <a:endParaRPr dirty="0"/>
          </a:p>
        </p:txBody>
      </p:sp>
      <p:pic>
        <p:nvPicPr>
          <p:cNvPr id="540" name="Google Shape;540;p48"/>
          <p:cNvPicPr preferRelativeResize="0"/>
          <p:nvPr/>
        </p:nvPicPr>
        <p:blipFill>
          <a:blip r:embed="rId3">
            <a:alphaModFix/>
          </a:blip>
          <a:stretch>
            <a:fillRect/>
          </a:stretch>
        </p:blipFill>
        <p:spPr>
          <a:xfrm>
            <a:off x="2948808" y="1545021"/>
            <a:ext cx="6294384" cy="4811822"/>
          </a:xfrm>
          <a:prstGeom prst="rect">
            <a:avLst/>
          </a:prstGeom>
          <a:noFill/>
          <a:ln>
            <a:noFill/>
          </a:ln>
        </p:spPr>
      </p:pic>
      <p:sp>
        <p:nvSpPr>
          <p:cNvPr id="541" name="Google Shape;541;p48"/>
          <p:cNvSpPr txBox="1"/>
          <p:nvPr/>
        </p:nvSpPr>
        <p:spPr>
          <a:xfrm>
            <a:off x="3456092" y="3099037"/>
            <a:ext cx="1485600" cy="954067"/>
          </a:xfrm>
          <a:prstGeom prst="rect">
            <a:avLst/>
          </a:prstGeom>
          <a:noFill/>
          <a:ln>
            <a:noFill/>
          </a:ln>
        </p:spPr>
        <p:txBody>
          <a:bodyPr spcFirstLastPara="1" wrap="square" lIns="121900" tIns="121900" rIns="121900" bIns="121900" anchor="t" anchorCtr="0">
            <a:spAutoFit/>
          </a:bodyPr>
          <a:lstStyle/>
          <a:p>
            <a:pPr algn="ctr">
              <a:lnSpc>
                <a:spcPct val="115000"/>
              </a:lnSpc>
            </a:pPr>
            <a:r>
              <a:rPr lang="en" sz="2000" b="1" dirty="0">
                <a:solidFill>
                  <a:schemeClr val="dk1"/>
                </a:solidFill>
                <a:ea typeface="Aharoni"/>
                <a:cs typeface="Aharoni"/>
                <a:sym typeface="Aharoni"/>
              </a:rPr>
              <a:t>Unit Metrics?</a:t>
            </a:r>
            <a:endParaRPr sz="2000" b="1" dirty="0">
              <a:solidFill>
                <a:schemeClr val="dk1"/>
              </a:solidFill>
              <a:ea typeface="Aharoni"/>
              <a:cs typeface="Aharoni"/>
              <a:sym typeface="Aharoni"/>
            </a:endParaRPr>
          </a:p>
        </p:txBody>
      </p:sp>
      <p:pic>
        <p:nvPicPr>
          <p:cNvPr id="542" name="Google Shape;542;p48"/>
          <p:cNvPicPr preferRelativeResize="0"/>
          <p:nvPr/>
        </p:nvPicPr>
        <p:blipFill>
          <a:blip r:embed="rId4">
            <a:alphaModFix/>
          </a:blip>
          <a:stretch>
            <a:fillRect/>
          </a:stretch>
        </p:blipFill>
        <p:spPr>
          <a:xfrm>
            <a:off x="5240690" y="2109822"/>
            <a:ext cx="1115848" cy="954067"/>
          </a:xfrm>
          <a:prstGeom prst="rect">
            <a:avLst/>
          </a:prstGeom>
          <a:noFill/>
          <a:ln>
            <a:noFill/>
          </a:ln>
        </p:spPr>
      </p:pic>
      <p:sp>
        <p:nvSpPr>
          <p:cNvPr id="543" name="Google Shape;543;p48"/>
          <p:cNvSpPr txBox="1"/>
          <p:nvPr/>
        </p:nvSpPr>
        <p:spPr>
          <a:xfrm>
            <a:off x="5145458" y="3400545"/>
            <a:ext cx="1485600" cy="623656"/>
          </a:xfrm>
          <a:prstGeom prst="rect">
            <a:avLst/>
          </a:prstGeom>
          <a:noFill/>
          <a:ln>
            <a:noFill/>
          </a:ln>
        </p:spPr>
        <p:txBody>
          <a:bodyPr spcFirstLastPara="1" wrap="square" lIns="121900" tIns="121900" rIns="121900" bIns="121900" anchor="t" anchorCtr="0">
            <a:spAutoFit/>
          </a:bodyPr>
          <a:lstStyle/>
          <a:p>
            <a:pPr>
              <a:lnSpc>
                <a:spcPct val="115000"/>
              </a:lnSpc>
            </a:pPr>
            <a:r>
              <a:rPr lang="en" sz="2000" b="1" dirty="0">
                <a:solidFill>
                  <a:schemeClr val="dk1"/>
                </a:solidFill>
                <a:ea typeface="Aharoni"/>
                <a:cs typeface="Aharoni"/>
                <a:sym typeface="Aharoni"/>
              </a:rPr>
              <a:t>Training?</a:t>
            </a:r>
            <a:endParaRPr sz="2000" b="1" dirty="0">
              <a:solidFill>
                <a:schemeClr val="dk1"/>
              </a:solidFill>
              <a:ea typeface="Aharoni"/>
              <a:cs typeface="Aharoni"/>
              <a:sym typeface="Aharoni"/>
            </a:endParaRPr>
          </a:p>
        </p:txBody>
      </p:sp>
      <p:sp>
        <p:nvSpPr>
          <p:cNvPr id="544" name="Google Shape;544;p48"/>
          <p:cNvSpPr txBox="1"/>
          <p:nvPr/>
        </p:nvSpPr>
        <p:spPr>
          <a:xfrm>
            <a:off x="6299049" y="2828876"/>
            <a:ext cx="1704896" cy="600124"/>
          </a:xfrm>
          <a:prstGeom prst="rect">
            <a:avLst/>
          </a:prstGeom>
          <a:noFill/>
          <a:ln>
            <a:noFill/>
          </a:ln>
        </p:spPr>
        <p:txBody>
          <a:bodyPr spcFirstLastPara="1" wrap="square" lIns="121900" tIns="121900" rIns="121900" bIns="121900" anchor="t" anchorCtr="0">
            <a:spAutoFit/>
          </a:bodyPr>
          <a:lstStyle/>
          <a:p>
            <a:pPr>
              <a:lnSpc>
                <a:spcPct val="115000"/>
              </a:lnSpc>
            </a:pPr>
            <a:r>
              <a:rPr lang="en" sz="1900" b="1" spc="-80" dirty="0">
                <a:solidFill>
                  <a:schemeClr val="dk1"/>
                </a:solidFill>
                <a:ea typeface="Aharoni"/>
                <a:cs typeface="Aharoni"/>
                <a:sym typeface="Aharoni"/>
              </a:rPr>
              <a:t>Advancement?</a:t>
            </a:r>
            <a:endParaRPr sz="1900" b="1" spc="-80" dirty="0">
              <a:solidFill>
                <a:schemeClr val="dk1"/>
              </a:solidFill>
              <a:ea typeface="Aharoni"/>
              <a:cs typeface="Aharoni"/>
              <a:sym typeface="Aharoni"/>
            </a:endParaRPr>
          </a:p>
        </p:txBody>
      </p:sp>
      <p:sp>
        <p:nvSpPr>
          <p:cNvPr id="545" name="Google Shape;545;p48"/>
          <p:cNvSpPr txBox="1"/>
          <p:nvPr/>
        </p:nvSpPr>
        <p:spPr>
          <a:xfrm>
            <a:off x="7036980" y="3368505"/>
            <a:ext cx="1610316" cy="582427"/>
          </a:xfrm>
          <a:prstGeom prst="rect">
            <a:avLst/>
          </a:prstGeom>
          <a:noFill/>
          <a:ln>
            <a:noFill/>
          </a:ln>
        </p:spPr>
        <p:txBody>
          <a:bodyPr spcFirstLastPara="1" wrap="square" lIns="121900" tIns="121900" rIns="121900" bIns="121900" anchor="t" anchorCtr="0">
            <a:spAutoFit/>
          </a:bodyPr>
          <a:lstStyle/>
          <a:p>
            <a:pPr algn="r">
              <a:lnSpc>
                <a:spcPct val="115000"/>
              </a:lnSpc>
            </a:pPr>
            <a:r>
              <a:rPr lang="en" sz="1900" b="1" spc="-90" dirty="0">
                <a:solidFill>
                  <a:schemeClr val="dk1"/>
                </a:solidFill>
                <a:ea typeface="Aharoni"/>
                <a:cs typeface="Aharoni"/>
                <a:sym typeface="Aharoni"/>
              </a:rPr>
              <a:t>Membership?</a:t>
            </a:r>
            <a:endParaRPr sz="1900" b="1" spc="-90" dirty="0">
              <a:solidFill>
                <a:schemeClr val="dk1"/>
              </a:solidFill>
              <a:ea typeface="Aharoni"/>
              <a:cs typeface="Aharoni"/>
              <a:sym typeface="Aharon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47"/>
          <p:cNvSpPr txBox="1">
            <a:spLocks noGrp="1"/>
          </p:cNvSpPr>
          <p:nvPr>
            <p:ph type="body" idx="1"/>
          </p:nvPr>
        </p:nvSpPr>
        <p:spPr>
          <a:xfrm>
            <a:off x="5763491" y="2903168"/>
            <a:ext cx="5069978" cy="1051662"/>
          </a:xfrm>
          <a:prstGeom prst="rect">
            <a:avLst/>
          </a:prstGeom>
          <a:noFill/>
          <a:ln>
            <a:noFill/>
          </a:ln>
        </p:spPr>
        <p:txBody>
          <a:bodyPr spcFirstLastPara="1" vert="horz" wrap="square" lIns="91433" tIns="45700" rIns="91433" bIns="45700" rtlCol="0" anchor="t" anchorCtr="0">
            <a:normAutofit fontScale="92500" lnSpcReduction="20000"/>
          </a:bodyPr>
          <a:lstStyle/>
          <a:p>
            <a:pPr marL="118530" indent="0" algn="ctr">
              <a:spcBef>
                <a:spcPts val="1067"/>
              </a:spcBef>
              <a:buSzPts val="1400"/>
              <a:buNone/>
            </a:pPr>
            <a:r>
              <a:rPr lang="en" sz="3900" b="1" dirty="0"/>
              <a:t>What is the Role of the Commissioner</a:t>
            </a:r>
            <a:r>
              <a:rPr lang="en" sz="3600" b="1" dirty="0"/>
              <a:t>?</a:t>
            </a:r>
            <a:endParaRPr sz="3600" b="1" dirty="0"/>
          </a:p>
        </p:txBody>
      </p:sp>
      <p:pic>
        <p:nvPicPr>
          <p:cNvPr id="1028" name="Picture 4">
            <a:extLst>
              <a:ext uri="{FF2B5EF4-FFF2-40B4-BE49-F238E27FC236}">
                <a16:creationId xmlns:a16="http://schemas.microsoft.com/office/drawing/2014/main" id="{50BD6739-99E3-1104-2918-AA1F32F3C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531" y="1187646"/>
            <a:ext cx="3304959" cy="4482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pic>
        <p:nvPicPr>
          <p:cNvPr id="523" name="Google Shape;523;p46" descr="16,500+ Student With Speech Bubble Stock Photos, Pictures &amp; Royalty-Free  Images - iStock"/>
          <p:cNvPicPr preferRelativeResize="0"/>
          <p:nvPr/>
        </p:nvPicPr>
        <p:blipFill rotWithShape="1">
          <a:blip r:embed="rId3">
            <a:alphaModFix/>
          </a:blip>
          <a:srcRect/>
          <a:stretch/>
        </p:blipFill>
        <p:spPr>
          <a:xfrm>
            <a:off x="1262188" y="1311638"/>
            <a:ext cx="9134856" cy="5014554"/>
          </a:xfrm>
          <a:prstGeom prst="rect">
            <a:avLst/>
          </a:prstGeom>
          <a:noFill/>
          <a:ln>
            <a:solidFill>
              <a:srgbClr val="1C3052"/>
            </a:solidFill>
          </a:ln>
        </p:spPr>
      </p:pic>
      <p:pic>
        <p:nvPicPr>
          <p:cNvPr id="524" name="Google Shape;524;p46" descr="A blue circle with white text&#10;&#10;Description automatically generated"/>
          <p:cNvPicPr preferRelativeResize="0"/>
          <p:nvPr/>
        </p:nvPicPr>
        <p:blipFill rotWithShape="1">
          <a:blip r:embed="rId4">
            <a:alphaModFix/>
          </a:blip>
          <a:srcRect/>
          <a:stretch/>
        </p:blipFill>
        <p:spPr>
          <a:xfrm>
            <a:off x="1667791" y="2430010"/>
            <a:ext cx="1517991" cy="1517991"/>
          </a:xfrm>
          <a:prstGeom prst="rect">
            <a:avLst/>
          </a:prstGeom>
          <a:noFill/>
          <a:ln>
            <a:noFill/>
          </a:ln>
        </p:spPr>
      </p:pic>
      <p:pic>
        <p:nvPicPr>
          <p:cNvPr id="525" name="Google Shape;525;p46" descr="A blue circle with white text&#10;&#10;Description automatically generated"/>
          <p:cNvPicPr preferRelativeResize="0"/>
          <p:nvPr/>
        </p:nvPicPr>
        <p:blipFill rotWithShape="1">
          <a:blip r:embed="rId4">
            <a:alphaModFix/>
          </a:blip>
          <a:srcRect/>
          <a:stretch/>
        </p:blipFill>
        <p:spPr>
          <a:xfrm>
            <a:off x="3774900" y="1690627"/>
            <a:ext cx="1596318" cy="1661647"/>
          </a:xfrm>
          <a:prstGeom prst="rect">
            <a:avLst/>
          </a:prstGeom>
          <a:noFill/>
          <a:ln>
            <a:noFill/>
          </a:ln>
        </p:spPr>
      </p:pic>
      <p:pic>
        <p:nvPicPr>
          <p:cNvPr id="526" name="Google Shape;526;p46" descr="A blue circle with white text&#10;&#10;Description automatically generated"/>
          <p:cNvPicPr preferRelativeResize="0"/>
          <p:nvPr/>
        </p:nvPicPr>
        <p:blipFill rotWithShape="1">
          <a:blip r:embed="rId4">
            <a:alphaModFix/>
          </a:blip>
          <a:srcRect/>
          <a:stretch/>
        </p:blipFill>
        <p:spPr>
          <a:xfrm>
            <a:off x="6203322" y="1495534"/>
            <a:ext cx="1596318" cy="1636160"/>
          </a:xfrm>
          <a:prstGeom prst="rect">
            <a:avLst/>
          </a:prstGeom>
          <a:noFill/>
          <a:ln>
            <a:noFill/>
          </a:ln>
        </p:spPr>
      </p:pic>
      <p:pic>
        <p:nvPicPr>
          <p:cNvPr id="527" name="Google Shape;527;p46" descr="A blue circle with white text&#10;&#10;Description automatically generated"/>
          <p:cNvPicPr preferRelativeResize="0"/>
          <p:nvPr/>
        </p:nvPicPr>
        <p:blipFill rotWithShape="1">
          <a:blip r:embed="rId4">
            <a:alphaModFix/>
          </a:blip>
          <a:srcRect/>
          <a:stretch/>
        </p:blipFill>
        <p:spPr>
          <a:xfrm>
            <a:off x="8349929" y="2062149"/>
            <a:ext cx="1636160" cy="163616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2" name="Arrow: Chevron 1">
            <a:extLst>
              <a:ext uri="{FF2B5EF4-FFF2-40B4-BE49-F238E27FC236}">
                <a16:creationId xmlns:a16="http://schemas.microsoft.com/office/drawing/2014/main" id="{627D42AE-39EB-8DDD-0566-647854E85176}"/>
              </a:ext>
            </a:extLst>
          </p:cNvPr>
          <p:cNvSpPr/>
          <p:nvPr/>
        </p:nvSpPr>
        <p:spPr>
          <a:xfrm>
            <a:off x="4508904" y="2932385"/>
            <a:ext cx="3447393" cy="14714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Growing Relationship</a:t>
            </a:r>
          </a:p>
        </p:txBody>
      </p:sp>
      <p:sp>
        <p:nvSpPr>
          <p:cNvPr id="3" name="Arrow: Chevron 2">
            <a:extLst>
              <a:ext uri="{FF2B5EF4-FFF2-40B4-BE49-F238E27FC236}">
                <a16:creationId xmlns:a16="http://schemas.microsoft.com/office/drawing/2014/main" id="{9D8F1CCD-9781-FCC7-F83A-D0CA717FBFF5}"/>
              </a:ext>
            </a:extLst>
          </p:cNvPr>
          <p:cNvSpPr/>
          <p:nvPr/>
        </p:nvSpPr>
        <p:spPr>
          <a:xfrm>
            <a:off x="7546493" y="2932385"/>
            <a:ext cx="3447393" cy="14714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Strong Relationship/ Partnership</a:t>
            </a:r>
          </a:p>
        </p:txBody>
      </p:sp>
      <p:sp>
        <p:nvSpPr>
          <p:cNvPr id="4" name="Arrow: Chevron 3">
            <a:extLst>
              <a:ext uri="{FF2B5EF4-FFF2-40B4-BE49-F238E27FC236}">
                <a16:creationId xmlns:a16="http://schemas.microsoft.com/office/drawing/2014/main" id="{C84DD204-CA80-BFBE-7DC1-D91A6196B948}"/>
              </a:ext>
            </a:extLst>
          </p:cNvPr>
          <p:cNvSpPr/>
          <p:nvPr/>
        </p:nvSpPr>
        <p:spPr>
          <a:xfrm>
            <a:off x="1487114" y="2932385"/>
            <a:ext cx="3447393" cy="14714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New Relationship</a:t>
            </a:r>
          </a:p>
        </p:txBody>
      </p:sp>
      <p:sp>
        <p:nvSpPr>
          <p:cNvPr id="5" name="Google Shape;581;p52">
            <a:extLst>
              <a:ext uri="{FF2B5EF4-FFF2-40B4-BE49-F238E27FC236}">
                <a16:creationId xmlns:a16="http://schemas.microsoft.com/office/drawing/2014/main" id="{C8BE011E-CB14-01A4-2AA3-7EBECD656E81}"/>
              </a:ext>
            </a:extLst>
          </p:cNvPr>
          <p:cNvSpPr txBox="1">
            <a:spLocks/>
          </p:cNvSpPr>
          <p:nvPr/>
        </p:nvSpPr>
        <p:spPr>
          <a:xfrm>
            <a:off x="1042992" y="5005441"/>
            <a:ext cx="10106016" cy="843565"/>
          </a:xfrm>
          <a:prstGeom prst="rect">
            <a:avLst/>
          </a:prstGeom>
          <a:noFill/>
          <a:ln>
            <a:noFill/>
          </a:ln>
        </p:spPr>
        <p:txBody>
          <a:bodyPr spcFirstLastPara="1" vert="horz" wrap="square" lIns="91433" tIns="45700" rIns="91433" bIns="45700" rtlCol="0" anchor="ctr" anchorCtr="0">
            <a:noAutofit/>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pPr algn="ctr">
              <a:spcBef>
                <a:spcPts val="0"/>
              </a:spcBef>
              <a:buClr>
                <a:schemeClr val="dk1"/>
              </a:buClr>
              <a:buSzPts val="1400"/>
            </a:pPr>
            <a:r>
              <a:rPr lang="en-US" sz="3200" dirty="0"/>
              <a:t>“How Can I Help” is always the right question to ask!</a:t>
            </a:r>
          </a:p>
        </p:txBody>
      </p:sp>
      <p:sp>
        <p:nvSpPr>
          <p:cNvPr id="6" name="Google Shape;581;p52">
            <a:extLst>
              <a:ext uri="{FF2B5EF4-FFF2-40B4-BE49-F238E27FC236}">
                <a16:creationId xmlns:a16="http://schemas.microsoft.com/office/drawing/2014/main" id="{C9728968-E20D-723E-BD58-53178C77C7FB}"/>
              </a:ext>
            </a:extLst>
          </p:cNvPr>
          <p:cNvSpPr txBox="1">
            <a:spLocks/>
          </p:cNvSpPr>
          <p:nvPr/>
        </p:nvSpPr>
        <p:spPr>
          <a:xfrm>
            <a:off x="341148" y="286297"/>
            <a:ext cx="3868245" cy="843565"/>
          </a:xfrm>
          <a:prstGeom prst="rect">
            <a:avLst/>
          </a:prstGeom>
          <a:noFill/>
          <a:ln>
            <a:noFill/>
          </a:ln>
        </p:spPr>
        <p:txBody>
          <a:bodyPr spcFirstLastPara="1" vert="horz" wrap="square" lIns="91433" tIns="45700" rIns="91433" bIns="45700" rtlCol="0" anchor="ctr" anchorCtr="0">
            <a:normAutofit fontScale="92500" lnSpcReduction="20000"/>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pPr>
              <a:spcBef>
                <a:spcPts val="0"/>
              </a:spcBef>
              <a:buClr>
                <a:schemeClr val="dk1"/>
              </a:buClr>
              <a:buSzPts val="1400"/>
            </a:pPr>
            <a:r>
              <a:rPr lang="en-US" dirty="0"/>
              <a:t>Relationship Drives Partnership</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0;p8">
            <a:extLst>
              <a:ext uri="{FF2B5EF4-FFF2-40B4-BE49-F238E27FC236}">
                <a16:creationId xmlns:a16="http://schemas.microsoft.com/office/drawing/2014/main" id="{73BDA832-264D-4C2D-A138-989CAF196429}"/>
              </a:ext>
            </a:extLst>
          </p:cNvPr>
          <p:cNvSpPr txBox="1">
            <a:spLocks/>
          </p:cNvSpPr>
          <p:nvPr/>
        </p:nvSpPr>
        <p:spPr>
          <a:xfrm>
            <a:off x="460378" y="315347"/>
            <a:ext cx="6900862" cy="815546"/>
          </a:xfrm>
          <a:prstGeom prst="rect">
            <a:avLst/>
          </a:prstGeom>
          <a:noFill/>
          <a:ln>
            <a:noFill/>
          </a:ln>
        </p:spPr>
        <p:txBody>
          <a:bodyPr spcFirstLastPara="1" wrap="square" lIns="68569" tIns="34275" rIns="68569" bIns="34275"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chemeClr val="dk1"/>
              </a:buClr>
              <a:buSzPts val="4400"/>
            </a:pPr>
            <a:r>
              <a:rPr lang="en-US" sz="3600" b="1" dirty="0">
                <a:latin typeface="Calibri" panose="020F0502020204030204" pitchFamily="34" charset="0"/>
                <a:ea typeface="Arial"/>
                <a:cs typeface="Calibri" panose="020F0502020204030204" pitchFamily="34" charset="0"/>
                <a:sym typeface="Arial"/>
              </a:rPr>
              <a:t>Review of Unit Metrics</a:t>
            </a:r>
            <a:endParaRPr lang="en-US" sz="3600" b="1" dirty="0">
              <a:latin typeface="Calibri" panose="020F0502020204030204" pitchFamily="34" charset="0"/>
              <a:cs typeface="Calibri" panose="020F0502020204030204" pitchFamily="34" charset="0"/>
            </a:endParaRPr>
          </a:p>
        </p:txBody>
      </p:sp>
      <p:pic>
        <p:nvPicPr>
          <p:cNvPr id="3" name="Google Shape;212;p8">
            <a:extLst>
              <a:ext uri="{FF2B5EF4-FFF2-40B4-BE49-F238E27FC236}">
                <a16:creationId xmlns:a16="http://schemas.microsoft.com/office/drawing/2014/main" id="{4083268C-036E-51D3-7F42-48152C133AAA}"/>
              </a:ext>
            </a:extLst>
          </p:cNvPr>
          <p:cNvPicPr preferRelativeResize="0"/>
          <p:nvPr/>
        </p:nvPicPr>
        <p:blipFill rotWithShape="1">
          <a:blip r:embed="rId3">
            <a:alphaModFix/>
          </a:blip>
          <a:srcRect/>
          <a:stretch/>
        </p:blipFill>
        <p:spPr>
          <a:xfrm>
            <a:off x="1631346" y="2112792"/>
            <a:ext cx="3655548" cy="3669021"/>
          </a:xfrm>
          <a:prstGeom prst="rect">
            <a:avLst/>
          </a:prstGeom>
          <a:noFill/>
          <a:ln>
            <a:solidFill>
              <a:schemeClr val="accent1"/>
            </a:solidFill>
          </a:ln>
        </p:spPr>
      </p:pic>
      <p:sp>
        <p:nvSpPr>
          <p:cNvPr id="4" name="Google Shape;211;p8">
            <a:extLst>
              <a:ext uri="{FF2B5EF4-FFF2-40B4-BE49-F238E27FC236}">
                <a16:creationId xmlns:a16="http://schemas.microsoft.com/office/drawing/2014/main" id="{4EB3EF5A-13B3-5A9D-A862-DD7F411846CD}"/>
              </a:ext>
            </a:extLst>
          </p:cNvPr>
          <p:cNvSpPr txBox="1">
            <a:spLocks/>
          </p:cNvSpPr>
          <p:nvPr/>
        </p:nvSpPr>
        <p:spPr>
          <a:xfrm>
            <a:off x="6096000" y="2112792"/>
            <a:ext cx="4084320" cy="4145769"/>
          </a:xfrm>
          <a:prstGeom prst="rect">
            <a:avLst/>
          </a:prstGeom>
          <a:noFill/>
          <a:ln>
            <a:noFill/>
          </a:ln>
        </p:spPr>
        <p:txBody>
          <a:bodyPr spcFirstLastPara="1" wrap="square" lIns="68569" tIns="34275" rIns="68569" bIns="34275"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dk1"/>
              </a:buClr>
              <a:buSzPts val="3600"/>
            </a:pPr>
            <a:r>
              <a:rPr lang="en-US" sz="3200" b="1" dirty="0"/>
              <a:t>Key Leaders Trained</a:t>
            </a:r>
          </a:p>
          <a:p>
            <a:pPr>
              <a:buClr>
                <a:schemeClr val="dk1"/>
              </a:buClr>
              <a:buSzPts val="3600"/>
            </a:pPr>
            <a:r>
              <a:rPr lang="en-US" sz="3200" b="1" dirty="0"/>
              <a:t>Unit Size</a:t>
            </a:r>
          </a:p>
          <a:p>
            <a:pPr>
              <a:buClr>
                <a:schemeClr val="dk1"/>
              </a:buClr>
              <a:buSzPts val="3600"/>
            </a:pPr>
            <a:r>
              <a:rPr lang="en-US" sz="3200" b="1" dirty="0"/>
              <a:t>Membership Growth</a:t>
            </a:r>
          </a:p>
          <a:p>
            <a:pPr>
              <a:buClr>
                <a:schemeClr val="dk1"/>
              </a:buClr>
              <a:buSzPts val="3600"/>
            </a:pPr>
            <a:r>
              <a:rPr lang="en-US" sz="3200" b="1" dirty="0"/>
              <a:t>Advancement/Youth Leaders</a:t>
            </a:r>
          </a:p>
          <a:p>
            <a:pPr>
              <a:buClr>
                <a:schemeClr val="dk1"/>
              </a:buClr>
              <a:buSzPts val="3600"/>
            </a:pPr>
            <a:r>
              <a:rPr lang="en-US" sz="3200" b="1" dirty="0"/>
              <a:t>Outdoor Activities</a:t>
            </a:r>
          </a:p>
          <a:p>
            <a:pPr>
              <a:buClr>
                <a:schemeClr val="dk1"/>
              </a:buClr>
              <a:buSzPts val="3600"/>
            </a:pPr>
            <a:r>
              <a:rPr lang="en-US" sz="3200" b="1" dirty="0"/>
              <a:t>Youth Retention</a:t>
            </a:r>
          </a:p>
          <a:p>
            <a:pPr indent="-38100">
              <a:buClr>
                <a:schemeClr val="dk1"/>
              </a:buClr>
              <a:buSzPts val="2800"/>
              <a:buNone/>
            </a:pPr>
            <a:endParaRPr lang="en-US" sz="2100" dirty="0"/>
          </a:p>
        </p:txBody>
      </p:sp>
    </p:spTree>
    <p:extLst>
      <p:ext uri="{BB962C8B-B14F-4D97-AF65-F5344CB8AC3E}">
        <p14:creationId xmlns:p14="http://schemas.microsoft.com/office/powerpoint/2010/main" val="3981314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960A3B1-CE01-9D98-B0BB-3D28F1017C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9729" y="1346374"/>
            <a:ext cx="8826534" cy="492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1891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174</TotalTime>
  <Words>2339</Words>
  <Application>Microsoft Office PowerPoint</Application>
  <PresentationFormat>Widescreen</PresentationFormat>
  <Paragraphs>236</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Aharoni</vt:lpstr>
      <vt:lpstr>Aptos</vt:lpstr>
      <vt:lpstr>Arial</vt:lpstr>
      <vt:lpstr>Calibri</vt:lpstr>
      <vt:lpstr>Roboto</vt:lpstr>
      <vt:lpstr>Office Theme</vt:lpstr>
      <vt:lpstr>Commissioner Moment Special Edition 4.02.2026  Unit Service Today</vt:lpstr>
      <vt:lpstr>Course Objectives</vt:lpstr>
      <vt:lpstr>Core Concepts  of Unit Service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Considerations</vt:lpstr>
      <vt:lpstr>PowerPoint Presentation</vt:lpstr>
      <vt:lpstr>PowerPoint Presentation</vt:lpstr>
      <vt:lpstr>PowerPoint Presentation</vt:lpstr>
      <vt:lpstr>Defining Success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Kresha Alvarado</dc:creator>
  <cp:lastModifiedBy>Kresha Alvarado</cp:lastModifiedBy>
  <cp:revision>18</cp:revision>
  <dcterms:created xsi:type="dcterms:W3CDTF">2025-02-10T18:13:23Z</dcterms:created>
  <dcterms:modified xsi:type="dcterms:W3CDTF">2026-04-18T14:22:04Z</dcterms:modified>
</cp:coreProperties>
</file>