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971" r:id="rId3"/>
    <p:sldId id="970" r:id="rId4"/>
    <p:sldId id="258" r:id="rId5"/>
    <p:sldId id="987" r:id="rId6"/>
    <p:sldId id="607" r:id="rId7"/>
    <p:sldId id="259" r:id="rId8"/>
    <p:sldId id="260" r:id="rId9"/>
    <p:sldId id="263" r:id="rId10"/>
    <p:sldId id="271" r:id="rId11"/>
    <p:sldId id="973" r:id="rId12"/>
    <p:sldId id="974" r:id="rId13"/>
    <p:sldId id="975" r:id="rId14"/>
    <p:sldId id="978" r:id="rId15"/>
    <p:sldId id="605" r:id="rId16"/>
    <p:sldId id="609" r:id="rId17"/>
    <p:sldId id="275" r:id="rId18"/>
    <p:sldId id="976" r:id="rId19"/>
    <p:sldId id="977" r:id="rId20"/>
    <p:sldId id="972"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puDmqyJ+aX+GBp+AmIGyA==" hashData="SXHtBZOTraUWB1Qe1x2wgEi1tOJGu7cDrqt6gARBdnUUlXoXBBJ3GRBFuv9SbIeyTBYjuhMk3vytHvjFxwKbj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esha Alvarado" initials="KA" lastIdx="16" clrIdx="0">
    <p:extLst>
      <p:ext uri="{19B8F6BF-5375-455C-9EA6-DF929625EA0E}">
        <p15:presenceInfo xmlns:p15="http://schemas.microsoft.com/office/powerpoint/2012/main" userId="Kresha Alvarado" providerId="None"/>
      </p:ext>
    </p:extLst>
  </p:cmAuthor>
  <p:cmAuthor id="2" name="Dave Fornadel" initials="DF" lastIdx="1" clrIdx="1">
    <p:extLst>
      <p:ext uri="{19B8F6BF-5375-455C-9EA6-DF929625EA0E}">
        <p15:presenceInfo xmlns:p15="http://schemas.microsoft.com/office/powerpoint/2012/main" userId="df6d725405d5bd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57310" autoAdjust="0"/>
  </p:normalViewPr>
  <p:slideViewPr>
    <p:cSldViewPr snapToGrid="0">
      <p:cViewPr varScale="1">
        <p:scale>
          <a:sx n="41" d="100"/>
          <a:sy n="41" d="100"/>
        </p:scale>
        <p:origin x="1860" y="54"/>
      </p:cViewPr>
      <p:guideLst/>
    </p:cSldViewPr>
  </p:slideViewPr>
  <p:notesTextViewPr>
    <p:cViewPr>
      <p:scale>
        <a:sx n="3" d="2"/>
        <a:sy n="3" d="2"/>
      </p:scale>
      <p:origin x="0" y="0"/>
    </p:cViewPr>
  </p:notesTextViewPr>
  <p:sorterViewPr>
    <p:cViewPr>
      <p:scale>
        <a:sx n="100" d="100"/>
        <a:sy n="100" d="100"/>
      </p:scale>
      <p:origin x="0" y="-1986"/>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414A6-44F3-4EB5-A9B1-1C13C9318FF5}" type="datetimeFigureOut">
              <a:rPr lang="en-US" smtClean="0"/>
              <a:t>2/26/2025</a:t>
            </a:fld>
            <a:endParaRPr lang="en-US"/>
          </a:p>
        </p:txBody>
      </p:sp>
      <p:sp>
        <p:nvSpPr>
          <p:cNvPr id="4" name="Slide Image Placeholder 3"/>
          <p:cNvSpPr>
            <a:spLocks noGrp="1" noRot="1" noChangeAspect="1"/>
          </p:cNvSpPr>
          <p:nvPr>
            <p:ph type="sldImg" idx="2"/>
          </p:nvPr>
        </p:nvSpPr>
        <p:spPr>
          <a:xfrm>
            <a:off x="1731074" y="646705"/>
            <a:ext cx="3395851" cy="191016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744787"/>
            <a:ext cx="5486400" cy="575250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17DD6-17D2-4AB1-850A-6FE4A74EB03D}" type="slidenum">
              <a:rPr lang="en-US" smtClean="0"/>
              <a:t>‹#›</a:t>
            </a:fld>
            <a:endParaRPr lang="en-US"/>
          </a:p>
        </p:txBody>
      </p:sp>
    </p:spTree>
    <p:extLst>
      <p:ext uri="{BB962C8B-B14F-4D97-AF65-F5344CB8AC3E}">
        <p14:creationId xmlns:p14="http://schemas.microsoft.com/office/powerpoint/2010/main" val="293880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6525" y="123825"/>
            <a:ext cx="4044950" cy="2274888"/>
          </a:xfrm>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The National Commissioner Service Team has been reviewing what and how commissioners have been providing unit service and has initiated a project called “The Future of Unit Service.” This project impacts every element of unit service and is designed to simplify and streamline the work commissioners do while increasing the effectiveness of their support of unit leaders. It is aligned with and supports Scouting America’s Roadmap.</a:t>
            </a:r>
          </a:p>
        </p:txBody>
      </p:sp>
      <p:sp>
        <p:nvSpPr>
          <p:cNvPr id="4" name="Slide Number Placeholder 3"/>
          <p:cNvSpPr>
            <a:spLocks noGrp="1"/>
          </p:cNvSpPr>
          <p:nvPr>
            <p:ph type="sldNum" sz="quarter" idx="5"/>
          </p:nvPr>
        </p:nvSpPr>
        <p:spPr/>
        <p:txBody>
          <a:bodyPr/>
          <a:lstStyle/>
          <a:p>
            <a:fld id="{FAB17DD6-17D2-4AB1-850A-6FE4A74EB03D}" type="slidenum">
              <a:rPr lang="en-US" smtClean="0"/>
              <a:t>1</a:t>
            </a:fld>
            <a:endParaRPr lang="en-US"/>
          </a:p>
        </p:txBody>
      </p:sp>
    </p:spTree>
    <p:extLst>
      <p:ext uri="{BB962C8B-B14F-4D97-AF65-F5344CB8AC3E}">
        <p14:creationId xmlns:p14="http://schemas.microsoft.com/office/powerpoint/2010/main" val="2859841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6:notes"/>
          <p:cNvSpPr>
            <a:spLocks noGrp="1" noRot="1" noChangeAspect="1"/>
          </p:cNvSpPr>
          <p:nvPr>
            <p:ph type="sldImg" idx="2"/>
          </p:nvPr>
        </p:nvSpPr>
        <p:spPr>
          <a:xfrm>
            <a:off x="1114425" y="250825"/>
            <a:ext cx="4205288"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6:notes"/>
          <p:cNvSpPr txBox="1">
            <a:spLocks noGrp="1"/>
          </p:cNvSpPr>
          <p:nvPr>
            <p:ph type="body" idx="1"/>
          </p:nvPr>
        </p:nvSpPr>
        <p:spPr>
          <a:xfrm>
            <a:off x="444137" y="3082834"/>
            <a:ext cx="5708469" cy="5910336"/>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b="1" dirty="0">
                <a:latin typeface="Calibri" panose="020F0502020204030204" pitchFamily="34" charset="0"/>
                <a:cs typeface="Calibri" panose="020F0502020204030204" pitchFamily="34" charset="0"/>
              </a:rPr>
              <a:t>Connection Guides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A new tool available is a set of Connection Guides to aid new and experienced commissioners in facilitating a conversation with unit leaders. These new guides were created following feedback received directly from commissioners across the country. There are guides for each of the six metrics, and more will be developed in the future. All guides will be accessible from the updated unit and district dashboards, and each follows a similar pattern of offering several leading questions to help guide a unit-level conversation.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Scanning this QR code will also enable direct access to the library of connection guides.</a:t>
            </a:r>
          </a:p>
        </p:txBody>
      </p:sp>
      <p:sp>
        <p:nvSpPr>
          <p:cNvPr id="286" name="Google Shape;286;p16: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a:xfrm>
            <a:off x="685800" y="2744787"/>
            <a:ext cx="5486400" cy="6151240"/>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unit dashboard and unit connection guides are readily available to prepare to connect with your units. Here are a few ideas to guide you in getting ready to connect with unit leaders:</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Review Unit Data:</a:t>
            </a:r>
            <a:r>
              <a:rPr lang="en-US" kern="100" dirty="0">
                <a:effectLst/>
                <a:latin typeface="Calibri" panose="020F0502020204030204" pitchFamily="34" charset="0"/>
                <a:ea typeface="Calibri" panose="020F0502020204030204" pitchFamily="34" charset="0"/>
                <a:cs typeface="Calibri" panose="020F0502020204030204" pitchFamily="34" charset="0"/>
              </a:rPr>
              <a:t> Utilize available resources (e.g., unit dashboards, unit metrics, membership records, advancement reports, activity calendars) to identify potential areas for discussion and improvement. Look for trends, gaps, and areas where the unit might need assistance.</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Identify Key Topics:</a:t>
            </a:r>
            <a:r>
              <a:rPr lang="en-US" kern="100" dirty="0">
                <a:effectLst/>
                <a:latin typeface="Calibri" panose="020F0502020204030204" pitchFamily="34" charset="0"/>
                <a:ea typeface="Calibri" panose="020F0502020204030204" pitchFamily="34" charset="0"/>
                <a:cs typeface="Calibri" panose="020F0502020204030204" pitchFamily="34" charset="0"/>
              </a:rPr>
              <a:t> Based on the data review, determine the most pressing issues to address with the unit leadership. Prioritize based on impact and urgency. (Examples: low membership, stagnant advancement, lack of outdoor activities, training gaps).</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Schedule Unit Connection:</a:t>
            </a:r>
            <a:r>
              <a:rPr lang="en-US" kern="100" dirty="0">
                <a:effectLst/>
                <a:latin typeface="Calibri" panose="020F0502020204030204" pitchFamily="34" charset="0"/>
                <a:ea typeface="Calibri" panose="020F0502020204030204" pitchFamily="34" charset="0"/>
                <a:cs typeface="Calibri" panose="020F0502020204030204" pitchFamily="34" charset="0"/>
              </a:rPr>
              <a:t> Contact the unit leader to schedule a connection at a convenient time and location. Be clear about the purpose of the connection.</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Prepare Questions/Discussion Points:</a:t>
            </a:r>
            <a:r>
              <a:rPr lang="en-US" kern="100" dirty="0">
                <a:effectLst/>
                <a:latin typeface="Calibri" panose="020F0502020204030204" pitchFamily="34" charset="0"/>
                <a:ea typeface="Calibri" panose="020F0502020204030204" pitchFamily="34" charset="0"/>
                <a:cs typeface="Calibri" panose="020F0502020204030204" pitchFamily="34" charset="0"/>
              </a:rPr>
              <a:t> Outline specific questions to ask and topics to discuss. Using the Connection Guides, consider potential solutions and resources you can offer.</a:t>
            </a: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B17DD6-17D2-4AB1-850A-6FE4A74EB03D}" type="slidenum">
              <a:rPr lang="en-US" smtClean="0"/>
              <a:t>11</a:t>
            </a:fld>
            <a:endParaRPr lang="en-US"/>
          </a:p>
        </p:txBody>
      </p:sp>
    </p:spTree>
    <p:extLst>
      <p:ext uri="{BB962C8B-B14F-4D97-AF65-F5344CB8AC3E}">
        <p14:creationId xmlns:p14="http://schemas.microsoft.com/office/powerpoint/2010/main" val="238487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257175"/>
            <a:ext cx="3397250" cy="1911350"/>
          </a:xfrm>
        </p:spPr>
      </p:sp>
      <p:sp>
        <p:nvSpPr>
          <p:cNvPr id="3" name="Notes Placeholder 2"/>
          <p:cNvSpPr>
            <a:spLocks noGrp="1"/>
          </p:cNvSpPr>
          <p:nvPr>
            <p:ph type="body" idx="1"/>
          </p:nvPr>
        </p:nvSpPr>
        <p:spPr>
          <a:xfrm>
            <a:off x="685800" y="2247256"/>
            <a:ext cx="5486400" cy="6896743"/>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Here are some ideas on how to guide the connection now that you are together:</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Review Data Together:</a:t>
            </a:r>
            <a:r>
              <a:rPr lang="en-US" kern="100" dirty="0">
                <a:effectLst/>
                <a:latin typeface="Calibri" panose="020F0502020204030204" pitchFamily="34" charset="0"/>
                <a:ea typeface="Calibri" panose="020F0502020204030204" pitchFamily="34" charset="0"/>
                <a:cs typeface="Calibri" panose="020F0502020204030204" pitchFamily="34" charset="0"/>
              </a:rPr>
              <a:t> Conversationally share your reviewed data with the unit leader. Ensure they understand the trends and potential concerns. This collaborative review helps ensure everyone is on the same page.</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Facilitate Discussion:</a:t>
            </a:r>
            <a:r>
              <a:rPr lang="en-US" kern="100" dirty="0">
                <a:effectLst/>
                <a:latin typeface="Calibri" panose="020F0502020204030204" pitchFamily="34" charset="0"/>
                <a:ea typeface="Calibri" panose="020F0502020204030204" pitchFamily="34" charset="0"/>
                <a:cs typeface="Calibri" panose="020F0502020204030204" pitchFamily="34" charset="0"/>
              </a:rPr>
              <a:t> Ask open-ended questions to encourage the unit leader and other leaders to share their perspectives on the challenges and potential solutions. Actively listen to their input. (Examples: "What do you think is contributing to the low membership?", "What are some barriers to getting Scouts to camp?" "What resources would be most helpful?")</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Brainstorm Solutions:</a:t>
            </a:r>
            <a:r>
              <a:rPr lang="en-US" kern="100" dirty="0">
                <a:effectLst/>
                <a:latin typeface="Calibri" panose="020F0502020204030204" pitchFamily="34" charset="0"/>
                <a:ea typeface="Calibri" panose="020F0502020204030204" pitchFamily="34" charset="0"/>
                <a:cs typeface="Calibri" panose="020F0502020204030204" pitchFamily="34" charset="0"/>
              </a:rPr>
              <a:t> Work together to brainstorm potential outreach activities, program enhancements, or other strategies to address the identified issues. Encourage creative thinking and explore various options. Offer examples from other successful units, but avoid being prescriptive.</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Focus on Actionable Steps:</a:t>
            </a:r>
            <a:r>
              <a:rPr lang="en-US" kern="100" dirty="0">
                <a:effectLst/>
                <a:latin typeface="Calibri" panose="020F0502020204030204" pitchFamily="34" charset="0"/>
                <a:ea typeface="Calibri" panose="020F0502020204030204" pitchFamily="34" charset="0"/>
                <a:cs typeface="Calibri" panose="020F0502020204030204" pitchFamily="34" charset="0"/>
              </a:rPr>
              <a:t> Encourage and guide the unit leaders to identify goals and action steps. Who will do what by when?</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Resource Sharing:</a:t>
            </a:r>
            <a:r>
              <a:rPr lang="en-US" kern="100" dirty="0">
                <a:effectLst/>
                <a:latin typeface="Calibri" panose="020F0502020204030204" pitchFamily="34" charset="0"/>
                <a:ea typeface="Calibri" panose="020F0502020204030204" pitchFamily="34" charset="0"/>
                <a:cs typeface="Calibri" panose="020F0502020204030204" pitchFamily="34" charset="0"/>
              </a:rPr>
              <a:t> Provide information about relevant training courses, program resources, funding opportunities, or other support available from the council or district.</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Confirm Next Steps:</a:t>
            </a:r>
            <a:r>
              <a:rPr lang="en-US" kern="100" dirty="0">
                <a:effectLst/>
                <a:latin typeface="Calibri" panose="020F0502020204030204" pitchFamily="34" charset="0"/>
                <a:ea typeface="Calibri" panose="020F0502020204030204" pitchFamily="34" charset="0"/>
                <a:cs typeface="Calibri" panose="020F0502020204030204" pitchFamily="34" charset="0"/>
              </a:rPr>
              <a:t> Summarize the agreed-upon action steps and assign responsibilities. Ensure the unit leader understands what they are expected to do.</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Calibri" panose="020F0502020204030204" pitchFamily="34" charset="0"/>
                <a:cs typeface="Calibri" panose="020F0502020204030204" pitchFamily="34" charset="0"/>
              </a:rPr>
              <a:t>Schedule Follow-up:</a:t>
            </a:r>
            <a:r>
              <a:rPr lang="en-US" kern="100" dirty="0">
                <a:effectLst/>
                <a:latin typeface="Calibri" panose="020F0502020204030204" pitchFamily="34" charset="0"/>
                <a:ea typeface="Calibri" panose="020F0502020204030204" pitchFamily="34" charset="0"/>
                <a:cs typeface="Calibri" panose="020F0502020204030204" pitchFamily="34" charset="0"/>
              </a:rPr>
              <a:t> Schedule a follow-up connection to review progress on the action items and offer further support.</a:t>
            </a: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B17DD6-17D2-4AB1-850A-6FE4A74EB03D}" type="slidenum">
              <a:rPr lang="en-US" smtClean="0"/>
              <a:t>12</a:t>
            </a:fld>
            <a:endParaRPr lang="en-US"/>
          </a:p>
        </p:txBody>
      </p:sp>
    </p:spTree>
    <p:extLst>
      <p:ext uri="{BB962C8B-B14F-4D97-AF65-F5344CB8AC3E}">
        <p14:creationId xmlns:p14="http://schemas.microsoft.com/office/powerpoint/2010/main" val="156620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Once you have finished meeting with the unit leaders, It’s time to summarize your conversations.</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Aptos" panose="020B0004020202020204" pitchFamily="34" charset="0"/>
                <a:cs typeface="Calibri" panose="020F0502020204030204" pitchFamily="34" charset="0"/>
              </a:rPr>
              <a:t>Focus on Strengths:</a:t>
            </a:r>
            <a:r>
              <a:rPr lang="en-US" kern="100" dirty="0">
                <a:effectLst/>
                <a:latin typeface="Calibri" panose="020F0502020204030204" pitchFamily="34" charset="0"/>
                <a:ea typeface="Aptos" panose="020B0004020202020204" pitchFamily="34" charset="0"/>
                <a:cs typeface="Calibri" panose="020F0502020204030204" pitchFamily="34" charset="0"/>
              </a:rPr>
              <a:t> While addressing challenges, also acknowledge and celebrate the unit's strengths and successes.</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Aptos" panose="020B0004020202020204" pitchFamily="34" charset="0"/>
                <a:cs typeface="Calibri" panose="020F0502020204030204" pitchFamily="34" charset="0"/>
              </a:rPr>
              <a:t>Empower Unit Leaders:</a:t>
            </a:r>
            <a:r>
              <a:rPr lang="en-US" kern="100" dirty="0">
                <a:effectLst/>
                <a:latin typeface="Calibri" panose="020F0502020204030204" pitchFamily="34" charset="0"/>
                <a:ea typeface="Aptos" panose="020B0004020202020204" pitchFamily="34" charset="0"/>
                <a:cs typeface="Calibri" panose="020F0502020204030204" pitchFamily="34" charset="0"/>
              </a:rPr>
              <a:t> The commissioner's role is to facilitate and support, not to take over. Empower the unit leaders to develop and implement their own solutions and guide them in goal setting as needed.</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Aptos" panose="020B0004020202020204" pitchFamily="34" charset="0"/>
                <a:cs typeface="Calibri" panose="020F0502020204030204" pitchFamily="34" charset="0"/>
              </a:rPr>
              <a:t>Be Patient:</a:t>
            </a:r>
            <a:r>
              <a:rPr lang="en-US" kern="100" dirty="0">
                <a:effectLst/>
                <a:latin typeface="Calibri" panose="020F0502020204030204" pitchFamily="34" charset="0"/>
                <a:ea typeface="Aptos" panose="020B0004020202020204" pitchFamily="34" charset="0"/>
                <a:cs typeface="Calibri" panose="020F0502020204030204" pitchFamily="34" charset="0"/>
              </a:rPr>
              <a:t> Change takes time. Be patient and persistent in your efforts to support the unit's growth and improvement.</a:t>
            </a:r>
          </a:p>
          <a:p>
            <a:pPr marL="342900" marR="0" lvl="0" indent="-342900">
              <a:lnSpc>
                <a:spcPct val="107000"/>
              </a:lnSpc>
              <a:spcAft>
                <a:spcPts val="800"/>
              </a:spcAft>
              <a:buSzPts val="1000"/>
              <a:buFont typeface="Symbol" panose="05050102010706020507" pitchFamily="18" charset="2"/>
              <a:buChar char=""/>
              <a:tabLst>
                <a:tab pos="457200" algn="l"/>
              </a:tabLst>
            </a:pPr>
            <a:r>
              <a:rPr lang="en-US" b="1" kern="100" dirty="0">
                <a:effectLst/>
                <a:latin typeface="Calibri" panose="020F0502020204030204" pitchFamily="34" charset="0"/>
                <a:ea typeface="Aptos" panose="020B0004020202020204" pitchFamily="34" charset="0"/>
                <a:cs typeface="Calibri" panose="020F0502020204030204" pitchFamily="34" charset="0"/>
              </a:rPr>
              <a:t>Maintain Confidentiality:</a:t>
            </a:r>
            <a:r>
              <a:rPr lang="en-US" kern="100" dirty="0">
                <a:effectLst/>
                <a:latin typeface="Calibri" panose="020F0502020204030204" pitchFamily="34" charset="0"/>
                <a:ea typeface="Aptos" panose="020B0004020202020204" pitchFamily="34" charset="0"/>
                <a:cs typeface="Calibri" panose="020F0502020204030204" pitchFamily="34" charset="0"/>
              </a:rPr>
              <a:t> Respect the confidentiality of information shared during unit visits.</a:t>
            </a:r>
          </a:p>
          <a:p>
            <a:endParaRPr lang="en-US" sz="1600" dirty="0"/>
          </a:p>
        </p:txBody>
      </p:sp>
      <p:sp>
        <p:nvSpPr>
          <p:cNvPr id="4" name="Slide Number Placeholder 3"/>
          <p:cNvSpPr>
            <a:spLocks noGrp="1"/>
          </p:cNvSpPr>
          <p:nvPr>
            <p:ph type="sldNum" sz="quarter" idx="5"/>
          </p:nvPr>
        </p:nvSpPr>
        <p:spPr/>
        <p:txBody>
          <a:bodyPr/>
          <a:lstStyle/>
          <a:p>
            <a:fld id="{FAB17DD6-17D2-4AB1-850A-6FE4A74EB03D}" type="slidenum">
              <a:rPr lang="en-US" smtClean="0"/>
              <a:t>13</a:t>
            </a:fld>
            <a:endParaRPr lang="en-US"/>
          </a:p>
        </p:txBody>
      </p:sp>
    </p:spTree>
    <p:extLst>
      <p:ext uri="{BB962C8B-B14F-4D97-AF65-F5344CB8AC3E}">
        <p14:creationId xmlns:p14="http://schemas.microsoft.com/office/powerpoint/2010/main" val="414316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A13DD-3E2C-FA8E-8335-1DEB7575E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3339C-43D5-1712-D0B6-C46657A8FEF8}"/>
              </a:ext>
            </a:extLst>
          </p:cNvPr>
          <p:cNvSpPr>
            <a:spLocks noGrp="1" noRot="1" noChangeAspect="1"/>
          </p:cNvSpPr>
          <p:nvPr>
            <p:ph type="sldImg"/>
          </p:nvPr>
        </p:nvSpPr>
        <p:spPr>
          <a:xfrm>
            <a:off x="1730375" y="646113"/>
            <a:ext cx="3397250" cy="1911350"/>
          </a:xfrm>
        </p:spPr>
      </p:sp>
      <p:sp>
        <p:nvSpPr>
          <p:cNvPr id="3" name="Notes Placeholder 2">
            <a:extLst>
              <a:ext uri="{FF2B5EF4-FFF2-40B4-BE49-F238E27FC236}">
                <a16:creationId xmlns:a16="http://schemas.microsoft.com/office/drawing/2014/main" id="{309D717C-FCC4-2199-C2D0-853168191EFB}"/>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All units are requested to enter data for the Outdoor Adventure. This can be done using two methods: Scoutbook+ or my scouting in Organization Manager. Crews and Posts will also need to make an entry for electing new youth leaders and completing leadership training.</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This example shows how data is entered in Scoutbook+. After completing an event entry in Calendar, click on Unit Metrics and enter the completion date. The date will be good for a full year or until a new date is entered. This process works for all Scouting programs, and the definitions of those requirements are noted specifically for whichever program is making the entry. This example is for a Crew.</a:t>
            </a:r>
          </a:p>
        </p:txBody>
      </p:sp>
      <p:sp>
        <p:nvSpPr>
          <p:cNvPr id="4" name="Slide Number Placeholder 3">
            <a:extLst>
              <a:ext uri="{FF2B5EF4-FFF2-40B4-BE49-F238E27FC236}">
                <a16:creationId xmlns:a16="http://schemas.microsoft.com/office/drawing/2014/main" id="{377CD4A9-1683-E337-106B-EF331D01FCE6}"/>
              </a:ext>
            </a:extLst>
          </p:cNvPr>
          <p:cNvSpPr>
            <a:spLocks noGrp="1"/>
          </p:cNvSpPr>
          <p:nvPr>
            <p:ph type="sldNum" sz="quarter" idx="5"/>
          </p:nvPr>
        </p:nvSpPr>
        <p:spPr/>
        <p:txBody>
          <a:bodyPr/>
          <a:lstStyle/>
          <a:p>
            <a:fld id="{DD8B0C7A-6F8E-4225-B30D-134E560CE8C8}" type="slidenum">
              <a:rPr lang="en-US" smtClean="0"/>
              <a:t>14</a:t>
            </a:fld>
            <a:endParaRPr lang="en-US"/>
          </a:p>
        </p:txBody>
      </p:sp>
    </p:spTree>
    <p:extLst>
      <p:ext uri="{BB962C8B-B14F-4D97-AF65-F5344CB8AC3E}">
        <p14:creationId xmlns:p14="http://schemas.microsoft.com/office/powerpoint/2010/main" val="2343311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Another method of entering the Outdoor Adventure for packs, troops, and ships is in My.Scouting under Organization Manager.  From the unit’s main menu, click on Unit Data Metric Entry, enter the completion date, and click on Submit Entry.</a:t>
            </a: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DD8B0C7A-6F8E-4225-B30D-134E560CE8C8}" type="slidenum">
              <a:rPr lang="en-US" smtClean="0"/>
              <a:t>15</a:t>
            </a:fld>
            <a:endParaRPr lang="en-US"/>
          </a:p>
        </p:txBody>
      </p:sp>
    </p:spTree>
    <p:extLst>
      <p:ext uri="{BB962C8B-B14F-4D97-AF65-F5344CB8AC3E}">
        <p14:creationId xmlns:p14="http://schemas.microsoft.com/office/powerpoint/2010/main" val="331547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BC70E-FED4-ABEE-0814-A5D4DFA53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B600A-A954-3AFD-3CA0-0D03257797E0}"/>
              </a:ext>
            </a:extLst>
          </p:cNvPr>
          <p:cNvSpPr>
            <a:spLocks noGrp="1" noRot="1" noChangeAspect="1"/>
          </p:cNvSpPr>
          <p:nvPr>
            <p:ph type="sldImg"/>
          </p:nvPr>
        </p:nvSpPr>
        <p:spPr>
          <a:xfrm>
            <a:off x="1730375" y="646113"/>
            <a:ext cx="3397250" cy="1911350"/>
          </a:xfrm>
        </p:spPr>
      </p:sp>
      <p:sp>
        <p:nvSpPr>
          <p:cNvPr id="3" name="Notes Placeholder 2">
            <a:extLst>
              <a:ext uri="{FF2B5EF4-FFF2-40B4-BE49-F238E27FC236}">
                <a16:creationId xmlns:a16="http://schemas.microsoft.com/office/drawing/2014/main" id="{E59E6D3D-1DFA-E790-99C7-1848239E38D6}"/>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The process is the same for crew and posts. You can enter either the Tier III Adventure or Leadership/Training dates. Remember to click Submit Entry.</a:t>
            </a:r>
          </a:p>
          <a:p>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799AF9E-22EA-0B9C-873D-BAB38CD1BC96}"/>
              </a:ext>
            </a:extLst>
          </p:cNvPr>
          <p:cNvSpPr>
            <a:spLocks noGrp="1"/>
          </p:cNvSpPr>
          <p:nvPr>
            <p:ph type="sldNum" sz="quarter" idx="5"/>
          </p:nvPr>
        </p:nvSpPr>
        <p:spPr/>
        <p:txBody>
          <a:bodyPr/>
          <a:lstStyle/>
          <a:p>
            <a:fld id="{DD8B0C7A-6F8E-4225-B30D-134E560CE8C8}" type="slidenum">
              <a:rPr lang="en-US" smtClean="0"/>
              <a:t>16</a:t>
            </a:fld>
            <a:endParaRPr lang="en-US"/>
          </a:p>
        </p:txBody>
      </p:sp>
    </p:spTree>
    <p:extLst>
      <p:ext uri="{BB962C8B-B14F-4D97-AF65-F5344CB8AC3E}">
        <p14:creationId xmlns:p14="http://schemas.microsoft.com/office/powerpoint/2010/main" val="2033585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a:spLocks noGrp="1" noRot="1" noChangeAspect="1"/>
          </p:cNvSpPr>
          <p:nvPr>
            <p:ph type="sldImg" idx="2"/>
          </p:nvPr>
        </p:nvSpPr>
        <p:spPr>
          <a:xfrm>
            <a:off x="1847850" y="390525"/>
            <a:ext cx="3406775" cy="1916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0:notes"/>
          <p:cNvSpPr txBox="1">
            <a:spLocks noGrp="1"/>
          </p:cNvSpPr>
          <p:nvPr>
            <p:ph type="body" idx="1"/>
          </p:nvPr>
        </p:nvSpPr>
        <p:spPr>
          <a:xfrm>
            <a:off x="448577" y="2624037"/>
            <a:ext cx="6263470" cy="3696712"/>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The new Unit Connection process has been simplified and replaces the Simple and Detailed Assessment process. It consists of only one form, whereas the previous assessment process required entries in several categories.</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The categories for discussion points consist of each unit metric plus an Other category. Each category is optional, and only one or more need be selected for each ‘connection’.</a:t>
            </a:r>
          </a:p>
          <a:p>
            <a:pPr marL="0" lvl="0" indent="0" algn="l" rtl="0">
              <a:spcBef>
                <a:spcPts val="0"/>
              </a:spcBef>
              <a:spcAft>
                <a:spcPts val="0"/>
              </a:spcAft>
              <a:buNone/>
            </a:pP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ea typeface="Calibri" panose="020F0502020204030204" pitchFamily="34" charset="0"/>
                <a:cs typeface="Calibri" panose="020F0502020204030204" pitchFamily="34" charset="0"/>
              </a:rPr>
              <a:t>Replacing the Unit Service Plan is an optional goal-setting process.  The unit leader owns the goal, with the commissioner’s assistance in documenting the goal plus an estimated completion date. </a:t>
            </a: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325" name="Google Shape;325;p20:notes"/>
          <p:cNvSpPr txBox="1">
            <a:spLocks noGrp="1"/>
          </p:cNvSpPr>
          <p:nvPr>
            <p:ph type="sldNum" idx="12"/>
          </p:nvPr>
        </p:nvSpPr>
        <p:spPr>
          <a:xfrm>
            <a:off x="4023092" y="8917422"/>
            <a:ext cx="3077739" cy="471053"/>
          </a:xfrm>
          <a:prstGeom prst="rect">
            <a:avLst/>
          </a:prstGeom>
          <a:noFill/>
          <a:ln>
            <a:noFill/>
          </a:ln>
        </p:spPr>
        <p:txBody>
          <a:bodyPr spcFirstLastPara="1" wrap="square" lIns="94225" tIns="47100" rIns="94225" bIns="471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The entry shown in this example provides guidance for what to include when making an entry in a unit connection.  You will note how it covers details such as what was discussed during the meeting, what action was taken, and establishing a follow-up plan.</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This print is small, so here is what the entry says: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i="1" dirty="0">
                <a:latin typeface="Calibri" panose="020F0502020204030204" pitchFamily="34" charset="0"/>
                <a:ea typeface="Calibri" panose="020F0502020204030204" pitchFamily="34" charset="0"/>
                <a:cs typeface="Calibri" panose="020F0502020204030204" pitchFamily="34" charset="0"/>
              </a:rPr>
              <a:t>Reviewed adult leader training for Pack 890 on the unit dashboard and noticed that the Cubmaster and several adult leaders are not trained. I reviewed the training results with the cubmaster and confirmed that the current Cubmaster and several adult leaders are not position-trained. During our conversation, I emphasized the importance of training, particularly Cubmaster Training and provided  dates for upcoming courses and information on training on-line. Cubmaster acknowledged the need and committed to attend training and communicate the importance of training to all adult leaders at the next meeting.  Scheduled another unit connection in one month to review progress and offer further support</a:t>
            </a:r>
            <a:r>
              <a:rPr lang="en-US" i="1" dirty="0">
                <a:latin typeface="Calibri" panose="020F0502020204030204" pitchFamily="34" charset="0"/>
                <a:ea typeface="Calibri" panose="020F0502020204030204" pitchFamily="34" charset="0"/>
                <a:cs typeface="Calibri" panose="020F0502020204030204" pitchFamily="34" charset="0"/>
              </a:rPr>
              <a:t>.</a:t>
            </a:r>
          </a:p>
        </p:txBody>
      </p:sp>
      <p:sp>
        <p:nvSpPr>
          <p:cNvPr id="4" name="Slide Number Placeholder 3"/>
          <p:cNvSpPr>
            <a:spLocks noGrp="1"/>
          </p:cNvSpPr>
          <p:nvPr>
            <p:ph type="sldNum" sz="quarter" idx="5"/>
          </p:nvPr>
        </p:nvSpPr>
        <p:spPr/>
        <p:txBody>
          <a:bodyPr/>
          <a:lstStyle/>
          <a:p>
            <a:fld id="{FAB17DD6-17D2-4AB1-850A-6FE4A74EB03D}" type="slidenum">
              <a:rPr lang="en-US" smtClean="0"/>
              <a:t>18</a:t>
            </a:fld>
            <a:endParaRPr lang="en-US"/>
          </a:p>
        </p:txBody>
      </p:sp>
    </p:spTree>
    <p:extLst>
      <p:ext uri="{BB962C8B-B14F-4D97-AF65-F5344CB8AC3E}">
        <p14:creationId xmlns:p14="http://schemas.microsoft.com/office/powerpoint/2010/main" val="1580855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Calibri" panose="020F0502020204030204" pitchFamily="34" charset="0"/>
              </a:rPr>
              <a:t>The mobile app provides another resource for entering a unit connection. It also has many other resources that are familiar to those found in the web version of Commissioner Tools, making it very handy for commissioners working in the field and away from home</a:t>
            </a:r>
            <a:r>
              <a:rPr lang="en-US" dirty="0">
                <a:latin typeface="Calibri" panose="020F0502020204030204" pitchFamily="34" charset="0"/>
                <a:ea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fld id="{FAB17DD6-17D2-4AB1-850A-6FE4A74EB03D}" type="slidenum">
              <a:rPr lang="en-US" smtClean="0"/>
              <a:t>19</a:t>
            </a:fld>
            <a:endParaRPr lang="en-US"/>
          </a:p>
        </p:txBody>
      </p:sp>
    </p:spTree>
    <p:extLst>
      <p:ext uri="{BB962C8B-B14F-4D97-AF65-F5344CB8AC3E}">
        <p14:creationId xmlns:p14="http://schemas.microsoft.com/office/powerpoint/2010/main" val="74565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868363"/>
            <a:ext cx="4575175" cy="2573337"/>
          </a:xfrm>
        </p:spPr>
      </p:sp>
      <p:sp>
        <p:nvSpPr>
          <p:cNvPr id="3" name="Notes Placeholder 2"/>
          <p:cNvSpPr>
            <a:spLocks noGrp="1"/>
          </p:cNvSpPr>
          <p:nvPr>
            <p:ph type="body" idx="1"/>
          </p:nvPr>
        </p:nvSpPr>
        <p:spPr>
          <a:xfrm>
            <a:off x="685800" y="4034790"/>
            <a:ext cx="5486400" cy="3600450"/>
          </a:xfrm>
        </p:spPr>
        <p:txBody>
          <a:bodyPr/>
          <a:lstStyle/>
          <a:p>
            <a:r>
              <a:rPr lang="en-US"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 this presentation, you will learn the </a:t>
            </a:r>
            <a:r>
              <a:rPr lang="en-US" b="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importance</a:t>
            </a:r>
            <a:r>
              <a:rPr lang="en-US" b="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of relationships, the reasons for change, what the changes are, and how to use the new methods in unit service.</a:t>
            </a:r>
            <a:endParaRPr lang="en-US" b="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B17DD6-17D2-4AB1-850A-6FE4A74EB03D}" type="slidenum">
              <a:rPr lang="en-US" smtClean="0"/>
              <a:t>2</a:t>
            </a:fld>
            <a:endParaRPr lang="en-US"/>
          </a:p>
        </p:txBody>
      </p:sp>
    </p:spTree>
    <p:extLst>
      <p:ext uri="{BB962C8B-B14F-4D97-AF65-F5344CB8AC3E}">
        <p14:creationId xmlns:p14="http://schemas.microsoft.com/office/powerpoint/2010/main" val="3585163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0b3dcf96e2_0_11:notes"/>
          <p:cNvSpPr>
            <a:spLocks noGrp="1" noRot="1" noChangeAspect="1"/>
          </p:cNvSpPr>
          <p:nvPr>
            <p:ph type="sldImg" idx="2"/>
          </p:nvPr>
        </p:nvSpPr>
        <p:spPr>
          <a:xfrm>
            <a:off x="1193800" y="398463"/>
            <a:ext cx="4803775" cy="2701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0b3dcf96e2_0_11:notes"/>
          <p:cNvSpPr txBox="1">
            <a:spLocks noGrp="1"/>
          </p:cNvSpPr>
          <p:nvPr>
            <p:ph type="body" idx="1"/>
          </p:nvPr>
        </p:nvSpPr>
        <p:spPr>
          <a:xfrm>
            <a:off x="710248" y="3549112"/>
            <a:ext cx="5682000" cy="4665692"/>
          </a:xfrm>
          <a:prstGeom prst="rect">
            <a:avLst/>
          </a:prstGeom>
        </p:spPr>
        <p:txBody>
          <a:bodyPr spcFirstLastPara="1" wrap="square" lIns="94225" tIns="47100" rIns="94225" bIns="47100" anchor="t" anchorCtr="0">
            <a:noAutofit/>
          </a:bodyPr>
          <a:lstStyle/>
          <a:p>
            <a:pPr marL="0" lvl="0" indent="0" algn="l" rtl="0">
              <a:spcBef>
                <a:spcPts val="0"/>
              </a:spcBef>
              <a:spcAft>
                <a:spcPts val="0"/>
              </a:spcAft>
              <a:buClr>
                <a:schemeClr val="dk1"/>
              </a:buClr>
              <a:buFont typeface="Arial"/>
              <a:buNone/>
            </a:pPr>
            <a:r>
              <a:rPr lang="en-US" dirty="0">
                <a:solidFill>
                  <a:srgbClr val="0D0D0D"/>
                </a:solidFill>
                <a:highlight>
                  <a:schemeClr val="lt1"/>
                </a:highlight>
                <a:latin typeface="Calibri" panose="020F0502020204030204" pitchFamily="34" charset="0"/>
                <a:ea typeface="Calibri" panose="020F0502020204030204" pitchFamily="34" charset="0"/>
                <a:cs typeface="Calibri" panose="020F0502020204030204" pitchFamily="34" charset="0"/>
              </a:rPr>
              <a:t>Commissioner Tools has been updated to deliver the Future of Unit Service. These new features will enable commissioners to build solid relationships and increase their knowledge about the units they serve to deliver impactful results.</a:t>
            </a:r>
          </a:p>
          <a:p>
            <a:pPr marL="0" lvl="0" indent="0" algn="l" rtl="0">
              <a:spcBef>
                <a:spcPts val="0"/>
              </a:spcBef>
              <a:spcAft>
                <a:spcPts val="0"/>
              </a:spcAft>
              <a:buClr>
                <a:schemeClr val="dk1"/>
              </a:buClr>
              <a:buFont typeface="Arial"/>
              <a:buNone/>
            </a:pPr>
            <a:endParaRPr lang="en-US" dirty="0">
              <a:solidFill>
                <a:srgbClr val="0D0D0D"/>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Font typeface="Arial"/>
              <a:buNone/>
            </a:pPr>
            <a:endParaRPr dirty="0">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Font typeface="Arial"/>
              <a:buNone/>
            </a:pPr>
            <a:endParaRPr dirty="0">
              <a:solidFill>
                <a:srgbClr val="0D0D0D"/>
              </a:solidFill>
              <a:highlight>
                <a:schemeClr val="lt1"/>
              </a:highlight>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None/>
            </a:pPr>
            <a:endParaRPr sz="1600" dirty="0">
              <a:latin typeface="Calibri" panose="020F0502020204030204" pitchFamily="34" charset="0"/>
              <a:ea typeface="Calibri" panose="020F0502020204030204" pitchFamily="34" charset="0"/>
              <a:cs typeface="Calibri" panose="020F0502020204030204" pitchFamily="34" charset="0"/>
            </a:endParaRPr>
          </a:p>
        </p:txBody>
      </p:sp>
      <p:sp>
        <p:nvSpPr>
          <p:cNvPr id="308" name="Google Shape;308;g30b3dcf96e2_0_11:notes"/>
          <p:cNvSpPr txBox="1">
            <a:spLocks noGrp="1"/>
          </p:cNvSpPr>
          <p:nvPr>
            <p:ph type="sldNum" idx="12"/>
          </p:nvPr>
        </p:nvSpPr>
        <p:spPr>
          <a:xfrm>
            <a:off x="4023092" y="8917422"/>
            <a:ext cx="3077700" cy="471000"/>
          </a:xfrm>
          <a:prstGeom prst="rect">
            <a:avLst/>
          </a:prstGeom>
        </p:spPr>
        <p:txBody>
          <a:bodyPr spcFirstLastPara="1" wrap="square" lIns="94225" tIns="47100" rIns="94225" bIns="471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75" y="646113"/>
            <a:ext cx="3397250" cy="19113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This version of commissioner tools puts district and unit information on dashboards so that the information a </a:t>
            </a:r>
            <a:r>
              <a:rPr lang="en-US" sz="16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commissioner</a:t>
            </a:r>
            <a:r>
              <a:rPr lang="en-US" sz="16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needs to support units is in one easily accessible location.</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885600C-E932-4902-966A-9D4C9E378BAC}" type="slidenum">
              <a:rPr lang="en-US" smtClean="0"/>
              <a:t>21</a:t>
            </a:fld>
            <a:endParaRPr lang="en-US"/>
          </a:p>
        </p:txBody>
      </p:sp>
    </p:spTree>
    <p:extLst>
      <p:ext uri="{BB962C8B-B14F-4D97-AF65-F5344CB8AC3E}">
        <p14:creationId xmlns:p14="http://schemas.microsoft.com/office/powerpoint/2010/main" val="310838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750888"/>
            <a:ext cx="4575175" cy="2573337"/>
          </a:xfrm>
        </p:spPr>
      </p:sp>
      <p:sp>
        <p:nvSpPr>
          <p:cNvPr id="3" name="Notes Placeholder 2"/>
          <p:cNvSpPr>
            <a:spLocks noGrp="1"/>
          </p:cNvSpPr>
          <p:nvPr>
            <p:ph type="body" idx="1"/>
          </p:nvPr>
        </p:nvSpPr>
        <p:spPr>
          <a:xfrm>
            <a:off x="685800" y="3878036"/>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Relationship drives Partnership</a:t>
            </a:r>
          </a:p>
          <a:p>
            <a:r>
              <a:rPr lang="en-US" dirty="0">
                <a:effectLst/>
                <a:latin typeface="Calibri" panose="020F0502020204030204" pitchFamily="34" charset="0"/>
                <a:ea typeface="Times New Roman" panose="02020603050405020304" pitchFamily="18" charset="0"/>
                <a:cs typeface="Calibri" panose="020F0502020204030204" pitchFamily="34" charset="0"/>
              </a:rPr>
              <a:t>Building partnerships with unit leaders will increase a commissioner's trust and effectiveness when working with a unit. This graphic outlines the steps in moving from establishing a relationship to growing that into a partnership with a continual message of "How Can I Help? " The focus should always be on understanding the unit's needs, resulting in how to best support them.</a:t>
            </a: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14BA77A-5537-43EE-BED1-FEFFA317371D}" type="slidenum">
              <a:rPr lang="en-US" smtClean="0"/>
              <a:t>3</a:t>
            </a:fld>
            <a:endParaRPr lang="en-US"/>
          </a:p>
        </p:txBody>
      </p:sp>
    </p:spTree>
    <p:extLst>
      <p:ext uri="{BB962C8B-B14F-4D97-AF65-F5344CB8AC3E}">
        <p14:creationId xmlns:p14="http://schemas.microsoft.com/office/powerpoint/2010/main" val="410894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0" y="660400"/>
            <a:ext cx="4575175" cy="2573338"/>
          </a:xfrm>
        </p:spPr>
      </p:sp>
      <p:sp>
        <p:nvSpPr>
          <p:cNvPr id="3" name="Notes Placeholder 2"/>
          <p:cNvSpPr>
            <a:spLocks noGrp="1"/>
          </p:cNvSpPr>
          <p:nvPr>
            <p:ph type="body" idx="1"/>
          </p:nvPr>
        </p:nvSpPr>
        <p:spPr>
          <a:xfrm>
            <a:off x="685800" y="3799658"/>
            <a:ext cx="5486400" cy="4553928"/>
          </a:xfrm>
        </p:spPr>
        <p:txBody>
          <a:bodyPr/>
          <a:lstStyle/>
          <a:p>
            <a:r>
              <a:rPr lang="en-US" b="1" dirty="0">
                <a:latin typeface="Calibri" panose="020F0502020204030204" pitchFamily="34" charset="0"/>
                <a:cs typeface="Calibri" panose="020F0502020204030204" pitchFamily="34" charset="0"/>
              </a:rPr>
              <a:t>What’s Changing?</a:t>
            </a:r>
          </a:p>
          <a:p>
            <a:r>
              <a:rPr lang="en-US" dirty="0">
                <a:effectLst/>
                <a:latin typeface="Calibri" panose="020F0502020204030204" pitchFamily="34" charset="0"/>
                <a:ea typeface="Times New Roman" panose="02020603050405020304" pitchFamily="18" charset="0"/>
                <a:cs typeface="Calibri" panose="020F0502020204030204" pitchFamily="34" charset="0"/>
              </a:rPr>
              <a:t>This slide shows how commissioners have managed their role in the past compared to the expectations for how they will handle them in the future.</a:t>
            </a:r>
          </a:p>
          <a:p>
            <a:endParaRPr lang="en-US" dirty="0">
              <a:latin typeface="Calibri" panose="020F0502020204030204" pitchFamily="34" charset="0"/>
              <a:cs typeface="Calibri" panose="020F050202020403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Commissioners need to be less focused on tasks and move towards making an impact</a:t>
            </a:r>
            <a:r>
              <a:rPr lang="en-US" dirty="0">
                <a:latin typeface="Calibri" panose="020F0502020204030204" pitchFamily="34"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Subjective scores generated through Assessments will no longer be required, with objective unit data now available for commissioners to guide them when engaged with the new unit connection process</a:t>
            </a:r>
            <a:r>
              <a:rPr lang="en-US" dirty="0">
                <a:latin typeface="Calibri" panose="020F0502020204030204" pitchFamily="34" charset="0"/>
                <a:cs typeface="Calibri" panose="020F0502020204030204" pitchFamily="34" charset="0"/>
              </a:rPr>
              <a:t>. </a:t>
            </a:r>
            <a:r>
              <a:rPr lang="en-US" dirty="0">
                <a:effectLst/>
                <a:latin typeface="Calibri" panose="020F0502020204030204" pitchFamily="34" charset="0"/>
                <a:ea typeface="Times New Roman" panose="02020603050405020304" pitchFamily="18" charset="0"/>
                <a:cs typeface="Calibri" panose="020F0502020204030204" pitchFamily="34" charset="0"/>
              </a:rPr>
              <a:t>This will simplify the commissioner's work and aid in building a stronger relationship with the unit leaders.</a:t>
            </a:r>
            <a:endParaRPr lang="en-US" dirty="0">
              <a:effectLst/>
              <a:latin typeface="Calibri" panose="020F0502020204030204" pitchFamily="34" charset="0"/>
              <a:cs typeface="Calibri" panose="020F0502020204030204" pitchFamily="34" charset="0"/>
            </a:endParaRPr>
          </a:p>
          <a:p>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ea typeface="Times New Roman" panose="02020603050405020304" pitchFamily="18" charset="0"/>
                <a:cs typeface="Calibri" panose="020F0502020204030204" pitchFamily="34" charset="0"/>
              </a:rPr>
              <a:t>Recruiting commissioners can be a challenge, but when the volunteer views the role as an honor to serve as a commissioner, it's expected inviting commissioners to serve will be different.</a:t>
            </a:r>
            <a:endParaRPr lang="en-US" dirty="0">
              <a:effectLst/>
              <a:latin typeface="Calibri" panose="020F0502020204030204" pitchFamily="34" charset="0"/>
              <a:ea typeface="Aptos" panose="020B000402020202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AB17DD6-17D2-4AB1-850A-6FE4A74EB03D}" type="slidenum">
              <a:rPr lang="en-US" smtClean="0"/>
              <a:t>4</a:t>
            </a:fld>
            <a:endParaRPr lang="en-US"/>
          </a:p>
        </p:txBody>
      </p:sp>
    </p:spTree>
    <p:extLst>
      <p:ext uri="{BB962C8B-B14F-4D97-AF65-F5344CB8AC3E}">
        <p14:creationId xmlns:p14="http://schemas.microsoft.com/office/powerpoint/2010/main" val="1005148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6913" y="314325"/>
            <a:ext cx="2922587" cy="1644650"/>
          </a:xfrm>
        </p:spPr>
      </p:sp>
      <p:sp>
        <p:nvSpPr>
          <p:cNvPr id="3" name="Notes Placeholder 2"/>
          <p:cNvSpPr>
            <a:spLocks noGrp="1"/>
          </p:cNvSpPr>
          <p:nvPr>
            <p:ph type="body" idx="1"/>
          </p:nvPr>
        </p:nvSpPr>
        <p:spPr>
          <a:xfrm>
            <a:off x="685800" y="2107769"/>
            <a:ext cx="5486400" cy="6721905"/>
          </a:xfrm>
        </p:spPr>
        <p:txBody>
          <a:bodyPr/>
          <a:lstStyle/>
          <a:p>
            <a:pPr marL="0" lvl="0" indent="0" algn="l" rtl="0">
              <a:spcBef>
                <a:spcPts val="0"/>
              </a:spcBef>
              <a:spcAft>
                <a:spcPts val="0"/>
              </a:spcAft>
              <a:buNone/>
            </a:pPr>
            <a:r>
              <a:rPr lang="en-US" b="1" dirty="0">
                <a:latin typeface="Calibri" panose="020F0502020204030204" pitchFamily="34" charset="0"/>
                <a:cs typeface="Calibri" panose="020F0502020204030204" pitchFamily="34" charset="0"/>
              </a:rPr>
              <a:t>Why are we changing? </a:t>
            </a: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It has been observed that the current approach is not driving consistent desired commissioner behavior. Unit leaders have not received assessments well; consequently, meaningful assistance suffers. Unit scoring is inconsistent, and documented contact information is not always useful. Stronger active units ensure a great Scouting Experience for youth and adults.</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algn="l"/>
            <a:r>
              <a:rPr lang="en-US" dirty="0">
                <a:latin typeface="Calibri" panose="020F0502020204030204" pitchFamily="34" charset="0"/>
                <a:cs typeface="Calibri" panose="020F0502020204030204" pitchFamily="34" charset="0"/>
              </a:rPr>
              <a:t>Effective communication and partnerships are essential to our success. </a:t>
            </a:r>
            <a:r>
              <a:rPr lang="en-US" b="0" i="0" u="none" strike="noStrike" baseline="0" dirty="0">
                <a:latin typeface="Calibri" panose="020F0502020204030204" pitchFamily="34" charset="0"/>
                <a:cs typeface="Calibri" panose="020F0502020204030204" pitchFamily="34" charset="0"/>
              </a:rPr>
              <a:t>Commissioners should help units by listening to the needs of unit leaders and serving as the single, best resource.</a:t>
            </a: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Everything commissioners do starts with effective communication: building relationships, strengthening units, serving youth, and encouraging membership growth. </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A relationship is the way two or more people behave toward each other. Partnership sets a higher standard: people working as partners listen to each other, understand one another, and work together to accomplish a common goal. Teamwork is effective. Our success is dependent upon partnerships.</a:t>
            </a:r>
          </a:p>
          <a:p>
            <a:pPr marL="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Combining effective communication and partnership enables impact.</a:t>
            </a:r>
          </a:p>
          <a:p>
            <a:endParaRPr lang="en-US" sz="1600" dirty="0"/>
          </a:p>
        </p:txBody>
      </p:sp>
      <p:sp>
        <p:nvSpPr>
          <p:cNvPr id="4" name="Slide Number Placeholder 3"/>
          <p:cNvSpPr>
            <a:spLocks noGrp="1"/>
          </p:cNvSpPr>
          <p:nvPr>
            <p:ph type="sldNum" sz="quarter" idx="5"/>
          </p:nvPr>
        </p:nvSpPr>
        <p:spPr/>
        <p:txBody>
          <a:bodyPr/>
          <a:lstStyle/>
          <a:p>
            <a:fld id="{FAB17DD6-17D2-4AB1-850A-6FE4A74EB03D}" type="slidenum">
              <a:rPr lang="en-US" smtClean="0"/>
              <a:t>5</a:t>
            </a:fld>
            <a:endParaRPr lang="en-US"/>
          </a:p>
        </p:txBody>
      </p:sp>
    </p:spTree>
    <p:extLst>
      <p:ext uri="{BB962C8B-B14F-4D97-AF65-F5344CB8AC3E}">
        <p14:creationId xmlns:p14="http://schemas.microsoft.com/office/powerpoint/2010/main" val="160813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0513" y="517525"/>
            <a:ext cx="3735387" cy="2101850"/>
          </a:xfrm>
        </p:spPr>
      </p:sp>
      <p:sp>
        <p:nvSpPr>
          <p:cNvPr id="3" name="Notes Placeholder 2"/>
          <p:cNvSpPr>
            <a:spLocks noGrp="1"/>
          </p:cNvSpPr>
          <p:nvPr>
            <p:ph type="body" idx="1"/>
          </p:nvPr>
        </p:nvSpPr>
        <p:spPr>
          <a:xfrm>
            <a:off x="685800" y="2873089"/>
            <a:ext cx="5486400" cy="58121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cs typeface="Calibri" panose="020F0502020204030204" pitchFamily="34" charset="0"/>
              </a:rPr>
              <a:t>Unit Service Concept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cs typeface="Calibri" panose="020F0502020204030204" pitchFamily="34" charset="0"/>
              </a:rPr>
              <a:t>There are three components to the concept of Unit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cs typeface="Calibri" panose="020F0502020204030204" pitchFamily="34" charset="0"/>
              </a:rPr>
              <a:t>The first </a:t>
            </a:r>
            <a:r>
              <a:rPr lang="en-US" b="1" dirty="0">
                <a:latin typeface="Calibri" panose="020F0502020204030204" pitchFamily="34" charset="0"/>
                <a:cs typeface="Calibri" panose="020F0502020204030204" pitchFamily="34" charset="0"/>
              </a:rPr>
              <a:t>is Unit Metrics</a:t>
            </a:r>
            <a:r>
              <a:rPr lang="en-US" b="0" dirty="0">
                <a:latin typeface="Calibri" panose="020F0502020204030204" pitchFamily="34" charset="0"/>
                <a:cs typeface="Calibri" panose="020F0502020204030204" pitchFamily="34" charset="0"/>
              </a:rPr>
              <a:t>. Unit Metrics introduce objective data and eliminate the assessing and scoring of units. The metrics can be a starting point for conversations and may suggest areas of conversation to understand how the unit operates and how commissioners can engage. They are NOT measures of success or failure.</a:t>
            </a:r>
          </a:p>
          <a:p>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The second is </a:t>
            </a:r>
            <a:r>
              <a:rPr lang="en-US" b="1" dirty="0">
                <a:latin typeface="Calibri" panose="020F0502020204030204" pitchFamily="34" charset="0"/>
                <a:cs typeface="Calibri" panose="020F0502020204030204" pitchFamily="34" charset="0"/>
              </a:rPr>
              <a:t>Unit Connections</a:t>
            </a:r>
            <a:r>
              <a:rPr lang="en-US" b="0" dirty="0">
                <a:latin typeface="Calibri" panose="020F0502020204030204" pitchFamily="34" charset="0"/>
                <a:cs typeface="Calibri" panose="020F0502020204030204" pitchFamily="34" charset="0"/>
              </a:rPr>
              <a:t>, a new method and tool that will help commissioners develop partnerships with unit volunteers and guide conversations toward areas where commissioners can impact.</a:t>
            </a:r>
          </a:p>
          <a:p>
            <a:endParaRPr lang="en-US" b="0" dirty="0">
              <a:latin typeface="Calibri" panose="020F0502020204030204" pitchFamily="34" charset="0"/>
              <a:cs typeface="Calibri" panose="020F0502020204030204" pitchFamily="34" charset="0"/>
            </a:endParaRPr>
          </a:p>
          <a:p>
            <a:r>
              <a:rPr lang="en-US" b="0" dirty="0">
                <a:latin typeface="Calibri" panose="020F0502020204030204" pitchFamily="34" charset="0"/>
                <a:cs typeface="Calibri" panose="020F0502020204030204" pitchFamily="34" charset="0"/>
              </a:rPr>
              <a:t>The third component is the Commissioner Tools Updates, which involve integrating Unit Connections and key metrics into our current Tools system. </a:t>
            </a:r>
          </a:p>
          <a:p>
            <a:endParaRPr lang="en-US"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libri" panose="020F0502020204030204" pitchFamily="34" charset="0"/>
                <a:cs typeface="Calibri" panose="020F0502020204030204" pitchFamily="34" charset="0"/>
              </a:rPr>
              <a:t>The Metrics, Connections, and Tools are all built on the foundation of commissioner culture, our priorities, and the relationships we build with unit leaders and others in the district/council.</a:t>
            </a:r>
          </a:p>
          <a:p>
            <a:endParaRPr lang="en-US" sz="1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9048FD7-9EFB-46E7-BEEF-BA929D3F9856}" type="slidenum">
              <a:rPr lang="en-US" smtClean="0"/>
              <a:t>6</a:t>
            </a:fld>
            <a:endParaRPr lang="en-US"/>
          </a:p>
        </p:txBody>
      </p:sp>
    </p:spTree>
    <p:extLst>
      <p:ext uri="{BB962C8B-B14F-4D97-AF65-F5344CB8AC3E}">
        <p14:creationId xmlns:p14="http://schemas.microsoft.com/office/powerpoint/2010/main" val="1844122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2738" y="119063"/>
            <a:ext cx="3692525" cy="2076450"/>
          </a:xfrm>
        </p:spPr>
      </p:sp>
      <p:sp>
        <p:nvSpPr>
          <p:cNvPr id="3" name="Notes Placeholder 2"/>
          <p:cNvSpPr>
            <a:spLocks noGrp="1"/>
          </p:cNvSpPr>
          <p:nvPr>
            <p:ph type="body" idx="1"/>
          </p:nvPr>
        </p:nvSpPr>
        <p:spPr>
          <a:xfrm>
            <a:off x="372291" y="2358539"/>
            <a:ext cx="6113417" cy="6521990"/>
          </a:xfrm>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latin typeface="Calibri" panose="020F0502020204030204" pitchFamily="34" charset="0"/>
                <a:ea typeface="Calibri" panose="020F0502020204030204" pitchFamily="34" charset="0"/>
                <a:cs typeface="Calibri" panose="020F0502020204030204" pitchFamily="34" charset="0"/>
              </a:rPr>
              <a:t>Unit Metrics are simple, objective indicators of a unit’s status. They are a starting point for discussions and </a:t>
            </a:r>
            <a:r>
              <a:rPr lang="en-US" b="1" u="sng" dirty="0">
                <a:effectLst/>
                <a:latin typeface="Calibri" panose="020F0502020204030204" pitchFamily="34" charset="0"/>
                <a:ea typeface="Calibri" panose="020F0502020204030204" pitchFamily="34" charset="0"/>
                <a:cs typeface="Calibri" panose="020F0502020204030204" pitchFamily="34" charset="0"/>
              </a:rPr>
              <a:t>are not intended to compare one unit to another</a:t>
            </a:r>
            <a:r>
              <a:rPr lang="en-US" dirty="0">
                <a:effectLst/>
                <a:latin typeface="Calibri" panose="020F0502020204030204" pitchFamily="34" charset="0"/>
                <a:ea typeface="Calibri" panose="020F0502020204030204" pitchFamily="34" charset="0"/>
                <a:cs typeface="Calibri" panose="020F0502020204030204" pitchFamily="34" charset="0"/>
              </a:rPr>
              <a:t>. Instead, they provide insight into a unit’s overall status so you and unit Scouters can work together </a:t>
            </a:r>
            <a:r>
              <a:rPr lang="en-US" b="1" u="sng" dirty="0">
                <a:effectLst/>
                <a:latin typeface="Calibri" panose="020F0502020204030204" pitchFamily="34" charset="0"/>
                <a:ea typeface="Calibri" panose="020F0502020204030204" pitchFamily="34" charset="0"/>
                <a:cs typeface="Calibri" panose="020F0502020204030204" pitchFamily="34" charset="0"/>
              </a:rPr>
              <a:t>to improve their ability to deliver the promise of Scouting</a:t>
            </a:r>
            <a:r>
              <a:rPr lang="en-US" dirty="0">
                <a:effectLst/>
                <a:latin typeface="Calibri" panose="020F0502020204030204" pitchFamily="34" charset="0"/>
                <a:ea typeface="Calibri" panose="020F0502020204030204" pitchFamily="34" charset="0"/>
                <a:cs typeface="Calibri" panose="020F0502020204030204" pitchFamily="34" charset="0"/>
              </a:rPr>
              <a:t>. The unit metrics that have been chosen provide an objective and useful means of identifying how a unit is doing and enable commissioners a convenient method to provide focused help where needed. </a:t>
            </a:r>
            <a:r>
              <a:rPr lang="en-US" dirty="0">
                <a:latin typeface="Calibri" panose="020F0502020204030204" pitchFamily="34" charset="0"/>
                <a:cs typeface="Calibri" panose="020F0502020204030204" pitchFamily="34" charset="0"/>
              </a:rPr>
              <a:t>Objective metrics are determined using thresholds established for average expectations. Variation from these thresholds is not necessarily ‘good’ or ‘bad.’ </a:t>
            </a:r>
            <a:r>
              <a:rPr lang="en-US" b="1" u="sng" dirty="0">
                <a:latin typeface="Calibri" panose="020F0502020204030204" pitchFamily="34" charset="0"/>
                <a:cs typeface="Calibri" panose="020F0502020204030204" pitchFamily="34" charset="0"/>
              </a:rPr>
              <a:t>Metrics are not ‘scores</a:t>
            </a:r>
            <a:r>
              <a:rPr lang="en-US" dirty="0">
                <a:latin typeface="Calibri" panose="020F0502020204030204" pitchFamily="34" charset="0"/>
                <a:cs typeface="Calibri" panose="020F0502020204030204" pitchFamily="34" charset="0"/>
              </a:rPr>
              <a:t>.’ They identify opportunities to ‘connect’ with unit leaders and understand how best to provide useful guidance where needed. </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Discussing only one or two metrics with a unit leader to explore where help might be needed, could be very beneficial.</a:t>
            </a:r>
            <a:endParaRPr lang="en-US" dirty="0">
              <a:solidFill>
                <a:srgbClr val="333333"/>
              </a:solidFill>
              <a:effectLst/>
              <a:latin typeface="Calibri" panose="020F0502020204030204" pitchFamily="34" charset="0"/>
              <a:ea typeface="Aptos" panose="020B0004020202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Key Metrics are objective and help commissioners identify potential areas to help unit leaders.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An advantage of this approach is that metrics are not a barrier to building a relationship with unit leaders – unlike our current approach of scoring and assessing, which can be intimidating for unit leaders.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However, focusing solely on Key Metrics keeps us focused only on data. We need to look beyond metrics to understand how commissioners can interact effectively with units to make sure that youth who join Scouting don’t drop out because of disorganization or lack of understanding on the part of unit leaders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Caution: The danger comes from presuming units ought to do it one way or that there is only one way to define success.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Metrics are </a:t>
            </a:r>
            <a:r>
              <a:rPr lang="en-US" b="1" dirty="0">
                <a:solidFill>
                  <a:srgbClr val="000000"/>
                </a:solidFill>
                <a:latin typeface="Calibri" panose="020F0502020204030204" pitchFamily="34" charset="0"/>
                <a:cs typeface="Calibri" panose="020F0502020204030204" pitchFamily="34" charset="0"/>
              </a:rPr>
              <a:t>not</a:t>
            </a:r>
            <a:r>
              <a:rPr lang="en-US" dirty="0">
                <a:solidFill>
                  <a:srgbClr val="000000"/>
                </a:solidFill>
                <a:latin typeface="Calibri" panose="020F0502020204030204" pitchFamily="34" charset="0"/>
                <a:cs typeface="Calibri" panose="020F0502020204030204" pitchFamily="34" charset="0"/>
              </a:rPr>
              <a:t> intended to be a tool for us to use to tell unit leaders what they are doing wrong or point out where they don’t succeed.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rgbClr val="000000"/>
                </a:solidFill>
                <a:latin typeface="Calibri" panose="020F0502020204030204" pitchFamily="34" charset="0"/>
                <a:cs typeface="Calibri" panose="020F0502020204030204" pitchFamily="34" charset="0"/>
              </a:rPr>
              <a:t>Metrics can help us determine which units </a:t>
            </a:r>
            <a:r>
              <a:rPr lang="en-US" u="sng" dirty="0">
                <a:solidFill>
                  <a:srgbClr val="000000"/>
                </a:solidFill>
                <a:latin typeface="Calibri" panose="020F0502020204030204" pitchFamily="34" charset="0"/>
                <a:cs typeface="Calibri" panose="020F0502020204030204" pitchFamily="34" charset="0"/>
              </a:rPr>
              <a:t>might</a:t>
            </a:r>
            <a:r>
              <a:rPr lang="en-US" dirty="0">
                <a:solidFill>
                  <a:srgbClr val="000000"/>
                </a:solidFill>
                <a:latin typeface="Calibri" panose="020F0502020204030204" pitchFamily="34" charset="0"/>
                <a:cs typeface="Calibri" panose="020F0502020204030204" pitchFamily="34" charset="0"/>
              </a:rPr>
              <a:t> need help and which commissioners might be the best fit to help them.</a:t>
            </a:r>
            <a:r>
              <a:rPr lang="en-US" dirty="0">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AB17DD6-17D2-4AB1-850A-6FE4A74EB03D}" type="slidenum">
              <a:rPr lang="en-US" smtClean="0"/>
              <a:t>7</a:t>
            </a:fld>
            <a:endParaRPr lang="en-US"/>
          </a:p>
        </p:txBody>
      </p:sp>
    </p:spTree>
    <p:extLst>
      <p:ext uri="{BB962C8B-B14F-4D97-AF65-F5344CB8AC3E}">
        <p14:creationId xmlns:p14="http://schemas.microsoft.com/office/powerpoint/2010/main" val="179720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8638" y="258763"/>
            <a:ext cx="3517900" cy="1979612"/>
          </a:xfrm>
        </p:spPr>
      </p:sp>
      <p:sp>
        <p:nvSpPr>
          <p:cNvPr id="3" name="Notes Placeholder 2"/>
          <p:cNvSpPr>
            <a:spLocks noGrp="1"/>
          </p:cNvSpPr>
          <p:nvPr>
            <p:ph type="body" idx="1"/>
          </p:nvPr>
        </p:nvSpPr>
        <p:spPr>
          <a:xfrm>
            <a:off x="685800" y="2464230"/>
            <a:ext cx="5486400" cy="64210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Objective metrics are determined using thresholds established for average expectations. This chart displays six metrics, covering each of the five Scouting America programs, and describes thresholds based on average expectations.  Each metric and threshold was established based on a relationship with unit renewal.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Note, for example, the unit size for Cub Scouts.  The threshold is set at 20, which interestingly is far below the national average of pack sizes.  However, during the development of this new process, units that fell below this threshold were less likely to complete a unit renewal.  It also helps to establish a typical den unit for each grade level with at least 3-4 youth in each den.  Similarly, for Troops, a threshold of 12 accommodates two patrols of 5 youth and still enables the opportunity for youth leadership’s SPL and ASPL, which is fundamental in the Scouts BSA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Data is available through Scoutbook Plus and other Scouting America systems. The shaded metrics, Leadership for Crews and Posts, and Outdoor Activity for all programs, are dependent on what is entered at the unit level.  Our technology systems have been updated to make it easy for unit leaders to enter only a date for when the activity occurred via </a:t>
            </a:r>
            <a:r>
              <a:rPr lang="en-US" dirty="0" err="1">
                <a:latin typeface="Calibri" panose="020F0502020204030204" pitchFamily="34" charset="0"/>
                <a:cs typeface="Calibri" panose="020F0502020204030204" pitchFamily="34" charset="0"/>
              </a:rPr>
              <a:t>My.Scouting</a:t>
            </a:r>
            <a:r>
              <a:rPr lang="en-US" dirty="0">
                <a:latin typeface="Calibri" panose="020F0502020204030204" pitchFamily="34" charset="0"/>
                <a:cs typeface="Calibri" panose="020F0502020204030204" pitchFamily="34" charset="0"/>
              </a:rPr>
              <a:t> or Scoutbook Plus.</a:t>
            </a:r>
          </a:p>
          <a:p>
            <a:endParaRPr lang="en-US" sz="1600" dirty="0"/>
          </a:p>
        </p:txBody>
      </p:sp>
      <p:sp>
        <p:nvSpPr>
          <p:cNvPr id="4" name="Slide Number Placeholder 3"/>
          <p:cNvSpPr>
            <a:spLocks noGrp="1"/>
          </p:cNvSpPr>
          <p:nvPr>
            <p:ph type="sldNum" sz="quarter" idx="5"/>
          </p:nvPr>
        </p:nvSpPr>
        <p:spPr/>
        <p:txBody>
          <a:bodyPr/>
          <a:lstStyle/>
          <a:p>
            <a:fld id="{FAB17DD6-17D2-4AB1-850A-6FE4A74EB03D}" type="slidenum">
              <a:rPr lang="en-US" smtClean="0"/>
              <a:t>8</a:t>
            </a:fld>
            <a:endParaRPr lang="en-US"/>
          </a:p>
        </p:txBody>
      </p:sp>
    </p:spTree>
    <p:extLst>
      <p:ext uri="{BB962C8B-B14F-4D97-AF65-F5344CB8AC3E}">
        <p14:creationId xmlns:p14="http://schemas.microsoft.com/office/powerpoint/2010/main" val="17292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8950" y="290513"/>
            <a:ext cx="3103563" cy="1746250"/>
          </a:xfrm>
        </p:spPr>
      </p:sp>
      <p:sp>
        <p:nvSpPr>
          <p:cNvPr id="3" name="Notes Placeholder 2"/>
          <p:cNvSpPr>
            <a:spLocks noGrp="1"/>
          </p:cNvSpPr>
          <p:nvPr>
            <p:ph type="body" idx="1"/>
          </p:nvPr>
        </p:nvSpPr>
        <p:spPr>
          <a:xfrm>
            <a:off x="685800" y="2351158"/>
            <a:ext cx="5486400" cy="6495395"/>
          </a:xfrm>
        </p:spPr>
        <p:txBody>
          <a:bodyPr/>
          <a:lstStyle/>
          <a:p>
            <a:pPr algn="l">
              <a:buFont typeface="+mj-lt"/>
              <a:buNone/>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Benefits of Unit Connections</a:t>
            </a:r>
          </a:p>
          <a:p>
            <a:pPr marL="0" marR="0"/>
            <a:r>
              <a:rPr lang="en-US" kern="12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Unit Connections is a Tool for commissioners to assist in meaningful conversations with the unit.</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buFont typeface="Symbol" panose="05050102010706020507" pitchFamily="18" charset="2"/>
              <a:buChar char=""/>
            </a:pPr>
            <a:r>
              <a:rPr lang="en-US" b="1"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Building Relationships</a:t>
            </a:r>
            <a:r>
              <a:rPr lang="en-US"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Connections facilitate establishing strong relationships based on trust, respect, and shared goals. These relationships form the backbone of successful teamwork and collaboration.</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b="1"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Enhancing Conversations</a:t>
            </a:r>
            <a:r>
              <a:rPr lang="en-US"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Strong connections begin with knowledge to enable open communication channels. When individuals feel connected, they are more likely to express their thoughts, concerns, and ideas freely, leading to better understanding and problem-solving.</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b="1"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Driving Collaboration</a:t>
            </a:r>
            <a:r>
              <a:rPr lang="en-US"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Connected individuals and groups are more inclined to collaborate effectively towards common objectives. They leverage each other's strengths, resources, and expertise to achieve shared outcomes that benefit everyone involved.</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b="1"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Fostering Support</a:t>
            </a:r>
            <a:r>
              <a:rPr lang="en-US" kern="1200" dirty="0">
                <a:solidFill>
                  <a:srgbClr val="0D0D0D"/>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Connections create a support network where individuals can seek help, guidance, and encouragement from one another. </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anose="05050102010706020507" pitchFamily="18" charset="2"/>
              <a:buChar char=""/>
            </a:pPr>
            <a:r>
              <a:rPr lang="en-US"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Create &amp; Grow Partnerships: </a:t>
            </a:r>
            <a:r>
              <a:rPr lang="en-US"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Connections lay the groundwork for establishing and nurturing partnerships. These partnerships, built on mutual trust and shared interests, can lead to new opportunities, innovative solutions, and long-term success.</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Aft>
                <a:spcPts val="600"/>
              </a:spcAft>
              <a:buFont typeface="Symbol" panose="05050102010706020507" pitchFamily="18" charset="2"/>
              <a:buChar char=""/>
            </a:pPr>
            <a:r>
              <a:rPr lang="en-US"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Change Lives: </a:t>
            </a:r>
            <a:r>
              <a:rPr lang="en-US"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Connections have the power to transform lives by providing access to new resources, perspectives, and opportunities. Through meaningful interactions and relationships, individuals can achieve personal growth, overcome challenges, and reach their full potential.</a:t>
            </a:r>
            <a:endParaRPr lang="en-US"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0" marR="0"/>
            <a:r>
              <a:rPr lang="en-US" b="1"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1400" dirty="0"/>
          </a:p>
        </p:txBody>
      </p:sp>
      <p:sp>
        <p:nvSpPr>
          <p:cNvPr id="4" name="Slide Number Placeholder 3"/>
          <p:cNvSpPr>
            <a:spLocks noGrp="1"/>
          </p:cNvSpPr>
          <p:nvPr>
            <p:ph type="sldNum" sz="quarter" idx="5"/>
          </p:nvPr>
        </p:nvSpPr>
        <p:spPr/>
        <p:txBody>
          <a:bodyPr/>
          <a:lstStyle/>
          <a:p>
            <a:fld id="{59048FD7-9EFB-46E7-BEEF-BA929D3F9856}" type="slidenum">
              <a:rPr lang="en-US" smtClean="0"/>
              <a:t>9</a:t>
            </a:fld>
            <a:endParaRPr lang="en-US"/>
          </a:p>
        </p:txBody>
      </p:sp>
    </p:spTree>
    <p:extLst>
      <p:ext uri="{BB962C8B-B14F-4D97-AF65-F5344CB8AC3E}">
        <p14:creationId xmlns:p14="http://schemas.microsoft.com/office/powerpoint/2010/main" val="14314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50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6AEA6-7203-534E-0351-DF2010191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F57725-4E7B-95E5-4889-49DA547A3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A5BA7-D847-4AE1-945D-B1A7E97DD1CA}"/>
              </a:ext>
            </a:extLst>
          </p:cNvPr>
          <p:cNvSpPr>
            <a:spLocks noGrp="1"/>
          </p:cNvSpPr>
          <p:nvPr>
            <p:ph type="dt" sz="half" idx="10"/>
          </p:nvPr>
        </p:nvSpPr>
        <p:spPr/>
        <p:txBody>
          <a:bodyPr/>
          <a:lstStyle/>
          <a:p>
            <a:fld id="{259E5EBC-8367-49E3-9A33-A6297CB748C4}" type="datetimeFigureOut">
              <a:rPr lang="en-US" smtClean="0"/>
              <a:t>2/26/2025</a:t>
            </a:fld>
            <a:endParaRPr lang="en-US"/>
          </a:p>
        </p:txBody>
      </p:sp>
      <p:sp>
        <p:nvSpPr>
          <p:cNvPr id="5" name="Footer Placeholder 4">
            <a:extLst>
              <a:ext uri="{FF2B5EF4-FFF2-40B4-BE49-F238E27FC236}">
                <a16:creationId xmlns:a16="http://schemas.microsoft.com/office/drawing/2014/main" id="{B838DD21-8295-6F45-7703-31FAEB78D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E46CA-5EE9-C691-FCB7-C4FC6F2D9861}"/>
              </a:ext>
            </a:extLst>
          </p:cNvPr>
          <p:cNvSpPr>
            <a:spLocks noGrp="1"/>
          </p:cNvSpPr>
          <p:nvPr>
            <p:ph type="sldNum" sz="quarter" idx="12"/>
          </p:nvPr>
        </p:nvSpPr>
        <p:spPr/>
        <p:txBody>
          <a:bodyPr/>
          <a:lstStyle/>
          <a:p>
            <a:fld id="{724D0A12-C66D-4415-91E5-9571C058CC2B}" type="slidenum">
              <a:rPr lang="en-US" smtClean="0"/>
              <a:t>‹#›</a:t>
            </a:fld>
            <a:endParaRPr lang="en-US"/>
          </a:p>
        </p:txBody>
      </p:sp>
    </p:spTree>
    <p:extLst>
      <p:ext uri="{BB962C8B-B14F-4D97-AF65-F5344CB8AC3E}">
        <p14:creationId xmlns:p14="http://schemas.microsoft.com/office/powerpoint/2010/main" val="413288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43"/>
          <p:cNvSpPr txBox="1">
            <a:spLocks noGrp="1"/>
          </p:cNvSpPr>
          <p:nvPr>
            <p:ph type="title"/>
          </p:nvPr>
        </p:nvSpPr>
        <p:spPr>
          <a:xfrm>
            <a:off x="838200" y="365125"/>
            <a:ext cx="10515600" cy="12529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3"/>
          <p:cNvSpPr txBox="1">
            <a:spLocks noGrp="1"/>
          </p:cNvSpPr>
          <p:nvPr>
            <p:ph type="body" idx="1"/>
          </p:nvPr>
        </p:nvSpPr>
        <p:spPr>
          <a:xfrm>
            <a:off x="838200" y="1754604"/>
            <a:ext cx="10515600" cy="4202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3"/>
          <p:cNvSpPr txBox="1">
            <a:spLocks noGrp="1"/>
          </p:cNvSpPr>
          <p:nvPr>
            <p:ph type="dt" idx="10"/>
          </p:nvPr>
        </p:nvSpPr>
        <p:spPr>
          <a:xfrm>
            <a:off x="753199" y="6356350"/>
            <a:ext cx="127972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7445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15703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2CCE04D-1289-4F8B-CBBC-96A8FB76F2DD}"/>
              </a:ext>
            </a:extLst>
          </p:cNvPr>
          <p:cNvGrpSpPr/>
          <p:nvPr/>
        </p:nvGrpSpPr>
        <p:grpSpPr>
          <a:xfrm>
            <a:off x="15091" y="5264328"/>
            <a:ext cx="12163740" cy="1593671"/>
            <a:chOff x="-3763" y="5264328"/>
            <a:chExt cx="12163740" cy="1593671"/>
          </a:xfrm>
        </p:grpSpPr>
        <p:sp>
          <p:nvSpPr>
            <p:cNvPr id="8" name="Right Triangle 7">
              <a:extLst>
                <a:ext uri="{FF2B5EF4-FFF2-40B4-BE49-F238E27FC236}">
                  <a16:creationId xmlns:a16="http://schemas.microsoft.com/office/drawing/2014/main" id="{D23DB842-E256-54AD-968F-72247BBF70F8}"/>
                </a:ext>
              </a:extLst>
            </p:cNvPr>
            <p:cNvSpPr/>
            <p:nvPr/>
          </p:nvSpPr>
          <p:spPr>
            <a:xfrm flipH="1">
              <a:off x="4152423" y="5264328"/>
              <a:ext cx="8007554" cy="1593669"/>
            </a:xfrm>
            <a:prstGeom prst="rtTriangle">
              <a:avLst/>
            </a:prstGeom>
            <a:solidFill>
              <a:schemeClr val="tx2">
                <a:lumMod val="75000"/>
                <a:lumOff val="25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42DB406-ECA0-496F-C767-FDCA57AB8010}"/>
                </a:ext>
              </a:extLst>
            </p:cNvPr>
            <p:cNvSpPr/>
            <p:nvPr/>
          </p:nvSpPr>
          <p:spPr>
            <a:xfrm>
              <a:off x="-3763" y="5264330"/>
              <a:ext cx="4184467" cy="1593669"/>
            </a:xfrm>
            <a:prstGeom prst="rtTriangle">
              <a:avLst/>
            </a:prstGeom>
            <a:solidFill>
              <a:srgbClr val="FF0000"/>
            </a:solid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F597F7-436D-3B2E-7938-44FAC6ABB04B}"/>
                </a:ext>
              </a:extLst>
            </p:cNvPr>
            <p:cNvSpPr txBox="1"/>
            <p:nvPr/>
          </p:nvSpPr>
          <p:spPr>
            <a:xfrm rot="1260000">
              <a:off x="765708" y="5922664"/>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PARTNERSHIP</a:t>
              </a:r>
            </a:p>
          </p:txBody>
        </p:sp>
        <p:sp>
          <p:nvSpPr>
            <p:cNvPr id="11" name="TextBox 10">
              <a:extLst>
                <a:ext uri="{FF2B5EF4-FFF2-40B4-BE49-F238E27FC236}">
                  <a16:creationId xmlns:a16="http://schemas.microsoft.com/office/drawing/2014/main" id="{9DE5308C-0634-9DB0-DD05-03FF649AAE03}"/>
                </a:ext>
              </a:extLst>
            </p:cNvPr>
            <p:cNvSpPr txBox="1"/>
            <p:nvPr/>
          </p:nvSpPr>
          <p:spPr>
            <a:xfrm rot="20880000">
              <a:off x="9390624" y="5742730"/>
              <a:ext cx="86444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IMPACT</a:t>
              </a:r>
            </a:p>
          </p:txBody>
        </p:sp>
        <p:pic>
          <p:nvPicPr>
            <p:cNvPr id="12" name="Picture 11">
              <a:extLst>
                <a:ext uri="{FF2B5EF4-FFF2-40B4-BE49-F238E27FC236}">
                  <a16:creationId xmlns:a16="http://schemas.microsoft.com/office/drawing/2014/main" id="{93073970-E02D-1A71-4C5B-459556666529}"/>
                </a:ext>
              </a:extLst>
            </p:cNvPr>
            <p:cNvPicPr>
              <a:picLocks noChangeAspect="1"/>
            </p:cNvPicPr>
            <p:nvPr/>
          </p:nvPicPr>
          <p:blipFill>
            <a:blip r:embed="rId6"/>
            <a:stretch>
              <a:fillRect/>
            </a:stretch>
          </p:blipFill>
          <p:spPr>
            <a:xfrm>
              <a:off x="138070" y="6334654"/>
              <a:ext cx="2857567" cy="421920"/>
            </a:xfrm>
            <a:prstGeom prst="rect">
              <a:avLst/>
            </a:prstGeom>
          </p:spPr>
        </p:pic>
        <p:sp>
          <p:nvSpPr>
            <p:cNvPr id="13" name="TextBox 12">
              <a:extLst>
                <a:ext uri="{FF2B5EF4-FFF2-40B4-BE49-F238E27FC236}">
                  <a16:creationId xmlns:a16="http://schemas.microsoft.com/office/drawing/2014/main" id="{CD10F276-C382-8543-1DEA-9B9609CF82F0}"/>
                </a:ext>
              </a:extLst>
            </p:cNvPr>
            <p:cNvSpPr txBox="1"/>
            <p:nvPr/>
          </p:nvSpPr>
          <p:spPr>
            <a:xfrm rot="20880000">
              <a:off x="7307659" y="6074922"/>
              <a:ext cx="1753644"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COMMUNICATION</a:t>
              </a:r>
            </a:p>
          </p:txBody>
        </p:sp>
      </p:grpSp>
      <p:pic>
        <p:nvPicPr>
          <p:cNvPr id="17" name="Picture 16">
            <a:extLst>
              <a:ext uri="{FF2B5EF4-FFF2-40B4-BE49-F238E27FC236}">
                <a16:creationId xmlns:a16="http://schemas.microsoft.com/office/drawing/2014/main" id="{97C1AA97-B860-393C-9755-557EC836A3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32081" y="5474158"/>
            <a:ext cx="1176630" cy="1292464"/>
          </a:xfrm>
          <a:prstGeom prst="rect">
            <a:avLst/>
          </a:prstGeom>
        </p:spPr>
      </p:pic>
    </p:spTree>
    <p:extLst>
      <p:ext uri="{BB962C8B-B14F-4D97-AF65-F5344CB8AC3E}">
        <p14:creationId xmlns:p14="http://schemas.microsoft.com/office/powerpoint/2010/main" val="212467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8980-A37D-491E-0427-30BA38567403}"/>
              </a:ext>
            </a:extLst>
          </p:cNvPr>
          <p:cNvSpPr>
            <a:spLocks noGrp="1"/>
          </p:cNvSpPr>
          <p:nvPr>
            <p:ph type="ctrTitle"/>
          </p:nvPr>
        </p:nvSpPr>
        <p:spPr>
          <a:xfrm>
            <a:off x="1524000" y="1445343"/>
            <a:ext cx="9144000" cy="3202946"/>
          </a:xfrm>
        </p:spPr>
        <p:txBody>
          <a:bodyPr/>
          <a:lstStyle/>
          <a:p>
            <a:br>
              <a:rPr lang="en-US" sz="5400" b="1" dirty="0">
                <a:latin typeface="Calibri" panose="020F0502020204030204" pitchFamily="34" charset="0"/>
                <a:cs typeface="Calibri" panose="020F0502020204030204" pitchFamily="34" charset="0"/>
              </a:rPr>
            </a:br>
            <a:br>
              <a:rPr lang="en-US" sz="5400" b="1"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Commissioner Tools</a:t>
            </a:r>
            <a:br>
              <a:rPr lang="en-US" sz="5400" b="1"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Unit Metrics </a:t>
            </a:r>
            <a:br>
              <a:rPr lang="en-US" sz="5400" b="1"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and</a:t>
            </a:r>
            <a:br>
              <a:rPr lang="en-US" sz="5400" b="1" dirty="0">
                <a:latin typeface="Calibri" panose="020F0502020204030204" pitchFamily="34" charset="0"/>
                <a:cs typeface="Calibri" panose="020F0502020204030204" pitchFamily="34" charset="0"/>
              </a:rPr>
            </a:br>
            <a:r>
              <a:rPr lang="en-US" sz="5400" b="1" dirty="0">
                <a:latin typeface="Calibri" panose="020F0502020204030204" pitchFamily="34" charset="0"/>
                <a:cs typeface="Calibri" panose="020F0502020204030204" pitchFamily="34" charset="0"/>
              </a:rPr>
              <a:t> Unit Connections</a:t>
            </a:r>
          </a:p>
        </p:txBody>
      </p:sp>
    </p:spTree>
    <p:extLst>
      <p:ext uri="{BB962C8B-B14F-4D97-AF65-F5344CB8AC3E}">
        <p14:creationId xmlns:p14="http://schemas.microsoft.com/office/powerpoint/2010/main" val="407363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6"/>
          <p:cNvPicPr preferRelativeResize="0"/>
          <p:nvPr/>
        </p:nvPicPr>
        <p:blipFill rotWithShape="1">
          <a:blip r:embed="rId3">
            <a:alphaModFix/>
          </a:blip>
          <a:srcRect/>
          <a:stretch/>
        </p:blipFill>
        <p:spPr>
          <a:xfrm>
            <a:off x="887728" y="666562"/>
            <a:ext cx="6379346" cy="4819838"/>
          </a:xfrm>
          <a:prstGeom prst="rect">
            <a:avLst/>
          </a:prstGeom>
          <a:noFill/>
          <a:ln>
            <a:noFill/>
          </a:ln>
        </p:spPr>
      </p:pic>
      <p:pic>
        <p:nvPicPr>
          <p:cNvPr id="289" name="Google Shape;289;p16"/>
          <p:cNvPicPr preferRelativeResize="0"/>
          <p:nvPr/>
        </p:nvPicPr>
        <p:blipFill rotWithShape="1">
          <a:blip r:embed="rId4">
            <a:alphaModFix/>
          </a:blip>
          <a:srcRect/>
          <a:stretch/>
        </p:blipFill>
        <p:spPr>
          <a:xfrm>
            <a:off x="8823158" y="1859705"/>
            <a:ext cx="1888789" cy="1845764"/>
          </a:xfrm>
          <a:prstGeom prst="rect">
            <a:avLst/>
          </a:prstGeom>
          <a:noFill/>
          <a:ln>
            <a:noFill/>
          </a:ln>
        </p:spPr>
      </p:pic>
      <p:sp>
        <p:nvSpPr>
          <p:cNvPr id="290" name="Google Shape;290;p16"/>
          <p:cNvSpPr txBox="1"/>
          <p:nvPr/>
        </p:nvSpPr>
        <p:spPr>
          <a:xfrm>
            <a:off x="7665214" y="4071857"/>
            <a:ext cx="420467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dk1"/>
                </a:solidFill>
                <a:latin typeface="Arial"/>
                <a:ea typeface="Arial"/>
                <a:cs typeface="Arial"/>
                <a:sym typeface="Arial"/>
              </a:rPr>
              <a:t>https://shorturl.at/5qRpd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A33F80-A181-E9DC-6537-CA8FDC6B2EF0}"/>
              </a:ext>
            </a:extLst>
          </p:cNvPr>
          <p:cNvSpPr txBox="1"/>
          <p:nvPr/>
        </p:nvSpPr>
        <p:spPr>
          <a:xfrm>
            <a:off x="554027" y="336007"/>
            <a:ext cx="7354957"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Pre-Connection Preparation</a:t>
            </a:r>
          </a:p>
        </p:txBody>
      </p:sp>
      <p:sp>
        <p:nvSpPr>
          <p:cNvPr id="3" name="TextBox 2">
            <a:extLst>
              <a:ext uri="{FF2B5EF4-FFF2-40B4-BE49-F238E27FC236}">
                <a16:creationId xmlns:a16="http://schemas.microsoft.com/office/drawing/2014/main" id="{98F91C51-C26E-4503-30D1-B9A0CAF4D8AF}"/>
              </a:ext>
            </a:extLst>
          </p:cNvPr>
          <p:cNvSpPr txBox="1"/>
          <p:nvPr/>
        </p:nvSpPr>
        <p:spPr>
          <a:xfrm>
            <a:off x="2973510" y="2102607"/>
            <a:ext cx="6244980" cy="2062103"/>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libri" panose="020F0502020204030204" pitchFamily="34" charset="0"/>
                <a:cs typeface="Calibri" panose="020F0502020204030204" pitchFamily="34" charset="0"/>
              </a:rPr>
              <a:t>Review Unit Data</a:t>
            </a:r>
          </a:p>
          <a:p>
            <a:pPr marL="285750" indent="-285750">
              <a:buFont typeface="Arial" panose="020B0604020202020204" pitchFamily="34" charset="0"/>
              <a:buChar char="•"/>
            </a:pPr>
            <a:r>
              <a:rPr lang="en-US" sz="3200" b="1" dirty="0">
                <a:latin typeface="Calibri" panose="020F0502020204030204" pitchFamily="34" charset="0"/>
                <a:cs typeface="Calibri" panose="020F0502020204030204" pitchFamily="34" charset="0"/>
              </a:rPr>
              <a:t>Identify Potential Topics</a:t>
            </a:r>
          </a:p>
          <a:p>
            <a:pPr marL="285750" indent="-285750">
              <a:buFont typeface="Arial" panose="020B0604020202020204" pitchFamily="34" charset="0"/>
              <a:buChar char="•"/>
            </a:pPr>
            <a:r>
              <a:rPr lang="en-US" sz="3200" b="1" dirty="0">
                <a:latin typeface="Calibri" panose="020F0502020204030204" pitchFamily="34" charset="0"/>
                <a:cs typeface="Calibri" panose="020F0502020204030204" pitchFamily="34" charset="0"/>
              </a:rPr>
              <a:t>Schedule Connection</a:t>
            </a:r>
          </a:p>
          <a:p>
            <a:pPr marL="285750" indent="-285750">
              <a:buFont typeface="Arial" panose="020B0604020202020204" pitchFamily="34" charset="0"/>
              <a:buChar char="•"/>
            </a:pPr>
            <a:r>
              <a:rPr lang="en-US" sz="3200" b="1" dirty="0">
                <a:latin typeface="Calibri" panose="020F0502020204030204" pitchFamily="34" charset="0"/>
                <a:cs typeface="Calibri" panose="020F0502020204030204" pitchFamily="34" charset="0"/>
              </a:rPr>
              <a:t>Questions/Discussion Points</a:t>
            </a:r>
          </a:p>
        </p:txBody>
      </p:sp>
    </p:spTree>
    <p:extLst>
      <p:ext uri="{BB962C8B-B14F-4D97-AF65-F5344CB8AC3E}">
        <p14:creationId xmlns:p14="http://schemas.microsoft.com/office/powerpoint/2010/main" val="241475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653A2E-1E59-4625-FC22-957CF69D39B8}"/>
              </a:ext>
            </a:extLst>
          </p:cNvPr>
          <p:cNvSpPr txBox="1"/>
          <p:nvPr/>
        </p:nvSpPr>
        <p:spPr>
          <a:xfrm>
            <a:off x="541202" y="199664"/>
            <a:ext cx="6559826"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Making the Connection</a:t>
            </a:r>
          </a:p>
        </p:txBody>
      </p:sp>
      <p:sp>
        <p:nvSpPr>
          <p:cNvPr id="4" name="TextBox 3">
            <a:extLst>
              <a:ext uri="{FF2B5EF4-FFF2-40B4-BE49-F238E27FC236}">
                <a16:creationId xmlns:a16="http://schemas.microsoft.com/office/drawing/2014/main" id="{C427204A-D6E7-B03E-4C12-5E33252C9306}"/>
              </a:ext>
            </a:extLst>
          </p:cNvPr>
          <p:cNvSpPr txBox="1"/>
          <p:nvPr/>
        </p:nvSpPr>
        <p:spPr>
          <a:xfrm>
            <a:off x="3419061" y="1729409"/>
            <a:ext cx="6281530" cy="4031873"/>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Review Data Together</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Facilitate Discussion</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Brainstorm Solutions</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Focus on Action</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Share Resources</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Next Steps</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Schedule Follow-up</a:t>
            </a: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71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60FF37-9ECB-F73F-BF69-9CC33A17C451}"/>
              </a:ext>
            </a:extLst>
          </p:cNvPr>
          <p:cNvSpPr txBox="1"/>
          <p:nvPr/>
        </p:nvSpPr>
        <p:spPr>
          <a:xfrm>
            <a:off x="603401" y="225073"/>
            <a:ext cx="6858000"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After the Connection</a:t>
            </a:r>
          </a:p>
        </p:txBody>
      </p:sp>
      <p:sp>
        <p:nvSpPr>
          <p:cNvPr id="3" name="TextBox 2">
            <a:extLst>
              <a:ext uri="{FF2B5EF4-FFF2-40B4-BE49-F238E27FC236}">
                <a16:creationId xmlns:a16="http://schemas.microsoft.com/office/drawing/2014/main" id="{6B95A94B-01C1-37B7-1A5D-64AE9B287DFE}"/>
              </a:ext>
            </a:extLst>
          </p:cNvPr>
          <p:cNvSpPr txBox="1"/>
          <p:nvPr/>
        </p:nvSpPr>
        <p:spPr>
          <a:xfrm>
            <a:off x="4237382" y="2199434"/>
            <a:ext cx="3717235" cy="1569660"/>
          </a:xfrm>
          <a:prstGeom prst="rect">
            <a:avLst/>
          </a:prstGeom>
          <a:noFill/>
        </p:spPr>
        <p:txBody>
          <a:bodyPr wrap="square" rtlCol="0">
            <a:spAutoFit/>
          </a:bodyPr>
          <a:lstStyle/>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Document</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Follow-up</a:t>
            </a:r>
          </a:p>
          <a:p>
            <a:pPr marL="457200" indent="-457200">
              <a:buFont typeface="Arial" panose="020B0604020202020204" pitchFamily="34" charset="0"/>
              <a:buChar char="•"/>
            </a:pPr>
            <a:r>
              <a:rPr lang="en-US" sz="3200" b="1" dirty="0">
                <a:latin typeface="Calibri" panose="020F0502020204030204" pitchFamily="34" charset="0"/>
                <a:cs typeface="Calibri" panose="020F0502020204030204" pitchFamily="34" charset="0"/>
              </a:rPr>
              <a:t>Support</a:t>
            </a:r>
          </a:p>
        </p:txBody>
      </p:sp>
    </p:spTree>
    <p:extLst>
      <p:ext uri="{BB962C8B-B14F-4D97-AF65-F5344CB8AC3E}">
        <p14:creationId xmlns:p14="http://schemas.microsoft.com/office/powerpoint/2010/main" val="196631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66E5-647B-E696-992B-51AA7226071D}"/>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2C060805-9EF4-0D2B-CC5E-3EC03AE12C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02861" y="2475618"/>
            <a:ext cx="5874759" cy="2894945"/>
          </a:xfrm>
          <a:prstGeom prst="rect">
            <a:avLst/>
          </a:prstGeom>
        </p:spPr>
      </p:pic>
      <p:sp>
        <p:nvSpPr>
          <p:cNvPr id="2" name="Title 1">
            <a:extLst>
              <a:ext uri="{FF2B5EF4-FFF2-40B4-BE49-F238E27FC236}">
                <a16:creationId xmlns:a16="http://schemas.microsoft.com/office/drawing/2014/main" id="{2D195A22-27E4-A757-C902-1FADEBE8CEC0}"/>
              </a:ext>
            </a:extLst>
          </p:cNvPr>
          <p:cNvSpPr>
            <a:spLocks noGrp="1"/>
          </p:cNvSpPr>
          <p:nvPr>
            <p:ph type="title"/>
          </p:nvPr>
        </p:nvSpPr>
        <p:spPr>
          <a:xfrm>
            <a:off x="557980" y="321004"/>
            <a:ext cx="10515600" cy="646331"/>
          </a:xfrm>
        </p:spPr>
        <p:txBody>
          <a:bodyPr>
            <a:normAutofit fontScale="90000"/>
          </a:bodyPr>
          <a:lstStyle/>
          <a:p>
            <a:r>
              <a:rPr lang="en-US" b="1" dirty="0">
                <a:latin typeface="Calibri" panose="020F0502020204030204" pitchFamily="34" charset="0"/>
                <a:cs typeface="Calibri" panose="020F0502020204030204" pitchFamily="34" charset="0"/>
              </a:rPr>
              <a:t>Data Entries in </a:t>
            </a:r>
            <a:r>
              <a:rPr lang="en-US" b="1" dirty="0" err="1">
                <a:latin typeface="Calibri" panose="020F0502020204030204" pitchFamily="34" charset="0"/>
                <a:cs typeface="Calibri" panose="020F0502020204030204" pitchFamily="34" charset="0"/>
              </a:rPr>
              <a:t>Scoutbook</a:t>
            </a:r>
            <a:r>
              <a:rPr lang="en-US" b="1" dirty="0">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D3A7A6D9-2A03-F2FA-F2E4-78E17EAA0689}"/>
              </a:ext>
            </a:extLst>
          </p:cNvPr>
          <p:cNvSpPr txBox="1"/>
          <p:nvPr/>
        </p:nvSpPr>
        <p:spPr>
          <a:xfrm>
            <a:off x="7172360" y="1238752"/>
            <a:ext cx="4316627" cy="646331"/>
          </a:xfrm>
          <a:prstGeom prst="rect">
            <a:avLst/>
          </a:prstGeom>
          <a:noFill/>
          <a:ln>
            <a:solidFill>
              <a:schemeClr val="accent1"/>
            </a:solidFill>
          </a:ln>
        </p:spPr>
        <p:txBody>
          <a:bodyPr wrap="square" rtlCol="0">
            <a:spAutoFit/>
          </a:bodyPr>
          <a:lstStyle/>
          <a:p>
            <a:r>
              <a:rPr lang="en-US" sz="1800" b="1" dirty="0">
                <a:latin typeface="Calibri" panose="020F0502020204030204" pitchFamily="34" charset="0"/>
                <a:cs typeface="Calibri" panose="020F0502020204030204" pitchFamily="34" charset="0"/>
              </a:rPr>
              <a:t>After entering SB+, Create Event, then Complete Unit Metric Entry w/ Date</a:t>
            </a:r>
          </a:p>
        </p:txBody>
      </p:sp>
      <p:sp>
        <p:nvSpPr>
          <p:cNvPr id="5" name="Rectangle 4">
            <a:extLst>
              <a:ext uri="{FF2B5EF4-FFF2-40B4-BE49-F238E27FC236}">
                <a16:creationId xmlns:a16="http://schemas.microsoft.com/office/drawing/2014/main" id="{0F112BF5-7BE9-1229-097C-BE777C6686FD}"/>
              </a:ext>
            </a:extLst>
          </p:cNvPr>
          <p:cNvSpPr/>
          <p:nvPr/>
        </p:nvSpPr>
        <p:spPr>
          <a:xfrm>
            <a:off x="6002861" y="3626454"/>
            <a:ext cx="4250009" cy="17441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73B34CE-6CD3-A5E6-B259-6A46BEBF08CF}"/>
              </a:ext>
            </a:extLst>
          </p:cNvPr>
          <p:cNvSpPr/>
          <p:nvPr/>
        </p:nvSpPr>
        <p:spPr>
          <a:xfrm>
            <a:off x="10433091" y="3748182"/>
            <a:ext cx="1393960" cy="151944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8349298-2426-1463-BC8C-DA5FA84F218D}"/>
              </a:ext>
            </a:extLst>
          </p:cNvPr>
          <p:cNvPicPr>
            <a:picLocks noChangeAspect="1"/>
          </p:cNvPicPr>
          <p:nvPr/>
        </p:nvPicPr>
        <p:blipFill>
          <a:blip r:embed="rId4"/>
          <a:stretch>
            <a:fillRect/>
          </a:stretch>
        </p:blipFill>
        <p:spPr>
          <a:xfrm>
            <a:off x="314380" y="1283414"/>
            <a:ext cx="5508260" cy="2639677"/>
          </a:xfrm>
          <a:prstGeom prst="rect">
            <a:avLst/>
          </a:prstGeom>
        </p:spPr>
      </p:pic>
    </p:spTree>
    <p:extLst>
      <p:ext uri="{BB962C8B-B14F-4D97-AF65-F5344CB8AC3E}">
        <p14:creationId xmlns:p14="http://schemas.microsoft.com/office/powerpoint/2010/main" val="3164578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4F4C8FF-36F9-B3D3-3176-7229152AF6B7}"/>
              </a:ext>
            </a:extLst>
          </p:cNvPr>
          <p:cNvPicPr>
            <a:picLocks noChangeAspect="1"/>
          </p:cNvPicPr>
          <p:nvPr/>
        </p:nvPicPr>
        <p:blipFill>
          <a:blip r:embed="rId3"/>
          <a:stretch>
            <a:fillRect/>
          </a:stretch>
        </p:blipFill>
        <p:spPr>
          <a:xfrm>
            <a:off x="1356852" y="1618080"/>
            <a:ext cx="6967634" cy="4154572"/>
          </a:xfrm>
          <a:prstGeom prst="rect">
            <a:avLst/>
          </a:prstGeom>
        </p:spPr>
      </p:pic>
      <p:sp>
        <p:nvSpPr>
          <p:cNvPr id="17" name="Title 1">
            <a:extLst>
              <a:ext uri="{FF2B5EF4-FFF2-40B4-BE49-F238E27FC236}">
                <a16:creationId xmlns:a16="http://schemas.microsoft.com/office/drawing/2014/main" id="{9C25CA11-06E3-8B38-9080-C623DE6B3CA7}"/>
              </a:ext>
            </a:extLst>
          </p:cNvPr>
          <p:cNvSpPr>
            <a:spLocks noGrp="1"/>
          </p:cNvSpPr>
          <p:nvPr>
            <p:ph type="title"/>
          </p:nvPr>
        </p:nvSpPr>
        <p:spPr>
          <a:xfrm>
            <a:off x="498987" y="233528"/>
            <a:ext cx="10515600" cy="1079803"/>
          </a:xfrm>
        </p:spPr>
        <p:txBody>
          <a:bodyPr>
            <a:normAutofit fontScale="90000"/>
          </a:bodyPr>
          <a:lstStyle/>
          <a:p>
            <a:r>
              <a:rPr lang="en-US" b="1" dirty="0">
                <a:latin typeface="Calibri" panose="020F0502020204030204" pitchFamily="34" charset="0"/>
                <a:cs typeface="Calibri" panose="020F0502020204030204" pitchFamily="34" charset="0"/>
              </a:rPr>
              <a:t>Data Entries in </a:t>
            </a:r>
            <a:r>
              <a:rPr lang="en-US" b="1" dirty="0" err="1">
                <a:latin typeface="Calibri" panose="020F0502020204030204" pitchFamily="34" charset="0"/>
                <a:cs typeface="Calibri" panose="020F0502020204030204" pitchFamily="34" charset="0"/>
              </a:rPr>
              <a:t>My.Scouting</a:t>
            </a:r>
            <a:r>
              <a:rPr lang="en-US" b="1" dirty="0">
                <a:latin typeface="Calibri" panose="020F0502020204030204" pitchFamily="34" charset="0"/>
                <a:cs typeface="Calibri" panose="020F0502020204030204" pitchFamily="34" charset="0"/>
              </a:rPr>
              <a:t> for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Outdoor Activity for Packs, Troops, Ships</a:t>
            </a:r>
          </a:p>
        </p:txBody>
      </p:sp>
      <p:cxnSp>
        <p:nvCxnSpPr>
          <p:cNvPr id="15" name="Straight Arrow Connector 14">
            <a:extLst>
              <a:ext uri="{FF2B5EF4-FFF2-40B4-BE49-F238E27FC236}">
                <a16:creationId xmlns:a16="http://schemas.microsoft.com/office/drawing/2014/main" id="{2BF374EF-FD89-1012-2B69-AECD57964A2E}"/>
              </a:ext>
            </a:extLst>
          </p:cNvPr>
          <p:cNvCxnSpPr>
            <a:cxnSpLocks/>
          </p:cNvCxnSpPr>
          <p:nvPr/>
        </p:nvCxnSpPr>
        <p:spPr>
          <a:xfrm flipV="1">
            <a:off x="2519264" y="2890684"/>
            <a:ext cx="521055" cy="14777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8D6DBA29-6A51-C464-B6EB-EE5876A269A1}"/>
              </a:ext>
            </a:extLst>
          </p:cNvPr>
          <p:cNvSpPr txBox="1"/>
          <p:nvPr/>
        </p:nvSpPr>
        <p:spPr>
          <a:xfrm>
            <a:off x="8532695" y="2706237"/>
            <a:ext cx="3442996" cy="923330"/>
          </a:xfrm>
          <a:prstGeom prst="rect">
            <a:avLst/>
          </a:prstGeom>
          <a:noFill/>
          <a:ln>
            <a:solidFill>
              <a:schemeClr val="accent1"/>
            </a:solidFill>
          </a:ln>
        </p:spPr>
        <p:txBody>
          <a:bodyPr wrap="square" rtlCol="0">
            <a:spAutoFit/>
          </a:bodyPr>
          <a:lstStyle/>
          <a:p>
            <a:r>
              <a:rPr lang="en-US" sz="1800" b="1" dirty="0">
                <a:latin typeface="Calibri" panose="020F0502020204030204" pitchFamily="34" charset="0"/>
                <a:cs typeface="Calibri" panose="020F0502020204030204" pitchFamily="34" charset="0"/>
              </a:rPr>
              <a:t>After entering </a:t>
            </a:r>
            <a:r>
              <a:rPr lang="en-US" sz="1800" b="1" dirty="0" err="1">
                <a:latin typeface="Calibri" panose="020F0502020204030204" pitchFamily="34" charset="0"/>
                <a:cs typeface="Calibri" panose="020F0502020204030204" pitchFamily="34" charset="0"/>
              </a:rPr>
              <a:t>My.scouting</a:t>
            </a:r>
            <a:r>
              <a:rPr lang="en-US" sz="1800" b="1" dirty="0">
                <a:latin typeface="Calibri" panose="020F0502020204030204" pitchFamily="34" charset="0"/>
                <a:cs typeface="Calibri" panose="020F0502020204030204" pitchFamily="34" charset="0"/>
              </a:rPr>
              <a:t>, Click on Unit Data Metrics Entry and enter completion date</a:t>
            </a:r>
          </a:p>
        </p:txBody>
      </p:sp>
      <p:sp>
        <p:nvSpPr>
          <p:cNvPr id="32" name="Rectangle 31">
            <a:extLst>
              <a:ext uri="{FF2B5EF4-FFF2-40B4-BE49-F238E27FC236}">
                <a16:creationId xmlns:a16="http://schemas.microsoft.com/office/drawing/2014/main" id="{B08FE14A-D7DE-0BB7-C6AE-4D3295EA9F47}"/>
              </a:ext>
            </a:extLst>
          </p:cNvPr>
          <p:cNvSpPr/>
          <p:nvPr/>
        </p:nvSpPr>
        <p:spPr>
          <a:xfrm>
            <a:off x="7162908" y="3783854"/>
            <a:ext cx="1176326" cy="4114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50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BFFF8-EBAC-1B2D-F73E-E450352B25D6}"/>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97E8F392-4F1D-B651-907E-C6112C933382}"/>
              </a:ext>
            </a:extLst>
          </p:cNvPr>
          <p:cNvPicPr>
            <a:picLocks noChangeAspect="1"/>
          </p:cNvPicPr>
          <p:nvPr/>
        </p:nvPicPr>
        <p:blipFill>
          <a:blip r:embed="rId3"/>
          <a:stretch>
            <a:fillRect/>
          </a:stretch>
        </p:blipFill>
        <p:spPr>
          <a:xfrm>
            <a:off x="2730737" y="1581184"/>
            <a:ext cx="6888301" cy="4082197"/>
          </a:xfrm>
          <a:prstGeom prst="rect">
            <a:avLst/>
          </a:prstGeom>
        </p:spPr>
      </p:pic>
      <p:sp>
        <p:nvSpPr>
          <p:cNvPr id="4" name="Rectangle 3">
            <a:extLst>
              <a:ext uri="{FF2B5EF4-FFF2-40B4-BE49-F238E27FC236}">
                <a16:creationId xmlns:a16="http://schemas.microsoft.com/office/drawing/2014/main" id="{B26AC1EE-694D-E54B-D46D-BE8AEF80A203}"/>
              </a:ext>
            </a:extLst>
          </p:cNvPr>
          <p:cNvSpPr/>
          <p:nvPr/>
        </p:nvSpPr>
        <p:spPr>
          <a:xfrm>
            <a:off x="8442712" y="5251936"/>
            <a:ext cx="1176326" cy="4114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4AF53E4-F706-EB6C-9697-C0DCA94EBADC}"/>
              </a:ext>
            </a:extLst>
          </p:cNvPr>
          <p:cNvCxnSpPr>
            <a:cxnSpLocks/>
          </p:cNvCxnSpPr>
          <p:nvPr/>
        </p:nvCxnSpPr>
        <p:spPr>
          <a:xfrm flipV="1">
            <a:off x="4046349" y="2833722"/>
            <a:ext cx="549750" cy="17412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14471E7-F77C-6B09-21EA-4448C45E5A0C}"/>
              </a:ext>
            </a:extLst>
          </p:cNvPr>
          <p:cNvCxnSpPr>
            <a:cxnSpLocks/>
          </p:cNvCxnSpPr>
          <p:nvPr/>
        </p:nvCxnSpPr>
        <p:spPr>
          <a:xfrm>
            <a:off x="3898865" y="4400824"/>
            <a:ext cx="543133" cy="19231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itle 1">
            <a:extLst>
              <a:ext uri="{FF2B5EF4-FFF2-40B4-BE49-F238E27FC236}">
                <a16:creationId xmlns:a16="http://schemas.microsoft.com/office/drawing/2014/main" id="{10D21B51-4DE8-2144-406F-FB6F00F6BE66}"/>
              </a:ext>
            </a:extLst>
          </p:cNvPr>
          <p:cNvSpPr>
            <a:spLocks noGrp="1"/>
          </p:cNvSpPr>
          <p:nvPr>
            <p:ph type="title"/>
          </p:nvPr>
        </p:nvSpPr>
        <p:spPr>
          <a:xfrm>
            <a:off x="512506" y="283852"/>
            <a:ext cx="11166987" cy="1058251"/>
          </a:xfrm>
        </p:spPr>
        <p:txBody>
          <a:bodyPr>
            <a:normAutofit fontScale="90000"/>
          </a:bodyPr>
          <a:lstStyle/>
          <a:p>
            <a:r>
              <a:rPr lang="en-US" sz="4000" b="1" dirty="0">
                <a:latin typeface="Calibri" panose="020F0502020204030204" pitchFamily="34" charset="0"/>
                <a:cs typeface="Calibri" panose="020F0502020204030204" pitchFamily="34" charset="0"/>
              </a:rPr>
              <a:t>Data Entries in </a:t>
            </a:r>
            <a:r>
              <a:rPr lang="en-US" sz="4000" b="1" dirty="0" err="1">
                <a:latin typeface="Calibri" panose="020F0502020204030204" pitchFamily="34" charset="0"/>
                <a:cs typeface="Calibri" panose="020F0502020204030204" pitchFamily="34" charset="0"/>
              </a:rPr>
              <a:t>My.Scouting</a:t>
            </a:r>
            <a:r>
              <a:rPr lang="en-US" sz="4000" b="1" dirty="0">
                <a:latin typeface="Calibri" panose="020F0502020204030204" pitchFamily="34" charset="0"/>
                <a:cs typeface="Calibri" panose="020F0502020204030204" pitchFamily="34" charset="0"/>
              </a:rPr>
              <a:t> for </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Tier III Adventure &amp; Leadership for Crews &amp; Posts</a:t>
            </a:r>
          </a:p>
        </p:txBody>
      </p:sp>
    </p:spTree>
    <p:extLst>
      <p:ext uri="{BB962C8B-B14F-4D97-AF65-F5344CB8AC3E}">
        <p14:creationId xmlns:p14="http://schemas.microsoft.com/office/powerpoint/2010/main" val="2939934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 name="Picture 2">
            <a:extLst>
              <a:ext uri="{FF2B5EF4-FFF2-40B4-BE49-F238E27FC236}">
                <a16:creationId xmlns:a16="http://schemas.microsoft.com/office/drawing/2014/main" id="{F0BD6618-97E6-E711-FC2F-278234CD43C2}"/>
              </a:ext>
            </a:extLst>
          </p:cNvPr>
          <p:cNvPicPr>
            <a:picLocks noChangeAspect="1"/>
          </p:cNvPicPr>
          <p:nvPr/>
        </p:nvPicPr>
        <p:blipFill>
          <a:blip r:embed="rId3"/>
          <a:srcRect t="13012"/>
          <a:stretch/>
        </p:blipFill>
        <p:spPr>
          <a:xfrm>
            <a:off x="2342650" y="1093302"/>
            <a:ext cx="6226163" cy="4629072"/>
          </a:xfrm>
          <a:prstGeom prst="rect">
            <a:avLst/>
          </a:prstGeom>
        </p:spPr>
      </p:pic>
      <p:sp>
        <p:nvSpPr>
          <p:cNvPr id="328" name="Google Shape;328;p20"/>
          <p:cNvSpPr txBox="1"/>
          <p:nvPr/>
        </p:nvSpPr>
        <p:spPr>
          <a:xfrm>
            <a:off x="8848033" y="2834313"/>
            <a:ext cx="2803193" cy="923289"/>
          </a:xfrm>
          <a:prstGeom prst="rect">
            <a:avLst/>
          </a:prstGeom>
          <a:noFill/>
          <a:ln>
            <a:solidFill>
              <a:schemeClr val="accent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panose="020F0502020204030204" pitchFamily="34" charset="0"/>
                <a:ea typeface="Arial"/>
                <a:cs typeface="Calibri" panose="020F0502020204030204" pitchFamily="34" charset="0"/>
                <a:sym typeface="Arial"/>
              </a:rPr>
              <a:t>Each category is optional, and multiple can be selected </a:t>
            </a:r>
            <a:endParaRPr b="1" dirty="0">
              <a:latin typeface="Calibri" panose="020F0502020204030204" pitchFamily="34" charset="0"/>
              <a:cs typeface="Calibri" panose="020F0502020204030204" pitchFamily="34" charset="0"/>
            </a:endParaRPr>
          </a:p>
        </p:txBody>
      </p:sp>
      <p:sp>
        <p:nvSpPr>
          <p:cNvPr id="4" name="Google Shape;364;p24">
            <a:extLst>
              <a:ext uri="{FF2B5EF4-FFF2-40B4-BE49-F238E27FC236}">
                <a16:creationId xmlns:a16="http://schemas.microsoft.com/office/drawing/2014/main" id="{35E08F6C-AF8A-59BB-C379-32AAE73A6F05}"/>
              </a:ext>
            </a:extLst>
          </p:cNvPr>
          <p:cNvSpPr txBox="1">
            <a:spLocks/>
          </p:cNvSpPr>
          <p:nvPr/>
        </p:nvSpPr>
        <p:spPr>
          <a:xfrm>
            <a:off x="484238" y="159629"/>
            <a:ext cx="10769301" cy="75477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400"/>
            </a:pPr>
            <a:r>
              <a:rPr lang="en-US" sz="4000" b="1" dirty="0">
                <a:latin typeface="Calibri" panose="020F0502020204030204" pitchFamily="34" charset="0"/>
                <a:cs typeface="Calibri" panose="020F0502020204030204" pitchFamily="34" charset="0"/>
              </a:rPr>
              <a:t>Unit Connection Form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32F7BB-83F1-8952-3DAC-3014348C6CB7}"/>
              </a:ext>
            </a:extLst>
          </p:cNvPr>
          <p:cNvSpPr txBox="1"/>
          <p:nvPr/>
        </p:nvSpPr>
        <p:spPr>
          <a:xfrm>
            <a:off x="397028" y="117987"/>
            <a:ext cx="6539948"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 Unit Connection</a:t>
            </a:r>
          </a:p>
        </p:txBody>
      </p:sp>
      <p:pic>
        <p:nvPicPr>
          <p:cNvPr id="4" name="Picture 3" descr="A screenshot of a computer&#10;&#10;AI-generated content may be incorrect.">
            <a:extLst>
              <a:ext uri="{FF2B5EF4-FFF2-40B4-BE49-F238E27FC236}">
                <a16:creationId xmlns:a16="http://schemas.microsoft.com/office/drawing/2014/main" id="{B2AE4D21-D9F7-E5EE-A30E-D84573B00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68" y="707886"/>
            <a:ext cx="7382905" cy="4972744"/>
          </a:xfrm>
          <a:prstGeom prst="rect">
            <a:avLst/>
          </a:prstGeom>
        </p:spPr>
      </p:pic>
    </p:spTree>
    <p:extLst>
      <p:ext uri="{BB962C8B-B14F-4D97-AF65-F5344CB8AC3E}">
        <p14:creationId xmlns:p14="http://schemas.microsoft.com/office/powerpoint/2010/main" val="336679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198E6-47C1-3240-75E8-6FE705A2F77D}"/>
              </a:ext>
            </a:extLst>
          </p:cNvPr>
          <p:cNvSpPr txBox="1"/>
          <p:nvPr/>
        </p:nvSpPr>
        <p:spPr>
          <a:xfrm>
            <a:off x="465537" y="223200"/>
            <a:ext cx="7454348" cy="707886"/>
          </a:xfrm>
          <a:prstGeom prst="rect">
            <a:avLst/>
          </a:prstGeom>
          <a:noFill/>
        </p:spPr>
        <p:txBody>
          <a:bodyPr wrap="square" rtlCol="0">
            <a:spAutoFit/>
          </a:bodyPr>
          <a:lstStyle/>
          <a:p>
            <a:r>
              <a:rPr lang="en-US" sz="4000" b="1" dirty="0" err="1">
                <a:latin typeface="Calibri" panose="020F0502020204030204" pitchFamily="34" charset="0"/>
                <a:cs typeface="Calibri" panose="020F0502020204030204" pitchFamily="34" charset="0"/>
              </a:rPr>
              <a:t>My.scouting</a:t>
            </a:r>
            <a:r>
              <a:rPr lang="en-US" sz="4000" b="1" dirty="0">
                <a:latin typeface="Calibri" panose="020F0502020204030204" pitchFamily="34" charset="0"/>
                <a:cs typeface="Calibri" panose="020F0502020204030204" pitchFamily="34" charset="0"/>
              </a:rPr>
              <a:t> Mobile Application</a:t>
            </a:r>
          </a:p>
        </p:txBody>
      </p:sp>
      <p:pic>
        <p:nvPicPr>
          <p:cNvPr id="4" name="Picture 3" descr="A screenshot of a cell phone&#10;&#10;AI-generated content may be incorrect.">
            <a:extLst>
              <a:ext uri="{FF2B5EF4-FFF2-40B4-BE49-F238E27FC236}">
                <a16:creationId xmlns:a16="http://schemas.microsoft.com/office/drawing/2014/main" id="{09215AEB-DD02-E050-0F1B-EF3F8B36E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118" y="936210"/>
            <a:ext cx="2303763" cy="4985579"/>
          </a:xfrm>
          <a:prstGeom prst="rect">
            <a:avLst/>
          </a:prstGeom>
        </p:spPr>
      </p:pic>
    </p:spTree>
    <p:extLst>
      <p:ext uri="{BB962C8B-B14F-4D97-AF65-F5344CB8AC3E}">
        <p14:creationId xmlns:p14="http://schemas.microsoft.com/office/powerpoint/2010/main" val="2792384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E6B5-F8C5-E833-11D5-57D8742D32A4}"/>
              </a:ext>
            </a:extLst>
          </p:cNvPr>
          <p:cNvSpPr>
            <a:spLocks noGrp="1"/>
          </p:cNvSpPr>
          <p:nvPr>
            <p:ph type="ctrTitle"/>
          </p:nvPr>
        </p:nvSpPr>
        <p:spPr>
          <a:xfrm>
            <a:off x="1166038" y="178420"/>
            <a:ext cx="9530315" cy="2126765"/>
          </a:xfrm>
        </p:spPr>
        <p:txBody>
          <a:bodyPr/>
          <a:lstStyle/>
          <a:p>
            <a:pPr algn="l"/>
            <a:r>
              <a:rPr lang="en-US" sz="4000" b="1" dirty="0">
                <a:latin typeface="Calibri" panose="020F0502020204030204" pitchFamily="34" charset="0"/>
                <a:cs typeface="Calibri" panose="020F0502020204030204" pitchFamily="34" charset="0"/>
              </a:rPr>
              <a:t>Learning Objectives:</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Commissioners need to understand:</a:t>
            </a:r>
            <a:br>
              <a:rPr lang="en-US" sz="4000" b="1" dirty="0">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9D35E7D-DD98-9D26-AEF3-31DDE293DB8E}"/>
              </a:ext>
            </a:extLst>
          </p:cNvPr>
          <p:cNvSpPr txBox="1"/>
          <p:nvPr/>
        </p:nvSpPr>
        <p:spPr>
          <a:xfrm>
            <a:off x="1359195" y="1966167"/>
            <a:ext cx="9144000" cy="2062103"/>
          </a:xfrm>
          <a:prstGeom prst="rect">
            <a:avLst/>
          </a:prstGeom>
          <a:noFill/>
        </p:spPr>
        <p:txBody>
          <a:bodyPr wrap="square" rtlCol="0">
            <a:spAutoFit/>
          </a:bodyPr>
          <a:lstStyle/>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The importance of relationships</a:t>
            </a:r>
          </a:p>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The reasons for change</a:t>
            </a:r>
          </a:p>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What the changes are</a:t>
            </a:r>
          </a:p>
          <a:p>
            <a:pPr marL="571500" indent="-571500">
              <a:buFont typeface="Arial" panose="020B0604020202020204" pitchFamily="34" charset="0"/>
              <a:buChar char="•"/>
            </a:pPr>
            <a:r>
              <a:rPr lang="en-US" sz="3200" b="1" dirty="0">
                <a:latin typeface="Calibri" panose="020F0502020204030204" pitchFamily="34" charset="0"/>
                <a:cs typeface="Calibri" panose="020F0502020204030204" pitchFamily="34" charset="0"/>
              </a:rPr>
              <a:t>How to use the new methods in unit service</a:t>
            </a:r>
          </a:p>
        </p:txBody>
      </p:sp>
    </p:spTree>
    <p:extLst>
      <p:ext uri="{BB962C8B-B14F-4D97-AF65-F5344CB8AC3E}">
        <p14:creationId xmlns:p14="http://schemas.microsoft.com/office/powerpoint/2010/main" val="246910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30b3dcf96e2_0_11"/>
          <p:cNvSpPr txBox="1">
            <a:spLocks noGrp="1"/>
          </p:cNvSpPr>
          <p:nvPr>
            <p:ph type="title"/>
          </p:nvPr>
        </p:nvSpPr>
        <p:spPr>
          <a:xfrm>
            <a:off x="164752" y="49961"/>
            <a:ext cx="7702500" cy="964800"/>
          </a:xfrm>
          <a:prstGeom prst="rect">
            <a:avLst/>
          </a:prstGeom>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Arial"/>
              <a:buNone/>
            </a:pPr>
            <a:r>
              <a:rPr lang="en-US" sz="4000" b="1" dirty="0">
                <a:latin typeface="Calibri" panose="020F0502020204030204" pitchFamily="34" charset="0"/>
                <a:cs typeface="Calibri" panose="020F0502020204030204" pitchFamily="34" charset="0"/>
              </a:rPr>
              <a:t>Commissioner Tools Summary</a:t>
            </a:r>
            <a:endParaRPr sz="40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19D6840-902E-078C-A1E7-34F1382D8D02}"/>
              </a:ext>
            </a:extLst>
          </p:cNvPr>
          <p:cNvPicPr>
            <a:picLocks noChangeAspect="1"/>
          </p:cNvPicPr>
          <p:nvPr/>
        </p:nvPicPr>
        <p:blipFill>
          <a:blip r:embed="rId3"/>
          <a:stretch>
            <a:fillRect/>
          </a:stretch>
        </p:blipFill>
        <p:spPr>
          <a:xfrm>
            <a:off x="2379741" y="1261851"/>
            <a:ext cx="7432517" cy="43342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7EFD95-9405-9D5F-7A88-BBA4F837E285}"/>
              </a:ext>
            </a:extLst>
          </p:cNvPr>
          <p:cNvSpPr txBox="1"/>
          <p:nvPr/>
        </p:nvSpPr>
        <p:spPr>
          <a:xfrm>
            <a:off x="2597426" y="2659559"/>
            <a:ext cx="6997148" cy="769441"/>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Summary</a:t>
            </a:r>
          </a:p>
        </p:txBody>
      </p:sp>
    </p:spTree>
    <p:extLst>
      <p:ext uri="{BB962C8B-B14F-4D97-AF65-F5344CB8AC3E}">
        <p14:creationId xmlns:p14="http://schemas.microsoft.com/office/powerpoint/2010/main" val="216442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87B56-1975-471C-37B2-780F6C350708}"/>
              </a:ext>
            </a:extLst>
          </p:cNvPr>
          <p:cNvSpPr/>
          <p:nvPr/>
        </p:nvSpPr>
        <p:spPr>
          <a:xfrm>
            <a:off x="3941523" y="1754271"/>
            <a:ext cx="4334007" cy="4133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12C89A7-3036-772B-C3FA-02C63DED27A5}"/>
              </a:ext>
            </a:extLst>
          </p:cNvPr>
          <p:cNvSpPr txBox="1"/>
          <p:nvPr/>
        </p:nvSpPr>
        <p:spPr>
          <a:xfrm>
            <a:off x="680484" y="457862"/>
            <a:ext cx="9708632"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Relationship Drives Partnership</a:t>
            </a:r>
            <a:endParaRPr lang="en-US" sz="2400" b="1" dirty="0">
              <a:solidFill>
                <a:schemeClr val="bg1"/>
              </a:solidFill>
            </a:endParaRPr>
          </a:p>
        </p:txBody>
      </p:sp>
      <p:pic>
        <p:nvPicPr>
          <p:cNvPr id="8" name="Picture 7">
            <a:extLst>
              <a:ext uri="{FF2B5EF4-FFF2-40B4-BE49-F238E27FC236}">
                <a16:creationId xmlns:a16="http://schemas.microsoft.com/office/drawing/2014/main" id="{46187B0F-7CC2-E8F7-CD23-98B7DABA1F4B}"/>
              </a:ext>
            </a:extLst>
          </p:cNvPr>
          <p:cNvPicPr>
            <a:picLocks noChangeAspect="1"/>
          </p:cNvPicPr>
          <p:nvPr/>
        </p:nvPicPr>
        <p:blipFill>
          <a:blip r:embed="rId3"/>
          <a:stretch>
            <a:fillRect/>
          </a:stretch>
        </p:blipFill>
        <p:spPr>
          <a:xfrm>
            <a:off x="2742881" y="1741979"/>
            <a:ext cx="6928414" cy="2903989"/>
          </a:xfrm>
          <a:prstGeom prst="rect">
            <a:avLst/>
          </a:prstGeom>
        </p:spPr>
      </p:pic>
      <p:sp>
        <p:nvSpPr>
          <p:cNvPr id="9" name="TextBox 8">
            <a:extLst>
              <a:ext uri="{FF2B5EF4-FFF2-40B4-BE49-F238E27FC236}">
                <a16:creationId xmlns:a16="http://schemas.microsoft.com/office/drawing/2014/main" id="{A5133F9A-2406-B234-3CB9-6FD2AE0D2E9C}"/>
              </a:ext>
            </a:extLst>
          </p:cNvPr>
          <p:cNvSpPr txBox="1"/>
          <p:nvPr/>
        </p:nvSpPr>
        <p:spPr>
          <a:xfrm>
            <a:off x="3651778" y="4974644"/>
            <a:ext cx="5110619" cy="523220"/>
          </a:xfrm>
          <a:prstGeom prst="rect">
            <a:avLst/>
          </a:prstGeom>
          <a:noFill/>
        </p:spPr>
        <p:txBody>
          <a:bodyPr wrap="square" rtlCol="0">
            <a:spAutoFit/>
          </a:bodyPr>
          <a:lstStyle/>
          <a:p>
            <a:pPr algn="ctr"/>
            <a:r>
              <a:rPr lang="en-US" sz="2800" b="1" dirty="0">
                <a:latin typeface="Calibri" panose="020F0502020204030204" pitchFamily="34" charset="0"/>
                <a:cs typeface="Calibri" panose="020F0502020204030204" pitchFamily="34" charset="0"/>
              </a:rPr>
              <a:t>No Relationship = No Partnership</a:t>
            </a:r>
          </a:p>
        </p:txBody>
      </p:sp>
      <p:sp>
        <p:nvSpPr>
          <p:cNvPr id="3" name="Oval 2">
            <a:extLst>
              <a:ext uri="{FF2B5EF4-FFF2-40B4-BE49-F238E27FC236}">
                <a16:creationId xmlns:a16="http://schemas.microsoft.com/office/drawing/2014/main" id="{5BCFF3B1-CDCF-710C-7D2A-32C2959B1033}"/>
              </a:ext>
            </a:extLst>
          </p:cNvPr>
          <p:cNvSpPr/>
          <p:nvPr/>
        </p:nvSpPr>
        <p:spPr>
          <a:xfrm>
            <a:off x="7724170" y="3774110"/>
            <a:ext cx="1724949" cy="69462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365955-7E7B-973B-BF68-536ACEE62E7C}"/>
              </a:ext>
            </a:extLst>
          </p:cNvPr>
          <p:cNvSpPr/>
          <p:nvPr/>
        </p:nvSpPr>
        <p:spPr>
          <a:xfrm>
            <a:off x="2727352" y="3082472"/>
            <a:ext cx="1724949" cy="69462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A61AA5F-6C5F-9174-D716-45E44380CC8A}"/>
              </a:ext>
            </a:extLst>
          </p:cNvPr>
          <p:cNvSpPr/>
          <p:nvPr/>
        </p:nvSpPr>
        <p:spPr>
          <a:xfrm>
            <a:off x="5246051" y="3458545"/>
            <a:ext cx="1724949" cy="694626"/>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78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7;p2">
            <a:extLst>
              <a:ext uri="{FF2B5EF4-FFF2-40B4-BE49-F238E27FC236}">
                <a16:creationId xmlns:a16="http://schemas.microsoft.com/office/drawing/2014/main" id="{9863EEED-41BB-35E6-324E-45B2187D26D3}"/>
              </a:ext>
            </a:extLst>
          </p:cNvPr>
          <p:cNvSpPr txBox="1">
            <a:spLocks/>
          </p:cNvSpPr>
          <p:nvPr/>
        </p:nvSpPr>
        <p:spPr>
          <a:xfrm>
            <a:off x="838200" y="365125"/>
            <a:ext cx="10515600" cy="125295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4400"/>
            </a:pPr>
            <a:r>
              <a:rPr lang="en-US" sz="4000" b="1" dirty="0">
                <a:latin typeface="Calibri" panose="020F0502020204030204" pitchFamily="34" charset="0"/>
                <a:cs typeface="Calibri" panose="020F0502020204030204" pitchFamily="34" charset="0"/>
              </a:rPr>
              <a:t>What’s Changing?</a:t>
            </a:r>
          </a:p>
        </p:txBody>
      </p:sp>
      <p:pic>
        <p:nvPicPr>
          <p:cNvPr id="7" name="Picture 6">
            <a:extLst>
              <a:ext uri="{FF2B5EF4-FFF2-40B4-BE49-F238E27FC236}">
                <a16:creationId xmlns:a16="http://schemas.microsoft.com/office/drawing/2014/main" id="{D2754149-5EBF-047C-DA4B-6C6EE35C2B11}"/>
              </a:ext>
            </a:extLst>
          </p:cNvPr>
          <p:cNvPicPr>
            <a:picLocks noChangeAspect="1"/>
          </p:cNvPicPr>
          <p:nvPr/>
        </p:nvPicPr>
        <p:blipFill>
          <a:blip r:embed="rId3"/>
          <a:stretch>
            <a:fillRect/>
          </a:stretch>
        </p:blipFill>
        <p:spPr>
          <a:xfrm>
            <a:off x="2223465" y="1613835"/>
            <a:ext cx="7745070" cy="3848076"/>
          </a:xfrm>
          <a:prstGeom prst="rect">
            <a:avLst/>
          </a:prstGeom>
        </p:spPr>
      </p:pic>
    </p:spTree>
    <p:extLst>
      <p:ext uri="{BB962C8B-B14F-4D97-AF65-F5344CB8AC3E}">
        <p14:creationId xmlns:p14="http://schemas.microsoft.com/office/powerpoint/2010/main" val="124818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85F5EC-33B0-5155-3E26-49049CEBD7C4}"/>
              </a:ext>
            </a:extLst>
          </p:cNvPr>
          <p:cNvSpPr txBox="1"/>
          <p:nvPr/>
        </p:nvSpPr>
        <p:spPr>
          <a:xfrm>
            <a:off x="660246" y="71121"/>
            <a:ext cx="8107042"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What’s the Reason for Change?</a:t>
            </a:r>
          </a:p>
        </p:txBody>
      </p:sp>
      <p:sp>
        <p:nvSpPr>
          <p:cNvPr id="3" name="TextBox 2">
            <a:extLst>
              <a:ext uri="{FF2B5EF4-FFF2-40B4-BE49-F238E27FC236}">
                <a16:creationId xmlns:a16="http://schemas.microsoft.com/office/drawing/2014/main" id="{826B3074-C70A-0C33-17B7-FCF2D0D1CE1B}"/>
              </a:ext>
            </a:extLst>
          </p:cNvPr>
          <p:cNvSpPr txBox="1"/>
          <p:nvPr/>
        </p:nvSpPr>
        <p:spPr>
          <a:xfrm>
            <a:off x="1003003" y="902118"/>
            <a:ext cx="10185991" cy="4984954"/>
          </a:xfrm>
          <a:prstGeom prst="rect">
            <a:avLst/>
          </a:prstGeom>
          <a:noFill/>
        </p:spPr>
        <p:txBody>
          <a:bodyPr wrap="square" rtlCol="0">
            <a:spAutoFit/>
          </a:bodyPr>
          <a:lstStyle/>
          <a:p>
            <a:pPr marL="283464" indent="-283464" algn="l" rtl="0" eaLnBrk="1" latinLnBrk="0" hangingPunct="1">
              <a:buFont typeface="Arial" panose="020B0604020202020204" pitchFamily="34" charset="0"/>
              <a:buChar char="•"/>
            </a:pPr>
            <a:r>
              <a:rPr lang="en-US" sz="3200" b="1" dirty="0">
                <a:effectLst/>
                <a:latin typeface="Calibri" panose="020F0502020204030204" pitchFamily="34" charset="0"/>
                <a:cs typeface="Calibri" panose="020F0502020204030204" pitchFamily="34" charset="0"/>
              </a:rPr>
              <a:t>New approach will encourage commissioners to work more closely with unit leaders, creating a partnership</a:t>
            </a:r>
          </a:p>
          <a:p>
            <a:pPr marL="283464" indent="-283464" algn="l" rtl="0" eaLnBrk="1" latinLnBrk="0" hangingPunct="1">
              <a:buFont typeface="Arial" panose="020B0604020202020204" pitchFamily="34" charset="0"/>
              <a:buChar char="•"/>
            </a:pPr>
            <a:r>
              <a:rPr lang="en-US" sz="3200" b="1" dirty="0">
                <a:latin typeface="Calibri" panose="020F0502020204030204" pitchFamily="34" charset="0"/>
                <a:cs typeface="Calibri" panose="020F0502020204030204" pitchFamily="34" charset="0"/>
              </a:rPr>
              <a:t>E</a:t>
            </a:r>
            <a:r>
              <a:rPr lang="en-US" sz="3200" b="1" dirty="0">
                <a:effectLst/>
                <a:latin typeface="Calibri" panose="020F0502020204030204" pitchFamily="34" charset="0"/>
                <a:cs typeface="Calibri" panose="020F0502020204030204" pitchFamily="34" charset="0"/>
              </a:rPr>
              <a:t>nsures a better Scouting experience for youth and volunteers</a:t>
            </a:r>
          </a:p>
          <a:p>
            <a:pPr marL="283464" indent="-283464" algn="l" rtl="0" eaLnBrk="1" latinLnBrk="0" hangingPunct="1">
              <a:buFont typeface="Arial" panose="020B0604020202020204" pitchFamily="34" charset="0"/>
              <a:buChar char="•"/>
            </a:pP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Listening to unit leader needs will help commissioners be the Single Best Resource</a:t>
            </a:r>
            <a:endParaRPr lang="en-US" sz="3200" b="1" dirty="0">
              <a:effectLst/>
              <a:latin typeface="Calibri" panose="020F0502020204030204" pitchFamily="34" charset="0"/>
              <a:cs typeface="Calibri" panose="020F0502020204030204" pitchFamily="34" charset="0"/>
            </a:endParaRPr>
          </a:p>
          <a:p>
            <a:pPr marL="283464" indent="-283464" algn="l" rtl="0" eaLnBrk="1" latinLnBrk="0" hangingPunct="1">
              <a:buFont typeface="Arial" panose="020B0604020202020204" pitchFamily="34" charset="0"/>
              <a:buChar char="•"/>
            </a:pPr>
            <a:r>
              <a:rPr lang="en-US" sz="3200" b="1" dirty="0">
                <a:effectLst/>
                <a:latin typeface="Calibri" panose="020F0502020204030204" pitchFamily="34" charset="0"/>
                <a:cs typeface="Calibri" panose="020F0502020204030204" pitchFamily="34" charset="0"/>
              </a:rPr>
              <a:t>Unit metrics are more objective</a:t>
            </a:r>
            <a:endParaRPr lang="en-US" sz="3200" b="1" dirty="0">
              <a:latin typeface="Calibri" panose="020F0502020204030204" pitchFamily="34" charset="0"/>
              <a:cs typeface="Calibri" panose="020F0502020204030204" pitchFamily="34" charset="0"/>
            </a:endParaRPr>
          </a:p>
          <a:p>
            <a:pPr marL="228600" lvl="0" indent="-228600" algn="l" rtl="0">
              <a:lnSpc>
                <a:spcPct val="90000"/>
              </a:lnSpc>
              <a:spcBef>
                <a:spcPts val="1000"/>
              </a:spcBef>
              <a:spcAft>
                <a:spcPts val="0"/>
              </a:spcAft>
              <a:buClr>
                <a:schemeClr val="dk1"/>
              </a:buClr>
              <a:buSzPts val="2800"/>
              <a:buChar char="•"/>
            </a:pPr>
            <a:r>
              <a:rPr lang="en-US" sz="3200" b="1" dirty="0">
                <a:latin typeface="Calibri" panose="020F0502020204030204" pitchFamily="34" charset="0"/>
                <a:cs typeface="Calibri" panose="020F0502020204030204" pitchFamily="34" charset="0"/>
              </a:rPr>
              <a:t>Changing the way commissioners work with unit leaders is a foundational component of commissioner culture</a:t>
            </a:r>
          </a:p>
          <a:p>
            <a:pPr marL="283464" indent="-283464" algn="l" rtl="0" eaLnBrk="1" latinLnBrk="0" hangingPunct="1">
              <a:buFont typeface="Arial" panose="020B0604020202020204" pitchFamily="34" charset="0"/>
              <a:buChar char="•"/>
            </a:pPr>
            <a:endParaRPr lang="en-US" sz="2800" dirty="0">
              <a:solidFill>
                <a:srgbClr val="000000"/>
              </a:solidFill>
              <a:effectLst/>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913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B353E-EA13-2E91-8906-F64C4E501122}"/>
            </a:ext>
          </a:extLst>
        </p:cNvPr>
        <p:cNvGrpSpPr/>
        <p:nvPr/>
      </p:nvGrpSpPr>
      <p:grpSpPr>
        <a:xfrm>
          <a:off x="0" y="0"/>
          <a:ext cx="0" cy="0"/>
          <a:chOff x="0" y="0"/>
          <a:chExt cx="0" cy="0"/>
        </a:xfrm>
      </p:grpSpPr>
      <p:pic>
        <p:nvPicPr>
          <p:cNvPr id="5" name="Picture 4" descr="A diagram of a unit-serving commission&#10;&#10;Description automatically generated">
            <a:extLst>
              <a:ext uri="{FF2B5EF4-FFF2-40B4-BE49-F238E27FC236}">
                <a16:creationId xmlns:a16="http://schemas.microsoft.com/office/drawing/2014/main" id="{889CD2D4-1FD3-4864-D675-766018CD0D6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8736" y="1244336"/>
            <a:ext cx="8014527" cy="4369328"/>
          </a:xfrm>
          <a:prstGeom prst="rect">
            <a:avLst/>
          </a:prstGeom>
          <a:noFill/>
        </p:spPr>
      </p:pic>
      <p:sp>
        <p:nvSpPr>
          <p:cNvPr id="4" name="TextBox 3">
            <a:extLst>
              <a:ext uri="{FF2B5EF4-FFF2-40B4-BE49-F238E27FC236}">
                <a16:creationId xmlns:a16="http://schemas.microsoft.com/office/drawing/2014/main" id="{1A60B50C-8BCB-8028-8507-B452B56434A6}"/>
              </a:ext>
            </a:extLst>
          </p:cNvPr>
          <p:cNvSpPr txBox="1"/>
          <p:nvPr/>
        </p:nvSpPr>
        <p:spPr>
          <a:xfrm>
            <a:off x="397520" y="163126"/>
            <a:ext cx="5354351"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Unit Service Concept</a:t>
            </a:r>
          </a:p>
        </p:txBody>
      </p:sp>
    </p:spTree>
    <p:extLst>
      <p:ext uri="{BB962C8B-B14F-4D97-AF65-F5344CB8AC3E}">
        <p14:creationId xmlns:p14="http://schemas.microsoft.com/office/powerpoint/2010/main" val="305261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10;p8">
            <a:extLst>
              <a:ext uri="{FF2B5EF4-FFF2-40B4-BE49-F238E27FC236}">
                <a16:creationId xmlns:a16="http://schemas.microsoft.com/office/drawing/2014/main" id="{73BDA832-264D-4C2D-A138-989CAF196429}"/>
              </a:ext>
            </a:extLst>
          </p:cNvPr>
          <p:cNvSpPr txBox="1">
            <a:spLocks/>
          </p:cNvSpPr>
          <p:nvPr/>
        </p:nvSpPr>
        <p:spPr>
          <a:xfrm>
            <a:off x="574427" y="122281"/>
            <a:ext cx="9201149" cy="1087394"/>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dk1"/>
              </a:buClr>
              <a:buSzPts val="4400"/>
              <a:buFont typeface="Arial"/>
              <a:buNone/>
            </a:pPr>
            <a:r>
              <a:rPr lang="en-US" sz="4000" b="1" dirty="0">
                <a:latin typeface="Calibri" panose="020F0502020204030204" pitchFamily="34" charset="0"/>
                <a:ea typeface="Arial"/>
                <a:cs typeface="Calibri" panose="020F0502020204030204" pitchFamily="34" charset="0"/>
                <a:sym typeface="Arial"/>
              </a:rPr>
              <a:t>Review of Unit Metrics </a:t>
            </a:r>
            <a:r>
              <a:rPr lang="en-US" sz="4000" dirty="0">
                <a:latin typeface="Calibri" panose="020F0502020204030204" pitchFamily="34" charset="0"/>
                <a:ea typeface="Arial"/>
                <a:cs typeface="Calibri" panose="020F0502020204030204" pitchFamily="34" charset="0"/>
                <a:sym typeface="Arial"/>
              </a:rPr>
              <a:t>(Objective)</a:t>
            </a:r>
            <a:endParaRPr lang="en-US" sz="4000" dirty="0">
              <a:latin typeface="Calibri" panose="020F0502020204030204" pitchFamily="34" charset="0"/>
              <a:cs typeface="Calibri" panose="020F0502020204030204" pitchFamily="34" charset="0"/>
            </a:endParaRPr>
          </a:p>
        </p:txBody>
      </p:sp>
      <p:pic>
        <p:nvPicPr>
          <p:cNvPr id="3" name="Google Shape;212;p8">
            <a:extLst>
              <a:ext uri="{FF2B5EF4-FFF2-40B4-BE49-F238E27FC236}">
                <a16:creationId xmlns:a16="http://schemas.microsoft.com/office/drawing/2014/main" id="{4083268C-036E-51D3-7F42-48152C133AAA}"/>
              </a:ext>
            </a:extLst>
          </p:cNvPr>
          <p:cNvPicPr preferRelativeResize="0"/>
          <p:nvPr/>
        </p:nvPicPr>
        <p:blipFill rotWithShape="1">
          <a:blip r:embed="rId3">
            <a:alphaModFix/>
          </a:blip>
          <a:srcRect/>
          <a:stretch/>
        </p:blipFill>
        <p:spPr>
          <a:xfrm>
            <a:off x="1384495" y="1568345"/>
            <a:ext cx="4127187" cy="4079980"/>
          </a:xfrm>
          <a:prstGeom prst="rect">
            <a:avLst/>
          </a:prstGeom>
          <a:noFill/>
          <a:ln>
            <a:noFill/>
          </a:ln>
        </p:spPr>
      </p:pic>
      <p:sp>
        <p:nvSpPr>
          <p:cNvPr id="4" name="Google Shape;211;p8">
            <a:extLst>
              <a:ext uri="{FF2B5EF4-FFF2-40B4-BE49-F238E27FC236}">
                <a16:creationId xmlns:a16="http://schemas.microsoft.com/office/drawing/2014/main" id="{4EB3EF5A-13B3-5A9D-A862-DD7F411846CD}"/>
              </a:ext>
            </a:extLst>
          </p:cNvPr>
          <p:cNvSpPr txBox="1">
            <a:spLocks/>
          </p:cNvSpPr>
          <p:nvPr/>
        </p:nvSpPr>
        <p:spPr>
          <a:xfrm>
            <a:off x="6096000" y="1674054"/>
            <a:ext cx="5363497" cy="3694359"/>
          </a:xfrm>
          <a:prstGeom prst="rect">
            <a:avLst/>
          </a:prstGeom>
          <a:noFill/>
          <a:ln>
            <a:noFill/>
          </a:ln>
        </p:spPr>
        <p:txBody>
          <a:bodyPr spcFirstLastPara="1" wrap="square" lIns="91425" tIns="45700" rIns="91425"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chemeClr val="dk1"/>
              </a:buClr>
              <a:buSzPts val="3600"/>
            </a:pPr>
            <a:r>
              <a:rPr lang="en-US" sz="3200" b="1" dirty="0"/>
              <a:t>Key Leaders Trained</a:t>
            </a:r>
          </a:p>
          <a:p>
            <a:pPr>
              <a:buClr>
                <a:schemeClr val="dk1"/>
              </a:buClr>
              <a:buSzPts val="3600"/>
            </a:pPr>
            <a:r>
              <a:rPr lang="en-US" sz="3200" b="1" dirty="0"/>
              <a:t>Unit Size</a:t>
            </a:r>
          </a:p>
          <a:p>
            <a:pPr>
              <a:buClr>
                <a:schemeClr val="dk1"/>
              </a:buClr>
              <a:buSzPts val="3600"/>
            </a:pPr>
            <a:r>
              <a:rPr lang="en-US" sz="3200" b="1" dirty="0"/>
              <a:t>Membership Growth</a:t>
            </a:r>
          </a:p>
          <a:p>
            <a:pPr>
              <a:buClr>
                <a:schemeClr val="dk1"/>
              </a:buClr>
              <a:buSzPts val="3600"/>
            </a:pPr>
            <a:r>
              <a:rPr lang="en-US" sz="3200" b="1" dirty="0"/>
              <a:t>Advancement/Youth Leaders</a:t>
            </a:r>
          </a:p>
          <a:p>
            <a:pPr>
              <a:buClr>
                <a:schemeClr val="dk1"/>
              </a:buClr>
              <a:buSzPts val="3600"/>
            </a:pPr>
            <a:r>
              <a:rPr lang="en-US" sz="3200" b="1" dirty="0"/>
              <a:t>Outdoor Activities</a:t>
            </a:r>
          </a:p>
          <a:p>
            <a:pPr>
              <a:buClr>
                <a:schemeClr val="dk1"/>
              </a:buClr>
              <a:buSzPts val="3600"/>
            </a:pPr>
            <a:r>
              <a:rPr lang="en-US" sz="3200" b="1" dirty="0"/>
              <a:t>Youth Retention</a:t>
            </a:r>
          </a:p>
          <a:p>
            <a:pPr indent="-50800">
              <a:buClr>
                <a:schemeClr val="dk1"/>
              </a:buClr>
              <a:buSzPts val="2800"/>
              <a:buFont typeface="Arial" panose="020B0604020202020204" pitchFamily="34" charset="0"/>
              <a:buNone/>
            </a:pPr>
            <a:endParaRPr lang="en-US" dirty="0"/>
          </a:p>
        </p:txBody>
      </p:sp>
    </p:spTree>
    <p:extLst>
      <p:ext uri="{BB962C8B-B14F-4D97-AF65-F5344CB8AC3E}">
        <p14:creationId xmlns:p14="http://schemas.microsoft.com/office/powerpoint/2010/main" val="208230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960A3B1-CE01-9D98-B0BB-3D28F1017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33" y="415349"/>
            <a:ext cx="8826534" cy="49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89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60C74-407B-AA54-FFEC-27E9DBF65A1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EC8564D-80CD-E680-8A0D-B8AA81E54198}"/>
              </a:ext>
            </a:extLst>
          </p:cNvPr>
          <p:cNvSpPr txBox="1"/>
          <p:nvPr/>
        </p:nvSpPr>
        <p:spPr>
          <a:xfrm>
            <a:off x="4247000" y="1850229"/>
            <a:ext cx="5901707" cy="3857397"/>
          </a:xfrm>
          <a:prstGeom prst="rect">
            <a:avLst/>
          </a:prstGeom>
        </p:spPr>
        <p:txBody>
          <a:bodyPr vert="horz" lIns="51435" tIns="25718" rIns="51435" bIns="25718" rtlCol="0">
            <a:noAutofit/>
          </a:bodyPr>
          <a:lstStyle>
            <a:defPPr>
              <a:defRPr lang="en-US"/>
            </a:defPPr>
            <a:lvl1pPr marL="428625" indent="-428625">
              <a:lnSpc>
                <a:spcPct val="90000"/>
              </a:lnSpc>
              <a:spcBef>
                <a:spcPts val="1000"/>
              </a:spcBef>
              <a:buFont typeface="Arial" panose="020B0604020202020204" pitchFamily="34" charset="0"/>
              <a:buChar char="•"/>
              <a:defRPr sz="6750" b="1"/>
            </a:lvl1pPr>
            <a:lvl2pPr indent="0" algn="ctr">
              <a:lnSpc>
                <a:spcPct val="90000"/>
              </a:lnSpc>
              <a:spcBef>
                <a:spcPts val="500"/>
              </a:spcBef>
              <a:buFont typeface="Arial" panose="020B0604020202020204" pitchFamily="34" charset="0"/>
              <a:buNone/>
              <a:defRPr sz="2000">
                <a:solidFill>
                  <a:srgbClr val="015E9E"/>
                </a:solidFill>
              </a:defRPr>
            </a:lvl2pPr>
            <a:lvl3pPr indent="0" algn="ctr">
              <a:lnSpc>
                <a:spcPct val="90000"/>
              </a:lnSpc>
              <a:spcBef>
                <a:spcPts val="500"/>
              </a:spcBef>
              <a:buFont typeface="Arial" panose="020B0604020202020204" pitchFamily="34" charset="0"/>
              <a:buNone/>
              <a:defRPr>
                <a:solidFill>
                  <a:srgbClr val="015E9E"/>
                </a:solidFill>
              </a:defRPr>
            </a:lvl3pPr>
            <a:lvl4pPr indent="0" algn="ctr">
              <a:lnSpc>
                <a:spcPct val="90000"/>
              </a:lnSpc>
              <a:spcBef>
                <a:spcPts val="500"/>
              </a:spcBef>
              <a:buFont typeface="Arial" panose="020B0604020202020204" pitchFamily="34" charset="0"/>
              <a:buNone/>
              <a:defRPr sz="1600">
                <a:solidFill>
                  <a:srgbClr val="015E9E"/>
                </a:solidFill>
              </a:defRPr>
            </a:lvl4pPr>
            <a:lvl5pPr indent="0" algn="ctr">
              <a:lnSpc>
                <a:spcPct val="90000"/>
              </a:lnSpc>
              <a:spcBef>
                <a:spcPts val="500"/>
              </a:spcBef>
              <a:buFont typeface="Arial" panose="020B0604020202020204" pitchFamily="34" charset="0"/>
              <a:buNone/>
              <a:defRPr sz="1600">
                <a:solidFill>
                  <a:srgbClr val="015E9E"/>
                </a:soli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sz="3200" dirty="0">
                <a:latin typeface="Calibri" panose="020F0502020204030204" pitchFamily="34" charset="0"/>
                <a:cs typeface="Calibri" panose="020F0502020204030204" pitchFamily="34" charset="0"/>
              </a:rPr>
              <a:t>Build Relationships</a:t>
            </a:r>
          </a:p>
          <a:p>
            <a:r>
              <a:rPr lang="en-US" sz="3200" dirty="0">
                <a:latin typeface="Calibri" panose="020F0502020204030204" pitchFamily="34" charset="0"/>
                <a:cs typeface="Calibri" panose="020F0502020204030204" pitchFamily="34" charset="0"/>
              </a:rPr>
              <a:t>Enhance Conversations </a:t>
            </a:r>
          </a:p>
          <a:p>
            <a:r>
              <a:rPr lang="en-US" sz="3200" dirty="0">
                <a:latin typeface="Calibri" panose="020F0502020204030204" pitchFamily="34" charset="0"/>
                <a:cs typeface="Calibri" panose="020F0502020204030204" pitchFamily="34" charset="0"/>
              </a:rPr>
              <a:t>Drive Collaboration &amp; Innovation</a:t>
            </a:r>
          </a:p>
          <a:p>
            <a:r>
              <a:rPr lang="en-US" sz="3200" dirty="0">
                <a:latin typeface="Calibri" panose="020F0502020204030204" pitchFamily="34" charset="0"/>
                <a:cs typeface="Calibri" panose="020F0502020204030204" pitchFamily="34" charset="0"/>
              </a:rPr>
              <a:t>Foster Support</a:t>
            </a:r>
          </a:p>
          <a:p>
            <a:r>
              <a:rPr lang="en-US" sz="3200" dirty="0">
                <a:latin typeface="Calibri" panose="020F0502020204030204" pitchFamily="34" charset="0"/>
                <a:cs typeface="Calibri" panose="020F0502020204030204" pitchFamily="34" charset="0"/>
              </a:rPr>
              <a:t>Create &amp; Grow Partnerships</a:t>
            </a:r>
          </a:p>
          <a:p>
            <a:r>
              <a:rPr lang="en-US" sz="3200" dirty="0">
                <a:latin typeface="Calibri" panose="020F0502020204030204" pitchFamily="34" charset="0"/>
                <a:cs typeface="Calibri" panose="020F0502020204030204" pitchFamily="34" charset="0"/>
              </a:rPr>
              <a:t>Change Lives</a:t>
            </a:r>
          </a:p>
        </p:txBody>
      </p:sp>
      <p:sp>
        <p:nvSpPr>
          <p:cNvPr id="4" name="TextBox 3">
            <a:extLst>
              <a:ext uri="{FF2B5EF4-FFF2-40B4-BE49-F238E27FC236}">
                <a16:creationId xmlns:a16="http://schemas.microsoft.com/office/drawing/2014/main" id="{3B2C30ED-FE9D-89A5-A49C-984F758E9BA0}"/>
              </a:ext>
            </a:extLst>
          </p:cNvPr>
          <p:cNvSpPr txBox="1"/>
          <p:nvPr/>
        </p:nvSpPr>
        <p:spPr>
          <a:xfrm>
            <a:off x="680420" y="247951"/>
            <a:ext cx="8822213" cy="830997"/>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Benefits of Unit Connections</a:t>
            </a:r>
            <a:r>
              <a:rPr lang="en-US" sz="4800" b="1" dirty="0">
                <a:solidFill>
                  <a:schemeClr val="bg1">
                    <a:lumMod val="95000"/>
                  </a:schemeClr>
                </a:solidFill>
                <a:latin typeface="Calibri" panose="020F0502020204030204" pitchFamily="34" charset="0"/>
                <a:cs typeface="Calibri" panose="020F0502020204030204" pitchFamily="34" charset="0"/>
              </a:rPr>
              <a:t>:</a:t>
            </a:r>
          </a:p>
        </p:txBody>
      </p:sp>
      <p:pic>
        <p:nvPicPr>
          <p:cNvPr id="1026" name="Picture 2">
            <a:extLst>
              <a:ext uri="{FF2B5EF4-FFF2-40B4-BE49-F238E27FC236}">
                <a16:creationId xmlns:a16="http://schemas.microsoft.com/office/drawing/2014/main" id="{8BD9C2A3-7BC5-9664-73A6-0FC3BB833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0833" y="2750287"/>
            <a:ext cx="1212587" cy="1357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63289"/>
      </p:ext>
    </p:extLst>
  </p:cSld>
  <p:clrMapOvr>
    <a:masterClrMapping/>
  </p:clrMapOvr>
</p:sld>
</file>

<file path=ppt/theme/theme1.xml><?xml version="1.0" encoding="utf-8"?>
<a:theme xmlns:a="http://schemas.openxmlformats.org/drawingml/2006/main" name="Commissioner Tools and the Unit Dashboard MW-DF">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Commissioner Tools and the Unit Dashboard MW-DF</Template>
  <TotalTime>1433</TotalTime>
  <Words>3018</Words>
  <Application>Microsoft Office PowerPoint</Application>
  <PresentationFormat>Widescreen</PresentationFormat>
  <Paragraphs>180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Symbol</vt:lpstr>
      <vt:lpstr>Commissioner Tools and the Unit Dashboard MW-DF</vt:lpstr>
      <vt:lpstr>  Commissioner Tools Unit Metrics  and  Unit Connections</vt:lpstr>
      <vt:lpstr>Learning Objectives: Commissioners need to understand: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Entries in Scoutbook+</vt:lpstr>
      <vt:lpstr>Data Entries in My.Scouting for  Outdoor Activity for Packs, Troops, Ships</vt:lpstr>
      <vt:lpstr>Data Entries in My.Scouting for  Tier III Adventure &amp; Leadership for Crews &amp; Posts</vt:lpstr>
      <vt:lpstr>PowerPoint Presentation</vt:lpstr>
      <vt:lpstr>PowerPoint Presentation</vt:lpstr>
      <vt:lpstr>PowerPoint Presentation</vt:lpstr>
      <vt:lpstr>Commissioner Tools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Fornadel</dc:creator>
  <cp:lastModifiedBy>Kresha Alvarado</cp:lastModifiedBy>
  <cp:revision>29</cp:revision>
  <dcterms:created xsi:type="dcterms:W3CDTF">2025-01-30T22:27:36Z</dcterms:created>
  <dcterms:modified xsi:type="dcterms:W3CDTF">2025-02-26T14:17:11Z</dcterms:modified>
</cp:coreProperties>
</file>