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5" r:id="rId3"/>
    <p:sldId id="266" r:id="rId4"/>
    <p:sldId id="257" r:id="rId5"/>
    <p:sldId id="267" r:id="rId6"/>
    <p:sldId id="268" r:id="rId7"/>
    <p:sldId id="258" r:id="rId8"/>
    <p:sldId id="264" r:id="rId9"/>
    <p:sldId id="269" r:id="rId10"/>
    <p:sldId id="259" r:id="rId11"/>
    <p:sldId id="260" r:id="rId12"/>
    <p:sldId id="261" r:id="rId13"/>
    <p:sldId id="262" r:id="rId14"/>
    <p:sldId id="263" r:id="rId15"/>
    <p:sldId id="283" r:id="rId16"/>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sMXFLkY0PttUj8Stw6naHA==" hashData="iNruoP8J8UjGv3zG2UUVwvc8eqkDkvYYfAvjXq0EWZBwsQemNpPwOAuuCxRsqX25/H+nwCNTnqFiJBsAVEmozg=="/>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2928" autoAdjust="0"/>
  </p:normalViewPr>
  <p:slideViewPr>
    <p:cSldViewPr snapToGrid="0">
      <p:cViewPr varScale="1">
        <p:scale>
          <a:sx n="53" d="100"/>
          <a:sy n="53" d="100"/>
        </p:scale>
        <p:origin x="1416" y="6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4" d="100"/>
          <a:sy n="54" d="100"/>
        </p:scale>
        <p:origin x="289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3CBC8AFC-92E4-42B8-8AB6-3B0EBC3CD0DB}" type="datetimeFigureOut">
              <a:rPr lang="en-US" smtClean="0"/>
              <a:t>2/26/2025</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C885600C-E932-4902-966A-9D4C9E378BAC}" type="slidenum">
              <a:rPr lang="en-US" smtClean="0"/>
              <a:t>‹#›</a:t>
            </a:fld>
            <a:endParaRPr lang="en-US"/>
          </a:p>
        </p:txBody>
      </p:sp>
    </p:spTree>
    <p:extLst>
      <p:ext uri="{BB962C8B-B14F-4D97-AF65-F5344CB8AC3E}">
        <p14:creationId xmlns:p14="http://schemas.microsoft.com/office/powerpoint/2010/main" val="1688578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85600C-E932-4902-966A-9D4C9E378BAC}" type="slidenum">
              <a:rPr lang="en-US" smtClean="0"/>
              <a:t>1</a:t>
            </a:fld>
            <a:endParaRPr lang="en-US"/>
          </a:p>
        </p:txBody>
      </p:sp>
    </p:spTree>
    <p:extLst>
      <p:ext uri="{BB962C8B-B14F-4D97-AF65-F5344CB8AC3E}">
        <p14:creationId xmlns:p14="http://schemas.microsoft.com/office/powerpoint/2010/main" val="4208528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0" y="342900"/>
            <a:ext cx="3735388" cy="2101850"/>
          </a:xfrm>
        </p:spPr>
      </p:sp>
      <p:sp>
        <p:nvSpPr>
          <p:cNvPr id="3" name="Notes Placeholder 2"/>
          <p:cNvSpPr>
            <a:spLocks noGrp="1"/>
          </p:cNvSpPr>
          <p:nvPr>
            <p:ph type="body" idx="1"/>
          </p:nvPr>
        </p:nvSpPr>
        <p:spPr>
          <a:xfrm>
            <a:off x="685800" y="2823265"/>
            <a:ext cx="5486400" cy="3667334"/>
          </a:xfrm>
        </p:spPr>
        <p:txBody>
          <a:bodyPr/>
          <a:lstStyle/>
          <a:p>
            <a:r>
              <a:rPr lang="en-US" b="0" dirty="0">
                <a:latin typeface="Calibri" panose="020F0502020204030204" pitchFamily="34" charset="0"/>
                <a:cs typeface="Calibri" panose="020F0502020204030204" pitchFamily="34" charset="0"/>
              </a:rPr>
              <a:t>Advancement data follows the Membership data.  Expanding the Advancement section displays information by program showing trends of how the youth in the district are advancing. You can download detailed reports for each program by selecting the download report arrow.</a:t>
            </a:r>
          </a:p>
        </p:txBody>
      </p:sp>
      <p:sp>
        <p:nvSpPr>
          <p:cNvPr id="4" name="Slide Number Placeholder 3"/>
          <p:cNvSpPr>
            <a:spLocks noGrp="1"/>
          </p:cNvSpPr>
          <p:nvPr>
            <p:ph type="sldNum" sz="quarter" idx="5"/>
          </p:nvPr>
        </p:nvSpPr>
        <p:spPr/>
        <p:txBody>
          <a:bodyPr/>
          <a:lstStyle/>
          <a:p>
            <a:fld id="{C885600C-E932-4902-966A-9D4C9E378BAC}" type="slidenum">
              <a:rPr lang="en-US" smtClean="0"/>
              <a:t>10</a:t>
            </a:fld>
            <a:endParaRPr lang="en-US"/>
          </a:p>
        </p:txBody>
      </p:sp>
    </p:spTree>
    <p:extLst>
      <p:ext uri="{BB962C8B-B14F-4D97-AF65-F5344CB8AC3E}">
        <p14:creationId xmlns:p14="http://schemas.microsoft.com/office/powerpoint/2010/main" val="1111698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8763" y="279400"/>
            <a:ext cx="3800475" cy="2138363"/>
          </a:xfrm>
        </p:spPr>
      </p:sp>
      <p:sp>
        <p:nvSpPr>
          <p:cNvPr id="3" name="Notes Placeholder 2"/>
          <p:cNvSpPr>
            <a:spLocks noGrp="1"/>
          </p:cNvSpPr>
          <p:nvPr>
            <p:ph type="body" idx="1"/>
          </p:nvPr>
        </p:nvSpPr>
        <p:spPr>
          <a:xfrm>
            <a:off x="685800" y="2823265"/>
            <a:ext cx="5486400" cy="366733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0" dirty="0">
                <a:latin typeface="Calibri" panose="020F0502020204030204" pitchFamily="34" charset="0"/>
                <a:ea typeface="Calibri" panose="020F0502020204030204" pitchFamily="34" charset="0"/>
                <a:cs typeface="Calibri" panose="020F0502020204030204" pitchFamily="34" charset="0"/>
              </a:rPr>
              <a:t>Further down the dashboard, you see Volunteer Leadership. This section highlights how many adults are registered, followed by training information. At a glance, the district staff can see if units need leaders to complete the necessary training, particularly YPT. There is a quick synopsis of those members who have expired or are soon to be expiring Youth Protection Training to aid in follow-up. To view the details of the training that leaders are missing, click on the Download Report.  These two reports can be printed for use during an upcoming unit leader visit for helpful discussion.</a:t>
            </a:r>
          </a:p>
          <a:p>
            <a:endParaRPr lang="en-US" sz="1600" dirty="0"/>
          </a:p>
        </p:txBody>
      </p:sp>
      <p:sp>
        <p:nvSpPr>
          <p:cNvPr id="4" name="Slide Number Placeholder 3"/>
          <p:cNvSpPr>
            <a:spLocks noGrp="1"/>
          </p:cNvSpPr>
          <p:nvPr>
            <p:ph type="sldNum" sz="quarter" idx="5"/>
          </p:nvPr>
        </p:nvSpPr>
        <p:spPr/>
        <p:txBody>
          <a:bodyPr/>
          <a:lstStyle/>
          <a:p>
            <a:fld id="{C885600C-E932-4902-966A-9D4C9E378BAC}" type="slidenum">
              <a:rPr lang="en-US" smtClean="0"/>
              <a:t>11</a:t>
            </a:fld>
            <a:endParaRPr lang="en-US"/>
          </a:p>
        </p:txBody>
      </p:sp>
    </p:spTree>
    <p:extLst>
      <p:ext uri="{BB962C8B-B14F-4D97-AF65-F5344CB8AC3E}">
        <p14:creationId xmlns:p14="http://schemas.microsoft.com/office/powerpoint/2010/main" val="146445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4288" y="215900"/>
            <a:ext cx="4067175" cy="2289175"/>
          </a:xfrm>
        </p:spPr>
      </p:sp>
      <p:sp>
        <p:nvSpPr>
          <p:cNvPr id="3" name="Notes Placeholder 2"/>
          <p:cNvSpPr>
            <a:spLocks noGrp="1"/>
          </p:cNvSpPr>
          <p:nvPr>
            <p:ph type="body" idx="1"/>
          </p:nvPr>
        </p:nvSpPr>
        <p:spPr>
          <a:xfrm>
            <a:off x="685800" y="2823264"/>
            <a:ext cx="5486400" cy="5148770"/>
          </a:xfrm>
        </p:spPr>
        <p:txBody>
          <a:bodyPr/>
          <a:lstStyle/>
          <a:p>
            <a:r>
              <a:rPr lang="en-US" altLang="en-US" b="1" dirty="0">
                <a:latin typeface="Calibri" panose="020F0502020204030204" pitchFamily="34" charset="0"/>
                <a:ea typeface="Calibri" panose="020F0502020204030204" pitchFamily="34" charset="0"/>
                <a:cs typeface="Calibri" panose="020F0502020204030204" pitchFamily="34" charset="0"/>
              </a:rPr>
              <a:t>Further down the dashboard is the Roundtable information</a:t>
            </a:r>
            <a:r>
              <a:rPr lang="en-US" altLang="en-US" dirty="0">
                <a:latin typeface="Calibri" panose="020F0502020204030204" pitchFamily="34" charset="0"/>
                <a:ea typeface="Calibri" panose="020F0502020204030204" pitchFamily="34" charset="0"/>
                <a:cs typeface="Calibri" panose="020F0502020204030204" pitchFamily="34" charset="0"/>
              </a:rPr>
              <a:t>.  At the top of this section is attendance over the past three months.  If details are needed for that, click on the </a:t>
            </a:r>
            <a:r>
              <a:rPr lang="en-US" altLang="en-US" b="1" dirty="0">
                <a:latin typeface="Calibri" panose="020F0502020204030204" pitchFamily="34" charset="0"/>
                <a:ea typeface="Calibri" panose="020F0502020204030204" pitchFamily="34" charset="0"/>
                <a:cs typeface="Calibri" panose="020F0502020204030204" pitchFamily="34" charset="0"/>
              </a:rPr>
              <a:t>Download Report.</a:t>
            </a:r>
          </a:p>
          <a:p>
            <a:endParaRPr lang="en-US" altLang="en-US"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ct val="0"/>
              </a:spcBef>
              <a:spcAft>
                <a:spcPts val="800"/>
              </a:spcAft>
            </a:pPr>
            <a:r>
              <a:rPr lang="en-US" altLang="en-US" dirty="0">
                <a:latin typeface="Calibri" panose="020F0502020204030204" pitchFamily="34" charset="0"/>
                <a:ea typeface="Calibri" panose="020F0502020204030204" pitchFamily="34" charset="0"/>
                <a:cs typeface="Calibri" panose="020F0502020204030204" pitchFamily="34" charset="0"/>
              </a:rPr>
              <a:t>It is important to know if units are participating in roundtable. If leaders are not attending the roundtable, this would be an excellent conversation to have with the units that are not attending. By having at least one person attend a roundtable meeting each month, useful information can be brought back to the unit to help strengthen the unit’s program for their youth.</a:t>
            </a:r>
          </a:p>
          <a:p>
            <a:pPr>
              <a:lnSpc>
                <a:spcPct val="107000"/>
              </a:lnSpc>
              <a:spcBef>
                <a:spcPct val="0"/>
              </a:spcBef>
              <a:spcAft>
                <a:spcPts val="800"/>
              </a:spcAft>
            </a:pPr>
            <a:endParaRPr lang="en-US" altLang="en-US" dirty="0">
              <a:latin typeface="Calibri" panose="020F0502020204030204" pitchFamily="34" charset="0"/>
              <a:ea typeface="Calibri" panose="020F0502020204030204" pitchFamily="34" charset="0"/>
              <a:cs typeface="Calibri" panose="020F0502020204030204" pitchFamily="34" charset="0"/>
            </a:endParaRPr>
          </a:p>
          <a:p>
            <a:r>
              <a:rPr lang="en-US" altLang="en-US" dirty="0">
                <a:latin typeface="Calibri" panose="020F0502020204030204" pitchFamily="34" charset="0"/>
                <a:ea typeface="Calibri" panose="020F0502020204030204" pitchFamily="34" charset="0"/>
                <a:cs typeface="Calibri" panose="020F0502020204030204" pitchFamily="34" charset="0"/>
              </a:rPr>
              <a:t>In this section, you’ll also note when the Next Roundtable meeting is, where it’s held, a single click to view a map of the location, a virtual meeting link if the district uses that option, and even who the Roundtable commissioner is, whom you can contact simply by clicking on their name for any necessary information. </a:t>
            </a:r>
          </a:p>
          <a:p>
            <a:endParaRPr lang="en-US" sz="1600" dirty="0"/>
          </a:p>
        </p:txBody>
      </p:sp>
      <p:sp>
        <p:nvSpPr>
          <p:cNvPr id="4" name="Slide Number Placeholder 3"/>
          <p:cNvSpPr>
            <a:spLocks noGrp="1"/>
          </p:cNvSpPr>
          <p:nvPr>
            <p:ph type="sldNum" sz="quarter" idx="5"/>
          </p:nvPr>
        </p:nvSpPr>
        <p:spPr/>
        <p:txBody>
          <a:bodyPr/>
          <a:lstStyle/>
          <a:p>
            <a:fld id="{C885600C-E932-4902-966A-9D4C9E378BAC}" type="slidenum">
              <a:rPr lang="en-US" smtClean="0"/>
              <a:t>12</a:t>
            </a:fld>
            <a:endParaRPr lang="en-US"/>
          </a:p>
        </p:txBody>
      </p:sp>
    </p:spTree>
    <p:extLst>
      <p:ext uri="{BB962C8B-B14F-4D97-AF65-F5344CB8AC3E}">
        <p14:creationId xmlns:p14="http://schemas.microsoft.com/office/powerpoint/2010/main" val="2986348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08138" y="358775"/>
            <a:ext cx="3641725" cy="2049463"/>
          </a:xfrm>
        </p:spPr>
      </p:sp>
      <p:sp>
        <p:nvSpPr>
          <p:cNvPr id="3" name="Notes Placeholder 2"/>
          <p:cNvSpPr>
            <a:spLocks noGrp="1"/>
          </p:cNvSpPr>
          <p:nvPr>
            <p:ph type="body" idx="1"/>
          </p:nvPr>
        </p:nvSpPr>
        <p:spPr>
          <a:xfrm>
            <a:off x="887278" y="2823265"/>
            <a:ext cx="5486400" cy="3667334"/>
          </a:xfrm>
        </p:spPr>
        <p:txBody>
          <a:bodyPr/>
          <a:lstStyle/>
          <a:p>
            <a:r>
              <a:rPr lang="en-US" b="1" dirty="0">
                <a:latin typeface="Calibri" panose="020F0502020204030204" pitchFamily="34" charset="0"/>
                <a:cs typeface="Calibri" panose="020F0502020204030204" pitchFamily="34" charset="0"/>
              </a:rPr>
              <a:t>Towards the bottom of </a:t>
            </a:r>
            <a:r>
              <a:rPr lang="en-US" dirty="0">
                <a:latin typeface="Calibri" panose="020F0502020204030204" pitchFamily="34" charset="0"/>
                <a:cs typeface="Calibri" panose="020F0502020204030204" pitchFamily="34" charset="0"/>
              </a:rPr>
              <a:t>the dashboard are the </a:t>
            </a:r>
            <a:r>
              <a:rPr lang="en-US" b="1" dirty="0">
                <a:latin typeface="Calibri" panose="020F0502020204030204" pitchFamily="34" charset="0"/>
                <a:cs typeface="Calibri" panose="020F0502020204030204" pitchFamily="34" charset="0"/>
              </a:rPr>
              <a:t>M</a:t>
            </a:r>
            <a:r>
              <a:rPr lang="en-US" dirty="0">
                <a:latin typeface="Calibri" panose="020F0502020204030204" pitchFamily="34" charset="0"/>
                <a:cs typeface="Calibri" panose="020F0502020204030204" pitchFamily="34" charset="0"/>
              </a:rPr>
              <a:t>embership, </a:t>
            </a:r>
            <a:r>
              <a:rPr lang="en-US" b="1" dirty="0">
                <a:latin typeface="Calibri" panose="020F0502020204030204" pitchFamily="34" charset="0"/>
                <a:cs typeface="Calibri" panose="020F0502020204030204" pitchFamily="34" charset="0"/>
              </a:rPr>
              <a:t>U</a:t>
            </a:r>
            <a:r>
              <a:rPr lang="en-US" dirty="0">
                <a:latin typeface="Calibri" panose="020F0502020204030204" pitchFamily="34" charset="0"/>
                <a:cs typeface="Calibri" panose="020F0502020204030204" pitchFamily="34" charset="0"/>
              </a:rPr>
              <a:t>nit </a:t>
            </a:r>
            <a:r>
              <a:rPr lang="en-US" b="1" dirty="0">
                <a:latin typeface="Calibri" panose="020F0502020204030204" pitchFamily="34" charset="0"/>
                <a:cs typeface="Calibri" panose="020F0502020204030204" pitchFamily="34" charset="0"/>
              </a:rPr>
              <a:t>P</a:t>
            </a:r>
            <a:r>
              <a:rPr lang="en-US" dirty="0">
                <a:latin typeface="Calibri" panose="020F0502020204030204" pitchFamily="34" charset="0"/>
                <a:cs typeface="Calibri" panose="020F0502020204030204" pitchFamily="34" charset="0"/>
              </a:rPr>
              <a:t>in, and </a:t>
            </a:r>
            <a:r>
              <a:rPr lang="en-US" b="1" dirty="0">
                <a:latin typeface="Calibri" panose="020F0502020204030204" pitchFamily="34" charset="0"/>
                <a:cs typeface="Calibri" panose="020F0502020204030204" pitchFamily="34" charset="0"/>
              </a:rPr>
              <a:t>U</a:t>
            </a:r>
            <a:r>
              <a:rPr lang="en-US" dirty="0">
                <a:latin typeface="Calibri" panose="020F0502020204030204" pitchFamily="34" charset="0"/>
                <a:cs typeface="Calibri" panose="020F0502020204030204" pitchFamily="34" charset="0"/>
              </a:rPr>
              <a:t>nit </a:t>
            </a:r>
            <a:r>
              <a:rPr lang="en-US" b="1" dirty="0">
                <a:latin typeface="Calibri" panose="020F0502020204030204" pitchFamily="34" charset="0"/>
                <a:cs typeface="Calibri" panose="020F0502020204030204" pitchFamily="34" charset="0"/>
              </a:rPr>
              <a:t>R</a:t>
            </a:r>
            <a:r>
              <a:rPr lang="en-US" dirty="0">
                <a:latin typeface="Calibri" panose="020F0502020204030204" pitchFamily="34" charset="0"/>
                <a:cs typeface="Calibri" panose="020F0502020204030204" pitchFamily="34" charset="0"/>
              </a:rPr>
              <a:t>enewal </a:t>
            </a:r>
            <a:r>
              <a:rPr lang="en-US" b="1" dirty="0">
                <a:latin typeface="Calibri" panose="020F0502020204030204" pitchFamily="34" charset="0"/>
                <a:cs typeface="Calibri" panose="020F0502020204030204" pitchFamily="34" charset="0"/>
              </a:rPr>
              <a:t>S</a:t>
            </a:r>
            <a:r>
              <a:rPr lang="en-US" dirty="0">
                <a:latin typeface="Calibri" panose="020F0502020204030204" pitchFamily="34" charset="0"/>
                <a:cs typeface="Calibri" panose="020F0502020204030204" pitchFamily="34" charset="0"/>
              </a:rPr>
              <a:t>tatus of units in the district. Toggle back and forth between adult and youth data to see the number of expired or soon-to-be expired members. The circle chart also notes the number of members with a current registration. Unit </a:t>
            </a:r>
            <a:r>
              <a:rPr lang="en-US" b="1" dirty="0">
                <a:latin typeface="Calibri" panose="020F0502020204030204" pitchFamily="34" charset="0"/>
                <a:cs typeface="Calibri" panose="020F0502020204030204" pitchFamily="34" charset="0"/>
              </a:rPr>
              <a:t>R</a:t>
            </a:r>
            <a:r>
              <a:rPr lang="en-US" dirty="0">
                <a:latin typeface="Calibri" panose="020F0502020204030204" pitchFamily="34" charset="0"/>
                <a:cs typeface="Calibri" panose="020F0502020204030204" pitchFamily="34" charset="0"/>
              </a:rPr>
              <a:t>enewal information is also summarized in this section. This section provides unit pin status along with the last update</a:t>
            </a:r>
            <a:r>
              <a:rPr lang="en-US" sz="1600" dirty="0"/>
              <a:t>.</a:t>
            </a:r>
          </a:p>
        </p:txBody>
      </p:sp>
      <p:sp>
        <p:nvSpPr>
          <p:cNvPr id="4" name="Slide Number Placeholder 3"/>
          <p:cNvSpPr>
            <a:spLocks noGrp="1"/>
          </p:cNvSpPr>
          <p:nvPr>
            <p:ph type="sldNum" sz="quarter" idx="5"/>
          </p:nvPr>
        </p:nvSpPr>
        <p:spPr/>
        <p:txBody>
          <a:bodyPr/>
          <a:lstStyle/>
          <a:p>
            <a:fld id="{C885600C-E932-4902-966A-9D4C9E378BAC}" type="slidenum">
              <a:rPr lang="en-US" smtClean="0"/>
              <a:t>13</a:t>
            </a:fld>
            <a:endParaRPr lang="en-US"/>
          </a:p>
        </p:txBody>
      </p:sp>
    </p:spTree>
    <p:extLst>
      <p:ext uri="{BB962C8B-B14F-4D97-AF65-F5344CB8AC3E}">
        <p14:creationId xmlns:p14="http://schemas.microsoft.com/office/powerpoint/2010/main" val="2238235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4788" y="422275"/>
            <a:ext cx="3562350" cy="2005013"/>
          </a:xfrm>
        </p:spPr>
      </p:sp>
      <p:sp>
        <p:nvSpPr>
          <p:cNvPr id="3" name="Notes Placeholder 2"/>
          <p:cNvSpPr>
            <a:spLocks noGrp="1"/>
          </p:cNvSpPr>
          <p:nvPr>
            <p:ph type="body" idx="1"/>
          </p:nvPr>
        </p:nvSpPr>
        <p:spPr>
          <a:xfrm>
            <a:off x="685800" y="2666882"/>
            <a:ext cx="5486400" cy="3667334"/>
          </a:xfrm>
        </p:spPr>
        <p:txBody>
          <a:bodyPr/>
          <a:lstStyle/>
          <a:p>
            <a:r>
              <a:rPr lang="en-US" dirty="0">
                <a:latin typeface="Calibri" panose="020F0502020204030204" pitchFamily="34" charset="0"/>
                <a:cs typeface="Calibri" panose="020F0502020204030204" pitchFamily="34" charset="0"/>
              </a:rPr>
              <a:t>The final section of the district dashboard show</a:t>
            </a:r>
            <a:r>
              <a:rPr lang="en-US" b="0" dirty="0">
                <a:latin typeface="Calibri" panose="020F0502020204030204" pitchFamily="34" charset="0"/>
                <a:cs typeface="Calibri" panose="020F0502020204030204" pitchFamily="34" charset="0"/>
              </a:rPr>
              <a:t>s</a:t>
            </a:r>
            <a:r>
              <a:rPr lang="en-US" dirty="0">
                <a:latin typeface="Calibri" panose="020F0502020204030204" pitchFamily="34" charset="0"/>
                <a:cs typeface="Calibri" panose="020F0502020204030204" pitchFamily="34" charset="0"/>
              </a:rPr>
              <a:t> the status of applications and invitations in the district. Detailed reports can be obtain</a:t>
            </a:r>
            <a:r>
              <a:rPr lang="en-US" b="0" dirty="0">
                <a:latin typeface="Calibri" panose="020F0502020204030204" pitchFamily="34" charset="0"/>
                <a:cs typeface="Calibri" panose="020F0502020204030204" pitchFamily="34" charset="0"/>
              </a:rPr>
              <a:t>ed</a:t>
            </a:r>
            <a:r>
              <a:rPr lang="en-US" dirty="0">
                <a:latin typeface="Calibri" panose="020F0502020204030204" pitchFamily="34" charset="0"/>
                <a:cs typeface="Calibri" panose="020F0502020204030204" pitchFamily="34" charset="0"/>
              </a:rPr>
              <a:t> by clicking on the download report arrow for each category.  </a:t>
            </a:r>
            <a:r>
              <a:rPr lang="en-US" b="1" dirty="0">
                <a:latin typeface="Calibri" panose="020F0502020204030204" pitchFamily="34" charset="0"/>
                <a:cs typeface="Calibri" panose="020F0502020204030204" pitchFamily="34" charset="0"/>
              </a:rPr>
              <a:t>The boxed arrows in each of these two sections will direct you to the Application and Invitation Manager apps.</a:t>
            </a:r>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C885600C-E932-4902-966A-9D4C9E378BAC}" type="slidenum">
              <a:rPr lang="en-US" smtClean="0"/>
              <a:t>14</a:t>
            </a:fld>
            <a:endParaRPr lang="en-US"/>
          </a:p>
        </p:txBody>
      </p:sp>
    </p:spTree>
    <p:extLst>
      <p:ext uri="{BB962C8B-B14F-4D97-AF65-F5344CB8AC3E}">
        <p14:creationId xmlns:p14="http://schemas.microsoft.com/office/powerpoint/2010/main" val="3099135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Calibri" panose="020F0502020204030204" pitchFamily="34" charset="0"/>
                <a:cs typeface="Calibri" panose="020F0502020204030204" pitchFamily="34" charset="0"/>
              </a:rPr>
              <a:t>This version of Commissioner Tools puts district and unit information on a dashboard so that the information a </a:t>
            </a:r>
            <a:r>
              <a:rPr lang="en-US" sz="1200" b="0" kern="1200" dirty="0">
                <a:solidFill>
                  <a:schemeClr val="tx1"/>
                </a:solidFill>
                <a:effectLst/>
                <a:latin typeface="Calibri" panose="020F0502020204030204" pitchFamily="34" charset="0"/>
                <a:cs typeface="Calibri" panose="020F0502020204030204" pitchFamily="34" charset="0"/>
              </a:rPr>
              <a:t>commissioner</a:t>
            </a:r>
            <a:r>
              <a:rPr lang="en-US" sz="1200" kern="1200" dirty="0">
                <a:solidFill>
                  <a:schemeClr val="tx1"/>
                </a:solidFill>
                <a:effectLst/>
                <a:latin typeface="Calibri" panose="020F0502020204030204" pitchFamily="34" charset="0"/>
                <a:cs typeface="Calibri" panose="020F0502020204030204" pitchFamily="34" charset="0"/>
              </a:rPr>
              <a:t> needs to support units is in one easily accessible location.</a:t>
            </a:r>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C885600C-E932-4902-966A-9D4C9E378BAC}" type="slidenum">
              <a:rPr lang="en-US" smtClean="0"/>
              <a:t>15</a:t>
            </a:fld>
            <a:endParaRPr lang="en-US"/>
          </a:p>
        </p:txBody>
      </p:sp>
    </p:spTree>
    <p:extLst>
      <p:ext uri="{BB962C8B-B14F-4D97-AF65-F5344CB8AC3E}">
        <p14:creationId xmlns:p14="http://schemas.microsoft.com/office/powerpoint/2010/main" val="3108388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74650"/>
            <a:ext cx="4114800" cy="2316163"/>
          </a:xfrm>
        </p:spPr>
      </p:sp>
      <p:sp>
        <p:nvSpPr>
          <p:cNvPr id="3" name="Notes Placeholder 2"/>
          <p:cNvSpPr>
            <a:spLocks noGrp="1"/>
          </p:cNvSpPr>
          <p:nvPr>
            <p:ph type="body" idx="1"/>
          </p:nvPr>
        </p:nvSpPr>
        <p:spPr>
          <a:xfrm>
            <a:off x="685800" y="3156255"/>
            <a:ext cx="5486400" cy="3667334"/>
          </a:xfrm>
        </p:spPr>
        <p:txBody>
          <a:bodyPr/>
          <a:lstStyle/>
          <a:p>
            <a:r>
              <a:rPr lang="en-US" dirty="0">
                <a:latin typeface="Calibri" panose="020F0502020204030204" pitchFamily="34" charset="0"/>
                <a:cs typeface="Calibri" panose="020F0502020204030204" pitchFamily="34" charset="0"/>
              </a:rPr>
              <a:t>Everything begins by logging in to My.Scouting.</a:t>
            </a:r>
          </a:p>
        </p:txBody>
      </p:sp>
      <p:sp>
        <p:nvSpPr>
          <p:cNvPr id="4" name="Slide Number Placeholder 3"/>
          <p:cNvSpPr>
            <a:spLocks noGrp="1"/>
          </p:cNvSpPr>
          <p:nvPr>
            <p:ph type="sldNum" sz="quarter" idx="5"/>
          </p:nvPr>
        </p:nvSpPr>
        <p:spPr/>
        <p:txBody>
          <a:bodyPr/>
          <a:lstStyle/>
          <a:p>
            <a:fld id="{C885600C-E932-4902-966A-9D4C9E378BAC}" type="slidenum">
              <a:rPr lang="en-US" smtClean="0"/>
              <a:t>2</a:t>
            </a:fld>
            <a:endParaRPr lang="en-US"/>
          </a:p>
        </p:txBody>
      </p:sp>
    </p:spTree>
    <p:extLst>
      <p:ext uri="{BB962C8B-B14F-4D97-AF65-F5344CB8AC3E}">
        <p14:creationId xmlns:p14="http://schemas.microsoft.com/office/powerpoint/2010/main" val="282154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31950" y="328613"/>
            <a:ext cx="3592513" cy="2022475"/>
          </a:xfrm>
        </p:spPr>
      </p:sp>
      <p:sp>
        <p:nvSpPr>
          <p:cNvPr id="3" name="Notes Placeholder 2"/>
          <p:cNvSpPr>
            <a:spLocks noGrp="1"/>
          </p:cNvSpPr>
          <p:nvPr>
            <p:ph type="body" idx="1"/>
          </p:nvPr>
        </p:nvSpPr>
        <p:spPr>
          <a:xfrm>
            <a:off x="685006" y="2698455"/>
            <a:ext cx="5486400" cy="366733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Calibri" panose="020F0502020204030204" pitchFamily="34" charset="0"/>
                <a:ea typeface="Calibri" panose="020F0502020204030204" pitchFamily="34" charset="0"/>
                <a:cs typeface="Calibri" panose="020F0502020204030204" pitchFamily="34" charset="0"/>
              </a:rPr>
              <a:t>Once logged in, click Menu in the upper left corner, and scroll down to your district as indicated in the red box. Then select Commissioner Tools.</a:t>
            </a:r>
          </a:p>
          <a:p>
            <a:endParaRPr lang="en-US" sz="1600" dirty="0"/>
          </a:p>
        </p:txBody>
      </p:sp>
      <p:sp>
        <p:nvSpPr>
          <p:cNvPr id="4" name="Slide Number Placeholder 3"/>
          <p:cNvSpPr>
            <a:spLocks noGrp="1"/>
          </p:cNvSpPr>
          <p:nvPr>
            <p:ph type="sldNum" sz="quarter" idx="5"/>
          </p:nvPr>
        </p:nvSpPr>
        <p:spPr/>
        <p:txBody>
          <a:bodyPr/>
          <a:lstStyle/>
          <a:p>
            <a:fld id="{C885600C-E932-4902-966A-9D4C9E378BAC}" type="slidenum">
              <a:rPr lang="en-US" smtClean="0"/>
              <a:t>3</a:t>
            </a:fld>
            <a:endParaRPr lang="en-US"/>
          </a:p>
        </p:txBody>
      </p:sp>
    </p:spTree>
    <p:extLst>
      <p:ext uri="{BB962C8B-B14F-4D97-AF65-F5344CB8AC3E}">
        <p14:creationId xmlns:p14="http://schemas.microsoft.com/office/powerpoint/2010/main" val="171582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2338" y="342900"/>
            <a:ext cx="4730750" cy="2662238"/>
          </a:xfrm>
        </p:spPr>
      </p:sp>
      <p:sp>
        <p:nvSpPr>
          <p:cNvPr id="3" name="Notes Placeholder 2"/>
          <p:cNvSpPr>
            <a:spLocks noGrp="1"/>
          </p:cNvSpPr>
          <p:nvPr>
            <p:ph type="body" idx="1"/>
          </p:nvPr>
        </p:nvSpPr>
        <p:spPr>
          <a:xfrm>
            <a:off x="685800" y="3345689"/>
            <a:ext cx="5486400" cy="3667334"/>
          </a:xfrm>
        </p:spPr>
        <p:txBody>
          <a:bodyPr/>
          <a:lstStyle/>
          <a:p>
            <a:r>
              <a:rPr lang="en-US" kern="1200" dirty="0">
                <a:effectLst/>
                <a:latin typeface="Calibri" panose="020F0502020204030204" pitchFamily="34" charset="0"/>
                <a:cs typeface="Calibri" panose="020F0502020204030204" pitchFamily="34" charset="0"/>
              </a:rPr>
              <a:t>This is a view of a district dashboard. </a:t>
            </a:r>
            <a:r>
              <a:rPr lang="en-US" dirty="0">
                <a:effectLst/>
                <a:latin typeface="Calibri" panose="020F0502020204030204" pitchFamily="34" charset="0"/>
                <a:ea typeface="Times New Roman" panose="02020603050405020304" pitchFamily="18" charset="0"/>
                <a:cs typeface="Calibri" panose="020F0502020204030204" pitchFamily="34" charset="0"/>
              </a:rPr>
              <a:t>It will appear after entering Commissioner Tools and selecting Organization Dashboard. This will be a common process whether using the web or mobile versions</a:t>
            </a:r>
            <a:r>
              <a:rPr lang="en-US" kern="1200" dirty="0">
                <a:effectLst/>
                <a:latin typeface="Calibri" panose="020F0502020204030204" pitchFamily="34" charset="0"/>
                <a:cs typeface="Calibri" panose="020F0502020204030204" pitchFamily="34" charset="0"/>
              </a:rPr>
              <a:t>. At the top, you will see a list of key district leaders. Notice their names are all in blue. The names are hyperlinks that provide contact information for each person. The top right section shows</a:t>
            </a:r>
            <a:r>
              <a:rPr lang="en-US" b="1" kern="1200" dirty="0">
                <a:effectLst/>
                <a:latin typeface="Calibri" panose="020F0502020204030204" pitchFamily="34" charset="0"/>
                <a:cs typeface="Calibri" panose="020F0502020204030204" pitchFamily="34" charset="0"/>
              </a:rPr>
              <a:t> </a:t>
            </a:r>
            <a:r>
              <a:rPr lang="en-US" kern="1200" dirty="0">
                <a:effectLst/>
                <a:latin typeface="Calibri" panose="020F0502020204030204" pitchFamily="34" charset="0"/>
                <a:cs typeface="Calibri" panose="020F0502020204030204" pitchFamily="34" charset="0"/>
              </a:rPr>
              <a:t>the number of units in the district and how many have a commissioner assigned. The Commissioner section shows how many commissioners are registered in the district and </a:t>
            </a:r>
            <a:r>
              <a:rPr lang="en-US" b="1" strike="noStrike" kern="1200" baseline="0" dirty="0">
                <a:effectLst/>
                <a:latin typeface="Calibri" panose="020F0502020204030204" pitchFamily="34" charset="0"/>
                <a:cs typeface="Calibri" panose="020F0502020204030204" pitchFamily="34" charset="0"/>
              </a:rPr>
              <a:t>how many </a:t>
            </a:r>
            <a:r>
              <a:rPr lang="en-US" strike="noStrike" kern="1200" baseline="0" dirty="0">
                <a:effectLst/>
                <a:latin typeface="Calibri" panose="020F0502020204030204" pitchFamily="34" charset="0"/>
                <a:cs typeface="Calibri" panose="020F0502020204030204" pitchFamily="34" charset="0"/>
              </a:rPr>
              <a:t>are</a:t>
            </a:r>
            <a:r>
              <a:rPr lang="en-US" strike="noStrike" kern="1200" dirty="0">
                <a:effectLst/>
                <a:latin typeface="Calibri" panose="020F0502020204030204" pitchFamily="34" charset="0"/>
                <a:cs typeface="Calibri" panose="020F0502020204030204" pitchFamily="34" charset="0"/>
              </a:rPr>
              <a:t> </a:t>
            </a:r>
            <a:r>
              <a:rPr lang="en-US" kern="1200" dirty="0">
                <a:effectLst/>
                <a:latin typeface="Calibri" panose="020F0502020204030204" pitchFamily="34" charset="0"/>
                <a:cs typeface="Calibri" panose="020F0502020204030204" pitchFamily="34" charset="0"/>
              </a:rPr>
              <a:t>assigned to a unit(s).</a:t>
            </a:r>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C885600C-E932-4902-966A-9D4C9E378BAC}" type="slidenum">
              <a:rPr lang="en-US" smtClean="0"/>
              <a:t>4</a:t>
            </a:fld>
            <a:endParaRPr lang="en-US"/>
          </a:p>
        </p:txBody>
      </p:sp>
    </p:spTree>
    <p:extLst>
      <p:ext uri="{BB962C8B-B14F-4D97-AF65-F5344CB8AC3E}">
        <p14:creationId xmlns:p14="http://schemas.microsoft.com/office/powerpoint/2010/main" val="2911926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9700" y="295275"/>
            <a:ext cx="3754438" cy="2112963"/>
          </a:xfrm>
        </p:spPr>
      </p:sp>
      <p:sp>
        <p:nvSpPr>
          <p:cNvPr id="3" name="Notes Placeholder 2"/>
          <p:cNvSpPr>
            <a:spLocks noGrp="1"/>
          </p:cNvSpPr>
          <p:nvPr>
            <p:ph type="body" idx="1"/>
          </p:nvPr>
        </p:nvSpPr>
        <p:spPr>
          <a:xfrm>
            <a:off x="543719" y="2603738"/>
            <a:ext cx="5486400" cy="4847352"/>
          </a:xfrm>
        </p:spPr>
        <p:txBody>
          <a:bodyPr/>
          <a:lstStyle/>
          <a:p>
            <a:r>
              <a:rPr lang="en-US" b="0" strike="noStrike" baseline="0" dirty="0">
                <a:latin typeface="Calibri" panose="020F0502020204030204" pitchFamily="34" charset="0"/>
                <a:cs typeface="Calibri" panose="020F0502020204030204" pitchFamily="34" charset="0"/>
              </a:rPr>
              <a:t>This section summarizes the unit metrics across the district and the number of units that have met each threshold. It can be viewed in its current state or by toggling the 3-month and 1-year trends to identify how that data has changed over time. Below is a breakdown of each program by the level of completed metrics.</a:t>
            </a:r>
          </a:p>
          <a:p>
            <a:endParaRPr lang="en-US" b="0" strike="noStrike" baseline="0" dirty="0">
              <a:latin typeface="Calibri" panose="020F0502020204030204" pitchFamily="34" charset="0"/>
              <a:cs typeface="Calibri" panose="020F0502020204030204" pitchFamily="34" charset="0"/>
            </a:endParaRPr>
          </a:p>
          <a:p>
            <a:r>
              <a:rPr lang="en-US" b="0" strike="noStrike" baseline="0" dirty="0">
                <a:latin typeface="Calibri" panose="020F0502020204030204" pitchFamily="34" charset="0"/>
                <a:cs typeface="Calibri" panose="020F0502020204030204" pitchFamily="34" charset="0"/>
              </a:rPr>
              <a:t>To understand each of the metrics and thresholds, click on the blue icon by the Unit Metrics title.  To understand the significance of how the metrics can be used for helping units, click on the blue icon by the Overall District Summary title.  In each case, a pop-up message will appear.</a:t>
            </a:r>
          </a:p>
          <a:p>
            <a:endParaRPr lang="en-US" b="0" strike="noStrike" baseline="0" dirty="0">
              <a:latin typeface="Calibri" panose="020F0502020204030204" pitchFamily="34" charset="0"/>
              <a:cs typeface="Calibri" panose="020F0502020204030204" pitchFamily="34" charset="0"/>
            </a:endParaRPr>
          </a:p>
          <a:p>
            <a:r>
              <a:rPr lang="en-US" b="0" strike="noStrike" baseline="0" dirty="0">
                <a:latin typeface="Calibri" panose="020F0502020204030204" pitchFamily="34" charset="0"/>
                <a:cs typeface="Calibri" panose="020F0502020204030204" pitchFamily="34" charset="0"/>
              </a:rPr>
              <a:t>When clicking on the Show Details at the bottom of this slide, more information is available as shown on the next slide.</a:t>
            </a:r>
          </a:p>
        </p:txBody>
      </p:sp>
      <p:sp>
        <p:nvSpPr>
          <p:cNvPr id="4" name="Slide Number Placeholder 3"/>
          <p:cNvSpPr>
            <a:spLocks noGrp="1"/>
          </p:cNvSpPr>
          <p:nvPr>
            <p:ph type="sldNum" sz="quarter" idx="5"/>
          </p:nvPr>
        </p:nvSpPr>
        <p:spPr/>
        <p:txBody>
          <a:bodyPr/>
          <a:lstStyle/>
          <a:p>
            <a:fld id="{C885600C-E932-4902-966A-9D4C9E378BAC}" type="slidenum">
              <a:rPr lang="en-US" smtClean="0"/>
              <a:t>5</a:t>
            </a:fld>
            <a:endParaRPr lang="en-US"/>
          </a:p>
        </p:txBody>
      </p:sp>
    </p:spTree>
    <p:extLst>
      <p:ext uri="{BB962C8B-B14F-4D97-AF65-F5344CB8AC3E}">
        <p14:creationId xmlns:p14="http://schemas.microsoft.com/office/powerpoint/2010/main" val="2233518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1750" y="328613"/>
            <a:ext cx="3862388" cy="2173287"/>
          </a:xfrm>
        </p:spPr>
      </p:sp>
      <p:sp>
        <p:nvSpPr>
          <p:cNvPr id="3" name="Notes Placeholder 2"/>
          <p:cNvSpPr>
            <a:spLocks noGrp="1"/>
          </p:cNvSpPr>
          <p:nvPr>
            <p:ph type="body" idx="1"/>
          </p:nvPr>
        </p:nvSpPr>
        <p:spPr>
          <a:xfrm>
            <a:off x="685800" y="2823265"/>
            <a:ext cx="5486400" cy="3667334"/>
          </a:xfrm>
        </p:spPr>
        <p:txBody>
          <a:bodyPr/>
          <a:lstStyle/>
          <a:p>
            <a:r>
              <a:rPr lang="en-US" b="0" strike="noStrike" baseline="0" dirty="0">
                <a:latin typeface="Calibri" panose="020F0502020204030204" pitchFamily="34" charset="0"/>
                <a:cs typeface="Calibri" panose="020F0502020204030204" pitchFamily="34" charset="0"/>
              </a:rPr>
              <a:t>This page breaks down each metric by the individual Scouting America programs. This is a useful chart to identify trends across programs and by metric. District committees can use this information to apply help to different groups or topics where needed.</a:t>
            </a:r>
          </a:p>
        </p:txBody>
      </p:sp>
      <p:sp>
        <p:nvSpPr>
          <p:cNvPr id="4" name="Slide Number Placeholder 3"/>
          <p:cNvSpPr>
            <a:spLocks noGrp="1"/>
          </p:cNvSpPr>
          <p:nvPr>
            <p:ph type="sldNum" sz="quarter" idx="5"/>
          </p:nvPr>
        </p:nvSpPr>
        <p:spPr/>
        <p:txBody>
          <a:bodyPr/>
          <a:lstStyle/>
          <a:p>
            <a:fld id="{C885600C-E932-4902-966A-9D4C9E378BAC}" type="slidenum">
              <a:rPr lang="en-US" smtClean="0"/>
              <a:t>6</a:t>
            </a:fld>
            <a:endParaRPr lang="en-US"/>
          </a:p>
        </p:txBody>
      </p:sp>
    </p:spTree>
    <p:extLst>
      <p:ext uri="{BB962C8B-B14F-4D97-AF65-F5344CB8AC3E}">
        <p14:creationId xmlns:p14="http://schemas.microsoft.com/office/powerpoint/2010/main" val="2988877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6525" y="406400"/>
            <a:ext cx="4303713" cy="2420938"/>
          </a:xfrm>
        </p:spPr>
      </p:sp>
      <p:sp>
        <p:nvSpPr>
          <p:cNvPr id="3" name="Notes Placeholder 2"/>
          <p:cNvSpPr>
            <a:spLocks noGrp="1"/>
          </p:cNvSpPr>
          <p:nvPr>
            <p:ph type="body" idx="1"/>
          </p:nvPr>
        </p:nvSpPr>
        <p:spPr>
          <a:xfrm>
            <a:off x="815181" y="3045751"/>
            <a:ext cx="5486400" cy="3667334"/>
          </a:xfrm>
        </p:spPr>
        <p:txBody>
          <a:bodyPr/>
          <a:lstStyle/>
          <a:p>
            <a:r>
              <a:rPr lang="en-US" b="0" strike="noStrike" baseline="0" dirty="0">
                <a:latin typeface="Calibri" panose="020F0502020204030204" pitchFamily="34" charset="0"/>
                <a:cs typeface="Calibri" panose="020F0502020204030204" pitchFamily="34" charset="0"/>
              </a:rPr>
              <a:t>Immediately below the metric summary data are Unit Connection Guides. Details of Unit Connection Guides are covered in another training module, but these individual guides, by topic as noted, can assist a commissioner in having a meaningful and helpful discussion with unit leaders.</a:t>
            </a:r>
          </a:p>
        </p:txBody>
      </p:sp>
      <p:sp>
        <p:nvSpPr>
          <p:cNvPr id="4" name="Slide Number Placeholder 3"/>
          <p:cNvSpPr>
            <a:spLocks noGrp="1"/>
          </p:cNvSpPr>
          <p:nvPr>
            <p:ph type="sldNum" sz="quarter" idx="5"/>
          </p:nvPr>
        </p:nvSpPr>
        <p:spPr/>
        <p:txBody>
          <a:bodyPr/>
          <a:lstStyle/>
          <a:p>
            <a:fld id="{C885600C-E932-4902-966A-9D4C9E378BAC}" type="slidenum">
              <a:rPr lang="en-US" smtClean="0"/>
              <a:t>7</a:t>
            </a:fld>
            <a:endParaRPr lang="en-US"/>
          </a:p>
        </p:txBody>
      </p:sp>
    </p:spTree>
    <p:extLst>
      <p:ext uri="{BB962C8B-B14F-4D97-AF65-F5344CB8AC3E}">
        <p14:creationId xmlns:p14="http://schemas.microsoft.com/office/powerpoint/2010/main" val="3192703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2700" y="312738"/>
            <a:ext cx="4292600" cy="2414587"/>
          </a:xfrm>
        </p:spPr>
      </p:sp>
      <p:sp>
        <p:nvSpPr>
          <p:cNvPr id="3" name="Notes Placeholder 2"/>
          <p:cNvSpPr>
            <a:spLocks noGrp="1"/>
          </p:cNvSpPr>
          <p:nvPr>
            <p:ph type="body" idx="1"/>
          </p:nvPr>
        </p:nvSpPr>
        <p:spPr>
          <a:xfrm>
            <a:off x="685800" y="3077324"/>
            <a:ext cx="5486400" cy="3667334"/>
          </a:xfrm>
        </p:spPr>
        <p:txBody>
          <a:bodyPr/>
          <a:lstStyle/>
          <a:p>
            <a:r>
              <a:rPr lang="en-US" b="0" dirty="0">
                <a:latin typeface="Calibri" panose="020F0502020204030204" pitchFamily="34" charset="0"/>
                <a:cs typeface="Calibri" panose="020F0502020204030204" pitchFamily="34" charset="0"/>
              </a:rPr>
              <a:t>The next several sections that follow the Unit Connection Guides provide summaries of each of the Unit Metrics. The first is Youth Membership, which provides an overall snapshot of a district’s youth membership. When clicking on the Show Details link, more detail is available, showing membership by each program area. </a:t>
            </a:r>
            <a:r>
              <a:rPr lang="en-US" b="0" strike="noStrike" baseline="0" dirty="0">
                <a:latin typeface="Calibri" panose="020F0502020204030204" pitchFamily="34" charset="0"/>
                <a:cs typeface="Calibri" panose="020F0502020204030204" pitchFamily="34" charset="0"/>
              </a:rPr>
              <a:t>See the next slide for an example.</a:t>
            </a:r>
            <a:endParaRPr lang="en-US" b="0" strike="sngStrike" baseline="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C885600C-E932-4902-966A-9D4C9E378BAC}" type="slidenum">
              <a:rPr lang="en-US" smtClean="0"/>
              <a:t>8</a:t>
            </a:fld>
            <a:endParaRPr lang="en-US"/>
          </a:p>
        </p:txBody>
      </p:sp>
    </p:spTree>
    <p:extLst>
      <p:ext uri="{BB962C8B-B14F-4D97-AF65-F5344CB8AC3E}">
        <p14:creationId xmlns:p14="http://schemas.microsoft.com/office/powerpoint/2010/main" val="740422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0163" y="279400"/>
            <a:ext cx="4021137" cy="2262188"/>
          </a:xfrm>
        </p:spPr>
      </p:sp>
      <p:sp>
        <p:nvSpPr>
          <p:cNvPr id="3" name="Notes Placeholder 2"/>
          <p:cNvSpPr>
            <a:spLocks noGrp="1"/>
          </p:cNvSpPr>
          <p:nvPr>
            <p:ph type="body" idx="1"/>
          </p:nvPr>
        </p:nvSpPr>
        <p:spPr>
          <a:xfrm>
            <a:off x="871780" y="2966821"/>
            <a:ext cx="5486400" cy="3667334"/>
          </a:xfrm>
        </p:spPr>
        <p:txBody>
          <a:bodyPr/>
          <a:lstStyle/>
          <a:p>
            <a:r>
              <a:rPr lang="en-US" b="0" dirty="0">
                <a:latin typeface="Calibri" panose="020F0502020204030204" pitchFamily="34" charset="0"/>
                <a:cs typeface="Calibri" panose="020F0502020204030204" pitchFamily="34" charset="0"/>
              </a:rPr>
              <a:t>Expanding the details displays specific numbers by program and gender. Membership year-over-year changes are also shown.</a:t>
            </a:r>
          </a:p>
        </p:txBody>
      </p:sp>
      <p:sp>
        <p:nvSpPr>
          <p:cNvPr id="4" name="Slide Number Placeholder 3"/>
          <p:cNvSpPr>
            <a:spLocks noGrp="1"/>
          </p:cNvSpPr>
          <p:nvPr>
            <p:ph type="sldNum" sz="quarter" idx="5"/>
          </p:nvPr>
        </p:nvSpPr>
        <p:spPr/>
        <p:txBody>
          <a:bodyPr/>
          <a:lstStyle/>
          <a:p>
            <a:fld id="{C885600C-E932-4902-966A-9D4C9E378BAC}" type="slidenum">
              <a:rPr lang="en-US" smtClean="0"/>
              <a:t>9</a:t>
            </a:fld>
            <a:endParaRPr lang="en-US"/>
          </a:p>
        </p:txBody>
      </p:sp>
    </p:spTree>
    <p:extLst>
      <p:ext uri="{BB962C8B-B14F-4D97-AF65-F5344CB8AC3E}">
        <p14:creationId xmlns:p14="http://schemas.microsoft.com/office/powerpoint/2010/main" val="282106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6218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E649-CB6E-798D-8384-26855BE170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68BBD2-8F3E-A3EF-1615-DA049EFB3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1D3FE4-C77C-F454-950A-E72499F7E372}"/>
              </a:ext>
            </a:extLst>
          </p:cNvPr>
          <p:cNvSpPr>
            <a:spLocks noGrp="1"/>
          </p:cNvSpPr>
          <p:nvPr>
            <p:ph type="dt" sz="half" idx="10"/>
          </p:nvPr>
        </p:nvSpPr>
        <p:spPr/>
        <p:txBody>
          <a:bodyPr/>
          <a:lstStyle/>
          <a:p>
            <a:fld id="{09A3DE2E-C58E-4E8C-904D-8846E228436C}" type="datetimeFigureOut">
              <a:rPr lang="en-US" smtClean="0"/>
              <a:t>2/26/2025</a:t>
            </a:fld>
            <a:endParaRPr lang="en-US"/>
          </a:p>
        </p:txBody>
      </p:sp>
      <p:sp>
        <p:nvSpPr>
          <p:cNvPr id="5" name="Footer Placeholder 4">
            <a:extLst>
              <a:ext uri="{FF2B5EF4-FFF2-40B4-BE49-F238E27FC236}">
                <a16:creationId xmlns:a16="http://schemas.microsoft.com/office/drawing/2014/main" id="{44E8401E-407F-FFB7-48F4-710561F0D5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F6BB0A-0843-B913-7338-90E3F49B0900}"/>
              </a:ext>
            </a:extLst>
          </p:cNvPr>
          <p:cNvSpPr>
            <a:spLocks noGrp="1"/>
          </p:cNvSpPr>
          <p:nvPr>
            <p:ph type="sldNum" sz="quarter" idx="12"/>
          </p:nvPr>
        </p:nvSpPr>
        <p:spPr/>
        <p:txBody>
          <a:bodyPr/>
          <a:lstStyle/>
          <a:p>
            <a:fld id="{AD676ECF-DE0E-46AB-B924-570667A9A458}" type="slidenum">
              <a:rPr lang="en-US" smtClean="0"/>
              <a:t>‹#›</a:t>
            </a:fld>
            <a:endParaRPr lang="en-US"/>
          </a:p>
        </p:txBody>
      </p:sp>
    </p:spTree>
    <p:extLst>
      <p:ext uri="{BB962C8B-B14F-4D97-AF65-F5344CB8AC3E}">
        <p14:creationId xmlns:p14="http://schemas.microsoft.com/office/powerpoint/2010/main" val="2132921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2CCE04D-1289-4F8B-CBBC-96A8FB76F2DD}"/>
              </a:ext>
            </a:extLst>
          </p:cNvPr>
          <p:cNvGrpSpPr/>
          <p:nvPr/>
        </p:nvGrpSpPr>
        <p:grpSpPr>
          <a:xfrm>
            <a:off x="15091" y="5264328"/>
            <a:ext cx="12163740" cy="1593671"/>
            <a:chOff x="-3763" y="5264328"/>
            <a:chExt cx="12163740" cy="1593671"/>
          </a:xfrm>
        </p:grpSpPr>
        <p:sp>
          <p:nvSpPr>
            <p:cNvPr id="8" name="Right Triangle 7">
              <a:extLst>
                <a:ext uri="{FF2B5EF4-FFF2-40B4-BE49-F238E27FC236}">
                  <a16:creationId xmlns:a16="http://schemas.microsoft.com/office/drawing/2014/main" id="{D23DB842-E256-54AD-968F-72247BBF70F8}"/>
                </a:ext>
              </a:extLst>
            </p:cNvPr>
            <p:cNvSpPr/>
            <p:nvPr/>
          </p:nvSpPr>
          <p:spPr>
            <a:xfrm flipH="1">
              <a:off x="4152423" y="5264328"/>
              <a:ext cx="8007554" cy="1593669"/>
            </a:xfrm>
            <a:prstGeom prst="rtTriangle">
              <a:avLst/>
            </a:prstGeom>
            <a:solidFill>
              <a:schemeClr val="tx2">
                <a:lumMod val="75000"/>
                <a:lumOff val="25000"/>
              </a:schemeClr>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Triangle 8">
              <a:extLst>
                <a:ext uri="{FF2B5EF4-FFF2-40B4-BE49-F238E27FC236}">
                  <a16:creationId xmlns:a16="http://schemas.microsoft.com/office/drawing/2014/main" id="{842DB406-ECA0-496F-C767-FDCA57AB8010}"/>
                </a:ext>
              </a:extLst>
            </p:cNvPr>
            <p:cNvSpPr/>
            <p:nvPr/>
          </p:nvSpPr>
          <p:spPr>
            <a:xfrm>
              <a:off x="-3763" y="5264330"/>
              <a:ext cx="4184467" cy="1593669"/>
            </a:xfrm>
            <a:prstGeom prst="rtTriangle">
              <a:avLst/>
            </a:prstGeom>
            <a:solidFill>
              <a:srgbClr val="FF0000"/>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2F597F7-436D-3B2E-7938-44FAC6ABB04B}"/>
                </a:ext>
              </a:extLst>
            </p:cNvPr>
            <p:cNvSpPr txBox="1"/>
            <p:nvPr/>
          </p:nvSpPr>
          <p:spPr>
            <a:xfrm rot="1260000">
              <a:off x="765708" y="5922664"/>
              <a:ext cx="1753644"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PARTNERSHIP</a:t>
              </a:r>
            </a:p>
          </p:txBody>
        </p:sp>
        <p:sp>
          <p:nvSpPr>
            <p:cNvPr id="11" name="TextBox 10">
              <a:extLst>
                <a:ext uri="{FF2B5EF4-FFF2-40B4-BE49-F238E27FC236}">
                  <a16:creationId xmlns:a16="http://schemas.microsoft.com/office/drawing/2014/main" id="{9DE5308C-0634-9DB0-DD05-03FF649AAE03}"/>
                </a:ext>
              </a:extLst>
            </p:cNvPr>
            <p:cNvSpPr txBox="1"/>
            <p:nvPr/>
          </p:nvSpPr>
          <p:spPr>
            <a:xfrm rot="20880000">
              <a:off x="9390624" y="5742730"/>
              <a:ext cx="864445"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IMPACT</a:t>
              </a:r>
            </a:p>
          </p:txBody>
        </p:sp>
        <p:pic>
          <p:nvPicPr>
            <p:cNvPr id="12" name="Picture 11">
              <a:extLst>
                <a:ext uri="{FF2B5EF4-FFF2-40B4-BE49-F238E27FC236}">
                  <a16:creationId xmlns:a16="http://schemas.microsoft.com/office/drawing/2014/main" id="{93073970-E02D-1A71-4C5B-459556666529}"/>
                </a:ext>
              </a:extLst>
            </p:cNvPr>
            <p:cNvPicPr>
              <a:picLocks noChangeAspect="1"/>
            </p:cNvPicPr>
            <p:nvPr/>
          </p:nvPicPr>
          <p:blipFill>
            <a:blip r:embed="rId4"/>
            <a:stretch>
              <a:fillRect/>
            </a:stretch>
          </p:blipFill>
          <p:spPr>
            <a:xfrm>
              <a:off x="138070" y="6334654"/>
              <a:ext cx="2857567" cy="421920"/>
            </a:xfrm>
            <a:prstGeom prst="rect">
              <a:avLst/>
            </a:prstGeom>
          </p:spPr>
        </p:pic>
        <p:sp>
          <p:nvSpPr>
            <p:cNvPr id="13" name="TextBox 12">
              <a:extLst>
                <a:ext uri="{FF2B5EF4-FFF2-40B4-BE49-F238E27FC236}">
                  <a16:creationId xmlns:a16="http://schemas.microsoft.com/office/drawing/2014/main" id="{CD10F276-C382-8543-1DEA-9B9609CF82F0}"/>
                </a:ext>
              </a:extLst>
            </p:cNvPr>
            <p:cNvSpPr txBox="1"/>
            <p:nvPr/>
          </p:nvSpPr>
          <p:spPr>
            <a:xfrm rot="20880000">
              <a:off x="7307659" y="6074922"/>
              <a:ext cx="1753644"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COMMUNICATION</a:t>
              </a:r>
            </a:p>
          </p:txBody>
        </p:sp>
      </p:grpSp>
      <p:pic>
        <p:nvPicPr>
          <p:cNvPr id="17" name="Picture 16">
            <a:extLst>
              <a:ext uri="{FF2B5EF4-FFF2-40B4-BE49-F238E27FC236}">
                <a16:creationId xmlns:a16="http://schemas.microsoft.com/office/drawing/2014/main" id="{97C1AA97-B860-393C-9755-557EC836A3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32081" y="5474158"/>
            <a:ext cx="1176630" cy="1292464"/>
          </a:xfrm>
          <a:prstGeom prst="rect">
            <a:avLst/>
          </a:prstGeom>
        </p:spPr>
      </p:pic>
    </p:spTree>
    <p:extLst>
      <p:ext uri="{BB962C8B-B14F-4D97-AF65-F5344CB8AC3E}">
        <p14:creationId xmlns:p14="http://schemas.microsoft.com/office/powerpoint/2010/main" val="281096103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7AD83-9188-EF24-EFDC-C6073DB916EA}"/>
              </a:ext>
            </a:extLst>
          </p:cNvPr>
          <p:cNvSpPr>
            <a:spLocks noGrp="1"/>
          </p:cNvSpPr>
          <p:nvPr>
            <p:ph type="ctrTitle"/>
          </p:nvPr>
        </p:nvSpPr>
        <p:spPr>
          <a:xfrm>
            <a:off x="924374" y="1275713"/>
            <a:ext cx="10343252" cy="3298371"/>
          </a:xfrm>
        </p:spPr>
        <p:txBody>
          <a:bodyPr/>
          <a:lstStyle/>
          <a:p>
            <a:r>
              <a:rPr lang="en-US" b="1" dirty="0">
                <a:latin typeface="Calibri" panose="020F0502020204030204" pitchFamily="34" charset="0"/>
                <a:cs typeface="Calibri" panose="020F0502020204030204" pitchFamily="34" charset="0"/>
              </a:rPr>
              <a:t>Navigating Commissioner Tools</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for Administrative Commissioners</a:t>
            </a:r>
          </a:p>
        </p:txBody>
      </p:sp>
    </p:spTree>
    <p:extLst>
      <p:ext uri="{BB962C8B-B14F-4D97-AF65-F5344CB8AC3E}">
        <p14:creationId xmlns:p14="http://schemas.microsoft.com/office/powerpoint/2010/main" val="159730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white screen&#10;&#10;Description automatically generated">
            <a:extLst>
              <a:ext uri="{FF2B5EF4-FFF2-40B4-BE49-F238E27FC236}">
                <a16:creationId xmlns:a16="http://schemas.microsoft.com/office/drawing/2014/main" id="{D0A2D8EA-14E2-58F9-2244-1F97E8DFA0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0452" y="721018"/>
            <a:ext cx="7966964" cy="4668399"/>
          </a:xfrm>
          <a:prstGeom prst="rect">
            <a:avLst/>
          </a:prstGeom>
          <a:ln>
            <a:solidFill>
              <a:schemeClr val="accent1"/>
            </a:solidFill>
          </a:ln>
        </p:spPr>
      </p:pic>
      <p:sp>
        <p:nvSpPr>
          <p:cNvPr id="2" name="Arrow: Down 1">
            <a:extLst>
              <a:ext uri="{FF2B5EF4-FFF2-40B4-BE49-F238E27FC236}">
                <a16:creationId xmlns:a16="http://schemas.microsoft.com/office/drawing/2014/main" id="{69F4757E-CB26-8792-0245-15AAEA91D613}"/>
              </a:ext>
            </a:extLst>
          </p:cNvPr>
          <p:cNvSpPr/>
          <p:nvPr/>
        </p:nvSpPr>
        <p:spPr>
          <a:xfrm rot="2055504">
            <a:off x="9023992" y="877574"/>
            <a:ext cx="415465" cy="889121"/>
          </a:xfrm>
          <a:prstGeom prst="down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900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D9C4324-FBA0-D114-24DB-4D3FC7B00B7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36537" y="617183"/>
            <a:ext cx="9918925" cy="4686213"/>
          </a:xfrm>
          <a:prstGeom prst="rect">
            <a:avLst/>
          </a:prstGeom>
          <a:ln>
            <a:solidFill>
              <a:schemeClr val="accent1"/>
            </a:solidFill>
          </a:ln>
        </p:spPr>
      </p:pic>
    </p:spTree>
    <p:extLst>
      <p:ext uri="{BB962C8B-B14F-4D97-AF65-F5344CB8AC3E}">
        <p14:creationId xmlns:p14="http://schemas.microsoft.com/office/powerpoint/2010/main" val="394633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B50616-1751-7C52-99CE-6D7816F3174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21622" y="700141"/>
            <a:ext cx="10348755" cy="4473768"/>
          </a:xfrm>
          <a:prstGeom prst="rect">
            <a:avLst/>
          </a:prstGeom>
          <a:ln>
            <a:solidFill>
              <a:schemeClr val="accent1"/>
            </a:solidFill>
          </a:ln>
        </p:spPr>
      </p:pic>
    </p:spTree>
    <p:extLst>
      <p:ext uri="{BB962C8B-B14F-4D97-AF65-F5344CB8AC3E}">
        <p14:creationId xmlns:p14="http://schemas.microsoft.com/office/powerpoint/2010/main" val="3738678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73B4B3-913C-18B7-595E-250D1C6E964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773826" y="387045"/>
            <a:ext cx="6113501" cy="5370644"/>
          </a:xfrm>
          <a:prstGeom prst="rect">
            <a:avLst/>
          </a:prstGeom>
          <a:ln>
            <a:solidFill>
              <a:schemeClr val="accent1"/>
            </a:solidFill>
          </a:ln>
        </p:spPr>
      </p:pic>
    </p:spTree>
    <p:extLst>
      <p:ext uri="{BB962C8B-B14F-4D97-AF65-F5344CB8AC3E}">
        <p14:creationId xmlns:p14="http://schemas.microsoft.com/office/powerpoint/2010/main" val="1043480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7BDCA5AD-6979-1B4F-609B-630C47CBEF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9992" y="661462"/>
            <a:ext cx="8872015" cy="4551308"/>
          </a:xfrm>
          <a:prstGeom prst="rect">
            <a:avLst/>
          </a:prstGeom>
          <a:ln>
            <a:solidFill>
              <a:schemeClr val="accent1"/>
            </a:solidFill>
          </a:ln>
        </p:spPr>
      </p:pic>
    </p:spTree>
    <p:extLst>
      <p:ext uri="{BB962C8B-B14F-4D97-AF65-F5344CB8AC3E}">
        <p14:creationId xmlns:p14="http://schemas.microsoft.com/office/powerpoint/2010/main" val="1229787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7EFD95-9405-9D5F-7A88-BBA4F837E285}"/>
              </a:ext>
            </a:extLst>
          </p:cNvPr>
          <p:cNvSpPr txBox="1"/>
          <p:nvPr/>
        </p:nvSpPr>
        <p:spPr>
          <a:xfrm>
            <a:off x="2711464" y="2282513"/>
            <a:ext cx="6997148" cy="830997"/>
          </a:xfrm>
          <a:prstGeom prst="rect">
            <a:avLst/>
          </a:prstGeom>
          <a:noFill/>
        </p:spPr>
        <p:txBody>
          <a:bodyPr wrap="square" rtlCol="0">
            <a:spAutoFit/>
          </a:bodyPr>
          <a:lstStyle/>
          <a:p>
            <a:pPr algn="ctr"/>
            <a:r>
              <a:rPr lang="en-US" sz="4800" b="1" dirty="0">
                <a:latin typeface="Calibri" panose="020F0502020204030204" pitchFamily="34" charset="0"/>
                <a:cs typeface="Calibri" panose="020F0502020204030204" pitchFamily="34" charset="0"/>
              </a:rPr>
              <a:t>Summary</a:t>
            </a:r>
          </a:p>
        </p:txBody>
      </p:sp>
    </p:spTree>
    <p:extLst>
      <p:ext uri="{BB962C8B-B14F-4D97-AF65-F5344CB8AC3E}">
        <p14:creationId xmlns:p14="http://schemas.microsoft.com/office/powerpoint/2010/main" val="21644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36260304-526A-AF95-090E-552C6CCFD5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6263" y="408287"/>
            <a:ext cx="9558338"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3269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9F682A54-FCA4-B176-26AB-B3B083BF08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4442" y="310428"/>
            <a:ext cx="9163115" cy="4853345"/>
          </a:xfrm>
          <a:prstGeom prst="rect">
            <a:avLst/>
          </a:prstGeom>
        </p:spPr>
      </p:pic>
      <p:sp>
        <p:nvSpPr>
          <p:cNvPr id="2" name="Arrow: Right 1">
            <a:extLst>
              <a:ext uri="{FF2B5EF4-FFF2-40B4-BE49-F238E27FC236}">
                <a16:creationId xmlns:a16="http://schemas.microsoft.com/office/drawing/2014/main" id="{BC34AC3C-5420-89ED-9094-50F7ED83B286}"/>
              </a:ext>
            </a:extLst>
          </p:cNvPr>
          <p:cNvSpPr/>
          <p:nvPr/>
        </p:nvSpPr>
        <p:spPr>
          <a:xfrm>
            <a:off x="1083121" y="310428"/>
            <a:ext cx="431321" cy="20715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4F3CD28-565A-E6C4-6065-E2CF918DFAFD}"/>
              </a:ext>
            </a:extLst>
          </p:cNvPr>
          <p:cNvSpPr/>
          <p:nvPr/>
        </p:nvSpPr>
        <p:spPr>
          <a:xfrm>
            <a:off x="1514442" y="4002657"/>
            <a:ext cx="1815354" cy="20715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5" name="Arrow: Right 4">
            <a:extLst>
              <a:ext uri="{FF2B5EF4-FFF2-40B4-BE49-F238E27FC236}">
                <a16:creationId xmlns:a16="http://schemas.microsoft.com/office/drawing/2014/main" id="{71C15535-4C80-BCD8-DE0A-0BCAB21F3CB2}"/>
              </a:ext>
            </a:extLst>
          </p:cNvPr>
          <p:cNvSpPr/>
          <p:nvPr/>
        </p:nvSpPr>
        <p:spPr>
          <a:xfrm>
            <a:off x="1083121" y="4583215"/>
            <a:ext cx="431321" cy="20715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4003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48B4A3C-6765-F1F9-DC0D-139286984D8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823262" y="1510726"/>
            <a:ext cx="8876822" cy="3836548"/>
          </a:xfrm>
          <a:prstGeom prst="rect">
            <a:avLst/>
          </a:prstGeom>
          <a:ln>
            <a:solidFill>
              <a:schemeClr val="accent1"/>
            </a:solidFill>
          </a:ln>
        </p:spPr>
      </p:pic>
      <p:pic>
        <p:nvPicPr>
          <p:cNvPr id="5" name="Picture 4" descr="A screenshot of a computer&#10;&#10;Description automatically generated">
            <a:extLst>
              <a:ext uri="{FF2B5EF4-FFF2-40B4-BE49-F238E27FC236}">
                <a16:creationId xmlns:a16="http://schemas.microsoft.com/office/drawing/2014/main" id="{6976B99E-8917-AEB9-8A62-39ACEAD6A4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3262" y="760241"/>
            <a:ext cx="1891699" cy="950801"/>
          </a:xfrm>
          <a:prstGeom prst="rect">
            <a:avLst/>
          </a:prstGeom>
        </p:spPr>
      </p:pic>
      <p:sp>
        <p:nvSpPr>
          <p:cNvPr id="6" name="Arrow: Up-Down 5">
            <a:extLst>
              <a:ext uri="{FF2B5EF4-FFF2-40B4-BE49-F238E27FC236}">
                <a16:creationId xmlns:a16="http://schemas.microsoft.com/office/drawing/2014/main" id="{EF44B49F-0133-0B01-5D1D-A6633C1D6232}"/>
              </a:ext>
            </a:extLst>
          </p:cNvPr>
          <p:cNvSpPr/>
          <p:nvPr/>
        </p:nvSpPr>
        <p:spPr>
          <a:xfrm rot="20017097">
            <a:off x="3576853" y="1343294"/>
            <a:ext cx="276216" cy="735496"/>
          </a:xfrm>
          <a:prstGeom prst="up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08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50D5251F-0FC6-6070-B051-A6C647CAFC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7763" y="310551"/>
            <a:ext cx="7677753" cy="4999386"/>
          </a:xfrm>
          <a:prstGeom prst="rect">
            <a:avLst/>
          </a:prstGeom>
          <a:ln>
            <a:solidFill>
              <a:schemeClr val="accent1"/>
            </a:solidFill>
          </a:ln>
        </p:spPr>
      </p:pic>
      <p:pic>
        <p:nvPicPr>
          <p:cNvPr id="5" name="Picture 4" descr="A screenshot of a phone&#10;&#10;Description automatically generated">
            <a:extLst>
              <a:ext uri="{FF2B5EF4-FFF2-40B4-BE49-F238E27FC236}">
                <a16:creationId xmlns:a16="http://schemas.microsoft.com/office/drawing/2014/main" id="{FA86B3F3-EEDB-CAB0-8F1E-78AA146846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418" y="1376339"/>
            <a:ext cx="2214116" cy="2621690"/>
          </a:xfrm>
          <a:prstGeom prst="rect">
            <a:avLst/>
          </a:prstGeom>
        </p:spPr>
      </p:pic>
      <p:sp>
        <p:nvSpPr>
          <p:cNvPr id="6" name="Arrow: Right 5">
            <a:extLst>
              <a:ext uri="{FF2B5EF4-FFF2-40B4-BE49-F238E27FC236}">
                <a16:creationId xmlns:a16="http://schemas.microsoft.com/office/drawing/2014/main" id="{48BCF6D9-EF4B-0CE7-9867-AE2B5E1DCC4D}"/>
              </a:ext>
            </a:extLst>
          </p:cNvPr>
          <p:cNvSpPr/>
          <p:nvPr/>
        </p:nvSpPr>
        <p:spPr>
          <a:xfrm rot="21131794">
            <a:off x="2787529" y="1487204"/>
            <a:ext cx="1651372" cy="268384"/>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7024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F76BF75E-E3FF-8EA4-CBDE-D42A651561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0634" y="388342"/>
            <a:ext cx="8356080" cy="5020572"/>
          </a:xfrm>
          <a:prstGeom prst="rect">
            <a:avLst/>
          </a:prstGeom>
          <a:ln>
            <a:solidFill>
              <a:schemeClr val="accent1"/>
            </a:solidFill>
          </a:ln>
        </p:spPr>
      </p:pic>
    </p:spTree>
    <p:extLst>
      <p:ext uri="{BB962C8B-B14F-4D97-AF65-F5344CB8AC3E}">
        <p14:creationId xmlns:p14="http://schemas.microsoft.com/office/powerpoint/2010/main" val="31274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3EF60E7F-9AA7-6B3C-A224-1C0A0B4F0A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593" y="1294630"/>
            <a:ext cx="10834814" cy="2757140"/>
          </a:xfrm>
          <a:prstGeom prst="rect">
            <a:avLst/>
          </a:prstGeom>
          <a:ln>
            <a:solidFill>
              <a:schemeClr val="accent1"/>
            </a:solidFill>
          </a:ln>
        </p:spPr>
      </p:pic>
    </p:spTree>
    <p:extLst>
      <p:ext uri="{BB962C8B-B14F-4D97-AF65-F5344CB8AC3E}">
        <p14:creationId xmlns:p14="http://schemas.microsoft.com/office/powerpoint/2010/main" val="1279138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95E94F5E-0E2A-792A-7F11-8D4B7E0DE6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2178" y="636105"/>
            <a:ext cx="9347643" cy="4283766"/>
          </a:xfrm>
          <a:prstGeom prst="rect">
            <a:avLst/>
          </a:prstGeom>
          <a:ln>
            <a:solidFill>
              <a:schemeClr val="accent1"/>
            </a:solidFill>
          </a:ln>
        </p:spPr>
      </p:pic>
      <p:sp>
        <p:nvSpPr>
          <p:cNvPr id="5" name="Arrow: Right 4">
            <a:extLst>
              <a:ext uri="{FF2B5EF4-FFF2-40B4-BE49-F238E27FC236}">
                <a16:creationId xmlns:a16="http://schemas.microsoft.com/office/drawing/2014/main" id="{143339FA-60DE-78A1-6EEC-360613E7133E}"/>
              </a:ext>
            </a:extLst>
          </p:cNvPr>
          <p:cNvSpPr/>
          <p:nvPr/>
        </p:nvSpPr>
        <p:spPr>
          <a:xfrm>
            <a:off x="4364150" y="4134678"/>
            <a:ext cx="1152939" cy="27829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6314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80C024F9-C6BF-F748-4E12-901CD856B8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0000" y="240632"/>
            <a:ext cx="7007331" cy="5525605"/>
          </a:xfrm>
          <a:prstGeom prst="rect">
            <a:avLst/>
          </a:prstGeom>
          <a:ln>
            <a:solidFill>
              <a:schemeClr val="accent1"/>
            </a:solidFill>
          </a:ln>
        </p:spPr>
      </p:pic>
    </p:spTree>
    <p:extLst>
      <p:ext uri="{BB962C8B-B14F-4D97-AF65-F5344CB8AC3E}">
        <p14:creationId xmlns:p14="http://schemas.microsoft.com/office/powerpoint/2010/main" val="4101328078"/>
      </p:ext>
    </p:extLst>
  </p:cSld>
  <p:clrMapOvr>
    <a:masterClrMapping/>
  </p:clrMapOvr>
</p:sld>
</file>

<file path=ppt/theme/theme1.xml><?xml version="1.0" encoding="utf-8"?>
<a:theme xmlns:a="http://schemas.openxmlformats.org/drawingml/2006/main" name="Commissioner Tools and the Unit Dashboard">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Commissioner Tools and the Unit Dashboard</Template>
  <TotalTime>766</TotalTime>
  <Words>969</Words>
  <Application>Microsoft Office PowerPoint</Application>
  <PresentationFormat>Widescreen</PresentationFormat>
  <Paragraphs>39</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Arial</vt:lpstr>
      <vt:lpstr>Calibri</vt:lpstr>
      <vt:lpstr>Commissioner Tools and the Unit Dashboard</vt:lpstr>
      <vt:lpstr>Navigating Commissioner Tools for Administrative Commissioners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Dave Fornadel</dc:creator>
  <cp:lastModifiedBy>Kresha Alvarado</cp:lastModifiedBy>
  <cp:revision>18</cp:revision>
  <cp:lastPrinted>2025-01-22T19:38:29Z</cp:lastPrinted>
  <dcterms:created xsi:type="dcterms:W3CDTF">2025-01-13T19:57:47Z</dcterms:created>
  <dcterms:modified xsi:type="dcterms:W3CDTF">2025-02-26T14:20:24Z</dcterms:modified>
</cp:coreProperties>
</file>