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5" r:id="rId3"/>
    <p:sldId id="266" r:id="rId4"/>
    <p:sldId id="277" r:id="rId5"/>
    <p:sldId id="270" r:id="rId6"/>
    <p:sldId id="271" r:id="rId7"/>
    <p:sldId id="272" r:id="rId8"/>
    <p:sldId id="273" r:id="rId9"/>
    <p:sldId id="274" r:id="rId10"/>
    <p:sldId id="275" r:id="rId11"/>
    <p:sldId id="276" r:id="rId12"/>
    <p:sldId id="278" r:id="rId13"/>
    <p:sldId id="279" r:id="rId14"/>
    <p:sldId id="280" r:id="rId15"/>
    <p:sldId id="281" r:id="rId16"/>
    <p:sldId id="282" r:id="rId17"/>
    <p:sldId id="283" r:id="rId18"/>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dZBG8U3WBrS27tizTNWDg==" hashData="gxM+mApEhQ7p2YwzQ441fonL/gTQ0hBM1J+PqQCCbGC+JHuay1Gy9iGrKpPi9GHhmgy8Hgp5o+3o9TBVa8iJH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576" autoAdjust="0"/>
  </p:normalViewPr>
  <p:slideViewPr>
    <p:cSldViewPr snapToGrid="0">
      <p:cViewPr varScale="1">
        <p:scale>
          <a:sx n="50" d="100"/>
          <a:sy n="50" d="100"/>
        </p:scale>
        <p:origin x="1500" y="36"/>
      </p:cViewPr>
      <p:guideLst/>
    </p:cSldViewPr>
  </p:slideViewPr>
  <p:notesTextViewPr>
    <p:cViewPr>
      <p:scale>
        <a:sx n="1" d="1"/>
        <a:sy n="1" d="1"/>
      </p:scale>
      <p:origin x="0" y="0"/>
    </p:cViewPr>
  </p:notesTextViewPr>
  <p:sorterViewPr>
    <p:cViewPr>
      <p:scale>
        <a:sx n="100" d="100"/>
        <a:sy n="100" d="100"/>
      </p:scale>
      <p:origin x="0" y="-5268"/>
    </p:cViewPr>
  </p:sorterViewPr>
  <p:notesViewPr>
    <p:cSldViewPr snapToGrid="0">
      <p:cViewPr varScale="1">
        <p:scale>
          <a:sx n="54" d="100"/>
          <a:sy n="54" d="100"/>
        </p:scale>
        <p:origin x="28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CBC8AFC-92E4-42B8-8AB6-3B0EBC3CD0DB}" type="datetimeFigureOut">
              <a:rPr lang="en-US" smtClean="0"/>
              <a:t>2/26/2025</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C885600C-E932-4902-966A-9D4C9E378BAC}" type="slidenum">
              <a:rPr lang="en-US" smtClean="0"/>
              <a:t>‹#›</a:t>
            </a:fld>
            <a:endParaRPr lang="en-US"/>
          </a:p>
        </p:txBody>
      </p:sp>
    </p:spTree>
    <p:extLst>
      <p:ext uri="{BB962C8B-B14F-4D97-AF65-F5344CB8AC3E}">
        <p14:creationId xmlns:p14="http://schemas.microsoft.com/office/powerpoint/2010/main" val="16885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a:t>
            </a:fld>
            <a:endParaRPr lang="en-US"/>
          </a:p>
        </p:txBody>
      </p:sp>
    </p:spTree>
    <p:extLst>
      <p:ext uri="{BB962C8B-B14F-4D97-AF65-F5344CB8AC3E}">
        <p14:creationId xmlns:p14="http://schemas.microsoft.com/office/powerpoint/2010/main" val="420852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0D0D0D"/>
                </a:solidFill>
                <a:effectLst/>
                <a:highlight>
                  <a:srgbClr val="FFFFFF"/>
                </a:highlight>
                <a:latin typeface="Calibri" panose="020F0502020204030204" pitchFamily="34" charset="0"/>
                <a:cs typeface="Calibri" panose="020F0502020204030204" pitchFamily="34" charset="0"/>
              </a:rPr>
              <a:t>The unit maintains complete autonomy in determining goals. The unit may choose to have them or not. Commissioners are available to assist them throughout the process.</a:t>
            </a: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Calibri" panose="020F0502020204030204" pitchFamily="34" charset="0"/>
                <a:cs typeface="Calibri" panose="020F0502020204030204" pitchFamily="34" charset="0"/>
              </a:rPr>
              <a:t>Unit Conversations </a:t>
            </a:r>
            <a:r>
              <a:rPr lang="en-US" sz="1200" b="0" i="0" dirty="0">
                <a:solidFill>
                  <a:srgbClr val="0D0D0D"/>
                </a:solidFill>
                <a:effectLst/>
                <a:highlight>
                  <a:srgbClr val="FFFFFF"/>
                </a:highlight>
                <a:latin typeface="Calibri" panose="020F0502020204030204" pitchFamily="34" charset="0"/>
                <a:cs typeface="Calibri" panose="020F0502020204030204" pitchFamily="34" charset="0"/>
              </a:rPr>
              <a:t>may lead to opportunities for the formulation of unit goals. </a:t>
            </a:r>
          </a:p>
          <a:p>
            <a:pPr marL="0" indent="0" algn="l">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sz="1200" b="0" i="0" dirty="0">
                <a:solidFill>
                  <a:srgbClr val="0D0D0D"/>
                </a:solidFill>
                <a:effectLst/>
                <a:highlight>
                  <a:srgbClr val="FFFFFF"/>
                </a:highlight>
                <a:latin typeface="Calibri" panose="020F0502020204030204" pitchFamily="34" charset="0"/>
                <a:cs typeface="Calibri" panose="020F0502020204030204" pitchFamily="34" charset="0"/>
              </a:rPr>
              <a:t>Commissioners can help by recognizing and documenting achievements and aiding the unit in pinpointing areas for enhancement. </a:t>
            </a:r>
          </a:p>
          <a:p>
            <a:pPr marL="0" indent="0" algn="l">
              <a:buFont typeface="Arial" panose="020B0604020202020204" pitchFamily="34" charset="0"/>
              <a:buNone/>
            </a:pPr>
            <a:endParaRPr lang="en-US" sz="1200" b="0" i="0" dirty="0">
              <a:solidFill>
                <a:srgbClr val="0D0D0D"/>
              </a:solidFill>
              <a:effectLst/>
              <a:highlight>
                <a:srgbClr val="FFFFFF"/>
              </a:highlight>
              <a:latin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sz="1200" b="0" i="0" dirty="0">
                <a:solidFill>
                  <a:srgbClr val="0D0D0D"/>
                </a:solidFill>
                <a:effectLst/>
                <a:highlight>
                  <a:srgbClr val="FFFFFF"/>
                </a:highlight>
                <a:latin typeface="Calibri" panose="020F0502020204030204" pitchFamily="34" charset="0"/>
                <a:cs typeface="Calibri" panose="020F0502020204030204" pitchFamily="34" charset="0"/>
              </a:rPr>
              <a:t>Establishing goals can be pivotal in planning and enhancing thriving units. Commissioners might be asked to participate in the goal-setting process.</a:t>
            </a:r>
          </a:p>
          <a:p>
            <a:pPr marL="0" indent="0" algn="l">
              <a:buFont typeface="Arial" panose="020B0604020202020204" pitchFamily="34" charset="0"/>
              <a:buNone/>
            </a:pPr>
            <a:endParaRPr lang="en-US" sz="1200" b="0" i="0" dirty="0">
              <a:solidFill>
                <a:srgbClr val="0D0D0D"/>
              </a:solidFill>
              <a:effectLst/>
              <a:highlight>
                <a:srgbClr val="FFFFFF"/>
              </a:highligh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10</a:t>
            </a:fld>
            <a:endParaRPr lang="en-US"/>
          </a:p>
        </p:txBody>
      </p:sp>
    </p:spTree>
    <p:extLst>
      <p:ext uri="{BB962C8B-B14F-4D97-AF65-F5344CB8AC3E}">
        <p14:creationId xmlns:p14="http://schemas.microsoft.com/office/powerpoint/2010/main" val="42338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If the “Other” category is selected, it provides options other than the primary unit metrics, including a goal-setting option. </a:t>
            </a: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11</a:t>
            </a:fld>
            <a:endParaRPr lang="en-US"/>
          </a:p>
        </p:txBody>
      </p:sp>
    </p:spTree>
    <p:extLst>
      <p:ext uri="{BB962C8B-B14F-4D97-AF65-F5344CB8AC3E}">
        <p14:creationId xmlns:p14="http://schemas.microsoft.com/office/powerpoint/2010/main" val="410846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Further down the dashboard is the Roundtable information</a:t>
            </a:r>
            <a:r>
              <a:rPr lang="en-US" altLang="en-US" sz="1200" dirty="0">
                <a:latin typeface="Calibri" panose="020F0502020204030204" pitchFamily="34" charset="0"/>
                <a:ea typeface="Calibri" panose="020F0502020204030204" pitchFamily="34" charset="0"/>
                <a:cs typeface="Calibri" panose="020F0502020204030204" pitchFamily="34" charset="0"/>
              </a:rPr>
              <a:t>. At the top of this section is attendance over the past three months. If you need details for that, click on the </a:t>
            </a:r>
            <a:r>
              <a:rPr lang="en-US" altLang="en-US" sz="1200" b="1" dirty="0">
                <a:latin typeface="Calibri" panose="020F0502020204030204" pitchFamily="34" charset="0"/>
                <a:ea typeface="Calibri" panose="020F0502020204030204" pitchFamily="34" charset="0"/>
                <a:cs typeface="Calibri" panose="020F0502020204030204" pitchFamily="34" charset="0"/>
              </a:rPr>
              <a:t>Download Report.</a:t>
            </a:r>
          </a:p>
          <a:p>
            <a:endParaRPr lang="en-US" altLang="en-US"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sz="1200" dirty="0">
                <a:latin typeface="Calibri" panose="020F0502020204030204" pitchFamily="34" charset="0"/>
                <a:ea typeface="Calibri" panose="020F0502020204030204" pitchFamily="34" charset="0"/>
                <a:cs typeface="Calibri" panose="020F0502020204030204" pitchFamily="34" charset="0"/>
              </a:rPr>
              <a:t>As a unit commissioner, it is essential to know if a unit is participating in roundtable. If leaders are not attending the roundtable, this would be an excellent conversation to have with the unit. By having at least one person attend a roundtable meeting each month, useful information can be brought back to the unit to help strengthen the unit’s program for its youth.</a:t>
            </a:r>
          </a:p>
          <a:p>
            <a:pPr>
              <a:lnSpc>
                <a:spcPct val="107000"/>
              </a:lnSpc>
              <a:spcBef>
                <a:spcPct val="0"/>
              </a:spcBef>
              <a:spcAft>
                <a:spcPts val="800"/>
              </a:spcAft>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dirty="0">
                <a:latin typeface="Calibri" panose="020F0502020204030204" pitchFamily="34" charset="0"/>
                <a:ea typeface="Calibri" panose="020F0502020204030204" pitchFamily="34" charset="0"/>
                <a:cs typeface="Calibri" panose="020F0502020204030204" pitchFamily="34" charset="0"/>
              </a:rPr>
              <a:t>In this section, you’ll also note when the Next Roundtable meeting is, where it’s held, a single click to view a map of the location, a virtual meeting link if the district uses that option, and even who the RT commissioner is, whom you can contact simply by clicking on their name for any necessary information. </a:t>
            </a: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12</a:t>
            </a:fld>
            <a:endParaRPr lang="en-US"/>
          </a:p>
        </p:txBody>
      </p:sp>
    </p:spTree>
    <p:extLst>
      <p:ext uri="{BB962C8B-B14F-4D97-AF65-F5344CB8AC3E}">
        <p14:creationId xmlns:p14="http://schemas.microsoft.com/office/powerpoint/2010/main" val="6476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As you progress down the dashboard, you will see a summary of </a:t>
            </a:r>
            <a:r>
              <a:rPr lang="en-US" altLang="en-US" sz="1200" b="1" dirty="0">
                <a:latin typeface="Calibri" panose="020F0502020204030204" pitchFamily="34" charset="0"/>
                <a:ea typeface="Calibri" panose="020F0502020204030204" pitchFamily="34" charset="0"/>
                <a:cs typeface="Calibri" panose="020F0502020204030204" pitchFamily="34" charset="0"/>
              </a:rPr>
              <a:t>Youth Membership</a:t>
            </a:r>
            <a:r>
              <a:rPr lang="en-US" altLang="en-US" sz="1200" dirty="0">
                <a:latin typeface="Calibri" panose="020F0502020204030204" pitchFamily="34" charset="0"/>
                <a:ea typeface="Calibri" panose="020F0502020204030204" pitchFamily="34" charset="0"/>
                <a:cs typeface="Calibri" panose="020F0502020204030204" pitchFamily="34" charset="0"/>
              </a:rPr>
              <a:t>. It shows the number of new youth who have joined over the past year, as well as the total unit membership. This is handy to see if the unit is growing, declining, or just holding its own. An explanation of the metric is available by clicking the information icon in the upper right corner. To obtain a youth member age report, click on the download report arrow, as shown in the red box.</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13</a:t>
            </a:fld>
            <a:endParaRPr lang="en-US"/>
          </a:p>
        </p:txBody>
      </p:sp>
    </p:spTree>
    <p:extLst>
      <p:ext uri="{BB962C8B-B14F-4D97-AF65-F5344CB8AC3E}">
        <p14:creationId xmlns:p14="http://schemas.microsoft.com/office/powerpoint/2010/main" val="238186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The </a:t>
            </a:r>
            <a:r>
              <a:rPr lang="en-US" altLang="en-US" sz="1200" b="1" dirty="0">
                <a:latin typeface="Calibri" panose="020F0502020204030204" pitchFamily="34" charset="0"/>
                <a:ea typeface="Calibri" panose="020F0502020204030204" pitchFamily="34" charset="0"/>
                <a:cs typeface="Calibri" panose="020F0502020204030204" pitchFamily="34" charset="0"/>
              </a:rPr>
              <a:t>Age Distribution</a:t>
            </a:r>
            <a:r>
              <a:rPr lang="en-US" altLang="en-US" sz="1200" dirty="0">
                <a:latin typeface="Calibri" panose="020F0502020204030204" pitchFamily="34" charset="0"/>
                <a:ea typeface="Calibri" panose="020F0502020204030204" pitchFamily="34" charset="0"/>
                <a:cs typeface="Calibri" panose="020F0502020204030204" pitchFamily="34" charset="0"/>
              </a:rPr>
              <a:t> will also indicate if there are potential risks in the unit within different age groups.  You can imagine how vital information of this nature could be during a conversation with the unit leader regarding either recruiting or identifying other aspects of youth membership to address.</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14</a:t>
            </a:fld>
            <a:endParaRPr lang="en-US"/>
          </a:p>
        </p:txBody>
      </p:sp>
    </p:spTree>
    <p:extLst>
      <p:ext uri="{BB962C8B-B14F-4D97-AF65-F5344CB8AC3E}">
        <p14:creationId xmlns:p14="http://schemas.microsoft.com/office/powerpoint/2010/main" val="2602641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Unit Advancement follows Youth Membership</a:t>
            </a:r>
            <a:r>
              <a:rPr lang="en-US" sz="1200" dirty="0">
                <a:latin typeface="Calibri" panose="020F0502020204030204" pitchFamily="34" charset="0"/>
                <a:cs typeface="Calibri" panose="020F0502020204030204" pitchFamily="34" charset="0"/>
              </a:rPr>
              <a:t>. You can view </a:t>
            </a:r>
            <a:r>
              <a:rPr lang="en-US" altLang="en-US" sz="1200" dirty="0">
                <a:latin typeface="Calibri" panose="020F0502020204030204" pitchFamily="34" charset="0"/>
                <a:ea typeface="Calibri" panose="020F0502020204030204" pitchFamily="34" charset="0"/>
                <a:cs typeface="Calibri" panose="020F0502020204030204" pitchFamily="34" charset="0"/>
              </a:rPr>
              <a:t>unit advancement information. Most units will need to enter advancement information in either Scoutbook or Internet Advancement to receive their awards. A unit with a solid program will, by its very nature, have advancement activity. If not, then it is time for a meaningful discussion.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15</a:t>
            </a:fld>
            <a:endParaRPr lang="en-US"/>
          </a:p>
        </p:txBody>
      </p:sp>
    </p:spTree>
    <p:extLst>
      <p:ext uri="{BB962C8B-B14F-4D97-AF65-F5344CB8AC3E}">
        <p14:creationId xmlns:p14="http://schemas.microsoft.com/office/powerpoint/2010/main" val="84268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The final section is </a:t>
            </a:r>
            <a:r>
              <a:rPr lang="en-US" altLang="en-US" sz="1200" b="1" dirty="0">
                <a:latin typeface="Calibri" panose="020F0502020204030204" pitchFamily="34" charset="0"/>
                <a:ea typeface="Calibri" panose="020F0502020204030204" pitchFamily="34" charset="0"/>
                <a:cs typeface="Calibri" panose="020F0502020204030204" pitchFamily="34" charset="0"/>
              </a:rPr>
              <a:t>Unit Activities</a:t>
            </a:r>
            <a:r>
              <a:rPr lang="en-US" altLang="en-US" sz="1200" dirty="0">
                <a:latin typeface="Calibri" panose="020F0502020204030204" pitchFamily="34" charset="0"/>
                <a:ea typeface="Calibri" panose="020F0502020204030204" pitchFamily="34" charset="0"/>
                <a:cs typeface="Calibri" panose="020F0502020204030204" pitchFamily="34" charset="0"/>
              </a:rPr>
              <a:t>. If no information is listed in the </a:t>
            </a:r>
            <a:r>
              <a:rPr lang="en-US" altLang="en-US" sz="1200" b="1" dirty="0">
                <a:latin typeface="Calibri" panose="020F0502020204030204" pitchFamily="34" charset="0"/>
                <a:ea typeface="Calibri" panose="020F0502020204030204" pitchFamily="34" charset="0"/>
                <a:cs typeface="Calibri" panose="020F0502020204030204" pitchFamily="34" charset="0"/>
              </a:rPr>
              <a:t>Unit Activities</a:t>
            </a:r>
            <a:r>
              <a:rPr lang="en-US" altLang="en-US" sz="1200" dirty="0">
                <a:latin typeface="Calibri" panose="020F0502020204030204" pitchFamily="34" charset="0"/>
                <a:ea typeface="Calibri" panose="020F0502020204030204" pitchFamily="34" charset="0"/>
                <a:cs typeface="Calibri" panose="020F0502020204030204" pitchFamily="34" charset="0"/>
              </a:rPr>
              <a:t>, that can mean one of two things: Either no activities are taking place or no data is being entered. Again, this is an excellent conversation topic to have with unit leaders. If there are no advancement or unit activities, the youth are likely either already dropping or will shortly.  </a:t>
            </a: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16</a:t>
            </a:fld>
            <a:endParaRPr lang="en-US"/>
          </a:p>
        </p:txBody>
      </p:sp>
    </p:spTree>
    <p:extLst>
      <p:ext uri="{BB962C8B-B14F-4D97-AF65-F5344CB8AC3E}">
        <p14:creationId xmlns:p14="http://schemas.microsoft.com/office/powerpoint/2010/main" val="328691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cs typeface="Calibri" panose="020F0502020204030204" pitchFamily="34" charset="0"/>
              </a:rPr>
              <a:t>This version of Commissioner Tools puts unit information on dashboards so that the information a </a:t>
            </a:r>
            <a:r>
              <a:rPr lang="en-US" sz="1200" b="0" kern="1200" dirty="0">
                <a:solidFill>
                  <a:schemeClr val="tx1"/>
                </a:solidFill>
                <a:effectLst/>
                <a:latin typeface="Calibri" panose="020F0502020204030204" pitchFamily="34" charset="0"/>
                <a:cs typeface="Calibri" panose="020F0502020204030204" pitchFamily="34" charset="0"/>
              </a:rPr>
              <a:t>commissioner</a:t>
            </a:r>
            <a:r>
              <a:rPr lang="en-US" sz="1200" kern="1200" dirty="0">
                <a:solidFill>
                  <a:schemeClr val="tx1"/>
                </a:solidFill>
                <a:effectLst/>
                <a:latin typeface="Calibri" panose="020F0502020204030204" pitchFamily="34" charset="0"/>
                <a:cs typeface="Calibri" panose="020F0502020204030204" pitchFamily="34" charset="0"/>
              </a:rPr>
              <a:t> needs to support units is in one easily accessible location.</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885600C-E932-4902-966A-9D4C9E378BAC}" type="slidenum">
              <a:rPr lang="en-US" smtClean="0"/>
              <a:t>17</a:t>
            </a:fld>
            <a:endParaRPr lang="en-US"/>
          </a:p>
        </p:txBody>
      </p:sp>
    </p:spTree>
    <p:extLst>
      <p:ext uri="{BB962C8B-B14F-4D97-AF65-F5344CB8AC3E}">
        <p14:creationId xmlns:p14="http://schemas.microsoft.com/office/powerpoint/2010/main" val="310838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74650"/>
            <a:ext cx="4114800" cy="2316163"/>
          </a:xfrm>
        </p:spPr>
      </p:sp>
      <p:sp>
        <p:nvSpPr>
          <p:cNvPr id="3" name="Notes Placeholder 2"/>
          <p:cNvSpPr>
            <a:spLocks noGrp="1"/>
          </p:cNvSpPr>
          <p:nvPr>
            <p:ph type="body" idx="1"/>
          </p:nvPr>
        </p:nvSpPr>
        <p:spPr>
          <a:xfrm>
            <a:off x="685800" y="3156255"/>
            <a:ext cx="5486400" cy="3667334"/>
          </a:xfrm>
        </p:spPr>
        <p:txBody>
          <a:bodyPr/>
          <a:lstStyle/>
          <a:p>
            <a:r>
              <a:rPr lang="en-US" dirty="0">
                <a:latin typeface="Calibri" panose="020F0502020204030204" pitchFamily="34" charset="0"/>
                <a:cs typeface="Calibri" panose="020F0502020204030204" pitchFamily="34" charset="0"/>
              </a:rPr>
              <a:t>Everything begins by logging in to My.Scouting.</a:t>
            </a:r>
          </a:p>
        </p:txBody>
      </p:sp>
      <p:sp>
        <p:nvSpPr>
          <p:cNvPr id="4" name="Slide Number Placeholder 3"/>
          <p:cNvSpPr>
            <a:spLocks noGrp="1"/>
          </p:cNvSpPr>
          <p:nvPr>
            <p:ph type="sldNum" sz="quarter" idx="5"/>
          </p:nvPr>
        </p:nvSpPr>
        <p:spPr/>
        <p:txBody>
          <a:bodyPr/>
          <a:lstStyle/>
          <a:p>
            <a:fld id="{C885600C-E932-4902-966A-9D4C9E378BAC}" type="slidenum">
              <a:rPr lang="en-US" smtClean="0"/>
              <a:t>2</a:t>
            </a:fld>
            <a:endParaRPr lang="en-US"/>
          </a:p>
        </p:txBody>
      </p:sp>
    </p:spTree>
    <p:extLst>
      <p:ext uri="{BB962C8B-B14F-4D97-AF65-F5344CB8AC3E}">
        <p14:creationId xmlns:p14="http://schemas.microsoft.com/office/powerpoint/2010/main" val="28215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 y="328613"/>
            <a:ext cx="3592513" cy="2022475"/>
          </a:xfrm>
        </p:spPr>
      </p:sp>
      <p:sp>
        <p:nvSpPr>
          <p:cNvPr id="3" name="Notes Placeholder 2"/>
          <p:cNvSpPr>
            <a:spLocks noGrp="1"/>
          </p:cNvSpPr>
          <p:nvPr>
            <p:ph type="body" idx="1"/>
          </p:nvPr>
        </p:nvSpPr>
        <p:spPr>
          <a:xfrm>
            <a:off x="685006" y="2698455"/>
            <a:ext cx="5486400" cy="36673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ea typeface="Calibri" panose="020F0502020204030204" pitchFamily="34" charset="0"/>
                <a:cs typeface="Calibri" panose="020F0502020204030204" pitchFamily="34" charset="0"/>
              </a:rPr>
              <a:t>Once logged in, click on Menu in the upper left corner, scroll down to your district, as indicated in the red box, and select Commissioner Tools.</a:t>
            </a:r>
          </a:p>
          <a:p>
            <a:endParaRPr lang="en-US" sz="1600" dirty="0"/>
          </a:p>
        </p:txBody>
      </p:sp>
      <p:sp>
        <p:nvSpPr>
          <p:cNvPr id="4" name="Slide Number Placeholder 3"/>
          <p:cNvSpPr>
            <a:spLocks noGrp="1"/>
          </p:cNvSpPr>
          <p:nvPr>
            <p:ph type="sldNum" sz="quarter" idx="5"/>
          </p:nvPr>
        </p:nvSpPr>
        <p:spPr/>
        <p:txBody>
          <a:bodyPr/>
          <a:lstStyle/>
          <a:p>
            <a:fld id="{C885600C-E932-4902-966A-9D4C9E378BAC}" type="slidenum">
              <a:rPr lang="en-US" smtClean="0"/>
              <a:t>3</a:t>
            </a:fld>
            <a:endParaRPr lang="en-US"/>
          </a:p>
        </p:txBody>
      </p:sp>
    </p:spTree>
    <p:extLst>
      <p:ext uri="{BB962C8B-B14F-4D97-AF65-F5344CB8AC3E}">
        <p14:creationId xmlns:p14="http://schemas.microsoft.com/office/powerpoint/2010/main" val="17158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Connection guides have been created to aid in facilitating the Unit Connection process. Click on each of them, and you will see the complete document for each metric. </a:t>
            </a:r>
            <a:r>
              <a:rPr lang="en-US" sz="1200" b="0" i="0" dirty="0">
                <a:solidFill>
                  <a:srgbClr val="0D0D0D"/>
                </a:solidFill>
                <a:effectLst/>
                <a:highlight>
                  <a:srgbClr val="FFFFFF"/>
                </a:highlight>
                <a:latin typeface="Calibri" panose="020F0502020204030204" pitchFamily="34" charset="0"/>
                <a:cs typeface="Calibri" panose="020F0502020204030204" pitchFamily="34" charset="0"/>
              </a:rPr>
              <a:t>These guides enable commissioners to focus on meaningful conversations about topics that are crucial to each unit’s success. Keep in mind that each unit’s view of success may be different. The guides are there to facilitate discussion and will not work for every unit in every situation.</a:t>
            </a:r>
            <a:endParaRPr lang="en-US" sz="1200" b="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4</a:t>
            </a:fld>
            <a:endParaRPr lang="en-US"/>
          </a:p>
        </p:txBody>
      </p:sp>
    </p:spTree>
    <p:extLst>
      <p:ext uri="{BB962C8B-B14F-4D97-AF65-F5344CB8AC3E}">
        <p14:creationId xmlns:p14="http://schemas.microsoft.com/office/powerpoint/2010/main" val="119625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641350"/>
            <a:ext cx="5588000" cy="3143250"/>
          </a:xfrm>
        </p:spPr>
      </p:sp>
      <p:sp>
        <p:nvSpPr>
          <p:cNvPr id="3" name="Notes Placeholder 2"/>
          <p:cNvSpPr>
            <a:spLocks noGrp="1"/>
          </p:cNvSpPr>
          <p:nvPr>
            <p:ph type="body" idx="1"/>
          </p:nvPr>
        </p:nvSpPr>
        <p:spPr>
          <a:xfrm>
            <a:off x="634999" y="3962343"/>
            <a:ext cx="5587999" cy="5092010"/>
          </a:xfrm>
        </p:spPr>
        <p:txBody>
          <a:bodyPr/>
          <a:lstStyle/>
          <a:p>
            <a:pPr>
              <a:lnSpc>
                <a:spcPct val="107000"/>
              </a:lnSpc>
              <a:spcBef>
                <a:spcPct val="0"/>
              </a:spcBef>
              <a:spcAft>
                <a:spcPts val="800"/>
              </a:spcAft>
            </a:pPr>
            <a:r>
              <a:rPr lang="en-US" dirty="0">
                <a:effectLst/>
                <a:latin typeface="Calibri" panose="020F0502020204030204" pitchFamily="34" charset="0"/>
                <a:ea typeface="Times New Roman" panose="02020603050405020304" pitchFamily="18" charset="0"/>
                <a:cs typeface="Calibri" panose="020F0502020204030204" pitchFamily="34" charset="0"/>
              </a:rPr>
              <a:t>This is an example of the updated unit dashboard. At the top of the section, you’ll see the unit metrics. The metric summary indicates which metric has met the threshold with a fleur de </a:t>
            </a:r>
            <a:r>
              <a:rPr lang="en-US" dirty="0" err="1">
                <a:effectLst/>
                <a:latin typeface="Calibri" panose="020F0502020204030204" pitchFamily="34" charset="0"/>
                <a:ea typeface="Times New Roman" panose="02020603050405020304" pitchFamily="18" charset="0"/>
                <a:cs typeface="Calibri" panose="020F0502020204030204" pitchFamily="34" charset="0"/>
              </a:rPr>
              <a:t>lis</a:t>
            </a:r>
            <a:r>
              <a:rPr lang="en-US" dirty="0">
                <a:effectLst/>
                <a:latin typeface="Calibri" panose="020F0502020204030204" pitchFamily="34" charset="0"/>
                <a:ea typeface="Times New Roman" panose="02020603050405020304" pitchFamily="18" charset="0"/>
                <a:cs typeface="Calibri" panose="020F0502020204030204" pitchFamily="34" charset="0"/>
              </a:rPr>
              <a:t> icon vs. a circle with a dash indicating it has not been met.</a:t>
            </a:r>
            <a:r>
              <a:rPr lang="en-US" dirty="0">
                <a:effectLst/>
                <a:latin typeface="Calibri" panose="020F0502020204030204" pitchFamily="34" charset="0"/>
                <a:ea typeface="Aptos" panose="020B0004020202020204" pitchFamily="34" charset="0"/>
                <a:cs typeface="Calibri" panose="020F0502020204030204" pitchFamily="34" charset="0"/>
              </a:rPr>
              <a:t> </a:t>
            </a:r>
            <a:r>
              <a:rPr lang="en-US" altLang="en-US"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ct val="0"/>
              </a:spcBef>
              <a:spcAft>
                <a:spcPts val="800"/>
              </a:spcAft>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dirty="0">
                <a:latin typeface="Calibri" panose="020F0502020204030204" pitchFamily="34" charset="0"/>
                <a:ea typeface="Calibri" panose="020F0502020204030204" pitchFamily="34" charset="0"/>
                <a:cs typeface="Calibri" panose="020F0502020204030204" pitchFamily="34" charset="0"/>
              </a:rPr>
              <a:t>The district meeting location can be viewed by clicking on </a:t>
            </a:r>
            <a:r>
              <a:rPr lang="en-US" altLang="en-US" b="1" dirty="0">
                <a:latin typeface="Calibri" panose="020F0502020204030204" pitchFamily="34" charset="0"/>
                <a:ea typeface="Calibri" panose="020F0502020204030204" pitchFamily="34" charset="0"/>
                <a:cs typeface="Calibri" panose="020F0502020204030204" pitchFamily="34" charset="0"/>
              </a:rPr>
              <a:t>View Map.</a:t>
            </a:r>
          </a:p>
          <a:p>
            <a:pPr>
              <a:lnSpc>
                <a:spcPct val="107000"/>
              </a:lnSpc>
              <a:spcBef>
                <a:spcPct val="0"/>
              </a:spcBef>
              <a:spcAft>
                <a:spcPts val="800"/>
              </a:spcAft>
            </a:pPr>
            <a:endParaRPr lang="en-US" altLang="en-US"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b="0" dirty="0">
                <a:latin typeface="Calibri" panose="020F0502020204030204" pitchFamily="34" charset="0"/>
                <a:ea typeface="Calibri" panose="020F0502020204030204" pitchFamily="34" charset="0"/>
                <a:cs typeface="Calibri" panose="020F0502020204030204" pitchFamily="34" charset="0"/>
              </a:rPr>
              <a:t>The </a:t>
            </a:r>
            <a:r>
              <a:rPr lang="en-US" altLang="en-US" b="1" dirty="0">
                <a:latin typeface="Calibri" panose="020F0502020204030204" pitchFamily="34" charset="0"/>
                <a:ea typeface="Calibri" panose="020F0502020204030204" pitchFamily="34" charset="0"/>
                <a:cs typeface="Calibri" panose="020F0502020204030204" pitchFamily="34" charset="0"/>
              </a:rPr>
              <a:t>Key Unit Leaders</a:t>
            </a:r>
            <a:r>
              <a:rPr lang="en-US" altLang="en-US" dirty="0">
                <a:latin typeface="Calibri" panose="020F0502020204030204" pitchFamily="34" charset="0"/>
                <a:ea typeface="Calibri" panose="020F0502020204030204" pitchFamily="34" charset="0"/>
                <a:cs typeface="Calibri" panose="020F0502020204030204" pitchFamily="34" charset="0"/>
              </a:rPr>
              <a:t> heading provides the names of the unit's leaders, including the name of the assigned unit commissioner. Unit leaders will have similar information on their unit dashboard.</a:t>
            </a:r>
          </a:p>
          <a:p>
            <a:pPr>
              <a:lnSpc>
                <a:spcPct val="107000"/>
              </a:lnSpc>
              <a:spcBef>
                <a:spcPct val="0"/>
              </a:spcBef>
              <a:spcAft>
                <a:spcPts val="800"/>
              </a:spcAft>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dirty="0">
                <a:latin typeface="Calibri" panose="020F0502020204030204" pitchFamily="34" charset="0"/>
                <a:ea typeface="Calibri" panose="020F0502020204030204" pitchFamily="34" charset="0"/>
                <a:cs typeface="Calibri" panose="020F0502020204030204" pitchFamily="34" charset="0"/>
              </a:rPr>
              <a:t>Note that the name of each key leader is highlighted in blue.  These hot links provide contact information such as phone number and email.</a:t>
            </a:r>
          </a:p>
          <a:p>
            <a:pPr>
              <a:lnSpc>
                <a:spcPct val="107000"/>
              </a:lnSpc>
              <a:spcBef>
                <a:spcPct val="0"/>
              </a:spcBef>
              <a:spcAft>
                <a:spcPts val="800"/>
              </a:spcAft>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dirty="0">
                <a:latin typeface="Calibri" panose="020F0502020204030204" pitchFamily="34" charset="0"/>
                <a:ea typeface="Calibri" panose="020F0502020204030204" pitchFamily="34" charset="0"/>
                <a:cs typeface="Calibri" panose="020F0502020204030204" pitchFamily="34" charset="0"/>
              </a:rPr>
              <a:t>Last in this section is information related to the </a:t>
            </a:r>
            <a:r>
              <a:rPr lang="en-US" altLang="en-US" b="1" dirty="0">
                <a:latin typeface="Calibri" panose="020F0502020204030204" pitchFamily="34" charset="0"/>
                <a:ea typeface="Calibri" panose="020F0502020204030204" pitchFamily="34" charset="0"/>
                <a:cs typeface="Calibri" panose="020F0502020204030204" pitchFamily="34" charset="0"/>
              </a:rPr>
              <a:t>Unit Charter, </a:t>
            </a:r>
            <a:r>
              <a:rPr lang="en-US" altLang="en-US" dirty="0">
                <a:latin typeface="Calibri" panose="020F0502020204030204" pitchFamily="34" charset="0"/>
                <a:ea typeface="Calibri" panose="020F0502020204030204" pitchFamily="34" charset="0"/>
                <a:cs typeface="Calibri" panose="020F0502020204030204" pitchFamily="34" charset="0"/>
              </a:rPr>
              <a:t>including whether the charter has been posted and the unit's Expiration Date. If a copy of the charter is needed, clicking on </a:t>
            </a:r>
            <a:r>
              <a:rPr lang="en-US" altLang="en-US" b="1" dirty="0">
                <a:latin typeface="Calibri" panose="020F0502020204030204" pitchFamily="34" charset="0"/>
                <a:ea typeface="Calibri" panose="020F0502020204030204" pitchFamily="34" charset="0"/>
                <a:cs typeface="Calibri" panose="020F0502020204030204" pitchFamily="34" charset="0"/>
              </a:rPr>
              <a:t>View Charter</a:t>
            </a:r>
            <a:r>
              <a:rPr lang="en-US" altLang="en-US" dirty="0">
                <a:latin typeface="Calibri" panose="020F0502020204030204" pitchFamily="34" charset="0"/>
                <a:ea typeface="Calibri" panose="020F0502020204030204" pitchFamily="34" charset="0"/>
                <a:cs typeface="Calibri" panose="020F0502020204030204" pitchFamily="34" charset="0"/>
              </a:rPr>
              <a:t> will enable a printable copy.</a:t>
            </a:r>
          </a:p>
          <a:p>
            <a:pPr>
              <a:lnSpc>
                <a:spcPct val="107000"/>
              </a:lnSpc>
              <a:spcBef>
                <a:spcPct val="0"/>
              </a:spcBef>
              <a:spcAft>
                <a:spcPts val="800"/>
              </a:spcAft>
            </a:pPr>
            <a:endParaRPr lang="en-US" altLang="en-US" dirty="0">
              <a:latin typeface="Calibri" panose="020F0502020204030204" pitchFamily="34" charset="0"/>
              <a:ea typeface="Calibri" panose="020F0502020204030204" pitchFamily="34" charset="0"/>
              <a:cs typeface="Calibri" panose="020F0502020204030204" pitchFamily="34" charset="0"/>
            </a:endParaRPr>
          </a:p>
          <a:p>
            <a:r>
              <a:rPr lang="en-US" altLang="en-US" dirty="0">
                <a:latin typeface="Calibri" panose="020F0502020204030204" pitchFamily="34" charset="0"/>
                <a:ea typeface="Calibri" panose="020F0502020204030204" pitchFamily="34" charset="0"/>
                <a:cs typeface="Calibri" panose="020F0502020204030204" pitchFamily="34" charset="0"/>
              </a:rPr>
              <a:t>The </a:t>
            </a:r>
            <a:r>
              <a:rPr lang="en-US" altLang="en-US" b="1" dirty="0">
                <a:latin typeface="Calibri" panose="020F0502020204030204" pitchFamily="34" charset="0"/>
                <a:ea typeface="Calibri" panose="020F0502020204030204" pitchFamily="34" charset="0"/>
                <a:cs typeface="Calibri" panose="020F0502020204030204" pitchFamily="34" charset="0"/>
              </a:rPr>
              <a:t>Unit Summary</a:t>
            </a:r>
            <a:r>
              <a:rPr lang="en-US" altLang="en-US" dirty="0">
                <a:latin typeface="Calibri" panose="020F0502020204030204" pitchFamily="34" charset="0"/>
                <a:ea typeface="Calibri" panose="020F0502020204030204" pitchFamily="34" charset="0"/>
                <a:cs typeface="Calibri" panose="020F0502020204030204" pitchFamily="34" charset="0"/>
              </a:rPr>
              <a:t> provides valuable information that commissioners can use when working with units.</a:t>
            </a:r>
            <a:endParaRPr lang="en-US" strike="sngStrike"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5</a:t>
            </a:fld>
            <a:endParaRPr lang="en-US"/>
          </a:p>
        </p:txBody>
      </p:sp>
    </p:spTree>
    <p:extLst>
      <p:ext uri="{BB962C8B-B14F-4D97-AF65-F5344CB8AC3E}">
        <p14:creationId xmlns:p14="http://schemas.microsoft.com/office/powerpoint/2010/main" val="200386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alibri" panose="020F0502020204030204" pitchFamily="34" charset="0"/>
                <a:ea typeface="Calibri" panose="020F0502020204030204" pitchFamily="34" charset="0"/>
                <a:cs typeface="Calibri" panose="020F0502020204030204" pitchFamily="34" charset="0"/>
              </a:rPr>
              <a:t>The </a:t>
            </a:r>
            <a:r>
              <a:rPr lang="en-US" altLang="en-US" sz="1200" b="1" dirty="0">
                <a:latin typeface="Calibri" panose="020F0502020204030204" pitchFamily="34" charset="0"/>
                <a:ea typeface="Calibri" panose="020F0502020204030204" pitchFamily="34" charset="0"/>
                <a:cs typeface="Calibri" panose="020F0502020204030204" pitchFamily="34" charset="0"/>
              </a:rPr>
              <a:t>Volunteer Leadership</a:t>
            </a:r>
            <a:r>
              <a:rPr lang="en-US" altLang="en-US" sz="1200" b="0" dirty="0">
                <a:latin typeface="Calibri" panose="020F0502020204030204" pitchFamily="34" charset="0"/>
                <a:ea typeface="Calibri" panose="020F0502020204030204" pitchFamily="34" charset="0"/>
                <a:cs typeface="Calibri" panose="020F0502020204030204" pitchFamily="34" charset="0"/>
              </a:rPr>
              <a:t> </a:t>
            </a:r>
            <a:r>
              <a:rPr lang="en-US" altLang="en-US" sz="1200" dirty="0">
                <a:latin typeface="Calibri" panose="020F0502020204030204" pitchFamily="34" charset="0"/>
                <a:ea typeface="Calibri" panose="020F0502020204030204" pitchFamily="34" charset="0"/>
                <a:cs typeface="Calibri" panose="020F0502020204030204" pitchFamily="34" charset="0"/>
              </a:rPr>
              <a:t>section highlights the total number of adults registered, followed by training information. The unit commissioner can see which unit leaders have completed training, including mandatory Youth Protection Training. To view detailed information, click on the Download Report. These two reports can be printed.</a:t>
            </a: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6</a:t>
            </a:fld>
            <a:endParaRPr lang="en-US"/>
          </a:p>
        </p:txBody>
      </p:sp>
    </p:spTree>
    <p:extLst>
      <p:ext uri="{BB962C8B-B14F-4D97-AF65-F5344CB8AC3E}">
        <p14:creationId xmlns:p14="http://schemas.microsoft.com/office/powerpoint/2010/main" val="57169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buSzPts val="1000"/>
              <a:buFont typeface="Courier New" panose="02070309020205020404" pitchFamily="49" charset="0"/>
              <a:buNone/>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This slide covers the details related to Unit Connections.  At the top right is a year date.  Clicking the dropdown arrow will display three years, which allows a commissioner to view past connections.  </a:t>
            </a:r>
          </a:p>
          <a:p>
            <a:pPr marL="0" marR="0" lvl="1" indent="0">
              <a:buSzPts val="1000"/>
              <a:buFont typeface="Courier New" panose="02070309020205020404" pitchFamily="49" charset="0"/>
              <a:buNone/>
              <a:tabLst>
                <a:tab pos="9144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1" indent="0">
              <a:buSzPts val="1000"/>
              <a:buFont typeface="Courier New" panose="02070309020205020404" pitchFamily="49" charset="0"/>
              <a:buNone/>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dashboard indicates how many connections are in process and how many have been completed.  </a:t>
            </a:r>
          </a:p>
          <a:p>
            <a:pPr marL="0" marR="0" lvl="1" indent="0">
              <a:buSzPts val="1000"/>
              <a:buFont typeface="Courier New" panose="02070309020205020404" pitchFamily="49" charset="0"/>
              <a:buNone/>
              <a:tabLst>
                <a:tab pos="9144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1" indent="0">
              <a:buSzPts val="1000"/>
              <a:buFont typeface="Courier New" panose="02070309020205020404" pitchFamily="49" charset="0"/>
              <a:buNone/>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main body of this section contains the most recent connections, including the name of the commissioner who completed that connection and the date it was completed.  Immediately below each person's name is the topic(s) covered in that connection.  If the unit established a goal related to the connection, it will be indicated to the right.</a:t>
            </a:r>
          </a:p>
          <a:p>
            <a:pPr marL="0" marR="0" lvl="1" indent="0">
              <a:buSzPts val="1000"/>
              <a:buFont typeface="Courier New" panose="02070309020205020404" pitchFamily="49" charset="0"/>
              <a:buNone/>
              <a:tabLst>
                <a:tab pos="9144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1" indent="0">
              <a:buSzPts val="1000"/>
              <a:buFont typeface="Courier New" panose="02070309020205020404" pitchFamily="49" charset="0"/>
              <a:buNone/>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To add a new connection, click on the blue tab at the bottom. This process is similar to the one used to log contacts in the previous versions of Commissioner Tools.</a:t>
            </a:r>
            <a:endParaRPr lang="en-US" sz="1200" dirty="0">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7</a:t>
            </a:fld>
            <a:endParaRPr lang="en-US"/>
          </a:p>
        </p:txBody>
      </p:sp>
    </p:spTree>
    <p:extLst>
      <p:ext uri="{BB962C8B-B14F-4D97-AF65-F5344CB8AC3E}">
        <p14:creationId xmlns:p14="http://schemas.microsoft.com/office/powerpoint/2010/main" val="46702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When entering a new unit connection, the page will display this screen. </a:t>
            </a:r>
            <a:endParaRPr lang="en-US" sz="1200" dirty="0">
              <a:effectLst/>
              <a:latin typeface="Calibri" panose="020F0502020204030204" pitchFamily="34" charset="0"/>
              <a:ea typeface="Aptos" panose="020B0004020202020204" pitchFamily="34" charset="0"/>
              <a:cs typeface="Calibri" panose="020F0502020204030204" pitchFamily="34" charset="0"/>
            </a:endParaRP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Each unit metric is listed for providing comments, but any (1 or more) can be optionally selected, as required</a:t>
            </a:r>
            <a:r>
              <a:rPr lang="en-US" sz="1200" b="0" dirty="0">
                <a:latin typeface="Calibri" panose="020F0502020204030204" pitchFamily="34" charset="0"/>
                <a:cs typeface="Calibri" panose="020F0502020204030204" pitchFamily="34" charset="0"/>
              </a:rPr>
              <a:t>. Commissioners can select any number or combination of these topics to include an “Other” category if the connection does not involve a discussion of any of the primary unit metrics. </a:t>
            </a:r>
          </a:p>
          <a:p>
            <a:endParaRPr lang="en-US" sz="1200" b="0" dirty="0">
              <a:latin typeface="Calibri" panose="020F0502020204030204" pitchFamily="34" charset="0"/>
              <a:cs typeface="Calibri" panose="020F0502020204030204" pitchFamily="34" charset="0"/>
            </a:endParaRPr>
          </a:p>
          <a:p>
            <a:endParaRPr lang="en-US" sz="1200" b="0" dirty="0"/>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8</a:t>
            </a:fld>
            <a:endParaRPr lang="en-US"/>
          </a:p>
        </p:txBody>
      </p:sp>
    </p:spTree>
    <p:extLst>
      <p:ext uri="{BB962C8B-B14F-4D97-AF65-F5344CB8AC3E}">
        <p14:creationId xmlns:p14="http://schemas.microsoft.com/office/powerpoint/2010/main" val="19791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Once a category has been selected, a new comment box will open for commissioners to enter their discussion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To add a goal that the unit has set, click on the </a:t>
            </a:r>
            <a:r>
              <a:rPr lang="en-US" sz="1200" b="1" dirty="0">
                <a:latin typeface="Calibri" panose="020F0502020204030204" pitchFamily="34" charset="0"/>
                <a:cs typeface="Calibri" panose="020F0502020204030204" pitchFamily="34" charset="0"/>
              </a:rPr>
              <a:t>Add Goal </a:t>
            </a:r>
            <a:r>
              <a:rPr lang="en-US" sz="1200" b="0" dirty="0">
                <a:latin typeface="Calibri" panose="020F0502020204030204" pitchFamily="34" charset="0"/>
                <a:cs typeface="Calibri" panose="020F0502020204030204" pitchFamily="34" charset="0"/>
              </a:rPr>
              <a:t>symbol. </a:t>
            </a:r>
          </a:p>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9</a:t>
            </a:fld>
            <a:endParaRPr lang="en-US"/>
          </a:p>
        </p:txBody>
      </p:sp>
    </p:spTree>
    <p:extLst>
      <p:ext uri="{BB962C8B-B14F-4D97-AF65-F5344CB8AC3E}">
        <p14:creationId xmlns:p14="http://schemas.microsoft.com/office/powerpoint/2010/main" val="34152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1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E649-CB6E-798D-8384-26855BE17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8BBD2-8F3E-A3EF-1615-DA049EFB3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1D3FE4-C77C-F454-950A-E72499F7E372}"/>
              </a:ext>
            </a:extLst>
          </p:cNvPr>
          <p:cNvSpPr>
            <a:spLocks noGrp="1"/>
          </p:cNvSpPr>
          <p:nvPr>
            <p:ph type="dt" sz="half" idx="10"/>
          </p:nvPr>
        </p:nvSpPr>
        <p:spPr/>
        <p:txBody>
          <a:bodyPr/>
          <a:lstStyle/>
          <a:p>
            <a:fld id="{09A3DE2E-C58E-4E8C-904D-8846E228436C}" type="datetimeFigureOut">
              <a:rPr lang="en-US" smtClean="0"/>
              <a:t>2/26/2025</a:t>
            </a:fld>
            <a:endParaRPr lang="en-US"/>
          </a:p>
        </p:txBody>
      </p:sp>
      <p:sp>
        <p:nvSpPr>
          <p:cNvPr id="5" name="Footer Placeholder 4">
            <a:extLst>
              <a:ext uri="{FF2B5EF4-FFF2-40B4-BE49-F238E27FC236}">
                <a16:creationId xmlns:a16="http://schemas.microsoft.com/office/drawing/2014/main" id="{44E8401E-407F-FFB7-48F4-710561F0D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6BB0A-0843-B913-7338-90E3F49B0900}"/>
              </a:ext>
            </a:extLst>
          </p:cNvPr>
          <p:cNvSpPr>
            <a:spLocks noGrp="1"/>
          </p:cNvSpPr>
          <p:nvPr>
            <p:ph type="sldNum" sz="quarter" idx="12"/>
          </p:nvPr>
        </p:nvSpPr>
        <p:spPr/>
        <p:txBody>
          <a:bodyPr/>
          <a:lstStyle/>
          <a:p>
            <a:fld id="{AD676ECF-DE0E-46AB-B924-570667A9A458}" type="slidenum">
              <a:rPr lang="en-US" smtClean="0"/>
              <a:t>‹#›</a:t>
            </a:fld>
            <a:endParaRPr lang="en-US"/>
          </a:p>
        </p:txBody>
      </p:sp>
    </p:spTree>
    <p:extLst>
      <p:ext uri="{BB962C8B-B14F-4D97-AF65-F5344CB8AC3E}">
        <p14:creationId xmlns:p14="http://schemas.microsoft.com/office/powerpoint/2010/main" val="213292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CCE04D-1289-4F8B-CBBC-96A8FB76F2DD}"/>
              </a:ext>
            </a:extLst>
          </p:cNvPr>
          <p:cNvGrpSpPr/>
          <p:nvPr/>
        </p:nvGrpSpPr>
        <p:grpSpPr>
          <a:xfrm>
            <a:off x="15091" y="5264328"/>
            <a:ext cx="12163740" cy="1593671"/>
            <a:chOff x="-3763" y="5264328"/>
            <a:chExt cx="12163740" cy="1593671"/>
          </a:xfrm>
        </p:grpSpPr>
        <p:sp>
          <p:nvSpPr>
            <p:cNvPr id="8" name="Right Triangle 7">
              <a:extLst>
                <a:ext uri="{FF2B5EF4-FFF2-40B4-BE49-F238E27FC236}">
                  <a16:creationId xmlns:a16="http://schemas.microsoft.com/office/drawing/2014/main" id="{D23DB842-E256-54AD-968F-72247BBF70F8}"/>
                </a:ext>
              </a:extLst>
            </p:cNvPr>
            <p:cNvSpPr/>
            <p:nvPr/>
          </p:nvSpPr>
          <p:spPr>
            <a:xfrm flipH="1">
              <a:off x="4152423" y="5264328"/>
              <a:ext cx="8007554" cy="1593669"/>
            </a:xfrm>
            <a:prstGeom prst="rtTriangle">
              <a:avLst/>
            </a:prstGeom>
            <a:solidFill>
              <a:schemeClr val="tx2">
                <a:lumMod val="75000"/>
                <a:lumOff val="2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42DB406-ECA0-496F-C767-FDCA57AB8010}"/>
                </a:ext>
              </a:extLst>
            </p:cNvPr>
            <p:cNvSpPr/>
            <p:nvPr/>
          </p:nvSpPr>
          <p:spPr>
            <a:xfrm>
              <a:off x="-3763" y="5264330"/>
              <a:ext cx="4184467" cy="1593669"/>
            </a:xfrm>
            <a:prstGeom prst="rtTriangle">
              <a:avLst/>
            </a:prstGeom>
            <a:solidFill>
              <a:srgbClr val="FF000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F597F7-436D-3B2E-7938-44FAC6ABB04B}"/>
                </a:ext>
              </a:extLst>
            </p:cNvPr>
            <p:cNvSpPr txBox="1"/>
            <p:nvPr/>
          </p:nvSpPr>
          <p:spPr>
            <a:xfrm rot="1260000">
              <a:off x="765708" y="5922664"/>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PARTNERSHIP</a:t>
              </a:r>
            </a:p>
          </p:txBody>
        </p:sp>
        <p:sp>
          <p:nvSpPr>
            <p:cNvPr id="11" name="TextBox 10">
              <a:extLst>
                <a:ext uri="{FF2B5EF4-FFF2-40B4-BE49-F238E27FC236}">
                  <a16:creationId xmlns:a16="http://schemas.microsoft.com/office/drawing/2014/main" id="{9DE5308C-0634-9DB0-DD05-03FF649AAE03}"/>
                </a:ext>
              </a:extLst>
            </p:cNvPr>
            <p:cNvSpPr txBox="1"/>
            <p:nvPr/>
          </p:nvSpPr>
          <p:spPr>
            <a:xfrm rot="20880000">
              <a:off x="9390624" y="5742730"/>
              <a:ext cx="86444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IMPACT</a:t>
              </a:r>
            </a:p>
          </p:txBody>
        </p:sp>
        <p:pic>
          <p:nvPicPr>
            <p:cNvPr id="12" name="Picture 11">
              <a:extLst>
                <a:ext uri="{FF2B5EF4-FFF2-40B4-BE49-F238E27FC236}">
                  <a16:creationId xmlns:a16="http://schemas.microsoft.com/office/drawing/2014/main" id="{93073970-E02D-1A71-4C5B-459556666529}"/>
                </a:ext>
              </a:extLst>
            </p:cNvPr>
            <p:cNvPicPr>
              <a:picLocks noChangeAspect="1"/>
            </p:cNvPicPr>
            <p:nvPr/>
          </p:nvPicPr>
          <p:blipFill>
            <a:blip r:embed="rId4"/>
            <a:stretch>
              <a:fillRect/>
            </a:stretch>
          </p:blipFill>
          <p:spPr>
            <a:xfrm>
              <a:off x="138070" y="6334654"/>
              <a:ext cx="2857567" cy="421920"/>
            </a:xfrm>
            <a:prstGeom prst="rect">
              <a:avLst/>
            </a:prstGeom>
          </p:spPr>
        </p:pic>
        <p:sp>
          <p:nvSpPr>
            <p:cNvPr id="13" name="TextBox 12">
              <a:extLst>
                <a:ext uri="{FF2B5EF4-FFF2-40B4-BE49-F238E27FC236}">
                  <a16:creationId xmlns:a16="http://schemas.microsoft.com/office/drawing/2014/main" id="{CD10F276-C382-8543-1DEA-9B9609CF82F0}"/>
                </a:ext>
              </a:extLst>
            </p:cNvPr>
            <p:cNvSpPr txBox="1"/>
            <p:nvPr/>
          </p:nvSpPr>
          <p:spPr>
            <a:xfrm rot="20880000">
              <a:off x="7307659" y="6074922"/>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COMMUNICATION</a:t>
              </a:r>
            </a:p>
          </p:txBody>
        </p:sp>
      </p:grpSp>
      <p:pic>
        <p:nvPicPr>
          <p:cNvPr id="17" name="Picture 16">
            <a:extLst>
              <a:ext uri="{FF2B5EF4-FFF2-40B4-BE49-F238E27FC236}">
                <a16:creationId xmlns:a16="http://schemas.microsoft.com/office/drawing/2014/main" id="{97C1AA97-B860-393C-9755-557EC836A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081" y="5474158"/>
            <a:ext cx="1176630" cy="1292464"/>
          </a:xfrm>
          <a:prstGeom prst="rect">
            <a:avLst/>
          </a:prstGeom>
        </p:spPr>
      </p:pic>
    </p:spTree>
    <p:extLst>
      <p:ext uri="{BB962C8B-B14F-4D97-AF65-F5344CB8AC3E}">
        <p14:creationId xmlns:p14="http://schemas.microsoft.com/office/powerpoint/2010/main" val="281096103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AD83-9188-EF24-EFDC-C6073DB916EA}"/>
              </a:ext>
            </a:extLst>
          </p:cNvPr>
          <p:cNvSpPr>
            <a:spLocks noGrp="1"/>
          </p:cNvSpPr>
          <p:nvPr>
            <p:ph type="ctrTitle"/>
          </p:nvPr>
        </p:nvSpPr>
        <p:spPr>
          <a:xfrm>
            <a:off x="1089991" y="1712420"/>
            <a:ext cx="10012017" cy="2593571"/>
          </a:xfrm>
        </p:spPr>
        <p:txBody>
          <a:bodyPr/>
          <a:lstStyle/>
          <a:p>
            <a:r>
              <a:rPr lang="en-US" b="1" dirty="0">
                <a:latin typeface="Calibri" panose="020F0502020204030204" pitchFamily="34" charset="0"/>
                <a:cs typeface="Calibri" panose="020F0502020204030204" pitchFamily="34" charset="0"/>
              </a:rPr>
              <a:t>Navigating Commissioner Tools for Unit Commissioners</a:t>
            </a:r>
          </a:p>
        </p:txBody>
      </p:sp>
    </p:spTree>
    <p:extLst>
      <p:ext uri="{BB962C8B-B14F-4D97-AF65-F5344CB8AC3E}">
        <p14:creationId xmlns:p14="http://schemas.microsoft.com/office/powerpoint/2010/main" val="159730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2B96B2D-ECAD-E4FE-60C2-5E2F59ABB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671" y="613811"/>
            <a:ext cx="7335274" cy="4934639"/>
          </a:xfrm>
          <a:prstGeom prst="rect">
            <a:avLst/>
          </a:prstGeom>
          <a:ln>
            <a:solidFill>
              <a:schemeClr val="accent1"/>
            </a:solidFill>
          </a:ln>
        </p:spPr>
      </p:pic>
    </p:spTree>
    <p:extLst>
      <p:ext uri="{BB962C8B-B14F-4D97-AF65-F5344CB8AC3E}">
        <p14:creationId xmlns:p14="http://schemas.microsoft.com/office/powerpoint/2010/main" val="352609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8BE1D-DFB9-2119-BF07-522CDF2F49DC}"/>
              </a:ext>
            </a:extLst>
          </p:cNvPr>
          <p:cNvGrpSpPr/>
          <p:nvPr/>
        </p:nvGrpSpPr>
        <p:grpSpPr>
          <a:xfrm>
            <a:off x="1080021" y="789113"/>
            <a:ext cx="10031957" cy="4179982"/>
            <a:chOff x="1249354" y="600552"/>
            <a:chExt cx="10031957" cy="4179982"/>
          </a:xfrm>
        </p:grpSpPr>
        <p:sp>
          <p:nvSpPr>
            <p:cNvPr id="3" name="Rectangle 2">
              <a:extLst>
                <a:ext uri="{FF2B5EF4-FFF2-40B4-BE49-F238E27FC236}">
                  <a16:creationId xmlns:a16="http://schemas.microsoft.com/office/drawing/2014/main" id="{7C198FC5-2B21-BA10-3F45-CF20F761B5E1}"/>
                </a:ext>
              </a:extLst>
            </p:cNvPr>
            <p:cNvSpPr/>
            <p:nvPr/>
          </p:nvSpPr>
          <p:spPr>
            <a:xfrm>
              <a:off x="1249354" y="600552"/>
              <a:ext cx="10031957" cy="41799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D6A71D-5A8D-913E-6920-E909597BB5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49354" y="600552"/>
              <a:ext cx="10031957" cy="4179982"/>
            </a:xfrm>
            <a:prstGeom prst="rect">
              <a:avLst/>
            </a:prstGeom>
            <a:ln w="12700">
              <a:solidFill>
                <a:schemeClr val="tx1"/>
              </a:solidFill>
            </a:ln>
          </p:spPr>
        </p:pic>
      </p:grpSp>
    </p:spTree>
    <p:extLst>
      <p:ext uri="{BB962C8B-B14F-4D97-AF65-F5344CB8AC3E}">
        <p14:creationId xmlns:p14="http://schemas.microsoft.com/office/powerpoint/2010/main" val="87658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20866C88-AC17-14F8-327E-B71295180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904" y="179016"/>
            <a:ext cx="4420192" cy="5651532"/>
          </a:xfrm>
          <a:prstGeom prst="rect">
            <a:avLst/>
          </a:prstGeom>
          <a:ln>
            <a:solidFill>
              <a:schemeClr val="tx1"/>
            </a:solidFill>
          </a:ln>
        </p:spPr>
      </p:pic>
    </p:spTree>
    <p:extLst>
      <p:ext uri="{BB962C8B-B14F-4D97-AF65-F5344CB8AC3E}">
        <p14:creationId xmlns:p14="http://schemas.microsoft.com/office/powerpoint/2010/main" val="352604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EACDC-A173-9775-0F3A-3FB34D7C39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8458" y="695777"/>
            <a:ext cx="10575084" cy="3869360"/>
          </a:xfrm>
          <a:prstGeom prst="rect">
            <a:avLst/>
          </a:prstGeom>
          <a:ln>
            <a:solidFill>
              <a:schemeClr val="tx1"/>
            </a:solidFill>
          </a:ln>
        </p:spPr>
      </p:pic>
      <p:sp>
        <p:nvSpPr>
          <p:cNvPr id="3" name="Rectangle 2">
            <a:extLst>
              <a:ext uri="{FF2B5EF4-FFF2-40B4-BE49-F238E27FC236}">
                <a16:creationId xmlns:a16="http://schemas.microsoft.com/office/drawing/2014/main" id="{AEA8A9D9-75CB-CD9D-6099-E2B11658125F}"/>
              </a:ext>
            </a:extLst>
          </p:cNvPr>
          <p:cNvSpPr/>
          <p:nvPr/>
        </p:nvSpPr>
        <p:spPr>
          <a:xfrm>
            <a:off x="8328991" y="3438939"/>
            <a:ext cx="2239542" cy="57822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5BEE5B4B-BB62-1A90-A686-8E50F6534BD0}"/>
              </a:ext>
            </a:extLst>
          </p:cNvPr>
          <p:cNvSpPr/>
          <p:nvPr/>
        </p:nvSpPr>
        <p:spPr>
          <a:xfrm rot="2224312">
            <a:off x="8726556" y="273988"/>
            <a:ext cx="318052" cy="69577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87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369A0A1-59D0-6ADF-5D91-3327A32C7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150" y="163546"/>
            <a:ext cx="5587682" cy="5688444"/>
          </a:xfrm>
          <a:prstGeom prst="rect">
            <a:avLst/>
          </a:prstGeom>
          <a:ln>
            <a:solidFill>
              <a:schemeClr val="tx1"/>
            </a:solidFill>
          </a:ln>
        </p:spPr>
      </p:pic>
    </p:spTree>
    <p:extLst>
      <p:ext uri="{BB962C8B-B14F-4D97-AF65-F5344CB8AC3E}">
        <p14:creationId xmlns:p14="http://schemas.microsoft.com/office/powerpoint/2010/main" val="179249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699B67-6871-5D07-851C-D90DB087AD54}"/>
              </a:ext>
            </a:extLst>
          </p:cNvPr>
          <p:cNvGrpSpPr/>
          <p:nvPr/>
        </p:nvGrpSpPr>
        <p:grpSpPr>
          <a:xfrm>
            <a:off x="2237873" y="555457"/>
            <a:ext cx="6415874" cy="5316835"/>
            <a:chOff x="3014643" y="196631"/>
            <a:chExt cx="6752103" cy="5901260"/>
          </a:xfrm>
        </p:grpSpPr>
        <p:sp>
          <p:nvSpPr>
            <p:cNvPr id="3" name="Rectangle 2">
              <a:extLst>
                <a:ext uri="{FF2B5EF4-FFF2-40B4-BE49-F238E27FC236}">
                  <a16:creationId xmlns:a16="http://schemas.microsoft.com/office/drawing/2014/main" id="{6481411F-E833-88C3-275F-B9C18CDE0EB7}"/>
                </a:ext>
              </a:extLst>
            </p:cNvPr>
            <p:cNvSpPr/>
            <p:nvPr/>
          </p:nvSpPr>
          <p:spPr>
            <a:xfrm>
              <a:off x="3014643" y="196631"/>
              <a:ext cx="6752103" cy="59012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76AC4DBE-673A-B44F-8AE2-6F98A6C29A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4643" y="196631"/>
              <a:ext cx="6752103" cy="5901260"/>
            </a:xfrm>
            <a:prstGeom prst="rect">
              <a:avLst/>
            </a:prstGeom>
            <a:ln>
              <a:solidFill>
                <a:schemeClr val="tx1"/>
              </a:solidFill>
            </a:ln>
          </p:spPr>
        </p:pic>
      </p:grpSp>
      <p:sp>
        <p:nvSpPr>
          <p:cNvPr id="5" name="Arrow: Down 4">
            <a:extLst>
              <a:ext uri="{FF2B5EF4-FFF2-40B4-BE49-F238E27FC236}">
                <a16:creationId xmlns:a16="http://schemas.microsoft.com/office/drawing/2014/main" id="{83CA9D02-94E3-5C60-211E-4DFACC29B8DD}"/>
              </a:ext>
            </a:extLst>
          </p:cNvPr>
          <p:cNvSpPr/>
          <p:nvPr/>
        </p:nvSpPr>
        <p:spPr>
          <a:xfrm rot="7524379">
            <a:off x="8326672" y="681445"/>
            <a:ext cx="318052" cy="69577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44758B9-7B13-B1C2-5E67-62E23F632C9C}"/>
              </a:ext>
            </a:extLst>
          </p:cNvPr>
          <p:cNvSpPr/>
          <p:nvPr/>
        </p:nvSpPr>
        <p:spPr>
          <a:xfrm rot="14203384">
            <a:off x="5802469" y="684528"/>
            <a:ext cx="298302" cy="69577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19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84A6AB-03D1-648B-F11B-FF14F90CC12C}"/>
              </a:ext>
            </a:extLst>
          </p:cNvPr>
          <p:cNvGrpSpPr/>
          <p:nvPr/>
        </p:nvGrpSpPr>
        <p:grpSpPr>
          <a:xfrm>
            <a:off x="1025379" y="157723"/>
            <a:ext cx="9354575" cy="5368870"/>
            <a:chOff x="1415422" y="197917"/>
            <a:chExt cx="9679034" cy="5476589"/>
          </a:xfrm>
        </p:grpSpPr>
        <p:sp>
          <p:nvSpPr>
            <p:cNvPr id="3" name="Rectangle 2">
              <a:extLst>
                <a:ext uri="{FF2B5EF4-FFF2-40B4-BE49-F238E27FC236}">
                  <a16:creationId xmlns:a16="http://schemas.microsoft.com/office/drawing/2014/main" id="{10C47F2D-D36C-8308-CCC3-47DD1D09EE0A}"/>
                </a:ext>
              </a:extLst>
            </p:cNvPr>
            <p:cNvSpPr/>
            <p:nvPr/>
          </p:nvSpPr>
          <p:spPr>
            <a:xfrm>
              <a:off x="1415422" y="197917"/>
              <a:ext cx="9679034" cy="54765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4D250847-BA04-470F-3D3C-9615F44A673D}"/>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415422" y="197917"/>
              <a:ext cx="9679034" cy="5476589"/>
            </a:xfrm>
            <a:prstGeom prst="rect">
              <a:avLst/>
            </a:prstGeom>
            <a:ln>
              <a:solidFill>
                <a:schemeClr val="tx1"/>
              </a:solidFill>
            </a:ln>
          </p:spPr>
        </p:pic>
      </p:grpSp>
    </p:spTree>
    <p:extLst>
      <p:ext uri="{BB962C8B-B14F-4D97-AF65-F5344CB8AC3E}">
        <p14:creationId xmlns:p14="http://schemas.microsoft.com/office/powerpoint/2010/main" val="88164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7EFD95-9405-9D5F-7A88-BBA4F837E285}"/>
              </a:ext>
            </a:extLst>
          </p:cNvPr>
          <p:cNvSpPr txBox="1"/>
          <p:nvPr/>
        </p:nvSpPr>
        <p:spPr>
          <a:xfrm>
            <a:off x="2768876" y="2359715"/>
            <a:ext cx="6997148"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1644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6260304-526A-AF95-090E-552C6CCFD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63" y="408287"/>
            <a:ext cx="9558338"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26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F682A54-FCA4-B176-26AB-B3B083BF0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42" y="310428"/>
            <a:ext cx="9163115" cy="4853345"/>
          </a:xfrm>
          <a:prstGeom prst="rect">
            <a:avLst/>
          </a:prstGeom>
        </p:spPr>
      </p:pic>
      <p:sp>
        <p:nvSpPr>
          <p:cNvPr id="2" name="Arrow: Right 1">
            <a:extLst>
              <a:ext uri="{FF2B5EF4-FFF2-40B4-BE49-F238E27FC236}">
                <a16:creationId xmlns:a16="http://schemas.microsoft.com/office/drawing/2014/main" id="{BC34AC3C-5420-89ED-9094-50F7ED83B286}"/>
              </a:ext>
            </a:extLst>
          </p:cNvPr>
          <p:cNvSpPr/>
          <p:nvPr/>
        </p:nvSpPr>
        <p:spPr>
          <a:xfrm>
            <a:off x="1083121" y="310428"/>
            <a:ext cx="431321" cy="20715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F3CD28-565A-E6C4-6065-E2CF918DFAFD}"/>
              </a:ext>
            </a:extLst>
          </p:cNvPr>
          <p:cNvSpPr/>
          <p:nvPr/>
        </p:nvSpPr>
        <p:spPr>
          <a:xfrm>
            <a:off x="1514442" y="4002657"/>
            <a:ext cx="1815354" cy="20715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Arrow: Right 4">
            <a:extLst>
              <a:ext uri="{FF2B5EF4-FFF2-40B4-BE49-F238E27FC236}">
                <a16:creationId xmlns:a16="http://schemas.microsoft.com/office/drawing/2014/main" id="{71C15535-4C80-BCD8-DE0A-0BCAB21F3CB2}"/>
              </a:ext>
            </a:extLst>
          </p:cNvPr>
          <p:cNvSpPr/>
          <p:nvPr/>
        </p:nvSpPr>
        <p:spPr>
          <a:xfrm>
            <a:off x="1083121" y="4583215"/>
            <a:ext cx="431321" cy="20715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00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7BA449-3DF0-F2C4-DAB7-D792FDE39175}"/>
              </a:ext>
            </a:extLst>
          </p:cNvPr>
          <p:cNvGrpSpPr/>
          <p:nvPr/>
        </p:nvGrpSpPr>
        <p:grpSpPr>
          <a:xfrm>
            <a:off x="914400" y="1138644"/>
            <a:ext cx="10509166" cy="3109506"/>
            <a:chOff x="968865" y="307351"/>
            <a:chExt cx="10655132" cy="2290356"/>
          </a:xfrm>
        </p:grpSpPr>
        <p:sp>
          <p:nvSpPr>
            <p:cNvPr id="3" name="Rectangle 2">
              <a:extLst>
                <a:ext uri="{FF2B5EF4-FFF2-40B4-BE49-F238E27FC236}">
                  <a16:creationId xmlns:a16="http://schemas.microsoft.com/office/drawing/2014/main" id="{84BAEA88-AC49-4037-10BC-62C05C1524F1}"/>
                </a:ext>
              </a:extLst>
            </p:cNvPr>
            <p:cNvSpPr/>
            <p:nvPr/>
          </p:nvSpPr>
          <p:spPr>
            <a:xfrm>
              <a:off x="968865" y="307351"/>
              <a:ext cx="10655132" cy="22903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rectangular object with blue text&#10;&#10;Description automatically generated with medium confidence">
              <a:extLst>
                <a:ext uri="{FF2B5EF4-FFF2-40B4-BE49-F238E27FC236}">
                  <a16:creationId xmlns:a16="http://schemas.microsoft.com/office/drawing/2014/main" id="{14240378-F01E-649B-1A49-1198062F59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8865" y="307351"/>
              <a:ext cx="10655132" cy="2290356"/>
            </a:xfrm>
            <a:prstGeom prst="rect">
              <a:avLst/>
            </a:prstGeom>
            <a:ln>
              <a:solidFill>
                <a:schemeClr val="tx1"/>
              </a:solidFill>
            </a:ln>
          </p:spPr>
        </p:pic>
      </p:grpSp>
    </p:spTree>
    <p:extLst>
      <p:ext uri="{BB962C8B-B14F-4D97-AF65-F5344CB8AC3E}">
        <p14:creationId xmlns:p14="http://schemas.microsoft.com/office/powerpoint/2010/main" val="34674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556894-B040-C432-BD98-EE9D6D5C6A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29463" y="374094"/>
            <a:ext cx="3485579" cy="5211334"/>
          </a:xfrm>
          <a:prstGeom prst="rect">
            <a:avLst/>
          </a:prstGeom>
          <a:ln>
            <a:solidFill>
              <a:schemeClr val="tx1"/>
            </a:solidFill>
          </a:ln>
        </p:spPr>
      </p:pic>
      <p:sp>
        <p:nvSpPr>
          <p:cNvPr id="5" name="TextBox 4">
            <a:extLst>
              <a:ext uri="{FF2B5EF4-FFF2-40B4-BE49-F238E27FC236}">
                <a16:creationId xmlns:a16="http://schemas.microsoft.com/office/drawing/2014/main" id="{0BEF04CA-9A14-00E5-56D3-CF044DF6E4AE}"/>
              </a:ext>
            </a:extLst>
          </p:cNvPr>
          <p:cNvSpPr txBox="1"/>
          <p:nvPr/>
        </p:nvSpPr>
        <p:spPr>
          <a:xfrm>
            <a:off x="368334" y="374094"/>
            <a:ext cx="431796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Unit Dashboard</a:t>
            </a:r>
          </a:p>
        </p:txBody>
      </p:sp>
    </p:spTree>
    <p:extLst>
      <p:ext uri="{BB962C8B-B14F-4D97-AF65-F5344CB8AC3E}">
        <p14:creationId xmlns:p14="http://schemas.microsoft.com/office/powerpoint/2010/main" val="416975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Description automatically generated">
            <a:extLst>
              <a:ext uri="{FF2B5EF4-FFF2-40B4-BE49-F238E27FC236}">
                <a16:creationId xmlns:a16="http://schemas.microsoft.com/office/drawing/2014/main" id="{2AAC4E6E-0216-820D-4FF2-A9D1C2009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715" y="265641"/>
            <a:ext cx="3788858" cy="5704785"/>
          </a:xfrm>
          <a:prstGeom prst="rect">
            <a:avLst/>
          </a:prstGeom>
          <a:ln>
            <a:solidFill>
              <a:schemeClr val="tx1"/>
            </a:solidFill>
          </a:ln>
        </p:spPr>
      </p:pic>
      <p:sp>
        <p:nvSpPr>
          <p:cNvPr id="3" name="TextBox 2">
            <a:extLst>
              <a:ext uri="{FF2B5EF4-FFF2-40B4-BE49-F238E27FC236}">
                <a16:creationId xmlns:a16="http://schemas.microsoft.com/office/drawing/2014/main" id="{6F058957-1887-65B6-BF58-0748C79A7A58}"/>
              </a:ext>
            </a:extLst>
          </p:cNvPr>
          <p:cNvSpPr txBox="1"/>
          <p:nvPr/>
        </p:nvSpPr>
        <p:spPr>
          <a:xfrm>
            <a:off x="423502" y="533631"/>
            <a:ext cx="4457113"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Unit Dashboard</a:t>
            </a:r>
          </a:p>
        </p:txBody>
      </p:sp>
    </p:spTree>
    <p:extLst>
      <p:ext uri="{BB962C8B-B14F-4D97-AF65-F5344CB8AC3E}">
        <p14:creationId xmlns:p14="http://schemas.microsoft.com/office/powerpoint/2010/main" val="121793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3A5E3-C63E-FC58-E819-7A595D64EC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39603" y="1543050"/>
            <a:ext cx="5716164" cy="4019551"/>
          </a:xfrm>
          <a:prstGeom prst="rect">
            <a:avLst/>
          </a:prstGeom>
        </p:spPr>
      </p:pic>
      <p:sp>
        <p:nvSpPr>
          <p:cNvPr id="3" name="TextBox 2">
            <a:extLst>
              <a:ext uri="{FF2B5EF4-FFF2-40B4-BE49-F238E27FC236}">
                <a16:creationId xmlns:a16="http://schemas.microsoft.com/office/drawing/2014/main" id="{9A754751-5F7F-F466-EDBB-7DC4A63BCFB7}"/>
              </a:ext>
            </a:extLst>
          </p:cNvPr>
          <p:cNvSpPr txBox="1"/>
          <p:nvPr/>
        </p:nvSpPr>
        <p:spPr>
          <a:xfrm>
            <a:off x="667336" y="427931"/>
            <a:ext cx="5123863"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Unit Dashboard</a:t>
            </a:r>
          </a:p>
        </p:txBody>
      </p:sp>
      <p:sp>
        <p:nvSpPr>
          <p:cNvPr id="4" name="TextBox 3">
            <a:extLst>
              <a:ext uri="{FF2B5EF4-FFF2-40B4-BE49-F238E27FC236}">
                <a16:creationId xmlns:a16="http://schemas.microsoft.com/office/drawing/2014/main" id="{BBCCF577-B2FC-9EC1-1010-73E1E1DECFA0}"/>
              </a:ext>
            </a:extLst>
          </p:cNvPr>
          <p:cNvSpPr txBox="1"/>
          <p:nvPr/>
        </p:nvSpPr>
        <p:spPr>
          <a:xfrm>
            <a:off x="738690" y="2319071"/>
            <a:ext cx="2800913" cy="1754326"/>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The </a:t>
            </a:r>
            <a:r>
              <a:rPr lang="en-US" b="1" dirty="0">
                <a:solidFill>
                  <a:srgbClr val="0070C0"/>
                </a:solidFill>
                <a:latin typeface="Calibri" panose="020F0502020204030204" pitchFamily="34" charset="0"/>
                <a:cs typeface="Calibri" panose="020F0502020204030204" pitchFamily="34" charset="0"/>
              </a:rPr>
              <a:t>Unit Connections </a:t>
            </a:r>
            <a:r>
              <a:rPr lang="en-US" b="1" dirty="0">
                <a:latin typeface="Calibri" panose="020F0502020204030204" pitchFamily="34" charset="0"/>
                <a:cs typeface="Calibri" panose="020F0502020204030204" pitchFamily="34" charset="0"/>
              </a:rPr>
              <a:t>section shows the selected category’s title. If more than one, you can hover over the number to view the categories</a:t>
            </a:r>
            <a:r>
              <a:rPr lang="en-US" dirty="0"/>
              <a:t>.</a:t>
            </a:r>
          </a:p>
        </p:txBody>
      </p:sp>
      <p:sp>
        <p:nvSpPr>
          <p:cNvPr id="5" name="Arrow: Left 4">
            <a:extLst>
              <a:ext uri="{FF2B5EF4-FFF2-40B4-BE49-F238E27FC236}">
                <a16:creationId xmlns:a16="http://schemas.microsoft.com/office/drawing/2014/main" id="{E1BF597F-9692-537A-B903-E57C23217225}"/>
              </a:ext>
            </a:extLst>
          </p:cNvPr>
          <p:cNvSpPr/>
          <p:nvPr/>
        </p:nvSpPr>
        <p:spPr>
          <a:xfrm rot="1127470" flipH="1">
            <a:off x="2406453" y="4381222"/>
            <a:ext cx="1207864" cy="37877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C1519747-6289-D90B-5D4D-E81610A629A4}"/>
              </a:ext>
            </a:extLst>
          </p:cNvPr>
          <p:cNvSpPr txBox="1"/>
          <p:nvPr/>
        </p:nvSpPr>
        <p:spPr>
          <a:xfrm>
            <a:off x="9668827" y="2547810"/>
            <a:ext cx="1855836" cy="120032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Goals field to display count if the connection has any goals.</a:t>
            </a:r>
          </a:p>
        </p:txBody>
      </p:sp>
      <p:sp>
        <p:nvSpPr>
          <p:cNvPr id="7" name="Arrow: Left 6">
            <a:extLst>
              <a:ext uri="{FF2B5EF4-FFF2-40B4-BE49-F238E27FC236}">
                <a16:creationId xmlns:a16="http://schemas.microsoft.com/office/drawing/2014/main" id="{B77EE32B-6EE2-BBBA-F803-C9A118057562}"/>
              </a:ext>
            </a:extLst>
          </p:cNvPr>
          <p:cNvSpPr/>
          <p:nvPr/>
        </p:nvSpPr>
        <p:spPr>
          <a:xfrm>
            <a:off x="8960285" y="4488103"/>
            <a:ext cx="1434562" cy="3313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6653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814860-2F82-9AA0-6CED-656C575D71E7}"/>
              </a:ext>
            </a:extLst>
          </p:cNvPr>
          <p:cNvGrpSpPr/>
          <p:nvPr/>
        </p:nvGrpSpPr>
        <p:grpSpPr>
          <a:xfrm>
            <a:off x="670755" y="864894"/>
            <a:ext cx="10850490" cy="3927889"/>
            <a:chOff x="825535" y="308768"/>
            <a:chExt cx="10850490" cy="3927889"/>
          </a:xfrm>
        </p:grpSpPr>
        <p:sp>
          <p:nvSpPr>
            <p:cNvPr id="3" name="Rectangle 2">
              <a:extLst>
                <a:ext uri="{FF2B5EF4-FFF2-40B4-BE49-F238E27FC236}">
                  <a16:creationId xmlns:a16="http://schemas.microsoft.com/office/drawing/2014/main" id="{2A6A7CA1-2EB4-C73D-2A83-A034B84A38AC}"/>
                </a:ext>
              </a:extLst>
            </p:cNvPr>
            <p:cNvSpPr/>
            <p:nvPr/>
          </p:nvSpPr>
          <p:spPr>
            <a:xfrm>
              <a:off x="825535" y="308768"/>
              <a:ext cx="10850490" cy="39278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B6A883-CAF1-C910-354A-24729F55B87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5535" y="308768"/>
              <a:ext cx="10850490" cy="3927889"/>
            </a:xfrm>
            <a:prstGeom prst="rect">
              <a:avLst/>
            </a:prstGeom>
            <a:ln w="12700">
              <a:solidFill>
                <a:schemeClr val="tx1"/>
              </a:solidFill>
            </a:ln>
          </p:spPr>
        </p:pic>
      </p:grpSp>
      <p:sp>
        <p:nvSpPr>
          <p:cNvPr id="5" name="Arrow: Left 4">
            <a:extLst>
              <a:ext uri="{FF2B5EF4-FFF2-40B4-BE49-F238E27FC236}">
                <a16:creationId xmlns:a16="http://schemas.microsoft.com/office/drawing/2014/main" id="{28F0EC99-4369-776E-4A15-EA4D600F7097}"/>
              </a:ext>
            </a:extLst>
          </p:cNvPr>
          <p:cNvSpPr/>
          <p:nvPr/>
        </p:nvSpPr>
        <p:spPr>
          <a:xfrm rot="5400000">
            <a:off x="1484942" y="4902908"/>
            <a:ext cx="695273"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Arrow: Left 5">
            <a:extLst>
              <a:ext uri="{FF2B5EF4-FFF2-40B4-BE49-F238E27FC236}">
                <a16:creationId xmlns:a16="http://schemas.microsoft.com/office/drawing/2014/main" id="{556D26B1-C204-C57D-4114-C4FD36D094C6}"/>
              </a:ext>
            </a:extLst>
          </p:cNvPr>
          <p:cNvSpPr/>
          <p:nvPr/>
        </p:nvSpPr>
        <p:spPr>
          <a:xfrm rot="5400000">
            <a:off x="3317867" y="4902908"/>
            <a:ext cx="695273"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Left 6">
            <a:extLst>
              <a:ext uri="{FF2B5EF4-FFF2-40B4-BE49-F238E27FC236}">
                <a16:creationId xmlns:a16="http://schemas.microsoft.com/office/drawing/2014/main" id="{C360A9E6-1DF8-954B-8C1F-7153610206AB}"/>
              </a:ext>
            </a:extLst>
          </p:cNvPr>
          <p:cNvSpPr/>
          <p:nvPr/>
        </p:nvSpPr>
        <p:spPr>
          <a:xfrm rot="5400000">
            <a:off x="6208790" y="4902908"/>
            <a:ext cx="695273"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Left 7">
            <a:extLst>
              <a:ext uri="{FF2B5EF4-FFF2-40B4-BE49-F238E27FC236}">
                <a16:creationId xmlns:a16="http://schemas.microsoft.com/office/drawing/2014/main" id="{E98413EE-BA41-9592-B512-EA7E8FCE6DC5}"/>
              </a:ext>
            </a:extLst>
          </p:cNvPr>
          <p:cNvSpPr/>
          <p:nvPr/>
        </p:nvSpPr>
        <p:spPr>
          <a:xfrm rot="5400000">
            <a:off x="4793107" y="4902908"/>
            <a:ext cx="695273"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Left 8">
            <a:extLst>
              <a:ext uri="{FF2B5EF4-FFF2-40B4-BE49-F238E27FC236}">
                <a16:creationId xmlns:a16="http://schemas.microsoft.com/office/drawing/2014/main" id="{9E13F8B4-405A-8F47-D950-87D1B533ACF0}"/>
              </a:ext>
            </a:extLst>
          </p:cNvPr>
          <p:cNvSpPr/>
          <p:nvPr/>
        </p:nvSpPr>
        <p:spPr>
          <a:xfrm rot="5400000">
            <a:off x="7391009" y="4883029"/>
            <a:ext cx="735030"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Left 9">
            <a:extLst>
              <a:ext uri="{FF2B5EF4-FFF2-40B4-BE49-F238E27FC236}">
                <a16:creationId xmlns:a16="http://schemas.microsoft.com/office/drawing/2014/main" id="{7E691648-3B78-E0BB-2C4A-6C71B5ED799D}"/>
              </a:ext>
            </a:extLst>
          </p:cNvPr>
          <p:cNvSpPr/>
          <p:nvPr/>
        </p:nvSpPr>
        <p:spPr>
          <a:xfrm rot="5400000">
            <a:off x="8593108" y="4883029"/>
            <a:ext cx="735030"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Left 10">
            <a:extLst>
              <a:ext uri="{FF2B5EF4-FFF2-40B4-BE49-F238E27FC236}">
                <a16:creationId xmlns:a16="http://schemas.microsoft.com/office/drawing/2014/main" id="{DE449914-1FD6-1C71-A03E-C2D30445FA19}"/>
              </a:ext>
            </a:extLst>
          </p:cNvPr>
          <p:cNvSpPr/>
          <p:nvPr/>
        </p:nvSpPr>
        <p:spPr>
          <a:xfrm rot="5400000">
            <a:off x="9529449" y="4863151"/>
            <a:ext cx="695273" cy="5712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2644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B7658-F32B-4D1D-1E47-D6E924831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3306" y="658778"/>
            <a:ext cx="9706332" cy="3910015"/>
          </a:xfrm>
          <a:prstGeom prst="rect">
            <a:avLst/>
          </a:prstGeom>
        </p:spPr>
      </p:pic>
    </p:spTree>
    <p:extLst>
      <p:ext uri="{BB962C8B-B14F-4D97-AF65-F5344CB8AC3E}">
        <p14:creationId xmlns:p14="http://schemas.microsoft.com/office/powerpoint/2010/main" val="253250381"/>
      </p:ext>
    </p:extLst>
  </p:cSld>
  <p:clrMapOvr>
    <a:masterClrMapping/>
  </p:clrMapOvr>
</p:sld>
</file>

<file path=ppt/theme/theme1.xml><?xml version="1.0" encoding="utf-8"?>
<a:theme xmlns:a="http://schemas.openxmlformats.org/drawingml/2006/main" name="Commissioner Tools and the Unit Dashbo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Commissioner Tools and the Unit Dashboard</Template>
  <TotalTime>729</TotalTime>
  <Words>1271</Words>
  <Application>Microsoft Office PowerPoint</Application>
  <PresentationFormat>Widescreen</PresentationFormat>
  <Paragraphs>71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Courier New</vt:lpstr>
      <vt:lpstr>Commissioner Tools and the Unit Dashboard</vt:lpstr>
      <vt:lpstr>Navigating Commissioner Tools for Unit Commissioners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Fornadel</dc:creator>
  <cp:lastModifiedBy>Kresha Alvarado</cp:lastModifiedBy>
  <cp:revision>17</cp:revision>
  <cp:lastPrinted>2025-01-22T19:38:29Z</cp:lastPrinted>
  <dcterms:created xsi:type="dcterms:W3CDTF">2025-01-13T19:57:47Z</dcterms:created>
  <dcterms:modified xsi:type="dcterms:W3CDTF">2025-02-26T14:23:08Z</dcterms:modified>
</cp:coreProperties>
</file>