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258"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b3be81c1c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b3be81c1c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aabc296864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aabc29686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Take the time to understand the unique needs and challenges of the individuals you are advocating for. Listen to their concerns, goals, and aspirations. This will help you tailor your advocacy efforts to their specific needs.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br>
              <a:rPr lang="en" sz="1200">
                <a:solidFill>
                  <a:schemeClr val="dk1"/>
                </a:solidFill>
              </a:rPr>
            </a:br>
            <a:r>
              <a:rPr lang="en" sz="1200">
                <a:solidFill>
                  <a:schemeClr val="dk1"/>
                </a:solidFill>
              </a:rPr>
              <a:t> </a:t>
            </a:r>
            <a:r>
              <a:rPr lang="en" sz="1200" b="1">
                <a:solidFill>
                  <a:schemeClr val="dk1"/>
                </a:solidFill>
              </a:rPr>
              <a:t>Joining Conferences</a:t>
            </a:r>
            <a:r>
              <a:rPr lang="en" sz="1200">
                <a:solidFill>
                  <a:schemeClr val="dk1"/>
                </a:solidFill>
              </a:rPr>
              <a:t> for special needs scouts are imperative to create an inclusive and supportive environment that addresses their unique needs. Here are some steps to consider:</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b="1">
                <a:solidFill>
                  <a:schemeClr val="dk1"/>
                </a:solidFill>
              </a:rPr>
              <a:t>Joining Conference Preparation:</a:t>
            </a:r>
            <a:r>
              <a:rPr lang="en" sz="1200">
                <a:solidFill>
                  <a:schemeClr val="dk1"/>
                </a:solidFill>
              </a:rPr>
              <a:t> Gather information about the specific needs and abilities of the special needs scouts who will be attending. Consult with their parents or caregivers to understand any accommodations or modifications that may be necessary.</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Sensory Considerations:</a:t>
            </a:r>
            <a:r>
              <a:rPr lang="en" sz="1200">
                <a:solidFill>
                  <a:schemeClr val="dk1"/>
                </a:solidFill>
              </a:rPr>
              <a:t> Take into account any sensory sensitivities or challenges that the special needs scouts may have. Create a sensory-friendly environment by minimizing noise, providing visual supports, and considering the use of sensory tools or calming strategies.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Visual Supports: </a:t>
            </a:r>
            <a:r>
              <a:rPr lang="en" sz="1200">
                <a:solidFill>
                  <a:schemeClr val="dk1"/>
                </a:solidFill>
              </a:rPr>
              <a:t>Use visual supports such as visual schedules, social stories, or visual cues to help the special needs scouts understand the structure and expectations of the preconference. Visual supports can provide predictability and reduce anxiety.</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Clear Communication:</a:t>
            </a:r>
            <a:r>
              <a:rPr lang="en" sz="1200">
                <a:solidFill>
                  <a:schemeClr val="dk1"/>
                </a:solidFill>
              </a:rPr>
              <a:t> Ensure that instructions and information are communicated clearly and in a way that is accessible to all participants. Use visual aids, gestures, or simplified language as needed. Consider providing communication supports such as picture cards or communication devices for non-verbal participants.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Individualized Support:</a:t>
            </a:r>
            <a:r>
              <a:rPr lang="en" sz="1200">
                <a:solidFill>
                  <a:schemeClr val="dk1"/>
                </a:solidFill>
              </a:rPr>
              <a:t> Assign trained volunteers or staff members to provide individualized support to the special needs scouts as needed. These individuals can assist with tasks, provide guidance, or offer additional accommodations to ensure the scouts' full participation.</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Modified Activities:</a:t>
            </a:r>
            <a:r>
              <a:rPr lang="en" sz="1200">
                <a:solidFill>
                  <a:schemeClr val="dk1"/>
                </a:solidFill>
              </a:rPr>
              <a:t> Adapt activities to meet the needs and abilities of the special needs scouts. Consider their physical, cognitive, and social-emotional abilities when planning activities. Provide options for different levels of participation and offer alternative activities if needed.</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Breaks and Transitions:</a:t>
            </a:r>
            <a:r>
              <a:rPr lang="en" sz="1200">
                <a:solidFill>
                  <a:schemeClr val="dk1"/>
                </a:solidFill>
              </a:rPr>
              <a:t> Plan regular breaks and provide transition support to help the special needs scouts manage their energy levels and navigate between activities. Allow for flexibility in the schedule to accommodate individual needs.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Collaboration with Parents/Caregivers:</a:t>
            </a:r>
            <a:r>
              <a:rPr lang="en" sz="1200">
                <a:solidFill>
                  <a:schemeClr val="dk1"/>
                </a:solidFill>
              </a:rPr>
              <a:t> Involve parents or caregivers in the Pre Conference planning process. Seek their input, address their concerns, and provide them with information and resources to support their child's participation.</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Training and Awareness:</a:t>
            </a:r>
            <a:r>
              <a:rPr lang="en" sz="1200">
                <a:solidFill>
                  <a:schemeClr val="dk1"/>
                </a:solidFill>
              </a:rPr>
              <a:t> Provide training and awareness sessions for staff, volunteers, and other participants to increase their understanding of working with special needs scouts. Offer guidance on inclusive practices, behavior management strategies, and effective communication techniques.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Evaluation and Feedback:</a:t>
            </a:r>
            <a:r>
              <a:rPr lang="en" sz="1200">
                <a:solidFill>
                  <a:schemeClr val="dk1"/>
                </a:solidFill>
              </a:rPr>
              <a:t> Seek feedback from parents, caregivers, and participants after the Pre Conference to assess its effectiveness and identify areas for improvement. Use this feedback to make necessary adjustments and continuously enhance the support provided.</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br>
              <a:rPr lang="en" sz="1200">
                <a:solidFill>
                  <a:schemeClr val="dk1"/>
                </a:solidFill>
              </a:rPr>
            </a:br>
            <a:r>
              <a:rPr lang="en" sz="1200">
                <a:solidFill>
                  <a:schemeClr val="dk1"/>
                </a:solidFill>
              </a:rPr>
              <a:t> Remember, every special needs scout is unique, and it's important to approach the Joining Conference with flexibility, empathy, and a person-centered mindset. By creating an inclusive and supportive environment, you can ensure that all scouts, regardless of their abilities, have a positive and meaningful experience.</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Special Considerations: If you need to talk to parents or youth about a specific situation, make this an opportunity to be empathetic so no one feels antagonized. A positive approach would be to say, “</a:t>
            </a:r>
            <a:r>
              <a:rPr lang="en" sz="1200" i="1">
                <a:solidFill>
                  <a:schemeClr val="dk1"/>
                </a:solidFill>
              </a:rPr>
              <a:t>I want to make sure the Scout is experiencing all that Scouting has to offer” or “How can I make it a success for the Scout?”</a:t>
            </a:r>
            <a:r>
              <a:rPr lang="en" sz="1200">
                <a:solidFill>
                  <a:schemeClr val="dk1"/>
                </a:solidFill>
              </a:rPr>
              <a:t> Focus on the behavior you want to change, not the person.</a:t>
            </a: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aabc296864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aabc29686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To partner with a Scout with disabilities and understand their needs:</a:t>
            </a:r>
            <a:endParaRPr sz="1200">
              <a:solidFill>
                <a:schemeClr val="dk1"/>
              </a:solidFill>
            </a:endParaRPr>
          </a:p>
          <a:p>
            <a:pPr marL="457200" lvl="0" indent="-304800" algn="l" rtl="0">
              <a:lnSpc>
                <a:spcPct val="120000"/>
              </a:lnSpc>
              <a:spcBef>
                <a:spcPts val="0"/>
              </a:spcBef>
              <a:spcAft>
                <a:spcPts val="0"/>
              </a:spcAft>
              <a:buClr>
                <a:schemeClr val="dk1"/>
              </a:buClr>
              <a:buSzPts val="1200"/>
              <a:buChar char="●"/>
            </a:pPr>
            <a:r>
              <a:rPr lang="en" sz="1200">
                <a:solidFill>
                  <a:schemeClr val="dk1"/>
                </a:solidFill>
              </a:rPr>
              <a:t>Initiate open and respectful communication to learn about the Scout's requirements and preferences.</a:t>
            </a:r>
            <a:endParaRPr sz="1200">
              <a:solidFill>
                <a:schemeClr val="dk1"/>
              </a:solidFill>
            </a:endParaRPr>
          </a:p>
          <a:p>
            <a:pPr marL="457200" lvl="0" indent="-304800" algn="l" rtl="0">
              <a:lnSpc>
                <a:spcPct val="120000"/>
              </a:lnSpc>
              <a:spcBef>
                <a:spcPts val="0"/>
              </a:spcBef>
              <a:spcAft>
                <a:spcPts val="0"/>
              </a:spcAft>
              <a:buClr>
                <a:schemeClr val="dk1"/>
              </a:buClr>
              <a:buSzPts val="1200"/>
              <a:buChar char="●"/>
            </a:pPr>
            <a:r>
              <a:rPr lang="en" sz="1200">
                <a:solidFill>
                  <a:schemeClr val="dk1"/>
                </a:solidFill>
              </a:rPr>
              <a:t>Be natural. Don’t worry about using words related to the disability. For example: “See you later!” or “Give me a hand!”</a:t>
            </a:r>
            <a:endParaRPr sz="1200">
              <a:solidFill>
                <a:schemeClr val="dk1"/>
              </a:solidFill>
            </a:endParaRPr>
          </a:p>
          <a:p>
            <a:pPr marL="457200" lvl="0" indent="-304800" algn="l" rtl="0">
              <a:lnSpc>
                <a:spcPct val="120000"/>
              </a:lnSpc>
              <a:spcBef>
                <a:spcPts val="0"/>
              </a:spcBef>
              <a:spcAft>
                <a:spcPts val="0"/>
              </a:spcAft>
              <a:buClr>
                <a:schemeClr val="dk1"/>
              </a:buClr>
              <a:buSzPts val="1200"/>
              <a:buChar char="●"/>
            </a:pPr>
            <a:r>
              <a:rPr lang="en" sz="1200">
                <a:solidFill>
                  <a:schemeClr val="dk1"/>
                </a:solidFill>
              </a:rPr>
              <a:t>Speak directly to the Scout, not to his or her companion.</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Collaborate with the Scout, their family, and any relevant support professionals to gain insights into their specific needs and how best to support them within the scouting program.</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Involve the Scout in problem-solving discussions. The more you include the Scout in the process, the more ownership the Scout will take in his or her behavior.</a:t>
            </a:r>
            <a:endParaRPr sz="1200">
              <a:solidFill>
                <a:schemeClr val="dk1"/>
              </a:solidFill>
            </a:endParaRPr>
          </a:p>
          <a:p>
            <a:pPr marL="457200" lvl="0" indent="-304800" algn="l" rtl="0">
              <a:lnSpc>
                <a:spcPct val="120000"/>
              </a:lnSpc>
              <a:spcBef>
                <a:spcPts val="0"/>
              </a:spcBef>
              <a:spcAft>
                <a:spcPts val="0"/>
              </a:spcAft>
              <a:buClr>
                <a:schemeClr val="dk1"/>
              </a:buClr>
              <a:buSzPts val="1200"/>
              <a:buChar char="●"/>
            </a:pPr>
            <a:r>
              <a:rPr lang="en" sz="1200">
                <a:solidFill>
                  <a:schemeClr val="dk1"/>
                </a:solidFill>
              </a:rPr>
              <a:t>Encourage all Scouts to ask for help, speak up and identify when they don't understand something, or may need extra help. Some Scouts may need to approach you individually to advocate for themselves. Some Scouts may need you to approach them to initiate conversation.</a:t>
            </a:r>
            <a:endParaRPr sz="1200">
              <a:solidFill>
                <a:schemeClr val="dk1"/>
              </a:solidFill>
            </a:endParaRPr>
          </a:p>
          <a:p>
            <a:pPr marL="457200" lvl="0" indent="-304800" algn="l" rtl="0">
              <a:lnSpc>
                <a:spcPct val="120000"/>
              </a:lnSpc>
              <a:spcBef>
                <a:spcPts val="0"/>
              </a:spcBef>
              <a:spcAft>
                <a:spcPts val="0"/>
              </a:spcAft>
              <a:buClr>
                <a:schemeClr val="dk1"/>
              </a:buClr>
              <a:buSzPts val="1200"/>
              <a:buChar char="●"/>
            </a:pPr>
            <a:r>
              <a:rPr lang="en" sz="1200">
                <a:solidFill>
                  <a:schemeClr val="dk1"/>
                </a:solidFill>
              </a:rPr>
              <a:t>Encourage self-advocacy. Some disabilities make it difficult for individuals to engage in a socially acceptable manner.</a:t>
            </a:r>
            <a:endParaRPr sz="1200">
              <a:solidFill>
                <a:schemeClr val="dk1"/>
              </a:solidFill>
            </a:endParaRPr>
          </a:p>
          <a:p>
            <a:pPr marL="457200" lvl="0" indent="-304800" algn="l" rtl="0">
              <a:lnSpc>
                <a:spcPct val="120000"/>
              </a:lnSpc>
              <a:spcBef>
                <a:spcPts val="0"/>
              </a:spcBef>
              <a:spcAft>
                <a:spcPts val="0"/>
              </a:spcAft>
              <a:buClr>
                <a:schemeClr val="dk1"/>
              </a:buClr>
              <a:buSzPts val="1200"/>
              <a:buChar char="●"/>
            </a:pPr>
            <a:r>
              <a:rPr lang="en" sz="1200">
                <a:solidFill>
                  <a:schemeClr val="dk1"/>
                </a:solidFill>
              </a:rPr>
              <a:t>Offer flexibility and individualized accommodations to ensure the Scout can fully participate and thrive in scouting activities.</a:t>
            </a:r>
            <a:endParaRPr sz="1200">
              <a:solidFill>
                <a:schemeClr val="dk1"/>
              </a:solidFill>
            </a:endParaRPr>
          </a:p>
          <a:p>
            <a:pPr marL="457200" lvl="0" indent="-304800" algn="l" rtl="0">
              <a:lnSpc>
                <a:spcPct val="120000"/>
              </a:lnSpc>
              <a:spcBef>
                <a:spcPts val="0"/>
              </a:spcBef>
              <a:spcAft>
                <a:spcPts val="0"/>
              </a:spcAft>
              <a:buClr>
                <a:schemeClr val="dk1"/>
              </a:buClr>
              <a:buSzPts val="1200"/>
              <a:buChar char="●"/>
            </a:pPr>
            <a:r>
              <a:rPr lang="en" sz="1200">
                <a:solidFill>
                  <a:schemeClr val="dk1"/>
                </a:solidFill>
              </a:rPr>
              <a:t>Do not gossip or complain around the Scout, their peers, parents, or other leaders.</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aabc296864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aabc296864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Peer buddy is an ongoing, supportive relationship between Scouts. It is not the same as the Buddy System. You may have to work more closely and frequently with youth leaders. Remind them that this is a growing process and you will need to model patience and care.</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Some concerns with peer partners and special needs scouts may include:</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a:solidFill>
                  <a:schemeClr val="dk1"/>
                </a:solidFill>
              </a:rPr>
              <a:t>Lack of understanding or awareness of the specific needs of the special needs scout.</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Challenges in effectively communicating and collaborating due to varying abilities and communication styles.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Potential for peers to unintentionally overlook the needs or contributions of the special needs scout.</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Difficulty in finding the right balance between providing support and encouraging independence for the special needs scout.</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Ensure that peer partners are equipped with the necessary knowledge and skills to effectively support and include the special needs scout.</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aabc296864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aabc296864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When planning events for scouts with special needs, consider the following:</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a:solidFill>
                  <a:schemeClr val="dk1"/>
                </a:solidFill>
              </a:rPr>
              <a:t>Accessibility: Ensure that the event location and activities are accessible to all scouts, taking into account mobility, sensory, and other accessibility needs.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Sensory Considerations: Plan activities with sensory-friendly elements and provide sensory supports for scouts who may benefit from them.</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Individualized Support: Offer individualized support and accommodations based on the specific needs of each scout, as outlined in their Individualized Education Program (IEP) or 504 plan.</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Clear Communication: Communicate event details and expectations clearly to both the scouts and their families, including any special arrangements or considerations.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Peer Involvement: Encourage peer involvement and foster a culture of understanding and support among all scouts.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Safety Measures: Implement safety measures and protocols to ensure the well-being of all scouts throughout the event.</a:t>
            </a:r>
            <a:endParaRPr sz="1200">
              <a:solidFill>
                <a:schemeClr val="dk1"/>
              </a:solidFill>
            </a:endParaRPr>
          </a:p>
          <a:p>
            <a:pPr marL="457200" lvl="0" indent="-304800" algn="l" rtl="0">
              <a:lnSpc>
                <a:spcPct val="90000"/>
              </a:lnSpc>
              <a:spcBef>
                <a:spcPts val="0"/>
              </a:spcBef>
              <a:spcAft>
                <a:spcPts val="0"/>
              </a:spcAft>
              <a:buClr>
                <a:srgbClr val="262626"/>
              </a:buClr>
              <a:buSzPts val="1200"/>
              <a:buChar char="●"/>
            </a:pPr>
            <a:r>
              <a:rPr lang="en" sz="1200">
                <a:solidFill>
                  <a:srgbClr val="262626"/>
                </a:solidFill>
              </a:rPr>
              <a:t>Flexibility is something everyone should prepare for. Addressing the concern does not have to be done the same way all the time. It should be handled in a way that meets the needs. Always have plan B, C, D….. </a:t>
            </a:r>
            <a:endParaRPr sz="1200">
              <a:solidFill>
                <a:srgbClr val="262626"/>
              </a:solidFill>
            </a:endParaRPr>
          </a:p>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aabc296864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aabc296864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300"/>
              </a:spcBef>
              <a:spcAft>
                <a:spcPts val="0"/>
              </a:spcAft>
              <a:buClr>
                <a:schemeClr val="dk1"/>
              </a:buClr>
              <a:buSzPts val="1100"/>
              <a:buFont typeface="Arial"/>
              <a:buNone/>
            </a:pPr>
            <a:r>
              <a:rPr lang="en" sz="1200">
                <a:solidFill>
                  <a:schemeClr val="dk1"/>
                </a:solidFill>
              </a:rPr>
              <a:t>Unit leaders can make accommodations for timing, scheduling, setting, presentation, and response when helping a Scout with his/her advancement.</a:t>
            </a:r>
            <a:endParaRPr sz="1200">
              <a:solidFill>
                <a:schemeClr val="dk1"/>
              </a:solidFill>
            </a:endParaRPr>
          </a:p>
          <a:p>
            <a:pPr marL="0" lvl="0" indent="0" algn="l" rtl="0">
              <a:lnSpc>
                <a:spcPct val="115000"/>
              </a:lnSpc>
              <a:spcBef>
                <a:spcPts val="300"/>
              </a:spcBef>
              <a:spcAft>
                <a:spcPts val="0"/>
              </a:spcAft>
              <a:buClr>
                <a:schemeClr val="dk1"/>
              </a:buClr>
              <a:buSzPts val="1100"/>
              <a:buFont typeface="Arial"/>
              <a:buNone/>
            </a:pPr>
            <a:r>
              <a:rPr lang="en" sz="1200">
                <a:solidFill>
                  <a:schemeClr val="dk1"/>
                </a:solidFill>
              </a:rPr>
              <a:t>There isn’t enough time to discuss every possible adaptation in this session. Offer some examples to get the participants thinking.</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Adaptive approach examples could include:</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a:solidFill>
                  <a:schemeClr val="dk1"/>
                </a:solidFill>
              </a:rPr>
              <a:t>Materials Adaptation: Modifying learning materials and resources to accommodate different learning styles and abilities.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Architectural Adaptation: Ensuring that scouting facilities and meeting places are accessible and inclusive for all scouts, including those with mobility challenges.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Leisure Companion Adaptation: Pairing scouts with special needs with leisure companions who provide assistance and support during recreational activities and outings.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Cooperative Group Adaptation: Implementing strategies to promote collaboration and inclusion within scouting groups, ensuring that all members can contribute and participate.</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Scheduling Adaptation: Adapting event schedules and timelines to allow for flexibility and accommodate the individual needs of scouts with special needs.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Environmental Adaptation: Making adjustments to the physical environment during scouting activities to create a sensory-friendly and inclusive setting for all participants.</a:t>
            </a:r>
            <a:endParaRPr sz="1200">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b3be81c1cb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b3be81c1cb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300"/>
              </a:spcBef>
              <a:spcAft>
                <a:spcPts val="0"/>
              </a:spcAft>
              <a:buClr>
                <a:schemeClr val="dk1"/>
              </a:buClr>
              <a:buSzPts val="1100"/>
              <a:buFont typeface="Arial"/>
              <a:buNone/>
            </a:pPr>
            <a:r>
              <a:rPr lang="en" sz="1200">
                <a:solidFill>
                  <a:schemeClr val="dk1"/>
                </a:solidFill>
              </a:rPr>
              <a:t>Unit leaders can make accommodations for timing, scheduling, setting, presentation, and response when helping a Scout with his/her advancement.</a:t>
            </a:r>
            <a:endParaRPr sz="1200">
              <a:solidFill>
                <a:schemeClr val="dk1"/>
              </a:solidFill>
            </a:endParaRPr>
          </a:p>
          <a:p>
            <a:pPr marL="0" lvl="0" indent="0" algn="l" rtl="0">
              <a:lnSpc>
                <a:spcPct val="115000"/>
              </a:lnSpc>
              <a:spcBef>
                <a:spcPts val="300"/>
              </a:spcBef>
              <a:spcAft>
                <a:spcPts val="0"/>
              </a:spcAft>
              <a:buClr>
                <a:schemeClr val="dk1"/>
              </a:buClr>
              <a:buSzPts val="1100"/>
              <a:buFont typeface="Arial"/>
              <a:buNone/>
            </a:pPr>
            <a:r>
              <a:rPr lang="en" sz="1200">
                <a:solidFill>
                  <a:schemeClr val="dk1"/>
                </a:solidFill>
              </a:rPr>
              <a:t>There isn’t enough time to discuss every possible adaptation in this session. Offer some examples to get the participants thinking.</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Adaptive approach examples could include:</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a:solidFill>
                  <a:schemeClr val="dk1"/>
                </a:solidFill>
              </a:rPr>
              <a:t>Materials Adaptation: Modifying learning materials and resources to accommodate different learning styles and abilities.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Architectural Adaptation: Ensuring that scouting facilities and meeting places are accessible and inclusive for all scouts, including those with mobility challenges.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Leisure Companion Adaptation: Pairing scouts with special needs with leisure companions who provide assistance and support during recreational activities and outings.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Cooperative Group Adaptation: Implementing strategies to promote collaboration and inclusion within scouting groups, ensuring that all members can contribute and participate.</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Scheduling Adaptation: Adapting event schedules and timelines to allow for flexibility and accommodate the individual needs of scouts with special needs.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Environmental Adaptation: Making adjustments to the physical environment during scouting activities to create a sensory-friendly and inclusive setting for all participants.</a:t>
            </a:r>
            <a:endParaRPr sz="1200">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aabc296864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2aabc296864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 sz="1200" b="1" u="sng">
                <a:solidFill>
                  <a:schemeClr val="dk1"/>
                </a:solidFill>
              </a:rPr>
              <a:t>Cub Scouts – (Do Your Best)</a:t>
            </a:r>
            <a:endParaRPr sz="1200" b="1" u="sng">
              <a:solidFill>
                <a:schemeClr val="dk1"/>
              </a:solidFill>
            </a:endParaRPr>
          </a:p>
          <a:p>
            <a:pPr marL="0" lvl="0" indent="0" algn="l" rtl="0">
              <a:lnSpc>
                <a:spcPct val="90000"/>
              </a:lnSpc>
              <a:spcBef>
                <a:spcPts val="0"/>
              </a:spcBef>
              <a:spcAft>
                <a:spcPts val="0"/>
              </a:spcAft>
              <a:buClr>
                <a:schemeClr val="dk1"/>
              </a:buClr>
              <a:buSzPts val="1100"/>
              <a:buFont typeface="Arial"/>
              <a:buNone/>
            </a:pPr>
            <a:r>
              <a:rPr lang="en" sz="1200">
                <a:solidFill>
                  <a:schemeClr val="dk1"/>
                </a:solidFill>
              </a:rPr>
              <a:t>The Scout’s advancement is assessed on the basis of whether he/she has done their best toward meeting a requirement.</a:t>
            </a:r>
            <a:endParaRPr sz="1200">
              <a:solidFill>
                <a:schemeClr val="dk1"/>
              </a:solidFill>
            </a:endParaRPr>
          </a:p>
          <a:p>
            <a:pPr marL="0" lvl="0" indent="0" algn="l" rtl="0">
              <a:lnSpc>
                <a:spcPct val="90000"/>
              </a:lnSpc>
              <a:spcBef>
                <a:spcPts val="0"/>
              </a:spcBef>
              <a:spcAft>
                <a:spcPts val="0"/>
              </a:spcAft>
              <a:buClr>
                <a:schemeClr val="dk1"/>
              </a:buClr>
              <a:buSzPts val="1100"/>
              <a:buFont typeface="Arial"/>
              <a:buNone/>
            </a:pPr>
            <a:r>
              <a:rPr lang="en" sz="1200">
                <a:solidFill>
                  <a:schemeClr val="dk1"/>
                </a:solidFill>
              </a:rPr>
              <a:t>Requirements for any achievement can be substituted by the Cubmaster and pack committee.</a:t>
            </a:r>
            <a:endParaRPr sz="1200">
              <a:solidFill>
                <a:schemeClr val="dk1"/>
              </a:solidFill>
            </a:endParaRPr>
          </a:p>
          <a:p>
            <a:pPr marL="0" lvl="0" indent="0" algn="l" rtl="0">
              <a:lnSpc>
                <a:spcPct val="90000"/>
              </a:lnSpc>
              <a:spcBef>
                <a:spcPts val="0"/>
              </a:spcBef>
              <a:spcAft>
                <a:spcPts val="0"/>
              </a:spcAft>
              <a:buClr>
                <a:schemeClr val="dk1"/>
              </a:buClr>
              <a:buSzPts val="1100"/>
              <a:buFont typeface="Arial"/>
              <a:buNone/>
            </a:pPr>
            <a:r>
              <a:rPr lang="en" sz="1200">
                <a:solidFill>
                  <a:schemeClr val="dk1"/>
                </a:solidFill>
              </a:rPr>
              <a:t>Leaders should help parents draw the line between expecting too much and too little.</a:t>
            </a:r>
            <a:endParaRPr sz="1200">
              <a:solidFill>
                <a:schemeClr val="dk1"/>
              </a:solidFill>
            </a:endParaRPr>
          </a:p>
          <a:p>
            <a:pPr marL="0" lvl="0" indent="0" algn="l" rtl="0">
              <a:lnSpc>
                <a:spcPct val="90000"/>
              </a:lnSpc>
              <a:spcBef>
                <a:spcPts val="0"/>
              </a:spcBef>
              <a:spcAft>
                <a:spcPts val="0"/>
              </a:spcAft>
              <a:buClr>
                <a:schemeClr val="dk1"/>
              </a:buClr>
              <a:buSzPts val="1100"/>
              <a:buFont typeface="Arial"/>
              <a:buNone/>
            </a:pPr>
            <a:endParaRPr sz="1200">
              <a:solidFill>
                <a:schemeClr val="dk1"/>
              </a:solidFill>
            </a:endParaRPr>
          </a:p>
          <a:p>
            <a:pPr marL="0" lvl="0" indent="0" algn="l" rtl="0">
              <a:lnSpc>
                <a:spcPct val="90000"/>
              </a:lnSpc>
              <a:spcBef>
                <a:spcPts val="0"/>
              </a:spcBef>
              <a:spcAft>
                <a:spcPts val="0"/>
              </a:spcAft>
              <a:buClr>
                <a:schemeClr val="dk1"/>
              </a:buClr>
              <a:buSzPts val="1100"/>
              <a:buFont typeface="Arial"/>
              <a:buNone/>
            </a:pPr>
            <a:r>
              <a:rPr lang="en" sz="1200" b="1" u="sng">
                <a:solidFill>
                  <a:schemeClr val="dk1"/>
                </a:solidFill>
              </a:rPr>
              <a:t>Scouts BSA/Venturing – (As Written, No More, No Less)</a:t>
            </a:r>
            <a:endParaRPr sz="1200" b="1" u="sng">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Scouts BSA and Venturing participants should be challenged to meet the requirements for ranks as stated in the </a:t>
            </a:r>
            <a:r>
              <a:rPr lang="en" sz="1200" i="1">
                <a:solidFill>
                  <a:schemeClr val="dk1"/>
                </a:solidFill>
              </a:rPr>
              <a:t>Boy Scout</a:t>
            </a:r>
            <a:r>
              <a:rPr lang="en" sz="1200">
                <a:solidFill>
                  <a:schemeClr val="dk1"/>
                </a:solidFill>
              </a:rPr>
              <a:t> </a:t>
            </a:r>
            <a:r>
              <a:rPr lang="en" sz="1200" i="1">
                <a:solidFill>
                  <a:schemeClr val="dk1"/>
                </a:solidFill>
              </a:rPr>
              <a:t>Handbook.</a:t>
            </a:r>
            <a:endParaRPr sz="1200" i="1">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In cases where it is impossible for Scouts to complete merit badges required for the Eagle Scout rank, use the </a:t>
            </a:r>
            <a:r>
              <a:rPr lang="en" sz="1200" i="1">
                <a:solidFill>
                  <a:schemeClr val="dk1"/>
                </a:solidFill>
              </a:rPr>
              <a:t>Application for Alternate Eagle Scout Rank Merit Badges, </a:t>
            </a:r>
            <a:r>
              <a:rPr lang="en" sz="1200">
                <a:solidFill>
                  <a:schemeClr val="dk1"/>
                </a:solidFill>
              </a:rPr>
              <a:t>No. 512-730.</a:t>
            </a:r>
            <a:endParaRPr sz="1200">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Use an Individual Scout Advancement Plan (ISAP) to help the Scout modify rank requirements.</a:t>
            </a:r>
            <a:endParaRPr sz="1200">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Scouts with severe disabilities may join or remain in Cub Scouting, Scouts BSA or Venturing beyond the usual age limits to participate and continue to earn advancement awards. He or she must be approved by council in order to register Beyond the Age of Eligibility.</a:t>
            </a:r>
            <a:endParaRPr sz="1200">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Time extensions require approval from the National Committee.</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aabc296864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aabc296864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When facing conflict, it's important to approach the situation with empathy and understanding. It is important to handle situations carefully and seek as much information as possible to gain a good understanding.</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Here are some steps to consider:</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a:solidFill>
                  <a:schemeClr val="dk1"/>
                </a:solidFill>
              </a:rPr>
              <a:t>Remain Calm: Stay composed and approach the situation with patience and a calm demeanor.</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Communicate Clearly: Use clear and concise language to address the issue and seek to understand the perspective of the scout.</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Offer Support: Provide support and reassurance to the scout, acknowledging their feelings and emotions.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Find Solutions Together: Collaborate with the scout to find a resolution that addresses their needs and promotes positive outcomes.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Seek Guidance: If necessary, seek guidance from your Scouting Commissioners or the Scout's caregivers to ensure that the conflict is addressed in a supportive and constructive manner.</a:t>
            </a:r>
            <a:endParaRPr sz="1200">
              <a:solidFill>
                <a:schemeClr val="dk1"/>
              </a:solidFill>
            </a:endParaRPr>
          </a:p>
          <a:p>
            <a:pPr marL="457200" lvl="0" indent="0" algn="l" rtl="0">
              <a:lnSpc>
                <a:spcPct val="115000"/>
              </a:lnSpc>
              <a:spcBef>
                <a:spcPts val="400"/>
              </a:spcBef>
              <a:spcAft>
                <a:spcPts val="0"/>
              </a:spcAft>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 Presenter - Ask for examples of </a:t>
            </a:r>
            <a:r>
              <a:rPr lang="en" sz="1200" b="1">
                <a:solidFill>
                  <a:schemeClr val="dk1"/>
                </a:solidFill>
              </a:rPr>
              <a:t>successful</a:t>
            </a:r>
            <a:r>
              <a:rPr lang="en" sz="1200">
                <a:solidFill>
                  <a:schemeClr val="dk1"/>
                </a:solidFill>
              </a:rPr>
              <a:t> conflict resolutions if time allows**</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Some social activities may result in anxiety building-up depending on the Scout’s disability. Removing them from participating in the activity may be best. However, it is important to emphasize this is not a “time out” or punishment for misbehavior. In fact, you should encourage the youth to learn to monitor themselves and let an adult know he/she needs to excuse themselves from the activity or game when they feel anxiety coming on. Agreeing on a place he or she can go to “chill-out” helps. This empowers Scouts to take control of their actions which fosters independence and self-esteem.</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Keep watch for possible bullying situations. </a:t>
            </a:r>
            <a:r>
              <a:rPr lang="en" sz="1200" u="sng">
                <a:solidFill>
                  <a:schemeClr val="dk1"/>
                </a:solidFill>
              </a:rPr>
              <a:t>Bullying is unfair and one-sided, characterized by continued hurting, intimidation, threatening, or leaving someone out on purpose.</a:t>
            </a:r>
            <a:r>
              <a:rPr lang="en" sz="1200">
                <a:solidFill>
                  <a:schemeClr val="dk1"/>
                </a:solidFill>
              </a:rPr>
              <a:t> Confront these behaviors if you see them. Be careful when Scouts are engaged in competitive games. Scouts with special needs are not always competitive and this may lead into a situation where the Scout becomes frustrated.</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Do not rely on a parent always being able to attend meetings or outings as this may develop into a requirement for the Scout’s active participation in the unit. In doing so, one places the burden on the parent to handle the inappropriate behavior instead of making this a learning experience for leaders and Scouts in the unit. There may be times, however, when a parent or caregiver must be present at meetings or outings. This will need to be addressed on an individual basis. </a:t>
            </a:r>
            <a:r>
              <a:rPr lang="en" sz="1200" b="1" i="1" u="sng">
                <a:solidFill>
                  <a:schemeClr val="dk1"/>
                </a:solidFill>
              </a:rPr>
              <a:t>It will be important to watch this process closely to avoid hindering the Scouts development of independence.</a:t>
            </a:r>
            <a:r>
              <a:rPr lang="en" sz="1200">
                <a:solidFill>
                  <a:schemeClr val="dk1"/>
                </a:solidFill>
              </a:rPr>
              <a:t>**</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aabc296864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aabc296864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A youth with a disability has the right to receive accommodations, but he or she also has a responsibility to adapt as best he or she can toward others.</a:t>
            </a: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a:p>
            <a:pPr marL="0" lvl="0" indent="0" algn="l" rtl="0">
              <a:lnSpc>
                <a:spcPct val="115000"/>
              </a:lnSpc>
              <a:spcBef>
                <a:spcPts val="0"/>
              </a:spcBef>
              <a:spcAft>
                <a:spcPts val="0"/>
              </a:spcAft>
              <a:buNone/>
            </a:pPr>
            <a:r>
              <a:rPr lang="en" sz="1200">
                <a:solidFill>
                  <a:schemeClr val="dk1"/>
                </a:solidFill>
              </a:rPr>
              <a:t>A disability may cause poor impulse control, but it is not an automatic excuse for poor behavior. Keep in mind that certain types of youth behaviors may be a form of communication they cannot express in a traditional manner.</a:t>
            </a: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Self-awareness questions leaders may help youth in asking include:</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a:solidFill>
                  <a:schemeClr val="dk1"/>
                </a:solidFill>
              </a:rPr>
              <a:t>What was I feeling before I acted out?</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a:solidFill>
                  <a:schemeClr val="dk1"/>
                </a:solidFill>
              </a:rPr>
              <a:t>What exactly triggered my anxiety?</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a:solidFill>
                  <a:schemeClr val="dk1"/>
                </a:solidFill>
              </a:rPr>
              <a:t>Was the other person trying to bully me or did I misunderstand?</a:t>
            </a: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a:p>
            <a:pPr marL="0" lvl="0" indent="0" algn="l" rtl="0">
              <a:lnSpc>
                <a:spcPct val="115000"/>
              </a:lnSpc>
              <a:spcBef>
                <a:spcPts val="0"/>
              </a:spcBef>
              <a:spcAft>
                <a:spcPts val="0"/>
              </a:spcAft>
              <a:buNone/>
            </a:pPr>
            <a:r>
              <a:rPr lang="en" sz="1200">
                <a:solidFill>
                  <a:schemeClr val="dk1"/>
                </a:solidFill>
              </a:rPr>
              <a:t>Use responsible flexibility to help the youth develop personalized strategies for coping in his or her environment. The youth may have to live with the disability but you can help him or her discover an inner strength despite the disability and develop his or her full potential.  </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aabc296864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aabc296864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Scouts with disabilities BSA publications can be accessed online at: https://ablescouts.org/</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Please direct participants to your Council Disabilities Awareness Advisory Committees, unless your council does not have a committee. </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Questions can be directed to: SpecialNeedsChair@scouting.org</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Volunteers from the National Special Needs &amp; Disabilities Awareness Committee will help provide advice and support.</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aabc296864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aabc29686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During this training, we will explore steps leaders can take in order to create a program that fosters a positive and inclusive environment for all youth, regardless of their abilities or challenges.</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b3be81c1cb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2b3be81c1cb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Scouts with disabilities BSA publications can be accessed online at: https://ablescouts.org/</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Please direct participants to your Council Disabilities Awareness Advisory Committees, unless your council does not have a committee. </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Questions can be directed to: SpecialNeedsChair@scouting.org</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Volunteers from the National Special Needs &amp; Disabilities Awareness Committee will help provide advice and support.</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aabc296864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2aabc296864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The Scouts, BSA National Special Needs and Disabilities Committee want to express our sincere gratitude for your unwavering dedication to serving Scouts with disabilities. Your commitment to creating an inclusive and supportive environment within the Scouting community is truly commendable. Your willingness to learn and adapt in order to better serve our special needs scouts is a testament to your compassion and leadership. Thank you for embodying the values of scouting and for your tireless efforts to ensure that every Scout, regardless of ability, feels valued and included. Your contributions make a significant difference in the lives of our scouts with disabilities, and for that, we are incredibly grateful.</a:t>
            </a:r>
            <a:endParaRPr sz="1200"/>
          </a:p>
          <a:p>
            <a:pPr marL="0" lvl="0" indent="0" algn="l" rtl="0">
              <a:spcBef>
                <a:spcPts val="0"/>
              </a:spcBef>
              <a:spcAft>
                <a:spcPts val="0"/>
              </a:spcAft>
              <a:buClr>
                <a:schemeClr val="dk1"/>
              </a:buClr>
              <a:buSzPts val="1100"/>
              <a:buFont typeface="Arial"/>
              <a:buNone/>
            </a:pPr>
            <a:endParaRPr sz="1200"/>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aabdab59f2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aabdab59f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To create a positive and inclusive program for all youth, leaders can:</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b="1">
                <a:solidFill>
                  <a:schemeClr val="dk1"/>
                </a:solidFill>
              </a:rPr>
              <a:t>Provide Training and Resources</a:t>
            </a:r>
            <a:r>
              <a:rPr lang="en" sz="1200">
                <a:solidFill>
                  <a:schemeClr val="dk1"/>
                </a:solidFill>
              </a:rPr>
              <a:t>: Offer training to leaders on inclusive practices and provide resources to support their understanding of diverse abilities and challenges.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Adapt Activities</a:t>
            </a:r>
            <a:r>
              <a:rPr lang="en" sz="1200">
                <a:solidFill>
                  <a:schemeClr val="dk1"/>
                </a:solidFill>
              </a:rPr>
              <a:t>: Modify activities to ensure youth participation, showing mindfulness of abilities or challenges.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Promote Understanding</a:t>
            </a:r>
            <a:r>
              <a:rPr lang="en" sz="1200">
                <a:solidFill>
                  <a:schemeClr val="dk1"/>
                </a:solidFill>
              </a:rPr>
              <a:t>: Encourage open discussions and activities that promote understanding and empathy among the youth towards their peers.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Seek Input</a:t>
            </a:r>
            <a:r>
              <a:rPr lang="en" sz="1200">
                <a:solidFill>
                  <a:schemeClr val="dk1"/>
                </a:solidFill>
              </a:rPr>
              <a:t>: Involve youth with diverse abilities, and their families, in the planning process to ensure their needs and perspectives are considered.</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Celebrate Diversity</a:t>
            </a:r>
            <a:r>
              <a:rPr lang="en" sz="1200">
                <a:solidFill>
                  <a:schemeClr val="dk1"/>
                </a:solidFill>
              </a:rPr>
              <a:t>: Organize events that celebrate the diverse abilities and challenges of the youth, promoting a culture of acceptance and inclusion.</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Provide Support</a:t>
            </a:r>
            <a:r>
              <a:rPr lang="en" sz="1200">
                <a:solidFill>
                  <a:schemeClr val="dk1"/>
                </a:solidFill>
              </a:rPr>
              <a:t>: Offer support and accommodations to ensure that all youth can fully engage in the Scouting program.</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Establish Inclusive Policies</a:t>
            </a:r>
            <a:r>
              <a:rPr lang="en" sz="1200">
                <a:solidFill>
                  <a:schemeClr val="dk1"/>
                </a:solidFill>
              </a:rPr>
              <a:t>: Implement policies that promote inclusivity and address the needs of all youth within the unit.</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By implementing these strategies, leaders can create a program that fosters a positive and inclusive environment for all youth, regardless of their abilities or challenges.</a:t>
            </a: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aabc296864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aabc29686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Scout leaders can support the success and acceptance of youth with disabilities by creating an inclusive environment and providing individualized support. They can also educate scouts about diversity and foster a culture of understanding and acceptance within the troop.</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aabc296864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aabc29686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A disability is a physical, cognitive, sensory, emotional, or developmental condition that may limit a person's movements, senses, or activities. Disabilities can vary widely and may impact a person's ability to engage in certain tasks, communicate, or participate fully in daily life activities. Disabilities can be permanent, temporary, or episodic, and they can manifest in a variety of ways, requiring different forms of support and accommodation.</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Many disabilities are invisible, meaning those affected can not be identified by sight only.</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If you see a Scout who struggles with a social or life skill, look for ways to support him or her, even if he or she has not been diagnosed or no one has shared a diagnosis with you.</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Be aware that a Scout can have a combination of disabilities (comorbidity)</a:t>
            </a:r>
            <a:endParaRPr sz="1200">
              <a:solidFill>
                <a:schemeClr val="dk1"/>
              </a:solidFill>
            </a:endParaRPr>
          </a:p>
          <a:p>
            <a:pPr marL="457200" lvl="0" indent="0" algn="l" rtl="0">
              <a:lnSpc>
                <a:spcPct val="115000"/>
              </a:lnSpc>
              <a:spcBef>
                <a:spcPts val="0"/>
              </a:spcBef>
              <a:spcAft>
                <a:spcPts val="0"/>
              </a:spcAft>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b="1" u="sng">
                <a:solidFill>
                  <a:schemeClr val="dk1"/>
                </a:solidFill>
              </a:rPr>
              <a:t>Examples of Disabilities </a:t>
            </a:r>
            <a:endParaRPr sz="1200" b="1">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Physical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Mobility impairments (e.g., paralysis, muscular dystrophy)</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Limb differences (e.g., amputation, limb loss)</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Chronic health conditions affecting physical abilities (e.g., cerebral palsy, multiple sclerosis)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Learning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Dyslexia (difficulty with reading and language processing)</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Dyscalculia (difficulty with math and number concepts)</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Auditory processing disorder (difficulty processing auditory information)</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Cognitive or Developmental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Autism spectrum disorder (ASD)</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Down syndrome</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Intellectual disabilities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Emotional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Anxiety disorders</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Depression</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Post-traumatic stress disorder (PTSD)</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Social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Social communication disorder</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Social anxiety disorder</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Selective mutism</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aabc296864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aabc29686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Our primary focus is to offer support and guidance to youth in the Scouting program, recognizing that the responsibility of diagnosing children's conditions rests with qualified healthcare professionals. While we can provide assistance and understanding, diagnosing children's conditions is beyond the scope of our role as mentors and leaders.</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aabc296864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aabc29686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Here are some examples of ways to support Scouts with social or life skills challenges:</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b="1">
                <a:solidFill>
                  <a:schemeClr val="dk1"/>
                </a:solidFill>
              </a:rPr>
              <a:t>Encourage Positive Interactions</a:t>
            </a:r>
            <a:r>
              <a:rPr lang="en" sz="1200">
                <a:solidFill>
                  <a:schemeClr val="dk1"/>
                </a:solidFill>
              </a:rPr>
              <a:t>: Facilitate opportunities for the Scout to engage in positive social interactions with their peers, providing guidance and encouragement.</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Model Social Skills</a:t>
            </a:r>
            <a:r>
              <a:rPr lang="en" sz="1200">
                <a:solidFill>
                  <a:schemeClr val="dk1"/>
                </a:solidFill>
              </a:rPr>
              <a:t>: Demonstrate and model appropriate social behaviors and interactions, serving as a positive example for the Scout to observe and learn from.</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Provide Clear Instructions</a:t>
            </a:r>
            <a:r>
              <a:rPr lang="en" sz="1200">
                <a:solidFill>
                  <a:schemeClr val="dk1"/>
                </a:solidFill>
              </a:rPr>
              <a:t>: Offer clear and explicit instructions to help the Scout understand expectations and navigate social or life skill situations.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Create Structured Activities</a:t>
            </a:r>
            <a:r>
              <a:rPr lang="en" sz="1200">
                <a:solidFill>
                  <a:schemeClr val="dk1"/>
                </a:solidFill>
              </a:rPr>
              <a:t>: Organize structured activities that promote the development of specific life skills, such as teamwork, communication, or problem-solving.</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Offer Mentorship</a:t>
            </a:r>
            <a:r>
              <a:rPr lang="en" sz="1200">
                <a:solidFill>
                  <a:schemeClr val="dk1"/>
                </a:solidFill>
              </a:rPr>
              <a:t>: With prior permission, pair the Scout with a mentor or older Scout who can provide guidance and support in developing social and life skills.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Provide Positive Feedback</a:t>
            </a:r>
            <a:r>
              <a:rPr lang="en" sz="1200">
                <a:solidFill>
                  <a:schemeClr val="dk1"/>
                </a:solidFill>
              </a:rPr>
              <a:t>: Offer constructive and positive feedback to reinforce the Scout's efforts in improving social or life skills.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Develop Individualized Strategies</a:t>
            </a:r>
            <a:r>
              <a:rPr lang="en" sz="1200">
                <a:solidFill>
                  <a:schemeClr val="dk1"/>
                </a:solidFill>
              </a:rPr>
              <a:t>: Work with the Scout and their family to develop individualized strategies or accommodations tailored to their specific social or life skill challenges.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Promote Inclusivity</a:t>
            </a:r>
            <a:r>
              <a:rPr lang="en" sz="1200">
                <a:solidFill>
                  <a:schemeClr val="dk1"/>
                </a:solidFill>
              </a:rPr>
              <a:t>: Foster an inclusive environment where the Scout feels supported and accepted, regardless of their social or life skill difficulties.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By implementing these strategies, leaders can provide meaningful support to Scouts facing social or life skill challenges, contributing to their overall growth and development.</a:t>
            </a: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aabc296864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aabc29686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b="1">
                <a:solidFill>
                  <a:schemeClr val="dk1"/>
                </a:solidFill>
              </a:rPr>
              <a:t>Emphasizing Character Development in Scouting</a:t>
            </a:r>
            <a:endParaRPr sz="1200" b="1">
              <a:solidFill>
                <a:schemeClr val="dk1"/>
              </a:solidFill>
            </a:endParaRPr>
          </a:p>
          <a:p>
            <a:pPr marL="0" lvl="0" indent="0" algn="l" rtl="0">
              <a:lnSpc>
                <a:spcPct val="115000"/>
              </a:lnSpc>
              <a:spcBef>
                <a:spcPts val="400"/>
              </a:spcBef>
              <a:spcAft>
                <a:spcPts val="0"/>
              </a:spcAft>
              <a:buClr>
                <a:schemeClr val="dk1"/>
              </a:buClr>
              <a:buSzPts val="1100"/>
              <a:buFont typeface="Arial"/>
              <a:buNone/>
            </a:pPr>
            <a:br>
              <a:rPr lang="en" sz="1200" b="1">
                <a:solidFill>
                  <a:schemeClr val="dk1"/>
                </a:solidFill>
              </a:rPr>
            </a:br>
            <a:r>
              <a:rPr lang="en" sz="1200" b="1">
                <a:solidFill>
                  <a:schemeClr val="dk1"/>
                </a:solidFill>
              </a:rPr>
              <a:t>Trustworthy</a:t>
            </a:r>
            <a:r>
              <a:rPr lang="en" sz="1200">
                <a:solidFill>
                  <a:schemeClr val="dk1"/>
                </a:solidFill>
              </a:rPr>
              <a:t>: Encourage all scouts to be dependable and trustworthy in their interactions with others, regardless of their 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Loyal:</a:t>
            </a:r>
            <a:r>
              <a:rPr lang="en" sz="1200">
                <a:solidFill>
                  <a:schemeClr val="dk1"/>
                </a:solidFill>
              </a:rPr>
              <a:t> Offering consistent support and understanding, regardless of any challenges the special needs youth may face.</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Helpful</a:t>
            </a:r>
            <a:r>
              <a:rPr lang="en" sz="1200">
                <a:solidFill>
                  <a:schemeClr val="dk1"/>
                </a:solidFill>
              </a:rPr>
              <a:t>: Promote a culture of helpfulness and support, where scouts willingly assist each other without regard to differences in 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Friendly</a:t>
            </a:r>
            <a:r>
              <a:rPr lang="en" sz="1200">
                <a:solidFill>
                  <a:schemeClr val="dk1"/>
                </a:solidFill>
              </a:rPr>
              <a:t>: Foster an environment where scouts are inclusive and friendly towards all, regardless of their unique abilities or challenges.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Courteous</a:t>
            </a:r>
            <a:r>
              <a:rPr lang="en" sz="1200">
                <a:solidFill>
                  <a:schemeClr val="dk1"/>
                </a:solidFill>
              </a:rPr>
              <a:t>: Encourage scouts to show respect and courtesy to everyone, regardless of their individual 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Kind</a:t>
            </a:r>
            <a:r>
              <a:rPr lang="en" sz="1200">
                <a:solidFill>
                  <a:schemeClr val="dk1"/>
                </a:solidFill>
              </a:rPr>
              <a:t>: Emphasize the importance of kindness and empathy, ensuring that scouts treat others with compassion and understanding, irrespective of their 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Obedient</a:t>
            </a:r>
            <a:r>
              <a:rPr lang="en" sz="1200">
                <a:solidFill>
                  <a:schemeClr val="dk1"/>
                </a:solidFill>
              </a:rPr>
              <a:t>: Encourage scouts to follow guidelines and instructions, including those related to interacting with individuals of diverse 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Cheerful</a:t>
            </a:r>
            <a:r>
              <a:rPr lang="en" sz="1200">
                <a:solidFill>
                  <a:schemeClr val="dk1"/>
                </a:solidFill>
              </a:rPr>
              <a:t>: Promote a positive and cheerful atmosphere, ensuring that scouts bring joy and positivity to interactions with others, regardless of their 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Thrifty</a:t>
            </a:r>
            <a:r>
              <a:rPr lang="en" sz="1200">
                <a:solidFill>
                  <a:schemeClr val="dk1"/>
                </a:solidFill>
              </a:rPr>
              <a:t>: Encourage responsible and thrifty behavior, teaching scouts to make the most of resources available to support all individuals in the program.</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Brave</a:t>
            </a:r>
            <a:r>
              <a:rPr lang="en" sz="1200">
                <a:solidFill>
                  <a:schemeClr val="dk1"/>
                </a:solidFill>
              </a:rPr>
              <a:t>: Instill courage in scouts to stand up for inclusivity and to advocate for the needs of all individuals, regardless of their 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Clean</a:t>
            </a:r>
            <a:r>
              <a:rPr lang="en" sz="1200">
                <a:solidFill>
                  <a:schemeClr val="dk1"/>
                </a:solidFill>
              </a:rPr>
              <a:t>: Emphasize the importance of clean and respectful interactions, demonstrating to scouts the significance of maintaining a clean and respectful environment for everyone, regardless of their 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Reverent</a:t>
            </a:r>
            <a:r>
              <a:rPr lang="en" sz="1200">
                <a:solidFill>
                  <a:schemeClr val="dk1"/>
                </a:solidFill>
              </a:rPr>
              <a:t>: Foster an environment of respect and reverence for all individuals, regardless of their abilities, backgrounds, or challenges.</a:t>
            </a: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aabc296864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aabc29686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It starts with Leadership. A great scout leader possesses the following qualities:</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b="1">
                <a:solidFill>
                  <a:schemeClr val="dk1"/>
                </a:solidFill>
              </a:rPr>
              <a:t>Exemplifies the Scout Law and Oath</a:t>
            </a:r>
            <a:r>
              <a:rPr lang="en" sz="1200">
                <a:solidFill>
                  <a:schemeClr val="dk1"/>
                </a:solidFill>
              </a:rPr>
              <a:t>: Demonstrates and embodies the principles of the Scout Law and Oath in their own conduct.</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Inclusive and Supportive</a:t>
            </a:r>
            <a:r>
              <a:rPr lang="en" sz="1200">
                <a:solidFill>
                  <a:schemeClr val="dk1"/>
                </a:solidFill>
              </a:rPr>
              <a:t>: Creates an inclusive and supportive environment for all scouts, regardless of their backgrounds or abilities.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Effective Communicator</a:t>
            </a:r>
            <a:r>
              <a:rPr lang="en" sz="1200">
                <a:solidFill>
                  <a:schemeClr val="dk1"/>
                </a:solidFill>
              </a:rPr>
              <a:t>: Communicates effectively with scouts, parents, and fellow leaders, fostering clear understanding and collaboration.</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Empathetic and Compassionate</a:t>
            </a:r>
            <a:r>
              <a:rPr lang="en" sz="1200">
                <a:solidFill>
                  <a:schemeClr val="dk1"/>
                </a:solidFill>
              </a:rPr>
              <a:t>: Demonstrates empathy and compassion towards the needs and challenges of individual scouts.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Role Model</a:t>
            </a:r>
            <a:r>
              <a:rPr lang="en" sz="1200">
                <a:solidFill>
                  <a:schemeClr val="dk1"/>
                </a:solidFill>
              </a:rPr>
              <a:t>: Serves as a positive role model for scouts, exhibiting integrity, kindness, and respect.</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Organized and Prepared</a:t>
            </a:r>
            <a:r>
              <a:rPr lang="en" sz="1200">
                <a:solidFill>
                  <a:schemeClr val="dk1"/>
                </a:solidFill>
              </a:rPr>
              <a:t>: Maintains organization and preparedness in planning and executing scout activities and events.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Encourages Growth and Development</a:t>
            </a:r>
            <a:r>
              <a:rPr lang="en" sz="1200">
                <a:solidFill>
                  <a:schemeClr val="dk1"/>
                </a:solidFill>
              </a:rPr>
              <a:t>: Encourages the personal and skill development of scouts, providing guidance and mentorship.</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Adaptable and Flexible</a:t>
            </a:r>
            <a:r>
              <a:rPr lang="en" sz="1200">
                <a:solidFill>
                  <a:schemeClr val="dk1"/>
                </a:solidFill>
              </a:rPr>
              <a:t>: Demonstrates adaptability and flexibility in addressing the diverse needs and situations encountered in scouting.</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Safety-Conscious</a:t>
            </a:r>
            <a:r>
              <a:rPr lang="en" sz="1200">
                <a:solidFill>
                  <a:schemeClr val="dk1"/>
                </a:solidFill>
              </a:rPr>
              <a:t>: Prioritizes the safety and well-being of scouts, adhering to safety protocols and guidelines.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Passionate about Scouting</a:t>
            </a:r>
            <a:r>
              <a:rPr lang="en" sz="1200">
                <a:solidFill>
                  <a:schemeClr val="dk1"/>
                </a:solidFill>
              </a:rPr>
              <a:t>: Displays genuine passion for the values and mission of scouting, inspiring enthusiasm and commitment in others.</a:t>
            </a: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scouting.org/wp-content/uploads/2020/12/3321621-05-Alternate-Requirements-1.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s://filestore.scouting.org/filestore/pdf/512-935_WB.pdf?_gl=1*u0mnzu*_ga*NTE2Mjc1ODA1LjE2OTU3NjM0NzM.*_ga_20G0JHESG4*MTcwMzg3OTU4Ny41LjEuMTcwMzg3OTcxOS4wLjAuMA..*_ga_61ZEHCVHHS*MTcwMzg3OTU4OC41LjEuMTcwMzg3OTcyMC42MC4wLjA.&amp;_ga=2.54077544.1123826115.1703872844-516275805.1695763473" TargetMode="External"/><Relationship Id="rId4" Type="http://schemas.openxmlformats.org/officeDocument/2006/relationships/hyperlink" Target="https://filestore.scouting.org/filestore/pdf/512-730.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scouting.org/resources/disabilities-awareness/" TargetMode="External"/><Relationship Id="rId7" Type="http://schemas.openxmlformats.org/officeDocument/2006/relationships/hyperlink" Target="https://ablescouts.org/subscribe/"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s://ablescouts.org/" TargetMode="External"/><Relationship Id="rId5" Type="http://schemas.openxmlformats.org/officeDocument/2006/relationships/hyperlink" Target="https://ablescouts.org/toolbox/" TargetMode="External"/><Relationship Id="rId4" Type="http://schemas.openxmlformats.org/officeDocument/2006/relationships/hyperlink" Target="https://ablescouts.org/tag/snd-roundtabl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SpecialNeedsChair@scouting.org"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18300" y="2340300"/>
            <a:ext cx="7907400" cy="1136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300" b="1"/>
              <a:t>SND 100 </a:t>
            </a:r>
            <a:r>
              <a:rPr lang="en" sz="3300"/>
              <a:t>Essentials in Serving Scouts with Special Needs &amp; Disabilities</a:t>
            </a:r>
            <a:endParaRPr sz="33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688700" y="445025"/>
            <a:ext cx="8143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020" b="1"/>
              <a:t>Partner with Parents</a:t>
            </a:r>
            <a:endParaRPr sz="4020" b="1"/>
          </a:p>
        </p:txBody>
      </p:sp>
      <p:sp>
        <p:nvSpPr>
          <p:cNvPr id="111" name="Google Shape;111;p22"/>
          <p:cNvSpPr txBox="1">
            <a:spLocks noGrp="1"/>
          </p:cNvSpPr>
          <p:nvPr>
            <p:ph type="body" idx="1"/>
          </p:nvPr>
        </p:nvSpPr>
        <p:spPr>
          <a:xfrm>
            <a:off x="866000" y="2070900"/>
            <a:ext cx="7512000" cy="2423100"/>
          </a:xfrm>
          <a:prstGeom prst="rect">
            <a:avLst/>
          </a:prstGeom>
        </p:spPr>
        <p:txBody>
          <a:bodyPr spcFirstLastPara="1" wrap="square" lIns="91425" tIns="91425" rIns="91425" bIns="91425" anchor="t" anchorCtr="0">
            <a:noAutofit/>
          </a:bodyPr>
          <a:lstStyle/>
          <a:p>
            <a:pPr marL="457200" lvl="0" indent="-381000" algn="l" rtl="0">
              <a:lnSpc>
                <a:spcPct val="95000"/>
              </a:lnSpc>
              <a:spcBef>
                <a:spcPts val="0"/>
              </a:spcBef>
              <a:spcAft>
                <a:spcPts val="0"/>
              </a:spcAft>
              <a:buClr>
                <a:schemeClr val="dk1"/>
              </a:buClr>
              <a:buSzPts val="2400"/>
              <a:buChar char="●"/>
            </a:pPr>
            <a:r>
              <a:rPr lang="en" sz="2400">
                <a:solidFill>
                  <a:schemeClr val="dk1"/>
                </a:solidFill>
              </a:rPr>
              <a:t>Have a Joining Conference for Scouts</a:t>
            </a:r>
            <a:endParaRPr sz="2400">
              <a:solidFill>
                <a:schemeClr val="dk1"/>
              </a:solidFill>
            </a:endParaRPr>
          </a:p>
          <a:p>
            <a:pPr marL="457200" lvl="0" indent="-381000" algn="l" rtl="0">
              <a:lnSpc>
                <a:spcPct val="95000"/>
              </a:lnSpc>
              <a:spcBef>
                <a:spcPts val="0"/>
              </a:spcBef>
              <a:spcAft>
                <a:spcPts val="0"/>
              </a:spcAft>
              <a:buClr>
                <a:schemeClr val="dk1"/>
              </a:buClr>
              <a:buSzPts val="2400"/>
              <a:buChar char="●"/>
            </a:pPr>
            <a:r>
              <a:rPr lang="en" sz="2400">
                <a:solidFill>
                  <a:schemeClr val="dk1"/>
                </a:solidFill>
              </a:rPr>
              <a:t>Meet regularly with parents</a:t>
            </a:r>
            <a:endParaRPr sz="2400">
              <a:solidFill>
                <a:schemeClr val="dk1"/>
              </a:solidFill>
            </a:endParaRPr>
          </a:p>
          <a:p>
            <a:pPr marL="457200" lvl="0" indent="-381000" algn="l" rtl="0">
              <a:lnSpc>
                <a:spcPct val="95000"/>
              </a:lnSpc>
              <a:spcBef>
                <a:spcPts val="0"/>
              </a:spcBef>
              <a:spcAft>
                <a:spcPts val="0"/>
              </a:spcAft>
              <a:buClr>
                <a:schemeClr val="dk1"/>
              </a:buClr>
              <a:buSzPts val="2400"/>
              <a:buChar char="●"/>
            </a:pPr>
            <a:r>
              <a:rPr lang="en" sz="2400">
                <a:solidFill>
                  <a:schemeClr val="dk1"/>
                </a:solidFill>
              </a:rPr>
              <a:t>Praise successes and encourage</a:t>
            </a:r>
            <a:endParaRPr sz="2400">
              <a:solidFill>
                <a:schemeClr val="dk1"/>
              </a:solidFill>
            </a:endParaRPr>
          </a:p>
          <a:p>
            <a:pPr marL="457200" lvl="0" indent="-381000" algn="l" rtl="0">
              <a:lnSpc>
                <a:spcPct val="95000"/>
              </a:lnSpc>
              <a:spcBef>
                <a:spcPts val="0"/>
              </a:spcBef>
              <a:spcAft>
                <a:spcPts val="0"/>
              </a:spcAft>
              <a:buClr>
                <a:schemeClr val="dk1"/>
              </a:buClr>
              <a:buSzPts val="2400"/>
              <a:buChar char="●"/>
            </a:pPr>
            <a:r>
              <a:rPr lang="en" sz="2400">
                <a:solidFill>
                  <a:schemeClr val="dk1"/>
                </a:solidFill>
              </a:rPr>
              <a:t>Encourage parents to become active in the unit </a:t>
            </a:r>
            <a:endParaRPr sz="2400">
              <a:solidFill>
                <a:schemeClr val="dk1"/>
              </a:solidFill>
            </a:endParaRPr>
          </a:p>
          <a:p>
            <a:pPr marL="0" lvl="0" indent="0" algn="l" rtl="0">
              <a:lnSpc>
                <a:spcPct val="95000"/>
              </a:lnSpc>
              <a:spcBef>
                <a:spcPts val="0"/>
              </a:spcBef>
              <a:spcAft>
                <a:spcPts val="1200"/>
              </a:spcAft>
              <a:buNone/>
            </a:pPr>
            <a:endParaRPr sz="2000"/>
          </a:p>
        </p:txBody>
      </p:sp>
      <p:sp>
        <p:nvSpPr>
          <p:cNvPr id="112" name="Google Shape;112;p22"/>
          <p:cNvSpPr txBox="1"/>
          <p:nvPr/>
        </p:nvSpPr>
        <p:spPr>
          <a:xfrm>
            <a:off x="411800" y="1184688"/>
            <a:ext cx="8420400" cy="886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100" i="1">
                <a:solidFill>
                  <a:schemeClr val="dk1"/>
                </a:solidFill>
              </a:rPr>
              <a:t>“How can we ensure the Scout is successfully experiencing all that Scouting has to offer?” </a:t>
            </a:r>
            <a:endParaRPr sz="2100" i="1">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title"/>
          </p:nvPr>
        </p:nvSpPr>
        <p:spPr>
          <a:xfrm>
            <a:off x="666900" y="445025"/>
            <a:ext cx="8165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020" b="1"/>
              <a:t>Partner with the Scout</a:t>
            </a:r>
            <a:endParaRPr sz="4020" b="1"/>
          </a:p>
        </p:txBody>
      </p:sp>
      <p:sp>
        <p:nvSpPr>
          <p:cNvPr id="118" name="Google Shape;118;p23"/>
          <p:cNvSpPr txBox="1">
            <a:spLocks noGrp="1"/>
          </p:cNvSpPr>
          <p:nvPr>
            <p:ph type="body" idx="1"/>
          </p:nvPr>
        </p:nvSpPr>
        <p:spPr>
          <a:xfrm>
            <a:off x="1819350" y="1351675"/>
            <a:ext cx="6812100" cy="3053700"/>
          </a:xfrm>
          <a:prstGeom prst="rect">
            <a:avLst/>
          </a:prstGeom>
        </p:spPr>
        <p:txBody>
          <a:bodyPr spcFirstLastPara="1" wrap="square" lIns="91425" tIns="91425" rIns="91425" bIns="91425" anchor="t" anchorCtr="0">
            <a:normAutofit/>
          </a:bodyPr>
          <a:lstStyle/>
          <a:p>
            <a:pPr marL="457200" lvl="0" indent="-381000" algn="l" rtl="0">
              <a:spcBef>
                <a:spcPts val="700"/>
              </a:spcBef>
              <a:spcAft>
                <a:spcPts val="0"/>
              </a:spcAft>
              <a:buClr>
                <a:schemeClr val="dk1"/>
              </a:buClr>
              <a:buSzPts val="2400"/>
              <a:buChar char="●"/>
            </a:pPr>
            <a:r>
              <a:rPr lang="en" sz="2400">
                <a:solidFill>
                  <a:schemeClr val="dk1"/>
                </a:solidFill>
              </a:rPr>
              <a:t>Communicate respectfully with the Scout</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Collaborate to gain insight</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Encourage the Scout to help create solutions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Encourage self-advocacy</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Offer flexibility</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Do not gossip or complain</a:t>
            </a:r>
            <a:endParaRPr sz="24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677800" y="445025"/>
            <a:ext cx="8154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Partner with Peers</a:t>
            </a:r>
            <a:endParaRPr sz="4000" b="1"/>
          </a:p>
        </p:txBody>
      </p:sp>
      <p:sp>
        <p:nvSpPr>
          <p:cNvPr id="124" name="Google Shape;124;p24"/>
          <p:cNvSpPr txBox="1">
            <a:spLocks noGrp="1"/>
          </p:cNvSpPr>
          <p:nvPr>
            <p:ph type="body" idx="1"/>
          </p:nvPr>
        </p:nvSpPr>
        <p:spPr>
          <a:xfrm>
            <a:off x="743200" y="1825250"/>
            <a:ext cx="7878600" cy="274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chemeClr val="dk1"/>
              </a:buClr>
              <a:buSzPts val="1100"/>
              <a:buFont typeface="Arial"/>
              <a:buNone/>
            </a:pPr>
            <a:r>
              <a:rPr lang="en" sz="2600">
                <a:solidFill>
                  <a:schemeClr val="dk1"/>
                </a:solidFill>
              </a:rPr>
              <a:t>Peer buddy is an ongoing, supportive relationship between Scouts. </a:t>
            </a:r>
            <a:endParaRPr sz="2600">
              <a:solidFill>
                <a:schemeClr val="dk1"/>
              </a:solidFill>
            </a:endParaRPr>
          </a:p>
          <a:p>
            <a:pPr marL="0" lvl="0" indent="0" algn="ctr" rtl="0">
              <a:spcBef>
                <a:spcPts val="0"/>
              </a:spcBef>
              <a:spcAft>
                <a:spcPts val="0"/>
              </a:spcAft>
              <a:buClr>
                <a:schemeClr val="dk1"/>
              </a:buClr>
              <a:buSzPts val="1100"/>
              <a:buFont typeface="Arial"/>
              <a:buNone/>
            </a:pPr>
            <a:r>
              <a:rPr lang="en" sz="2600">
                <a:solidFill>
                  <a:schemeClr val="dk1"/>
                </a:solidFill>
              </a:rPr>
              <a:t>It is </a:t>
            </a:r>
            <a:r>
              <a:rPr lang="en" sz="2600" b="1">
                <a:solidFill>
                  <a:schemeClr val="dk1"/>
                </a:solidFill>
              </a:rPr>
              <a:t>NOT</a:t>
            </a:r>
            <a:r>
              <a:rPr lang="en" sz="2600">
                <a:solidFill>
                  <a:schemeClr val="dk1"/>
                </a:solidFill>
              </a:rPr>
              <a:t> the same as the Buddy System</a:t>
            </a:r>
            <a:r>
              <a:rPr lang="en" sz="3000">
                <a:solidFill>
                  <a:schemeClr val="dk1"/>
                </a:solidFill>
              </a:rPr>
              <a:t>.</a:t>
            </a:r>
            <a:endParaRPr sz="30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666900" y="445025"/>
            <a:ext cx="8165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Planning Events</a:t>
            </a:r>
            <a:endParaRPr sz="4000" b="1"/>
          </a:p>
        </p:txBody>
      </p:sp>
      <p:sp>
        <p:nvSpPr>
          <p:cNvPr id="130" name="Google Shape;130;p25"/>
          <p:cNvSpPr txBox="1">
            <a:spLocks noGrp="1"/>
          </p:cNvSpPr>
          <p:nvPr>
            <p:ph type="body" idx="1"/>
          </p:nvPr>
        </p:nvSpPr>
        <p:spPr>
          <a:xfrm>
            <a:off x="721400" y="1280000"/>
            <a:ext cx="7791600" cy="1042200"/>
          </a:xfrm>
          <a:prstGeom prst="rect">
            <a:avLst/>
          </a:prstGeom>
        </p:spPr>
        <p:txBody>
          <a:bodyPr spcFirstLastPara="1" wrap="square" lIns="91425" tIns="91425" rIns="91425" bIns="91425" anchor="t" anchorCtr="0">
            <a:normAutofit/>
          </a:bodyPr>
          <a:lstStyle/>
          <a:p>
            <a:pPr marL="0" lvl="0" indent="0" algn="l" rtl="0">
              <a:spcBef>
                <a:spcPts val="800"/>
              </a:spcBef>
              <a:spcAft>
                <a:spcPts val="0"/>
              </a:spcAft>
              <a:buClr>
                <a:schemeClr val="dk1"/>
              </a:buClr>
              <a:buSzPts val="1100"/>
              <a:buFont typeface="Arial"/>
              <a:buNone/>
            </a:pPr>
            <a:r>
              <a:rPr lang="en" sz="2441">
                <a:solidFill>
                  <a:schemeClr val="dk1"/>
                </a:solidFill>
              </a:rPr>
              <a:t>When planning events, consider the following:</a:t>
            </a:r>
            <a:endParaRPr sz="2441">
              <a:solidFill>
                <a:schemeClr val="dk1"/>
              </a:solidFill>
            </a:endParaRPr>
          </a:p>
          <a:p>
            <a:pPr marL="0" lvl="0" indent="0" algn="l" rtl="0">
              <a:spcBef>
                <a:spcPts val="0"/>
              </a:spcBef>
              <a:spcAft>
                <a:spcPts val="1200"/>
              </a:spcAft>
              <a:buNone/>
            </a:pPr>
            <a:endParaRPr/>
          </a:p>
        </p:txBody>
      </p:sp>
      <p:sp>
        <p:nvSpPr>
          <p:cNvPr id="131" name="Google Shape;131;p25"/>
          <p:cNvSpPr txBox="1"/>
          <p:nvPr/>
        </p:nvSpPr>
        <p:spPr>
          <a:xfrm>
            <a:off x="2747550" y="1835100"/>
            <a:ext cx="3648900" cy="2277600"/>
          </a:xfrm>
          <a:prstGeom prst="rect">
            <a:avLst/>
          </a:prstGeom>
          <a:noFill/>
          <a:ln>
            <a:noFill/>
          </a:ln>
        </p:spPr>
        <p:txBody>
          <a:bodyPr spcFirstLastPara="1" wrap="square" lIns="91425" tIns="91425" rIns="91425" bIns="91425" anchor="t" anchorCtr="0">
            <a:noAutofit/>
          </a:bodyPr>
          <a:lstStyle/>
          <a:p>
            <a:pPr marL="457200" lvl="0" indent="-368300" algn="l" rtl="0">
              <a:lnSpc>
                <a:spcPct val="115000"/>
              </a:lnSpc>
              <a:spcBef>
                <a:spcPts val="800"/>
              </a:spcBef>
              <a:spcAft>
                <a:spcPts val="0"/>
              </a:spcAft>
              <a:buClr>
                <a:schemeClr val="dk1"/>
              </a:buClr>
              <a:buSzPts val="2200"/>
              <a:buChar char="●"/>
            </a:pPr>
            <a:r>
              <a:rPr lang="en" sz="2200">
                <a:solidFill>
                  <a:schemeClr val="dk1"/>
                </a:solidFill>
              </a:rPr>
              <a:t>Accessibility</a:t>
            </a:r>
            <a:endParaRPr sz="2200">
              <a:solidFill>
                <a:schemeClr val="dk1"/>
              </a:solidFill>
            </a:endParaRPr>
          </a:p>
          <a:p>
            <a:pPr marL="457200" lvl="0" indent="-368300" algn="l" rtl="0">
              <a:lnSpc>
                <a:spcPct val="115000"/>
              </a:lnSpc>
              <a:spcBef>
                <a:spcPts val="0"/>
              </a:spcBef>
              <a:spcAft>
                <a:spcPts val="0"/>
              </a:spcAft>
              <a:buClr>
                <a:schemeClr val="dk1"/>
              </a:buClr>
              <a:buSzPts val="2200"/>
              <a:buChar char="●"/>
            </a:pPr>
            <a:r>
              <a:rPr lang="en" sz="2200">
                <a:solidFill>
                  <a:schemeClr val="dk1"/>
                </a:solidFill>
              </a:rPr>
              <a:t>Sensory Considerations</a:t>
            </a:r>
            <a:endParaRPr sz="2200">
              <a:solidFill>
                <a:schemeClr val="dk1"/>
              </a:solidFill>
            </a:endParaRPr>
          </a:p>
          <a:p>
            <a:pPr marL="457200" lvl="0" indent="-368300" algn="l" rtl="0">
              <a:lnSpc>
                <a:spcPct val="115000"/>
              </a:lnSpc>
              <a:spcBef>
                <a:spcPts val="0"/>
              </a:spcBef>
              <a:spcAft>
                <a:spcPts val="0"/>
              </a:spcAft>
              <a:buClr>
                <a:schemeClr val="dk1"/>
              </a:buClr>
              <a:buSzPts val="2200"/>
              <a:buChar char="●"/>
            </a:pPr>
            <a:r>
              <a:rPr lang="en" sz="2200">
                <a:solidFill>
                  <a:schemeClr val="dk1"/>
                </a:solidFill>
              </a:rPr>
              <a:t>Clear Communication</a:t>
            </a:r>
            <a:endParaRPr sz="2200">
              <a:solidFill>
                <a:schemeClr val="dk1"/>
              </a:solidFill>
            </a:endParaRPr>
          </a:p>
          <a:p>
            <a:pPr marL="457200" lvl="0" indent="-368300" algn="l" rtl="0">
              <a:lnSpc>
                <a:spcPct val="115000"/>
              </a:lnSpc>
              <a:spcBef>
                <a:spcPts val="0"/>
              </a:spcBef>
              <a:spcAft>
                <a:spcPts val="0"/>
              </a:spcAft>
              <a:buClr>
                <a:schemeClr val="dk1"/>
              </a:buClr>
              <a:buSzPts val="2200"/>
              <a:buChar char="●"/>
            </a:pPr>
            <a:r>
              <a:rPr lang="en" sz="2200">
                <a:solidFill>
                  <a:schemeClr val="dk1"/>
                </a:solidFill>
              </a:rPr>
              <a:t>Peer Involvement</a:t>
            </a:r>
            <a:endParaRPr sz="2200">
              <a:solidFill>
                <a:schemeClr val="dk1"/>
              </a:solidFill>
            </a:endParaRPr>
          </a:p>
          <a:p>
            <a:pPr marL="457200" lvl="0" indent="-368300" algn="l" rtl="0">
              <a:lnSpc>
                <a:spcPct val="115000"/>
              </a:lnSpc>
              <a:spcBef>
                <a:spcPts val="0"/>
              </a:spcBef>
              <a:spcAft>
                <a:spcPts val="0"/>
              </a:spcAft>
              <a:buClr>
                <a:schemeClr val="dk1"/>
              </a:buClr>
              <a:buSzPts val="2200"/>
              <a:buChar char="●"/>
            </a:pPr>
            <a:r>
              <a:rPr lang="en" sz="2200">
                <a:solidFill>
                  <a:schemeClr val="dk1"/>
                </a:solidFill>
              </a:rPr>
              <a:t>Safety Measures</a:t>
            </a:r>
            <a:endParaRPr sz="2200">
              <a:solidFill>
                <a:schemeClr val="dk1"/>
              </a:solidFill>
            </a:endParaRPr>
          </a:p>
          <a:p>
            <a:pPr marL="457200" lvl="0" indent="-368300" algn="l" rtl="0">
              <a:lnSpc>
                <a:spcPct val="115000"/>
              </a:lnSpc>
              <a:spcBef>
                <a:spcPts val="0"/>
              </a:spcBef>
              <a:spcAft>
                <a:spcPts val="0"/>
              </a:spcAft>
              <a:buClr>
                <a:schemeClr val="dk1"/>
              </a:buClr>
              <a:buSzPts val="2200"/>
              <a:buChar char="●"/>
            </a:pPr>
            <a:r>
              <a:rPr lang="en" sz="2200">
                <a:solidFill>
                  <a:schemeClr val="dk1"/>
                </a:solidFill>
              </a:rPr>
              <a:t>Individualized Support</a:t>
            </a:r>
            <a:endParaRPr sz="2200">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607875" y="445025"/>
            <a:ext cx="8224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Adaptive Approaches</a:t>
            </a:r>
            <a:endParaRPr sz="4000" b="1"/>
          </a:p>
        </p:txBody>
      </p:sp>
      <p:sp>
        <p:nvSpPr>
          <p:cNvPr id="137" name="Google Shape;137;p26"/>
          <p:cNvSpPr txBox="1">
            <a:spLocks noGrp="1"/>
          </p:cNvSpPr>
          <p:nvPr>
            <p:ph type="body" idx="1"/>
          </p:nvPr>
        </p:nvSpPr>
        <p:spPr>
          <a:xfrm>
            <a:off x="885175" y="1995600"/>
            <a:ext cx="7501200" cy="1152300"/>
          </a:xfrm>
          <a:prstGeom prst="rect">
            <a:avLst/>
          </a:prstGeom>
        </p:spPr>
        <p:txBody>
          <a:bodyPr spcFirstLastPara="1" wrap="square" lIns="91425" tIns="91425" rIns="91425" bIns="91425" anchor="t" anchorCtr="0">
            <a:noAutofit/>
          </a:bodyPr>
          <a:lstStyle/>
          <a:p>
            <a:pPr marL="0" lvl="0" indent="0" algn="ctr" rtl="0">
              <a:lnSpc>
                <a:spcPct val="115000"/>
              </a:lnSpc>
              <a:spcBef>
                <a:spcPts val="700"/>
              </a:spcBef>
              <a:spcAft>
                <a:spcPts val="0"/>
              </a:spcAft>
              <a:buClr>
                <a:schemeClr val="dk1"/>
              </a:buClr>
              <a:buSzPts val="1100"/>
              <a:buFont typeface="Arial"/>
              <a:buNone/>
            </a:pPr>
            <a:r>
              <a:rPr lang="en" sz="2400">
                <a:solidFill>
                  <a:schemeClr val="dk1"/>
                </a:solidFill>
              </a:rPr>
              <a:t>Unit leaders can make accommodations for </a:t>
            </a:r>
            <a:r>
              <a:rPr lang="en" sz="2400" b="1">
                <a:solidFill>
                  <a:schemeClr val="dk1"/>
                </a:solidFill>
              </a:rPr>
              <a:t>timing</a:t>
            </a:r>
            <a:r>
              <a:rPr lang="en" sz="2400">
                <a:solidFill>
                  <a:schemeClr val="dk1"/>
                </a:solidFill>
              </a:rPr>
              <a:t>, </a:t>
            </a:r>
            <a:r>
              <a:rPr lang="en" sz="2400" b="1">
                <a:solidFill>
                  <a:schemeClr val="dk1"/>
                </a:solidFill>
              </a:rPr>
              <a:t>scheduling</a:t>
            </a:r>
            <a:r>
              <a:rPr lang="en" sz="2400">
                <a:solidFill>
                  <a:schemeClr val="dk1"/>
                </a:solidFill>
              </a:rPr>
              <a:t>, </a:t>
            </a:r>
            <a:r>
              <a:rPr lang="en" sz="2400" b="1">
                <a:solidFill>
                  <a:schemeClr val="dk1"/>
                </a:solidFill>
              </a:rPr>
              <a:t>setting</a:t>
            </a:r>
            <a:r>
              <a:rPr lang="en" sz="2400">
                <a:solidFill>
                  <a:schemeClr val="dk1"/>
                </a:solidFill>
              </a:rPr>
              <a:t>, </a:t>
            </a:r>
            <a:r>
              <a:rPr lang="en" sz="2400" b="1">
                <a:solidFill>
                  <a:schemeClr val="dk1"/>
                </a:solidFill>
              </a:rPr>
              <a:t>presentation</a:t>
            </a:r>
            <a:r>
              <a:rPr lang="en" sz="2400">
                <a:solidFill>
                  <a:schemeClr val="dk1"/>
                </a:solidFill>
              </a:rPr>
              <a:t>, and </a:t>
            </a:r>
            <a:r>
              <a:rPr lang="en" sz="2400" b="1">
                <a:solidFill>
                  <a:schemeClr val="dk1"/>
                </a:solidFill>
              </a:rPr>
              <a:t>response</a:t>
            </a:r>
            <a:r>
              <a:rPr lang="en" sz="2400">
                <a:solidFill>
                  <a:schemeClr val="dk1"/>
                </a:solidFill>
              </a:rPr>
              <a:t> when helping a Scout with his/her advancement. </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title"/>
          </p:nvPr>
        </p:nvSpPr>
        <p:spPr>
          <a:xfrm>
            <a:off x="607875" y="445025"/>
            <a:ext cx="8224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Possible Adaptations</a:t>
            </a:r>
            <a:endParaRPr sz="4000" b="1"/>
          </a:p>
        </p:txBody>
      </p:sp>
      <p:sp>
        <p:nvSpPr>
          <p:cNvPr id="143" name="Google Shape;143;p27"/>
          <p:cNvSpPr txBox="1"/>
          <p:nvPr/>
        </p:nvSpPr>
        <p:spPr>
          <a:xfrm>
            <a:off x="2639100" y="1709500"/>
            <a:ext cx="4313100" cy="2281500"/>
          </a:xfrm>
          <a:prstGeom prst="rect">
            <a:avLst/>
          </a:prstGeom>
          <a:noFill/>
          <a:ln>
            <a:noFill/>
          </a:ln>
        </p:spPr>
        <p:txBody>
          <a:bodyPr spcFirstLastPara="1" wrap="square" lIns="91425" tIns="91425" rIns="91425" bIns="91425" anchor="t" anchorCtr="0">
            <a:noAutofit/>
          </a:bodyPr>
          <a:lstStyle/>
          <a:p>
            <a:pPr marL="457200" lvl="0" indent="-361950" algn="l" rtl="0">
              <a:lnSpc>
                <a:spcPct val="115000"/>
              </a:lnSpc>
              <a:spcBef>
                <a:spcPts val="400"/>
              </a:spcBef>
              <a:spcAft>
                <a:spcPts val="0"/>
              </a:spcAft>
              <a:buClr>
                <a:schemeClr val="dk1"/>
              </a:buClr>
              <a:buSzPts val="2100"/>
              <a:buChar char="●"/>
            </a:pPr>
            <a:r>
              <a:rPr lang="en" sz="2100">
                <a:solidFill>
                  <a:schemeClr val="dk1"/>
                </a:solidFill>
              </a:rPr>
              <a:t>Materials Adaptation</a:t>
            </a:r>
            <a:endParaRPr sz="2100">
              <a:solidFill>
                <a:schemeClr val="dk1"/>
              </a:solidFill>
            </a:endParaRPr>
          </a:p>
          <a:p>
            <a:pPr marL="457200" lvl="0" indent="-361950" algn="l" rtl="0">
              <a:lnSpc>
                <a:spcPct val="115000"/>
              </a:lnSpc>
              <a:spcBef>
                <a:spcPts val="0"/>
              </a:spcBef>
              <a:spcAft>
                <a:spcPts val="0"/>
              </a:spcAft>
              <a:buClr>
                <a:schemeClr val="dk1"/>
              </a:buClr>
              <a:buSzPts val="2100"/>
              <a:buChar char="●"/>
            </a:pPr>
            <a:r>
              <a:rPr lang="en" sz="2100">
                <a:solidFill>
                  <a:schemeClr val="dk1"/>
                </a:solidFill>
              </a:rPr>
              <a:t>Architectural Adaptation</a:t>
            </a:r>
            <a:endParaRPr sz="2100">
              <a:solidFill>
                <a:schemeClr val="dk1"/>
              </a:solidFill>
            </a:endParaRPr>
          </a:p>
          <a:p>
            <a:pPr marL="457200" lvl="0" indent="-361950" algn="l" rtl="0">
              <a:lnSpc>
                <a:spcPct val="115000"/>
              </a:lnSpc>
              <a:spcBef>
                <a:spcPts val="0"/>
              </a:spcBef>
              <a:spcAft>
                <a:spcPts val="0"/>
              </a:spcAft>
              <a:buClr>
                <a:schemeClr val="dk1"/>
              </a:buClr>
              <a:buSzPts val="2100"/>
              <a:buChar char="●"/>
            </a:pPr>
            <a:r>
              <a:rPr lang="en" sz="2100">
                <a:solidFill>
                  <a:schemeClr val="dk1"/>
                </a:solidFill>
              </a:rPr>
              <a:t>Leisure Companion Adaptation</a:t>
            </a:r>
            <a:endParaRPr sz="2100">
              <a:solidFill>
                <a:schemeClr val="dk1"/>
              </a:solidFill>
            </a:endParaRPr>
          </a:p>
          <a:p>
            <a:pPr marL="457200" lvl="0" indent="-361950" algn="l" rtl="0">
              <a:lnSpc>
                <a:spcPct val="115000"/>
              </a:lnSpc>
              <a:spcBef>
                <a:spcPts val="0"/>
              </a:spcBef>
              <a:spcAft>
                <a:spcPts val="0"/>
              </a:spcAft>
              <a:buClr>
                <a:schemeClr val="dk1"/>
              </a:buClr>
              <a:buSzPts val="2100"/>
              <a:buChar char="●"/>
            </a:pPr>
            <a:r>
              <a:rPr lang="en" sz="2100">
                <a:solidFill>
                  <a:schemeClr val="dk1"/>
                </a:solidFill>
              </a:rPr>
              <a:t>Cooperative Group Adaptation</a:t>
            </a:r>
            <a:endParaRPr sz="2100">
              <a:solidFill>
                <a:schemeClr val="dk1"/>
              </a:solidFill>
            </a:endParaRPr>
          </a:p>
          <a:p>
            <a:pPr marL="457200" lvl="0" indent="-361950" algn="l" rtl="0">
              <a:lnSpc>
                <a:spcPct val="115000"/>
              </a:lnSpc>
              <a:spcBef>
                <a:spcPts val="0"/>
              </a:spcBef>
              <a:spcAft>
                <a:spcPts val="0"/>
              </a:spcAft>
              <a:buClr>
                <a:schemeClr val="dk1"/>
              </a:buClr>
              <a:buSzPts val="2100"/>
              <a:buChar char="●"/>
            </a:pPr>
            <a:r>
              <a:rPr lang="en" sz="2100">
                <a:solidFill>
                  <a:schemeClr val="dk1"/>
                </a:solidFill>
              </a:rPr>
              <a:t>Scheduling Adaptation</a:t>
            </a:r>
            <a:endParaRPr sz="2100">
              <a:solidFill>
                <a:schemeClr val="dk1"/>
              </a:solidFill>
            </a:endParaRPr>
          </a:p>
          <a:p>
            <a:pPr marL="457200" lvl="0" indent="-361950" algn="l" rtl="0">
              <a:lnSpc>
                <a:spcPct val="115000"/>
              </a:lnSpc>
              <a:spcBef>
                <a:spcPts val="0"/>
              </a:spcBef>
              <a:spcAft>
                <a:spcPts val="0"/>
              </a:spcAft>
              <a:buClr>
                <a:schemeClr val="dk1"/>
              </a:buClr>
              <a:buSzPts val="2100"/>
              <a:buChar char="●"/>
            </a:pPr>
            <a:r>
              <a:rPr lang="en" sz="2100">
                <a:solidFill>
                  <a:schemeClr val="dk1"/>
                </a:solidFill>
              </a:rPr>
              <a:t>Environmental Adaptation</a:t>
            </a:r>
            <a:endParaRPr sz="21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597250" y="445025"/>
            <a:ext cx="8235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Advancement Support</a:t>
            </a:r>
            <a:endParaRPr sz="4000" b="1"/>
          </a:p>
        </p:txBody>
      </p:sp>
      <p:sp>
        <p:nvSpPr>
          <p:cNvPr id="149" name="Google Shape;149;p28"/>
          <p:cNvSpPr txBox="1">
            <a:spLocks noGrp="1"/>
          </p:cNvSpPr>
          <p:nvPr>
            <p:ph type="body" idx="1"/>
          </p:nvPr>
        </p:nvSpPr>
        <p:spPr>
          <a:xfrm>
            <a:off x="746025" y="1337925"/>
            <a:ext cx="8086200" cy="3231000"/>
          </a:xfrm>
          <a:prstGeom prst="rect">
            <a:avLst/>
          </a:prstGeom>
        </p:spPr>
        <p:txBody>
          <a:bodyPr spcFirstLastPara="1" wrap="square" lIns="91425" tIns="91425" rIns="91425" bIns="91425" anchor="t" anchorCtr="0">
            <a:normAutofit/>
          </a:bodyPr>
          <a:lstStyle/>
          <a:p>
            <a:pPr marL="457200" lvl="0" indent="-381000" algn="l" rtl="0">
              <a:spcBef>
                <a:spcPts val="800"/>
              </a:spcBef>
              <a:spcAft>
                <a:spcPts val="0"/>
              </a:spcAft>
              <a:buClr>
                <a:schemeClr val="dk1"/>
              </a:buClr>
              <a:buSzPts val="2400"/>
              <a:buChar char="●"/>
            </a:pPr>
            <a:r>
              <a:rPr lang="en" sz="2400">
                <a:solidFill>
                  <a:schemeClr val="dk1"/>
                </a:solidFill>
              </a:rPr>
              <a:t>Cub Scout, Scouts BSA and Venturing advancement</a:t>
            </a:r>
            <a:endParaRPr sz="2400">
              <a:solidFill>
                <a:schemeClr val="dk1"/>
              </a:solidFill>
            </a:endParaRPr>
          </a:p>
          <a:p>
            <a:pPr marL="457200" lvl="0" indent="-381000" algn="l" rtl="0">
              <a:spcBef>
                <a:spcPts val="0"/>
              </a:spcBef>
              <a:spcAft>
                <a:spcPts val="0"/>
              </a:spcAft>
              <a:buSzPts val="2400"/>
              <a:buChar char="●"/>
            </a:pPr>
            <a:r>
              <a:rPr lang="en" sz="2400" u="sng">
                <a:solidFill>
                  <a:schemeClr val="hlink"/>
                </a:solidFill>
                <a:hlinkClick r:id="rId3"/>
              </a:rPr>
              <a:t> Alternate Rank Requirement</a:t>
            </a:r>
            <a:endParaRPr sz="2400" u="sng">
              <a:solidFill>
                <a:schemeClr val="hlink"/>
              </a:solidFill>
            </a:endParaRPr>
          </a:p>
          <a:p>
            <a:pPr marL="457200" lvl="0" indent="-381000" algn="l" rtl="0">
              <a:spcBef>
                <a:spcPts val="0"/>
              </a:spcBef>
              <a:spcAft>
                <a:spcPts val="0"/>
              </a:spcAft>
              <a:buSzPts val="2400"/>
              <a:buChar char="●"/>
            </a:pPr>
            <a:r>
              <a:rPr lang="en" sz="2400" u="sng">
                <a:solidFill>
                  <a:schemeClr val="hlink"/>
                </a:solidFill>
                <a:hlinkClick r:id="rId4"/>
              </a:rPr>
              <a:t>Application for Alternative Eagle Scout Rank Merit Badges</a:t>
            </a:r>
            <a:endParaRPr sz="2400" u="sng">
              <a:solidFill>
                <a:schemeClr val="hlink"/>
              </a:solidFill>
            </a:endParaRPr>
          </a:p>
          <a:p>
            <a:pPr marL="457200" lvl="0" indent="-381000" algn="l" rtl="0">
              <a:spcBef>
                <a:spcPts val="0"/>
              </a:spcBef>
              <a:spcAft>
                <a:spcPts val="0"/>
              </a:spcAft>
              <a:buSzPts val="2400"/>
              <a:buChar char="●"/>
            </a:pPr>
            <a:r>
              <a:rPr lang="en" sz="2400" u="sng">
                <a:solidFill>
                  <a:schemeClr val="hlink"/>
                </a:solidFill>
                <a:hlinkClick r:id="rId5"/>
              </a:rPr>
              <a:t>Participation Beyond the Age of Eligibility</a:t>
            </a:r>
            <a:endParaRPr sz="2400" u="sng">
              <a:solidFill>
                <a:schemeClr val="hlink"/>
              </a:solidFill>
            </a:endParaRPr>
          </a:p>
          <a:p>
            <a:pPr marL="457200" lvl="0" indent="-381000" algn="l" rtl="0">
              <a:spcBef>
                <a:spcPts val="0"/>
              </a:spcBef>
              <a:spcAft>
                <a:spcPts val="0"/>
              </a:spcAft>
              <a:buClr>
                <a:schemeClr val="dk1"/>
              </a:buClr>
              <a:buSzPts val="2400"/>
              <a:buChar char="●"/>
            </a:pPr>
            <a:r>
              <a:rPr lang="en" sz="2400">
                <a:solidFill>
                  <a:schemeClr val="dk1"/>
                </a:solidFill>
              </a:rPr>
              <a:t>Time extensions to earn the Eagle Scout rank</a:t>
            </a:r>
            <a:endParaRPr sz="24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682250" y="445025"/>
            <a:ext cx="8150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When Conflicts Occur</a:t>
            </a:r>
            <a:endParaRPr sz="4000" b="1"/>
          </a:p>
        </p:txBody>
      </p:sp>
      <p:sp>
        <p:nvSpPr>
          <p:cNvPr id="155" name="Google Shape;155;p29"/>
          <p:cNvSpPr txBox="1">
            <a:spLocks noGrp="1"/>
          </p:cNvSpPr>
          <p:nvPr>
            <p:ph type="body" idx="1"/>
          </p:nvPr>
        </p:nvSpPr>
        <p:spPr>
          <a:xfrm>
            <a:off x="2313750" y="1470775"/>
            <a:ext cx="4516500" cy="2811000"/>
          </a:xfrm>
          <a:prstGeom prst="rect">
            <a:avLst/>
          </a:prstGeom>
        </p:spPr>
        <p:txBody>
          <a:bodyPr spcFirstLastPara="1" wrap="square" lIns="91425" tIns="91425" rIns="91425" bIns="91425" anchor="t" anchorCtr="0">
            <a:normAutofit lnSpcReduction="10000"/>
          </a:bodyPr>
          <a:lstStyle/>
          <a:p>
            <a:pPr marL="457200" lvl="0" indent="-381000" algn="l" rtl="0">
              <a:spcBef>
                <a:spcPts val="800"/>
              </a:spcBef>
              <a:spcAft>
                <a:spcPts val="0"/>
              </a:spcAft>
              <a:buClr>
                <a:schemeClr val="dk1"/>
              </a:buClr>
              <a:buSzPts val="2400"/>
              <a:buChar char="●"/>
            </a:pPr>
            <a:r>
              <a:rPr lang="en" sz="2400">
                <a:solidFill>
                  <a:schemeClr val="dk1"/>
                </a:solidFill>
              </a:rPr>
              <a:t>Don’t make snap decisions.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Remain Calm</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Communicate Clearly</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Offer Support</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Find Solutions Together</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Seek Guidance</a:t>
            </a:r>
            <a:endParaRPr sz="24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0"/>
          <p:cNvSpPr txBox="1">
            <a:spLocks noGrp="1"/>
          </p:cNvSpPr>
          <p:nvPr>
            <p:ph type="title"/>
          </p:nvPr>
        </p:nvSpPr>
        <p:spPr>
          <a:xfrm>
            <a:off x="650375" y="445025"/>
            <a:ext cx="8181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Corrective Action</a:t>
            </a:r>
            <a:endParaRPr sz="4000" b="1"/>
          </a:p>
        </p:txBody>
      </p:sp>
      <p:sp>
        <p:nvSpPr>
          <p:cNvPr id="161" name="Google Shape;161;p30"/>
          <p:cNvSpPr txBox="1">
            <a:spLocks noGrp="1"/>
          </p:cNvSpPr>
          <p:nvPr>
            <p:ph type="body" idx="1"/>
          </p:nvPr>
        </p:nvSpPr>
        <p:spPr>
          <a:xfrm>
            <a:off x="1744975" y="1470775"/>
            <a:ext cx="6673500" cy="3098100"/>
          </a:xfrm>
          <a:prstGeom prst="rect">
            <a:avLst/>
          </a:prstGeom>
        </p:spPr>
        <p:txBody>
          <a:bodyPr spcFirstLastPara="1" wrap="square" lIns="91425" tIns="91425" rIns="91425" bIns="91425" anchor="t" anchorCtr="0">
            <a:normAutofit/>
          </a:bodyPr>
          <a:lstStyle/>
          <a:p>
            <a:pPr marL="0" lvl="0" indent="0" algn="l" rtl="0">
              <a:spcBef>
                <a:spcPts val="800"/>
              </a:spcBef>
              <a:spcAft>
                <a:spcPts val="0"/>
              </a:spcAft>
              <a:buClr>
                <a:schemeClr val="dk1"/>
              </a:buClr>
              <a:buSzPts val="1100"/>
              <a:buFont typeface="Arial"/>
              <a:buNone/>
            </a:pPr>
            <a:r>
              <a:rPr lang="en" sz="2400">
                <a:solidFill>
                  <a:schemeClr val="dk1"/>
                </a:solidFill>
              </a:rPr>
              <a:t>A disability is not an automatic excuse for poor behavior. Corrective action should build…</a:t>
            </a:r>
            <a:endParaRPr sz="2400">
              <a:solidFill>
                <a:schemeClr val="dk1"/>
              </a:solidFill>
            </a:endParaRPr>
          </a:p>
          <a:p>
            <a:pPr marL="1371600" lvl="0" indent="-381000" algn="l" rtl="0">
              <a:spcBef>
                <a:spcPts val="700"/>
              </a:spcBef>
              <a:spcAft>
                <a:spcPts val="0"/>
              </a:spcAft>
              <a:buClr>
                <a:schemeClr val="dk1"/>
              </a:buClr>
              <a:buSzPts val="2400"/>
              <a:buChar char="●"/>
            </a:pPr>
            <a:r>
              <a:rPr lang="en" sz="2400">
                <a:solidFill>
                  <a:schemeClr val="dk1"/>
                </a:solidFill>
              </a:rPr>
              <a:t>Self-awareness</a:t>
            </a:r>
            <a:endParaRPr sz="2400">
              <a:solidFill>
                <a:schemeClr val="dk1"/>
              </a:solidFill>
            </a:endParaRPr>
          </a:p>
          <a:p>
            <a:pPr marL="1371600" lvl="0" indent="-381000" algn="l" rtl="0">
              <a:spcBef>
                <a:spcPts val="0"/>
              </a:spcBef>
              <a:spcAft>
                <a:spcPts val="0"/>
              </a:spcAft>
              <a:buClr>
                <a:schemeClr val="dk1"/>
              </a:buClr>
              <a:buSzPts val="2400"/>
              <a:buChar char="●"/>
            </a:pPr>
            <a:r>
              <a:rPr lang="en" sz="2400">
                <a:solidFill>
                  <a:schemeClr val="dk1"/>
                </a:solidFill>
              </a:rPr>
              <a:t>Coping and adaptation skills</a:t>
            </a:r>
            <a:endParaRPr sz="2400">
              <a:solidFill>
                <a:schemeClr val="dk1"/>
              </a:solidFill>
            </a:endParaRPr>
          </a:p>
          <a:p>
            <a:pPr marL="1371600" lvl="0" indent="-381000" algn="l" rtl="0">
              <a:spcBef>
                <a:spcPts val="0"/>
              </a:spcBef>
              <a:spcAft>
                <a:spcPts val="0"/>
              </a:spcAft>
              <a:buClr>
                <a:schemeClr val="dk1"/>
              </a:buClr>
              <a:buSzPts val="2400"/>
              <a:buChar char="●"/>
            </a:pPr>
            <a:r>
              <a:rPr lang="en" sz="2400">
                <a:solidFill>
                  <a:schemeClr val="dk1"/>
                </a:solidFill>
              </a:rPr>
              <a:t>Maturity</a:t>
            </a:r>
            <a:endParaRPr sz="2400">
              <a:solidFill>
                <a:schemeClr val="dk1"/>
              </a:solidFill>
            </a:endParaRPr>
          </a:p>
          <a:p>
            <a:pPr marL="1371600" lvl="0" indent="-381000" algn="l" rtl="0">
              <a:spcBef>
                <a:spcPts val="0"/>
              </a:spcBef>
              <a:spcAft>
                <a:spcPts val="0"/>
              </a:spcAft>
              <a:buClr>
                <a:schemeClr val="dk1"/>
              </a:buClr>
              <a:buSzPts val="2400"/>
              <a:buChar char="●"/>
            </a:pPr>
            <a:r>
              <a:rPr lang="en" sz="2400">
                <a:solidFill>
                  <a:schemeClr val="dk1"/>
                </a:solidFill>
              </a:rPr>
              <a:t>Wisdom</a:t>
            </a:r>
            <a:endParaRPr sz="24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1"/>
          <p:cNvSpPr txBox="1">
            <a:spLocks noGrp="1"/>
          </p:cNvSpPr>
          <p:nvPr>
            <p:ph type="title"/>
          </p:nvPr>
        </p:nvSpPr>
        <p:spPr>
          <a:xfrm>
            <a:off x="661000" y="445025"/>
            <a:ext cx="8171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Resources</a:t>
            </a:r>
            <a:endParaRPr sz="4000" b="1"/>
          </a:p>
        </p:txBody>
      </p:sp>
      <p:sp>
        <p:nvSpPr>
          <p:cNvPr id="167" name="Google Shape;167;p31"/>
          <p:cNvSpPr txBox="1">
            <a:spLocks noGrp="1"/>
          </p:cNvSpPr>
          <p:nvPr>
            <p:ph type="body" idx="1"/>
          </p:nvPr>
        </p:nvSpPr>
        <p:spPr>
          <a:xfrm>
            <a:off x="2042525" y="1152475"/>
            <a:ext cx="6301800" cy="3416400"/>
          </a:xfrm>
          <a:prstGeom prst="rect">
            <a:avLst/>
          </a:prstGeom>
        </p:spPr>
        <p:txBody>
          <a:bodyPr spcFirstLastPara="1" wrap="square" lIns="91425" tIns="91425" rIns="91425" bIns="91425" anchor="t" anchorCtr="0">
            <a:noAutofit/>
          </a:bodyPr>
          <a:lstStyle/>
          <a:p>
            <a:pPr marL="457200" lvl="0" indent="-323850" algn="l" rtl="0">
              <a:lnSpc>
                <a:spcPct val="100000"/>
              </a:lnSpc>
              <a:spcBef>
                <a:spcPts val="0"/>
              </a:spcBef>
              <a:spcAft>
                <a:spcPts val="0"/>
              </a:spcAft>
              <a:buClr>
                <a:schemeClr val="dk1"/>
              </a:buClr>
              <a:buSzPts val="1500"/>
              <a:buChar char="●"/>
            </a:pPr>
            <a:r>
              <a:rPr lang="en" sz="1500">
                <a:solidFill>
                  <a:schemeClr val="dk1"/>
                </a:solidFill>
              </a:rPr>
              <a:t>National Special Needs and Disabilities Committee</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3">
                  <a:extLst>
                    <a:ext uri="{A12FA001-AC4F-418D-AE19-62706E023703}">
                      <ahyp:hlinkClr xmlns:ahyp="http://schemas.microsoft.com/office/drawing/2018/hyperlinkcolor" val="tx"/>
                    </a:ext>
                  </a:extLst>
                </a:hlinkClick>
              </a:rPr>
              <a:t>https://www.scouting.org/resources/disabilities-awareness/</a:t>
            </a:r>
            <a:endParaRPr sz="2400">
              <a:solidFill>
                <a:schemeClr val="dk1"/>
              </a:solidFill>
            </a:endParaRPr>
          </a:p>
          <a:p>
            <a:pPr marL="914400" lvl="0" indent="0" algn="l" rtl="0">
              <a:lnSpc>
                <a:spcPct val="100000"/>
              </a:lnSpc>
              <a:spcBef>
                <a:spcPts val="0"/>
              </a:spcBef>
              <a:spcAft>
                <a:spcPts val="0"/>
              </a:spcAft>
              <a:buNone/>
            </a:pPr>
            <a:endParaRPr sz="1500">
              <a:solidFill>
                <a:schemeClr val="dk1"/>
              </a:solidFill>
            </a:endParaRPr>
          </a:p>
          <a:p>
            <a:pPr marL="457200" lvl="0" indent="-323850" algn="l" rtl="0">
              <a:lnSpc>
                <a:spcPct val="100000"/>
              </a:lnSpc>
              <a:spcBef>
                <a:spcPts val="0"/>
              </a:spcBef>
              <a:spcAft>
                <a:spcPts val="0"/>
              </a:spcAft>
              <a:buClr>
                <a:schemeClr val="dk1"/>
              </a:buClr>
              <a:buSzPts val="1500"/>
              <a:buChar char="●"/>
            </a:pPr>
            <a:r>
              <a:rPr lang="en" sz="1500">
                <a:solidFill>
                  <a:schemeClr val="dk1"/>
                </a:solidFill>
              </a:rPr>
              <a:t>National Special Needs and Disabilities Roundtables</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4">
                  <a:extLst>
                    <a:ext uri="{A12FA001-AC4F-418D-AE19-62706E023703}">
                      <ahyp:hlinkClr xmlns:ahyp="http://schemas.microsoft.com/office/drawing/2018/hyperlinkcolor" val="tx"/>
                    </a:ext>
                  </a:extLst>
                </a:hlinkClick>
              </a:rPr>
              <a:t>https://ablescouts.org/tag/snd-roundtable/</a:t>
            </a:r>
            <a:endParaRPr sz="2400">
              <a:solidFill>
                <a:schemeClr val="dk1"/>
              </a:solidFill>
            </a:endParaRPr>
          </a:p>
          <a:p>
            <a:pPr marL="0" lvl="0" indent="0" algn="l" rtl="0">
              <a:lnSpc>
                <a:spcPct val="100000"/>
              </a:lnSpc>
              <a:spcBef>
                <a:spcPts val="0"/>
              </a:spcBef>
              <a:spcAft>
                <a:spcPts val="0"/>
              </a:spcAft>
              <a:buNone/>
            </a:pPr>
            <a:endParaRPr sz="1500">
              <a:solidFill>
                <a:schemeClr val="dk1"/>
              </a:solidFill>
            </a:endParaRPr>
          </a:p>
          <a:p>
            <a:pPr marL="457200" lvl="0" indent="-323850" algn="l" rtl="0">
              <a:lnSpc>
                <a:spcPct val="100000"/>
              </a:lnSpc>
              <a:spcBef>
                <a:spcPts val="0"/>
              </a:spcBef>
              <a:spcAft>
                <a:spcPts val="0"/>
              </a:spcAft>
              <a:buClr>
                <a:schemeClr val="dk1"/>
              </a:buClr>
              <a:buSzPts val="1500"/>
              <a:buChar char="●"/>
            </a:pPr>
            <a:r>
              <a:rPr lang="en" sz="1500">
                <a:solidFill>
                  <a:schemeClr val="dk1"/>
                </a:solidFill>
              </a:rPr>
              <a:t>Inclusion Toolbox</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5">
                  <a:extLst>
                    <a:ext uri="{A12FA001-AC4F-418D-AE19-62706E023703}">
                      <ahyp:hlinkClr xmlns:ahyp="http://schemas.microsoft.com/office/drawing/2018/hyperlinkcolor" val="tx"/>
                    </a:ext>
                  </a:extLst>
                </a:hlinkClick>
              </a:rPr>
              <a:t>https://ablescouts.org/toolbox/</a:t>
            </a:r>
            <a:endParaRPr sz="1500">
              <a:solidFill>
                <a:schemeClr val="dk1"/>
              </a:solidFill>
            </a:endParaRPr>
          </a:p>
          <a:p>
            <a:pPr marL="914400" lvl="0" indent="0" algn="l" rtl="0">
              <a:lnSpc>
                <a:spcPct val="100000"/>
              </a:lnSpc>
              <a:spcBef>
                <a:spcPts val="0"/>
              </a:spcBef>
              <a:spcAft>
                <a:spcPts val="0"/>
              </a:spcAft>
              <a:buNone/>
            </a:pPr>
            <a:endParaRPr sz="1500">
              <a:solidFill>
                <a:schemeClr val="dk1"/>
              </a:solidFill>
            </a:endParaRPr>
          </a:p>
          <a:p>
            <a:pPr marL="457200" lvl="0" indent="-323850" algn="l" rtl="0">
              <a:lnSpc>
                <a:spcPct val="100000"/>
              </a:lnSpc>
              <a:spcBef>
                <a:spcPts val="0"/>
              </a:spcBef>
              <a:spcAft>
                <a:spcPts val="0"/>
              </a:spcAft>
              <a:buClr>
                <a:schemeClr val="dk1"/>
              </a:buClr>
              <a:buSzPts val="1500"/>
              <a:buChar char="●"/>
            </a:pPr>
            <a:r>
              <a:rPr lang="en" sz="1500">
                <a:solidFill>
                  <a:schemeClr val="dk1"/>
                </a:solidFill>
              </a:rPr>
              <a:t>Able Scouts website</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6">
                  <a:extLst>
                    <a:ext uri="{A12FA001-AC4F-418D-AE19-62706E023703}">
                      <ahyp:hlinkClr xmlns:ahyp="http://schemas.microsoft.com/office/drawing/2018/hyperlinkcolor" val="tx"/>
                    </a:ext>
                  </a:extLst>
                </a:hlinkClick>
              </a:rPr>
              <a:t>https://ablescouts.org/</a:t>
            </a:r>
            <a:endParaRPr sz="1500">
              <a:solidFill>
                <a:schemeClr val="dk1"/>
              </a:solidFill>
            </a:endParaRPr>
          </a:p>
          <a:p>
            <a:pPr marL="914400" lvl="0" indent="0" algn="l" rtl="0">
              <a:lnSpc>
                <a:spcPct val="100000"/>
              </a:lnSpc>
              <a:spcBef>
                <a:spcPts val="0"/>
              </a:spcBef>
              <a:spcAft>
                <a:spcPts val="0"/>
              </a:spcAft>
              <a:buNone/>
            </a:pPr>
            <a:endParaRPr sz="1500">
              <a:solidFill>
                <a:schemeClr val="dk1"/>
              </a:solidFill>
            </a:endParaRPr>
          </a:p>
          <a:p>
            <a:pPr marL="457200" lvl="0" indent="-323850" algn="l" rtl="0">
              <a:lnSpc>
                <a:spcPct val="100000"/>
              </a:lnSpc>
              <a:spcBef>
                <a:spcPts val="0"/>
              </a:spcBef>
              <a:spcAft>
                <a:spcPts val="0"/>
              </a:spcAft>
              <a:buClr>
                <a:schemeClr val="dk1"/>
              </a:buClr>
              <a:buSzPts val="1500"/>
              <a:buChar char="●"/>
            </a:pPr>
            <a:r>
              <a:rPr lang="en" sz="1500">
                <a:solidFill>
                  <a:schemeClr val="dk1"/>
                </a:solidFill>
              </a:rPr>
              <a:t>Able Scouts Newsletter - Abilities Digest</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7">
                  <a:extLst>
                    <a:ext uri="{A12FA001-AC4F-418D-AE19-62706E023703}">
                      <ahyp:hlinkClr xmlns:ahyp="http://schemas.microsoft.com/office/drawing/2018/hyperlinkcolor" val="tx"/>
                    </a:ext>
                  </a:extLst>
                </a:hlinkClick>
              </a:rPr>
              <a:t>https://ablescouts.org/subscribe/</a:t>
            </a:r>
            <a:endParaRPr sz="2400">
              <a:solidFill>
                <a:schemeClr val="dk1"/>
              </a:solidFill>
            </a:endParaRPr>
          </a:p>
          <a:p>
            <a:pPr marL="457200" lvl="0" indent="-381000" algn="l" rtl="0">
              <a:lnSpc>
                <a:spcPct val="100000"/>
              </a:lnSpc>
              <a:spcBef>
                <a:spcPts val="0"/>
              </a:spcBef>
              <a:spcAft>
                <a:spcPts val="0"/>
              </a:spcAft>
              <a:buClr>
                <a:schemeClr val="dk1"/>
              </a:buClr>
              <a:buSzPts val="2400"/>
              <a:buChar char="●"/>
            </a:pPr>
            <a:endParaRPr sz="2400">
              <a:solidFill>
                <a:schemeClr val="dk1"/>
              </a:solidFill>
            </a:endParaRPr>
          </a:p>
          <a:p>
            <a:pPr marL="0" lvl="0" indent="0" algn="l" rtl="0">
              <a:spcBef>
                <a:spcPts val="0"/>
              </a:spcBef>
              <a:spcAft>
                <a:spcPts val="1200"/>
              </a:spcAft>
              <a:buNone/>
            </a:pP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677800" y="445025"/>
            <a:ext cx="8154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Course Objective</a:t>
            </a:r>
            <a:endParaRPr sz="4000"/>
          </a:p>
        </p:txBody>
      </p:sp>
      <p:sp>
        <p:nvSpPr>
          <p:cNvPr id="60" name="Google Shape;60;p14"/>
          <p:cNvSpPr txBox="1">
            <a:spLocks noGrp="1"/>
          </p:cNvSpPr>
          <p:nvPr>
            <p:ph type="body" idx="1"/>
          </p:nvPr>
        </p:nvSpPr>
        <p:spPr>
          <a:xfrm>
            <a:off x="627150" y="1815150"/>
            <a:ext cx="7889700" cy="1789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chemeClr val="dk1"/>
              </a:buClr>
              <a:buSzPts val="1100"/>
              <a:buFont typeface="Arial"/>
              <a:buNone/>
            </a:pPr>
            <a:r>
              <a:rPr lang="en" sz="2400">
                <a:solidFill>
                  <a:schemeClr val="dk1"/>
                </a:solidFill>
              </a:rPr>
              <a:t>Assist leaders in developing a positive and inclusive program that caters to all youth in the Scouting program, including those with diverse abilities and challenges.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2"/>
          <p:cNvSpPr txBox="1">
            <a:spLocks noGrp="1"/>
          </p:cNvSpPr>
          <p:nvPr>
            <p:ph type="title"/>
          </p:nvPr>
        </p:nvSpPr>
        <p:spPr>
          <a:xfrm>
            <a:off x="661000" y="445025"/>
            <a:ext cx="8171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Support</a:t>
            </a:r>
            <a:endParaRPr sz="4000" b="1"/>
          </a:p>
        </p:txBody>
      </p:sp>
      <p:sp>
        <p:nvSpPr>
          <p:cNvPr id="173" name="Google Shape;173;p32"/>
          <p:cNvSpPr txBox="1">
            <a:spLocks noGrp="1"/>
          </p:cNvSpPr>
          <p:nvPr>
            <p:ph type="body" idx="1"/>
          </p:nvPr>
        </p:nvSpPr>
        <p:spPr>
          <a:xfrm>
            <a:off x="1595800" y="1365025"/>
            <a:ext cx="6301800" cy="26244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chemeClr val="dk1"/>
              </a:buClr>
              <a:buSzPts val="1700"/>
              <a:buChar char="●"/>
            </a:pPr>
            <a:r>
              <a:rPr lang="en" sz="1700">
                <a:solidFill>
                  <a:schemeClr val="dk1"/>
                </a:solidFill>
              </a:rPr>
              <a:t>Social Media Accounts</a:t>
            </a:r>
            <a:endParaRPr sz="1700">
              <a:solidFill>
                <a:schemeClr val="dk1"/>
              </a:solidFill>
            </a:endParaRPr>
          </a:p>
          <a:p>
            <a:pPr marL="914400" lvl="1" indent="-336550" algn="l" rtl="0">
              <a:spcBef>
                <a:spcPts val="0"/>
              </a:spcBef>
              <a:spcAft>
                <a:spcPts val="0"/>
              </a:spcAft>
              <a:buClr>
                <a:schemeClr val="dk1"/>
              </a:buClr>
              <a:buSzPts val="1700"/>
              <a:buChar char="○"/>
            </a:pPr>
            <a:r>
              <a:rPr lang="en" sz="1700">
                <a:solidFill>
                  <a:schemeClr val="dk1"/>
                </a:solidFill>
              </a:rPr>
              <a:t>Facebook: No Scout Left Behind:A Guide to Working with Scouts with Disabilities</a:t>
            </a:r>
            <a:endParaRPr sz="1700">
              <a:solidFill>
                <a:schemeClr val="dk1"/>
              </a:solidFill>
            </a:endParaRPr>
          </a:p>
          <a:p>
            <a:pPr marL="914400" lvl="1" indent="-336550" algn="l" rtl="0">
              <a:spcBef>
                <a:spcPts val="0"/>
              </a:spcBef>
              <a:spcAft>
                <a:spcPts val="0"/>
              </a:spcAft>
              <a:buClr>
                <a:schemeClr val="dk1"/>
              </a:buClr>
              <a:buSzPts val="1700"/>
              <a:buChar char="○"/>
            </a:pPr>
            <a:r>
              <a:rPr lang="en" sz="1700">
                <a:solidFill>
                  <a:schemeClr val="dk1"/>
                </a:solidFill>
              </a:rPr>
              <a:t>Instagram: No_Scout_Left_Behind</a:t>
            </a:r>
            <a:endParaRPr sz="1700">
              <a:solidFill>
                <a:schemeClr val="dk1"/>
              </a:solidFill>
            </a:endParaRPr>
          </a:p>
          <a:p>
            <a:pPr marL="914400" lvl="0" indent="0" algn="l" rtl="0">
              <a:spcBef>
                <a:spcPts val="0"/>
              </a:spcBef>
              <a:spcAft>
                <a:spcPts val="0"/>
              </a:spcAft>
              <a:buNone/>
            </a:pPr>
            <a:endParaRPr sz="1700">
              <a:solidFill>
                <a:schemeClr val="dk1"/>
              </a:solidFill>
            </a:endParaRPr>
          </a:p>
          <a:p>
            <a:pPr marL="457200" lvl="0" indent="-336550" algn="l" rtl="0">
              <a:spcBef>
                <a:spcPts val="0"/>
              </a:spcBef>
              <a:spcAft>
                <a:spcPts val="0"/>
              </a:spcAft>
              <a:buClr>
                <a:schemeClr val="dk1"/>
              </a:buClr>
              <a:buSzPts val="1700"/>
              <a:buChar char="●"/>
            </a:pPr>
            <a:r>
              <a:rPr lang="en" sz="1700">
                <a:solidFill>
                  <a:schemeClr val="dk1"/>
                </a:solidFill>
              </a:rPr>
              <a:t>National Special Needs and Disabilities Committee Chair email (for answers and assistance for any Special Needs questions/issues)</a:t>
            </a:r>
            <a:endParaRPr sz="1700">
              <a:solidFill>
                <a:schemeClr val="dk1"/>
              </a:solidFill>
            </a:endParaRPr>
          </a:p>
          <a:p>
            <a:pPr marL="914400" lvl="1" indent="-336550" algn="l" rtl="0">
              <a:spcBef>
                <a:spcPts val="0"/>
              </a:spcBef>
              <a:spcAft>
                <a:spcPts val="0"/>
              </a:spcAft>
              <a:buClr>
                <a:schemeClr val="dk1"/>
              </a:buClr>
              <a:buSzPts val="1700"/>
              <a:buChar char="○"/>
            </a:pPr>
            <a:r>
              <a:rPr lang="en" sz="1700" u="sng">
                <a:solidFill>
                  <a:srgbClr val="1155CC"/>
                </a:solidFill>
                <a:hlinkClick r:id="rId3">
                  <a:extLst>
                    <a:ext uri="{A12FA001-AC4F-418D-AE19-62706E023703}">
                      <ahyp:hlinkClr xmlns:ahyp="http://schemas.microsoft.com/office/drawing/2018/hyperlinkcolor" val="tx"/>
                    </a:ext>
                  </a:extLst>
                </a:hlinkClick>
              </a:rPr>
              <a:t>SpecialNeedsChair@scouting.org</a:t>
            </a:r>
            <a:endParaRPr sz="2600">
              <a:solidFill>
                <a:schemeClr val="dk1"/>
              </a:solidFill>
            </a:endParaRPr>
          </a:p>
          <a:p>
            <a:pPr marL="0" lvl="0" indent="0" algn="l" rtl="0">
              <a:spcBef>
                <a:spcPts val="0"/>
              </a:spcBef>
              <a:spcAft>
                <a:spcPts val="1200"/>
              </a:spcAft>
              <a:buNone/>
            </a:pP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3"/>
          <p:cNvSpPr txBox="1">
            <a:spLocks noGrp="1"/>
          </p:cNvSpPr>
          <p:nvPr>
            <p:ph type="title"/>
          </p:nvPr>
        </p:nvSpPr>
        <p:spPr>
          <a:xfrm>
            <a:off x="671625" y="445025"/>
            <a:ext cx="816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In Conclusion</a:t>
            </a:r>
            <a:endParaRPr sz="4000" b="1"/>
          </a:p>
        </p:txBody>
      </p:sp>
      <p:sp>
        <p:nvSpPr>
          <p:cNvPr id="179" name="Google Shape;179;p33"/>
          <p:cNvSpPr txBox="1">
            <a:spLocks noGrp="1"/>
          </p:cNvSpPr>
          <p:nvPr>
            <p:ph type="body" idx="1"/>
          </p:nvPr>
        </p:nvSpPr>
        <p:spPr>
          <a:xfrm>
            <a:off x="756650" y="1426525"/>
            <a:ext cx="8075700" cy="3142500"/>
          </a:xfrm>
          <a:prstGeom prst="rect">
            <a:avLst/>
          </a:prstGeom>
        </p:spPr>
        <p:txBody>
          <a:bodyPr spcFirstLastPara="1" wrap="square" lIns="91425" tIns="91425" rIns="91425" bIns="91425" anchor="t" anchorCtr="0">
            <a:normAutofit/>
          </a:bodyPr>
          <a:lstStyle/>
          <a:p>
            <a:pPr marL="457200" lvl="0" indent="-381000" algn="l" rtl="0">
              <a:lnSpc>
                <a:spcPct val="105000"/>
              </a:lnSpc>
              <a:spcBef>
                <a:spcPts val="800"/>
              </a:spcBef>
              <a:spcAft>
                <a:spcPts val="0"/>
              </a:spcAft>
              <a:buClr>
                <a:schemeClr val="dk1"/>
              </a:buClr>
              <a:buSzPts val="2400"/>
              <a:buChar char="●"/>
            </a:pPr>
            <a:r>
              <a:rPr lang="en" sz="2400">
                <a:solidFill>
                  <a:schemeClr val="dk1"/>
                </a:solidFill>
              </a:rPr>
              <a:t>Thinking about this experience, </a:t>
            </a:r>
            <a:endParaRPr sz="2400">
              <a:solidFill>
                <a:schemeClr val="dk1"/>
              </a:solidFill>
            </a:endParaRPr>
          </a:p>
          <a:p>
            <a:pPr marL="914400" lvl="1" indent="-381000" algn="l" rtl="0">
              <a:lnSpc>
                <a:spcPct val="105000"/>
              </a:lnSpc>
              <a:spcBef>
                <a:spcPts val="0"/>
              </a:spcBef>
              <a:spcAft>
                <a:spcPts val="0"/>
              </a:spcAft>
              <a:buClr>
                <a:schemeClr val="dk1"/>
              </a:buClr>
              <a:buSzPts val="2400"/>
              <a:buChar char="○"/>
            </a:pPr>
            <a:r>
              <a:rPr lang="en" sz="2400">
                <a:solidFill>
                  <a:schemeClr val="dk1"/>
                </a:solidFill>
              </a:rPr>
              <a:t>Does my Scouting unit, district, or council practice this type of inclusiveness?</a:t>
            </a:r>
            <a:endParaRPr sz="2400">
              <a:solidFill>
                <a:schemeClr val="dk1"/>
              </a:solidFill>
            </a:endParaRPr>
          </a:p>
          <a:p>
            <a:pPr marL="914400" lvl="1" indent="-381000" algn="l" rtl="0">
              <a:lnSpc>
                <a:spcPct val="105000"/>
              </a:lnSpc>
              <a:spcBef>
                <a:spcPts val="0"/>
              </a:spcBef>
              <a:spcAft>
                <a:spcPts val="0"/>
              </a:spcAft>
              <a:buClr>
                <a:schemeClr val="dk1"/>
              </a:buClr>
              <a:buSzPts val="2400"/>
              <a:buChar char="○"/>
            </a:pPr>
            <a:r>
              <a:rPr lang="en" sz="2400">
                <a:solidFill>
                  <a:schemeClr val="dk1"/>
                </a:solidFill>
              </a:rPr>
              <a:t>How can I change my current approach or prepare others to be better prepared to support the youth in our program?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656025" y="445025"/>
            <a:ext cx="81762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Course Topics</a:t>
            </a:r>
            <a:endParaRPr sz="4000"/>
          </a:p>
        </p:txBody>
      </p:sp>
      <p:sp>
        <p:nvSpPr>
          <p:cNvPr id="66" name="Google Shape;66;p15"/>
          <p:cNvSpPr txBox="1">
            <a:spLocks noGrp="1"/>
          </p:cNvSpPr>
          <p:nvPr>
            <p:ph type="body" idx="1"/>
          </p:nvPr>
        </p:nvSpPr>
        <p:spPr>
          <a:xfrm>
            <a:off x="656025" y="1557325"/>
            <a:ext cx="4042800" cy="2472600"/>
          </a:xfrm>
          <a:prstGeom prst="rect">
            <a:avLst/>
          </a:prstGeom>
        </p:spPr>
        <p:txBody>
          <a:bodyPr spcFirstLastPara="1" wrap="square" lIns="91425" tIns="91425" rIns="91425" bIns="91425" anchor="t" anchorCtr="0">
            <a:normAutofit/>
          </a:bodyPr>
          <a:lstStyle/>
          <a:p>
            <a:pPr marL="457200" lvl="0" indent="-381000" algn="l" rtl="0">
              <a:lnSpc>
                <a:spcPct val="100000"/>
              </a:lnSpc>
              <a:spcBef>
                <a:spcPts val="0"/>
              </a:spcBef>
              <a:spcAft>
                <a:spcPts val="0"/>
              </a:spcAft>
              <a:buClr>
                <a:schemeClr val="dk1"/>
              </a:buClr>
              <a:buSzPts val="2400"/>
              <a:buChar char="●"/>
            </a:pPr>
            <a:r>
              <a:rPr lang="en" sz="2400">
                <a:solidFill>
                  <a:schemeClr val="dk1"/>
                </a:solidFill>
              </a:rPr>
              <a:t>Recognizing Disabilities</a:t>
            </a:r>
            <a:endParaRPr sz="2400">
              <a:solidFill>
                <a:schemeClr val="dk1"/>
              </a:solidFill>
            </a:endParaRPr>
          </a:p>
          <a:p>
            <a:pPr marL="457200" lvl="0" indent="-381000" algn="l" rtl="0">
              <a:lnSpc>
                <a:spcPct val="100000"/>
              </a:lnSpc>
              <a:spcBef>
                <a:spcPts val="0"/>
              </a:spcBef>
              <a:spcAft>
                <a:spcPts val="0"/>
              </a:spcAft>
              <a:buClr>
                <a:schemeClr val="dk1"/>
              </a:buClr>
              <a:buSzPts val="2400"/>
              <a:buChar char="●"/>
            </a:pPr>
            <a:r>
              <a:rPr lang="en" sz="2400">
                <a:solidFill>
                  <a:schemeClr val="dk1"/>
                </a:solidFill>
              </a:rPr>
              <a:t>Inclusive Practices </a:t>
            </a:r>
            <a:endParaRPr sz="2400">
              <a:solidFill>
                <a:schemeClr val="dk1"/>
              </a:solidFill>
            </a:endParaRPr>
          </a:p>
          <a:p>
            <a:pPr marL="457200" lvl="0" indent="-381000" algn="l" rtl="0">
              <a:lnSpc>
                <a:spcPct val="100000"/>
              </a:lnSpc>
              <a:spcBef>
                <a:spcPts val="0"/>
              </a:spcBef>
              <a:spcAft>
                <a:spcPts val="0"/>
              </a:spcAft>
              <a:buClr>
                <a:schemeClr val="dk1"/>
              </a:buClr>
              <a:buSzPts val="2400"/>
              <a:buChar char="●"/>
            </a:pPr>
            <a:r>
              <a:rPr lang="en" sz="2400">
                <a:solidFill>
                  <a:schemeClr val="dk1"/>
                </a:solidFill>
              </a:rPr>
              <a:t>Collaborative Efforts</a:t>
            </a:r>
            <a:endParaRPr sz="2400">
              <a:solidFill>
                <a:schemeClr val="dk1"/>
              </a:solidFill>
            </a:endParaRPr>
          </a:p>
          <a:p>
            <a:pPr marL="457200" lvl="0" indent="-381000" algn="l" rtl="0">
              <a:lnSpc>
                <a:spcPct val="100000"/>
              </a:lnSpc>
              <a:spcBef>
                <a:spcPts val="0"/>
              </a:spcBef>
              <a:spcAft>
                <a:spcPts val="0"/>
              </a:spcAft>
              <a:buClr>
                <a:schemeClr val="dk1"/>
              </a:buClr>
              <a:buSzPts val="2400"/>
              <a:buChar char="●"/>
            </a:pPr>
            <a:r>
              <a:rPr lang="en" sz="2400">
                <a:solidFill>
                  <a:schemeClr val="dk1"/>
                </a:solidFill>
              </a:rPr>
              <a:t>Adaptive Approaches </a:t>
            </a:r>
            <a:endParaRPr sz="2400">
              <a:solidFill>
                <a:schemeClr val="dk1"/>
              </a:solidFill>
            </a:endParaRPr>
          </a:p>
          <a:p>
            <a:pPr marL="0" lvl="0" indent="0" algn="l" rtl="0">
              <a:spcBef>
                <a:spcPts val="0"/>
              </a:spcBef>
              <a:spcAft>
                <a:spcPts val="1200"/>
              </a:spcAft>
              <a:buNone/>
            </a:pPr>
            <a:endParaRPr sz="2400">
              <a:solidFill>
                <a:schemeClr val="dk1"/>
              </a:solidFill>
            </a:endParaRPr>
          </a:p>
        </p:txBody>
      </p:sp>
      <p:sp>
        <p:nvSpPr>
          <p:cNvPr id="67" name="Google Shape;67;p15"/>
          <p:cNvSpPr txBox="1"/>
          <p:nvPr/>
        </p:nvSpPr>
        <p:spPr>
          <a:xfrm>
            <a:off x="4838700" y="1557325"/>
            <a:ext cx="3833700" cy="24726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Clr>
                <a:schemeClr val="dk1"/>
              </a:buClr>
              <a:buSzPts val="2400"/>
              <a:buChar char="●"/>
            </a:pPr>
            <a:r>
              <a:rPr lang="en" sz="2400">
                <a:solidFill>
                  <a:schemeClr val="dk1"/>
                </a:solidFill>
              </a:rPr>
              <a:t>Advancement Support</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Conflict Resolution</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Training &amp; Resources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Available Support</a:t>
            </a:r>
            <a:endParaRPr sz="2400">
              <a:solidFill>
                <a:schemeClr val="dk1"/>
              </a:solidFill>
            </a:endParaRPr>
          </a:p>
          <a:p>
            <a:pPr marL="0" lvl="0" indent="0" algn="l" rtl="0">
              <a:spcBef>
                <a:spcPts val="0"/>
              </a:spcBef>
              <a:spcAft>
                <a:spcPts val="0"/>
              </a:spcAft>
              <a:buNone/>
            </a:pPr>
            <a:endParaRPr sz="18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821600"/>
            <a:ext cx="8520600" cy="848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3200"/>
              <a:t>“</a:t>
            </a:r>
            <a:r>
              <a:rPr lang="en" sz="3200" i="1"/>
              <a:t>We are more alike than we are different</a:t>
            </a:r>
            <a:r>
              <a:rPr lang="en" sz="3200"/>
              <a:t>” </a:t>
            </a:r>
            <a:endParaRPr sz="3200"/>
          </a:p>
          <a:p>
            <a:pPr marL="0" lvl="0" indent="0" algn="l" rtl="0">
              <a:spcBef>
                <a:spcPts val="0"/>
              </a:spcBef>
              <a:spcAft>
                <a:spcPts val="0"/>
              </a:spcAft>
              <a:buNone/>
            </a:pPr>
            <a:r>
              <a:rPr lang="en" sz="3200"/>
              <a:t>                                                  - </a:t>
            </a:r>
            <a:r>
              <a:rPr lang="en" sz="2400"/>
              <a:t>Maya Angelou</a:t>
            </a:r>
            <a:endParaRPr/>
          </a:p>
        </p:txBody>
      </p:sp>
      <p:sp>
        <p:nvSpPr>
          <p:cNvPr id="73" name="Google Shape;73;p16"/>
          <p:cNvSpPr txBox="1">
            <a:spLocks noGrp="1"/>
          </p:cNvSpPr>
          <p:nvPr>
            <p:ph type="body" idx="1"/>
          </p:nvPr>
        </p:nvSpPr>
        <p:spPr>
          <a:xfrm>
            <a:off x="1037400" y="2135350"/>
            <a:ext cx="7069200" cy="2303700"/>
          </a:xfrm>
          <a:prstGeom prst="rect">
            <a:avLst/>
          </a:prstGeom>
        </p:spPr>
        <p:txBody>
          <a:bodyPr spcFirstLastPara="1" wrap="square" lIns="91425" tIns="91425" rIns="91425" bIns="91425" anchor="t" anchorCtr="0">
            <a:normAutofit/>
          </a:bodyPr>
          <a:lstStyle/>
          <a:p>
            <a:pPr marL="0" lvl="0" indent="0" algn="ctr" rtl="0">
              <a:spcBef>
                <a:spcPts val="800"/>
              </a:spcBef>
              <a:spcAft>
                <a:spcPts val="0"/>
              </a:spcAft>
              <a:buClr>
                <a:schemeClr val="dk1"/>
              </a:buClr>
              <a:buSzPts val="1100"/>
              <a:buFont typeface="Arial"/>
              <a:buNone/>
            </a:pPr>
            <a:r>
              <a:rPr lang="en" sz="2400">
                <a:solidFill>
                  <a:schemeClr val="dk1"/>
                </a:solidFill>
              </a:rPr>
              <a:t>It is essential to recognize that youth with disabilities share the same requirements for success and acceptance, both socially and emotionally, as their peers. </a:t>
            </a:r>
            <a:endParaRPr sz="24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602500" y="445025"/>
            <a:ext cx="8229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What is a disability? </a:t>
            </a:r>
            <a:endParaRPr sz="4000" b="1"/>
          </a:p>
        </p:txBody>
      </p:sp>
      <p:sp>
        <p:nvSpPr>
          <p:cNvPr id="79" name="Google Shape;79;p17"/>
          <p:cNvSpPr txBox="1">
            <a:spLocks noGrp="1"/>
          </p:cNvSpPr>
          <p:nvPr>
            <p:ph type="body" idx="1"/>
          </p:nvPr>
        </p:nvSpPr>
        <p:spPr>
          <a:xfrm>
            <a:off x="602500" y="1287225"/>
            <a:ext cx="7686300" cy="1122900"/>
          </a:xfrm>
          <a:prstGeom prst="rect">
            <a:avLst/>
          </a:prstGeom>
        </p:spPr>
        <p:txBody>
          <a:bodyPr spcFirstLastPara="1" wrap="square" lIns="91425" tIns="91425" rIns="91425" bIns="91425" anchor="t" anchorCtr="0">
            <a:noAutofit/>
          </a:bodyPr>
          <a:lstStyle/>
          <a:p>
            <a:pPr marL="0" lvl="0" indent="0" algn="ctr" rtl="0">
              <a:lnSpc>
                <a:spcPct val="95000"/>
              </a:lnSpc>
              <a:spcBef>
                <a:spcPts val="800"/>
              </a:spcBef>
              <a:spcAft>
                <a:spcPts val="0"/>
              </a:spcAft>
              <a:buClr>
                <a:schemeClr val="dk1"/>
              </a:buClr>
              <a:buSzPts val="688"/>
              <a:buFont typeface="Arial"/>
              <a:buNone/>
            </a:pPr>
            <a:r>
              <a:rPr lang="en" sz="2400">
                <a:solidFill>
                  <a:schemeClr val="dk1"/>
                </a:solidFill>
              </a:rPr>
              <a:t>A disability is a condition that may limit a person's movements, senses, or activities.</a:t>
            </a:r>
            <a:endParaRPr sz="1525"/>
          </a:p>
        </p:txBody>
      </p:sp>
      <p:sp>
        <p:nvSpPr>
          <p:cNvPr id="80" name="Google Shape;80;p17"/>
          <p:cNvSpPr txBox="1"/>
          <p:nvPr/>
        </p:nvSpPr>
        <p:spPr>
          <a:xfrm>
            <a:off x="2502850" y="2236025"/>
            <a:ext cx="4938300" cy="215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u="sng">
                <a:solidFill>
                  <a:schemeClr val="dk1"/>
                </a:solidFill>
              </a:rPr>
              <a:t>Examples of Disability Categories</a:t>
            </a:r>
            <a:endParaRPr sz="2400" u="sng">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Physical </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Learning</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Cognitive or Developmental</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Emotional</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Social</a:t>
            </a:r>
            <a:endParaRPr sz="2400">
              <a:solidFill>
                <a:schemeClr val="dk1"/>
              </a:solidFill>
            </a:endParaRPr>
          </a:p>
          <a:p>
            <a:pPr marL="0" lvl="0" indent="0" algn="l" rtl="0">
              <a:spcBef>
                <a:spcPts val="0"/>
              </a:spcBef>
              <a:spcAft>
                <a:spcPts val="0"/>
              </a:spcAft>
              <a:buNone/>
            </a:pPr>
            <a:endParaRPr sz="18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579725" y="445025"/>
            <a:ext cx="8252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020" b="1"/>
              <a:t>Offering Support to Scouts</a:t>
            </a:r>
            <a:endParaRPr sz="4020" b="1"/>
          </a:p>
        </p:txBody>
      </p:sp>
      <p:sp>
        <p:nvSpPr>
          <p:cNvPr id="86" name="Google Shape;86;p18"/>
          <p:cNvSpPr txBox="1">
            <a:spLocks noGrp="1"/>
          </p:cNvSpPr>
          <p:nvPr>
            <p:ph type="body" idx="1"/>
          </p:nvPr>
        </p:nvSpPr>
        <p:spPr>
          <a:xfrm>
            <a:off x="761225" y="1768250"/>
            <a:ext cx="7889700" cy="2061000"/>
          </a:xfrm>
          <a:prstGeom prst="rect">
            <a:avLst/>
          </a:prstGeom>
        </p:spPr>
        <p:txBody>
          <a:bodyPr spcFirstLastPara="1" wrap="square" lIns="91425" tIns="91425" rIns="91425" bIns="91425" anchor="t" anchorCtr="0">
            <a:normAutofit/>
          </a:bodyPr>
          <a:lstStyle/>
          <a:p>
            <a:pPr marL="457200" lvl="0" indent="-393700" algn="ctr" rtl="0">
              <a:spcBef>
                <a:spcPts val="0"/>
              </a:spcBef>
              <a:spcAft>
                <a:spcPts val="0"/>
              </a:spcAft>
              <a:buClr>
                <a:schemeClr val="dk1"/>
              </a:buClr>
              <a:buSzPts val="2600"/>
              <a:buChar char="●"/>
            </a:pPr>
            <a:r>
              <a:rPr lang="en" sz="2600">
                <a:solidFill>
                  <a:schemeClr val="dk1"/>
                </a:solidFill>
              </a:rPr>
              <a:t>Be proactive</a:t>
            </a:r>
            <a:endParaRPr sz="2600">
              <a:solidFill>
                <a:schemeClr val="dk1"/>
              </a:solidFill>
            </a:endParaRPr>
          </a:p>
          <a:p>
            <a:pPr marL="457200" lvl="0" indent="-381000" algn="ctr" rtl="0">
              <a:spcBef>
                <a:spcPts val="0"/>
              </a:spcBef>
              <a:spcAft>
                <a:spcPts val="0"/>
              </a:spcAft>
              <a:buClr>
                <a:schemeClr val="dk1"/>
              </a:buClr>
              <a:buSzPts val="2400"/>
              <a:buChar char="●"/>
            </a:pPr>
            <a:r>
              <a:rPr lang="en" sz="2400">
                <a:solidFill>
                  <a:schemeClr val="dk1"/>
                </a:solidFill>
              </a:rPr>
              <a:t>Seek ways to support Scouts facing difficulties, even if they have not received a diagnosis or if their situation has not been disclosed to you.</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743200" y="445025"/>
            <a:ext cx="8089200" cy="102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000" b="1"/>
              <a:t>Offering Support to Scouts</a:t>
            </a:r>
            <a:endParaRPr sz="4000"/>
          </a:p>
        </p:txBody>
      </p:sp>
      <p:sp>
        <p:nvSpPr>
          <p:cNvPr id="92" name="Google Shape;92;p19"/>
          <p:cNvSpPr txBox="1">
            <a:spLocks noGrp="1"/>
          </p:cNvSpPr>
          <p:nvPr>
            <p:ph type="body" idx="1"/>
          </p:nvPr>
        </p:nvSpPr>
        <p:spPr>
          <a:xfrm>
            <a:off x="2276325" y="1775225"/>
            <a:ext cx="6105900" cy="2793600"/>
          </a:xfrm>
          <a:prstGeom prst="rect">
            <a:avLst/>
          </a:prstGeom>
        </p:spPr>
        <p:txBody>
          <a:bodyPr spcFirstLastPara="1" wrap="square" lIns="91425" tIns="91425" rIns="91425" bIns="91425" anchor="t" anchorCtr="0">
            <a:normAutofit/>
          </a:bodyPr>
          <a:lstStyle/>
          <a:p>
            <a:pPr marL="457200" lvl="0" indent="-381000" algn="l" rtl="0">
              <a:spcBef>
                <a:spcPts val="800"/>
              </a:spcBef>
              <a:spcAft>
                <a:spcPts val="0"/>
              </a:spcAft>
              <a:buClr>
                <a:schemeClr val="dk1"/>
              </a:buClr>
              <a:buSzPts val="2400"/>
              <a:buChar char="●"/>
            </a:pPr>
            <a:r>
              <a:rPr lang="en" sz="2400">
                <a:solidFill>
                  <a:schemeClr val="dk1"/>
                </a:solidFill>
              </a:rPr>
              <a:t>Encourage Positive Interactions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Provide Clear Instructions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Develop Individualized Strategies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Promote Inclusivity</a:t>
            </a:r>
            <a:endParaRPr sz="24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699600" y="445025"/>
            <a:ext cx="81327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Clr>
                <a:schemeClr val="dk1"/>
              </a:buClr>
              <a:buSzPct val="28571"/>
              <a:buFont typeface="Arial"/>
              <a:buNone/>
            </a:pPr>
            <a:r>
              <a:rPr lang="en" sz="3850" b="1"/>
              <a:t>Emphasizing Character Development</a:t>
            </a:r>
            <a:endParaRPr sz="3850" b="1"/>
          </a:p>
          <a:p>
            <a:pPr marL="0" lvl="0" indent="0" algn="l" rtl="0">
              <a:spcBef>
                <a:spcPts val="0"/>
              </a:spcBef>
              <a:spcAft>
                <a:spcPts val="0"/>
              </a:spcAft>
              <a:buNone/>
            </a:pPr>
            <a:endParaRPr/>
          </a:p>
        </p:txBody>
      </p:sp>
      <p:sp>
        <p:nvSpPr>
          <p:cNvPr id="98" name="Google Shape;98;p20"/>
          <p:cNvSpPr txBox="1">
            <a:spLocks noGrp="1"/>
          </p:cNvSpPr>
          <p:nvPr>
            <p:ph type="body" idx="1"/>
          </p:nvPr>
        </p:nvSpPr>
        <p:spPr>
          <a:xfrm>
            <a:off x="712625" y="1452825"/>
            <a:ext cx="3865800" cy="2496300"/>
          </a:xfrm>
          <a:prstGeom prst="rect">
            <a:avLst/>
          </a:prstGeom>
          <a:ln w="38100" cap="flat" cmpd="sng">
            <a:solidFill>
              <a:srgbClr val="FFD966"/>
            </a:solidFill>
            <a:prstDash val="solid"/>
            <a:round/>
            <a:headEnd type="none" w="sm" len="sm"/>
            <a:tailEnd type="none" w="sm" len="sm"/>
          </a:ln>
        </p:spPr>
        <p:txBody>
          <a:bodyPr spcFirstLastPara="1" wrap="square" lIns="91425" tIns="91425" rIns="91425" bIns="91425" anchor="t" anchorCtr="0">
            <a:normAutofit fontScale="47500" lnSpcReduction="20000"/>
          </a:bodyPr>
          <a:lstStyle/>
          <a:p>
            <a:pPr marL="0" lvl="0" indent="0" algn="l" rtl="0">
              <a:spcBef>
                <a:spcPts val="0"/>
              </a:spcBef>
              <a:spcAft>
                <a:spcPts val="0"/>
              </a:spcAft>
              <a:buClr>
                <a:schemeClr val="dk1"/>
              </a:buClr>
              <a:buSzPct val="31787"/>
              <a:buFont typeface="Arial"/>
              <a:buNone/>
            </a:pPr>
            <a:r>
              <a:rPr lang="en" sz="3460">
                <a:solidFill>
                  <a:schemeClr val="dk1"/>
                </a:solidFill>
              </a:rPr>
              <a:t>•</a:t>
            </a:r>
            <a:r>
              <a:rPr lang="en" sz="3460" b="1">
                <a:solidFill>
                  <a:schemeClr val="dk1"/>
                </a:solidFill>
              </a:rPr>
              <a:t>Trustworthy: </a:t>
            </a:r>
            <a:r>
              <a:rPr lang="en" sz="3460">
                <a:solidFill>
                  <a:schemeClr val="dk1"/>
                </a:solidFill>
              </a:rPr>
              <a:t>Encourage all Scouts to be dependable in their interactions with others, regardless of their abilities.</a:t>
            </a:r>
            <a:endParaRPr sz="3460">
              <a:solidFill>
                <a:schemeClr val="dk1"/>
              </a:solidFill>
            </a:endParaRPr>
          </a:p>
          <a:p>
            <a:pPr marL="0" lvl="0" indent="0" algn="l" rtl="0">
              <a:spcBef>
                <a:spcPts val="0"/>
              </a:spcBef>
              <a:spcAft>
                <a:spcPts val="0"/>
              </a:spcAft>
              <a:buClr>
                <a:schemeClr val="dk1"/>
              </a:buClr>
              <a:buSzPct val="31787"/>
              <a:buFont typeface="Arial"/>
              <a:buNone/>
            </a:pPr>
            <a:endParaRPr sz="3460">
              <a:solidFill>
                <a:schemeClr val="dk1"/>
              </a:solidFill>
            </a:endParaRPr>
          </a:p>
          <a:p>
            <a:pPr marL="0" lvl="0" indent="0" algn="l" rtl="0">
              <a:spcBef>
                <a:spcPts val="0"/>
              </a:spcBef>
              <a:spcAft>
                <a:spcPts val="0"/>
              </a:spcAft>
              <a:buClr>
                <a:schemeClr val="dk1"/>
              </a:buClr>
              <a:buSzPct val="31787"/>
              <a:buFont typeface="Arial"/>
              <a:buNone/>
            </a:pPr>
            <a:r>
              <a:rPr lang="en" sz="3460">
                <a:solidFill>
                  <a:schemeClr val="dk1"/>
                </a:solidFill>
              </a:rPr>
              <a:t>•</a:t>
            </a:r>
            <a:r>
              <a:rPr lang="en" sz="3460" b="1">
                <a:solidFill>
                  <a:schemeClr val="dk1"/>
                </a:solidFill>
              </a:rPr>
              <a:t>Helpful</a:t>
            </a:r>
            <a:r>
              <a:rPr lang="en" sz="3460">
                <a:solidFill>
                  <a:schemeClr val="dk1"/>
                </a:solidFill>
              </a:rPr>
              <a:t>: Promote a culture of helpfulness and support, where scouts willingly assist each other without regard to differences in abilities.</a:t>
            </a:r>
            <a:endParaRPr sz="3460">
              <a:solidFill>
                <a:schemeClr val="dk1"/>
              </a:solidFill>
            </a:endParaRPr>
          </a:p>
          <a:p>
            <a:pPr marL="0" lvl="0" indent="0" algn="l" rtl="0">
              <a:spcBef>
                <a:spcPts val="0"/>
              </a:spcBef>
              <a:spcAft>
                <a:spcPts val="0"/>
              </a:spcAft>
              <a:buClr>
                <a:schemeClr val="dk1"/>
              </a:buClr>
              <a:buSzPct val="45833"/>
              <a:buFont typeface="Arial"/>
              <a:buNone/>
            </a:pPr>
            <a:endParaRPr sz="2400">
              <a:solidFill>
                <a:schemeClr val="dk1"/>
              </a:solidFill>
            </a:endParaRPr>
          </a:p>
          <a:p>
            <a:pPr marL="0" lvl="0" indent="0" algn="l" rtl="0">
              <a:spcBef>
                <a:spcPts val="0"/>
              </a:spcBef>
              <a:spcAft>
                <a:spcPts val="1200"/>
              </a:spcAft>
              <a:buNone/>
            </a:pPr>
            <a:endParaRPr/>
          </a:p>
        </p:txBody>
      </p:sp>
      <p:sp>
        <p:nvSpPr>
          <p:cNvPr id="99" name="Google Shape;99;p20"/>
          <p:cNvSpPr txBox="1">
            <a:spLocks noGrp="1"/>
          </p:cNvSpPr>
          <p:nvPr>
            <p:ph type="body" idx="2"/>
          </p:nvPr>
        </p:nvSpPr>
        <p:spPr>
          <a:xfrm>
            <a:off x="4578425" y="1452825"/>
            <a:ext cx="3999900" cy="2496300"/>
          </a:xfrm>
          <a:prstGeom prst="rect">
            <a:avLst/>
          </a:prstGeom>
          <a:ln w="38100" cap="flat" cmpd="sng">
            <a:solidFill>
              <a:srgbClr val="F1C232"/>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85000"/>
              </a:lnSpc>
              <a:spcBef>
                <a:spcPts val="0"/>
              </a:spcBef>
              <a:spcAft>
                <a:spcPts val="0"/>
              </a:spcAft>
              <a:buSzPts val="941"/>
              <a:buNone/>
            </a:pPr>
            <a:r>
              <a:rPr lang="en" sz="1600">
                <a:solidFill>
                  <a:schemeClr val="dk1"/>
                </a:solidFill>
              </a:rPr>
              <a:t>•</a:t>
            </a:r>
            <a:r>
              <a:rPr lang="en" sz="1600" b="1">
                <a:solidFill>
                  <a:schemeClr val="dk1"/>
                </a:solidFill>
              </a:rPr>
              <a:t>Brave</a:t>
            </a:r>
            <a:r>
              <a:rPr lang="en" sz="1600">
                <a:solidFill>
                  <a:schemeClr val="dk1"/>
                </a:solidFill>
              </a:rPr>
              <a:t>: Instill courage in scouts to stand up for inclusivity and to advocate for the needs of all individuals, regardless of their abilities.</a:t>
            </a:r>
            <a:endParaRPr sz="1600">
              <a:solidFill>
                <a:schemeClr val="dk1"/>
              </a:solidFill>
            </a:endParaRPr>
          </a:p>
          <a:p>
            <a:pPr marL="0" lvl="0" indent="0" algn="l" rtl="0">
              <a:lnSpc>
                <a:spcPct val="85000"/>
              </a:lnSpc>
              <a:spcBef>
                <a:spcPts val="0"/>
              </a:spcBef>
              <a:spcAft>
                <a:spcPts val="0"/>
              </a:spcAft>
              <a:buClr>
                <a:schemeClr val="dk1"/>
              </a:buClr>
              <a:buSzPts val="941"/>
              <a:buFont typeface="Arial"/>
              <a:buNone/>
            </a:pPr>
            <a:endParaRPr sz="1600">
              <a:solidFill>
                <a:schemeClr val="dk1"/>
              </a:solidFill>
            </a:endParaRPr>
          </a:p>
          <a:p>
            <a:pPr marL="0" lvl="0" indent="0" algn="l" rtl="0">
              <a:lnSpc>
                <a:spcPct val="85000"/>
              </a:lnSpc>
              <a:spcBef>
                <a:spcPts val="0"/>
              </a:spcBef>
              <a:spcAft>
                <a:spcPts val="0"/>
              </a:spcAft>
              <a:buClr>
                <a:schemeClr val="dk1"/>
              </a:buClr>
              <a:buSzPts val="941"/>
              <a:buFont typeface="Arial"/>
              <a:buNone/>
            </a:pPr>
            <a:r>
              <a:rPr lang="en" sz="1600">
                <a:solidFill>
                  <a:schemeClr val="dk1"/>
                </a:solidFill>
              </a:rPr>
              <a:t>•</a:t>
            </a:r>
            <a:r>
              <a:rPr lang="en" sz="1600" b="1">
                <a:solidFill>
                  <a:schemeClr val="dk1"/>
                </a:solidFill>
              </a:rPr>
              <a:t>Reverent</a:t>
            </a:r>
            <a:r>
              <a:rPr lang="en" sz="1600">
                <a:solidFill>
                  <a:schemeClr val="dk1"/>
                </a:solidFill>
              </a:rPr>
              <a:t>: Foster an environment of respect and reverence for all individuals, regardless of their abilities, backgrounds, or challenges.</a:t>
            </a: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634225" y="445025"/>
            <a:ext cx="8198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420" b="1"/>
              <a:t>Every Scout Deserves a Leader</a:t>
            </a:r>
            <a:endParaRPr sz="3420" b="1"/>
          </a:p>
        </p:txBody>
      </p:sp>
      <p:sp>
        <p:nvSpPr>
          <p:cNvPr id="105" name="Google Shape;105;p21"/>
          <p:cNvSpPr txBox="1">
            <a:spLocks noGrp="1"/>
          </p:cNvSpPr>
          <p:nvPr>
            <p:ph type="body" idx="1"/>
          </p:nvPr>
        </p:nvSpPr>
        <p:spPr>
          <a:xfrm>
            <a:off x="1003075" y="1135550"/>
            <a:ext cx="7460400" cy="3183300"/>
          </a:xfrm>
          <a:prstGeom prst="rect">
            <a:avLst/>
          </a:prstGeom>
        </p:spPr>
        <p:txBody>
          <a:bodyPr spcFirstLastPara="1" wrap="square" lIns="91425" tIns="91425" rIns="91425" bIns="91425" anchor="t" anchorCtr="0">
            <a:noAutofit/>
          </a:bodyPr>
          <a:lstStyle/>
          <a:p>
            <a:pPr marL="0" lvl="0" indent="0" algn="l" rtl="0">
              <a:spcBef>
                <a:spcPts val="800"/>
              </a:spcBef>
              <a:spcAft>
                <a:spcPts val="0"/>
              </a:spcAft>
              <a:buNone/>
            </a:pPr>
            <a:r>
              <a:rPr lang="en" sz="2400">
                <a:solidFill>
                  <a:schemeClr val="dk1"/>
                </a:solidFill>
              </a:rPr>
              <a:t>Who exemplifies the Scout Law and Oath by being… </a:t>
            </a:r>
            <a:endParaRPr sz="2400">
              <a:solidFill>
                <a:schemeClr val="dk1"/>
              </a:solidFill>
            </a:endParaRPr>
          </a:p>
          <a:p>
            <a:pPr marL="1828800" lvl="3" indent="-361950" algn="l" rtl="0">
              <a:spcBef>
                <a:spcPts val="800"/>
              </a:spcBef>
              <a:spcAft>
                <a:spcPts val="0"/>
              </a:spcAft>
              <a:buClr>
                <a:schemeClr val="dk1"/>
              </a:buClr>
              <a:buSzPts val="2100"/>
              <a:buChar char="●"/>
            </a:pPr>
            <a:r>
              <a:rPr lang="en" sz="2100">
                <a:solidFill>
                  <a:schemeClr val="dk1"/>
                </a:solidFill>
              </a:rPr>
              <a:t>Inclusive and Supportive</a:t>
            </a:r>
            <a:endParaRPr sz="2100">
              <a:solidFill>
                <a:schemeClr val="dk1"/>
              </a:solidFill>
            </a:endParaRPr>
          </a:p>
          <a:p>
            <a:pPr marL="1828800" lvl="3" indent="-361950" algn="l" rtl="0">
              <a:spcBef>
                <a:spcPts val="0"/>
              </a:spcBef>
              <a:spcAft>
                <a:spcPts val="0"/>
              </a:spcAft>
              <a:buClr>
                <a:schemeClr val="dk1"/>
              </a:buClr>
              <a:buSzPts val="2100"/>
              <a:buChar char="●"/>
            </a:pPr>
            <a:r>
              <a:rPr lang="en" sz="2100">
                <a:solidFill>
                  <a:schemeClr val="dk1"/>
                </a:solidFill>
              </a:rPr>
              <a:t>Effective Communicator</a:t>
            </a:r>
            <a:endParaRPr sz="2100">
              <a:solidFill>
                <a:schemeClr val="dk1"/>
              </a:solidFill>
            </a:endParaRPr>
          </a:p>
          <a:p>
            <a:pPr marL="1828800" lvl="3" indent="-361950" algn="l" rtl="0">
              <a:spcBef>
                <a:spcPts val="0"/>
              </a:spcBef>
              <a:spcAft>
                <a:spcPts val="0"/>
              </a:spcAft>
              <a:buClr>
                <a:schemeClr val="dk1"/>
              </a:buClr>
              <a:buSzPts val="2100"/>
              <a:buChar char="●"/>
            </a:pPr>
            <a:r>
              <a:rPr lang="en" sz="2100">
                <a:solidFill>
                  <a:schemeClr val="dk1"/>
                </a:solidFill>
              </a:rPr>
              <a:t>Empathetic and Compassionate</a:t>
            </a:r>
            <a:endParaRPr sz="2100">
              <a:solidFill>
                <a:schemeClr val="dk1"/>
              </a:solidFill>
            </a:endParaRPr>
          </a:p>
          <a:p>
            <a:pPr marL="1828800" lvl="3" indent="-361950" algn="l" rtl="0">
              <a:spcBef>
                <a:spcPts val="0"/>
              </a:spcBef>
              <a:spcAft>
                <a:spcPts val="0"/>
              </a:spcAft>
              <a:buClr>
                <a:schemeClr val="dk1"/>
              </a:buClr>
              <a:buSzPts val="2100"/>
              <a:buChar char="●"/>
            </a:pPr>
            <a:r>
              <a:rPr lang="en" sz="2100">
                <a:solidFill>
                  <a:schemeClr val="dk1"/>
                </a:solidFill>
              </a:rPr>
              <a:t>Adaptable and Flexible</a:t>
            </a:r>
            <a:endParaRPr sz="2100">
              <a:solidFill>
                <a:schemeClr val="dk1"/>
              </a:solidFill>
            </a:endParaRPr>
          </a:p>
          <a:p>
            <a:pPr marL="1828800" lvl="3" indent="-361950" algn="l" rtl="0">
              <a:spcBef>
                <a:spcPts val="0"/>
              </a:spcBef>
              <a:spcAft>
                <a:spcPts val="0"/>
              </a:spcAft>
              <a:buClr>
                <a:schemeClr val="dk1"/>
              </a:buClr>
              <a:buSzPts val="2100"/>
              <a:buChar char="●"/>
            </a:pPr>
            <a:r>
              <a:rPr lang="en" sz="2100">
                <a:solidFill>
                  <a:schemeClr val="dk1"/>
                </a:solidFill>
              </a:rPr>
              <a:t>Safety-Conscious</a:t>
            </a:r>
            <a:endParaRPr sz="2100">
              <a:solidFill>
                <a:schemeClr val="dk1"/>
              </a:solidFill>
            </a:endParaRPr>
          </a:p>
          <a:p>
            <a:pPr marL="0" lvl="0" indent="0" algn="l" rtl="0">
              <a:spcBef>
                <a:spcPts val="800"/>
              </a:spcBef>
              <a:spcAft>
                <a:spcPts val="0"/>
              </a:spcAft>
              <a:buClr>
                <a:schemeClr val="dk1"/>
              </a:buClr>
              <a:buSzPts val="1100"/>
              <a:buFont typeface="Arial"/>
              <a:buNone/>
            </a:pPr>
            <a:r>
              <a:rPr lang="en" sz="2400">
                <a:solidFill>
                  <a:schemeClr val="dk1"/>
                </a:solidFill>
              </a:rPr>
              <a:t>      But most of all…. Is passionate about Scouting</a:t>
            </a:r>
            <a:endParaRPr sz="2400">
              <a:solidFill>
                <a:schemeClr val="dk1"/>
              </a:solidFill>
            </a:endParaRPr>
          </a:p>
          <a:p>
            <a:pPr marL="0" lvl="0" indent="0" algn="l" rtl="0">
              <a:spcBef>
                <a:spcPts val="0"/>
              </a:spcBef>
              <a:spcAft>
                <a:spcPts val="1200"/>
              </a:spcAft>
              <a:buNone/>
            </a:pPr>
            <a:endParaRPr sz="24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4692</Words>
  <Application>Microsoft Office PowerPoint</Application>
  <PresentationFormat>On-screen Show (16:9)</PresentationFormat>
  <Paragraphs>300</Paragraphs>
  <Slides>21</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Simple Light</vt:lpstr>
      <vt:lpstr>SND 100 Essentials in Serving Scouts with Special Needs &amp; Disabilities</vt:lpstr>
      <vt:lpstr>Course Objective</vt:lpstr>
      <vt:lpstr>Course Topics</vt:lpstr>
      <vt:lpstr>“We are more alike than we are different”                                                    - Maya Angelou</vt:lpstr>
      <vt:lpstr>What is a disability? </vt:lpstr>
      <vt:lpstr>Offering Support to Scouts</vt:lpstr>
      <vt:lpstr>Offering Support to Scouts</vt:lpstr>
      <vt:lpstr>Emphasizing Character Development </vt:lpstr>
      <vt:lpstr>Every Scout Deserves a Leader</vt:lpstr>
      <vt:lpstr>Partner with Parents</vt:lpstr>
      <vt:lpstr>Partner with the Scout</vt:lpstr>
      <vt:lpstr>Partner with Peers</vt:lpstr>
      <vt:lpstr>Planning Events</vt:lpstr>
      <vt:lpstr>Adaptive Approaches</vt:lpstr>
      <vt:lpstr>Possible Adaptations</vt:lpstr>
      <vt:lpstr>Advancement Support</vt:lpstr>
      <vt:lpstr>When Conflicts Occur</vt:lpstr>
      <vt:lpstr>Corrective Action</vt:lpstr>
      <vt:lpstr>Resources</vt:lpstr>
      <vt:lpstr>Support</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SND 100 Essentials in Serving Scouts with Special Needs &amp; Disabilities</dc:title>
  <dc:creator>Garfield Murden</dc:creator>
  <cp:lastModifiedBy>Garfield Murden</cp:lastModifiedBy>
  <cp:revision>1</cp:revision>
  <dcterms:modified xsi:type="dcterms:W3CDTF">2024-01-30T16:00:13Z</dcterms:modified>
</cp:coreProperties>
</file>