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258"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couting.org/health-and-safety/safety-moment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ablescouts.org/toolbox/"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ablescouts.org/"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ablescouts.org/subscribe/"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filestore.scouting.org/filestore/pdf/512-936_wb.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aabdab59f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aabdab59f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Presenter Notes: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Begin with a simple opening ceremony using the Pledge of Allegiance and the Scout Oath and Scout Law.</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Next, include a Safety Moment with focus on scouts with special needs and disabilities. They can be found here: </a:t>
            </a:r>
            <a:r>
              <a:rPr lang="en" u="sng">
                <a:solidFill>
                  <a:schemeClr val="hlink"/>
                </a:solidFill>
                <a:hlinkClick r:id="rId3"/>
              </a:rPr>
              <a:t>https://www.scouting.org/health-and-safety/safety-moments/</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Welcome and thank everyone for attending. </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Inform participants that instructional time should take no more than 45 minutes, giving time for in-depth questions at the conclusion.</a:t>
            </a:r>
            <a:endParaRPr>
              <a:solidFill>
                <a:schemeClr val="dk1"/>
              </a:solidFill>
            </a:endParaRPr>
          </a:p>
          <a:p>
            <a:pPr marL="914400" lvl="1" indent="-298450" algn="l" rtl="0">
              <a:lnSpc>
                <a:spcPct val="115000"/>
              </a:lnSpc>
              <a:spcBef>
                <a:spcPts val="0"/>
              </a:spcBef>
              <a:spcAft>
                <a:spcPts val="0"/>
              </a:spcAft>
              <a:buClr>
                <a:schemeClr val="dk1"/>
              </a:buClr>
              <a:buSzPts val="1100"/>
              <a:buChar char="○"/>
            </a:pPr>
            <a:r>
              <a:rPr lang="en">
                <a:solidFill>
                  <a:schemeClr val="dk1"/>
                </a:solidFill>
              </a:rPr>
              <a:t>Special Note: Presenter should limit the number of questions asked and control discussions in order to prioritize progression through training efficiently and effectively. </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Commissioners play a crucial role in supporting and guiding all Scouts, including those with special needs. Understanding the unique requirements and challenges of special needs scouts enables commissioners to provide inclusive and tailored support, ensuring that every scout has the opportunity to fully participate in scouting activities. </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Presenters should have at least one copy of the following publications for use during the presentation:</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i="1">
                <a:solidFill>
                  <a:schemeClr val="dk1"/>
                </a:solidFill>
              </a:rPr>
              <a:t>Guide To Advancement</a:t>
            </a:r>
            <a:r>
              <a:rPr lang="en">
                <a:solidFill>
                  <a:schemeClr val="dk1"/>
                </a:solidFill>
              </a:rPr>
              <a:t>, No. 33088</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Application for Alternative Eagle Scout Rank Merit Badges, No. 512-730),</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Individual Scout Advancement Plan (ISAP)</a:t>
            </a:r>
            <a:endParaRPr>
              <a:solidFill>
                <a:schemeClr val="dk1"/>
              </a:solidFill>
            </a:endParaRPr>
          </a:p>
          <a:p>
            <a:pPr marL="457200" lvl="0" indent="-298450" algn="l" rtl="0">
              <a:lnSpc>
                <a:spcPct val="115000"/>
              </a:lnSpc>
              <a:spcBef>
                <a:spcPts val="0"/>
              </a:spcBef>
              <a:spcAft>
                <a:spcPts val="0"/>
              </a:spcAft>
              <a:buClr>
                <a:schemeClr val="dk1"/>
              </a:buClr>
              <a:buSzPts val="1100"/>
              <a:buChar char="●"/>
            </a:pPr>
            <a:r>
              <a:rPr lang="en">
                <a:solidFill>
                  <a:schemeClr val="dk1"/>
                </a:solidFill>
              </a:rPr>
              <a:t>Request for Registration Beyond the Age of Eligibility</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 </a:t>
            </a:r>
            <a:endParaRPr>
              <a:solidFill>
                <a:schemeClr val="dk1"/>
              </a:solidFill>
            </a:endParaRPr>
          </a:p>
          <a:p>
            <a:pPr marL="0" lvl="0" indent="0" algn="l" rtl="0">
              <a:lnSpc>
                <a:spcPct val="115000"/>
              </a:lnSpc>
              <a:spcBef>
                <a:spcPts val="0"/>
              </a:spcBef>
              <a:spcAft>
                <a:spcPts val="0"/>
              </a:spcAft>
              <a:buNone/>
            </a:pPr>
            <a:r>
              <a:rPr lang="en">
                <a:solidFill>
                  <a:schemeClr val="dk1"/>
                </a:solidFill>
              </a:rPr>
              <a:t>The National Special Needs and Disabilities Committee welcomes any and all feedback at SpecialNeedsChair@scouting.org, but asks that specific questions and concerns first be shared with local district and council volunteers or professional administrators.</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a:solidFill>
                  <a:schemeClr val="dk1"/>
                </a:solidFill>
              </a:rPr>
              <a:t>This presentation should reflect a date that it was updated.  The National Special Needs Committee will update each presentation as needed.</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aabc296864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aabc29686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Take the time to understand the unique needs and challenges of the individuals you are advocating for. Listen to their concerns, goals, and aspirations. This will help you tailor your advocacy efforts to their specific needs.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br>
              <a:rPr lang="en" sz="1200">
                <a:solidFill>
                  <a:schemeClr val="dk1"/>
                </a:solidFill>
              </a:rPr>
            </a:br>
            <a:r>
              <a:rPr lang="en" sz="1200">
                <a:solidFill>
                  <a:schemeClr val="dk1"/>
                </a:solidFill>
              </a:rPr>
              <a:t> </a:t>
            </a:r>
            <a:r>
              <a:rPr lang="en" sz="1200" b="1">
                <a:solidFill>
                  <a:schemeClr val="dk1"/>
                </a:solidFill>
              </a:rPr>
              <a:t>Joining Conferences</a:t>
            </a:r>
            <a:r>
              <a:rPr lang="en" sz="1200">
                <a:solidFill>
                  <a:schemeClr val="dk1"/>
                </a:solidFill>
              </a:rPr>
              <a:t> for special needs scouts are imperative to create an inclusive and supportive environment that addresses their unique needs. Here are some steps to consider:</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b="1">
                <a:solidFill>
                  <a:schemeClr val="dk1"/>
                </a:solidFill>
              </a:rPr>
              <a:t>Joining Conference Preparation:</a:t>
            </a:r>
            <a:r>
              <a:rPr lang="en" sz="1200">
                <a:solidFill>
                  <a:schemeClr val="dk1"/>
                </a:solidFill>
              </a:rPr>
              <a:t> Gather information about the specific needs and abilities of the special needs scouts who will be attending. Consult with their parents or caregivers to understand any accommodations or modifications that may be necessary.</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Sensory Considerations:</a:t>
            </a:r>
            <a:r>
              <a:rPr lang="en" sz="1200">
                <a:solidFill>
                  <a:schemeClr val="dk1"/>
                </a:solidFill>
              </a:rPr>
              <a:t> Take into account any sensory sensitivities or challenges that the special needs scouts may have. Create a sensory-friendly environment by minimizing noise, providing visual supports, and considering the use of sensory tools or calming strategies.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Visual Supports: </a:t>
            </a:r>
            <a:r>
              <a:rPr lang="en" sz="1200">
                <a:solidFill>
                  <a:schemeClr val="dk1"/>
                </a:solidFill>
              </a:rPr>
              <a:t>Use visual supports such as visual schedules, social stories, or visual cues to help the special needs scouts understand the structure and expectations of the preconference. Visual supports can provide predictability and reduce anxiety.</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Clear Communication:</a:t>
            </a:r>
            <a:r>
              <a:rPr lang="en" sz="1200">
                <a:solidFill>
                  <a:schemeClr val="dk1"/>
                </a:solidFill>
              </a:rPr>
              <a:t> Ensure that instructions and information are communicated clearly and in a way that is accessible to all participants. Use visual aids, gestures, or simplified language as needed. Consider providing communication supports such as picture cards or communication devices for non-verbal participants.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Individualized Support:</a:t>
            </a:r>
            <a:r>
              <a:rPr lang="en" sz="1200">
                <a:solidFill>
                  <a:schemeClr val="dk1"/>
                </a:solidFill>
              </a:rPr>
              <a:t> Assign trained volunteers or staff members to provide individualized support to the special needs scouts as needed. These individuals can assist with tasks, provide guidance, or offer additional accommodations to ensure the scouts' full participation.</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Modified Activities:</a:t>
            </a:r>
            <a:r>
              <a:rPr lang="en" sz="1200">
                <a:solidFill>
                  <a:schemeClr val="dk1"/>
                </a:solidFill>
              </a:rPr>
              <a:t> Adapt activities to meet the needs and abilities of the special needs scouts. Consider their physical, cognitive, and social-emotional abilities when planning activities. Provide options for different levels of participation and offer alternative activities if needed.</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Breaks and Transitions:</a:t>
            </a:r>
            <a:r>
              <a:rPr lang="en" sz="1200">
                <a:solidFill>
                  <a:schemeClr val="dk1"/>
                </a:solidFill>
              </a:rPr>
              <a:t> Plan regular breaks and provide transition support to help the special needs scouts manage their energy levels and navigate between activities. Allow for flexibility in the schedule to accommodate individual needs.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Collaboration with Parents/Caregivers:</a:t>
            </a:r>
            <a:r>
              <a:rPr lang="en" sz="1200">
                <a:solidFill>
                  <a:schemeClr val="dk1"/>
                </a:solidFill>
              </a:rPr>
              <a:t> Involve parents or caregivers in the Pre Conference planning process. Seek their input, address their concerns, and provide them with information and resources to support their child's participation.</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Training and Awareness:</a:t>
            </a:r>
            <a:r>
              <a:rPr lang="en" sz="1200">
                <a:solidFill>
                  <a:schemeClr val="dk1"/>
                </a:solidFill>
              </a:rPr>
              <a:t> Provide training and awareness sessions for staff, volunteers, and other participants to increase their understanding of working with special needs scouts. Offer guidance on inclusive practices, behavior management strategies, and effective communication techniques.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b="1">
                <a:solidFill>
                  <a:schemeClr val="dk1"/>
                </a:solidFill>
              </a:rPr>
              <a:t>Evaluation and Feedback:</a:t>
            </a:r>
            <a:r>
              <a:rPr lang="en" sz="1200">
                <a:solidFill>
                  <a:schemeClr val="dk1"/>
                </a:solidFill>
              </a:rPr>
              <a:t> Seek feedback from parents, caregivers, and participants after the Pre Conference to assess its effectiveness and identify areas for improvement. Use this feedback to make necessary adjustments and continuously enhance the support provided.</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br>
              <a:rPr lang="en" sz="1200">
                <a:solidFill>
                  <a:schemeClr val="dk1"/>
                </a:solidFill>
              </a:rPr>
            </a:br>
            <a:r>
              <a:rPr lang="en" sz="1200">
                <a:solidFill>
                  <a:schemeClr val="dk1"/>
                </a:solidFill>
              </a:rPr>
              <a:t> Remember, every special needs scout is unique, and it's important to approach the Joining Conference with flexibility, empathy, and a person-centered mindset. By creating an inclusive and supportive environment, you can ensure that all scouts, regardless of their abilities, have a positive and meaningful experience.</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Special Considerations: If you need to talk to parents or youth about a specific situation, make this an opportunity to be empathetic so no one feels antagonized. A positive approach would be to say, “</a:t>
            </a:r>
            <a:r>
              <a:rPr lang="en" sz="1200" i="1">
                <a:solidFill>
                  <a:schemeClr val="dk1"/>
                </a:solidFill>
              </a:rPr>
              <a:t>I want to make sure the Scout is experiencing all that Scouting has to offer” or “How can I make it a success for the Scout?”</a:t>
            </a:r>
            <a:r>
              <a:rPr lang="en" sz="1200">
                <a:solidFill>
                  <a:schemeClr val="dk1"/>
                </a:solidFill>
              </a:rPr>
              <a:t> Focus on the behavior you want to change, not the person.</a:t>
            </a: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aabc296864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aabc296864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rPr>
              <a:t>The Inclusion Toolbox is a comprehensive set of resources, guides, and strategies designed to promote and support the inclusion of scouts with diverse abilities within the Boy Scouts of America organization. </a:t>
            </a:r>
            <a:r>
              <a:rPr lang="en" sz="1200" u="sng">
                <a:solidFill>
                  <a:schemeClr val="hlink"/>
                </a:solidFill>
                <a:hlinkClick r:id="rId3"/>
              </a:rPr>
              <a:t>Inclusion Toolbox</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It includes: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training materials for scout leaders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resources for adapting activities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guides for creating individualized support plans</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information on fostering a welcoming and inclusive scouting environment for all participants. </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en" sz="1200">
                <a:solidFill>
                  <a:schemeClr val="dk1"/>
                </a:solidFill>
              </a:rPr>
              <a:t>The toolbox aims to provide the necessary tools and knowledge to empower scout leaders and volunteers to effectively support and accommodate scouts with diverse abilities, ensuring that every individual has the opportunity to fully participate and benefit from the scouting experience.</a:t>
            </a:r>
            <a:endParaRPr>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aae2d1fe25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aae2d1fe2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Abilities Digest is a publication that focuses on providing valuable insights, resources, and information specifically focus on Scouting and special needs. </a:t>
            </a:r>
            <a:endParaRPr sz="1200"/>
          </a:p>
          <a:p>
            <a:pPr marL="457200" lvl="0" indent="-304800" algn="l" rtl="0">
              <a:spcBef>
                <a:spcPts val="0"/>
              </a:spcBef>
              <a:spcAft>
                <a:spcPts val="0"/>
              </a:spcAft>
              <a:buSzPts val="1200"/>
              <a:buChar char="●"/>
            </a:pPr>
            <a:r>
              <a:rPr lang="en" sz="1200"/>
              <a:t>It aims to offer a platform for sharing best practices, success stories, and practical strategies for supporting and including individuals with diverse abilities within the scouting community. </a:t>
            </a:r>
            <a:endParaRPr sz="1200"/>
          </a:p>
          <a:p>
            <a:pPr marL="457200" lvl="0" indent="-304800" algn="l" rtl="0">
              <a:spcBef>
                <a:spcPts val="0"/>
              </a:spcBef>
              <a:spcAft>
                <a:spcPts val="0"/>
              </a:spcAft>
              <a:buSzPts val="1200"/>
              <a:buChar char="●"/>
            </a:pPr>
            <a:r>
              <a:rPr lang="en" sz="1200"/>
              <a:t>The quarterly publication covers a wide range of topics, including adaptive scouting techniques, individualized support plans, success stories of scouts with special needs, and the promotion of inclusive scouting environments. </a:t>
            </a:r>
            <a:endParaRPr sz="1200"/>
          </a:p>
          <a:p>
            <a:pPr marL="457200" lvl="0" indent="-304800" algn="l" rtl="0">
              <a:spcBef>
                <a:spcPts val="0"/>
              </a:spcBef>
              <a:spcAft>
                <a:spcPts val="0"/>
              </a:spcAft>
              <a:buSzPts val="1200"/>
              <a:buChar char="●"/>
            </a:pPr>
            <a:r>
              <a:rPr lang="en" sz="1200"/>
              <a:t>Abilities Digest serves as a valuable resource for scout leaders, volunteers, and advocates, offering guidance and inspiration to enhance the scouting experience for all participants.</a:t>
            </a:r>
            <a:endParaRPr sz="1200"/>
          </a:p>
          <a:p>
            <a:pPr marL="457200" lvl="0" indent="-323850" algn="l" rtl="0">
              <a:spcBef>
                <a:spcPts val="0"/>
              </a:spcBef>
              <a:spcAft>
                <a:spcPts val="0"/>
              </a:spcAft>
              <a:buClr>
                <a:schemeClr val="dk1"/>
              </a:buClr>
              <a:buSzPts val="1500"/>
              <a:buChar char="●"/>
            </a:pPr>
            <a:r>
              <a:rPr lang="en" sz="1500">
                <a:solidFill>
                  <a:schemeClr val="dk1"/>
                </a:solidFill>
              </a:rPr>
              <a:t>Able Scouts website</a:t>
            </a:r>
            <a:endParaRPr sz="1500">
              <a:solidFill>
                <a:schemeClr val="dk1"/>
              </a:solidFill>
            </a:endParaRPr>
          </a:p>
          <a:p>
            <a:pPr marL="914400" lvl="1" indent="-323850" algn="l" rtl="0">
              <a:spcBef>
                <a:spcPts val="0"/>
              </a:spcBef>
              <a:spcAft>
                <a:spcPts val="0"/>
              </a:spcAft>
              <a:buClr>
                <a:schemeClr val="dk1"/>
              </a:buClr>
              <a:buSzPts val="1500"/>
              <a:buChar char="○"/>
            </a:pPr>
            <a:r>
              <a:rPr lang="en" sz="1500" u="sng">
                <a:solidFill>
                  <a:srgbClr val="1155CC"/>
                </a:solidFill>
                <a:hlinkClick r:id="rId3">
                  <a:extLst>
                    <a:ext uri="{A12FA001-AC4F-418D-AE19-62706E023703}">
                      <ahyp:hlinkClr xmlns:ahyp="http://schemas.microsoft.com/office/drawing/2018/hyperlinkcolor" val="tx"/>
                    </a:ext>
                  </a:extLst>
                </a:hlinkClick>
              </a:rPr>
              <a:t>https://ablescouts.org/</a:t>
            </a:r>
            <a:endParaRPr sz="1500">
              <a:solidFill>
                <a:schemeClr val="dk1"/>
              </a:solidFill>
            </a:endParaRPr>
          </a:p>
          <a:p>
            <a:pPr marL="914400" lvl="0" indent="0" algn="l" rtl="0">
              <a:spcBef>
                <a:spcPts val="0"/>
              </a:spcBef>
              <a:spcAft>
                <a:spcPts val="0"/>
              </a:spcAft>
              <a:buNone/>
            </a:pPr>
            <a:endParaRPr sz="1500">
              <a:solidFill>
                <a:schemeClr val="dk1"/>
              </a:solidFill>
            </a:endParaRPr>
          </a:p>
          <a:p>
            <a:pPr marL="457200" lvl="0" indent="-323850" algn="l" rtl="0">
              <a:spcBef>
                <a:spcPts val="0"/>
              </a:spcBef>
              <a:spcAft>
                <a:spcPts val="0"/>
              </a:spcAft>
              <a:buClr>
                <a:schemeClr val="dk1"/>
              </a:buClr>
              <a:buSzPts val="1500"/>
              <a:buChar char="●"/>
            </a:pPr>
            <a:r>
              <a:rPr lang="en" sz="1500">
                <a:solidFill>
                  <a:schemeClr val="dk1"/>
                </a:solidFill>
              </a:rPr>
              <a:t>Able Scouts Newsletter - Abilities Digest</a:t>
            </a:r>
            <a:endParaRPr sz="1500">
              <a:solidFill>
                <a:schemeClr val="dk1"/>
              </a:solidFill>
            </a:endParaRPr>
          </a:p>
          <a:p>
            <a:pPr marL="914400" lvl="1" indent="-323850" algn="l" rtl="0">
              <a:spcBef>
                <a:spcPts val="0"/>
              </a:spcBef>
              <a:spcAft>
                <a:spcPts val="0"/>
              </a:spcAft>
              <a:buClr>
                <a:schemeClr val="dk1"/>
              </a:buClr>
              <a:buSzPts val="1500"/>
              <a:buChar char="○"/>
            </a:pPr>
            <a:r>
              <a:rPr lang="en" sz="1500" u="sng">
                <a:solidFill>
                  <a:srgbClr val="1155CC"/>
                </a:solidFill>
                <a:hlinkClick r:id="rId4">
                  <a:extLst>
                    <a:ext uri="{A12FA001-AC4F-418D-AE19-62706E023703}">
                      <ahyp:hlinkClr xmlns:ahyp="http://schemas.microsoft.com/office/drawing/2018/hyperlinkcolor" val="tx"/>
                    </a:ext>
                  </a:extLst>
                </a:hlinkClick>
              </a:rPr>
              <a:t>https://ablescouts.org/subscribe/</a:t>
            </a:r>
            <a:endParaRP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b3bf4b6765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b3bf4b6765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 sz="1200" b="1" u="sng">
                <a:solidFill>
                  <a:schemeClr val="dk1"/>
                </a:solidFill>
              </a:rPr>
              <a:t>Cub Scouts – (Do Your Best)</a:t>
            </a:r>
            <a:endParaRPr sz="1200" b="1" u="sng">
              <a:solidFill>
                <a:schemeClr val="dk1"/>
              </a:solidFill>
            </a:endParaRPr>
          </a:p>
          <a:p>
            <a:pPr marL="0" lvl="0" indent="0" algn="l" rtl="0">
              <a:lnSpc>
                <a:spcPct val="90000"/>
              </a:lnSpc>
              <a:spcBef>
                <a:spcPts val="0"/>
              </a:spcBef>
              <a:spcAft>
                <a:spcPts val="0"/>
              </a:spcAft>
              <a:buClr>
                <a:schemeClr val="dk1"/>
              </a:buClr>
              <a:buSzPts val="1100"/>
              <a:buFont typeface="Arial"/>
              <a:buNone/>
            </a:pPr>
            <a:r>
              <a:rPr lang="en" sz="1200">
                <a:solidFill>
                  <a:schemeClr val="dk1"/>
                </a:solidFill>
              </a:rPr>
              <a:t>The Scout’s advancement is assessed on the basis of whether he/she has done their best toward meeting a requirement.</a:t>
            </a:r>
            <a:endParaRPr sz="1200">
              <a:solidFill>
                <a:schemeClr val="dk1"/>
              </a:solidFill>
            </a:endParaRPr>
          </a:p>
          <a:p>
            <a:pPr marL="0" lvl="0" indent="0" algn="l" rtl="0">
              <a:lnSpc>
                <a:spcPct val="90000"/>
              </a:lnSpc>
              <a:spcBef>
                <a:spcPts val="0"/>
              </a:spcBef>
              <a:spcAft>
                <a:spcPts val="0"/>
              </a:spcAft>
              <a:buClr>
                <a:schemeClr val="dk1"/>
              </a:buClr>
              <a:buSzPts val="1100"/>
              <a:buFont typeface="Arial"/>
              <a:buNone/>
            </a:pPr>
            <a:r>
              <a:rPr lang="en" sz="1200">
                <a:solidFill>
                  <a:schemeClr val="dk1"/>
                </a:solidFill>
              </a:rPr>
              <a:t>Requirements for any achievement can be substituted by the Cubmaster and pack committee.</a:t>
            </a:r>
            <a:endParaRPr sz="1200">
              <a:solidFill>
                <a:schemeClr val="dk1"/>
              </a:solidFill>
            </a:endParaRPr>
          </a:p>
          <a:p>
            <a:pPr marL="0" lvl="0" indent="0" algn="l" rtl="0">
              <a:lnSpc>
                <a:spcPct val="90000"/>
              </a:lnSpc>
              <a:spcBef>
                <a:spcPts val="0"/>
              </a:spcBef>
              <a:spcAft>
                <a:spcPts val="0"/>
              </a:spcAft>
              <a:buClr>
                <a:schemeClr val="dk1"/>
              </a:buClr>
              <a:buSzPts val="1100"/>
              <a:buFont typeface="Arial"/>
              <a:buNone/>
            </a:pPr>
            <a:r>
              <a:rPr lang="en" sz="1200">
                <a:solidFill>
                  <a:schemeClr val="dk1"/>
                </a:solidFill>
              </a:rPr>
              <a:t>Leaders should help parents draw the line between expecting too much and too little.</a:t>
            </a:r>
            <a:endParaRPr sz="1200">
              <a:solidFill>
                <a:schemeClr val="dk1"/>
              </a:solidFill>
            </a:endParaRPr>
          </a:p>
          <a:p>
            <a:pPr marL="0" lvl="0" indent="0" algn="l" rtl="0">
              <a:lnSpc>
                <a:spcPct val="90000"/>
              </a:lnSpc>
              <a:spcBef>
                <a:spcPts val="0"/>
              </a:spcBef>
              <a:spcAft>
                <a:spcPts val="0"/>
              </a:spcAft>
              <a:buClr>
                <a:schemeClr val="dk1"/>
              </a:buClr>
              <a:buSzPts val="1100"/>
              <a:buFont typeface="Arial"/>
              <a:buNone/>
            </a:pPr>
            <a:endParaRPr sz="1200">
              <a:solidFill>
                <a:schemeClr val="dk1"/>
              </a:solidFill>
            </a:endParaRPr>
          </a:p>
          <a:p>
            <a:pPr marL="0" lvl="0" indent="0" algn="l" rtl="0">
              <a:lnSpc>
                <a:spcPct val="90000"/>
              </a:lnSpc>
              <a:spcBef>
                <a:spcPts val="0"/>
              </a:spcBef>
              <a:spcAft>
                <a:spcPts val="0"/>
              </a:spcAft>
              <a:buClr>
                <a:schemeClr val="dk1"/>
              </a:buClr>
              <a:buSzPts val="1100"/>
              <a:buFont typeface="Arial"/>
              <a:buNone/>
            </a:pPr>
            <a:r>
              <a:rPr lang="en" sz="1200" b="1" u="sng">
                <a:solidFill>
                  <a:schemeClr val="dk1"/>
                </a:solidFill>
              </a:rPr>
              <a:t>Scouts BSA/Venturing – (As Written, No More, No Less)</a:t>
            </a:r>
            <a:endParaRPr sz="1200" b="1" u="sng">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Scouts BSA and Venturing participants should be challenged to meet the requirements for ranks as stated in the </a:t>
            </a:r>
            <a:r>
              <a:rPr lang="en" sz="1200" i="1">
                <a:solidFill>
                  <a:schemeClr val="dk1"/>
                </a:solidFill>
              </a:rPr>
              <a:t>Boy Scout</a:t>
            </a:r>
            <a:r>
              <a:rPr lang="en" sz="1200">
                <a:solidFill>
                  <a:schemeClr val="dk1"/>
                </a:solidFill>
              </a:rPr>
              <a:t> </a:t>
            </a:r>
            <a:r>
              <a:rPr lang="en" sz="1200" i="1">
                <a:solidFill>
                  <a:schemeClr val="dk1"/>
                </a:solidFill>
              </a:rPr>
              <a:t>Handbook.</a:t>
            </a:r>
            <a:endParaRPr sz="1200" i="1">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In cases where it is impossible for Scouts to complete merit badges required for the Eagle Scout rank, use the </a:t>
            </a:r>
            <a:r>
              <a:rPr lang="en" sz="1200" i="1">
                <a:solidFill>
                  <a:schemeClr val="dk1"/>
                </a:solidFill>
              </a:rPr>
              <a:t>Application for Alternate Eagle Scout Rank Merit Badges, </a:t>
            </a:r>
            <a:r>
              <a:rPr lang="en" sz="1200">
                <a:solidFill>
                  <a:schemeClr val="dk1"/>
                </a:solidFill>
              </a:rPr>
              <a:t>No. 512-730.</a:t>
            </a:r>
            <a:endParaRPr sz="1200">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Use an Individual Scout Advancement Plan (ISAP) to help the Scout modify rank requirements.</a:t>
            </a:r>
            <a:endParaRPr sz="1200">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Scouts with severe disabilities may join or remain in Cub Scouting, Scouts BSA or Venturing beyond the usual age limits to participate and continue to earn advancement awards. He or she must be approved by council in order to register Beyond the Age of Eligibility.</a:t>
            </a:r>
            <a:endParaRPr sz="1200">
              <a:solidFill>
                <a:schemeClr val="dk1"/>
              </a:solidFill>
            </a:endParaRPr>
          </a:p>
          <a:p>
            <a:pPr marL="0" lvl="0" indent="0" algn="l" rtl="0">
              <a:lnSpc>
                <a:spcPct val="90000"/>
              </a:lnSpc>
              <a:spcBef>
                <a:spcPts val="300"/>
              </a:spcBef>
              <a:spcAft>
                <a:spcPts val="0"/>
              </a:spcAft>
              <a:buClr>
                <a:schemeClr val="dk1"/>
              </a:buClr>
              <a:buSzPts val="1100"/>
              <a:buFont typeface="Arial"/>
              <a:buNone/>
            </a:pPr>
            <a:r>
              <a:rPr lang="en" sz="1200">
                <a:solidFill>
                  <a:schemeClr val="dk1"/>
                </a:solidFill>
              </a:rPr>
              <a:t>Time extensions require approval from the National Committee.</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aae2d1fe25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2aae2d1fe25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rPr>
              <a:t>An Individual Scout Advancement Plan is a personalized roadmap designed to support the progress and achievement of specific scouting goals for an individual scout. </a:t>
            </a:r>
            <a:r>
              <a:rPr lang="en" sz="1200" u="sng">
                <a:solidFill>
                  <a:schemeClr val="hlink"/>
                </a:solidFill>
                <a:hlinkClick r:id="rId3"/>
              </a:rPr>
              <a:t>ISAP</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This plan is tailored to the unique abilities, interests, and needs of the scout, outlining a customized approach to advancing through the ranks and earning merit badges within the Boy Scouts of America or similar scouting organizations. </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The plan may include accommodations, alternative requirements, and specific supports to ensure that the scout can fully participate and succeed in their scouting journey. </a:t>
            </a:r>
            <a:endParaRPr sz="1200">
              <a:solidFill>
                <a:schemeClr val="dk1"/>
              </a:solidFill>
            </a:endParaRPr>
          </a:p>
          <a:p>
            <a:pPr marL="457200" lvl="0" indent="-304800" algn="l" rtl="0">
              <a:spcBef>
                <a:spcPts val="0"/>
              </a:spcBef>
              <a:spcAft>
                <a:spcPts val="0"/>
              </a:spcAft>
              <a:buClr>
                <a:schemeClr val="dk1"/>
              </a:buClr>
              <a:buSzPts val="1200"/>
              <a:buChar char="●"/>
            </a:pPr>
            <a:r>
              <a:rPr lang="en" sz="1200">
                <a:solidFill>
                  <a:schemeClr val="dk1"/>
                </a:solidFill>
              </a:rPr>
              <a:t>By creating individualized advancement plans, Scout leaders and mentors can effectively guide and support each Scout in reaching their full potential within the Scouting program.</a:t>
            </a:r>
            <a:endParaRPr sz="1200">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aae2d1fe25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aae2d1fe2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Recognizing and celebrating the achievements and contributions of special needs scouts within the scouting community is a powerful way to promote inclusivity and positive reinforcement. This can be achieved through various initiatives</a:t>
            </a:r>
            <a:endParaRPr sz="1200"/>
          </a:p>
          <a:p>
            <a:pPr marL="457200" lvl="0" indent="-304800" algn="l" rtl="0">
              <a:spcBef>
                <a:spcPts val="0"/>
              </a:spcBef>
              <a:spcAft>
                <a:spcPts val="0"/>
              </a:spcAft>
              <a:buSzPts val="1200"/>
              <a:buChar char="●"/>
            </a:pPr>
            <a:r>
              <a:rPr lang="en" sz="1200"/>
              <a:t>Publicly acknowledging the accomplishments of special needs scouts during scout meetings or events</a:t>
            </a:r>
            <a:endParaRPr sz="1200"/>
          </a:p>
          <a:p>
            <a:pPr marL="457200" lvl="0" indent="-304800" algn="l" rtl="0">
              <a:spcBef>
                <a:spcPts val="0"/>
              </a:spcBef>
              <a:spcAft>
                <a:spcPts val="0"/>
              </a:spcAft>
              <a:buSzPts val="1200"/>
              <a:buChar char="●"/>
            </a:pPr>
            <a:r>
              <a:rPr lang="en" sz="1200"/>
              <a:t>Creating opportunities for special needs scouts to showcase their skills and talents</a:t>
            </a:r>
            <a:endParaRPr sz="1200"/>
          </a:p>
          <a:p>
            <a:pPr marL="457200" lvl="0" indent="-304800" algn="l" rtl="0">
              <a:spcBef>
                <a:spcPts val="0"/>
              </a:spcBef>
              <a:spcAft>
                <a:spcPts val="0"/>
              </a:spcAft>
              <a:buSzPts val="1200"/>
              <a:buChar char="●"/>
            </a:pPr>
            <a:r>
              <a:rPr lang="en" sz="1200"/>
              <a:t>Highlighting the unique strengths and accomplishments of special needs scouts to inspire acceptance and appreciation within the scouting community</a:t>
            </a:r>
            <a:endParaRPr sz="1200"/>
          </a:p>
          <a:p>
            <a:pPr marL="457200" lvl="0" indent="-304800" algn="l" rtl="0">
              <a:spcBef>
                <a:spcPts val="0"/>
              </a:spcBef>
              <a:spcAft>
                <a:spcPts val="0"/>
              </a:spcAft>
              <a:buSzPts val="1200"/>
              <a:buChar char="●"/>
            </a:pPr>
            <a:r>
              <a:rPr lang="en" sz="1200"/>
              <a:t>Celebrating the progress and efforts of special needs scouts to build their confidence and self-esteem</a:t>
            </a:r>
            <a:endParaRPr sz="1200"/>
          </a:p>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2b3bf4b6765_0_2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2b3bf4b6765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Scouts with disabilities BSA publications can be accessed online at: https://ablescouts.org/</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Please direct participants to your Council Disabilities Awareness Advisory Committees, unless your council does not have a committee. </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Questions can be directed to: SpecialNeedsChair@scouting.org</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Volunteers from the National Special Needs &amp; Disabilities Awareness Committee will help provide advice and support.</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b3bf4b6765_0_3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b3bf4b6765_0_3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Scouts with disabilities BSA publications can be accessed online at: https://ablescouts.org/</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Please direct participants to your Council Disabilities Awareness Advisory Committees, unless your council does not have a committee. </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Questions can be directed to: SpecialNeedsChair@scouting.org</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Volunteers from the National Special Needs &amp; Disabilities Awareness Committee will help provide advice and support.</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aabc296864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aabc296864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The Scouts, BSA National Special Needs and Disabilities Committee want to express our sincere gratitude for your unwavering dedication to serving Scouts with disabilities. Your commitment to creating an inclusive and supportive environment within the Scouting community is truly commendable. Your willingness to learn and adapt in order to better serve our special needs Scouts is a testament to your compassion and leadership. Thank you for embodying the values of scouting and for your tireless efforts to ensure that every Scout, regardless of ability, feels valued and included. </a:t>
            </a:r>
            <a:endParaRPr sz="1200"/>
          </a:p>
          <a:p>
            <a:pPr marL="0" lvl="0" indent="0" algn="l" rtl="0">
              <a:spcBef>
                <a:spcPts val="0"/>
              </a:spcBef>
              <a:spcAft>
                <a:spcPts val="0"/>
              </a:spcAft>
              <a:buClr>
                <a:schemeClr val="dk1"/>
              </a:buClr>
              <a:buSzPts val="1100"/>
              <a:buFont typeface="Arial"/>
              <a:buNone/>
            </a:pPr>
            <a:endParaRPr sz="1200"/>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aabc296864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aabc296864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This training review key components to best equip commissioners to advocate for necessary accommodations and resources, fostering a positive and enriching scouting experience for scouts with special needs.</a:t>
            </a:r>
            <a:endParaRPr sz="13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aabdab59f2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aabdab59f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Ways Scouting Commissioners can support special needs Scouts: </a:t>
            </a:r>
            <a:endParaRPr sz="1200">
              <a:solidFill>
                <a:schemeClr val="dk1"/>
              </a:solidFill>
            </a:endParaRPr>
          </a:p>
          <a:p>
            <a:pPr marL="0" lvl="0" indent="0" algn="l" rtl="0">
              <a:lnSpc>
                <a:spcPct val="115000"/>
              </a:lnSpc>
              <a:spcBef>
                <a:spcPts val="400"/>
              </a:spcBef>
              <a:spcAft>
                <a:spcPts val="0"/>
              </a:spcAft>
              <a:buNone/>
            </a:pP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a:solidFill>
                  <a:schemeClr val="dk1"/>
                </a:solidFill>
              </a:rPr>
              <a:t>Training and Education: Provide specialized training and educational resources to scout leaders on understanding and accommodating the needs of special needs scouts.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Individualized Support Plans: Collaborate with scout leaders and families to develop individualized support plans tailored to the specific needs of special needs scouts.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Advocacy and Resources: Advocate for necessary accommodations, resources, and accessibility modifications to ensure that scouting activities are inclusive for all scouts.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Mentoring and Guidance: Offer mentorship and guidance to scout leaders on implementing inclusive practices and adapting scouting activities to accommodate special needs scouts.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Community Engagement: Facilitate connections with local disability organizations and support networks to foster a sense of community and provide additional resources for special needs scouts and their families.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Celebrating Achievements: Recognize and celebrate the achievements and contributions of special needs scouts within the scouting community to promote inclusivity and positive reinforcement.</a:t>
            </a:r>
            <a:endParaRPr sz="1200">
              <a:solidFill>
                <a:schemeClr val="dk1"/>
              </a:solidFill>
            </a:endParaRPr>
          </a:p>
          <a:p>
            <a:pPr marL="0" lvl="0" indent="0" algn="l" rtl="0">
              <a:lnSpc>
                <a:spcPct val="115000"/>
              </a:lnSpc>
              <a:spcBef>
                <a:spcPts val="400"/>
              </a:spcBef>
              <a:spcAft>
                <a:spcPts val="0"/>
              </a:spcAft>
              <a:buNone/>
            </a:pPr>
            <a:endParaRPr sz="1200">
              <a:solidFill>
                <a:schemeClr val="dk1"/>
              </a:solidFill>
            </a:endParaRPr>
          </a:p>
          <a:p>
            <a:pPr marL="0" lvl="0" indent="0" algn="l" rtl="0">
              <a:lnSpc>
                <a:spcPct val="115000"/>
              </a:lnSpc>
              <a:spcBef>
                <a:spcPts val="400"/>
              </a:spcBef>
              <a:spcAft>
                <a:spcPts val="0"/>
              </a:spcAft>
              <a:buNone/>
            </a:pPr>
            <a:r>
              <a:rPr lang="en" sz="1200">
                <a:solidFill>
                  <a:schemeClr val="dk1"/>
                </a:solidFill>
              </a:rPr>
              <a:t>By actively supporting special needs scouts, scouting commissioners can contribute to creating an inclusive and supportive scouting environment that allows all Scouts to fully participate and thrive.</a:t>
            </a: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aabc296864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aabc29686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Inclusive Scouting Programs: Commissioners can encourage the exploration and connection within inclusive scouting programs and initiatives that focus on accommodating and supporting scouts with diverse abilities.</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aae2d1fe25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aae2d1fe2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Yes, youth with disabilities are considered an underserved community due to various factors such as:</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a:solidFill>
                  <a:schemeClr val="dk1"/>
                </a:solidFill>
              </a:rPr>
              <a:t>limited access to inclusive educational and recreational opportunities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inadequate support services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societal barriers that can hinder their full participation and inclusion. </a:t>
            </a:r>
            <a:endParaRPr sz="1200">
              <a:solidFill>
                <a:schemeClr val="dk1"/>
              </a:solidFill>
            </a:endParaRPr>
          </a:p>
          <a:p>
            <a:pPr marL="0" lvl="0" indent="0" algn="l" rtl="0">
              <a:lnSpc>
                <a:spcPct val="115000"/>
              </a:lnSpc>
              <a:spcBef>
                <a:spcPts val="400"/>
              </a:spcBef>
              <a:spcAft>
                <a:spcPts val="0"/>
              </a:spcAft>
              <a:buNone/>
            </a:pPr>
            <a:endParaRPr sz="1200">
              <a:solidFill>
                <a:schemeClr val="dk1"/>
              </a:solidFill>
            </a:endParaRPr>
          </a:p>
          <a:p>
            <a:pPr marL="0" lvl="0" indent="0" algn="l" rtl="0">
              <a:lnSpc>
                <a:spcPct val="115000"/>
              </a:lnSpc>
              <a:spcBef>
                <a:spcPts val="400"/>
              </a:spcBef>
              <a:spcAft>
                <a:spcPts val="0"/>
              </a:spcAft>
              <a:buNone/>
            </a:pPr>
            <a:r>
              <a:rPr lang="en" sz="1200">
                <a:solidFill>
                  <a:schemeClr val="dk1"/>
                </a:solidFill>
              </a:rPr>
              <a:t>In the context of Scouting, youth with disabilities can be considered an underserved community due to potential barriers to full participation in traditional scouting activities. These barriers may include access to inclusive programming, accommodations, and support services tailored to their specific needs. Ensuring that scouting programs are inclusive and accessible for youth with disabilities is crucial in addressing this disparity and providing all Scouts with equitable opportunities for personal growth, skill development, and program engagement. </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aabc296864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aabc29686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solidFill>
                  <a:schemeClr val="dk1"/>
                </a:solidFill>
              </a:rPr>
              <a:t>A disability is a physical, cognitive, sensory, emotional, or developmental condition that may limit a person's movements, senses, or activities. Disabilities can vary widely and may impact a person's ability to engage in certain tasks, communicate, or participate fully in daily life activities. Disabilities can be permanent, temporary, or episodic, and they can manifest in a variety of ways, requiring different forms of support and accommodation.</a:t>
            </a: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Many disabilities are invisible, meaning those affected can not be identified by sight only.</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If you see a Scout who struggles with a social or life skill, look for ways to support him or her, even if he or she has not been diagnosed or no one has shared a diagnosis with you.</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Be aware that a Scout can have a combination of disabilities (comorbidity)</a:t>
            </a:r>
            <a:endParaRPr sz="1200">
              <a:solidFill>
                <a:schemeClr val="dk1"/>
              </a:solidFill>
            </a:endParaRPr>
          </a:p>
          <a:p>
            <a:pPr marL="457200" lvl="0" indent="0" algn="l" rtl="0">
              <a:lnSpc>
                <a:spcPct val="115000"/>
              </a:lnSpc>
              <a:spcBef>
                <a:spcPts val="0"/>
              </a:spcBef>
              <a:spcAft>
                <a:spcPts val="0"/>
              </a:spcAft>
              <a:buNone/>
            </a:pPr>
            <a:endParaRPr sz="1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200" b="1" u="sng">
                <a:solidFill>
                  <a:schemeClr val="dk1"/>
                </a:solidFill>
              </a:rPr>
              <a:t>Examples of Disabilities </a:t>
            </a:r>
            <a:endParaRPr sz="1200" b="1">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Physical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Mobility impairments (e.g., paralysis, muscular dystrophy)</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Limb differences (e.g., amputation, limb loss)</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Chronic health conditions affecting physical abilities (e.g., cerebral palsy, multiple sclerosis)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Learning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Dyslexia (difficulty with reading and language processing)</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Dyscalculia (difficulty with math and number concepts)</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Auditory processing disorder (difficulty processing auditory information)</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Cognitive or Developmental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Autism spectrum disorder (ASD)</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Down syndrome</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Intellectual disabilities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Emotional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Anxiety disorders</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Depression</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Post-traumatic stress disorder (PTSD)</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r>
              <a:rPr lang="en" sz="1200" b="1">
                <a:solidFill>
                  <a:schemeClr val="dk1"/>
                </a:solidFill>
              </a:rPr>
              <a:t>Social Disabilities</a:t>
            </a:r>
            <a:r>
              <a:rPr lang="en" sz="1200">
                <a:solidFill>
                  <a:schemeClr val="dk1"/>
                </a:solidFill>
              </a:rPr>
              <a:t>:</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Social communication disorder</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Social anxiety disorder</a:t>
            </a:r>
            <a:endParaRPr sz="1200">
              <a:solidFill>
                <a:schemeClr val="dk1"/>
              </a:solidFill>
            </a:endParaRPr>
          </a:p>
          <a:p>
            <a:pPr marL="457200" lvl="0" indent="0" algn="l" rtl="0">
              <a:lnSpc>
                <a:spcPct val="115000"/>
              </a:lnSpc>
              <a:spcBef>
                <a:spcPts val="400"/>
              </a:spcBef>
              <a:spcAft>
                <a:spcPts val="0"/>
              </a:spcAft>
              <a:buClr>
                <a:schemeClr val="dk1"/>
              </a:buClr>
              <a:buSzPts val="1100"/>
              <a:buFont typeface="Arial"/>
              <a:buNone/>
            </a:pPr>
            <a:r>
              <a:rPr lang="en" sz="1200">
                <a:solidFill>
                  <a:schemeClr val="dk1"/>
                </a:solidFill>
              </a:rPr>
              <a:t>Selective mutism</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2aabc296864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2aabc29686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Here are some examples of ways to support Scout Leaders.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a:solidFill>
                  <a:schemeClr val="dk1"/>
                </a:solidFill>
              </a:rPr>
              <a:t>Individualized Support Plans: Collaborate with scout leaders and families to develop individualized support plans tailored to the specific needs of special needs scouts.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Advocacy and Resources: Advocate for necessary accommodations, resources, and accessibility modifications to ensure that scouting activities are inclusive for all scouts.</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Mentoring and Guidance: Offer mentorship and guidance to scout leaders on implementing inclusive practices and adapting scouting activities to accommodate special needs scouts.</a:t>
            </a:r>
            <a:endParaRPr sz="1200">
              <a:solidFill>
                <a:schemeClr val="dk1"/>
              </a:solidFill>
            </a:endParaRPr>
          </a:p>
          <a:p>
            <a:pPr marL="0" lvl="0" indent="0" algn="l" rtl="0">
              <a:lnSpc>
                <a:spcPct val="115000"/>
              </a:lnSpc>
              <a:spcBef>
                <a:spcPts val="40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b3bf4b6765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b3bf4b6765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It starts with Leadership. A great scout leader possesses the following qualities:</a:t>
            </a:r>
            <a:endParaRPr sz="1200">
              <a:solidFill>
                <a:schemeClr val="dk1"/>
              </a:solidFill>
            </a:endParaRPr>
          </a:p>
          <a:p>
            <a:pPr marL="457200" lvl="0" indent="-304800" algn="l" rtl="0">
              <a:lnSpc>
                <a:spcPct val="115000"/>
              </a:lnSpc>
              <a:spcBef>
                <a:spcPts val="400"/>
              </a:spcBef>
              <a:spcAft>
                <a:spcPts val="0"/>
              </a:spcAft>
              <a:buClr>
                <a:schemeClr val="dk1"/>
              </a:buClr>
              <a:buSzPts val="1200"/>
              <a:buChar char="●"/>
            </a:pPr>
            <a:r>
              <a:rPr lang="en" sz="1200" b="1">
                <a:solidFill>
                  <a:schemeClr val="dk1"/>
                </a:solidFill>
              </a:rPr>
              <a:t>Exemplifies the Scout Law and Oath</a:t>
            </a:r>
            <a:r>
              <a:rPr lang="en" sz="1200">
                <a:solidFill>
                  <a:schemeClr val="dk1"/>
                </a:solidFill>
              </a:rPr>
              <a:t>: Demonstrates and embodies the principles of the Scout Law and Oath in their own conduct.</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Inclusive and Supportive</a:t>
            </a:r>
            <a:r>
              <a:rPr lang="en" sz="1200">
                <a:solidFill>
                  <a:schemeClr val="dk1"/>
                </a:solidFill>
              </a:rPr>
              <a:t>: Creates an inclusive and supportive environment for all scouts, regardless of their backgrounds or abilities.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Effective Communicator</a:t>
            </a:r>
            <a:r>
              <a:rPr lang="en" sz="1200">
                <a:solidFill>
                  <a:schemeClr val="dk1"/>
                </a:solidFill>
              </a:rPr>
              <a:t>: Communicates effectively with scouts, parents, and fellow leaders, fostering clear understanding and collaboration.</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Empathetic and Compassionate</a:t>
            </a:r>
            <a:r>
              <a:rPr lang="en" sz="1200">
                <a:solidFill>
                  <a:schemeClr val="dk1"/>
                </a:solidFill>
              </a:rPr>
              <a:t>: Demonstrates empathy and compassion towards the needs and challenges of individual scouts.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Role Model</a:t>
            </a:r>
            <a:r>
              <a:rPr lang="en" sz="1200">
                <a:solidFill>
                  <a:schemeClr val="dk1"/>
                </a:solidFill>
              </a:rPr>
              <a:t>: Serves as a positive role model for scouts, exhibiting integrity, kindness, and respect.</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Organized and Prepared</a:t>
            </a:r>
            <a:r>
              <a:rPr lang="en" sz="1200">
                <a:solidFill>
                  <a:schemeClr val="dk1"/>
                </a:solidFill>
              </a:rPr>
              <a:t>: Maintains organization and preparedness in planning and executing scout activities and events.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Encourages Growth and Development</a:t>
            </a:r>
            <a:r>
              <a:rPr lang="en" sz="1200">
                <a:solidFill>
                  <a:schemeClr val="dk1"/>
                </a:solidFill>
              </a:rPr>
              <a:t>: Encourages the personal and skill development of scouts, providing guidance and mentorship.</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Adaptable and Flexible</a:t>
            </a:r>
            <a:r>
              <a:rPr lang="en" sz="1200">
                <a:solidFill>
                  <a:schemeClr val="dk1"/>
                </a:solidFill>
              </a:rPr>
              <a:t>: Demonstrates adaptability and flexibility in addressing the diverse needs and situations encountered in scouting.</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Safety-Conscious</a:t>
            </a:r>
            <a:r>
              <a:rPr lang="en" sz="1200">
                <a:solidFill>
                  <a:schemeClr val="dk1"/>
                </a:solidFill>
              </a:rPr>
              <a:t>: Prioritizes the safety and well-being of scouts, adhering to safety protocols and guidelines.</a:t>
            </a:r>
            <a:endParaRPr sz="1200">
              <a:solidFill>
                <a:schemeClr val="dk1"/>
              </a:solidFill>
            </a:endParaRPr>
          </a:p>
          <a:p>
            <a:pPr marL="914400" lvl="1" indent="-304800" algn="l" rtl="0">
              <a:lnSpc>
                <a:spcPct val="115000"/>
              </a:lnSpc>
              <a:spcBef>
                <a:spcPts val="0"/>
              </a:spcBef>
              <a:spcAft>
                <a:spcPts val="0"/>
              </a:spcAft>
              <a:buClr>
                <a:schemeClr val="dk1"/>
              </a:buClr>
              <a:buSzPts val="1200"/>
              <a:buChar char="○"/>
            </a:pPr>
            <a:r>
              <a:rPr lang="en" sz="1200" b="1">
                <a:solidFill>
                  <a:schemeClr val="dk1"/>
                </a:solidFill>
              </a:rPr>
              <a:t>Passionate about Scouting</a:t>
            </a:r>
            <a:r>
              <a:rPr lang="en" sz="1200">
                <a:solidFill>
                  <a:schemeClr val="dk1"/>
                </a:solidFill>
              </a:rPr>
              <a:t>: Displays genuine passion for the values and mission of scouting, inspiring enthusiasm and commitment in others.</a:t>
            </a:r>
            <a:endParaRPr sz="1200">
              <a:solidFill>
                <a:schemeClr val="dk1"/>
              </a:solidFill>
            </a:endParaRPr>
          </a:p>
          <a:p>
            <a:pPr marL="0" lvl="0" indent="0" algn="l" rtl="0">
              <a:spcBef>
                <a:spcPts val="0"/>
              </a:spcBef>
              <a:spcAft>
                <a:spcPts val="0"/>
              </a:spcAft>
              <a:buNone/>
            </a:pPr>
            <a:endParaRP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b3bf4b6765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2b3bf4b6765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400"/>
              </a:spcBef>
              <a:spcAft>
                <a:spcPts val="0"/>
              </a:spcAft>
              <a:buClr>
                <a:schemeClr val="dk1"/>
              </a:buClr>
              <a:buSzPts val="1100"/>
              <a:buFont typeface="Arial"/>
              <a:buNone/>
            </a:pPr>
            <a:r>
              <a:rPr lang="en" sz="1200">
                <a:solidFill>
                  <a:schemeClr val="dk1"/>
                </a:solidFill>
              </a:rPr>
              <a:t>Our primary focus is to offer support and guidance to youth in the Scouting program, recognizing that the responsibility of diagnosing children's conditions rests with qualified healthcare professionals. While we can provide assistance and understanding, diagnosing children's conditions is beyond the scope of our role as mentors and leaders.</a:t>
            </a: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 name="Google Shape;6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64" name="Google Shape;6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69" name="Google Shape;6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 name="Google Shape;7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76" name="Google Shape;7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92" name="Google Shape;9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sz="4000"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612300" y="1670200"/>
            <a:ext cx="8020500" cy="2898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sz="2400">
                <a:solidFill>
                  <a:schemeClr val="dk1"/>
                </a:solidFill>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ablescouts.org/subscribe/"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scouting.org/wp-content/uploads/2020/12/3321621-05-Alternate-Requirements-1.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hyperlink" Target="https://filestore.scouting.org/filestore/pdf/512-935_WB.pdf?_gl=1*u0mnzu*_ga*NTE2Mjc1ODA1LjE2OTU3NjM0NzM.*_ga_20G0JHESG4*MTcwMzg3OTU4Ny41LjEuMTcwMzg3OTcxOS4wLjAuMA..*_ga_61ZEHCVHHS*MTcwMzg3OTU4OC41LjEuMTcwMzg3OTcyMC42MC4wLjA.&amp;_ga=2.54077544.1123826115.1703872844-516275805.1695763473" TargetMode="External"/><Relationship Id="rId4" Type="http://schemas.openxmlformats.org/officeDocument/2006/relationships/hyperlink" Target="https://filestore.scouting.org/filestore/pdf/512-730.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filestore.scouting.org/filestore/pdf/512-936_wb.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scouting.org/resources/disabilities-awareness/" TargetMode="External"/><Relationship Id="rId7" Type="http://schemas.openxmlformats.org/officeDocument/2006/relationships/hyperlink" Target="https://ablescouts.org/subscribe/"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6" Type="http://schemas.openxmlformats.org/officeDocument/2006/relationships/hyperlink" Target="https://ablescouts.org/" TargetMode="External"/><Relationship Id="rId5" Type="http://schemas.openxmlformats.org/officeDocument/2006/relationships/hyperlink" Target="https://ablescouts.org/toolbox/" TargetMode="External"/><Relationship Id="rId4" Type="http://schemas.openxmlformats.org/officeDocument/2006/relationships/hyperlink" Target="https://ablescouts.org/tag/snd-roundtabl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SpecialNeedsChair@scouting.org"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557100" y="2239025"/>
            <a:ext cx="8029800" cy="121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300" b="1"/>
              <a:t>SND 101</a:t>
            </a:r>
            <a:r>
              <a:rPr lang="en" sz="3300"/>
              <a:t> Serving Scouts with Special Needs and Disabilities</a:t>
            </a:r>
            <a:endParaRPr sz="33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4"/>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020" b="1"/>
              <a:t>Mentoring</a:t>
            </a:r>
            <a:endParaRPr sz="4020" b="1"/>
          </a:p>
        </p:txBody>
      </p:sp>
      <p:sp>
        <p:nvSpPr>
          <p:cNvPr id="155" name="Google Shape;155;p34"/>
          <p:cNvSpPr txBox="1">
            <a:spLocks noGrp="1"/>
          </p:cNvSpPr>
          <p:nvPr>
            <p:ph type="body" idx="1"/>
          </p:nvPr>
        </p:nvSpPr>
        <p:spPr>
          <a:xfrm>
            <a:off x="1670325" y="2402000"/>
            <a:ext cx="6487200" cy="1683300"/>
          </a:xfrm>
          <a:prstGeom prst="rect">
            <a:avLst/>
          </a:prstGeom>
        </p:spPr>
        <p:txBody>
          <a:bodyPr spcFirstLastPara="1" wrap="square" lIns="91425" tIns="91425" rIns="91425" bIns="91425" anchor="t" anchorCtr="0">
            <a:noAutofit/>
          </a:bodyPr>
          <a:lstStyle/>
          <a:p>
            <a:pPr marL="457200" lvl="0" indent="-381000" algn="l" rtl="0">
              <a:lnSpc>
                <a:spcPct val="95000"/>
              </a:lnSpc>
              <a:spcBef>
                <a:spcPts val="0"/>
              </a:spcBef>
              <a:spcAft>
                <a:spcPts val="0"/>
              </a:spcAft>
              <a:buClr>
                <a:schemeClr val="dk1"/>
              </a:buClr>
              <a:buSzPts val="2400"/>
              <a:buChar char="●"/>
            </a:pPr>
            <a:r>
              <a:rPr lang="en" sz="2400">
                <a:solidFill>
                  <a:schemeClr val="dk1"/>
                </a:solidFill>
              </a:rPr>
              <a:t>Meet regularly with Leaders</a:t>
            </a:r>
            <a:endParaRPr sz="2400">
              <a:solidFill>
                <a:schemeClr val="dk1"/>
              </a:solidFill>
            </a:endParaRPr>
          </a:p>
          <a:p>
            <a:pPr marL="457200" lvl="0" indent="-381000" algn="l" rtl="0">
              <a:lnSpc>
                <a:spcPct val="95000"/>
              </a:lnSpc>
              <a:spcBef>
                <a:spcPts val="0"/>
              </a:spcBef>
              <a:spcAft>
                <a:spcPts val="0"/>
              </a:spcAft>
              <a:buClr>
                <a:schemeClr val="dk1"/>
              </a:buClr>
              <a:buSzPts val="2400"/>
              <a:buChar char="●"/>
            </a:pPr>
            <a:r>
              <a:rPr lang="en" sz="2400">
                <a:solidFill>
                  <a:schemeClr val="dk1"/>
                </a:solidFill>
              </a:rPr>
              <a:t>Praise successes </a:t>
            </a:r>
            <a:endParaRPr sz="2400">
              <a:solidFill>
                <a:schemeClr val="dk1"/>
              </a:solidFill>
            </a:endParaRPr>
          </a:p>
          <a:p>
            <a:pPr marL="457200" lvl="0" indent="-381000" algn="l" rtl="0">
              <a:lnSpc>
                <a:spcPct val="95000"/>
              </a:lnSpc>
              <a:spcBef>
                <a:spcPts val="0"/>
              </a:spcBef>
              <a:spcAft>
                <a:spcPts val="0"/>
              </a:spcAft>
              <a:buClr>
                <a:schemeClr val="dk1"/>
              </a:buClr>
              <a:buSzPts val="2400"/>
              <a:buChar char="●"/>
            </a:pPr>
            <a:r>
              <a:rPr lang="en" sz="2400">
                <a:solidFill>
                  <a:schemeClr val="dk1"/>
                </a:solidFill>
              </a:rPr>
              <a:t>Encourage Joining Conference for Scouts</a:t>
            </a:r>
            <a:endParaRPr sz="2000"/>
          </a:p>
        </p:txBody>
      </p:sp>
      <p:sp>
        <p:nvSpPr>
          <p:cNvPr id="156" name="Google Shape;156;p34"/>
          <p:cNvSpPr txBox="1"/>
          <p:nvPr/>
        </p:nvSpPr>
        <p:spPr>
          <a:xfrm>
            <a:off x="932950" y="1515800"/>
            <a:ext cx="7414200" cy="886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100" i="1">
                <a:solidFill>
                  <a:schemeClr val="dk1"/>
                </a:solidFill>
              </a:rPr>
              <a:t>“How can we ensure the Scout is successfully experiencing all that Scouting has to offer?” </a:t>
            </a:r>
            <a:endParaRPr sz="2100" i="1">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5"/>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Inclusion Toolbox</a:t>
            </a:r>
            <a:endParaRPr sz="4000" b="1"/>
          </a:p>
        </p:txBody>
      </p:sp>
      <p:sp>
        <p:nvSpPr>
          <p:cNvPr id="162" name="Google Shape;162;p35"/>
          <p:cNvSpPr txBox="1">
            <a:spLocks noGrp="1"/>
          </p:cNvSpPr>
          <p:nvPr>
            <p:ph type="body" idx="1"/>
          </p:nvPr>
        </p:nvSpPr>
        <p:spPr>
          <a:xfrm>
            <a:off x="819475" y="1386150"/>
            <a:ext cx="7660800" cy="1015500"/>
          </a:xfrm>
          <a:prstGeom prst="rect">
            <a:avLst/>
          </a:prstGeom>
        </p:spPr>
        <p:txBody>
          <a:bodyPr spcFirstLastPara="1" wrap="square" lIns="91425" tIns="91425" rIns="91425" bIns="91425" anchor="t" anchorCtr="0">
            <a:noAutofit/>
          </a:bodyPr>
          <a:lstStyle/>
          <a:p>
            <a:pPr marL="0" lvl="0" indent="0" algn="ctr" rtl="0">
              <a:lnSpc>
                <a:spcPct val="80000"/>
              </a:lnSpc>
              <a:spcBef>
                <a:spcPts val="700"/>
              </a:spcBef>
              <a:spcAft>
                <a:spcPts val="0"/>
              </a:spcAft>
              <a:buClr>
                <a:schemeClr val="dk1"/>
              </a:buClr>
              <a:buSzPts val="1100"/>
              <a:buFont typeface="Arial"/>
              <a:buNone/>
            </a:pPr>
            <a:r>
              <a:rPr lang="en" sz="2400" i="1">
                <a:solidFill>
                  <a:schemeClr val="dk1"/>
                </a:solidFill>
              </a:rPr>
              <a:t>Provides the necessary tools and knowledge to empower leaders and volunteers</a:t>
            </a:r>
            <a:endParaRPr sz="2200"/>
          </a:p>
        </p:txBody>
      </p:sp>
      <p:sp>
        <p:nvSpPr>
          <p:cNvPr id="163" name="Google Shape;163;p35"/>
          <p:cNvSpPr txBox="1"/>
          <p:nvPr/>
        </p:nvSpPr>
        <p:spPr>
          <a:xfrm>
            <a:off x="2116850" y="2298225"/>
            <a:ext cx="5807700" cy="200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solidFill>
                  <a:schemeClr val="dk1"/>
                </a:solidFill>
              </a:rPr>
              <a:t>Includes:  </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Training materials </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Resources for adapting activities, </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Guides for creating individualized support plans</a:t>
            </a:r>
            <a:endParaRPr sz="22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6"/>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020" b="1"/>
              <a:t>Community Engagement </a:t>
            </a:r>
            <a:endParaRPr sz="4020" b="1"/>
          </a:p>
        </p:txBody>
      </p:sp>
      <p:sp>
        <p:nvSpPr>
          <p:cNvPr id="169" name="Google Shape;169;p36"/>
          <p:cNvSpPr txBox="1"/>
          <p:nvPr/>
        </p:nvSpPr>
        <p:spPr>
          <a:xfrm>
            <a:off x="687000" y="1537300"/>
            <a:ext cx="7770000" cy="2421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2100" b="1">
                <a:solidFill>
                  <a:schemeClr val="dk1"/>
                </a:solidFill>
              </a:rPr>
              <a:t>Abilities Digest</a:t>
            </a:r>
            <a:r>
              <a:rPr lang="en" sz="2100">
                <a:solidFill>
                  <a:schemeClr val="dk1"/>
                </a:solidFill>
              </a:rPr>
              <a:t> is the quarterly publication of the BSA National Special Needs and Disabilities Committee. </a:t>
            </a:r>
            <a:endParaRPr sz="210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 sz="2100">
                <a:solidFill>
                  <a:schemeClr val="dk1"/>
                </a:solidFill>
              </a:rPr>
              <a:t>The articles are written by Scouting volunteers and are intended to share practices and procedures</a:t>
            </a:r>
            <a:endParaRPr sz="2100">
              <a:solidFill>
                <a:schemeClr val="dk1"/>
              </a:solidFill>
            </a:endParaRPr>
          </a:p>
          <a:p>
            <a:pPr marL="1828800" lvl="0" indent="0" algn="l" rtl="0">
              <a:spcBef>
                <a:spcPts val="0"/>
              </a:spcBef>
              <a:spcAft>
                <a:spcPts val="0"/>
              </a:spcAft>
              <a:buNone/>
            </a:pPr>
            <a:endParaRPr sz="1500">
              <a:solidFill>
                <a:schemeClr val="dk1"/>
              </a:solidFill>
            </a:endParaRPr>
          </a:p>
          <a:p>
            <a:pPr marL="1828800" lvl="0" indent="0" algn="l" rtl="0">
              <a:spcBef>
                <a:spcPts val="0"/>
              </a:spcBef>
              <a:spcAft>
                <a:spcPts val="0"/>
              </a:spcAft>
              <a:buNone/>
            </a:pPr>
            <a:r>
              <a:rPr lang="en" sz="1700">
                <a:solidFill>
                  <a:schemeClr val="dk1"/>
                </a:solidFill>
              </a:rPr>
              <a:t>Able Scouts Newsletter - Abilities Digest</a:t>
            </a:r>
            <a:endParaRPr sz="1700">
              <a:solidFill>
                <a:schemeClr val="dk1"/>
              </a:solidFill>
            </a:endParaRPr>
          </a:p>
          <a:p>
            <a:pPr marL="2286000" lvl="0" indent="0" algn="l" rtl="0">
              <a:spcBef>
                <a:spcPts val="0"/>
              </a:spcBef>
              <a:spcAft>
                <a:spcPts val="0"/>
              </a:spcAft>
              <a:buNone/>
            </a:pPr>
            <a:r>
              <a:rPr lang="en" sz="1700" u="sng">
                <a:solidFill>
                  <a:srgbClr val="1155CC"/>
                </a:solidFill>
                <a:hlinkClick r:id="rId3">
                  <a:extLst>
                    <a:ext uri="{A12FA001-AC4F-418D-AE19-62706E023703}">
                      <ahyp:hlinkClr xmlns:ahyp="http://schemas.microsoft.com/office/drawing/2018/hyperlinkcolor" val="tx"/>
                    </a:ext>
                  </a:extLst>
                </a:hlinkClick>
              </a:rPr>
              <a:t>https://ablescouts.org/subscribe/</a:t>
            </a:r>
            <a:endParaRPr sz="2300">
              <a:solidFill>
                <a:schemeClr val="dk1"/>
              </a:solidFill>
            </a:endParaRPr>
          </a:p>
          <a:p>
            <a:pPr marL="0" lvl="0" indent="0" algn="ctr" rtl="0">
              <a:lnSpc>
                <a:spcPct val="115000"/>
              </a:lnSpc>
              <a:spcBef>
                <a:spcPts val="0"/>
              </a:spcBef>
              <a:spcAft>
                <a:spcPts val="0"/>
              </a:spcAft>
              <a:buNone/>
            </a:pPr>
            <a:endParaRPr sz="2100" i="1">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7"/>
          <p:cNvSpPr txBox="1">
            <a:spLocks noGrp="1"/>
          </p:cNvSpPr>
          <p:nvPr>
            <p:ph type="title"/>
          </p:nvPr>
        </p:nvSpPr>
        <p:spPr>
          <a:xfrm>
            <a:off x="597250" y="445025"/>
            <a:ext cx="8235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Advancement Support</a:t>
            </a:r>
            <a:endParaRPr sz="4000" b="1"/>
          </a:p>
        </p:txBody>
      </p:sp>
      <p:sp>
        <p:nvSpPr>
          <p:cNvPr id="175" name="Google Shape;175;p37"/>
          <p:cNvSpPr txBox="1">
            <a:spLocks noGrp="1"/>
          </p:cNvSpPr>
          <p:nvPr>
            <p:ph type="body" idx="1"/>
          </p:nvPr>
        </p:nvSpPr>
        <p:spPr>
          <a:xfrm>
            <a:off x="746025" y="1337925"/>
            <a:ext cx="8086200" cy="3231000"/>
          </a:xfrm>
          <a:prstGeom prst="rect">
            <a:avLst/>
          </a:prstGeom>
        </p:spPr>
        <p:txBody>
          <a:bodyPr spcFirstLastPara="1" wrap="square" lIns="91425" tIns="91425" rIns="91425" bIns="91425" anchor="t" anchorCtr="0">
            <a:normAutofit/>
          </a:bodyPr>
          <a:lstStyle/>
          <a:p>
            <a:pPr marL="457200" lvl="0" indent="-381000" algn="l" rtl="0">
              <a:spcBef>
                <a:spcPts val="800"/>
              </a:spcBef>
              <a:spcAft>
                <a:spcPts val="0"/>
              </a:spcAft>
              <a:buClr>
                <a:schemeClr val="dk1"/>
              </a:buClr>
              <a:buSzPts val="2400"/>
              <a:buChar char="●"/>
            </a:pPr>
            <a:r>
              <a:rPr lang="en" sz="2400">
                <a:solidFill>
                  <a:schemeClr val="dk1"/>
                </a:solidFill>
              </a:rPr>
              <a:t>Cub Scout, Scouts BSA and Venturing advancement</a:t>
            </a:r>
            <a:endParaRPr sz="2400">
              <a:solidFill>
                <a:schemeClr val="dk1"/>
              </a:solidFill>
            </a:endParaRPr>
          </a:p>
          <a:p>
            <a:pPr marL="457200" lvl="0" indent="-381000" algn="l" rtl="0">
              <a:spcBef>
                <a:spcPts val="0"/>
              </a:spcBef>
              <a:spcAft>
                <a:spcPts val="0"/>
              </a:spcAft>
              <a:buSzPts val="2400"/>
              <a:buChar char="●"/>
            </a:pPr>
            <a:r>
              <a:rPr lang="en" sz="2400" u="sng">
                <a:solidFill>
                  <a:schemeClr val="hlink"/>
                </a:solidFill>
                <a:hlinkClick r:id="rId3"/>
              </a:rPr>
              <a:t> Alternate Rank Requirement</a:t>
            </a:r>
            <a:endParaRPr sz="2400" u="sng">
              <a:solidFill>
                <a:schemeClr val="hlink"/>
              </a:solidFill>
            </a:endParaRPr>
          </a:p>
          <a:p>
            <a:pPr marL="457200" lvl="0" indent="-381000" algn="l" rtl="0">
              <a:spcBef>
                <a:spcPts val="0"/>
              </a:spcBef>
              <a:spcAft>
                <a:spcPts val="0"/>
              </a:spcAft>
              <a:buSzPts val="2400"/>
              <a:buChar char="●"/>
            </a:pPr>
            <a:r>
              <a:rPr lang="en" sz="2400" u="sng">
                <a:solidFill>
                  <a:schemeClr val="hlink"/>
                </a:solidFill>
                <a:hlinkClick r:id="rId4"/>
              </a:rPr>
              <a:t>Application for Alternative Eagle Scout Rank Merit Badges</a:t>
            </a:r>
            <a:endParaRPr sz="2400" u="sng">
              <a:solidFill>
                <a:schemeClr val="hlink"/>
              </a:solidFill>
            </a:endParaRPr>
          </a:p>
          <a:p>
            <a:pPr marL="457200" lvl="0" indent="-381000" algn="l" rtl="0">
              <a:spcBef>
                <a:spcPts val="0"/>
              </a:spcBef>
              <a:spcAft>
                <a:spcPts val="0"/>
              </a:spcAft>
              <a:buSzPts val="2400"/>
              <a:buChar char="●"/>
            </a:pPr>
            <a:r>
              <a:rPr lang="en" sz="2400" u="sng">
                <a:solidFill>
                  <a:schemeClr val="hlink"/>
                </a:solidFill>
                <a:hlinkClick r:id="rId5"/>
              </a:rPr>
              <a:t>Participation Beyond the Age of Eligibility</a:t>
            </a:r>
            <a:endParaRPr sz="2400" u="sng">
              <a:solidFill>
                <a:schemeClr val="hlink"/>
              </a:solidFill>
            </a:endParaRPr>
          </a:p>
          <a:p>
            <a:pPr marL="457200" lvl="0" indent="-381000" algn="l" rtl="0">
              <a:spcBef>
                <a:spcPts val="0"/>
              </a:spcBef>
              <a:spcAft>
                <a:spcPts val="0"/>
              </a:spcAft>
              <a:buClr>
                <a:schemeClr val="dk1"/>
              </a:buClr>
              <a:buSzPts val="2400"/>
              <a:buChar char="●"/>
            </a:pPr>
            <a:r>
              <a:rPr lang="en" sz="2400">
                <a:solidFill>
                  <a:schemeClr val="dk1"/>
                </a:solidFill>
              </a:rPr>
              <a:t>Time extensions to earn the Eagle Scout rank</a:t>
            </a:r>
            <a:endParaRPr sz="2400">
              <a:solidFill>
                <a:schemeClr val="dk1"/>
              </a:solidFill>
            </a:endParaRPr>
          </a:p>
          <a:p>
            <a:pPr marL="0" lvl="0" indent="0" algn="ctr" rtl="0">
              <a:spcBef>
                <a:spcPts val="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8"/>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700" b="1"/>
              <a:t>Individual Scout Advancement Plan (ISAP)</a:t>
            </a:r>
            <a:endParaRPr sz="3700" b="1"/>
          </a:p>
        </p:txBody>
      </p:sp>
      <p:sp>
        <p:nvSpPr>
          <p:cNvPr id="181" name="Google Shape;181;p38"/>
          <p:cNvSpPr txBox="1">
            <a:spLocks noGrp="1"/>
          </p:cNvSpPr>
          <p:nvPr>
            <p:ph type="body" idx="1"/>
          </p:nvPr>
        </p:nvSpPr>
        <p:spPr>
          <a:xfrm>
            <a:off x="1440600" y="1964500"/>
            <a:ext cx="7279500" cy="13776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700"/>
              </a:spcBef>
              <a:spcAft>
                <a:spcPts val="0"/>
              </a:spcAft>
              <a:buClr>
                <a:schemeClr val="dk1"/>
              </a:buClr>
              <a:buSzPts val="2400"/>
              <a:buChar char="●"/>
            </a:pPr>
            <a:r>
              <a:rPr lang="en" sz="2400">
                <a:solidFill>
                  <a:schemeClr val="dk1"/>
                </a:solidFill>
              </a:rPr>
              <a:t>The “ISAP” is a Scouting version of an Individual Education Plan (IEP) </a:t>
            </a:r>
            <a:endParaRPr sz="2400">
              <a:solidFill>
                <a:schemeClr val="dk1"/>
              </a:solidFill>
            </a:endParaRPr>
          </a:p>
          <a:p>
            <a:pPr marL="457200" lvl="0" indent="-381000" algn="l" rtl="0">
              <a:lnSpc>
                <a:spcPct val="80000"/>
              </a:lnSpc>
              <a:spcBef>
                <a:spcPts val="0"/>
              </a:spcBef>
              <a:spcAft>
                <a:spcPts val="0"/>
              </a:spcAft>
              <a:buClr>
                <a:schemeClr val="dk1"/>
              </a:buClr>
              <a:buSzPts val="2400"/>
              <a:buChar char="●"/>
            </a:pPr>
            <a:r>
              <a:rPr lang="en" sz="2400">
                <a:solidFill>
                  <a:schemeClr val="dk1"/>
                </a:solidFill>
              </a:rPr>
              <a:t>Used to lay the groundwork for alternative requirements.</a:t>
            </a:r>
            <a:endParaRPr sz="2400">
              <a:solidFill>
                <a:schemeClr val="dk1"/>
              </a:solidFill>
            </a:endParaRPr>
          </a:p>
          <a:p>
            <a:pPr marL="457200" lvl="0" indent="-381000" algn="l" rtl="0">
              <a:lnSpc>
                <a:spcPct val="80000"/>
              </a:lnSpc>
              <a:spcBef>
                <a:spcPts val="0"/>
              </a:spcBef>
              <a:spcAft>
                <a:spcPts val="0"/>
              </a:spcAft>
              <a:buClr>
                <a:schemeClr val="dk1"/>
              </a:buClr>
              <a:buSzPts val="2400"/>
              <a:buChar char="●"/>
            </a:pPr>
            <a:r>
              <a:rPr lang="en" sz="2400" u="sng">
                <a:solidFill>
                  <a:schemeClr val="hlink"/>
                </a:solidFill>
                <a:hlinkClick r:id="rId3"/>
              </a:rPr>
              <a:t>No. 512-935 </a:t>
            </a:r>
            <a:endParaRPr sz="2400">
              <a:solidFill>
                <a:schemeClr val="dk1"/>
              </a:solidFill>
            </a:endParaRPr>
          </a:p>
          <a:p>
            <a:pPr marL="0" lvl="0" indent="0" algn="ctr" rtl="0">
              <a:spcBef>
                <a:spcPts val="0"/>
              </a:spcBef>
              <a:spcAft>
                <a:spcPts val="1200"/>
              </a:spcAft>
              <a:buNone/>
            </a:pPr>
            <a:endParaRPr sz="2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9"/>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020" b="1"/>
              <a:t>Point to Ponder</a:t>
            </a:r>
            <a:endParaRPr sz="4020" b="1"/>
          </a:p>
        </p:txBody>
      </p:sp>
      <p:sp>
        <p:nvSpPr>
          <p:cNvPr id="187" name="Google Shape;187;p39"/>
          <p:cNvSpPr txBox="1">
            <a:spLocks noGrp="1"/>
          </p:cNvSpPr>
          <p:nvPr>
            <p:ph type="body" idx="1"/>
          </p:nvPr>
        </p:nvSpPr>
        <p:spPr>
          <a:xfrm>
            <a:off x="1051100" y="1875375"/>
            <a:ext cx="7214100" cy="16869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 sz="2400">
                <a:solidFill>
                  <a:schemeClr val="dk1"/>
                </a:solidFill>
              </a:rPr>
              <a:t>Recognize and </a:t>
            </a:r>
            <a:r>
              <a:rPr lang="en" sz="2400" b="1">
                <a:solidFill>
                  <a:schemeClr val="dk1"/>
                </a:solidFill>
              </a:rPr>
              <a:t>CELEBRATE</a:t>
            </a:r>
            <a:r>
              <a:rPr lang="en" sz="2400">
                <a:solidFill>
                  <a:schemeClr val="dk1"/>
                </a:solidFill>
              </a:rPr>
              <a:t> the achievements and </a:t>
            </a:r>
            <a:r>
              <a:rPr lang="en"/>
              <a:t>successes</a:t>
            </a:r>
            <a:r>
              <a:rPr lang="en" sz="2400">
                <a:solidFill>
                  <a:schemeClr val="dk1"/>
                </a:solidFill>
              </a:rPr>
              <a:t> of Scouts within </a:t>
            </a:r>
            <a:r>
              <a:rPr lang="en"/>
              <a:t>our </a:t>
            </a:r>
            <a:r>
              <a:rPr lang="en" sz="2400">
                <a:solidFill>
                  <a:schemeClr val="dk1"/>
                </a:solidFill>
              </a:rPr>
              <a:t>community to promote inclusivity and positive reinforcement.</a:t>
            </a:r>
            <a:endParaRPr sz="24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40"/>
          <p:cNvSpPr txBox="1">
            <a:spLocks noGrp="1"/>
          </p:cNvSpPr>
          <p:nvPr>
            <p:ph type="title"/>
          </p:nvPr>
        </p:nvSpPr>
        <p:spPr>
          <a:xfrm>
            <a:off x="661000" y="445025"/>
            <a:ext cx="8171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Resources</a:t>
            </a:r>
            <a:endParaRPr sz="4000" b="1"/>
          </a:p>
        </p:txBody>
      </p:sp>
      <p:sp>
        <p:nvSpPr>
          <p:cNvPr id="193" name="Google Shape;193;p40"/>
          <p:cNvSpPr txBox="1">
            <a:spLocks noGrp="1"/>
          </p:cNvSpPr>
          <p:nvPr>
            <p:ph type="body" idx="1"/>
          </p:nvPr>
        </p:nvSpPr>
        <p:spPr>
          <a:xfrm>
            <a:off x="2042525" y="1152475"/>
            <a:ext cx="6301800" cy="3416400"/>
          </a:xfrm>
          <a:prstGeom prst="rect">
            <a:avLst/>
          </a:prstGeom>
        </p:spPr>
        <p:txBody>
          <a:bodyPr spcFirstLastPara="1" wrap="square" lIns="91425" tIns="91425" rIns="91425" bIns="91425" anchor="t" anchorCtr="0">
            <a:noAutofit/>
          </a:bodyPr>
          <a:lstStyle/>
          <a:p>
            <a:pPr marL="457200" lvl="0" indent="-323850" algn="l" rtl="0">
              <a:lnSpc>
                <a:spcPct val="100000"/>
              </a:lnSpc>
              <a:spcBef>
                <a:spcPts val="0"/>
              </a:spcBef>
              <a:spcAft>
                <a:spcPts val="0"/>
              </a:spcAft>
              <a:buClr>
                <a:schemeClr val="dk1"/>
              </a:buClr>
              <a:buSzPts val="1500"/>
              <a:buChar char="●"/>
            </a:pPr>
            <a:r>
              <a:rPr lang="en" sz="1500">
                <a:solidFill>
                  <a:schemeClr val="dk1"/>
                </a:solidFill>
              </a:rPr>
              <a:t>National Special Needs and Disabilities Committee</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3">
                  <a:extLst>
                    <a:ext uri="{A12FA001-AC4F-418D-AE19-62706E023703}">
                      <ahyp:hlinkClr xmlns:ahyp="http://schemas.microsoft.com/office/drawing/2018/hyperlinkcolor" val="tx"/>
                    </a:ext>
                  </a:extLst>
                </a:hlinkClick>
              </a:rPr>
              <a:t>https://www.scouting.org/resources/disabilities-awareness/</a:t>
            </a:r>
            <a:endParaRPr sz="2400">
              <a:solidFill>
                <a:schemeClr val="dk1"/>
              </a:solidFill>
            </a:endParaRPr>
          </a:p>
          <a:p>
            <a:pPr marL="914400" lvl="0" indent="0" algn="l" rtl="0">
              <a:lnSpc>
                <a:spcPct val="100000"/>
              </a:lnSpc>
              <a:spcBef>
                <a:spcPts val="0"/>
              </a:spcBef>
              <a:spcAft>
                <a:spcPts val="0"/>
              </a:spcAft>
              <a:buNone/>
            </a:pPr>
            <a:endParaRPr sz="1500">
              <a:solidFill>
                <a:schemeClr val="dk1"/>
              </a:solidFill>
            </a:endParaRPr>
          </a:p>
          <a:p>
            <a:pPr marL="457200" lvl="0" indent="-323850" algn="l" rtl="0">
              <a:lnSpc>
                <a:spcPct val="100000"/>
              </a:lnSpc>
              <a:spcBef>
                <a:spcPts val="0"/>
              </a:spcBef>
              <a:spcAft>
                <a:spcPts val="0"/>
              </a:spcAft>
              <a:buClr>
                <a:schemeClr val="dk1"/>
              </a:buClr>
              <a:buSzPts val="1500"/>
              <a:buChar char="●"/>
            </a:pPr>
            <a:r>
              <a:rPr lang="en" sz="1500">
                <a:solidFill>
                  <a:schemeClr val="dk1"/>
                </a:solidFill>
              </a:rPr>
              <a:t>National Special Needs and Disabilities Roundtables</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4">
                  <a:extLst>
                    <a:ext uri="{A12FA001-AC4F-418D-AE19-62706E023703}">
                      <ahyp:hlinkClr xmlns:ahyp="http://schemas.microsoft.com/office/drawing/2018/hyperlinkcolor" val="tx"/>
                    </a:ext>
                  </a:extLst>
                </a:hlinkClick>
              </a:rPr>
              <a:t>https://ablescouts.org/tag/snd-roundtable/</a:t>
            </a:r>
            <a:endParaRPr sz="2400">
              <a:solidFill>
                <a:schemeClr val="dk1"/>
              </a:solidFill>
            </a:endParaRPr>
          </a:p>
          <a:p>
            <a:pPr marL="0" lvl="0" indent="0" algn="l" rtl="0">
              <a:lnSpc>
                <a:spcPct val="100000"/>
              </a:lnSpc>
              <a:spcBef>
                <a:spcPts val="0"/>
              </a:spcBef>
              <a:spcAft>
                <a:spcPts val="0"/>
              </a:spcAft>
              <a:buNone/>
            </a:pPr>
            <a:endParaRPr sz="1500">
              <a:solidFill>
                <a:schemeClr val="dk1"/>
              </a:solidFill>
            </a:endParaRPr>
          </a:p>
          <a:p>
            <a:pPr marL="457200" lvl="0" indent="-323850" algn="l" rtl="0">
              <a:lnSpc>
                <a:spcPct val="100000"/>
              </a:lnSpc>
              <a:spcBef>
                <a:spcPts val="0"/>
              </a:spcBef>
              <a:spcAft>
                <a:spcPts val="0"/>
              </a:spcAft>
              <a:buClr>
                <a:schemeClr val="dk1"/>
              </a:buClr>
              <a:buSzPts val="1500"/>
              <a:buChar char="●"/>
            </a:pPr>
            <a:r>
              <a:rPr lang="en" sz="1500">
                <a:solidFill>
                  <a:schemeClr val="dk1"/>
                </a:solidFill>
              </a:rPr>
              <a:t>Inclusion Toolbox</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5">
                  <a:extLst>
                    <a:ext uri="{A12FA001-AC4F-418D-AE19-62706E023703}">
                      <ahyp:hlinkClr xmlns:ahyp="http://schemas.microsoft.com/office/drawing/2018/hyperlinkcolor" val="tx"/>
                    </a:ext>
                  </a:extLst>
                </a:hlinkClick>
              </a:rPr>
              <a:t>https://ablescouts.org/toolbox/</a:t>
            </a:r>
            <a:endParaRPr sz="1500">
              <a:solidFill>
                <a:schemeClr val="dk1"/>
              </a:solidFill>
            </a:endParaRPr>
          </a:p>
          <a:p>
            <a:pPr marL="914400" lvl="0" indent="0" algn="l" rtl="0">
              <a:lnSpc>
                <a:spcPct val="100000"/>
              </a:lnSpc>
              <a:spcBef>
                <a:spcPts val="0"/>
              </a:spcBef>
              <a:spcAft>
                <a:spcPts val="0"/>
              </a:spcAft>
              <a:buNone/>
            </a:pPr>
            <a:endParaRPr sz="1500">
              <a:solidFill>
                <a:schemeClr val="dk1"/>
              </a:solidFill>
            </a:endParaRPr>
          </a:p>
          <a:p>
            <a:pPr marL="457200" lvl="0" indent="-323850" algn="l" rtl="0">
              <a:lnSpc>
                <a:spcPct val="100000"/>
              </a:lnSpc>
              <a:spcBef>
                <a:spcPts val="0"/>
              </a:spcBef>
              <a:spcAft>
                <a:spcPts val="0"/>
              </a:spcAft>
              <a:buClr>
                <a:schemeClr val="dk1"/>
              </a:buClr>
              <a:buSzPts val="1500"/>
              <a:buChar char="●"/>
            </a:pPr>
            <a:r>
              <a:rPr lang="en" sz="1500">
                <a:solidFill>
                  <a:schemeClr val="dk1"/>
                </a:solidFill>
              </a:rPr>
              <a:t>Able Scouts website</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6">
                  <a:extLst>
                    <a:ext uri="{A12FA001-AC4F-418D-AE19-62706E023703}">
                      <ahyp:hlinkClr xmlns:ahyp="http://schemas.microsoft.com/office/drawing/2018/hyperlinkcolor" val="tx"/>
                    </a:ext>
                  </a:extLst>
                </a:hlinkClick>
              </a:rPr>
              <a:t>https://ablescouts.org/</a:t>
            </a:r>
            <a:endParaRPr sz="1500">
              <a:solidFill>
                <a:schemeClr val="dk1"/>
              </a:solidFill>
            </a:endParaRPr>
          </a:p>
          <a:p>
            <a:pPr marL="914400" lvl="0" indent="0" algn="l" rtl="0">
              <a:lnSpc>
                <a:spcPct val="100000"/>
              </a:lnSpc>
              <a:spcBef>
                <a:spcPts val="0"/>
              </a:spcBef>
              <a:spcAft>
                <a:spcPts val="0"/>
              </a:spcAft>
              <a:buNone/>
            </a:pPr>
            <a:endParaRPr sz="1500">
              <a:solidFill>
                <a:schemeClr val="dk1"/>
              </a:solidFill>
            </a:endParaRPr>
          </a:p>
          <a:p>
            <a:pPr marL="457200" lvl="0" indent="-323850" algn="l" rtl="0">
              <a:lnSpc>
                <a:spcPct val="100000"/>
              </a:lnSpc>
              <a:spcBef>
                <a:spcPts val="0"/>
              </a:spcBef>
              <a:spcAft>
                <a:spcPts val="0"/>
              </a:spcAft>
              <a:buClr>
                <a:schemeClr val="dk1"/>
              </a:buClr>
              <a:buSzPts val="1500"/>
              <a:buChar char="●"/>
            </a:pPr>
            <a:r>
              <a:rPr lang="en" sz="1500">
                <a:solidFill>
                  <a:schemeClr val="dk1"/>
                </a:solidFill>
              </a:rPr>
              <a:t>Able Scouts Newsletter - Abilities Digest</a:t>
            </a:r>
            <a:endParaRPr sz="1500">
              <a:solidFill>
                <a:schemeClr val="dk1"/>
              </a:solidFill>
            </a:endParaRPr>
          </a:p>
          <a:p>
            <a:pPr marL="914400" lvl="1" indent="-323850" algn="l" rtl="0">
              <a:lnSpc>
                <a:spcPct val="100000"/>
              </a:lnSpc>
              <a:spcBef>
                <a:spcPts val="0"/>
              </a:spcBef>
              <a:spcAft>
                <a:spcPts val="0"/>
              </a:spcAft>
              <a:buClr>
                <a:schemeClr val="dk1"/>
              </a:buClr>
              <a:buSzPts val="1500"/>
              <a:buChar char="○"/>
            </a:pPr>
            <a:r>
              <a:rPr lang="en" sz="1500" u="sng">
                <a:solidFill>
                  <a:srgbClr val="1155CC"/>
                </a:solidFill>
                <a:hlinkClick r:id="rId7">
                  <a:extLst>
                    <a:ext uri="{A12FA001-AC4F-418D-AE19-62706E023703}">
                      <ahyp:hlinkClr xmlns:ahyp="http://schemas.microsoft.com/office/drawing/2018/hyperlinkcolor" val="tx"/>
                    </a:ext>
                  </a:extLst>
                </a:hlinkClick>
              </a:rPr>
              <a:t>https://ablescouts.org/subscribe/</a:t>
            </a:r>
            <a:endParaRPr sz="2400">
              <a:solidFill>
                <a:schemeClr val="dk1"/>
              </a:solidFill>
            </a:endParaRPr>
          </a:p>
          <a:p>
            <a:pPr marL="457200" lvl="0" indent="-381000" algn="l" rtl="0">
              <a:lnSpc>
                <a:spcPct val="100000"/>
              </a:lnSpc>
              <a:spcBef>
                <a:spcPts val="0"/>
              </a:spcBef>
              <a:spcAft>
                <a:spcPts val="0"/>
              </a:spcAft>
              <a:buClr>
                <a:schemeClr val="dk1"/>
              </a:buClr>
              <a:buSzPts val="2400"/>
              <a:buChar char="●"/>
            </a:pPr>
            <a:endParaRPr sz="2400">
              <a:solidFill>
                <a:schemeClr val="dk1"/>
              </a:solidFill>
            </a:endParaRPr>
          </a:p>
          <a:p>
            <a:pPr marL="0" lvl="0" indent="0" algn="l" rtl="0">
              <a:spcBef>
                <a:spcPts val="0"/>
              </a:spcBef>
              <a:spcAft>
                <a:spcPts val="1200"/>
              </a:spcAft>
              <a:buNone/>
            </a:pP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41"/>
          <p:cNvSpPr txBox="1">
            <a:spLocks noGrp="1"/>
          </p:cNvSpPr>
          <p:nvPr>
            <p:ph type="title"/>
          </p:nvPr>
        </p:nvSpPr>
        <p:spPr>
          <a:xfrm>
            <a:off x="661000" y="445025"/>
            <a:ext cx="8171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Support</a:t>
            </a:r>
            <a:endParaRPr sz="4000" b="1"/>
          </a:p>
        </p:txBody>
      </p:sp>
      <p:sp>
        <p:nvSpPr>
          <p:cNvPr id="199" name="Google Shape;199;p41"/>
          <p:cNvSpPr txBox="1">
            <a:spLocks noGrp="1"/>
          </p:cNvSpPr>
          <p:nvPr>
            <p:ph type="body" idx="1"/>
          </p:nvPr>
        </p:nvSpPr>
        <p:spPr>
          <a:xfrm>
            <a:off x="1595800" y="1365025"/>
            <a:ext cx="6301800" cy="26244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Clr>
                <a:schemeClr val="dk1"/>
              </a:buClr>
              <a:buSzPts val="1700"/>
              <a:buChar char="●"/>
            </a:pPr>
            <a:r>
              <a:rPr lang="en" sz="1700">
                <a:solidFill>
                  <a:schemeClr val="dk1"/>
                </a:solidFill>
              </a:rPr>
              <a:t>Social Media Accounts</a:t>
            </a:r>
            <a:endParaRPr sz="1700">
              <a:solidFill>
                <a:schemeClr val="dk1"/>
              </a:solidFill>
            </a:endParaRPr>
          </a:p>
          <a:p>
            <a:pPr marL="914400" lvl="1" indent="-336550" algn="l" rtl="0">
              <a:spcBef>
                <a:spcPts val="0"/>
              </a:spcBef>
              <a:spcAft>
                <a:spcPts val="0"/>
              </a:spcAft>
              <a:buClr>
                <a:schemeClr val="dk1"/>
              </a:buClr>
              <a:buSzPts val="1700"/>
              <a:buChar char="○"/>
            </a:pPr>
            <a:r>
              <a:rPr lang="en" sz="1700">
                <a:solidFill>
                  <a:schemeClr val="dk1"/>
                </a:solidFill>
              </a:rPr>
              <a:t>Facebook: No Scout Left Behind:A Guide to Working with Scouts with Disabilities</a:t>
            </a:r>
            <a:endParaRPr sz="1700">
              <a:solidFill>
                <a:schemeClr val="dk1"/>
              </a:solidFill>
            </a:endParaRPr>
          </a:p>
          <a:p>
            <a:pPr marL="914400" lvl="1" indent="-336550" algn="l" rtl="0">
              <a:spcBef>
                <a:spcPts val="0"/>
              </a:spcBef>
              <a:spcAft>
                <a:spcPts val="0"/>
              </a:spcAft>
              <a:buClr>
                <a:schemeClr val="dk1"/>
              </a:buClr>
              <a:buSzPts val="1700"/>
              <a:buChar char="○"/>
            </a:pPr>
            <a:r>
              <a:rPr lang="en" sz="1700">
                <a:solidFill>
                  <a:schemeClr val="dk1"/>
                </a:solidFill>
              </a:rPr>
              <a:t>Instagram: No_Scout_Left_Behind</a:t>
            </a:r>
            <a:endParaRPr sz="1700">
              <a:solidFill>
                <a:schemeClr val="dk1"/>
              </a:solidFill>
            </a:endParaRPr>
          </a:p>
          <a:p>
            <a:pPr marL="914400" lvl="0" indent="0" algn="l" rtl="0">
              <a:spcBef>
                <a:spcPts val="0"/>
              </a:spcBef>
              <a:spcAft>
                <a:spcPts val="0"/>
              </a:spcAft>
              <a:buNone/>
            </a:pPr>
            <a:endParaRPr sz="1700">
              <a:solidFill>
                <a:schemeClr val="dk1"/>
              </a:solidFill>
            </a:endParaRPr>
          </a:p>
          <a:p>
            <a:pPr marL="457200" lvl="0" indent="-336550" algn="l" rtl="0">
              <a:spcBef>
                <a:spcPts val="0"/>
              </a:spcBef>
              <a:spcAft>
                <a:spcPts val="0"/>
              </a:spcAft>
              <a:buClr>
                <a:schemeClr val="dk1"/>
              </a:buClr>
              <a:buSzPts val="1700"/>
              <a:buChar char="●"/>
            </a:pPr>
            <a:r>
              <a:rPr lang="en" sz="1700">
                <a:solidFill>
                  <a:schemeClr val="dk1"/>
                </a:solidFill>
              </a:rPr>
              <a:t>National Special Needs and Disabilities Committee Chair email (for answers and assistance for any Special Needs questions/issues)</a:t>
            </a:r>
            <a:endParaRPr sz="1700">
              <a:solidFill>
                <a:schemeClr val="dk1"/>
              </a:solidFill>
            </a:endParaRPr>
          </a:p>
          <a:p>
            <a:pPr marL="914400" lvl="1" indent="-336550" algn="l" rtl="0">
              <a:spcBef>
                <a:spcPts val="0"/>
              </a:spcBef>
              <a:spcAft>
                <a:spcPts val="0"/>
              </a:spcAft>
              <a:buClr>
                <a:schemeClr val="dk1"/>
              </a:buClr>
              <a:buSzPts val="1700"/>
              <a:buChar char="○"/>
            </a:pPr>
            <a:r>
              <a:rPr lang="en" sz="1700" u="sng">
                <a:solidFill>
                  <a:srgbClr val="1155CC"/>
                </a:solidFill>
                <a:hlinkClick r:id="rId3">
                  <a:extLst>
                    <a:ext uri="{A12FA001-AC4F-418D-AE19-62706E023703}">
                      <ahyp:hlinkClr xmlns:ahyp="http://schemas.microsoft.com/office/drawing/2018/hyperlinkcolor" val="tx"/>
                    </a:ext>
                  </a:extLst>
                </a:hlinkClick>
              </a:rPr>
              <a:t>SpecialNeedsChair@scouting.org</a:t>
            </a:r>
            <a:endParaRPr sz="2600">
              <a:solidFill>
                <a:schemeClr val="dk1"/>
              </a:solidFill>
            </a:endParaRPr>
          </a:p>
          <a:p>
            <a:pPr marL="0" lvl="0" indent="0" algn="l" rtl="0">
              <a:spcBef>
                <a:spcPts val="0"/>
              </a:spcBef>
              <a:spcAft>
                <a:spcPts val="1200"/>
              </a:spcAft>
              <a:buNone/>
            </a:pP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42"/>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In Conclusion</a:t>
            </a:r>
            <a:endParaRPr sz="4000" b="1"/>
          </a:p>
        </p:txBody>
      </p:sp>
      <p:sp>
        <p:nvSpPr>
          <p:cNvPr id="205" name="Google Shape;205;p42"/>
          <p:cNvSpPr txBox="1">
            <a:spLocks noGrp="1"/>
          </p:cNvSpPr>
          <p:nvPr>
            <p:ph type="body" idx="1"/>
          </p:nvPr>
        </p:nvSpPr>
        <p:spPr>
          <a:xfrm>
            <a:off x="798450" y="1426525"/>
            <a:ext cx="7547100" cy="3142500"/>
          </a:xfrm>
          <a:prstGeom prst="rect">
            <a:avLst/>
          </a:prstGeom>
        </p:spPr>
        <p:txBody>
          <a:bodyPr spcFirstLastPara="1" wrap="square" lIns="91425" tIns="91425" rIns="91425" bIns="91425" anchor="t" anchorCtr="0">
            <a:normAutofit/>
          </a:bodyPr>
          <a:lstStyle/>
          <a:p>
            <a:pPr marL="457200" lvl="0" indent="-381000" algn="l" rtl="0">
              <a:lnSpc>
                <a:spcPct val="115000"/>
              </a:lnSpc>
              <a:spcBef>
                <a:spcPts val="800"/>
              </a:spcBef>
              <a:spcAft>
                <a:spcPts val="0"/>
              </a:spcAft>
              <a:buClr>
                <a:schemeClr val="dk1"/>
              </a:buClr>
              <a:buSzPts val="2400"/>
              <a:buChar char="●"/>
            </a:pPr>
            <a:r>
              <a:rPr lang="en" sz="2400">
                <a:solidFill>
                  <a:schemeClr val="dk1"/>
                </a:solidFill>
              </a:rPr>
              <a:t>Thinking about this experience</a:t>
            </a:r>
            <a:endParaRPr sz="2400">
              <a:solidFill>
                <a:schemeClr val="dk1"/>
              </a:solidFill>
            </a:endParaRPr>
          </a:p>
          <a:p>
            <a:pPr marL="914400" lvl="1" indent="-381000" algn="l" rtl="0">
              <a:lnSpc>
                <a:spcPct val="115000"/>
              </a:lnSpc>
              <a:spcBef>
                <a:spcPts val="0"/>
              </a:spcBef>
              <a:spcAft>
                <a:spcPts val="0"/>
              </a:spcAft>
              <a:buClr>
                <a:schemeClr val="dk1"/>
              </a:buClr>
              <a:buSzPts val="2400"/>
              <a:buChar char="○"/>
            </a:pPr>
            <a:r>
              <a:rPr lang="en" sz="2400">
                <a:solidFill>
                  <a:schemeClr val="dk1"/>
                </a:solidFill>
              </a:rPr>
              <a:t>Do the Scouting units in my district, or council practice this type of inclusiveness?</a:t>
            </a:r>
            <a:endParaRPr sz="2400">
              <a:solidFill>
                <a:schemeClr val="dk1"/>
              </a:solidFill>
            </a:endParaRPr>
          </a:p>
          <a:p>
            <a:pPr marL="914400" lvl="1" indent="-381000" algn="l" rtl="0">
              <a:lnSpc>
                <a:spcPct val="115000"/>
              </a:lnSpc>
              <a:spcBef>
                <a:spcPts val="0"/>
              </a:spcBef>
              <a:spcAft>
                <a:spcPts val="0"/>
              </a:spcAft>
              <a:buClr>
                <a:schemeClr val="dk1"/>
              </a:buClr>
              <a:buSzPts val="2400"/>
              <a:buChar char="○"/>
            </a:pPr>
            <a:r>
              <a:rPr lang="en" sz="2400">
                <a:solidFill>
                  <a:schemeClr val="dk1"/>
                </a:solidFill>
              </a:rPr>
              <a:t>How can I change my current approach to prepare leaders to be better prepared to support the Scouts in today’s programs? </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6"/>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Course Objective</a:t>
            </a:r>
            <a:endParaRPr/>
          </a:p>
        </p:txBody>
      </p:sp>
      <p:sp>
        <p:nvSpPr>
          <p:cNvPr id="105" name="Google Shape;105;p26"/>
          <p:cNvSpPr txBox="1">
            <a:spLocks noGrp="1"/>
          </p:cNvSpPr>
          <p:nvPr>
            <p:ph type="body" idx="1"/>
          </p:nvPr>
        </p:nvSpPr>
        <p:spPr>
          <a:xfrm>
            <a:off x="561750" y="1738550"/>
            <a:ext cx="8020500" cy="2110800"/>
          </a:xfrm>
          <a:prstGeom prst="rect">
            <a:avLst/>
          </a:prstGeom>
        </p:spPr>
        <p:txBody>
          <a:bodyPr spcFirstLastPara="1" wrap="square" lIns="91425" tIns="91425" rIns="91425" bIns="91425" anchor="t" anchorCtr="0">
            <a:normAutofit/>
          </a:bodyPr>
          <a:lstStyle/>
          <a:p>
            <a:pPr marL="0" lvl="0" indent="0" algn="ctr" rtl="0">
              <a:lnSpc>
                <a:spcPct val="115000"/>
              </a:lnSpc>
              <a:spcBef>
                <a:spcPts val="0"/>
              </a:spcBef>
              <a:spcAft>
                <a:spcPts val="0"/>
              </a:spcAft>
              <a:buClr>
                <a:schemeClr val="dk1"/>
              </a:buClr>
              <a:buSzPts val="1100"/>
              <a:buFont typeface="Arial"/>
              <a:buNone/>
            </a:pPr>
            <a:r>
              <a:rPr lang="en"/>
              <a:t>Providing the necessary tools and knowledge to empower leaders and volunteers to support a positive, enriching experience for Scouts with special needs and disabilities.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7"/>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Course Topics</a:t>
            </a:r>
            <a:endParaRPr sz="4000"/>
          </a:p>
        </p:txBody>
      </p:sp>
      <p:sp>
        <p:nvSpPr>
          <p:cNvPr id="111" name="Google Shape;111;p27"/>
          <p:cNvSpPr txBox="1">
            <a:spLocks noGrp="1"/>
          </p:cNvSpPr>
          <p:nvPr>
            <p:ph type="body" idx="1"/>
          </p:nvPr>
        </p:nvSpPr>
        <p:spPr>
          <a:xfrm>
            <a:off x="682200" y="1557325"/>
            <a:ext cx="4406100" cy="2472600"/>
          </a:xfrm>
          <a:prstGeom prst="rect">
            <a:avLst/>
          </a:prstGeom>
        </p:spPr>
        <p:txBody>
          <a:bodyPr spcFirstLastPara="1" wrap="square" lIns="91425" tIns="91425" rIns="91425" bIns="91425" anchor="t" anchorCtr="0">
            <a:normAutofit/>
          </a:bodyPr>
          <a:lstStyle/>
          <a:p>
            <a:pPr marL="457200" lvl="0" indent="-381000" algn="ctr" rtl="0">
              <a:lnSpc>
                <a:spcPct val="100000"/>
              </a:lnSpc>
              <a:spcBef>
                <a:spcPts val="0"/>
              </a:spcBef>
              <a:spcAft>
                <a:spcPts val="0"/>
              </a:spcAft>
              <a:buClr>
                <a:schemeClr val="dk1"/>
              </a:buClr>
              <a:buSzPts val="2400"/>
              <a:buChar char="●"/>
            </a:pPr>
            <a:r>
              <a:rPr lang="en" sz="2400">
                <a:solidFill>
                  <a:schemeClr val="dk1"/>
                </a:solidFill>
              </a:rPr>
              <a:t>Mentoring &amp; Guidance</a:t>
            </a:r>
            <a:endParaRPr sz="2400">
              <a:solidFill>
                <a:schemeClr val="dk1"/>
              </a:solidFill>
            </a:endParaRPr>
          </a:p>
          <a:p>
            <a:pPr marL="457200" lvl="0" indent="-381000" algn="ctr" rtl="0">
              <a:lnSpc>
                <a:spcPct val="100000"/>
              </a:lnSpc>
              <a:spcBef>
                <a:spcPts val="0"/>
              </a:spcBef>
              <a:spcAft>
                <a:spcPts val="0"/>
              </a:spcAft>
              <a:buClr>
                <a:schemeClr val="dk1"/>
              </a:buClr>
              <a:buSzPts val="2400"/>
              <a:buChar char="●"/>
            </a:pPr>
            <a:r>
              <a:rPr lang="en" sz="2400">
                <a:solidFill>
                  <a:schemeClr val="dk1"/>
                </a:solidFill>
              </a:rPr>
              <a:t>Collaborative Efforts</a:t>
            </a:r>
            <a:endParaRPr sz="2400">
              <a:solidFill>
                <a:schemeClr val="dk1"/>
              </a:solidFill>
            </a:endParaRPr>
          </a:p>
          <a:p>
            <a:pPr marL="457200" lvl="0" indent="-381000" algn="ctr" rtl="0">
              <a:lnSpc>
                <a:spcPct val="100000"/>
              </a:lnSpc>
              <a:spcBef>
                <a:spcPts val="0"/>
              </a:spcBef>
              <a:spcAft>
                <a:spcPts val="0"/>
              </a:spcAft>
              <a:buClr>
                <a:schemeClr val="dk1"/>
              </a:buClr>
              <a:buSzPts val="2400"/>
              <a:buChar char="●"/>
            </a:pPr>
            <a:r>
              <a:rPr lang="en" sz="2400">
                <a:solidFill>
                  <a:schemeClr val="dk1"/>
                </a:solidFill>
              </a:rPr>
              <a:t>Adaptive Approaches </a:t>
            </a:r>
            <a:endParaRPr sz="2400">
              <a:solidFill>
                <a:schemeClr val="dk1"/>
              </a:solidFill>
            </a:endParaRPr>
          </a:p>
          <a:p>
            <a:pPr marL="457200" lvl="0" indent="-381000" algn="ctr" rtl="0">
              <a:lnSpc>
                <a:spcPct val="100000"/>
              </a:lnSpc>
              <a:spcBef>
                <a:spcPts val="0"/>
              </a:spcBef>
              <a:spcAft>
                <a:spcPts val="0"/>
              </a:spcAft>
              <a:buClr>
                <a:schemeClr val="dk1"/>
              </a:buClr>
              <a:buSzPts val="2400"/>
              <a:buChar char="●"/>
            </a:pPr>
            <a:r>
              <a:rPr lang="en" sz="2400">
                <a:solidFill>
                  <a:schemeClr val="dk1"/>
                </a:solidFill>
              </a:rPr>
              <a:t>Promote Understanding</a:t>
            </a:r>
            <a:endParaRPr sz="2400">
              <a:solidFill>
                <a:schemeClr val="dk1"/>
              </a:solidFill>
            </a:endParaRPr>
          </a:p>
        </p:txBody>
      </p:sp>
      <p:sp>
        <p:nvSpPr>
          <p:cNvPr id="112" name="Google Shape;112;p27"/>
          <p:cNvSpPr txBox="1"/>
          <p:nvPr/>
        </p:nvSpPr>
        <p:spPr>
          <a:xfrm>
            <a:off x="4452125" y="1557325"/>
            <a:ext cx="4300500" cy="24726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Clr>
                <a:schemeClr val="dk1"/>
              </a:buClr>
              <a:buSzPts val="2400"/>
              <a:buChar char="●"/>
            </a:pPr>
            <a:r>
              <a:rPr lang="en" sz="2400">
                <a:solidFill>
                  <a:schemeClr val="dk1"/>
                </a:solidFill>
              </a:rPr>
              <a:t>Community Engagement</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Training &amp; Resources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Celebrating Achievements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Available Support</a:t>
            </a:r>
            <a:endParaRPr sz="2400">
              <a:solidFill>
                <a:schemeClr val="dk1"/>
              </a:solidFill>
            </a:endParaRPr>
          </a:p>
          <a:p>
            <a:pPr marL="0" lvl="0" indent="0" algn="l" rtl="0">
              <a:spcBef>
                <a:spcPts val="0"/>
              </a:spcBef>
              <a:spcAft>
                <a:spcPts val="0"/>
              </a:spcAft>
              <a:buNone/>
            </a:pPr>
            <a:endParaRPr sz="18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8"/>
          <p:cNvSpPr txBox="1">
            <a:spLocks noGrp="1"/>
          </p:cNvSpPr>
          <p:nvPr>
            <p:ph type="title"/>
          </p:nvPr>
        </p:nvSpPr>
        <p:spPr>
          <a:xfrm>
            <a:off x="311700" y="821600"/>
            <a:ext cx="8520600" cy="848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sz="3200"/>
              <a:t>“</a:t>
            </a:r>
            <a:r>
              <a:rPr lang="en" sz="3200" i="1"/>
              <a:t>We are more alike than we are different</a:t>
            </a:r>
            <a:r>
              <a:rPr lang="en" sz="3200"/>
              <a:t>” </a:t>
            </a:r>
            <a:endParaRPr sz="3200"/>
          </a:p>
          <a:p>
            <a:pPr marL="0" lvl="0" indent="0" algn="l" rtl="0">
              <a:spcBef>
                <a:spcPts val="0"/>
              </a:spcBef>
              <a:spcAft>
                <a:spcPts val="0"/>
              </a:spcAft>
              <a:buNone/>
            </a:pPr>
            <a:r>
              <a:rPr lang="en" sz="3200"/>
              <a:t>                                                  - </a:t>
            </a:r>
            <a:r>
              <a:rPr lang="en" sz="2400"/>
              <a:t>Maya Angelou</a:t>
            </a:r>
            <a:endParaRPr/>
          </a:p>
        </p:txBody>
      </p:sp>
      <p:sp>
        <p:nvSpPr>
          <p:cNvPr id="118" name="Google Shape;118;p28"/>
          <p:cNvSpPr txBox="1">
            <a:spLocks noGrp="1"/>
          </p:cNvSpPr>
          <p:nvPr>
            <p:ph type="body" idx="1"/>
          </p:nvPr>
        </p:nvSpPr>
        <p:spPr>
          <a:xfrm>
            <a:off x="1037400" y="2135350"/>
            <a:ext cx="7069200" cy="2303700"/>
          </a:xfrm>
          <a:prstGeom prst="rect">
            <a:avLst/>
          </a:prstGeom>
        </p:spPr>
        <p:txBody>
          <a:bodyPr spcFirstLastPara="1" wrap="square" lIns="91425" tIns="91425" rIns="91425" bIns="91425" anchor="t" anchorCtr="0">
            <a:normAutofit/>
          </a:bodyPr>
          <a:lstStyle/>
          <a:p>
            <a:pPr marL="0" lvl="0" indent="0" algn="ctr" rtl="0">
              <a:spcBef>
                <a:spcPts val="800"/>
              </a:spcBef>
              <a:spcAft>
                <a:spcPts val="0"/>
              </a:spcAft>
              <a:buClr>
                <a:schemeClr val="dk1"/>
              </a:buClr>
              <a:buSzPts val="1100"/>
              <a:buFont typeface="Arial"/>
              <a:buNone/>
            </a:pPr>
            <a:r>
              <a:rPr lang="en" sz="2400">
                <a:solidFill>
                  <a:schemeClr val="dk1"/>
                </a:solidFill>
              </a:rPr>
              <a:t>It is essential to recognize that youth with disabilities share the same requirements for success and acceptance, both socially and emotionally, as their peers. </a:t>
            </a:r>
            <a:endParaRPr sz="2400">
              <a:solidFill>
                <a:schemeClr val="dk1"/>
              </a:solidFill>
            </a:endParaRPr>
          </a:p>
          <a:p>
            <a:pPr marL="0" lvl="0" indent="0" algn="ctr"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9"/>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720" b="1"/>
              <a:t>Point to Ponder</a:t>
            </a:r>
            <a:endParaRPr sz="3720" b="1"/>
          </a:p>
        </p:txBody>
      </p:sp>
      <p:sp>
        <p:nvSpPr>
          <p:cNvPr id="124" name="Google Shape;124;p29"/>
          <p:cNvSpPr txBox="1">
            <a:spLocks noGrp="1"/>
          </p:cNvSpPr>
          <p:nvPr>
            <p:ph type="body" idx="1"/>
          </p:nvPr>
        </p:nvSpPr>
        <p:spPr>
          <a:xfrm>
            <a:off x="612300" y="1670200"/>
            <a:ext cx="8020500" cy="28986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
              <a:t>In the context of Scouting, youth with disabilities can be considered an underserved community due to potential barriers to full participation in traditional Scouting activities.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30"/>
          <p:cNvSpPr txBox="1">
            <a:spLocks noGrp="1"/>
          </p:cNvSpPr>
          <p:nvPr>
            <p:ph type="title"/>
          </p:nvPr>
        </p:nvSpPr>
        <p:spPr>
          <a:xfrm>
            <a:off x="612425" y="445025"/>
            <a:ext cx="8220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b="1"/>
              <a:t>What is a disability? </a:t>
            </a:r>
            <a:endParaRPr sz="4000" b="1"/>
          </a:p>
        </p:txBody>
      </p:sp>
      <p:sp>
        <p:nvSpPr>
          <p:cNvPr id="130" name="Google Shape;130;p30"/>
          <p:cNvSpPr txBox="1">
            <a:spLocks noGrp="1"/>
          </p:cNvSpPr>
          <p:nvPr>
            <p:ph type="body" idx="1"/>
          </p:nvPr>
        </p:nvSpPr>
        <p:spPr>
          <a:xfrm>
            <a:off x="754100" y="1287225"/>
            <a:ext cx="7534800" cy="1122900"/>
          </a:xfrm>
          <a:prstGeom prst="rect">
            <a:avLst/>
          </a:prstGeom>
        </p:spPr>
        <p:txBody>
          <a:bodyPr spcFirstLastPara="1" wrap="square" lIns="91425" tIns="91425" rIns="91425" bIns="91425" anchor="t" anchorCtr="0">
            <a:noAutofit/>
          </a:bodyPr>
          <a:lstStyle/>
          <a:p>
            <a:pPr marL="0" lvl="0" indent="0" algn="ctr" rtl="0">
              <a:lnSpc>
                <a:spcPct val="95000"/>
              </a:lnSpc>
              <a:spcBef>
                <a:spcPts val="800"/>
              </a:spcBef>
              <a:spcAft>
                <a:spcPts val="0"/>
              </a:spcAft>
              <a:buClr>
                <a:schemeClr val="dk1"/>
              </a:buClr>
              <a:buSzPts val="688"/>
              <a:buFont typeface="Arial"/>
              <a:buNone/>
            </a:pPr>
            <a:r>
              <a:rPr lang="en" sz="2400">
                <a:solidFill>
                  <a:schemeClr val="dk1"/>
                </a:solidFill>
              </a:rPr>
              <a:t>A disability is a condition that may limit a person's movements, senses, or activities.</a:t>
            </a:r>
            <a:endParaRPr sz="1525"/>
          </a:p>
        </p:txBody>
      </p:sp>
      <p:sp>
        <p:nvSpPr>
          <p:cNvPr id="131" name="Google Shape;131;p30"/>
          <p:cNvSpPr txBox="1"/>
          <p:nvPr/>
        </p:nvSpPr>
        <p:spPr>
          <a:xfrm>
            <a:off x="2922550" y="2332025"/>
            <a:ext cx="4304400" cy="215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u="sng">
                <a:solidFill>
                  <a:schemeClr val="dk1"/>
                </a:solidFill>
              </a:rPr>
              <a:t>Disability Categories</a:t>
            </a:r>
            <a:endParaRPr sz="2200" u="sng">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Physical </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Learning</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Cognitive or Developmental</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Emotional</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Social</a:t>
            </a:r>
            <a:endParaRPr sz="2200">
              <a:solidFill>
                <a:schemeClr val="dk1"/>
              </a:solidFill>
            </a:endParaRPr>
          </a:p>
          <a:p>
            <a:pPr marL="0" lvl="0" indent="0" algn="l" rtl="0">
              <a:spcBef>
                <a:spcPts val="0"/>
              </a:spcBef>
              <a:spcAft>
                <a:spcPts val="0"/>
              </a:spcAft>
              <a:buNone/>
            </a:pPr>
            <a:endParaRPr sz="18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1"/>
          <p:cNvSpPr txBox="1">
            <a:spLocks noGrp="1"/>
          </p:cNvSpPr>
          <p:nvPr>
            <p:ph type="title"/>
          </p:nvPr>
        </p:nvSpPr>
        <p:spPr>
          <a:xfrm>
            <a:off x="656025" y="445025"/>
            <a:ext cx="8176200" cy="102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a:t>Offering Support to Leaders</a:t>
            </a:r>
            <a:endParaRPr/>
          </a:p>
        </p:txBody>
      </p:sp>
      <p:sp>
        <p:nvSpPr>
          <p:cNvPr id="137" name="Google Shape;137;p31"/>
          <p:cNvSpPr txBox="1">
            <a:spLocks noGrp="1"/>
          </p:cNvSpPr>
          <p:nvPr>
            <p:ph type="body" idx="1"/>
          </p:nvPr>
        </p:nvSpPr>
        <p:spPr>
          <a:xfrm>
            <a:off x="2141925" y="1622675"/>
            <a:ext cx="5204400" cy="2446500"/>
          </a:xfrm>
          <a:prstGeom prst="rect">
            <a:avLst/>
          </a:prstGeom>
        </p:spPr>
        <p:txBody>
          <a:bodyPr spcFirstLastPara="1" wrap="square" lIns="91425" tIns="91425" rIns="91425" bIns="91425" anchor="t" anchorCtr="0">
            <a:normAutofit/>
          </a:bodyPr>
          <a:lstStyle/>
          <a:p>
            <a:pPr marL="457200" lvl="0" indent="-381000" algn="l" rtl="0">
              <a:spcBef>
                <a:spcPts val="800"/>
              </a:spcBef>
              <a:spcAft>
                <a:spcPts val="0"/>
              </a:spcAft>
              <a:buClr>
                <a:schemeClr val="dk1"/>
              </a:buClr>
              <a:buSzPts val="2400"/>
              <a:buChar char="●"/>
            </a:pPr>
            <a:r>
              <a:rPr lang="en" sz="2400">
                <a:solidFill>
                  <a:schemeClr val="dk1"/>
                </a:solidFill>
              </a:rPr>
              <a:t>Encourage Positive Interactions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Collaborate with families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Develop Individualized Strategies</a:t>
            </a:r>
            <a:endParaRPr sz="2400">
              <a:solidFill>
                <a:schemeClr val="dk1"/>
              </a:solidFill>
            </a:endParaRPr>
          </a:p>
          <a:p>
            <a:pPr marL="457200" lvl="0" indent="-381000" algn="l" rtl="0">
              <a:spcBef>
                <a:spcPts val="0"/>
              </a:spcBef>
              <a:spcAft>
                <a:spcPts val="0"/>
              </a:spcAft>
              <a:buClr>
                <a:schemeClr val="dk1"/>
              </a:buClr>
              <a:buSzPts val="2400"/>
              <a:buChar char="●"/>
            </a:pPr>
            <a:r>
              <a:rPr lang="en" sz="2400">
                <a:solidFill>
                  <a:schemeClr val="dk1"/>
                </a:solidFill>
              </a:rPr>
              <a:t>Promote Inclusivity</a:t>
            </a:r>
            <a:endParaRPr sz="2400">
              <a:solidFill>
                <a:schemeClr val="dk1"/>
              </a:solidFill>
            </a:endParaRPr>
          </a:p>
          <a:p>
            <a:pPr marL="0" lvl="0" indent="0" algn="ctr" rtl="0">
              <a:spcBef>
                <a:spcPts val="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2"/>
          <p:cNvSpPr txBox="1">
            <a:spLocks noGrp="1"/>
          </p:cNvSpPr>
          <p:nvPr>
            <p:ph type="title"/>
          </p:nvPr>
        </p:nvSpPr>
        <p:spPr>
          <a:xfrm>
            <a:off x="634225" y="445025"/>
            <a:ext cx="8198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3420" b="1"/>
              <a:t>Every Scout Deserves a Leader</a:t>
            </a:r>
            <a:endParaRPr sz="3420" b="1"/>
          </a:p>
        </p:txBody>
      </p:sp>
      <p:sp>
        <p:nvSpPr>
          <p:cNvPr id="143" name="Google Shape;143;p32"/>
          <p:cNvSpPr txBox="1">
            <a:spLocks noGrp="1"/>
          </p:cNvSpPr>
          <p:nvPr>
            <p:ph type="body" idx="1"/>
          </p:nvPr>
        </p:nvSpPr>
        <p:spPr>
          <a:xfrm>
            <a:off x="1003075" y="1135550"/>
            <a:ext cx="7460400" cy="3183300"/>
          </a:xfrm>
          <a:prstGeom prst="rect">
            <a:avLst/>
          </a:prstGeom>
        </p:spPr>
        <p:txBody>
          <a:bodyPr spcFirstLastPara="1" wrap="square" lIns="91425" tIns="91425" rIns="91425" bIns="91425" anchor="t" anchorCtr="0">
            <a:noAutofit/>
          </a:bodyPr>
          <a:lstStyle/>
          <a:p>
            <a:pPr marL="0" lvl="0" indent="0" algn="ctr" rtl="0">
              <a:spcBef>
                <a:spcPts val="800"/>
              </a:spcBef>
              <a:spcAft>
                <a:spcPts val="0"/>
              </a:spcAft>
              <a:buNone/>
            </a:pPr>
            <a:r>
              <a:rPr lang="en" sz="2400">
                <a:solidFill>
                  <a:schemeClr val="dk1"/>
                </a:solidFill>
              </a:rPr>
              <a:t>Who exemplifies the Scout Law and Oath by being… </a:t>
            </a:r>
            <a:endParaRPr sz="2400">
              <a:solidFill>
                <a:schemeClr val="dk1"/>
              </a:solidFill>
            </a:endParaRPr>
          </a:p>
          <a:p>
            <a:pPr marL="1828800" lvl="3" indent="-361950" algn="l" rtl="0">
              <a:spcBef>
                <a:spcPts val="800"/>
              </a:spcBef>
              <a:spcAft>
                <a:spcPts val="0"/>
              </a:spcAft>
              <a:buClr>
                <a:schemeClr val="dk1"/>
              </a:buClr>
              <a:buSzPts val="2100"/>
              <a:buChar char="●"/>
            </a:pPr>
            <a:r>
              <a:rPr lang="en" sz="2100">
                <a:solidFill>
                  <a:schemeClr val="dk1"/>
                </a:solidFill>
              </a:rPr>
              <a:t>Inclusive and Supportive</a:t>
            </a:r>
            <a:endParaRPr sz="2100">
              <a:solidFill>
                <a:schemeClr val="dk1"/>
              </a:solidFill>
            </a:endParaRPr>
          </a:p>
          <a:p>
            <a:pPr marL="1828800" lvl="3" indent="-361950" algn="l" rtl="0">
              <a:spcBef>
                <a:spcPts val="0"/>
              </a:spcBef>
              <a:spcAft>
                <a:spcPts val="0"/>
              </a:spcAft>
              <a:buClr>
                <a:schemeClr val="dk1"/>
              </a:buClr>
              <a:buSzPts val="2100"/>
              <a:buChar char="●"/>
            </a:pPr>
            <a:r>
              <a:rPr lang="en" sz="2100">
                <a:solidFill>
                  <a:schemeClr val="dk1"/>
                </a:solidFill>
              </a:rPr>
              <a:t>Effective Communicator</a:t>
            </a:r>
            <a:endParaRPr sz="2100">
              <a:solidFill>
                <a:schemeClr val="dk1"/>
              </a:solidFill>
            </a:endParaRPr>
          </a:p>
          <a:p>
            <a:pPr marL="1828800" lvl="3" indent="-361950" algn="l" rtl="0">
              <a:spcBef>
                <a:spcPts val="0"/>
              </a:spcBef>
              <a:spcAft>
                <a:spcPts val="0"/>
              </a:spcAft>
              <a:buClr>
                <a:schemeClr val="dk1"/>
              </a:buClr>
              <a:buSzPts val="2100"/>
              <a:buChar char="●"/>
            </a:pPr>
            <a:r>
              <a:rPr lang="en" sz="2100">
                <a:solidFill>
                  <a:schemeClr val="dk1"/>
                </a:solidFill>
              </a:rPr>
              <a:t>Empathetic and Compassionate</a:t>
            </a:r>
            <a:endParaRPr sz="2100">
              <a:solidFill>
                <a:schemeClr val="dk1"/>
              </a:solidFill>
            </a:endParaRPr>
          </a:p>
          <a:p>
            <a:pPr marL="1828800" lvl="3" indent="-361950" algn="l" rtl="0">
              <a:spcBef>
                <a:spcPts val="0"/>
              </a:spcBef>
              <a:spcAft>
                <a:spcPts val="0"/>
              </a:spcAft>
              <a:buClr>
                <a:schemeClr val="dk1"/>
              </a:buClr>
              <a:buSzPts val="2100"/>
              <a:buChar char="●"/>
            </a:pPr>
            <a:r>
              <a:rPr lang="en" sz="2100">
                <a:solidFill>
                  <a:schemeClr val="dk1"/>
                </a:solidFill>
              </a:rPr>
              <a:t>Adaptable and Flexible</a:t>
            </a:r>
            <a:endParaRPr sz="2100">
              <a:solidFill>
                <a:schemeClr val="dk1"/>
              </a:solidFill>
            </a:endParaRPr>
          </a:p>
          <a:p>
            <a:pPr marL="1828800" lvl="3" indent="-361950" algn="l" rtl="0">
              <a:spcBef>
                <a:spcPts val="0"/>
              </a:spcBef>
              <a:spcAft>
                <a:spcPts val="0"/>
              </a:spcAft>
              <a:buClr>
                <a:schemeClr val="dk1"/>
              </a:buClr>
              <a:buSzPts val="2100"/>
              <a:buChar char="●"/>
            </a:pPr>
            <a:r>
              <a:rPr lang="en" sz="2100">
                <a:solidFill>
                  <a:schemeClr val="dk1"/>
                </a:solidFill>
              </a:rPr>
              <a:t>Safety-Conscious</a:t>
            </a:r>
            <a:endParaRPr sz="2100">
              <a:solidFill>
                <a:schemeClr val="dk1"/>
              </a:solidFill>
            </a:endParaRPr>
          </a:p>
          <a:p>
            <a:pPr marL="0" lvl="0" indent="0" algn="ctr" rtl="0">
              <a:spcBef>
                <a:spcPts val="800"/>
              </a:spcBef>
              <a:spcAft>
                <a:spcPts val="0"/>
              </a:spcAft>
              <a:buClr>
                <a:schemeClr val="dk1"/>
              </a:buClr>
              <a:buSzPts val="1100"/>
              <a:buFont typeface="Arial"/>
              <a:buNone/>
            </a:pPr>
            <a:r>
              <a:rPr lang="en" sz="2400">
                <a:solidFill>
                  <a:schemeClr val="dk1"/>
                </a:solidFill>
              </a:rPr>
              <a:t>      But most of all…. Is passionate about Scouting</a:t>
            </a:r>
            <a:endParaRPr sz="2400">
              <a:solidFill>
                <a:schemeClr val="dk1"/>
              </a:solidFill>
            </a:endParaRPr>
          </a:p>
          <a:p>
            <a:pPr marL="0" lvl="0" indent="0" algn="ctr" rtl="0">
              <a:spcBef>
                <a:spcPts val="0"/>
              </a:spcBef>
              <a:spcAft>
                <a:spcPts val="1200"/>
              </a:spcAft>
              <a:buNone/>
            </a:pP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3"/>
          <p:cNvSpPr txBox="1">
            <a:spLocks noGrp="1"/>
          </p:cNvSpPr>
          <p:nvPr>
            <p:ph type="title"/>
          </p:nvPr>
        </p:nvSpPr>
        <p:spPr>
          <a:xfrm>
            <a:off x="579725" y="445025"/>
            <a:ext cx="8252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020" b="1"/>
              <a:t>Offering Support to Scouts</a:t>
            </a:r>
            <a:endParaRPr sz="4020" b="1"/>
          </a:p>
        </p:txBody>
      </p:sp>
      <p:sp>
        <p:nvSpPr>
          <p:cNvPr id="149" name="Google Shape;149;p33"/>
          <p:cNvSpPr txBox="1">
            <a:spLocks noGrp="1"/>
          </p:cNvSpPr>
          <p:nvPr>
            <p:ph type="body" idx="1"/>
          </p:nvPr>
        </p:nvSpPr>
        <p:spPr>
          <a:xfrm>
            <a:off x="1048325" y="1724675"/>
            <a:ext cx="6789000" cy="20610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sz="2816" b="1">
                <a:solidFill>
                  <a:schemeClr val="dk1"/>
                </a:solidFill>
              </a:rPr>
              <a:t>Be </a:t>
            </a:r>
            <a:r>
              <a:rPr lang="en" sz="2816" b="1"/>
              <a:t>P</a:t>
            </a:r>
            <a:r>
              <a:rPr lang="en" sz="2816" b="1">
                <a:solidFill>
                  <a:schemeClr val="dk1"/>
                </a:solidFill>
              </a:rPr>
              <a:t>roactive</a:t>
            </a:r>
            <a:endParaRPr sz="2816" b="1"/>
          </a:p>
          <a:p>
            <a:pPr marL="457200" lvl="0" indent="-381317" algn="l" rtl="0">
              <a:spcBef>
                <a:spcPts val="1200"/>
              </a:spcBef>
              <a:spcAft>
                <a:spcPts val="0"/>
              </a:spcAft>
              <a:buClr>
                <a:schemeClr val="dk1"/>
              </a:buClr>
              <a:buSzPct val="108333"/>
              <a:buChar char="●"/>
            </a:pPr>
            <a:r>
              <a:rPr lang="en" sz="2400">
                <a:solidFill>
                  <a:schemeClr val="dk1"/>
                </a:solidFill>
              </a:rPr>
              <a:t>Seek ways to support Scouts facing difficulties, even if they have not received a diagnosis or if their situation has not been disclosed to you.</a:t>
            </a:r>
            <a:endParaRPr sz="24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3390</Words>
  <Application>Microsoft Office PowerPoint</Application>
  <PresentationFormat>On-screen Show (16:9)</PresentationFormat>
  <Paragraphs>239</Paragraphs>
  <Slides>18</Slides>
  <Notes>18</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18</vt:i4>
      </vt:variant>
    </vt:vector>
  </HeadingPairs>
  <TitlesOfParts>
    <vt:vector size="21" baseType="lpstr">
      <vt:lpstr>Arial</vt:lpstr>
      <vt:lpstr>Simple Light</vt:lpstr>
      <vt:lpstr>Simple Light</vt:lpstr>
      <vt:lpstr>SND 101 Serving Scouts with Special Needs and Disabilities</vt:lpstr>
      <vt:lpstr>Course Objective</vt:lpstr>
      <vt:lpstr>Course Topics</vt:lpstr>
      <vt:lpstr>“We are more alike than we are different”                                                    - Maya Angelou</vt:lpstr>
      <vt:lpstr>Point to Ponder</vt:lpstr>
      <vt:lpstr>What is a disability? </vt:lpstr>
      <vt:lpstr>Offering Support to Leaders</vt:lpstr>
      <vt:lpstr>Every Scout Deserves a Leader</vt:lpstr>
      <vt:lpstr>Offering Support to Scouts</vt:lpstr>
      <vt:lpstr>Mentoring</vt:lpstr>
      <vt:lpstr>Inclusion Toolbox</vt:lpstr>
      <vt:lpstr>Community Engagement </vt:lpstr>
      <vt:lpstr>Advancement Support</vt:lpstr>
      <vt:lpstr>Individual Scout Advancement Plan (ISAP)</vt:lpstr>
      <vt:lpstr>Point to Ponder</vt:lpstr>
      <vt:lpstr>Resources</vt:lpstr>
      <vt:lpstr>Support</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SND 101 Serving Scouts with Special Needs and Disabilities</dc:title>
  <dc:creator>Garfield Murden</dc:creator>
  <cp:lastModifiedBy>Garfield Murden</cp:lastModifiedBy>
  <cp:revision>1</cp:revision>
  <dcterms:modified xsi:type="dcterms:W3CDTF">2024-01-30T16:51:31Z</dcterms:modified>
</cp:coreProperties>
</file>