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93" r:id="rId2"/>
    <p:sldId id="283" r:id="rId3"/>
    <p:sldId id="289" r:id="rId4"/>
    <p:sldId id="335" r:id="rId5"/>
    <p:sldId id="311" r:id="rId6"/>
    <p:sldId id="331" r:id="rId7"/>
    <p:sldId id="312" r:id="rId8"/>
    <p:sldId id="313" r:id="rId9"/>
    <p:sldId id="314" r:id="rId10"/>
    <p:sldId id="315" r:id="rId11"/>
    <p:sldId id="316" r:id="rId12"/>
    <p:sldId id="317" r:id="rId13"/>
    <p:sldId id="332" r:id="rId14"/>
    <p:sldId id="318" r:id="rId15"/>
    <p:sldId id="329" r:id="rId16"/>
    <p:sldId id="330" r:id="rId17"/>
    <p:sldId id="334" r:id="rId18"/>
    <p:sldId id="298" r:id="rId19"/>
    <p:sldId id="336" r:id="rId20"/>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8GATfzCbEhGjkxgdAF7EkA==" hashData="XIe4ItvpJlbAdcQGdIQZYKE0d0cDlRsrTyJkBW1OWJnRqpLR3FKjFfssjRzwHHy0DIAibRaxDWYRrQHiW558Gw=="/>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esha Alvarado" initials="KA" lastIdx="2" clrIdx="0">
    <p:extLst>
      <p:ext uri="{19B8F6BF-5375-455C-9EA6-DF929625EA0E}">
        <p15:presenceInfo xmlns:p15="http://schemas.microsoft.com/office/powerpoint/2012/main" userId="Kresha Alvarad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9999FF"/>
    <a:srgbClr val="CCFFCC"/>
    <a:srgbClr val="FFCCFF"/>
    <a:srgbClr val="99CCFF"/>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134" autoAdjust="0"/>
    <p:restoredTop sz="74217" autoAdjust="0"/>
  </p:normalViewPr>
  <p:slideViewPr>
    <p:cSldViewPr snapToGrid="0">
      <p:cViewPr varScale="1">
        <p:scale>
          <a:sx n="54" d="100"/>
          <a:sy n="54" d="100"/>
        </p:scale>
        <p:origin x="1200" y="60"/>
      </p:cViewPr>
      <p:guideLst/>
    </p:cSldViewPr>
  </p:slideViewPr>
  <p:notesTextViewPr>
    <p:cViewPr>
      <p:scale>
        <a:sx n="1" d="1"/>
        <a:sy n="1" d="1"/>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6947B2-4824-480E-BCE0-5EAFA2826B35}"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CBDC5C30-113F-401A-96E1-1FF00D44803B}">
      <dgm:prSet phldrT="[Text]"/>
      <dgm:spPr>
        <a:solidFill>
          <a:schemeClr val="accent6"/>
        </a:solidFill>
      </dgm:spPr>
      <dgm:t>
        <a:bodyPr/>
        <a:lstStyle/>
        <a:p>
          <a:r>
            <a:rPr lang="en-US" b="1" i="1" dirty="0"/>
            <a:t>UNITS</a:t>
          </a:r>
        </a:p>
      </dgm:t>
    </dgm:pt>
    <dgm:pt modelId="{B8DD62C7-D066-4854-BF8D-F67A52BAC3A5}" type="parTrans" cxnId="{C32E083D-42CA-4005-BCB8-581FC9280153}">
      <dgm:prSet/>
      <dgm:spPr/>
      <dgm:t>
        <a:bodyPr/>
        <a:lstStyle/>
        <a:p>
          <a:endParaRPr lang="en-US"/>
        </a:p>
      </dgm:t>
    </dgm:pt>
    <dgm:pt modelId="{E187726E-B49F-4793-8C05-895FBB1170CE}" type="sibTrans" cxnId="{C32E083D-42CA-4005-BCB8-581FC9280153}">
      <dgm:prSet/>
      <dgm:spPr/>
      <dgm:t>
        <a:bodyPr/>
        <a:lstStyle/>
        <a:p>
          <a:endParaRPr lang="en-US"/>
        </a:p>
      </dgm:t>
    </dgm:pt>
    <dgm:pt modelId="{0A8DD999-E845-47B3-98B8-D0F51BC786F9}">
      <dgm:prSet phldrT="[Text]"/>
      <dgm:spPr>
        <a:solidFill>
          <a:srgbClr val="00B050"/>
        </a:solidFill>
      </dgm:spPr>
      <dgm:t>
        <a:bodyPr/>
        <a:lstStyle/>
        <a:p>
          <a:r>
            <a:rPr lang="en-US" b="1" i="1" dirty="0">
              <a:solidFill>
                <a:schemeClr val="bg1"/>
              </a:solidFill>
            </a:rPr>
            <a:t>IMPLEMENTATION</a:t>
          </a:r>
          <a:r>
            <a:rPr lang="en-US" b="1" i="1" dirty="0">
              <a:solidFill>
                <a:schemeClr val="tx1"/>
              </a:solidFill>
            </a:rPr>
            <a:t>	</a:t>
          </a:r>
        </a:p>
      </dgm:t>
    </dgm:pt>
    <dgm:pt modelId="{A97C4313-CF05-4788-8CD7-5BFB5413C3D0}" type="parTrans" cxnId="{CCE772DA-11E3-4AF5-9D37-BBDABB50D436}">
      <dgm:prSet/>
      <dgm:spPr/>
      <dgm:t>
        <a:bodyPr/>
        <a:lstStyle/>
        <a:p>
          <a:endParaRPr lang="en-US"/>
        </a:p>
      </dgm:t>
    </dgm:pt>
    <dgm:pt modelId="{437752A1-338F-4DE5-B44E-22B15CDFCCDD}" type="sibTrans" cxnId="{CCE772DA-11E3-4AF5-9D37-BBDABB50D436}">
      <dgm:prSet/>
      <dgm:spPr/>
      <dgm:t>
        <a:bodyPr/>
        <a:lstStyle/>
        <a:p>
          <a:endParaRPr lang="en-US"/>
        </a:p>
      </dgm:t>
    </dgm:pt>
    <dgm:pt modelId="{8ED9EA57-50D6-4AF2-818F-D414EC2130D3}">
      <dgm:prSet phldrT="[Text]"/>
      <dgm:spPr>
        <a:solidFill>
          <a:srgbClr val="FFFF00"/>
        </a:solidFill>
      </dgm:spPr>
      <dgm:t>
        <a:bodyPr/>
        <a:lstStyle/>
        <a:p>
          <a:r>
            <a:rPr lang="en-US" b="1" i="1" dirty="0">
              <a:solidFill>
                <a:schemeClr val="tx1"/>
              </a:solidFill>
            </a:rPr>
            <a:t>UNIT ASSESSMENT</a:t>
          </a:r>
        </a:p>
      </dgm:t>
    </dgm:pt>
    <dgm:pt modelId="{736F26D6-0E5B-4E56-A88C-AC12E327E5FA}" type="parTrans" cxnId="{A181020D-1137-4300-A005-EC3ECD1932F4}">
      <dgm:prSet/>
      <dgm:spPr/>
      <dgm:t>
        <a:bodyPr/>
        <a:lstStyle/>
        <a:p>
          <a:endParaRPr lang="en-US"/>
        </a:p>
      </dgm:t>
    </dgm:pt>
    <dgm:pt modelId="{FF63C7EA-48F9-47B3-AEB6-D641936DCBCA}" type="sibTrans" cxnId="{A181020D-1137-4300-A005-EC3ECD1932F4}">
      <dgm:prSet/>
      <dgm:spPr/>
      <dgm:t>
        <a:bodyPr/>
        <a:lstStyle/>
        <a:p>
          <a:endParaRPr lang="en-US"/>
        </a:p>
      </dgm:t>
    </dgm:pt>
    <dgm:pt modelId="{DBED7B11-5CC6-4E50-A00B-01336C6A9255}">
      <dgm:prSet phldrT="[Text]"/>
      <dgm:spPr>
        <a:solidFill>
          <a:srgbClr val="C00000"/>
        </a:solidFill>
      </dgm:spPr>
      <dgm:t>
        <a:bodyPr/>
        <a:lstStyle/>
        <a:p>
          <a:r>
            <a:rPr lang="en-US" b="1" i="1" dirty="0">
              <a:solidFill>
                <a:schemeClr val="bg1"/>
              </a:solidFill>
            </a:rPr>
            <a:t>DISTRICT COMMITMENT </a:t>
          </a:r>
        </a:p>
      </dgm:t>
    </dgm:pt>
    <dgm:pt modelId="{126DF410-C3B0-4F2F-81AE-1142EAB3A038}" type="parTrans" cxnId="{924B087A-AF7E-4BFA-B1D2-BAE8E910BCD0}">
      <dgm:prSet/>
      <dgm:spPr/>
      <dgm:t>
        <a:bodyPr/>
        <a:lstStyle/>
        <a:p>
          <a:endParaRPr lang="en-US"/>
        </a:p>
      </dgm:t>
    </dgm:pt>
    <dgm:pt modelId="{EAC836A1-EDF1-49C3-A30E-7D7608105DD0}" type="sibTrans" cxnId="{924B087A-AF7E-4BFA-B1D2-BAE8E910BCD0}">
      <dgm:prSet/>
      <dgm:spPr/>
      <dgm:t>
        <a:bodyPr/>
        <a:lstStyle/>
        <a:p>
          <a:endParaRPr lang="en-US"/>
        </a:p>
      </dgm:t>
    </dgm:pt>
    <dgm:pt modelId="{46C9556E-C923-48E2-87B3-26062AAA6726}">
      <dgm:prSet phldrT="[Text]"/>
      <dgm:spPr>
        <a:solidFill>
          <a:srgbClr val="0070C0"/>
        </a:solidFill>
      </dgm:spPr>
      <dgm:t>
        <a:bodyPr/>
        <a:lstStyle/>
        <a:p>
          <a:r>
            <a:rPr lang="en-US" b="1" i="1" dirty="0">
              <a:solidFill>
                <a:schemeClr val="bg1"/>
              </a:solidFill>
            </a:rPr>
            <a:t>UNIT</a:t>
          </a:r>
        </a:p>
        <a:p>
          <a:r>
            <a:rPr lang="en-US" b="1" i="1" dirty="0">
              <a:solidFill>
                <a:schemeClr val="bg1"/>
              </a:solidFill>
            </a:rPr>
            <a:t>SERVICE PLAN</a:t>
          </a:r>
        </a:p>
      </dgm:t>
    </dgm:pt>
    <dgm:pt modelId="{FBAF43AA-BE6C-41F0-A82D-0AFD6A169B35}" type="parTrans" cxnId="{C94161F4-BB36-48AF-BFE5-37098699E727}">
      <dgm:prSet/>
      <dgm:spPr/>
      <dgm:t>
        <a:bodyPr/>
        <a:lstStyle/>
        <a:p>
          <a:endParaRPr lang="en-US"/>
        </a:p>
      </dgm:t>
    </dgm:pt>
    <dgm:pt modelId="{89073311-CC7D-4BAD-B7AF-996132F20615}" type="sibTrans" cxnId="{C94161F4-BB36-48AF-BFE5-37098699E727}">
      <dgm:prSet/>
      <dgm:spPr/>
      <dgm:t>
        <a:bodyPr/>
        <a:lstStyle/>
        <a:p>
          <a:endParaRPr lang="en-US"/>
        </a:p>
      </dgm:t>
    </dgm:pt>
    <dgm:pt modelId="{80CAA963-3DE1-485F-BEB2-6CB0E2C515B4}" type="pres">
      <dgm:prSet presAssocID="{CA6947B2-4824-480E-BCE0-5EAFA2826B35}" presName="diagram" presStyleCnt="0">
        <dgm:presLayoutVars>
          <dgm:chMax val="1"/>
          <dgm:dir/>
          <dgm:animLvl val="ctr"/>
          <dgm:resizeHandles val="exact"/>
        </dgm:presLayoutVars>
      </dgm:prSet>
      <dgm:spPr/>
    </dgm:pt>
    <dgm:pt modelId="{AE90488A-E566-46EB-8ACC-DDAEA82B9DC5}" type="pres">
      <dgm:prSet presAssocID="{CA6947B2-4824-480E-BCE0-5EAFA2826B35}" presName="matrix" presStyleCnt="0"/>
      <dgm:spPr/>
    </dgm:pt>
    <dgm:pt modelId="{47C9D3BE-7328-4791-846F-F02D488D94CC}" type="pres">
      <dgm:prSet presAssocID="{CA6947B2-4824-480E-BCE0-5EAFA2826B35}" presName="tile1" presStyleLbl="node1" presStyleIdx="0" presStyleCnt="4" custLinFactNeighborX="-383" custLinFactNeighborY="435"/>
      <dgm:spPr/>
    </dgm:pt>
    <dgm:pt modelId="{56819080-A8F2-4EF2-95B1-DFF35FC92029}" type="pres">
      <dgm:prSet presAssocID="{CA6947B2-4824-480E-BCE0-5EAFA2826B35}" presName="tile1text" presStyleLbl="node1" presStyleIdx="0" presStyleCnt="4">
        <dgm:presLayoutVars>
          <dgm:chMax val="0"/>
          <dgm:chPref val="0"/>
          <dgm:bulletEnabled val="1"/>
        </dgm:presLayoutVars>
      </dgm:prSet>
      <dgm:spPr/>
    </dgm:pt>
    <dgm:pt modelId="{3F724F2D-16AC-4B81-94A5-D3E896417AF2}" type="pres">
      <dgm:prSet presAssocID="{CA6947B2-4824-480E-BCE0-5EAFA2826B35}" presName="tile2" presStyleLbl="node1" presStyleIdx="1" presStyleCnt="4"/>
      <dgm:spPr/>
    </dgm:pt>
    <dgm:pt modelId="{4A512860-2252-49F7-9DB2-3B0EA2183D26}" type="pres">
      <dgm:prSet presAssocID="{CA6947B2-4824-480E-BCE0-5EAFA2826B35}" presName="tile2text" presStyleLbl="node1" presStyleIdx="1" presStyleCnt="4">
        <dgm:presLayoutVars>
          <dgm:chMax val="0"/>
          <dgm:chPref val="0"/>
          <dgm:bulletEnabled val="1"/>
        </dgm:presLayoutVars>
      </dgm:prSet>
      <dgm:spPr/>
    </dgm:pt>
    <dgm:pt modelId="{9804BFAF-70C8-4AA8-9AF2-90FD1E508880}" type="pres">
      <dgm:prSet presAssocID="{CA6947B2-4824-480E-BCE0-5EAFA2826B35}" presName="tile3" presStyleLbl="node1" presStyleIdx="2" presStyleCnt="4"/>
      <dgm:spPr/>
    </dgm:pt>
    <dgm:pt modelId="{39E57F43-AE01-4581-A29D-772D63E12556}" type="pres">
      <dgm:prSet presAssocID="{CA6947B2-4824-480E-BCE0-5EAFA2826B35}" presName="tile3text" presStyleLbl="node1" presStyleIdx="2" presStyleCnt="4">
        <dgm:presLayoutVars>
          <dgm:chMax val="0"/>
          <dgm:chPref val="0"/>
          <dgm:bulletEnabled val="1"/>
        </dgm:presLayoutVars>
      </dgm:prSet>
      <dgm:spPr/>
    </dgm:pt>
    <dgm:pt modelId="{8413F698-7174-4E50-8C3A-B20015563D28}" type="pres">
      <dgm:prSet presAssocID="{CA6947B2-4824-480E-BCE0-5EAFA2826B35}" presName="tile4" presStyleLbl="node1" presStyleIdx="3" presStyleCnt="4" custLinFactNeighborX="1099" custLinFactNeighborY="559"/>
      <dgm:spPr/>
    </dgm:pt>
    <dgm:pt modelId="{1E4DD7A2-6558-428E-91FF-1042ED06E080}" type="pres">
      <dgm:prSet presAssocID="{CA6947B2-4824-480E-BCE0-5EAFA2826B35}" presName="tile4text" presStyleLbl="node1" presStyleIdx="3" presStyleCnt="4">
        <dgm:presLayoutVars>
          <dgm:chMax val="0"/>
          <dgm:chPref val="0"/>
          <dgm:bulletEnabled val="1"/>
        </dgm:presLayoutVars>
      </dgm:prSet>
      <dgm:spPr/>
    </dgm:pt>
    <dgm:pt modelId="{803C6AA1-E839-44D3-8B0D-309BD61329FA}" type="pres">
      <dgm:prSet presAssocID="{CA6947B2-4824-480E-BCE0-5EAFA2826B35}" presName="centerTile" presStyleLbl="fgShp" presStyleIdx="0" presStyleCnt="1">
        <dgm:presLayoutVars>
          <dgm:chMax val="0"/>
          <dgm:chPref val="0"/>
        </dgm:presLayoutVars>
      </dgm:prSet>
      <dgm:spPr/>
    </dgm:pt>
  </dgm:ptLst>
  <dgm:cxnLst>
    <dgm:cxn modelId="{A181020D-1137-4300-A005-EC3ECD1932F4}" srcId="{CBDC5C30-113F-401A-96E1-1FF00D44803B}" destId="{8ED9EA57-50D6-4AF2-818F-D414EC2130D3}" srcOrd="1" destOrd="0" parTransId="{736F26D6-0E5B-4E56-A88C-AC12E327E5FA}" sibTransId="{FF63C7EA-48F9-47B3-AEB6-D641936DCBCA}"/>
    <dgm:cxn modelId="{8C85052E-43D8-4E21-BAB7-672D4C68C8EE}" type="presOf" srcId="{DBED7B11-5CC6-4E50-A00B-01336C6A9255}" destId="{39E57F43-AE01-4581-A29D-772D63E12556}" srcOrd="1" destOrd="0" presId="urn:microsoft.com/office/officeart/2005/8/layout/matrix1"/>
    <dgm:cxn modelId="{C32E083D-42CA-4005-BCB8-581FC9280153}" srcId="{CA6947B2-4824-480E-BCE0-5EAFA2826B35}" destId="{CBDC5C30-113F-401A-96E1-1FF00D44803B}" srcOrd="0" destOrd="0" parTransId="{B8DD62C7-D066-4854-BF8D-F67A52BAC3A5}" sibTransId="{E187726E-B49F-4793-8C05-895FBB1170CE}"/>
    <dgm:cxn modelId="{5A038661-7336-46E9-940E-79B469E86C67}" type="presOf" srcId="{46C9556E-C923-48E2-87B3-26062AAA6726}" destId="{8413F698-7174-4E50-8C3A-B20015563D28}" srcOrd="0" destOrd="0" presId="urn:microsoft.com/office/officeart/2005/8/layout/matrix1"/>
    <dgm:cxn modelId="{F64B4E44-BB53-44B3-AB4E-29076C1BAA9D}" type="presOf" srcId="{CA6947B2-4824-480E-BCE0-5EAFA2826B35}" destId="{80CAA963-3DE1-485F-BEB2-6CB0E2C515B4}" srcOrd="0" destOrd="0" presId="urn:microsoft.com/office/officeart/2005/8/layout/matrix1"/>
    <dgm:cxn modelId="{E0D9786D-4DFE-4CA7-9252-5E0CAE83D6D2}" type="presOf" srcId="{8ED9EA57-50D6-4AF2-818F-D414EC2130D3}" destId="{4A512860-2252-49F7-9DB2-3B0EA2183D26}" srcOrd="1" destOrd="0" presId="urn:microsoft.com/office/officeart/2005/8/layout/matrix1"/>
    <dgm:cxn modelId="{B9FB6A73-91D5-4779-A1D9-9A701B139F9B}" type="presOf" srcId="{46C9556E-C923-48E2-87B3-26062AAA6726}" destId="{1E4DD7A2-6558-428E-91FF-1042ED06E080}" srcOrd="1" destOrd="0" presId="urn:microsoft.com/office/officeart/2005/8/layout/matrix1"/>
    <dgm:cxn modelId="{924B087A-AF7E-4BFA-B1D2-BAE8E910BCD0}" srcId="{CBDC5C30-113F-401A-96E1-1FF00D44803B}" destId="{DBED7B11-5CC6-4E50-A00B-01336C6A9255}" srcOrd="2" destOrd="0" parTransId="{126DF410-C3B0-4F2F-81AE-1142EAB3A038}" sibTransId="{EAC836A1-EDF1-49C3-A30E-7D7608105DD0}"/>
    <dgm:cxn modelId="{D10DFF85-5603-412E-A35B-0BD17BA24760}" type="presOf" srcId="{0A8DD999-E845-47B3-98B8-D0F51BC786F9}" destId="{56819080-A8F2-4EF2-95B1-DFF35FC92029}" srcOrd="1" destOrd="0" presId="urn:microsoft.com/office/officeart/2005/8/layout/matrix1"/>
    <dgm:cxn modelId="{CCE772DA-11E3-4AF5-9D37-BBDABB50D436}" srcId="{CBDC5C30-113F-401A-96E1-1FF00D44803B}" destId="{0A8DD999-E845-47B3-98B8-D0F51BC786F9}" srcOrd="0" destOrd="0" parTransId="{A97C4313-CF05-4788-8CD7-5BFB5413C3D0}" sibTransId="{437752A1-338F-4DE5-B44E-22B15CDFCCDD}"/>
    <dgm:cxn modelId="{6A25C0DC-7EC4-47AF-8A95-EB1B1783EE07}" type="presOf" srcId="{8ED9EA57-50D6-4AF2-818F-D414EC2130D3}" destId="{3F724F2D-16AC-4B81-94A5-D3E896417AF2}" srcOrd="0" destOrd="0" presId="urn:microsoft.com/office/officeart/2005/8/layout/matrix1"/>
    <dgm:cxn modelId="{310B8BEB-C2F1-4E71-9AF1-C13A015431B4}" type="presOf" srcId="{0A8DD999-E845-47B3-98B8-D0F51BC786F9}" destId="{47C9D3BE-7328-4791-846F-F02D488D94CC}" srcOrd="0" destOrd="0" presId="urn:microsoft.com/office/officeart/2005/8/layout/matrix1"/>
    <dgm:cxn modelId="{C94161F4-BB36-48AF-BFE5-37098699E727}" srcId="{CBDC5C30-113F-401A-96E1-1FF00D44803B}" destId="{46C9556E-C923-48E2-87B3-26062AAA6726}" srcOrd="3" destOrd="0" parTransId="{FBAF43AA-BE6C-41F0-A82D-0AFD6A169B35}" sibTransId="{89073311-CC7D-4BAD-B7AF-996132F20615}"/>
    <dgm:cxn modelId="{5102CEF6-13EC-499A-AEA7-026CD60207C3}" type="presOf" srcId="{DBED7B11-5CC6-4E50-A00B-01336C6A9255}" destId="{9804BFAF-70C8-4AA8-9AF2-90FD1E508880}" srcOrd="0" destOrd="0" presId="urn:microsoft.com/office/officeart/2005/8/layout/matrix1"/>
    <dgm:cxn modelId="{A9B516F9-BF1F-4E23-AD47-23664EA0CB23}" type="presOf" srcId="{CBDC5C30-113F-401A-96E1-1FF00D44803B}" destId="{803C6AA1-E839-44D3-8B0D-309BD61329FA}" srcOrd="0" destOrd="0" presId="urn:microsoft.com/office/officeart/2005/8/layout/matrix1"/>
    <dgm:cxn modelId="{9A8B31E8-2FC6-4C60-8397-48A1525178D1}" type="presParOf" srcId="{80CAA963-3DE1-485F-BEB2-6CB0E2C515B4}" destId="{AE90488A-E566-46EB-8ACC-DDAEA82B9DC5}" srcOrd="0" destOrd="0" presId="urn:microsoft.com/office/officeart/2005/8/layout/matrix1"/>
    <dgm:cxn modelId="{39A2A257-26C9-4772-BCA2-3B854B0D8BB8}" type="presParOf" srcId="{AE90488A-E566-46EB-8ACC-DDAEA82B9DC5}" destId="{47C9D3BE-7328-4791-846F-F02D488D94CC}" srcOrd="0" destOrd="0" presId="urn:microsoft.com/office/officeart/2005/8/layout/matrix1"/>
    <dgm:cxn modelId="{F5D6C35C-0794-45C0-9980-72A2884B3DBB}" type="presParOf" srcId="{AE90488A-E566-46EB-8ACC-DDAEA82B9DC5}" destId="{56819080-A8F2-4EF2-95B1-DFF35FC92029}" srcOrd="1" destOrd="0" presId="urn:microsoft.com/office/officeart/2005/8/layout/matrix1"/>
    <dgm:cxn modelId="{EB4C1F23-ED49-4F96-B39F-03BBDCF1642E}" type="presParOf" srcId="{AE90488A-E566-46EB-8ACC-DDAEA82B9DC5}" destId="{3F724F2D-16AC-4B81-94A5-D3E896417AF2}" srcOrd="2" destOrd="0" presId="urn:microsoft.com/office/officeart/2005/8/layout/matrix1"/>
    <dgm:cxn modelId="{3A9EBC33-85E4-4BB9-9485-86282E6FF56B}" type="presParOf" srcId="{AE90488A-E566-46EB-8ACC-DDAEA82B9DC5}" destId="{4A512860-2252-49F7-9DB2-3B0EA2183D26}" srcOrd="3" destOrd="0" presId="urn:microsoft.com/office/officeart/2005/8/layout/matrix1"/>
    <dgm:cxn modelId="{33BA583A-9E35-4FE3-B0CD-77EAA57544FA}" type="presParOf" srcId="{AE90488A-E566-46EB-8ACC-DDAEA82B9DC5}" destId="{9804BFAF-70C8-4AA8-9AF2-90FD1E508880}" srcOrd="4" destOrd="0" presId="urn:microsoft.com/office/officeart/2005/8/layout/matrix1"/>
    <dgm:cxn modelId="{6FC9EB5C-88FF-47C5-BDB8-EA671E286AC4}" type="presParOf" srcId="{AE90488A-E566-46EB-8ACC-DDAEA82B9DC5}" destId="{39E57F43-AE01-4581-A29D-772D63E12556}" srcOrd="5" destOrd="0" presId="urn:microsoft.com/office/officeart/2005/8/layout/matrix1"/>
    <dgm:cxn modelId="{01D3DA39-B065-49A0-BB0A-74A3915C72AE}" type="presParOf" srcId="{AE90488A-E566-46EB-8ACC-DDAEA82B9DC5}" destId="{8413F698-7174-4E50-8C3A-B20015563D28}" srcOrd="6" destOrd="0" presId="urn:microsoft.com/office/officeart/2005/8/layout/matrix1"/>
    <dgm:cxn modelId="{719B1C37-AF4E-4B46-8B3A-6CB6E1EEDBA2}" type="presParOf" srcId="{AE90488A-E566-46EB-8ACC-DDAEA82B9DC5}" destId="{1E4DD7A2-6558-428E-91FF-1042ED06E080}" srcOrd="7" destOrd="0" presId="urn:microsoft.com/office/officeart/2005/8/layout/matrix1"/>
    <dgm:cxn modelId="{53C8CEC4-7F41-4ACB-B4D2-641C46339992}" type="presParOf" srcId="{80CAA963-3DE1-485F-BEB2-6CB0E2C515B4}" destId="{803C6AA1-E839-44D3-8B0D-309BD61329FA}"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9D3BE-7328-4791-846F-F02D488D94CC}">
      <dsp:nvSpPr>
        <dsp:cNvPr id="0" name=""/>
        <dsp:cNvSpPr/>
      </dsp:nvSpPr>
      <dsp:spPr>
        <a:xfrm rot="16200000">
          <a:off x="552450" y="-542671"/>
          <a:ext cx="2247900" cy="3352800"/>
        </a:xfrm>
        <a:prstGeom prst="round1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b="1" i="1" kern="1200" dirty="0">
              <a:solidFill>
                <a:schemeClr val="bg1"/>
              </a:solidFill>
            </a:rPr>
            <a:t>IMPLEMENTATION</a:t>
          </a:r>
          <a:r>
            <a:rPr lang="en-US" sz="3000" b="1" i="1" kern="1200" dirty="0">
              <a:solidFill>
                <a:schemeClr val="tx1"/>
              </a:solidFill>
            </a:rPr>
            <a:t>	</a:t>
          </a:r>
        </a:p>
      </dsp:txBody>
      <dsp:txXfrm rot="5400000">
        <a:off x="0" y="9778"/>
        <a:ext cx="3352800" cy="1685925"/>
      </dsp:txXfrm>
    </dsp:sp>
    <dsp:sp modelId="{3F724F2D-16AC-4B81-94A5-D3E896417AF2}">
      <dsp:nvSpPr>
        <dsp:cNvPr id="0" name=""/>
        <dsp:cNvSpPr/>
      </dsp:nvSpPr>
      <dsp:spPr>
        <a:xfrm>
          <a:off x="3352800" y="0"/>
          <a:ext cx="3352800" cy="2247900"/>
        </a:xfrm>
        <a:prstGeom prst="round1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b="1" i="1" kern="1200" dirty="0">
              <a:solidFill>
                <a:schemeClr val="tx1"/>
              </a:solidFill>
            </a:rPr>
            <a:t>UNIT ASSESSMENT</a:t>
          </a:r>
        </a:p>
      </dsp:txBody>
      <dsp:txXfrm>
        <a:off x="3352800" y="0"/>
        <a:ext cx="3352800" cy="1685925"/>
      </dsp:txXfrm>
    </dsp:sp>
    <dsp:sp modelId="{9804BFAF-70C8-4AA8-9AF2-90FD1E508880}">
      <dsp:nvSpPr>
        <dsp:cNvPr id="0" name=""/>
        <dsp:cNvSpPr/>
      </dsp:nvSpPr>
      <dsp:spPr>
        <a:xfrm rot="10800000">
          <a:off x="0" y="2247900"/>
          <a:ext cx="3352800" cy="2247900"/>
        </a:xfrm>
        <a:prstGeom prst="round1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b="1" i="1" kern="1200" dirty="0">
              <a:solidFill>
                <a:schemeClr val="bg1"/>
              </a:solidFill>
            </a:rPr>
            <a:t>DISTRICT COMMITMENT </a:t>
          </a:r>
        </a:p>
      </dsp:txBody>
      <dsp:txXfrm rot="10800000">
        <a:off x="0" y="2809875"/>
        <a:ext cx="3352800" cy="1685925"/>
      </dsp:txXfrm>
    </dsp:sp>
    <dsp:sp modelId="{8413F698-7174-4E50-8C3A-B20015563D28}">
      <dsp:nvSpPr>
        <dsp:cNvPr id="0" name=""/>
        <dsp:cNvSpPr/>
      </dsp:nvSpPr>
      <dsp:spPr>
        <a:xfrm rot="5400000">
          <a:off x="3905250" y="1695450"/>
          <a:ext cx="2247900" cy="3352800"/>
        </a:xfrm>
        <a:prstGeom prst="round1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b="1" i="1" kern="1200" dirty="0">
              <a:solidFill>
                <a:schemeClr val="bg1"/>
              </a:solidFill>
            </a:rPr>
            <a:t>UNIT</a:t>
          </a:r>
        </a:p>
        <a:p>
          <a:pPr marL="0" lvl="0" indent="0" algn="ctr" defTabSz="1333500">
            <a:lnSpc>
              <a:spcPct val="90000"/>
            </a:lnSpc>
            <a:spcBef>
              <a:spcPct val="0"/>
            </a:spcBef>
            <a:spcAft>
              <a:spcPct val="35000"/>
            </a:spcAft>
            <a:buNone/>
          </a:pPr>
          <a:r>
            <a:rPr lang="en-US" sz="3000" b="1" i="1" kern="1200" dirty="0">
              <a:solidFill>
                <a:schemeClr val="bg1"/>
              </a:solidFill>
            </a:rPr>
            <a:t>SERVICE PLAN</a:t>
          </a:r>
        </a:p>
      </dsp:txBody>
      <dsp:txXfrm rot="-5400000">
        <a:off x="3352800" y="2809874"/>
        <a:ext cx="3352800" cy="1685925"/>
      </dsp:txXfrm>
    </dsp:sp>
    <dsp:sp modelId="{803C6AA1-E839-44D3-8B0D-309BD61329FA}">
      <dsp:nvSpPr>
        <dsp:cNvPr id="0" name=""/>
        <dsp:cNvSpPr/>
      </dsp:nvSpPr>
      <dsp:spPr>
        <a:xfrm>
          <a:off x="2346959" y="1685925"/>
          <a:ext cx="2011680" cy="1123950"/>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b="1" i="1" kern="1200" dirty="0"/>
            <a:t>UNITS</a:t>
          </a:r>
        </a:p>
      </dsp:txBody>
      <dsp:txXfrm>
        <a:off x="2401826" y="1740792"/>
        <a:ext cx="1901946" cy="1014216"/>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C6741937-E50F-46E5-9628-4F70632BB4F3}" type="datetimeFigureOut">
              <a:rPr lang="en-US" smtClean="0"/>
              <a:t>1/6/2022</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D5CCD4EC-9FB6-4F65-99EC-E1D3CA3E5C8C}" type="slidenum">
              <a:rPr lang="en-US" smtClean="0"/>
              <a:t>‹#›</a:t>
            </a:fld>
            <a:endParaRPr lang="en-US"/>
          </a:p>
        </p:txBody>
      </p:sp>
    </p:spTree>
    <p:extLst>
      <p:ext uri="{BB962C8B-B14F-4D97-AF65-F5344CB8AC3E}">
        <p14:creationId xmlns:p14="http://schemas.microsoft.com/office/powerpoint/2010/main" val="1717218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25C3D78-A558-4A5C-A220-47B2F40F1CF1}" type="datetimeFigureOut">
              <a:rPr lang="en-US" smtClean="0"/>
              <a:t>1/6/2022</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159992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Program: Activities and Civic Service Committee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activities and civic service committee has the responsibilities that will fill many a month in the district calendar with activities.  It could be a Skill-O-</a:t>
            </a:r>
            <a:r>
              <a:rPr lang="en-US" sz="1200" kern="1200" dirty="0" err="1">
                <a:solidFill>
                  <a:schemeClr val="tx1"/>
                </a:solidFill>
                <a:effectLst/>
                <a:latin typeface="+mn-lt"/>
                <a:ea typeface="+mn-ea"/>
                <a:cs typeface="+mn-cs"/>
              </a:rPr>
              <a:t>Ree</a:t>
            </a:r>
            <a:r>
              <a:rPr lang="en-US" sz="1200" kern="1200" dirty="0">
                <a:solidFill>
                  <a:schemeClr val="tx1"/>
                </a:solidFill>
                <a:effectLst/>
                <a:latin typeface="+mn-lt"/>
                <a:ea typeface="+mn-ea"/>
                <a:cs typeface="+mn-cs"/>
              </a:rPr>
              <a:t> or it could be finding a unit to support a Veterans’ Day ceremony, but besides organizing these events, they will also ensure they are well publicized.  A one day competition would likely be sponsored by this committee.  A camporee could be here or with the camping and outdoor program committee depending on the approach of your local district.</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939779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Program: Training Committee</a:t>
            </a: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With the advent of online training, the training committee may not be as visible as it was in the past, but it still plays an important role in providing the trained leaders which help ensure a great unit program.  Among their duties:</a:t>
            </a:r>
            <a:endParaRPr lang="en-US" dirty="0">
              <a:effectLst/>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Recruit, train, and supervise trainers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Train leaders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Develop process to get new leaders trained within 90 days.  If your District does not have a process in place for this, challenge your local committee to do so.</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Plan, promote and conduct district training events, these could include outdoor leader training as well courses that can be done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Maintain district training records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 and encourage pack trainers</a:t>
            </a:r>
          </a:p>
          <a:p>
            <a:r>
              <a:rPr lang="en-US" sz="1200" kern="1200" dirty="0">
                <a:solidFill>
                  <a:schemeClr val="tx1"/>
                </a:solidFill>
                <a:effectLst/>
                <a:latin typeface="+mn-lt"/>
                <a:ea typeface="+mn-ea"/>
                <a:cs typeface="+mn-cs"/>
              </a:rPr>
              <a:t>Does a unit have a problem understanding how to add training into a scouter’s records?  If they do, this is a great place to send them.</a:t>
            </a:r>
            <a:endParaRPr lang="en-US" dirty="0">
              <a:effectLst/>
            </a:endParaRPr>
          </a:p>
          <a:p>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3593966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Program: Advancement and Recognition Committee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Our final committee that we will discuss under program is the advancement and recognition committee.  That sounds pretty straightforward as the committee should: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advancement records and work with units that are experiencing difficulty.*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Review &amp; approve Eagle projects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Ensure an up-to-date merit badge counselor list is available and all counselors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are registered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 and recognize leaders who should be thanked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Oversee District Award of Merit selections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Develop and present other district awards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*Unit advancement reports are readily available in Commissioner Tools: Contacts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3971009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fourth function of the district committee is unit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That’s </a:t>
            </a:r>
            <a:r>
              <a:rPr lang="en-US" dirty="0"/>
              <a:t>us – the commissioner corps!!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487921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Commissioner Objectives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commissioners, we have many tasks and responsibilities, but if you take a higher look, they all fall within five key focus areas: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unit growth and retention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Contacting Units</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Linking unit needs to resources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timely charter renewals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unit leaders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Objective number three is linking unit needs to resources.  Resources can include publications, webpages, etc., but today we are focusing on the district as a key resource for supporting our units.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251249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The Unit Service Plan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Unit Service Plan is a tool to strengthen a unit and enable it to offer the best possible program to the youth it serves. A collaborative effort between the unit’s leaders, its chartered organization, the unit commissioner, and the district operating committee, it establishes a customized annual plan that is periodically reviewed and updated to provide continuing improvement.</a:t>
            </a:r>
          </a:p>
          <a:p>
            <a:r>
              <a:rPr lang="en-US" sz="1200" kern="1200" dirty="0">
                <a:solidFill>
                  <a:schemeClr val="tx1"/>
                </a:solidFill>
                <a:effectLst/>
                <a:latin typeface="+mn-lt"/>
                <a:ea typeface="+mn-ea"/>
                <a:cs typeface="+mn-cs"/>
              </a:rPr>
              <a:t>In addition, the Unit Service Plan enables commissioners to focus on their primary responsibilities we just covered.  After a unit is assessed and a plan for improvement is developed, the district is committed to help with the unit’s success.  As a commissioner, you need to enable the exchange between the unit and the right group or person on the district committee.</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2011626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District Commitment</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the district commitment part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starts with knowing the right resources within the district, then linking the unit to those resources, and finally, providing monitoring and follow-up to see plan progress.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Your knowledge of your local district organization and having the associated contact information will be key to enabling the process.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3343710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Case Study Exercise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see if we can put some of this new found or once again reviewed knowledge and put it to work.  We will do this by reviewing case studies for hypothetical units that have had various problems discovered during a unit assessment that can be supported by some part of the district committee.  Your job is to determine what part of the district committee a unit should be referred to for each of their problems.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(Note: Depending on the size of your class and the time you have available, you can divide the class into multiple groups and assign each one or more cases.  Allow time for groups to find solutions and then bring them back together to present their solutions.  The case studies will likely generate additional insights and questions within the group.)</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4180046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Course Summary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district is an important part of delivering Scouting to our youth.  Let’s review a few items:</a:t>
            </a:r>
          </a:p>
          <a:p>
            <a:r>
              <a:rPr lang="en-US" sz="1200" kern="1200" dirty="0">
                <a:solidFill>
                  <a:schemeClr val="tx1"/>
                </a:solidFill>
                <a:effectLst/>
                <a:latin typeface="+mn-lt"/>
                <a:ea typeface="+mn-ea"/>
                <a:cs typeface="+mn-cs"/>
              </a:rPr>
              <a:t>Q: What are the four functions of the district?</a:t>
            </a:r>
          </a:p>
          <a:p>
            <a:r>
              <a:rPr lang="en-US" sz="1200" kern="1200" dirty="0">
                <a:solidFill>
                  <a:schemeClr val="tx1"/>
                </a:solidFill>
                <a:effectLst/>
                <a:latin typeface="+mn-lt"/>
                <a:ea typeface="+mn-ea"/>
                <a:cs typeface="+mn-cs"/>
              </a:rPr>
              <a:t>Q: What are some of the key operating committees of the district?</a:t>
            </a:r>
          </a:p>
          <a:p>
            <a:r>
              <a:rPr lang="en-US" sz="1200" kern="1200" dirty="0">
                <a:solidFill>
                  <a:schemeClr val="tx1"/>
                </a:solidFill>
                <a:effectLst/>
                <a:latin typeface="+mn-lt"/>
                <a:ea typeface="+mn-ea"/>
                <a:cs typeface="+mn-cs"/>
              </a:rPr>
              <a:t>Q: How is the Unit Service Plan used to link unit needs to district resources?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18</a:t>
            </a:fld>
            <a:endParaRPr lang="en-US"/>
          </a:p>
        </p:txBody>
      </p:sp>
    </p:spTree>
    <p:extLst>
      <p:ext uri="{BB962C8B-B14F-4D97-AF65-F5344CB8AC3E}">
        <p14:creationId xmlns:p14="http://schemas.microsoft.com/office/powerpoint/2010/main" val="2839828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19</a:t>
            </a:fld>
            <a:endParaRPr lang="en-US"/>
          </a:p>
        </p:txBody>
      </p:sp>
    </p:spTree>
    <p:extLst>
      <p:ext uri="{BB962C8B-B14F-4D97-AF65-F5344CB8AC3E}">
        <p14:creationId xmlns:p14="http://schemas.microsoft.com/office/powerpoint/2010/main" val="911131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kern="1200" dirty="0">
                <a:solidFill>
                  <a:schemeClr val="tx1"/>
                </a:solidFill>
                <a:effectLst/>
                <a:latin typeface="+mn-lt"/>
                <a:ea typeface="+mn-ea"/>
                <a:cs typeface="+mn-cs"/>
              </a:rPr>
              <a:t>Although commissioners are viewed as very knowledgeable and capable individuals, a key part of a commissioner’s job is to link the unit to the district committee.  Members of the district committee typically are individuals who can readily access further resources and wisdom to assist the unit.</a:t>
            </a:r>
            <a:r>
              <a:rPr lang="en-US" dirty="0">
                <a:effectLst/>
              </a:rPr>
              <a:t> </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kern="1200" dirty="0">
                <a:solidFill>
                  <a:schemeClr val="tx1"/>
                </a:solidFill>
                <a:effectLst/>
                <a:latin typeface="+mn-lt"/>
                <a:ea typeface="+mn-ea"/>
                <a:cs typeface="+mn-cs"/>
              </a:rPr>
              <a:t>Now you just might be getting the idea that for a commissioner, knowing who has the answer is as valuable as already knowing.  To enable you as a commissioner to provide better service to your units, our objectives today are to:</a:t>
            </a:r>
          </a:p>
          <a:p>
            <a:pPr>
              <a:spcBef>
                <a:spcPts val="600"/>
              </a:spcBef>
            </a:pPr>
            <a:endParaRPr lang="en-US" u="sng" dirty="0"/>
          </a:p>
          <a:p>
            <a:pPr>
              <a:spcBef>
                <a:spcPts val="600"/>
              </a:spcBef>
            </a:pPr>
            <a:r>
              <a:rPr lang="en-US" u="sng" dirty="0"/>
              <a:t>At the end of this training a commissioner will be able to</a:t>
            </a:r>
            <a:r>
              <a:rPr lang="en-US" dirty="0"/>
              <a:t>:</a:t>
            </a:r>
          </a:p>
          <a:p>
            <a:pPr marL="0" indent="0">
              <a:spcBef>
                <a:spcPts val="600"/>
              </a:spcBef>
              <a:buNone/>
            </a:pPr>
            <a:endParaRPr lang="en-US" sz="1000" dirty="0"/>
          </a:p>
          <a:p>
            <a:pPr>
              <a:spcBef>
                <a:spcPts val="600"/>
              </a:spcBef>
            </a:pPr>
            <a:r>
              <a:rPr lang="en-US" dirty="0"/>
              <a:t>EXPLAIN typical district structure and the functions of the district</a:t>
            </a:r>
          </a:p>
          <a:p>
            <a:pPr>
              <a:spcBef>
                <a:spcPts val="600"/>
              </a:spcBef>
            </a:pPr>
            <a:endParaRPr lang="en-US" sz="1000" dirty="0"/>
          </a:p>
          <a:p>
            <a:pPr>
              <a:spcBef>
                <a:spcPts val="600"/>
              </a:spcBef>
            </a:pPr>
            <a:r>
              <a:rPr lang="en-US" dirty="0"/>
              <a:t>KNOW how to use the resources of the district to better support the units they serve</a:t>
            </a:r>
          </a:p>
          <a:p>
            <a:pPr>
              <a:spcBef>
                <a:spcPts val="600"/>
              </a:spcBef>
            </a:pPr>
            <a:endParaRPr lang="en-US" sz="1000" dirty="0"/>
          </a:p>
          <a:p>
            <a:pPr>
              <a:spcBef>
                <a:spcPts val="600"/>
              </a:spcBef>
            </a:pPr>
            <a:r>
              <a:rPr lang="en-US" dirty="0"/>
              <a:t>UTILIZE the Unit Service Plan when assessing the unit needs by identifying district resources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205960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District’s Purpose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Scouting district is a geographical area of the local council.  The number and size of districts will vary greatly between councils.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purpose of a district is to support the units in their area enabling them to be successful in delivering a quality program to the youth we serve.  This is accomplished by working through chartered organizations and community groups to organize and support successful units.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2289385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Typical District Organization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organizational chart represents a typical district.  Your district may combine or further sub-divide the typical duties found on this slide.  The commissioner portion of the district is on the left and your local professional scouter, or district executive is on the upper right.  The remaining blocks are an example of a typical district committee.  Your district may apply the term district vice-chairs to the various committee chair positions, but the typical blocks remain the same as they support the district’s committee’s three main functions: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Membership</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Fund Development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Program (which includes Training, Camp Promotion, Activities, and Advancement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 Service</a:t>
            </a:r>
          </a:p>
          <a:p>
            <a:r>
              <a:rPr lang="en-US" sz="1200" kern="1200" dirty="0">
                <a:solidFill>
                  <a:schemeClr val="tx1"/>
                </a:solidFill>
                <a:effectLst/>
                <a:latin typeface="+mn-lt"/>
                <a:ea typeface="+mn-ea"/>
                <a:cs typeface="+mn-cs"/>
              </a:rPr>
              <a:t>In addition, there is a nominating committee to ensure a good division of labor and steady influx of volunteers.  Let’s spend some time diving deeper into the committee.</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1034541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District Chair (selected duties)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all starts with the district chairman.  This person has several duties including: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Identifying and continually recruiting enough of the right people as operating committee chairs,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Initiating plans and helping committee chairs recruit an adequate number of members,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Training, coaching, and mentoring district committee members,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Providing recognition,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Supporting local and national scouting policies, procedures, and practices, and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Annually appoint a new district nominating committee.</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3034573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District’s Four Functions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key element of districts is the coordination of resources to support the unit. ...mobilize resources to ensure the growth and success of scouting units within the district territory. All districts are responsible for carrying out four standard functions.  As you can see, the district committee oversees the functions of Membership, Fund Development, and Program, while commissioners provide unit service.  Volunteers are the key for each of these functions.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Helvetica" panose="020B0604020202020204" pitchFamily="34" charset="0"/>
                <a:ea typeface="ヒラギノ角ゴ Pro W3" charset="-128"/>
                <a:cs typeface="Helvetica" panose="020B0604020202020204" pitchFamily="34" charset="0"/>
              </a:rPr>
              <a:t>Each operating chair and the team of volunteers working to complete the various district functions are often the volunteer experts in membership development,  training, advancement, finance and budgets, activity planning, event operations. Call on these volunteers to help with unit problem solving and to provide more in-depth information for successful unit management.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Helvetica" panose="020B0604020202020204" pitchFamily="34" charset="0"/>
              <a:ea typeface="ヒラギノ角ゴ Pro W3" charset="-128"/>
              <a:cs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better support the volunteers, there are many BSA publications that provide guidance and policy.  Shown are two for the district and one for local unit commissioner, you’ll see others on various slides that provide a good resource for the associated committee.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let’s go through each of these four functions one by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Helvetica" panose="020B0604020202020204" pitchFamily="34" charset="0"/>
              <a:ea typeface="ヒラギノ角ゴ Pro W3" charset="-128"/>
              <a:cs typeface="Helvetica" panose="020B0604020202020204" pitchFamily="34" charset="0"/>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854914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Membership Committee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start on deeper dive on district operating committees by starting with a look at the membership committee.  An important function of the district is membership growth and the five items listed on the slide all support that.  To do these items, the committee will gather information on the district area, cultivate relationships with the community, organize events, plan and carry-out district round-ups and other youth recruiting projects, and encourage units on pack to troop and troop to crew transitions.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1204747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Fund Development Committee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Another function of the district committee is finance and that is covered by the fund development committee. Their objective is to see that the district provides its share of funds to the total council operating budget and encourage support of the local council endowment.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Funds are raised from a variety of sources including Friends of Scouting, product sales like popcorn, special events and district activity budgets.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Special events are fund raising events like golf tournaments, sporting clays and silent auctions.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District activities include program opportunities for youth and volunteers like camporees, pinewood derbies and district recognition banquets.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2032890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Program: Camping and Outdoor Program Committee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final function of the district committee is program. This function oftentimes provide the largest membership portion of a district committee, this is normally a direct result of the major sub-functional areas it comprises.  Your district may have a different approach in dividing up those sub-functions, but let’s continue as if your District uses the standard organization chart.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Our first committee within program is the camping and outdoor program committee.    Camp can include resident camps, day camps, family camps, Venturing and Sea Scout activities.  To run those events, leaders are needed, and this committee should be the one to select them to develop those programs.  The committee should work with the commissioners to help units carry out a year-round schedule of camping and outdoor program event.  In addition, they should give special guidance on health and safety concerns of outdoor program activities.  Their promotion of camperships can make camping more available to those who otherwise could not afford it.</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2083685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68625"/>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15497"/>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23888" y="228026"/>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65373"/>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15497"/>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48640" y="248748"/>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1/6/2022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8" name="Picture 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767825" y="141162"/>
            <a:ext cx="1251483" cy="1251483"/>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4020" y="1423033"/>
            <a:ext cx="7772400" cy="4011934"/>
          </a:xfrm>
        </p:spPr>
        <p:txBody>
          <a:bodyPr>
            <a:noAutofit/>
          </a:bodyPr>
          <a:lstStyle/>
          <a:p>
            <a:pPr algn="ctr"/>
            <a:br>
              <a:rPr lang="en-US" dirty="0"/>
            </a:br>
            <a:br>
              <a:rPr lang="en-US" dirty="0"/>
            </a:br>
            <a:br>
              <a:rPr lang="en-US" dirty="0"/>
            </a:br>
            <a:r>
              <a:rPr lang="en-US" dirty="0"/>
              <a:t>BCS 103</a:t>
            </a:r>
            <a:br>
              <a:rPr lang="en-US" dirty="0"/>
            </a:br>
            <a:r>
              <a:rPr lang="en-US" dirty="0"/>
              <a:t>  </a:t>
            </a:r>
            <a:br>
              <a:rPr lang="en-US" dirty="0"/>
            </a:br>
            <a:r>
              <a:rPr lang="en-US" dirty="0"/>
              <a:t>Linking District Resources</a:t>
            </a:r>
          </a:p>
        </p:txBody>
      </p:sp>
      <p:sp>
        <p:nvSpPr>
          <p:cNvPr id="3" name="TextBox 2">
            <a:extLst>
              <a:ext uri="{FF2B5EF4-FFF2-40B4-BE49-F238E27FC236}">
                <a16:creationId xmlns:a16="http://schemas.microsoft.com/office/drawing/2014/main" id="{F1EC568F-F100-44E4-BBF4-48B0BC49F61A}"/>
              </a:ext>
            </a:extLst>
          </p:cNvPr>
          <p:cNvSpPr txBox="1"/>
          <p:nvPr/>
        </p:nvSpPr>
        <p:spPr>
          <a:xfrm>
            <a:off x="5486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a:t>
            </a:r>
            <a:r>
              <a:rPr lang="en-US">
                <a:solidFill>
                  <a:schemeClr val="bg1">
                    <a:lumMod val="65000"/>
                  </a:schemeClr>
                </a:solidFill>
              </a:rPr>
              <a:t>date 12/31/2021</a:t>
            </a:r>
            <a:endParaRPr lang="en-US" dirty="0">
              <a:solidFill>
                <a:schemeClr val="bg1">
                  <a:lumMod val="65000"/>
                </a:schemeClr>
              </a:solidFill>
            </a:endParaRP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Activities and Civic Service Committee</a:t>
            </a:r>
          </a:p>
        </p:txBody>
      </p:sp>
      <p:sp>
        <p:nvSpPr>
          <p:cNvPr id="3" name="Content Placeholder 2"/>
          <p:cNvSpPr>
            <a:spLocks noGrp="1"/>
          </p:cNvSpPr>
          <p:nvPr>
            <p:ph idx="1"/>
          </p:nvPr>
        </p:nvSpPr>
        <p:spPr>
          <a:xfrm>
            <a:off x="329092" y="1381124"/>
            <a:ext cx="7886700" cy="4854575"/>
          </a:xfrm>
        </p:spPr>
        <p:txBody>
          <a:bodyPr>
            <a:normAutofit/>
          </a:bodyPr>
          <a:lstStyle/>
          <a:p>
            <a:pPr lvl="1">
              <a:lnSpc>
                <a:spcPct val="150000"/>
              </a:lnSpc>
            </a:pPr>
            <a:r>
              <a:rPr lang="en-US" sz="3200" dirty="0"/>
              <a:t>Civic service</a:t>
            </a:r>
          </a:p>
          <a:p>
            <a:pPr lvl="1">
              <a:lnSpc>
                <a:spcPct val="150000"/>
              </a:lnSpc>
            </a:pPr>
            <a:r>
              <a:rPr lang="en-US" sz="3200" dirty="0"/>
              <a:t>Anniversary celebrations</a:t>
            </a:r>
          </a:p>
          <a:p>
            <a:pPr lvl="1">
              <a:lnSpc>
                <a:spcPct val="150000"/>
              </a:lnSpc>
            </a:pPr>
            <a:r>
              <a:rPr lang="en-US" sz="3200" dirty="0"/>
              <a:t>Competitive skill events</a:t>
            </a:r>
          </a:p>
          <a:p>
            <a:pPr lvl="1">
              <a:lnSpc>
                <a:spcPct val="150000"/>
              </a:lnSpc>
            </a:pPr>
            <a:r>
              <a:rPr lang="en-US" sz="3200" dirty="0"/>
              <a:t>Display events</a:t>
            </a:r>
          </a:p>
          <a:p>
            <a:pPr lvl="1">
              <a:lnSpc>
                <a:spcPct val="150000"/>
              </a:lnSpc>
            </a:pPr>
            <a:r>
              <a:rPr lang="en-US" sz="3200" dirty="0"/>
              <a:t>Special functions</a:t>
            </a:r>
          </a:p>
          <a:p>
            <a:pPr lvl="1">
              <a:lnSpc>
                <a:spcPct val="150000"/>
              </a:lnSpc>
            </a:pPr>
            <a:r>
              <a:rPr lang="en-US" sz="3200" dirty="0"/>
              <a:t>Publicity</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9508" y="2120900"/>
            <a:ext cx="2711017" cy="3508375"/>
          </a:xfrm>
          <a:prstGeom prst="rect">
            <a:avLst/>
          </a:prstGeom>
        </p:spPr>
      </p:pic>
    </p:spTree>
    <p:extLst>
      <p:ext uri="{BB962C8B-B14F-4D97-AF65-F5344CB8AC3E}">
        <p14:creationId xmlns:p14="http://schemas.microsoft.com/office/powerpoint/2010/main" val="2893990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Training Committee</a:t>
            </a:r>
          </a:p>
        </p:txBody>
      </p:sp>
      <p:sp>
        <p:nvSpPr>
          <p:cNvPr id="3" name="Content Placeholder 2"/>
          <p:cNvSpPr>
            <a:spLocks noGrp="1"/>
          </p:cNvSpPr>
          <p:nvPr>
            <p:ph idx="1"/>
          </p:nvPr>
        </p:nvSpPr>
        <p:spPr>
          <a:xfrm>
            <a:off x="288099" y="1340285"/>
            <a:ext cx="8227251" cy="4836678"/>
          </a:xfrm>
        </p:spPr>
        <p:txBody>
          <a:bodyPr>
            <a:normAutofit lnSpcReduction="10000"/>
          </a:bodyPr>
          <a:lstStyle/>
          <a:p>
            <a:pPr>
              <a:lnSpc>
                <a:spcPct val="150000"/>
              </a:lnSpc>
            </a:pPr>
            <a:r>
              <a:rPr lang="en-US" dirty="0"/>
              <a:t>Recruit, train, and supervise trainers</a:t>
            </a:r>
          </a:p>
          <a:p>
            <a:pPr>
              <a:lnSpc>
                <a:spcPct val="150000"/>
              </a:lnSpc>
            </a:pPr>
            <a:r>
              <a:rPr lang="en-US" dirty="0"/>
              <a:t>Train leaders</a:t>
            </a:r>
          </a:p>
          <a:p>
            <a:pPr>
              <a:lnSpc>
                <a:spcPct val="150000"/>
              </a:lnSpc>
            </a:pPr>
            <a:r>
              <a:rPr lang="en-US" dirty="0"/>
              <a:t>Process to get new leaders trained</a:t>
            </a:r>
          </a:p>
          <a:p>
            <a:pPr>
              <a:lnSpc>
                <a:spcPct val="150000"/>
              </a:lnSpc>
            </a:pPr>
            <a:r>
              <a:rPr lang="en-US" dirty="0"/>
              <a:t>District training events</a:t>
            </a:r>
          </a:p>
          <a:p>
            <a:pPr>
              <a:lnSpc>
                <a:spcPct val="150000"/>
              </a:lnSpc>
            </a:pPr>
            <a:r>
              <a:rPr lang="en-US" dirty="0"/>
              <a:t>District training records</a:t>
            </a:r>
          </a:p>
          <a:p>
            <a:pPr>
              <a:lnSpc>
                <a:spcPct val="150000"/>
              </a:lnSpc>
            </a:pPr>
            <a:r>
              <a:rPr lang="en-US" dirty="0"/>
              <a:t>Support and encourage pack trainers</a:t>
            </a:r>
          </a:p>
        </p:txBody>
      </p:sp>
      <p:pic>
        <p:nvPicPr>
          <p:cNvPr id="5" name="Picture 4"/>
          <p:cNvPicPr>
            <a:picLocks noChangeAspect="1"/>
          </p:cNvPicPr>
          <p:nvPr/>
        </p:nvPicPr>
        <p:blipFill rotWithShape="1">
          <a:blip r:embed="rId3"/>
          <a:srcRect l="2877" t="13671" r="59315" b="8959"/>
          <a:stretch/>
        </p:blipFill>
        <p:spPr>
          <a:xfrm>
            <a:off x="6898548" y="2832352"/>
            <a:ext cx="2027178" cy="2592734"/>
          </a:xfrm>
          <a:prstGeom prst="rect">
            <a:avLst/>
          </a:prstGeom>
        </p:spPr>
      </p:pic>
    </p:spTree>
    <p:extLst>
      <p:ext uri="{BB962C8B-B14F-4D97-AF65-F5344CB8AC3E}">
        <p14:creationId xmlns:p14="http://schemas.microsoft.com/office/powerpoint/2010/main" val="1949589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Advancement and Recognition Committee</a:t>
            </a:r>
          </a:p>
        </p:txBody>
      </p:sp>
      <p:sp>
        <p:nvSpPr>
          <p:cNvPr id="3" name="Content Placeholder 2"/>
          <p:cNvSpPr>
            <a:spLocks noGrp="1"/>
          </p:cNvSpPr>
          <p:nvPr>
            <p:ph idx="1"/>
          </p:nvPr>
        </p:nvSpPr>
        <p:spPr>
          <a:xfrm>
            <a:off x="225396" y="1657575"/>
            <a:ext cx="8555277" cy="4351338"/>
          </a:xfrm>
        </p:spPr>
        <p:txBody>
          <a:bodyPr>
            <a:noAutofit/>
          </a:bodyPr>
          <a:lstStyle/>
          <a:p>
            <a:pPr>
              <a:lnSpc>
                <a:spcPct val="150000"/>
              </a:lnSpc>
            </a:pPr>
            <a:r>
              <a:rPr lang="en-US" dirty="0"/>
              <a:t>Advancement</a:t>
            </a:r>
          </a:p>
          <a:p>
            <a:pPr lvl="1">
              <a:lnSpc>
                <a:spcPct val="150000"/>
              </a:lnSpc>
            </a:pPr>
            <a:r>
              <a:rPr lang="en-US" dirty="0"/>
              <a:t>Review &amp; approve Eagle projects</a:t>
            </a:r>
          </a:p>
          <a:p>
            <a:pPr lvl="1">
              <a:lnSpc>
                <a:spcPct val="150000"/>
              </a:lnSpc>
            </a:pPr>
            <a:r>
              <a:rPr lang="en-US" dirty="0"/>
              <a:t>Merit badge counselors </a:t>
            </a:r>
          </a:p>
          <a:p>
            <a:pPr>
              <a:lnSpc>
                <a:spcPct val="150000"/>
              </a:lnSpc>
            </a:pPr>
            <a:r>
              <a:rPr lang="en-US" dirty="0"/>
              <a:t>Recognition</a:t>
            </a:r>
          </a:p>
          <a:p>
            <a:pPr lvl="1">
              <a:lnSpc>
                <a:spcPct val="150000"/>
              </a:lnSpc>
            </a:pPr>
            <a:r>
              <a:rPr lang="en-US" dirty="0"/>
              <a:t>District Award of Merit selections</a:t>
            </a:r>
          </a:p>
          <a:p>
            <a:pPr lvl="1">
              <a:lnSpc>
                <a:spcPct val="150000"/>
              </a:lnSpc>
            </a:pPr>
            <a:r>
              <a:rPr lang="en-US" dirty="0"/>
              <a:t>Other district awards</a:t>
            </a:r>
          </a:p>
        </p:txBody>
      </p:sp>
      <p:pic>
        <p:nvPicPr>
          <p:cNvPr id="6" name="Picture 5">
            <a:extLst>
              <a:ext uri="{FF2B5EF4-FFF2-40B4-BE49-F238E27FC236}">
                <a16:creationId xmlns:a16="http://schemas.microsoft.com/office/drawing/2014/main" id="{934A001F-D293-4F2E-865A-0A95165E7FA3}"/>
              </a:ext>
            </a:extLst>
          </p:cNvPr>
          <p:cNvPicPr>
            <a:picLocks noChangeAspect="1"/>
          </p:cNvPicPr>
          <p:nvPr/>
        </p:nvPicPr>
        <p:blipFill>
          <a:blip r:embed="rId3"/>
          <a:stretch>
            <a:fillRect/>
          </a:stretch>
        </p:blipFill>
        <p:spPr>
          <a:xfrm>
            <a:off x="6274597" y="2782859"/>
            <a:ext cx="2506076" cy="3226054"/>
          </a:xfrm>
          <a:prstGeom prst="rect">
            <a:avLst/>
          </a:prstGeom>
        </p:spPr>
      </p:pic>
    </p:spTree>
    <p:extLst>
      <p:ext uri="{BB962C8B-B14F-4D97-AF65-F5344CB8AC3E}">
        <p14:creationId xmlns:p14="http://schemas.microsoft.com/office/powerpoint/2010/main" val="2150682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F0771-9D8A-4699-9AB0-AF2FCB3F5E52}"/>
              </a:ext>
            </a:extLst>
          </p:cNvPr>
          <p:cNvSpPr>
            <a:spLocks noGrp="1"/>
          </p:cNvSpPr>
          <p:nvPr>
            <p:ph type="title"/>
          </p:nvPr>
        </p:nvSpPr>
        <p:spPr/>
        <p:txBody>
          <a:bodyPr/>
          <a:lstStyle/>
          <a:p>
            <a:r>
              <a:rPr lang="en-US" dirty="0"/>
              <a:t>Unit Service</a:t>
            </a:r>
          </a:p>
        </p:txBody>
      </p:sp>
      <p:pic>
        <p:nvPicPr>
          <p:cNvPr id="11" name="Picture 10">
            <a:extLst>
              <a:ext uri="{FF2B5EF4-FFF2-40B4-BE49-F238E27FC236}">
                <a16:creationId xmlns:a16="http://schemas.microsoft.com/office/drawing/2014/main" id="{701BFD56-23A2-5C46-8BD4-43F630FED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300" y="1807123"/>
            <a:ext cx="7137400" cy="4305300"/>
          </a:xfrm>
          <a:prstGeom prst="rect">
            <a:avLst/>
          </a:prstGeom>
        </p:spPr>
      </p:pic>
    </p:spTree>
    <p:extLst>
      <p:ext uri="{BB962C8B-B14F-4D97-AF65-F5344CB8AC3E}">
        <p14:creationId xmlns:p14="http://schemas.microsoft.com/office/powerpoint/2010/main" val="1589277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37" y="215497"/>
            <a:ext cx="7760043" cy="540961"/>
          </a:xfrm>
        </p:spPr>
        <p:txBody>
          <a:bodyPr/>
          <a:lstStyle/>
          <a:p>
            <a:r>
              <a:rPr lang="en-US" dirty="0"/>
              <a:t>Commissioner Objectives</a:t>
            </a:r>
          </a:p>
        </p:txBody>
      </p:sp>
      <p:sp>
        <p:nvSpPr>
          <p:cNvPr id="3" name="Content Placeholder 2"/>
          <p:cNvSpPr>
            <a:spLocks noGrp="1"/>
          </p:cNvSpPr>
          <p:nvPr>
            <p:ph idx="1"/>
          </p:nvPr>
        </p:nvSpPr>
        <p:spPr>
          <a:xfrm>
            <a:off x="459966" y="1661057"/>
            <a:ext cx="7760043" cy="4790377"/>
          </a:xfrm>
        </p:spPr>
        <p:txBody>
          <a:bodyPr>
            <a:normAutofit fontScale="92500" lnSpcReduction="20000"/>
          </a:bodyPr>
          <a:lstStyle/>
          <a:p>
            <a:pPr>
              <a:lnSpc>
                <a:spcPct val="100000"/>
              </a:lnSpc>
              <a:buSzPct val="100000"/>
              <a:buFont typeface="Wingdings" pitchFamily="2" charset="2"/>
              <a:buChar char="§"/>
            </a:pPr>
            <a:r>
              <a:rPr lang="en-US" dirty="0">
                <a:latin typeface="Helvetica" pitchFamily="34" charset="0"/>
                <a:cs typeface="Helvetica" pitchFamily="34" charset="0"/>
              </a:rPr>
              <a:t>Supporting unit growth and retention</a:t>
            </a:r>
          </a:p>
          <a:p>
            <a:pPr>
              <a:lnSpc>
                <a:spcPct val="100000"/>
              </a:lnSpc>
              <a:buSzPct val="100000"/>
              <a:buFont typeface="Wingdings" pitchFamily="2" charset="2"/>
              <a:buChar char="§"/>
            </a:pPr>
            <a:endParaRPr lang="en-US" dirty="0">
              <a:latin typeface="Helvetica" pitchFamily="34" charset="0"/>
              <a:cs typeface="Helvetica" pitchFamily="34" charset="0"/>
            </a:endParaRPr>
          </a:p>
          <a:p>
            <a:pPr>
              <a:lnSpc>
                <a:spcPct val="100000"/>
              </a:lnSpc>
              <a:buSzPct val="100000"/>
              <a:buFont typeface="Wingdings" pitchFamily="2" charset="2"/>
              <a:buChar char="§"/>
            </a:pPr>
            <a:r>
              <a:rPr lang="en-US" dirty="0">
                <a:latin typeface="Helvetica" pitchFamily="34" charset="0"/>
                <a:cs typeface="Helvetica" pitchFamily="34" charset="0"/>
              </a:rPr>
              <a:t>Contacting units</a:t>
            </a:r>
          </a:p>
          <a:p>
            <a:pPr>
              <a:lnSpc>
                <a:spcPct val="100000"/>
              </a:lnSpc>
              <a:buSzPct val="100000"/>
              <a:buFont typeface="Wingdings" pitchFamily="2" charset="2"/>
              <a:buChar char="§"/>
            </a:pPr>
            <a:endParaRPr lang="en-US" dirty="0">
              <a:latin typeface="Helvetica" pitchFamily="34" charset="0"/>
              <a:cs typeface="Helvetica" pitchFamily="34" charset="0"/>
            </a:endParaRPr>
          </a:p>
          <a:p>
            <a:pPr>
              <a:lnSpc>
                <a:spcPct val="100000"/>
              </a:lnSpc>
              <a:buSzPct val="100000"/>
              <a:buFont typeface="Wingdings" pitchFamily="2" charset="2"/>
              <a:buChar char="§"/>
            </a:pPr>
            <a:r>
              <a:rPr lang="en-US" dirty="0">
                <a:latin typeface="Helvetica" pitchFamily="34" charset="0"/>
                <a:cs typeface="Helvetica" pitchFamily="34" charset="0"/>
              </a:rPr>
              <a:t>Linking unit needs</a:t>
            </a:r>
          </a:p>
          <a:p>
            <a:pPr>
              <a:lnSpc>
                <a:spcPct val="100000"/>
              </a:lnSpc>
              <a:buSzPct val="100000"/>
              <a:buFont typeface="Wingdings" pitchFamily="2" charset="2"/>
              <a:buChar char="§"/>
            </a:pPr>
            <a:endParaRPr lang="en-US" dirty="0">
              <a:latin typeface="Helvetica" pitchFamily="34" charset="0"/>
              <a:cs typeface="Helvetica" pitchFamily="34" charset="0"/>
            </a:endParaRPr>
          </a:p>
          <a:p>
            <a:pPr>
              <a:lnSpc>
                <a:spcPct val="100000"/>
              </a:lnSpc>
              <a:buSzPct val="100000"/>
              <a:buFont typeface="Wingdings" pitchFamily="2" charset="2"/>
              <a:buChar char="§"/>
            </a:pPr>
            <a:r>
              <a:rPr lang="en-US" dirty="0">
                <a:latin typeface="Helvetica" pitchFamily="34" charset="0"/>
                <a:cs typeface="Helvetica" pitchFamily="34" charset="0"/>
              </a:rPr>
              <a:t>Supporting timely charter renewals</a:t>
            </a:r>
          </a:p>
          <a:p>
            <a:pPr>
              <a:lnSpc>
                <a:spcPct val="100000"/>
              </a:lnSpc>
              <a:buSzPct val="100000"/>
              <a:buFont typeface="Wingdings" pitchFamily="2" charset="2"/>
              <a:buChar char="§"/>
            </a:pPr>
            <a:endParaRPr lang="en-US" dirty="0">
              <a:latin typeface="Helvetica" pitchFamily="34" charset="0"/>
              <a:cs typeface="Helvetica" pitchFamily="34" charset="0"/>
            </a:endParaRPr>
          </a:p>
          <a:p>
            <a:pPr>
              <a:lnSpc>
                <a:spcPct val="100000"/>
              </a:lnSpc>
              <a:buFont typeface="Wingdings" pitchFamily="2" charset="2"/>
              <a:buChar char="§"/>
            </a:pPr>
            <a:r>
              <a:rPr lang="en-US" dirty="0">
                <a:latin typeface="Helvetica" pitchFamily="34" charset="0"/>
                <a:cs typeface="Helvetica" pitchFamily="34" charset="0"/>
              </a:rPr>
              <a:t>Supporting unit leaders</a:t>
            </a:r>
          </a:p>
        </p:txBody>
      </p:sp>
    </p:spTree>
    <p:extLst>
      <p:ext uri="{BB962C8B-B14F-4D97-AF65-F5344CB8AC3E}">
        <p14:creationId xmlns:p14="http://schemas.microsoft.com/office/powerpoint/2010/main" val="378443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Unit Service Plan</a:t>
            </a:r>
          </a:p>
        </p:txBody>
      </p:sp>
      <p:grpSp>
        <p:nvGrpSpPr>
          <p:cNvPr id="4" name="Group 3"/>
          <p:cNvGrpSpPr>
            <a:grpSpLocks/>
          </p:cNvGrpSpPr>
          <p:nvPr/>
        </p:nvGrpSpPr>
        <p:grpSpPr bwMode="auto">
          <a:xfrm>
            <a:off x="917171" y="1533770"/>
            <a:ext cx="6705600" cy="4495800"/>
            <a:chOff x="990600" y="1143000"/>
            <a:chExt cx="6705600" cy="4495800"/>
          </a:xfrm>
        </p:grpSpPr>
        <p:graphicFrame>
          <p:nvGraphicFramePr>
            <p:cNvPr id="5" name="Diagram 4"/>
            <p:cNvGraphicFramePr/>
            <p:nvPr>
              <p:extLst>
                <p:ext uri="{D42A27DB-BD31-4B8C-83A1-F6EECF244321}">
                  <p14:modId xmlns:p14="http://schemas.microsoft.com/office/powerpoint/2010/main" val="2803391685"/>
                </p:ext>
              </p:extLst>
            </p:nvPr>
          </p:nvGraphicFramePr>
          <p:xfrm>
            <a:off x="990600" y="1143000"/>
            <a:ext cx="6705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6"/>
            <p:cNvSpPr>
              <a:spLocks noChangeArrowheads="1"/>
            </p:cNvSpPr>
            <p:nvPr/>
          </p:nvSpPr>
          <p:spPr bwMode="auto">
            <a:xfrm rot="3058433">
              <a:off x="2595561" y="2219268"/>
              <a:ext cx="870204" cy="484632"/>
            </a:xfrm>
            <a:prstGeom prst="rightArrow">
              <a:avLst>
                <a:gd name="adj1" fmla="val 50000"/>
                <a:gd name="adj2" fmla="val 50002"/>
              </a:avLst>
            </a:prstGeom>
            <a:solidFill>
              <a:srgbClr val="000000"/>
            </a:solidFill>
            <a:ln w="25400">
              <a:solidFill>
                <a:srgbClr val="6EA0B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0800" tIns="50800" rIns="50800" bIns="50800" anchor="ctr"/>
            <a:lstStyle>
              <a:lvl1pPr marL="2286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a:endParaRPr lang="en-US" altLang="en-US" sz="1200">
                <a:solidFill>
                  <a:srgbClr val="000000"/>
                </a:solidFill>
                <a:latin typeface="Helvetica" panose="020B0604020202020204" pitchFamily="34" charset="0"/>
                <a:sym typeface="Helvetica" panose="020B0604020202020204" pitchFamily="34" charset="0"/>
              </a:endParaRPr>
            </a:p>
          </p:txBody>
        </p:sp>
        <p:sp>
          <p:nvSpPr>
            <p:cNvPr id="7" name="Right Arrow 7"/>
            <p:cNvSpPr>
              <a:spLocks noChangeArrowheads="1"/>
            </p:cNvSpPr>
            <p:nvPr/>
          </p:nvSpPr>
          <p:spPr bwMode="auto">
            <a:xfrm rot="5400000">
              <a:off x="5279344" y="2691955"/>
              <a:ext cx="870204" cy="484632"/>
            </a:xfrm>
            <a:prstGeom prst="rightArrow">
              <a:avLst>
                <a:gd name="adj1" fmla="val 50000"/>
                <a:gd name="adj2" fmla="val 50002"/>
              </a:avLst>
            </a:prstGeom>
            <a:solidFill>
              <a:srgbClr val="000000"/>
            </a:solidFill>
            <a:ln w="25400">
              <a:solidFill>
                <a:srgbClr val="6EA0B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0800" tIns="50800" rIns="50800" bIns="50800" anchor="ctr"/>
            <a:lstStyle>
              <a:lvl1pPr marL="2286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a:endParaRPr lang="en-US" altLang="en-US" sz="1200">
                <a:solidFill>
                  <a:srgbClr val="000000"/>
                </a:solidFill>
                <a:latin typeface="Helvetica" panose="020B0604020202020204" pitchFamily="34" charset="0"/>
                <a:sym typeface="Helvetica" panose="020B0604020202020204" pitchFamily="34" charset="0"/>
              </a:endParaRPr>
            </a:p>
          </p:txBody>
        </p:sp>
        <p:sp>
          <p:nvSpPr>
            <p:cNvPr id="8" name="Right Arrow 8"/>
            <p:cNvSpPr>
              <a:spLocks noChangeArrowheads="1"/>
            </p:cNvSpPr>
            <p:nvPr/>
          </p:nvSpPr>
          <p:spPr bwMode="auto">
            <a:xfrm rot="10800000">
              <a:off x="4366277" y="4058294"/>
              <a:ext cx="870204" cy="484632"/>
            </a:xfrm>
            <a:prstGeom prst="rightArrow">
              <a:avLst>
                <a:gd name="adj1" fmla="val 50000"/>
                <a:gd name="adj2" fmla="val 50002"/>
              </a:avLst>
            </a:prstGeom>
            <a:solidFill>
              <a:srgbClr val="000000"/>
            </a:solidFill>
            <a:ln w="25400">
              <a:solidFill>
                <a:srgbClr val="6EA0B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0800" tIns="50800" rIns="50800" bIns="50800" anchor="ctr"/>
            <a:lstStyle>
              <a:lvl1pPr marL="2286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a:endParaRPr lang="en-US" altLang="en-US" sz="1200">
                <a:solidFill>
                  <a:srgbClr val="000000"/>
                </a:solidFill>
                <a:latin typeface="Helvetica" panose="020B0604020202020204" pitchFamily="34" charset="0"/>
                <a:sym typeface="Helvetica" panose="020B0604020202020204" pitchFamily="34" charset="0"/>
              </a:endParaRPr>
            </a:p>
          </p:txBody>
        </p:sp>
        <p:sp>
          <p:nvSpPr>
            <p:cNvPr id="9" name="Right Arrow 9"/>
            <p:cNvSpPr>
              <a:spLocks noChangeArrowheads="1"/>
            </p:cNvSpPr>
            <p:nvPr/>
          </p:nvSpPr>
          <p:spPr bwMode="auto">
            <a:xfrm rot="-5400000">
              <a:off x="2530929" y="3623192"/>
              <a:ext cx="870204" cy="484632"/>
            </a:xfrm>
            <a:prstGeom prst="rightArrow">
              <a:avLst>
                <a:gd name="adj1" fmla="val 50000"/>
                <a:gd name="adj2" fmla="val 50002"/>
              </a:avLst>
            </a:prstGeom>
            <a:solidFill>
              <a:srgbClr val="000000"/>
            </a:solidFill>
            <a:ln w="25400">
              <a:solidFill>
                <a:srgbClr val="6EA0B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0800" tIns="50800" rIns="50800" bIns="50800" anchor="ctr"/>
            <a:lstStyle>
              <a:lvl1pPr marL="2286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a:endParaRPr lang="en-US" altLang="en-US" sz="1200">
                <a:solidFill>
                  <a:srgbClr val="000000"/>
                </a:solidFill>
                <a:latin typeface="Helvetica" panose="020B0604020202020204" pitchFamily="34" charset="0"/>
                <a:sym typeface="Helvetica" panose="020B0604020202020204" pitchFamily="34" charset="0"/>
              </a:endParaRPr>
            </a:p>
          </p:txBody>
        </p:sp>
      </p:grpSp>
    </p:spTree>
    <p:extLst>
      <p:ext uri="{BB962C8B-B14F-4D97-AF65-F5344CB8AC3E}">
        <p14:creationId xmlns:p14="http://schemas.microsoft.com/office/powerpoint/2010/main" val="3739025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215497"/>
            <a:ext cx="6898871" cy="540961"/>
          </a:xfrm>
        </p:spPr>
        <p:txBody>
          <a:bodyPr/>
          <a:lstStyle/>
          <a:p>
            <a:r>
              <a:rPr lang="en-US" dirty="0"/>
              <a:t>District Commitment</a:t>
            </a:r>
          </a:p>
        </p:txBody>
      </p:sp>
      <p:sp>
        <p:nvSpPr>
          <p:cNvPr id="4" name="Freeform 3"/>
          <p:cNvSpPr/>
          <p:nvPr/>
        </p:nvSpPr>
        <p:spPr>
          <a:xfrm>
            <a:off x="5661764" y="2299445"/>
            <a:ext cx="2804505" cy="1863550"/>
          </a:xfrm>
          <a:custGeom>
            <a:avLst/>
            <a:gdLst>
              <a:gd name="connsiteX0" fmla="*/ 0 w 3352800"/>
              <a:gd name="connsiteY0" fmla="*/ 0 h 2247900"/>
              <a:gd name="connsiteX1" fmla="*/ 2978143 w 3352800"/>
              <a:gd name="connsiteY1" fmla="*/ 0 h 2247900"/>
              <a:gd name="connsiteX2" fmla="*/ 3352800 w 3352800"/>
              <a:gd name="connsiteY2" fmla="*/ 374657 h 2247900"/>
              <a:gd name="connsiteX3" fmla="*/ 3352800 w 3352800"/>
              <a:gd name="connsiteY3" fmla="*/ 2247900 h 2247900"/>
              <a:gd name="connsiteX4" fmla="*/ 0 w 3352800"/>
              <a:gd name="connsiteY4" fmla="*/ 2247900 h 2247900"/>
              <a:gd name="connsiteX5" fmla="*/ 0 w 3352800"/>
              <a:gd name="connsiteY5" fmla="*/ 0 h 22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2800" h="2247900">
                <a:moveTo>
                  <a:pt x="3352800" y="2247900"/>
                </a:moveTo>
                <a:lnTo>
                  <a:pt x="374657" y="2247900"/>
                </a:lnTo>
                <a:cubicBezTo>
                  <a:pt x="167740" y="2247900"/>
                  <a:pt x="0" y="2080160"/>
                  <a:pt x="0" y="1873243"/>
                </a:cubicBezTo>
                <a:lnTo>
                  <a:pt x="0" y="0"/>
                </a:lnTo>
                <a:lnTo>
                  <a:pt x="3352800" y="0"/>
                </a:lnTo>
                <a:lnTo>
                  <a:pt x="3352800" y="2247900"/>
                </a:ln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13359" tIns="210312" rIns="213360" bIns="213360" spcCol="1270" anchor="ctr"/>
          <a:lstStyle/>
          <a:p>
            <a:pPr algn="ctr" defTabSz="1333500">
              <a:lnSpc>
                <a:spcPct val="90000"/>
              </a:lnSpc>
              <a:spcAft>
                <a:spcPct val="35000"/>
              </a:spcAft>
              <a:defRPr/>
            </a:pPr>
            <a:r>
              <a:rPr lang="en-US" sz="3000" b="1" i="1" dirty="0">
                <a:solidFill>
                  <a:schemeClr val="bg1"/>
                </a:solidFill>
              </a:rPr>
              <a:t>DISTRICT COMMITMENT </a:t>
            </a:r>
          </a:p>
        </p:txBody>
      </p:sp>
      <p:sp>
        <p:nvSpPr>
          <p:cNvPr id="5" name="Content Placeholder 2"/>
          <p:cNvSpPr txBox="1">
            <a:spLocks/>
          </p:cNvSpPr>
          <p:nvPr/>
        </p:nvSpPr>
        <p:spPr bwMode="auto">
          <a:xfrm>
            <a:off x="363255" y="1516720"/>
            <a:ext cx="5298509"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US" altLang="en-US" sz="3200" b="1" dirty="0">
                <a:latin typeface="Calibri" panose="020F0502020204030204" pitchFamily="34" charset="0"/>
              </a:rPr>
              <a:t>The Process:</a:t>
            </a:r>
          </a:p>
          <a:p>
            <a:pPr lvl="1" eaLnBrk="1" hangingPunct="1">
              <a:spcBef>
                <a:spcPct val="20000"/>
              </a:spcBef>
              <a:buFont typeface="Arial" panose="020B0604020202020204" pitchFamily="34" charset="0"/>
              <a:buChar char="–"/>
            </a:pPr>
            <a:r>
              <a:rPr lang="en-US" altLang="en-US" sz="2800" b="1" dirty="0">
                <a:latin typeface="Calibri" panose="020F0502020204030204" pitchFamily="34" charset="0"/>
              </a:rPr>
              <a:t>Identify district resources</a:t>
            </a:r>
          </a:p>
          <a:p>
            <a:pPr lvl="1" eaLnBrk="1" hangingPunct="1">
              <a:spcBef>
                <a:spcPct val="20000"/>
              </a:spcBef>
              <a:buFont typeface="Arial" panose="020B0604020202020204" pitchFamily="34" charset="0"/>
              <a:buChar char="–"/>
            </a:pPr>
            <a:r>
              <a:rPr lang="en-US" altLang="en-US" sz="2800" b="1" dirty="0">
                <a:latin typeface="Calibri" panose="020F0502020204030204" pitchFamily="34" charset="0"/>
              </a:rPr>
              <a:t>Link resources to unit needs</a:t>
            </a:r>
          </a:p>
          <a:p>
            <a:pPr lvl="1" eaLnBrk="1" hangingPunct="1">
              <a:spcBef>
                <a:spcPct val="20000"/>
              </a:spcBef>
              <a:buFont typeface="Arial" panose="020B0604020202020204" pitchFamily="34" charset="0"/>
              <a:buChar char="–"/>
            </a:pPr>
            <a:r>
              <a:rPr lang="en-US" altLang="en-US" sz="2800" b="1" dirty="0">
                <a:latin typeface="Calibri" panose="020F0502020204030204" pitchFamily="34" charset="0"/>
              </a:rPr>
              <a:t>Monitor plan progress</a:t>
            </a:r>
          </a:p>
        </p:txBody>
      </p:sp>
      <p:sp>
        <p:nvSpPr>
          <p:cNvPr id="6" name="Content Placeholder 2"/>
          <p:cNvSpPr txBox="1">
            <a:spLocks/>
          </p:cNvSpPr>
          <p:nvPr/>
        </p:nvSpPr>
        <p:spPr bwMode="auto">
          <a:xfrm>
            <a:off x="363254" y="3920647"/>
            <a:ext cx="8341009" cy="2578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US" altLang="en-US" sz="3200" b="1" dirty="0">
                <a:latin typeface="Calibri" panose="020F0502020204030204" pitchFamily="34" charset="0"/>
              </a:rPr>
              <a:t>Resources:</a:t>
            </a:r>
          </a:p>
          <a:p>
            <a:pPr lvl="1" eaLnBrk="1" hangingPunct="1">
              <a:spcBef>
                <a:spcPct val="20000"/>
              </a:spcBef>
              <a:buFont typeface="Arial" panose="020B0604020202020204" pitchFamily="34" charset="0"/>
              <a:buChar char="–"/>
            </a:pPr>
            <a:r>
              <a:rPr lang="en-US" altLang="en-US" sz="2800" b="1" dirty="0">
                <a:latin typeface="Calibri" panose="020F0502020204030204" pitchFamily="34" charset="0"/>
              </a:rPr>
              <a:t>District committee organization chart</a:t>
            </a:r>
          </a:p>
          <a:p>
            <a:pPr lvl="1" eaLnBrk="1" hangingPunct="1">
              <a:spcBef>
                <a:spcPct val="20000"/>
              </a:spcBef>
              <a:buFont typeface="Arial" panose="020B0604020202020204" pitchFamily="34" charset="0"/>
              <a:buChar char="–"/>
            </a:pPr>
            <a:r>
              <a:rPr lang="en-US" altLang="en-US" sz="2800" b="1" dirty="0">
                <a:latin typeface="Calibri" panose="020F0502020204030204" pitchFamily="34" charset="0"/>
              </a:rPr>
              <a:t>Contact information</a:t>
            </a:r>
          </a:p>
        </p:txBody>
      </p:sp>
    </p:spTree>
    <p:extLst>
      <p:ext uri="{BB962C8B-B14F-4D97-AF65-F5344CB8AC3E}">
        <p14:creationId xmlns:p14="http://schemas.microsoft.com/office/powerpoint/2010/main" val="3800172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D7206-34BF-5C46-9FF5-D6FA3283D9A6}"/>
              </a:ext>
            </a:extLst>
          </p:cNvPr>
          <p:cNvSpPr>
            <a:spLocks noGrp="1"/>
          </p:cNvSpPr>
          <p:nvPr>
            <p:ph type="title"/>
          </p:nvPr>
        </p:nvSpPr>
        <p:spPr/>
        <p:txBody>
          <a:bodyPr/>
          <a:lstStyle/>
          <a:p>
            <a:r>
              <a:rPr lang="en-US" dirty="0"/>
              <a:t>Case Study Exercise</a:t>
            </a:r>
          </a:p>
        </p:txBody>
      </p:sp>
      <p:pic>
        <p:nvPicPr>
          <p:cNvPr id="5" name="Content Placeholder 4">
            <a:extLst>
              <a:ext uri="{FF2B5EF4-FFF2-40B4-BE49-F238E27FC236}">
                <a16:creationId xmlns:a16="http://schemas.microsoft.com/office/drawing/2014/main" id="{C3F8CED5-71C4-D847-96D7-ED4D6C59DDA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67100" y="3142696"/>
            <a:ext cx="4786110" cy="3168458"/>
          </a:xfrm>
        </p:spPr>
      </p:pic>
      <p:sp>
        <p:nvSpPr>
          <p:cNvPr id="6" name="TextBox 5">
            <a:extLst>
              <a:ext uri="{FF2B5EF4-FFF2-40B4-BE49-F238E27FC236}">
                <a16:creationId xmlns:a16="http://schemas.microsoft.com/office/drawing/2014/main" id="{F05E7045-A4ED-4B47-BED3-33EBAF7B7353}"/>
              </a:ext>
            </a:extLst>
          </p:cNvPr>
          <p:cNvSpPr txBox="1"/>
          <p:nvPr/>
        </p:nvSpPr>
        <p:spPr>
          <a:xfrm>
            <a:off x="464234" y="1353067"/>
            <a:ext cx="7612966" cy="1569660"/>
          </a:xfrm>
          <a:prstGeom prst="rect">
            <a:avLst/>
          </a:prstGeom>
          <a:noFill/>
        </p:spPr>
        <p:txBody>
          <a:bodyPr wrap="square" rtlCol="0">
            <a:spAutoFit/>
          </a:bodyPr>
          <a:lstStyle/>
          <a:p>
            <a:pPr algn="ctr"/>
            <a:r>
              <a:rPr lang="en-US" sz="3200" b="1" dirty="0"/>
              <a:t>Who on the district committee might provide the best path to assist the unit with the issue?</a:t>
            </a:r>
          </a:p>
        </p:txBody>
      </p:sp>
      <p:sp>
        <p:nvSpPr>
          <p:cNvPr id="7" name="TextBox 6">
            <a:extLst>
              <a:ext uri="{FF2B5EF4-FFF2-40B4-BE49-F238E27FC236}">
                <a16:creationId xmlns:a16="http://schemas.microsoft.com/office/drawing/2014/main" id="{2ABCD6CB-528F-AE46-B979-2D5D7064CD2C}"/>
              </a:ext>
            </a:extLst>
          </p:cNvPr>
          <p:cNvSpPr txBox="1"/>
          <p:nvPr/>
        </p:nvSpPr>
        <p:spPr>
          <a:xfrm>
            <a:off x="464234" y="3800031"/>
            <a:ext cx="2108269" cy="523220"/>
          </a:xfrm>
          <a:prstGeom prst="rect">
            <a:avLst/>
          </a:prstGeom>
          <a:noFill/>
        </p:spPr>
        <p:txBody>
          <a:bodyPr wrap="none" rtlCol="0">
            <a:spAutoFit/>
          </a:bodyPr>
          <a:lstStyle/>
          <a:p>
            <a:r>
              <a:rPr lang="en-US" sz="2800" b="1" dirty="0"/>
              <a:t>Case Study A</a:t>
            </a:r>
          </a:p>
        </p:txBody>
      </p:sp>
      <p:sp>
        <p:nvSpPr>
          <p:cNvPr id="8" name="TextBox 7">
            <a:extLst>
              <a:ext uri="{FF2B5EF4-FFF2-40B4-BE49-F238E27FC236}">
                <a16:creationId xmlns:a16="http://schemas.microsoft.com/office/drawing/2014/main" id="{D1AB3A1E-EE7C-494D-BCD6-7A972BAE8707}"/>
              </a:ext>
            </a:extLst>
          </p:cNvPr>
          <p:cNvSpPr txBox="1"/>
          <p:nvPr/>
        </p:nvSpPr>
        <p:spPr>
          <a:xfrm>
            <a:off x="477058" y="5139174"/>
            <a:ext cx="2092239" cy="523220"/>
          </a:xfrm>
          <a:prstGeom prst="rect">
            <a:avLst/>
          </a:prstGeom>
          <a:noFill/>
        </p:spPr>
        <p:txBody>
          <a:bodyPr wrap="none" rtlCol="0">
            <a:spAutoFit/>
          </a:bodyPr>
          <a:lstStyle/>
          <a:p>
            <a:r>
              <a:rPr lang="en-US" sz="2800" b="1" dirty="0"/>
              <a:t>Case Study B</a:t>
            </a:r>
          </a:p>
        </p:txBody>
      </p:sp>
      <p:sp>
        <p:nvSpPr>
          <p:cNvPr id="9" name="TextBox 8">
            <a:extLst>
              <a:ext uri="{FF2B5EF4-FFF2-40B4-BE49-F238E27FC236}">
                <a16:creationId xmlns:a16="http://schemas.microsoft.com/office/drawing/2014/main" id="{B8DF21BD-3444-8948-B4EC-8F651994A3F4}"/>
              </a:ext>
            </a:extLst>
          </p:cNvPr>
          <p:cNvSpPr txBox="1"/>
          <p:nvPr/>
        </p:nvSpPr>
        <p:spPr>
          <a:xfrm>
            <a:off x="1126337" y="4261553"/>
            <a:ext cx="768480" cy="369332"/>
          </a:xfrm>
          <a:prstGeom prst="rect">
            <a:avLst/>
          </a:prstGeom>
          <a:noFill/>
        </p:spPr>
        <p:txBody>
          <a:bodyPr wrap="none" rtlCol="0">
            <a:spAutoFit/>
          </a:bodyPr>
          <a:lstStyle/>
          <a:p>
            <a:r>
              <a:rPr lang="en-US" b="1" dirty="0"/>
              <a:t>(Pack)</a:t>
            </a:r>
          </a:p>
        </p:txBody>
      </p:sp>
      <p:sp>
        <p:nvSpPr>
          <p:cNvPr id="10" name="TextBox 9">
            <a:extLst>
              <a:ext uri="{FF2B5EF4-FFF2-40B4-BE49-F238E27FC236}">
                <a16:creationId xmlns:a16="http://schemas.microsoft.com/office/drawing/2014/main" id="{E719DE7C-8DA6-4C45-96D2-43EA908BD946}"/>
              </a:ext>
            </a:extLst>
          </p:cNvPr>
          <p:cNvSpPr txBox="1"/>
          <p:nvPr/>
        </p:nvSpPr>
        <p:spPr>
          <a:xfrm>
            <a:off x="1128438" y="5620190"/>
            <a:ext cx="880113" cy="369332"/>
          </a:xfrm>
          <a:prstGeom prst="rect">
            <a:avLst/>
          </a:prstGeom>
          <a:noFill/>
        </p:spPr>
        <p:txBody>
          <a:bodyPr wrap="none" rtlCol="0">
            <a:spAutoFit/>
          </a:bodyPr>
          <a:lstStyle/>
          <a:p>
            <a:r>
              <a:rPr lang="en-US" b="1" dirty="0"/>
              <a:t>(Troop)</a:t>
            </a:r>
          </a:p>
        </p:txBody>
      </p:sp>
    </p:spTree>
    <p:extLst>
      <p:ext uri="{BB962C8B-B14F-4D97-AF65-F5344CB8AC3E}">
        <p14:creationId xmlns:p14="http://schemas.microsoft.com/office/powerpoint/2010/main" val="1118818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Summary</a:t>
            </a:r>
          </a:p>
        </p:txBody>
      </p:sp>
      <p:sp>
        <p:nvSpPr>
          <p:cNvPr id="3" name="Content Placeholder 2"/>
          <p:cNvSpPr>
            <a:spLocks noGrp="1"/>
          </p:cNvSpPr>
          <p:nvPr>
            <p:ph idx="1"/>
          </p:nvPr>
        </p:nvSpPr>
        <p:spPr>
          <a:xfrm>
            <a:off x="628650" y="2471801"/>
            <a:ext cx="8264338" cy="2917063"/>
          </a:xfrm>
        </p:spPr>
        <p:txBody>
          <a:bodyPr>
            <a:normAutofit/>
          </a:bodyPr>
          <a:lstStyle/>
          <a:p>
            <a:r>
              <a:rPr lang="en-US" sz="3600" dirty="0"/>
              <a:t>What is a typical district structure?</a:t>
            </a:r>
          </a:p>
          <a:p>
            <a:pPr marL="0" indent="0">
              <a:buNone/>
            </a:pPr>
            <a:endParaRPr lang="en-US" sz="3600" dirty="0"/>
          </a:p>
          <a:p>
            <a:r>
              <a:rPr lang="en-US" sz="3600" dirty="0"/>
              <a:t>How can the district committee resources be used to help a unit?</a:t>
            </a:r>
          </a:p>
          <a:p>
            <a:endParaRPr lang="en-US" dirty="0"/>
          </a:p>
        </p:txBody>
      </p:sp>
    </p:spTree>
    <p:extLst>
      <p:ext uri="{BB962C8B-B14F-4D97-AF65-F5344CB8AC3E}">
        <p14:creationId xmlns:p14="http://schemas.microsoft.com/office/powerpoint/2010/main" val="1092579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960D017D-357E-4699-AAB8-4FC84262B934}"/>
              </a:ext>
            </a:extLst>
          </p:cNvPr>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DD69321D-7CC2-4F84-AD2B-F644950AEA6B}"/>
              </a:ext>
            </a:extLst>
          </p:cNvPr>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extLst>
      <p:ext uri="{BB962C8B-B14F-4D97-AF65-F5344CB8AC3E}">
        <p14:creationId xmlns:p14="http://schemas.microsoft.com/office/powerpoint/2010/main" val="260456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Objectives</a:t>
            </a:r>
          </a:p>
        </p:txBody>
      </p:sp>
      <p:sp>
        <p:nvSpPr>
          <p:cNvPr id="3" name="Content Placeholder 2"/>
          <p:cNvSpPr>
            <a:spLocks noGrp="1"/>
          </p:cNvSpPr>
          <p:nvPr>
            <p:ph idx="1"/>
          </p:nvPr>
        </p:nvSpPr>
        <p:spPr>
          <a:xfrm>
            <a:off x="476250" y="1570274"/>
            <a:ext cx="8076080" cy="4811865"/>
          </a:xfrm>
        </p:spPr>
        <p:txBody>
          <a:bodyPr>
            <a:noAutofit/>
          </a:bodyPr>
          <a:lstStyle/>
          <a:p>
            <a:pPr marL="0" indent="0">
              <a:spcBef>
                <a:spcPts val="600"/>
              </a:spcBef>
              <a:buNone/>
            </a:pPr>
            <a:r>
              <a:rPr lang="en-US" u="sng" dirty="0"/>
              <a:t>This training will enable a commissioner to</a:t>
            </a:r>
            <a:r>
              <a:rPr lang="en-US" dirty="0"/>
              <a:t>:</a:t>
            </a:r>
          </a:p>
          <a:p>
            <a:pPr marL="0" indent="0">
              <a:spcBef>
                <a:spcPts val="600"/>
              </a:spcBef>
              <a:buNone/>
            </a:pPr>
            <a:endParaRPr lang="en-US" sz="2400" dirty="0"/>
          </a:p>
          <a:p>
            <a:pPr>
              <a:spcBef>
                <a:spcPts val="600"/>
              </a:spcBef>
            </a:pPr>
            <a:r>
              <a:rPr lang="en-US" dirty="0"/>
              <a:t>Explain typical district structure and the 	functions of the district</a:t>
            </a:r>
          </a:p>
          <a:p>
            <a:pPr>
              <a:spcBef>
                <a:spcPts val="600"/>
              </a:spcBef>
            </a:pPr>
            <a:endParaRPr lang="en-US" sz="2400" dirty="0"/>
          </a:p>
          <a:p>
            <a:pPr>
              <a:spcBef>
                <a:spcPts val="600"/>
              </a:spcBef>
            </a:pPr>
            <a:r>
              <a:rPr lang="en-US" dirty="0"/>
              <a:t>Know how to use the resources of the district to better support the units they serve</a:t>
            </a:r>
          </a:p>
          <a:p>
            <a:pPr>
              <a:spcBef>
                <a:spcPts val="600"/>
              </a:spcBef>
            </a:pPr>
            <a:endParaRPr lang="en-US" sz="2400" dirty="0"/>
          </a:p>
          <a:p>
            <a:pPr>
              <a:spcBef>
                <a:spcPts val="600"/>
              </a:spcBef>
            </a:pPr>
            <a:r>
              <a:rPr lang="en-US" dirty="0"/>
              <a:t>Utilize the Unit Service Plan when assessing the 	unit needs by identifying district resources</a:t>
            </a:r>
          </a:p>
        </p:txBody>
      </p:sp>
    </p:spTree>
    <p:extLst>
      <p:ext uri="{BB962C8B-B14F-4D97-AF65-F5344CB8AC3E}">
        <p14:creationId xmlns:p14="http://schemas.microsoft.com/office/powerpoint/2010/main" val="1424341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215497"/>
            <a:ext cx="7450780" cy="540961"/>
          </a:xfrm>
        </p:spPr>
        <p:txBody>
          <a:bodyPr/>
          <a:lstStyle/>
          <a:p>
            <a:r>
              <a:rPr lang="en-US" dirty="0"/>
              <a:t>District’s Purpose</a:t>
            </a:r>
          </a:p>
        </p:txBody>
      </p:sp>
      <p:sp>
        <p:nvSpPr>
          <p:cNvPr id="3" name="Content Placeholder 2"/>
          <p:cNvSpPr>
            <a:spLocks noGrp="1"/>
          </p:cNvSpPr>
          <p:nvPr>
            <p:ph idx="1"/>
          </p:nvPr>
        </p:nvSpPr>
        <p:spPr>
          <a:xfrm>
            <a:off x="370703" y="2004919"/>
            <a:ext cx="8144647" cy="4351338"/>
          </a:xfrm>
        </p:spPr>
        <p:txBody>
          <a:bodyPr>
            <a:normAutofit/>
          </a:bodyPr>
          <a:lstStyle/>
          <a:p>
            <a:pPr>
              <a:buNone/>
            </a:pPr>
            <a:r>
              <a:rPr lang="en-US" dirty="0">
                <a:cs typeface="Helvetica" pitchFamily="34" charset="0"/>
              </a:rPr>
              <a:t>A Scouting district is a geographical area of the BSA local council</a:t>
            </a:r>
          </a:p>
          <a:p>
            <a:pPr>
              <a:buNone/>
            </a:pPr>
            <a:endParaRPr lang="en-US" dirty="0">
              <a:cs typeface="Helvetica" pitchFamily="34" charset="0"/>
            </a:endParaRPr>
          </a:p>
          <a:p>
            <a:pPr>
              <a:buNone/>
            </a:pPr>
            <a:r>
              <a:rPr lang="en-US" dirty="0">
                <a:cs typeface="Helvetica" pitchFamily="34" charset="0"/>
              </a:rPr>
              <a:t>Purpose:</a:t>
            </a:r>
          </a:p>
          <a:p>
            <a:pPr>
              <a:buSzPct val="100000"/>
            </a:pPr>
            <a:r>
              <a:rPr lang="en-US" dirty="0">
                <a:cs typeface="Helvetica" pitchFamily="34" charset="0"/>
              </a:rPr>
              <a:t>To work through chartered organizations and community groups to organize and support successful units</a:t>
            </a:r>
          </a:p>
          <a:p>
            <a:endParaRPr lang="en-US" dirty="0"/>
          </a:p>
        </p:txBody>
      </p:sp>
    </p:spTree>
    <p:extLst>
      <p:ext uri="{BB962C8B-B14F-4D97-AF65-F5344CB8AC3E}">
        <p14:creationId xmlns:p14="http://schemas.microsoft.com/office/powerpoint/2010/main" val="2758314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16A68-66AD-994C-BF40-160D34BEF81D}"/>
              </a:ext>
            </a:extLst>
          </p:cNvPr>
          <p:cNvSpPr>
            <a:spLocks noGrp="1"/>
          </p:cNvSpPr>
          <p:nvPr>
            <p:ph type="title"/>
          </p:nvPr>
        </p:nvSpPr>
        <p:spPr/>
        <p:txBody>
          <a:bodyPr/>
          <a:lstStyle/>
          <a:p>
            <a:r>
              <a:rPr lang="en-US" dirty="0"/>
              <a:t>Typical District Organization</a:t>
            </a:r>
          </a:p>
        </p:txBody>
      </p:sp>
      <p:pic>
        <p:nvPicPr>
          <p:cNvPr id="7" name="Picture 6">
            <a:extLst>
              <a:ext uri="{FF2B5EF4-FFF2-40B4-BE49-F238E27FC236}">
                <a16:creationId xmlns:a16="http://schemas.microsoft.com/office/drawing/2014/main" id="{5A3A9EE7-5006-514E-9F0F-ECA9B8ABE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418" y="1470503"/>
            <a:ext cx="7241182" cy="5172000"/>
          </a:xfrm>
          <a:prstGeom prst="rect">
            <a:avLst/>
          </a:prstGeom>
        </p:spPr>
      </p:pic>
    </p:spTree>
    <p:extLst>
      <p:ext uri="{BB962C8B-B14F-4D97-AF65-F5344CB8AC3E}">
        <p14:creationId xmlns:p14="http://schemas.microsoft.com/office/powerpoint/2010/main" val="125120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District Chair (selected duties)</a:t>
            </a:r>
          </a:p>
        </p:txBody>
      </p:sp>
      <p:sp>
        <p:nvSpPr>
          <p:cNvPr id="4" name="Content Placeholder 2"/>
          <p:cNvSpPr txBox="1">
            <a:spLocks/>
          </p:cNvSpPr>
          <p:nvPr/>
        </p:nvSpPr>
        <p:spPr>
          <a:xfrm>
            <a:off x="250201" y="3550770"/>
            <a:ext cx="5614957" cy="35306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Provide recognition</a:t>
            </a:r>
          </a:p>
          <a:p>
            <a:r>
              <a:rPr lang="en-US" dirty="0"/>
              <a:t>Support Scouting policies, procedures, and practices</a:t>
            </a:r>
          </a:p>
          <a:p>
            <a:r>
              <a:rPr lang="en-US" dirty="0"/>
              <a:t>Annually appoint a new district nominating committee</a:t>
            </a:r>
          </a:p>
        </p:txBody>
      </p:sp>
      <p:pic>
        <p:nvPicPr>
          <p:cNvPr id="3" name="Picture 2"/>
          <p:cNvPicPr>
            <a:picLocks noChangeAspect="1"/>
          </p:cNvPicPr>
          <p:nvPr/>
        </p:nvPicPr>
        <p:blipFill rotWithShape="1">
          <a:blip r:embed="rId3"/>
          <a:srcRect l="15972" t="11778" r="34722" b="36222"/>
          <a:stretch/>
        </p:blipFill>
        <p:spPr>
          <a:xfrm>
            <a:off x="5445994" y="3286022"/>
            <a:ext cx="3310981" cy="2182449"/>
          </a:xfrm>
          <a:prstGeom prst="rect">
            <a:avLst/>
          </a:prstGeom>
        </p:spPr>
      </p:pic>
      <p:sp>
        <p:nvSpPr>
          <p:cNvPr id="8" name="Content Placeholder 2"/>
          <p:cNvSpPr txBox="1">
            <a:spLocks/>
          </p:cNvSpPr>
          <p:nvPr/>
        </p:nvSpPr>
        <p:spPr>
          <a:xfrm>
            <a:off x="214343" y="1430694"/>
            <a:ext cx="8668139" cy="22640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Recruit the operating committee chairs</a:t>
            </a:r>
          </a:p>
          <a:p>
            <a:r>
              <a:rPr lang="en-US" dirty="0"/>
              <a:t>Initiate plans and help committee chairs recruit </a:t>
            </a:r>
          </a:p>
          <a:p>
            <a:r>
              <a:rPr lang="en-US" dirty="0"/>
              <a:t>Train, coach, and mentor district committee members</a:t>
            </a:r>
          </a:p>
        </p:txBody>
      </p:sp>
    </p:spTree>
    <p:extLst>
      <p:ext uri="{BB962C8B-B14F-4D97-AF65-F5344CB8AC3E}">
        <p14:creationId xmlns:p14="http://schemas.microsoft.com/office/powerpoint/2010/main" val="1899355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197" y="215497"/>
            <a:ext cx="7344483" cy="540961"/>
          </a:xfrm>
        </p:spPr>
        <p:txBody>
          <a:bodyPr/>
          <a:lstStyle/>
          <a:p>
            <a:r>
              <a:rPr lang="en-US" dirty="0"/>
              <a:t>District’s Four Functions</a:t>
            </a:r>
          </a:p>
        </p:txBody>
      </p:sp>
      <p:pic>
        <p:nvPicPr>
          <p:cNvPr id="7" name="Picture 6"/>
          <p:cNvPicPr>
            <a:picLocks noChangeAspect="1"/>
          </p:cNvPicPr>
          <p:nvPr/>
        </p:nvPicPr>
        <p:blipFill rotWithShape="1">
          <a:blip r:embed="rId3"/>
          <a:srcRect l="54521" t="6657" r="3562" b="6109"/>
          <a:stretch/>
        </p:blipFill>
        <p:spPr>
          <a:xfrm>
            <a:off x="6050749" y="1282212"/>
            <a:ext cx="1283938" cy="1669959"/>
          </a:xfrm>
          <a:prstGeom prst="rect">
            <a:avLst/>
          </a:prstGeom>
          <a:ln>
            <a:solidFill>
              <a:schemeClr val="tx1"/>
            </a:solidFill>
          </a:ln>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7253" y="2938797"/>
            <a:ext cx="1251352" cy="166287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169" y="1766170"/>
            <a:ext cx="4106548" cy="4074128"/>
          </a:xfrm>
          <a:prstGeom prst="rect">
            <a:avLst/>
          </a:prstGeom>
        </p:spPr>
      </p:pic>
      <p:sp>
        <p:nvSpPr>
          <p:cNvPr id="3" name="Content Placeholder 2"/>
          <p:cNvSpPr>
            <a:spLocks noGrp="1"/>
          </p:cNvSpPr>
          <p:nvPr>
            <p:ph idx="1"/>
          </p:nvPr>
        </p:nvSpPr>
        <p:spPr>
          <a:xfrm rot="5400000">
            <a:off x="3728402" y="3434615"/>
            <a:ext cx="3121363" cy="862734"/>
          </a:xfrm>
        </p:spPr>
        <p:txBody>
          <a:bodyPr>
            <a:normAutofit/>
          </a:bodyPr>
          <a:lstStyle/>
          <a:p>
            <a:pPr marL="0" indent="0" algn="ctr">
              <a:lnSpc>
                <a:spcPct val="150000"/>
              </a:lnSpc>
              <a:buSzPct val="100000"/>
              <a:buNone/>
            </a:pPr>
            <a:r>
              <a:rPr lang="en-US" dirty="0">
                <a:cs typeface="Helvetica" pitchFamily="34" charset="0"/>
              </a:rPr>
              <a:t>Program</a:t>
            </a:r>
          </a:p>
        </p:txBody>
      </p:sp>
      <p:sp>
        <p:nvSpPr>
          <p:cNvPr id="15" name="Content Placeholder 2"/>
          <p:cNvSpPr txBox="1">
            <a:spLocks/>
          </p:cNvSpPr>
          <p:nvPr/>
        </p:nvSpPr>
        <p:spPr>
          <a:xfrm>
            <a:off x="1243762" y="5707984"/>
            <a:ext cx="3121363" cy="8627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SzPct val="100000"/>
              <a:buFont typeface="Arial" panose="020B0604020202020204" pitchFamily="34" charset="0"/>
              <a:buNone/>
            </a:pPr>
            <a:r>
              <a:rPr lang="en-US" dirty="0">
                <a:cs typeface="Helvetica" pitchFamily="34" charset="0"/>
              </a:rPr>
              <a:t>Unit Service</a:t>
            </a:r>
          </a:p>
        </p:txBody>
      </p:sp>
      <p:sp>
        <p:nvSpPr>
          <p:cNvPr id="16" name="Content Placeholder 2"/>
          <p:cNvSpPr txBox="1">
            <a:spLocks/>
          </p:cNvSpPr>
          <p:nvPr/>
        </p:nvSpPr>
        <p:spPr>
          <a:xfrm rot="16200000">
            <a:off x="-1605769" y="3342861"/>
            <a:ext cx="4094307" cy="920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SzPct val="100000"/>
              <a:buFont typeface="Arial" panose="020B0604020202020204" pitchFamily="34" charset="0"/>
              <a:buNone/>
            </a:pPr>
            <a:r>
              <a:rPr lang="en-US" dirty="0">
                <a:cs typeface="Helvetica" pitchFamily="34" charset="0"/>
              </a:rPr>
              <a:t>Fund Development</a:t>
            </a:r>
          </a:p>
        </p:txBody>
      </p:sp>
      <p:sp>
        <p:nvSpPr>
          <p:cNvPr id="18" name="Content Placeholder 2"/>
          <p:cNvSpPr txBox="1">
            <a:spLocks/>
          </p:cNvSpPr>
          <p:nvPr/>
        </p:nvSpPr>
        <p:spPr>
          <a:xfrm>
            <a:off x="1243761" y="1030524"/>
            <a:ext cx="3121363" cy="8627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SzPct val="100000"/>
              <a:buFont typeface="Arial" panose="020B0604020202020204" pitchFamily="34" charset="0"/>
              <a:buNone/>
            </a:pPr>
            <a:r>
              <a:rPr lang="en-US" dirty="0">
                <a:cs typeface="Helvetica" pitchFamily="34" charset="0"/>
              </a:rPr>
              <a:t>Membership</a:t>
            </a: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5940" y="1677762"/>
            <a:ext cx="828757" cy="828757"/>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7546" y="3388856"/>
            <a:ext cx="828757" cy="828757"/>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7825" y="3388856"/>
            <a:ext cx="828757" cy="82875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34626" y="5097245"/>
            <a:ext cx="939632" cy="882162"/>
          </a:xfrm>
          <a:prstGeom prst="rect">
            <a:avLst/>
          </a:prstGeom>
        </p:spPr>
      </p:pic>
      <p:sp>
        <p:nvSpPr>
          <p:cNvPr id="24" name="TextBox 23"/>
          <p:cNvSpPr txBox="1"/>
          <p:nvPr/>
        </p:nvSpPr>
        <p:spPr>
          <a:xfrm>
            <a:off x="2101268" y="3327373"/>
            <a:ext cx="1406347" cy="1077218"/>
          </a:xfrm>
          <a:prstGeom prst="rect">
            <a:avLst/>
          </a:prstGeom>
          <a:noFill/>
        </p:spPr>
        <p:txBody>
          <a:bodyPr wrap="none" rtlCol="0">
            <a:spAutoFit/>
          </a:bodyPr>
          <a:lstStyle/>
          <a:p>
            <a:pPr algn="ctr"/>
            <a:r>
              <a:rPr lang="en-US" sz="3200" b="1" dirty="0"/>
              <a:t>District</a:t>
            </a:r>
          </a:p>
          <a:p>
            <a:pPr algn="ctr"/>
            <a:r>
              <a:rPr lang="en-US" sz="3200" b="1" dirty="0"/>
              <a:t>Units</a:t>
            </a:r>
          </a:p>
        </p:txBody>
      </p:sp>
      <p:pic>
        <p:nvPicPr>
          <p:cNvPr id="6" name="Picture 5">
            <a:extLst>
              <a:ext uri="{FF2B5EF4-FFF2-40B4-BE49-F238E27FC236}">
                <a16:creationId xmlns:a16="http://schemas.microsoft.com/office/drawing/2014/main" id="{67161564-48DA-466F-AEBD-43CA00C6319A}"/>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93017" y="4131009"/>
            <a:ext cx="1283938" cy="1719495"/>
          </a:xfrm>
          <a:prstGeom prst="rect">
            <a:avLst/>
          </a:prstGeom>
          <a:ln>
            <a:solidFill>
              <a:schemeClr val="accent1"/>
            </a:solidFill>
          </a:ln>
        </p:spPr>
      </p:pic>
    </p:spTree>
    <p:extLst>
      <p:ext uri="{BB962C8B-B14F-4D97-AF65-F5344CB8AC3E}">
        <p14:creationId xmlns:p14="http://schemas.microsoft.com/office/powerpoint/2010/main" val="4050987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Membership Committee</a:t>
            </a:r>
          </a:p>
        </p:txBody>
      </p:sp>
      <p:sp>
        <p:nvSpPr>
          <p:cNvPr id="3" name="Content Placeholder 2"/>
          <p:cNvSpPr>
            <a:spLocks noGrp="1"/>
          </p:cNvSpPr>
          <p:nvPr>
            <p:ph idx="1"/>
          </p:nvPr>
        </p:nvSpPr>
        <p:spPr>
          <a:xfrm>
            <a:off x="628650" y="1651001"/>
            <a:ext cx="7886700" cy="4241800"/>
          </a:xfrm>
        </p:spPr>
        <p:txBody>
          <a:bodyPr>
            <a:normAutofit/>
          </a:bodyPr>
          <a:lstStyle/>
          <a:p>
            <a:pPr>
              <a:lnSpc>
                <a:spcPct val="150000"/>
              </a:lnSpc>
            </a:pPr>
            <a:r>
              <a:rPr lang="en-US" dirty="0"/>
              <a:t>New unit development</a:t>
            </a:r>
          </a:p>
          <a:p>
            <a:pPr>
              <a:lnSpc>
                <a:spcPct val="150000"/>
              </a:lnSpc>
            </a:pPr>
            <a:r>
              <a:rPr lang="en-US" dirty="0"/>
              <a:t>Membership recruiting</a:t>
            </a:r>
          </a:p>
          <a:p>
            <a:pPr>
              <a:lnSpc>
                <a:spcPct val="150000"/>
              </a:lnSpc>
            </a:pPr>
            <a:r>
              <a:rPr lang="en-US" dirty="0"/>
              <a:t>Membership retention</a:t>
            </a:r>
          </a:p>
          <a:p>
            <a:pPr>
              <a:lnSpc>
                <a:spcPct val="150000"/>
              </a:lnSpc>
            </a:pPr>
            <a:r>
              <a:rPr lang="en-US" dirty="0"/>
              <a:t>Program transition</a:t>
            </a:r>
          </a:p>
          <a:p>
            <a:pPr>
              <a:lnSpc>
                <a:spcPct val="150000"/>
              </a:lnSpc>
            </a:pPr>
            <a:r>
              <a:rPr lang="en-US" dirty="0"/>
              <a:t>Unit retention</a:t>
            </a:r>
          </a:p>
        </p:txBody>
      </p:sp>
      <p:pic>
        <p:nvPicPr>
          <p:cNvPr id="6" name="Picture 5">
            <a:extLst>
              <a:ext uri="{FF2B5EF4-FFF2-40B4-BE49-F238E27FC236}">
                <a16:creationId xmlns:a16="http://schemas.microsoft.com/office/drawing/2014/main" id="{9916E414-92C4-49E1-A2F9-CFCB1161236C}"/>
              </a:ext>
            </a:extLst>
          </p:cNvPr>
          <p:cNvPicPr>
            <a:picLocks noChangeAspect="1"/>
          </p:cNvPicPr>
          <p:nvPr/>
        </p:nvPicPr>
        <p:blipFill>
          <a:blip r:embed="rId3"/>
          <a:stretch>
            <a:fillRect/>
          </a:stretch>
        </p:blipFill>
        <p:spPr>
          <a:xfrm>
            <a:off x="5522919" y="2123846"/>
            <a:ext cx="2562583" cy="3296110"/>
          </a:xfrm>
          <a:prstGeom prst="rect">
            <a:avLst/>
          </a:prstGeom>
          <a:ln>
            <a:solidFill>
              <a:schemeClr val="accent1"/>
            </a:solidFill>
          </a:ln>
        </p:spPr>
      </p:pic>
    </p:spTree>
    <p:extLst>
      <p:ext uri="{BB962C8B-B14F-4D97-AF65-F5344CB8AC3E}">
        <p14:creationId xmlns:p14="http://schemas.microsoft.com/office/powerpoint/2010/main" val="2725099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Fund Development Committee</a:t>
            </a:r>
          </a:p>
        </p:txBody>
      </p:sp>
      <p:sp>
        <p:nvSpPr>
          <p:cNvPr id="3" name="Content Placeholder 2"/>
          <p:cNvSpPr>
            <a:spLocks noGrp="1"/>
          </p:cNvSpPr>
          <p:nvPr>
            <p:ph idx="1"/>
          </p:nvPr>
        </p:nvSpPr>
        <p:spPr>
          <a:xfrm>
            <a:off x="431800" y="1618042"/>
            <a:ext cx="7886700" cy="4351338"/>
          </a:xfrm>
        </p:spPr>
        <p:txBody>
          <a:bodyPr/>
          <a:lstStyle/>
          <a:p>
            <a:pPr>
              <a:lnSpc>
                <a:spcPct val="150000"/>
              </a:lnSpc>
            </a:pPr>
            <a:r>
              <a:rPr lang="en-US" dirty="0"/>
              <a:t>Friends of Scouting</a:t>
            </a:r>
          </a:p>
          <a:p>
            <a:pPr>
              <a:lnSpc>
                <a:spcPct val="150000"/>
              </a:lnSpc>
            </a:pPr>
            <a:r>
              <a:rPr lang="en-US" dirty="0"/>
              <a:t>Product/project sales</a:t>
            </a:r>
          </a:p>
          <a:p>
            <a:pPr>
              <a:lnSpc>
                <a:spcPct val="150000"/>
              </a:lnSpc>
            </a:pPr>
            <a:r>
              <a:rPr lang="en-US" dirty="0"/>
              <a:t>Promote council endowment </a:t>
            </a:r>
          </a:p>
          <a:p>
            <a:pPr>
              <a:lnSpc>
                <a:spcPct val="150000"/>
              </a:lnSpc>
            </a:pPr>
            <a:r>
              <a:rPr lang="en-US" dirty="0"/>
              <a:t>Special events</a:t>
            </a:r>
          </a:p>
          <a:p>
            <a:pPr>
              <a:lnSpc>
                <a:spcPct val="150000"/>
              </a:lnSpc>
            </a:pPr>
            <a:r>
              <a:rPr lang="en-US" dirty="0"/>
              <a:t>District Activity Budgets</a:t>
            </a:r>
          </a:p>
        </p:txBody>
      </p:sp>
      <p:pic>
        <p:nvPicPr>
          <p:cNvPr id="5" name="Picture 4"/>
          <p:cNvPicPr>
            <a:picLocks noChangeAspect="1"/>
          </p:cNvPicPr>
          <p:nvPr/>
        </p:nvPicPr>
        <p:blipFill rotWithShape="1">
          <a:blip r:embed="rId3"/>
          <a:srcRect l="52877" t="6437" r="1644" b="6110"/>
          <a:stretch/>
        </p:blipFill>
        <p:spPr>
          <a:xfrm>
            <a:off x="6086642" y="2300862"/>
            <a:ext cx="2407093" cy="3356988"/>
          </a:xfrm>
          <a:prstGeom prst="rect">
            <a:avLst/>
          </a:prstGeom>
          <a:ln>
            <a:solidFill>
              <a:schemeClr val="tx1"/>
            </a:solidFill>
          </a:ln>
        </p:spPr>
      </p:pic>
    </p:spTree>
    <p:extLst>
      <p:ext uri="{BB962C8B-B14F-4D97-AF65-F5344CB8AC3E}">
        <p14:creationId xmlns:p14="http://schemas.microsoft.com/office/powerpoint/2010/main" val="726101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 Camping and Outdoor Program Committee</a:t>
            </a:r>
          </a:p>
        </p:txBody>
      </p:sp>
      <p:sp>
        <p:nvSpPr>
          <p:cNvPr id="3" name="Content Placeholder 2"/>
          <p:cNvSpPr>
            <a:spLocks noGrp="1"/>
          </p:cNvSpPr>
          <p:nvPr>
            <p:ph idx="1"/>
          </p:nvPr>
        </p:nvSpPr>
        <p:spPr>
          <a:xfrm>
            <a:off x="223749" y="1406845"/>
            <a:ext cx="8076940" cy="4781363"/>
          </a:xfrm>
        </p:spPr>
        <p:txBody>
          <a:bodyPr>
            <a:normAutofit/>
          </a:bodyPr>
          <a:lstStyle/>
          <a:p>
            <a:pPr>
              <a:lnSpc>
                <a:spcPct val="150000"/>
              </a:lnSpc>
            </a:pPr>
            <a:r>
              <a:rPr lang="en-US" dirty="0"/>
              <a:t>Camp promotions (and their leaders)</a:t>
            </a:r>
          </a:p>
          <a:p>
            <a:pPr>
              <a:lnSpc>
                <a:spcPct val="150000"/>
              </a:lnSpc>
            </a:pPr>
            <a:r>
              <a:rPr lang="en-US" dirty="0"/>
              <a:t>Promote unit year-round camping and outdoor  events </a:t>
            </a:r>
          </a:p>
          <a:p>
            <a:pPr>
              <a:lnSpc>
                <a:spcPct val="150000"/>
              </a:lnSpc>
            </a:pPr>
            <a:r>
              <a:rPr lang="en-US" dirty="0"/>
              <a:t>Health and safety guidance</a:t>
            </a:r>
          </a:p>
          <a:p>
            <a:pPr>
              <a:lnSpc>
                <a:spcPct val="150000"/>
              </a:lnSpc>
            </a:pPr>
            <a:r>
              <a:rPr lang="en-US" dirty="0"/>
              <a:t>Promote the use of camperships</a:t>
            </a:r>
          </a:p>
        </p:txBody>
      </p:sp>
      <p:pic>
        <p:nvPicPr>
          <p:cNvPr id="5" name="Picture 4"/>
          <p:cNvPicPr>
            <a:picLocks noChangeAspect="1"/>
          </p:cNvPicPr>
          <p:nvPr/>
        </p:nvPicPr>
        <p:blipFill rotWithShape="1">
          <a:blip r:embed="rId3"/>
          <a:srcRect l="52330" t="6657" r="1643" b="6329"/>
          <a:stretch/>
        </p:blipFill>
        <p:spPr>
          <a:xfrm>
            <a:off x="6607180" y="2989880"/>
            <a:ext cx="2048432" cy="2712420"/>
          </a:xfrm>
          <a:prstGeom prst="rect">
            <a:avLst/>
          </a:prstGeom>
        </p:spPr>
      </p:pic>
    </p:spTree>
    <p:extLst>
      <p:ext uri="{BB962C8B-B14F-4D97-AF65-F5344CB8AC3E}">
        <p14:creationId xmlns:p14="http://schemas.microsoft.com/office/powerpoint/2010/main" val="2983469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3586</TotalTime>
  <Words>2328</Words>
  <Application>Microsoft Office PowerPoint</Application>
  <PresentationFormat>On-screen Show (4:3)</PresentationFormat>
  <Paragraphs>247</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Helvetica</vt:lpstr>
      <vt:lpstr>Wingdings</vt:lpstr>
      <vt:lpstr>Office Theme</vt:lpstr>
      <vt:lpstr>   BCS 103    Linking District Resources</vt:lpstr>
      <vt:lpstr>Course Objectives</vt:lpstr>
      <vt:lpstr>District’s Purpose</vt:lpstr>
      <vt:lpstr>Typical District Organization</vt:lpstr>
      <vt:lpstr>District Chair (selected duties)</vt:lpstr>
      <vt:lpstr>District’s Four Functions</vt:lpstr>
      <vt:lpstr>Membership Committee</vt:lpstr>
      <vt:lpstr>Fund Development Committee</vt:lpstr>
      <vt:lpstr>Program: Camping and Outdoor Program Committee</vt:lpstr>
      <vt:lpstr>Program: Activities and Civic Service Committee</vt:lpstr>
      <vt:lpstr>Program: Training Committee</vt:lpstr>
      <vt:lpstr>Program: Advancement and Recognition Committee</vt:lpstr>
      <vt:lpstr>Unit Service</vt:lpstr>
      <vt:lpstr>Commissioner Objectives</vt:lpstr>
      <vt:lpstr>The Unit Service Plan</vt:lpstr>
      <vt:lpstr>District Commitment</vt:lpstr>
      <vt:lpstr>Case Study Exercise</vt:lpstr>
      <vt:lpstr>Course 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Randy Shaul</dc:creator>
  <cp:lastModifiedBy>Kresha Alvarado</cp:lastModifiedBy>
  <cp:revision>196</cp:revision>
  <cp:lastPrinted>2017-11-15T18:27:20Z</cp:lastPrinted>
  <dcterms:created xsi:type="dcterms:W3CDTF">2017-02-14T13:02:44Z</dcterms:created>
  <dcterms:modified xsi:type="dcterms:W3CDTF">2022-01-06T22:50:16Z</dcterms:modified>
</cp:coreProperties>
</file>