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89" r:id="rId2"/>
    <p:sldId id="292" r:id="rId3"/>
    <p:sldId id="293" r:id="rId4"/>
    <p:sldId id="294" r:id="rId5"/>
    <p:sldId id="296" r:id="rId6"/>
    <p:sldId id="295" r:id="rId7"/>
    <p:sldId id="297" r:id="rId8"/>
    <p:sldId id="481" r:id="rId9"/>
    <p:sldId id="298" r:id="rId10"/>
    <p:sldId id="299" r:id="rId11"/>
    <p:sldId id="300" r:id="rId12"/>
    <p:sldId id="480" r:id="rId13"/>
    <p:sldId id="306" r:id="rId14"/>
    <p:sldId id="301" r:id="rId15"/>
    <p:sldId id="302" r:id="rId16"/>
    <p:sldId id="304" r:id="rId17"/>
    <p:sldId id="305"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VqIMTQG/1sYCxY6DNHEBbg==" hashData="aw/zOS0B9GjTEAPaPpHbbd5oaqoP1kQ9PmTEIvvCLO1fcGK7/5VryipyRyzcLeqpGwD4U+fOcef8W/sVsZk26w=="/>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1" autoAdjust="0"/>
    <p:restoredTop sz="94660"/>
  </p:normalViewPr>
  <p:slideViewPr>
    <p:cSldViewPr snapToGrid="0">
      <p:cViewPr varScale="1">
        <p:scale>
          <a:sx n="64" d="100"/>
          <a:sy n="64" d="100"/>
        </p:scale>
        <p:origin x="966" y="78"/>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F2DBA7-9A37-484E-AB97-77A46C008375}" type="datetimeFigureOut">
              <a:rPr lang="en-US" smtClean="0"/>
              <a:t>4/24/2025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45445B-96B5-4073-9426-E3DF3209482B}" type="slidenum">
              <a:rPr lang="en-US" smtClean="0"/>
              <a:t>‹#›</a:t>
            </a:fld>
            <a:endParaRPr lang="en-US"/>
          </a:p>
        </p:txBody>
      </p:sp>
    </p:spTree>
    <p:extLst>
      <p:ext uri="{BB962C8B-B14F-4D97-AF65-F5344CB8AC3E}">
        <p14:creationId xmlns:p14="http://schemas.microsoft.com/office/powerpoint/2010/main" val="233101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a:t>
            </a:fld>
            <a:endParaRPr lang="en-US"/>
          </a:p>
        </p:txBody>
      </p:sp>
    </p:spTree>
    <p:extLst>
      <p:ext uri="{BB962C8B-B14F-4D97-AF65-F5344CB8AC3E}">
        <p14:creationId xmlns:p14="http://schemas.microsoft.com/office/powerpoint/2010/main" val="762588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17775" y="1001713"/>
            <a:ext cx="1822450" cy="1366837"/>
          </a:xfrm>
        </p:spPr>
      </p:sp>
      <p:sp>
        <p:nvSpPr>
          <p:cNvPr id="3" name="Notes Placeholder 2"/>
          <p:cNvSpPr>
            <a:spLocks noGrp="1"/>
          </p:cNvSpPr>
          <p:nvPr>
            <p:ph type="body" idx="1"/>
          </p:nvPr>
        </p:nvSpPr>
        <p:spPr>
          <a:xfrm>
            <a:off x="685800" y="2644048"/>
            <a:ext cx="5486400" cy="5498239"/>
          </a:xfrm>
        </p:spPr>
        <p:txBody>
          <a:bodyPr/>
          <a:lstStyle/>
          <a:p>
            <a:pPr marL="0" marR="0" lvl="0" indent="0" defTabSz="914400" rtl="0" eaLnBrk="1" fontAlgn="auto" latinLnBrk="0" hangingPunct="1">
              <a:spcBef>
                <a:spcPts val="0"/>
              </a:spcBef>
              <a:spcAft>
                <a:spcPts val="0"/>
              </a:spcAft>
              <a:buClrTx/>
              <a:buSzTx/>
              <a:buFontTx/>
              <a:buNone/>
              <a:tabLst/>
              <a:defRPr/>
            </a:pPr>
            <a:r>
              <a:rPr lang="en-US" dirty="0">
                <a:effectLst/>
                <a:ea typeface="Times New Roman" panose="02020603050405020304" pitchFamily="18" charset="0"/>
              </a:rPr>
              <a:t>The Acuff &amp; Wood relationship building process is stated in </a:t>
            </a:r>
            <a:r>
              <a:rPr lang="en-US" b="1" i="1" dirty="0">
                <a:effectLst/>
                <a:ea typeface="Times New Roman" panose="02020603050405020304" pitchFamily="18" charset="0"/>
              </a:rPr>
              <a:t>THREE STEP PROCESS</a:t>
            </a:r>
            <a:r>
              <a:rPr lang="en-US" i="1" dirty="0">
                <a:effectLst/>
                <a:ea typeface="Times New Roman" panose="02020603050405020304" pitchFamily="18" charset="0"/>
              </a:rPr>
              <a:t> </a:t>
            </a:r>
            <a:r>
              <a:rPr lang="en-US" b="1" i="1" dirty="0">
                <a:effectLst/>
                <a:ea typeface="Times New Roman" panose="02020603050405020304" pitchFamily="18" charset="0"/>
              </a:rPr>
              <a:t>to</a:t>
            </a:r>
            <a:r>
              <a:rPr lang="en-US" i="1" dirty="0">
                <a:effectLst/>
                <a:ea typeface="Times New Roman" panose="02020603050405020304" pitchFamily="18" charset="0"/>
              </a:rPr>
              <a:t> </a:t>
            </a:r>
            <a:r>
              <a:rPr lang="en-US" b="1" i="1" dirty="0">
                <a:effectLst/>
                <a:ea typeface="Times New Roman" panose="02020603050405020304" pitchFamily="18" charset="0"/>
              </a:rPr>
              <a:t>BUILDING LASTING RELATIONSHIPS:</a:t>
            </a:r>
            <a:r>
              <a:rPr lang="en-US" i="1" dirty="0">
                <a:effectLst/>
                <a:ea typeface="Times New Roman" panose="02020603050405020304" pitchFamily="18" charset="0"/>
              </a:rPr>
              <a:t>  </a:t>
            </a:r>
            <a:r>
              <a:rPr lang="en-US" dirty="0">
                <a:effectLst/>
                <a:ea typeface="Times New Roman" panose="02020603050405020304" pitchFamily="18" charset="0"/>
              </a:rPr>
              <a:t>“Have the right mindset. Ask the right questions in the right way for the right reasons. Do the right thing to avoid undermining the goodwill you build.” </a:t>
            </a:r>
          </a:p>
          <a:p>
            <a:endParaRPr lang="en-US" dirty="0"/>
          </a:p>
          <a:p>
            <a:pPr marL="0" marR="0" lvl="0" indent="0" defTabSz="914400" rtl="0" eaLnBrk="1" fontAlgn="auto" latinLnBrk="0" hangingPunct="1">
              <a:spcBef>
                <a:spcPts val="0"/>
              </a:spcBef>
              <a:spcAft>
                <a:spcPts val="0"/>
              </a:spcAft>
              <a:buClrTx/>
              <a:buSzTx/>
              <a:buFontTx/>
              <a:buNone/>
              <a:tabLst/>
              <a:defRPr/>
            </a:pPr>
            <a:r>
              <a:rPr lang="en-US" b="1" dirty="0">
                <a:effectLst/>
                <a:ea typeface="Times New Roman" panose="02020603050405020304" pitchFamily="18" charset="0"/>
              </a:rPr>
              <a:t>Know where you are on the “pyramid” </a:t>
            </a:r>
          </a:p>
          <a:p>
            <a:pPr marL="0" marR="20955">
              <a:spcBef>
                <a:spcPts val="0"/>
              </a:spcBef>
              <a:spcAft>
                <a:spcPts val="0"/>
              </a:spcAft>
            </a:pPr>
            <a:r>
              <a:rPr lang="en-US" b="1" dirty="0">
                <a:effectLst/>
                <a:ea typeface="Times New Roman" panose="02020603050405020304" pitchFamily="18" charset="0"/>
              </a:rPr>
              <a:t>ASK:</a:t>
            </a:r>
            <a:r>
              <a:rPr lang="en-US" dirty="0">
                <a:solidFill>
                  <a:srgbClr val="FF0000"/>
                </a:solidFill>
                <a:effectLst/>
                <a:ea typeface="Times New Roman" panose="02020603050405020304" pitchFamily="18" charset="0"/>
              </a:rPr>
              <a:t> </a:t>
            </a:r>
            <a:r>
              <a:rPr lang="en-US" dirty="0">
                <a:effectLst/>
                <a:ea typeface="Times New Roman" panose="02020603050405020304" pitchFamily="18" charset="0"/>
              </a:rPr>
              <a:t>How do you know which level of the relationship pyramid you are on with other individuals? </a:t>
            </a:r>
          </a:p>
          <a:p>
            <a:pPr marL="0" marR="0">
              <a:spcBef>
                <a:spcPts val="0"/>
              </a:spcBef>
              <a:spcAft>
                <a:spcPts val="0"/>
              </a:spcAft>
            </a:pPr>
            <a:r>
              <a:rPr lang="en-US" dirty="0">
                <a:effectLst/>
                <a:ea typeface="Times New Roman" panose="02020603050405020304" pitchFamily="18" charset="0"/>
              </a:rPr>
              <a:t> </a:t>
            </a:r>
          </a:p>
          <a:p>
            <a:pPr marL="0" marR="0">
              <a:spcBef>
                <a:spcPts val="0"/>
              </a:spcBef>
              <a:spcAft>
                <a:spcPts val="0"/>
              </a:spcAft>
            </a:pPr>
            <a:r>
              <a:rPr lang="en-US" dirty="0">
                <a:effectLst/>
                <a:ea typeface="Times New Roman" panose="02020603050405020304" pitchFamily="18" charset="0"/>
              </a:rPr>
              <a:t>Often, you will be on different levels with different individuals, and it may take different lengths of time to establish relationships because all people are different.  You must learn to trust your instincts and strive to reach the top through your actions - What you do, how you do it, and how consistently and predictably you do it.  It doesn’t just happen.  You must work at it. </a:t>
            </a:r>
          </a:p>
          <a:p>
            <a:pPr marL="0" marR="0">
              <a:spcBef>
                <a:spcPts val="0"/>
              </a:spcBef>
              <a:spcAft>
                <a:spcPts val="0"/>
              </a:spcAft>
            </a:pPr>
            <a:r>
              <a:rPr lang="en-US" dirty="0">
                <a:effectLst/>
                <a:ea typeface="Times New Roman" panose="02020603050405020304" pitchFamily="18" charset="0"/>
              </a:rPr>
              <a:t>  </a:t>
            </a:r>
          </a:p>
          <a:p>
            <a:pPr marL="0" marR="0">
              <a:spcBef>
                <a:spcPts val="0"/>
              </a:spcBef>
              <a:spcAft>
                <a:spcPts val="0"/>
              </a:spcAft>
            </a:pPr>
            <a:r>
              <a:rPr lang="en-US" dirty="0">
                <a:effectLst/>
                <a:ea typeface="Times New Roman" panose="02020603050405020304" pitchFamily="18" charset="0"/>
              </a:rPr>
              <a:t>Refer to “Top 10” for concrete examples that will help commissioners form meaningful relationships.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10</a:t>
            </a:fld>
            <a:endParaRPr lang="en-US"/>
          </a:p>
        </p:txBody>
      </p:sp>
    </p:spTree>
    <p:extLst>
      <p:ext uri="{BB962C8B-B14F-4D97-AF65-F5344CB8AC3E}">
        <p14:creationId xmlns:p14="http://schemas.microsoft.com/office/powerpoint/2010/main" val="1490123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92375" y="1143000"/>
            <a:ext cx="1873250" cy="1404938"/>
          </a:xfrm>
        </p:spPr>
      </p:sp>
      <p:sp>
        <p:nvSpPr>
          <p:cNvPr id="3" name="Notes Placeholder 2"/>
          <p:cNvSpPr>
            <a:spLocks noGrp="1"/>
          </p:cNvSpPr>
          <p:nvPr>
            <p:ph type="body" idx="1"/>
          </p:nvPr>
        </p:nvSpPr>
        <p:spPr>
          <a:xfrm>
            <a:off x="685800" y="2771774"/>
            <a:ext cx="5486400" cy="5229226"/>
          </a:xfrm>
        </p:spPr>
        <p:txBody>
          <a:bodyPr/>
          <a:lstStyle/>
          <a:p>
            <a:pPr marL="0" marR="0" lvl="0" indent="0" defTabSz="914400" rtl="0" eaLnBrk="1" fontAlgn="auto" latinLnBrk="0" hangingPunct="1">
              <a:spcBef>
                <a:spcPts val="0"/>
              </a:spcBef>
              <a:spcAft>
                <a:spcPts val="0"/>
              </a:spcAft>
              <a:buClrTx/>
              <a:buSzTx/>
              <a:buFontTx/>
              <a:buNone/>
              <a:tabLst/>
              <a:defRPr/>
            </a:pPr>
            <a:r>
              <a:rPr lang="en-US" b="1" dirty="0">
                <a:effectLst/>
                <a:latin typeface="Calibri" panose="020F0502020204030204" pitchFamily="34" charset="0"/>
                <a:ea typeface="Times New Roman" panose="02020603050405020304" pitchFamily="18" charset="0"/>
              </a:rPr>
              <a:t>Handout:  20 Questions (1 per person)</a:t>
            </a:r>
            <a:endParaRPr lang="en-US" dirty="0">
              <a:effectLst/>
              <a:latin typeface="Calibri" panose="020F0502020204030204" pitchFamily="34" charset="0"/>
              <a:ea typeface="Times New Roman" panose="02020603050405020304" pitchFamily="18" charset="0"/>
            </a:endParaRPr>
          </a:p>
          <a:p>
            <a:pPr marL="0" marR="0">
              <a:spcBef>
                <a:spcPts val="0"/>
              </a:spcBef>
              <a:spcAft>
                <a:spcPts val="0"/>
              </a:spcAft>
            </a:pPr>
            <a:r>
              <a:rPr lang="en-US" b="1" dirty="0">
                <a:effectLst/>
                <a:latin typeface="Calibri" panose="020F0502020204030204" pitchFamily="34" charset="0"/>
                <a:ea typeface="Times New Roman" panose="02020603050405020304" pitchFamily="18" charset="0"/>
              </a:rPr>
              <a:t>ASK: </a:t>
            </a:r>
            <a:r>
              <a:rPr lang="en-US" b="0" dirty="0">
                <a:effectLst/>
                <a:latin typeface="Calibri" panose="020F0502020204030204" pitchFamily="34" charset="0"/>
                <a:ea typeface="Times New Roman" panose="02020603050405020304" pitchFamily="18" charset="0"/>
              </a:rPr>
              <a:t>What are some questions we could ask to get to know the personal side of others?</a:t>
            </a:r>
          </a:p>
          <a:p>
            <a:pPr marL="0" marR="0">
              <a:spcBef>
                <a:spcPts val="0"/>
              </a:spcBef>
              <a:spcAft>
                <a:spcPts val="0"/>
              </a:spcAft>
            </a:pPr>
            <a:r>
              <a:rPr lang="en-US" b="0" dirty="0">
                <a:effectLst/>
                <a:latin typeface="Calibri" panose="020F0502020204030204" pitchFamily="34" charset="0"/>
                <a:ea typeface="Times New Roman" panose="02020603050405020304" pitchFamily="18" charset="0"/>
              </a:rPr>
              <a:t>(If previously used for virtual presentation, you may wish to remind participants about why you conducted introductions as you did – to save time versus stories).</a:t>
            </a:r>
            <a:br>
              <a:rPr lang="en-US" b="0" dirty="0">
                <a:effectLst/>
                <a:latin typeface="Calibri" panose="020F0502020204030204" pitchFamily="34" charset="0"/>
                <a:ea typeface="Times New Roman" panose="02020603050405020304" pitchFamily="18" charset="0"/>
              </a:rPr>
            </a:br>
            <a:endParaRPr lang="en-US" b="0" dirty="0">
              <a:effectLst/>
              <a:latin typeface="Calibri" panose="020F0502020204030204" pitchFamily="34" charset="0"/>
              <a:ea typeface="Times New Roman" panose="02020603050405020304" pitchFamily="18" charset="0"/>
            </a:endParaRPr>
          </a:p>
          <a:p>
            <a:pPr marL="0" marR="0">
              <a:spcBef>
                <a:spcPts val="0"/>
              </a:spcBef>
              <a:spcAft>
                <a:spcPts val="0"/>
              </a:spcAft>
            </a:pPr>
            <a:r>
              <a:rPr lang="en-US" b="1" dirty="0">
                <a:effectLst/>
                <a:latin typeface="Calibri" panose="020F0502020204030204" pitchFamily="34" charset="0"/>
                <a:ea typeface="Times New Roman" panose="02020603050405020304" pitchFamily="18" charset="0"/>
              </a:rPr>
              <a:t>SHARE:  </a:t>
            </a:r>
            <a:r>
              <a:rPr lang="en-US" dirty="0">
                <a:effectLst/>
                <a:latin typeface="Calibri" panose="020F0502020204030204" pitchFamily="34" charset="0"/>
                <a:ea typeface="Times New Roman" panose="02020603050405020304" pitchFamily="18" charset="0"/>
              </a:rPr>
              <a:t>Each of these questions can be used by commissioners as icebreakers to get to how different leaders.  Of course, you don’t ask all of them at once.  Small talk unrelated to Scouter’s position in the unit can elicit information of a more personal nature, allowing the commissioner to develop the “friendship” first. Developing these trusting friendships can facilitate the Scouting/business relationship.  It is all based on finding common ground.   These questions and the “Commissioner Encounter” ice-breaking game have been used before training events to get people to mingle and talk - find likenesses.  Units have adapted the “Commissioner Encounter”  for use at their parent recruitment nights.  It encourages conversation.  Reaching out is the first step! </a:t>
            </a:r>
          </a:p>
          <a:p>
            <a:pPr marL="0" marR="0" algn="just">
              <a:lnSpc>
                <a:spcPct val="150000"/>
              </a:lnSpc>
              <a:spcBef>
                <a:spcPts val="0"/>
              </a:spcBef>
              <a:spcAft>
                <a:spcPts val="0"/>
              </a:spcAft>
            </a:pPr>
            <a:r>
              <a:rPr lang="en-US" dirty="0">
                <a:effectLst/>
                <a:latin typeface="Calibri" panose="020F0502020204030204" pitchFamily="34" charset="0"/>
                <a:ea typeface="Times New Roman" panose="02020603050405020304" pitchFamily="18" charset="0"/>
              </a:rPr>
              <a: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BE1668-4D6A-4C8F-8C32-819FE6F32F94}" type="slidenum">
              <a:rPr lang="en-US" smtClean="0"/>
              <a:t>11</a:t>
            </a:fld>
            <a:endParaRPr lang="en-US"/>
          </a:p>
        </p:txBody>
      </p:sp>
    </p:spTree>
    <p:extLst>
      <p:ext uri="{BB962C8B-B14F-4D97-AF65-F5344CB8AC3E}">
        <p14:creationId xmlns:p14="http://schemas.microsoft.com/office/powerpoint/2010/main" val="27420342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57400" y="1233488"/>
            <a:ext cx="2743200" cy="1543050"/>
          </a:xfrm>
        </p:spPr>
      </p:sp>
      <p:sp>
        <p:nvSpPr>
          <p:cNvPr id="3" name="Notes Placeholder 2"/>
          <p:cNvSpPr>
            <a:spLocks noGrp="1"/>
          </p:cNvSpPr>
          <p:nvPr>
            <p:ph type="body" idx="1"/>
          </p:nvPr>
        </p:nvSpPr>
        <p:spPr>
          <a:xfrm>
            <a:off x="685800" y="2975021"/>
            <a:ext cx="5486400" cy="5025980"/>
          </a:xfrm>
        </p:spPr>
        <p:txBody>
          <a:bodyPr/>
          <a:lstStyle/>
          <a:p>
            <a:pPr marL="0" marR="0" algn="l">
              <a:spcBef>
                <a:spcPts val="0"/>
              </a:spcBef>
              <a:spcAft>
                <a:spcPts val="0"/>
              </a:spcAft>
            </a:pPr>
            <a:r>
              <a:rPr lang="en-US" b="1" dirty="0">
                <a:effectLst/>
                <a:ea typeface="Times New Roman" panose="02020603050405020304" pitchFamily="18" charset="0"/>
              </a:rPr>
              <a:t>Role of the Commissioner</a:t>
            </a:r>
          </a:p>
          <a:p>
            <a:pPr marL="0" marR="0" algn="l">
              <a:spcBef>
                <a:spcPts val="0"/>
              </a:spcBef>
              <a:spcAft>
                <a:spcPts val="0"/>
              </a:spcAft>
            </a:pPr>
            <a:r>
              <a:rPr lang="en-US" dirty="0">
                <a:effectLst/>
                <a:ea typeface="Times New Roman" panose="02020603050405020304" pitchFamily="18" charset="0"/>
              </a:rPr>
              <a:t>Individuals are invited to be commissioners because they have demonstrated their ability to reach out and assist others - they are “people people.”  We are commissioned and trained to establish working relationships with our assigned units. </a:t>
            </a:r>
            <a:r>
              <a:rPr lang="en-US" kern="1200" dirty="0">
                <a:solidFill>
                  <a:schemeClr val="tx1"/>
                </a:solidFill>
                <a:effectLst/>
                <a:ea typeface="+mn-ea"/>
                <a:cs typeface="+mn-cs"/>
              </a:rPr>
              <a:t>   </a:t>
            </a:r>
          </a:p>
          <a:p>
            <a:pPr marL="0" marR="0" lvl="0" indent="0" algn="l" defTabSz="914400" rtl="0" eaLnBrk="1" fontAlgn="auto" latinLnBrk="0" hangingPunct="1">
              <a:spcBef>
                <a:spcPts val="0"/>
              </a:spcBef>
              <a:spcAft>
                <a:spcPts val="0"/>
              </a:spcAft>
              <a:buClrTx/>
              <a:buSzTx/>
              <a:buFontTx/>
              <a:buNone/>
              <a:tabLst/>
              <a:defRPr/>
            </a:pPr>
            <a:endParaRPr lang="en-US" kern="1200" dirty="0">
              <a:solidFill>
                <a:schemeClr val="tx1"/>
              </a:solidFill>
              <a:effectLst/>
              <a:ea typeface="+mn-ea"/>
              <a:cs typeface="+mn-cs"/>
            </a:endParaRPr>
          </a:p>
          <a:p>
            <a:pPr marL="0" marR="0" lvl="0" indent="0" algn="l" defTabSz="914400" rtl="0" eaLnBrk="1" fontAlgn="auto" latinLnBrk="0" hangingPunct="1">
              <a:spcBef>
                <a:spcPts val="0"/>
              </a:spcBef>
              <a:spcAft>
                <a:spcPts val="0"/>
              </a:spcAft>
              <a:buClrTx/>
              <a:buSzTx/>
              <a:buFontTx/>
              <a:buNone/>
              <a:tabLst/>
              <a:defRPr/>
            </a:pPr>
            <a:r>
              <a:rPr lang="en-US" dirty="0">
                <a:effectLst/>
                <a:ea typeface="Times New Roman" panose="02020603050405020304" pitchFamily="18" charset="0"/>
              </a:rPr>
              <a:t>Unit commissioner position-specific training mentions that commissioners are asked to be a “</a:t>
            </a:r>
            <a:r>
              <a:rPr lang="en-US" b="1" dirty="0">
                <a:effectLst/>
                <a:ea typeface="Times New Roman" panose="02020603050405020304" pitchFamily="18" charset="0"/>
              </a:rPr>
              <a:t>friend, ‘doctor,’ teacher, coach, and representative.”</a:t>
            </a:r>
            <a:r>
              <a:rPr lang="en-US" dirty="0">
                <a:effectLst/>
                <a:ea typeface="Times New Roman" panose="02020603050405020304" pitchFamily="18" charset="0"/>
              </a:rPr>
              <a:t>  All of these depend on a healthy and trusting relationship with the unit’s leadership.   Having fostered these relationships, the commissioner will likely outlast the unit's leadership as leaders come and go, usually moving on with their child.  When this occurs, newer leaders will look to the commissioner as a source of continuity and stability in the unit.  The commissioner becomes a sort of historian for the unit and a guide to a positive future. </a:t>
            </a:r>
          </a:p>
          <a:p>
            <a:endParaRPr lang="en-US" sz="1400" dirty="0"/>
          </a:p>
        </p:txBody>
      </p:sp>
      <p:sp>
        <p:nvSpPr>
          <p:cNvPr id="4" name="Slide Number Placeholder 3"/>
          <p:cNvSpPr>
            <a:spLocks noGrp="1"/>
          </p:cNvSpPr>
          <p:nvPr>
            <p:ph type="sldNum" sz="quarter" idx="10"/>
          </p:nvPr>
        </p:nvSpPr>
        <p:spPr/>
        <p:txBody>
          <a:bodyPr/>
          <a:lstStyle/>
          <a:p>
            <a:fld id="{959046A0-4F4D-4272-874D-9474BCDE7E84}" type="slidenum">
              <a:rPr lang="en-US" smtClean="0"/>
              <a:t>12</a:t>
            </a:fld>
            <a:endParaRPr lang="en-US"/>
          </a:p>
        </p:txBody>
      </p:sp>
    </p:spTree>
    <p:extLst>
      <p:ext uri="{BB962C8B-B14F-4D97-AF65-F5344CB8AC3E}">
        <p14:creationId xmlns:p14="http://schemas.microsoft.com/office/powerpoint/2010/main" val="14728658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20900" y="730250"/>
            <a:ext cx="2616200" cy="1473200"/>
          </a:xfrm>
        </p:spPr>
      </p:sp>
      <p:sp>
        <p:nvSpPr>
          <p:cNvPr id="3" name="Notes Placeholder 2"/>
          <p:cNvSpPr>
            <a:spLocks noGrp="1"/>
          </p:cNvSpPr>
          <p:nvPr>
            <p:ph type="body" idx="1"/>
          </p:nvPr>
        </p:nvSpPr>
        <p:spPr>
          <a:xfrm>
            <a:off x="685800" y="2474913"/>
            <a:ext cx="5486400" cy="5667374"/>
          </a:xfrm>
        </p:spPr>
        <p:txBody>
          <a:bodyPr/>
          <a:lstStyle/>
          <a:p>
            <a:pPr marL="0" marR="0"/>
            <a:r>
              <a:rPr lang="en-US" b="1" dirty="0">
                <a:effectLst/>
                <a:latin typeface="Calibri" panose="020F0502020204030204" pitchFamily="34" charset="0"/>
                <a:ea typeface="Times New Roman" panose="02020603050405020304" pitchFamily="18" charset="0"/>
              </a:rPr>
              <a:t>Roundtable commissioners</a:t>
            </a:r>
            <a:r>
              <a:rPr lang="en-US" dirty="0">
                <a:effectLst/>
                <a:latin typeface="Calibri" panose="020F0502020204030204" pitchFamily="34" charset="0"/>
                <a:ea typeface="Times New Roman" panose="02020603050405020304" pitchFamily="18" charset="0"/>
              </a:rPr>
              <a:t> build relationships with leaders by sharing, inspiring, motivating, and challenging them to do better. They help foster relationships among leaders. Consider a spider web: the commissioner is at the center, the leaders are the spokes, and the relationship building, working together to achieve a task, links the spokes and provides the cross pieces to strengthen the web. </a:t>
            </a:r>
          </a:p>
          <a:p>
            <a:pPr marL="0" marR="20955">
              <a:lnSpc>
                <a:spcPct val="109000"/>
              </a:lnSpc>
              <a:spcAft>
                <a:spcPts val="70"/>
              </a:spcAft>
            </a:pPr>
            <a:r>
              <a:rPr lang="en-US" dirty="0">
                <a:effectLst/>
                <a:latin typeface="Calibri" panose="020F0502020204030204" pitchFamily="34" charset="0"/>
                <a:ea typeface="Times New Roman" panose="02020603050405020304" pitchFamily="18" charset="0"/>
              </a:rPr>
              <a:t> </a:t>
            </a:r>
          </a:p>
          <a:p>
            <a:pPr marL="0" marR="0"/>
            <a:r>
              <a:rPr lang="en-US" b="1" dirty="0">
                <a:effectLst/>
                <a:latin typeface="Calibri" panose="020F0502020204030204" pitchFamily="34" charset="0"/>
                <a:ea typeface="Times New Roman" panose="02020603050405020304" pitchFamily="18" charset="0"/>
              </a:rPr>
              <a:t>District and assistant commissioners</a:t>
            </a:r>
            <a:r>
              <a:rPr lang="en-US" dirty="0">
                <a:effectLst/>
                <a:latin typeface="Calibri" panose="020F0502020204030204" pitchFamily="34" charset="0"/>
                <a:ea typeface="Times New Roman" panose="02020603050405020304" pitchFamily="18" charset="0"/>
              </a:rPr>
              <a:t> must </a:t>
            </a:r>
            <a:r>
              <a:rPr lang="en-US" b="1" dirty="0">
                <a:effectLst/>
                <a:latin typeface="Calibri" panose="020F0502020204030204" pitchFamily="34" charset="0"/>
                <a:ea typeface="Times New Roman" panose="02020603050405020304" pitchFamily="18" charset="0"/>
              </a:rPr>
              <a:t>identify and recruit the people with the “right stuff.”</a:t>
            </a:r>
            <a:r>
              <a:rPr lang="en-US" dirty="0">
                <a:effectLst/>
                <a:latin typeface="Calibri" panose="020F0502020204030204" pitchFamily="34" charset="0"/>
                <a:ea typeface="Times New Roman" panose="02020603050405020304" pitchFamily="18" charset="0"/>
              </a:rPr>
              <a:t>  They must build relationships with various people long before appointing them to commissioner positions. District commissioners and assistant district commissioners must be </a:t>
            </a:r>
            <a:r>
              <a:rPr lang="en-US" b="1" dirty="0">
                <a:effectLst/>
                <a:latin typeface="Calibri" panose="020F0502020204030204" pitchFamily="34" charset="0"/>
                <a:ea typeface="Times New Roman" panose="02020603050405020304" pitchFamily="18" charset="0"/>
              </a:rPr>
              <a:t>capable of enlisting upbeat, personable, and passionate</a:t>
            </a:r>
            <a:r>
              <a:rPr lang="en-US" dirty="0">
                <a:effectLst/>
                <a:latin typeface="Calibri" panose="020F0502020204030204" pitchFamily="34" charset="0"/>
                <a:ea typeface="Times New Roman" panose="02020603050405020304" pitchFamily="18" charset="0"/>
              </a:rPr>
              <a:t> leaders to commission the units in their districts. </a:t>
            </a:r>
            <a:r>
              <a:rPr lang="en-US" b="1" dirty="0">
                <a:solidFill>
                  <a:srgbClr val="FF0000"/>
                </a:solidFill>
                <a:effectLst/>
                <a:latin typeface="Calibri" panose="020F0502020204030204" pitchFamily="34" charset="0"/>
                <a:ea typeface="Times New Roman" panose="02020603050405020304" pitchFamily="18" charset="0"/>
              </a:rPr>
              <a:t> </a:t>
            </a:r>
            <a:endParaRPr lang="en-US" dirty="0">
              <a:effectLst/>
              <a:latin typeface="Calibri" panose="020F0502020204030204" pitchFamily="34" charset="0"/>
              <a:ea typeface="Times New Roman" panose="02020603050405020304" pitchFamily="18" charset="0"/>
            </a:endParaRPr>
          </a:p>
          <a:p>
            <a:pPr marL="0" marR="20955">
              <a:lnSpc>
                <a:spcPct val="109000"/>
              </a:lnSpc>
              <a:spcAft>
                <a:spcPts val="70"/>
              </a:spcAft>
            </a:pPr>
            <a:r>
              <a:rPr lang="en-US" dirty="0">
                <a:effectLst/>
                <a:latin typeface="Calibri" panose="020F0502020204030204" pitchFamily="34" charset="0"/>
                <a:ea typeface="Times New Roman" panose="02020603050405020304" pitchFamily="18" charset="0"/>
              </a:rPr>
              <a:t> </a:t>
            </a:r>
          </a:p>
          <a:p>
            <a:pPr marL="0" marR="0"/>
            <a:r>
              <a:rPr lang="en-US" b="1" dirty="0">
                <a:effectLst/>
                <a:latin typeface="Calibri" panose="020F0502020204030204" pitchFamily="34" charset="0"/>
                <a:ea typeface="Times New Roman" panose="02020603050405020304" pitchFamily="18" charset="0"/>
              </a:rPr>
              <a:t>Council and assistant council commissioners</a:t>
            </a:r>
            <a:r>
              <a:rPr lang="en-US" dirty="0">
                <a:effectLst/>
                <a:latin typeface="Calibri" panose="020F0502020204030204" pitchFamily="34" charset="0"/>
                <a:ea typeface="Times New Roman" panose="02020603050405020304" pitchFamily="18" charset="0"/>
              </a:rPr>
              <a:t> must also build relationships with new individuals. Most administrative commissioners and professionals recognize that to be considered for this position, individuals must demonstrate the ability to successfully establish long-standing</a:t>
            </a:r>
            <a:r>
              <a:rPr lang="en-US" b="1" dirty="0">
                <a:effectLst/>
                <a:latin typeface="Calibri" panose="020F0502020204030204" pitchFamily="34" charset="0"/>
                <a:ea typeface="Times New Roman" panose="02020603050405020304" pitchFamily="18" charset="0"/>
              </a:rPr>
              <a:t> trusting relationships</a:t>
            </a:r>
            <a:r>
              <a:rPr lang="en-US" dirty="0">
                <a:effectLst/>
                <a:latin typeface="Calibri" panose="020F0502020204030204" pitchFamily="34" charset="0"/>
                <a:ea typeface="Times New Roman" panose="02020603050405020304" pitchFamily="18" charset="0"/>
              </a:rPr>
              <a:t> with many Scouting volunteers and professional staff.  </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13</a:t>
            </a:fld>
            <a:endParaRPr lang="en-US"/>
          </a:p>
        </p:txBody>
      </p:sp>
    </p:spTree>
    <p:extLst>
      <p:ext uri="{BB962C8B-B14F-4D97-AF65-F5344CB8AC3E}">
        <p14:creationId xmlns:p14="http://schemas.microsoft.com/office/powerpoint/2010/main" val="20394827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60625" y="334963"/>
            <a:ext cx="1936750" cy="1090612"/>
          </a:xfrm>
        </p:spPr>
      </p:sp>
      <p:sp>
        <p:nvSpPr>
          <p:cNvPr id="3" name="Notes Placeholder 2"/>
          <p:cNvSpPr>
            <a:spLocks noGrp="1"/>
          </p:cNvSpPr>
          <p:nvPr>
            <p:ph type="body" idx="1"/>
          </p:nvPr>
        </p:nvSpPr>
        <p:spPr>
          <a:xfrm>
            <a:off x="492369" y="1600200"/>
            <a:ext cx="5732585" cy="6938010"/>
          </a:xfrm>
        </p:spPr>
        <p:txBody>
          <a:bodyPr/>
          <a:lstStyle/>
          <a:p>
            <a:pPr marL="0" marR="0" algn="just">
              <a:spcBef>
                <a:spcPts val="0"/>
              </a:spcBef>
              <a:spcAft>
                <a:spcPts val="0"/>
              </a:spcAft>
            </a:pPr>
            <a:r>
              <a:rPr lang="en-US" b="1" dirty="0">
                <a:effectLst/>
                <a:latin typeface="Calibri" panose="020F0502020204030204" pitchFamily="34" charset="0"/>
                <a:ea typeface="Times New Roman" panose="02020603050405020304" pitchFamily="18" charset="0"/>
              </a:rPr>
              <a:t>Common Mistakes to Avoid</a:t>
            </a:r>
            <a:endParaRPr lang="en-US" dirty="0">
              <a:effectLst/>
              <a:latin typeface="Calibri" panose="020F0502020204030204" pitchFamily="34" charset="0"/>
              <a:ea typeface="Times New Roman" panose="02020603050405020304" pitchFamily="18" charset="0"/>
            </a:endParaRPr>
          </a:p>
          <a:p>
            <a:pPr marL="0" marR="0" algn="just">
              <a:spcBef>
                <a:spcPts val="0"/>
              </a:spcBef>
              <a:spcAft>
                <a:spcPts val="0"/>
              </a:spcAft>
            </a:pPr>
            <a:r>
              <a:rPr lang="en-US" b="1" dirty="0">
                <a:effectLst/>
                <a:latin typeface="Calibri" panose="020F0502020204030204" pitchFamily="34" charset="0"/>
                <a:ea typeface="Times New Roman" panose="02020603050405020304" pitchFamily="18" charset="0"/>
              </a:rPr>
              <a:t>ASK: </a:t>
            </a:r>
            <a:r>
              <a:rPr lang="en-US" dirty="0">
                <a:effectLst/>
                <a:latin typeface="Calibri" panose="020F0502020204030204" pitchFamily="34" charset="0"/>
                <a:ea typeface="Times New Roman" panose="02020603050405020304" pitchFamily="18" charset="0"/>
              </a:rPr>
              <a:t>What are some things that can ruin a meaningful relationship?</a:t>
            </a:r>
            <a:r>
              <a:rPr lang="en-US" b="1" dirty="0">
                <a:effectLst/>
                <a:latin typeface="Calibri" panose="020F0502020204030204" pitchFamily="34" charset="0"/>
                <a:ea typeface="Times New Roman" panose="02020603050405020304" pitchFamily="18" charset="0"/>
              </a:rPr>
              <a:t> </a:t>
            </a:r>
            <a:endParaRPr lang="en-US" dirty="0">
              <a:effectLst/>
              <a:latin typeface="Calibri" panose="020F0502020204030204" pitchFamily="34" charset="0"/>
              <a:ea typeface="Times New Roman" panose="02020603050405020304" pitchFamily="18" charset="0"/>
            </a:endParaRPr>
          </a:p>
          <a:p>
            <a:pPr marL="0" marR="0" algn="just">
              <a:spcBef>
                <a:spcPts val="0"/>
              </a:spcBef>
              <a:spcAft>
                <a:spcPts val="0"/>
              </a:spcAft>
            </a:pPr>
            <a:endParaRPr lang="en-US" dirty="0">
              <a:effectLst/>
              <a:latin typeface="Calibri" panose="020F0502020204030204" pitchFamily="34" charset="0"/>
              <a:ea typeface="Times New Roman" panose="02020603050405020304" pitchFamily="18" charset="0"/>
            </a:endParaRPr>
          </a:p>
          <a:p>
            <a:pPr marL="0" marR="0" algn="just">
              <a:spcBef>
                <a:spcPts val="0"/>
              </a:spcBef>
              <a:spcAft>
                <a:spcPts val="0"/>
              </a:spcAft>
            </a:pPr>
            <a:r>
              <a:rPr lang="en-US" dirty="0">
                <a:effectLst/>
                <a:latin typeface="Calibri" panose="020F0502020204030204" pitchFamily="34" charset="0"/>
                <a:ea typeface="Times New Roman" panose="02020603050405020304" pitchFamily="18" charset="0"/>
              </a:rPr>
              <a:t>Some examples might be:  </a:t>
            </a:r>
          </a:p>
          <a:p>
            <a:pPr marL="0" marR="0" algn="just">
              <a:spcBef>
                <a:spcPts val="0"/>
              </a:spcBef>
              <a:spcAft>
                <a:spcPts val="0"/>
              </a:spcAft>
            </a:pPr>
            <a:r>
              <a:rPr lang="en-US" b="1" dirty="0">
                <a:effectLst/>
                <a:latin typeface="Calibri" panose="020F0502020204030204" pitchFamily="34" charset="0"/>
                <a:ea typeface="Times New Roman" panose="02020603050405020304" pitchFamily="18" charset="0"/>
              </a:rPr>
              <a:t>Not saying “Thank You:”</a:t>
            </a:r>
            <a:r>
              <a:rPr lang="en-US" dirty="0">
                <a:effectLst/>
                <a:latin typeface="Calibri" panose="020F0502020204030204" pitchFamily="34" charset="0"/>
                <a:ea typeface="Times New Roman" panose="02020603050405020304" pitchFamily="18" charset="0"/>
              </a:rPr>
              <a:t> </a:t>
            </a:r>
          </a:p>
          <a:p>
            <a:pPr marL="0" marR="0" algn="just">
              <a:spcBef>
                <a:spcPts val="0"/>
              </a:spcBef>
              <a:spcAft>
                <a:spcPts val="0"/>
              </a:spcAft>
            </a:pPr>
            <a:r>
              <a:rPr lang="en-US" dirty="0">
                <a:effectLst/>
                <a:latin typeface="Calibri" panose="020F0502020204030204" pitchFamily="34" charset="0"/>
                <a:ea typeface="Times New Roman" panose="02020603050405020304" pitchFamily="18" charset="0"/>
              </a:rPr>
              <a:t>“A piece of paper and a shred of cloth” or a certificate and a knot show appreciation. </a:t>
            </a:r>
            <a:r>
              <a:rPr lang="en-US" b="1" dirty="0">
                <a:effectLst/>
                <a:latin typeface="Calibri" panose="020F0502020204030204" pitchFamily="34" charset="0"/>
                <a:ea typeface="Times New Roman" panose="02020603050405020304" pitchFamily="18" charset="0"/>
              </a:rPr>
              <a:t>If you don’t show gratitude, even in its simplest form, you risk leaving a negative impression that someone is not appreciated.</a:t>
            </a:r>
            <a:r>
              <a:rPr lang="en-US" dirty="0">
                <a:effectLst/>
                <a:latin typeface="Calibri" panose="020F0502020204030204" pitchFamily="34" charset="0"/>
                <a:ea typeface="Times New Roman" panose="02020603050405020304" pitchFamily="18" charset="0"/>
              </a:rPr>
              <a:t>  </a:t>
            </a:r>
          </a:p>
          <a:p>
            <a:pPr marL="0" marR="0" algn="just">
              <a:spcBef>
                <a:spcPts val="0"/>
              </a:spcBef>
              <a:spcAft>
                <a:spcPts val="0"/>
              </a:spcAft>
            </a:pPr>
            <a:endParaRPr lang="en-US" b="1" dirty="0">
              <a:effectLst/>
              <a:latin typeface="Calibri" panose="020F0502020204030204" pitchFamily="34" charset="0"/>
              <a:ea typeface="Times New Roman" panose="02020603050405020304" pitchFamily="18" charset="0"/>
            </a:endParaRPr>
          </a:p>
          <a:p>
            <a:pPr marL="0" marR="0" algn="just">
              <a:spcBef>
                <a:spcPts val="0"/>
              </a:spcBef>
              <a:spcAft>
                <a:spcPts val="0"/>
              </a:spcAft>
            </a:pPr>
            <a:r>
              <a:rPr lang="en-US" b="1" dirty="0">
                <a:effectLst/>
                <a:latin typeface="Calibri" panose="020F0502020204030204" pitchFamily="34" charset="0"/>
                <a:ea typeface="Times New Roman" panose="02020603050405020304" pitchFamily="18" charset="0"/>
              </a:rPr>
              <a:t>Forgetting to follow up: </a:t>
            </a:r>
            <a:endParaRPr lang="en-US" dirty="0">
              <a:effectLst/>
              <a:latin typeface="Calibri" panose="020F0502020204030204" pitchFamily="34" charset="0"/>
              <a:ea typeface="Times New Roman" panose="02020603050405020304" pitchFamily="18" charset="0"/>
            </a:endParaRPr>
          </a:p>
          <a:p>
            <a:pPr marL="0" marR="0">
              <a:spcBef>
                <a:spcPts val="0"/>
              </a:spcBef>
              <a:spcAft>
                <a:spcPts val="0"/>
              </a:spcAft>
            </a:pPr>
            <a:r>
              <a:rPr lang="en-US" dirty="0">
                <a:effectLst/>
                <a:latin typeface="Calibri" panose="020F0502020204030204" pitchFamily="34" charset="0"/>
                <a:ea typeface="Times New Roman" panose="02020603050405020304" pitchFamily="18" charset="0"/>
              </a:rPr>
              <a:t>As we said earlier, say what you’ll do and do what you say.  Be consistent.  If a leader can’t rely on their commissioner for assistance, who can they rely on?   “I forgot to do it” won’t maintain the trust needed to work together effectively. </a:t>
            </a:r>
            <a:br>
              <a:rPr lang="en-US" dirty="0">
                <a:effectLst/>
                <a:latin typeface="Calibri" panose="020F0502020204030204" pitchFamily="34" charset="0"/>
                <a:ea typeface="Times New Roman" panose="02020603050405020304" pitchFamily="18" charset="0"/>
              </a:rPr>
            </a:br>
            <a:br>
              <a:rPr lang="en-US" dirty="0">
                <a:effectLst/>
                <a:latin typeface="Calibri" panose="020F0502020204030204" pitchFamily="34" charset="0"/>
                <a:ea typeface="Times New Roman" panose="02020603050405020304" pitchFamily="18" charset="0"/>
              </a:rPr>
            </a:br>
            <a:r>
              <a:rPr lang="en-US" b="1" dirty="0">
                <a:effectLst/>
                <a:latin typeface="Calibri" panose="020F0502020204030204" pitchFamily="34" charset="0"/>
                <a:ea typeface="Times New Roman" panose="02020603050405020304" pitchFamily="18" charset="0"/>
              </a:rPr>
              <a:t>Thinking and Talking Too Much About Yourself: </a:t>
            </a:r>
            <a:endParaRPr lang="en-US" dirty="0">
              <a:effectLst/>
              <a:latin typeface="Calibri" panose="020F0502020204030204" pitchFamily="34" charset="0"/>
              <a:ea typeface="Times New Roman" panose="02020603050405020304" pitchFamily="18" charset="0"/>
            </a:endParaRPr>
          </a:p>
          <a:p>
            <a:pPr marL="0" marR="0" algn="just">
              <a:spcBef>
                <a:spcPts val="0"/>
              </a:spcBef>
              <a:spcAft>
                <a:spcPts val="0"/>
              </a:spcAft>
            </a:pPr>
            <a:r>
              <a:rPr lang="en-US" dirty="0">
                <a:effectLst/>
                <a:latin typeface="Calibri" panose="020F0502020204030204" pitchFamily="34" charset="0"/>
                <a:ea typeface="Times New Roman" panose="02020603050405020304" pitchFamily="18" charset="0"/>
              </a:rPr>
              <a:t>Yes, it does start with you.  You make an effort to make connections.  But it’s not about talking about yourself all of the time.  </a:t>
            </a:r>
            <a:r>
              <a:rPr lang="en-US" b="1" dirty="0">
                <a:effectLst/>
                <a:latin typeface="Calibri" panose="020F0502020204030204" pitchFamily="34" charset="0"/>
                <a:ea typeface="Times New Roman" panose="02020603050405020304" pitchFamily="18" charset="0"/>
              </a:rPr>
              <a:t>If you’re talking about yourself, how can you show someone else you are interested in them?</a:t>
            </a:r>
            <a:r>
              <a:rPr lang="en-US" dirty="0">
                <a:effectLst/>
                <a:latin typeface="Calibri" panose="020F0502020204030204" pitchFamily="34" charset="0"/>
                <a:ea typeface="Times New Roman" panose="02020603050405020304" pitchFamily="18" charset="0"/>
              </a:rPr>
              <a:t>  Building relationships is about doing or saying the right thing for the right reasons. </a:t>
            </a:r>
          </a:p>
          <a:p>
            <a:pPr marL="0" marR="0">
              <a:spcBef>
                <a:spcPts val="0"/>
              </a:spcBef>
              <a:spcAft>
                <a:spcPts val="0"/>
              </a:spcAft>
            </a:pPr>
            <a:r>
              <a:rPr lang="en-US" b="1" dirty="0">
                <a:effectLst/>
                <a:latin typeface="Calibri" panose="020F0502020204030204" pitchFamily="34" charset="0"/>
                <a:ea typeface="Times New Roman" panose="02020603050405020304" pitchFamily="18" charset="0"/>
              </a:rPr>
              <a:t>Network to help others, not yourself</a:t>
            </a:r>
            <a:r>
              <a:rPr lang="en-US" dirty="0">
                <a:effectLst/>
                <a:latin typeface="Calibri" panose="020F0502020204030204" pitchFamily="34" charset="0"/>
                <a:ea typeface="Times New Roman" panose="02020603050405020304" pitchFamily="18" charset="0"/>
              </a:rPr>
              <a:t>. </a:t>
            </a:r>
            <a:br>
              <a:rPr lang="en-US" dirty="0">
                <a:effectLst/>
                <a:latin typeface="Calibri" panose="020F0502020204030204" pitchFamily="34" charset="0"/>
                <a:ea typeface="Times New Roman" panose="02020603050405020304" pitchFamily="18" charset="0"/>
              </a:rPr>
            </a:br>
            <a:endParaRPr lang="en-US" dirty="0">
              <a:effectLst/>
              <a:latin typeface="Calibri" panose="020F0502020204030204" pitchFamily="34" charset="0"/>
              <a:ea typeface="Times New Roman" panose="02020603050405020304" pitchFamily="18" charset="0"/>
            </a:endParaRPr>
          </a:p>
          <a:p>
            <a:pPr marL="0" marR="0" algn="just">
              <a:spcBef>
                <a:spcPts val="0"/>
              </a:spcBef>
              <a:spcAft>
                <a:spcPts val="615"/>
              </a:spcAft>
            </a:pPr>
            <a:r>
              <a:rPr lang="en-US" b="1" dirty="0">
                <a:effectLst/>
                <a:latin typeface="Calibri" panose="020F0502020204030204" pitchFamily="34" charset="0"/>
                <a:ea typeface="Times New Roman" panose="02020603050405020304" pitchFamily="18" charset="0"/>
              </a:rPr>
              <a:t>Stop Listening:</a:t>
            </a:r>
            <a:r>
              <a:rPr lang="en-US" dirty="0">
                <a:effectLst/>
                <a:latin typeface="Calibri" panose="020F0502020204030204" pitchFamily="34" charset="0"/>
                <a:ea typeface="Times New Roman" panose="02020603050405020304" pitchFamily="18" charset="0"/>
              </a:rPr>
              <a:t> </a:t>
            </a:r>
          </a:p>
          <a:p>
            <a:pPr marL="0" marR="0" algn="just">
              <a:spcBef>
                <a:spcPts val="0"/>
              </a:spcBef>
              <a:spcAft>
                <a:spcPts val="0"/>
              </a:spcAft>
            </a:pPr>
            <a:r>
              <a:rPr lang="en-US" dirty="0">
                <a:effectLst/>
                <a:latin typeface="Calibri" panose="020F0502020204030204" pitchFamily="34" charset="0"/>
                <a:ea typeface="Times New Roman" panose="02020603050405020304" pitchFamily="18" charset="0"/>
              </a:rPr>
              <a:t>If you fail to listen attentively, you give the speaker the impression that you don’t care about their well-being.  </a:t>
            </a:r>
            <a:r>
              <a:rPr lang="en-US" b="1" dirty="0">
                <a:effectLst/>
                <a:latin typeface="Calibri" panose="020F0502020204030204" pitchFamily="34" charset="0"/>
                <a:ea typeface="Times New Roman" panose="02020603050405020304" pitchFamily="18" charset="0"/>
              </a:rPr>
              <a:t>“He couldn’t care less.  He’s not even hearing what I have to say.”</a:t>
            </a:r>
            <a:r>
              <a:rPr lang="en-US" dirty="0">
                <a:effectLst/>
                <a:latin typeface="Calibri" panose="020F0502020204030204" pitchFamily="34" charset="0"/>
                <a:ea typeface="Times New Roman" panose="02020603050405020304" pitchFamily="18" charset="0"/>
              </a:rPr>
              <a:t>  People want to talk.  They also want someone to listen to them.  </a:t>
            </a:r>
          </a:p>
          <a:p>
            <a:pPr marL="0" marR="0" algn="just">
              <a:spcBef>
                <a:spcPts val="0"/>
              </a:spcBef>
              <a:spcAft>
                <a:spcPts val="0"/>
              </a:spcAft>
            </a:pPr>
            <a:r>
              <a:rPr lang="en-US" dirty="0">
                <a:effectLst/>
                <a:latin typeface="Calibri" panose="020F0502020204030204" pitchFamily="34" charset="0"/>
                <a:ea typeface="Times New Roman" panose="02020603050405020304" pitchFamily="18" charset="0"/>
              </a:rPr>
              <a:t> </a:t>
            </a:r>
          </a:p>
          <a:p>
            <a:pPr marL="0" marR="0"/>
            <a:r>
              <a:rPr lang="en-US" b="1" dirty="0">
                <a:effectLst/>
                <a:latin typeface="Calibri" panose="020F0502020204030204" pitchFamily="34" charset="0"/>
                <a:ea typeface="Times New Roman" panose="02020603050405020304" pitchFamily="18" charset="0"/>
              </a:rPr>
              <a:t>A Slip of the Tongue: </a:t>
            </a:r>
            <a:endParaRPr lang="en-US" dirty="0">
              <a:effectLst/>
              <a:latin typeface="Calibri" panose="020F0502020204030204" pitchFamily="34" charset="0"/>
              <a:ea typeface="Times New Roman" panose="02020603050405020304" pitchFamily="18" charset="0"/>
            </a:endParaRPr>
          </a:p>
          <a:p>
            <a:pPr marL="0" marR="0"/>
            <a:r>
              <a:rPr lang="en-US" dirty="0">
                <a:effectLst/>
                <a:latin typeface="Calibri" panose="020F0502020204030204" pitchFamily="34" charset="0"/>
                <a:ea typeface="Times New Roman" panose="02020603050405020304" pitchFamily="18" charset="0"/>
              </a:rPr>
              <a:t>We sometimes say the wrong thing to the wrong person at the wrong time.  Remember that as commissioners, we represent the larger organization and must do our best to choose our words carefully to avoid leaving a wrong impression or giving incorrect information.  </a:t>
            </a:r>
            <a:r>
              <a:rPr lang="en-US"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“Choose your words wisely, as they may be your last.” </a:t>
            </a:r>
            <a:endParaRPr lang="en-US" dirty="0">
              <a:effectLst/>
              <a:latin typeface="Calibri" panose="020F0502020204030204" pitchFamily="34" charset="0"/>
              <a:ea typeface="Times New Roman" panose="02020603050405020304" pitchFamily="18" charset="0"/>
            </a:endParaRPr>
          </a:p>
          <a:p>
            <a:pPr marL="0" marR="0"/>
            <a:r>
              <a:rPr lang="en-US" dirty="0">
                <a:effectLst/>
                <a:latin typeface="Calibri" panose="020F0502020204030204" pitchFamily="34" charset="0"/>
                <a:ea typeface="Times New Roman" panose="02020603050405020304" pitchFamily="18" charset="0"/>
              </a:rPr>
              <a:t> </a:t>
            </a:r>
          </a:p>
          <a:p>
            <a:pPr marL="0" marR="0"/>
            <a:r>
              <a:rPr lang="en-US" b="1" dirty="0">
                <a:effectLst/>
                <a:latin typeface="Calibri" panose="020F0502020204030204" pitchFamily="34" charset="0"/>
                <a:ea typeface="Times New Roman" panose="02020603050405020304" pitchFamily="18" charset="0"/>
              </a:rPr>
              <a:t>Violating a Confidence: </a:t>
            </a:r>
            <a:endParaRPr lang="en-US" dirty="0">
              <a:effectLst/>
              <a:latin typeface="Calibri" panose="020F0502020204030204" pitchFamily="34" charset="0"/>
              <a:ea typeface="Times New Roman" panose="02020603050405020304" pitchFamily="18" charset="0"/>
            </a:endParaRPr>
          </a:p>
          <a:p>
            <a:pPr marL="0" marR="0"/>
            <a:r>
              <a:rPr lang="en-US" dirty="0">
                <a:effectLst/>
                <a:latin typeface="Calibri" panose="020F0502020204030204" pitchFamily="34" charset="0"/>
                <a:ea typeface="Times New Roman" panose="02020603050405020304" pitchFamily="18" charset="0"/>
              </a:rPr>
              <a:t>Simply stated, if you do not demonstrate your integrity to keep matters spoken in confidence, you will not be able to remain close to anyone. No trust = no</a:t>
            </a:r>
            <a:r>
              <a:rPr lang="en-US" b="1" dirty="0">
                <a:effectLst/>
                <a:latin typeface="Calibri" panose="020F0502020204030204" pitchFamily="34" charset="0"/>
                <a:ea typeface="Times New Roman" panose="02020603050405020304" pitchFamily="18" charset="0"/>
              </a:rPr>
              <a:t> relationship.</a:t>
            </a:r>
            <a:r>
              <a:rPr lang="en-US" dirty="0">
                <a:effectLst/>
                <a:latin typeface="Calibri" panose="020F0502020204030204" pitchFamily="34" charset="0"/>
                <a:ea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CBE1668-4D6A-4C8F-8C32-819FE6F32F94}" type="slidenum">
              <a:rPr lang="en-US" smtClean="0"/>
              <a:t>14</a:t>
            </a:fld>
            <a:endParaRPr lang="en-US"/>
          </a:p>
        </p:txBody>
      </p:sp>
    </p:spTree>
    <p:extLst>
      <p:ext uri="{BB962C8B-B14F-4D97-AF65-F5344CB8AC3E}">
        <p14:creationId xmlns:p14="http://schemas.microsoft.com/office/powerpoint/2010/main" val="262583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54188" y="768350"/>
            <a:ext cx="3348037" cy="1884363"/>
          </a:xfrm>
        </p:spPr>
      </p:sp>
      <p:sp>
        <p:nvSpPr>
          <p:cNvPr id="3" name="Notes Placeholder 2"/>
          <p:cNvSpPr>
            <a:spLocks noGrp="1"/>
          </p:cNvSpPr>
          <p:nvPr>
            <p:ph type="body" idx="1"/>
          </p:nvPr>
        </p:nvSpPr>
        <p:spPr>
          <a:xfrm>
            <a:off x="685006" y="3027363"/>
            <a:ext cx="5486400" cy="5099367"/>
          </a:xfrm>
        </p:spPr>
        <p:txBody>
          <a:bodyPr/>
          <a:lstStyle/>
          <a:p>
            <a:pPr marL="0" marR="20955" lvl="0" indent="0" fontAlgn="base">
              <a:spcBef>
                <a:spcPts val="0"/>
              </a:spcBef>
              <a:spcAft>
                <a:spcPts val="25"/>
              </a:spcAft>
              <a:buClr>
                <a:srgbClr val="000000"/>
              </a:buClr>
              <a:buSzPts val="1200"/>
              <a:buFont typeface="+mj-lt"/>
              <a:buNone/>
            </a:pPr>
            <a:r>
              <a:rPr lang="en-US" b="1" u="none" strike="noStrike" dirty="0">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How to Rebuild a Damaged Relationship</a:t>
            </a:r>
          </a:p>
          <a:p>
            <a:pPr marL="171450" marR="20955" lvl="0" indent="-171450" fontAlgn="base">
              <a:spcBef>
                <a:spcPts val="0"/>
              </a:spcBef>
              <a:spcAft>
                <a:spcPts val="25"/>
              </a:spcAft>
              <a:buClr>
                <a:srgbClr val="000000"/>
              </a:buClr>
              <a:buSzPts val="1200"/>
              <a:buFont typeface="Arial" panose="020B0604020202020204" pitchFamily="34" charset="0"/>
              <a:buChar char="•"/>
            </a:pPr>
            <a:r>
              <a:rPr lang="en-US" u="none" strike="noStrike" dirty="0">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Recognize the problem</a:t>
            </a:r>
          </a:p>
          <a:p>
            <a:pPr marL="171450" marR="20955" lvl="0" indent="-171450" fontAlgn="base">
              <a:spcBef>
                <a:spcPts val="0"/>
              </a:spcBef>
              <a:spcAft>
                <a:spcPts val="25"/>
              </a:spcAft>
              <a:buClr>
                <a:srgbClr val="000000"/>
              </a:buClr>
              <a:buSzPts val="1200"/>
              <a:buFont typeface="Arial" panose="020B0604020202020204" pitchFamily="34" charset="0"/>
              <a:buChar char="•"/>
            </a:pPr>
            <a:r>
              <a:rPr lang="en-US" u="none" strike="noStrike" dirty="0">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Be humble</a:t>
            </a:r>
          </a:p>
          <a:p>
            <a:pPr marL="171450" marR="20955" lvl="0" indent="-171450" fontAlgn="base">
              <a:spcBef>
                <a:spcPts val="0"/>
              </a:spcBef>
              <a:spcAft>
                <a:spcPts val="25"/>
              </a:spcAft>
              <a:buClr>
                <a:srgbClr val="000000"/>
              </a:buClr>
              <a:buSzPts val="1200"/>
              <a:buFont typeface="Arial" panose="020B0604020202020204" pitchFamily="34" charset="0"/>
              <a:buChar char="•"/>
            </a:pPr>
            <a:r>
              <a:rPr lang="en-US" u="none" strike="noStrike" dirty="0">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Keep your word</a:t>
            </a:r>
          </a:p>
          <a:p>
            <a:pPr marL="0" marR="0">
              <a:spcBef>
                <a:spcPts val="0"/>
              </a:spcBef>
              <a:spcAft>
                <a:spcPts val="0"/>
              </a:spcAft>
            </a:pPr>
            <a:r>
              <a:rPr lang="en-US" dirty="0">
                <a:effectLst/>
                <a:latin typeface="Calibri" panose="020F0502020204030204" pitchFamily="34" charset="0"/>
                <a:ea typeface="Times New Roman" panose="02020603050405020304" pitchFamily="18" charset="0"/>
              </a:rPr>
              <a:t> </a:t>
            </a:r>
          </a:p>
          <a:p>
            <a:pPr marL="0" marR="20955">
              <a:spcBef>
                <a:spcPts val="0"/>
              </a:spcBef>
              <a:spcAft>
                <a:spcPts val="0"/>
              </a:spcAft>
            </a:pPr>
            <a:r>
              <a:rPr lang="en-US" b="1" dirty="0">
                <a:effectLst/>
                <a:latin typeface="Calibri" panose="020F0502020204030204" pitchFamily="34" charset="0"/>
                <a:ea typeface="Times New Roman" panose="02020603050405020304" pitchFamily="18" charset="0"/>
              </a:rPr>
              <a:t>ASK:  How do you rebuild a broken relationship?  Discuss as time allows.</a:t>
            </a:r>
            <a:r>
              <a:rPr lang="en-US" b="1" dirty="0">
                <a:solidFill>
                  <a:srgbClr val="FF0000"/>
                </a:solidFill>
                <a:effectLst/>
                <a:latin typeface="Calibri" panose="020F0502020204030204" pitchFamily="34" charset="0"/>
                <a:ea typeface="Times New Roman" panose="02020603050405020304" pitchFamily="18" charset="0"/>
              </a:rPr>
              <a:t> </a:t>
            </a:r>
            <a:endParaRPr lang="en-US" dirty="0">
              <a:effectLst/>
              <a:latin typeface="Calibri" panose="020F0502020204030204" pitchFamily="34" charset="0"/>
              <a:ea typeface="Times New Roman" panose="02020603050405020304" pitchFamily="18" charset="0"/>
            </a:endParaRPr>
          </a:p>
          <a:p>
            <a:pPr marL="0" marR="0">
              <a:lnSpc>
                <a:spcPct val="107000"/>
              </a:lnSpc>
              <a:spcAft>
                <a:spcPts val="625"/>
              </a:spcAft>
            </a:pPr>
            <a:r>
              <a:rPr lang="en-US" sz="1800" dirty="0">
                <a:effectLst/>
                <a:latin typeface="Calibri" panose="020F0502020204030204" pitchFamily="34" charset="0"/>
                <a:ea typeface="Times New Roman" panose="02020603050405020304" pitchFamily="18" charset="0"/>
              </a:rPr>
              <a:t>In a few words, rebuilding a bruised relationship is painful and time-consuming. </a:t>
            </a:r>
          </a:p>
          <a:p>
            <a:pPr marL="0" marR="0"/>
            <a:r>
              <a:rPr lang="en-US" sz="1800" dirty="0">
                <a:effectLst/>
                <a:latin typeface="Calibri" panose="020F0502020204030204" pitchFamily="34" charset="0"/>
                <a:ea typeface="Times New Roman" panose="02020603050405020304" pitchFamily="18" charset="0"/>
              </a:rPr>
              <a:t>The first step in rebuilding any relationship is recognizing what went wrong without assigning blame. Evaluate what went wrong in the first place. Be humble and explain honestly what went wrong. If you need to apologize, do it. </a:t>
            </a:r>
          </a:p>
          <a:p>
            <a:pPr marL="0" marR="0"/>
            <a:r>
              <a:rPr lang="en-US" sz="1800" dirty="0">
                <a:effectLst/>
                <a:latin typeface="Calibri" panose="020F0502020204030204" pitchFamily="34" charset="0"/>
                <a:ea typeface="Times New Roman" panose="02020603050405020304" pitchFamily="18" charset="0"/>
              </a:rPr>
              <a:t> </a:t>
            </a:r>
          </a:p>
          <a:p>
            <a:pPr marL="0" marR="0"/>
            <a:r>
              <a:rPr lang="en-US" sz="1800" dirty="0">
                <a:effectLst/>
                <a:latin typeface="Calibri" panose="020F0502020204030204" pitchFamily="34" charset="0"/>
                <a:ea typeface="Times New Roman" panose="02020603050405020304" pitchFamily="18" charset="0"/>
              </a:rPr>
              <a:t>That first step is only the beginning.  You will have to work overtime to repair the</a:t>
            </a:r>
            <a:r>
              <a:rPr lang="en-US" sz="1800" dirty="0">
                <a:solidFill>
                  <a:srgbClr val="00B0F0"/>
                </a:solidFill>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broken trust.  Keep your word.  Be open.  Be genuine.  Demonstrate a sincere concern for the other person. </a:t>
            </a:r>
          </a:p>
          <a:p>
            <a:pPr marL="0" marR="0"/>
            <a:r>
              <a:rPr lang="en-US" sz="1800" dirty="0">
                <a:effectLst/>
                <a:latin typeface="Calibri" panose="020F0502020204030204" pitchFamily="34" charset="0"/>
                <a:ea typeface="Times New Roman" panose="02020603050405020304" pitchFamily="18" charset="0"/>
              </a:rPr>
              <a:t> </a:t>
            </a:r>
          </a:p>
          <a:p>
            <a:pPr marL="0" marR="0"/>
            <a:r>
              <a:rPr lang="en-US" sz="1800" dirty="0">
                <a:effectLst/>
                <a:latin typeface="Calibri" panose="020F0502020204030204" pitchFamily="34" charset="0"/>
                <a:ea typeface="Times New Roman" panose="02020603050405020304" pitchFamily="18" charset="0"/>
              </a:rPr>
              <a:t>Then, go back to the top 10 suggestions and start climbing the pyramid again, fully aware that rebuilding will take much longer. </a:t>
            </a:r>
          </a:p>
          <a:p>
            <a:pPr marL="0" marR="0"/>
            <a:endParaRPr lang="en-US" sz="1800" dirty="0">
              <a:effectLst/>
              <a:latin typeface="Calibri" panose="020F0502020204030204" pitchFamily="34" charset="0"/>
              <a:ea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FCBE1668-4D6A-4C8F-8C32-819FE6F32F94}" type="slidenum">
              <a:rPr lang="en-US" smtClean="0"/>
              <a:t>15</a:t>
            </a:fld>
            <a:endParaRPr lang="en-US"/>
          </a:p>
        </p:txBody>
      </p:sp>
    </p:spTree>
    <p:extLst>
      <p:ext uri="{BB962C8B-B14F-4D97-AF65-F5344CB8AC3E}">
        <p14:creationId xmlns:p14="http://schemas.microsoft.com/office/powerpoint/2010/main" val="32341251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en-US" dirty="0"/>
              <a:t>Building relationships does not always come naturally.  </a:t>
            </a:r>
          </a:p>
          <a:p>
            <a:pPr marL="0" indent="0" algn="l">
              <a:buNone/>
            </a:pPr>
            <a:endParaRPr lang="en-US" sz="1000" dirty="0"/>
          </a:p>
          <a:p>
            <a:pPr marL="0" indent="0" algn="l">
              <a:buNone/>
            </a:pPr>
            <a:r>
              <a:rPr lang="en-US" dirty="0"/>
              <a:t>Relationships of any worth can be planned, take time, and require persistent effort.  </a:t>
            </a:r>
          </a:p>
          <a:p>
            <a:pPr marL="0" indent="0" algn="l">
              <a:buNone/>
            </a:pPr>
            <a:r>
              <a:rPr lang="en-US" sz="1000" dirty="0"/>
              <a:t>	</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16</a:t>
            </a:fld>
            <a:endParaRPr lang="en-US"/>
          </a:p>
        </p:txBody>
      </p:sp>
    </p:spTree>
    <p:extLst>
      <p:ext uri="{BB962C8B-B14F-4D97-AF65-F5344CB8AC3E}">
        <p14:creationId xmlns:p14="http://schemas.microsoft.com/office/powerpoint/2010/main" val="2273375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17</a:t>
            </a:fld>
            <a:endParaRPr lang="en-US"/>
          </a:p>
        </p:txBody>
      </p:sp>
    </p:spTree>
    <p:extLst>
      <p:ext uri="{BB962C8B-B14F-4D97-AF65-F5344CB8AC3E}">
        <p14:creationId xmlns:p14="http://schemas.microsoft.com/office/powerpoint/2010/main" val="2170221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371600" y="4400549"/>
            <a:ext cx="4530144" cy="3600451"/>
          </a:xfrm>
        </p:spPr>
        <p:txBody>
          <a:bodyPr/>
          <a:lstStyle/>
          <a:p>
            <a:pPr marL="0" marR="0" lvl="0" indent="0" defTabSz="914400" rtl="0" eaLnBrk="1" fontAlgn="auto" latinLnBrk="0" hangingPunct="1">
              <a:spcBef>
                <a:spcPts val="0"/>
              </a:spcBef>
              <a:spcAft>
                <a:spcPts val="0"/>
              </a:spcAft>
              <a:buClrTx/>
              <a:buSzTx/>
              <a:buFontTx/>
              <a:buNone/>
              <a:tabLst/>
              <a:defRPr/>
            </a:pPr>
            <a:r>
              <a:rPr lang="en-US" dirty="0">
                <a:effectLst/>
                <a:ea typeface="Times New Roman" panose="02020603050405020304" pitchFamily="18" charset="0"/>
              </a:rPr>
              <a:t>Unit service is all about relationships. In this course, we will discuss how commissioners can build and maintain positive relationships with those they serve and explore possible pitfalls that can undermine them.</a:t>
            </a:r>
          </a:p>
          <a:p>
            <a:endParaRPr lang="en-US" dirty="0"/>
          </a:p>
          <a:p>
            <a:r>
              <a:rPr lang="en-US" dirty="0"/>
              <a:t>Learning objectives for this course today are:</a:t>
            </a:r>
          </a:p>
          <a:p>
            <a:pPr marL="171450" indent="-171450">
              <a:buFont typeface="Arial" panose="020B0604020202020204" pitchFamily="34" charset="0"/>
              <a:buChar char="•"/>
            </a:pPr>
            <a:r>
              <a:rPr lang="en-US" b="1" u="none" strike="noStrike" kern="1200" dirty="0">
                <a:solidFill>
                  <a:schemeClr val="tx1"/>
                </a:solidFill>
                <a:effectLst/>
                <a:ea typeface="+mn-ea"/>
                <a:cs typeface="+mn-cs"/>
              </a:rPr>
              <a:t>Discuss </a:t>
            </a:r>
            <a:r>
              <a:rPr lang="en-US" u="none" strike="noStrike" kern="1200" dirty="0">
                <a:solidFill>
                  <a:schemeClr val="tx1"/>
                </a:solidFill>
                <a:effectLst/>
                <a:ea typeface="+mn-ea"/>
                <a:cs typeface="+mn-cs"/>
              </a:rPr>
              <a:t>the top ten list that people seek in a positive relationship.</a:t>
            </a:r>
          </a:p>
          <a:p>
            <a:pPr marL="171450" indent="-171450">
              <a:buFont typeface="Arial" panose="020B0604020202020204" pitchFamily="34" charset="0"/>
              <a:buChar char="•"/>
            </a:pPr>
            <a:r>
              <a:rPr lang="en-US" b="1" u="none" strike="noStrike" kern="1200" dirty="0">
                <a:solidFill>
                  <a:schemeClr val="tx1"/>
                </a:solidFill>
                <a:effectLst/>
                <a:ea typeface="+mn-ea"/>
                <a:cs typeface="+mn-cs"/>
              </a:rPr>
              <a:t>Explain</a:t>
            </a:r>
            <a:r>
              <a:rPr lang="en-US" u="none" strike="noStrike" kern="1200" dirty="0">
                <a:solidFill>
                  <a:schemeClr val="tx1"/>
                </a:solidFill>
                <a:effectLst/>
                <a:ea typeface="+mn-ea"/>
                <a:cs typeface="+mn-cs"/>
              </a:rPr>
              <a:t> one way to measure relationships.</a:t>
            </a:r>
          </a:p>
          <a:p>
            <a:pPr marL="171450" indent="-171450">
              <a:buFont typeface="Arial" panose="020B0604020202020204" pitchFamily="34" charset="0"/>
              <a:buChar char="•"/>
            </a:pPr>
            <a:r>
              <a:rPr lang="en-US" b="1" u="none" strike="noStrike" kern="1200" dirty="0">
                <a:solidFill>
                  <a:schemeClr val="tx1"/>
                </a:solidFill>
                <a:effectLst/>
                <a:ea typeface="+mn-ea"/>
                <a:cs typeface="+mn-cs"/>
              </a:rPr>
              <a:t>Explore</a:t>
            </a:r>
            <a:r>
              <a:rPr lang="en-US" u="none" strike="noStrike" kern="1200" dirty="0">
                <a:solidFill>
                  <a:schemeClr val="tx1"/>
                </a:solidFill>
                <a:effectLst/>
                <a:ea typeface="+mn-ea"/>
                <a:cs typeface="+mn-cs"/>
              </a:rPr>
              <a:t> possible mistakes that can harm relationships.</a:t>
            </a:r>
          </a:p>
          <a:p>
            <a:pPr marL="171450" indent="-171450">
              <a:buFont typeface="Arial" panose="020B0604020202020204" pitchFamily="34" charset="0"/>
              <a:buChar char="•"/>
            </a:pPr>
            <a:r>
              <a:rPr lang="en-US" b="1" u="none" strike="noStrike" kern="1200" dirty="0">
                <a:solidFill>
                  <a:schemeClr val="tx1"/>
                </a:solidFill>
                <a:effectLst/>
                <a:ea typeface="+mn-ea"/>
                <a:cs typeface="+mn-cs"/>
              </a:rPr>
              <a:t>Explain</a:t>
            </a:r>
            <a:r>
              <a:rPr lang="en-US" u="none" strike="noStrike" kern="1200" dirty="0">
                <a:solidFill>
                  <a:schemeClr val="tx1"/>
                </a:solidFill>
                <a:effectLst/>
                <a:ea typeface="+mn-ea"/>
                <a:cs typeface="+mn-cs"/>
              </a:rPr>
              <a:t> how to rebuild a damaged relationship    </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2</a:t>
            </a:fld>
            <a:endParaRPr lang="en-US"/>
          </a:p>
        </p:txBody>
      </p:sp>
    </p:spTree>
    <p:extLst>
      <p:ext uri="{BB962C8B-B14F-4D97-AF65-F5344CB8AC3E}">
        <p14:creationId xmlns:p14="http://schemas.microsoft.com/office/powerpoint/2010/main" val="37678312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b="1" dirty="0">
                <a:effectLst/>
                <a:latin typeface="Calibri" panose="020F0502020204030204" pitchFamily="34" charset="0"/>
                <a:ea typeface="Calibri" panose="020F0502020204030204" pitchFamily="34" charset="0"/>
              </a:rPr>
              <a:t>“Commissioner Encounter” Activity – 5 minutes (As quickly as possible)</a:t>
            </a:r>
            <a:endParaRPr lang="en-US" dirty="0">
              <a:effectLst/>
              <a:latin typeface="Calibri" panose="020F0502020204030204" pitchFamily="34" charset="0"/>
              <a:ea typeface="Times New Roman" panose="02020603050405020304" pitchFamily="18" charset="0"/>
            </a:endParaRPr>
          </a:p>
          <a:p>
            <a:pPr marL="0" marR="0">
              <a:spcBef>
                <a:spcPts val="0"/>
              </a:spcBef>
              <a:spcAft>
                <a:spcPts val="0"/>
              </a:spcAft>
            </a:pPr>
            <a:r>
              <a:rPr lang="en-US" b="1" dirty="0">
                <a:effectLst/>
                <a:latin typeface="Calibri" panose="020F0502020204030204" pitchFamily="34" charset="0"/>
                <a:ea typeface="Calibri" panose="020F0502020204030204" pitchFamily="34" charset="0"/>
              </a:rPr>
              <a:t>Distribute “Commissioner Encounter Activity:</a:t>
            </a:r>
            <a:endParaRPr lang="en-US" dirty="0">
              <a:effectLst/>
              <a:latin typeface="Calibri" panose="020F0502020204030204" pitchFamily="34" charset="0"/>
              <a:ea typeface="Times New Roman" panose="02020603050405020304" pitchFamily="18" charset="0"/>
            </a:endParaRPr>
          </a:p>
          <a:p>
            <a:pPr marL="0" marR="0">
              <a:spcBef>
                <a:spcPts val="0"/>
              </a:spcBef>
              <a:spcAft>
                <a:spcPts val="0"/>
              </a:spcAft>
            </a:pPr>
            <a:r>
              <a:rPr lang="en-US" dirty="0">
                <a:effectLst/>
                <a:latin typeface="Calibri" panose="020F0502020204030204" pitchFamily="34" charset="0"/>
                <a:ea typeface="Calibri" panose="020F0502020204030204" pitchFamily="34" charset="0"/>
              </a:rPr>
              <a:t>Participants meet and greet other participants and have others initial the appropriate criteria box.  Participants may only initial one box per sheet.</a:t>
            </a:r>
          </a:p>
          <a:p>
            <a:pPr marL="0" marR="0">
              <a:spcBef>
                <a:spcPts val="0"/>
              </a:spcBef>
              <a:spcAft>
                <a:spcPts val="0"/>
              </a:spcAft>
            </a:pPr>
            <a:endParaRPr lang="en-US" dirty="0">
              <a:effectLst/>
              <a:latin typeface="Calibri" panose="020F0502020204030204" pitchFamily="34" charset="0"/>
              <a:ea typeface="Times New Roman" panose="02020603050405020304" pitchFamily="18" charset="0"/>
            </a:endParaRPr>
          </a:p>
          <a:p>
            <a:pPr marL="0" marR="0">
              <a:spcBef>
                <a:spcPts val="0"/>
              </a:spcBef>
              <a:spcAft>
                <a:spcPts val="0"/>
              </a:spcAft>
            </a:pPr>
            <a:r>
              <a:rPr lang="en-US" dirty="0">
                <a:effectLst/>
                <a:latin typeface="Calibri" panose="020F0502020204030204" pitchFamily="34" charset="0"/>
                <a:ea typeface="Calibri" panose="020F0502020204030204" pitchFamily="34" charset="0"/>
              </a:rPr>
              <a:t> </a:t>
            </a:r>
            <a:endParaRPr lang="en-US" dirty="0">
              <a:effectLst/>
              <a:latin typeface="Calibri" panose="020F0502020204030204" pitchFamily="34" charset="0"/>
              <a:ea typeface="Times New Roman" panose="02020603050405020304" pitchFamily="18" charset="0"/>
            </a:endParaRPr>
          </a:p>
          <a:p>
            <a:pPr marL="0" marR="0">
              <a:spcBef>
                <a:spcPts val="0"/>
              </a:spcBef>
              <a:spcAft>
                <a:spcPts val="0"/>
              </a:spcAft>
            </a:pPr>
            <a:r>
              <a:rPr lang="en-US" b="1" dirty="0">
                <a:effectLst/>
                <a:latin typeface="Calibri" panose="020F0502020204030204" pitchFamily="34" charset="0"/>
                <a:ea typeface="Calibri" panose="020F0502020204030204" pitchFamily="34" charset="0"/>
              </a:rPr>
              <a:t>VIRTUAL Option:</a:t>
            </a:r>
            <a:r>
              <a:rPr lang="en-US" dirty="0">
                <a:effectLst/>
                <a:latin typeface="Calibri" panose="020F0502020204030204" pitchFamily="34" charset="0"/>
                <a:ea typeface="Calibri" panose="020F0502020204030204" pitchFamily="34" charset="0"/>
              </a:rPr>
              <a:t> Depending on class size, have participants introduce themselves: Name, Council, Scouting role.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Times New Roman" panose="02020603050405020304" pitchFamily="18" charset="0"/>
              </a:rPr>
              <a:t>No more than 15 – 30 seconds per person. </a:t>
            </a:r>
            <a:endParaRPr lang="en-US" sz="1800" dirty="0">
              <a:effectLst/>
              <a:latin typeface="Calibri" panose="020F0502020204030204" pitchFamily="34" charset="0"/>
              <a:ea typeface="Times New Roman" panose="02020603050405020304" pitchFamily="18" charset="0"/>
            </a:endParaRPr>
          </a:p>
          <a:p>
            <a:pPr marL="0" marR="0">
              <a:spcBef>
                <a:spcPts val="0"/>
              </a:spcBef>
              <a:spcAft>
                <a:spcPts val="0"/>
              </a:spcAft>
            </a:pPr>
            <a:endParaRPr lang="en-US" dirty="0">
              <a:effectLst/>
              <a:latin typeface="Calibri" panose="020F0502020204030204" pitchFamily="34" charset="0"/>
              <a:ea typeface="Calibri" panose="020F0502020204030204" pitchFamily="34" charset="0"/>
            </a:endParaRPr>
          </a:p>
          <a:p>
            <a:pPr marL="0" marR="0">
              <a:spcBef>
                <a:spcPts val="0"/>
              </a:spcBef>
              <a:spcAft>
                <a:spcPts val="0"/>
              </a:spcAft>
            </a:pPr>
            <a:r>
              <a:rPr lang="en-US" dirty="0">
                <a:effectLst/>
                <a:latin typeface="Calibri" panose="020F0502020204030204" pitchFamily="34" charset="0"/>
                <a:ea typeface="Calibri" panose="020F0502020204030204" pitchFamily="34" charset="0"/>
              </a:rPr>
              <a:t>Then, the instructor may ask one of the “20 Questions.”</a:t>
            </a:r>
            <a:endParaRPr lang="en-US" dirty="0">
              <a:effectLst/>
              <a:latin typeface="Calibri" panose="020F0502020204030204" pitchFamily="34" charset="0"/>
              <a:ea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FCBE1668-4D6A-4C8F-8C32-819FE6F32F94}" type="slidenum">
              <a:rPr lang="en-US" smtClean="0"/>
              <a:t>3</a:t>
            </a:fld>
            <a:endParaRPr lang="en-US"/>
          </a:p>
        </p:txBody>
      </p:sp>
    </p:spTree>
    <p:extLst>
      <p:ext uri="{BB962C8B-B14F-4D97-AF65-F5344CB8AC3E}">
        <p14:creationId xmlns:p14="http://schemas.microsoft.com/office/powerpoint/2010/main" val="2723935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kern="1200" dirty="0">
                <a:effectLst/>
                <a:ea typeface="+mn-ea"/>
                <a:cs typeface="+mn-cs"/>
              </a:rPr>
              <a:t>Rhetorical Questions</a:t>
            </a:r>
            <a:endParaRPr lang="en-US" kern="1200" dirty="0">
              <a:effectLst/>
              <a:ea typeface="+mn-ea"/>
              <a:cs typeface="+mn-cs"/>
            </a:endParaRPr>
          </a:p>
          <a:p>
            <a:r>
              <a:rPr lang="en-US" kern="1200" dirty="0">
                <a:effectLst/>
                <a:ea typeface="+mn-ea"/>
                <a:cs typeface="+mn-cs"/>
              </a:rPr>
              <a:t> </a:t>
            </a:r>
          </a:p>
          <a:p>
            <a:r>
              <a:rPr lang="en-US" b="1" kern="1200" dirty="0">
                <a:effectLst/>
                <a:ea typeface="+mn-ea"/>
                <a:cs typeface="+mn-cs"/>
              </a:rPr>
              <a:t>ASK:</a:t>
            </a:r>
            <a:r>
              <a:rPr lang="en-US" kern="1200" dirty="0">
                <a:effectLst/>
                <a:ea typeface="+mn-ea"/>
                <a:cs typeface="+mn-cs"/>
              </a:rPr>
              <a:t> (Don’t Answer) </a:t>
            </a:r>
          </a:p>
          <a:p>
            <a:r>
              <a:rPr lang="en-US" kern="1200" dirty="0">
                <a:effectLst/>
                <a:ea typeface="+mn-ea"/>
                <a:cs typeface="+mn-cs"/>
              </a:rPr>
              <a:t> </a:t>
            </a:r>
          </a:p>
          <a:p>
            <a:r>
              <a:rPr lang="en-US" kern="1200" dirty="0">
                <a:effectLst/>
                <a:ea typeface="+mn-ea"/>
                <a:cs typeface="+mn-cs"/>
              </a:rPr>
              <a:t>Think of these scenarios, if you will:</a:t>
            </a:r>
          </a:p>
          <a:p>
            <a:pPr marL="171450" indent="-171450">
              <a:buFont typeface="Arial" panose="020B0604020202020204" pitchFamily="34" charset="0"/>
              <a:buChar char="•"/>
            </a:pPr>
            <a:r>
              <a:rPr lang="en-US" kern="1200" dirty="0">
                <a:effectLst/>
                <a:ea typeface="+mn-ea"/>
                <a:cs typeface="+mn-cs"/>
              </a:rPr>
              <a:t>Can anyone win the ball game by himself?</a:t>
            </a:r>
          </a:p>
          <a:p>
            <a:pPr marL="171450" indent="-171450">
              <a:buFont typeface="Arial" panose="020B0604020202020204" pitchFamily="34" charset="0"/>
              <a:buChar char="•"/>
            </a:pPr>
            <a:r>
              <a:rPr lang="en-US" kern="1200" dirty="0">
                <a:effectLst/>
                <a:ea typeface="+mn-ea"/>
                <a:cs typeface="+mn-cs"/>
              </a:rPr>
              <a:t>Can anyone with a tennis match alone?</a:t>
            </a:r>
          </a:p>
          <a:p>
            <a:pPr marL="171450" indent="-171450">
              <a:buFont typeface="Arial" panose="020B0604020202020204" pitchFamily="34" charset="0"/>
              <a:buChar char="•"/>
            </a:pPr>
            <a:r>
              <a:rPr lang="en-US" dirty="0">
                <a:effectLst/>
                <a:ea typeface="Times New Roman" panose="02020603050405020304" pitchFamily="18" charset="0"/>
              </a:rPr>
              <a:t>Can a Life Scout earn Eagle rank without help? </a:t>
            </a:r>
          </a:p>
          <a:p>
            <a:pPr marL="171450" indent="-171450">
              <a:buFont typeface="Arial" panose="020B0604020202020204" pitchFamily="34" charset="0"/>
              <a:buChar char="•"/>
            </a:pPr>
            <a:r>
              <a:rPr lang="en-US" dirty="0">
                <a:effectLst/>
                <a:ea typeface="Times New Roman" panose="02020603050405020304" pitchFamily="18" charset="0"/>
              </a:rPr>
              <a:t>Can leaders do their jobs all alone?</a:t>
            </a:r>
          </a:p>
          <a:p>
            <a:endParaRPr lang="en-US" kern="1200" dirty="0">
              <a:effectLst/>
              <a:ea typeface="+mn-ea"/>
              <a:cs typeface="+mn-cs"/>
            </a:endParaRPr>
          </a:p>
          <a:p>
            <a:pPr marL="0" marR="0" lvl="0" indent="0" algn="l" defTabSz="914400" rtl="0" eaLnBrk="1" fontAlgn="auto" latinLnBrk="0" hangingPunct="1">
              <a:spcBef>
                <a:spcPts val="0"/>
              </a:spcBef>
              <a:spcAft>
                <a:spcPts val="0"/>
              </a:spcAft>
              <a:buClrTx/>
              <a:buSzTx/>
              <a:buFontTx/>
              <a:buNone/>
              <a:tabLst/>
              <a:defRPr/>
            </a:pPr>
            <a:r>
              <a:rPr lang="en-US" dirty="0">
                <a:effectLst/>
                <a:ea typeface="Times New Roman" panose="02020603050405020304" pitchFamily="18" charset="0"/>
              </a:rPr>
              <a:t>The obvious answer to all these questions is "No."  That is why it is important to make personal connections and build relationships.</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4</a:t>
            </a:fld>
            <a:endParaRPr lang="en-US"/>
          </a:p>
        </p:txBody>
      </p:sp>
    </p:spTree>
    <p:extLst>
      <p:ext uri="{BB962C8B-B14F-4D97-AF65-F5344CB8AC3E}">
        <p14:creationId xmlns:p14="http://schemas.microsoft.com/office/powerpoint/2010/main" val="2871859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“The most important single ingredient in the formula of success is knowing how to get along with people.”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Theodore Roosevelt</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5</a:t>
            </a:fld>
            <a:endParaRPr lang="en-US"/>
          </a:p>
        </p:txBody>
      </p:sp>
    </p:spTree>
    <p:extLst>
      <p:ext uri="{BB962C8B-B14F-4D97-AF65-F5344CB8AC3E}">
        <p14:creationId xmlns:p14="http://schemas.microsoft.com/office/powerpoint/2010/main" val="22522087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 can make more friends in two months by becoming interested in other people than you can in two years by trying to get other people interested in you.”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Dale Carnegie, </a:t>
            </a:r>
            <a:r>
              <a:rPr lang="en-US" sz="1200" i="1" kern="1200" dirty="0">
                <a:solidFill>
                  <a:schemeClr val="tx1"/>
                </a:solidFill>
                <a:effectLst/>
                <a:latin typeface="+mn-lt"/>
                <a:ea typeface="+mn-ea"/>
                <a:cs typeface="+mn-cs"/>
              </a:rPr>
              <a:t>How to Win Friends and Influence People.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Before going to next slide - </a:t>
            </a:r>
          </a:p>
          <a:p>
            <a:endParaRPr lang="en-US" sz="1200" kern="1200" dirty="0">
              <a:solidFill>
                <a:schemeClr val="tx1"/>
              </a:solidFill>
              <a:effectLst/>
              <a:latin typeface="+mn-lt"/>
              <a:ea typeface="+mn-ea"/>
              <a:cs typeface="+mn-cs"/>
            </a:endParaRPr>
          </a:p>
          <a:p>
            <a:pPr marL="0" marR="0" lvl="0" indent="0" defTabSz="914400" rtl="0" eaLnBrk="1" fontAlgn="auto" latinLnBrk="0" hangingPunct="1">
              <a:spcBef>
                <a:spcPts val="0"/>
              </a:spcBef>
              <a:spcAft>
                <a:spcPts val="0"/>
              </a:spcAft>
              <a:buClrTx/>
              <a:buSzTx/>
              <a:buFontTx/>
              <a:buNone/>
              <a:tabLst/>
              <a:defRPr/>
            </a:pPr>
            <a:r>
              <a:rPr lang="en-US" sz="1200" b="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What do you think the top 10 values people want in a relationship?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6</a:t>
            </a:fld>
            <a:endParaRPr lang="en-US"/>
          </a:p>
        </p:txBody>
      </p:sp>
    </p:spTree>
    <p:extLst>
      <p:ext uri="{BB962C8B-B14F-4D97-AF65-F5344CB8AC3E}">
        <p14:creationId xmlns:p14="http://schemas.microsoft.com/office/powerpoint/2010/main" val="22522087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28863" y="198438"/>
            <a:ext cx="1968500" cy="1108075"/>
          </a:xfrm>
        </p:spPr>
      </p:sp>
      <p:sp>
        <p:nvSpPr>
          <p:cNvPr id="3" name="Notes Placeholder 2"/>
          <p:cNvSpPr>
            <a:spLocks noGrp="1"/>
          </p:cNvSpPr>
          <p:nvPr>
            <p:ph type="body" idx="1"/>
          </p:nvPr>
        </p:nvSpPr>
        <p:spPr>
          <a:xfrm>
            <a:off x="173727" y="1452735"/>
            <a:ext cx="6277707" cy="7492961"/>
          </a:xfrm>
        </p:spPr>
        <p:txBody>
          <a:bodyPr/>
          <a:lstStyle/>
          <a:p>
            <a:pPr marL="0" marR="0">
              <a:spcBef>
                <a:spcPts val="0"/>
              </a:spcBef>
              <a:spcAft>
                <a:spcPts val="0"/>
              </a:spcAft>
            </a:pPr>
            <a:r>
              <a:rPr lang="en-US" b="1" dirty="0">
                <a:effectLst/>
                <a:ea typeface="Times New Roman" panose="02020603050405020304" pitchFamily="18" charset="0"/>
              </a:rPr>
              <a:t>Top 10 things that people want from a relationship </a:t>
            </a:r>
          </a:p>
          <a:p>
            <a:pPr marL="0" marR="0">
              <a:spcBef>
                <a:spcPts val="0"/>
              </a:spcBef>
              <a:spcAft>
                <a:spcPts val="0"/>
              </a:spcAft>
            </a:pPr>
            <a:endParaRPr lang="en-US" dirty="0">
              <a:effectLst/>
              <a:ea typeface="Times New Roman" panose="02020603050405020304" pitchFamily="18" charset="0"/>
            </a:endParaRPr>
          </a:p>
          <a:p>
            <a:pPr marL="0" marR="0">
              <a:spcBef>
                <a:spcPts val="0"/>
              </a:spcBef>
              <a:spcAft>
                <a:spcPts val="0"/>
              </a:spcAft>
            </a:pPr>
            <a:r>
              <a:rPr lang="en-US" b="1" dirty="0">
                <a:effectLst/>
                <a:ea typeface="Times New Roman" panose="02020603050405020304" pitchFamily="18" charset="0"/>
              </a:rPr>
              <a:t>ASK:</a:t>
            </a:r>
            <a:r>
              <a:rPr lang="en-US" dirty="0">
                <a:solidFill>
                  <a:srgbClr val="FF0000"/>
                </a:solidFill>
                <a:effectLst/>
                <a:ea typeface="Times New Roman" panose="02020603050405020304" pitchFamily="18" charset="0"/>
              </a:rPr>
              <a:t> </a:t>
            </a:r>
            <a:r>
              <a:rPr lang="en-US" dirty="0">
                <a:effectLst/>
                <a:ea typeface="Times New Roman" panose="02020603050405020304" pitchFamily="18" charset="0"/>
              </a:rPr>
              <a:t>What do you think are the top 10 values people want in a relationship?</a:t>
            </a:r>
            <a:r>
              <a:rPr lang="en-US" dirty="0">
                <a:solidFill>
                  <a:srgbClr val="FF0000"/>
                </a:solidFill>
                <a:effectLst/>
                <a:ea typeface="Times New Roman" panose="02020603050405020304" pitchFamily="18" charset="0"/>
              </a:rPr>
              <a:t> </a:t>
            </a:r>
            <a:endParaRPr lang="en-US" dirty="0">
              <a:effectLst/>
              <a:ea typeface="Times New Roman" panose="02020603050405020304" pitchFamily="18" charset="0"/>
            </a:endParaRPr>
          </a:p>
          <a:p>
            <a:pPr marL="0" marR="0">
              <a:spcBef>
                <a:spcPts val="0"/>
              </a:spcBef>
              <a:spcAft>
                <a:spcPts val="0"/>
              </a:spcAft>
            </a:pPr>
            <a:r>
              <a:rPr lang="en-US" b="1" dirty="0">
                <a:effectLst/>
                <a:ea typeface="Times New Roman" panose="02020603050405020304" pitchFamily="18" charset="0"/>
              </a:rPr>
              <a:t>Discuss: (as time permits)</a:t>
            </a:r>
            <a:endParaRPr lang="en-US" dirty="0">
              <a:effectLst/>
              <a:ea typeface="Times New Roman" panose="02020603050405020304" pitchFamily="18" charset="0"/>
            </a:endParaRPr>
          </a:p>
          <a:p>
            <a:pPr marL="0" marR="0">
              <a:spcBef>
                <a:spcPts val="0"/>
              </a:spcBef>
              <a:spcAft>
                <a:spcPts val="0"/>
              </a:spcAft>
            </a:pPr>
            <a:r>
              <a:rPr lang="en-US" dirty="0">
                <a:effectLst/>
                <a:ea typeface="Times New Roman" panose="02020603050405020304" pitchFamily="18" charset="0"/>
              </a:rPr>
              <a:t> </a:t>
            </a:r>
          </a:p>
          <a:p>
            <a:pPr marL="0" marR="0">
              <a:spcBef>
                <a:spcPts val="0"/>
              </a:spcBef>
              <a:spcAft>
                <a:spcPts val="0"/>
              </a:spcAft>
            </a:pPr>
            <a:r>
              <a:rPr lang="en-US" b="1" dirty="0">
                <a:effectLst/>
                <a:ea typeface="Times New Roman" panose="02020603050405020304" pitchFamily="18" charset="0"/>
              </a:rPr>
              <a:t>Appreciate People’s Worth - Genuine: </a:t>
            </a:r>
            <a:endParaRPr lang="en-US" dirty="0">
              <a:effectLst/>
              <a:ea typeface="Times New Roman" panose="02020603050405020304" pitchFamily="18" charset="0"/>
            </a:endParaRPr>
          </a:p>
          <a:p>
            <a:pPr marL="0" marR="357505">
              <a:spcBef>
                <a:spcPts val="0"/>
              </a:spcBef>
              <a:spcAft>
                <a:spcPts val="195"/>
              </a:spcAft>
            </a:pPr>
            <a:r>
              <a:rPr lang="en-US" dirty="0">
                <a:effectLst/>
                <a:ea typeface="Times New Roman" panose="02020603050405020304" pitchFamily="18" charset="0"/>
              </a:rPr>
              <a:t>Demonstrate that you accept people for who they are - be open - learn about a person’s culture or background. When you show another person that you want to know about them, they are more likely to be open to you.  Be genuine. </a:t>
            </a:r>
          </a:p>
          <a:p>
            <a:pPr marL="0" marR="357505">
              <a:spcBef>
                <a:spcPts val="0"/>
              </a:spcBef>
              <a:spcAft>
                <a:spcPts val="195"/>
              </a:spcAft>
            </a:pPr>
            <a:r>
              <a:rPr lang="en-US" b="1" dirty="0">
                <a:effectLst/>
                <a:ea typeface="Times New Roman" panose="02020603050405020304" pitchFamily="18" charset="0"/>
              </a:rPr>
              <a:t>Commissioners work with a variety of people.</a:t>
            </a:r>
            <a:r>
              <a:rPr lang="en-US" dirty="0">
                <a:effectLst/>
                <a:ea typeface="Times New Roman" panose="02020603050405020304" pitchFamily="18" charset="0"/>
              </a:rPr>
              <a:t> </a:t>
            </a:r>
          </a:p>
          <a:p>
            <a:pPr marL="0" marR="357505">
              <a:spcBef>
                <a:spcPts val="0"/>
              </a:spcBef>
              <a:spcAft>
                <a:spcPts val="195"/>
              </a:spcAft>
            </a:pPr>
            <a:endParaRPr lang="en-US" dirty="0">
              <a:effectLst/>
              <a:ea typeface="Times New Roman" panose="02020603050405020304" pitchFamily="18" charset="0"/>
            </a:endParaRPr>
          </a:p>
          <a:p>
            <a:pPr marL="0" marR="0">
              <a:lnSpc>
                <a:spcPct val="107000"/>
              </a:lnSpc>
              <a:spcBef>
                <a:spcPts val="0"/>
              </a:spcBef>
              <a:spcAft>
                <a:spcPts val="0"/>
              </a:spcAft>
            </a:pPr>
            <a:r>
              <a:rPr lang="en-US" b="1" dirty="0">
                <a:effectLst/>
                <a:ea typeface="Times New Roman" panose="02020603050405020304" pitchFamily="18" charset="0"/>
              </a:rPr>
              <a:t>Empathetic - Unselfish - Giving:</a:t>
            </a:r>
            <a:r>
              <a:rPr lang="en-US" dirty="0">
                <a:effectLst/>
                <a:ea typeface="Times New Roman" panose="02020603050405020304" pitchFamily="18" charset="0"/>
              </a:rPr>
              <a:t> </a:t>
            </a:r>
          </a:p>
          <a:p>
            <a:pPr marL="0" marR="0">
              <a:spcBef>
                <a:spcPts val="0"/>
              </a:spcBef>
              <a:spcAft>
                <a:spcPts val="235"/>
              </a:spcAft>
              <a:tabLst>
                <a:tab pos="2476500" algn="ctr"/>
              </a:tabLst>
            </a:pPr>
            <a:r>
              <a:rPr lang="en-US" dirty="0">
                <a:effectLst/>
                <a:ea typeface="Times New Roman" panose="02020603050405020304" pitchFamily="18" charset="0"/>
              </a:rPr>
              <a:t>Put yourself in their position to </a:t>
            </a:r>
            <a:r>
              <a:rPr lang="en-US" b="1" dirty="0">
                <a:effectLst/>
                <a:ea typeface="Times New Roman" panose="02020603050405020304" pitchFamily="18" charset="0"/>
              </a:rPr>
              <a:t>appreciate their point of view</a:t>
            </a:r>
            <a:r>
              <a:rPr lang="en-US" dirty="0">
                <a:effectLst/>
                <a:ea typeface="Times New Roman" panose="02020603050405020304" pitchFamily="18" charset="0"/>
              </a:rPr>
              <a:t>.  Take time to recognize and work with their emotional state.  You can adjust your body language to appear open as well. </a:t>
            </a:r>
            <a:br>
              <a:rPr lang="en-US" dirty="0">
                <a:effectLst/>
                <a:ea typeface="Times New Roman" panose="02020603050405020304" pitchFamily="18" charset="0"/>
              </a:rPr>
            </a:br>
            <a:r>
              <a:rPr lang="en-US" b="1" dirty="0">
                <a:effectLst/>
                <a:ea typeface="Times New Roman" panose="02020603050405020304" pitchFamily="18" charset="0"/>
              </a:rPr>
              <a:t>Commissioners are there to serve others. </a:t>
            </a:r>
          </a:p>
          <a:p>
            <a:pPr marL="0" marR="0">
              <a:spcBef>
                <a:spcPts val="0"/>
              </a:spcBef>
              <a:spcAft>
                <a:spcPts val="235"/>
              </a:spcAft>
              <a:tabLst>
                <a:tab pos="2476500" algn="ctr"/>
              </a:tabLst>
            </a:pPr>
            <a:endParaRPr lang="en-US" dirty="0">
              <a:effectLst/>
              <a:ea typeface="Times New Roman" panose="02020603050405020304" pitchFamily="18" charset="0"/>
            </a:endParaRPr>
          </a:p>
          <a:p>
            <a:pPr marL="0" marR="0">
              <a:lnSpc>
                <a:spcPct val="107000"/>
              </a:lnSpc>
              <a:spcBef>
                <a:spcPts val="0"/>
              </a:spcBef>
              <a:spcAft>
                <a:spcPts val="0"/>
              </a:spcAft>
            </a:pPr>
            <a:r>
              <a:rPr lang="en-US" b="1" dirty="0">
                <a:effectLst/>
                <a:ea typeface="Times New Roman" panose="02020603050405020304" pitchFamily="18" charset="0"/>
              </a:rPr>
              <a:t>Communicate Openly - Knowledgeable:</a:t>
            </a:r>
            <a:r>
              <a:rPr lang="en-US" dirty="0">
                <a:effectLst/>
                <a:ea typeface="Times New Roman" panose="02020603050405020304" pitchFamily="18" charset="0"/>
              </a:rPr>
              <a:t> </a:t>
            </a:r>
          </a:p>
          <a:p>
            <a:pPr marL="0" marR="285115">
              <a:spcBef>
                <a:spcPts val="0"/>
              </a:spcBef>
              <a:spcAft>
                <a:spcPts val="195"/>
              </a:spcAft>
            </a:pPr>
            <a:r>
              <a:rPr lang="en-US" dirty="0">
                <a:effectLst/>
                <a:ea typeface="Times New Roman" panose="02020603050405020304" pitchFamily="18" charset="0"/>
              </a:rPr>
              <a:t>People need to talk.  Set aside time to talk about the way things are going.  Ask open-ended questions.  Be willing to speak about important issues openly, being sure to </a:t>
            </a:r>
            <a:r>
              <a:rPr lang="en-US" b="1" dirty="0">
                <a:effectLst/>
                <a:ea typeface="Times New Roman" panose="02020603050405020304" pitchFamily="18" charset="0"/>
              </a:rPr>
              <a:t>stick to the issue. </a:t>
            </a:r>
            <a:r>
              <a:rPr lang="en-US" b="0" dirty="0">
                <a:effectLst/>
                <a:ea typeface="Times New Roman" panose="02020603050405020304" pitchFamily="18" charset="0"/>
              </a:rPr>
              <a:t>Be open and honest, </a:t>
            </a:r>
            <a:r>
              <a:rPr lang="en-US" dirty="0">
                <a:effectLst/>
                <a:ea typeface="Times New Roman" panose="02020603050405020304" pitchFamily="18" charset="0"/>
              </a:rPr>
              <a:t>and don’t talk too much, especially about yourself.  Share information that will be useful to them.</a:t>
            </a:r>
            <a:br>
              <a:rPr lang="en-US" b="1" dirty="0">
                <a:solidFill>
                  <a:srgbClr val="FF0000"/>
                </a:solidFill>
                <a:effectLst/>
                <a:ea typeface="Times New Roman" panose="02020603050405020304" pitchFamily="18" charset="0"/>
              </a:rPr>
            </a:br>
            <a:r>
              <a:rPr lang="en-US" b="1" dirty="0">
                <a:effectLst/>
                <a:ea typeface="Times New Roman" panose="02020603050405020304" pitchFamily="18" charset="0"/>
              </a:rPr>
              <a:t>Commissioners link unit needs to the district and assist units in solving their own issues.</a:t>
            </a:r>
            <a:r>
              <a:rPr lang="en-US" dirty="0">
                <a:effectLst/>
                <a:ea typeface="Times New Roman" panose="02020603050405020304" pitchFamily="18" charset="0"/>
              </a:rPr>
              <a:t> </a:t>
            </a:r>
          </a:p>
          <a:p>
            <a:pPr marL="0" marR="285115">
              <a:spcBef>
                <a:spcPts val="0"/>
              </a:spcBef>
              <a:spcAft>
                <a:spcPts val="195"/>
              </a:spcAft>
            </a:pPr>
            <a:endParaRPr lang="en-US" dirty="0">
              <a:effectLst/>
              <a:ea typeface="Times New Roman" panose="02020603050405020304" pitchFamily="18" charset="0"/>
            </a:endParaRPr>
          </a:p>
          <a:p>
            <a:pPr marL="0" marR="0">
              <a:lnSpc>
                <a:spcPct val="107000"/>
              </a:lnSpc>
              <a:spcBef>
                <a:spcPts val="0"/>
              </a:spcBef>
              <a:spcAft>
                <a:spcPts val="100"/>
              </a:spcAft>
            </a:pPr>
            <a:r>
              <a:rPr lang="en-US" b="1" dirty="0">
                <a:effectLst/>
                <a:ea typeface="Times New Roman" panose="02020603050405020304" pitchFamily="18" charset="0"/>
              </a:rPr>
              <a:t>Listen - Demonstrate interest - Inquisitive - Quiet:</a:t>
            </a:r>
            <a:r>
              <a:rPr lang="en-US" dirty="0">
                <a:effectLst/>
                <a:ea typeface="Times New Roman" panose="02020603050405020304" pitchFamily="18" charset="0"/>
              </a:rPr>
              <a:t> </a:t>
            </a:r>
          </a:p>
          <a:p>
            <a:pPr marL="0" marR="427355">
              <a:spcBef>
                <a:spcPts val="0"/>
              </a:spcBef>
              <a:spcAft>
                <a:spcPts val="195"/>
              </a:spcAft>
            </a:pPr>
            <a:r>
              <a:rPr lang="en-US" dirty="0">
                <a:effectLst/>
                <a:ea typeface="Times New Roman" panose="02020603050405020304" pitchFamily="18" charset="0"/>
              </a:rPr>
              <a:t>It’s very important to remember to keep your arms open, not folded, to convey to others that you are open to their ideas.   Give feedback to the ideas being shared.  Asking questions about their ideas also indicates interest.  Know when to be quiet.  </a:t>
            </a:r>
          </a:p>
          <a:p>
            <a:pPr marL="0" marR="427355">
              <a:spcBef>
                <a:spcPts val="0"/>
              </a:spcBef>
              <a:spcAft>
                <a:spcPts val="195"/>
              </a:spcAft>
            </a:pPr>
            <a:r>
              <a:rPr lang="en-US" b="1" dirty="0">
                <a:effectLst/>
                <a:ea typeface="Times New Roman" panose="02020603050405020304" pitchFamily="18" charset="0"/>
              </a:rPr>
              <a:t>Commissioners listen more than they talk.</a:t>
            </a:r>
            <a:r>
              <a:rPr lang="en-US" dirty="0">
                <a:effectLst/>
                <a:ea typeface="Times New Roman" panose="02020603050405020304" pitchFamily="18" charset="0"/>
              </a:rPr>
              <a:t> </a:t>
            </a:r>
          </a:p>
          <a:p>
            <a:pPr marL="0" marR="427355">
              <a:spcBef>
                <a:spcPts val="0"/>
              </a:spcBef>
              <a:spcAft>
                <a:spcPts val="195"/>
              </a:spcAft>
            </a:pPr>
            <a:endParaRPr lang="en-US" dirty="0">
              <a:effectLst/>
              <a:ea typeface="Times New Roman" panose="02020603050405020304" pitchFamily="18" charset="0"/>
            </a:endParaRPr>
          </a:p>
          <a:p>
            <a:pPr marL="0" marR="0">
              <a:lnSpc>
                <a:spcPct val="107000"/>
              </a:lnSpc>
              <a:spcBef>
                <a:spcPts val="0"/>
              </a:spcBef>
              <a:spcAft>
                <a:spcPts val="0"/>
              </a:spcAft>
            </a:pPr>
            <a:r>
              <a:rPr lang="en-US" b="1" dirty="0">
                <a:effectLst/>
                <a:ea typeface="Times New Roman" panose="02020603050405020304" pitchFamily="18" charset="0"/>
              </a:rPr>
              <a:t>Positive - Upbeat – Optimistic:</a:t>
            </a:r>
          </a:p>
          <a:p>
            <a:pPr marL="0" marR="0" lvl="0" indent="0" algn="l" defTabSz="914400" rtl="0" eaLnBrk="1" fontAlgn="auto" latinLnBrk="0" hangingPunct="1">
              <a:lnSpc>
                <a:spcPct val="107000"/>
              </a:lnSpc>
              <a:spcBef>
                <a:spcPts val="0"/>
              </a:spcBef>
              <a:spcAft>
                <a:spcPts val="0"/>
              </a:spcAft>
              <a:buClrTx/>
              <a:buSzTx/>
              <a:buFontTx/>
              <a:buNone/>
              <a:tabLst/>
              <a:defRPr/>
            </a:pPr>
            <a:r>
              <a:rPr lang="en-US" dirty="0">
                <a:effectLst/>
                <a:ea typeface="Times New Roman" panose="02020603050405020304" pitchFamily="18" charset="0"/>
              </a:rPr>
              <a:t>When asked weekly, “How are you?” a man in the bowling league often answered with a complaint, and most league members avoided contact with him. Someone then changed the question to, “Did anything good happen to you last week?”  He responded that he had bowled a 265, and almost immediately, others joined in the conversation. His positive remarks made people more accepting of him, and they all learned much about this individual they hadn’t known.  </a:t>
            </a:r>
          </a:p>
          <a:p>
            <a:pPr marL="0" marR="94615">
              <a:spcBef>
                <a:spcPts val="0"/>
              </a:spcBef>
              <a:spcAft>
                <a:spcPts val="195"/>
              </a:spcAft>
            </a:pPr>
            <a:r>
              <a:rPr lang="en-US" b="1" dirty="0">
                <a:effectLst/>
                <a:ea typeface="Times New Roman" panose="02020603050405020304" pitchFamily="18" charset="0"/>
              </a:rPr>
              <a:t>Commissioners who find and compliment the positives are more likely to be consulted when issues arise.</a:t>
            </a:r>
            <a:r>
              <a:rPr lang="en-US" dirty="0">
                <a:effectLst/>
                <a:ea typeface="Times New Roman" panose="02020603050405020304" pitchFamily="18" charset="0"/>
              </a:rPr>
              <a:t>  </a:t>
            </a:r>
          </a:p>
          <a:p>
            <a:pPr marL="4445" marR="0" algn="ctr">
              <a:lnSpc>
                <a:spcPct val="107000"/>
              </a:lnSpc>
              <a:spcBef>
                <a:spcPts val="0"/>
              </a:spcBef>
              <a:spcAft>
                <a:spcPts val="0"/>
              </a:spcAft>
            </a:pPr>
            <a:r>
              <a:rPr lang="en-US" dirty="0">
                <a:effectLst/>
                <a:ea typeface="Times New Roman" panose="02020603050405020304" pitchFamily="18" charset="0"/>
              </a:rPr>
              <a:t>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7</a:t>
            </a:fld>
            <a:endParaRPr lang="en-US"/>
          </a:p>
        </p:txBody>
      </p:sp>
    </p:spTree>
    <p:extLst>
      <p:ext uri="{BB962C8B-B14F-4D97-AF65-F5344CB8AC3E}">
        <p14:creationId xmlns:p14="http://schemas.microsoft.com/office/powerpoint/2010/main" val="1185679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2D5A7-22DC-C0B2-2B13-345F2DDC57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D6D12E-B357-83A8-5EC7-A41B0FA803D9}"/>
              </a:ext>
            </a:extLst>
          </p:cNvPr>
          <p:cNvSpPr>
            <a:spLocks noGrp="1" noRot="1" noChangeAspect="1"/>
          </p:cNvSpPr>
          <p:nvPr>
            <p:ph type="sldImg"/>
          </p:nvPr>
        </p:nvSpPr>
        <p:spPr>
          <a:xfrm>
            <a:off x="3638550" y="38100"/>
            <a:ext cx="1968500" cy="1108075"/>
          </a:xfrm>
        </p:spPr>
      </p:sp>
      <p:sp>
        <p:nvSpPr>
          <p:cNvPr id="3" name="Notes Placeholder 2">
            <a:extLst>
              <a:ext uri="{FF2B5EF4-FFF2-40B4-BE49-F238E27FC236}">
                <a16:creationId xmlns:a16="http://schemas.microsoft.com/office/drawing/2014/main" id="{1DEB9D93-E017-E935-4A49-AFC62D778DD7}"/>
              </a:ext>
            </a:extLst>
          </p:cNvPr>
          <p:cNvSpPr>
            <a:spLocks noGrp="1"/>
          </p:cNvSpPr>
          <p:nvPr>
            <p:ph type="body" idx="1"/>
          </p:nvPr>
        </p:nvSpPr>
        <p:spPr>
          <a:xfrm>
            <a:off x="162711" y="765261"/>
            <a:ext cx="6277707" cy="8205998"/>
          </a:xfrm>
        </p:spPr>
        <p:txBody>
          <a:bodyPr/>
          <a:lstStyle/>
          <a:p>
            <a:pPr marL="0" marR="0">
              <a:spcBef>
                <a:spcPts val="0"/>
              </a:spcBef>
              <a:spcAft>
                <a:spcPts val="0"/>
              </a:spcAft>
            </a:pPr>
            <a:r>
              <a:rPr lang="en-US" b="1" dirty="0">
                <a:effectLst/>
                <a:ea typeface="Times New Roman" panose="02020603050405020304" pitchFamily="18" charset="0"/>
              </a:rPr>
              <a:t>Top 10 things that people want from a relationship</a:t>
            </a:r>
          </a:p>
          <a:p>
            <a:pPr marL="0" marR="0">
              <a:spcBef>
                <a:spcPts val="0"/>
              </a:spcBef>
              <a:spcAft>
                <a:spcPts val="0"/>
              </a:spcAft>
            </a:pPr>
            <a:endParaRPr lang="en-US" b="1" dirty="0">
              <a:effectLst/>
              <a:ea typeface="Times New Roman" panose="02020603050405020304" pitchFamily="18" charset="0"/>
            </a:endParaRPr>
          </a:p>
          <a:p>
            <a:pPr marL="0" marR="0"/>
            <a:r>
              <a:rPr lang="en-US" b="1" dirty="0">
                <a:solidFill>
                  <a:srgbClr val="000000"/>
                </a:solidFill>
                <a:effectLst/>
                <a:ea typeface="Times New Roman" panose="02020603050405020304" pitchFamily="18" charset="0"/>
              </a:rPr>
              <a:t>If you don’t know an answer, be honest and admit it</a:t>
            </a:r>
            <a:r>
              <a:rPr lang="en-US" dirty="0">
                <a:solidFill>
                  <a:srgbClr val="000000"/>
                </a:solidFill>
                <a:effectLst/>
                <a:ea typeface="Times New Roman" panose="02020603050405020304" pitchFamily="18" charset="0"/>
              </a:rPr>
              <a:t>.  Perhaps you don’t know the answer, but you may know someone who does.  </a:t>
            </a:r>
            <a:r>
              <a:rPr lang="en-US" b="1" dirty="0">
                <a:solidFill>
                  <a:srgbClr val="000000"/>
                </a:solidFill>
                <a:effectLst/>
                <a:ea typeface="Times New Roman" panose="02020603050405020304" pitchFamily="18" charset="0"/>
              </a:rPr>
              <a:t>“I’m not sure.  I’ll get back to you.”</a:t>
            </a:r>
            <a:r>
              <a:rPr lang="en-US" dirty="0">
                <a:effectLst/>
                <a:ea typeface="Times New Roman" panose="02020603050405020304" pitchFamily="18" charset="0"/>
              </a:rPr>
              <a:t> </a:t>
            </a:r>
            <a:r>
              <a:rPr lang="en-US" b="1" dirty="0">
                <a:solidFill>
                  <a:srgbClr val="000000"/>
                </a:solidFill>
                <a:effectLst/>
                <a:ea typeface="Times New Roman" panose="02020603050405020304" pitchFamily="18" charset="0"/>
              </a:rPr>
              <a:t>will earn respect</a:t>
            </a:r>
            <a:r>
              <a:rPr lang="en-US" dirty="0">
                <a:effectLst/>
                <a:ea typeface="Times New Roman" panose="02020603050405020304" pitchFamily="18" charset="0"/>
              </a:rPr>
              <a:t> </a:t>
            </a:r>
            <a:r>
              <a:rPr lang="en-US" b="1" dirty="0">
                <a:solidFill>
                  <a:srgbClr val="000000"/>
                </a:solidFill>
                <a:effectLst/>
                <a:ea typeface="Times New Roman" panose="02020603050405020304" pitchFamily="18" charset="0"/>
              </a:rPr>
              <a:t>and trust from others. </a:t>
            </a:r>
            <a:r>
              <a:rPr lang="en-US" dirty="0">
                <a:solidFill>
                  <a:srgbClr val="000000"/>
                </a:solidFill>
                <a:effectLst/>
                <a:ea typeface="Times New Roman" panose="02020603050405020304" pitchFamily="18" charset="0"/>
              </a:rPr>
              <a:t>But </a:t>
            </a:r>
            <a:r>
              <a:rPr lang="en-US" b="1" dirty="0">
                <a:solidFill>
                  <a:srgbClr val="000000"/>
                </a:solidFill>
                <a:effectLst/>
                <a:ea typeface="Times New Roman" panose="02020603050405020304" pitchFamily="18" charset="0"/>
              </a:rPr>
              <a:t>make sure to follow </a:t>
            </a:r>
            <a:r>
              <a:rPr lang="en-US" b="1" dirty="0">
                <a:effectLst/>
                <a:ea typeface="Times New Roman" panose="02020603050405020304" pitchFamily="18" charset="0"/>
              </a:rPr>
              <a:t>through</a:t>
            </a:r>
            <a:r>
              <a:rPr lang="en-US" b="1" dirty="0">
                <a:solidFill>
                  <a:srgbClr val="000000"/>
                </a:solidFill>
                <a:effectLst/>
                <a:ea typeface="Times New Roman" panose="02020603050405020304" pitchFamily="18" charset="0"/>
              </a:rPr>
              <a:t> and get back to the person in a timely manner</a:t>
            </a:r>
            <a:r>
              <a:rPr lang="en-US" dirty="0">
                <a:solidFill>
                  <a:srgbClr val="000000"/>
                </a:solidFill>
                <a:effectLst/>
                <a:ea typeface="Times New Roman" panose="02020603050405020304" pitchFamily="18" charset="0"/>
              </a:rPr>
              <a:t>.  If it takes longer than expected, update your contacts, letting them know that you haven’t forgotten them and are working on it and will be in touch.  </a:t>
            </a:r>
            <a:endParaRPr lang="en-US" dirty="0">
              <a:effectLst/>
              <a:ea typeface="Times New Roman" panose="02020603050405020304" pitchFamily="18" charset="0"/>
            </a:endParaRPr>
          </a:p>
          <a:p>
            <a:pPr marL="0" marR="384175">
              <a:spcBef>
                <a:spcPts val="0"/>
              </a:spcBef>
              <a:spcAft>
                <a:spcPts val="200"/>
              </a:spcAft>
            </a:pPr>
            <a:r>
              <a:rPr lang="en-US" b="1" dirty="0">
                <a:effectLst/>
                <a:ea typeface="Times New Roman" panose="02020603050405020304" pitchFamily="18" charset="0"/>
              </a:rPr>
              <a:t>Good commissioners will find the answer and follow up.</a:t>
            </a:r>
            <a:r>
              <a:rPr lang="en-US" dirty="0">
                <a:effectLst/>
                <a:ea typeface="Times New Roman" panose="02020603050405020304" pitchFamily="18" charset="0"/>
              </a:rPr>
              <a:t> </a:t>
            </a:r>
          </a:p>
          <a:p>
            <a:pPr marL="0" marR="0">
              <a:lnSpc>
                <a:spcPct val="107000"/>
              </a:lnSpc>
              <a:spcBef>
                <a:spcPts val="0"/>
              </a:spcBef>
              <a:spcAft>
                <a:spcPts val="0"/>
              </a:spcAft>
            </a:pPr>
            <a:r>
              <a:rPr lang="en-US" dirty="0">
                <a:effectLst/>
                <a:ea typeface="Times New Roman" panose="02020603050405020304" pitchFamily="18" charset="0"/>
              </a:rPr>
              <a:t> </a:t>
            </a:r>
          </a:p>
          <a:p>
            <a:pPr marL="0" marR="0">
              <a:lnSpc>
                <a:spcPct val="107000"/>
              </a:lnSpc>
              <a:spcBef>
                <a:spcPts val="0"/>
              </a:spcBef>
              <a:spcAft>
                <a:spcPts val="0"/>
              </a:spcAft>
            </a:pPr>
            <a:r>
              <a:rPr lang="en-US" b="1" dirty="0">
                <a:effectLst/>
                <a:ea typeface="Times New Roman" panose="02020603050405020304" pitchFamily="18" charset="0"/>
              </a:rPr>
              <a:t>Trustworthy - </a:t>
            </a:r>
            <a:r>
              <a:rPr lang="en-US" b="1" dirty="0">
                <a:solidFill>
                  <a:srgbClr val="404040"/>
                </a:solidFill>
                <a:effectLst/>
                <a:ea typeface="Calibri" panose="020F0502020204030204" pitchFamily="34" charset="0"/>
              </a:rPr>
              <a:t>Build trust – Earn it</a:t>
            </a:r>
            <a:r>
              <a:rPr lang="en-US" b="1" dirty="0">
                <a:effectLst/>
                <a:ea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ea typeface="Times New Roman" panose="02020603050405020304" pitchFamily="18" charset="0"/>
              </a:rPr>
              <a:t>Trust is not given freely;</a:t>
            </a:r>
            <a:r>
              <a:rPr lang="en-US" b="1" dirty="0">
                <a:effectLst/>
                <a:ea typeface="Times New Roman" panose="02020603050405020304" pitchFamily="18" charset="0"/>
              </a:rPr>
              <a:t> it must be earned.</a:t>
            </a:r>
            <a:r>
              <a:rPr lang="en-US" dirty="0">
                <a:effectLst/>
                <a:ea typeface="Times New Roman" panose="02020603050405020304" pitchFamily="18" charset="0"/>
              </a:rPr>
              <a:t> Building a positive and trusting relationship takes time, and we must feel confident that when we discuss confidential matters, we can trust others to keep them between us. When this trust grows, we feel more comfortable asking difficult questions, discussing our struggles, and asking for help. One must develop and maintain trusting relationships with volunteers and professional staff in scouting.  </a:t>
            </a:r>
            <a:r>
              <a:rPr lang="en-US" kern="1200" dirty="0">
                <a:solidFill>
                  <a:srgbClr val="000000"/>
                </a:solidFill>
                <a:effectLst/>
                <a:ea typeface="Times New Roman" panose="02020603050405020304" pitchFamily="18" charset="0"/>
                <a:cs typeface="Times New Roman" panose="02020603050405020304" pitchFamily="18" charset="0"/>
              </a:rPr>
              <a:t>Nothing will result in a relationship breakdown faster than breaking someone's trust. </a:t>
            </a:r>
            <a:endParaRPr lang="en-US" dirty="0">
              <a:effectLst/>
              <a:ea typeface="Times New Roman" panose="02020603050405020304" pitchFamily="18" charset="0"/>
            </a:endParaRPr>
          </a:p>
          <a:p>
            <a:pPr marL="0" marR="0">
              <a:spcBef>
                <a:spcPts val="0"/>
              </a:spcBef>
              <a:spcAft>
                <a:spcPts val="0"/>
              </a:spcAft>
            </a:pPr>
            <a:r>
              <a:rPr lang="en-US" b="1" dirty="0">
                <a:effectLst/>
                <a:ea typeface="Times New Roman" panose="02020603050405020304" pitchFamily="18" charset="0"/>
              </a:rPr>
              <a:t>As commissioners, we are asked to be friends with the unit. Trust is essential for a commissioner's success</a:t>
            </a:r>
            <a:r>
              <a:rPr lang="en-US" dirty="0">
                <a:effectLst/>
                <a:ea typeface="Times New Roman" panose="02020603050405020304" pitchFamily="18" charset="0"/>
              </a:rPr>
              <a:t>. </a:t>
            </a:r>
          </a:p>
          <a:p>
            <a:pPr marL="0" marR="0">
              <a:lnSpc>
                <a:spcPct val="107000"/>
              </a:lnSpc>
              <a:spcBef>
                <a:spcPts val="0"/>
              </a:spcBef>
              <a:spcAft>
                <a:spcPts val="0"/>
              </a:spcAft>
            </a:pPr>
            <a:r>
              <a:rPr lang="en-US" dirty="0">
                <a:effectLst/>
                <a:ea typeface="Times New Roman" panose="02020603050405020304" pitchFamily="18" charset="0"/>
              </a:rPr>
              <a:t> </a:t>
            </a:r>
          </a:p>
          <a:p>
            <a:pPr marL="0" marR="0">
              <a:lnSpc>
                <a:spcPct val="107000"/>
              </a:lnSpc>
              <a:spcBef>
                <a:spcPts val="0"/>
              </a:spcBef>
              <a:spcAft>
                <a:spcPts val="0"/>
              </a:spcAft>
            </a:pPr>
            <a:r>
              <a:rPr lang="en-US" b="1" dirty="0">
                <a:effectLst/>
                <a:ea typeface="Times New Roman" panose="02020603050405020304" pitchFamily="18" charset="0"/>
              </a:rPr>
              <a:t>People Person - Caring – Easy to talk to:</a:t>
            </a:r>
            <a:endParaRPr lang="en-US" dirty="0">
              <a:effectLst/>
              <a:ea typeface="Times New Roman" panose="02020603050405020304" pitchFamily="18" charset="0"/>
            </a:endParaRPr>
          </a:p>
          <a:p>
            <a:pPr marL="0" marR="20955">
              <a:spcBef>
                <a:spcPts val="0"/>
              </a:spcBef>
              <a:spcAft>
                <a:spcPts val="0"/>
              </a:spcAft>
            </a:pPr>
            <a:r>
              <a:rPr lang="en-US" dirty="0">
                <a:effectLst/>
                <a:ea typeface="Times New Roman" panose="02020603050405020304" pitchFamily="18" charset="0"/>
              </a:rPr>
              <a:t>Think of all the people you know.   People like to be around others who have a caring and upbeat attitude. They want to be around those who are easy to talk to about their successes and struggles. </a:t>
            </a:r>
            <a:br>
              <a:rPr lang="en-US" dirty="0">
                <a:solidFill>
                  <a:srgbClr val="00B0F0"/>
                </a:solidFill>
                <a:effectLst/>
                <a:ea typeface="Times New Roman" panose="02020603050405020304" pitchFamily="18" charset="0"/>
              </a:rPr>
            </a:br>
            <a:r>
              <a:rPr lang="en-US" b="1" dirty="0">
                <a:effectLst/>
                <a:ea typeface="Times New Roman" panose="02020603050405020304" pitchFamily="18" charset="0"/>
              </a:rPr>
              <a:t>Commissioners encourage others by being upbeat and rallying others to be optimistic about overcoming obstacles.</a:t>
            </a:r>
            <a:r>
              <a:rPr lang="en-US" dirty="0">
                <a:effectLst/>
                <a:ea typeface="Times New Roman" panose="02020603050405020304" pitchFamily="18" charset="0"/>
              </a:rPr>
              <a:t>  </a:t>
            </a:r>
          </a:p>
          <a:p>
            <a:pPr marL="0" marR="0">
              <a:lnSpc>
                <a:spcPct val="107000"/>
              </a:lnSpc>
              <a:spcBef>
                <a:spcPts val="0"/>
              </a:spcBef>
              <a:spcAft>
                <a:spcPts val="0"/>
              </a:spcAft>
            </a:pPr>
            <a:r>
              <a:rPr lang="en-US" dirty="0">
                <a:effectLst/>
                <a:ea typeface="Times New Roman" panose="02020603050405020304" pitchFamily="18" charset="0"/>
              </a:rPr>
              <a:t>  </a:t>
            </a:r>
          </a:p>
          <a:p>
            <a:pPr marL="0" marR="0">
              <a:lnSpc>
                <a:spcPct val="107000"/>
              </a:lnSpc>
              <a:spcBef>
                <a:spcPts val="0"/>
              </a:spcBef>
              <a:spcAft>
                <a:spcPts val="0"/>
              </a:spcAft>
            </a:pPr>
            <a:r>
              <a:rPr lang="en-US" b="1" dirty="0">
                <a:effectLst/>
                <a:ea typeface="Times New Roman" panose="02020603050405020304" pitchFamily="18" charset="0"/>
              </a:rPr>
              <a:t>Understanding - Objective - Unbiased - Respect other’s point of view:</a:t>
            </a:r>
            <a:r>
              <a:rPr lang="en-US" dirty="0">
                <a:effectLst/>
                <a:ea typeface="Times New Roman" panose="02020603050405020304" pitchFamily="18" charset="0"/>
              </a:rPr>
              <a:t> </a:t>
            </a:r>
          </a:p>
          <a:p>
            <a:pPr marL="0" marR="120650">
              <a:spcBef>
                <a:spcPts val="0"/>
              </a:spcBef>
              <a:spcAft>
                <a:spcPts val="195"/>
              </a:spcAft>
            </a:pPr>
            <a:r>
              <a:rPr lang="en-US" dirty="0">
                <a:effectLst/>
                <a:ea typeface="Times New Roman" panose="02020603050405020304" pitchFamily="18" charset="0"/>
              </a:rPr>
              <a:t>Understanding other people by looking at things from their point of view and recognizing their emotional attachments to their opinions will open communication. Remember the gentleman from the bowling alley? It was understood that all he wanted to do was talk with people—he wanted something to say. The members of the league were empathetic to his needs. They helped to focus the direction of his remarks, which made it easier for him to fulfill his needs.  </a:t>
            </a:r>
            <a:br>
              <a:rPr lang="en-US" dirty="0">
                <a:effectLst/>
                <a:ea typeface="Times New Roman" panose="02020603050405020304" pitchFamily="18" charset="0"/>
              </a:rPr>
            </a:br>
            <a:r>
              <a:rPr lang="en-US" b="1" dirty="0">
                <a:effectLst/>
                <a:ea typeface="Times New Roman" panose="02020603050405020304" pitchFamily="18" charset="0"/>
              </a:rPr>
              <a:t>Commissioners appreciate various points of view and are impartial, open-minded, and sensitive to the needs of the units they serve. </a:t>
            </a:r>
            <a:endParaRPr lang="en-US" dirty="0">
              <a:effectLst/>
              <a:ea typeface="Times New Roman" panose="02020603050405020304" pitchFamily="18" charset="0"/>
            </a:endParaRPr>
          </a:p>
          <a:p>
            <a:pPr marL="0" marR="0">
              <a:lnSpc>
                <a:spcPct val="107000"/>
              </a:lnSpc>
              <a:spcBef>
                <a:spcPts val="0"/>
              </a:spcBef>
              <a:spcAft>
                <a:spcPts val="0"/>
              </a:spcAft>
            </a:pPr>
            <a:r>
              <a:rPr lang="en-US" dirty="0">
                <a:effectLst/>
                <a:ea typeface="Times New Roman" panose="02020603050405020304" pitchFamily="18" charset="0"/>
              </a:rPr>
              <a:t> </a:t>
            </a:r>
          </a:p>
          <a:p>
            <a:pPr marL="0" marR="0">
              <a:lnSpc>
                <a:spcPct val="107000"/>
              </a:lnSpc>
              <a:spcBef>
                <a:spcPts val="0"/>
              </a:spcBef>
              <a:spcAft>
                <a:spcPts val="0"/>
              </a:spcAft>
            </a:pPr>
            <a:r>
              <a:rPr lang="en-US" b="1" dirty="0">
                <a:effectLst/>
                <a:ea typeface="Times New Roman" panose="02020603050405020304" pitchFamily="18" charset="0"/>
              </a:rPr>
              <a:t>Be willing to find common ground - persistent, but not aggressive</a:t>
            </a:r>
            <a:r>
              <a:rPr lang="en-US" b="1" dirty="0">
                <a:solidFill>
                  <a:srgbClr val="00B0F0"/>
                </a:solidFill>
                <a:effectLst/>
                <a:ea typeface="Times New Roman" panose="02020603050405020304" pitchFamily="18" charset="0"/>
              </a:rPr>
              <a:t>:</a:t>
            </a:r>
            <a:endParaRPr lang="en-US" dirty="0">
              <a:effectLst/>
              <a:ea typeface="Times New Roman" panose="02020603050405020304" pitchFamily="18" charset="0"/>
            </a:endParaRPr>
          </a:p>
          <a:p>
            <a:pPr marL="0" marR="342900">
              <a:spcAft>
                <a:spcPts val="195"/>
              </a:spcAft>
            </a:pPr>
            <a:r>
              <a:rPr lang="en-US" dirty="0">
                <a:effectLst/>
                <a:ea typeface="Times New Roman" panose="02020603050405020304" pitchFamily="18" charset="0"/>
              </a:rPr>
              <a:t>When introducing people, it is natural to say, “Tom, this is Harry, and like you, he is a backpacker!”  Common ground. </a:t>
            </a:r>
          </a:p>
          <a:p>
            <a:pPr marL="0" marR="342900">
              <a:spcAft>
                <a:spcPts val="195"/>
              </a:spcAft>
            </a:pPr>
            <a:r>
              <a:rPr lang="en-US" dirty="0">
                <a:effectLst/>
                <a:ea typeface="Times New Roman" panose="02020603050405020304" pitchFamily="18" charset="0"/>
              </a:rPr>
              <a:t>Asking open-ended questions to uncover some personal information will help establish rapport. You might discover a school experience, a Scouting event, or a hobby that you have in common.  </a:t>
            </a:r>
            <a:br>
              <a:rPr lang="en-US" b="1" strike="sngStrike" dirty="0">
                <a:solidFill>
                  <a:srgbClr val="FF0000"/>
                </a:solidFill>
                <a:effectLst/>
                <a:ea typeface="Times New Roman" panose="02020603050405020304" pitchFamily="18" charset="0"/>
              </a:rPr>
            </a:br>
            <a:r>
              <a:rPr lang="en-US" b="1" dirty="0">
                <a:effectLst/>
                <a:ea typeface="Times New Roman" panose="02020603050405020304" pitchFamily="18" charset="0"/>
              </a:rPr>
              <a:t>Good commissioners get to know their units’ leaders personally – beyond their Scouting roles.</a:t>
            </a:r>
            <a:r>
              <a:rPr lang="en-US" dirty="0">
                <a:effectLst/>
                <a:ea typeface="Times New Roman" panose="02020603050405020304" pitchFamily="18" charset="0"/>
              </a:rPr>
              <a:t> </a:t>
            </a:r>
          </a:p>
          <a:p>
            <a:endParaRPr lang="en-US" dirty="0"/>
          </a:p>
        </p:txBody>
      </p:sp>
      <p:sp>
        <p:nvSpPr>
          <p:cNvPr id="4" name="Slide Number Placeholder 3">
            <a:extLst>
              <a:ext uri="{FF2B5EF4-FFF2-40B4-BE49-F238E27FC236}">
                <a16:creationId xmlns:a16="http://schemas.microsoft.com/office/drawing/2014/main" id="{1F412C6D-0E5B-955E-9E01-F93E1574F849}"/>
              </a:ext>
            </a:extLst>
          </p:cNvPr>
          <p:cNvSpPr>
            <a:spLocks noGrp="1"/>
          </p:cNvSpPr>
          <p:nvPr>
            <p:ph type="sldNum" sz="quarter" idx="10"/>
          </p:nvPr>
        </p:nvSpPr>
        <p:spPr/>
        <p:txBody>
          <a:bodyPr/>
          <a:lstStyle/>
          <a:p>
            <a:fld id="{FCBE1668-4D6A-4C8F-8C32-819FE6F32F94}" type="slidenum">
              <a:rPr lang="en-US" smtClean="0"/>
              <a:t>8</a:t>
            </a:fld>
            <a:endParaRPr lang="en-US"/>
          </a:p>
        </p:txBody>
      </p:sp>
    </p:spTree>
    <p:extLst>
      <p:ext uri="{BB962C8B-B14F-4D97-AF65-F5344CB8AC3E}">
        <p14:creationId xmlns:p14="http://schemas.microsoft.com/office/powerpoint/2010/main" val="11157711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1200"/>
              </a:spcBef>
              <a:spcAft>
                <a:spcPts val="1000"/>
              </a:spcAft>
            </a:pPr>
            <a:r>
              <a:rPr lang="en-US" b="1" kern="0" dirty="0">
                <a:effectLst/>
                <a:ea typeface="Times New Roman" panose="02020603050405020304" pitchFamily="18" charset="0"/>
                <a:cs typeface="Times New Roman" panose="02020603050405020304" pitchFamily="18" charset="0"/>
              </a:rPr>
              <a:t>Measuring Your Relationships – Handout: Acuff &amp; Wood “Relationship Pyramid:</a:t>
            </a:r>
          </a:p>
          <a:p>
            <a:pPr marL="0" marR="0">
              <a:spcBef>
                <a:spcPts val="0"/>
              </a:spcBef>
              <a:spcAft>
                <a:spcPts val="0"/>
              </a:spcAft>
            </a:pPr>
            <a:r>
              <a:rPr lang="en-US" dirty="0">
                <a:effectLst/>
                <a:ea typeface="Times New Roman" panose="02020603050405020304" pitchFamily="18" charset="0"/>
              </a:rPr>
              <a:t>We have discussed several methods and examples of how to build personal and professional relationships but there remains one major question:   </a:t>
            </a:r>
          </a:p>
          <a:p>
            <a:pPr marL="0" marR="0">
              <a:spcBef>
                <a:spcPts val="0"/>
              </a:spcBef>
              <a:spcAft>
                <a:spcPts val="0"/>
              </a:spcAft>
            </a:pPr>
            <a:r>
              <a:rPr lang="en-US" b="1" dirty="0">
                <a:effectLst/>
                <a:ea typeface="Times New Roman" panose="02020603050405020304" pitchFamily="18" charset="0"/>
              </a:rPr>
              <a:t> </a:t>
            </a:r>
            <a:endParaRPr lang="en-US" dirty="0">
              <a:effectLst/>
              <a:ea typeface="Times New Roman" panose="02020603050405020304" pitchFamily="18" charset="0"/>
            </a:endParaRPr>
          </a:p>
          <a:p>
            <a:pPr marL="0" marR="0">
              <a:spcBef>
                <a:spcPts val="0"/>
              </a:spcBef>
              <a:spcAft>
                <a:spcPts val="0"/>
              </a:spcAft>
            </a:pPr>
            <a:r>
              <a:rPr lang="en-US" b="1" dirty="0">
                <a:effectLst/>
                <a:ea typeface="Times New Roman" panose="02020603050405020304" pitchFamily="18" charset="0"/>
              </a:rPr>
              <a:t>ASK:</a:t>
            </a:r>
            <a:r>
              <a:rPr lang="en-US" dirty="0">
                <a:effectLst/>
                <a:ea typeface="Times New Roman" panose="02020603050405020304" pitchFamily="18" charset="0"/>
              </a:rPr>
              <a:t> How do you know that you have built a </a:t>
            </a:r>
            <a:r>
              <a:rPr lang="en-US" b="1" dirty="0">
                <a:effectLst/>
                <a:ea typeface="Times New Roman" panose="02020603050405020304" pitchFamily="18" charset="0"/>
              </a:rPr>
              <a:t>quality</a:t>
            </a:r>
            <a:r>
              <a:rPr lang="en-US" dirty="0">
                <a:effectLst/>
                <a:ea typeface="Times New Roman" panose="02020603050405020304" pitchFamily="18" charset="0"/>
              </a:rPr>
              <a:t> relationship with another individual?  </a:t>
            </a:r>
          </a:p>
          <a:p>
            <a:pPr marL="0" marR="0">
              <a:spcBef>
                <a:spcPts val="0"/>
              </a:spcBef>
              <a:spcAft>
                <a:spcPts val="0"/>
              </a:spcAft>
            </a:pPr>
            <a:r>
              <a:rPr lang="en-US" dirty="0">
                <a:effectLst/>
                <a:ea typeface="Times New Roman" panose="02020603050405020304" pitchFamily="18" charset="0"/>
              </a:rPr>
              <a:t> </a:t>
            </a:r>
          </a:p>
          <a:p>
            <a:pPr marL="0" marR="0">
              <a:spcBef>
                <a:spcPts val="0"/>
              </a:spcBef>
              <a:spcAft>
                <a:spcPts val="0"/>
              </a:spcAft>
            </a:pPr>
            <a:r>
              <a:rPr lang="en-US" dirty="0">
                <a:effectLst/>
                <a:ea typeface="Times New Roman" panose="02020603050405020304" pitchFamily="18" charset="0"/>
              </a:rPr>
              <a:t>Jerry Acuff and Wally Wood researched that question in terms of business customers and colleagues and developed the “Relationship Pyramid:” - </a:t>
            </a:r>
            <a:r>
              <a:rPr lang="en-US" i="1" dirty="0">
                <a:effectLst/>
                <a:ea typeface="Times New Roman" panose="02020603050405020304" pitchFamily="18" charset="0"/>
              </a:rPr>
              <a:t>The Relationship Edge in Business: Connecting with Customers and Colleagues When It Counts</a:t>
            </a:r>
            <a:r>
              <a:rPr lang="en-US" dirty="0">
                <a:effectLst/>
                <a:ea typeface="Times New Roman" panose="02020603050405020304" pitchFamily="18" charset="0"/>
              </a:rPr>
              <a:t>, Wiley Publishers; 1 edition, April 2, 2004.</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9</a:t>
            </a:fld>
            <a:endParaRPr lang="en-US"/>
          </a:p>
        </p:txBody>
      </p:sp>
    </p:spTree>
    <p:extLst>
      <p:ext uri="{BB962C8B-B14F-4D97-AF65-F5344CB8AC3E}">
        <p14:creationId xmlns:p14="http://schemas.microsoft.com/office/powerpoint/2010/main" val="1570740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6488D-9E6D-5A54-A3E5-108C055E0B89}"/>
              </a:ext>
            </a:extLst>
          </p:cNvPr>
          <p:cNvSpPr>
            <a:spLocks noGrp="1"/>
          </p:cNvSpPr>
          <p:nvPr>
            <p:ph type="ctrTitle"/>
          </p:nvPr>
        </p:nvSpPr>
        <p:spPr>
          <a:xfrm>
            <a:off x="1524000" y="1122363"/>
            <a:ext cx="9144000" cy="2387600"/>
          </a:xfrm>
        </p:spPr>
        <p:txBody>
          <a:bodyPr anchor="b"/>
          <a:lstStyle>
            <a:lvl1pPr algn="ctr">
              <a:defRPr sz="6000" b="1">
                <a:latin typeface="+mn-lt"/>
              </a:defRPr>
            </a:lvl1pPr>
          </a:lstStyle>
          <a:p>
            <a:r>
              <a:rPr lang="en-US" dirty="0"/>
              <a:t>Click to edit Master title style</a:t>
            </a:r>
          </a:p>
        </p:txBody>
      </p:sp>
      <p:sp>
        <p:nvSpPr>
          <p:cNvPr id="3" name="Subtitle 2">
            <a:extLst>
              <a:ext uri="{FF2B5EF4-FFF2-40B4-BE49-F238E27FC236}">
                <a16:creationId xmlns:a16="http://schemas.microsoft.com/office/drawing/2014/main" id="{3A5208C5-5331-D15E-E292-3AA7DC4A23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AD9AA0B-9320-F675-0C97-A641ED73463A}"/>
              </a:ext>
            </a:extLst>
          </p:cNvPr>
          <p:cNvSpPr>
            <a:spLocks noGrp="1"/>
          </p:cNvSpPr>
          <p:nvPr>
            <p:ph type="dt" sz="half" idx="10"/>
          </p:nvPr>
        </p:nvSpPr>
        <p:spPr/>
        <p:txBody>
          <a:bodyPr/>
          <a:lstStyle/>
          <a:p>
            <a:fld id="{A068FED1-2862-4BA2-8856-6CBC38352094}" type="datetimeFigureOut">
              <a:rPr lang="en-US" smtClean="0"/>
              <a:t>4/24/2025</a:t>
            </a:fld>
            <a:endParaRPr lang="en-US"/>
          </a:p>
        </p:txBody>
      </p:sp>
      <p:sp>
        <p:nvSpPr>
          <p:cNvPr id="5" name="Footer Placeholder 4">
            <a:extLst>
              <a:ext uri="{FF2B5EF4-FFF2-40B4-BE49-F238E27FC236}">
                <a16:creationId xmlns:a16="http://schemas.microsoft.com/office/drawing/2014/main" id="{2E98E3A2-19EE-3C46-6D9A-0B45A732D8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E0926B-17B1-8C7A-D30A-E983637FF381}"/>
              </a:ext>
            </a:extLst>
          </p:cNvPr>
          <p:cNvSpPr>
            <a:spLocks noGrp="1"/>
          </p:cNvSpPr>
          <p:nvPr>
            <p:ph type="sldNum" sz="quarter" idx="12"/>
          </p:nvPr>
        </p:nvSpPr>
        <p:spPr/>
        <p:txBody>
          <a:bodyPr/>
          <a:lstStyle/>
          <a:p>
            <a:fld id="{B244995B-F9F8-4E35-BEAF-4D527C7C2316}" type="slidenum">
              <a:rPr lang="en-US" smtClean="0"/>
              <a:t>‹#›</a:t>
            </a:fld>
            <a:endParaRPr lang="en-US"/>
          </a:p>
        </p:txBody>
      </p:sp>
      <p:sp>
        <p:nvSpPr>
          <p:cNvPr id="7" name="TextBox 6">
            <a:extLst>
              <a:ext uri="{FF2B5EF4-FFF2-40B4-BE49-F238E27FC236}">
                <a16:creationId xmlns:a16="http://schemas.microsoft.com/office/drawing/2014/main" id="{84783D92-6573-DA26-F026-080512160436}"/>
              </a:ext>
            </a:extLst>
          </p:cNvPr>
          <p:cNvSpPr txBox="1"/>
          <p:nvPr userDrawn="1"/>
        </p:nvSpPr>
        <p:spPr>
          <a:xfrm>
            <a:off x="6847770" y="94842"/>
            <a:ext cx="4049548" cy="830997"/>
          </a:xfrm>
          <a:prstGeom prst="rect">
            <a:avLst/>
          </a:prstGeom>
          <a:noFill/>
        </p:spPr>
        <p:txBody>
          <a:bodyPr wrap="square" rtlCol="0">
            <a:spAutoFit/>
          </a:bodyPr>
          <a:lstStyle/>
          <a:p>
            <a:pPr algn="r"/>
            <a:r>
              <a:rPr lang="en-US" sz="2400" b="1" dirty="0">
                <a:solidFill>
                  <a:schemeClr val="bg1"/>
                </a:solidFill>
              </a:rPr>
              <a:t>College of Commissioner Science</a:t>
            </a:r>
          </a:p>
        </p:txBody>
      </p:sp>
      <p:pic>
        <p:nvPicPr>
          <p:cNvPr id="9" name="Picture 8">
            <a:extLst>
              <a:ext uri="{FF2B5EF4-FFF2-40B4-BE49-F238E27FC236}">
                <a16:creationId xmlns:a16="http://schemas.microsoft.com/office/drawing/2014/main" id="{9A11F9DE-0AE1-AE56-FF14-6B02BBCC8E5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162" y="91321"/>
            <a:ext cx="2673341" cy="413152"/>
          </a:xfrm>
          <a:prstGeom prst="rect">
            <a:avLst/>
          </a:prstGeom>
        </p:spPr>
      </p:pic>
    </p:spTree>
    <p:extLst>
      <p:ext uri="{BB962C8B-B14F-4D97-AF65-F5344CB8AC3E}">
        <p14:creationId xmlns:p14="http://schemas.microsoft.com/office/powerpoint/2010/main" val="246016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E604E-0C29-FD15-1CE2-08504EB8BE44}"/>
              </a:ext>
            </a:extLst>
          </p:cNvPr>
          <p:cNvSpPr>
            <a:spLocks noGrp="1"/>
          </p:cNvSpPr>
          <p:nvPr>
            <p:ph type="title"/>
          </p:nvPr>
        </p:nvSpPr>
        <p:spPr/>
        <p:txBody>
          <a:bodyPr>
            <a:normAutofit/>
          </a:bodyPr>
          <a:lstStyle>
            <a:lvl1pPr>
              <a:defRPr sz="3600" b="1">
                <a:solidFill>
                  <a:schemeClr val="tx1"/>
                </a:solidFill>
                <a:latin typeface="+mn-lt"/>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CEC5A280-151D-B9AE-003D-62DE928D9B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E79DA9-F93E-2D64-4639-F32EFB49B723}"/>
              </a:ext>
            </a:extLst>
          </p:cNvPr>
          <p:cNvSpPr>
            <a:spLocks noGrp="1"/>
          </p:cNvSpPr>
          <p:nvPr>
            <p:ph type="dt" sz="half" idx="10"/>
          </p:nvPr>
        </p:nvSpPr>
        <p:spPr/>
        <p:txBody>
          <a:bodyPr/>
          <a:lstStyle/>
          <a:p>
            <a:fld id="{A068FED1-2862-4BA2-8856-6CBC38352094}" type="datetimeFigureOut">
              <a:rPr lang="en-US" smtClean="0"/>
              <a:t>4/24/2025</a:t>
            </a:fld>
            <a:endParaRPr lang="en-US"/>
          </a:p>
        </p:txBody>
      </p:sp>
      <p:sp>
        <p:nvSpPr>
          <p:cNvPr id="5" name="Footer Placeholder 4">
            <a:extLst>
              <a:ext uri="{FF2B5EF4-FFF2-40B4-BE49-F238E27FC236}">
                <a16:creationId xmlns:a16="http://schemas.microsoft.com/office/drawing/2014/main" id="{773F8289-F434-94F2-8B81-B0F910BC18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316E99-349B-45DE-1CB8-58DF2823EC1C}"/>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13649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5F3595-51B3-A911-142E-F9AB7729045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2B8812E-555F-A83E-B991-7669CB2F3BC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A86C5B-9B4D-9190-0D53-FBBD8475BFC7}"/>
              </a:ext>
            </a:extLst>
          </p:cNvPr>
          <p:cNvSpPr>
            <a:spLocks noGrp="1"/>
          </p:cNvSpPr>
          <p:nvPr>
            <p:ph type="dt" sz="half" idx="10"/>
          </p:nvPr>
        </p:nvSpPr>
        <p:spPr/>
        <p:txBody>
          <a:bodyPr/>
          <a:lstStyle/>
          <a:p>
            <a:fld id="{A068FED1-2862-4BA2-8856-6CBC38352094}" type="datetimeFigureOut">
              <a:rPr lang="en-US" smtClean="0"/>
              <a:t>4/24/2025</a:t>
            </a:fld>
            <a:endParaRPr lang="en-US"/>
          </a:p>
        </p:txBody>
      </p:sp>
      <p:sp>
        <p:nvSpPr>
          <p:cNvPr id="5" name="Footer Placeholder 4">
            <a:extLst>
              <a:ext uri="{FF2B5EF4-FFF2-40B4-BE49-F238E27FC236}">
                <a16:creationId xmlns:a16="http://schemas.microsoft.com/office/drawing/2014/main" id="{E398CF8E-3BA2-3542-CC90-613AA134B6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F88AEA-E9BF-CE53-9E09-3671FD432430}"/>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4599191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4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7A71C11-3724-40BD-8B90-CA69ED351D72}" type="datetime1">
              <a:rPr lang="en-US" smtClean="0"/>
              <a:t>4/24/2025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00B238-3E6E-44D8-AE04-8DF6781DCFAC}" type="slidenum">
              <a:rPr lang="en-US" smtClean="0"/>
              <a:t>‹#›</a:t>
            </a:fld>
            <a:endParaRPr lang="en-US"/>
          </a:p>
        </p:txBody>
      </p:sp>
    </p:spTree>
    <p:extLst>
      <p:ext uri="{BB962C8B-B14F-4D97-AF65-F5344CB8AC3E}">
        <p14:creationId xmlns:p14="http://schemas.microsoft.com/office/powerpoint/2010/main" val="2308994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17A34-5A60-2008-9D35-C397459A162B}"/>
              </a:ext>
            </a:extLst>
          </p:cNvPr>
          <p:cNvSpPr>
            <a:spLocks noGrp="1"/>
          </p:cNvSpPr>
          <p:nvPr>
            <p:ph type="title"/>
          </p:nvPr>
        </p:nvSpPr>
        <p:spPr>
          <a:xfrm>
            <a:off x="0" y="228657"/>
            <a:ext cx="5747657" cy="678412"/>
          </a:xfrm>
        </p:spPr>
        <p:txBody>
          <a:bodyPr>
            <a:noAutofit/>
          </a:bodyPr>
          <a:lstStyle>
            <a:lvl1pPr>
              <a:defRPr sz="3600" b="1">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8447BF3A-BDC8-A540-D98C-CCAF9A4AF8C4}"/>
              </a:ext>
            </a:extLst>
          </p:cNvPr>
          <p:cNvSpPr>
            <a:spLocks noGrp="1"/>
          </p:cNvSpPr>
          <p:nvPr>
            <p:ph idx="1"/>
          </p:nvPr>
        </p:nvSpPr>
        <p:spPr/>
        <p:txBody>
          <a:bodyPr/>
          <a:lstStyle>
            <a:lvl1pPr>
              <a:defRPr sz="3200"/>
            </a:lvl1pPr>
            <a:lvl2pPr>
              <a:defRPr sz="2800"/>
            </a:lvl2pPr>
            <a:lvl3pPr>
              <a:defRPr sz="2400"/>
            </a:lvl3pPr>
            <a:lvl4pPr>
              <a:defRPr sz="2000"/>
            </a:lvl4pPr>
            <a:lvl5pPr marL="1828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AB5B5F3-29C9-A818-5A8D-4C3E422632D8}"/>
              </a:ext>
            </a:extLst>
          </p:cNvPr>
          <p:cNvSpPr>
            <a:spLocks noGrp="1"/>
          </p:cNvSpPr>
          <p:nvPr>
            <p:ph type="dt" sz="half" idx="10"/>
          </p:nvPr>
        </p:nvSpPr>
        <p:spPr/>
        <p:txBody>
          <a:bodyPr/>
          <a:lstStyle/>
          <a:p>
            <a:fld id="{A068FED1-2862-4BA2-8856-6CBC38352094}" type="datetimeFigureOut">
              <a:rPr lang="en-US" smtClean="0"/>
              <a:t>4/24/2025</a:t>
            </a:fld>
            <a:endParaRPr lang="en-US"/>
          </a:p>
        </p:txBody>
      </p:sp>
      <p:sp>
        <p:nvSpPr>
          <p:cNvPr id="5" name="Footer Placeholder 4">
            <a:extLst>
              <a:ext uri="{FF2B5EF4-FFF2-40B4-BE49-F238E27FC236}">
                <a16:creationId xmlns:a16="http://schemas.microsoft.com/office/drawing/2014/main" id="{8D6CDA90-0A60-1D3F-8EB1-7452C5B0C7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1110D3-63F4-282A-AD7F-6E2178BBB875}"/>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908335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0CB67-B311-B181-9B94-A8DFD7DDA599}"/>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19FCB4BD-3055-E623-D88B-1C5A3C62D4E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DBE9D83-19B6-B52F-0031-1AFDE26869C2}"/>
              </a:ext>
            </a:extLst>
          </p:cNvPr>
          <p:cNvSpPr>
            <a:spLocks noGrp="1"/>
          </p:cNvSpPr>
          <p:nvPr>
            <p:ph type="dt" sz="half" idx="10"/>
          </p:nvPr>
        </p:nvSpPr>
        <p:spPr/>
        <p:txBody>
          <a:bodyPr/>
          <a:lstStyle/>
          <a:p>
            <a:fld id="{A068FED1-2862-4BA2-8856-6CBC38352094}" type="datetimeFigureOut">
              <a:rPr lang="en-US" smtClean="0"/>
              <a:t>4/24/2025</a:t>
            </a:fld>
            <a:endParaRPr lang="en-US"/>
          </a:p>
        </p:txBody>
      </p:sp>
      <p:sp>
        <p:nvSpPr>
          <p:cNvPr id="5" name="Footer Placeholder 4">
            <a:extLst>
              <a:ext uri="{FF2B5EF4-FFF2-40B4-BE49-F238E27FC236}">
                <a16:creationId xmlns:a16="http://schemas.microsoft.com/office/drawing/2014/main" id="{D7D7A008-4882-3DED-E52D-AD4F100CC9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CC4794-B0B7-2A5B-83BA-53347B162FF5}"/>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19165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0808A-BF32-1CFB-B70A-74E21B4B1642}"/>
              </a:ext>
            </a:extLst>
          </p:cNvPr>
          <p:cNvSpPr>
            <a:spLocks noGrp="1"/>
          </p:cNvSpPr>
          <p:nvPr>
            <p:ph type="title"/>
          </p:nvPr>
        </p:nvSpPr>
        <p:spPr>
          <a:xfrm>
            <a:off x="0" y="369107"/>
            <a:ext cx="6716684" cy="545293"/>
          </a:xfrm>
        </p:spPr>
        <p:txBody>
          <a:bodyPr>
            <a:normAutofit/>
          </a:bodyPr>
          <a:lstStyle>
            <a:lvl1pPr>
              <a:defRPr sz="3600" b="1">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FD301C07-F339-9FA8-D49B-CB679A8B4A06}"/>
              </a:ext>
            </a:extLst>
          </p:cNvPr>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7732538E-AE8E-3D55-18D1-2422BEA309C0}"/>
              </a:ext>
            </a:extLst>
          </p:cNvPr>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636B103-E5C0-85E4-1409-6A603066D099}"/>
              </a:ext>
            </a:extLst>
          </p:cNvPr>
          <p:cNvSpPr>
            <a:spLocks noGrp="1"/>
          </p:cNvSpPr>
          <p:nvPr>
            <p:ph type="dt" sz="half" idx="10"/>
          </p:nvPr>
        </p:nvSpPr>
        <p:spPr/>
        <p:txBody>
          <a:bodyPr/>
          <a:lstStyle/>
          <a:p>
            <a:fld id="{A068FED1-2862-4BA2-8856-6CBC38352094}" type="datetimeFigureOut">
              <a:rPr lang="en-US" smtClean="0"/>
              <a:t>4/24/2025</a:t>
            </a:fld>
            <a:endParaRPr lang="en-US"/>
          </a:p>
        </p:txBody>
      </p:sp>
      <p:sp>
        <p:nvSpPr>
          <p:cNvPr id="6" name="Footer Placeholder 5">
            <a:extLst>
              <a:ext uri="{FF2B5EF4-FFF2-40B4-BE49-F238E27FC236}">
                <a16:creationId xmlns:a16="http://schemas.microsoft.com/office/drawing/2014/main" id="{82869416-048A-424D-39AD-A98B8F09E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C2F36A-D6E4-F16F-E6BE-D78EBFC70074}"/>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1828360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DC892-2729-DEC0-B2F5-40674DFE858D}"/>
              </a:ext>
            </a:extLst>
          </p:cNvPr>
          <p:cNvSpPr>
            <a:spLocks noGrp="1"/>
          </p:cNvSpPr>
          <p:nvPr>
            <p:ph type="title"/>
          </p:nvPr>
        </p:nvSpPr>
        <p:spPr>
          <a:xfrm>
            <a:off x="0" y="381230"/>
            <a:ext cx="5818707" cy="574213"/>
          </a:xfrm>
        </p:spPr>
        <p:txBody>
          <a:bodyPr>
            <a:normAutofit/>
          </a:bodyPr>
          <a:lstStyle>
            <a:lvl1pPr>
              <a:defRPr sz="3600" b="1">
                <a:latin typeface="+mn-lt"/>
              </a:defRPr>
            </a:lvl1pPr>
          </a:lstStyle>
          <a:p>
            <a:r>
              <a:rPr lang="en-US" dirty="0"/>
              <a:t>Click to edit Master title style</a:t>
            </a:r>
          </a:p>
        </p:txBody>
      </p:sp>
      <p:sp>
        <p:nvSpPr>
          <p:cNvPr id="3" name="Text Placeholder 2">
            <a:extLst>
              <a:ext uri="{FF2B5EF4-FFF2-40B4-BE49-F238E27FC236}">
                <a16:creationId xmlns:a16="http://schemas.microsoft.com/office/drawing/2014/main" id="{01096E8D-123D-CFAA-714E-ED4503C11E66}"/>
              </a:ext>
            </a:extLst>
          </p:cNvPr>
          <p:cNvSpPr>
            <a:spLocks noGrp="1"/>
          </p:cNvSpPr>
          <p:nvPr>
            <p:ph type="body" idx="1"/>
          </p:nvPr>
        </p:nvSpPr>
        <p:spPr>
          <a:xfrm>
            <a:off x="839788" y="1681163"/>
            <a:ext cx="5157787"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257A100B-A11C-3B6A-CC7E-6FACC016AE61}"/>
              </a:ext>
            </a:extLst>
          </p:cNvPr>
          <p:cNvSpPr>
            <a:spLocks noGrp="1"/>
          </p:cNvSpPr>
          <p:nvPr>
            <p:ph sz="half" idx="2"/>
          </p:nvPr>
        </p:nvSpPr>
        <p:spPr>
          <a:xfrm>
            <a:off x="839788" y="2505075"/>
            <a:ext cx="5157787" cy="3684588"/>
          </a:xfrm>
        </p:spPr>
        <p:txBody>
          <a:bodyPr/>
          <a:lstStyle>
            <a:lvl1pPr>
              <a:defRPr sz="2800"/>
            </a:lvl1pPr>
            <a:lvl2pPr>
              <a:defRPr sz="2400"/>
            </a:lvl2pPr>
            <a:lvl4pPr marL="1371600" indent="0">
              <a:buNone/>
              <a:defRPr/>
            </a:lvl4pPr>
          </a:lstStyle>
          <a:p>
            <a:pPr lvl="0"/>
            <a:r>
              <a:rPr lang="en-US" dirty="0"/>
              <a:t>Click to edit Master text styles</a:t>
            </a:r>
          </a:p>
          <a:p>
            <a:pPr lvl="1"/>
            <a:r>
              <a:rPr lang="en-US" dirty="0"/>
              <a:t>Second level</a:t>
            </a:r>
          </a:p>
          <a:p>
            <a:pPr lvl="2"/>
            <a:r>
              <a:rPr lang="en-US" dirty="0"/>
              <a:t>Third level</a:t>
            </a:r>
          </a:p>
        </p:txBody>
      </p:sp>
      <p:sp>
        <p:nvSpPr>
          <p:cNvPr id="5" name="Text Placeholder 4">
            <a:extLst>
              <a:ext uri="{FF2B5EF4-FFF2-40B4-BE49-F238E27FC236}">
                <a16:creationId xmlns:a16="http://schemas.microsoft.com/office/drawing/2014/main" id="{B5CED1DA-EA91-4CE9-7F1C-BFE6BC6DA923}"/>
              </a:ext>
            </a:extLst>
          </p:cNvPr>
          <p:cNvSpPr>
            <a:spLocks noGrp="1"/>
          </p:cNvSpPr>
          <p:nvPr>
            <p:ph type="body" sz="quarter" idx="3"/>
          </p:nvPr>
        </p:nvSpPr>
        <p:spPr>
          <a:xfrm>
            <a:off x="6172200" y="1681163"/>
            <a:ext cx="5183188"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C66BD97D-43CE-E934-1909-CCB7BED218B0}"/>
              </a:ext>
            </a:extLst>
          </p:cNvPr>
          <p:cNvSpPr>
            <a:spLocks noGrp="1"/>
          </p:cNvSpPr>
          <p:nvPr>
            <p:ph sz="quarter" idx="4"/>
          </p:nvPr>
        </p:nvSpPr>
        <p:spPr>
          <a:xfrm>
            <a:off x="6172200" y="2505075"/>
            <a:ext cx="5183188" cy="3684588"/>
          </a:xfrm>
        </p:spPr>
        <p:txBody>
          <a:bodyPr/>
          <a:lstStyle>
            <a:lvl1pPr>
              <a:defRPr sz="2800"/>
            </a:lvl1pPr>
            <a:lvl2pPr>
              <a:defRPr sz="2400"/>
            </a:lvl2pPr>
          </a:lstStyle>
          <a:p>
            <a:pPr lvl="0"/>
            <a:r>
              <a:rPr lang="en-US" dirty="0"/>
              <a:t>Click to edit Master text styles</a:t>
            </a:r>
          </a:p>
          <a:p>
            <a:pPr lvl="1"/>
            <a:r>
              <a:rPr lang="en-US" dirty="0"/>
              <a:t>Second level</a:t>
            </a:r>
          </a:p>
          <a:p>
            <a:pPr lvl="2"/>
            <a:r>
              <a:rPr lang="en-US" dirty="0"/>
              <a:t>Third level</a:t>
            </a:r>
          </a:p>
        </p:txBody>
      </p:sp>
      <p:sp>
        <p:nvSpPr>
          <p:cNvPr id="7" name="Date Placeholder 6">
            <a:extLst>
              <a:ext uri="{FF2B5EF4-FFF2-40B4-BE49-F238E27FC236}">
                <a16:creationId xmlns:a16="http://schemas.microsoft.com/office/drawing/2014/main" id="{434F7685-18EA-451A-E95B-D26C5E026DDB}"/>
              </a:ext>
            </a:extLst>
          </p:cNvPr>
          <p:cNvSpPr>
            <a:spLocks noGrp="1"/>
          </p:cNvSpPr>
          <p:nvPr>
            <p:ph type="dt" sz="half" idx="10"/>
          </p:nvPr>
        </p:nvSpPr>
        <p:spPr/>
        <p:txBody>
          <a:bodyPr/>
          <a:lstStyle/>
          <a:p>
            <a:fld id="{A068FED1-2862-4BA2-8856-6CBC38352094}" type="datetimeFigureOut">
              <a:rPr lang="en-US" smtClean="0"/>
              <a:t>4/24/2025</a:t>
            </a:fld>
            <a:endParaRPr lang="en-US"/>
          </a:p>
        </p:txBody>
      </p:sp>
      <p:sp>
        <p:nvSpPr>
          <p:cNvPr id="8" name="Footer Placeholder 7">
            <a:extLst>
              <a:ext uri="{FF2B5EF4-FFF2-40B4-BE49-F238E27FC236}">
                <a16:creationId xmlns:a16="http://schemas.microsoft.com/office/drawing/2014/main" id="{3B99513D-D958-2822-DC69-52D1754732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A1D971A-EDAC-AF4C-EF8D-35497050023F}"/>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909651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24F65-C1D6-DD3E-8FD0-BDC82B648A61}"/>
              </a:ext>
            </a:extLst>
          </p:cNvPr>
          <p:cNvSpPr>
            <a:spLocks noGrp="1"/>
          </p:cNvSpPr>
          <p:nvPr>
            <p:ph type="title"/>
          </p:nvPr>
        </p:nvSpPr>
        <p:spPr/>
        <p:txBody>
          <a:bodyPr>
            <a:normAutofit/>
          </a:bodyPr>
          <a:lstStyle>
            <a:lvl1pPr>
              <a:defRPr sz="3600" b="1">
                <a:solidFill>
                  <a:schemeClr val="tx1"/>
                </a:solidFill>
                <a:latin typeface="+mn-lt"/>
              </a:defRPr>
            </a:lvl1pPr>
          </a:lstStyle>
          <a:p>
            <a:r>
              <a:rPr lang="en-US" dirty="0"/>
              <a:t>Click to edit Master title style</a:t>
            </a:r>
          </a:p>
        </p:txBody>
      </p:sp>
      <p:sp>
        <p:nvSpPr>
          <p:cNvPr id="3" name="Date Placeholder 2">
            <a:extLst>
              <a:ext uri="{FF2B5EF4-FFF2-40B4-BE49-F238E27FC236}">
                <a16:creationId xmlns:a16="http://schemas.microsoft.com/office/drawing/2014/main" id="{29629B2C-7CC1-7549-60E4-DA2398F2885F}"/>
              </a:ext>
            </a:extLst>
          </p:cNvPr>
          <p:cNvSpPr>
            <a:spLocks noGrp="1"/>
          </p:cNvSpPr>
          <p:nvPr>
            <p:ph type="dt" sz="half" idx="10"/>
          </p:nvPr>
        </p:nvSpPr>
        <p:spPr/>
        <p:txBody>
          <a:bodyPr/>
          <a:lstStyle/>
          <a:p>
            <a:fld id="{A068FED1-2862-4BA2-8856-6CBC38352094}" type="datetimeFigureOut">
              <a:rPr lang="en-US" smtClean="0"/>
              <a:t>4/24/2025</a:t>
            </a:fld>
            <a:endParaRPr lang="en-US"/>
          </a:p>
        </p:txBody>
      </p:sp>
      <p:sp>
        <p:nvSpPr>
          <p:cNvPr id="4" name="Footer Placeholder 3">
            <a:extLst>
              <a:ext uri="{FF2B5EF4-FFF2-40B4-BE49-F238E27FC236}">
                <a16:creationId xmlns:a16="http://schemas.microsoft.com/office/drawing/2014/main" id="{DE495879-C2EF-C014-A894-C2F9B334277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910FDD-2348-9356-D805-D0F43033D95B}"/>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23700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0D8BC-26F7-DDB2-0D62-C41B550EDE2D}"/>
              </a:ext>
            </a:extLst>
          </p:cNvPr>
          <p:cNvSpPr>
            <a:spLocks noGrp="1"/>
          </p:cNvSpPr>
          <p:nvPr>
            <p:ph type="dt" sz="half" idx="10"/>
          </p:nvPr>
        </p:nvSpPr>
        <p:spPr/>
        <p:txBody>
          <a:bodyPr/>
          <a:lstStyle/>
          <a:p>
            <a:fld id="{A068FED1-2862-4BA2-8856-6CBC38352094}" type="datetimeFigureOut">
              <a:rPr lang="en-US" smtClean="0"/>
              <a:t>4/24/2025</a:t>
            </a:fld>
            <a:endParaRPr lang="en-US"/>
          </a:p>
        </p:txBody>
      </p:sp>
      <p:sp>
        <p:nvSpPr>
          <p:cNvPr id="3" name="Footer Placeholder 2">
            <a:extLst>
              <a:ext uri="{FF2B5EF4-FFF2-40B4-BE49-F238E27FC236}">
                <a16:creationId xmlns:a16="http://schemas.microsoft.com/office/drawing/2014/main" id="{EEC2BF4C-0D4D-2C68-D6EB-821879F2028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BECC40F-C226-B195-9BFD-058EF2203529}"/>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446504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F2D98-4157-749B-F9B7-9D44AAEB033E}"/>
              </a:ext>
            </a:extLst>
          </p:cNvPr>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DBB01A63-5BCC-BEFB-D0D0-CD01F5C53B7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4247E2E-496D-2C5E-63A1-3A1A5FE36580}"/>
              </a:ext>
            </a:extLst>
          </p:cNvPr>
          <p:cNvSpPr>
            <a:spLocks noGrp="1"/>
          </p:cNvSpPr>
          <p:nvPr>
            <p:ph type="body" sz="half" idx="2"/>
          </p:nvPr>
        </p:nvSpPr>
        <p:spPr>
          <a:xfrm>
            <a:off x="839788" y="2057400"/>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85BD8FC8-DCEA-F3C5-8320-62955867365F}"/>
              </a:ext>
            </a:extLst>
          </p:cNvPr>
          <p:cNvSpPr>
            <a:spLocks noGrp="1"/>
          </p:cNvSpPr>
          <p:nvPr>
            <p:ph type="dt" sz="half" idx="10"/>
          </p:nvPr>
        </p:nvSpPr>
        <p:spPr/>
        <p:txBody>
          <a:bodyPr/>
          <a:lstStyle/>
          <a:p>
            <a:fld id="{A068FED1-2862-4BA2-8856-6CBC38352094}" type="datetimeFigureOut">
              <a:rPr lang="en-US" smtClean="0"/>
              <a:t>4/24/2025</a:t>
            </a:fld>
            <a:endParaRPr lang="en-US"/>
          </a:p>
        </p:txBody>
      </p:sp>
      <p:sp>
        <p:nvSpPr>
          <p:cNvPr id="6" name="Footer Placeholder 5">
            <a:extLst>
              <a:ext uri="{FF2B5EF4-FFF2-40B4-BE49-F238E27FC236}">
                <a16:creationId xmlns:a16="http://schemas.microsoft.com/office/drawing/2014/main" id="{1C5FF34B-6EFE-9E72-5444-23E22BA96F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0E3FA2-13A2-41EA-8BC5-855EEE34EC69}"/>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549597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2624C-559E-BC94-A892-E768F710A2A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647343B-968C-1C0B-2F8D-E69D9A80AA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B01AF2-7BED-A83C-E157-46AC996BE557}"/>
              </a:ext>
            </a:extLst>
          </p:cNvPr>
          <p:cNvSpPr>
            <a:spLocks noGrp="1"/>
          </p:cNvSpPr>
          <p:nvPr>
            <p:ph type="body" sz="half" idx="2"/>
          </p:nvPr>
        </p:nvSpPr>
        <p:spPr>
          <a:xfrm>
            <a:off x="839788" y="2057400"/>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E803C4DF-0F3D-0ABB-B992-DECE9CA238C9}"/>
              </a:ext>
            </a:extLst>
          </p:cNvPr>
          <p:cNvSpPr>
            <a:spLocks noGrp="1"/>
          </p:cNvSpPr>
          <p:nvPr>
            <p:ph type="dt" sz="half" idx="10"/>
          </p:nvPr>
        </p:nvSpPr>
        <p:spPr/>
        <p:txBody>
          <a:bodyPr/>
          <a:lstStyle/>
          <a:p>
            <a:fld id="{A068FED1-2862-4BA2-8856-6CBC38352094}" type="datetimeFigureOut">
              <a:rPr lang="en-US" smtClean="0"/>
              <a:t>4/24/2025</a:t>
            </a:fld>
            <a:endParaRPr lang="en-US"/>
          </a:p>
        </p:txBody>
      </p:sp>
      <p:sp>
        <p:nvSpPr>
          <p:cNvPr id="6" name="Footer Placeholder 5">
            <a:extLst>
              <a:ext uri="{FF2B5EF4-FFF2-40B4-BE49-F238E27FC236}">
                <a16:creationId xmlns:a16="http://schemas.microsoft.com/office/drawing/2014/main" id="{92E9383E-2B82-222C-BDC7-ECDCDAC434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D75F0A-D2F9-D86A-72A6-50BEFE871E54}"/>
              </a:ext>
            </a:extLst>
          </p:cNvPr>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1625380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3A5E49-BE28-BA71-E9CF-AF47D28D2E3D}"/>
              </a:ext>
            </a:extLst>
          </p:cNvPr>
          <p:cNvSpPr>
            <a:spLocks noGrp="1"/>
          </p:cNvSpPr>
          <p:nvPr>
            <p:ph type="title"/>
          </p:nvPr>
        </p:nvSpPr>
        <p:spPr>
          <a:xfrm>
            <a:off x="0" y="390583"/>
            <a:ext cx="5986549" cy="61709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1294C82F-7C06-8BFE-B645-BD66A75CDB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E8411DE1-57EE-D5F9-261C-CFFD56510E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68FED1-2862-4BA2-8856-6CBC38352094}" type="datetimeFigureOut">
              <a:rPr lang="en-US" smtClean="0"/>
              <a:t>4/24/2025</a:t>
            </a:fld>
            <a:endParaRPr lang="en-US"/>
          </a:p>
        </p:txBody>
      </p:sp>
      <p:sp>
        <p:nvSpPr>
          <p:cNvPr id="5" name="Footer Placeholder 4">
            <a:extLst>
              <a:ext uri="{FF2B5EF4-FFF2-40B4-BE49-F238E27FC236}">
                <a16:creationId xmlns:a16="http://schemas.microsoft.com/office/drawing/2014/main" id="{D8D32019-CB9D-83CB-8E55-7A84A75DF4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4F945EA-74C2-8864-7CA9-87A452B65D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44995B-F9F8-4E35-BEAF-4D527C7C2316}" type="slidenum">
              <a:rPr lang="en-US" smtClean="0"/>
              <a:t>‹#›</a:t>
            </a:fld>
            <a:endParaRPr lang="en-US"/>
          </a:p>
        </p:txBody>
      </p:sp>
      <p:sp>
        <p:nvSpPr>
          <p:cNvPr id="7" name="Right Triangle 6">
            <a:extLst>
              <a:ext uri="{FF2B5EF4-FFF2-40B4-BE49-F238E27FC236}">
                <a16:creationId xmlns:a16="http://schemas.microsoft.com/office/drawing/2014/main" id="{3A701440-F4C2-39BC-2DC0-4658CD21F668}"/>
              </a:ext>
            </a:extLst>
          </p:cNvPr>
          <p:cNvSpPr/>
          <p:nvPr userDrawn="1"/>
        </p:nvSpPr>
        <p:spPr>
          <a:xfrm flipH="1" flipV="1">
            <a:off x="2300748" y="-1916"/>
            <a:ext cx="9891252" cy="1402090"/>
          </a:xfrm>
          <a:prstGeom prst="rtTriangl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42A6EC1C-8068-BF36-5D08-CCF22A8A55A8}"/>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946674" y="86369"/>
            <a:ext cx="1129342" cy="1129342"/>
          </a:xfrm>
          <a:prstGeom prst="rect">
            <a:avLst/>
          </a:prstGeom>
        </p:spPr>
      </p:pic>
    </p:spTree>
    <p:extLst>
      <p:ext uri="{BB962C8B-B14F-4D97-AF65-F5344CB8AC3E}">
        <p14:creationId xmlns:p14="http://schemas.microsoft.com/office/powerpoint/2010/main" val="3452654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36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91664" y="1636296"/>
            <a:ext cx="7361936" cy="4393209"/>
          </a:xfrm>
        </p:spPr>
        <p:txBody>
          <a:bodyPr>
            <a:normAutofit fontScale="90000"/>
          </a:bodyPr>
          <a:lstStyle/>
          <a:p>
            <a:pPr algn="ctr"/>
            <a:r>
              <a:rPr lang="en-US" sz="6700" dirty="0"/>
              <a:t>BCS 119</a:t>
            </a:r>
            <a:br>
              <a:rPr lang="en-US" sz="6700" dirty="0"/>
            </a:br>
            <a:br>
              <a:rPr lang="en-US" sz="6700" dirty="0"/>
            </a:br>
            <a:r>
              <a:rPr lang="en-US" sz="6700" dirty="0"/>
              <a:t>Building Relationships</a:t>
            </a:r>
            <a:br>
              <a:rPr lang="en-US" sz="4000" dirty="0"/>
            </a:br>
            <a:br>
              <a:rPr lang="en-US" sz="4000" dirty="0"/>
            </a:br>
            <a:endParaRPr lang="en-US" sz="3200" dirty="0"/>
          </a:p>
        </p:txBody>
      </p:sp>
      <p:sp>
        <p:nvSpPr>
          <p:cNvPr id="5" name="TextBox 4">
            <a:extLst>
              <a:ext uri="{FF2B5EF4-FFF2-40B4-BE49-F238E27FC236}">
                <a16:creationId xmlns:a16="http://schemas.microsoft.com/office/drawing/2014/main" id="{1CA748C2-838D-4FE7-960C-68ED0E5FEC79}"/>
              </a:ext>
            </a:extLst>
          </p:cNvPr>
          <p:cNvSpPr txBox="1"/>
          <p:nvPr/>
        </p:nvSpPr>
        <p:spPr>
          <a:xfrm>
            <a:off x="7010400" y="6305550"/>
            <a:ext cx="3086100" cy="369332"/>
          </a:xfrm>
          <a:prstGeom prst="rect">
            <a:avLst/>
          </a:prstGeom>
          <a:noFill/>
        </p:spPr>
        <p:txBody>
          <a:bodyPr wrap="square" rtlCol="0">
            <a:spAutoFit/>
          </a:bodyPr>
          <a:lstStyle/>
          <a:p>
            <a:pPr algn="ctr"/>
            <a:r>
              <a:rPr lang="en-US" dirty="0">
                <a:solidFill>
                  <a:schemeClr val="bg1">
                    <a:lumMod val="65000"/>
                  </a:schemeClr>
                </a:solidFill>
              </a:rPr>
              <a:t>Revision </a:t>
            </a:r>
            <a:r>
              <a:rPr lang="en-US">
                <a:solidFill>
                  <a:schemeClr val="bg1">
                    <a:lumMod val="65000"/>
                  </a:schemeClr>
                </a:solidFill>
              </a:rPr>
              <a:t>date 4/25/2025</a:t>
            </a:r>
            <a:endParaRPr lang="en-US" dirty="0">
              <a:solidFill>
                <a:schemeClr val="bg1">
                  <a:lumMod val="65000"/>
                </a:schemeClr>
              </a:solidFill>
            </a:endParaRPr>
          </a:p>
        </p:txBody>
      </p:sp>
    </p:spTree>
    <p:extLst>
      <p:ext uri="{BB962C8B-B14F-4D97-AF65-F5344CB8AC3E}">
        <p14:creationId xmlns:p14="http://schemas.microsoft.com/office/powerpoint/2010/main" val="18633011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Step Process</a:t>
            </a:r>
          </a:p>
        </p:txBody>
      </p:sp>
      <p:sp>
        <p:nvSpPr>
          <p:cNvPr id="3" name="Content Placeholder 2"/>
          <p:cNvSpPr>
            <a:spLocks noGrp="1"/>
          </p:cNvSpPr>
          <p:nvPr>
            <p:ph idx="1"/>
          </p:nvPr>
        </p:nvSpPr>
        <p:spPr>
          <a:xfrm>
            <a:off x="2630905" y="1804738"/>
            <a:ext cx="7468770" cy="4603105"/>
          </a:xfrm>
        </p:spPr>
        <p:txBody>
          <a:bodyPr>
            <a:normAutofit/>
          </a:bodyPr>
          <a:lstStyle/>
          <a:p>
            <a:r>
              <a:rPr lang="en-US" dirty="0"/>
              <a:t>Have the right mindset</a:t>
            </a:r>
          </a:p>
          <a:p>
            <a:pPr marL="0" indent="0">
              <a:buNone/>
            </a:pPr>
            <a:endParaRPr lang="en-US" dirty="0"/>
          </a:p>
          <a:p>
            <a:r>
              <a:rPr lang="en-US" dirty="0"/>
              <a:t>Ask the right questions in the right way for the right reasons</a:t>
            </a:r>
          </a:p>
          <a:p>
            <a:endParaRPr lang="en-US" dirty="0"/>
          </a:p>
          <a:p>
            <a:r>
              <a:rPr lang="en-US" dirty="0"/>
              <a:t>Do the right thing to avoid undermining the goodwill you build</a:t>
            </a:r>
          </a:p>
          <a:p>
            <a:pPr marL="0" indent="0" algn="ctr">
              <a:buNone/>
            </a:pPr>
            <a:endParaRPr lang="en-US" dirty="0"/>
          </a:p>
        </p:txBody>
      </p:sp>
    </p:spTree>
    <p:extLst>
      <p:ext uri="{BB962C8B-B14F-4D97-AF65-F5344CB8AC3E}">
        <p14:creationId xmlns:p14="http://schemas.microsoft.com/office/powerpoint/2010/main" val="34101603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Personal Interest</a:t>
            </a:r>
          </a:p>
        </p:txBody>
      </p:sp>
      <p:sp>
        <p:nvSpPr>
          <p:cNvPr id="3" name="Content Placeholder 2"/>
          <p:cNvSpPr>
            <a:spLocks noGrp="1"/>
          </p:cNvSpPr>
          <p:nvPr>
            <p:ph idx="1"/>
          </p:nvPr>
        </p:nvSpPr>
        <p:spPr>
          <a:xfrm>
            <a:off x="1706360" y="1705309"/>
            <a:ext cx="7886700" cy="4351338"/>
          </a:xfrm>
        </p:spPr>
        <p:txBody>
          <a:bodyPr>
            <a:normAutofit/>
          </a:bodyPr>
          <a:lstStyle/>
          <a:p>
            <a:pPr marL="0" indent="0" algn="ctr">
              <a:buNone/>
            </a:pPr>
            <a:r>
              <a:rPr lang="en-US" sz="3600" dirty="0"/>
              <a:t>What are some questions a</a:t>
            </a:r>
          </a:p>
          <a:p>
            <a:pPr marL="0" indent="0" algn="ctr">
              <a:buNone/>
            </a:pPr>
            <a:endParaRPr lang="en-US" sz="2000" dirty="0"/>
          </a:p>
          <a:p>
            <a:pPr marL="0" indent="0" algn="ctr">
              <a:buNone/>
            </a:pPr>
            <a:r>
              <a:rPr lang="en-US" sz="3600" dirty="0"/>
              <a:t> commissioner</a:t>
            </a:r>
          </a:p>
          <a:p>
            <a:pPr marL="0" indent="0" algn="ctr">
              <a:buNone/>
            </a:pPr>
            <a:endParaRPr lang="en-US" sz="2000" dirty="0"/>
          </a:p>
          <a:p>
            <a:pPr marL="0" indent="0" algn="ctr">
              <a:buNone/>
            </a:pPr>
            <a:r>
              <a:rPr lang="en-US" sz="3600" dirty="0"/>
              <a:t> might ask to get to know </a:t>
            </a:r>
          </a:p>
          <a:p>
            <a:pPr marL="0" indent="0" algn="ctr">
              <a:buNone/>
            </a:pPr>
            <a:endParaRPr lang="en-US" sz="2000" dirty="0"/>
          </a:p>
          <a:p>
            <a:pPr marL="0" indent="0" algn="ctr">
              <a:buNone/>
            </a:pPr>
            <a:r>
              <a:rPr lang="en-US" sz="3600" dirty="0"/>
              <a:t>the personal side of unit leaders?</a:t>
            </a:r>
          </a:p>
        </p:txBody>
      </p:sp>
    </p:spTree>
    <p:extLst>
      <p:ext uri="{BB962C8B-B14F-4D97-AF65-F5344CB8AC3E}">
        <p14:creationId xmlns:p14="http://schemas.microsoft.com/office/powerpoint/2010/main" val="20393900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5296" y="1817091"/>
            <a:ext cx="2212848" cy="2212848"/>
          </a:xfrm>
          <a:prstGeom prst="rect">
            <a:avLst/>
          </a:prstGeom>
        </p:spPr>
      </p:pic>
      <p:sp>
        <p:nvSpPr>
          <p:cNvPr id="5" name="Rectangle 4"/>
          <p:cNvSpPr/>
          <p:nvPr/>
        </p:nvSpPr>
        <p:spPr>
          <a:xfrm>
            <a:off x="0" y="319496"/>
            <a:ext cx="10272959" cy="646331"/>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cs typeface="Times New Roman" panose="02020603050405020304" pitchFamily="18" charset="0"/>
              </a:rPr>
              <a:t>Role of the Commissioner</a:t>
            </a:r>
            <a:endParaRPr lang="en-US" sz="3600" b="1" dirty="0"/>
          </a:p>
        </p:txBody>
      </p:sp>
      <p:pic>
        <p:nvPicPr>
          <p:cNvPr id="9" name="Picture 8" descr="A picture containing plate, tableware, drawing&#10;&#10;Description automatically generated">
            <a:extLst>
              <a:ext uri="{FF2B5EF4-FFF2-40B4-BE49-F238E27FC236}">
                <a16:creationId xmlns:a16="http://schemas.microsoft.com/office/drawing/2014/main" id="{60528AEA-E6FA-4C0F-B847-C2E6542BE6F1}"/>
              </a:ext>
            </a:extLst>
          </p:cNvPr>
          <p:cNvPicPr>
            <a:picLocks noChangeAspect="1"/>
          </p:cNvPicPr>
          <p:nvPr/>
        </p:nvPicPr>
        <p:blipFill>
          <a:blip r:embed="rId4">
            <a:clrChange>
              <a:clrFrom>
                <a:srgbClr val="FBFBFB"/>
              </a:clrFrom>
              <a:clrTo>
                <a:srgbClr val="FBFBFB">
                  <a:alpha val="0"/>
                </a:srgbClr>
              </a:clrTo>
            </a:clrChange>
            <a:extLst>
              <a:ext uri="{28A0092B-C50C-407E-A947-70E740481C1C}">
                <a14:useLocalDpi xmlns:a14="http://schemas.microsoft.com/office/drawing/2010/main" val="0"/>
              </a:ext>
            </a:extLst>
          </a:blip>
          <a:stretch>
            <a:fillRect/>
          </a:stretch>
        </p:blipFill>
        <p:spPr>
          <a:xfrm>
            <a:off x="2092265" y="2087795"/>
            <a:ext cx="1671440" cy="1671440"/>
          </a:xfrm>
          <a:prstGeom prst="rect">
            <a:avLst/>
          </a:prstGeom>
        </p:spPr>
      </p:pic>
      <p:pic>
        <p:nvPicPr>
          <p:cNvPr id="17" name="Picture 16" descr="A picture containing doll, toy, drawing, clock&#10;&#10;Description automatically generated">
            <a:extLst>
              <a:ext uri="{FF2B5EF4-FFF2-40B4-BE49-F238E27FC236}">
                <a16:creationId xmlns:a16="http://schemas.microsoft.com/office/drawing/2014/main" id="{0D7B3592-C953-4D99-A474-9D5B5ABC0F6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2786" y="4578481"/>
            <a:ext cx="1553259" cy="1671441"/>
          </a:xfrm>
          <a:prstGeom prst="rect">
            <a:avLst/>
          </a:prstGeom>
        </p:spPr>
      </p:pic>
      <p:pic>
        <p:nvPicPr>
          <p:cNvPr id="19" name="Picture 18" descr="A picture containing drawing&#10;&#10;Description automatically generated">
            <a:extLst>
              <a:ext uri="{FF2B5EF4-FFF2-40B4-BE49-F238E27FC236}">
                <a16:creationId xmlns:a16="http://schemas.microsoft.com/office/drawing/2014/main" id="{1B85436A-215C-4D29-B6A8-1B8F1B46647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31426" y="2515253"/>
            <a:ext cx="955695" cy="1514686"/>
          </a:xfrm>
          <a:prstGeom prst="rect">
            <a:avLst/>
          </a:prstGeom>
        </p:spPr>
      </p:pic>
      <p:pic>
        <p:nvPicPr>
          <p:cNvPr id="21" name="Picture 20" descr="A close up of a device&#10;&#10;Description automatically generated">
            <a:extLst>
              <a:ext uri="{FF2B5EF4-FFF2-40B4-BE49-F238E27FC236}">
                <a16:creationId xmlns:a16="http://schemas.microsoft.com/office/drawing/2014/main" id="{2AAAD084-E9F0-4D95-A14B-E60BAA0A471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37349" y="4679415"/>
            <a:ext cx="1476581" cy="1514686"/>
          </a:xfrm>
          <a:prstGeom prst="rect">
            <a:avLst/>
          </a:prstGeom>
        </p:spPr>
      </p:pic>
      <p:sp>
        <p:nvSpPr>
          <p:cNvPr id="22" name="TextBox 21">
            <a:extLst>
              <a:ext uri="{FF2B5EF4-FFF2-40B4-BE49-F238E27FC236}">
                <a16:creationId xmlns:a16="http://schemas.microsoft.com/office/drawing/2014/main" id="{C2B43859-98D2-4A65-B077-037A7283E8C8}"/>
              </a:ext>
            </a:extLst>
          </p:cNvPr>
          <p:cNvSpPr txBox="1"/>
          <p:nvPr/>
        </p:nvSpPr>
        <p:spPr>
          <a:xfrm>
            <a:off x="2437450" y="3640201"/>
            <a:ext cx="1143000" cy="400110"/>
          </a:xfrm>
          <a:prstGeom prst="rect">
            <a:avLst/>
          </a:prstGeom>
          <a:noFill/>
        </p:spPr>
        <p:txBody>
          <a:bodyPr wrap="square" rtlCol="0">
            <a:spAutoFit/>
          </a:bodyPr>
          <a:lstStyle/>
          <a:p>
            <a:r>
              <a:rPr lang="en-US" sz="2000" b="1" dirty="0">
                <a:solidFill>
                  <a:srgbClr val="FF0000"/>
                </a:solidFill>
              </a:rPr>
              <a:t>Friend</a:t>
            </a:r>
          </a:p>
        </p:txBody>
      </p:sp>
      <p:sp>
        <p:nvSpPr>
          <p:cNvPr id="23" name="TextBox 22">
            <a:extLst>
              <a:ext uri="{FF2B5EF4-FFF2-40B4-BE49-F238E27FC236}">
                <a16:creationId xmlns:a16="http://schemas.microsoft.com/office/drawing/2014/main" id="{6282686A-6F03-4AB6-A37A-5847AC3E6B4F}"/>
              </a:ext>
            </a:extLst>
          </p:cNvPr>
          <p:cNvSpPr txBox="1"/>
          <p:nvPr/>
        </p:nvSpPr>
        <p:spPr>
          <a:xfrm>
            <a:off x="9129959" y="4154622"/>
            <a:ext cx="1143000" cy="400110"/>
          </a:xfrm>
          <a:prstGeom prst="rect">
            <a:avLst/>
          </a:prstGeom>
          <a:noFill/>
        </p:spPr>
        <p:txBody>
          <a:bodyPr wrap="square" rtlCol="0">
            <a:spAutoFit/>
          </a:bodyPr>
          <a:lstStyle/>
          <a:p>
            <a:r>
              <a:rPr lang="en-US" sz="2000" b="1" dirty="0">
                <a:solidFill>
                  <a:srgbClr val="FF0000"/>
                </a:solidFill>
              </a:rPr>
              <a:t>Teacher</a:t>
            </a:r>
          </a:p>
        </p:txBody>
      </p:sp>
      <p:sp>
        <p:nvSpPr>
          <p:cNvPr id="24" name="TextBox 23">
            <a:extLst>
              <a:ext uri="{FF2B5EF4-FFF2-40B4-BE49-F238E27FC236}">
                <a16:creationId xmlns:a16="http://schemas.microsoft.com/office/drawing/2014/main" id="{FDDBAD01-E261-4B2A-9B5E-15534DD061CD}"/>
              </a:ext>
            </a:extLst>
          </p:cNvPr>
          <p:cNvSpPr txBox="1"/>
          <p:nvPr/>
        </p:nvSpPr>
        <p:spPr>
          <a:xfrm>
            <a:off x="3437914" y="6249921"/>
            <a:ext cx="1143000" cy="400110"/>
          </a:xfrm>
          <a:prstGeom prst="rect">
            <a:avLst/>
          </a:prstGeom>
          <a:noFill/>
        </p:spPr>
        <p:txBody>
          <a:bodyPr wrap="square" rtlCol="0">
            <a:spAutoFit/>
          </a:bodyPr>
          <a:lstStyle/>
          <a:p>
            <a:r>
              <a:rPr lang="en-US" sz="2000" b="1" dirty="0">
                <a:solidFill>
                  <a:srgbClr val="FF0000"/>
                </a:solidFill>
              </a:rPr>
              <a:t>Doctor</a:t>
            </a:r>
          </a:p>
        </p:txBody>
      </p:sp>
      <p:sp>
        <p:nvSpPr>
          <p:cNvPr id="25" name="TextBox 24">
            <a:extLst>
              <a:ext uri="{FF2B5EF4-FFF2-40B4-BE49-F238E27FC236}">
                <a16:creationId xmlns:a16="http://schemas.microsoft.com/office/drawing/2014/main" id="{C6095E07-0800-4A83-9490-16CB77682B57}"/>
              </a:ext>
            </a:extLst>
          </p:cNvPr>
          <p:cNvSpPr txBox="1"/>
          <p:nvPr/>
        </p:nvSpPr>
        <p:spPr>
          <a:xfrm>
            <a:off x="7970929" y="6225696"/>
            <a:ext cx="1143000" cy="400110"/>
          </a:xfrm>
          <a:prstGeom prst="rect">
            <a:avLst/>
          </a:prstGeom>
          <a:noFill/>
        </p:spPr>
        <p:txBody>
          <a:bodyPr wrap="square" rtlCol="0">
            <a:spAutoFit/>
          </a:bodyPr>
          <a:lstStyle/>
          <a:p>
            <a:r>
              <a:rPr lang="en-US" sz="2000" b="1" dirty="0">
                <a:solidFill>
                  <a:srgbClr val="FF0000"/>
                </a:solidFill>
              </a:rPr>
              <a:t>Coach</a:t>
            </a:r>
          </a:p>
        </p:txBody>
      </p:sp>
      <p:sp>
        <p:nvSpPr>
          <p:cNvPr id="26" name="TextBox 25">
            <a:extLst>
              <a:ext uri="{FF2B5EF4-FFF2-40B4-BE49-F238E27FC236}">
                <a16:creationId xmlns:a16="http://schemas.microsoft.com/office/drawing/2014/main" id="{201C9118-0B22-456D-80A7-8E569DA4D9E6}"/>
              </a:ext>
            </a:extLst>
          </p:cNvPr>
          <p:cNvSpPr txBox="1"/>
          <p:nvPr/>
        </p:nvSpPr>
        <p:spPr>
          <a:xfrm>
            <a:off x="5104627" y="4202141"/>
            <a:ext cx="2096817" cy="400110"/>
          </a:xfrm>
          <a:prstGeom prst="rect">
            <a:avLst/>
          </a:prstGeom>
          <a:noFill/>
        </p:spPr>
        <p:txBody>
          <a:bodyPr wrap="square" rtlCol="0">
            <a:spAutoFit/>
          </a:bodyPr>
          <a:lstStyle/>
          <a:p>
            <a:pPr algn="ctr"/>
            <a:r>
              <a:rPr lang="en-US" sz="2000" b="1" dirty="0">
                <a:solidFill>
                  <a:srgbClr val="FF0000"/>
                </a:solidFill>
              </a:rPr>
              <a:t>Representative</a:t>
            </a:r>
          </a:p>
        </p:txBody>
      </p:sp>
    </p:spTree>
    <p:extLst>
      <p:ext uri="{BB962C8B-B14F-4D97-AF65-F5344CB8AC3E}">
        <p14:creationId xmlns:p14="http://schemas.microsoft.com/office/powerpoint/2010/main" val="528742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7D2C4F-E339-4C3A-B35E-E128C58068DD}"/>
              </a:ext>
            </a:extLst>
          </p:cNvPr>
          <p:cNvSpPr>
            <a:spLocks noGrp="1"/>
          </p:cNvSpPr>
          <p:nvPr>
            <p:ph type="title"/>
          </p:nvPr>
        </p:nvSpPr>
        <p:spPr>
          <a:xfrm>
            <a:off x="0" y="228656"/>
            <a:ext cx="5747657" cy="1039705"/>
          </a:xfrm>
        </p:spPr>
        <p:txBody>
          <a:bodyPr/>
          <a:lstStyle/>
          <a:p>
            <a:r>
              <a:rPr lang="en-US" dirty="0"/>
              <a:t>Commissioners Build Relationships</a:t>
            </a:r>
          </a:p>
        </p:txBody>
      </p:sp>
      <p:sp>
        <p:nvSpPr>
          <p:cNvPr id="3" name="Content Placeholder 2">
            <a:extLst>
              <a:ext uri="{FF2B5EF4-FFF2-40B4-BE49-F238E27FC236}">
                <a16:creationId xmlns:a16="http://schemas.microsoft.com/office/drawing/2014/main" id="{C9101A40-B296-4A75-8498-65E6DE95162F}"/>
              </a:ext>
            </a:extLst>
          </p:cNvPr>
          <p:cNvSpPr>
            <a:spLocks noGrp="1"/>
          </p:cNvSpPr>
          <p:nvPr>
            <p:ph idx="1"/>
          </p:nvPr>
        </p:nvSpPr>
        <p:spPr>
          <a:xfrm>
            <a:off x="2823411" y="1708485"/>
            <a:ext cx="6521115" cy="3777916"/>
          </a:xfrm>
        </p:spPr>
        <p:txBody>
          <a:bodyPr>
            <a:normAutofit/>
          </a:bodyPr>
          <a:lstStyle/>
          <a:p>
            <a:r>
              <a:rPr lang="en-US" dirty="0"/>
              <a:t>Roundtable Commissioners</a:t>
            </a:r>
          </a:p>
          <a:p>
            <a:endParaRPr lang="en-US" dirty="0"/>
          </a:p>
          <a:p>
            <a:r>
              <a:rPr lang="en-US" dirty="0"/>
              <a:t>District Commissioners and Asst District Commissioners</a:t>
            </a:r>
          </a:p>
          <a:p>
            <a:endParaRPr lang="en-US" dirty="0"/>
          </a:p>
          <a:p>
            <a:r>
              <a:rPr lang="en-US" dirty="0"/>
              <a:t>Council Commissioners and Asst Council Commissioners</a:t>
            </a:r>
          </a:p>
        </p:txBody>
      </p:sp>
    </p:spTree>
    <p:extLst>
      <p:ext uri="{BB962C8B-B14F-4D97-AF65-F5344CB8AC3E}">
        <p14:creationId xmlns:p14="http://schemas.microsoft.com/office/powerpoint/2010/main" val="34318588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27111" y="2069433"/>
            <a:ext cx="6537779" cy="3779455"/>
          </a:xfrm>
        </p:spPr>
        <p:txBody>
          <a:bodyPr>
            <a:normAutofit lnSpcReduction="10000"/>
          </a:bodyPr>
          <a:lstStyle/>
          <a:p>
            <a:r>
              <a:rPr lang="en-US" dirty="0"/>
              <a:t>Not saying “Thank You”</a:t>
            </a:r>
          </a:p>
          <a:p>
            <a:r>
              <a:rPr lang="en-US" dirty="0"/>
              <a:t>Forgetting to follow up</a:t>
            </a:r>
          </a:p>
          <a:p>
            <a:r>
              <a:rPr lang="en-US" dirty="0"/>
              <a:t> Thinking and talking too much  </a:t>
            </a:r>
            <a:br>
              <a:rPr lang="en-US" dirty="0"/>
            </a:br>
            <a:r>
              <a:rPr lang="en-US" dirty="0"/>
              <a:t>  about yourself </a:t>
            </a:r>
          </a:p>
          <a:p>
            <a:r>
              <a:rPr lang="en-US" dirty="0"/>
              <a:t>Stop listening </a:t>
            </a:r>
          </a:p>
          <a:p>
            <a:r>
              <a:rPr lang="en-US" dirty="0"/>
              <a:t>A slip of the tongue </a:t>
            </a:r>
          </a:p>
          <a:p>
            <a:r>
              <a:rPr lang="en-US" dirty="0"/>
              <a:t>Violating a confidence </a:t>
            </a:r>
          </a:p>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p:txBody>
      </p:sp>
      <p:sp>
        <p:nvSpPr>
          <p:cNvPr id="5" name="Title 4">
            <a:extLst>
              <a:ext uri="{FF2B5EF4-FFF2-40B4-BE49-F238E27FC236}">
                <a16:creationId xmlns:a16="http://schemas.microsoft.com/office/drawing/2014/main" id="{247E54E4-AFC8-4868-B54F-4CDE89F9B9A5}"/>
              </a:ext>
            </a:extLst>
          </p:cNvPr>
          <p:cNvSpPr>
            <a:spLocks noGrp="1"/>
          </p:cNvSpPr>
          <p:nvPr>
            <p:ph type="title"/>
          </p:nvPr>
        </p:nvSpPr>
        <p:spPr>
          <a:xfrm>
            <a:off x="0" y="228657"/>
            <a:ext cx="5747657" cy="1118362"/>
          </a:xfrm>
        </p:spPr>
        <p:txBody>
          <a:bodyPr/>
          <a:lstStyle/>
          <a:p>
            <a:r>
              <a:rPr lang="en-US" dirty="0"/>
              <a:t>Mistakes that can Harm Relationships</a:t>
            </a:r>
          </a:p>
        </p:txBody>
      </p:sp>
    </p:spTree>
    <p:extLst>
      <p:ext uri="{BB962C8B-B14F-4D97-AF65-F5344CB8AC3E}">
        <p14:creationId xmlns:p14="http://schemas.microsoft.com/office/powerpoint/2010/main" val="25979938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56"/>
            <a:ext cx="5747657" cy="1059997"/>
          </a:xfrm>
        </p:spPr>
        <p:txBody>
          <a:bodyPr/>
          <a:lstStyle/>
          <a:p>
            <a:r>
              <a:rPr lang="en-US" dirty="0"/>
              <a:t>Rebuilding a Damaged Relationship</a:t>
            </a:r>
          </a:p>
        </p:txBody>
      </p:sp>
      <p:sp>
        <p:nvSpPr>
          <p:cNvPr id="4" name="TextBox 3"/>
          <p:cNvSpPr txBox="1"/>
          <p:nvPr/>
        </p:nvSpPr>
        <p:spPr>
          <a:xfrm>
            <a:off x="2475999" y="2029916"/>
            <a:ext cx="7240003" cy="3539430"/>
          </a:xfrm>
          <a:prstGeom prst="rect">
            <a:avLst/>
          </a:prstGeom>
          <a:noFill/>
        </p:spPr>
        <p:txBody>
          <a:bodyPr wrap="square" rtlCol="0">
            <a:spAutoFit/>
          </a:bodyPr>
          <a:lstStyle/>
          <a:p>
            <a:pPr marL="457200" indent="-457200">
              <a:buFont typeface="Arial" panose="020B0604020202020204" pitchFamily="34" charset="0"/>
              <a:buChar char="•"/>
            </a:pPr>
            <a:r>
              <a:rPr lang="en-US" sz="2800" b="1" dirty="0"/>
              <a:t>Recognize what went wrong without assigning blame</a:t>
            </a:r>
          </a:p>
          <a:p>
            <a:endParaRPr lang="en-US" sz="2800" b="1" dirty="0"/>
          </a:p>
          <a:p>
            <a:pPr marL="457200" indent="-457200">
              <a:buFont typeface="Arial" panose="020B0604020202020204" pitchFamily="34" charset="0"/>
              <a:buChar char="•"/>
            </a:pPr>
            <a:r>
              <a:rPr lang="en-US" sz="2800" b="1" dirty="0"/>
              <a:t>Be humble and explain simply and honestly what went wrong.  If you need to apologize - do it.</a:t>
            </a:r>
          </a:p>
          <a:p>
            <a:pPr marL="457200" indent="-457200">
              <a:buFont typeface="Arial" panose="020B0604020202020204" pitchFamily="34" charset="0"/>
              <a:buChar char="•"/>
            </a:pPr>
            <a:endParaRPr lang="en-US" sz="2800" b="1" dirty="0"/>
          </a:p>
          <a:p>
            <a:pPr marL="457200" indent="-457200">
              <a:buFont typeface="Arial" panose="020B0604020202020204" pitchFamily="34" charset="0"/>
              <a:buChar char="•"/>
            </a:pPr>
            <a:r>
              <a:rPr lang="en-US" sz="2800" b="1" dirty="0"/>
              <a:t>Keep your word - be open - be genuine</a:t>
            </a:r>
          </a:p>
        </p:txBody>
      </p:sp>
    </p:spTree>
    <p:extLst>
      <p:ext uri="{BB962C8B-B14F-4D97-AF65-F5344CB8AC3E}">
        <p14:creationId xmlns:p14="http://schemas.microsoft.com/office/powerpoint/2010/main" val="22484649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a:xfrm>
            <a:off x="1823166" y="2646947"/>
            <a:ext cx="8134350" cy="3978930"/>
          </a:xfrm>
        </p:spPr>
        <p:txBody>
          <a:bodyPr>
            <a:normAutofit/>
          </a:bodyPr>
          <a:lstStyle/>
          <a:p>
            <a:pPr marL="0" indent="0" algn="ctr">
              <a:buNone/>
            </a:pPr>
            <a:r>
              <a:rPr lang="en-US" dirty="0"/>
              <a:t>Building relationships does not always come naturally.  </a:t>
            </a:r>
          </a:p>
          <a:p>
            <a:pPr marL="0" indent="0" algn="ctr">
              <a:buNone/>
            </a:pPr>
            <a:endParaRPr lang="en-US" sz="2000" dirty="0"/>
          </a:p>
          <a:p>
            <a:pPr marL="0" indent="0" algn="ctr">
              <a:buNone/>
            </a:pPr>
            <a:r>
              <a:rPr lang="en-US" dirty="0"/>
              <a:t>Relationships of any worth </a:t>
            </a:r>
          </a:p>
          <a:p>
            <a:pPr marL="0" indent="0" algn="ctr">
              <a:buNone/>
            </a:pPr>
            <a:r>
              <a:rPr lang="en-US" dirty="0"/>
              <a:t>can be planned, take time, and </a:t>
            </a:r>
          </a:p>
          <a:p>
            <a:pPr marL="0" indent="0" algn="ctr">
              <a:buNone/>
            </a:pPr>
            <a:r>
              <a:rPr lang="en-US" dirty="0"/>
              <a:t>require persistent effort.  </a:t>
            </a:r>
          </a:p>
          <a:p>
            <a:pPr marL="0" indent="0" algn="ctr">
              <a:buNone/>
            </a:pPr>
            <a:r>
              <a:rPr lang="en-US" sz="2000" dirty="0"/>
              <a:t>	</a:t>
            </a:r>
          </a:p>
          <a:p>
            <a:endParaRPr lang="en-US" dirty="0"/>
          </a:p>
        </p:txBody>
      </p:sp>
    </p:spTree>
    <p:extLst>
      <p:ext uri="{BB962C8B-B14F-4D97-AF65-F5344CB8AC3E}">
        <p14:creationId xmlns:p14="http://schemas.microsoft.com/office/powerpoint/2010/main" val="24918520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4;p21">
            <a:extLst>
              <a:ext uri="{FF2B5EF4-FFF2-40B4-BE49-F238E27FC236}">
                <a16:creationId xmlns:a16="http://schemas.microsoft.com/office/drawing/2014/main" id="{257422FD-2C52-4976-AF23-AC8670CE13CC}"/>
              </a:ext>
            </a:extLst>
          </p:cNvPr>
          <p:cNvSpPr/>
          <p:nvPr/>
        </p:nvSpPr>
        <p:spPr>
          <a:xfrm>
            <a:off x="3905973" y="1853424"/>
            <a:ext cx="4378325" cy="1717393"/>
          </a:xfrm>
          <a:prstGeom prst="rect">
            <a:avLst/>
          </a:prstGeom>
          <a:noFill/>
          <a:ln>
            <a:noFill/>
          </a:ln>
        </p:spPr>
        <p:txBody>
          <a:bodyPr spcFirstLastPara="1" wrap="square" lIns="91425" tIns="45700" rIns="91425" bIns="45700" anchor="t" anchorCtr="0">
            <a:spAutoFit/>
          </a:bodyPr>
          <a:lstStyle/>
          <a:p>
            <a:pPr algn="ctr">
              <a:buClr>
                <a:schemeClr val="accent1"/>
              </a:buClr>
              <a:buSzPts val="3600"/>
            </a:pPr>
            <a:r>
              <a:rPr lang="en-US" sz="4800" b="1" dirty="0">
                <a:solidFill>
                  <a:schemeClr val="dk1"/>
                </a:solidFill>
                <a:latin typeface="Calibri"/>
                <a:ea typeface="Calibri"/>
                <a:cs typeface="Calibri"/>
                <a:sym typeface="Calibri"/>
              </a:rPr>
              <a:t>Questions?</a:t>
            </a:r>
            <a:endParaRPr dirty="0"/>
          </a:p>
          <a:p>
            <a:pPr algn="ctr">
              <a:spcBef>
                <a:spcPts val="960"/>
              </a:spcBef>
              <a:buClr>
                <a:schemeClr val="accent1"/>
              </a:buClr>
              <a:buSzPts val="3600"/>
            </a:pPr>
            <a:r>
              <a:rPr lang="en-US" sz="4800" b="1" dirty="0">
                <a:solidFill>
                  <a:schemeClr val="dk1"/>
                </a:solidFill>
                <a:latin typeface="Calibri"/>
                <a:ea typeface="Calibri"/>
                <a:cs typeface="Calibri"/>
                <a:sym typeface="Calibri"/>
              </a:rPr>
              <a:t>Comments!</a:t>
            </a:r>
            <a:endParaRPr dirty="0"/>
          </a:p>
        </p:txBody>
      </p:sp>
      <p:pic>
        <p:nvPicPr>
          <p:cNvPr id="6" name="Google Shape;225;p21">
            <a:extLst>
              <a:ext uri="{FF2B5EF4-FFF2-40B4-BE49-F238E27FC236}">
                <a16:creationId xmlns:a16="http://schemas.microsoft.com/office/drawing/2014/main" id="{F6F23A40-CCF4-4A52-B136-83BC2F324F95}"/>
              </a:ext>
            </a:extLst>
          </p:cNvPr>
          <p:cNvPicPr preferRelativeResize="0"/>
          <p:nvPr/>
        </p:nvPicPr>
        <p:blipFill rotWithShape="1">
          <a:blip r:embed="rId3">
            <a:alphaModFix/>
          </a:blip>
          <a:srcRect/>
          <a:stretch/>
        </p:blipFill>
        <p:spPr>
          <a:xfrm>
            <a:off x="4016218" y="3969400"/>
            <a:ext cx="4157832" cy="1725318"/>
          </a:xfrm>
          <a:prstGeom prst="rect">
            <a:avLst/>
          </a:prstGeom>
          <a:noFill/>
          <a:ln>
            <a:noFill/>
          </a:ln>
        </p:spPr>
      </p:pic>
      <p:pic>
        <p:nvPicPr>
          <p:cNvPr id="8" name="Picture 7">
            <a:extLst>
              <a:ext uri="{FF2B5EF4-FFF2-40B4-BE49-F238E27FC236}">
                <a16:creationId xmlns:a16="http://schemas.microsoft.com/office/drawing/2014/main" id="{79794D1B-91C2-F2C9-893E-3D980EFACC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162" y="91321"/>
            <a:ext cx="2673341" cy="413152"/>
          </a:xfrm>
          <a:prstGeom prst="rect">
            <a:avLst/>
          </a:prstGeom>
        </p:spPr>
      </p:pic>
    </p:spTree>
    <p:extLst>
      <p:ext uri="{BB962C8B-B14F-4D97-AF65-F5344CB8AC3E}">
        <p14:creationId xmlns:p14="http://schemas.microsoft.com/office/powerpoint/2010/main" val="2328636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2385179" y="1880151"/>
            <a:ext cx="7421643" cy="4745726"/>
          </a:xfrm>
        </p:spPr>
        <p:txBody>
          <a:bodyPr>
            <a:normAutofit/>
          </a:bodyPr>
          <a:lstStyle/>
          <a:p>
            <a:r>
              <a:rPr lang="en-US" dirty="0"/>
              <a:t>Discuss the top ten list of characteristics people seek in a positive relationship</a:t>
            </a:r>
          </a:p>
          <a:p>
            <a:r>
              <a:rPr lang="en-US" dirty="0"/>
              <a:t>Explain one way to measure relationships</a:t>
            </a:r>
          </a:p>
          <a:p>
            <a:r>
              <a:rPr lang="en-US" dirty="0"/>
              <a:t>Explore possible mistakes that can harm relationships</a:t>
            </a:r>
          </a:p>
          <a:p>
            <a:r>
              <a:rPr lang="en-US" dirty="0"/>
              <a:t>Explain how to rebuild a damaged relationship</a:t>
            </a:r>
          </a:p>
          <a:p>
            <a:pPr marL="0" indent="0">
              <a:buNone/>
            </a:pPr>
            <a:endParaRPr lang="en-US" dirty="0"/>
          </a:p>
        </p:txBody>
      </p:sp>
    </p:spTree>
    <p:extLst>
      <p:ext uri="{BB962C8B-B14F-4D97-AF65-F5344CB8AC3E}">
        <p14:creationId xmlns:p14="http://schemas.microsoft.com/office/powerpoint/2010/main" val="14521857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56"/>
            <a:ext cx="5747657" cy="1132057"/>
          </a:xfrm>
        </p:spPr>
        <p:txBody>
          <a:bodyPr/>
          <a:lstStyle/>
          <a:p>
            <a:r>
              <a:rPr lang="en-US" dirty="0"/>
              <a:t>Commissioner Encounter Activity</a:t>
            </a:r>
          </a:p>
        </p:txBody>
      </p:sp>
      <p:pic>
        <p:nvPicPr>
          <p:cNvPr id="1026" name="Picture 2" descr="See the source image">
            <a:extLst>
              <a:ext uri="{FF2B5EF4-FFF2-40B4-BE49-F238E27FC236}">
                <a16:creationId xmlns:a16="http://schemas.microsoft.com/office/drawing/2014/main" id="{C6A0E03D-CD70-4567-BDB3-C67E011D31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746986"/>
            <a:ext cx="5943600" cy="4160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04704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Rhetorical Questions</a:t>
            </a:r>
          </a:p>
        </p:txBody>
      </p:sp>
      <p:pic>
        <p:nvPicPr>
          <p:cNvPr id="2050" name="Picture 2" descr="See the source image">
            <a:extLst>
              <a:ext uri="{FF2B5EF4-FFF2-40B4-BE49-F238E27FC236}">
                <a16:creationId xmlns:a16="http://schemas.microsoft.com/office/drawing/2014/main" id="{0C77C02D-B78B-43EE-A336-1F7BECE0EA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1523" y="1730676"/>
            <a:ext cx="2843922" cy="218974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ee the source image">
            <a:extLst>
              <a:ext uri="{FF2B5EF4-FFF2-40B4-BE49-F238E27FC236}">
                <a16:creationId xmlns:a16="http://schemas.microsoft.com/office/drawing/2014/main" id="{63153923-7317-4994-B50E-F8EF677E08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7271" y="1658488"/>
            <a:ext cx="2843921" cy="226193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ee the source image">
            <a:extLst>
              <a:ext uri="{FF2B5EF4-FFF2-40B4-BE49-F238E27FC236}">
                <a16:creationId xmlns:a16="http://schemas.microsoft.com/office/drawing/2014/main" id="{6B0DA4D4-36C4-4305-85F3-44B63451B1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3643" y="4242634"/>
            <a:ext cx="2328648" cy="1890862"/>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See the source image">
            <a:extLst>
              <a:ext uri="{FF2B5EF4-FFF2-40B4-BE49-F238E27FC236}">
                <a16:creationId xmlns:a16="http://schemas.microsoft.com/office/drawing/2014/main" id="{961A0384-DB64-4491-921B-C6CA7CF8A26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58610" y="4093191"/>
            <a:ext cx="2189748" cy="2189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1624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Relationship Quotes</a:t>
            </a:r>
          </a:p>
        </p:txBody>
      </p:sp>
      <p:sp>
        <p:nvSpPr>
          <p:cNvPr id="3" name="Content Placeholder 2"/>
          <p:cNvSpPr>
            <a:spLocks noGrp="1"/>
          </p:cNvSpPr>
          <p:nvPr>
            <p:ph idx="1"/>
          </p:nvPr>
        </p:nvSpPr>
        <p:spPr>
          <a:xfrm>
            <a:off x="2152651" y="4209143"/>
            <a:ext cx="7625013" cy="1926962"/>
          </a:xfrm>
        </p:spPr>
        <p:txBody>
          <a:bodyPr>
            <a:normAutofit lnSpcReduction="10000"/>
          </a:bodyPr>
          <a:lstStyle/>
          <a:p>
            <a:pPr marL="0" indent="0" algn="ctr">
              <a:buNone/>
            </a:pPr>
            <a:r>
              <a:rPr lang="en-US" dirty="0"/>
              <a:t>“The most important single ingredient in the formula of success is knowing how to get along with people.” </a:t>
            </a:r>
          </a:p>
          <a:p>
            <a:pPr marL="0" indent="0" algn="r">
              <a:buNone/>
            </a:pPr>
            <a:r>
              <a:rPr lang="en-US" dirty="0"/>
              <a:t>- Theodore Roosevelt</a:t>
            </a:r>
          </a:p>
          <a:p>
            <a:pPr marL="0" indent="0">
              <a:buNone/>
            </a:pPr>
            <a:endParaRPr lang="en-US" dirty="0"/>
          </a:p>
          <a:p>
            <a:pPr marL="0" indent="0">
              <a:buNone/>
            </a:pPr>
            <a:endParaRPr lang="en-US" dirty="0"/>
          </a:p>
        </p:txBody>
      </p:sp>
      <p:pic>
        <p:nvPicPr>
          <p:cNvPr id="4" name="Picture 3"/>
          <p:cNvPicPr>
            <a:picLocks noChangeAspect="1"/>
          </p:cNvPicPr>
          <p:nvPr/>
        </p:nvPicPr>
        <p:blipFill>
          <a:blip r:embed="rId3"/>
          <a:stretch>
            <a:fillRect/>
          </a:stretch>
        </p:blipFill>
        <p:spPr>
          <a:xfrm>
            <a:off x="5009028" y="1482978"/>
            <a:ext cx="1912257" cy="2331759"/>
          </a:xfrm>
          <a:prstGeom prst="rect">
            <a:avLst/>
          </a:prstGeom>
        </p:spPr>
      </p:pic>
    </p:spTree>
    <p:extLst>
      <p:ext uri="{BB962C8B-B14F-4D97-AF65-F5344CB8AC3E}">
        <p14:creationId xmlns:p14="http://schemas.microsoft.com/office/powerpoint/2010/main" val="4196551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Relationship Quotes</a:t>
            </a:r>
          </a:p>
        </p:txBody>
      </p:sp>
      <p:sp>
        <p:nvSpPr>
          <p:cNvPr id="3" name="Content Placeholder 2"/>
          <p:cNvSpPr>
            <a:spLocks noGrp="1"/>
          </p:cNvSpPr>
          <p:nvPr>
            <p:ph idx="1"/>
          </p:nvPr>
        </p:nvSpPr>
        <p:spPr>
          <a:xfrm>
            <a:off x="3927326" y="1660358"/>
            <a:ext cx="5787571" cy="4698763"/>
          </a:xfrm>
        </p:spPr>
        <p:txBody>
          <a:bodyPr>
            <a:normAutofit/>
          </a:bodyPr>
          <a:lstStyle/>
          <a:p>
            <a:pPr marL="0" indent="0" algn="ctr">
              <a:buNone/>
            </a:pPr>
            <a:r>
              <a:rPr lang="en-US" dirty="0"/>
              <a:t>“You can make more friends </a:t>
            </a:r>
          </a:p>
          <a:p>
            <a:pPr marL="0" indent="0" algn="ctr">
              <a:buNone/>
            </a:pPr>
            <a:r>
              <a:rPr lang="en-US" dirty="0"/>
              <a:t>in two months by </a:t>
            </a:r>
          </a:p>
          <a:p>
            <a:pPr marL="0" indent="0" algn="ctr">
              <a:buNone/>
            </a:pPr>
            <a:r>
              <a:rPr lang="en-US" dirty="0"/>
              <a:t>becoming interested in </a:t>
            </a:r>
          </a:p>
          <a:p>
            <a:pPr marL="0" indent="0" algn="ctr">
              <a:buNone/>
            </a:pPr>
            <a:r>
              <a:rPr lang="en-US" dirty="0"/>
              <a:t>other people </a:t>
            </a:r>
          </a:p>
          <a:p>
            <a:pPr marL="0" indent="0" algn="ctr">
              <a:buNone/>
            </a:pPr>
            <a:r>
              <a:rPr lang="en-US" dirty="0"/>
              <a:t>than you can in two years </a:t>
            </a:r>
          </a:p>
          <a:p>
            <a:pPr marL="0" indent="0" algn="ctr">
              <a:buNone/>
            </a:pPr>
            <a:r>
              <a:rPr lang="en-US" dirty="0"/>
              <a:t>by trying to get other people</a:t>
            </a:r>
          </a:p>
          <a:p>
            <a:pPr marL="0" indent="0" algn="ctr">
              <a:buNone/>
            </a:pPr>
            <a:r>
              <a:rPr lang="en-US" dirty="0"/>
              <a:t> interested in you.”</a:t>
            </a:r>
          </a:p>
          <a:p>
            <a:pPr marL="0" indent="0" algn="r">
              <a:buNone/>
            </a:pPr>
            <a:r>
              <a:rPr lang="en-US" dirty="0"/>
              <a:t>- Dale Carnegie</a:t>
            </a:r>
          </a:p>
          <a:p>
            <a:pPr marL="0" indent="0">
              <a:buNone/>
            </a:pPr>
            <a:endParaRPr lang="en-US" dirty="0"/>
          </a:p>
        </p:txBody>
      </p:sp>
      <p:pic>
        <p:nvPicPr>
          <p:cNvPr id="4" name="Picture 3"/>
          <p:cNvPicPr>
            <a:picLocks noChangeAspect="1"/>
          </p:cNvPicPr>
          <p:nvPr/>
        </p:nvPicPr>
        <p:blipFill>
          <a:blip r:embed="rId3"/>
          <a:stretch>
            <a:fillRect/>
          </a:stretch>
        </p:blipFill>
        <p:spPr>
          <a:xfrm>
            <a:off x="2214133" y="2623173"/>
            <a:ext cx="1713193" cy="2574470"/>
          </a:xfrm>
          <a:prstGeom prst="rect">
            <a:avLst/>
          </a:prstGeom>
        </p:spPr>
      </p:pic>
    </p:spTree>
    <p:extLst>
      <p:ext uri="{BB962C8B-B14F-4D97-AF65-F5344CB8AC3E}">
        <p14:creationId xmlns:p14="http://schemas.microsoft.com/office/powerpoint/2010/main" val="2239692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56"/>
            <a:ext cx="5747657" cy="902053"/>
          </a:xfrm>
        </p:spPr>
        <p:txBody>
          <a:bodyPr/>
          <a:lstStyle/>
          <a:p>
            <a:r>
              <a:rPr lang="en-US" dirty="0"/>
              <a:t>Top 10 Relationship Characteristics</a:t>
            </a:r>
          </a:p>
        </p:txBody>
      </p:sp>
      <p:sp>
        <p:nvSpPr>
          <p:cNvPr id="4" name="TextBox 3"/>
          <p:cNvSpPr txBox="1"/>
          <p:nvPr/>
        </p:nvSpPr>
        <p:spPr>
          <a:xfrm>
            <a:off x="1890859" y="1658638"/>
            <a:ext cx="4535714" cy="4401205"/>
          </a:xfrm>
          <a:prstGeom prst="rect">
            <a:avLst/>
          </a:prstGeom>
          <a:noFill/>
        </p:spPr>
        <p:txBody>
          <a:bodyPr wrap="square" rtlCol="0">
            <a:spAutoFit/>
          </a:bodyPr>
          <a:lstStyle/>
          <a:p>
            <a:r>
              <a:rPr lang="en-US" sz="2800" b="1" dirty="0"/>
              <a:t>Appreciate people’s worth</a:t>
            </a:r>
          </a:p>
          <a:p>
            <a:endParaRPr lang="en-US" sz="2800" b="1" dirty="0"/>
          </a:p>
          <a:p>
            <a:r>
              <a:rPr lang="en-US" sz="2800" b="1" dirty="0"/>
              <a:t>Empathetic</a:t>
            </a:r>
          </a:p>
          <a:p>
            <a:endParaRPr lang="en-US" sz="2800" b="1" dirty="0"/>
          </a:p>
          <a:p>
            <a:r>
              <a:rPr lang="en-US" sz="2800" b="1" dirty="0"/>
              <a:t>Communicate openly</a:t>
            </a:r>
          </a:p>
          <a:p>
            <a:endParaRPr lang="en-US" sz="2800" b="1" dirty="0"/>
          </a:p>
          <a:p>
            <a:r>
              <a:rPr lang="en-US" sz="2800" b="1" dirty="0"/>
              <a:t>Listen</a:t>
            </a:r>
          </a:p>
          <a:p>
            <a:endParaRPr lang="en-US" sz="2800" b="1" dirty="0"/>
          </a:p>
          <a:p>
            <a:r>
              <a:rPr lang="en-US" sz="2800" b="1" dirty="0"/>
              <a:t>Positive</a:t>
            </a:r>
          </a:p>
          <a:p>
            <a:endParaRPr lang="en-US" sz="2800" b="1" dirty="0"/>
          </a:p>
        </p:txBody>
      </p:sp>
    </p:spTree>
    <p:extLst>
      <p:ext uri="{BB962C8B-B14F-4D97-AF65-F5344CB8AC3E}">
        <p14:creationId xmlns:p14="http://schemas.microsoft.com/office/powerpoint/2010/main" val="4634841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E88025-1ABE-8879-87CD-7747D225DC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C92072-D145-BF33-970A-A746301A865A}"/>
              </a:ext>
            </a:extLst>
          </p:cNvPr>
          <p:cNvSpPr>
            <a:spLocks noGrp="1"/>
          </p:cNvSpPr>
          <p:nvPr>
            <p:ph type="title"/>
          </p:nvPr>
        </p:nvSpPr>
        <p:spPr>
          <a:xfrm>
            <a:off x="0" y="228656"/>
            <a:ext cx="5747657" cy="902053"/>
          </a:xfrm>
        </p:spPr>
        <p:txBody>
          <a:bodyPr/>
          <a:lstStyle/>
          <a:p>
            <a:r>
              <a:rPr lang="en-US" dirty="0"/>
              <a:t>Top 10 Relationship Characteristics</a:t>
            </a:r>
          </a:p>
        </p:txBody>
      </p:sp>
      <p:sp>
        <p:nvSpPr>
          <p:cNvPr id="9" name="TextBox 8">
            <a:extLst>
              <a:ext uri="{FF2B5EF4-FFF2-40B4-BE49-F238E27FC236}">
                <a16:creationId xmlns:a16="http://schemas.microsoft.com/office/drawing/2014/main" id="{846B189C-2E1D-676F-5199-B63B170D49A4}"/>
              </a:ext>
            </a:extLst>
          </p:cNvPr>
          <p:cNvSpPr txBox="1"/>
          <p:nvPr/>
        </p:nvSpPr>
        <p:spPr>
          <a:xfrm>
            <a:off x="2764056" y="1626436"/>
            <a:ext cx="3145643" cy="4832092"/>
          </a:xfrm>
          <a:prstGeom prst="rect">
            <a:avLst/>
          </a:prstGeom>
          <a:noFill/>
        </p:spPr>
        <p:txBody>
          <a:bodyPr wrap="square" rtlCol="0">
            <a:spAutoFit/>
          </a:bodyPr>
          <a:lstStyle/>
          <a:p>
            <a:r>
              <a:rPr lang="en-US" sz="2800" b="1" dirty="0"/>
              <a:t>Reliable</a:t>
            </a:r>
          </a:p>
          <a:p>
            <a:endParaRPr lang="en-US" sz="2800" b="1" dirty="0"/>
          </a:p>
          <a:p>
            <a:r>
              <a:rPr lang="en-US" sz="2800" b="1" dirty="0"/>
              <a:t>Trustworthy</a:t>
            </a:r>
          </a:p>
          <a:p>
            <a:endParaRPr lang="en-US" sz="2800" b="1" dirty="0"/>
          </a:p>
          <a:p>
            <a:r>
              <a:rPr lang="en-US" sz="2800" b="1" dirty="0"/>
              <a:t>People person</a:t>
            </a:r>
          </a:p>
          <a:p>
            <a:endParaRPr lang="en-US" sz="2800" b="1" dirty="0"/>
          </a:p>
          <a:p>
            <a:r>
              <a:rPr lang="en-US" sz="2800" b="1" dirty="0"/>
              <a:t>Understanding</a:t>
            </a:r>
          </a:p>
          <a:p>
            <a:endParaRPr lang="en-US" sz="2800" b="1" dirty="0"/>
          </a:p>
          <a:p>
            <a:r>
              <a:rPr lang="en-US" sz="2800" b="1" dirty="0"/>
              <a:t>Willingness to find common ground</a:t>
            </a:r>
          </a:p>
          <a:p>
            <a:endParaRPr lang="en-US" sz="2800" b="1" dirty="0"/>
          </a:p>
        </p:txBody>
      </p:sp>
    </p:spTree>
    <p:extLst>
      <p:ext uri="{BB962C8B-B14F-4D97-AF65-F5344CB8AC3E}">
        <p14:creationId xmlns:p14="http://schemas.microsoft.com/office/powerpoint/2010/main" val="1618250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57"/>
            <a:ext cx="5747657" cy="793898"/>
          </a:xfrm>
        </p:spPr>
        <p:txBody>
          <a:bodyPr/>
          <a:lstStyle/>
          <a:p>
            <a:r>
              <a:rPr lang="en-US" dirty="0"/>
              <a:t>The Relationship Pyramid</a:t>
            </a:r>
          </a:p>
        </p:txBody>
      </p:sp>
      <p:pic>
        <p:nvPicPr>
          <p:cNvPr id="3" name="Picture 2">
            <a:extLst>
              <a:ext uri="{FF2B5EF4-FFF2-40B4-BE49-F238E27FC236}">
                <a16:creationId xmlns:a16="http://schemas.microsoft.com/office/drawing/2014/main" id="{B9500F1D-E387-8F45-9EF0-70D1AE1AF60B}"/>
              </a:ext>
            </a:extLst>
          </p:cNvPr>
          <p:cNvPicPr>
            <a:picLocks noChangeAspect="1"/>
          </p:cNvPicPr>
          <p:nvPr/>
        </p:nvPicPr>
        <p:blipFill>
          <a:blip r:embed="rId3"/>
          <a:stretch>
            <a:fillRect/>
          </a:stretch>
        </p:blipFill>
        <p:spPr>
          <a:xfrm>
            <a:off x="1377919" y="1396182"/>
            <a:ext cx="8746882" cy="4817944"/>
          </a:xfrm>
          <a:prstGeom prst="rect">
            <a:avLst/>
          </a:prstGeom>
        </p:spPr>
      </p:pic>
    </p:spTree>
    <p:extLst>
      <p:ext uri="{BB962C8B-B14F-4D97-AF65-F5344CB8AC3E}">
        <p14:creationId xmlns:p14="http://schemas.microsoft.com/office/powerpoint/2010/main" val="22381893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46</TotalTime>
  <Words>2939</Words>
  <Application>Microsoft Office PowerPoint</Application>
  <PresentationFormat>Widescreen</PresentationFormat>
  <Paragraphs>250</Paragraphs>
  <Slides>17</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Aptos</vt:lpstr>
      <vt:lpstr>Arial</vt:lpstr>
      <vt:lpstr>Calibri</vt:lpstr>
      <vt:lpstr>Times New Roman</vt:lpstr>
      <vt:lpstr>Office Theme</vt:lpstr>
      <vt:lpstr>BCS 119  Building Relationships  </vt:lpstr>
      <vt:lpstr>Learning Objectives</vt:lpstr>
      <vt:lpstr>Commissioner Encounter Activity</vt:lpstr>
      <vt:lpstr>Rhetorical Questions</vt:lpstr>
      <vt:lpstr>Relationship Quotes</vt:lpstr>
      <vt:lpstr>Relationship Quotes</vt:lpstr>
      <vt:lpstr>Top 10 Relationship Characteristics</vt:lpstr>
      <vt:lpstr>Top 10 Relationship Characteristics</vt:lpstr>
      <vt:lpstr>The Relationship Pyramid</vt:lpstr>
      <vt:lpstr>Three Step Process</vt:lpstr>
      <vt:lpstr>Personal Interest</vt:lpstr>
      <vt:lpstr>PowerPoint Presentation</vt:lpstr>
      <vt:lpstr>Commissioners Build Relationships</vt:lpstr>
      <vt:lpstr>Mistakes that can Harm Relationships</vt:lpstr>
      <vt:lpstr>Rebuilding a Damaged Relationship</vt:lpstr>
      <vt:lpstr>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Kresha Alvarado</dc:creator>
  <cp:lastModifiedBy>Kresha Alvarado</cp:lastModifiedBy>
  <cp:revision>16</cp:revision>
  <dcterms:created xsi:type="dcterms:W3CDTF">2025-02-10T18:13:23Z</dcterms:created>
  <dcterms:modified xsi:type="dcterms:W3CDTF">2025-04-24T21:17:35Z</dcterms:modified>
</cp:coreProperties>
</file>