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9" r:id="rId2"/>
    <p:sldId id="300" r:id="rId3"/>
    <p:sldId id="321" r:id="rId4"/>
    <p:sldId id="322" r:id="rId5"/>
    <p:sldId id="320" r:id="rId6"/>
    <p:sldId id="324" r:id="rId7"/>
    <p:sldId id="326" r:id="rId8"/>
    <p:sldId id="325" r:id="rId9"/>
    <p:sldId id="327" r:id="rId10"/>
    <p:sldId id="328" r:id="rId11"/>
    <p:sldId id="329" r:id="rId12"/>
    <p:sldId id="330" r:id="rId13"/>
    <p:sldId id="331" r:id="rId14"/>
    <p:sldId id="332" r:id="rId15"/>
    <p:sldId id="333" r:id="rId16"/>
    <p:sldId id="335" r:id="rId17"/>
    <p:sldId id="337" r:id="rId18"/>
    <p:sldId id="334" r:id="rId19"/>
    <p:sldId id="437" r:id="rId20"/>
    <p:sldId id="336" r:id="rId21"/>
    <p:sldId id="436" r:id="rId22"/>
    <p:sldId id="31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X5N8+cIC5wWuDsscLPE+LQ==" hashData="IbPE/GLp93mwKhXGLLZ5jjzroCvjNUBW13gix8/EHz2BLcno5EuY5F7ojSbRRMAdfjNkx084qWv5KgosroEQo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B69860-0B68-54C7-55E5-99A9B2ABF54A}" name="Kresha Alvarado" initials="KA" userId="bddfd779db23f395"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21" autoAdjust="0"/>
    <p:restoredTop sz="60826" autoAdjust="0"/>
  </p:normalViewPr>
  <p:slideViewPr>
    <p:cSldViewPr snapToGrid="0">
      <p:cViewPr varScale="1">
        <p:scale>
          <a:sx n="67" d="100"/>
          <a:sy n="67" d="100"/>
        </p:scale>
        <p:origin x="2268" y="84"/>
      </p:cViewPr>
      <p:guideLst/>
    </p:cSldViewPr>
  </p:slideViewPr>
  <p:outlineViewPr>
    <p:cViewPr>
      <p:scale>
        <a:sx n="33" d="100"/>
        <a:sy n="33" d="100"/>
      </p:scale>
      <p:origin x="0" y="-10805"/>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2C229B-DB21-4CE6-BBB5-2FBBA27C4ECC}" type="datetimeFigureOut">
              <a:rPr lang="en-US" smtClean="0"/>
              <a:t>5/2/2025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7A40AC-D08F-4793-B11C-7393D96037B6}" type="slidenum">
              <a:rPr lang="en-US" smtClean="0"/>
              <a:t>‹#›</a:t>
            </a:fld>
            <a:endParaRPr lang="en-US"/>
          </a:p>
        </p:txBody>
      </p:sp>
    </p:spTree>
    <p:extLst>
      <p:ext uri="{BB962C8B-B14F-4D97-AF65-F5344CB8AC3E}">
        <p14:creationId xmlns:p14="http://schemas.microsoft.com/office/powerpoint/2010/main" val="2571293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scouting.org/commissioners/"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Be the Heart, Build Relationships, Change Lives</a:t>
            </a:r>
            <a:r>
              <a:rPr lang="en-US" dirty="0"/>
              <a:t>— is the Commissioner Culture Statement. This course will explore what this statement means and how to put our "culture" into action.</a:t>
            </a:r>
          </a:p>
        </p:txBody>
      </p:sp>
      <p:sp>
        <p:nvSpPr>
          <p:cNvPr id="4" name="Slide Number Placeholder 3"/>
          <p:cNvSpPr>
            <a:spLocks noGrp="1"/>
          </p:cNvSpPr>
          <p:nvPr>
            <p:ph type="sldNum" sz="quarter" idx="5"/>
          </p:nvPr>
        </p:nvSpPr>
        <p:spPr/>
        <p:txBody>
          <a:bodyPr/>
          <a:lstStyle/>
          <a:p>
            <a:fld id="{FCBE1668-4D6A-4C8F-8C32-819FE6F32F94}" type="slidenum">
              <a:rPr lang="en-US" smtClean="0"/>
              <a:t>1</a:t>
            </a:fld>
            <a:endParaRPr lang="en-US"/>
          </a:p>
        </p:txBody>
      </p:sp>
    </p:spTree>
    <p:extLst>
      <p:ext uri="{BB962C8B-B14F-4D97-AF65-F5344CB8AC3E}">
        <p14:creationId xmlns:p14="http://schemas.microsoft.com/office/powerpoint/2010/main" val="1588241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lnSpc>
                <a:spcPct val="90000"/>
              </a:lnSpc>
              <a:spcBef>
                <a:spcPts val="1019"/>
              </a:spcBef>
              <a:defRPr/>
            </a:pPr>
            <a:r>
              <a:rPr lang="en-US" b="1" dirty="0">
                <a:latin typeface="Calibri" panose="020F0502020204030204" pitchFamily="34" charset="0"/>
                <a:ea typeface="Calibri" panose="020F0502020204030204" pitchFamily="34" charset="0"/>
                <a:cs typeface="Calibri" panose="020F0502020204030204" pitchFamily="34" charset="0"/>
              </a:rPr>
              <a:t>The Culture of Unit Service Defined</a:t>
            </a:r>
          </a:p>
          <a:p>
            <a:pPr marL="291179" indent="-291179">
              <a:buFont typeface="Arial"/>
              <a:buChar char="•"/>
            </a:pPr>
            <a:r>
              <a:rPr lang="en-US" b="1" dirty="0">
                <a:latin typeface="Calibri" panose="020F0502020204030204" pitchFamily="34" charset="0"/>
                <a:ea typeface="Calibri" panose="020F0502020204030204" pitchFamily="34" charset="0"/>
                <a:cs typeface="Calibri" panose="020F0502020204030204" pitchFamily="34" charset="0"/>
              </a:rPr>
              <a:t>Be the Heart:</a:t>
            </a:r>
            <a:r>
              <a:rPr lang="en-US" dirty="0">
                <a:latin typeface="Calibri" panose="020F0502020204030204" pitchFamily="34" charset="0"/>
                <a:ea typeface="Calibri" panose="020F0502020204030204" pitchFamily="34" charset="0"/>
                <a:cs typeface="Calibri" panose="020F0502020204030204" pitchFamily="34" charset="0"/>
              </a:rPr>
              <a:t> Scouting’s units are its heart; its success is dependent upon them; they deliver its programs to youth. Commissioners support unit leaders in developing a safe, welcoming environment and delivering Scouting’s programs effectively. We exist to support Scouting’s heart.</a:t>
            </a:r>
          </a:p>
          <a:p>
            <a:pPr marL="291179" indent="-291179">
              <a:buFont typeface="Arial"/>
              <a:buChar char="•"/>
            </a:pPr>
            <a:r>
              <a:rPr lang="en-US" b="1" dirty="0">
                <a:latin typeface="Calibri" panose="020F0502020204030204" pitchFamily="34" charset="0"/>
                <a:ea typeface="Calibri" panose="020F0502020204030204" pitchFamily="34" charset="0"/>
                <a:cs typeface="Calibri" panose="020F0502020204030204" pitchFamily="34" charset="0"/>
              </a:rPr>
              <a:t>Build Relationships:</a:t>
            </a:r>
            <a:r>
              <a:rPr lang="en-US" dirty="0">
                <a:latin typeface="Calibri" panose="020F0502020204030204" pitchFamily="34" charset="0"/>
                <a:ea typeface="Calibri" panose="020F0502020204030204" pitchFamily="34" charset="0"/>
                <a:cs typeface="Calibri" panose="020F0502020204030204" pitchFamily="34" charset="0"/>
              </a:rPr>
              <a:t> Commissioners must develop relationships with unit leaders we serve based on mutual respect, candor, and trust. Without that, the communication and collaboration required to effectively support units is impossible.</a:t>
            </a:r>
          </a:p>
          <a:p>
            <a:pPr marL="291179" indent="-291179">
              <a:buFont typeface="Arial"/>
              <a:buChar char="•"/>
            </a:pPr>
            <a:r>
              <a:rPr lang="en-US" b="1" dirty="0">
                <a:latin typeface="Calibri" panose="020F0502020204030204" pitchFamily="34" charset="0"/>
                <a:ea typeface="Calibri" panose="020F0502020204030204" pitchFamily="34" charset="0"/>
                <a:cs typeface="Calibri" panose="020F0502020204030204" pitchFamily="34" charset="0"/>
              </a:rPr>
              <a:t>Change Lives:</a:t>
            </a:r>
            <a:r>
              <a:rPr lang="en-US" dirty="0">
                <a:latin typeface="Calibri" panose="020F0502020204030204" pitchFamily="34" charset="0"/>
                <a:ea typeface="Calibri" panose="020F0502020204030204" pitchFamily="34" charset="0"/>
                <a:cs typeface="Calibri" panose="020F0502020204030204" pitchFamily="34" charset="0"/>
              </a:rPr>
              <a:t> Scouting changes lives – of the youth it serves and the adults who support it (both volunteers </a:t>
            </a:r>
            <a:r>
              <a:rPr lang="en-US" i="1" dirty="0">
                <a:latin typeface="Calibri" panose="020F0502020204030204" pitchFamily="34" charset="0"/>
                <a:ea typeface="Calibri" panose="020F0502020204030204" pitchFamily="34" charset="0"/>
                <a:cs typeface="Calibri" panose="020F0502020204030204" pitchFamily="34" charset="0"/>
              </a:rPr>
              <a:t>and</a:t>
            </a:r>
            <a:r>
              <a:rPr lang="en-US" dirty="0">
                <a:latin typeface="Calibri" panose="020F0502020204030204" pitchFamily="34" charset="0"/>
                <a:ea typeface="Calibri" panose="020F0502020204030204" pitchFamily="34" charset="0"/>
                <a:cs typeface="Calibri" panose="020F0502020204030204" pitchFamily="34" charset="0"/>
              </a:rPr>
              <a:t> professionals). As they adopt Scouting’s values, they become engaged citizens who strengthen our communities, nation, and world.</a:t>
            </a:r>
          </a:p>
          <a:p>
            <a:endParaRPr lang="en-US" dirty="0">
              <a:effectLst/>
              <a:latin typeface="Calibri" panose="020F0502020204030204" pitchFamily="34" charset="0"/>
              <a:ea typeface="Calibri" panose="020F0502020204030204" pitchFamily="34" charset="0"/>
              <a:cs typeface="Calibri" panose="020F0502020204030204" pitchFamily="34" charset="0"/>
            </a:endParaRPr>
          </a:p>
          <a:p>
            <a:r>
              <a:rPr lang="en-US" dirty="0">
                <a:effectLst/>
                <a:latin typeface="Calibri" panose="020F0502020204030204" pitchFamily="34" charset="0"/>
                <a:ea typeface="Calibri" panose="020F0502020204030204" pitchFamily="34" charset="0"/>
                <a:cs typeface="Calibri" panose="020F0502020204030204" pitchFamily="34" charset="0"/>
              </a:rPr>
              <a:t>The culture specifically is both conceptual and tactical to </a:t>
            </a:r>
            <a:r>
              <a:rPr lang="en-US" b="1" dirty="0">
                <a:effectLst/>
                <a:latin typeface="Calibri" panose="020F0502020204030204" pitchFamily="34" charset="0"/>
                <a:ea typeface="Calibri" panose="020F0502020204030204" pitchFamily="34" charset="0"/>
                <a:cs typeface="Calibri" panose="020F0502020204030204" pitchFamily="34" charset="0"/>
              </a:rPr>
              <a:t>the ways </a:t>
            </a:r>
            <a:r>
              <a:rPr lang="en-US" dirty="0">
                <a:effectLst/>
                <a:latin typeface="Calibri" panose="020F0502020204030204" pitchFamily="34" charset="0"/>
                <a:ea typeface="Calibri" panose="020F0502020204030204" pitchFamily="34" charset="0"/>
                <a:cs typeface="Calibri" panose="020F0502020204030204" pitchFamily="34" charset="0"/>
              </a:rPr>
              <a:t>defined in BSA’s Aims and Methods.</a:t>
            </a: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10</a:t>
            </a:fld>
            <a:endParaRPr lang="en-US"/>
          </a:p>
        </p:txBody>
      </p:sp>
    </p:spTree>
    <p:extLst>
      <p:ext uri="{BB962C8B-B14F-4D97-AF65-F5344CB8AC3E}">
        <p14:creationId xmlns:p14="http://schemas.microsoft.com/office/powerpoint/2010/main" val="2652975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637" eaLnBrk="0" fontAlgn="base" hangingPunct="0">
              <a:spcBef>
                <a:spcPct val="30000"/>
              </a:spcBef>
              <a:spcAft>
                <a:spcPct val="0"/>
              </a:spcAft>
              <a:defRPr/>
            </a:pPr>
            <a:r>
              <a:rPr lang="en-US" b="1" kern="1200" dirty="0">
                <a:solidFill>
                  <a:prstClr val="black"/>
                </a:solidFill>
                <a:latin typeface="Calibri" panose="020F0502020204030204" pitchFamily="34" charset="0"/>
                <a:cs typeface="Calibri" panose="020F0502020204030204" pitchFamily="34" charset="0"/>
              </a:rPr>
              <a:t>The Culture of Unit Service</a:t>
            </a:r>
          </a:p>
          <a:p>
            <a:pPr defTabSz="931637" eaLnBrk="0" fontAlgn="base" hangingPunct="0">
              <a:spcBef>
                <a:spcPct val="30000"/>
              </a:spcBef>
              <a:spcAft>
                <a:spcPct val="0"/>
              </a:spcAft>
              <a:defRPr/>
            </a:pPr>
            <a:r>
              <a:rPr lang="en-US" b="1" kern="1200" dirty="0">
                <a:solidFill>
                  <a:prstClr val="black"/>
                </a:solidFill>
                <a:latin typeface="Calibri" panose="020F0502020204030204" pitchFamily="34" charset="0"/>
                <a:cs typeface="Calibri" panose="020F0502020204030204" pitchFamily="34" charset="0"/>
              </a:rPr>
              <a:t>[We must integrate all these elements to support units and their leaders in serving young people.]</a:t>
            </a:r>
          </a:p>
          <a:p>
            <a:pPr defTabSz="931637" eaLnBrk="0" fontAlgn="base" hangingPunct="0">
              <a:spcBef>
                <a:spcPct val="30000"/>
              </a:spcBef>
              <a:spcAft>
                <a:spcPct val="0"/>
              </a:spcAft>
              <a:defRPr/>
            </a:pPr>
            <a:endParaRPr lang="en-US" kern="1200" dirty="0">
              <a:solidFill>
                <a:prstClr val="black"/>
              </a:solidFill>
              <a:latin typeface="Calibri" panose="020F0502020204030204" pitchFamily="34" charset="0"/>
              <a:cs typeface="Calibri" panose="020F0502020204030204" pitchFamily="34" charset="0"/>
            </a:endParaRP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The outside is who and what we serve/who we’re trying to impact</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Mission: what we’re trying to do</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Vision: what it looks like if we’re successful</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Objectives: the things that we have to do to accomplish the mission &amp; vision</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Again, young people are our base</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Keep our focus --- young people are our base but </a:t>
            </a:r>
            <a:r>
              <a:rPr lang="en-US" b="1" i="1" u="sng" kern="1200" dirty="0">
                <a:solidFill>
                  <a:prstClr val="black"/>
                </a:solidFill>
                <a:latin typeface="Calibri" panose="020F0502020204030204" pitchFamily="34" charset="0"/>
                <a:cs typeface="Calibri" panose="020F0502020204030204" pitchFamily="34" charset="0"/>
              </a:rPr>
              <a:t>“SERVICE” </a:t>
            </a:r>
            <a:r>
              <a:rPr lang="en-US" kern="1200" dirty="0">
                <a:solidFill>
                  <a:prstClr val="black"/>
                </a:solidFill>
                <a:latin typeface="Calibri" panose="020F0502020204030204" pitchFamily="34" charset="0"/>
                <a:cs typeface="Calibri" panose="020F0502020204030204" pitchFamily="34" charset="0"/>
              </a:rPr>
              <a:t>is our tool.</a:t>
            </a:r>
          </a:p>
          <a:p>
            <a:pPr marL="174682" indent="-174682" defTabSz="931637" eaLnBrk="0" fontAlgn="base" hangingPunct="0">
              <a:spcBef>
                <a:spcPct val="30000"/>
              </a:spcBef>
              <a:spcAft>
                <a:spcPct val="0"/>
              </a:spcAft>
              <a:buFontTx/>
              <a:buChar char="-"/>
              <a:defRPr/>
            </a:pPr>
            <a:r>
              <a:rPr lang="en-US" kern="1200" dirty="0">
                <a:solidFill>
                  <a:prstClr val="black"/>
                </a:solidFill>
                <a:latin typeface="Calibri" panose="020F0502020204030204" pitchFamily="34" charset="0"/>
                <a:cs typeface="Calibri" panose="020F0502020204030204" pitchFamily="34" charset="0"/>
              </a:rPr>
              <a:t>We must support all the sides for the young people to build their own foundation and success</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11</a:t>
            </a:fld>
            <a:endParaRPr lang="en-US"/>
          </a:p>
        </p:txBody>
      </p:sp>
    </p:spTree>
    <p:extLst>
      <p:ext uri="{BB962C8B-B14F-4D97-AF65-F5344CB8AC3E}">
        <p14:creationId xmlns:p14="http://schemas.microsoft.com/office/powerpoint/2010/main" val="34264991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Unit Connections and Commissioner Culture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District and council commissioners struggle with low rates of unit contact reporting.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Why is that?</a:t>
            </a:r>
            <a:br>
              <a:rPr lang="en-US" dirty="0">
                <a:latin typeface="Calibri" panose="020F0502020204030204" pitchFamily="34" charset="0"/>
                <a:ea typeface="Calibri" panose="020F0502020204030204" pitchFamily="34" charset="0"/>
                <a:cs typeface="Calibri" panose="020F0502020204030204" pitchFamily="34" charset="0"/>
              </a:rPr>
            </a:b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FCBE1668-4D6A-4C8F-8C32-819FE6F32F94}" type="slidenum">
              <a:rPr lang="en-US" smtClean="0"/>
              <a:t>12</a:t>
            </a:fld>
            <a:endParaRPr lang="en-US"/>
          </a:p>
        </p:txBody>
      </p:sp>
    </p:spTree>
    <p:extLst>
      <p:ext uri="{BB962C8B-B14F-4D97-AF65-F5344CB8AC3E}">
        <p14:creationId xmlns:p14="http://schemas.microsoft.com/office/powerpoint/2010/main" val="22783179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Unit Connections and Commissioner Culture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Unit commissioners serve their units by making connections and capturing each unit’s strengths and needs in </a:t>
            </a:r>
            <a:r>
              <a:rPr lang="en-US"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Commissioner Tools</a:t>
            </a:r>
            <a:r>
              <a:rPr lang="en-US"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Connections combined with key metrics provide a basis for continuing improvement.</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r>
              <a:rPr lang="en-US"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District and council commissioners learn about the unit's health in their areas from performance indicators and comments unit commissioners provide.  </a:t>
            </a:r>
            <a:endParaRPr lang="en-US" dirty="0">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13</a:t>
            </a:fld>
            <a:endParaRPr lang="en-US"/>
          </a:p>
        </p:txBody>
      </p:sp>
    </p:spTree>
    <p:extLst>
      <p:ext uri="{BB962C8B-B14F-4D97-AF65-F5344CB8AC3E}">
        <p14:creationId xmlns:p14="http://schemas.microsoft.com/office/powerpoint/2010/main" val="4078552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Unit Connections and Commissioner Culture</a:t>
            </a:r>
          </a:p>
          <a:p>
            <a:pPr marL="171450" indent="-171450">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Instead of talking about numbers, percentages, rates, and comparisons to other districts or councils, district and council commissioners should focus on how </a:t>
            </a:r>
            <a:r>
              <a:rPr lang="en-US" u="sng" dirty="0">
                <a:solidFill>
                  <a:prstClr val="black"/>
                </a:solidFill>
                <a:latin typeface="Calibri" panose="020F0502020204030204" pitchFamily="34" charset="0"/>
                <a:ea typeface="Calibri" panose="020F0502020204030204" pitchFamily="34" charset="0"/>
                <a:cs typeface="Calibri" panose="020F0502020204030204" pitchFamily="34" charset="0"/>
              </a:rPr>
              <a:t>reported</a:t>
            </a: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 connections actually help units</a:t>
            </a:r>
          </a:p>
          <a:p>
            <a:pPr marL="174708" indent="-174708">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District and council commissioners should emphasize the importance of what they learn from the unit commissioner’s comments</a:t>
            </a:r>
          </a:p>
          <a:p>
            <a:pPr marL="174708" indent="-174708">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District and council commissioners must recognize and encourage the good work of our unit commissioners</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14</a:t>
            </a:fld>
            <a:endParaRPr lang="en-US"/>
          </a:p>
        </p:txBody>
      </p:sp>
    </p:spTree>
    <p:extLst>
      <p:ext uri="{BB962C8B-B14F-4D97-AF65-F5344CB8AC3E}">
        <p14:creationId xmlns:p14="http://schemas.microsoft.com/office/powerpoint/2010/main" val="952297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buFont typeface="Arial" panose="020B0604020202020204" pitchFamily="34" charset="0"/>
              <a:buNone/>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The Role of Roundtable in Commissioner Culture</a:t>
            </a:r>
          </a:p>
          <a:p>
            <a:pPr defTabSz="931774">
              <a:buFont typeface="Arial" panose="020B0604020202020204" pitchFamily="34" charset="0"/>
              <a:buChar char="•"/>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Be the Heart:</a:t>
            </a:r>
            <a:endParaRPr lang="en-US"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Through the the roundtable program, commissioners listen actively and empathetically—without judgment—to unit leaders’ questions and concerns. </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When we know what unit leaders need, we are better able to effectively serve them. </a:t>
            </a:r>
          </a:p>
          <a:p>
            <a:pPr defTabSz="931774">
              <a:buFont typeface="Arial" panose="020B0604020202020204" pitchFamily="34" charset="0"/>
              <a:buChar char="•"/>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Build Relationships:</a:t>
            </a:r>
            <a:endParaRPr lang="en-US"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In the case of roundtable, these relationships are formed around a consistent, quality program that provides valuable, accurate information; relevant informal training; and networking opportunities tailored to meet unit leaders’ needs.</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Emphasize collaborative relationships, by inviting unit leaders to deliver informal training to their peers.</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Dedicate a portion of the roundtable program to networking and social time when unit leaders can reach across the aisle and learn from one another.  </a:t>
            </a:r>
          </a:p>
          <a:p>
            <a:pPr marL="232943" indent="-232943" defTabSz="931774">
              <a:lnSpc>
                <a:spcPct val="90000"/>
              </a:lnSpc>
              <a:spcBef>
                <a:spcPts val="1019"/>
              </a:spcBef>
              <a:buFont typeface="Arial" panose="020B0604020202020204" pitchFamily="34" charset="0"/>
              <a:buChar char="•"/>
              <a:defRPr/>
            </a:pPr>
            <a:endParaRPr lang="en-US" sz="2200" b="1" dirty="0">
              <a:cs typeface="Calibri"/>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15</a:t>
            </a:fld>
            <a:endParaRPr lang="en-US"/>
          </a:p>
        </p:txBody>
      </p:sp>
    </p:spTree>
    <p:extLst>
      <p:ext uri="{BB962C8B-B14F-4D97-AF65-F5344CB8AC3E}">
        <p14:creationId xmlns:p14="http://schemas.microsoft.com/office/powerpoint/2010/main" val="28900774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696A6-57FD-9982-863F-3D15647E2C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FC9BA5-2150-5E2A-BCFA-D9057DEF35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9763FC-B346-6E95-FD8B-AAE0DCBD3039}"/>
              </a:ext>
            </a:extLst>
          </p:cNvPr>
          <p:cNvSpPr>
            <a:spLocks noGrp="1"/>
          </p:cNvSpPr>
          <p:nvPr>
            <p:ph type="body" idx="1"/>
          </p:nvPr>
        </p:nvSpPr>
        <p:spPr/>
        <p:txBody>
          <a:bodyPr/>
          <a:lstStyle/>
          <a:p>
            <a:pPr marL="0" marR="0" lvl="0" indent="0" algn="l" defTabSz="931774" rtl="0" eaLnBrk="1" fontAlgn="auto" latinLnBrk="0" hangingPunct="1">
              <a:lnSpc>
                <a:spcPct val="100000"/>
              </a:lnSpc>
              <a:spcBef>
                <a:spcPts val="0"/>
              </a:spcBef>
              <a:spcAft>
                <a:spcPts val="0"/>
              </a:spcAft>
              <a:buClrTx/>
              <a:buSzTx/>
              <a:buFontTx/>
              <a:buNone/>
              <a:tabLst/>
              <a:defRPr/>
            </a:pPr>
            <a:r>
              <a:rPr lang="en-US" b="1" dirty="0">
                <a:solidFill>
                  <a:prstClr val="black"/>
                </a:solidFill>
              </a:rPr>
              <a:t>The Role of Roundtable in Commissioner Culture</a:t>
            </a:r>
          </a:p>
          <a:p>
            <a:pPr defTabSz="931774">
              <a:defRPr/>
            </a:pPr>
            <a:r>
              <a:rPr lang="en-US" b="1" dirty="0">
                <a:solidFill>
                  <a:prstClr val="black"/>
                </a:solidFill>
                <a:latin typeface="Calibri" panose="020F0502020204030204" pitchFamily="34" charset="0"/>
                <a:ea typeface="Calibri" panose="020F0502020204030204" pitchFamily="34" charset="0"/>
                <a:cs typeface="Calibri" panose="020F0502020204030204" pitchFamily="34" charset="0"/>
              </a:rPr>
              <a:t>Change Lives:</a:t>
            </a:r>
            <a:endParaRPr lang="en-US" dirty="0">
              <a:solidFill>
                <a:prstClr val="black"/>
              </a:solidFill>
              <a:latin typeface="Calibri" panose="020F0502020204030204" pitchFamily="34" charset="0"/>
              <a:ea typeface="Calibri" panose="020F0502020204030204" pitchFamily="34" charset="0"/>
              <a:cs typeface="Calibri" panose="020F0502020204030204" pitchFamily="34" charset="0"/>
            </a:endParaRP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Heartfelt relationships forged between roundtable commissioners and unit leaders will spread to the young people we all serve in Scouting. </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A quality roundtable program is inspiration and empowerment of unit leaders to grow Scouting in their units. </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An enabled Scouter will leave roundtable with the “will to do” and the “skill to do”; they will be bold in their actions and will hear the call to action given by the unit service team to grow the Scouting movement. </a:t>
            </a:r>
          </a:p>
          <a:p>
            <a:pPr>
              <a:buFont typeface="Arial" panose="020B0604020202020204" pitchFamily="34" charset="0"/>
              <a:buChar char="•"/>
              <a:defRPr/>
            </a:pPr>
            <a:r>
              <a:rPr lang="en-US" dirty="0">
                <a:solidFill>
                  <a:prstClr val="black"/>
                </a:solidFill>
                <a:latin typeface="Calibri" panose="020F0502020204030204" pitchFamily="34" charset="0"/>
                <a:ea typeface="Calibri" panose="020F0502020204030204" pitchFamily="34" charset="0"/>
                <a:cs typeface="Calibri" panose="020F0502020204030204" pitchFamily="34" charset="0"/>
              </a:rPr>
              <a:t>Ultimately, roundtable should urge unit leaders to return to their units with the desire to instill in their Scouts the values of the Oath and Law. </a:t>
            </a:r>
          </a:p>
          <a:p>
            <a:pPr marL="232943" indent="-232943" defTabSz="465887">
              <a:lnSpc>
                <a:spcPct val="90000"/>
              </a:lnSpc>
              <a:spcBef>
                <a:spcPts val="1019"/>
              </a:spcBef>
              <a:buFont typeface="Arial" panose="020B0604020202020204" pitchFamily="34" charset="0"/>
              <a:buChar char="•"/>
              <a:defRPr/>
            </a:pPr>
            <a:endParaRPr lang="en-US"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ADE6F926-ACB3-1CF6-4789-0B8B6BF949E5}"/>
              </a:ext>
            </a:extLst>
          </p:cNvPr>
          <p:cNvSpPr>
            <a:spLocks noGrp="1"/>
          </p:cNvSpPr>
          <p:nvPr>
            <p:ph type="sldNum" sz="quarter" idx="5"/>
          </p:nvPr>
        </p:nvSpPr>
        <p:spPr/>
        <p:txBody>
          <a:bodyPr/>
          <a:lstStyle/>
          <a:p>
            <a:fld id="{FCBE1668-4D6A-4C8F-8C32-819FE6F32F94}" type="slidenum">
              <a:rPr lang="en-US" smtClean="0"/>
              <a:t>16</a:t>
            </a:fld>
            <a:endParaRPr lang="en-US"/>
          </a:p>
        </p:txBody>
      </p:sp>
    </p:spTree>
    <p:extLst>
      <p:ext uri="{BB962C8B-B14F-4D97-AF65-F5344CB8AC3E}">
        <p14:creationId xmlns:p14="http://schemas.microsoft.com/office/powerpoint/2010/main" val="777615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The Impact</a:t>
            </a:r>
          </a:p>
          <a:p>
            <a:r>
              <a:rPr lang="en-US" b="1" dirty="0"/>
              <a:t>Instructor note: In Slide Show mode, click on each bullet point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Calibri" panose="020F0502020204030204"/>
                <a:cs typeface="Calibri" panose="020F0502020204030204"/>
              </a:rPr>
              <a:t>Companies that actively manage their culture boast 40% higher employee retention – Deloitte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Calibri" panose="020F0502020204030204"/>
                <a:cs typeface="Calibri" panose="020F0502020204030204"/>
              </a:rPr>
              <a:t>Organizations with strong cultures boast 72% higher employee engagement rates than those with weak cultures – Denison Consulting</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Calibri" panose="020F0502020204030204"/>
                <a:cs typeface="Calibri" panose="020F0502020204030204"/>
              </a:rPr>
              <a:t>Highly engaged teams outperform their peers by 10% in customer ratings, 21% in productivity and 22% in profitability - Gallup</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Calibri"/>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17</a:t>
            </a:fld>
            <a:endParaRPr lang="en-US"/>
          </a:p>
        </p:txBody>
      </p:sp>
    </p:spTree>
    <p:extLst>
      <p:ext uri="{BB962C8B-B14F-4D97-AF65-F5344CB8AC3E}">
        <p14:creationId xmlns:p14="http://schemas.microsoft.com/office/powerpoint/2010/main" val="1904020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b="1" dirty="0">
                <a:latin typeface="Calibri" panose="020F0502020204030204" pitchFamily="34" charset="0"/>
                <a:cs typeface="Calibri" panose="020F0502020204030204" pitchFamily="34" charset="0"/>
              </a:rPr>
              <a:t>Fitting it all Together</a:t>
            </a:r>
          </a:p>
          <a:p>
            <a:pPr marL="174682" indent="-174682">
              <a:buFontTx/>
              <a:buChar char="-"/>
            </a:pPr>
            <a:r>
              <a:rPr lang="en-US" b="1" dirty="0">
                <a:latin typeface="Calibri" panose="020F0502020204030204" pitchFamily="34" charset="0"/>
                <a:cs typeface="Calibri" panose="020F0502020204030204" pitchFamily="34" charset="0"/>
              </a:rPr>
              <a:t>Be the heart: </a:t>
            </a:r>
            <a:r>
              <a:rPr lang="en-US" b="0" i="0" dirty="0">
                <a:solidFill>
                  <a:srgbClr val="222222"/>
                </a:solidFill>
                <a:effectLst/>
                <a:latin typeface="Calibri" panose="020F0502020204030204" pitchFamily="34" charset="0"/>
                <a:cs typeface="Calibri" panose="020F0502020204030204" pitchFamily="34" charset="0"/>
              </a:rPr>
              <a:t>Scouting’s units are its heart; its success is dependent on them; they deliver its program to youth. Commissioners support unit leaders in developing a safe, welcoming environment and delivering Scouting’s program effectively. They exist to support Scouting’s heart</a:t>
            </a:r>
          </a:p>
          <a:p>
            <a:pPr marL="640501" lvl="1" indent="-174682">
              <a:buFontTx/>
              <a:buChar char="-"/>
            </a:pPr>
            <a:r>
              <a:rPr lang="en-US" b="1" i="1" baseline="0" dirty="0">
                <a:latin typeface="Calibri" panose="020F0502020204030204" pitchFamily="34" charset="0"/>
                <a:cs typeface="Calibri" panose="020F0502020204030204" pitchFamily="34" charset="0"/>
              </a:rPr>
              <a:t>Being the example is much more difficult than giving advice</a:t>
            </a:r>
          </a:p>
          <a:p>
            <a:pPr marL="640501" lvl="1" indent="-174682">
              <a:buFontTx/>
              <a:buChar char="-"/>
            </a:pPr>
            <a:endParaRPr lang="en-US" b="1" i="1" baseline="0" dirty="0">
              <a:latin typeface="Calibri" panose="020F0502020204030204" pitchFamily="34" charset="0"/>
              <a:cs typeface="Calibri" panose="020F0502020204030204" pitchFamily="34" charset="0"/>
            </a:endParaRPr>
          </a:p>
          <a:p>
            <a:pPr marL="174682" indent="-174682">
              <a:buFontTx/>
              <a:buChar char="-"/>
            </a:pPr>
            <a:r>
              <a:rPr lang="en-US" b="1" baseline="0" dirty="0">
                <a:latin typeface="Calibri" panose="020F0502020204030204" pitchFamily="34" charset="0"/>
                <a:cs typeface="Calibri" panose="020F0502020204030204" pitchFamily="34" charset="0"/>
              </a:rPr>
              <a:t>Build Relationships: </a:t>
            </a:r>
            <a:r>
              <a:rPr lang="en-US" dirty="0">
                <a:solidFill>
                  <a:srgbClr val="000000"/>
                </a:solidFill>
                <a:latin typeface="Calibri" panose="020F0502020204030204" pitchFamily="34" charset="0"/>
                <a:cs typeface="Calibri" panose="020F0502020204030204" pitchFamily="34" charset="0"/>
              </a:rPr>
              <a:t>Commissioners must develop relationships with the unit leaders they serve based on mutual respect, candor, and trust. Without that, the communication and collaboration required to effectively support units is impossible.</a:t>
            </a:r>
          </a:p>
          <a:p>
            <a:pPr marL="174682" indent="-174682">
              <a:buFontTx/>
              <a:buChar char="-"/>
            </a:pPr>
            <a:r>
              <a:rPr lang="en-US" b="1" baseline="0" dirty="0">
                <a:latin typeface="Calibri" panose="020F0502020204030204" pitchFamily="34" charset="0"/>
                <a:cs typeface="Calibri" panose="020F0502020204030204" pitchFamily="34" charset="0"/>
              </a:rPr>
              <a:t>Change Lives: </a:t>
            </a:r>
            <a:r>
              <a:rPr lang="en-US" dirty="0">
                <a:solidFill>
                  <a:srgbClr val="000000"/>
                </a:solidFill>
                <a:latin typeface="Calibri" panose="020F0502020204030204" pitchFamily="34" charset="0"/>
                <a:cs typeface="Calibri" panose="020F0502020204030204" pitchFamily="34" charset="0"/>
              </a:rPr>
              <a:t>Scouting changes lives – of the youth it serves and the adults who support it (both volunteers </a:t>
            </a:r>
            <a:r>
              <a:rPr lang="en-US" i="1" dirty="0">
                <a:solidFill>
                  <a:srgbClr val="000000"/>
                </a:solidFill>
                <a:latin typeface="Calibri" panose="020F0502020204030204" pitchFamily="34" charset="0"/>
                <a:cs typeface="Calibri" panose="020F0502020204030204" pitchFamily="34" charset="0"/>
              </a:rPr>
              <a:t>and</a:t>
            </a:r>
            <a:r>
              <a:rPr lang="en-US" dirty="0">
                <a:solidFill>
                  <a:srgbClr val="000000"/>
                </a:solidFill>
                <a:latin typeface="Calibri" panose="020F0502020204030204" pitchFamily="34" charset="0"/>
                <a:cs typeface="Calibri" panose="020F0502020204030204" pitchFamily="34" charset="0"/>
              </a:rPr>
              <a:t> professionals). As they adopt Scouting’s values, they become engaged citizens who strengthen our communities, nation, and world.</a:t>
            </a:r>
            <a:endParaRPr lang="en-US" b="0" baseline="0" dirty="0">
              <a:latin typeface="Calibri" panose="020F0502020204030204" pitchFamily="34" charset="0"/>
              <a:cs typeface="Calibri" panose="020F0502020204030204" pitchFamily="34" charset="0"/>
            </a:endParaRPr>
          </a:p>
          <a:p>
            <a:pPr marL="174682" indent="-174682">
              <a:buFontTx/>
              <a:buChar char="-"/>
            </a:pPr>
            <a:endParaRPr lang="en-US" b="0" baseline="0"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18</a:t>
            </a:fld>
            <a:endParaRPr lang="en-US"/>
          </a:p>
        </p:txBody>
      </p:sp>
    </p:spTree>
    <p:extLst>
      <p:ext uri="{BB962C8B-B14F-4D97-AF65-F5344CB8AC3E}">
        <p14:creationId xmlns:p14="http://schemas.microsoft.com/office/powerpoint/2010/main" val="21715838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Calibri" panose="020F0502020204030204" pitchFamily="34" charset="0"/>
              </a:rPr>
              <a:t>Small Group Discussion:</a:t>
            </a:r>
          </a:p>
          <a:p>
            <a:r>
              <a:rPr lang="en-US" dirty="0">
                <a:latin typeface="Calibri" panose="020F0502020204030204" pitchFamily="34" charset="0"/>
                <a:ea typeface="Calibri" panose="020F0502020204030204" pitchFamily="34" charset="0"/>
                <a:cs typeface="Calibri" panose="020F0502020204030204" pitchFamily="34" charset="0"/>
              </a:rPr>
              <a:t>Handout BCS 125 – The Culture of Unit Service: Be the Heart. Build Relationships. Change Lives.</a:t>
            </a:r>
          </a:p>
          <a:p>
            <a:endParaRPr lang="en-US" dirty="0">
              <a:latin typeface="Calibri" panose="020F0502020204030204" pitchFamily="34" charset="0"/>
              <a:ea typeface="Calibri" panose="020F0502020204030204" pitchFamily="34" charset="0"/>
              <a:cs typeface="Calibri" panose="020F0502020204030204" pitchFamily="34" charset="0"/>
            </a:endParaRPr>
          </a:p>
          <a:p>
            <a:r>
              <a:rPr lang="en-US" dirty="0">
                <a:latin typeface="Calibri" panose="020F0502020204030204" pitchFamily="34" charset="0"/>
                <a:ea typeface="Calibri" panose="020F0502020204030204" pitchFamily="34" charset="0"/>
                <a:cs typeface="Calibri" panose="020F0502020204030204" pitchFamily="34" charset="0"/>
              </a:rPr>
              <a:t>Using the Culture of Unit Service statement, discuss the questions on Slide 20. What does each of the points mean to YOU, and how do you use them in your unit connections?</a:t>
            </a:r>
          </a:p>
        </p:txBody>
      </p:sp>
      <p:sp>
        <p:nvSpPr>
          <p:cNvPr id="4" name="Slide Number Placeholder 3"/>
          <p:cNvSpPr>
            <a:spLocks noGrp="1"/>
          </p:cNvSpPr>
          <p:nvPr>
            <p:ph type="sldNum" sz="quarter" idx="5"/>
          </p:nvPr>
        </p:nvSpPr>
        <p:spPr/>
        <p:txBody>
          <a:bodyPr/>
          <a:lstStyle/>
          <a:p>
            <a:fld id="{FCBE1668-4D6A-4C8F-8C32-819FE6F32F94}" type="slidenum">
              <a:rPr lang="en-US" smtClean="0"/>
              <a:t>19</a:t>
            </a:fld>
            <a:endParaRPr lang="en-US"/>
          </a:p>
        </p:txBody>
      </p:sp>
    </p:spTree>
    <p:extLst>
      <p:ext uri="{BB962C8B-B14F-4D97-AF65-F5344CB8AC3E}">
        <p14:creationId xmlns:p14="http://schemas.microsoft.com/office/powerpoint/2010/main" val="312544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dirty="0">
                <a:latin typeface="Calibri" panose="020F0502020204030204" pitchFamily="34" charset="0"/>
                <a:ea typeface="Calibri" panose="020F0502020204030204" pitchFamily="34" charset="0"/>
                <a:cs typeface="Calibri" panose="020F0502020204030204" pitchFamily="34" charset="0"/>
              </a:rPr>
              <a:t>Course Objectives</a:t>
            </a:r>
          </a:p>
          <a:p>
            <a:pPr marL="0" indent="0">
              <a:buNone/>
            </a:pPr>
            <a:r>
              <a:rPr lang="en-US" dirty="0">
                <a:latin typeface="Calibri" panose="020F0502020204030204" pitchFamily="34" charset="0"/>
                <a:ea typeface="Calibri" panose="020F0502020204030204" pitchFamily="34" charset="0"/>
                <a:cs typeface="Calibri" panose="020F0502020204030204" pitchFamily="34" charset="0"/>
              </a:rPr>
              <a:t>At the end of this training, a commissioner will be able to:</a:t>
            </a:r>
          </a:p>
          <a:p>
            <a:pPr marL="457200" indent="-457200">
              <a:buFont typeface="Arial" panose="020B0604020202020204" pitchFamily="34" charset="0"/>
              <a:buChar char="•"/>
            </a:pPr>
            <a:r>
              <a:rPr lang="en-US" b="0" dirty="0">
                <a:latin typeface="Calibri" panose="020F0502020204030204" pitchFamily="34" charset="0"/>
                <a:ea typeface="Calibri" panose="020F0502020204030204" pitchFamily="34" charset="0"/>
                <a:cs typeface="Calibri" panose="020F0502020204030204" pitchFamily="34" charset="0"/>
              </a:rPr>
              <a:t>Describe Commissioner Culture</a:t>
            </a:r>
          </a:p>
          <a:p>
            <a:pPr marL="457200" indent="-457200">
              <a:buFont typeface="Arial" panose="020B0604020202020204" pitchFamily="34" charset="0"/>
              <a:buChar char="•"/>
            </a:pPr>
            <a:r>
              <a:rPr lang="en-US" b="0" dirty="0">
                <a:latin typeface="Calibri" panose="020F0502020204030204" pitchFamily="34" charset="0"/>
                <a:ea typeface="Calibri" panose="020F0502020204030204" pitchFamily="34" charset="0"/>
                <a:cs typeface="Calibri" panose="020F0502020204030204" pitchFamily="34" charset="0"/>
              </a:rPr>
              <a:t>Recognize how a culture can connect groups of people toward a common goal</a:t>
            </a:r>
          </a:p>
          <a:p>
            <a:pPr marL="457200" indent="-457200">
              <a:buFont typeface="Arial" panose="020B0604020202020204" pitchFamily="34" charset="0"/>
              <a:buChar char="•"/>
            </a:pPr>
            <a:r>
              <a:rPr kumimoji="0" lang="en-US"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rPr>
              <a:t>Explain the importance of Commissioner Connections</a:t>
            </a:r>
          </a:p>
          <a:p>
            <a:pPr marL="457200" indent="-457200">
              <a:buFont typeface="Arial" panose="020B0604020202020204" pitchFamily="34" charset="0"/>
              <a:buChar char="•"/>
            </a:pPr>
            <a:r>
              <a:rPr lang="en-US" b="0" dirty="0">
                <a:latin typeface="Calibri" panose="020F0502020204030204" pitchFamily="34" charset="0"/>
                <a:ea typeface="Calibri" panose="020F0502020204030204" pitchFamily="34" charset="0"/>
                <a:cs typeface="Calibri" panose="020F0502020204030204" pitchFamily="34" charset="0"/>
              </a:rPr>
              <a:t>Discuss the role of roundtables in Commissioner Culture</a:t>
            </a:r>
          </a:p>
          <a:p>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cs typeface="Times New Roman" panose="02020603050405020304" pitchFamily="18" charset="0"/>
              </a:rPr>
              <a:t>Small Group Discussion Activity Debrief: Be the Heath. Build Relationships. Change Lives.</a:t>
            </a:r>
            <a:endParaRPr lang="en-US" dirty="0">
              <a:latin typeface="Calibri" panose="020F0502020204030204" pitchFamily="34" charset="0"/>
              <a:cs typeface="Times New Roman" panose="02020603050405020304" pitchFamily="18" charset="0"/>
            </a:endParaRPr>
          </a:p>
          <a:p>
            <a:pPr algn="l">
              <a:buFont typeface="Arial" panose="020B0604020202020204" pitchFamily="34" charset="0"/>
              <a:buChar char="•"/>
            </a:pPr>
            <a:r>
              <a:rPr lang="en-US" dirty="0">
                <a:latin typeface="Calibri" panose="020F0502020204030204" pitchFamily="34" charset="0"/>
                <a:cs typeface="Times New Roman" panose="02020603050405020304" pitchFamily="18" charset="0"/>
              </a:rPr>
              <a:t>Think about what each of these phrases means to you and how you can incorporate each one into your regular commissioner activities.</a:t>
            </a:r>
          </a:p>
          <a:p>
            <a:pPr algn="l">
              <a:buFont typeface="Arial" panose="020B0604020202020204" pitchFamily="34" charset="0"/>
              <a:buChar char="•"/>
            </a:pPr>
            <a:r>
              <a:rPr lang="en-US" dirty="0">
                <a:latin typeface="Calibri" panose="020F0502020204030204" pitchFamily="34" charset="0"/>
                <a:cs typeface="Times New Roman" panose="02020603050405020304" pitchFamily="18" charset="0"/>
              </a:rPr>
              <a:t>How will YOU incorporate them into your service to units</a:t>
            </a:r>
          </a:p>
          <a:p>
            <a:pPr algn="l">
              <a:buFont typeface="Arial" panose="020B0604020202020204" pitchFamily="34" charset="0"/>
              <a:buChar char="•"/>
            </a:pPr>
            <a:r>
              <a:rPr lang="en-US" dirty="0">
                <a:latin typeface="Calibri" panose="020F0502020204030204" pitchFamily="34" charset="0"/>
                <a:cs typeface="Times New Roman" panose="02020603050405020304" pitchFamily="18" charset="0"/>
              </a:rPr>
              <a:t>Make a personal commitment to take specific action related to these culture statements.</a:t>
            </a:r>
          </a:p>
          <a:p>
            <a:pPr algn="l">
              <a:buFont typeface="Arial" panose="020B0604020202020204" pitchFamily="34" charset="0"/>
              <a:buChar char="•"/>
            </a:pPr>
            <a:r>
              <a:rPr lang="en-US" dirty="0">
                <a:latin typeface="Calibri" panose="020F0502020204030204" pitchFamily="34" charset="0"/>
                <a:cs typeface="Times New Roman" panose="02020603050405020304" pitchFamily="18" charset="0"/>
              </a:rPr>
              <a:t>Periodically evaluate how you are progressing in embracing and implementing the culture statements in your regular activities.</a:t>
            </a:r>
          </a:p>
          <a:p>
            <a:pPr algn="l"/>
            <a:endParaRPr lang="en-US" dirty="0">
              <a:latin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Calibri" panose="020F0502020204030204" pitchFamily="34" charset="0"/>
                <a:cs typeface="Times New Roman" panose="02020603050405020304" pitchFamily="18" charset="0"/>
              </a:rPr>
              <a:t>Commissioners have the unique opportunity to embrace these culture statements and help shape the future of our movement.</a:t>
            </a:r>
          </a:p>
          <a:p>
            <a:pPr algn="l"/>
            <a:endParaRPr lang="en-US" dirty="0">
              <a:latin typeface="Calibri"/>
              <a:cs typeface="Calibri"/>
            </a:endParaRPr>
          </a:p>
          <a:p>
            <a:pPr algn="l"/>
            <a:r>
              <a:rPr lang="en-US" dirty="0">
                <a:latin typeface="Calibri"/>
                <a:cs typeface="Calibri"/>
              </a:rPr>
              <a:t>When you do this, you will find that you are growing and developing as a commissioner.</a:t>
            </a:r>
            <a:endParaRPr lang="en-US" strike="sngStrike" baseline="0" dirty="0"/>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20</a:t>
            </a:fld>
            <a:endParaRPr lang="en-US"/>
          </a:p>
        </p:txBody>
      </p:sp>
    </p:spTree>
    <p:extLst>
      <p:ext uri="{BB962C8B-B14F-4D97-AF65-F5344CB8AC3E}">
        <p14:creationId xmlns:p14="http://schemas.microsoft.com/office/powerpoint/2010/main" val="34035078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To Find Out More, check out the Commissioner’s website at: </a:t>
            </a:r>
            <a:r>
              <a:rPr lang="en-US" b="1" u="sng" kern="1200"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https://www.scouting.org/commissioners/</a:t>
            </a:r>
            <a:endParaRPr lang="en-US" dirty="0">
              <a:effectLst/>
              <a:latin typeface="Calibri" panose="020F0502020204030204" pitchFamily="34" charset="0"/>
              <a:ea typeface="Times New Roman" panose="02020603050405020304" pitchFamily="18" charset="0"/>
            </a:endParaRPr>
          </a:p>
          <a:p>
            <a:pPr marL="0" marR="0"/>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effectLst/>
              <a:latin typeface="Calibri" panose="020F0502020204030204" pitchFamily="34" charset="0"/>
              <a:ea typeface="Times New Roman" panose="02020603050405020304" pitchFamily="18" charset="0"/>
            </a:endParaRPr>
          </a:p>
          <a:p>
            <a:pPr marL="0" marR="0"/>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And “Commissioner Newsletter </a:t>
            </a:r>
            <a:r>
              <a:rPr lang="en-US" b="1" kern="1200" dirty="0" err="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eBlast</a:t>
            </a:r>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https://www.scouting.org/commissioners/newsletter-eblast/</a:t>
            </a:r>
          </a:p>
          <a:p>
            <a:pPr marL="0" marR="0"/>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dirty="0">
              <a:effectLst/>
              <a:latin typeface="Calibri" panose="020F0502020204030204" pitchFamily="34" charset="0"/>
              <a:ea typeface="Times New Roman" panose="02020603050405020304" pitchFamily="18" charset="0"/>
            </a:endParaRPr>
          </a:p>
          <a:p>
            <a:pPr marL="0" marR="0"/>
            <a:r>
              <a:rPr lang="en-US"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Instructor Note:  </a:t>
            </a:r>
            <a:r>
              <a:rPr lang="en-US" b="1" i="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Have the class scan the QR codes on the slide</a:t>
            </a:r>
            <a:endParaRPr lang="en-US" dirty="0">
              <a:effectLst/>
              <a:latin typeface="Calibri" panose="020F0502020204030204" pitchFamily="34" charset="0"/>
              <a:ea typeface="Times New Roman" panose="02020603050405020304" pitchFamily="18" charset="0"/>
            </a:endParaRPr>
          </a:p>
          <a:p>
            <a:pPr marL="0" marR="0">
              <a:spcAft>
                <a:spcPts val="600"/>
              </a:spcAft>
            </a:pPr>
            <a:r>
              <a:rPr lang="en-US" sz="1800" dirty="0">
                <a:solidFill>
                  <a:srgbClr val="002060"/>
                </a:solidFill>
                <a:effectLst/>
                <a:latin typeface="Calibri" panose="020F0502020204030204" pitchFamily="34" charset="0"/>
                <a:ea typeface="Times New Roman" panose="02020603050405020304" pitchFamily="18" charset="0"/>
              </a:rPr>
              <a:t> </a:t>
            </a:r>
            <a:endParaRPr lang="en-US" sz="1800" dirty="0">
              <a:effectLst/>
              <a:latin typeface="Calibri" panose="020F0502020204030204" pitchFamily="34"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21</a:t>
            </a:fld>
            <a:endParaRPr lang="en-US"/>
          </a:p>
        </p:txBody>
      </p:sp>
    </p:spTree>
    <p:extLst>
      <p:ext uri="{BB962C8B-B14F-4D97-AF65-F5344CB8AC3E}">
        <p14:creationId xmlns:p14="http://schemas.microsoft.com/office/powerpoint/2010/main" val="3368202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22</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cs typeface="Calibri" panose="020F0502020204030204" pitchFamily="34" charset="0"/>
              </a:rPr>
              <a:t>Thoughts on Culture Definition?</a:t>
            </a:r>
            <a:endParaRPr lang="en-US" baseline="0" dirty="0">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3</a:t>
            </a:fld>
            <a:endParaRPr lang="en-US"/>
          </a:p>
        </p:txBody>
      </p:sp>
    </p:spTree>
    <p:extLst>
      <p:ext uri="{BB962C8B-B14F-4D97-AF65-F5344CB8AC3E}">
        <p14:creationId xmlns:p14="http://schemas.microsoft.com/office/powerpoint/2010/main" val="42600060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49FD44-3E8B-7F1F-BB63-35CA7C7238E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9368D4-31B8-7974-F754-F47EFEEEEB2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5E68D10-05A2-7AAC-9E93-25614384D541}"/>
              </a:ext>
            </a:extLst>
          </p:cNvPr>
          <p:cNvSpPr>
            <a:spLocks noGrp="1"/>
          </p:cNvSpPr>
          <p:nvPr>
            <p:ph type="body" idx="1"/>
          </p:nvPr>
        </p:nvSpPr>
        <p:spPr/>
        <p:txBody>
          <a:bodyPr/>
          <a:lstStyle/>
          <a:p>
            <a:r>
              <a:rPr lang="en-US" b="1" dirty="0">
                <a:latin typeface="Calibri" panose="020F0502020204030204" pitchFamily="34" charset="0"/>
                <a:cs typeface="Calibri" panose="020F0502020204030204" pitchFamily="34" charset="0"/>
              </a:rPr>
              <a:t>Culture Definition</a:t>
            </a:r>
          </a:p>
          <a:p>
            <a:r>
              <a:rPr lang="en-US" dirty="0">
                <a:latin typeface="Calibri" panose="020F0502020204030204" pitchFamily="34" charset="0"/>
                <a:cs typeface="Calibri" panose="020F0502020204030204" pitchFamily="34" charset="0"/>
              </a:rPr>
              <a:t>Here’s</a:t>
            </a:r>
            <a:r>
              <a:rPr lang="en-US" baseline="0" dirty="0">
                <a:latin typeface="Calibri" panose="020F0502020204030204" pitchFamily="34" charset="0"/>
                <a:cs typeface="Calibri" panose="020F0502020204030204" pitchFamily="34" charset="0"/>
              </a:rPr>
              <a:t> what we’re going to talk about today. </a:t>
            </a:r>
          </a:p>
          <a:p>
            <a:endParaRPr lang="en-US" baseline="0" dirty="0">
              <a:latin typeface="Calibri" panose="020F0502020204030204" pitchFamily="34" charset="0"/>
              <a:cs typeface="Calibri" panose="020F0502020204030204" pitchFamily="34" charset="0"/>
            </a:endParaRPr>
          </a:p>
          <a:p>
            <a:r>
              <a:rPr lang="en-US" sz="1200" b="0" baseline="0" dirty="0">
                <a:latin typeface="Calibri" panose="020F0502020204030204" pitchFamily="34" charset="0"/>
                <a:cs typeface="Calibri" panose="020F0502020204030204" pitchFamily="34" charset="0"/>
              </a:rPr>
              <a:t>Merriam-Webster defines culture as </a:t>
            </a:r>
            <a:r>
              <a:rPr lang="en-US" sz="1200" b="0" i="0" dirty="0">
                <a:solidFill>
                  <a:srgbClr val="303336"/>
                </a:solidFill>
                <a:effectLst/>
                <a:latin typeface="Calibri" panose="020F0502020204030204" pitchFamily="34" charset="0"/>
                <a:cs typeface="Calibri" panose="020F0502020204030204" pitchFamily="34" charset="0"/>
              </a:rPr>
              <a:t>the customary beliefs, social forms, and material traits of a racial, religious, or social group. It can also refer to </a:t>
            </a:r>
            <a:r>
              <a:rPr lang="en-US" sz="1200" b="0" i="0" dirty="0">
                <a:solidFill>
                  <a:srgbClr val="212529"/>
                </a:solidFill>
                <a:effectLst/>
                <a:latin typeface="Calibri" panose="020F0502020204030204" pitchFamily="34" charset="0"/>
                <a:cs typeface="Calibri" panose="020F0502020204030204" pitchFamily="34" charset="0"/>
              </a:rPr>
              <a:t>the characteristic features of everyday existence (such as diversions or a way of life) shared by people in a place or time</a:t>
            </a:r>
          </a:p>
          <a:p>
            <a:endParaRPr lang="en-US" b="0" i="0" baseline="0" dirty="0">
              <a:solidFill>
                <a:srgbClr val="212529"/>
              </a:solidFill>
              <a:effectLst/>
              <a:latin typeface="Calibri" panose="020F0502020204030204" pitchFamily="34" charset="0"/>
              <a:cs typeface="Calibri" panose="020F0502020204030204" pitchFamily="34" charset="0"/>
            </a:endParaRPr>
          </a:p>
          <a:p>
            <a:r>
              <a:rPr lang="en-US" sz="1400" b="1" i="0" baseline="0" dirty="0">
                <a:solidFill>
                  <a:srgbClr val="212529"/>
                </a:solidFill>
                <a:effectLst/>
                <a:latin typeface="Calibri" panose="020F0502020204030204" pitchFamily="34" charset="0"/>
                <a:cs typeface="Calibri" panose="020F0502020204030204" pitchFamily="34" charset="0"/>
              </a:rPr>
              <a:t>Actions and behaviors are key. We must be the example and lead the way. </a:t>
            </a:r>
          </a:p>
          <a:p>
            <a:endParaRPr lang="en-US" b="0" i="0" baseline="0" dirty="0">
              <a:solidFill>
                <a:srgbClr val="212529"/>
              </a:solidFill>
              <a:effectLst/>
              <a:latin typeface="Calibri" panose="020F0502020204030204" pitchFamily="34" charset="0"/>
              <a:cs typeface="Calibri" panose="020F0502020204030204" pitchFamily="34" charset="0"/>
            </a:endParaRPr>
          </a:p>
          <a:p>
            <a:r>
              <a:rPr lang="en-US" b="0" i="0" baseline="0" dirty="0">
                <a:solidFill>
                  <a:srgbClr val="212529"/>
                </a:solidFill>
                <a:effectLst/>
                <a:latin typeface="Calibri" panose="020F0502020204030204" pitchFamily="34" charset="0"/>
                <a:cs typeface="Calibri" panose="020F0502020204030204" pitchFamily="34" charset="0"/>
              </a:rPr>
              <a:t>But where do we see culture in Scouting</a:t>
            </a:r>
            <a:r>
              <a:rPr lang="en-US" b="1" i="0" baseline="0" dirty="0">
                <a:solidFill>
                  <a:srgbClr val="212529"/>
                </a:solidFill>
                <a:effectLst/>
                <a:latin typeface="Calibri" panose="020F0502020204030204" pitchFamily="34" charset="0"/>
                <a:cs typeface="Calibri" panose="020F0502020204030204" pitchFamily="34" charset="0"/>
              </a:rPr>
              <a:t> or in everyday life? </a:t>
            </a:r>
          </a:p>
          <a:p>
            <a:pPr marL="623750" lvl="1" indent="-174682">
              <a:buFontTx/>
              <a:buChar char="-"/>
            </a:pPr>
            <a:r>
              <a:rPr lang="en-US" b="1" i="0" baseline="0" dirty="0">
                <a:solidFill>
                  <a:srgbClr val="212529"/>
                </a:solidFill>
                <a:effectLst/>
                <a:latin typeface="Calibri" panose="020F0502020204030204" pitchFamily="34" charset="0"/>
                <a:cs typeface="Calibri" panose="020F0502020204030204" pitchFamily="34" charset="0"/>
              </a:rPr>
              <a:t>Culture of people</a:t>
            </a:r>
          </a:p>
          <a:p>
            <a:pPr marL="623750" lvl="1" indent="-174682">
              <a:buFontTx/>
              <a:buChar char="-"/>
            </a:pPr>
            <a:r>
              <a:rPr lang="en-US" b="1" i="0" baseline="0" dirty="0">
                <a:solidFill>
                  <a:srgbClr val="212529"/>
                </a:solidFill>
                <a:effectLst/>
                <a:latin typeface="Calibri" panose="020F0502020204030204" pitchFamily="34" charset="0"/>
                <a:cs typeface="Calibri" panose="020F0502020204030204" pitchFamily="34" charset="0"/>
              </a:rPr>
              <a:t>Pop culture</a:t>
            </a:r>
          </a:p>
          <a:p>
            <a:pPr marL="623750" lvl="1" indent="-174682">
              <a:buFontTx/>
              <a:buChar char="-"/>
            </a:pPr>
            <a:r>
              <a:rPr lang="en-US" b="1" i="0" baseline="0" dirty="0">
                <a:solidFill>
                  <a:srgbClr val="212529"/>
                </a:solidFill>
                <a:effectLst/>
                <a:latin typeface="Calibri" panose="020F0502020204030204" pitchFamily="34" charset="0"/>
                <a:cs typeface="Calibri" panose="020F0502020204030204" pitchFamily="34" charset="0"/>
              </a:rPr>
              <a:t>Workplace culture</a:t>
            </a:r>
          </a:p>
          <a:p>
            <a:pPr marL="623750" lvl="1" indent="-174682">
              <a:buFontTx/>
              <a:buChar char="-"/>
            </a:pPr>
            <a:r>
              <a:rPr lang="en-US" b="1" i="0" baseline="0" dirty="0">
                <a:solidFill>
                  <a:srgbClr val="212529"/>
                </a:solidFill>
                <a:effectLst/>
                <a:latin typeface="Calibri" panose="020F0502020204030204" pitchFamily="34" charset="0"/>
                <a:cs typeface="Calibri" panose="020F0502020204030204" pitchFamily="34" charset="0"/>
              </a:rPr>
              <a:t>Other?</a:t>
            </a:r>
          </a:p>
          <a:p>
            <a:endParaRPr lang="en-US" dirty="0"/>
          </a:p>
        </p:txBody>
      </p:sp>
      <p:sp>
        <p:nvSpPr>
          <p:cNvPr id="4" name="Slide Number Placeholder 3">
            <a:extLst>
              <a:ext uri="{FF2B5EF4-FFF2-40B4-BE49-F238E27FC236}">
                <a16:creationId xmlns:a16="http://schemas.microsoft.com/office/drawing/2014/main" id="{5E202F50-8EEB-41CC-9973-F419C1C2C71E}"/>
              </a:ext>
            </a:extLst>
          </p:cNvPr>
          <p:cNvSpPr>
            <a:spLocks noGrp="1"/>
          </p:cNvSpPr>
          <p:nvPr>
            <p:ph type="sldNum" sz="quarter" idx="5"/>
          </p:nvPr>
        </p:nvSpPr>
        <p:spPr/>
        <p:txBody>
          <a:bodyPr/>
          <a:lstStyle/>
          <a:p>
            <a:fld id="{FCBE1668-4D6A-4C8F-8C32-819FE6F32F94}" type="slidenum">
              <a:rPr lang="en-US" smtClean="0"/>
              <a:t>4</a:t>
            </a:fld>
            <a:endParaRPr lang="en-US"/>
          </a:p>
        </p:txBody>
      </p:sp>
    </p:spTree>
    <p:extLst>
      <p:ext uri="{BB962C8B-B14F-4D97-AF65-F5344CB8AC3E}">
        <p14:creationId xmlns:p14="http://schemas.microsoft.com/office/powerpoint/2010/main" val="621459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49"/>
            <a:ext cx="5486400" cy="4423961"/>
          </a:xfrm>
        </p:spPr>
        <p:txBody>
          <a:bodyPr/>
          <a:lstStyle/>
          <a:p>
            <a:r>
              <a:rPr lang="en-US" b="1" i="0" dirty="0">
                <a:latin typeface="Calibri" panose="020F0502020204030204" pitchFamily="34" charset="0"/>
                <a:cs typeface="Calibri" panose="020F0502020204030204" pitchFamily="34" charset="0"/>
              </a:rPr>
              <a:t>In Scouting, who doesn’t recognize Patagonia?  Patagonia has incorporated a specific culture into the entire workplace:</a:t>
            </a:r>
          </a:p>
          <a:p>
            <a:pPr marL="623750" lvl="1" indent="-174682">
              <a:buFontTx/>
              <a:buChar char="-"/>
            </a:pPr>
            <a:r>
              <a:rPr lang="en-US" b="0" i="0" dirty="0">
                <a:latin typeface="Calibri" panose="020F0502020204030204" pitchFamily="34" charset="0"/>
                <a:cs typeface="Calibri" panose="020F0502020204030204" pitchFamily="34" charset="0"/>
              </a:rPr>
              <a:t>Who they hire</a:t>
            </a:r>
          </a:p>
          <a:p>
            <a:pPr marL="623750" lvl="1" indent="-174682">
              <a:buFontTx/>
              <a:buChar char="-"/>
            </a:pPr>
            <a:r>
              <a:rPr lang="en-US" b="0" i="0" dirty="0">
                <a:latin typeface="Calibri" panose="020F0502020204030204" pitchFamily="34" charset="0"/>
                <a:cs typeface="Calibri" panose="020F0502020204030204" pitchFamily="34" charset="0"/>
              </a:rPr>
              <a:t>Where they advertise</a:t>
            </a:r>
          </a:p>
          <a:p>
            <a:pPr marL="623750" lvl="1" indent="-174682">
              <a:buFontTx/>
              <a:buChar char="-"/>
            </a:pPr>
            <a:r>
              <a:rPr lang="en-US" b="0" i="1" dirty="0">
                <a:latin typeface="Calibri" panose="020F0502020204030204" pitchFamily="34" charset="0"/>
                <a:cs typeface="Calibri" panose="020F0502020204030204" pitchFamily="34" charset="0"/>
              </a:rPr>
              <a:t>How </a:t>
            </a:r>
            <a:r>
              <a:rPr lang="en-US" b="0" i="0" dirty="0">
                <a:latin typeface="Calibri" panose="020F0502020204030204" pitchFamily="34" charset="0"/>
                <a:cs typeface="Calibri" panose="020F0502020204030204" pitchFamily="34" charset="0"/>
              </a:rPr>
              <a:t>they hire</a:t>
            </a:r>
          </a:p>
          <a:p>
            <a:pPr marL="623750" lvl="1" indent="-174682">
              <a:buFontTx/>
              <a:buChar char="-"/>
            </a:pPr>
            <a:r>
              <a:rPr lang="en-US" b="0" i="0" dirty="0">
                <a:latin typeface="Calibri" panose="020F0502020204030204" pitchFamily="34" charset="0"/>
                <a:cs typeface="Calibri" panose="020F0502020204030204" pitchFamily="34" charset="0"/>
              </a:rPr>
              <a:t>What they focus on outside their company</a:t>
            </a:r>
          </a:p>
          <a:p>
            <a:pPr marL="174682" indent="-174682">
              <a:buFontTx/>
              <a:buChar char="-"/>
            </a:pPr>
            <a:endParaRPr lang="en-US" b="0"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And it’s provided them serious impact!</a:t>
            </a:r>
            <a:endParaRPr lang="en-US" b="0" i="1" dirty="0">
              <a:latin typeface="Calibri" panose="020F0502020204030204" pitchFamily="34" charset="0"/>
              <a:cs typeface="Calibri" panose="020F0502020204030204" pitchFamily="34" charset="0"/>
            </a:endParaRPr>
          </a:p>
          <a:p>
            <a:endParaRPr lang="en-US" b="1" i="0" dirty="0">
              <a:latin typeface="Calibri" panose="020F0502020204030204" pitchFamily="34" charset="0"/>
              <a:cs typeface="Calibri" panose="020F0502020204030204" pitchFamily="34" charset="0"/>
            </a:endParaRPr>
          </a:p>
          <a:p>
            <a:r>
              <a:rPr lang="en-US" b="1" i="0" dirty="0">
                <a:latin typeface="Calibri" panose="020F0502020204030204" pitchFamily="34" charset="0"/>
                <a:cs typeface="Calibri" panose="020F0502020204030204" pitchFamily="34" charset="0"/>
              </a:rPr>
              <a:t>An excerpt from </a:t>
            </a:r>
            <a:r>
              <a:rPr lang="en-US" b="1" i="1" u="sng" dirty="0">
                <a:latin typeface="Calibri" panose="020F0502020204030204" pitchFamily="34" charset="0"/>
                <a:cs typeface="Calibri" panose="020F0502020204030204" pitchFamily="34" charset="0"/>
              </a:rPr>
              <a:t>Let My People Go Surfing </a:t>
            </a:r>
            <a:r>
              <a:rPr lang="en-US" b="1" i="0" dirty="0">
                <a:latin typeface="Calibri" panose="020F0502020204030204" pitchFamily="34" charset="0"/>
                <a:cs typeface="Calibri" panose="020F0502020204030204" pitchFamily="34" charset="0"/>
              </a:rPr>
              <a:t>by Patagonia founder Yvon Chouinard:</a:t>
            </a:r>
          </a:p>
          <a:p>
            <a:pPr algn="l" fontAlgn="auto"/>
            <a:r>
              <a:rPr lang="en-US" b="0" i="0" dirty="0">
                <a:effectLst/>
                <a:latin typeface="Calibri" panose="020F0502020204030204" pitchFamily="34" charset="0"/>
                <a:cs typeface="Calibri" panose="020F0502020204030204" pitchFamily="34" charset="0"/>
              </a:rPr>
              <a:t>“If you care about having a company where employees treat work as play and regard themselves as ultimate customers for the products they produce, then you have to be careful whom you hire, treat them right, and train them to treat other people right. Otherwise, you may come to work one day and find it isn’t a place you want to be anymore.</a:t>
            </a:r>
          </a:p>
          <a:p>
            <a:pPr algn="l" fontAlgn="auto"/>
            <a:endParaRPr lang="en-US" b="0" i="0" dirty="0">
              <a:effectLst/>
              <a:latin typeface="Calibri" panose="020F0502020204030204" pitchFamily="34" charset="0"/>
              <a:cs typeface="Calibri" panose="020F0502020204030204" pitchFamily="34" charset="0"/>
            </a:endParaRPr>
          </a:p>
          <a:p>
            <a:pPr algn="l" fontAlgn="auto"/>
            <a:r>
              <a:rPr lang="en-US" b="0" i="0" dirty="0">
                <a:effectLst/>
                <a:latin typeface="Calibri" panose="020F0502020204030204" pitchFamily="34" charset="0"/>
                <a:cs typeface="Calibri" panose="020F0502020204030204" pitchFamily="34" charset="0"/>
              </a:rPr>
              <a:t>Patagonia doesn’t usually advertise in the </a:t>
            </a:r>
            <a:r>
              <a:rPr lang="en-US" b="0" i="1" dirty="0">
                <a:effectLst/>
                <a:latin typeface="Calibri" panose="020F0502020204030204" pitchFamily="34" charset="0"/>
                <a:cs typeface="Calibri" panose="020F0502020204030204" pitchFamily="34" charset="0"/>
              </a:rPr>
              <a:t>Wall Street Journal</a:t>
            </a:r>
            <a:r>
              <a:rPr lang="en-US" b="0" i="0" dirty="0">
                <a:effectLst/>
                <a:latin typeface="Calibri" panose="020F0502020204030204" pitchFamily="34" charset="0"/>
                <a:cs typeface="Calibri" panose="020F0502020204030204" pitchFamily="34" charset="0"/>
              </a:rPr>
              <a:t>, attend job fairs, or hire corporate headhunters to find new employees. We prefer instead to seek out people through an informal network of friends, colleagues, and business associates. We don’t want someone who can just do a job; we want the best person for the job. Yet we don’t look for “stars” seeking special treatment and perks. Our best efforts are collaborative, and the Patagonia culture rewards the ensemble player while it barely tolerates those who need the limelight.”</a:t>
            </a: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5</a:t>
            </a:fld>
            <a:endParaRPr lang="en-US"/>
          </a:p>
        </p:txBody>
      </p:sp>
    </p:spTree>
    <p:extLst>
      <p:ext uri="{BB962C8B-B14F-4D97-AF65-F5344CB8AC3E}">
        <p14:creationId xmlns:p14="http://schemas.microsoft.com/office/powerpoint/2010/main" val="2199429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FDF569-A76E-3319-D47B-EED292A3710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C5B5A7-CF4B-E557-6EB1-B70FFA36E37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1DE7690-C389-A10D-0022-9AB99DEEFC0F}"/>
              </a:ext>
            </a:extLst>
          </p:cNvPr>
          <p:cNvSpPr>
            <a:spLocks noGrp="1"/>
          </p:cNvSpPr>
          <p:nvPr>
            <p:ph type="body" idx="1"/>
          </p:nvPr>
        </p:nvSpPr>
        <p:spPr/>
        <p:txBody>
          <a:bodyPr/>
          <a:lstStyle/>
          <a:p>
            <a:r>
              <a:rPr lang="en-US" b="1" i="0" dirty="0">
                <a:latin typeface="Calibri" panose="020F0502020204030204" pitchFamily="34" charset="0"/>
                <a:cs typeface="Calibri" panose="020F0502020204030204" pitchFamily="34" charset="0"/>
              </a:rPr>
              <a:t>Again, another familiar brand and probably responsible for a significant portion of Eagle Scout project supplies. </a:t>
            </a:r>
          </a:p>
          <a:p>
            <a:endParaRPr lang="en-US" b="1" i="0" dirty="0">
              <a:latin typeface="Calibri" panose="020F0502020204030204" pitchFamily="34" charset="0"/>
              <a:cs typeface="Calibri" panose="020F0502020204030204" pitchFamily="34" charset="0"/>
            </a:endParaRPr>
          </a:p>
          <a:p>
            <a:r>
              <a:rPr lang="en-US" b="0" i="0" dirty="0">
                <a:latin typeface="Calibri" panose="020F0502020204030204" pitchFamily="34" charset="0"/>
                <a:cs typeface="Calibri" panose="020F0502020204030204" pitchFamily="34" charset="0"/>
              </a:rPr>
              <a:t>From Home Depot’s website:</a:t>
            </a:r>
          </a:p>
          <a:p>
            <a:r>
              <a:rPr lang="en-US" b="0" i="1" u="none" dirty="0">
                <a:solidFill>
                  <a:srgbClr val="272727"/>
                </a:solidFill>
                <a:effectLst/>
                <a:latin typeface="Calibri" panose="020F0502020204030204" pitchFamily="34" charset="0"/>
                <a:cs typeface="Calibri" panose="020F0502020204030204" pitchFamily="34" charset="0"/>
              </a:rPr>
              <a:t>“What’s the best place we’ve ever built? The place where we work. Here, you can be yourself and also be part of something much bigger.”</a:t>
            </a:r>
          </a:p>
          <a:p>
            <a:endParaRPr lang="en-US" b="0" i="0" dirty="0">
              <a:solidFill>
                <a:srgbClr val="272727"/>
              </a:solidFill>
              <a:effectLst/>
              <a:latin typeface="Calibri" panose="020F0502020204030204" pitchFamily="34" charset="0"/>
              <a:cs typeface="Calibri" panose="020F0502020204030204" pitchFamily="34" charset="0"/>
            </a:endParaRPr>
          </a:p>
          <a:p>
            <a:r>
              <a:rPr lang="en-US" b="0" i="0" dirty="0">
                <a:solidFill>
                  <a:srgbClr val="272727"/>
                </a:solidFill>
                <a:effectLst/>
                <a:latin typeface="Calibri" panose="020F0502020204030204" pitchFamily="34" charset="0"/>
                <a:cs typeface="Calibri" panose="020F0502020204030204" pitchFamily="34" charset="0"/>
              </a:rPr>
              <a:t>They build value from the inside out and focus on retention of employees and customers. Sound familiar?</a:t>
            </a:r>
          </a:p>
          <a:p>
            <a:endParaRPr lang="en-US" b="0" i="0" dirty="0">
              <a:solidFill>
                <a:srgbClr val="272727"/>
              </a:solidFill>
              <a:effectLst/>
              <a:latin typeface="Calibri" panose="020F0502020204030204" pitchFamily="34" charset="0"/>
              <a:cs typeface="Calibri" panose="020F0502020204030204" pitchFamily="34" charset="0"/>
            </a:endParaRPr>
          </a:p>
          <a:p>
            <a:r>
              <a:rPr lang="en-US" b="0" i="1" dirty="0">
                <a:solidFill>
                  <a:srgbClr val="272727"/>
                </a:solidFill>
                <a:effectLst/>
                <a:latin typeface="Calibri" panose="020F0502020204030204" pitchFamily="34" charset="0"/>
                <a:cs typeface="Calibri" panose="020F0502020204030204" pitchFamily="34" charset="0"/>
              </a:rPr>
              <a:t>“Our whole business is based on improvement, whether it’s helping a customer renovate a space or challenging our own people to be their best. No matter where people are in their careers, they have room to move up and explore new opportunities with us.”</a:t>
            </a:r>
          </a:p>
          <a:p>
            <a:endParaRPr lang="en-US" b="0" i="0" dirty="0">
              <a:solidFill>
                <a:srgbClr val="272727"/>
              </a:solidFill>
              <a:effectLst/>
              <a:latin typeface="Calibri" panose="020F0502020204030204" pitchFamily="34" charset="0"/>
              <a:cs typeface="Calibri" panose="020F0502020204030204" pitchFamily="34" charset="0"/>
            </a:endParaRPr>
          </a:p>
          <a:p>
            <a:r>
              <a:rPr lang="en-US" b="0" i="0" dirty="0">
                <a:solidFill>
                  <a:srgbClr val="272727"/>
                </a:solidFill>
                <a:effectLst/>
                <a:latin typeface="Calibri" panose="020F0502020204030204" pitchFamily="34" charset="0"/>
                <a:cs typeface="Calibri" panose="020F0502020204030204" pitchFamily="34" charset="0"/>
              </a:rPr>
              <a:t>This is the same model and philosophy of Scouting ranks.</a:t>
            </a:r>
            <a:endParaRPr lang="en-US" b="0" i="0" dirty="0">
              <a:latin typeface="Calibri" panose="020F0502020204030204" pitchFamily="34" charset="0"/>
              <a:cs typeface="Calibri" panose="020F0502020204030204" pitchFamily="34" charset="0"/>
            </a:endParaRPr>
          </a:p>
          <a:p>
            <a:endParaRPr lang="en-US" dirty="0"/>
          </a:p>
        </p:txBody>
      </p:sp>
      <p:sp>
        <p:nvSpPr>
          <p:cNvPr id="4" name="Slide Number Placeholder 3">
            <a:extLst>
              <a:ext uri="{FF2B5EF4-FFF2-40B4-BE49-F238E27FC236}">
                <a16:creationId xmlns:a16="http://schemas.microsoft.com/office/drawing/2014/main" id="{963B51C1-75DB-FCE2-2DF7-223973822F5A}"/>
              </a:ext>
            </a:extLst>
          </p:cNvPr>
          <p:cNvSpPr>
            <a:spLocks noGrp="1"/>
          </p:cNvSpPr>
          <p:nvPr>
            <p:ph type="sldNum" sz="quarter" idx="5"/>
          </p:nvPr>
        </p:nvSpPr>
        <p:spPr/>
        <p:txBody>
          <a:bodyPr/>
          <a:lstStyle/>
          <a:p>
            <a:fld id="{FCBE1668-4D6A-4C8F-8C32-819FE6F32F94}" type="slidenum">
              <a:rPr lang="en-US" smtClean="0"/>
              <a:t>6</a:t>
            </a:fld>
            <a:endParaRPr lang="en-US"/>
          </a:p>
        </p:txBody>
      </p:sp>
    </p:spTree>
    <p:extLst>
      <p:ext uri="{BB962C8B-B14F-4D97-AF65-F5344CB8AC3E}">
        <p14:creationId xmlns:p14="http://schemas.microsoft.com/office/powerpoint/2010/main" val="29367828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US" b="1" dirty="0">
                <a:latin typeface="Calibri" panose="020F0502020204030204" pitchFamily="34" charset="0"/>
                <a:ea typeface="Calibri" panose="020F0502020204030204" pitchFamily="34" charset="0"/>
                <a:cs typeface="Calibri" panose="020F0502020204030204" pitchFamily="34" charset="0"/>
              </a:rPr>
              <a:t>Commissioner Objectives!</a:t>
            </a:r>
          </a:p>
          <a:p>
            <a:pPr marL="174708" indent="-174708">
              <a:lnSpc>
                <a:spcPct val="110000"/>
              </a:lnSpc>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Membership retention</a:t>
            </a:r>
          </a:p>
          <a:p>
            <a:pPr marL="174708" indent="-174708">
              <a:lnSpc>
                <a:spcPct val="110000"/>
              </a:lnSpc>
              <a:buFont typeface="Arial" panose="020B0604020202020204" pitchFamily="34" charset="0"/>
              <a:buChar char="•"/>
            </a:pPr>
            <a:r>
              <a:rPr lang="en-US" dirty="0">
                <a:latin typeface="Calibri" panose="020F0502020204030204" pitchFamily="34" charset="0"/>
                <a:ea typeface="Calibri" panose="020F0502020204030204" pitchFamily="34" charset="0"/>
                <a:cs typeface="Calibri" panose="020F0502020204030204" pitchFamily="34" charset="0"/>
              </a:rPr>
              <a:t>Membership growth</a:t>
            </a:r>
          </a:p>
          <a:p>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i="1"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Commissioner Culture positively impacts each of these!</a:t>
            </a:r>
            <a:endParaRPr lang="en-US" b="1" i="1" dirty="0">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7</a:t>
            </a:fld>
            <a:endParaRPr lang="en-US"/>
          </a:p>
        </p:txBody>
      </p:sp>
    </p:spTree>
    <p:extLst>
      <p:ext uri="{BB962C8B-B14F-4D97-AF65-F5344CB8AC3E}">
        <p14:creationId xmlns:p14="http://schemas.microsoft.com/office/powerpoint/2010/main" val="9699117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0000"/>
              </a:lnSpc>
            </a:pPr>
            <a:r>
              <a:rPr lang="en-US" b="1" dirty="0">
                <a:latin typeface="Calibri" panose="020F0502020204030204" pitchFamily="34" charset="0"/>
                <a:ea typeface="Calibri" panose="020F0502020204030204" pitchFamily="34" charset="0"/>
                <a:cs typeface="Calibri" panose="020F0502020204030204" pitchFamily="34" charset="0"/>
              </a:rPr>
              <a:t>Commissioner Culture</a:t>
            </a:r>
          </a:p>
          <a:p>
            <a:pPr>
              <a:lnSpc>
                <a:spcPct val="110000"/>
              </a:lnSpc>
            </a:pPr>
            <a:r>
              <a:rPr lang="en-US" b="1" i="1" dirty="0">
                <a:latin typeface="Calibri" panose="020F0502020204030204" pitchFamily="34" charset="0"/>
                <a:ea typeface="Calibri" panose="020F0502020204030204" pitchFamily="34" charset="0"/>
                <a:cs typeface="Calibri" panose="020F0502020204030204" pitchFamily="34" charset="0"/>
              </a:rPr>
              <a:t>Handout:  BCS 125 – The Culture of Unit Service – 1 per person</a:t>
            </a:r>
          </a:p>
          <a:p>
            <a:pPr>
              <a:lnSpc>
                <a:spcPct val="110000"/>
              </a:lnSpc>
            </a:pPr>
            <a:endParaRPr lang="en-US" b="1" dirty="0">
              <a:latin typeface="Calibri" panose="020F0502020204030204" pitchFamily="34" charset="0"/>
              <a:ea typeface="Calibri" panose="020F0502020204030204" pitchFamily="34" charset="0"/>
              <a:cs typeface="Calibri" panose="020F0502020204030204" pitchFamily="34" charset="0"/>
            </a:endParaRPr>
          </a:p>
          <a:p>
            <a:pPr>
              <a:lnSpc>
                <a:spcPct val="110000"/>
              </a:lnSpc>
            </a:pPr>
            <a:r>
              <a:rPr lang="en-US" b="1" dirty="0">
                <a:latin typeface="Calibri" panose="020F0502020204030204" pitchFamily="34" charset="0"/>
                <a:ea typeface="Calibri" panose="020F0502020204030204" pitchFamily="34" charset="0"/>
                <a:cs typeface="Calibri" panose="020F0502020204030204" pitchFamily="34" charset="0"/>
              </a:rPr>
              <a:t>Be the Heart. Build Relationships. Change Lives</a:t>
            </a:r>
            <a:endParaRPr lang="en-US" dirty="0">
              <a:latin typeface="Calibri" panose="020F0502020204030204" pitchFamily="34" charset="0"/>
              <a:ea typeface="Calibri" panose="020F0502020204030204" pitchFamily="34" charset="0"/>
              <a:cs typeface="Calibri" panose="020F0502020204030204" pitchFamily="34" charset="0"/>
            </a:endParaRPr>
          </a:p>
          <a:p>
            <a:pPr marL="291179" indent="-291179">
              <a:lnSpc>
                <a:spcPct val="110000"/>
              </a:lnSpc>
              <a:buFont typeface="Arial"/>
              <a:buChar char="•"/>
            </a:pPr>
            <a:r>
              <a:rPr lang="en-US" dirty="0">
                <a:latin typeface="Calibri" panose="020F0502020204030204" pitchFamily="34" charset="0"/>
                <a:ea typeface="Calibri" panose="020F0502020204030204" pitchFamily="34" charset="0"/>
                <a:cs typeface="Calibri" panose="020F0502020204030204" pitchFamily="34" charset="0"/>
              </a:rPr>
              <a:t>These seven words have the capacity to help transform unit service in Scouting America. </a:t>
            </a:r>
          </a:p>
          <a:p>
            <a:pPr marL="291179" indent="-291179">
              <a:lnSpc>
                <a:spcPct val="110000"/>
              </a:lnSpc>
              <a:buFont typeface="Arial"/>
              <a:buChar char="•"/>
            </a:pPr>
            <a:r>
              <a:rPr lang="en-US" dirty="0">
                <a:latin typeface="Calibri" panose="020F0502020204030204" pitchFamily="34" charset="0"/>
                <a:ea typeface="Calibri" panose="020F0502020204030204" pitchFamily="34" charset="0"/>
                <a:cs typeface="Calibri" panose="020F0502020204030204" pitchFamily="34" charset="0"/>
              </a:rPr>
              <a:t>Commissioners who embrace these culture statements can help shape the future of the scouting movement.</a:t>
            </a:r>
          </a:p>
          <a:p>
            <a:pPr defTabSz="931774">
              <a:defRPr/>
            </a:pPr>
            <a:endParaRPr lang="en-US" b="1" dirty="0">
              <a:solidFill>
                <a:srgbClr val="FF0000"/>
              </a:solidFill>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8</a:t>
            </a:fld>
            <a:endParaRPr lang="en-US"/>
          </a:p>
        </p:txBody>
      </p:sp>
    </p:spTree>
    <p:extLst>
      <p:ext uri="{BB962C8B-B14F-4D97-AF65-F5344CB8AC3E}">
        <p14:creationId xmlns:p14="http://schemas.microsoft.com/office/powerpoint/2010/main" val="30951917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Calibri" panose="020F0502020204030204" pitchFamily="34" charset="0"/>
                <a:ea typeface="Calibri" panose="020F0502020204030204" pitchFamily="34" charset="0"/>
                <a:cs typeface="Times New Roman" panose="02020603050405020304" pitchFamily="18" charset="0"/>
              </a:rPr>
              <a:t>What is Commissioner Culture?</a:t>
            </a:r>
          </a:p>
          <a:p>
            <a:r>
              <a:rPr lang="en-US" b="1" dirty="0">
                <a:latin typeface="Calibri" panose="020F0502020204030204" pitchFamily="34" charset="0"/>
                <a:ea typeface="Calibri" panose="020F0502020204030204" pitchFamily="34" charset="0"/>
                <a:cs typeface="Times New Roman" panose="02020603050405020304" pitchFamily="18" charset="0"/>
              </a:rPr>
              <a:t>Culture includes a set of underlying beliefs, values, principles and ways of interacting within an organization.</a:t>
            </a:r>
          </a:p>
          <a:p>
            <a:endParaRPr lang="en-US" b="1" dirty="0">
              <a:latin typeface="Calibri" panose="020F0502020204030204" pitchFamily="34" charset="0"/>
              <a:ea typeface="Calibri" panose="020F0502020204030204" pitchFamily="34" charset="0"/>
              <a:cs typeface="Times New Roman" panose="02020603050405020304" pitchFamily="18" charset="0"/>
            </a:endParaRPr>
          </a:p>
          <a:p>
            <a:r>
              <a:rPr lang="en-US" dirty="0">
                <a:latin typeface="Calibri" panose="020F0502020204030204" pitchFamily="34" charset="0"/>
                <a:ea typeface="Calibri" panose="020F0502020204030204" pitchFamily="34" charset="0"/>
                <a:cs typeface="Times New Roman" panose="02020603050405020304" pitchFamily="18" charset="0"/>
              </a:rPr>
              <a:t>Our beliefs, values and principles are summarized in the mission of Scouting America, which is</a:t>
            </a:r>
            <a:r>
              <a:rPr lang="en-US" b="1" dirty="0">
                <a:latin typeface="Calibri" panose="020F0502020204030204" pitchFamily="34" charset="0"/>
                <a:ea typeface="Calibri" panose="020F0502020204030204" pitchFamily="34" charset="0"/>
                <a:cs typeface="Times New Roman" panose="02020603050405020304" pitchFamily="18" charset="0"/>
              </a:rPr>
              <a:t> to prepare young people to make ethical and moral choices over their lifetimes by instilling in them the values of the Scout Oath and Law.</a:t>
            </a:r>
          </a:p>
          <a:p>
            <a:endParaRPr lang="en-US" b="1" dirty="0">
              <a:latin typeface="Calibri" panose="020F0502020204030204" pitchFamily="34" charset="0"/>
              <a:ea typeface="Calibri" panose="020F0502020204030204" pitchFamily="34" charset="0"/>
              <a:cs typeface="Times New Roman" panose="02020603050405020304" pitchFamily="18" charset="0"/>
            </a:endParaRPr>
          </a:p>
          <a:p>
            <a:pPr defTabSz="465887">
              <a:defRPr/>
            </a:pPr>
            <a:r>
              <a:rPr lang="en-US" dirty="0">
                <a:latin typeface="Calibri"/>
                <a:cs typeface="Calibri"/>
              </a:rPr>
              <a:t>So that covers the beliefs, values and principles…What about the ways?</a:t>
            </a:r>
          </a:p>
          <a:p>
            <a:endParaRPr lang="en-US" dirty="0">
              <a:latin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9</a:t>
            </a:fld>
            <a:endParaRPr lang="en-US"/>
          </a:p>
        </p:txBody>
      </p:sp>
    </p:spTree>
    <p:extLst>
      <p:ext uri="{BB962C8B-B14F-4D97-AF65-F5344CB8AC3E}">
        <p14:creationId xmlns:p14="http://schemas.microsoft.com/office/powerpoint/2010/main" val="260300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fld id="{B244995B-F9F8-4E35-BEAF-4D527C7C2316}" type="slidenum">
              <a:rPr lang="en-US" smtClean="0"/>
              <a:t>‹#›</a:t>
            </a:fld>
            <a:endParaRPr lang="en-US"/>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750738" y="91430"/>
            <a:ext cx="4049548" cy="830997"/>
          </a:xfrm>
          <a:prstGeom prst="rect">
            <a:avLst/>
          </a:prstGeom>
          <a:noFill/>
        </p:spPr>
        <p:txBody>
          <a:bodyPr wrap="square" rtlCol="0">
            <a:spAutoFit/>
          </a:bodyPr>
          <a:lstStyle/>
          <a:p>
            <a:pPr algn="r"/>
            <a:r>
              <a:rPr lang="en-US" sz="2400" b="1" dirty="0">
                <a:solidFill>
                  <a:schemeClr val="bg1"/>
                </a:solidFill>
              </a:rPr>
              <a:t>College of Commissioner Science</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2460166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4E604E-0C29-FD15-1CE2-08504EB8BE44}"/>
              </a:ext>
            </a:extLst>
          </p:cNvPr>
          <p:cNvSpPr>
            <a:spLocks noGrp="1"/>
          </p:cNvSpPr>
          <p:nvPr>
            <p:ph type="title"/>
          </p:nvPr>
        </p:nvSpPr>
        <p:spPr>
          <a:xfrm>
            <a:off x="0" y="400753"/>
            <a:ext cx="6019800" cy="560567"/>
          </a:xfrm>
        </p:spPr>
        <p:txBody>
          <a:bodyPr>
            <a:normAutofit/>
          </a:bodyPr>
          <a:lstStyle>
            <a:lvl1pPr>
              <a:defRPr sz="3600" b="1">
                <a:solidFill>
                  <a:schemeClr val="tx1"/>
                </a:solidFill>
                <a:latin typeface="+mn-lt"/>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CEC5A280-151D-B9AE-003D-62DE928D9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E79DA9-F93E-2D64-4639-F32EFB49B723}"/>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773F8289-F434-94F2-8B81-B0F910BC18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316E99-349B-45DE-1CB8-58DF2823EC1C}"/>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13649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E5F3595-51B3-A911-142E-F9AB7729045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2B8812E-555F-A83E-B991-7669CB2F3BC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DA86C5B-9B4D-9190-0D53-FBBD8475BFC7}"/>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E398CF8E-3BA2-3542-CC90-613AA134B6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8F88AEA-E9BF-CE53-9E09-3671FD432430}"/>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4599191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17A34-5A60-2008-9D35-C397459A162B}"/>
              </a:ext>
            </a:extLst>
          </p:cNvPr>
          <p:cNvSpPr>
            <a:spLocks noGrp="1"/>
          </p:cNvSpPr>
          <p:nvPr>
            <p:ph type="title"/>
          </p:nvPr>
        </p:nvSpPr>
        <p:spPr>
          <a:xfrm>
            <a:off x="0" y="268257"/>
            <a:ext cx="5797534" cy="595285"/>
          </a:xfrm>
        </p:spPr>
        <p:txBody>
          <a:bodyPr>
            <a:no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8447BF3A-BDC8-A540-D98C-CCAF9A4AF8C4}"/>
              </a:ext>
            </a:extLst>
          </p:cNvPr>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AB5B5F3-29C9-A818-5A8D-4C3E422632D8}"/>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8D6CDA90-0A60-1D3F-8EB1-7452C5B0C7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1110D3-63F4-282A-AD7F-6E2178BBB87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8335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0CB67-B311-B181-9B94-A8DFD7DDA599}"/>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19FCB4BD-3055-E623-D88B-1C5A3C62D4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BE9D83-19B6-B52F-0031-1AFDE26869C2}"/>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D7D7A008-4882-3DED-E52D-AD4F100CC9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FCC4794-B0B7-2A5B-83BA-53347B162FF5}"/>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2191658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0808A-BF32-1CFB-B70A-74E21B4B1642}"/>
              </a:ext>
            </a:extLst>
          </p:cNvPr>
          <p:cNvSpPr>
            <a:spLocks noGrp="1"/>
          </p:cNvSpPr>
          <p:nvPr>
            <p:ph type="title"/>
          </p:nvPr>
        </p:nvSpPr>
        <p:spPr>
          <a:xfrm>
            <a:off x="0" y="273396"/>
            <a:ext cx="6053051" cy="657630"/>
          </a:xfrm>
        </p:spPr>
        <p:txBody>
          <a:bodyPr>
            <a:normAutofit/>
          </a:bodyPr>
          <a:lstStyle>
            <a:lvl1pPr>
              <a:defRPr sz="3600" b="1">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FD301C07-F339-9FA8-D49B-CB679A8B4A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732538E-AE8E-3D55-18D1-2422BEA309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636B103-E5C0-85E4-1409-6A603066D099}"/>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6" name="Footer Placeholder 5">
            <a:extLst>
              <a:ext uri="{FF2B5EF4-FFF2-40B4-BE49-F238E27FC236}">
                <a16:creationId xmlns:a16="http://schemas.microsoft.com/office/drawing/2014/main" id="{82869416-048A-424D-39AD-A98B8F09E1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C2F36A-D6E4-F16F-E6BE-D78EBFC7007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828360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DC892-2729-DEC0-B2F5-40674DFE858D}"/>
              </a:ext>
            </a:extLst>
          </p:cNvPr>
          <p:cNvSpPr>
            <a:spLocks noGrp="1"/>
          </p:cNvSpPr>
          <p:nvPr>
            <p:ph type="title"/>
          </p:nvPr>
        </p:nvSpPr>
        <p:spPr>
          <a:xfrm>
            <a:off x="0" y="482702"/>
            <a:ext cx="5876896" cy="524337"/>
          </a:xfrm>
        </p:spPr>
        <p:txBody>
          <a:bodyPr>
            <a:normAutofit/>
          </a:bodyPr>
          <a:lstStyle>
            <a:lvl1pPr>
              <a:defRPr sz="3600" b="1">
                <a:latin typeface="+mn-lt"/>
              </a:defRPr>
            </a:lvl1pPr>
          </a:lstStyle>
          <a:p>
            <a:r>
              <a:rPr lang="en-US" dirty="0"/>
              <a:t>Click to edit Master title style</a:t>
            </a:r>
          </a:p>
        </p:txBody>
      </p:sp>
      <p:sp>
        <p:nvSpPr>
          <p:cNvPr id="3" name="Text Placeholder 2">
            <a:extLst>
              <a:ext uri="{FF2B5EF4-FFF2-40B4-BE49-F238E27FC236}">
                <a16:creationId xmlns:a16="http://schemas.microsoft.com/office/drawing/2014/main" id="{01096E8D-123D-CFAA-714E-ED4503C11E6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7A100B-A11C-3B6A-CC7E-6FACC016AE6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CED1DA-EA91-4CE9-7F1C-BFE6BC6DA92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66BD97D-43CE-E934-1909-CCB7BED218B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34F7685-18EA-451A-E95B-D26C5E026DDB}"/>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8" name="Footer Placeholder 7">
            <a:extLst>
              <a:ext uri="{FF2B5EF4-FFF2-40B4-BE49-F238E27FC236}">
                <a16:creationId xmlns:a16="http://schemas.microsoft.com/office/drawing/2014/main" id="{3B99513D-D958-2822-DC69-52D17547326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A1D971A-EDAC-AF4C-EF8D-35497050023F}"/>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909651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24F65-C1D6-DD3E-8FD0-BDC82B648A61}"/>
              </a:ext>
            </a:extLst>
          </p:cNvPr>
          <p:cNvSpPr>
            <a:spLocks noGrp="1"/>
          </p:cNvSpPr>
          <p:nvPr>
            <p:ph type="title"/>
          </p:nvPr>
        </p:nvSpPr>
        <p:spPr/>
        <p:txBody>
          <a:bodyPr>
            <a:normAutofit/>
          </a:bodyPr>
          <a:lstStyle>
            <a:lvl1pPr>
              <a:defRPr sz="3600" b="1">
                <a:solidFill>
                  <a:schemeClr val="tx1"/>
                </a:solidFill>
                <a:latin typeface="+mn-lt"/>
              </a:defRPr>
            </a:lvl1pPr>
          </a:lstStyle>
          <a:p>
            <a:r>
              <a:rPr lang="en-US" dirty="0"/>
              <a:t>Click to edit Master title style</a:t>
            </a:r>
          </a:p>
        </p:txBody>
      </p:sp>
      <p:sp>
        <p:nvSpPr>
          <p:cNvPr id="3" name="Date Placeholder 2">
            <a:extLst>
              <a:ext uri="{FF2B5EF4-FFF2-40B4-BE49-F238E27FC236}">
                <a16:creationId xmlns:a16="http://schemas.microsoft.com/office/drawing/2014/main" id="{29629B2C-7CC1-7549-60E4-DA2398F2885F}"/>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4" name="Footer Placeholder 3">
            <a:extLst>
              <a:ext uri="{FF2B5EF4-FFF2-40B4-BE49-F238E27FC236}">
                <a16:creationId xmlns:a16="http://schemas.microsoft.com/office/drawing/2014/main" id="{DE495879-C2EF-C014-A894-C2F9B334277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910FDD-2348-9356-D805-D0F43033D95B}"/>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23700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80D8BC-26F7-DDB2-0D62-C41B550EDE2D}"/>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3" name="Footer Placeholder 2">
            <a:extLst>
              <a:ext uri="{FF2B5EF4-FFF2-40B4-BE49-F238E27FC236}">
                <a16:creationId xmlns:a16="http://schemas.microsoft.com/office/drawing/2014/main" id="{EEC2BF4C-0D4D-2C68-D6EB-821879F202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BECC40F-C226-B195-9BFD-058EF220352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3446504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F2D98-4157-749B-F9B7-9D44AAEB033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BB01A63-5BCC-BEFB-D0D0-CD01F5C53B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4247E2E-496D-2C5E-63A1-3A1A5FE365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5BD8FC8-DCEA-F3C5-8320-62955867365F}"/>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6" name="Footer Placeholder 5">
            <a:extLst>
              <a:ext uri="{FF2B5EF4-FFF2-40B4-BE49-F238E27FC236}">
                <a16:creationId xmlns:a16="http://schemas.microsoft.com/office/drawing/2014/main" id="{1C5FF34B-6EFE-9E72-5444-23E22BA96F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0E3FA2-13A2-41EA-8BC5-855EEE34EC69}"/>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5495979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02624C-559E-BC94-A892-E768F710A2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47343B-968C-1C0B-2F8D-E69D9A80AAB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B01AF2-7BED-A83C-E157-46AC996BE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03C4DF-0F3D-0ABB-B992-DECE9CA238C9}"/>
              </a:ext>
            </a:extLst>
          </p:cNvPr>
          <p:cNvSpPr>
            <a:spLocks noGrp="1"/>
          </p:cNvSpPr>
          <p:nvPr>
            <p:ph type="dt" sz="half" idx="10"/>
          </p:nvPr>
        </p:nvSpPr>
        <p:spPr/>
        <p:txBody>
          <a:bodyPr/>
          <a:lstStyle/>
          <a:p>
            <a:fld id="{A068FED1-2862-4BA2-8856-6CBC38352094}" type="datetimeFigureOut">
              <a:rPr lang="en-US" smtClean="0"/>
              <a:t>5/2/2025</a:t>
            </a:fld>
            <a:endParaRPr lang="en-US"/>
          </a:p>
        </p:txBody>
      </p:sp>
      <p:sp>
        <p:nvSpPr>
          <p:cNvPr id="6" name="Footer Placeholder 5">
            <a:extLst>
              <a:ext uri="{FF2B5EF4-FFF2-40B4-BE49-F238E27FC236}">
                <a16:creationId xmlns:a16="http://schemas.microsoft.com/office/drawing/2014/main" id="{92E9383E-2B82-222C-BDC7-ECDCDAC4340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ED75F0A-D2F9-D86A-72A6-50BEFE871E54}"/>
              </a:ext>
            </a:extLst>
          </p:cNvPr>
          <p:cNvSpPr>
            <a:spLocks noGrp="1"/>
          </p:cNvSpPr>
          <p:nvPr>
            <p:ph type="sldNum" sz="quarter" idx="12"/>
          </p:nvPr>
        </p:nvSpPr>
        <p:spPr/>
        <p:txBody>
          <a:bodyPr/>
          <a:lstStyle/>
          <a:p>
            <a:fld id="{B244995B-F9F8-4E35-BEAF-4D527C7C2316}" type="slidenum">
              <a:rPr lang="en-US" smtClean="0"/>
              <a:t>‹#›</a:t>
            </a:fld>
            <a:endParaRPr lang="en-US"/>
          </a:p>
        </p:txBody>
      </p:sp>
    </p:spTree>
    <p:extLst>
      <p:ext uri="{BB962C8B-B14F-4D97-AF65-F5344CB8AC3E}">
        <p14:creationId xmlns:p14="http://schemas.microsoft.com/office/powerpoint/2010/main" val="16253808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164870" y="362146"/>
            <a:ext cx="6019800" cy="67396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68FED1-2862-4BA2-8856-6CBC38352094}" type="datetimeFigureOut">
              <a:rPr lang="en-US" smtClean="0"/>
              <a:t>5/2/2025</a:t>
            </a:fld>
            <a:endParaRPr lang="en-US"/>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44995B-F9F8-4E35-BEAF-4D527C7C2316}" type="slidenum">
              <a:rPr lang="en-US" smtClean="0"/>
              <a:t>‹#›</a:t>
            </a:fld>
            <a:endParaRPr lang="en-US"/>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061C77E9-FE0C-8760-7346-83A231B6F4C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886819" y="64527"/>
            <a:ext cx="1140311" cy="1140311"/>
          </a:xfrm>
          <a:prstGeom prst="rect">
            <a:avLst/>
          </a:prstGeom>
        </p:spPr>
      </p:pic>
    </p:spTree>
    <p:extLst>
      <p:ext uri="{BB962C8B-B14F-4D97-AF65-F5344CB8AC3E}">
        <p14:creationId xmlns:p14="http://schemas.microsoft.com/office/powerpoint/2010/main" val="345265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www.scouting.org/commissioners/" TargetMode="External"/><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hyperlink" Target="https://www.scouting.org/commissioners/newsletter-eblast/"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2665061"/>
            <a:ext cx="7751064" cy="3430939"/>
          </a:xfrm>
        </p:spPr>
        <p:txBody>
          <a:bodyPr anchor="ctr">
            <a:noAutofit/>
          </a:bodyPr>
          <a:lstStyle/>
          <a:p>
            <a:pPr algn="ctr"/>
            <a:br>
              <a:rPr lang="en-US" dirty="0"/>
            </a:br>
            <a:br>
              <a:rPr lang="en-US" dirty="0"/>
            </a:br>
            <a:r>
              <a:rPr lang="en-US" dirty="0"/>
              <a:t>BCS 125</a:t>
            </a:r>
            <a:br>
              <a:rPr lang="en-US" dirty="0"/>
            </a:br>
            <a:r>
              <a:rPr lang="en-US" dirty="0"/>
              <a:t>Commissioner Culture</a:t>
            </a:r>
            <a:br>
              <a:rPr lang="en-US" dirty="0"/>
            </a:br>
            <a:br>
              <a:rPr lang="en-US" dirty="0"/>
            </a:br>
            <a:br>
              <a:rPr lang="en-US" dirty="0"/>
            </a:br>
            <a:br>
              <a:rPr lang="en-US" dirty="0"/>
            </a:br>
            <a:endParaRPr lang="en-US" dirty="0"/>
          </a:p>
        </p:txBody>
      </p:sp>
      <p:sp>
        <p:nvSpPr>
          <p:cNvPr id="3" name="TextBox 2">
            <a:extLst>
              <a:ext uri="{FF2B5EF4-FFF2-40B4-BE49-F238E27FC236}">
                <a16:creationId xmlns:a16="http://schemas.microsoft.com/office/drawing/2014/main" id="{D0644705-E0F5-4B9E-96E0-DB64B5EC576B}"/>
              </a:ext>
            </a:extLst>
          </p:cNvPr>
          <p:cNvSpPr txBox="1"/>
          <p:nvPr/>
        </p:nvSpPr>
        <p:spPr>
          <a:xfrm>
            <a:off x="7010400" y="6305550"/>
            <a:ext cx="3086100" cy="369332"/>
          </a:xfrm>
          <a:prstGeom prst="rect">
            <a:avLst/>
          </a:prstGeom>
          <a:noFill/>
        </p:spPr>
        <p:txBody>
          <a:bodyPr wrap="square" rtlCol="0">
            <a:spAutoFit/>
          </a:bodyPr>
          <a:lstStyle/>
          <a:p>
            <a:pPr algn="ctr"/>
            <a:r>
              <a:rPr lang="en-US" dirty="0">
                <a:solidFill>
                  <a:schemeClr val="bg1">
                    <a:lumMod val="65000"/>
                  </a:schemeClr>
                </a:solidFill>
              </a:rPr>
              <a:t>Revision date 5/1/2025</a:t>
            </a:r>
          </a:p>
        </p:txBody>
      </p:sp>
    </p:spTree>
    <p:extLst>
      <p:ext uri="{BB962C8B-B14F-4D97-AF65-F5344CB8AC3E}">
        <p14:creationId xmlns:p14="http://schemas.microsoft.com/office/powerpoint/2010/main" val="3909302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EA282-5F77-87A6-35C2-5E7011E42178}"/>
              </a:ext>
            </a:extLst>
          </p:cNvPr>
          <p:cNvSpPr>
            <a:spLocks noGrp="1"/>
          </p:cNvSpPr>
          <p:nvPr>
            <p:ph type="title"/>
          </p:nvPr>
        </p:nvSpPr>
        <p:spPr>
          <a:xfrm>
            <a:off x="142875" y="268257"/>
            <a:ext cx="5797534" cy="1295072"/>
          </a:xfrm>
        </p:spPr>
        <p:txBody>
          <a:bodyPr/>
          <a:lstStyle/>
          <a:p>
            <a:r>
              <a:rPr lang="en-US" dirty="0"/>
              <a:t>The Culture of Unit Service Defined</a:t>
            </a:r>
          </a:p>
        </p:txBody>
      </p:sp>
      <p:pic>
        <p:nvPicPr>
          <p:cNvPr id="4" name="Picture 3">
            <a:extLst>
              <a:ext uri="{FF2B5EF4-FFF2-40B4-BE49-F238E27FC236}">
                <a16:creationId xmlns:a16="http://schemas.microsoft.com/office/drawing/2014/main" id="{39B32519-5816-9BE1-E929-542C39F6A1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5769" y="1563329"/>
            <a:ext cx="4240461" cy="4415627"/>
          </a:xfrm>
          <a:prstGeom prst="rect">
            <a:avLst/>
          </a:prstGeom>
        </p:spPr>
      </p:pic>
    </p:spTree>
    <p:extLst>
      <p:ext uri="{BB962C8B-B14F-4D97-AF65-F5344CB8AC3E}">
        <p14:creationId xmlns:p14="http://schemas.microsoft.com/office/powerpoint/2010/main" val="1283181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C584C6-6D9F-A6A1-07BA-89485AE0F24B}"/>
              </a:ext>
            </a:extLst>
          </p:cNvPr>
          <p:cNvSpPr>
            <a:spLocks noGrp="1"/>
          </p:cNvSpPr>
          <p:nvPr>
            <p:ph type="title"/>
          </p:nvPr>
        </p:nvSpPr>
        <p:spPr>
          <a:xfrm>
            <a:off x="45328" y="185438"/>
            <a:ext cx="5797534" cy="705137"/>
          </a:xfrm>
        </p:spPr>
        <p:txBody>
          <a:bodyPr/>
          <a:lstStyle/>
          <a:p>
            <a:r>
              <a:rPr lang="en-US" dirty="0"/>
              <a:t>The Culture of Unit Service</a:t>
            </a:r>
          </a:p>
        </p:txBody>
      </p:sp>
      <p:pic>
        <p:nvPicPr>
          <p:cNvPr id="4" name="Content Placeholder 3">
            <a:extLst>
              <a:ext uri="{FF2B5EF4-FFF2-40B4-BE49-F238E27FC236}">
                <a16:creationId xmlns:a16="http://schemas.microsoft.com/office/drawing/2014/main" id="{80E96D3E-6F89-A389-1A34-1BC8FF70AF54}"/>
              </a:ext>
            </a:extLst>
          </p:cNvPr>
          <p:cNvPicPr>
            <a:picLocks noGrp="1" noChangeAspect="1"/>
          </p:cNvPicPr>
          <p:nvPr>
            <p:ph idx="1"/>
          </p:nvPr>
        </p:nvPicPr>
        <p:blipFill>
          <a:blip r:embed="rId3"/>
          <a:stretch>
            <a:fillRect/>
          </a:stretch>
        </p:blipFill>
        <p:spPr>
          <a:xfrm>
            <a:off x="2944095" y="2035164"/>
            <a:ext cx="6303810" cy="3932261"/>
          </a:xfrm>
          <a:prstGeom prst="rect">
            <a:avLst/>
          </a:prstGeom>
        </p:spPr>
      </p:pic>
    </p:spTree>
    <p:extLst>
      <p:ext uri="{BB962C8B-B14F-4D97-AF65-F5344CB8AC3E}">
        <p14:creationId xmlns:p14="http://schemas.microsoft.com/office/powerpoint/2010/main" val="1288561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3BB85-25CC-433B-5EF5-BACFB277CB30}"/>
              </a:ext>
            </a:extLst>
          </p:cNvPr>
          <p:cNvSpPr>
            <a:spLocks noGrp="1"/>
          </p:cNvSpPr>
          <p:nvPr>
            <p:ph type="title"/>
          </p:nvPr>
        </p:nvSpPr>
        <p:spPr>
          <a:xfrm>
            <a:off x="128587" y="282545"/>
            <a:ext cx="5797534" cy="978652"/>
          </a:xfrm>
        </p:spPr>
        <p:txBody>
          <a:bodyPr/>
          <a:lstStyle/>
          <a:p>
            <a:r>
              <a:rPr lang="en-US" dirty="0"/>
              <a:t>Unit Connections and Commissioner Culture</a:t>
            </a:r>
          </a:p>
        </p:txBody>
      </p:sp>
      <p:sp>
        <p:nvSpPr>
          <p:cNvPr id="3" name="Content Placeholder 2">
            <a:extLst>
              <a:ext uri="{FF2B5EF4-FFF2-40B4-BE49-F238E27FC236}">
                <a16:creationId xmlns:a16="http://schemas.microsoft.com/office/drawing/2014/main" id="{AC3D047D-D3EB-3924-63D0-76F1F58BFFA7}"/>
              </a:ext>
            </a:extLst>
          </p:cNvPr>
          <p:cNvSpPr>
            <a:spLocks noGrp="1"/>
          </p:cNvSpPr>
          <p:nvPr>
            <p:ph idx="1"/>
          </p:nvPr>
        </p:nvSpPr>
        <p:spPr>
          <a:xfrm>
            <a:off x="2152650" y="2562225"/>
            <a:ext cx="7886700" cy="3281363"/>
          </a:xfrm>
        </p:spPr>
        <p:txBody>
          <a:bodyPr/>
          <a:lstStyle/>
          <a:p>
            <a:pPr marL="0" indent="0">
              <a:buNone/>
              <a:defRPr/>
            </a:pPr>
            <a:r>
              <a:rPr lang="en-US" sz="3600" b="1" dirty="0">
                <a:solidFill>
                  <a:prstClr val="black"/>
                </a:solidFill>
                <a:latin typeface="Calibri"/>
                <a:ea typeface="Calibri" panose="020F0502020204030204" pitchFamily="34" charset="0"/>
                <a:cs typeface="Calibri"/>
              </a:rPr>
              <a:t>District and council commissioners struggle with low rates of unit contact reporting  </a:t>
            </a:r>
            <a:endParaRPr lang="en-US" sz="3600" b="1" dirty="0">
              <a:solidFill>
                <a:prstClr val="black"/>
              </a:solidFill>
              <a:latin typeface="Calibri" panose="020F0502020204030204"/>
              <a:cs typeface="Calibri"/>
            </a:endParaRPr>
          </a:p>
          <a:p>
            <a:endParaRPr lang="en-US" dirty="0"/>
          </a:p>
          <a:p>
            <a:pPr marL="0" indent="0">
              <a:buNone/>
            </a:pPr>
            <a:r>
              <a:rPr lang="en-US" sz="3600" b="1" i="1" dirty="0">
                <a:solidFill>
                  <a:srgbClr val="002060"/>
                </a:solidFill>
              </a:rPr>
              <a:t>Why?</a:t>
            </a:r>
          </a:p>
        </p:txBody>
      </p:sp>
    </p:spTree>
    <p:extLst>
      <p:ext uri="{BB962C8B-B14F-4D97-AF65-F5344CB8AC3E}">
        <p14:creationId xmlns:p14="http://schemas.microsoft.com/office/powerpoint/2010/main" val="13065274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DFAF9-0CE7-85C4-2651-E7C26612A300}"/>
              </a:ext>
            </a:extLst>
          </p:cNvPr>
          <p:cNvSpPr>
            <a:spLocks noGrp="1"/>
          </p:cNvSpPr>
          <p:nvPr>
            <p:ph type="title"/>
          </p:nvPr>
        </p:nvSpPr>
        <p:spPr>
          <a:xfrm>
            <a:off x="114300" y="268257"/>
            <a:ext cx="5797534" cy="909379"/>
          </a:xfrm>
        </p:spPr>
        <p:txBody>
          <a:bodyPr/>
          <a:lstStyle/>
          <a:p>
            <a:r>
              <a:rPr lang="en-US" dirty="0"/>
              <a:t>Unit Connections and Commissioner Culture</a:t>
            </a:r>
          </a:p>
        </p:txBody>
      </p:sp>
      <p:sp>
        <p:nvSpPr>
          <p:cNvPr id="3" name="Content Placeholder 2">
            <a:extLst>
              <a:ext uri="{FF2B5EF4-FFF2-40B4-BE49-F238E27FC236}">
                <a16:creationId xmlns:a16="http://schemas.microsoft.com/office/drawing/2014/main" id="{264148D5-0744-AC46-A0FA-0381C5C59AA8}"/>
              </a:ext>
            </a:extLst>
          </p:cNvPr>
          <p:cNvSpPr>
            <a:spLocks noGrp="1"/>
          </p:cNvSpPr>
          <p:nvPr>
            <p:ph idx="1"/>
          </p:nvPr>
        </p:nvSpPr>
        <p:spPr>
          <a:xfrm>
            <a:off x="981075" y="2238405"/>
            <a:ext cx="10515600" cy="4351338"/>
          </a:xfrm>
        </p:spPr>
        <p:txBody>
          <a:bodyPr/>
          <a:lstStyle/>
          <a:p>
            <a:pPr marL="0" indent="0">
              <a:buNone/>
              <a:defRPr/>
            </a:pPr>
            <a:r>
              <a:rPr lang="en-US" sz="3200" b="1" dirty="0">
                <a:solidFill>
                  <a:prstClr val="black"/>
                </a:solidFill>
                <a:latin typeface="Calibri"/>
                <a:cs typeface="Times New Roman"/>
              </a:rPr>
              <a:t>Unit Commissioners serve their units by:</a:t>
            </a:r>
            <a:endParaRPr lang="en-US" sz="3200" b="1" dirty="0">
              <a:solidFill>
                <a:prstClr val="black"/>
              </a:solidFill>
              <a:latin typeface="Calibri"/>
              <a:cs typeface="Calibri" panose="020F0502020204030204"/>
            </a:endParaRPr>
          </a:p>
          <a:p>
            <a:pPr marL="571500" indent="-571500">
              <a:defRPr/>
            </a:pPr>
            <a:r>
              <a:rPr lang="en-US" sz="3200" b="1" dirty="0">
                <a:solidFill>
                  <a:prstClr val="black"/>
                </a:solidFill>
                <a:latin typeface="Calibri"/>
                <a:cs typeface="Times New Roman"/>
              </a:rPr>
              <a:t>Making connections</a:t>
            </a:r>
            <a:endParaRPr lang="en-US" sz="3200" b="1" dirty="0">
              <a:solidFill>
                <a:prstClr val="black"/>
              </a:solidFill>
              <a:latin typeface="Calibri" panose="020F0502020204030204"/>
              <a:cs typeface="Calibri"/>
            </a:endParaRPr>
          </a:p>
          <a:p>
            <a:pPr marL="571500" indent="-571500">
              <a:defRPr/>
            </a:pPr>
            <a:r>
              <a:rPr lang="en-US" sz="3200" b="1" dirty="0">
                <a:solidFill>
                  <a:prstClr val="black"/>
                </a:solidFill>
                <a:latin typeface="Calibri" panose="020F0502020204030204"/>
                <a:cs typeface="Times New Roman"/>
              </a:rPr>
              <a:t>Capturing strengths and needs in </a:t>
            </a:r>
            <a:r>
              <a:rPr lang="en-US" sz="3200" b="1" i="1" dirty="0">
                <a:solidFill>
                  <a:prstClr val="black"/>
                </a:solidFill>
                <a:latin typeface="Calibri" panose="020F0502020204030204"/>
                <a:cs typeface="Times New Roman"/>
              </a:rPr>
              <a:t>Commissioner Tools</a:t>
            </a:r>
            <a:endParaRPr lang="en-US" sz="3200" b="1" i="1" dirty="0">
              <a:solidFill>
                <a:prstClr val="black"/>
              </a:solidFill>
              <a:latin typeface="Calibri" panose="020F0502020204030204"/>
              <a:cs typeface="Calibri"/>
            </a:endParaRPr>
          </a:p>
          <a:p>
            <a:pPr marL="571500" indent="-571500">
              <a:defRPr/>
            </a:pPr>
            <a:r>
              <a:rPr lang="en-US" sz="3200" b="1" dirty="0">
                <a:solidFill>
                  <a:prstClr val="black"/>
                </a:solidFill>
                <a:latin typeface="Calibri" panose="020F0502020204030204"/>
                <a:cs typeface="Times New Roman"/>
              </a:rPr>
              <a:t>Unit Metrics</a:t>
            </a:r>
          </a:p>
          <a:p>
            <a:endParaRPr lang="en-US" dirty="0"/>
          </a:p>
        </p:txBody>
      </p:sp>
    </p:spTree>
    <p:extLst>
      <p:ext uri="{BB962C8B-B14F-4D97-AF65-F5344CB8AC3E}">
        <p14:creationId xmlns:p14="http://schemas.microsoft.com/office/powerpoint/2010/main" val="34156038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8BF73-A4DB-432E-8EFC-00BFEDD7C984}"/>
              </a:ext>
            </a:extLst>
          </p:cNvPr>
          <p:cNvSpPr>
            <a:spLocks noGrp="1"/>
          </p:cNvSpPr>
          <p:nvPr>
            <p:ph type="title"/>
          </p:nvPr>
        </p:nvSpPr>
        <p:spPr>
          <a:xfrm>
            <a:off x="171450" y="293626"/>
            <a:ext cx="5797534" cy="895525"/>
          </a:xfrm>
        </p:spPr>
        <p:txBody>
          <a:bodyPr/>
          <a:lstStyle/>
          <a:p>
            <a:r>
              <a:rPr lang="en-US" dirty="0"/>
              <a:t>Unit Connections and Commissioner Culture</a:t>
            </a:r>
          </a:p>
        </p:txBody>
      </p:sp>
      <p:sp>
        <p:nvSpPr>
          <p:cNvPr id="3" name="Content Placeholder 2">
            <a:extLst>
              <a:ext uri="{FF2B5EF4-FFF2-40B4-BE49-F238E27FC236}">
                <a16:creationId xmlns:a16="http://schemas.microsoft.com/office/drawing/2014/main" id="{3DDF0DEF-0780-891F-86D5-3E5BB9A99FA8}"/>
              </a:ext>
            </a:extLst>
          </p:cNvPr>
          <p:cNvSpPr>
            <a:spLocks noGrp="1"/>
          </p:cNvSpPr>
          <p:nvPr>
            <p:ph idx="1"/>
          </p:nvPr>
        </p:nvSpPr>
        <p:spPr>
          <a:xfrm>
            <a:off x="1585912" y="2238405"/>
            <a:ext cx="9882187" cy="4351338"/>
          </a:xfrm>
        </p:spPr>
        <p:txBody>
          <a:bodyPr/>
          <a:lstStyle/>
          <a:p>
            <a:r>
              <a:rPr lang="en-US" sz="3200" b="1" dirty="0">
                <a:latin typeface="Calibri" panose="020F0502020204030204" pitchFamily="34" charset="0"/>
                <a:ea typeface="Calibri" panose="020F0502020204030204" pitchFamily="34" charset="0"/>
                <a:cs typeface="Times New Roman" panose="02020603050405020304" pitchFamily="18" charset="0"/>
              </a:rPr>
              <a:t>Focus on how </a:t>
            </a:r>
            <a:r>
              <a:rPr lang="en-US"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reported</a:t>
            </a:r>
            <a:r>
              <a:rPr lang="en-US" sz="3200" b="1" dirty="0">
                <a:latin typeface="Calibri" panose="020F0502020204030204" pitchFamily="34" charset="0"/>
                <a:ea typeface="Calibri" panose="020F0502020204030204" pitchFamily="34" charset="0"/>
                <a:cs typeface="Times New Roman" panose="02020603050405020304" pitchFamily="18" charset="0"/>
              </a:rPr>
              <a:t> connections actually help units</a:t>
            </a:r>
          </a:p>
          <a:p>
            <a:r>
              <a:rPr lang="en-US" sz="3200" b="1" dirty="0">
                <a:latin typeface="Calibri" panose="020F0502020204030204" pitchFamily="34" charset="0"/>
                <a:ea typeface="Calibri" panose="020F0502020204030204" pitchFamily="34" charset="0"/>
                <a:cs typeface="Times New Roman" panose="02020603050405020304" pitchFamily="18" charset="0"/>
              </a:rPr>
              <a:t>Emphasize what district and council commissioners learn from unit commissioners’ comments</a:t>
            </a:r>
          </a:p>
          <a:p>
            <a:r>
              <a:rPr lang="en-US" sz="3200" b="1" dirty="0">
                <a:latin typeface="Calibri" panose="020F0502020204030204" pitchFamily="34" charset="0"/>
                <a:ea typeface="Calibri" panose="020F0502020204030204" pitchFamily="34" charset="0"/>
                <a:cs typeface="Times New Roman" panose="02020603050405020304" pitchFamily="18" charset="0"/>
              </a:rPr>
              <a:t>Ensure administrative commissioners are recognizing and encouraging the good work of our unit commissioners</a:t>
            </a:r>
          </a:p>
          <a:p>
            <a:endParaRPr lang="en-US" dirty="0"/>
          </a:p>
        </p:txBody>
      </p:sp>
    </p:spTree>
    <p:extLst>
      <p:ext uri="{BB962C8B-B14F-4D97-AF65-F5344CB8AC3E}">
        <p14:creationId xmlns:p14="http://schemas.microsoft.com/office/powerpoint/2010/main" val="136722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59872-F4F5-C06A-B67B-ED4B823B15B7}"/>
              </a:ext>
            </a:extLst>
          </p:cNvPr>
          <p:cNvSpPr>
            <a:spLocks noGrp="1"/>
          </p:cNvSpPr>
          <p:nvPr>
            <p:ph type="title"/>
          </p:nvPr>
        </p:nvSpPr>
        <p:spPr>
          <a:xfrm>
            <a:off x="128588" y="296832"/>
            <a:ext cx="5797534" cy="1157420"/>
          </a:xfrm>
        </p:spPr>
        <p:txBody>
          <a:bodyPr/>
          <a:lstStyle/>
          <a:p>
            <a:r>
              <a:rPr lang="en-US" dirty="0"/>
              <a:t>The Role of Roundtable in Commissioner Culture</a:t>
            </a:r>
          </a:p>
        </p:txBody>
      </p:sp>
      <p:sp>
        <p:nvSpPr>
          <p:cNvPr id="3" name="Content Placeholder 2">
            <a:extLst>
              <a:ext uri="{FF2B5EF4-FFF2-40B4-BE49-F238E27FC236}">
                <a16:creationId xmlns:a16="http://schemas.microsoft.com/office/drawing/2014/main" id="{D561B387-CA93-4097-3FBF-BBD1FAF30BA5}"/>
              </a:ext>
            </a:extLst>
          </p:cNvPr>
          <p:cNvSpPr>
            <a:spLocks noGrp="1"/>
          </p:cNvSpPr>
          <p:nvPr>
            <p:ph idx="1"/>
          </p:nvPr>
        </p:nvSpPr>
        <p:spPr/>
        <p:txBody>
          <a:bodyPr/>
          <a:lstStyle/>
          <a:p>
            <a:r>
              <a:rPr lang="en-US" sz="36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Be the Heart</a:t>
            </a:r>
            <a:r>
              <a:rPr lang="en-US" sz="3600" b="1" dirty="0">
                <a:latin typeface="Calibri" panose="020F0502020204030204" pitchFamily="34" charset="0"/>
                <a:ea typeface="Calibri" panose="020F0502020204030204" pitchFamily="34" charset="0"/>
                <a:cs typeface="Times New Roman" panose="02020603050405020304" pitchFamily="18" charset="0"/>
              </a:rPr>
              <a:t>:</a:t>
            </a:r>
          </a:p>
          <a:p>
            <a:pPr lvl="1"/>
            <a:r>
              <a:rPr lang="en-US" sz="3600" b="1" dirty="0">
                <a:latin typeface="Calibri" panose="020F0502020204030204" pitchFamily="34" charset="0"/>
                <a:ea typeface="Calibri" panose="020F0502020204030204" pitchFamily="34" charset="0"/>
                <a:cs typeface="Times New Roman" panose="02020603050405020304" pitchFamily="18" charset="0"/>
              </a:rPr>
              <a:t>Listen actively and empathetically to unit leaders’ concerns </a:t>
            </a:r>
          </a:p>
          <a:p>
            <a:r>
              <a:rPr lang="en-US" sz="3600" b="1" dirty="0">
                <a:solidFill>
                  <a:srgbClr val="FF0000"/>
                </a:solidFill>
                <a:latin typeface="Calibri" panose="020F0502020204030204" pitchFamily="34" charset="0"/>
                <a:cs typeface="Times New Roman" panose="02020603050405020304" pitchFamily="18" charset="0"/>
              </a:rPr>
              <a:t>Build Relationships</a:t>
            </a:r>
            <a:r>
              <a:rPr lang="en-US" sz="3600" b="1" dirty="0">
                <a:latin typeface="Calibri" panose="020F0502020204030204" pitchFamily="34" charset="0"/>
                <a:ea typeface="Calibri" panose="020F0502020204030204" pitchFamily="34" charset="0"/>
                <a:cs typeface="Times New Roman" panose="02020603050405020304" pitchFamily="18" charset="0"/>
              </a:rPr>
              <a:t>:</a:t>
            </a:r>
          </a:p>
          <a:p>
            <a:pPr lvl="1"/>
            <a:r>
              <a:rPr lang="en-US" sz="3600" b="1" dirty="0">
                <a:latin typeface="Calibri" panose="020F0502020204030204" pitchFamily="34" charset="0"/>
                <a:ea typeface="Calibri" panose="020F0502020204030204" pitchFamily="34" charset="0"/>
                <a:cs typeface="Times New Roman" panose="02020603050405020304" pitchFamily="18" charset="0"/>
              </a:rPr>
              <a:t>Consistent, quality program provides valuable information; relevant training; and networking opportunities</a:t>
            </a:r>
          </a:p>
          <a:p>
            <a:endParaRPr lang="en-US" dirty="0"/>
          </a:p>
        </p:txBody>
      </p:sp>
    </p:spTree>
    <p:extLst>
      <p:ext uri="{BB962C8B-B14F-4D97-AF65-F5344CB8AC3E}">
        <p14:creationId xmlns:p14="http://schemas.microsoft.com/office/powerpoint/2010/main" val="1382618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17CFF0-5693-B8D1-EE2A-1384B79760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71058C-A5A0-9123-C8E7-CE923397F7D6}"/>
              </a:ext>
            </a:extLst>
          </p:cNvPr>
          <p:cNvSpPr>
            <a:spLocks noGrp="1"/>
          </p:cNvSpPr>
          <p:nvPr>
            <p:ph type="title"/>
          </p:nvPr>
        </p:nvSpPr>
        <p:spPr>
          <a:xfrm>
            <a:off x="114300" y="353982"/>
            <a:ext cx="5797534" cy="1061779"/>
          </a:xfrm>
        </p:spPr>
        <p:txBody>
          <a:bodyPr/>
          <a:lstStyle/>
          <a:p>
            <a:r>
              <a:rPr lang="en-US" dirty="0"/>
              <a:t>The Role of Roundtable in Commissioner Culture</a:t>
            </a:r>
          </a:p>
        </p:txBody>
      </p:sp>
      <p:sp>
        <p:nvSpPr>
          <p:cNvPr id="3" name="Content Placeholder 2">
            <a:extLst>
              <a:ext uri="{FF2B5EF4-FFF2-40B4-BE49-F238E27FC236}">
                <a16:creationId xmlns:a16="http://schemas.microsoft.com/office/drawing/2014/main" id="{02AABD11-EAAA-761B-6192-8F02DCE7EA58}"/>
              </a:ext>
            </a:extLst>
          </p:cNvPr>
          <p:cNvSpPr>
            <a:spLocks noGrp="1"/>
          </p:cNvSpPr>
          <p:nvPr>
            <p:ph idx="1"/>
          </p:nvPr>
        </p:nvSpPr>
        <p:spPr/>
        <p:txBody>
          <a:bodyPr/>
          <a:lstStyle/>
          <a:p>
            <a:r>
              <a:rPr lang="en-US" sz="36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Change Lives</a:t>
            </a:r>
            <a:r>
              <a:rPr lang="en-US" sz="3600" b="1" dirty="0">
                <a:latin typeface="Calibri" panose="020F0502020204030204" pitchFamily="34" charset="0"/>
                <a:ea typeface="Calibri" panose="020F0502020204030204" pitchFamily="34" charset="0"/>
                <a:cs typeface="Times New Roman" panose="02020603050405020304" pitchFamily="18" charset="0"/>
              </a:rPr>
              <a:t>:</a:t>
            </a:r>
          </a:p>
          <a:p>
            <a:pPr lvl="1"/>
            <a:r>
              <a:rPr lang="en-US" sz="3600" b="1" dirty="0">
                <a:latin typeface="Calibri" panose="020F0502020204030204" pitchFamily="34" charset="0"/>
                <a:ea typeface="Calibri" panose="020F0502020204030204" pitchFamily="34" charset="0"/>
                <a:cs typeface="Times New Roman" panose="02020603050405020304" pitchFamily="18" charset="0"/>
              </a:rPr>
              <a:t>Heartfelt relationships between commissioners and unit leaders spread to the youth</a:t>
            </a:r>
          </a:p>
          <a:p>
            <a:pPr lvl="1"/>
            <a:r>
              <a:rPr lang="en-US" sz="3600" b="1" dirty="0">
                <a:latin typeface="Calibri"/>
                <a:ea typeface="Calibri" panose="020F0502020204030204" pitchFamily="34" charset="0"/>
                <a:cs typeface="Times New Roman"/>
              </a:rPr>
              <a:t>Inspires and empowers unit leaders</a:t>
            </a:r>
            <a:r>
              <a:rPr lang="en-US" sz="3600" dirty="0">
                <a:latin typeface="Calibri"/>
                <a:ea typeface="Calibri" panose="020F0502020204030204" pitchFamily="34" charset="0"/>
                <a:cs typeface="Times New Roman"/>
              </a:rPr>
              <a:t> </a:t>
            </a:r>
            <a:endParaRPr lang="en-US" sz="3600" b="1" dirty="0">
              <a:latin typeface="Calibri"/>
              <a:ea typeface="Calibri" panose="020F0502020204030204" pitchFamily="34" charset="0"/>
              <a:cs typeface="Times New Roman"/>
            </a:endParaRPr>
          </a:p>
          <a:p>
            <a:pPr lvl="1"/>
            <a:r>
              <a:rPr lang="en-US" sz="3600" b="1" dirty="0">
                <a:latin typeface="Calibri" panose="020F0502020204030204" pitchFamily="34" charset="0"/>
                <a:ea typeface="Calibri" panose="020F0502020204030204" pitchFamily="34" charset="0"/>
                <a:cs typeface="Times New Roman" panose="02020603050405020304" pitchFamily="18" charset="0"/>
              </a:rPr>
              <a:t>Scouters will have the “will to do” and the “skill to do”</a:t>
            </a:r>
          </a:p>
          <a:p>
            <a:pPr lvl="1"/>
            <a:r>
              <a:rPr lang="en-US" sz="3600" b="1" dirty="0">
                <a:latin typeface="Calibri"/>
                <a:ea typeface="Calibri" panose="020F0502020204030204" pitchFamily="34" charset="0"/>
                <a:cs typeface="Times New Roman"/>
              </a:rPr>
              <a:t>The</a:t>
            </a:r>
            <a:r>
              <a:rPr lang="en-US" sz="3600" dirty="0">
                <a:latin typeface="Calibri"/>
                <a:ea typeface="Calibri" panose="020F0502020204030204" pitchFamily="34" charset="0"/>
                <a:cs typeface="Times New Roman"/>
              </a:rPr>
              <a:t> </a:t>
            </a:r>
            <a:r>
              <a:rPr lang="en-US" sz="3600" b="1" dirty="0">
                <a:latin typeface="Calibri"/>
                <a:ea typeface="Calibri" panose="020F0502020204030204" pitchFamily="34" charset="0"/>
                <a:cs typeface="Times New Roman"/>
              </a:rPr>
              <a:t>values of the Oath and Law</a:t>
            </a:r>
            <a:endParaRPr lang="en-US" sz="3600" b="1" dirty="0">
              <a:latin typeface="Calibri"/>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14798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535817-5997-0F42-AC85-EAD6497A6223}"/>
              </a:ext>
            </a:extLst>
          </p:cNvPr>
          <p:cNvSpPr>
            <a:spLocks noGrp="1"/>
          </p:cNvSpPr>
          <p:nvPr>
            <p:ph type="title"/>
          </p:nvPr>
        </p:nvSpPr>
        <p:spPr>
          <a:xfrm>
            <a:off x="298466" y="268257"/>
            <a:ext cx="5797534" cy="595285"/>
          </a:xfrm>
        </p:spPr>
        <p:txBody>
          <a:bodyPr/>
          <a:lstStyle/>
          <a:p>
            <a:r>
              <a:rPr lang="en-US" dirty="0"/>
              <a:t>The Impact</a:t>
            </a:r>
          </a:p>
        </p:txBody>
      </p:sp>
      <p:sp>
        <p:nvSpPr>
          <p:cNvPr id="3" name="Content Placeholder 2">
            <a:extLst>
              <a:ext uri="{FF2B5EF4-FFF2-40B4-BE49-F238E27FC236}">
                <a16:creationId xmlns:a16="http://schemas.microsoft.com/office/drawing/2014/main" id="{654362DB-4D8B-C27E-1BE5-2511D4F72717}"/>
              </a:ext>
            </a:extLst>
          </p:cNvPr>
          <p:cNvSpPr>
            <a:spLocks noGrp="1"/>
          </p:cNvSpPr>
          <p:nvPr>
            <p:ph idx="1"/>
          </p:nvPr>
        </p:nvSpPr>
        <p:spPr/>
        <p:txBody>
          <a:bodyPr/>
          <a:lstStyle/>
          <a:p>
            <a:pPr>
              <a:defRPr/>
            </a:pPr>
            <a:r>
              <a:rPr lang="en-US" sz="3000" b="1" dirty="0">
                <a:solidFill>
                  <a:prstClr val="black"/>
                </a:solidFill>
                <a:latin typeface="Calibri" panose="020F0502020204030204"/>
                <a:ea typeface="Calibri" panose="020F0502020204030204"/>
                <a:cs typeface="Calibri" panose="020F0502020204030204"/>
              </a:rPr>
              <a:t>Companies that actively manage their culture boast 40% higher employee retention – Deloitte</a:t>
            </a:r>
          </a:p>
          <a:p>
            <a:pPr>
              <a:defRPr/>
            </a:pPr>
            <a:r>
              <a:rPr lang="en-US" sz="3000" b="1" dirty="0">
                <a:solidFill>
                  <a:prstClr val="black"/>
                </a:solidFill>
                <a:latin typeface="Calibri" panose="020F0502020204030204"/>
                <a:ea typeface="Calibri" panose="020F0502020204030204"/>
                <a:cs typeface="Calibri" panose="020F0502020204030204"/>
              </a:rPr>
              <a:t>Organizations with strong cultures boast 72% higher employee engagement rates than those with weak cultures – Denison Consulting</a:t>
            </a:r>
          </a:p>
          <a:p>
            <a:pPr>
              <a:defRPr/>
            </a:pPr>
            <a:r>
              <a:rPr lang="en-US" sz="3000" b="1" dirty="0">
                <a:solidFill>
                  <a:prstClr val="black"/>
                </a:solidFill>
                <a:latin typeface="Calibri" panose="020F0502020204030204"/>
                <a:ea typeface="Calibri" panose="020F0502020204030204"/>
                <a:cs typeface="Calibri" panose="020F0502020204030204"/>
              </a:rPr>
              <a:t>Highly engaged teams outperform their peers by 10% in customer ratings, 21% in productivity, and 22% in profitability - Gallup</a:t>
            </a:r>
            <a:endParaRPr lang="en-US" sz="3000" b="1" dirty="0">
              <a:solidFill>
                <a:prstClr val="black"/>
              </a:solidFill>
              <a:latin typeface="Calibri" panose="020F0502020204030204"/>
              <a:cs typeface="Calibri"/>
            </a:endParaRPr>
          </a:p>
          <a:p>
            <a:endParaRPr lang="en-US" dirty="0"/>
          </a:p>
        </p:txBody>
      </p:sp>
    </p:spTree>
    <p:extLst>
      <p:ext uri="{BB962C8B-B14F-4D97-AF65-F5344CB8AC3E}">
        <p14:creationId xmlns:p14="http://schemas.microsoft.com/office/powerpoint/2010/main" val="2196043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A8702-1295-1BCE-6AA1-126DE1A86D22}"/>
              </a:ext>
            </a:extLst>
          </p:cNvPr>
          <p:cNvSpPr>
            <a:spLocks noGrp="1"/>
          </p:cNvSpPr>
          <p:nvPr>
            <p:ph type="title"/>
          </p:nvPr>
        </p:nvSpPr>
        <p:spPr>
          <a:xfrm>
            <a:off x="128587" y="282544"/>
            <a:ext cx="5797534" cy="595285"/>
          </a:xfrm>
        </p:spPr>
        <p:txBody>
          <a:bodyPr/>
          <a:lstStyle/>
          <a:p>
            <a:r>
              <a:rPr lang="en-US" dirty="0"/>
              <a:t>Fitting It All Together</a:t>
            </a:r>
          </a:p>
        </p:txBody>
      </p:sp>
      <p:pic>
        <p:nvPicPr>
          <p:cNvPr id="5" name="Picture 4">
            <a:extLst>
              <a:ext uri="{FF2B5EF4-FFF2-40B4-BE49-F238E27FC236}">
                <a16:creationId xmlns:a16="http://schemas.microsoft.com/office/drawing/2014/main" id="{60AB0572-CAA5-FF40-6CF4-38635AB396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5769" y="1418244"/>
            <a:ext cx="4240461" cy="4415627"/>
          </a:xfrm>
          <a:prstGeom prst="rect">
            <a:avLst/>
          </a:prstGeom>
        </p:spPr>
      </p:pic>
    </p:spTree>
    <p:extLst>
      <p:ext uri="{BB962C8B-B14F-4D97-AF65-F5344CB8AC3E}">
        <p14:creationId xmlns:p14="http://schemas.microsoft.com/office/powerpoint/2010/main" val="335718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5BC66-6340-AECF-DFAF-2F50229D0FA0}"/>
              </a:ext>
            </a:extLst>
          </p:cNvPr>
          <p:cNvSpPr>
            <a:spLocks noGrp="1"/>
          </p:cNvSpPr>
          <p:nvPr>
            <p:ph type="title"/>
          </p:nvPr>
        </p:nvSpPr>
        <p:spPr>
          <a:xfrm>
            <a:off x="100013" y="257202"/>
            <a:ext cx="5797534" cy="595285"/>
          </a:xfrm>
        </p:spPr>
        <p:txBody>
          <a:bodyPr/>
          <a:lstStyle/>
          <a:p>
            <a:r>
              <a:rPr lang="en-US" dirty="0"/>
              <a:t>Small Group Discussion</a:t>
            </a:r>
          </a:p>
        </p:txBody>
      </p:sp>
      <p:pic>
        <p:nvPicPr>
          <p:cNvPr id="2050" name="Picture 2" descr="Flat vector illustration of group of people doing group discussion ...">
            <a:extLst>
              <a:ext uri="{FF2B5EF4-FFF2-40B4-BE49-F238E27FC236}">
                <a16:creationId xmlns:a16="http://schemas.microsoft.com/office/drawing/2014/main" id="{48015B29-E606-8EFB-D987-625D3B57478C}"/>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69885" y="1654175"/>
            <a:ext cx="7252230"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797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242915"/>
            <a:ext cx="5797534" cy="595285"/>
          </a:xfrm>
        </p:spPr>
        <p:txBody>
          <a:bodyPr/>
          <a:lstStyle/>
          <a:p>
            <a:r>
              <a:rPr lang="en-US" dirty="0"/>
              <a:t>Course Objectives</a:t>
            </a:r>
          </a:p>
        </p:txBody>
      </p:sp>
      <p:sp>
        <p:nvSpPr>
          <p:cNvPr id="3" name="Content Placeholder 2"/>
          <p:cNvSpPr>
            <a:spLocks noGrp="1"/>
          </p:cNvSpPr>
          <p:nvPr>
            <p:ph idx="1"/>
          </p:nvPr>
        </p:nvSpPr>
        <p:spPr>
          <a:xfrm>
            <a:off x="1614488" y="1568889"/>
            <a:ext cx="8424862" cy="4450911"/>
          </a:xfrm>
        </p:spPr>
        <p:txBody>
          <a:bodyPr>
            <a:noAutofit/>
          </a:bodyPr>
          <a:lstStyle/>
          <a:p>
            <a:pPr marL="0" indent="0">
              <a:buNone/>
            </a:pPr>
            <a:r>
              <a:rPr lang="en-US" sz="3200" b="1" dirty="0"/>
              <a:t>At the end of this training, a commissioner will be able to:</a:t>
            </a:r>
          </a:p>
          <a:p>
            <a:pPr lvl="1"/>
            <a:r>
              <a:rPr lang="en-US" sz="3200" b="1" dirty="0"/>
              <a:t>Describe</a:t>
            </a:r>
            <a:r>
              <a:rPr lang="en-US" sz="3200" dirty="0"/>
              <a:t> Commissioner Culture</a:t>
            </a:r>
          </a:p>
          <a:p>
            <a:pPr lvl="1"/>
            <a:r>
              <a:rPr lang="en-US" sz="3200" b="1" dirty="0"/>
              <a:t>Recognize</a:t>
            </a:r>
            <a:r>
              <a:rPr lang="en-US" sz="3200" dirty="0"/>
              <a:t> how a culture can connect groups of people toward a common goal</a:t>
            </a:r>
          </a:p>
          <a:p>
            <a:pPr lvl="1">
              <a:spcBef>
                <a:spcPts val="1000"/>
              </a:spcBef>
              <a:defRPr/>
            </a:pPr>
            <a:r>
              <a:rPr lang="en-US" sz="3200" b="1" dirty="0">
                <a:solidFill>
                  <a:prstClr val="black"/>
                </a:solidFill>
                <a:latin typeface="Calibri" panose="020F0502020204030204"/>
              </a:rPr>
              <a:t>Explain</a:t>
            </a:r>
            <a:r>
              <a:rPr lang="en-US" sz="3200" dirty="0">
                <a:solidFill>
                  <a:prstClr val="black"/>
                </a:solidFill>
                <a:latin typeface="Calibri" panose="020F0502020204030204"/>
              </a:rPr>
              <a:t> the importance of Commissioner Connections</a:t>
            </a:r>
          </a:p>
          <a:p>
            <a:pPr lvl="1"/>
            <a:r>
              <a:rPr lang="en-US" sz="3200" b="1" dirty="0"/>
              <a:t>Discuss </a:t>
            </a:r>
            <a:r>
              <a:rPr lang="en-US" sz="3200" dirty="0"/>
              <a:t>the role of roundtables in Commissioner Culture</a:t>
            </a:r>
          </a:p>
          <a:p>
            <a:pPr marL="0" indent="0">
              <a:buNone/>
            </a:pPr>
            <a:endParaRPr lang="en-US" dirty="0"/>
          </a:p>
          <a:p>
            <a:endParaRPr lang="en-US" dirty="0"/>
          </a:p>
        </p:txBody>
      </p:sp>
    </p:spTree>
    <p:extLst>
      <p:ext uri="{BB962C8B-B14F-4D97-AF65-F5344CB8AC3E}">
        <p14:creationId xmlns:p14="http://schemas.microsoft.com/office/powerpoint/2010/main" val="1424341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E15CA05-05D9-DDE5-4D27-862FDDECCB16}"/>
              </a:ext>
            </a:extLst>
          </p:cNvPr>
          <p:cNvSpPr>
            <a:spLocks noGrp="1"/>
          </p:cNvSpPr>
          <p:nvPr>
            <p:ph idx="1"/>
          </p:nvPr>
        </p:nvSpPr>
        <p:spPr>
          <a:xfrm>
            <a:off x="838200" y="1445342"/>
            <a:ext cx="10515600" cy="4731621"/>
          </a:xfrm>
        </p:spPr>
        <p:txBody>
          <a:bodyPr>
            <a:normAutofit/>
          </a:bodyPr>
          <a:lstStyle/>
          <a:p>
            <a:pPr marL="0" indent="0" algn="ctr">
              <a:buNone/>
              <a:defRPr/>
            </a:pPr>
            <a:r>
              <a:rPr lang="en-US" sz="3600" b="1" dirty="0">
                <a:solidFill>
                  <a:srgbClr val="FF0000"/>
                </a:solidFill>
                <a:latin typeface="Calibri" panose="020F0502020204030204" pitchFamily="34" charset="0"/>
                <a:cs typeface="Times New Roman" panose="02020603050405020304" pitchFamily="18" charset="0"/>
              </a:rPr>
              <a:t>Be the Heart. Build Relationships. Change Lives.</a:t>
            </a:r>
          </a:p>
          <a:p>
            <a:pPr>
              <a:defRPr/>
            </a:pPr>
            <a:r>
              <a:rPr lang="en-US" sz="3600" b="1" dirty="0">
                <a:solidFill>
                  <a:prstClr val="black"/>
                </a:solidFill>
                <a:latin typeface="Calibri" panose="020F0502020204030204" pitchFamily="34" charset="0"/>
                <a:cs typeface="Times New Roman" panose="02020603050405020304" pitchFamily="18" charset="0"/>
              </a:rPr>
              <a:t>What do these phrases mean to you?</a:t>
            </a:r>
          </a:p>
          <a:p>
            <a:pPr>
              <a:defRPr/>
            </a:pPr>
            <a:r>
              <a:rPr lang="en-US" sz="3600" b="1" dirty="0">
                <a:solidFill>
                  <a:prstClr val="black"/>
                </a:solidFill>
                <a:latin typeface="Calibri" panose="020F0502020204030204" pitchFamily="34" charset="0"/>
                <a:cs typeface="Times New Roman" panose="02020603050405020304" pitchFamily="18" charset="0"/>
              </a:rPr>
              <a:t>How will you incorporate them into your service to units?</a:t>
            </a:r>
          </a:p>
          <a:p>
            <a:pPr>
              <a:defRPr/>
            </a:pPr>
            <a:r>
              <a:rPr lang="en-US" sz="3600" b="1" dirty="0">
                <a:solidFill>
                  <a:prstClr val="black"/>
                </a:solidFill>
                <a:latin typeface="Calibri" panose="020F0502020204030204" pitchFamily="34" charset="0"/>
                <a:cs typeface="Times New Roman" panose="02020603050405020304" pitchFamily="18" charset="0"/>
              </a:rPr>
              <a:t>Make a personal commitment</a:t>
            </a:r>
          </a:p>
          <a:p>
            <a:pPr>
              <a:defRPr/>
            </a:pPr>
            <a:r>
              <a:rPr lang="en-US" sz="3600" b="1" dirty="0">
                <a:solidFill>
                  <a:prstClr val="black"/>
                </a:solidFill>
                <a:latin typeface="Calibri"/>
                <a:cs typeface="Times New Roman"/>
              </a:rPr>
              <a:t>Evaluate how you are doing</a:t>
            </a:r>
          </a:p>
          <a:p>
            <a:pPr>
              <a:defRPr/>
            </a:pPr>
            <a:r>
              <a:rPr lang="en-US" sz="3600" b="1" dirty="0">
                <a:solidFill>
                  <a:prstClr val="black"/>
                </a:solidFill>
                <a:latin typeface="Calibri" panose="020F0502020204030204" pitchFamily="34" charset="0"/>
                <a:cs typeface="Times New Roman" panose="02020603050405020304" pitchFamily="18" charset="0"/>
              </a:rPr>
              <a:t>Grow and develop as a commissioner.</a:t>
            </a:r>
          </a:p>
          <a:p>
            <a:endParaRPr lang="en-US" dirty="0"/>
          </a:p>
        </p:txBody>
      </p:sp>
    </p:spTree>
    <p:extLst>
      <p:ext uri="{BB962C8B-B14F-4D97-AF65-F5344CB8AC3E}">
        <p14:creationId xmlns:p14="http://schemas.microsoft.com/office/powerpoint/2010/main" val="1902180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E7542-6DBA-44F0-95F8-7F56526FAF0B}"/>
              </a:ext>
            </a:extLst>
          </p:cNvPr>
          <p:cNvSpPr>
            <a:spLocks noGrp="1"/>
          </p:cNvSpPr>
          <p:nvPr>
            <p:ph type="title"/>
          </p:nvPr>
        </p:nvSpPr>
        <p:spPr>
          <a:xfrm>
            <a:off x="0" y="-248714"/>
            <a:ext cx="8744638" cy="1497013"/>
          </a:xfrm>
        </p:spPr>
        <p:txBody>
          <a:bodyPr/>
          <a:lstStyle/>
          <a:p>
            <a:pPr>
              <a:lnSpc>
                <a:spcPct val="100000"/>
              </a:lnSpc>
              <a:defRPr/>
            </a:pPr>
            <a:r>
              <a:rPr lang="en-US" dirty="0"/>
              <a:t>Find Out More!</a:t>
            </a:r>
          </a:p>
        </p:txBody>
      </p:sp>
      <p:pic>
        <p:nvPicPr>
          <p:cNvPr id="3" name="Picture 2">
            <a:extLst>
              <a:ext uri="{FF2B5EF4-FFF2-40B4-BE49-F238E27FC236}">
                <a16:creationId xmlns:a16="http://schemas.microsoft.com/office/drawing/2014/main" id="{0227FB3C-66E1-B45C-7686-B2EC808BFC50}"/>
              </a:ext>
            </a:extLst>
          </p:cNvPr>
          <p:cNvPicPr>
            <a:picLocks noChangeAspect="1"/>
          </p:cNvPicPr>
          <p:nvPr/>
        </p:nvPicPr>
        <p:blipFill>
          <a:blip r:embed="rId3"/>
          <a:stretch>
            <a:fillRect/>
          </a:stretch>
        </p:blipFill>
        <p:spPr>
          <a:xfrm>
            <a:off x="2221216" y="4661899"/>
            <a:ext cx="1331417" cy="1303943"/>
          </a:xfrm>
          <a:prstGeom prst="rect">
            <a:avLst/>
          </a:prstGeom>
        </p:spPr>
      </p:pic>
      <p:sp>
        <p:nvSpPr>
          <p:cNvPr id="5" name="TextBox 4">
            <a:extLst>
              <a:ext uri="{FF2B5EF4-FFF2-40B4-BE49-F238E27FC236}">
                <a16:creationId xmlns:a16="http://schemas.microsoft.com/office/drawing/2014/main" id="{A2434731-33C8-955C-03D7-CE735419699A}"/>
              </a:ext>
            </a:extLst>
          </p:cNvPr>
          <p:cNvSpPr txBox="1"/>
          <p:nvPr/>
        </p:nvSpPr>
        <p:spPr>
          <a:xfrm>
            <a:off x="7019286" y="5611504"/>
            <a:ext cx="4228531" cy="923330"/>
          </a:xfrm>
          <a:prstGeom prst="rect">
            <a:avLst/>
          </a:prstGeom>
          <a:noFill/>
        </p:spPr>
        <p:txBody>
          <a:bodyPr wrap="square">
            <a:spAutoFit/>
          </a:bodyPr>
          <a:lstStyle/>
          <a:p>
            <a:r>
              <a:rPr lang="en-US" dirty="0">
                <a:hlinkClick r:id="rId4"/>
              </a:rPr>
              <a:t>https://www.scouting.org/commissioners/newsletter-eblast/</a:t>
            </a:r>
            <a:endParaRPr lang="en-US" dirty="0"/>
          </a:p>
          <a:p>
            <a:endParaRPr lang="en-US" dirty="0"/>
          </a:p>
        </p:txBody>
      </p:sp>
      <p:pic>
        <p:nvPicPr>
          <p:cNvPr id="8" name="Picture 7">
            <a:extLst>
              <a:ext uri="{FF2B5EF4-FFF2-40B4-BE49-F238E27FC236}">
                <a16:creationId xmlns:a16="http://schemas.microsoft.com/office/drawing/2014/main" id="{FCF1C40D-57FA-0F80-E122-A712A3687E46}"/>
              </a:ext>
            </a:extLst>
          </p:cNvPr>
          <p:cNvPicPr>
            <a:picLocks noChangeAspect="1"/>
          </p:cNvPicPr>
          <p:nvPr/>
        </p:nvPicPr>
        <p:blipFill>
          <a:blip r:embed="rId5"/>
          <a:stretch>
            <a:fillRect/>
          </a:stretch>
        </p:blipFill>
        <p:spPr>
          <a:xfrm>
            <a:off x="6847551" y="1872513"/>
            <a:ext cx="4572000" cy="1785213"/>
          </a:xfrm>
          <a:prstGeom prst="rect">
            <a:avLst/>
          </a:prstGeom>
          <a:ln>
            <a:solidFill>
              <a:schemeClr val="accent1"/>
            </a:solidFill>
          </a:ln>
        </p:spPr>
      </p:pic>
      <p:pic>
        <p:nvPicPr>
          <p:cNvPr id="10" name="Picture 9">
            <a:extLst>
              <a:ext uri="{FF2B5EF4-FFF2-40B4-BE49-F238E27FC236}">
                <a16:creationId xmlns:a16="http://schemas.microsoft.com/office/drawing/2014/main" id="{A9D3B6B3-984E-1345-94F6-D7818E1D059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5044" y="3900491"/>
            <a:ext cx="1497013" cy="1497013"/>
          </a:xfrm>
          <a:prstGeom prst="rect">
            <a:avLst/>
          </a:prstGeom>
        </p:spPr>
      </p:pic>
      <p:pic>
        <p:nvPicPr>
          <p:cNvPr id="13" name="Picture 12">
            <a:extLst>
              <a:ext uri="{FF2B5EF4-FFF2-40B4-BE49-F238E27FC236}">
                <a16:creationId xmlns:a16="http://schemas.microsoft.com/office/drawing/2014/main" id="{6C590B6E-F55E-8F1C-7495-571D9BBCA687}"/>
              </a:ext>
            </a:extLst>
          </p:cNvPr>
          <p:cNvPicPr>
            <a:picLocks noChangeAspect="1"/>
          </p:cNvPicPr>
          <p:nvPr/>
        </p:nvPicPr>
        <p:blipFill>
          <a:blip r:embed="rId7"/>
          <a:stretch>
            <a:fillRect/>
          </a:stretch>
        </p:blipFill>
        <p:spPr>
          <a:xfrm>
            <a:off x="847192" y="987073"/>
            <a:ext cx="4079466" cy="3429000"/>
          </a:xfrm>
          <a:prstGeom prst="rect">
            <a:avLst/>
          </a:prstGeom>
          <a:ln>
            <a:solidFill>
              <a:schemeClr val="accent1"/>
            </a:solidFill>
          </a:ln>
        </p:spPr>
      </p:pic>
      <p:sp>
        <p:nvSpPr>
          <p:cNvPr id="18" name="TextBox 17">
            <a:extLst>
              <a:ext uri="{FF2B5EF4-FFF2-40B4-BE49-F238E27FC236}">
                <a16:creationId xmlns:a16="http://schemas.microsoft.com/office/drawing/2014/main" id="{34DEEEED-5415-2058-E822-FDCA50425B68}"/>
              </a:ext>
            </a:extLst>
          </p:cNvPr>
          <p:cNvSpPr txBox="1"/>
          <p:nvPr/>
        </p:nvSpPr>
        <p:spPr>
          <a:xfrm>
            <a:off x="698127" y="6073169"/>
            <a:ext cx="4228531" cy="646331"/>
          </a:xfrm>
          <a:prstGeom prst="rect">
            <a:avLst/>
          </a:prstGeom>
          <a:noFill/>
        </p:spPr>
        <p:txBody>
          <a:bodyPr wrap="square">
            <a:spAutoFit/>
          </a:bodyPr>
          <a:lstStyle/>
          <a:p>
            <a:r>
              <a:rPr lang="en-US" dirty="0">
                <a:hlinkClick r:id="rId8"/>
              </a:rPr>
              <a:t>https://www.scouting.org/commissioners/</a:t>
            </a:r>
            <a:endParaRPr lang="en-US" dirty="0"/>
          </a:p>
          <a:p>
            <a:endParaRPr lang="en-US" dirty="0"/>
          </a:p>
        </p:txBody>
      </p:sp>
    </p:spTree>
    <p:extLst>
      <p:ext uri="{BB962C8B-B14F-4D97-AF65-F5344CB8AC3E}">
        <p14:creationId xmlns:p14="http://schemas.microsoft.com/office/powerpoint/2010/main" val="159200297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08AE07-5CD0-A8E3-76EA-3198818E990C}"/>
              </a:ext>
            </a:extLst>
          </p:cNvPr>
          <p:cNvSpPr>
            <a:spLocks noGrp="1"/>
          </p:cNvSpPr>
          <p:nvPr>
            <p:ph type="title"/>
          </p:nvPr>
        </p:nvSpPr>
        <p:spPr/>
        <p:txBody>
          <a:bodyPr/>
          <a:lstStyle/>
          <a:p>
            <a:r>
              <a:rPr lang="en-US" dirty="0"/>
              <a:t>Culture Definition</a:t>
            </a:r>
          </a:p>
        </p:txBody>
      </p:sp>
      <p:sp>
        <p:nvSpPr>
          <p:cNvPr id="9" name="Content Placeholder 8">
            <a:extLst>
              <a:ext uri="{FF2B5EF4-FFF2-40B4-BE49-F238E27FC236}">
                <a16:creationId xmlns:a16="http://schemas.microsoft.com/office/drawing/2014/main" id="{E5C6B429-FE25-E4E4-987D-367511A09C06}"/>
              </a:ext>
            </a:extLst>
          </p:cNvPr>
          <p:cNvSpPr>
            <a:spLocks noGrp="1"/>
          </p:cNvSpPr>
          <p:nvPr>
            <p:ph idx="1"/>
          </p:nvPr>
        </p:nvSpPr>
        <p:spPr>
          <a:xfrm>
            <a:off x="2251075" y="5241578"/>
            <a:ext cx="7689850" cy="1384300"/>
          </a:xfrm>
          <a:noFill/>
        </p:spPr>
        <p:txBody>
          <a:bodyPr>
            <a:normAutofit/>
          </a:bodyPr>
          <a:lstStyle/>
          <a:p>
            <a:pPr marL="0" indent="0" algn="ctr">
              <a:buNone/>
            </a:pPr>
            <a:r>
              <a:rPr lang="en-US" sz="4000" b="1" dirty="0"/>
              <a:t>Thoughts?</a:t>
            </a:r>
          </a:p>
        </p:txBody>
      </p:sp>
      <p:pic>
        <p:nvPicPr>
          <p:cNvPr id="1030" name="Picture 6" descr="Free Thinking Cloud Cliparts, Download Free Thinking Cloud Cliparts png ...">
            <a:extLst>
              <a:ext uri="{FF2B5EF4-FFF2-40B4-BE49-F238E27FC236}">
                <a16:creationId xmlns:a16="http://schemas.microsoft.com/office/drawing/2014/main" id="{9B16B30A-272E-58A2-FBA2-59BBE3AB5F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1049" y="1799924"/>
            <a:ext cx="3927441" cy="2772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401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858740-FEE4-F2E9-DF98-9853A7A48F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0A03DF-1015-E220-CD2E-55B3FBE217DB}"/>
              </a:ext>
            </a:extLst>
          </p:cNvPr>
          <p:cNvSpPr>
            <a:spLocks noGrp="1"/>
          </p:cNvSpPr>
          <p:nvPr>
            <p:ph type="title"/>
          </p:nvPr>
        </p:nvSpPr>
        <p:spPr>
          <a:xfrm>
            <a:off x="160036" y="268257"/>
            <a:ext cx="5797534" cy="595285"/>
          </a:xfrm>
        </p:spPr>
        <p:txBody>
          <a:bodyPr/>
          <a:lstStyle/>
          <a:p>
            <a:r>
              <a:rPr lang="en-US" dirty="0"/>
              <a:t>Culture Definition</a:t>
            </a:r>
          </a:p>
        </p:txBody>
      </p:sp>
      <p:sp>
        <p:nvSpPr>
          <p:cNvPr id="3" name="Rectangle 2">
            <a:extLst>
              <a:ext uri="{FF2B5EF4-FFF2-40B4-BE49-F238E27FC236}">
                <a16:creationId xmlns:a16="http://schemas.microsoft.com/office/drawing/2014/main" id="{ABCF158B-BFFF-3E76-85E0-0DC5E3F65ADB}"/>
              </a:ext>
            </a:extLst>
          </p:cNvPr>
          <p:cNvSpPr/>
          <p:nvPr/>
        </p:nvSpPr>
        <p:spPr>
          <a:xfrm>
            <a:off x="2152650" y="1954530"/>
            <a:ext cx="7609840" cy="19431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US" sz="2800" b="1" dirty="0">
                <a:solidFill>
                  <a:schemeClr val="tx1"/>
                </a:solidFill>
              </a:rPr>
              <a:t>Culture is a way of life for a particular group of people – the behaviors, beliefs, values, and symbols that they accept, and that are passed along by communication and imitation.</a:t>
            </a:r>
          </a:p>
        </p:txBody>
      </p:sp>
      <p:sp>
        <p:nvSpPr>
          <p:cNvPr id="6" name="Rectangle 5">
            <a:extLst>
              <a:ext uri="{FF2B5EF4-FFF2-40B4-BE49-F238E27FC236}">
                <a16:creationId xmlns:a16="http://schemas.microsoft.com/office/drawing/2014/main" id="{F5F1D120-55FC-B335-82AC-32E5CFDF7F77}"/>
              </a:ext>
            </a:extLst>
          </p:cNvPr>
          <p:cNvSpPr/>
          <p:nvPr/>
        </p:nvSpPr>
        <p:spPr>
          <a:xfrm>
            <a:off x="2152650" y="4497555"/>
            <a:ext cx="7609840" cy="1163045"/>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sz="2400" b="1" dirty="0">
              <a:solidFill>
                <a:schemeClr val="tx1"/>
              </a:solidFill>
            </a:endParaRPr>
          </a:p>
          <a:p>
            <a:pPr marL="285750" indent="-285750">
              <a:buFont typeface="Arial" panose="020B0604020202020204" pitchFamily="34" charset="0"/>
              <a:buChar char="•"/>
            </a:pPr>
            <a:r>
              <a:rPr lang="en-US" sz="2800" b="1" dirty="0">
                <a:solidFill>
                  <a:schemeClr val="tx1"/>
                </a:solidFill>
              </a:rPr>
              <a:t>Identified not necessarily in writing, but in the actions and behaviors of people.</a:t>
            </a:r>
          </a:p>
          <a:p>
            <a:endParaRPr lang="en-US" sz="2400" b="1" dirty="0">
              <a:solidFill>
                <a:schemeClr val="tx1"/>
              </a:solidFill>
            </a:endParaRPr>
          </a:p>
        </p:txBody>
      </p:sp>
    </p:spTree>
    <p:extLst>
      <p:ext uri="{BB962C8B-B14F-4D97-AF65-F5344CB8AC3E}">
        <p14:creationId xmlns:p14="http://schemas.microsoft.com/office/powerpoint/2010/main" val="3551127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58DFB-4396-4834-9CA7-B6B32CA7C58D}"/>
              </a:ext>
            </a:extLst>
          </p:cNvPr>
          <p:cNvSpPr>
            <a:spLocks noGrp="1"/>
          </p:cNvSpPr>
          <p:nvPr>
            <p:ph type="title"/>
          </p:nvPr>
        </p:nvSpPr>
        <p:spPr>
          <a:xfrm>
            <a:off x="157163" y="268257"/>
            <a:ext cx="5797534" cy="595285"/>
          </a:xfrm>
        </p:spPr>
        <p:txBody>
          <a:bodyPr/>
          <a:lstStyle/>
          <a:p>
            <a:r>
              <a:rPr lang="en-US" dirty="0"/>
              <a:t>Workplace Culture</a:t>
            </a:r>
          </a:p>
        </p:txBody>
      </p:sp>
      <p:sp>
        <p:nvSpPr>
          <p:cNvPr id="3" name="Content Placeholder 2">
            <a:extLst>
              <a:ext uri="{FF2B5EF4-FFF2-40B4-BE49-F238E27FC236}">
                <a16:creationId xmlns:a16="http://schemas.microsoft.com/office/drawing/2014/main" id="{D0BA70F4-F3ED-4C01-A743-DDED832AFC37}"/>
              </a:ext>
            </a:extLst>
          </p:cNvPr>
          <p:cNvSpPr>
            <a:spLocks noGrp="1"/>
          </p:cNvSpPr>
          <p:nvPr>
            <p:ph idx="1"/>
          </p:nvPr>
        </p:nvSpPr>
        <p:spPr>
          <a:xfrm>
            <a:off x="2152650" y="1825626"/>
            <a:ext cx="3651250" cy="1603375"/>
          </a:xfrm>
          <a:solidFill>
            <a:schemeClr val="accent6">
              <a:lumMod val="20000"/>
              <a:lumOff val="80000"/>
            </a:schemeClr>
          </a:solidFill>
        </p:spPr>
        <p:txBody>
          <a:bodyPr>
            <a:normAutofit fontScale="92500" lnSpcReduction="20000"/>
          </a:bodyPr>
          <a:lstStyle/>
          <a:p>
            <a:pPr marL="0" indent="0" defTabSz="457200">
              <a:lnSpc>
                <a:spcPct val="100000"/>
              </a:lnSpc>
              <a:spcBef>
                <a:spcPts val="0"/>
              </a:spcBef>
              <a:buNone/>
              <a:defRPr/>
            </a:pPr>
            <a:r>
              <a:rPr lang="en-US" sz="3000" b="1" dirty="0">
                <a:solidFill>
                  <a:srgbClr val="0000FF"/>
                </a:solidFill>
                <a:latin typeface="Calibri" panose="020F0502020204030204" pitchFamily="34" charset="0"/>
                <a:cs typeface="Calibri" panose="020F0502020204030204" pitchFamily="34" charset="0"/>
              </a:rPr>
              <a:t>Culture Statements:</a:t>
            </a:r>
            <a:endParaRPr lang="en-US" sz="3000" dirty="0">
              <a:solidFill>
                <a:srgbClr val="0000FF"/>
              </a:solidFill>
              <a:latin typeface="Calibri" panose="020F0502020204030204" pitchFamily="34" charset="0"/>
              <a:cs typeface="Calibri" panose="020F0502020204030204" pitchFamily="34" charset="0"/>
            </a:endParaRPr>
          </a:p>
          <a:p>
            <a:pPr defTabSz="457200">
              <a:lnSpc>
                <a:spcPct val="100000"/>
              </a:lnSpc>
              <a:spcBef>
                <a:spcPts val="0"/>
              </a:spcBef>
              <a:defRPr/>
            </a:pPr>
            <a:r>
              <a:rPr lang="en-US" sz="2300" b="1" dirty="0">
                <a:solidFill>
                  <a:prstClr val="black"/>
                </a:solidFill>
                <a:latin typeface="Calibri" panose="020F0502020204030204" pitchFamily="34" charset="0"/>
                <a:cs typeface="Calibri" panose="020F0502020204030204" pitchFamily="34" charset="0"/>
              </a:rPr>
              <a:t>Build the best product. </a:t>
            </a:r>
          </a:p>
          <a:p>
            <a:pPr defTabSz="457200">
              <a:lnSpc>
                <a:spcPct val="100000"/>
              </a:lnSpc>
              <a:spcBef>
                <a:spcPts val="0"/>
              </a:spcBef>
              <a:defRPr/>
            </a:pPr>
            <a:r>
              <a:rPr lang="en-US" sz="2300" b="1" dirty="0">
                <a:solidFill>
                  <a:prstClr val="black"/>
                </a:solidFill>
                <a:latin typeface="Calibri" panose="020F0502020204030204" pitchFamily="34" charset="0"/>
                <a:cs typeface="Calibri" panose="020F0502020204030204" pitchFamily="34" charset="0"/>
              </a:rPr>
              <a:t>Cause no unnecessary harm.</a:t>
            </a:r>
          </a:p>
          <a:p>
            <a:pPr defTabSz="457200">
              <a:lnSpc>
                <a:spcPct val="100000"/>
              </a:lnSpc>
              <a:spcBef>
                <a:spcPts val="0"/>
              </a:spcBef>
              <a:defRPr/>
            </a:pPr>
            <a:r>
              <a:rPr lang="en-US" sz="2300" b="1" dirty="0">
                <a:solidFill>
                  <a:prstClr val="black"/>
                </a:solidFill>
                <a:latin typeface="Calibri" panose="020F0502020204030204" pitchFamily="34" charset="0"/>
                <a:cs typeface="Calibri" panose="020F0502020204030204" pitchFamily="34" charset="0"/>
              </a:rPr>
              <a:t>Use business to protect nature.</a:t>
            </a:r>
          </a:p>
          <a:p>
            <a:endParaRPr lang="en-US" dirty="0"/>
          </a:p>
        </p:txBody>
      </p:sp>
      <p:sp>
        <p:nvSpPr>
          <p:cNvPr id="7" name="Rectangle 6">
            <a:extLst>
              <a:ext uri="{FF2B5EF4-FFF2-40B4-BE49-F238E27FC236}">
                <a16:creationId xmlns:a16="http://schemas.microsoft.com/office/drawing/2014/main" id="{E2547E7D-44EF-2A30-1223-C8708901F7B6}"/>
              </a:ext>
            </a:extLst>
          </p:cNvPr>
          <p:cNvSpPr/>
          <p:nvPr/>
        </p:nvSpPr>
        <p:spPr>
          <a:xfrm>
            <a:off x="2152650" y="3657600"/>
            <a:ext cx="3651250" cy="184150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b="1" dirty="0">
                <a:solidFill>
                  <a:srgbClr val="0000FF"/>
                </a:solidFill>
                <a:latin typeface="Calibri" panose="020F0502020204030204" pitchFamily="34" charset="0"/>
                <a:cs typeface="Calibri" panose="020F0502020204030204" pitchFamily="34" charset="0"/>
              </a:rPr>
              <a:t>Impact:</a:t>
            </a:r>
          </a:p>
          <a:p>
            <a:pPr marL="342900" indent="-342900">
              <a:buFont typeface="Arial" panose="020B0604020202020204" pitchFamily="34" charset="0"/>
              <a:buChar char="•"/>
            </a:pPr>
            <a:r>
              <a:rPr lang="en-US" sz="2100" b="1" dirty="0">
                <a:solidFill>
                  <a:schemeClr val="tx1"/>
                </a:solidFill>
                <a:latin typeface="Calibri" panose="020F0502020204030204" pitchFamily="34" charset="0"/>
                <a:cs typeface="Calibri" panose="020F0502020204030204" pitchFamily="34" charset="0"/>
              </a:rPr>
              <a:t>Look for adventurousness in resumes</a:t>
            </a:r>
          </a:p>
          <a:p>
            <a:pPr marL="342900" indent="-342900">
              <a:buFont typeface="Arial" panose="020B0604020202020204" pitchFamily="34" charset="0"/>
              <a:buChar char="•"/>
            </a:pPr>
            <a:r>
              <a:rPr lang="en-US" sz="2100" b="1" dirty="0">
                <a:solidFill>
                  <a:schemeClr val="tx1"/>
                </a:solidFill>
                <a:latin typeface="Calibri" panose="020F0502020204030204" pitchFamily="34" charset="0"/>
                <a:cs typeface="Calibri" panose="020F0502020204030204" pitchFamily="34" charset="0"/>
              </a:rPr>
              <a:t>$1 billion in sales</a:t>
            </a:r>
          </a:p>
          <a:p>
            <a:pPr marL="342900" indent="-342900">
              <a:buFont typeface="Arial" panose="020B0604020202020204" pitchFamily="34" charset="0"/>
              <a:buChar char="•"/>
            </a:pPr>
            <a:r>
              <a:rPr lang="en-US" sz="2100" b="1" dirty="0">
                <a:solidFill>
                  <a:schemeClr val="tx1"/>
                </a:solidFill>
                <a:latin typeface="Calibri" panose="020F0502020204030204" pitchFamily="34" charset="0"/>
                <a:cs typeface="Calibri" panose="020F0502020204030204" pitchFamily="34" charset="0"/>
              </a:rPr>
              <a:t>Every employee "loves to spend time outdoors"</a:t>
            </a:r>
          </a:p>
        </p:txBody>
      </p:sp>
      <p:sp>
        <p:nvSpPr>
          <p:cNvPr id="8" name="Rectangle 7">
            <a:extLst>
              <a:ext uri="{FF2B5EF4-FFF2-40B4-BE49-F238E27FC236}">
                <a16:creationId xmlns:a16="http://schemas.microsoft.com/office/drawing/2014/main" id="{A3A01742-BACF-0AF8-B3DA-F2EDBF679A3B}"/>
              </a:ext>
            </a:extLst>
          </p:cNvPr>
          <p:cNvSpPr/>
          <p:nvPr/>
        </p:nvSpPr>
        <p:spPr>
          <a:xfrm>
            <a:off x="6388102" y="2800350"/>
            <a:ext cx="3251200" cy="17145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4" descr="Logo, company name&#10;&#10;Description automatically generated">
            <a:extLst>
              <a:ext uri="{FF2B5EF4-FFF2-40B4-BE49-F238E27FC236}">
                <a16:creationId xmlns:a16="http://schemas.microsoft.com/office/drawing/2014/main" id="{307D45CD-BFA6-666C-68CC-9CBF65FE79B4}"/>
              </a:ext>
            </a:extLst>
          </p:cNvPr>
          <p:cNvPicPr>
            <a:picLocks noChangeAspect="1"/>
          </p:cNvPicPr>
          <p:nvPr/>
        </p:nvPicPr>
        <p:blipFill>
          <a:blip r:embed="rId3"/>
          <a:stretch>
            <a:fillRect/>
          </a:stretch>
        </p:blipFill>
        <p:spPr>
          <a:xfrm>
            <a:off x="6388103" y="2800351"/>
            <a:ext cx="3749351" cy="2279650"/>
          </a:xfrm>
          <a:prstGeom prst="rect">
            <a:avLst/>
          </a:prstGeom>
          <a:ln w="76200">
            <a:solidFill>
              <a:schemeClr val="bg1"/>
            </a:solidFill>
          </a:ln>
        </p:spPr>
      </p:pic>
    </p:spTree>
    <p:extLst>
      <p:ext uri="{BB962C8B-B14F-4D97-AF65-F5344CB8AC3E}">
        <p14:creationId xmlns:p14="http://schemas.microsoft.com/office/powerpoint/2010/main" val="8922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A949B-C4CF-A02B-4338-173EE20E69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E33C6E-369F-C691-3E4D-C3B55AC241F6}"/>
              </a:ext>
            </a:extLst>
          </p:cNvPr>
          <p:cNvSpPr>
            <a:spLocks noGrp="1"/>
          </p:cNvSpPr>
          <p:nvPr>
            <p:ph type="title"/>
          </p:nvPr>
        </p:nvSpPr>
        <p:spPr>
          <a:xfrm>
            <a:off x="128587" y="282545"/>
            <a:ext cx="5797534" cy="595285"/>
          </a:xfrm>
        </p:spPr>
        <p:txBody>
          <a:bodyPr/>
          <a:lstStyle/>
          <a:p>
            <a:r>
              <a:rPr lang="en-US" dirty="0"/>
              <a:t>Workplace Culture</a:t>
            </a:r>
          </a:p>
        </p:txBody>
      </p:sp>
      <p:sp>
        <p:nvSpPr>
          <p:cNvPr id="3" name="Content Placeholder 2">
            <a:extLst>
              <a:ext uri="{FF2B5EF4-FFF2-40B4-BE49-F238E27FC236}">
                <a16:creationId xmlns:a16="http://schemas.microsoft.com/office/drawing/2014/main" id="{55AC93CE-AF0D-CB6D-B30D-CD2539AF373A}"/>
              </a:ext>
            </a:extLst>
          </p:cNvPr>
          <p:cNvSpPr>
            <a:spLocks noGrp="1"/>
          </p:cNvSpPr>
          <p:nvPr>
            <p:ph idx="1"/>
          </p:nvPr>
        </p:nvSpPr>
        <p:spPr>
          <a:xfrm>
            <a:off x="2152650" y="1825626"/>
            <a:ext cx="3651250" cy="1603375"/>
          </a:xfrm>
          <a:solidFill>
            <a:schemeClr val="accent6">
              <a:lumMod val="20000"/>
              <a:lumOff val="80000"/>
            </a:schemeClr>
          </a:solidFill>
        </p:spPr>
        <p:txBody>
          <a:bodyPr>
            <a:normAutofit lnSpcReduction="10000"/>
          </a:bodyPr>
          <a:lstStyle/>
          <a:p>
            <a:pPr marL="0" indent="0" defTabSz="457200">
              <a:lnSpc>
                <a:spcPct val="100000"/>
              </a:lnSpc>
              <a:spcBef>
                <a:spcPts val="0"/>
              </a:spcBef>
              <a:buNone/>
              <a:defRPr/>
            </a:pPr>
            <a:r>
              <a:rPr lang="en-US" sz="2400" b="1" dirty="0">
                <a:solidFill>
                  <a:srgbClr val="0000FF"/>
                </a:solidFill>
                <a:latin typeface="Calibri" panose="020F0502020204030204" pitchFamily="34" charset="0"/>
                <a:cs typeface="Calibri" panose="020F0502020204030204" pitchFamily="34" charset="0"/>
              </a:rPr>
              <a:t>Culture Statements:</a:t>
            </a:r>
            <a:endParaRPr lang="en-US" sz="2400" dirty="0">
              <a:solidFill>
                <a:srgbClr val="0000FF"/>
              </a:solidFill>
              <a:latin typeface="Calibri" panose="020F0502020204030204" pitchFamily="34" charset="0"/>
              <a:cs typeface="Calibri" panose="020F0502020204030204" pitchFamily="34" charset="0"/>
            </a:endParaRPr>
          </a:p>
          <a:p>
            <a:r>
              <a:rPr lang="en-US" sz="2100" b="1" dirty="0">
                <a:latin typeface="Calibri" panose="020F0502020204030204" pitchFamily="34" charset="0"/>
                <a:cs typeface="Calibri" panose="020F0502020204030204" pitchFamily="34" charset="0"/>
              </a:rPr>
              <a:t>Taking care of our people.</a:t>
            </a:r>
          </a:p>
          <a:p>
            <a:r>
              <a:rPr lang="en-US" sz="2100" b="1" dirty="0">
                <a:latin typeface="Calibri" panose="020F0502020204030204" pitchFamily="34" charset="0"/>
                <a:cs typeface="Calibri" panose="020F0502020204030204" pitchFamily="34" charset="0"/>
              </a:rPr>
              <a:t>Respect for all people.</a:t>
            </a:r>
          </a:p>
          <a:p>
            <a:r>
              <a:rPr lang="en-US" sz="2100" b="1" dirty="0">
                <a:latin typeface="Calibri" panose="020F0502020204030204" pitchFamily="34" charset="0"/>
                <a:cs typeface="Calibri" panose="020F0502020204030204" pitchFamily="34" charset="0"/>
              </a:rPr>
              <a:t>Doing the right thing.</a:t>
            </a:r>
          </a:p>
        </p:txBody>
      </p:sp>
      <p:sp>
        <p:nvSpPr>
          <p:cNvPr id="7" name="Rectangle 6">
            <a:extLst>
              <a:ext uri="{FF2B5EF4-FFF2-40B4-BE49-F238E27FC236}">
                <a16:creationId xmlns:a16="http://schemas.microsoft.com/office/drawing/2014/main" id="{396A4312-E2FB-87E9-7F21-153874928298}"/>
              </a:ext>
            </a:extLst>
          </p:cNvPr>
          <p:cNvSpPr/>
          <p:nvPr/>
        </p:nvSpPr>
        <p:spPr>
          <a:xfrm>
            <a:off x="2152650" y="3594100"/>
            <a:ext cx="3651250" cy="2008520"/>
          </a:xfrm>
          <a:prstGeom prst="rect">
            <a:avLst/>
          </a:prstGeom>
          <a:solidFill>
            <a:schemeClr val="accent6">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400" b="1" dirty="0">
                <a:solidFill>
                  <a:srgbClr val="0000FF"/>
                </a:solidFill>
                <a:latin typeface="Calibri" panose="020F0502020204030204" pitchFamily="34" charset="0"/>
                <a:cs typeface="Calibri" panose="020F0502020204030204" pitchFamily="34" charset="0"/>
              </a:rPr>
              <a:t>Impact:</a:t>
            </a:r>
          </a:p>
          <a:p>
            <a:pPr marL="228600" indent="-228600">
              <a:lnSpc>
                <a:spcPct val="90000"/>
              </a:lnSpc>
              <a:spcBef>
                <a:spcPts val="1000"/>
              </a:spcBef>
              <a:buFont typeface="Arial" panose="020B0604020202020204" pitchFamily="34" charset="0"/>
              <a:buChar char="•"/>
              <a:defRPr/>
            </a:pPr>
            <a:r>
              <a:rPr lang="en-US" sz="2100" b="1" dirty="0">
                <a:solidFill>
                  <a:prstClr val="black"/>
                </a:solidFill>
                <a:latin typeface="Calibri" panose="020F0502020204030204" pitchFamily="34" charset="0"/>
                <a:cs typeface="Calibri" panose="020F0502020204030204" pitchFamily="34" charset="0"/>
              </a:rPr>
              <a:t>America's Best Employer for Diversity, Forbes</a:t>
            </a:r>
          </a:p>
          <a:p>
            <a:pPr marL="228600" indent="-228600">
              <a:lnSpc>
                <a:spcPct val="90000"/>
              </a:lnSpc>
              <a:spcBef>
                <a:spcPts val="1000"/>
              </a:spcBef>
              <a:buFont typeface="Arial" panose="020B0604020202020204" pitchFamily="34" charset="0"/>
              <a:buChar char="•"/>
              <a:defRPr/>
            </a:pPr>
            <a:r>
              <a:rPr lang="en-US" sz="2100" b="1" dirty="0">
                <a:solidFill>
                  <a:prstClr val="black"/>
                </a:solidFill>
                <a:latin typeface="Calibri" panose="020F0502020204030204" pitchFamily="34" charset="0"/>
                <a:cs typeface="Calibri" panose="020F0502020204030204" pitchFamily="34" charset="0"/>
              </a:rPr>
              <a:t>90% of store leaders started as associates</a:t>
            </a:r>
          </a:p>
          <a:p>
            <a:endParaRPr lang="en-US" sz="2400" b="1" dirty="0">
              <a:solidFill>
                <a:srgbClr val="0000FF"/>
              </a:solidFill>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98EA7BF2-ADB6-5ACD-9F6A-E16BF533FA29}"/>
              </a:ext>
            </a:extLst>
          </p:cNvPr>
          <p:cNvSpPr/>
          <p:nvPr/>
        </p:nvSpPr>
        <p:spPr>
          <a:xfrm>
            <a:off x="6388102" y="2800350"/>
            <a:ext cx="3251200" cy="1714500"/>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8" descr="Logo&#10;&#10;Description automatically generated">
            <a:extLst>
              <a:ext uri="{FF2B5EF4-FFF2-40B4-BE49-F238E27FC236}">
                <a16:creationId xmlns:a16="http://schemas.microsoft.com/office/drawing/2014/main" id="{7D6A4E34-1BD3-97CC-9B40-840D08AFADE1}"/>
              </a:ext>
            </a:extLst>
          </p:cNvPr>
          <p:cNvPicPr>
            <a:picLocks noChangeAspect="1"/>
          </p:cNvPicPr>
          <p:nvPr/>
        </p:nvPicPr>
        <p:blipFill>
          <a:blip r:embed="rId3"/>
          <a:stretch>
            <a:fillRect/>
          </a:stretch>
        </p:blipFill>
        <p:spPr>
          <a:xfrm>
            <a:off x="6096000" y="2082800"/>
            <a:ext cx="3878294" cy="3519820"/>
          </a:xfrm>
          <a:prstGeom prst="rect">
            <a:avLst/>
          </a:prstGeom>
        </p:spPr>
      </p:pic>
    </p:spTree>
    <p:extLst>
      <p:ext uri="{BB962C8B-B14F-4D97-AF65-F5344CB8AC3E}">
        <p14:creationId xmlns:p14="http://schemas.microsoft.com/office/powerpoint/2010/main" val="2092373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5EDDA0-F104-AEA8-CB5A-F9D50D5B51C5}"/>
              </a:ext>
            </a:extLst>
          </p:cNvPr>
          <p:cNvSpPr>
            <a:spLocks noGrp="1"/>
          </p:cNvSpPr>
          <p:nvPr>
            <p:ph type="title"/>
          </p:nvPr>
        </p:nvSpPr>
        <p:spPr>
          <a:xfrm>
            <a:off x="128588" y="313720"/>
            <a:ext cx="5797534" cy="734633"/>
          </a:xfrm>
        </p:spPr>
        <p:txBody>
          <a:bodyPr/>
          <a:lstStyle/>
          <a:p>
            <a:r>
              <a:rPr lang="en-US" dirty="0"/>
              <a:t>Commissioner Objectives!</a:t>
            </a:r>
          </a:p>
        </p:txBody>
      </p:sp>
      <p:sp>
        <p:nvSpPr>
          <p:cNvPr id="3" name="Content Placeholder 2">
            <a:extLst>
              <a:ext uri="{FF2B5EF4-FFF2-40B4-BE49-F238E27FC236}">
                <a16:creationId xmlns:a16="http://schemas.microsoft.com/office/drawing/2014/main" id="{C3BCD666-9C26-8B87-F793-181A4F28595E}"/>
              </a:ext>
            </a:extLst>
          </p:cNvPr>
          <p:cNvSpPr>
            <a:spLocks noGrp="1"/>
          </p:cNvSpPr>
          <p:nvPr>
            <p:ph idx="1"/>
          </p:nvPr>
        </p:nvSpPr>
        <p:spPr>
          <a:xfrm>
            <a:off x="2028824" y="1825625"/>
            <a:ext cx="9324975" cy="4351338"/>
          </a:xfrm>
        </p:spPr>
        <p:txBody>
          <a:bodyPr/>
          <a:lstStyle/>
          <a:p>
            <a:pPr>
              <a:lnSpc>
                <a:spcPct val="110000"/>
              </a:lnSpc>
              <a:defRPr/>
            </a:pPr>
            <a:r>
              <a:rPr lang="en-US" sz="3600" b="1" dirty="0">
                <a:solidFill>
                  <a:prstClr val="black"/>
                </a:solidFill>
                <a:latin typeface="Calibri" panose="020F0502020204030204"/>
              </a:rPr>
              <a:t>Membership retention</a:t>
            </a:r>
          </a:p>
          <a:p>
            <a:pPr>
              <a:lnSpc>
                <a:spcPct val="110000"/>
              </a:lnSpc>
              <a:defRPr/>
            </a:pPr>
            <a:r>
              <a:rPr lang="en-US" sz="3600" b="1" dirty="0">
                <a:solidFill>
                  <a:prstClr val="black"/>
                </a:solidFill>
                <a:latin typeface="Calibri" panose="020F0502020204030204"/>
              </a:rPr>
              <a:t>Membership growth</a:t>
            </a:r>
          </a:p>
          <a:p>
            <a:endParaRPr lang="en-US" dirty="0"/>
          </a:p>
          <a:p>
            <a:pPr marL="0" indent="0">
              <a:buNone/>
            </a:pPr>
            <a:r>
              <a:rPr lang="en-US" sz="3600" b="1" i="1" dirty="0">
                <a:solidFill>
                  <a:srgbClr val="002060"/>
                </a:solidFill>
              </a:rPr>
              <a:t>Objectives, Yes</a:t>
            </a:r>
          </a:p>
          <a:p>
            <a:pPr marL="0" indent="0">
              <a:buNone/>
            </a:pPr>
            <a:r>
              <a:rPr lang="en-US" sz="3600" b="1" i="1" dirty="0">
                <a:solidFill>
                  <a:srgbClr val="002060"/>
                </a:solidFill>
              </a:rPr>
              <a:t>But what’s our culture?</a:t>
            </a:r>
          </a:p>
        </p:txBody>
      </p:sp>
    </p:spTree>
    <p:extLst>
      <p:ext uri="{BB962C8B-B14F-4D97-AF65-F5344CB8AC3E}">
        <p14:creationId xmlns:p14="http://schemas.microsoft.com/office/powerpoint/2010/main" val="3652965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E8748-9414-48B8-AD12-1E8138BEA003}"/>
              </a:ext>
            </a:extLst>
          </p:cNvPr>
          <p:cNvSpPr>
            <a:spLocks noGrp="1"/>
          </p:cNvSpPr>
          <p:nvPr>
            <p:ph type="title"/>
          </p:nvPr>
        </p:nvSpPr>
        <p:spPr>
          <a:xfrm>
            <a:off x="157162" y="328530"/>
            <a:ext cx="5797534" cy="595285"/>
          </a:xfrm>
        </p:spPr>
        <p:txBody>
          <a:bodyPr/>
          <a:lstStyle/>
          <a:p>
            <a:r>
              <a:rPr lang="en-US" dirty="0"/>
              <a:t>Commissioner Culture</a:t>
            </a:r>
          </a:p>
        </p:txBody>
      </p:sp>
      <p:sp>
        <p:nvSpPr>
          <p:cNvPr id="3" name="Content Placeholder 2">
            <a:extLst>
              <a:ext uri="{FF2B5EF4-FFF2-40B4-BE49-F238E27FC236}">
                <a16:creationId xmlns:a16="http://schemas.microsoft.com/office/drawing/2014/main" id="{9D994246-1853-7390-BB26-44CEA5437DE6}"/>
              </a:ext>
            </a:extLst>
          </p:cNvPr>
          <p:cNvSpPr>
            <a:spLocks noGrp="1"/>
          </p:cNvSpPr>
          <p:nvPr>
            <p:ph idx="1"/>
          </p:nvPr>
        </p:nvSpPr>
        <p:spPr>
          <a:xfrm>
            <a:off x="1303742" y="1880489"/>
            <a:ext cx="9584515" cy="4351338"/>
          </a:xfrm>
        </p:spPr>
        <p:txBody>
          <a:bodyPr>
            <a:normAutofit/>
          </a:bodyPr>
          <a:lstStyle/>
          <a:p>
            <a:pPr marL="0" indent="0" algn="ctr">
              <a:buNone/>
            </a:pPr>
            <a:r>
              <a:rPr lang="en-US" sz="3600" b="1" dirty="0">
                <a:latin typeface="Calibri"/>
                <a:cs typeface="Times New Roman"/>
              </a:rPr>
              <a:t>Be the Heart </a:t>
            </a:r>
          </a:p>
          <a:p>
            <a:pPr marL="0" indent="0" algn="ctr">
              <a:buNone/>
            </a:pPr>
            <a:r>
              <a:rPr lang="en-US" sz="3600" b="1" dirty="0">
                <a:latin typeface="Calibri"/>
                <a:cs typeface="Times New Roman"/>
              </a:rPr>
              <a:t>Build Relationships</a:t>
            </a:r>
          </a:p>
          <a:p>
            <a:pPr marL="0" indent="0" algn="ctr">
              <a:buNone/>
            </a:pPr>
            <a:r>
              <a:rPr lang="en-US" sz="3600" b="1" dirty="0">
                <a:latin typeface="Calibri"/>
                <a:cs typeface="Times New Roman"/>
              </a:rPr>
              <a:t>Change Lives</a:t>
            </a:r>
          </a:p>
          <a:p>
            <a:pPr marL="0" indent="0" algn="ctr">
              <a:buNone/>
            </a:pPr>
            <a:endParaRPr lang="en-US" sz="4000" dirty="0">
              <a:latin typeface="Calibri"/>
              <a:cs typeface="Times New Roman"/>
            </a:endParaRPr>
          </a:p>
          <a:p>
            <a:pPr marL="0" indent="0" algn="ctr">
              <a:buNone/>
            </a:pPr>
            <a:r>
              <a:rPr lang="en-US" sz="3200" b="1" dirty="0">
                <a:latin typeface="Calibri"/>
                <a:cs typeface="Times New Roman"/>
              </a:rPr>
              <a:t>These seven words can help transform unit service in</a:t>
            </a:r>
          </a:p>
          <a:p>
            <a:endParaRPr lang="en-US" sz="4000" dirty="0"/>
          </a:p>
        </p:txBody>
      </p:sp>
      <p:pic>
        <p:nvPicPr>
          <p:cNvPr id="6" name="Picture 5">
            <a:extLst>
              <a:ext uri="{FF2B5EF4-FFF2-40B4-BE49-F238E27FC236}">
                <a16:creationId xmlns:a16="http://schemas.microsoft.com/office/drawing/2014/main" id="{06C62F8D-7280-34D4-6794-A0130499EB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0626" y="5112263"/>
            <a:ext cx="4430748" cy="685033"/>
          </a:xfrm>
          <a:prstGeom prst="rect">
            <a:avLst/>
          </a:prstGeom>
        </p:spPr>
      </p:pic>
    </p:spTree>
    <p:extLst>
      <p:ext uri="{BB962C8B-B14F-4D97-AF65-F5344CB8AC3E}">
        <p14:creationId xmlns:p14="http://schemas.microsoft.com/office/powerpoint/2010/main" val="2626744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272622C7-3E55-4C47-454C-7A6C4168E8C0}"/>
              </a:ext>
            </a:extLst>
          </p:cNvPr>
          <p:cNvSpPr>
            <a:spLocks noGrp="1"/>
          </p:cNvSpPr>
          <p:nvPr>
            <p:ph type="title"/>
          </p:nvPr>
        </p:nvSpPr>
        <p:spPr>
          <a:xfrm>
            <a:off x="114300" y="362146"/>
            <a:ext cx="6184670" cy="768153"/>
          </a:xfrm>
        </p:spPr>
        <p:txBody>
          <a:bodyPr>
            <a:noAutofit/>
          </a:bodyPr>
          <a:lstStyle/>
          <a:p>
            <a:r>
              <a:rPr lang="en-US" dirty="0"/>
              <a:t>What is Commissioner Culture?</a:t>
            </a:r>
          </a:p>
        </p:txBody>
      </p:sp>
      <p:sp>
        <p:nvSpPr>
          <p:cNvPr id="3" name="Content Placeholder 2">
            <a:extLst>
              <a:ext uri="{FF2B5EF4-FFF2-40B4-BE49-F238E27FC236}">
                <a16:creationId xmlns:a16="http://schemas.microsoft.com/office/drawing/2014/main" id="{0907D429-9224-E6E1-9AE3-17E16E953BCE}"/>
              </a:ext>
            </a:extLst>
          </p:cNvPr>
          <p:cNvSpPr>
            <a:spLocks noGrp="1"/>
          </p:cNvSpPr>
          <p:nvPr>
            <p:ph idx="4294967295"/>
          </p:nvPr>
        </p:nvSpPr>
        <p:spPr>
          <a:xfrm>
            <a:off x="1800226" y="1825626"/>
            <a:ext cx="8253412" cy="3902075"/>
          </a:xfrm>
        </p:spPr>
        <p:txBody>
          <a:bodyPr>
            <a:normAutofit/>
          </a:bodyPr>
          <a:lstStyle/>
          <a:p>
            <a:pPr marL="0" indent="0">
              <a:buNone/>
            </a:pPr>
            <a:r>
              <a:rPr lang="en-US" sz="3200" b="1" dirty="0">
                <a:ea typeface="Calibri" panose="020F0502020204030204" pitchFamily="34" charset="0"/>
                <a:cs typeface="Times New Roman"/>
              </a:rPr>
              <a:t>The mission of Scouting America is to prepare young people to make ethical and moral choices over their lifetimes by instilling in them the values of the Scout Oath and Law.</a:t>
            </a:r>
          </a:p>
          <a:p>
            <a:pPr marL="0" indent="0">
              <a:buNone/>
            </a:pPr>
            <a:endParaRPr lang="en-US" sz="3200" b="1" dirty="0">
              <a:ea typeface="Calibri" panose="020F0502020204030204" pitchFamily="34" charset="0"/>
              <a:cs typeface="Times New Roman"/>
            </a:endParaRPr>
          </a:p>
          <a:p>
            <a:pPr marL="0" indent="0">
              <a:buNone/>
            </a:pPr>
            <a:r>
              <a:rPr lang="en-US" sz="3200" b="1" i="1" dirty="0">
                <a:solidFill>
                  <a:srgbClr val="002060"/>
                </a:solidFill>
              </a:rPr>
              <a:t>That covers beliefs, values, and principles… What about the ways to do this?</a:t>
            </a:r>
          </a:p>
          <a:p>
            <a:endParaRPr lang="en-US" sz="3200" b="1" dirty="0">
              <a:latin typeface="Calibri"/>
              <a:ea typeface="Calibri" panose="020F0502020204030204" pitchFamily="34" charset="0"/>
              <a:cs typeface="Times New Roman"/>
            </a:endParaRPr>
          </a:p>
          <a:p>
            <a:endParaRPr lang="en-US" dirty="0"/>
          </a:p>
        </p:txBody>
      </p:sp>
    </p:spTree>
    <p:extLst>
      <p:ext uri="{BB962C8B-B14F-4D97-AF65-F5344CB8AC3E}">
        <p14:creationId xmlns:p14="http://schemas.microsoft.com/office/powerpoint/2010/main" val="26672437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121</TotalTime>
  <Words>2442</Words>
  <Application>Microsoft Office PowerPoint</Application>
  <PresentationFormat>Widescreen</PresentationFormat>
  <Paragraphs>243</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Aptos</vt:lpstr>
      <vt:lpstr>Arial</vt:lpstr>
      <vt:lpstr>Calibri</vt:lpstr>
      <vt:lpstr>Office Theme</vt:lpstr>
      <vt:lpstr>  BCS 125 Commissioner Culture    </vt:lpstr>
      <vt:lpstr>Course Objectives</vt:lpstr>
      <vt:lpstr>Culture Definition</vt:lpstr>
      <vt:lpstr>Culture Definition</vt:lpstr>
      <vt:lpstr>Workplace Culture</vt:lpstr>
      <vt:lpstr>Workplace Culture</vt:lpstr>
      <vt:lpstr>Commissioner Objectives!</vt:lpstr>
      <vt:lpstr>Commissioner Culture</vt:lpstr>
      <vt:lpstr>What is Commissioner Culture?</vt:lpstr>
      <vt:lpstr>The Culture of Unit Service Defined</vt:lpstr>
      <vt:lpstr>The Culture of Unit Service</vt:lpstr>
      <vt:lpstr>Unit Connections and Commissioner Culture</vt:lpstr>
      <vt:lpstr>Unit Connections and Commissioner Culture</vt:lpstr>
      <vt:lpstr>Unit Connections and Commissioner Culture</vt:lpstr>
      <vt:lpstr>The Role of Roundtable in Commissioner Culture</vt:lpstr>
      <vt:lpstr>The Role of Roundtable in Commissioner Culture</vt:lpstr>
      <vt:lpstr>The Impact</vt:lpstr>
      <vt:lpstr>Fitting It All Together</vt:lpstr>
      <vt:lpstr>Small Group Discussion</vt:lpstr>
      <vt:lpstr>PowerPoint Presentation</vt:lpstr>
      <vt:lpstr>Find Out More!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21</cp:revision>
  <dcterms:created xsi:type="dcterms:W3CDTF">2025-02-10T18:13:23Z</dcterms:created>
  <dcterms:modified xsi:type="dcterms:W3CDTF">2025-05-02T15:47:02Z</dcterms:modified>
</cp:coreProperties>
</file>