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handoutMasterIdLst>
    <p:handoutMasterId r:id="rId20"/>
  </p:handoutMasterIdLst>
  <p:sldIdLst>
    <p:sldId id="288" r:id="rId2"/>
    <p:sldId id="298" r:id="rId3"/>
    <p:sldId id="322" r:id="rId4"/>
    <p:sldId id="323" r:id="rId5"/>
    <p:sldId id="300" r:id="rId6"/>
    <p:sldId id="301" r:id="rId7"/>
    <p:sldId id="305" r:id="rId8"/>
    <p:sldId id="307" r:id="rId9"/>
    <p:sldId id="308" r:id="rId10"/>
    <p:sldId id="309" r:id="rId11"/>
    <p:sldId id="310" r:id="rId12"/>
    <p:sldId id="319" r:id="rId13"/>
    <p:sldId id="312" r:id="rId14"/>
    <p:sldId id="317" r:id="rId15"/>
    <p:sldId id="324" r:id="rId16"/>
    <p:sldId id="325" r:id="rId17"/>
    <p:sldId id="320"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8nWCO8qWcqvBotN1LFD1cQ==" hashData="bNw88ScNp0pRCjIpM3ih26m0ycKvE+jRL35Wzq9Ce6MgOfuEWtqxvIbYuUoSzNsYYmwZiJMLHZuJ6WXwOSY9gg=="/>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03" autoAdjust="0"/>
    <p:restoredTop sz="72166" autoAdjust="0"/>
  </p:normalViewPr>
  <p:slideViewPr>
    <p:cSldViewPr snapToGrid="0">
      <p:cViewPr varScale="1">
        <p:scale>
          <a:sx n="52" d="100"/>
          <a:sy n="52" d="100"/>
        </p:scale>
        <p:origin x="128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FC5ABFE-63B8-9146-B138-F1F43B420597}" type="datetimeFigureOut">
              <a:rPr lang="en-US" smtClean="0"/>
              <a:t>10/25/2022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CAA1D8D-BF9F-0B48-939A-B6040EDC0FE5}" type="slidenum">
              <a:rPr lang="en-US" smtClean="0"/>
              <a:t>‹#›</a:t>
            </a:fld>
            <a:endParaRPr lang="en-US"/>
          </a:p>
        </p:txBody>
      </p:sp>
    </p:spTree>
    <p:extLst>
      <p:ext uri="{BB962C8B-B14F-4D97-AF65-F5344CB8AC3E}">
        <p14:creationId xmlns:p14="http://schemas.microsoft.com/office/powerpoint/2010/main" val="35205618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5C3D78-A558-4A5C-A220-47B2F40F1CF1}" type="datetimeFigureOut">
              <a:rPr lang="en-US" smtClean="0"/>
              <a:t>10/25/2022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BE1668-4D6A-4C8F-8C32-819FE6F32F94}" type="slidenum">
              <a:rPr lang="en-US" smtClean="0"/>
              <a:t>‹#›</a:t>
            </a:fld>
            <a:endParaRPr lang="en-US"/>
          </a:p>
        </p:txBody>
      </p:sp>
    </p:spTree>
    <p:extLst>
      <p:ext uri="{BB962C8B-B14F-4D97-AF65-F5344CB8AC3E}">
        <p14:creationId xmlns:p14="http://schemas.microsoft.com/office/powerpoint/2010/main" val="3028587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teamgantt.com/blog/project-scope-document"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9300" y="347663"/>
            <a:ext cx="2819400" cy="2114550"/>
          </a:xfrm>
        </p:spPr>
      </p:sp>
      <p:sp>
        <p:nvSpPr>
          <p:cNvPr id="3" name="Notes Placeholder 2"/>
          <p:cNvSpPr>
            <a:spLocks noGrp="1"/>
          </p:cNvSpPr>
          <p:nvPr>
            <p:ph type="body" idx="1"/>
          </p:nvPr>
        </p:nvSpPr>
        <p:spPr>
          <a:xfrm>
            <a:off x="561914" y="2743200"/>
            <a:ext cx="5486400" cy="6053137"/>
          </a:xfrm>
        </p:spPr>
        <p:txBody>
          <a:bodyPr/>
          <a:lstStyle/>
          <a:p>
            <a:r>
              <a:rPr lang="en-US" b="1" kern="1200" dirty="0">
                <a:solidFill>
                  <a:schemeClr val="tx1"/>
                </a:solidFill>
                <a:effectLst/>
                <a:ea typeface="+mn-ea"/>
                <a:cs typeface="+mn-cs"/>
              </a:rPr>
              <a:t>Faculty Introduction</a:t>
            </a:r>
            <a:endParaRPr lang="en-US" kern="1200" dirty="0">
              <a:solidFill>
                <a:schemeClr val="tx1"/>
              </a:solidFill>
              <a:effectLst/>
              <a:ea typeface="+mn-ea"/>
              <a:cs typeface="+mn-cs"/>
            </a:endParaRPr>
          </a:p>
          <a:p>
            <a:r>
              <a:rPr lang="en-US" b="1" kern="1200" dirty="0">
                <a:solidFill>
                  <a:schemeClr val="tx1"/>
                </a:solidFill>
                <a:effectLst/>
                <a:ea typeface="+mn-ea"/>
                <a:cs typeface="+mn-cs"/>
              </a:rPr>
              <a:t>Course Description:  </a:t>
            </a:r>
            <a:endParaRPr lang="en-US" kern="1200" dirty="0">
              <a:solidFill>
                <a:schemeClr val="tx1"/>
              </a:solidFill>
              <a:effectLst/>
              <a:ea typeface="+mn-ea"/>
              <a:cs typeface="+mn-cs"/>
            </a:endParaRPr>
          </a:p>
          <a:p>
            <a:pPr>
              <a:lnSpc>
                <a:spcPct val="150000"/>
              </a:lnSpc>
            </a:pPr>
            <a:r>
              <a:rPr lang="en-US" kern="1200" dirty="0">
                <a:solidFill>
                  <a:schemeClr val="tx1"/>
                </a:solidFill>
                <a:effectLst/>
                <a:ea typeface="+mn-ea"/>
                <a:cs typeface="+mn-cs"/>
              </a:rPr>
              <a:t>This session covers the Project/Thesis outline and a variety of suggestions for writing and revising the report.</a:t>
            </a:r>
          </a:p>
          <a:p>
            <a:pPr>
              <a:lnSpc>
                <a:spcPct val="150000"/>
              </a:lnSpc>
            </a:pPr>
            <a:endParaRPr lang="en-US" b="1" dirty="0"/>
          </a:p>
          <a:p>
            <a:pPr>
              <a:lnSpc>
                <a:spcPct val="150000"/>
              </a:lnSpc>
            </a:pPr>
            <a:r>
              <a:rPr lang="en-US" b="1" kern="1200" dirty="0">
                <a:solidFill>
                  <a:schemeClr val="tx1"/>
                </a:solidFill>
                <a:effectLst/>
                <a:ea typeface="+mn-ea"/>
                <a:cs typeface="+mn-cs"/>
              </a:rPr>
              <a:t>Important Instructor Note:  </a:t>
            </a:r>
          </a:p>
          <a:p>
            <a:pPr>
              <a:lnSpc>
                <a:spcPct val="150000"/>
              </a:lnSpc>
            </a:pPr>
            <a:r>
              <a:rPr lang="en-US" dirty="0">
                <a:solidFill>
                  <a:srgbClr val="000000"/>
                </a:solidFill>
                <a:effectLst/>
                <a:ea typeface="Times New Roman" panose="02020603050405020304" pitchFamily="18" charset="0"/>
              </a:rPr>
              <a:t>It is strongly suggested that when teaching this session, you should recruit an additional commissioner who has already earned their doctorate – preferably one who has worked on a project and the other who has written a thesis – so they might share their experience and work with participants in the breakout group activity.</a:t>
            </a:r>
            <a:endParaRPr lang="en-US" b="1" kern="1200" dirty="0">
              <a:solidFill>
                <a:schemeClr val="tx1"/>
              </a:solidFill>
              <a:effectLst/>
              <a:ea typeface="+mn-ea"/>
              <a:cs typeface="+mn-cs"/>
            </a:endParaRPr>
          </a:p>
          <a:p>
            <a:pPr>
              <a:lnSpc>
                <a:spcPct val="150000"/>
              </a:lnSpc>
            </a:pPr>
            <a:endParaRPr lang="en-US" kern="1200" dirty="0">
              <a:solidFill>
                <a:schemeClr val="tx1"/>
              </a:solidFill>
              <a:effectLst/>
              <a:ea typeface="+mn-ea"/>
              <a:cs typeface="+mn-cs"/>
            </a:endParaRPr>
          </a:p>
          <a:p>
            <a:pPr>
              <a:lnSpc>
                <a:spcPct val="150000"/>
              </a:lnSpc>
            </a:pPr>
            <a:r>
              <a:rPr lang="en-US" kern="1200" dirty="0">
                <a:solidFill>
                  <a:schemeClr val="tx1"/>
                </a:solidFill>
                <a:effectLst/>
                <a:ea typeface="+mn-ea"/>
                <a:cs typeface="+mn-cs"/>
              </a:rPr>
              <a:t>Our goal is to have Commissioners meet with the successful completion of a thesis or project.</a:t>
            </a:r>
          </a:p>
          <a:p>
            <a:pPr>
              <a:lnSpc>
                <a:spcPct val="150000"/>
              </a:lnSpc>
            </a:pPr>
            <a:endParaRPr lang="en-US" b="1" kern="1200" dirty="0">
              <a:solidFill>
                <a:schemeClr val="tx1"/>
              </a:solidFill>
              <a:effectLst/>
              <a:ea typeface="+mn-ea"/>
              <a:cs typeface="+mn-cs"/>
            </a:endParaRPr>
          </a:p>
          <a:p>
            <a:pPr marL="0" marR="0">
              <a:spcBef>
                <a:spcPts val="0"/>
              </a:spcBef>
              <a:spcAft>
                <a:spcPts val="0"/>
              </a:spcAft>
            </a:pPr>
            <a:r>
              <a:rPr lang="en-US" sz="1800" b="1" dirty="0">
                <a:effectLst/>
                <a:latin typeface="Calibri" panose="020F0502020204030204" pitchFamily="34" charset="0"/>
                <a:ea typeface="Times New Roman" panose="02020603050405020304" pitchFamily="18" charset="0"/>
                <a:cs typeface="Calibri" panose="020F0502020204030204" pitchFamily="34" charset="0"/>
              </a:rPr>
              <a:t>“</a:t>
            </a:r>
            <a:r>
              <a:rPr lang="en-US" i="1" dirty="0">
                <a:effectLst/>
                <a:latin typeface="Calibri" panose="020F0502020204030204" pitchFamily="34" charset="0"/>
                <a:ea typeface="Times New Roman" panose="02020603050405020304" pitchFamily="18" charset="0"/>
                <a:cs typeface="Calibri" panose="020F0502020204030204" pitchFamily="34" charset="0"/>
              </a:rPr>
              <a:t>A Guidebook for Earning Your Doctorate of Commissioner Science and Doctorate of Commissioner Science Knot Award</a:t>
            </a:r>
            <a:r>
              <a:rPr lang="en-US" dirty="0">
                <a:effectLst/>
                <a:latin typeface="Calibri" panose="020F0502020204030204" pitchFamily="34" charset="0"/>
                <a:ea typeface="Times New Roman" panose="02020603050405020304" pitchFamily="18" charset="0"/>
                <a:cs typeface="Calibri" panose="020F0502020204030204" pitchFamily="34" charset="0"/>
              </a:rPr>
              <a:t>” - 2022 is available to assist with DSC 501 and DCS 503.</a:t>
            </a:r>
            <a:endParaRPr lang="en-US" dirty="0">
              <a:effectLst/>
              <a:latin typeface="Calibri" panose="020F0502020204030204" pitchFamily="34" charset="0"/>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1</a:t>
            </a:fld>
            <a:endParaRPr lang="en-US"/>
          </a:p>
        </p:txBody>
      </p:sp>
    </p:spTree>
    <p:extLst>
      <p:ext uri="{BB962C8B-B14F-4D97-AF65-F5344CB8AC3E}">
        <p14:creationId xmlns:p14="http://schemas.microsoft.com/office/powerpoint/2010/main" val="4140890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85938" y="546100"/>
            <a:ext cx="3284537" cy="2463800"/>
          </a:xfrm>
        </p:spPr>
      </p:sp>
      <p:sp>
        <p:nvSpPr>
          <p:cNvPr id="3" name="Notes Placeholder 2"/>
          <p:cNvSpPr>
            <a:spLocks noGrp="1"/>
          </p:cNvSpPr>
          <p:nvPr>
            <p:ph type="body" idx="1"/>
          </p:nvPr>
        </p:nvSpPr>
        <p:spPr>
          <a:xfrm>
            <a:off x="685006" y="3376246"/>
            <a:ext cx="5486400" cy="4907328"/>
          </a:xfrm>
        </p:spPr>
        <p:txBody>
          <a:bodyPr/>
          <a:lstStyle/>
          <a:p>
            <a:r>
              <a:rPr lang="en-US" sz="1200" b="1" kern="1200" dirty="0">
                <a:solidFill>
                  <a:schemeClr val="tx1"/>
                </a:solidFill>
                <a:effectLst/>
                <a:latin typeface="+mn-lt"/>
                <a:ea typeface="+mn-ea"/>
                <a:cs typeface="+mn-cs"/>
              </a:rPr>
              <a:t>Writing the Project Report or 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a:lnSpc>
                <a:spcPct val="150000"/>
              </a:lnSpc>
            </a:pPr>
            <a:r>
              <a:rPr lang="en-US" sz="1200" kern="1200" dirty="0">
                <a:solidFill>
                  <a:schemeClr val="tx1"/>
                </a:solidFill>
                <a:effectLst/>
                <a:latin typeface="+mn-lt"/>
                <a:ea typeface="+mn-ea"/>
                <a:cs typeface="+mn-cs"/>
              </a:rPr>
              <a:t>Assemble your materials because now it’s time to write your report. Organize notes according to the outline you prepared</a:t>
            </a:r>
          </a:p>
          <a:p>
            <a:pPr marL="171450" indent="-171450">
              <a:lnSpc>
                <a:spcPct val="150000"/>
              </a:lnSpc>
              <a:buFont typeface="Arial" panose="020B0604020202020204" pitchFamily="34" charset="0"/>
              <a:buChar char="•"/>
            </a:pPr>
            <a:r>
              <a:rPr lang="en-US" sz="1200" kern="1200" dirty="0">
                <a:solidFill>
                  <a:schemeClr val="tx1"/>
                </a:solidFill>
                <a:effectLst/>
                <a:latin typeface="+mn-lt"/>
                <a:ea typeface="+mn-ea"/>
                <a:cs typeface="+mn-cs"/>
              </a:rPr>
              <a:t>If you include diagrams, organize them in a logical order so that they build on each other and depict the story you are trying to tell.  </a:t>
            </a:r>
          </a:p>
          <a:p>
            <a:pPr marL="171450" indent="-171450">
              <a:lnSpc>
                <a:spcPct val="150000"/>
              </a:lnSpc>
              <a:buFont typeface="Arial" panose="020B0604020202020204" pitchFamily="34" charset="0"/>
              <a:buChar char="•"/>
            </a:pPr>
            <a:r>
              <a:rPr lang="en-US" sz="1200" kern="1200" dirty="0">
                <a:solidFill>
                  <a:schemeClr val="tx1"/>
                </a:solidFill>
                <a:effectLst/>
                <a:latin typeface="+mn-lt"/>
                <a:ea typeface="+mn-ea"/>
                <a:cs typeface="+mn-cs"/>
              </a:rPr>
              <a:t>When using factual material or the thoughts of others, be sure to give accurate and complete credit in the citations</a:t>
            </a:r>
          </a:p>
          <a:p>
            <a:pPr marL="171450" indent="-171450">
              <a:lnSpc>
                <a:spcPct val="150000"/>
              </a:lnSpc>
              <a:buFont typeface="Arial" panose="020B0604020202020204" pitchFamily="34" charset="0"/>
              <a:buChar char="•"/>
            </a:pPr>
            <a:r>
              <a:rPr lang="en-US" sz="1200" kern="1200" dirty="0">
                <a:solidFill>
                  <a:schemeClr val="tx1"/>
                </a:solidFill>
                <a:effectLst/>
                <a:latin typeface="+mn-lt"/>
                <a:ea typeface="+mn-ea"/>
                <a:cs typeface="+mn-cs"/>
              </a:rPr>
              <a:t>What to put in appendices – Tables of data you may have collected, lists of possible Scouting sponsors or supporters, information whose detail is not needed in the body, but may prove useful to other users, and so forth.</a:t>
            </a:r>
          </a:p>
          <a:p>
            <a:pPr>
              <a:lnSpc>
                <a:spcPct val="150000"/>
              </a:lnSpc>
            </a:pPr>
            <a:endParaRPr lang="en-US" sz="1200" kern="1200" dirty="0">
              <a:solidFill>
                <a:schemeClr val="tx1"/>
              </a:solidFill>
              <a:effectLst/>
              <a:latin typeface="+mn-lt"/>
              <a:ea typeface="+mn-ea"/>
              <a:cs typeface="+mn-cs"/>
            </a:endParaRPr>
          </a:p>
          <a:p>
            <a:pPr>
              <a:lnSpc>
                <a:spcPct val="150000"/>
              </a:lnSpc>
            </a:pPr>
            <a:r>
              <a:rPr lang="en-US" sz="1200" kern="1200" baseline="0" dirty="0">
                <a:solidFill>
                  <a:schemeClr val="tx1"/>
                </a:solidFill>
                <a:effectLst/>
                <a:latin typeface="+mn-lt"/>
                <a:ea typeface="+mn-ea"/>
                <a:cs typeface="+mn-cs"/>
              </a:rPr>
              <a:t>The format of your report is not that important – just </a:t>
            </a:r>
            <a:r>
              <a:rPr lang="en-US" sz="1200" b="1" kern="1200" baseline="0" dirty="0">
                <a:solidFill>
                  <a:schemeClr val="tx1"/>
                </a:solidFill>
                <a:effectLst/>
                <a:latin typeface="+mn-lt"/>
                <a:ea typeface="+mn-ea"/>
                <a:cs typeface="+mn-cs"/>
              </a:rPr>
              <a:t>make sure that someone reading your work can find where you obtained your information.</a:t>
            </a:r>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10</a:t>
            </a:fld>
            <a:endParaRPr lang="en-US"/>
          </a:p>
        </p:txBody>
      </p:sp>
    </p:spTree>
    <p:extLst>
      <p:ext uri="{BB962C8B-B14F-4D97-AF65-F5344CB8AC3E}">
        <p14:creationId xmlns:p14="http://schemas.microsoft.com/office/powerpoint/2010/main" val="1197111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43088" y="762000"/>
            <a:ext cx="3170237" cy="2376488"/>
          </a:xfrm>
        </p:spPr>
      </p:sp>
      <p:sp>
        <p:nvSpPr>
          <p:cNvPr id="3" name="Notes Placeholder 2"/>
          <p:cNvSpPr>
            <a:spLocks noGrp="1"/>
          </p:cNvSpPr>
          <p:nvPr>
            <p:ph type="body" idx="1"/>
          </p:nvPr>
        </p:nvSpPr>
        <p:spPr>
          <a:xfrm>
            <a:off x="685006" y="3138419"/>
            <a:ext cx="5486400" cy="5104059"/>
          </a:xfrm>
        </p:spPr>
        <p: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lang="en-US" b="1" kern="1200" dirty="0">
                <a:solidFill>
                  <a:schemeClr val="tx1"/>
                </a:solidFill>
                <a:effectLst/>
                <a:latin typeface="+mn-lt"/>
                <a:ea typeface="+mn-ea"/>
                <a:cs typeface="+mn-cs"/>
              </a:rPr>
              <a:t>Write Your First Draft</a:t>
            </a:r>
          </a:p>
          <a:p>
            <a:pPr>
              <a:lnSpc>
                <a:spcPct val="150000"/>
              </a:lnSpc>
            </a:pPr>
            <a:r>
              <a:rPr lang="en-US" dirty="0">
                <a:effectLst/>
                <a:ea typeface="Times New Roman" panose="02020603050405020304" pitchFamily="18" charset="0"/>
              </a:rPr>
              <a:t>Reading your report aloud will make you experience the words more like others might and will give you a more objective view of your work. It adds a precheck layer to your proofreading and can make you think a bit more about if it makes sense. Saying it aloud makes it sound more real, which is your goal. </a:t>
            </a:r>
            <a:r>
              <a:rPr lang="en-US" kern="1200" dirty="0">
                <a:solidFill>
                  <a:schemeClr val="tx1"/>
                </a:solidFill>
                <a:effectLst/>
                <a:ea typeface="+mn-ea"/>
                <a:cs typeface="+mn-cs"/>
              </a:rPr>
              <a:t> </a:t>
            </a:r>
            <a:br>
              <a:rPr lang="en-US" kern="1200" dirty="0">
                <a:solidFill>
                  <a:schemeClr val="tx1"/>
                </a:solidFill>
                <a:effectLst/>
                <a:ea typeface="+mn-ea"/>
                <a:cs typeface="+mn-cs"/>
              </a:rPr>
            </a:br>
            <a:endParaRPr lang="en-US" kern="1200" dirty="0">
              <a:solidFill>
                <a:schemeClr val="tx1"/>
              </a:solidFill>
              <a:effectLst/>
              <a:ea typeface="+mn-ea"/>
              <a:cs typeface="+mn-cs"/>
            </a:endParaRPr>
          </a:p>
          <a:p>
            <a:pPr>
              <a:lnSpc>
                <a:spcPct val="150000"/>
              </a:lnSpc>
            </a:pPr>
            <a:r>
              <a:rPr lang="en-US" b="1" kern="1200" dirty="0">
                <a:solidFill>
                  <a:schemeClr val="tx1"/>
                </a:solidFill>
                <a:effectLst/>
                <a:ea typeface="+mn-ea"/>
                <a:cs typeface="+mn-cs"/>
              </a:rPr>
              <a:t>Reread, Revise, Rewrite:</a:t>
            </a:r>
          </a:p>
          <a:p>
            <a:pPr>
              <a:lnSpc>
                <a:spcPct val="150000"/>
              </a:lnSpc>
            </a:pPr>
            <a:r>
              <a:rPr lang="en-US" kern="1200" dirty="0">
                <a:solidFill>
                  <a:schemeClr val="tx1"/>
                </a:solidFill>
                <a:effectLst/>
                <a:ea typeface="+mn-ea"/>
                <a:cs typeface="+mn-cs"/>
              </a:rPr>
              <a:t>In revising the first draft, ask yourself the following:</a:t>
            </a:r>
          </a:p>
          <a:p>
            <a:pPr marL="171450" indent="-171450">
              <a:lnSpc>
                <a:spcPct val="150000"/>
              </a:lnSpc>
              <a:buFont typeface="Arial" panose="020B0604020202020204" pitchFamily="34" charset="0"/>
              <a:buChar char="•"/>
            </a:pPr>
            <a:r>
              <a:rPr lang="en-US" kern="1200" dirty="0">
                <a:solidFill>
                  <a:schemeClr val="tx1"/>
                </a:solidFill>
                <a:effectLst/>
                <a:ea typeface="+mn-ea"/>
                <a:cs typeface="+mn-cs"/>
              </a:rPr>
              <a:t>Have I made my purpose clear?</a:t>
            </a:r>
          </a:p>
          <a:p>
            <a:pPr marL="171450" indent="-171450">
              <a:lnSpc>
                <a:spcPct val="150000"/>
              </a:lnSpc>
              <a:buFont typeface="Arial" panose="020B0604020202020204" pitchFamily="34" charset="0"/>
              <a:buChar char="•"/>
            </a:pPr>
            <a:r>
              <a:rPr lang="en-US" kern="1200" dirty="0">
                <a:solidFill>
                  <a:schemeClr val="tx1"/>
                </a:solidFill>
                <a:effectLst/>
                <a:ea typeface="+mn-ea"/>
                <a:cs typeface="+mn-cs"/>
              </a:rPr>
              <a:t>Are the major points of the thesis or project supported?</a:t>
            </a:r>
          </a:p>
          <a:p>
            <a:pPr marL="171450" indent="-171450">
              <a:lnSpc>
                <a:spcPct val="150000"/>
              </a:lnSpc>
              <a:buFont typeface="Arial" panose="020B0604020202020204" pitchFamily="34" charset="0"/>
              <a:buChar char="•"/>
            </a:pPr>
            <a:r>
              <a:rPr lang="en-US" kern="1200" dirty="0">
                <a:solidFill>
                  <a:schemeClr val="tx1"/>
                </a:solidFill>
                <a:effectLst/>
                <a:ea typeface="+mn-ea"/>
                <a:cs typeface="+mn-cs"/>
              </a:rPr>
              <a:t>Is my style too wordy?</a:t>
            </a:r>
          </a:p>
          <a:p>
            <a:pPr marL="171450" indent="-171450">
              <a:lnSpc>
                <a:spcPct val="150000"/>
              </a:lnSpc>
              <a:buFont typeface="Arial" panose="020B0604020202020204" pitchFamily="34" charset="0"/>
              <a:buChar char="•"/>
            </a:pPr>
            <a:r>
              <a:rPr lang="en-US" kern="1200" dirty="0">
                <a:solidFill>
                  <a:schemeClr val="tx1"/>
                </a:solidFill>
                <a:effectLst/>
                <a:ea typeface="+mn-ea"/>
                <a:cs typeface="+mn-cs"/>
              </a:rPr>
              <a:t>What expressions or words can be eliminated?</a:t>
            </a:r>
          </a:p>
          <a:p>
            <a:pPr marL="171450" indent="-171450">
              <a:lnSpc>
                <a:spcPct val="150000"/>
              </a:lnSpc>
              <a:buFont typeface="Arial" panose="020B0604020202020204" pitchFamily="34" charset="0"/>
              <a:buChar char="•"/>
            </a:pPr>
            <a:r>
              <a:rPr lang="en-US" kern="1200" dirty="0">
                <a:solidFill>
                  <a:schemeClr val="tx1"/>
                </a:solidFill>
                <a:effectLst/>
                <a:ea typeface="+mn-ea"/>
                <a:cs typeface="+mn-cs"/>
              </a:rPr>
              <a:t>What parts need to be rewritten for greater clarity?</a:t>
            </a:r>
          </a:p>
          <a:p>
            <a:r>
              <a:rPr lang="en-US" kern="1200" dirty="0">
                <a:solidFill>
                  <a:schemeClr val="tx1"/>
                </a:solidFill>
                <a:effectLst/>
                <a:ea typeface="+mn-ea"/>
                <a:cs typeface="+mn-cs"/>
              </a:rPr>
              <a:t> </a:t>
            </a:r>
          </a:p>
          <a:p>
            <a:pPr algn="just">
              <a:lnSpc>
                <a:spcPct val="150000"/>
              </a:lnSpc>
            </a:pPr>
            <a:r>
              <a:rPr lang="en-US" kern="1200" dirty="0">
                <a:solidFill>
                  <a:schemeClr val="tx1"/>
                </a:solidFill>
                <a:effectLst/>
                <a:latin typeface="+mn-lt"/>
                <a:ea typeface="+mn-ea"/>
                <a:cs typeface="+mn-cs"/>
              </a:rPr>
              <a:t>Summarize or reemphasize the major point of your thesis or project and explain what conclusions you reached.</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11</a:t>
            </a:fld>
            <a:endParaRPr lang="en-US"/>
          </a:p>
        </p:txBody>
      </p:sp>
    </p:spTree>
    <p:extLst>
      <p:ext uri="{BB962C8B-B14F-4D97-AF65-F5344CB8AC3E}">
        <p14:creationId xmlns:p14="http://schemas.microsoft.com/office/powerpoint/2010/main" val="4223766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“Language of Scouting “ as a guide to correct scouting grammar and capitalization.</a:t>
            </a:r>
          </a:p>
        </p:txBody>
      </p:sp>
      <p:sp>
        <p:nvSpPr>
          <p:cNvPr id="4" name="Slide Number Placeholder 3"/>
          <p:cNvSpPr>
            <a:spLocks noGrp="1"/>
          </p:cNvSpPr>
          <p:nvPr>
            <p:ph type="sldNum" sz="quarter" idx="10"/>
          </p:nvPr>
        </p:nvSpPr>
        <p:spPr/>
        <p:txBody>
          <a:bodyPr/>
          <a:lstStyle/>
          <a:p>
            <a:fld id="{FCBE1668-4D6A-4C8F-8C32-819FE6F32F94}" type="slidenum">
              <a:rPr lang="en-US" smtClean="0"/>
              <a:t>12</a:t>
            </a:fld>
            <a:endParaRPr lang="en-US"/>
          </a:p>
        </p:txBody>
      </p:sp>
    </p:spTree>
    <p:extLst>
      <p:ext uri="{BB962C8B-B14F-4D97-AF65-F5344CB8AC3E}">
        <p14:creationId xmlns:p14="http://schemas.microsoft.com/office/powerpoint/2010/main" val="2421965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Proofread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someone to proofread your work and make suggestions for improvement.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Revise as needed.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Plan a meeting with your advisor to discuss your work and revise as necessary.</a:t>
            </a:r>
          </a:p>
        </p:txBody>
      </p:sp>
      <p:sp>
        <p:nvSpPr>
          <p:cNvPr id="4" name="Slide Number Placeholder 3"/>
          <p:cNvSpPr>
            <a:spLocks noGrp="1"/>
          </p:cNvSpPr>
          <p:nvPr>
            <p:ph type="sldNum" sz="quarter" idx="10"/>
          </p:nvPr>
        </p:nvSpPr>
        <p:spPr/>
        <p:txBody>
          <a:bodyPr/>
          <a:lstStyle/>
          <a:p>
            <a:fld id="{FCBE1668-4D6A-4C8F-8C32-819FE6F32F94}" type="slidenum">
              <a:rPr lang="en-US" smtClean="0"/>
              <a:t>13</a:t>
            </a:fld>
            <a:endParaRPr lang="en-US"/>
          </a:p>
        </p:txBody>
      </p:sp>
    </p:spTree>
    <p:extLst>
      <p:ext uri="{BB962C8B-B14F-4D97-AF65-F5344CB8AC3E}">
        <p14:creationId xmlns:p14="http://schemas.microsoft.com/office/powerpoint/2010/main" val="3429747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Save all of your work on your computer or make a copy of all of your documentation.</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Meet with your project/thesis advisor.</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14</a:t>
            </a:fld>
            <a:endParaRPr lang="en-US"/>
          </a:p>
        </p:txBody>
      </p:sp>
    </p:spTree>
    <p:extLst>
      <p:ext uri="{BB962C8B-B14F-4D97-AF65-F5344CB8AC3E}">
        <p14:creationId xmlns:p14="http://schemas.microsoft.com/office/powerpoint/2010/main" val="3340869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Breakout Session</a:t>
            </a: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To help instructors facilitate the discussion use:</a:t>
            </a:r>
          </a:p>
          <a:p>
            <a:pPr marL="0" marR="0">
              <a:spcBef>
                <a:spcPts val="0"/>
              </a:spcBef>
              <a:spcAft>
                <a:spcPts val="0"/>
              </a:spcAft>
            </a:pPr>
            <a:r>
              <a:rPr lang="en-US" b="1" i="1" kern="1200" dirty="0">
                <a:solidFill>
                  <a:srgbClr val="000000"/>
                </a:solidFill>
                <a:effectLst/>
                <a:ea typeface="Times New Roman" panose="02020603050405020304" pitchFamily="18" charset="0"/>
                <a:cs typeface="Times New Roman" panose="02020603050405020304" pitchFamily="18" charset="0"/>
              </a:rPr>
              <a:t>Handouts:  </a:t>
            </a: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DCS 503 – Guidelines for Consideration for a Doctoral Project/Thesis – 1 per person</a:t>
            </a: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DCS 503 – Next Steps – Thesis/Project Outline – 1 per person</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DCS 503 – Suggested Thesis/Project Proposal Fillable – 1 per person</a:t>
            </a: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DCS 503 – Identify a Need in Unit Service for Your Topic – per person</a:t>
            </a:r>
            <a:endParaRPr lang="en-US" dirty="0">
              <a:effectLst/>
              <a:ea typeface="Times New Roman" panose="02020603050405020304" pitchFamily="18" charset="0"/>
            </a:endParaRPr>
          </a:p>
          <a:p>
            <a:pPr marL="0" marR="0">
              <a:spcBef>
                <a:spcPts val="0"/>
              </a:spcBef>
              <a:spcAft>
                <a:spcPts val="0"/>
              </a:spcAft>
            </a:pPr>
            <a:endParaRPr lang="en-US" b="1" kern="1200" dirty="0">
              <a:solidFill>
                <a:schemeClr val="tx1"/>
              </a:solidFill>
              <a:effectLst/>
              <a:ea typeface="+mn-ea"/>
              <a:cs typeface="+mn-cs"/>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At this point, break out the participants into 2 groups – those that have chosen to do a project and those that have chosen to write a thesis. </a:t>
            </a:r>
          </a:p>
          <a:p>
            <a:pPr marL="0" marR="0">
              <a:spcBef>
                <a:spcPts val="0"/>
              </a:spcBef>
              <a:spcAft>
                <a:spcPts val="0"/>
              </a:spcAft>
            </a:pP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Arrange for another commissioner to assist with the activity who has completed their project or thesis to lead each group in a more detailed discussion:</a:t>
            </a:r>
            <a:endParaRPr lang="en-US" dirty="0">
              <a:effectLst/>
              <a:ea typeface="Times New Roman" panose="02020603050405020304" pitchFamily="18"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kern="1200" dirty="0">
                <a:solidFill>
                  <a:srgbClr val="000000"/>
                </a:solidFill>
                <a:effectLst/>
                <a:ea typeface="Times New Roman" panose="02020603050405020304" pitchFamily="18" charset="0"/>
                <a:cs typeface="Times New Roman" panose="02020603050405020304" pitchFamily="18" charset="0"/>
              </a:rPr>
              <a:t>How they planned and developed their project</a:t>
            </a:r>
            <a:endParaRPr lang="en-US" dirty="0">
              <a:effectLst/>
              <a:ea typeface="Noto Sans Symbols"/>
              <a:cs typeface="Noto Sans Symbols"/>
            </a:endParaRPr>
          </a:p>
          <a:p>
            <a:pPr marL="342900" marR="0" lvl="0" indent="-342900">
              <a:spcBef>
                <a:spcPts val="0"/>
              </a:spcBef>
              <a:spcAft>
                <a:spcPts val="0"/>
              </a:spcAft>
              <a:buFont typeface="Arial" panose="020B0604020202020204" pitchFamily="34" charset="0"/>
              <a:buChar char="●"/>
            </a:pPr>
            <a:r>
              <a:rPr lang="en-US" kern="1200" dirty="0">
                <a:solidFill>
                  <a:srgbClr val="000000"/>
                </a:solidFill>
                <a:effectLst/>
                <a:ea typeface="Times New Roman" panose="02020603050405020304" pitchFamily="18" charset="0"/>
                <a:cs typeface="Times New Roman" panose="02020603050405020304" pitchFamily="18" charset="0"/>
              </a:rPr>
              <a:t>How to best develop a thesis</a:t>
            </a:r>
            <a:endParaRPr lang="en-US" dirty="0">
              <a:effectLst/>
              <a:ea typeface="Noto Sans Symbols"/>
              <a:cs typeface="Noto Sans Symbols"/>
            </a:endParaRPr>
          </a:p>
          <a:p>
            <a:pPr marL="342900" marR="0" lvl="0" indent="-342900">
              <a:spcBef>
                <a:spcPts val="0"/>
              </a:spcBef>
              <a:spcAft>
                <a:spcPts val="0"/>
              </a:spcAft>
              <a:buFont typeface="Arial" panose="020B0604020202020204" pitchFamily="34" charset="0"/>
              <a:buChar char="●"/>
            </a:pPr>
            <a:r>
              <a:rPr lang="en-US" kern="1200" dirty="0">
                <a:solidFill>
                  <a:srgbClr val="000000"/>
                </a:solidFill>
                <a:effectLst/>
                <a:ea typeface="Times New Roman" panose="02020603050405020304" pitchFamily="18" charset="0"/>
                <a:cs typeface="Times New Roman" panose="02020603050405020304" pitchFamily="18" charset="0"/>
              </a:rPr>
              <a:t>What methods they used to conduct their research</a:t>
            </a:r>
            <a:endParaRPr lang="en-US" dirty="0">
              <a:effectLst/>
              <a:ea typeface="Noto Sans Symbols"/>
              <a:cs typeface="Noto Sans Symbols"/>
            </a:endParaRPr>
          </a:p>
          <a:p>
            <a:pPr marL="342900" marR="0" lvl="0" indent="-342900">
              <a:spcBef>
                <a:spcPts val="0"/>
              </a:spcBef>
              <a:spcAft>
                <a:spcPts val="0"/>
              </a:spcAft>
              <a:buFont typeface="Arial" panose="020B0604020202020204" pitchFamily="34" charset="0"/>
              <a:buChar char="●"/>
            </a:pPr>
            <a:r>
              <a:rPr lang="en-US" kern="1200" dirty="0">
                <a:solidFill>
                  <a:srgbClr val="000000"/>
                </a:solidFill>
                <a:effectLst/>
                <a:ea typeface="Times New Roman" panose="02020603050405020304" pitchFamily="18" charset="0"/>
                <a:cs typeface="Times New Roman" panose="02020603050405020304" pitchFamily="18" charset="0"/>
              </a:rPr>
              <a:t>How their findings were presented</a:t>
            </a:r>
            <a:endParaRPr lang="en-US" dirty="0">
              <a:effectLst/>
              <a:ea typeface="Noto Sans Symbols"/>
              <a:cs typeface="Noto Sans Symbols"/>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15</a:t>
            </a:fld>
            <a:endParaRPr lang="en-US"/>
          </a:p>
        </p:txBody>
      </p:sp>
    </p:spTree>
    <p:extLst>
      <p:ext uri="{BB962C8B-B14F-4D97-AF65-F5344CB8AC3E}">
        <p14:creationId xmlns:p14="http://schemas.microsoft.com/office/powerpoint/2010/main" val="12308006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73250" y="700088"/>
            <a:ext cx="3470275" cy="2603500"/>
          </a:xfrm>
        </p:spPr>
      </p:sp>
      <p:sp>
        <p:nvSpPr>
          <p:cNvPr id="3" name="Notes Placeholder 2"/>
          <p:cNvSpPr>
            <a:spLocks noGrp="1"/>
          </p:cNvSpPr>
          <p:nvPr>
            <p:ph type="body" idx="1"/>
          </p:nvPr>
        </p:nvSpPr>
        <p:spPr>
          <a:xfrm>
            <a:off x="685800" y="3534507"/>
            <a:ext cx="5486400" cy="4607779"/>
          </a:xfrm>
        </p:spPr>
        <p:txBody>
          <a:bodyPr/>
          <a:lstStyle/>
          <a:p>
            <a:pPr algn="just">
              <a:lnSpc>
                <a:spcPct val="150000"/>
              </a:lnSpc>
            </a:pPr>
            <a:r>
              <a:rPr lang="en-US" b="1" kern="1200" dirty="0">
                <a:solidFill>
                  <a:schemeClr val="tx1"/>
                </a:solidFill>
                <a:effectLst/>
                <a:ea typeface="+mn-ea"/>
                <a:cs typeface="+mn-cs"/>
              </a:rPr>
              <a:t>You should now be able to:  </a:t>
            </a:r>
          </a:p>
          <a:p>
            <a:pPr marL="171450" indent="-171450" algn="just">
              <a:lnSpc>
                <a:spcPct val="150000"/>
              </a:lnSpc>
              <a:buFont typeface="Arial" panose="020B0604020202020204" pitchFamily="34" charset="0"/>
              <a:buChar char="•"/>
            </a:pPr>
            <a:r>
              <a:rPr lang="en-US" kern="1200" dirty="0">
                <a:solidFill>
                  <a:schemeClr val="tx1"/>
                </a:solidFill>
                <a:effectLst/>
                <a:ea typeface="+mn-ea"/>
                <a:cs typeface="+mn-cs"/>
              </a:rPr>
              <a:t>Develop your project plan</a:t>
            </a:r>
          </a:p>
          <a:p>
            <a:pPr marL="171450" indent="-171450" algn="just">
              <a:lnSpc>
                <a:spcPct val="150000"/>
              </a:lnSpc>
              <a:buFont typeface="Arial" panose="020B0604020202020204" pitchFamily="34" charset="0"/>
              <a:buChar char="•"/>
            </a:pPr>
            <a:r>
              <a:rPr lang="en-US" kern="1200" dirty="0">
                <a:solidFill>
                  <a:schemeClr val="tx1"/>
                </a:solidFill>
                <a:effectLst/>
                <a:ea typeface="+mn-ea"/>
                <a:cs typeface="+mn-cs"/>
              </a:rPr>
              <a:t>Developing your thesis</a:t>
            </a:r>
          </a:p>
          <a:p>
            <a:pPr marL="171450" indent="-171450" algn="just">
              <a:lnSpc>
                <a:spcPct val="150000"/>
              </a:lnSpc>
              <a:buFont typeface="Arial" panose="020B0604020202020204" pitchFamily="34" charset="0"/>
              <a:buChar char="•"/>
            </a:pPr>
            <a:r>
              <a:rPr lang="en-US" kern="1200" dirty="0">
                <a:solidFill>
                  <a:schemeClr val="tx1"/>
                </a:solidFill>
                <a:effectLst/>
                <a:ea typeface="+mn-ea"/>
                <a:cs typeface="+mn-cs"/>
              </a:rPr>
              <a:t>Identify methods of gathering information</a:t>
            </a:r>
          </a:p>
          <a:p>
            <a:pPr marL="0" indent="0" algn="just">
              <a:lnSpc>
                <a:spcPct val="150000"/>
              </a:lnSpc>
              <a:buFont typeface="Arial" panose="020B0604020202020204" pitchFamily="34" charset="0"/>
              <a:buNone/>
            </a:pPr>
            <a:endParaRPr lang="en-US" kern="1200" dirty="0">
              <a:solidFill>
                <a:schemeClr val="tx1"/>
              </a:solidFill>
              <a:effectLst/>
              <a:ea typeface="+mn-ea"/>
              <a:cs typeface="+mn-cs"/>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dirty="0">
                <a:effectLst/>
                <a:ea typeface="Times New Roman" panose="02020603050405020304" pitchFamily="18" charset="0"/>
                <a:cs typeface="Calibri" panose="020F0502020204030204" pitchFamily="34" charset="0"/>
              </a:rPr>
              <a:t>Our goal is to have commissioners meet with success and to improve unit service in their districts and councils. </a:t>
            </a:r>
            <a:endParaRPr lang="en-US" dirty="0">
              <a:effectLst/>
              <a:ea typeface="Times New Roman" panose="02020603050405020304" pitchFamily="18" charset="0"/>
            </a:endParaRPr>
          </a:p>
          <a:p>
            <a:pPr marL="0" indent="0" algn="just">
              <a:lnSpc>
                <a:spcPct val="150000"/>
              </a:lnSpc>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16</a:t>
            </a:fld>
            <a:endParaRPr lang="en-US"/>
          </a:p>
        </p:txBody>
      </p:sp>
    </p:spTree>
    <p:extLst>
      <p:ext uri="{BB962C8B-B14F-4D97-AF65-F5344CB8AC3E}">
        <p14:creationId xmlns:p14="http://schemas.microsoft.com/office/powerpoint/2010/main" val="1802425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371600" y="4400550"/>
            <a:ext cx="4272566" cy="3600450"/>
          </a:xfrm>
        </p:spPr>
        <p:txBody>
          <a:bodyPr/>
          <a:lstStyle/>
          <a:p>
            <a:r>
              <a:rPr lang="en-US" b="0" dirty="0"/>
              <a:t>What questions do you have about this topic?</a:t>
            </a:r>
            <a:br>
              <a:rPr lang="en-US" b="0" dirty="0"/>
            </a:br>
            <a:br>
              <a:rPr lang="en-US" b="0" dirty="0"/>
            </a:br>
            <a:r>
              <a:rPr lang="en-US" b="0" dirty="0"/>
              <a:t>Thank you for your participation and for your service to Scouting.</a:t>
            </a:r>
          </a:p>
        </p:txBody>
      </p:sp>
      <p:sp>
        <p:nvSpPr>
          <p:cNvPr id="4" name="Slide Number Placeholder 3"/>
          <p:cNvSpPr>
            <a:spLocks noGrp="1"/>
          </p:cNvSpPr>
          <p:nvPr>
            <p:ph type="sldNum" sz="quarter" idx="10"/>
          </p:nvPr>
        </p:nvSpPr>
        <p:spPr/>
        <p:txBody>
          <a:bodyPr/>
          <a:lstStyle/>
          <a:p>
            <a:fld id="{FCBE1668-4D6A-4C8F-8C32-819FE6F32F94}" type="slidenum">
              <a:rPr lang="en-US" smtClean="0"/>
              <a:t>17</a:t>
            </a:fld>
            <a:endParaRPr lang="en-US"/>
          </a:p>
        </p:txBody>
      </p:sp>
    </p:spTree>
    <p:extLst>
      <p:ext uri="{BB962C8B-B14F-4D97-AF65-F5344CB8AC3E}">
        <p14:creationId xmlns:p14="http://schemas.microsoft.com/office/powerpoint/2010/main" val="4280418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11313" y="638175"/>
            <a:ext cx="3635375" cy="2725738"/>
          </a:xfrm>
        </p:spPr>
      </p:sp>
      <p:sp>
        <p:nvSpPr>
          <p:cNvPr id="3" name="Notes Placeholder 2"/>
          <p:cNvSpPr>
            <a:spLocks noGrp="1"/>
          </p:cNvSpPr>
          <p:nvPr>
            <p:ph type="body" idx="1"/>
          </p:nvPr>
        </p:nvSpPr>
        <p:spPr>
          <a:xfrm>
            <a:off x="685800" y="4149969"/>
            <a:ext cx="5486400" cy="3992318"/>
          </a:xfrm>
        </p:spPr>
        <p:txBody>
          <a:bodyPr/>
          <a:lstStyle/>
          <a:p>
            <a:pPr algn="just">
              <a:lnSpc>
                <a:spcPct val="150000"/>
              </a:lnSpc>
            </a:pPr>
            <a:r>
              <a:rPr lang="en-US" sz="1200" b="1" kern="1200" dirty="0">
                <a:solidFill>
                  <a:schemeClr val="tx1"/>
                </a:solidFill>
                <a:effectLst/>
                <a:latin typeface="+mn-lt"/>
                <a:ea typeface="+mn-ea"/>
                <a:cs typeface="+mn-cs"/>
              </a:rPr>
              <a:t>Learning Objectives:  </a:t>
            </a:r>
          </a:p>
          <a:p>
            <a:pPr marL="171450" indent="-171450" algn="just">
              <a:lnSpc>
                <a:spcPct val="150000"/>
              </a:lnSpc>
              <a:buFont typeface="Arial" panose="020B0604020202020204" pitchFamily="34" charset="0"/>
              <a:buChar char="•"/>
            </a:pPr>
            <a:r>
              <a:rPr lang="en-US" sz="1200" kern="1200" dirty="0">
                <a:solidFill>
                  <a:schemeClr val="tx1"/>
                </a:solidFill>
                <a:effectLst/>
                <a:latin typeface="+mn-lt"/>
                <a:ea typeface="+mn-ea"/>
                <a:cs typeface="+mn-cs"/>
              </a:rPr>
              <a:t>Develop your project plan, or</a:t>
            </a:r>
          </a:p>
          <a:p>
            <a:pPr marL="171450" indent="-171450" algn="just">
              <a:lnSpc>
                <a:spcPct val="150000"/>
              </a:lnSpc>
              <a:buFont typeface="Arial" panose="020B0604020202020204" pitchFamily="34" charset="0"/>
              <a:buChar char="•"/>
            </a:pPr>
            <a:r>
              <a:rPr lang="en-US" sz="1200" kern="1200" dirty="0">
                <a:solidFill>
                  <a:schemeClr val="tx1"/>
                </a:solidFill>
                <a:effectLst/>
                <a:latin typeface="+mn-lt"/>
                <a:ea typeface="+mn-ea"/>
                <a:cs typeface="+mn-cs"/>
              </a:rPr>
              <a:t>Develop your thesis</a:t>
            </a:r>
          </a:p>
          <a:p>
            <a:pPr marL="171450" indent="-171450" algn="just">
              <a:lnSpc>
                <a:spcPct val="150000"/>
              </a:lnSpc>
              <a:buFont typeface="Arial" panose="020B0604020202020204" pitchFamily="34" charset="0"/>
              <a:buChar char="•"/>
            </a:pPr>
            <a:r>
              <a:rPr lang="en-US" sz="1200" kern="1200" dirty="0">
                <a:solidFill>
                  <a:schemeClr val="tx1"/>
                </a:solidFill>
                <a:effectLst/>
                <a:latin typeface="+mn-lt"/>
                <a:ea typeface="+mn-ea"/>
                <a:cs typeface="+mn-cs"/>
              </a:rPr>
              <a:t>Identify methods of gathering information</a:t>
            </a:r>
          </a:p>
          <a:p>
            <a:pPr marL="171450" indent="-171450" algn="just">
              <a:lnSpc>
                <a:spcPct val="150000"/>
              </a:lnSpc>
              <a:buFont typeface="Arial" panose="020B0604020202020204" pitchFamily="34" charset="0"/>
              <a:buChar char="•"/>
            </a:pPr>
            <a:endParaRPr lang="en-US" sz="1200" kern="1200" dirty="0">
              <a:solidFill>
                <a:schemeClr val="tx1"/>
              </a:solidFill>
              <a:effectLst/>
              <a:latin typeface="+mn-lt"/>
              <a:ea typeface="+mn-ea"/>
              <a:cs typeface="+mn-cs"/>
            </a:endParaRPr>
          </a:p>
          <a:p>
            <a:pPr algn="just">
              <a:lnSpc>
                <a:spcPct val="150000"/>
              </a:lnSpc>
            </a:pPr>
            <a:r>
              <a:rPr lang="en-US" sz="1200" kern="1200" dirty="0">
                <a:solidFill>
                  <a:schemeClr val="tx1"/>
                </a:solidFill>
                <a:effectLst/>
                <a:latin typeface="+mn-lt"/>
                <a:ea typeface="+mn-ea"/>
                <a:cs typeface="+mn-cs"/>
              </a:rPr>
              <a:t>We learned in an earlier course what the difference is between a project and a thesis.  A project is an event or activity relating to unit service and a thesis asserts a position you hold regarding unit service.</a:t>
            </a:r>
          </a:p>
          <a:p>
            <a:pPr algn="just">
              <a:lnSpc>
                <a:spcPct val="150000"/>
              </a:lnSpc>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2</a:t>
            </a:fld>
            <a:endParaRPr lang="en-US"/>
          </a:p>
        </p:txBody>
      </p:sp>
    </p:spTree>
    <p:extLst>
      <p:ext uri="{BB962C8B-B14F-4D97-AF65-F5344CB8AC3E}">
        <p14:creationId xmlns:p14="http://schemas.microsoft.com/office/powerpoint/2010/main" val="326135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87525" y="476250"/>
            <a:ext cx="3281363" cy="2460625"/>
          </a:xfrm>
        </p:spPr>
      </p:sp>
      <p:sp>
        <p:nvSpPr>
          <p:cNvPr id="3" name="Notes Placeholder 2"/>
          <p:cNvSpPr>
            <a:spLocks noGrp="1"/>
          </p:cNvSpPr>
          <p:nvPr>
            <p:ph type="body" idx="1"/>
          </p:nvPr>
        </p:nvSpPr>
        <p:spPr>
          <a:xfrm>
            <a:off x="245390" y="3182938"/>
            <a:ext cx="6365631" cy="5714877"/>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kern="1200" spc="-15" dirty="0">
                <a:solidFill>
                  <a:srgbClr val="0C161A"/>
                </a:solidFill>
                <a:effectLst/>
                <a:ea typeface="Calibri" panose="020F0502020204030204" pitchFamily="34" charset="0"/>
                <a:cs typeface="Arial" panose="020B0604020202020204" pitchFamily="34" charset="0"/>
              </a:rPr>
              <a:t>Project Development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kern="1200" spc="-15" dirty="0">
                <a:solidFill>
                  <a:srgbClr val="0C161A"/>
                </a:solidFill>
                <a:effectLst/>
                <a:ea typeface="Calibri" panose="020F0502020204030204" pitchFamily="34" charset="0"/>
                <a:cs typeface="Arial" panose="020B0604020202020204" pitchFamily="34" charset="0"/>
              </a:rPr>
              <a:t>Project planning defines the </a:t>
            </a:r>
            <a:r>
              <a:rPr lang="en-US" u="none" kern="1200" spc="-15" dirty="0">
                <a:solidFill>
                  <a:schemeClr val="tx1"/>
                </a:solidFill>
                <a:effectLst/>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project scope</a:t>
            </a:r>
            <a:r>
              <a:rPr lang="en-US" kern="1200" spc="-15" dirty="0">
                <a:solidFill>
                  <a:srgbClr val="0C161A"/>
                </a:solidFill>
                <a:effectLst/>
                <a:ea typeface="Calibri" panose="020F0502020204030204" pitchFamily="34" charset="0"/>
                <a:cs typeface="Arial" panose="020B0604020202020204" pitchFamily="34" charset="0"/>
              </a:rPr>
              <a:t>, objectives, and steps needed to get the work done. The output of the project planning process is a project management plan.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kern="1200" spc="-15" dirty="0">
              <a:solidFill>
                <a:srgbClr val="0C161A"/>
              </a:solidFill>
              <a:effectLst/>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kern="0" spc="-15" dirty="0">
                <a:solidFill>
                  <a:srgbClr val="0C161A"/>
                </a:solidFill>
                <a:effectLst/>
                <a:ea typeface="Times New Roman" panose="02020603050405020304" pitchFamily="18" charset="0"/>
                <a:cs typeface="Arial" panose="020B0604020202020204" pitchFamily="34" charset="0"/>
              </a:rPr>
              <a:t>Planning a project doesn’t have to be difficult. These basic planning steps can help you write a plan that’s both realistic and on target.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kern="0" spc="-15" dirty="0">
                <a:solidFill>
                  <a:srgbClr val="0C161A"/>
                </a:solidFill>
                <a:effectLst/>
                <a:ea typeface="Calibri" panose="020F0502020204030204" pitchFamily="34" charset="0"/>
                <a:cs typeface="Arial" panose="020B0604020202020204" pitchFamily="34" charset="0"/>
              </a:rPr>
              <a:t>Research and Preplanning: </a:t>
            </a:r>
            <a:r>
              <a:rPr lang="en-US" kern="0" spc="-15" dirty="0">
                <a:solidFill>
                  <a:srgbClr val="0C161A"/>
                </a:solidFill>
                <a:effectLst/>
                <a:ea typeface="Times New Roman" panose="02020603050405020304" pitchFamily="18" charset="0"/>
                <a:cs typeface="Arial" panose="020B0604020202020204" pitchFamily="34" charset="0"/>
              </a:rPr>
              <a:t>Understanding the ins and outs of the project will help you determine the best process and identify any snags that might get in the way of success. Conduct your own research to dig deeper into your goals and outcomes and any potential issues or risks.</a:t>
            </a:r>
          </a:p>
          <a:p>
            <a:pPr marL="285750" marR="0" indent="-285750">
              <a:lnSpc>
                <a:spcPts val="2250"/>
              </a:lnSpc>
              <a:spcBef>
                <a:spcPts val="0"/>
              </a:spcBef>
              <a:spcAft>
                <a:spcPts val="1500"/>
              </a:spcAft>
              <a:buFont typeface="Arial" panose="020B0604020202020204" pitchFamily="34" charset="0"/>
              <a:buChar char="•"/>
            </a:pPr>
            <a:r>
              <a:rPr lang="en-US" b="1" kern="0" spc="-15" dirty="0">
                <a:solidFill>
                  <a:srgbClr val="0C161A"/>
                </a:solidFill>
                <a:effectLst/>
                <a:ea typeface="Calibri" panose="020F0502020204030204" pitchFamily="34" charset="0"/>
                <a:cs typeface="Arial" panose="020B0604020202020204" pitchFamily="34" charset="0"/>
              </a:rPr>
              <a:t>Draft an outline:</a:t>
            </a:r>
            <a:r>
              <a:rPr lang="en-US" kern="0" spc="-15" dirty="0">
                <a:solidFill>
                  <a:srgbClr val="0C161A"/>
                </a:solidFill>
                <a:effectLst/>
                <a:ea typeface="Calibri" panose="020F0502020204030204" pitchFamily="34" charset="0"/>
                <a:cs typeface="Arial" panose="020B0604020202020204" pitchFamily="34" charset="0"/>
              </a:rPr>
              <a:t> </a:t>
            </a:r>
            <a:r>
              <a:rPr lang="en-US" kern="0" spc="-15" dirty="0">
                <a:solidFill>
                  <a:srgbClr val="0C161A"/>
                </a:solidFill>
                <a:effectLst/>
                <a:ea typeface="Times New Roman" panose="02020603050405020304" pitchFamily="18" charset="0"/>
              </a:rPr>
              <a:t>Outline how the project should work. If you’re at a loss for where to begin, start with the who, what, when, and how of the project. </a:t>
            </a:r>
          </a:p>
          <a:p>
            <a:pPr marL="285750" marR="0" indent="-285750">
              <a:lnSpc>
                <a:spcPts val="2250"/>
              </a:lnSpc>
              <a:spcBef>
                <a:spcPts val="0"/>
              </a:spcBef>
              <a:spcAft>
                <a:spcPts val="1500"/>
              </a:spcAft>
              <a:buFont typeface="Arial" panose="020B0604020202020204" pitchFamily="34" charset="0"/>
              <a:buChar char="•"/>
            </a:pPr>
            <a:r>
              <a:rPr lang="en-US" b="1" kern="0" spc="-15" dirty="0">
                <a:solidFill>
                  <a:srgbClr val="0C161A"/>
                </a:solidFill>
                <a:effectLst/>
                <a:ea typeface="Calibri" panose="020F0502020204030204" pitchFamily="34" charset="0"/>
                <a:cs typeface="Times New Roman" panose="02020603050405020304" pitchFamily="18" charset="0"/>
              </a:rPr>
              <a:t>Your plan should be able to answer </a:t>
            </a:r>
            <a:r>
              <a:rPr lang="en-US" kern="0" spc="-15" dirty="0">
                <a:solidFill>
                  <a:srgbClr val="0C161A"/>
                </a:solidFill>
                <a:effectLst/>
                <a:ea typeface="Calibri" panose="020F0502020204030204" pitchFamily="34" charset="0"/>
                <a:cs typeface="Times New Roman" panose="02020603050405020304" pitchFamily="18" charset="0"/>
              </a:rPr>
              <a:t>the questions such as: What are you trying to deliver? How will you get there? Is there a deadline you have to meet?</a:t>
            </a:r>
          </a:p>
          <a:p>
            <a:pPr marL="285750" marR="0" indent="-285750">
              <a:lnSpc>
                <a:spcPts val="2250"/>
              </a:lnSpc>
              <a:spcBef>
                <a:spcPts val="0"/>
              </a:spcBef>
              <a:spcAft>
                <a:spcPts val="1500"/>
              </a:spcAft>
              <a:buFont typeface="Arial" panose="020B0604020202020204" pitchFamily="34" charset="0"/>
              <a:buChar char="•"/>
            </a:pPr>
            <a:r>
              <a:rPr lang="en-US" b="1" kern="0" spc="-15" dirty="0">
                <a:solidFill>
                  <a:srgbClr val="0C161A"/>
                </a:solidFill>
                <a:effectLst/>
                <a:ea typeface="Calibri" panose="020F0502020204030204" pitchFamily="34" charset="0"/>
                <a:cs typeface="Times New Roman" panose="02020603050405020304" pitchFamily="18" charset="0"/>
              </a:rPr>
              <a:t>Confirm your plan: </a:t>
            </a:r>
            <a:r>
              <a:rPr lang="en-US" kern="0" spc="-15" dirty="0">
                <a:solidFill>
                  <a:srgbClr val="0C161A"/>
                </a:solidFill>
                <a:effectLst/>
                <a:ea typeface="Calibri" panose="020F0502020204030204" pitchFamily="34" charset="0"/>
                <a:cs typeface="Times New Roman" panose="02020603050405020304" pitchFamily="18" charset="0"/>
              </a:rPr>
              <a:t>Now is the time to discuss your outline with your advisor to be sure that what you want to do will meet the requirements of the degree. </a:t>
            </a:r>
          </a:p>
          <a:p>
            <a:pPr marL="285750" marR="0" indent="-285750">
              <a:lnSpc>
                <a:spcPts val="2250"/>
              </a:lnSpc>
              <a:spcBef>
                <a:spcPts val="0"/>
              </a:spcBef>
              <a:spcAft>
                <a:spcPts val="1500"/>
              </a:spcAft>
              <a:buFont typeface="Arial" panose="020B0604020202020204" pitchFamily="34" charset="0"/>
              <a:buChar char="•"/>
            </a:pPr>
            <a:r>
              <a:rPr lang="en-US" b="1" kern="0" spc="-15" dirty="0">
                <a:solidFill>
                  <a:srgbClr val="0C161A"/>
                </a:solidFill>
                <a:effectLst/>
                <a:ea typeface="Calibri" panose="020F0502020204030204" pitchFamily="34" charset="0"/>
                <a:cs typeface="Times New Roman" panose="02020603050405020304" pitchFamily="18" charset="0"/>
              </a:rPr>
              <a:t>Execute your plan: </a:t>
            </a:r>
            <a:r>
              <a:rPr lang="en-US" kern="0" spc="-15" dirty="0">
                <a:solidFill>
                  <a:srgbClr val="0C161A"/>
                </a:solidFill>
                <a:effectLst/>
                <a:ea typeface="Calibri" panose="020F0502020204030204" pitchFamily="34" charset="0"/>
                <a:cs typeface="Times New Roman" panose="02020603050405020304" pitchFamily="18" charset="0"/>
              </a:rPr>
              <a:t>With your advisor’s approval, carry out the project, making careful notes along the way as to what worked and what did not work. Did you have to make changes or alter your plan? </a:t>
            </a:r>
          </a:p>
          <a:p>
            <a:pPr marL="0" marR="0" indent="0">
              <a:lnSpc>
                <a:spcPts val="2250"/>
              </a:lnSpc>
              <a:spcBef>
                <a:spcPts val="0"/>
              </a:spcBef>
              <a:spcAft>
                <a:spcPts val="1500"/>
              </a:spcAft>
              <a:buFont typeface="Arial" panose="020B0604020202020204" pitchFamily="34" charset="0"/>
              <a:buNone/>
            </a:pPr>
            <a:r>
              <a:rPr lang="en-US" kern="0" spc="-15" dirty="0">
                <a:solidFill>
                  <a:srgbClr val="0C161A"/>
                </a:solidFill>
                <a:effectLst/>
                <a:ea typeface="Calibri" panose="020F0502020204030204" pitchFamily="34" charset="0"/>
                <a:cs typeface="Times New Roman" panose="02020603050405020304" pitchFamily="18" charset="0"/>
              </a:rPr>
              <a:t>And finally, did you achieve what you set out to do? These notes will be helpful in your final project report to your advisor. </a:t>
            </a:r>
          </a:p>
          <a:p>
            <a:pPr marL="285750" marR="0" indent="-285750">
              <a:lnSpc>
                <a:spcPts val="2250"/>
              </a:lnSpc>
              <a:spcBef>
                <a:spcPts val="0"/>
              </a:spcBef>
              <a:spcAft>
                <a:spcPts val="1500"/>
              </a:spcAft>
              <a:buFont typeface="Arial" panose="020B0604020202020204" pitchFamily="34" charset="0"/>
              <a:buChar char="•"/>
            </a:pPr>
            <a:endParaRPr lang="en-US" kern="1200" dirty="0">
              <a:solidFill>
                <a:srgbClr val="0C161A"/>
              </a:solidFill>
              <a:effectLst/>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kern="1200" dirty="0">
              <a:solidFill>
                <a:srgbClr val="000000"/>
              </a:solidFill>
              <a:effectLs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3</a:t>
            </a:fld>
            <a:endParaRPr lang="en-US"/>
          </a:p>
        </p:txBody>
      </p:sp>
    </p:spTree>
    <p:extLst>
      <p:ext uri="{BB962C8B-B14F-4D97-AF65-F5344CB8AC3E}">
        <p14:creationId xmlns:p14="http://schemas.microsoft.com/office/powerpoint/2010/main" val="2031057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12913" y="879475"/>
            <a:ext cx="3430587" cy="2573338"/>
          </a:xfrm>
        </p:spPr>
      </p:sp>
      <p:sp>
        <p:nvSpPr>
          <p:cNvPr id="3" name="Notes Placeholder 2"/>
          <p:cNvSpPr>
            <a:spLocks noGrp="1"/>
          </p:cNvSpPr>
          <p:nvPr>
            <p:ph type="body" idx="1"/>
          </p:nvPr>
        </p:nvSpPr>
        <p:spPr>
          <a:xfrm>
            <a:off x="685800" y="3938954"/>
            <a:ext cx="5486400" cy="406204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rgbClr val="1F1F1F"/>
                </a:solidFill>
                <a:effectLst/>
                <a:ea typeface="Calibri" panose="020F0502020204030204" pitchFamily="34" charset="0"/>
                <a:cs typeface="Times New Roman" panose="02020603050405020304" pitchFamily="18" charset="0"/>
              </a:rPr>
              <a:t>Thesis Development</a:t>
            </a:r>
          </a:p>
          <a:p>
            <a:pPr marL="0" marR="0">
              <a:spcBef>
                <a:spcPts val="0"/>
              </a:spcBef>
              <a:spcAft>
                <a:spcPts val="0"/>
              </a:spcAft>
            </a:pPr>
            <a:r>
              <a:rPr lang="en-US" kern="1200" dirty="0">
                <a:effectLst/>
                <a:ea typeface="Calibri" panose="020F0502020204030204" pitchFamily="34" charset="0"/>
                <a:cs typeface="Calibri" panose="020F0502020204030204" pitchFamily="34" charset="0"/>
              </a:rPr>
              <a:t>A good thesis has two parts.  It should tell what your premise is, and how you plan to support it.</a:t>
            </a:r>
            <a:endParaRPr lang="en-US" dirty="0">
              <a:effectLst/>
              <a:ea typeface="Times New Roman" panose="02020603050405020304" pitchFamily="18" charset="0"/>
            </a:endParaRPr>
          </a:p>
          <a:p>
            <a:pPr marL="0" marR="0">
              <a:spcBef>
                <a:spcPts val="0"/>
              </a:spcBef>
              <a:spcAft>
                <a:spcPts val="0"/>
              </a:spcAft>
            </a:pPr>
            <a:r>
              <a:rPr lang="en-US" kern="1200" dirty="0">
                <a:effectLst/>
                <a:ea typeface="Calibri" panose="020F0502020204030204" pitchFamily="34" charset="0"/>
                <a:cs typeface="Calibri" panose="020F0502020204030204" pitchFamily="34" charset="0"/>
              </a:rPr>
              <a:t> </a:t>
            </a:r>
            <a:endParaRPr lang="en-US" dirty="0">
              <a:effectLst/>
              <a:ea typeface="Times New Roman" panose="02020603050405020304" pitchFamily="18" charset="0"/>
            </a:endParaRPr>
          </a:p>
          <a:p>
            <a:pPr marL="0" marR="0">
              <a:spcBef>
                <a:spcPts val="0"/>
              </a:spcBef>
              <a:spcAft>
                <a:spcPts val="0"/>
              </a:spcAft>
            </a:pPr>
            <a:r>
              <a:rPr lang="en-US" kern="1200" dirty="0">
                <a:effectLst/>
                <a:ea typeface="Calibri" panose="020F0502020204030204" pitchFamily="34" charset="0"/>
                <a:cs typeface="Calibri" panose="020F0502020204030204" pitchFamily="34" charset="0"/>
              </a:rPr>
              <a:t>A premise is an idea or recommendation and </a:t>
            </a:r>
            <a:r>
              <a:rPr lang="en-US" kern="1200" dirty="0">
                <a:effectLst/>
                <a:ea typeface="Times New Roman" panose="02020603050405020304" pitchFamily="18" charset="0"/>
                <a:cs typeface="Calibri" panose="020F0502020204030204" pitchFamily="34" charset="0"/>
              </a:rPr>
              <a:t>includes the reasons and evidence behind an assumption or conclusion.</a:t>
            </a:r>
            <a:r>
              <a:rPr lang="en-US" dirty="0">
                <a:effectLst/>
                <a:ea typeface="Times New Roman" panose="02020603050405020304" pitchFamily="18" charset="0"/>
                <a:cs typeface="Calibri" panose="020F0502020204030204" pitchFamily="34" charset="0"/>
              </a:rPr>
              <a:t>  </a:t>
            </a:r>
            <a:r>
              <a:rPr lang="en-US" kern="1200" dirty="0">
                <a:effectLst/>
                <a:ea typeface="Calibri" panose="020F0502020204030204" pitchFamily="34" charset="0"/>
                <a:cs typeface="Calibri" panose="020F0502020204030204" pitchFamily="34" charset="0"/>
              </a:rPr>
              <a:t>Your premise (idea) should be presented in a format that readers can understand and get to the point you are trying to make.</a:t>
            </a:r>
            <a:endParaRPr lang="en-US" dirty="0">
              <a:effectLst/>
              <a:ea typeface="Times New Roman" panose="02020603050405020304" pitchFamily="18" charset="0"/>
            </a:endParaRPr>
          </a:p>
          <a:p>
            <a:pPr marL="0" marR="0">
              <a:spcBef>
                <a:spcPts val="0"/>
              </a:spcBef>
              <a:spcAft>
                <a:spcPts val="0"/>
              </a:spcAft>
            </a:pPr>
            <a:r>
              <a:rPr lang="en-US" kern="1200" dirty="0">
                <a:effectLst/>
                <a:ea typeface="Times New Roman" panose="02020603050405020304" pitchFamily="18" charset="0"/>
                <a:cs typeface="Calibri" panose="020F0502020204030204" pitchFamily="34" charset="0"/>
              </a:rPr>
              <a:t> </a:t>
            </a:r>
            <a:endParaRPr lang="en-US" dirty="0">
              <a:effectLst/>
              <a:ea typeface="Times New Roman" panose="02020603050405020304" pitchFamily="18" charset="0"/>
            </a:endParaRPr>
          </a:p>
          <a:p>
            <a:pPr marL="0" marR="0">
              <a:spcBef>
                <a:spcPts val="0"/>
              </a:spcBef>
              <a:spcAft>
                <a:spcPts val="0"/>
              </a:spcAft>
            </a:pPr>
            <a:r>
              <a:rPr lang="en-US" kern="1200" dirty="0">
                <a:effectLst/>
                <a:ea typeface="Times New Roman" panose="02020603050405020304" pitchFamily="18" charset="0"/>
                <a:cs typeface="Calibri" panose="020F0502020204030204" pitchFamily="34" charset="0"/>
              </a:rPr>
              <a:t>To be effective, your thesis needs to have a definable premise/idea.  An example of this might be that overall unit health and the work of unit-serving commissioners are closely related.</a:t>
            </a:r>
            <a:endParaRPr lang="en-US" dirty="0">
              <a:effectLst/>
              <a:ea typeface="Times New Roman" panose="02020603050405020304" pitchFamily="18" charset="0"/>
            </a:endParaRPr>
          </a:p>
          <a:p>
            <a:pPr marL="0" marR="0">
              <a:spcBef>
                <a:spcPts val="0"/>
              </a:spcBef>
              <a:spcAft>
                <a:spcPts val="0"/>
              </a:spcAft>
            </a:pPr>
            <a:r>
              <a:rPr lang="en-US" kern="1200" dirty="0">
                <a:effectLst/>
                <a:ea typeface="Times New Roman" panose="02020603050405020304" pitchFamily="18" charset="0"/>
                <a:cs typeface="Calibri" panose="020F0502020204030204" pitchFamily="34" charset="0"/>
              </a:rPr>
              <a:t> </a:t>
            </a:r>
            <a:endParaRPr lang="en-US" dirty="0">
              <a:effectLst/>
              <a:ea typeface="Times New Roman" panose="02020603050405020304" pitchFamily="18" charset="0"/>
            </a:endParaRPr>
          </a:p>
          <a:p>
            <a:pPr marL="0" marR="0">
              <a:spcBef>
                <a:spcPts val="0"/>
              </a:spcBef>
              <a:spcAft>
                <a:spcPts val="0"/>
              </a:spcAft>
            </a:pPr>
            <a:r>
              <a:rPr lang="en-US" kern="1200" dirty="0">
                <a:effectLst/>
                <a:ea typeface="Times New Roman" panose="02020603050405020304" pitchFamily="18" charset="0"/>
                <a:cs typeface="Calibri" panose="020F0502020204030204" pitchFamily="34" charset="0"/>
              </a:rPr>
              <a:t>Your thesis needs to be as clear and as specific as possible. </a:t>
            </a:r>
            <a:endParaRPr lang="en-US" dirty="0">
              <a:effectLst/>
              <a:ea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kern="1200" dirty="0">
                <a:solidFill>
                  <a:srgbClr val="404040"/>
                </a:solidFill>
                <a:effectLst/>
                <a:ea typeface="Noto Sans Symbols"/>
                <a:cs typeface="Calibri" panose="020F0502020204030204" pitchFamily="34" charset="0"/>
              </a:rPr>
              <a:t>Outline to help organize your thoughts. </a:t>
            </a:r>
            <a:endParaRPr lang="en-US" dirty="0">
              <a:solidFill>
                <a:srgbClr val="404040"/>
              </a:solidFill>
              <a:effectLst/>
              <a:ea typeface="Noto Sans Symbols"/>
              <a:cs typeface="Noto Sans Symbols"/>
            </a:endParaRPr>
          </a:p>
          <a:p>
            <a:pPr marL="342900" marR="0" lvl="0" indent="-342900">
              <a:spcBef>
                <a:spcPts val="0"/>
              </a:spcBef>
              <a:spcAft>
                <a:spcPts val="600"/>
              </a:spcAft>
              <a:buFont typeface="Arial" panose="020B0604020202020204" pitchFamily="34" charset="0"/>
              <a:buChar char="●"/>
            </a:pPr>
            <a:r>
              <a:rPr lang="en-US" kern="1200" dirty="0">
                <a:solidFill>
                  <a:srgbClr val="404040"/>
                </a:solidFill>
                <a:effectLst/>
                <a:ea typeface="Noto Sans Symbols"/>
                <a:cs typeface="Calibri" panose="020F0502020204030204" pitchFamily="34" charset="0"/>
              </a:rPr>
              <a:t>Revise it as many times as you need to. </a:t>
            </a:r>
            <a:endParaRPr lang="en-US" dirty="0">
              <a:solidFill>
                <a:srgbClr val="404040"/>
              </a:solidFill>
              <a:effectLst/>
              <a:ea typeface="Noto Sans Symbols"/>
              <a:cs typeface="Noto Sans Symbols"/>
            </a:endParaRPr>
          </a:p>
        </p:txBody>
      </p:sp>
      <p:sp>
        <p:nvSpPr>
          <p:cNvPr id="4" name="Slide Number Placeholder 3"/>
          <p:cNvSpPr>
            <a:spLocks noGrp="1"/>
          </p:cNvSpPr>
          <p:nvPr>
            <p:ph type="sldNum" sz="quarter" idx="5"/>
          </p:nvPr>
        </p:nvSpPr>
        <p:spPr/>
        <p:txBody>
          <a:bodyPr/>
          <a:lstStyle/>
          <a:p>
            <a:fld id="{FCBE1668-4D6A-4C8F-8C32-819FE6F32F94}" type="slidenum">
              <a:rPr lang="en-US" smtClean="0"/>
              <a:t>4</a:t>
            </a:fld>
            <a:endParaRPr lang="en-US"/>
          </a:p>
        </p:txBody>
      </p:sp>
    </p:spTree>
    <p:extLst>
      <p:ext uri="{BB962C8B-B14F-4D97-AF65-F5344CB8AC3E}">
        <p14:creationId xmlns:p14="http://schemas.microsoft.com/office/powerpoint/2010/main" val="3837037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14488" y="600075"/>
            <a:ext cx="3629025" cy="2720975"/>
          </a:xfrm>
        </p:spPr>
      </p:sp>
      <p:sp>
        <p:nvSpPr>
          <p:cNvPr id="3" name="Notes Placeholder 2"/>
          <p:cNvSpPr>
            <a:spLocks noGrp="1"/>
          </p:cNvSpPr>
          <p:nvPr>
            <p:ph type="body" idx="1"/>
          </p:nvPr>
        </p:nvSpPr>
        <p:spPr>
          <a:xfrm>
            <a:off x="827468" y="3569677"/>
            <a:ext cx="5486400" cy="4637698"/>
          </a:xfrm>
        </p:spPr>
        <p: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b="1" kern="1200" dirty="0">
                <a:effectLst/>
                <a:ea typeface="+mn-ea"/>
                <a:cs typeface="+mn-cs"/>
              </a:rPr>
              <a:t>ASK:</a:t>
            </a:r>
            <a:r>
              <a:rPr lang="en-US" kern="1200" dirty="0">
                <a:effectLst/>
                <a:ea typeface="+mn-ea"/>
                <a:cs typeface="+mn-cs"/>
              </a:rPr>
              <a:t> </a:t>
            </a:r>
            <a:r>
              <a:rPr lang="en-US" b="1" kern="1200" dirty="0">
                <a:effectLst/>
                <a:ea typeface="+mn-ea"/>
                <a:cs typeface="+mn-cs"/>
              </a:rPr>
              <a:t>Where might you find information about your topic?</a:t>
            </a:r>
            <a:r>
              <a:rPr lang="en-US" dirty="0">
                <a:effectLst/>
              </a:rPr>
              <a:t> </a:t>
            </a:r>
            <a:endParaRPr lang="en-US" kern="1200" dirty="0">
              <a:effectLst/>
              <a:ea typeface="+mn-ea"/>
              <a:cs typeface="+mn-cs"/>
            </a:endParaRPr>
          </a:p>
          <a:p>
            <a:pPr>
              <a:lnSpc>
                <a:spcPct val="150000"/>
              </a:lnSpc>
            </a:pPr>
            <a:r>
              <a:rPr lang="en-US" kern="1200" dirty="0">
                <a:effectLst/>
                <a:ea typeface="+mn-ea"/>
                <a:cs typeface="+mn-cs"/>
              </a:rPr>
              <a:t>The development of specifics may involve:</a:t>
            </a:r>
          </a:p>
          <a:p>
            <a:pPr marL="171450" indent="-171450">
              <a:lnSpc>
                <a:spcPct val="150000"/>
              </a:lnSpc>
              <a:buFont typeface="Arial" panose="020B0604020202020204" pitchFamily="34" charset="0"/>
              <a:buChar char="•"/>
            </a:pPr>
            <a:r>
              <a:rPr lang="en-US" kern="1200" dirty="0">
                <a:effectLst/>
                <a:ea typeface="+mn-ea"/>
                <a:cs typeface="+mn-cs"/>
              </a:rPr>
              <a:t>Library Research	</a:t>
            </a:r>
          </a:p>
          <a:p>
            <a:pPr marL="171450" indent="-171450">
              <a:lnSpc>
                <a:spcPct val="150000"/>
              </a:lnSpc>
              <a:buFont typeface="Arial" panose="020B0604020202020204" pitchFamily="34" charset="0"/>
              <a:buChar char="•"/>
            </a:pPr>
            <a:r>
              <a:rPr lang="en-US" kern="1200" dirty="0">
                <a:effectLst/>
                <a:ea typeface="+mn-ea"/>
                <a:cs typeface="+mn-cs"/>
              </a:rPr>
              <a:t>Interviews and visits	</a:t>
            </a:r>
          </a:p>
          <a:p>
            <a:pPr marL="171450" indent="-171450">
              <a:lnSpc>
                <a:spcPct val="150000"/>
              </a:lnSpc>
              <a:buFont typeface="Arial" panose="020B0604020202020204" pitchFamily="34" charset="0"/>
              <a:buChar char="•"/>
            </a:pPr>
            <a:r>
              <a:rPr lang="en-US" kern="1200" dirty="0">
                <a:effectLst/>
                <a:ea typeface="+mn-ea"/>
                <a:cs typeface="+mn-cs"/>
              </a:rPr>
              <a:t>Firsthand observations</a:t>
            </a:r>
          </a:p>
          <a:p>
            <a:pPr>
              <a:lnSpc>
                <a:spcPct val="150000"/>
              </a:lnSpc>
            </a:pPr>
            <a:endParaRPr lang="en-US" kern="1200" dirty="0">
              <a:effectLst/>
              <a:ea typeface="+mn-ea"/>
              <a:cs typeface="+mn-cs"/>
            </a:endParaRPr>
          </a:p>
          <a:p>
            <a:pPr marL="0" marR="0">
              <a:spcBef>
                <a:spcPts val="0"/>
              </a:spcBef>
              <a:spcAft>
                <a:spcPts val="0"/>
              </a:spcAft>
            </a:pPr>
            <a:r>
              <a:rPr lang="en-US" kern="1200" dirty="0">
                <a:effectLst/>
                <a:ea typeface="+mn-ea"/>
                <a:cs typeface="+mn-cs"/>
              </a:rPr>
              <a:t> </a:t>
            </a:r>
            <a:r>
              <a:rPr lang="en-US" b="1" dirty="0">
                <a:effectLst/>
                <a:ea typeface="Times New Roman" panose="02020603050405020304" pitchFamily="18" charset="0"/>
              </a:rPr>
              <a:t>Research Sources: </a:t>
            </a:r>
            <a:r>
              <a:rPr lang="en-US" dirty="0">
                <a:effectLst/>
                <a:ea typeface="Times New Roman" panose="02020603050405020304" pitchFamily="18" charset="0"/>
              </a:rPr>
              <a:t>Click to reveal each concept and discuss</a:t>
            </a:r>
          </a:p>
          <a:p>
            <a:pPr marL="0" marR="0">
              <a:spcBef>
                <a:spcPts val="0"/>
              </a:spcBef>
              <a:spcAft>
                <a:spcPts val="0"/>
              </a:spcAft>
            </a:pPr>
            <a:r>
              <a:rPr lang="en-US" b="1" dirty="0">
                <a:effectLst/>
                <a:ea typeface="Times New Roman" panose="02020603050405020304" pitchFamily="18" charset="0"/>
              </a:rPr>
              <a:t>(*Cite sources where necessary)</a:t>
            </a:r>
            <a:endParaRPr lang="en-US" dirty="0">
              <a:effectLst/>
              <a:ea typeface="Times New Roman" panose="02020603050405020304" pitchFamily="18" charset="0"/>
            </a:endParaRPr>
          </a:p>
          <a:p>
            <a:pPr marL="457200" marR="0">
              <a:spcBef>
                <a:spcPts val="0"/>
              </a:spcBef>
              <a:spcAft>
                <a:spcPts val="0"/>
              </a:spcAft>
            </a:pPr>
            <a:r>
              <a:rPr lang="en-US" dirty="0">
                <a:effectLst/>
                <a:ea typeface="Times New Roman" panose="02020603050405020304" pitchFamily="18" charset="0"/>
              </a:rPr>
              <a:t>Internet research*		Library research*</a:t>
            </a:r>
          </a:p>
          <a:p>
            <a:pPr marL="457200" marR="0">
              <a:spcBef>
                <a:spcPts val="0"/>
              </a:spcBef>
              <a:spcAft>
                <a:spcPts val="0"/>
              </a:spcAft>
            </a:pPr>
            <a:r>
              <a:rPr lang="en-US" dirty="0">
                <a:effectLst/>
                <a:ea typeface="Times New Roman" panose="02020603050405020304" pitchFamily="18" charset="0"/>
              </a:rPr>
              <a:t>Surveys/Questionnaires	Interviews</a:t>
            </a:r>
          </a:p>
          <a:p>
            <a:pPr marL="457200" marR="0">
              <a:spcBef>
                <a:spcPts val="0"/>
              </a:spcBef>
              <a:spcAft>
                <a:spcPts val="0"/>
              </a:spcAft>
            </a:pPr>
            <a:r>
              <a:rPr lang="en-US" dirty="0">
                <a:effectLst/>
                <a:ea typeface="Times New Roman" panose="02020603050405020304" pitchFamily="18" charset="0"/>
              </a:rPr>
              <a:t>Scouting literature*		Group interviews</a:t>
            </a:r>
          </a:p>
          <a:p>
            <a:pPr marL="457200" marR="0">
              <a:spcBef>
                <a:spcPts val="0"/>
              </a:spcBef>
              <a:spcAft>
                <a:spcPts val="0"/>
              </a:spcAft>
            </a:pPr>
            <a:r>
              <a:rPr lang="en-US" dirty="0">
                <a:effectLst/>
                <a:ea typeface="Times New Roman" panose="02020603050405020304" pitchFamily="18" charset="0"/>
              </a:rPr>
              <a:t>Other related data		</a:t>
            </a:r>
            <a:br>
              <a:rPr lang="en-US" dirty="0">
                <a:effectLst/>
                <a:ea typeface="Times New Roman" panose="02020603050405020304" pitchFamily="18" charset="0"/>
              </a:rPr>
            </a:br>
            <a:r>
              <a:rPr lang="en-US" dirty="0">
                <a:effectLst/>
                <a:ea typeface="Times New Roman" panose="02020603050405020304" pitchFamily="18" charset="0"/>
              </a:rPr>
              <a:t>Review current literature related to the topic*</a:t>
            </a:r>
          </a:p>
          <a:p>
            <a:pPr marL="457200" marR="0">
              <a:spcBef>
                <a:spcPts val="0"/>
              </a:spcBef>
              <a:spcAft>
                <a:spcPts val="0"/>
              </a:spcAft>
            </a:pPr>
            <a:endParaRPr lang="en-US" dirty="0">
              <a:effectLst/>
              <a:ea typeface="Times New Roman" panose="02020603050405020304" pitchFamily="18" charset="0"/>
            </a:endParaRPr>
          </a:p>
          <a:p>
            <a:pPr marL="0" indent="0" algn="just">
              <a:lnSpc>
                <a:spcPct val="150000"/>
              </a:lnSpc>
              <a:buFontTx/>
              <a:buNone/>
            </a:pPr>
            <a:r>
              <a:rPr lang="en-US" sz="1200" kern="1200" dirty="0">
                <a:solidFill>
                  <a:schemeClr val="tx1"/>
                </a:solidFill>
                <a:effectLst/>
                <a:latin typeface="+mn-lt"/>
                <a:ea typeface="+mn-ea"/>
                <a:cs typeface="+mn-cs"/>
              </a:rPr>
              <a:t>Use the internet as a resource, recognizing its limitations.  </a:t>
            </a:r>
          </a:p>
          <a:p>
            <a:pPr marL="0" indent="0" algn="just">
              <a:lnSpc>
                <a:spcPct val="150000"/>
              </a:lnSpc>
              <a:buFont typeface="Arial" panose="020B0604020202020204" pitchFamily="34" charset="0"/>
              <a:buNone/>
            </a:pPr>
            <a:r>
              <a:rPr lang="en-US" sz="1200" kern="1200" dirty="0">
                <a:solidFill>
                  <a:schemeClr val="tx1"/>
                </a:solidFill>
                <a:effectLst/>
                <a:latin typeface="+mn-lt"/>
                <a:ea typeface="+mn-ea"/>
                <a:cs typeface="+mn-cs"/>
              </a:rPr>
              <a:t>For instance, you could Google “How to design a survey” or similar questions to research how to do something you seldom do.</a:t>
            </a:r>
          </a:p>
          <a:p>
            <a:pPr algn="just">
              <a:lnSpc>
                <a:spcPct val="150000"/>
              </a:lnSpc>
            </a:pPr>
            <a:r>
              <a:rPr lang="en-US" sz="1200" kern="1200" dirty="0">
                <a:solidFill>
                  <a:schemeClr val="tx1"/>
                </a:solidFill>
                <a:effectLst/>
                <a:latin typeface="+mn-lt"/>
                <a:ea typeface="+mn-ea"/>
                <a:cs typeface="+mn-cs"/>
              </a:rPr>
              <a:t> </a:t>
            </a:r>
          </a:p>
          <a:p>
            <a:pPr marL="0" marR="0" lvl="0">
              <a:spcBef>
                <a:spcPts val="0"/>
              </a:spcBef>
              <a:spcAft>
                <a:spcPts val="0"/>
              </a:spcAft>
            </a:pPr>
            <a:r>
              <a:rPr lang="en-US" b="1" dirty="0">
                <a:effectLst/>
                <a:ea typeface="Times New Roman" panose="02020603050405020304" pitchFamily="18" charset="0"/>
              </a:rPr>
              <a:t>Mention this resource also: DCS 503 – Where To Find Answers to Your Questions About---</a:t>
            </a:r>
            <a:endParaRPr lang="en-US" dirty="0">
              <a:effectLst/>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5</a:t>
            </a:fld>
            <a:endParaRPr lang="en-US"/>
          </a:p>
        </p:txBody>
      </p:sp>
    </p:spTree>
    <p:extLst>
      <p:ext uri="{BB962C8B-B14F-4D97-AF65-F5344CB8AC3E}">
        <p14:creationId xmlns:p14="http://schemas.microsoft.com/office/powerpoint/2010/main" val="2613231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49569" y="4400550"/>
            <a:ext cx="5039107" cy="3600450"/>
          </a:xfrm>
        </p:spPr>
        <p:txBody>
          <a:bodyPr/>
          <a:lstStyle/>
          <a:p>
            <a:r>
              <a:rPr lang="en-US" sz="1200" b="1" kern="1200" dirty="0">
                <a:solidFill>
                  <a:schemeClr val="tx1"/>
                </a:solidFill>
                <a:effectLst/>
                <a:ea typeface="+mn-ea"/>
                <a:cs typeface="+mn-cs"/>
              </a:rPr>
              <a:t>Using Questionnaires and Interviews:</a:t>
            </a:r>
          </a:p>
          <a:p>
            <a:r>
              <a:rPr lang="en-US" b="0" i="0" dirty="0">
                <a:solidFill>
                  <a:srgbClr val="2A2A2A"/>
                </a:solidFill>
                <a:effectLst/>
              </a:rPr>
              <a:t>An important part of using questionnaires and interviews is to create questions that can measure the opinions and experiences of your target audience.</a:t>
            </a:r>
            <a:r>
              <a:rPr lang="en-US" sz="1200" kern="1200" dirty="0">
                <a:solidFill>
                  <a:schemeClr val="tx1"/>
                </a:solidFill>
                <a:effectLst/>
                <a:ea typeface="+mn-ea"/>
                <a:cs typeface="+mn-cs"/>
              </a:rPr>
              <a:t> Evaluate your survey questions to </a:t>
            </a:r>
            <a:r>
              <a:rPr lang="en-US" sz="1200" b="0" kern="1200" dirty="0">
                <a:solidFill>
                  <a:schemeClr val="tx1"/>
                </a:solidFill>
                <a:effectLst/>
                <a:ea typeface="+mn-ea"/>
                <a:cs typeface="+mn-cs"/>
              </a:rPr>
              <a:t>see if the language used predetermines the kinds of answers you receive</a:t>
            </a:r>
            <a:r>
              <a:rPr lang="en-US" sz="1200" kern="1200" dirty="0">
                <a:solidFill>
                  <a:schemeClr val="tx1"/>
                </a:solidFill>
                <a:effectLst/>
                <a:ea typeface="+mn-ea"/>
                <a:cs typeface="+mn-cs"/>
              </a:rPr>
              <a:t>.</a:t>
            </a:r>
            <a:r>
              <a:rPr lang="en-US" b="0" i="0" dirty="0">
                <a:solidFill>
                  <a:srgbClr val="2A2A2A"/>
                </a:solidFill>
                <a:effectLst/>
              </a:rPr>
              <a:t>  If you gather information based on questions that are ambiguous or biased, your data may not mean much.  </a:t>
            </a:r>
          </a:p>
          <a:p>
            <a:endParaRPr lang="en-US" b="0" i="0" dirty="0">
              <a:solidFill>
                <a:srgbClr val="2A2A2A"/>
              </a:solidFill>
              <a:effectLst/>
            </a:endParaRPr>
          </a:p>
          <a:p>
            <a:r>
              <a:rPr lang="en-US" b="0" i="0" dirty="0">
                <a:solidFill>
                  <a:srgbClr val="2A2A2A"/>
                </a:solidFill>
                <a:effectLst/>
              </a:rPr>
              <a:t>Identifying what topics will be covered in your questionnaire or interview put them in a logical order. Once you have developed your questions, Test them on a few people to gauge responses and make revisions to your questions as needed. Try and make your questions as open-ended as you can. Be sure to prepare clear and concise instructions for participants so that they can complete your questionnaire easily. </a:t>
            </a:r>
            <a:r>
              <a:rPr lang="en-US" sz="1200" kern="1200" dirty="0">
                <a:solidFill>
                  <a:schemeClr val="tx1"/>
                </a:solidFill>
                <a:effectLs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6</a:t>
            </a:fld>
            <a:endParaRPr lang="en-US"/>
          </a:p>
        </p:txBody>
      </p:sp>
    </p:spTree>
    <p:extLst>
      <p:ext uri="{BB962C8B-B14F-4D97-AF65-F5344CB8AC3E}">
        <p14:creationId xmlns:p14="http://schemas.microsoft.com/office/powerpoint/2010/main" val="1467725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SEESAW B is better:</a:t>
            </a:r>
          </a:p>
          <a:p>
            <a:endParaRPr lang="en-US" b="1" dirty="0"/>
          </a:p>
          <a:p>
            <a:r>
              <a:rPr lang="en-US" b="0" dirty="0"/>
              <a:t>Don’t let respondents cop out - positive</a:t>
            </a:r>
            <a:r>
              <a:rPr lang="en-US" b="0" baseline="0" dirty="0"/>
              <a:t> or negative responses are more helpful than neutral responses.</a:t>
            </a:r>
            <a:endParaRPr lang="en-US" b="0" dirty="0"/>
          </a:p>
          <a:p>
            <a:endParaRPr lang="en-US" dirty="0"/>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7</a:t>
            </a:fld>
            <a:endParaRPr lang="en-US"/>
          </a:p>
        </p:txBody>
      </p:sp>
    </p:spTree>
    <p:extLst>
      <p:ext uri="{BB962C8B-B14F-4D97-AF65-F5344CB8AC3E}">
        <p14:creationId xmlns:p14="http://schemas.microsoft.com/office/powerpoint/2010/main" val="2433643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none" kern="1200" baseline="0" dirty="0">
                <a:solidFill>
                  <a:schemeClr val="tx1"/>
                </a:solidFill>
                <a:latin typeface="+mn-lt"/>
                <a:ea typeface="+mn-ea"/>
                <a:cs typeface="+mn-cs"/>
              </a:rPr>
              <a:t>After Research - Then What?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kern="1200" baseline="0" dirty="0">
                <a:solidFill>
                  <a:schemeClr val="tx1"/>
                </a:solidFill>
                <a:latin typeface="+mn-lt"/>
                <a:ea typeface="+mn-ea"/>
                <a:cs typeface="+mn-cs"/>
              </a:rPr>
              <a:t>Once you have conducted your questionaries and/or interviews or other research, it’s time to start analyzing and organizing the results and develop a preliminary outline of the project report/thesis.</a:t>
            </a:r>
          </a:p>
          <a:p>
            <a:endParaRPr lang="en-US" sz="1200" b="0" u="none" kern="1200" baseline="0" dirty="0">
              <a:solidFill>
                <a:schemeClr val="tx1"/>
              </a:solidFill>
              <a:latin typeface="+mn-lt"/>
              <a:ea typeface="+mn-ea"/>
              <a:cs typeface="+mn-cs"/>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8</a:t>
            </a:fld>
            <a:endParaRPr lang="en-US"/>
          </a:p>
        </p:txBody>
      </p:sp>
    </p:spTree>
    <p:extLst>
      <p:ext uri="{BB962C8B-B14F-4D97-AF65-F5344CB8AC3E}">
        <p14:creationId xmlns:p14="http://schemas.microsoft.com/office/powerpoint/2010/main" val="307689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28775" y="358775"/>
            <a:ext cx="3600450" cy="2700338"/>
          </a:xfrm>
        </p:spPr>
      </p:sp>
      <p:sp>
        <p:nvSpPr>
          <p:cNvPr id="3" name="Notes Placeholder 2"/>
          <p:cNvSpPr>
            <a:spLocks noGrp="1"/>
          </p:cNvSpPr>
          <p:nvPr>
            <p:ph type="body" idx="1"/>
          </p:nvPr>
        </p:nvSpPr>
        <p:spPr>
          <a:xfrm>
            <a:off x="685800" y="3580308"/>
            <a:ext cx="5486400" cy="500916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Analyzing Data</a:t>
            </a:r>
          </a:p>
          <a:p>
            <a:pPr marL="0" indent="0" algn="just">
              <a:lnSpc>
                <a:spcPct val="150000"/>
              </a:lnSpc>
              <a:buFontTx/>
              <a:buNone/>
            </a:pPr>
            <a:r>
              <a:rPr lang="en-US" sz="1200" kern="1200" dirty="0">
                <a:solidFill>
                  <a:schemeClr val="tx1"/>
                </a:solidFill>
                <a:effectLst/>
                <a:latin typeface="+mn-lt"/>
                <a:ea typeface="+mn-ea"/>
                <a:cs typeface="+mn-cs"/>
              </a:rPr>
              <a:t>If you are using statistics, ensure you are using a valid sample.  (The more respondents the greater the validity of the sample)   </a:t>
            </a:r>
          </a:p>
          <a:p>
            <a:pPr marL="0" indent="0" algn="just">
              <a:lnSpc>
                <a:spcPct val="150000"/>
              </a:lnSpc>
              <a:buFontTx/>
              <a:buNone/>
            </a:pPr>
            <a:endParaRPr lang="en-US" sz="1200" kern="1200" dirty="0">
              <a:solidFill>
                <a:schemeClr val="tx1"/>
              </a:solidFill>
              <a:effectLst/>
              <a:latin typeface="+mn-lt"/>
              <a:ea typeface="+mn-ea"/>
              <a:cs typeface="+mn-cs"/>
            </a:endParaRPr>
          </a:p>
          <a:p>
            <a:pPr marL="0" indent="0" algn="just">
              <a:lnSpc>
                <a:spcPct val="150000"/>
              </a:lnSpc>
              <a:buFontTx/>
              <a:buNone/>
            </a:pPr>
            <a:r>
              <a:rPr lang="en-US" sz="1200" kern="1200" dirty="0">
                <a:solidFill>
                  <a:schemeClr val="tx1"/>
                </a:solidFill>
                <a:effectLst/>
                <a:latin typeface="+mn-lt"/>
                <a:ea typeface="+mn-ea"/>
                <a:cs typeface="+mn-cs"/>
              </a:rPr>
              <a:t>Use the internet as a resource, recognizing its limitations.  </a:t>
            </a:r>
          </a:p>
          <a:p>
            <a:pPr marL="0" indent="0" algn="just">
              <a:lnSpc>
                <a:spcPct val="150000"/>
              </a:lnSpc>
              <a:buFont typeface="Arial" panose="020B0604020202020204" pitchFamily="34" charset="0"/>
              <a:buNone/>
            </a:pPr>
            <a:r>
              <a:rPr lang="en-US" sz="1200" kern="1200" dirty="0">
                <a:solidFill>
                  <a:schemeClr val="tx1"/>
                </a:solidFill>
                <a:effectLst/>
                <a:latin typeface="+mn-lt"/>
                <a:ea typeface="+mn-ea"/>
                <a:cs typeface="+mn-cs"/>
              </a:rPr>
              <a:t>For instance, you could Google “How to design a survey” or similar questions to research how to do something you seldom do.</a:t>
            </a:r>
          </a:p>
          <a:p>
            <a:pPr algn="just">
              <a:lnSpc>
                <a:spcPct val="150000"/>
              </a:lnSpc>
            </a:pPr>
            <a:r>
              <a:rPr lang="en-US" sz="1200" kern="1200" dirty="0">
                <a:solidFill>
                  <a:schemeClr val="tx1"/>
                </a:solidFill>
                <a:effectLst/>
                <a:latin typeface="+mn-lt"/>
                <a:ea typeface="+mn-ea"/>
                <a:cs typeface="+mn-cs"/>
              </a:rPr>
              <a:t> </a:t>
            </a:r>
          </a:p>
          <a:p>
            <a:pPr algn="just">
              <a:lnSpc>
                <a:spcPct val="150000"/>
              </a:lnSpc>
            </a:pPr>
            <a:r>
              <a:rPr lang="en-US" sz="1200" kern="1200" dirty="0">
                <a:solidFill>
                  <a:schemeClr val="tx1"/>
                </a:solidFill>
                <a:effectLst/>
                <a:latin typeface="+mn-lt"/>
                <a:ea typeface="+mn-ea"/>
                <a:cs typeface="+mn-cs"/>
              </a:rPr>
              <a:t>If doing a project, then save all the materials you generate on the project to assist with the report. Take notes to help you remember and to provide needed references.</a:t>
            </a:r>
          </a:p>
          <a:p>
            <a:pPr algn="just">
              <a:lnSpc>
                <a:spcPct val="150000"/>
              </a:lnSpc>
            </a:pPr>
            <a:r>
              <a:rPr lang="en-US" sz="1200" kern="1200" dirty="0">
                <a:solidFill>
                  <a:schemeClr val="tx1"/>
                </a:solidFill>
                <a:effectLst/>
                <a:latin typeface="+mn-lt"/>
                <a:ea typeface="+mn-ea"/>
                <a:cs typeface="+mn-cs"/>
              </a:rPr>
              <a:t> </a:t>
            </a:r>
          </a:p>
          <a:p>
            <a:pPr algn="just">
              <a:lnSpc>
                <a:spcPct val="150000"/>
              </a:lnSpc>
            </a:pPr>
            <a:r>
              <a:rPr lang="en-US" sz="1200" b="1" kern="1200" dirty="0">
                <a:solidFill>
                  <a:schemeClr val="tx1"/>
                </a:solidFill>
                <a:effectLst/>
                <a:latin typeface="+mn-lt"/>
                <a:ea typeface="+mn-ea"/>
                <a:cs typeface="+mn-cs"/>
              </a:rPr>
              <a:t>Meet with your project/thesis advisor.</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9</a:t>
            </a:fld>
            <a:endParaRPr lang="en-US"/>
          </a:p>
        </p:txBody>
      </p:sp>
    </p:spTree>
    <p:extLst>
      <p:ext uri="{BB962C8B-B14F-4D97-AF65-F5344CB8AC3E}">
        <p14:creationId xmlns:p14="http://schemas.microsoft.com/office/powerpoint/2010/main" val="3704168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3110172"/>
          </a:xfrm>
        </p:spPr>
        <p:txBody>
          <a:bodyPr anchor="b"/>
          <a:lstStyle>
            <a:lvl1pPr algn="l">
              <a:defRPr sz="6000" b="1">
                <a:latin typeface="+mn-lt"/>
              </a:defRPr>
            </a:lvl1pPr>
          </a:lstStyle>
          <a:p>
            <a:r>
              <a:rPr lang="en-US" dirty="0"/>
              <a:t>Click to edit Master title style</a:t>
            </a:r>
          </a:p>
        </p:txBody>
      </p:sp>
      <p:sp>
        <p:nvSpPr>
          <p:cNvPr id="3" name="Subtitle 2"/>
          <p:cNvSpPr>
            <a:spLocks noGrp="1"/>
          </p:cNvSpPr>
          <p:nvPr>
            <p:ph type="subTitle" idx="1"/>
          </p:nvPr>
        </p:nvSpPr>
        <p:spPr>
          <a:xfrm>
            <a:off x="1143000" y="4466562"/>
            <a:ext cx="6858000" cy="1655762"/>
          </a:xfrm>
        </p:spPr>
        <p:txBody>
          <a:bodyPr>
            <a:normAutofit/>
          </a:bodyPr>
          <a:lstStyle>
            <a:lvl1pPr marL="0" indent="0" algn="ctr">
              <a:buNone/>
              <a:defRPr sz="36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B1CDD878-4158-4535-8D50-36FC6CCDCBF2}" type="datetimeFigureOut">
              <a:rPr lang="en-US" smtClean="0"/>
              <a:t>10/25/2022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685800" y="168625"/>
            <a:ext cx="6986847"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2520501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40436"/>
            <a:ext cx="6994121"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idx="1"/>
          </p:nvPr>
        </p:nvSpPr>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Date Placeholder 3"/>
          <p:cNvSpPr>
            <a:spLocks noGrp="1"/>
          </p:cNvSpPr>
          <p:nvPr>
            <p:ph type="dt" sz="half" idx="10"/>
          </p:nvPr>
        </p:nvSpPr>
        <p:spPr/>
        <p:txBody>
          <a:bodyPr/>
          <a:lstStyle/>
          <a:p>
            <a:fld id="{B1CDD878-4158-4535-8D50-36FC6CCDCBF2}" type="datetimeFigureOut">
              <a:rPr lang="en-US" smtClean="0"/>
              <a:t>10/25/2022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407442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b="1">
                <a:latin typeface="+mn-lt"/>
              </a:defRPr>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normAutofit/>
          </a:bodyPr>
          <a:lstStyle>
            <a:lvl1pPr marL="0" indent="0">
              <a:buNone/>
              <a:defRPr sz="36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B1CDD878-4158-4535-8D50-36FC6CCDCBF2}" type="datetimeFigureOut">
              <a:rPr lang="en-US" smtClean="0"/>
              <a:t>10/25/2022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623888" y="166470"/>
            <a:ext cx="6990570"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153751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23809"/>
            <a:ext cx="6994121" cy="565899"/>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Content Placeholder 3"/>
          <p:cNvSpPr>
            <a:spLocks noGrp="1"/>
          </p:cNvSpPr>
          <p:nvPr>
            <p:ph sz="half" idx="2"/>
          </p:nvPr>
        </p:nvSpPr>
        <p:spPr>
          <a:xfrm>
            <a:off x="46291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Date Placeholder 4"/>
          <p:cNvSpPr>
            <a:spLocks noGrp="1"/>
          </p:cNvSpPr>
          <p:nvPr>
            <p:ph type="dt" sz="half" idx="10"/>
          </p:nvPr>
        </p:nvSpPr>
        <p:spPr/>
        <p:txBody>
          <a:bodyPr/>
          <a:lstStyle/>
          <a:p>
            <a:fld id="{B1CDD878-4158-4535-8D50-36FC6CCDCBF2}" type="datetimeFigureOut">
              <a:rPr lang="en-US" smtClean="0"/>
              <a:t>10/25/2022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997000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8650" y="232123"/>
            <a:ext cx="6969183" cy="549274"/>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629842" y="2505075"/>
            <a:ext cx="3868340"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4629150" y="2505075"/>
            <a:ext cx="3887391"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7" name="Date Placeholder 6"/>
          <p:cNvSpPr>
            <a:spLocks noGrp="1"/>
          </p:cNvSpPr>
          <p:nvPr>
            <p:ph type="dt" sz="half" idx="10"/>
          </p:nvPr>
        </p:nvSpPr>
        <p:spPr/>
        <p:txBody>
          <a:bodyPr/>
          <a:lstStyle/>
          <a:p>
            <a:fld id="{B1CDD878-4158-4535-8D50-36FC6CCDCBF2}" type="datetimeFigureOut">
              <a:rPr lang="en-US" smtClean="0"/>
              <a:t>10/25/2022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194902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2015" y="215497"/>
            <a:ext cx="7040880"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Date Placeholder 2"/>
          <p:cNvSpPr>
            <a:spLocks noGrp="1"/>
          </p:cNvSpPr>
          <p:nvPr>
            <p:ph type="dt" sz="half" idx="10"/>
          </p:nvPr>
        </p:nvSpPr>
        <p:spPr/>
        <p:txBody>
          <a:bodyPr/>
          <a:lstStyle/>
          <a:p>
            <a:fld id="{B1CDD878-4158-4535-8D50-36FC6CCDCBF2}" type="datetimeFigureOut">
              <a:rPr lang="en-US" smtClean="0"/>
              <a:t>10/25/2022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986392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DD878-4158-4535-8D50-36FC6CCDCBF2}" type="datetimeFigureOut">
              <a:rPr lang="en-US" smtClean="0"/>
              <a:t>10/25/2022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534219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DD878-4158-4535-8D50-36FC6CCDCBF2}" type="datetimeFigureOut">
              <a:rPr lang="en-US" smtClean="0"/>
              <a:t>10/25/2022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B4D9CA-9B1C-4141-9749-0606B1A65E32}" type="slidenum">
              <a:rPr lang="en-US" smtClean="0"/>
              <a:t>‹#›</a:t>
            </a:fld>
            <a:endParaRPr lang="en-US"/>
          </a:p>
        </p:txBody>
      </p:sp>
      <p:pic>
        <p:nvPicPr>
          <p:cNvPr id="7" name="Picture 6"/>
          <p:cNvPicPr>
            <a:picLocks noChangeAspect="1"/>
          </p:cNvPicPr>
          <p:nvPr userDrawn="1"/>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18689"/>
            <a:ext cx="9144000" cy="6740165"/>
          </a:xfrm>
          <a:prstGeom prst="rect">
            <a:avLst/>
          </a:prstGeom>
        </p:spPr>
      </p:pic>
      <p:sp>
        <p:nvSpPr>
          <p:cNvPr id="11" name="TextBox 10"/>
          <p:cNvSpPr txBox="1"/>
          <p:nvPr userDrawn="1"/>
        </p:nvSpPr>
        <p:spPr>
          <a:xfrm>
            <a:off x="461689" y="219535"/>
            <a:ext cx="184731" cy="584775"/>
          </a:xfrm>
          <a:prstGeom prst="rect">
            <a:avLst/>
          </a:prstGeom>
          <a:noFill/>
        </p:spPr>
        <p:txBody>
          <a:bodyPr wrap="none" rtlCol="0">
            <a:spAutoFit/>
          </a:bodyPr>
          <a:lstStyle/>
          <a:p>
            <a:endParaRPr lang="en-US" sz="3200" b="1" dirty="0">
              <a:solidFill>
                <a:schemeClr val="bg1"/>
              </a:solidFill>
            </a:endParaRPr>
          </a:p>
        </p:txBody>
      </p:sp>
      <p:pic>
        <p:nvPicPr>
          <p:cNvPr id="15" name="Picture 14"/>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49547" y="92278"/>
            <a:ext cx="1440660" cy="1424063"/>
          </a:xfrm>
          <a:prstGeom prst="rect">
            <a:avLst/>
          </a:prstGeom>
        </p:spPr>
      </p:pic>
    </p:spTree>
    <p:extLst>
      <p:ext uri="{BB962C8B-B14F-4D97-AF65-F5344CB8AC3E}">
        <p14:creationId xmlns:p14="http://schemas.microsoft.com/office/powerpoint/2010/main" val="34176188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scouting.org/scoutsource/Media/LOS.aspx"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1158" y="1526871"/>
            <a:ext cx="7209463" cy="3804257"/>
          </a:xfrm>
        </p:spPr>
        <p:txBody>
          <a:bodyPr>
            <a:normAutofit/>
          </a:bodyPr>
          <a:lstStyle/>
          <a:p>
            <a:pPr algn="ctr"/>
            <a:r>
              <a:rPr lang="en-US" sz="6700" dirty="0"/>
              <a:t>DCS 503</a:t>
            </a:r>
            <a:br>
              <a:rPr lang="en-US" sz="6700" dirty="0"/>
            </a:br>
            <a:r>
              <a:rPr lang="en-US" sz="6700" dirty="0"/>
              <a:t>Developing Your </a:t>
            </a:r>
            <a:br>
              <a:rPr lang="en-US" sz="6700" dirty="0"/>
            </a:br>
            <a:r>
              <a:rPr lang="en-US" sz="6700" dirty="0"/>
              <a:t>Project or Thesis</a:t>
            </a:r>
            <a:br>
              <a:rPr lang="en-US" dirty="0"/>
            </a:br>
            <a:r>
              <a:rPr lang="en-US" sz="2700" dirty="0"/>
              <a:t> </a:t>
            </a:r>
          </a:p>
        </p:txBody>
      </p:sp>
      <p:sp>
        <p:nvSpPr>
          <p:cNvPr id="3" name="TextBox 2">
            <a:extLst>
              <a:ext uri="{FF2B5EF4-FFF2-40B4-BE49-F238E27FC236}">
                <a16:creationId xmlns:a16="http://schemas.microsoft.com/office/drawing/2014/main" id="{5312AADE-0103-4CB0-9683-32BD764698BC}"/>
              </a:ext>
            </a:extLst>
          </p:cNvPr>
          <p:cNvSpPr txBox="1"/>
          <p:nvPr/>
        </p:nvSpPr>
        <p:spPr>
          <a:xfrm>
            <a:off x="5486400" y="6305550"/>
            <a:ext cx="3086100" cy="369332"/>
          </a:xfrm>
          <a:prstGeom prst="rect">
            <a:avLst/>
          </a:prstGeom>
          <a:noFill/>
        </p:spPr>
        <p:txBody>
          <a:bodyPr wrap="square" rtlCol="0">
            <a:spAutoFit/>
          </a:bodyPr>
          <a:lstStyle/>
          <a:p>
            <a:pPr algn="ctr"/>
            <a:r>
              <a:rPr lang="en-US" dirty="0">
                <a:solidFill>
                  <a:schemeClr val="bg1">
                    <a:lumMod val="65000"/>
                  </a:schemeClr>
                </a:solidFill>
              </a:rPr>
              <a:t>Revision date 10/31/2022</a:t>
            </a:r>
          </a:p>
        </p:txBody>
      </p:sp>
    </p:spTree>
    <p:extLst>
      <p:ext uri="{BB962C8B-B14F-4D97-AF65-F5344CB8AC3E}">
        <p14:creationId xmlns:p14="http://schemas.microsoft.com/office/powerpoint/2010/main" val="1665481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126" y="240436"/>
            <a:ext cx="7511646" cy="540961"/>
          </a:xfrm>
        </p:spPr>
        <p:txBody>
          <a:bodyPr/>
          <a:lstStyle/>
          <a:p>
            <a:pPr algn="ctr"/>
            <a:r>
              <a:rPr lang="en-US" dirty="0"/>
              <a:t>Writing Your Project Report/Thesis</a:t>
            </a:r>
          </a:p>
        </p:txBody>
      </p:sp>
      <p:sp>
        <p:nvSpPr>
          <p:cNvPr id="3" name="Content Placeholder 2"/>
          <p:cNvSpPr>
            <a:spLocks noGrp="1"/>
          </p:cNvSpPr>
          <p:nvPr>
            <p:ph idx="1"/>
          </p:nvPr>
        </p:nvSpPr>
        <p:spPr>
          <a:xfrm>
            <a:off x="565149" y="1508124"/>
            <a:ext cx="8308975" cy="4375091"/>
          </a:xfrm>
        </p:spPr>
        <p:txBody>
          <a:bodyPr>
            <a:normAutofit/>
          </a:bodyPr>
          <a:lstStyle/>
          <a:p>
            <a:r>
              <a:rPr lang="en-US" dirty="0"/>
              <a:t>Organize notes according to the outline.</a:t>
            </a:r>
          </a:p>
          <a:p>
            <a:endParaRPr lang="en-US" sz="1400" dirty="0"/>
          </a:p>
          <a:p>
            <a:r>
              <a:rPr lang="en-US" dirty="0"/>
              <a:t>Organize diagrams.</a:t>
            </a:r>
          </a:p>
          <a:p>
            <a:endParaRPr lang="en-US" sz="1400" dirty="0"/>
          </a:p>
          <a:p>
            <a:r>
              <a:rPr lang="en-US" dirty="0"/>
              <a:t>Give accurate credit to sources.</a:t>
            </a:r>
          </a:p>
          <a:p>
            <a:endParaRPr lang="en-US" sz="1400" dirty="0"/>
          </a:p>
          <a:p>
            <a:r>
              <a:rPr lang="en-US" dirty="0"/>
              <a:t>Appendices – What could be included?</a:t>
            </a:r>
          </a:p>
          <a:p>
            <a:endParaRPr lang="en-US" sz="1400" dirty="0"/>
          </a:p>
          <a:p>
            <a:pPr marL="0" indent="0">
              <a:buNone/>
            </a:pPr>
            <a:endParaRPr lang="en-US" dirty="0"/>
          </a:p>
        </p:txBody>
      </p:sp>
    </p:spTree>
    <p:extLst>
      <p:ext uri="{BB962C8B-B14F-4D97-AF65-F5344CB8AC3E}">
        <p14:creationId xmlns:p14="http://schemas.microsoft.com/office/powerpoint/2010/main" val="19778234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Write Your First Draft</a:t>
            </a:r>
          </a:p>
        </p:txBody>
      </p:sp>
      <p:sp>
        <p:nvSpPr>
          <p:cNvPr id="3" name="Content Placeholder 2"/>
          <p:cNvSpPr>
            <a:spLocks noGrp="1"/>
          </p:cNvSpPr>
          <p:nvPr>
            <p:ph idx="1"/>
          </p:nvPr>
        </p:nvSpPr>
        <p:spPr>
          <a:xfrm>
            <a:off x="261936" y="5503411"/>
            <a:ext cx="8620125" cy="540961"/>
          </a:xfrm>
        </p:spPr>
        <p:txBody>
          <a:bodyPr>
            <a:noAutofit/>
          </a:bodyPr>
          <a:lstStyle/>
          <a:p>
            <a:pPr marL="0" indent="0" algn="ctr">
              <a:buNone/>
            </a:pPr>
            <a:r>
              <a:rPr lang="en-US" dirty="0">
                <a:solidFill>
                  <a:srgbClr val="FF0000"/>
                </a:solidFill>
              </a:rPr>
              <a:t>Meet with your project/thesis advisor.</a:t>
            </a:r>
          </a:p>
          <a:p>
            <a:pPr marL="0" indent="0">
              <a:buNone/>
            </a:pPr>
            <a:endParaRPr lang="en-US" dirty="0"/>
          </a:p>
        </p:txBody>
      </p:sp>
      <p:sp>
        <p:nvSpPr>
          <p:cNvPr id="4" name="TextBox 3">
            <a:extLst>
              <a:ext uri="{FF2B5EF4-FFF2-40B4-BE49-F238E27FC236}">
                <a16:creationId xmlns:a16="http://schemas.microsoft.com/office/drawing/2014/main" id="{F5BC9555-E6DD-4BC4-8DBF-575F831D96B0}"/>
              </a:ext>
            </a:extLst>
          </p:cNvPr>
          <p:cNvSpPr txBox="1"/>
          <p:nvPr/>
        </p:nvSpPr>
        <p:spPr>
          <a:xfrm>
            <a:off x="1943100" y="2381833"/>
            <a:ext cx="6125960" cy="2062103"/>
          </a:xfrm>
          <a:prstGeom prst="rect">
            <a:avLst/>
          </a:prstGeom>
          <a:noFill/>
        </p:spPr>
        <p:txBody>
          <a:bodyPr wrap="square" rtlCol="0">
            <a:spAutoFit/>
          </a:bodyPr>
          <a:lstStyle/>
          <a:p>
            <a:r>
              <a:rPr lang="en-US" sz="3200" b="1" dirty="0"/>
              <a:t>Write your first draft</a:t>
            </a:r>
          </a:p>
          <a:p>
            <a:r>
              <a:rPr lang="en-US" sz="3200" b="1" dirty="0"/>
              <a:t>Read it aloud</a:t>
            </a:r>
          </a:p>
          <a:p>
            <a:r>
              <a:rPr lang="en-US" sz="3200" b="1" dirty="0"/>
              <a:t>Does it make sense</a:t>
            </a:r>
          </a:p>
          <a:p>
            <a:r>
              <a:rPr lang="en-US" sz="3200" b="1" dirty="0"/>
              <a:t>Have you achieved your aim? </a:t>
            </a:r>
          </a:p>
        </p:txBody>
      </p:sp>
    </p:spTree>
    <p:extLst>
      <p:ext uri="{BB962C8B-B14F-4D97-AF65-F5344CB8AC3E}">
        <p14:creationId xmlns:p14="http://schemas.microsoft.com/office/powerpoint/2010/main" val="35990224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“Language of Scouting”</a:t>
            </a:r>
          </a:p>
        </p:txBody>
      </p:sp>
      <p:sp>
        <p:nvSpPr>
          <p:cNvPr id="3" name="Content Placeholder 2"/>
          <p:cNvSpPr>
            <a:spLocks noGrp="1"/>
          </p:cNvSpPr>
          <p:nvPr>
            <p:ph idx="1"/>
          </p:nvPr>
        </p:nvSpPr>
        <p:spPr>
          <a:xfrm>
            <a:off x="0" y="2040066"/>
            <a:ext cx="8725458" cy="4351338"/>
          </a:xfrm>
        </p:spPr>
        <p:txBody>
          <a:bodyPr/>
          <a:lstStyle/>
          <a:p>
            <a:pPr marL="0" indent="0" algn="ctr">
              <a:buNone/>
            </a:pPr>
            <a:r>
              <a:rPr lang="en-US" dirty="0"/>
              <a:t>The rules in the "Language of Scouting" found at</a:t>
            </a:r>
          </a:p>
          <a:p>
            <a:pPr marL="0" indent="0" algn="ctr">
              <a:buNone/>
            </a:pPr>
            <a:endParaRPr lang="en-US" dirty="0"/>
          </a:p>
          <a:p>
            <a:pPr marL="0" indent="0" algn="ctr">
              <a:buNone/>
            </a:pPr>
            <a:r>
              <a:rPr lang="en-US" dirty="0"/>
              <a:t> </a:t>
            </a:r>
            <a:r>
              <a:rPr lang="en-US" sz="2800" dirty="0">
                <a:hlinkClick r:id="rId3"/>
              </a:rPr>
              <a:t>https://www.scouting.org/scoutsource/Media/LOS.aspx</a:t>
            </a:r>
            <a:endParaRPr lang="en-US" sz="2800" dirty="0"/>
          </a:p>
          <a:p>
            <a:pPr marL="0" indent="0" algn="ctr">
              <a:buNone/>
            </a:pPr>
            <a:endParaRPr lang="en-US" dirty="0"/>
          </a:p>
          <a:p>
            <a:pPr marL="0" indent="0" algn="ctr">
              <a:buNone/>
            </a:pPr>
            <a:r>
              <a:rPr lang="en-US"/>
              <a:t>will come </a:t>
            </a:r>
            <a:r>
              <a:rPr lang="en-US" dirty="0"/>
              <a:t>in handy as you write your project report or thesis.</a:t>
            </a:r>
          </a:p>
          <a:p>
            <a:endParaRPr lang="en-US" dirty="0"/>
          </a:p>
        </p:txBody>
      </p:sp>
    </p:spTree>
    <p:extLst>
      <p:ext uri="{BB962C8B-B14F-4D97-AF65-F5344CB8AC3E}">
        <p14:creationId xmlns:p14="http://schemas.microsoft.com/office/powerpoint/2010/main" val="1934541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Proofread</a:t>
            </a:r>
          </a:p>
        </p:txBody>
      </p:sp>
      <p:sp>
        <p:nvSpPr>
          <p:cNvPr id="4" name="TextBox 3">
            <a:extLst>
              <a:ext uri="{FF2B5EF4-FFF2-40B4-BE49-F238E27FC236}">
                <a16:creationId xmlns:a16="http://schemas.microsoft.com/office/drawing/2014/main" id="{AE89AC97-D8E5-4C8E-8D49-E46FFECF7D13}"/>
              </a:ext>
            </a:extLst>
          </p:cNvPr>
          <p:cNvSpPr txBox="1"/>
          <p:nvPr/>
        </p:nvSpPr>
        <p:spPr>
          <a:xfrm>
            <a:off x="3165894" y="2459504"/>
            <a:ext cx="2812211" cy="1938992"/>
          </a:xfrm>
          <a:prstGeom prst="rect">
            <a:avLst/>
          </a:prstGeom>
          <a:noFill/>
        </p:spPr>
        <p:txBody>
          <a:bodyPr wrap="square" rtlCol="0">
            <a:spAutoFit/>
          </a:bodyPr>
          <a:lstStyle/>
          <a:p>
            <a:r>
              <a:rPr lang="en-US" sz="4000" b="1" dirty="0"/>
              <a:t>Proofread</a:t>
            </a:r>
          </a:p>
          <a:p>
            <a:r>
              <a:rPr lang="en-US" sz="4000" b="1" dirty="0"/>
              <a:t>Revise</a:t>
            </a:r>
          </a:p>
          <a:p>
            <a:r>
              <a:rPr lang="en-US" sz="4000" b="1" dirty="0"/>
              <a:t>Meet</a:t>
            </a:r>
          </a:p>
        </p:txBody>
      </p:sp>
    </p:spTree>
    <p:extLst>
      <p:ext uri="{BB962C8B-B14F-4D97-AF65-F5344CB8AC3E}">
        <p14:creationId xmlns:p14="http://schemas.microsoft.com/office/powerpoint/2010/main" val="2365919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Your Work</a:t>
            </a:r>
          </a:p>
        </p:txBody>
      </p:sp>
      <p:sp>
        <p:nvSpPr>
          <p:cNvPr id="3" name="Content Placeholder 2"/>
          <p:cNvSpPr>
            <a:spLocks noGrp="1"/>
          </p:cNvSpPr>
          <p:nvPr>
            <p:ph idx="1"/>
          </p:nvPr>
        </p:nvSpPr>
        <p:spPr>
          <a:xfrm>
            <a:off x="116963" y="2210001"/>
            <a:ext cx="8822352" cy="3354954"/>
          </a:xfrm>
        </p:spPr>
        <p:txBody>
          <a:bodyPr/>
          <a:lstStyle/>
          <a:p>
            <a:pPr marL="0" indent="0" algn="ctr">
              <a:buNone/>
            </a:pPr>
            <a:r>
              <a:rPr lang="en-US" dirty="0"/>
              <a:t>Save all of your work on your computer or</a:t>
            </a:r>
          </a:p>
          <a:p>
            <a:pPr marL="0" indent="0" algn="ctr">
              <a:buNone/>
            </a:pPr>
            <a:r>
              <a:rPr lang="en-US" dirty="0"/>
              <a:t>make a copy of all of your documentation.</a:t>
            </a:r>
          </a:p>
          <a:p>
            <a:pPr marL="0" indent="0">
              <a:buNone/>
            </a:pPr>
            <a:r>
              <a:rPr lang="en-US" dirty="0"/>
              <a:t> </a:t>
            </a:r>
          </a:p>
          <a:p>
            <a:pPr marL="0" indent="0">
              <a:buNone/>
            </a:pPr>
            <a:r>
              <a:rPr lang="en-US" dirty="0"/>
              <a:t> </a:t>
            </a:r>
          </a:p>
          <a:p>
            <a:pPr marL="0" indent="0">
              <a:buNone/>
            </a:pPr>
            <a:r>
              <a:rPr lang="en-US" sz="4000" dirty="0">
                <a:solidFill>
                  <a:srgbClr val="FF0000"/>
                </a:solidFill>
              </a:rPr>
              <a:t>  Meet with your project/thesis advisor.</a:t>
            </a:r>
          </a:p>
        </p:txBody>
      </p:sp>
    </p:spTree>
    <p:extLst>
      <p:ext uri="{BB962C8B-B14F-4D97-AF65-F5344CB8AC3E}">
        <p14:creationId xmlns:p14="http://schemas.microsoft.com/office/powerpoint/2010/main" val="836515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A3D7AB-0C6E-4FB2-BD14-7546944CAC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1785" y="1704694"/>
            <a:ext cx="5220429" cy="4020111"/>
          </a:xfrm>
          <a:prstGeom prst="rect">
            <a:avLst/>
          </a:prstGeom>
        </p:spPr>
      </p:pic>
    </p:spTree>
    <p:extLst>
      <p:ext uri="{BB962C8B-B14F-4D97-AF65-F5344CB8AC3E}">
        <p14:creationId xmlns:p14="http://schemas.microsoft.com/office/powerpoint/2010/main" val="2880013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0125" y="1929084"/>
            <a:ext cx="6843713" cy="3957365"/>
          </a:xfrm>
        </p:spPr>
        <p:txBody>
          <a:bodyPr>
            <a:noAutofit/>
          </a:bodyPr>
          <a:lstStyle/>
          <a:p>
            <a:r>
              <a:rPr lang="en-US" sz="4000" dirty="0"/>
              <a:t>Develop your project plan or thesis</a:t>
            </a:r>
          </a:p>
          <a:p>
            <a:r>
              <a:rPr lang="en-US" sz="4000" dirty="0"/>
              <a:t>Identify methods of gathering information.</a:t>
            </a:r>
          </a:p>
          <a:p>
            <a:r>
              <a:rPr lang="en-US" sz="4000" dirty="0"/>
              <a:t>Draft an outline for your project or thesis</a:t>
            </a:r>
          </a:p>
          <a:p>
            <a:endParaRPr lang="en-US" sz="4000" dirty="0"/>
          </a:p>
          <a:p>
            <a:pPr marL="0" indent="0">
              <a:buNone/>
            </a:pPr>
            <a:endParaRPr lang="en-US" sz="4000" dirty="0"/>
          </a:p>
        </p:txBody>
      </p:sp>
      <p:sp>
        <p:nvSpPr>
          <p:cNvPr id="6" name="Title 1">
            <a:extLst>
              <a:ext uri="{FF2B5EF4-FFF2-40B4-BE49-F238E27FC236}">
                <a16:creationId xmlns:a16="http://schemas.microsoft.com/office/drawing/2014/main" id="{964CF02B-0ADE-46DE-A6B2-0EF6F76881A7}"/>
              </a:ext>
            </a:extLst>
          </p:cNvPr>
          <p:cNvSpPr>
            <a:spLocks noGrp="1"/>
          </p:cNvSpPr>
          <p:nvPr>
            <p:ph type="title"/>
          </p:nvPr>
        </p:nvSpPr>
        <p:spPr>
          <a:xfrm>
            <a:off x="628650" y="240436"/>
            <a:ext cx="6994121" cy="540961"/>
          </a:xfrm>
        </p:spPr>
        <p:txBody>
          <a:bodyPr/>
          <a:lstStyle/>
          <a:p>
            <a:r>
              <a:rPr lang="en-US" dirty="0"/>
              <a:t>Summary</a:t>
            </a:r>
          </a:p>
        </p:txBody>
      </p:sp>
    </p:spTree>
    <p:extLst>
      <p:ext uri="{BB962C8B-B14F-4D97-AF65-F5344CB8AC3E}">
        <p14:creationId xmlns:p14="http://schemas.microsoft.com/office/powerpoint/2010/main" val="696329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FC0CF2ED-C1EB-48C1-9795-D7E1CF448B4D}"/>
              </a:ext>
            </a:extLst>
          </p:cNvPr>
          <p:cNvSpPr/>
          <p:nvPr/>
        </p:nvSpPr>
        <p:spPr>
          <a:xfrm>
            <a:off x="2381972" y="1825431"/>
            <a:ext cx="4378325" cy="17173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Questions?</a:t>
            </a:r>
            <a:endParaRPr dirty="0"/>
          </a:p>
          <a:p>
            <a:pPr marL="0" marR="0" lvl="0" indent="0" algn="ctr" rtl="0">
              <a:spcBef>
                <a:spcPts val="96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Comments!</a:t>
            </a:r>
            <a:endParaRPr dirty="0"/>
          </a:p>
        </p:txBody>
      </p:sp>
      <p:pic>
        <p:nvPicPr>
          <p:cNvPr id="8" name="Google Shape;225;p21">
            <a:extLst>
              <a:ext uri="{FF2B5EF4-FFF2-40B4-BE49-F238E27FC236}">
                <a16:creationId xmlns:a16="http://schemas.microsoft.com/office/drawing/2014/main" id="{9D45B559-8F31-415E-88DA-EADF459D4BF4}"/>
              </a:ext>
            </a:extLst>
          </p:cNvPr>
          <p:cNvPicPr preferRelativeResize="0"/>
          <p:nvPr/>
        </p:nvPicPr>
        <p:blipFill rotWithShape="1">
          <a:blip r:embed="rId3">
            <a:alphaModFix/>
          </a:blip>
          <a:srcRect/>
          <a:stretch/>
        </p:blipFill>
        <p:spPr>
          <a:xfrm>
            <a:off x="2417570" y="3941408"/>
            <a:ext cx="4157832" cy="1725318"/>
          </a:xfrm>
          <a:prstGeom prst="rect">
            <a:avLst/>
          </a:prstGeom>
          <a:noFill/>
          <a:ln>
            <a:noFill/>
          </a:ln>
        </p:spPr>
      </p:pic>
    </p:spTree>
    <p:extLst>
      <p:ext uri="{BB962C8B-B14F-4D97-AF65-F5344CB8AC3E}">
        <p14:creationId xmlns:p14="http://schemas.microsoft.com/office/powerpoint/2010/main" val="3926498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1000125" y="1929084"/>
            <a:ext cx="6843713" cy="3957365"/>
          </a:xfrm>
        </p:spPr>
        <p:txBody>
          <a:bodyPr>
            <a:noAutofit/>
          </a:bodyPr>
          <a:lstStyle/>
          <a:p>
            <a:r>
              <a:rPr lang="en-US" sz="4000" dirty="0"/>
              <a:t>Develop your project plan or thesis</a:t>
            </a:r>
          </a:p>
          <a:p>
            <a:r>
              <a:rPr lang="en-US" sz="4000" dirty="0"/>
              <a:t>Identify methods of gathering information.</a:t>
            </a:r>
          </a:p>
          <a:p>
            <a:r>
              <a:rPr lang="en-US" sz="4000" dirty="0"/>
              <a:t>Draft an outline for your project or thesis</a:t>
            </a:r>
          </a:p>
          <a:p>
            <a:endParaRPr lang="en-US" sz="4000" dirty="0"/>
          </a:p>
          <a:p>
            <a:pPr marL="0" indent="0">
              <a:buNone/>
            </a:pPr>
            <a:endParaRPr lang="en-US" sz="4000" dirty="0"/>
          </a:p>
        </p:txBody>
      </p:sp>
    </p:spTree>
    <p:extLst>
      <p:ext uri="{BB962C8B-B14F-4D97-AF65-F5344CB8AC3E}">
        <p14:creationId xmlns:p14="http://schemas.microsoft.com/office/powerpoint/2010/main" val="265656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C74E1E-2B87-46A2-8C2C-469D0A09635D}"/>
              </a:ext>
            </a:extLst>
          </p:cNvPr>
          <p:cNvSpPr txBox="1"/>
          <p:nvPr/>
        </p:nvSpPr>
        <p:spPr>
          <a:xfrm>
            <a:off x="449328" y="165035"/>
            <a:ext cx="5136355" cy="707886"/>
          </a:xfrm>
          <a:prstGeom prst="rect">
            <a:avLst/>
          </a:prstGeom>
          <a:noFill/>
        </p:spPr>
        <p:txBody>
          <a:bodyPr wrap="square" rtlCol="0">
            <a:spAutoFit/>
          </a:bodyPr>
          <a:lstStyle/>
          <a:p>
            <a:r>
              <a:rPr lang="en-US" sz="4000" b="1" dirty="0">
                <a:solidFill>
                  <a:schemeClr val="bg1"/>
                </a:solidFill>
              </a:rPr>
              <a:t>Project Development</a:t>
            </a:r>
          </a:p>
        </p:txBody>
      </p:sp>
      <p:sp>
        <p:nvSpPr>
          <p:cNvPr id="3" name="TextBox 2">
            <a:extLst>
              <a:ext uri="{FF2B5EF4-FFF2-40B4-BE49-F238E27FC236}">
                <a16:creationId xmlns:a16="http://schemas.microsoft.com/office/drawing/2014/main" id="{ED3E2DC0-336C-4C2E-8F36-DB9AA0E8A478}"/>
              </a:ext>
            </a:extLst>
          </p:cNvPr>
          <p:cNvSpPr txBox="1"/>
          <p:nvPr/>
        </p:nvSpPr>
        <p:spPr>
          <a:xfrm>
            <a:off x="1052205" y="2399108"/>
            <a:ext cx="6454723" cy="3170099"/>
          </a:xfrm>
          <a:prstGeom prst="rect">
            <a:avLst/>
          </a:prstGeom>
          <a:noFill/>
        </p:spPr>
        <p:txBody>
          <a:bodyPr wrap="square" rtlCol="0">
            <a:spAutoFit/>
          </a:bodyPr>
          <a:lstStyle/>
          <a:p>
            <a:pPr marL="457200" indent="-457200">
              <a:buFont typeface="Arial" panose="020B0604020202020204" pitchFamily="34" charset="0"/>
              <a:buChar char="•"/>
            </a:pPr>
            <a:r>
              <a:rPr lang="en-US" sz="4000" b="1" dirty="0"/>
              <a:t>Research and preplanning</a:t>
            </a:r>
          </a:p>
          <a:p>
            <a:pPr marL="457200" indent="-457200">
              <a:buFont typeface="Arial" panose="020B0604020202020204" pitchFamily="34" charset="0"/>
              <a:buChar char="•"/>
            </a:pPr>
            <a:r>
              <a:rPr lang="en-US" sz="4000" b="1" dirty="0"/>
              <a:t>Draft an outline</a:t>
            </a:r>
          </a:p>
          <a:p>
            <a:pPr marL="457200" indent="-457200">
              <a:buFont typeface="Arial" panose="020B0604020202020204" pitchFamily="34" charset="0"/>
              <a:buChar char="•"/>
            </a:pPr>
            <a:r>
              <a:rPr lang="en-US" sz="4000" b="1" dirty="0"/>
              <a:t>Build your project schedule</a:t>
            </a:r>
          </a:p>
          <a:p>
            <a:pPr marL="457200" indent="-457200">
              <a:buFont typeface="Arial" panose="020B0604020202020204" pitchFamily="34" charset="0"/>
              <a:buChar char="•"/>
            </a:pPr>
            <a:r>
              <a:rPr lang="en-US" sz="4000" b="1" dirty="0"/>
              <a:t>Confirm your plan</a:t>
            </a:r>
          </a:p>
          <a:p>
            <a:pPr marL="457200" indent="-457200">
              <a:buFont typeface="Arial" panose="020B0604020202020204" pitchFamily="34" charset="0"/>
              <a:buChar char="•"/>
            </a:pPr>
            <a:r>
              <a:rPr lang="en-US" sz="4000" b="1" dirty="0"/>
              <a:t>Execute the Plan</a:t>
            </a:r>
          </a:p>
        </p:txBody>
      </p:sp>
    </p:spTree>
    <p:extLst>
      <p:ext uri="{BB962C8B-B14F-4D97-AF65-F5344CB8AC3E}">
        <p14:creationId xmlns:p14="http://schemas.microsoft.com/office/powerpoint/2010/main" val="1683022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F15FAA5-0F1B-4EBF-98E1-6F3AE7B0051D}"/>
              </a:ext>
            </a:extLst>
          </p:cNvPr>
          <p:cNvSpPr txBox="1"/>
          <p:nvPr/>
        </p:nvSpPr>
        <p:spPr>
          <a:xfrm>
            <a:off x="242888" y="242888"/>
            <a:ext cx="5272087" cy="707886"/>
          </a:xfrm>
          <a:prstGeom prst="rect">
            <a:avLst/>
          </a:prstGeom>
          <a:noFill/>
        </p:spPr>
        <p:txBody>
          <a:bodyPr wrap="square" rtlCol="0">
            <a:spAutoFit/>
          </a:bodyPr>
          <a:lstStyle/>
          <a:p>
            <a:pPr algn="ctr"/>
            <a:r>
              <a:rPr lang="en-US" sz="4000" b="1" dirty="0">
                <a:solidFill>
                  <a:schemeClr val="bg1"/>
                </a:solidFill>
              </a:rPr>
              <a:t>Thesis Development</a:t>
            </a:r>
          </a:p>
        </p:txBody>
      </p:sp>
      <p:sp>
        <p:nvSpPr>
          <p:cNvPr id="3" name="TextBox 2">
            <a:extLst>
              <a:ext uri="{FF2B5EF4-FFF2-40B4-BE49-F238E27FC236}">
                <a16:creationId xmlns:a16="http://schemas.microsoft.com/office/drawing/2014/main" id="{45F6D11A-A51B-42FA-904B-9DCC996CA510}"/>
              </a:ext>
            </a:extLst>
          </p:cNvPr>
          <p:cNvSpPr txBox="1"/>
          <p:nvPr/>
        </p:nvSpPr>
        <p:spPr>
          <a:xfrm>
            <a:off x="1271588" y="2471738"/>
            <a:ext cx="7258050" cy="2000548"/>
          </a:xfrm>
          <a:prstGeom prst="rect">
            <a:avLst/>
          </a:prstGeom>
          <a:noFill/>
        </p:spPr>
        <p:txBody>
          <a:bodyPr wrap="square" rtlCol="0">
            <a:spAutoFit/>
          </a:bodyPr>
          <a:lstStyle/>
          <a:p>
            <a:r>
              <a:rPr lang="en-US" sz="4400" b="1" dirty="0"/>
              <a:t>A good thesis has two parts:</a:t>
            </a:r>
          </a:p>
          <a:p>
            <a:pPr marL="457200" indent="-457200">
              <a:buFont typeface="Arial" panose="020B0604020202020204" pitchFamily="34" charset="0"/>
              <a:buChar char="•"/>
            </a:pPr>
            <a:r>
              <a:rPr lang="en-US" sz="4000" b="1" dirty="0"/>
              <a:t>What is your premise?</a:t>
            </a:r>
          </a:p>
          <a:p>
            <a:pPr marL="457200" indent="-457200">
              <a:buFont typeface="Arial" panose="020B0604020202020204" pitchFamily="34" charset="0"/>
              <a:buChar char="•"/>
            </a:pPr>
            <a:r>
              <a:rPr lang="en-US" sz="4000" b="1" dirty="0"/>
              <a:t>How do you plan to support it?</a:t>
            </a:r>
          </a:p>
        </p:txBody>
      </p:sp>
    </p:spTree>
    <p:extLst>
      <p:ext uri="{BB962C8B-B14F-4D97-AF65-F5344CB8AC3E}">
        <p14:creationId xmlns:p14="http://schemas.microsoft.com/office/powerpoint/2010/main" val="1843798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Sources</a:t>
            </a:r>
          </a:p>
        </p:txBody>
      </p:sp>
      <p:sp>
        <p:nvSpPr>
          <p:cNvPr id="3" name="Content Placeholder 2"/>
          <p:cNvSpPr>
            <a:spLocks noGrp="1"/>
          </p:cNvSpPr>
          <p:nvPr>
            <p:ph idx="1"/>
          </p:nvPr>
        </p:nvSpPr>
        <p:spPr>
          <a:xfrm>
            <a:off x="0" y="1298980"/>
            <a:ext cx="7886700" cy="714662"/>
          </a:xfrm>
        </p:spPr>
        <p:txBody>
          <a:bodyPr/>
          <a:lstStyle/>
          <a:p>
            <a:pPr marL="0" indent="0" algn="ctr">
              <a:buNone/>
            </a:pPr>
            <a:r>
              <a:rPr lang="en-US" sz="3600" dirty="0"/>
              <a:t>Where might you find information?</a:t>
            </a:r>
          </a:p>
          <a:p>
            <a:pPr marL="0" indent="0" algn="ctr">
              <a:buNone/>
            </a:pPr>
            <a:endParaRPr lang="en-US" dirty="0"/>
          </a:p>
          <a:p>
            <a:pPr marL="0" indent="0">
              <a:buNone/>
            </a:pPr>
            <a:endParaRPr lang="en-US" dirty="0"/>
          </a:p>
        </p:txBody>
      </p:sp>
      <p:sp>
        <p:nvSpPr>
          <p:cNvPr id="4" name="TextBox 3"/>
          <p:cNvSpPr txBox="1"/>
          <p:nvPr/>
        </p:nvSpPr>
        <p:spPr>
          <a:xfrm>
            <a:off x="433678" y="2153048"/>
            <a:ext cx="8038510" cy="584775"/>
          </a:xfrm>
          <a:prstGeom prst="rect">
            <a:avLst/>
          </a:prstGeom>
          <a:noFill/>
        </p:spPr>
        <p:txBody>
          <a:bodyPr wrap="square" rtlCol="0">
            <a:spAutoFit/>
          </a:bodyPr>
          <a:lstStyle/>
          <a:p>
            <a:r>
              <a:rPr lang="en-US" sz="3200" b="1" dirty="0"/>
              <a:t>Internet Research*			       Library Research*   </a:t>
            </a:r>
          </a:p>
        </p:txBody>
      </p:sp>
      <p:sp>
        <p:nvSpPr>
          <p:cNvPr id="5" name="TextBox 4"/>
          <p:cNvSpPr txBox="1"/>
          <p:nvPr/>
        </p:nvSpPr>
        <p:spPr>
          <a:xfrm>
            <a:off x="433678" y="2865567"/>
            <a:ext cx="7728742" cy="584776"/>
          </a:xfrm>
          <a:prstGeom prst="rect">
            <a:avLst/>
          </a:prstGeom>
          <a:noFill/>
        </p:spPr>
        <p:txBody>
          <a:bodyPr wrap="square" rtlCol="0">
            <a:spAutoFit/>
          </a:bodyPr>
          <a:lstStyle/>
          <a:p>
            <a:r>
              <a:rPr lang="en-US" sz="3200" b="1" dirty="0"/>
              <a:t>Surveys/Questionnaires	       Interviews </a:t>
            </a:r>
          </a:p>
        </p:txBody>
      </p:sp>
      <p:sp>
        <p:nvSpPr>
          <p:cNvPr id="6" name="TextBox 5"/>
          <p:cNvSpPr txBox="1"/>
          <p:nvPr/>
        </p:nvSpPr>
        <p:spPr>
          <a:xfrm>
            <a:off x="433679" y="3732982"/>
            <a:ext cx="8487676" cy="584776"/>
          </a:xfrm>
          <a:prstGeom prst="rect">
            <a:avLst/>
          </a:prstGeom>
          <a:noFill/>
        </p:spPr>
        <p:txBody>
          <a:bodyPr wrap="square" rtlCol="0">
            <a:spAutoFit/>
          </a:bodyPr>
          <a:lstStyle/>
          <a:p>
            <a:r>
              <a:rPr lang="en-US" sz="3200" b="1" dirty="0"/>
              <a:t>Scouting Literature*</a:t>
            </a:r>
            <a:r>
              <a:rPr lang="en-US" sz="3200" dirty="0"/>
              <a:t>			  </a:t>
            </a:r>
            <a:r>
              <a:rPr lang="en-US" sz="3200" b="1" dirty="0"/>
              <a:t>Group Interviews  </a:t>
            </a:r>
          </a:p>
        </p:txBody>
      </p:sp>
      <p:sp>
        <p:nvSpPr>
          <p:cNvPr id="7" name="TextBox 6"/>
          <p:cNvSpPr txBox="1"/>
          <p:nvPr/>
        </p:nvSpPr>
        <p:spPr>
          <a:xfrm>
            <a:off x="449165" y="4584908"/>
            <a:ext cx="3547574" cy="584775"/>
          </a:xfrm>
          <a:prstGeom prst="rect">
            <a:avLst/>
          </a:prstGeom>
          <a:noFill/>
        </p:spPr>
        <p:txBody>
          <a:bodyPr wrap="none" rtlCol="0">
            <a:spAutoFit/>
          </a:bodyPr>
          <a:lstStyle/>
          <a:p>
            <a:r>
              <a:rPr lang="en-US" sz="3200" b="1" dirty="0"/>
              <a:t>Other Related Data </a:t>
            </a:r>
          </a:p>
        </p:txBody>
      </p:sp>
      <p:sp>
        <p:nvSpPr>
          <p:cNvPr id="8" name="TextBox 7"/>
          <p:cNvSpPr txBox="1"/>
          <p:nvPr/>
        </p:nvSpPr>
        <p:spPr>
          <a:xfrm>
            <a:off x="464655" y="5467812"/>
            <a:ext cx="8103693" cy="584775"/>
          </a:xfrm>
          <a:prstGeom prst="rect">
            <a:avLst/>
          </a:prstGeom>
          <a:noFill/>
        </p:spPr>
        <p:txBody>
          <a:bodyPr wrap="none" rtlCol="0">
            <a:spAutoFit/>
          </a:bodyPr>
          <a:lstStyle/>
          <a:p>
            <a:r>
              <a:rPr lang="en-US" sz="3200" b="1" dirty="0"/>
              <a:t>Review current literature related to the topic* </a:t>
            </a:r>
          </a:p>
        </p:txBody>
      </p:sp>
    </p:spTree>
    <p:extLst>
      <p:ext uri="{BB962C8B-B14F-4D97-AF65-F5344CB8AC3E}">
        <p14:creationId xmlns:p14="http://schemas.microsoft.com/office/powerpoint/2010/main" val="8322349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Questionnaires and Interviews</a:t>
            </a:r>
          </a:p>
        </p:txBody>
      </p:sp>
      <p:sp>
        <p:nvSpPr>
          <p:cNvPr id="3" name="Content Placeholder 2"/>
          <p:cNvSpPr>
            <a:spLocks noGrp="1"/>
          </p:cNvSpPr>
          <p:nvPr>
            <p:ph idx="1"/>
          </p:nvPr>
        </p:nvSpPr>
        <p:spPr>
          <a:xfrm>
            <a:off x="371712" y="1825625"/>
            <a:ext cx="8100465" cy="4351338"/>
          </a:xfrm>
        </p:spPr>
        <p:txBody>
          <a:bodyPr/>
          <a:lstStyle/>
          <a:p>
            <a:pPr marL="0" indent="0">
              <a:buNone/>
            </a:pPr>
            <a:r>
              <a:rPr lang="en-US" dirty="0"/>
              <a:t>Decide what information you are trying to get.</a:t>
            </a:r>
          </a:p>
          <a:p>
            <a:pPr marL="0" indent="0">
              <a:buNone/>
            </a:pPr>
            <a:endParaRPr lang="en-US" dirty="0"/>
          </a:p>
          <a:p>
            <a:pPr marL="0" indent="0">
              <a:buNone/>
            </a:pPr>
            <a:r>
              <a:rPr lang="en-US" dirty="0"/>
              <a:t>    Remove bias </a:t>
            </a:r>
          </a:p>
          <a:p>
            <a:pPr marL="0" indent="0">
              <a:buNone/>
            </a:pPr>
            <a:endParaRPr lang="en-US" dirty="0"/>
          </a:p>
          <a:p>
            <a:pPr marL="0" indent="0">
              <a:buNone/>
            </a:pPr>
            <a:r>
              <a:rPr lang="en-US" dirty="0"/>
              <a:t>    Put your questions in a logical order.</a:t>
            </a:r>
          </a:p>
          <a:p>
            <a:pPr marL="0" indent="0">
              <a:buNone/>
            </a:pPr>
            <a:endParaRPr lang="en-US" dirty="0"/>
          </a:p>
          <a:p>
            <a:pPr marL="0" indent="0">
              <a:buNone/>
            </a:pPr>
            <a:r>
              <a:rPr lang="en-US" dirty="0"/>
              <a:t>    Avoid “Yes” or “No” questions.</a:t>
            </a:r>
          </a:p>
        </p:txBody>
      </p:sp>
    </p:spTree>
    <p:extLst>
      <p:ext uri="{BB962C8B-B14F-4D97-AF65-F5344CB8AC3E}">
        <p14:creationId xmlns:p14="http://schemas.microsoft.com/office/powerpoint/2010/main" val="1647427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596311" y="5452323"/>
            <a:ext cx="3797300" cy="1006822"/>
          </a:xfrm>
          <a:prstGeom prst="rect">
            <a:avLst/>
          </a:prstGeom>
        </p:spPr>
      </p:pic>
      <p:pic>
        <p:nvPicPr>
          <p:cNvPr id="4" name="Picture 3"/>
          <p:cNvPicPr>
            <a:picLocks noChangeAspect="1"/>
          </p:cNvPicPr>
          <p:nvPr/>
        </p:nvPicPr>
        <p:blipFill>
          <a:blip r:embed="rId3"/>
          <a:stretch>
            <a:fillRect/>
          </a:stretch>
        </p:blipFill>
        <p:spPr>
          <a:xfrm>
            <a:off x="3503353" y="3949837"/>
            <a:ext cx="3797300" cy="1022311"/>
          </a:xfrm>
          <a:prstGeom prst="rect">
            <a:avLst/>
          </a:prstGeom>
        </p:spPr>
      </p:pic>
      <p:sp>
        <p:nvSpPr>
          <p:cNvPr id="2" name="Title 1"/>
          <p:cNvSpPr>
            <a:spLocks noGrp="1"/>
          </p:cNvSpPr>
          <p:nvPr>
            <p:ph type="title"/>
          </p:nvPr>
        </p:nvSpPr>
        <p:spPr/>
        <p:txBody>
          <a:bodyPr/>
          <a:lstStyle/>
          <a:p>
            <a:r>
              <a:rPr lang="en-US" dirty="0"/>
              <a:t>Questionnaires and Interviews</a:t>
            </a:r>
          </a:p>
        </p:txBody>
      </p:sp>
      <p:sp>
        <p:nvSpPr>
          <p:cNvPr id="3" name="Content Placeholder 2"/>
          <p:cNvSpPr>
            <a:spLocks noGrp="1"/>
          </p:cNvSpPr>
          <p:nvPr>
            <p:ph idx="1"/>
          </p:nvPr>
        </p:nvSpPr>
        <p:spPr>
          <a:xfrm>
            <a:off x="0" y="1825624"/>
            <a:ext cx="8515350" cy="4896841"/>
          </a:xfrm>
        </p:spPr>
        <p:txBody>
          <a:bodyPr>
            <a:normAutofit/>
          </a:bodyPr>
          <a:lstStyle/>
          <a:p>
            <a:pPr marL="0" indent="0">
              <a:buNone/>
            </a:pPr>
            <a:r>
              <a:rPr lang="en-US" dirty="0"/>
              <a:t>       If using a rating scale, avoid a middle of the    	road response:</a:t>
            </a:r>
          </a:p>
          <a:p>
            <a:pPr marL="0" indent="0">
              <a:buNone/>
            </a:pPr>
            <a:endParaRPr lang="en-US" sz="1600" dirty="0"/>
          </a:p>
          <a:p>
            <a:pPr marL="0" indent="0">
              <a:buNone/>
            </a:pPr>
            <a:r>
              <a:rPr lang="en-US" dirty="0"/>
              <a:t>	Example:  How was this class?</a:t>
            </a:r>
          </a:p>
          <a:p>
            <a:pPr marL="0" indent="0">
              <a:buNone/>
            </a:pPr>
            <a:r>
              <a:rPr lang="en-US" dirty="0"/>
              <a:t>   😐	   A       </a:t>
            </a:r>
            <a:r>
              <a:rPr lang="en-US" dirty="0">
                <a:solidFill>
                  <a:srgbClr val="FF0000"/>
                </a:solidFill>
              </a:rPr>
              <a:t>Worst –    1      2    </a:t>
            </a:r>
            <a:r>
              <a:rPr lang="en-US" sz="6000" dirty="0">
                <a:solidFill>
                  <a:srgbClr val="FF0000"/>
                </a:solidFill>
              </a:rPr>
              <a:t>3</a:t>
            </a:r>
            <a:r>
              <a:rPr lang="en-US" sz="4400" dirty="0">
                <a:solidFill>
                  <a:srgbClr val="FF0000"/>
                </a:solidFill>
              </a:rPr>
              <a:t>  </a:t>
            </a:r>
            <a:r>
              <a:rPr lang="en-US" dirty="0">
                <a:solidFill>
                  <a:srgbClr val="FF0000"/>
                </a:solidFill>
              </a:rPr>
              <a:t>  4     5 – Best</a:t>
            </a:r>
          </a:p>
          <a:p>
            <a:pPr marL="0" indent="0">
              <a:buNone/>
            </a:pPr>
            <a:endParaRPr lang="en-US" sz="1050" dirty="0"/>
          </a:p>
          <a:p>
            <a:pPr marL="0" indent="0">
              <a:buNone/>
            </a:pPr>
            <a:r>
              <a:rPr lang="en-US" dirty="0"/>
              <a:t>  </a:t>
            </a:r>
          </a:p>
          <a:p>
            <a:pPr marL="0" indent="0">
              <a:buNone/>
            </a:pPr>
            <a:r>
              <a:rPr lang="en-US" dirty="0"/>
              <a:t>   😀      </a:t>
            </a:r>
            <a:r>
              <a:rPr lang="en-US" dirty="0">
                <a:solidFill>
                  <a:srgbClr val="3366FF"/>
                </a:solidFill>
              </a:rPr>
              <a:t>B       Worst –      1        2       3       4 - Best</a:t>
            </a:r>
          </a:p>
        </p:txBody>
      </p:sp>
      <p:sp>
        <p:nvSpPr>
          <p:cNvPr id="7" name="TextBox 6"/>
          <p:cNvSpPr txBox="1"/>
          <p:nvPr/>
        </p:nvSpPr>
        <p:spPr>
          <a:xfrm>
            <a:off x="5147186" y="3834581"/>
            <a:ext cx="457201" cy="707886"/>
          </a:xfrm>
          <a:prstGeom prst="rect">
            <a:avLst/>
          </a:prstGeom>
          <a:noFill/>
        </p:spPr>
        <p:txBody>
          <a:bodyPr wrap="square" rtlCol="0">
            <a:spAutoFit/>
          </a:bodyPr>
          <a:lstStyle/>
          <a:p>
            <a:r>
              <a:rPr lang="en-US" sz="4000" dirty="0"/>
              <a:t>X</a:t>
            </a:r>
          </a:p>
        </p:txBody>
      </p:sp>
    </p:spTree>
    <p:extLst>
      <p:ext uri="{BB962C8B-B14F-4D97-AF65-F5344CB8AC3E}">
        <p14:creationId xmlns:p14="http://schemas.microsoft.com/office/powerpoint/2010/main" val="2852833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After Research – Then What?</a:t>
            </a:r>
          </a:p>
        </p:txBody>
      </p:sp>
      <p:sp>
        <p:nvSpPr>
          <p:cNvPr id="3" name="Content Placeholder 2"/>
          <p:cNvSpPr>
            <a:spLocks noGrp="1"/>
          </p:cNvSpPr>
          <p:nvPr>
            <p:ph idx="1"/>
          </p:nvPr>
        </p:nvSpPr>
        <p:spPr>
          <a:xfrm>
            <a:off x="374574" y="2373180"/>
            <a:ext cx="7886700" cy="2177032"/>
          </a:xfrm>
        </p:spPr>
        <p:txBody>
          <a:bodyPr/>
          <a:lstStyle/>
          <a:p>
            <a:pPr marL="0" indent="0" algn="ctr">
              <a:buNone/>
            </a:pPr>
            <a:r>
              <a:rPr lang="en-US" dirty="0"/>
              <a:t>Organize Data</a:t>
            </a:r>
          </a:p>
          <a:p>
            <a:pPr marL="0" indent="0" algn="ctr">
              <a:buNone/>
            </a:pPr>
            <a:endParaRPr lang="en-US" dirty="0"/>
          </a:p>
          <a:p>
            <a:pPr marL="0" indent="0" algn="ctr">
              <a:buNone/>
            </a:pPr>
            <a:r>
              <a:rPr lang="en-US" dirty="0"/>
              <a:t>Develop a preliminary outline</a:t>
            </a:r>
          </a:p>
        </p:txBody>
      </p:sp>
    </p:spTree>
    <p:extLst>
      <p:ext uri="{BB962C8B-B14F-4D97-AF65-F5344CB8AC3E}">
        <p14:creationId xmlns:p14="http://schemas.microsoft.com/office/powerpoint/2010/main" val="2184840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Data</a:t>
            </a:r>
          </a:p>
        </p:txBody>
      </p:sp>
      <p:sp>
        <p:nvSpPr>
          <p:cNvPr id="3" name="Content Placeholder 2"/>
          <p:cNvSpPr>
            <a:spLocks noGrp="1"/>
          </p:cNvSpPr>
          <p:nvPr>
            <p:ph idx="1"/>
          </p:nvPr>
        </p:nvSpPr>
        <p:spPr>
          <a:xfrm>
            <a:off x="628650" y="1890336"/>
            <a:ext cx="7886700" cy="4275048"/>
          </a:xfrm>
        </p:spPr>
        <p:txBody>
          <a:bodyPr>
            <a:normAutofit/>
          </a:bodyPr>
          <a:lstStyle/>
          <a:p>
            <a:pPr marL="0" indent="0">
              <a:buNone/>
            </a:pPr>
            <a:r>
              <a:rPr lang="en-US" dirty="0"/>
              <a:t>If using statistics, how valid is your sample?</a:t>
            </a:r>
          </a:p>
          <a:p>
            <a:pPr marL="0" indent="0">
              <a:buNone/>
            </a:pPr>
            <a:endParaRPr lang="en-US" sz="1600" dirty="0"/>
          </a:p>
          <a:p>
            <a:pPr marL="0" indent="0">
              <a:buNone/>
            </a:pPr>
            <a:r>
              <a:rPr lang="en-US" dirty="0"/>
              <a:t>Make sure notes include where you got the 	information.</a:t>
            </a:r>
          </a:p>
          <a:p>
            <a:pPr marL="0" indent="0">
              <a:buNone/>
            </a:pPr>
            <a:endParaRPr lang="en-US" sz="1700" dirty="0"/>
          </a:p>
          <a:p>
            <a:pPr marL="0" indent="0">
              <a:buNone/>
            </a:pPr>
            <a:r>
              <a:rPr lang="en-US" dirty="0"/>
              <a:t>Save ALL of your materials.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21418229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6640</TotalTime>
  <Words>2064</Words>
  <Application>Microsoft Office PowerPoint</Application>
  <PresentationFormat>On-screen Show (4:3)</PresentationFormat>
  <Paragraphs>230</Paragraphs>
  <Slides>17</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DCS 503 Developing Your  Project or Thesis  </vt:lpstr>
      <vt:lpstr>Learning Objectives</vt:lpstr>
      <vt:lpstr>PowerPoint Presentation</vt:lpstr>
      <vt:lpstr>PowerPoint Presentation</vt:lpstr>
      <vt:lpstr>Research Sources</vt:lpstr>
      <vt:lpstr>Questionnaires and Interviews</vt:lpstr>
      <vt:lpstr>Questionnaires and Interviews</vt:lpstr>
      <vt:lpstr>After Research – Then What?</vt:lpstr>
      <vt:lpstr>Analyzing Data</vt:lpstr>
      <vt:lpstr>Writing Your Project Report/Thesis</vt:lpstr>
      <vt:lpstr>Write Your First Draft</vt:lpstr>
      <vt:lpstr>“Language of Scouting”</vt:lpstr>
      <vt:lpstr>Proofread</vt:lpstr>
      <vt:lpstr>Save Your Work</vt:lpstr>
      <vt:lpstr>PowerPoint Presentation</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Randy Shaul</dc:creator>
  <cp:lastModifiedBy>Kresha Alvarado</cp:lastModifiedBy>
  <cp:revision>166</cp:revision>
  <cp:lastPrinted>2021-07-13T15:17:36Z</cp:lastPrinted>
  <dcterms:created xsi:type="dcterms:W3CDTF">2017-02-14T13:02:44Z</dcterms:created>
  <dcterms:modified xsi:type="dcterms:W3CDTF">2022-10-26T00:28:32Z</dcterms:modified>
</cp:coreProperties>
</file>