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288" r:id="rId2"/>
    <p:sldId id="299" r:id="rId3"/>
    <p:sldId id="300" r:id="rId4"/>
    <p:sldId id="312" r:id="rId5"/>
    <p:sldId id="328" r:id="rId6"/>
    <p:sldId id="324" r:id="rId7"/>
    <p:sldId id="325" r:id="rId8"/>
    <p:sldId id="305" r:id="rId9"/>
    <p:sldId id="313" r:id="rId10"/>
    <p:sldId id="307" r:id="rId11"/>
    <p:sldId id="287" r:id="rId12"/>
    <p:sldId id="334" r:id="rId13"/>
    <p:sldId id="274" r:id="rId14"/>
    <p:sldId id="316" r:id="rId15"/>
    <p:sldId id="315" r:id="rId16"/>
    <p:sldId id="318" r:id="rId17"/>
    <p:sldId id="329" r:id="rId18"/>
    <p:sldId id="330" r:id="rId19"/>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pR6jix5Q8GOR7W+6njNqLQ==" hashData="GmHETeg1hFGw28POwMsUDR4jFxvwVNHTeUpUgujv3Fuy+H6y9tF5p5NS/xKGuBwRy7+8JG0jbHtTqJhcE28wj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CE9A17-5E9A-4E3F-A62E-481B8A3B3792}" v="25" dt="2021-12-05T03:32:50.9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12" autoAdjust="0"/>
    <p:restoredTop sz="61878" autoAdjust="0"/>
  </p:normalViewPr>
  <p:slideViewPr>
    <p:cSldViewPr snapToGrid="0">
      <p:cViewPr varScale="1">
        <p:scale>
          <a:sx n="51" d="100"/>
          <a:sy n="51" d="100"/>
        </p:scale>
        <p:origin x="1374" y="6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6" d="100"/>
          <a:sy n="86" d="100"/>
        </p:scale>
        <p:origin x="382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a Hudson" userId="hHVeuc9Qt6GrzsVwbD1ICp3LNgsDdLaSg8SAI5B2kUc=" providerId="None" clId="Web-{BFCE9A17-5E9A-4E3F-A62E-481B8A3B3792}"/>
    <pc:docChg chg="modSld">
      <pc:chgData name="Roberta Hudson" userId="hHVeuc9Qt6GrzsVwbD1ICp3LNgsDdLaSg8SAI5B2kUc=" providerId="None" clId="Web-{BFCE9A17-5E9A-4E3F-A62E-481B8A3B3792}" dt="2021-12-05T03:32:50.431" v="62" actId="20577"/>
      <pc:docMkLst>
        <pc:docMk/>
      </pc:docMkLst>
      <pc:sldChg chg="modSp modNotes">
        <pc:chgData name="Roberta Hudson" userId="hHVeuc9Qt6GrzsVwbD1ICp3LNgsDdLaSg8SAI5B2kUc=" providerId="None" clId="Web-{BFCE9A17-5E9A-4E3F-A62E-481B8A3B3792}" dt="2021-12-05T03:25:14.477" v="19"/>
        <pc:sldMkLst>
          <pc:docMk/>
          <pc:sldMk cId="532156475" sldId="299"/>
        </pc:sldMkLst>
        <pc:spChg chg="mod">
          <ac:chgData name="Roberta Hudson" userId="hHVeuc9Qt6GrzsVwbD1ICp3LNgsDdLaSg8SAI5B2kUc=" providerId="None" clId="Web-{BFCE9A17-5E9A-4E3F-A62E-481B8A3B3792}" dt="2021-12-05T03:24:30.633" v="1" actId="20577"/>
          <ac:spMkLst>
            <pc:docMk/>
            <pc:sldMk cId="532156475" sldId="299"/>
            <ac:spMk id="3" creationId="{00000000-0000-0000-0000-000000000000}"/>
          </ac:spMkLst>
        </pc:spChg>
      </pc:sldChg>
      <pc:sldChg chg="modNotes">
        <pc:chgData name="Roberta Hudson" userId="hHVeuc9Qt6GrzsVwbD1ICp3LNgsDdLaSg8SAI5B2kUc=" providerId="None" clId="Web-{BFCE9A17-5E9A-4E3F-A62E-481B8A3B3792}" dt="2021-12-05T03:29:39.728" v="46"/>
        <pc:sldMkLst>
          <pc:docMk/>
          <pc:sldMk cId="2278347552" sldId="301"/>
        </pc:sldMkLst>
      </pc:sldChg>
      <pc:sldChg chg="modNotes">
        <pc:chgData name="Roberta Hudson" userId="hHVeuc9Qt6GrzsVwbD1ICp3LNgsDdLaSg8SAI5B2kUc=" providerId="None" clId="Web-{BFCE9A17-5E9A-4E3F-A62E-481B8A3B3792}" dt="2021-12-05T03:26:56.321" v="28"/>
        <pc:sldMkLst>
          <pc:docMk/>
          <pc:sldMk cId="117380380" sldId="312"/>
        </pc:sldMkLst>
      </pc:sldChg>
      <pc:sldChg chg="modSp">
        <pc:chgData name="Roberta Hudson" userId="hHVeuc9Qt6GrzsVwbD1ICp3LNgsDdLaSg8SAI5B2kUc=" providerId="None" clId="Web-{BFCE9A17-5E9A-4E3F-A62E-481B8A3B3792}" dt="2021-12-05T03:32:50.431" v="62" actId="20577"/>
        <pc:sldMkLst>
          <pc:docMk/>
          <pc:sldMk cId="609668780" sldId="313"/>
        </pc:sldMkLst>
        <pc:spChg chg="mod">
          <ac:chgData name="Roberta Hudson" userId="hHVeuc9Qt6GrzsVwbD1ICp3LNgsDdLaSg8SAI5B2kUc=" providerId="None" clId="Web-{BFCE9A17-5E9A-4E3F-A62E-481B8A3B3792}" dt="2021-12-05T03:32:43.884" v="59" actId="20577"/>
          <ac:spMkLst>
            <pc:docMk/>
            <pc:sldMk cId="609668780" sldId="313"/>
            <ac:spMk id="30" creationId="{0CC6463F-DD13-4C03-A18E-06B3243E1281}"/>
          </ac:spMkLst>
        </pc:spChg>
        <pc:spChg chg="mod">
          <ac:chgData name="Roberta Hudson" userId="hHVeuc9Qt6GrzsVwbD1ICp3LNgsDdLaSg8SAI5B2kUc=" providerId="None" clId="Web-{BFCE9A17-5E9A-4E3F-A62E-481B8A3B3792}" dt="2021-12-05T03:32:50.431" v="62" actId="20577"/>
          <ac:spMkLst>
            <pc:docMk/>
            <pc:sldMk cId="609668780" sldId="313"/>
            <ac:spMk id="31" creationId="{8E15D134-441B-4AEC-92A7-FB38187CAC6F}"/>
          </ac:spMkLst>
        </pc:spChg>
      </pc:sldChg>
      <pc:sldChg chg="modSp modNotes">
        <pc:chgData name="Roberta Hudson" userId="hHVeuc9Qt6GrzsVwbD1ICp3LNgsDdLaSg8SAI5B2kUc=" providerId="None" clId="Web-{BFCE9A17-5E9A-4E3F-A62E-481B8A3B3792}" dt="2021-12-05T03:28:49.306" v="43" actId="20577"/>
        <pc:sldMkLst>
          <pc:docMk/>
          <pc:sldMk cId="3475365576" sldId="328"/>
        </pc:sldMkLst>
        <pc:spChg chg="mod">
          <ac:chgData name="Roberta Hudson" userId="hHVeuc9Qt6GrzsVwbD1ICp3LNgsDdLaSg8SAI5B2kUc=" providerId="None" clId="Web-{BFCE9A17-5E9A-4E3F-A62E-481B8A3B3792}" dt="2021-12-05T03:28:49.306" v="43" actId="20577"/>
          <ac:spMkLst>
            <pc:docMk/>
            <pc:sldMk cId="3475365576" sldId="328"/>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20437E0-952A-45E4-8A5A-5BAD3ECD5AF2}"/>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E31DBB4-86C4-4521-86B5-AA24A9C1816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A6E1D510-9C9C-439A-B5C6-6A790EB4D1EF}" type="datetimeFigureOut">
              <a:rPr lang="en-US" smtClean="0"/>
              <a:t>4/8/2024</a:t>
            </a:fld>
            <a:endParaRPr lang="en-US"/>
          </a:p>
        </p:txBody>
      </p:sp>
      <p:sp>
        <p:nvSpPr>
          <p:cNvPr id="4" name="Footer Placeholder 3">
            <a:extLst>
              <a:ext uri="{FF2B5EF4-FFF2-40B4-BE49-F238E27FC236}">
                <a16:creationId xmlns:a16="http://schemas.microsoft.com/office/drawing/2014/main" id="{62B3C5CD-A592-49EA-BF5A-D860E3B81C5B}"/>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752CA3C-59EE-46F4-8787-8E6C0D40E55C}"/>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34B9425-40CB-4372-8A61-D919ECF9DAF2}" type="slidenum">
              <a:rPr lang="en-US" smtClean="0"/>
              <a:t>‹#›</a:t>
            </a:fld>
            <a:endParaRPr lang="en-US"/>
          </a:p>
        </p:txBody>
      </p:sp>
    </p:spTree>
    <p:extLst>
      <p:ext uri="{BB962C8B-B14F-4D97-AF65-F5344CB8AC3E}">
        <p14:creationId xmlns:p14="http://schemas.microsoft.com/office/powerpoint/2010/main" val="7458693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25C3D78-A558-4A5C-A220-47B2F40F1CF1}" type="datetimeFigureOut">
              <a:rPr lang="en-US" smtClean="0"/>
              <a:t>4/8/2024</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CBE1668-4D6A-4C8F-8C32-819FE6F32F94}" type="slidenum">
              <a:rPr lang="en-US" smtClean="0"/>
              <a:t>‹#›</a:t>
            </a:fld>
            <a:endParaRPr lang="en-US"/>
          </a:p>
        </p:txBody>
      </p:sp>
    </p:spTree>
    <p:extLst>
      <p:ext uri="{BB962C8B-B14F-4D97-AF65-F5344CB8AC3E}">
        <p14:creationId xmlns:p14="http://schemas.microsoft.com/office/powerpoint/2010/main" val="302858741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Course Description:</a:t>
            </a:r>
          </a:p>
          <a:p>
            <a:endParaRPr lang="en-US" b="1" dirty="0"/>
          </a:p>
          <a:p>
            <a:r>
              <a:rPr lang="en-US" dirty="0"/>
              <a:t>Coaching is about relationships.  It is the ability to listen, to observe, to share, to support and to engage in a way that will help others solve their own problems, grow as individuals and attain their full potential.  Coaching is the art of helping others arrive at conclusions through their own analysis of the situation and facts.</a:t>
            </a:r>
          </a:p>
          <a:p>
            <a:r>
              <a:rPr lang="en-US" dirty="0"/>
              <a:t> </a:t>
            </a:r>
          </a:p>
        </p:txBody>
      </p:sp>
      <p:sp>
        <p:nvSpPr>
          <p:cNvPr id="4" name="Slide Number Placeholder 3"/>
          <p:cNvSpPr>
            <a:spLocks noGrp="1"/>
          </p:cNvSpPr>
          <p:nvPr>
            <p:ph type="sldNum" sz="quarter" idx="10"/>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259858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r>
              <a:rPr lang="en-US" b="1" dirty="0"/>
              <a:t>Instructor ASKS: What are a Coaches’ responsibilities during the Coaching session? </a:t>
            </a:r>
            <a:r>
              <a:rPr lang="en-US" b="1" i="1" kern="1200" dirty="0">
                <a:solidFill>
                  <a:srgbClr val="000000"/>
                </a:solidFill>
                <a:effectLst/>
                <a:ea typeface="Times New Roman" panose="02020603050405020304" pitchFamily="18" charset="0"/>
                <a:cs typeface="Times New Roman" panose="02020603050405020304" pitchFamily="18" charset="0"/>
              </a:rPr>
              <a:t>(Instructor guides class through the following)</a:t>
            </a:r>
            <a:endParaRPr lang="en-US" dirty="0">
              <a:effectLst/>
              <a:ea typeface="Times New Roman" panose="02020603050405020304" pitchFamily="18" charset="0"/>
            </a:endParaRPr>
          </a:p>
          <a:p>
            <a:pPr defTabSz="931774">
              <a:spcBef>
                <a:spcPct val="0"/>
              </a:spcBef>
            </a:pPr>
            <a:endParaRPr lang="en-US" altLang="en-US" dirty="0"/>
          </a:p>
          <a:p>
            <a:pPr defTabSz="931774">
              <a:spcBef>
                <a:spcPct val="0"/>
              </a:spcBef>
            </a:pPr>
            <a:r>
              <a:rPr lang="en-US" altLang="en-US" dirty="0"/>
              <a:t>Coaching is considered to be a strategy for developing people’s skills, knowledge, and abilities while boosting confidence and performance.  Effective coaching can help manage challenges and issues before they evolve into problems. Coaching comes before corrective action and is designed to engage people with solutions which </a:t>
            </a:r>
            <a:r>
              <a:rPr lang="en-US" altLang="en-US" u="sng" dirty="0"/>
              <a:t>they</a:t>
            </a:r>
            <a:r>
              <a:rPr lang="en-US" altLang="en-US" dirty="0"/>
              <a:t> have identified, rather than those imposed by another.  It is a proven approach to the identification and achievement of goals through accountability, empowerment, and engagement.  </a:t>
            </a:r>
          </a:p>
          <a:p>
            <a:pPr defTabSz="931774">
              <a:spcBef>
                <a:spcPct val="0"/>
              </a:spcBef>
            </a:pPr>
            <a:endParaRPr lang="en-US" altLang="en-US" dirty="0"/>
          </a:p>
          <a:p>
            <a:pPr defTabSz="931774"/>
            <a:r>
              <a:rPr lang="en-US" altLang="en-US" dirty="0"/>
              <a:t>Through the development of coaching skills, leaders can:</a:t>
            </a:r>
          </a:p>
          <a:p>
            <a:pPr marL="171450" indent="-171450" defTabSz="931774">
              <a:buFont typeface="Arial" panose="020B0604020202020204" pitchFamily="34" charset="0"/>
              <a:buChar char="•"/>
            </a:pPr>
            <a:r>
              <a:rPr lang="en-US" altLang="en-US" dirty="0"/>
              <a:t>Provide timely guidance and feedback to help others strengthen specific knowledge/skill areas needed to accomplish a task or solve a problem.</a:t>
            </a:r>
          </a:p>
          <a:p>
            <a:pPr marL="171450" indent="-171450" defTabSz="931774">
              <a:buFont typeface="Arial" panose="020B0604020202020204" pitchFamily="34" charset="0"/>
              <a:buChar char="•"/>
            </a:pPr>
            <a:r>
              <a:rPr lang="en-US" altLang="en-US" dirty="0"/>
              <a:t>Guide and support others to excel in their current role and move into higher skills and levels. </a:t>
            </a:r>
          </a:p>
          <a:p>
            <a:endParaRPr lang="en-US" dirty="0">
              <a:latin typeface="Calibri" charset="0"/>
              <a:ea typeface="MS PGothic" charset="0"/>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1262008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70EE31C9-351A-415B-B4B7-66AE2CDA067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756ACDC-BB2A-458B-BB9B-8B60E2093CA5}"/>
              </a:ext>
            </a:extLst>
          </p:cNvPr>
          <p:cNvSpPr>
            <a:spLocks noGrp="1"/>
          </p:cNvSpPr>
          <p:nvPr>
            <p:ph type="body" idx="1"/>
          </p:nvPr>
        </p:nvSpPr>
        <p:spPr/>
        <p:txBody>
          <a:bodyPr/>
          <a:lstStyle/>
          <a:p>
            <a:pPr>
              <a:defRPr/>
            </a:pPr>
            <a:r>
              <a:rPr lang="en-US" b="1" dirty="0">
                <a:ea typeface="ＭＳ Ｐゴシック" charset="0"/>
                <a:cs typeface="ＭＳ Ｐゴシック" charset="0"/>
              </a:rPr>
              <a:t>C.O.A.C.H. Mindset</a:t>
            </a:r>
          </a:p>
          <a:p>
            <a:pPr>
              <a:defRPr/>
            </a:pPr>
            <a:endParaRPr lang="en-US" b="1" dirty="0">
              <a:ea typeface="ＭＳ Ｐゴシック" charset="0"/>
              <a:cs typeface="ＭＳ Ｐゴシック" charset="0"/>
            </a:endParaRPr>
          </a:p>
          <a:p>
            <a:pPr>
              <a:defRPr/>
            </a:pPr>
            <a:r>
              <a:rPr lang="en-US" b="1" dirty="0">
                <a:ea typeface="ＭＳ Ｐゴシック" charset="0"/>
                <a:cs typeface="ＭＳ Ｐゴシック" charset="0"/>
              </a:rPr>
              <a:t>A mindset is:</a:t>
            </a:r>
          </a:p>
          <a:p>
            <a:pPr marL="174708" indent="-174708">
              <a:buFont typeface="Arial" panose="020B0604020202020204" pitchFamily="34" charset="0"/>
              <a:buChar char="•"/>
              <a:defRPr/>
            </a:pPr>
            <a:r>
              <a:rPr lang="en-US" dirty="0">
                <a:ea typeface="ＭＳ Ｐゴシック" charset="0"/>
                <a:cs typeface="ＭＳ Ｐゴシック" charset="0"/>
              </a:rPr>
              <a:t>A set of assumptions, methods or notions held by one or more people.</a:t>
            </a:r>
          </a:p>
          <a:p>
            <a:pPr marL="174708" indent="-174708">
              <a:buFont typeface="Arial" panose="020B0604020202020204" pitchFamily="34" charset="0"/>
              <a:buChar char="•"/>
              <a:defRPr/>
            </a:pPr>
            <a:r>
              <a:rPr lang="en-US" dirty="0">
                <a:ea typeface="ＭＳ Ｐゴシック" charset="0"/>
                <a:cs typeface="ＭＳ Ｐゴシック" charset="0"/>
              </a:rPr>
              <a:t>A mindset can also be seen as resulting from of a person’s worldview or philosophy of life.</a:t>
            </a:r>
          </a:p>
          <a:p>
            <a:pPr marL="174708" indent="-174708">
              <a:buFont typeface="Arial" panose="020B0604020202020204" pitchFamily="34" charset="0"/>
              <a:buChar char="•"/>
              <a:defRPr/>
            </a:pPr>
            <a:r>
              <a:rPr lang="en-US" dirty="0">
                <a:ea typeface="ＭＳ Ｐゴシック" charset="0"/>
                <a:cs typeface="ＭＳ Ｐゴシック" charset="0"/>
              </a:rPr>
              <a:t>A mindset may be so firmly established that it creates a powerful incentive within these people or groups to continue to adopt or accept prior behaviors, choices, or tools.</a:t>
            </a:r>
          </a:p>
          <a:p>
            <a:pPr>
              <a:defRPr/>
            </a:pPr>
            <a:endParaRPr lang="en-US" dirty="0">
              <a:ea typeface="ＭＳ Ｐゴシック" charset="0"/>
              <a:cs typeface="ＭＳ Ｐゴシック" charset="0"/>
            </a:endParaRPr>
          </a:p>
        </p:txBody>
      </p:sp>
      <p:sp>
        <p:nvSpPr>
          <p:cNvPr id="78853" name="Slide Number Placeholder 5">
            <a:extLst>
              <a:ext uri="{FF2B5EF4-FFF2-40B4-BE49-F238E27FC236}">
                <a16:creationId xmlns:a16="http://schemas.microsoft.com/office/drawing/2014/main" id="{C533020E-ADCE-44B3-B524-71A5B2467D8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57066" indent="-291179">
              <a:defRPr sz="2400">
                <a:solidFill>
                  <a:schemeClr val="tx1"/>
                </a:solidFill>
                <a:latin typeface="Arial" panose="020B0604020202020204" pitchFamily="34" charset="0"/>
                <a:ea typeface="MS PGothic" panose="020B0600070205080204" pitchFamily="34" charset="-128"/>
              </a:defRPr>
            </a:lvl2pPr>
            <a:lvl3pPr marL="1164717" indent="-232943">
              <a:defRPr sz="2400">
                <a:solidFill>
                  <a:schemeClr val="tx1"/>
                </a:solidFill>
                <a:latin typeface="Arial" panose="020B0604020202020204" pitchFamily="34" charset="0"/>
                <a:ea typeface="MS PGothic" panose="020B0600070205080204" pitchFamily="34" charset="-128"/>
              </a:defRPr>
            </a:lvl3pPr>
            <a:lvl4pPr marL="1630604" indent="-232943">
              <a:defRPr sz="2400">
                <a:solidFill>
                  <a:schemeClr val="tx1"/>
                </a:solidFill>
                <a:latin typeface="Arial" panose="020B0604020202020204" pitchFamily="34" charset="0"/>
                <a:ea typeface="MS PGothic" panose="020B0600070205080204" pitchFamily="34" charset="-128"/>
              </a:defRPr>
            </a:lvl4pPr>
            <a:lvl5pPr marL="2096491" indent="-232943">
              <a:defRPr sz="2400">
                <a:solidFill>
                  <a:schemeClr val="tx1"/>
                </a:solidFill>
                <a:latin typeface="Arial" panose="020B0604020202020204" pitchFamily="34" charset="0"/>
                <a:ea typeface="MS PGothic" panose="020B0600070205080204" pitchFamily="34" charset="-128"/>
              </a:defRPr>
            </a:lvl5pPr>
            <a:lvl6pPr marL="2562377" indent="-232943" defTabSz="465887"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3028264" indent="-232943" defTabSz="465887"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94151" indent="-232943" defTabSz="465887"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960038" indent="-232943" defTabSz="465887"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BF843A1-FCD8-4DDA-A85F-C8002E368AB3}" type="slidenum">
              <a:rPr lang="en-US" altLang="en-US" sz="1200">
                <a:latin typeface="Calibri" panose="020F0502020204030204" pitchFamily="34" charset="0"/>
              </a:rPr>
              <a:pPr/>
              <a:t>11</a:t>
            </a:fld>
            <a:endParaRPr lang="en-US" altLang="en-US" sz="1200">
              <a:latin typeface="Calibri" panose="020F0502020204030204" pitchFamily="34" charset="0"/>
            </a:endParaRPr>
          </a:p>
        </p:txBody>
      </p:sp>
    </p:spTree>
    <p:extLst>
      <p:ext uri="{BB962C8B-B14F-4D97-AF65-F5344CB8AC3E}">
        <p14:creationId xmlns:p14="http://schemas.microsoft.com/office/powerpoint/2010/main" val="515961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335BBBFF-F6D6-4832-BF9D-9E4FE6EA07B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8" name="Notes Placeholder 2">
            <a:extLst>
              <a:ext uri="{FF2B5EF4-FFF2-40B4-BE49-F238E27FC236}">
                <a16:creationId xmlns:a16="http://schemas.microsoft.com/office/drawing/2014/main" id="{15E98FA0-9D09-401C-9DE5-5B836E2748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en-US" altLang="en-US" dirty="0"/>
              <a:t>Coach</a:t>
            </a:r>
            <a:r>
              <a:rPr lang="ja-JP" altLang="en-US" dirty="0"/>
              <a:t>’</a:t>
            </a:r>
            <a:r>
              <a:rPr lang="en-US" altLang="ja-JP" dirty="0"/>
              <a:t>s help individuals steer away from danger just like a light house.  </a:t>
            </a:r>
            <a:r>
              <a:rPr lang="en-US" altLang="en-US" dirty="0"/>
              <a:t>The foundation of the lighthouse is based on the </a:t>
            </a:r>
            <a:r>
              <a:rPr lang="ja-JP" altLang="en-US" dirty="0"/>
              <a:t>“</a:t>
            </a:r>
            <a:r>
              <a:rPr lang="en-US" altLang="ja-JP" dirty="0"/>
              <a:t>relationship</a:t>
            </a:r>
            <a:r>
              <a:rPr lang="ja-JP" altLang="en-US" dirty="0"/>
              <a:t>”</a:t>
            </a:r>
            <a:r>
              <a:rPr lang="en-US" altLang="ja-JP" dirty="0"/>
              <a:t>.  </a:t>
            </a:r>
          </a:p>
          <a:p>
            <a:pPr>
              <a:lnSpc>
                <a:spcPct val="90000"/>
              </a:lnSpc>
            </a:pPr>
            <a:r>
              <a:rPr lang="en-US" altLang="en-US" dirty="0"/>
              <a:t>The best approach to help establish relationships with the leaders in your assigned units is to use this C.O.A.C.H. mindset (which was introduced i</a:t>
            </a:r>
            <a:r>
              <a:rPr lang="en-US" dirty="0"/>
              <a:t>n BCS 106 – Coaching Leaders)</a:t>
            </a:r>
            <a:r>
              <a:rPr lang="en-US" altLang="en-US" dirty="0"/>
              <a:t> :</a:t>
            </a:r>
          </a:p>
          <a:p>
            <a:pPr>
              <a:lnSpc>
                <a:spcPct val="90000"/>
              </a:lnSpc>
            </a:pPr>
            <a:endParaRPr lang="en-US" altLang="en-US" b="1" dirty="0"/>
          </a:p>
          <a:p>
            <a:pPr>
              <a:lnSpc>
                <a:spcPct val="90000"/>
              </a:lnSpc>
            </a:pPr>
            <a:r>
              <a:rPr lang="en-US" altLang="en-US" b="1" dirty="0"/>
              <a:t>Clarify</a:t>
            </a:r>
            <a:r>
              <a:rPr lang="en-US" altLang="en-US" dirty="0"/>
              <a:t> – Expectations, Needs. Be clear on what you want to achieve for yourself and those you coach. Establish level of trust. </a:t>
            </a:r>
          </a:p>
          <a:p>
            <a:pPr>
              <a:lnSpc>
                <a:spcPct val="90000"/>
              </a:lnSpc>
            </a:pPr>
            <a:r>
              <a:rPr lang="en-US" altLang="en-US" b="1" dirty="0"/>
              <a:t>Observe</a:t>
            </a:r>
            <a:r>
              <a:rPr lang="en-US" altLang="en-US" dirty="0"/>
              <a:t> – Through Evaluation and Inspection, Conversations and through direct observation.  The assessment process found in Commissioner Tools can help.  Look for leading measures…not just lagging indicators (results).</a:t>
            </a:r>
          </a:p>
          <a:p>
            <a:pPr>
              <a:lnSpc>
                <a:spcPct val="90000"/>
              </a:lnSpc>
            </a:pPr>
            <a:r>
              <a:rPr lang="en-US" altLang="en-US" b="1" dirty="0"/>
              <a:t>Ask</a:t>
            </a:r>
            <a:r>
              <a:rPr lang="en-US" altLang="en-US" dirty="0"/>
              <a:t> – Being present by active listening and asking questions.  Guide commissioner actions for moving forward.</a:t>
            </a:r>
          </a:p>
          <a:p>
            <a:pPr>
              <a:lnSpc>
                <a:spcPct val="90000"/>
              </a:lnSpc>
            </a:pPr>
            <a:r>
              <a:rPr lang="en-US" altLang="en-US" b="1" dirty="0"/>
              <a:t>Collaborate</a:t>
            </a:r>
            <a:r>
              <a:rPr lang="en-US" altLang="en-US" dirty="0"/>
              <a:t> – Have trusting, engaging conversations by continuing to ask questions.  This will allow the commissioner to self-generate in developing the action plan.  Giving and receiving feedback both supportive and constructive.</a:t>
            </a:r>
          </a:p>
          <a:p>
            <a:pPr>
              <a:lnSpc>
                <a:spcPct val="90000"/>
              </a:lnSpc>
            </a:pPr>
            <a:r>
              <a:rPr lang="en-US" altLang="en-US" b="1" dirty="0"/>
              <a:t>Help</a:t>
            </a:r>
            <a:r>
              <a:rPr lang="en-US" altLang="en-US" dirty="0"/>
              <a:t> – Be supportive, authentic, consistent, confidential.  Provide resources and always follow up.  “Walk the Talk”.</a:t>
            </a:r>
          </a:p>
          <a:p>
            <a:pPr>
              <a:lnSpc>
                <a:spcPct val="90000"/>
              </a:lnSpc>
            </a:pPr>
            <a:endParaRPr lang="en-US" altLang="en-US" dirty="0"/>
          </a:p>
        </p:txBody>
      </p:sp>
      <p:sp>
        <p:nvSpPr>
          <p:cNvPr id="80901" name="Slide Number Placeholder 5">
            <a:extLst>
              <a:ext uri="{FF2B5EF4-FFF2-40B4-BE49-F238E27FC236}">
                <a16:creationId xmlns:a16="http://schemas.microsoft.com/office/drawing/2014/main" id="{CFB13F45-3DEF-4358-AE02-6BA9A7BC32D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57066" indent="-291179">
              <a:defRPr sz="2400">
                <a:solidFill>
                  <a:schemeClr val="tx1"/>
                </a:solidFill>
                <a:latin typeface="Arial" panose="020B0604020202020204" pitchFamily="34" charset="0"/>
                <a:ea typeface="MS PGothic" panose="020B0600070205080204" pitchFamily="34" charset="-128"/>
              </a:defRPr>
            </a:lvl2pPr>
            <a:lvl3pPr marL="1164717" indent="-232943">
              <a:defRPr sz="2400">
                <a:solidFill>
                  <a:schemeClr val="tx1"/>
                </a:solidFill>
                <a:latin typeface="Arial" panose="020B0604020202020204" pitchFamily="34" charset="0"/>
                <a:ea typeface="MS PGothic" panose="020B0600070205080204" pitchFamily="34" charset="-128"/>
              </a:defRPr>
            </a:lvl3pPr>
            <a:lvl4pPr marL="1630604" indent="-232943">
              <a:defRPr sz="2400">
                <a:solidFill>
                  <a:schemeClr val="tx1"/>
                </a:solidFill>
                <a:latin typeface="Arial" panose="020B0604020202020204" pitchFamily="34" charset="0"/>
                <a:ea typeface="MS PGothic" panose="020B0600070205080204" pitchFamily="34" charset="-128"/>
              </a:defRPr>
            </a:lvl4pPr>
            <a:lvl5pPr marL="2096491" indent="-232943">
              <a:defRPr sz="2400">
                <a:solidFill>
                  <a:schemeClr val="tx1"/>
                </a:solidFill>
                <a:latin typeface="Arial" panose="020B0604020202020204" pitchFamily="34" charset="0"/>
                <a:ea typeface="MS PGothic" panose="020B0600070205080204" pitchFamily="34" charset="-128"/>
              </a:defRPr>
            </a:lvl5pPr>
            <a:lvl6pPr marL="2562377" indent="-232943" defTabSz="465887"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3028264" indent="-232943" defTabSz="465887"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94151" indent="-232943" defTabSz="465887"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960038" indent="-232943" defTabSz="465887"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AEB5453-094E-4D5D-91C1-0EEF222C0803}" type="slidenum">
              <a:rPr lang="en-US" altLang="en-US" sz="1200">
                <a:latin typeface="Calibri" panose="020F0502020204030204" pitchFamily="34" charset="0"/>
              </a:rPr>
              <a:pPr/>
              <a:t>12</a:t>
            </a:fld>
            <a:endParaRPr lang="en-US" altLang="en-US" sz="1200">
              <a:latin typeface="Calibri" panose="020F0502020204030204" pitchFamily="34" charset="0"/>
            </a:endParaRPr>
          </a:p>
        </p:txBody>
      </p:sp>
    </p:spTree>
    <p:extLst>
      <p:ext uri="{BB962C8B-B14F-4D97-AF65-F5344CB8AC3E}">
        <p14:creationId xmlns:p14="http://schemas.microsoft.com/office/powerpoint/2010/main" val="2317652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And when thinking about the C.O.A.C.H. Mindset, consider </a:t>
            </a:r>
            <a:r>
              <a:rPr lang="en-US" sz="1200" dirty="0">
                <a:solidFill>
                  <a:schemeClr val="dk1"/>
                </a:solidFill>
                <a:latin typeface="Calibri"/>
                <a:ea typeface="Calibri"/>
                <a:cs typeface="Calibri"/>
                <a:sym typeface="Calibri"/>
              </a:rPr>
              <a:t>four </a:t>
            </a:r>
            <a:r>
              <a:rPr lang="en-US" dirty="0"/>
              <a:t>t</a:t>
            </a:r>
            <a:r>
              <a:rPr lang="en-US" sz="1200" dirty="0">
                <a:solidFill>
                  <a:schemeClr val="dk1"/>
                </a:solidFill>
                <a:latin typeface="Calibri"/>
                <a:ea typeface="Calibri"/>
                <a:cs typeface="Calibri"/>
                <a:sym typeface="Calibri"/>
              </a:rPr>
              <a:t>ypes of </a:t>
            </a:r>
            <a:r>
              <a:rPr lang="en-US" dirty="0"/>
              <a:t>c</a:t>
            </a:r>
            <a:r>
              <a:rPr lang="en-US" sz="1200" dirty="0">
                <a:solidFill>
                  <a:schemeClr val="dk1"/>
                </a:solidFill>
                <a:latin typeface="Calibri"/>
                <a:ea typeface="Calibri"/>
                <a:cs typeface="Calibri"/>
                <a:sym typeface="Calibri"/>
              </a:rPr>
              <a:t>oaching </a:t>
            </a:r>
            <a:r>
              <a:rPr lang="en-US" dirty="0"/>
              <a:t>s</a:t>
            </a:r>
            <a:r>
              <a:rPr lang="en-US" sz="1200" dirty="0">
                <a:solidFill>
                  <a:schemeClr val="dk1"/>
                </a:solidFill>
                <a:latin typeface="Calibri"/>
                <a:ea typeface="Calibri"/>
                <a:cs typeface="Calibri"/>
                <a:sym typeface="Calibri"/>
              </a:rPr>
              <a:t>cenarios:</a:t>
            </a:r>
            <a:endParaRPr dirty="0"/>
          </a:p>
          <a:p>
            <a:pPr marL="171450" lvl="0" indent="-171450" algn="l" rtl="0">
              <a:lnSpc>
                <a:spcPct val="100000"/>
              </a:lnSpc>
              <a:spcBef>
                <a:spcPts val="0"/>
              </a:spcBef>
              <a:spcAft>
                <a:spcPts val="0"/>
              </a:spcAft>
              <a:buClr>
                <a:schemeClr val="dk1"/>
              </a:buClr>
              <a:buSzPts val="1200"/>
              <a:buFont typeface="Arial"/>
              <a:buChar char="•"/>
            </a:pPr>
            <a:r>
              <a:rPr lang="en-US" sz="1200" b="1" dirty="0">
                <a:solidFill>
                  <a:schemeClr val="dk1"/>
                </a:solidFill>
                <a:latin typeface="Calibri"/>
                <a:ea typeface="Calibri"/>
                <a:cs typeface="Calibri"/>
                <a:sym typeface="Calibri"/>
              </a:rPr>
              <a:t>Behavior</a:t>
            </a:r>
            <a:r>
              <a:rPr lang="en-US" sz="1200" dirty="0">
                <a:solidFill>
                  <a:schemeClr val="dk1"/>
                </a:solidFill>
                <a:latin typeface="Calibri"/>
                <a:ea typeface="Calibri"/>
                <a:cs typeface="Calibri"/>
                <a:sym typeface="Calibri"/>
              </a:rPr>
              <a:t> – consistently late, missed deadlines, easily distracted</a:t>
            </a:r>
          </a:p>
          <a:p>
            <a:pPr marL="628650" lvl="1" indent="-171450" algn="l" rtl="0">
              <a:lnSpc>
                <a:spcPct val="100000"/>
              </a:lnSpc>
              <a:spcBef>
                <a:spcPts val="0"/>
              </a:spcBef>
              <a:spcAft>
                <a:spcPts val="0"/>
              </a:spcAft>
              <a:buClr>
                <a:schemeClr val="dk1"/>
              </a:buClr>
              <a:buSzPts val="1200"/>
              <a:buFont typeface="Arial"/>
              <a:buChar char="•"/>
            </a:pPr>
            <a:r>
              <a:rPr lang="en-US" sz="1200" i="1" dirty="0">
                <a:solidFill>
                  <a:schemeClr val="dk1"/>
                </a:solidFill>
                <a:latin typeface="Calibri"/>
                <a:ea typeface="Calibri"/>
                <a:cs typeface="Calibri"/>
                <a:sym typeface="Calibri"/>
              </a:rPr>
              <a:t>“Can we talk with about…..?</a:t>
            </a:r>
          </a:p>
          <a:p>
            <a:pPr marL="628650" lvl="1" indent="-171450" algn="l" rtl="0">
              <a:lnSpc>
                <a:spcPct val="100000"/>
              </a:lnSpc>
              <a:spcBef>
                <a:spcPts val="0"/>
              </a:spcBef>
              <a:spcAft>
                <a:spcPts val="0"/>
              </a:spcAft>
              <a:buClr>
                <a:schemeClr val="dk1"/>
              </a:buClr>
              <a:buSzPts val="1200"/>
              <a:buFont typeface="Arial"/>
              <a:buChar char="•"/>
            </a:pPr>
            <a:r>
              <a:rPr lang="en-US" sz="1200" i="1" dirty="0">
                <a:solidFill>
                  <a:schemeClr val="dk1"/>
                </a:solidFill>
                <a:latin typeface="Calibri"/>
                <a:ea typeface="Calibri"/>
                <a:cs typeface="Calibri"/>
                <a:sym typeface="Calibri"/>
              </a:rPr>
              <a:t>“It has been brought to my attention that….”</a:t>
            </a:r>
            <a:endParaRPr dirty="0"/>
          </a:p>
          <a:p>
            <a:pPr marL="171450" lvl="0" indent="-171450" algn="l" rtl="0">
              <a:lnSpc>
                <a:spcPct val="100000"/>
              </a:lnSpc>
              <a:spcBef>
                <a:spcPts val="0"/>
              </a:spcBef>
              <a:spcAft>
                <a:spcPts val="0"/>
              </a:spcAft>
              <a:buClr>
                <a:schemeClr val="dk1"/>
              </a:buClr>
              <a:buSzPts val="1200"/>
              <a:buFont typeface="Arial"/>
              <a:buChar char="•"/>
            </a:pPr>
            <a:r>
              <a:rPr lang="en-US" sz="1200" b="1" dirty="0">
                <a:solidFill>
                  <a:schemeClr val="dk1"/>
                </a:solidFill>
                <a:latin typeface="Calibri"/>
                <a:ea typeface="Calibri"/>
                <a:cs typeface="Calibri"/>
                <a:sym typeface="Calibri"/>
              </a:rPr>
              <a:t>Performance</a:t>
            </a:r>
            <a:r>
              <a:rPr lang="en-US" sz="1200" dirty="0">
                <a:solidFill>
                  <a:schemeClr val="dk1"/>
                </a:solidFill>
                <a:latin typeface="Calibri"/>
                <a:ea typeface="Calibri"/>
                <a:cs typeface="Calibri"/>
                <a:sym typeface="Calibri"/>
              </a:rPr>
              <a:t> – high performer/highly motivated/ascending performer/inconsistent or under performer/no longer successful</a:t>
            </a:r>
          </a:p>
          <a:p>
            <a:pPr marL="628650" lvl="1" indent="-171450" algn="l" rtl="0">
              <a:lnSpc>
                <a:spcPct val="100000"/>
              </a:lnSpc>
              <a:spcBef>
                <a:spcPts val="0"/>
              </a:spcBef>
              <a:spcAft>
                <a:spcPts val="0"/>
              </a:spcAft>
              <a:buClr>
                <a:schemeClr val="dk1"/>
              </a:buClr>
              <a:buSzPts val="1200"/>
              <a:buFont typeface="Arial"/>
              <a:buChar char="•"/>
            </a:pPr>
            <a:r>
              <a:rPr lang="en-US" sz="1200" i="1" dirty="0">
                <a:solidFill>
                  <a:schemeClr val="dk1"/>
                </a:solidFill>
                <a:latin typeface="Calibri"/>
                <a:ea typeface="Calibri"/>
                <a:cs typeface="Calibri"/>
                <a:sym typeface="Calibri"/>
              </a:rPr>
              <a:t>“Something is going on with your performance that I do not understand and I am hoping we can talk about it.”</a:t>
            </a:r>
            <a:endParaRPr dirty="0"/>
          </a:p>
          <a:p>
            <a:pPr marL="171450" lvl="0" indent="-171450" algn="l" rtl="0">
              <a:lnSpc>
                <a:spcPct val="100000"/>
              </a:lnSpc>
              <a:spcBef>
                <a:spcPts val="0"/>
              </a:spcBef>
              <a:spcAft>
                <a:spcPts val="0"/>
              </a:spcAft>
              <a:buClr>
                <a:schemeClr val="dk1"/>
              </a:buClr>
              <a:buSzPts val="1200"/>
              <a:buFont typeface="Arial"/>
              <a:buChar char="•"/>
            </a:pPr>
            <a:r>
              <a:rPr lang="en-US" sz="1200" b="1" dirty="0">
                <a:solidFill>
                  <a:schemeClr val="dk1"/>
                </a:solidFill>
                <a:latin typeface="Calibri"/>
                <a:ea typeface="Calibri"/>
                <a:cs typeface="Calibri"/>
                <a:sym typeface="Calibri"/>
              </a:rPr>
              <a:t>Development</a:t>
            </a:r>
            <a:r>
              <a:rPr lang="en-US" sz="1200" dirty="0">
                <a:solidFill>
                  <a:schemeClr val="dk1"/>
                </a:solidFill>
                <a:latin typeface="Calibri"/>
                <a:ea typeface="Calibri"/>
                <a:cs typeface="Calibri"/>
                <a:sym typeface="Calibri"/>
              </a:rPr>
              <a:t> – new, change, evaluating, growth</a:t>
            </a:r>
          </a:p>
          <a:p>
            <a:pPr marL="628650" lvl="1" indent="-171450" algn="l" rtl="0">
              <a:lnSpc>
                <a:spcPct val="100000"/>
              </a:lnSpc>
              <a:spcBef>
                <a:spcPts val="0"/>
              </a:spcBef>
              <a:spcAft>
                <a:spcPts val="0"/>
              </a:spcAft>
              <a:buClr>
                <a:schemeClr val="dk1"/>
              </a:buClr>
              <a:buSzPts val="1200"/>
              <a:buFont typeface="Arial"/>
              <a:buChar char="•"/>
            </a:pPr>
            <a:r>
              <a:rPr lang="en-US" sz="1200" i="1" dirty="0">
                <a:solidFill>
                  <a:schemeClr val="dk1"/>
                </a:solidFill>
                <a:latin typeface="Calibri"/>
                <a:ea typeface="Calibri"/>
                <a:cs typeface="Calibri"/>
                <a:sym typeface="Calibri"/>
              </a:rPr>
              <a:t>“What are your personal goals in Scouting?”</a:t>
            </a:r>
            <a:endParaRPr lang="en-US" sz="1200" i="0" dirty="0">
              <a:solidFill>
                <a:schemeClr val="dk1"/>
              </a:solidFill>
              <a:latin typeface="Calibri"/>
              <a:ea typeface="Calibri"/>
              <a:cs typeface="Calibri"/>
              <a:sym typeface="Calibri"/>
            </a:endParaRPr>
          </a:p>
          <a:p>
            <a:pPr marL="628650" lvl="1" indent="-171450" algn="l" rtl="0">
              <a:lnSpc>
                <a:spcPct val="100000"/>
              </a:lnSpc>
              <a:spcBef>
                <a:spcPts val="0"/>
              </a:spcBef>
              <a:spcAft>
                <a:spcPts val="0"/>
              </a:spcAft>
              <a:buClr>
                <a:schemeClr val="dk1"/>
              </a:buClr>
              <a:buSzPts val="1200"/>
              <a:buFont typeface="Arial"/>
              <a:buChar char="•"/>
            </a:pPr>
            <a:r>
              <a:rPr lang="en-US" sz="1200" i="1" dirty="0">
                <a:solidFill>
                  <a:schemeClr val="dk1"/>
                </a:solidFill>
                <a:latin typeface="Calibri"/>
                <a:ea typeface="Calibri"/>
                <a:cs typeface="Calibri"/>
                <a:sym typeface="Calibri"/>
              </a:rPr>
              <a:t>“What would you like to be doing in 3 to 5 years?”</a:t>
            </a:r>
            <a:endParaRPr dirty="0"/>
          </a:p>
          <a:p>
            <a:pPr marL="171450" lvl="0" indent="-171450" algn="l" rtl="0">
              <a:lnSpc>
                <a:spcPct val="100000"/>
              </a:lnSpc>
              <a:spcBef>
                <a:spcPts val="0"/>
              </a:spcBef>
              <a:spcAft>
                <a:spcPts val="0"/>
              </a:spcAft>
              <a:buClr>
                <a:schemeClr val="dk1"/>
              </a:buClr>
              <a:buSzPts val="1200"/>
              <a:buFont typeface="Arial"/>
              <a:buChar char="•"/>
            </a:pPr>
            <a:r>
              <a:rPr lang="en-US" sz="1200" b="1" dirty="0">
                <a:solidFill>
                  <a:schemeClr val="dk1"/>
                </a:solidFill>
                <a:latin typeface="Calibri"/>
                <a:ea typeface="Calibri"/>
                <a:cs typeface="Calibri"/>
                <a:sym typeface="Calibri"/>
              </a:rPr>
              <a:t>Situational</a:t>
            </a:r>
            <a:r>
              <a:rPr lang="en-US" sz="1200" dirty="0">
                <a:solidFill>
                  <a:schemeClr val="dk1"/>
                </a:solidFill>
                <a:latin typeface="Calibri"/>
                <a:ea typeface="Calibri"/>
                <a:cs typeface="Calibri"/>
                <a:sym typeface="Calibri"/>
              </a:rPr>
              <a:t> – impromptu, focuses on more reactive needs, typically shorter conversations. </a:t>
            </a:r>
            <a:r>
              <a:rPr lang="en-US" dirty="0"/>
              <a:t>Ask questions to encourage a more in-depth conversation:</a:t>
            </a:r>
          </a:p>
          <a:p>
            <a:pPr marL="628650" lvl="1" indent="-171450" algn="l" rtl="0">
              <a:lnSpc>
                <a:spcPct val="100000"/>
              </a:lnSpc>
              <a:spcBef>
                <a:spcPts val="0"/>
              </a:spcBef>
              <a:spcAft>
                <a:spcPts val="0"/>
              </a:spcAft>
              <a:buSzPts val="1400"/>
              <a:buFont typeface="Arial" panose="020B0604020202020204" pitchFamily="34" charset="0"/>
              <a:buChar char="•"/>
            </a:pPr>
            <a:r>
              <a:rPr lang="en-US" sz="1200" i="1" dirty="0">
                <a:solidFill>
                  <a:schemeClr val="dk1"/>
                </a:solidFill>
                <a:latin typeface="Calibri"/>
                <a:ea typeface="Calibri"/>
                <a:cs typeface="Calibri"/>
                <a:sym typeface="Calibri"/>
              </a:rPr>
              <a:t>“Is now a good time to talk or would tomorrow be better?”   </a:t>
            </a:r>
          </a:p>
          <a:p>
            <a:pPr marL="628650" lvl="1" indent="-171450" algn="l" rtl="0">
              <a:lnSpc>
                <a:spcPct val="100000"/>
              </a:lnSpc>
              <a:spcBef>
                <a:spcPts val="0"/>
              </a:spcBef>
              <a:spcAft>
                <a:spcPts val="0"/>
              </a:spcAft>
              <a:buSzPts val="1400"/>
              <a:buFont typeface="Arial" panose="020B0604020202020204" pitchFamily="34" charset="0"/>
              <a:buChar char="•"/>
            </a:pPr>
            <a:r>
              <a:rPr lang="en-US" i="1" dirty="0"/>
              <a:t>“H</a:t>
            </a:r>
            <a:r>
              <a:rPr lang="en-US" sz="1200" i="1" dirty="0">
                <a:solidFill>
                  <a:schemeClr val="dk1"/>
                </a:solidFill>
                <a:latin typeface="Calibri"/>
                <a:ea typeface="Calibri"/>
                <a:cs typeface="Calibri"/>
                <a:sym typeface="Calibri"/>
              </a:rPr>
              <a:t>ow </a:t>
            </a:r>
            <a:r>
              <a:rPr lang="en-US" i="1" dirty="0"/>
              <a:t>do you think your year is going?”</a:t>
            </a:r>
          </a:p>
          <a:p>
            <a:pPr marL="628650" lvl="1" indent="-171450" algn="l" rtl="0">
              <a:lnSpc>
                <a:spcPct val="100000"/>
              </a:lnSpc>
              <a:spcBef>
                <a:spcPts val="0"/>
              </a:spcBef>
              <a:spcAft>
                <a:spcPts val="0"/>
              </a:spcAft>
              <a:buSzPts val="1400"/>
              <a:buFont typeface="Arial" panose="020B0604020202020204" pitchFamily="34" charset="0"/>
              <a:buChar char="•"/>
            </a:pPr>
            <a:r>
              <a:rPr lang="en-US" i="1" dirty="0"/>
              <a:t>“What are</a:t>
            </a:r>
            <a:r>
              <a:rPr lang="en-US" sz="1200" i="1" dirty="0">
                <a:solidFill>
                  <a:schemeClr val="dk1"/>
                </a:solidFill>
                <a:latin typeface="Calibri"/>
                <a:ea typeface="Calibri"/>
                <a:cs typeface="Calibri"/>
                <a:sym typeface="Calibri"/>
              </a:rPr>
              <a:t> your challenges?</a:t>
            </a:r>
            <a:r>
              <a:rPr lang="en-US" i="1" dirty="0"/>
              <a:t>”</a:t>
            </a:r>
          </a:p>
          <a:p>
            <a:pPr marL="628650" lvl="1" indent="-171450" algn="l" rtl="0">
              <a:lnSpc>
                <a:spcPct val="100000"/>
              </a:lnSpc>
              <a:spcBef>
                <a:spcPts val="0"/>
              </a:spcBef>
              <a:spcAft>
                <a:spcPts val="0"/>
              </a:spcAft>
              <a:buSzPts val="1400"/>
              <a:buFont typeface="Arial" panose="020B0604020202020204" pitchFamily="34" charset="0"/>
              <a:buChar char="•"/>
            </a:pPr>
            <a:r>
              <a:rPr lang="en-US" i="1" dirty="0"/>
              <a:t>“W</a:t>
            </a:r>
            <a:r>
              <a:rPr lang="en-US" sz="1200" i="1" dirty="0">
                <a:solidFill>
                  <a:schemeClr val="dk1"/>
                </a:solidFill>
                <a:latin typeface="Calibri"/>
                <a:ea typeface="Calibri"/>
                <a:cs typeface="Calibri"/>
                <a:sym typeface="Calibri"/>
              </a:rPr>
              <a:t>ould you do anything differently next year?</a:t>
            </a:r>
            <a:r>
              <a:rPr lang="en-US" i="1" dirty="0"/>
              <a:t>”</a:t>
            </a:r>
            <a:r>
              <a:rPr lang="en-US" sz="1200" i="1" dirty="0">
                <a:solidFill>
                  <a:schemeClr val="dk1"/>
                </a:solidFill>
                <a:latin typeface="Calibri"/>
                <a:ea typeface="Calibri"/>
                <a:cs typeface="Calibri"/>
                <a:sym typeface="Calibri"/>
              </a:rPr>
              <a:t>  </a:t>
            </a:r>
          </a:p>
          <a:p>
            <a:pPr marL="628650" lvl="1" indent="-171450" algn="l" rtl="0">
              <a:lnSpc>
                <a:spcPct val="100000"/>
              </a:lnSpc>
              <a:spcBef>
                <a:spcPts val="0"/>
              </a:spcBef>
              <a:spcAft>
                <a:spcPts val="0"/>
              </a:spcAft>
              <a:buSzPts val="1400"/>
              <a:buFont typeface="Arial" panose="020B0604020202020204" pitchFamily="34" charset="0"/>
              <a:buChar char="•"/>
            </a:pPr>
            <a:r>
              <a:rPr lang="en-US" i="1" dirty="0"/>
              <a:t>“</a:t>
            </a:r>
            <a:r>
              <a:rPr lang="en-US" sz="1200" i="1" dirty="0">
                <a:solidFill>
                  <a:schemeClr val="dk1"/>
                </a:solidFill>
                <a:latin typeface="Calibri"/>
                <a:ea typeface="Calibri"/>
                <a:cs typeface="Calibri"/>
                <a:sym typeface="Calibri"/>
              </a:rPr>
              <a:t>When would be a good time to visit?”</a:t>
            </a:r>
            <a:r>
              <a:rPr lang="en-US" sz="1200" dirty="0">
                <a:solidFill>
                  <a:schemeClr val="dk1"/>
                </a:solidFill>
                <a:latin typeface="Calibri"/>
                <a:ea typeface="Calibri"/>
                <a:cs typeface="Calibri"/>
                <a:sym typeface="Calibri"/>
              </a:rPr>
              <a:t>           </a:t>
            </a:r>
            <a:endParaRPr lang="en-US" dirty="0"/>
          </a:p>
          <a:p>
            <a:pPr marL="171450" lvl="0" indent="-171450" algn="l" rtl="0">
              <a:lnSpc>
                <a:spcPct val="100000"/>
              </a:lnSpc>
              <a:spcBef>
                <a:spcPts val="0"/>
              </a:spcBef>
              <a:spcAft>
                <a:spcPts val="0"/>
              </a:spcAft>
              <a:buClr>
                <a:schemeClr val="dk1"/>
              </a:buClr>
              <a:buSzPts val="1200"/>
              <a:buFont typeface="Arial"/>
              <a:buChar char="•"/>
            </a:pPr>
            <a:endParaRPr dirty="0"/>
          </a:p>
          <a:p>
            <a:pPr marL="0" lvl="0" indent="0" algn="l" rtl="0">
              <a:lnSpc>
                <a:spcPct val="100000"/>
              </a:lnSpc>
              <a:spcBef>
                <a:spcPts val="0"/>
              </a:spcBef>
              <a:spcAft>
                <a:spcPts val="0"/>
              </a:spcAft>
              <a:buSzPts val="1400"/>
              <a:buNone/>
            </a:pPr>
            <a:endParaRPr dirty="0"/>
          </a:p>
        </p:txBody>
      </p:sp>
      <p:sp>
        <p:nvSpPr>
          <p:cNvPr id="208" name="Google Shape;208;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are some of the skills we need to be effective commissioner coaches?  </a:t>
            </a:r>
          </a:p>
          <a:p>
            <a:pPr marL="0" marR="0">
              <a:spcBef>
                <a:spcPts val="0"/>
              </a:spcBef>
              <a:spcAft>
                <a:spcPts val="0"/>
              </a:spcAft>
            </a:pPr>
            <a:r>
              <a:rPr lang="en-US" dirty="0">
                <a:solidFill>
                  <a:srgbClr val="000000"/>
                </a:solidFill>
                <a:effectLst/>
                <a:ea typeface="Times New Roman" panose="02020603050405020304" pitchFamily="18" charset="0"/>
                <a:cs typeface="Calibri" panose="020F0502020204030204" pitchFamily="34" charset="0"/>
              </a:rPr>
              <a:t>The best coaches do not start by only telling people something. Effective coaches ask questions. They present possibilities and options. There is less telling and more connecting to what they can choose to do for themselves. </a:t>
            </a:r>
            <a:endParaRPr lang="en-US" dirty="0">
              <a:effectLst/>
              <a:ea typeface="Times New Roman" panose="02020603050405020304" pitchFamily="18" charset="0"/>
            </a:endParaRPr>
          </a:p>
          <a:p>
            <a:endParaRPr lang="en-US" b="1" i="1" dirty="0"/>
          </a:p>
          <a:p>
            <a:r>
              <a:rPr lang="en-US" b="1" i="1" dirty="0"/>
              <a:t>(Instructor guides class through the following)</a:t>
            </a:r>
            <a:endParaRPr lang="en-US" dirty="0"/>
          </a:p>
          <a:p>
            <a:r>
              <a:rPr lang="en-US" dirty="0"/>
              <a:t>Commissioner Coaches will possess skills needed by the service team.</a:t>
            </a:r>
          </a:p>
          <a:p>
            <a:pPr marL="171450" lvl="0" indent="-171450">
              <a:buFont typeface="Arial" panose="020B0604020202020204" pitchFamily="34" charset="0"/>
              <a:buChar char="•"/>
            </a:pPr>
            <a:r>
              <a:rPr lang="en-US" dirty="0"/>
              <a:t>Experience</a:t>
            </a:r>
          </a:p>
          <a:p>
            <a:pPr marL="171450" lvl="0" indent="-171450">
              <a:buFont typeface="Arial" panose="020B0604020202020204" pitchFamily="34" charset="0"/>
              <a:buChar char="•"/>
            </a:pPr>
            <a:r>
              <a:rPr lang="en-US" dirty="0"/>
              <a:t>Communication</a:t>
            </a:r>
          </a:p>
          <a:p>
            <a:pPr marL="171450" lvl="0" indent="-171450">
              <a:buFont typeface="Arial" panose="020B0604020202020204" pitchFamily="34" charset="0"/>
              <a:buChar char="•"/>
            </a:pPr>
            <a:r>
              <a:rPr lang="en-US" dirty="0"/>
              <a:t>Listening</a:t>
            </a:r>
          </a:p>
          <a:p>
            <a:pPr marL="171450" lvl="0" indent="-171450">
              <a:buFont typeface="Arial" panose="020B0604020202020204" pitchFamily="34" charset="0"/>
              <a:buChar char="•"/>
            </a:pPr>
            <a:r>
              <a:rPr lang="en-US" dirty="0"/>
              <a:t>Teaching</a:t>
            </a:r>
          </a:p>
          <a:p>
            <a:pPr marL="171450" lvl="0" indent="-171450">
              <a:buFont typeface="Arial" panose="020B0604020202020204" pitchFamily="34" charset="0"/>
              <a:buChar char="•"/>
            </a:pPr>
            <a:r>
              <a:rPr lang="en-US" dirty="0"/>
              <a:t>Knowledge of subject matter</a:t>
            </a:r>
          </a:p>
          <a:p>
            <a:pPr marL="171450" lvl="0" indent="-171450">
              <a:buFont typeface="Arial" panose="020B0604020202020204" pitchFamily="34" charset="0"/>
              <a:buChar char="•"/>
            </a:pPr>
            <a:r>
              <a:rPr lang="en-US" dirty="0"/>
              <a:t>Leadership</a:t>
            </a:r>
          </a:p>
          <a:p>
            <a:pPr marL="171450" lvl="0" indent="-171450">
              <a:buFont typeface="Arial" panose="020B0604020202020204" pitchFamily="34" charset="0"/>
              <a:buChar char="•"/>
            </a:pPr>
            <a:r>
              <a:rPr lang="en-US" dirty="0"/>
              <a:t>Others?</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852853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Are Some Examples of </a:t>
            </a:r>
            <a:r>
              <a:rPr lang="en-US" sz="1400" b="1" dirty="0"/>
              <a:t>Coaching</a:t>
            </a:r>
            <a:r>
              <a:rPr lang="en-US" b="1" dirty="0"/>
              <a:t> Commissioners? – 15 activity</a:t>
            </a:r>
            <a:endParaRPr lang="en-US" sz="1100" dirty="0"/>
          </a:p>
          <a:p>
            <a:endParaRPr lang="en-US" b="1" dirty="0"/>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Instructor guides class as a group through examples from DCS 506 - Coaching Commissioners Activity Sheet. Do not go through all of the examples.  Select 5 or 6 to discuss.  If time allows discuss 1 or 2 more. </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Alternate discussion method:</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Print on 3x5 index cards or piece of paper. Group participants together 3-4 per group passing out cards to each group to discuss for 5 minutes.  Reform groups for discussion of results.</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OR</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If small class – hand out cards to individual participants giving them 5 minutes to form their coaching plan, then discuss results with large group.</a:t>
            </a:r>
            <a:endParaRPr lang="en-US" dirty="0">
              <a:effectLst/>
              <a:ea typeface="Times New Roman" panose="02020603050405020304" pitchFamily="18" charset="0"/>
            </a:endParaRPr>
          </a:p>
          <a:p>
            <a:endParaRPr lang="en-US" sz="1100" dirty="0"/>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15</a:t>
            </a:fld>
            <a:endParaRPr lang="en-US"/>
          </a:p>
        </p:txBody>
      </p:sp>
    </p:spTree>
    <p:extLst>
      <p:ext uri="{BB962C8B-B14F-4D97-AF65-F5344CB8AC3E}">
        <p14:creationId xmlns:p14="http://schemas.microsoft.com/office/powerpoint/2010/main" val="290373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Coaching pitfalls. What should we avoid as we coach our commissioners?</a:t>
            </a:r>
          </a:p>
          <a:p>
            <a:r>
              <a:rPr lang="en-US" b="1" i="1" dirty="0"/>
              <a:t>(Instructor guides class through the following)</a:t>
            </a:r>
            <a:endParaRPr lang="en-US" i="1" dirty="0"/>
          </a:p>
          <a:p>
            <a:r>
              <a:rPr lang="en-US" b="1" i="1" dirty="0"/>
              <a:t> </a:t>
            </a:r>
            <a:endParaRPr lang="en-US" dirty="0"/>
          </a:p>
          <a:p>
            <a:pPr marL="232943" indent="-232943">
              <a:buFont typeface="Arial" panose="020B0604020202020204" pitchFamily="34" charset="0"/>
              <a:buChar char="•"/>
            </a:pPr>
            <a:r>
              <a:rPr lang="en-US" dirty="0"/>
              <a:t>Anything that makes the commissioner being coached feel like they are unworthy or that they have failed</a:t>
            </a:r>
          </a:p>
          <a:p>
            <a:pPr marL="232943" indent="-232943">
              <a:buFont typeface="Arial" panose="020B0604020202020204" pitchFamily="34" charset="0"/>
              <a:buChar char="•"/>
            </a:pPr>
            <a:r>
              <a:rPr lang="en-US" dirty="0"/>
              <a:t>Topics that are based on personal opinions</a:t>
            </a:r>
          </a:p>
          <a:p>
            <a:pPr marL="232943" indent="-232943">
              <a:buFont typeface="Arial" panose="020B0604020202020204" pitchFamily="34" charset="0"/>
              <a:buChar char="•"/>
            </a:pPr>
            <a:r>
              <a:rPr lang="en-US" dirty="0"/>
              <a:t>Criticizing BSA, national commissioner policies or practices</a:t>
            </a:r>
          </a:p>
          <a:p>
            <a:pPr marL="232943" indent="-232943">
              <a:buFont typeface="Arial" panose="020B0604020202020204" pitchFamily="34" charset="0"/>
              <a:buChar char="•"/>
            </a:pPr>
            <a:r>
              <a:rPr lang="en-US" dirty="0"/>
              <a:t>Others?</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16</a:t>
            </a:fld>
            <a:endParaRPr lang="en-US"/>
          </a:p>
        </p:txBody>
      </p:sp>
    </p:spTree>
    <p:extLst>
      <p:ext uri="{BB962C8B-B14F-4D97-AF65-F5344CB8AC3E}">
        <p14:creationId xmlns:p14="http://schemas.microsoft.com/office/powerpoint/2010/main" val="561277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Take Home Message</a:t>
            </a:r>
            <a:endParaRPr lang="en-US" dirty="0"/>
          </a:p>
          <a:p>
            <a:pPr marL="171450" indent="-171450">
              <a:buFont typeface="Arial" panose="020B0604020202020204" pitchFamily="34" charset="0"/>
              <a:buChar char="•"/>
            </a:pPr>
            <a:r>
              <a:rPr lang="en-US" dirty="0"/>
              <a:t>Coaching is about relationships</a:t>
            </a:r>
          </a:p>
          <a:p>
            <a:pPr marL="171450" indent="-171450">
              <a:buFont typeface="Arial" panose="020B0604020202020204" pitchFamily="34" charset="0"/>
              <a:buChar char="•"/>
            </a:pPr>
            <a:r>
              <a:rPr lang="en-US" dirty="0"/>
              <a:t>Coaching is a balance between asking and telling</a:t>
            </a:r>
          </a:p>
          <a:p>
            <a:pPr marL="171450" indent="-171450">
              <a:buFont typeface="Arial" panose="020B0604020202020204" pitchFamily="34" charset="0"/>
              <a:buChar char="•"/>
            </a:pPr>
            <a:r>
              <a:rPr lang="en-US" dirty="0"/>
              <a:t>Coaching provides support to others without removing their responsibilities</a:t>
            </a:r>
          </a:p>
          <a:p>
            <a:pPr marL="171450" indent="-171450">
              <a:buFont typeface="Arial" panose="020B0604020202020204" pitchFamily="34" charset="0"/>
              <a:buChar char="•"/>
            </a:pPr>
            <a:r>
              <a:rPr lang="en-US" dirty="0"/>
              <a:t>Coaching takes time</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17</a:t>
            </a:fld>
            <a:endParaRPr lang="en-US"/>
          </a:p>
        </p:txBody>
      </p:sp>
    </p:spTree>
    <p:extLst>
      <p:ext uri="{BB962C8B-B14F-4D97-AF65-F5344CB8AC3E}">
        <p14:creationId xmlns:p14="http://schemas.microsoft.com/office/powerpoint/2010/main" val="26974744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CBE1668-4D6A-4C8F-8C32-819FE6F32F94}" type="slidenum">
              <a:rPr lang="en-US" smtClean="0"/>
              <a:t>18</a:t>
            </a:fld>
            <a:endParaRPr lang="en-US"/>
          </a:p>
        </p:txBody>
      </p:sp>
    </p:spTree>
    <p:extLst>
      <p:ext uri="{BB962C8B-B14F-4D97-AF65-F5344CB8AC3E}">
        <p14:creationId xmlns:p14="http://schemas.microsoft.com/office/powerpoint/2010/main" val="2473115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0"/>
              </a:spcBef>
              <a:spcAft>
                <a:spcPts val="1200"/>
              </a:spcAft>
            </a:pPr>
            <a:r>
              <a:rPr lang="en-US" b="1" dirty="0"/>
              <a:t>Learning Objectives:</a:t>
            </a:r>
          </a:p>
          <a:p>
            <a:pPr>
              <a:lnSpc>
                <a:spcPct val="110000"/>
              </a:lnSpc>
              <a:spcBef>
                <a:spcPts val="0"/>
              </a:spcBef>
              <a:spcAft>
                <a:spcPts val="1200"/>
              </a:spcAft>
            </a:pPr>
            <a:endParaRPr lang="en-US" dirty="0"/>
          </a:p>
          <a:p>
            <a:pPr marL="171450" indent="-171450">
              <a:lnSpc>
                <a:spcPct val="110000"/>
              </a:lnSpc>
              <a:spcBef>
                <a:spcPts val="0"/>
              </a:spcBef>
              <a:spcAft>
                <a:spcPts val="1200"/>
              </a:spcAft>
              <a:buFont typeface="Arial" panose="020B0604020202020204" pitchFamily="34" charset="0"/>
              <a:buChar char="•"/>
            </a:pPr>
            <a:r>
              <a:rPr lang="en-US" dirty="0"/>
              <a:t>Understand the principles of effective coaching.</a:t>
            </a:r>
          </a:p>
          <a:p>
            <a:pPr marL="171450" indent="-171450">
              <a:lnSpc>
                <a:spcPct val="110000"/>
              </a:lnSpc>
              <a:spcBef>
                <a:spcPts val="0"/>
              </a:spcBef>
              <a:spcAft>
                <a:spcPts val="1200"/>
              </a:spcAft>
              <a:buFont typeface="Arial" panose="020B0604020202020204" pitchFamily="34" charset="0"/>
              <a:buChar char="•"/>
            </a:pPr>
            <a:r>
              <a:rPr lang="en-US" dirty="0"/>
              <a:t>Discuss the fundamental principles of coaching.</a:t>
            </a:r>
            <a:endParaRPr lang="en-US" dirty="0">
              <a:cs typeface="Calibri"/>
            </a:endParaRPr>
          </a:p>
          <a:p>
            <a:pPr marL="171450" indent="-171450">
              <a:lnSpc>
                <a:spcPct val="110000"/>
              </a:lnSpc>
              <a:spcAft>
                <a:spcPts val="1200"/>
              </a:spcAft>
              <a:buFont typeface="Arial" panose="020B0604020202020204" pitchFamily="34" charset="0"/>
              <a:buChar char="•"/>
            </a:pPr>
            <a:r>
              <a:rPr lang="en-US" dirty="0"/>
              <a:t>Develop effective coaching skills</a:t>
            </a:r>
            <a:endParaRPr lang="en-US" dirty="0">
              <a:cs typeface="Calibri"/>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2</a:t>
            </a:fld>
            <a:endParaRPr lang="en-US"/>
          </a:p>
        </p:txBody>
      </p:sp>
    </p:spTree>
    <p:extLst>
      <p:ext uri="{BB962C8B-B14F-4D97-AF65-F5344CB8AC3E}">
        <p14:creationId xmlns:p14="http://schemas.microsoft.com/office/powerpoint/2010/main" val="3075550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57604" y="4734229"/>
            <a:ext cx="5608320" cy="3660458"/>
          </a:xfrm>
        </p:spPr>
        <p:txBody>
          <a:bodyPr/>
          <a:lstStyle/>
          <a:p>
            <a:pPr algn="l"/>
            <a:r>
              <a:rPr lang="en-US" b="1" i="0" dirty="0">
                <a:solidFill>
                  <a:srgbClr val="2A2A2A"/>
                </a:solidFill>
                <a:effectLst/>
              </a:rPr>
              <a:t>What is coaching?</a:t>
            </a:r>
          </a:p>
          <a:p>
            <a:pPr algn="l"/>
            <a:endParaRPr lang="en-US" b="0" i="0" dirty="0">
              <a:solidFill>
                <a:srgbClr val="2A2A2A"/>
              </a:solidFill>
              <a:effectLst/>
            </a:endParaRPr>
          </a:p>
          <a:p>
            <a:pPr marL="0" marR="0">
              <a:spcBef>
                <a:spcPts val="0"/>
              </a:spcBef>
              <a:spcAft>
                <a:spcPts val="0"/>
              </a:spcAft>
            </a:pPr>
            <a:r>
              <a:rPr lang="en-US" kern="1200" dirty="0">
                <a:effectLst/>
                <a:ea typeface="Times New Roman" panose="02020603050405020304" pitchFamily="18" charset="0"/>
                <a:cs typeface="Calibri" panose="020F0502020204030204" pitchFamily="34" charset="0"/>
              </a:rPr>
              <a:t>Coaching is a process that focuses on the ‘here and now’ and also develops future performance.  </a:t>
            </a:r>
            <a:r>
              <a:rPr lang="en-US" dirty="0">
                <a:effectLst/>
                <a:ea typeface="Times New Roman" panose="02020603050405020304" pitchFamily="18" charset="0"/>
              </a:rPr>
              <a:t> </a:t>
            </a:r>
            <a:r>
              <a:rPr lang="en-US" kern="1200" dirty="0">
                <a:effectLst/>
                <a:ea typeface="Times New Roman" panose="02020603050405020304" pitchFamily="18" charset="0"/>
                <a:cs typeface="Calibri" panose="020F0502020204030204" pitchFamily="34" charset="0"/>
              </a:rPr>
              <a:t>While there are many different models of coaching, here we are not considering the ‘coach as expert’ but, instead, as a facilitator of learning.</a:t>
            </a:r>
            <a:endParaRPr lang="en-US" dirty="0">
              <a:effectLst/>
              <a:ea typeface="Times New Roman" panose="02020603050405020304" pitchFamily="18" charset="0"/>
            </a:endParaRPr>
          </a:p>
          <a:p>
            <a:pPr marL="0" marR="0">
              <a:spcBef>
                <a:spcPts val="0"/>
              </a:spcBef>
              <a:spcAft>
                <a:spcPts val="0"/>
              </a:spcAft>
            </a:pPr>
            <a:r>
              <a:rPr lang="en-US" kern="1200" dirty="0">
                <a:effectLst/>
                <a:ea typeface="Times New Roman" panose="02020603050405020304" pitchFamily="18" charset="0"/>
                <a:cs typeface="Calibri" panose="020F0502020204030204" pitchFamily="34" charset="0"/>
              </a:rPr>
              <a:t> </a:t>
            </a:r>
            <a:endParaRPr lang="en-US" dirty="0">
              <a:effectLst/>
              <a:ea typeface="Times New Roman" panose="02020603050405020304" pitchFamily="18" charset="0"/>
            </a:endParaRPr>
          </a:p>
          <a:p>
            <a:pPr marL="0" marR="0">
              <a:spcBef>
                <a:spcPts val="0"/>
              </a:spcBef>
              <a:spcAft>
                <a:spcPts val="0"/>
              </a:spcAft>
            </a:pPr>
            <a:r>
              <a:rPr lang="en-US" kern="1200" dirty="0">
                <a:effectLst/>
                <a:ea typeface="Times New Roman" panose="02020603050405020304" pitchFamily="18" charset="0"/>
                <a:cs typeface="Calibri" panose="020F0502020204030204" pitchFamily="34" charset="0"/>
              </a:rPr>
              <a:t>There is a difference between teaching someone and helping them to learn. In coaching, fundamentally, the coach is helping the individual to improve their own performance: in other words, helping them to learn.</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2A2A2A"/>
                </a:solidFill>
                <a:effectLst/>
                <a:ea typeface="Times New Roman" panose="02020603050405020304" pitchFamily="18" charset="0"/>
                <a:cs typeface="Calibri" panose="020F0502020204030204" pitchFamily="34" charset="0"/>
              </a:rPr>
              <a:t> </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2A2A2A"/>
                </a:solidFill>
                <a:effectLst/>
                <a:ea typeface="Times New Roman" panose="02020603050405020304" pitchFamily="18" charset="0"/>
                <a:cs typeface="Calibri" panose="020F0502020204030204" pitchFamily="34" charset="0"/>
              </a:rPr>
              <a:t>Good coaches believe that the individual always has the answer to their own problems but understands that they may need help to find the answer.</a:t>
            </a:r>
            <a:endParaRPr lang="en-US" dirty="0">
              <a:effectLst/>
              <a:ea typeface="Times New Roman" panose="02020603050405020304" pitchFamily="18" charset="0"/>
            </a:endParaRPr>
          </a:p>
          <a:p>
            <a:pPr marL="0" marR="0">
              <a:spcBef>
                <a:spcPts val="0"/>
              </a:spcBef>
              <a:spcAft>
                <a:spcPts val="0"/>
              </a:spcAft>
            </a:pPr>
            <a:r>
              <a:rPr lang="en-US" dirty="0">
                <a:effectLst/>
                <a:ea typeface="Times New Roman" panose="02020603050405020304" pitchFamily="18" charset="0"/>
              </a:rPr>
              <a:t> </a:t>
            </a:r>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3</a:t>
            </a:fld>
            <a:endParaRPr lang="en-US"/>
          </a:p>
        </p:txBody>
      </p:sp>
    </p:spTree>
    <p:extLst>
      <p:ext uri="{BB962C8B-B14F-4D97-AF65-F5344CB8AC3E}">
        <p14:creationId xmlns:p14="http://schemas.microsoft.com/office/powerpoint/2010/main" val="3266953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Coaching for Administrative Commissioners</a:t>
            </a:r>
          </a:p>
          <a:p>
            <a:endParaRPr lang="en-US" dirty="0"/>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 district commissioner leads their service team composed of administrative commissioners, unit commissioners and roundtable commissioners. Each have specific tasks and goals to perform. With effective coaching the district commissioner service team will be able to complete their assignments and fulfill their responsibilities.  Administrative commissioners are responsible for directing and aligning the members of their commissioner service team to achieve a goal.</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Administrative commissioners (district/assistant district commissioner) coach a unit commissioner, during a monthly commissioner meeting or one on one with the district commissioner in an interactive 2-way communication process. This supports and guides them to develop and produce successful outcomes in their future as leaders. </a:t>
            </a:r>
            <a:endParaRPr lang="en-US" dirty="0">
              <a:effectLst/>
              <a:ea typeface="Times New Roman" panose="02020603050405020304" pitchFamily="18" charset="0"/>
            </a:endParaRPr>
          </a:p>
          <a:p>
            <a:pPr marL="0" marR="0">
              <a:spcBef>
                <a:spcPts val="0"/>
              </a:spcBef>
              <a:spcAft>
                <a:spcPts val="0"/>
              </a:spcAft>
            </a:pP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4</a:t>
            </a:fld>
            <a:endParaRPr lang="en-US"/>
          </a:p>
        </p:txBody>
      </p:sp>
    </p:spTree>
    <p:extLst>
      <p:ext uri="{BB962C8B-B14F-4D97-AF65-F5344CB8AC3E}">
        <p14:creationId xmlns:p14="http://schemas.microsoft.com/office/powerpoint/2010/main" val="3707784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can we build stronger relationships between administrative commissioners and unit service commissioners? </a:t>
            </a:r>
            <a:endParaRPr lang="en-US" sz="1100" dirty="0"/>
          </a:p>
          <a:p>
            <a:endParaRPr lang="en-US" dirty="0"/>
          </a:p>
          <a:p>
            <a:r>
              <a:rPr lang="en-US" dirty="0"/>
              <a:t>We build trust and have a free exchange of information along with reinforcing mutual respect. All the commissioners that make up the district unit service team need to be united in their purpose to provide the best support possible to the units in the district.  Have a positive attitude.</a:t>
            </a:r>
          </a:p>
          <a:p>
            <a:pPr marL="342900" indent="-342900">
              <a:buFont typeface="Arial" panose="020B0604020202020204" pitchFamily="34" charset="0"/>
              <a:buChar char="•"/>
            </a:pPr>
            <a:r>
              <a:rPr lang="en-US" dirty="0"/>
              <a:t>Build trust</a:t>
            </a:r>
          </a:p>
          <a:p>
            <a:pPr marL="342900" indent="-342900">
              <a:buFont typeface="Arial" panose="020B0604020202020204" pitchFamily="34" charset="0"/>
              <a:buChar char="•"/>
            </a:pPr>
            <a:r>
              <a:rPr lang="en-US" dirty="0"/>
              <a:t>Support free exchange of information</a:t>
            </a:r>
          </a:p>
          <a:p>
            <a:pPr marL="342900" indent="-342900">
              <a:buFont typeface="Arial" panose="020B0604020202020204" pitchFamily="34" charset="0"/>
              <a:buChar char="•"/>
            </a:pPr>
            <a:r>
              <a:rPr lang="en-US" dirty="0"/>
              <a:t>Reinforce mutual respect</a:t>
            </a:r>
          </a:p>
          <a:p>
            <a:pPr marL="342900" indent="-342900">
              <a:buFont typeface="Arial" panose="020B0604020202020204" pitchFamily="34" charset="0"/>
              <a:buChar char="•"/>
            </a:pPr>
            <a:r>
              <a:rPr lang="en-US" dirty="0"/>
              <a:t>Both leaders and those who implement goals of commissioner service team to feel united in their purpose</a:t>
            </a:r>
          </a:p>
          <a:p>
            <a:pPr marL="342900" indent="-342900">
              <a:buFont typeface="Arial" panose="020B0604020202020204" pitchFamily="34" charset="0"/>
              <a:buChar char="•"/>
            </a:pPr>
            <a:r>
              <a:rPr lang="en-US" dirty="0"/>
              <a:t>Emphasize on common goals and mutual commitment to achieving those goals</a:t>
            </a:r>
          </a:p>
          <a:p>
            <a:pPr marL="342900" indent="-342900">
              <a:buFont typeface="Arial" panose="020B0604020202020204" pitchFamily="34" charset="0"/>
              <a:buChar char="•"/>
            </a:pPr>
            <a:r>
              <a:rPr lang="en-US" dirty="0"/>
              <a:t>Be prepared - informed</a:t>
            </a:r>
          </a:p>
          <a:p>
            <a:pPr marL="342900" indent="-342900">
              <a:buFont typeface="Arial" panose="020B0604020202020204" pitchFamily="34" charset="0"/>
              <a:buChar char="•"/>
            </a:pPr>
            <a:r>
              <a:rPr lang="en-US" dirty="0"/>
              <a:t>Build and maintain positive attitudes</a:t>
            </a:r>
          </a:p>
          <a:p>
            <a:pPr marL="342900" indent="-342900">
              <a:buFont typeface="Arial" panose="020B0604020202020204" pitchFamily="34" charset="0"/>
              <a:buChar char="•"/>
            </a:pPr>
            <a:r>
              <a:rPr lang="en-US" dirty="0"/>
              <a:t>All commissioners are needed to fulfill unit service function</a:t>
            </a:r>
          </a:p>
          <a:p>
            <a:pPr marL="342900" indent="-342900">
              <a:buFont typeface="Arial" panose="020B0604020202020204" pitchFamily="34" charset="0"/>
              <a:buChar char="•"/>
            </a:pPr>
            <a:r>
              <a:rPr lang="en-US" dirty="0"/>
              <a:t>Be a friend</a:t>
            </a:r>
          </a:p>
          <a:p>
            <a:pPr marL="342900" indent="-342900">
              <a:buFont typeface="Arial" panose="020B0604020202020204" pitchFamily="34" charset="0"/>
              <a:buChar char="•"/>
            </a:pPr>
            <a:r>
              <a:rPr lang="en-US" dirty="0"/>
              <a:t>Willingness to exchange information</a:t>
            </a:r>
          </a:p>
          <a:p>
            <a:pPr marL="342900" indent="-342900">
              <a:buFont typeface="Arial" panose="020B0604020202020204" pitchFamily="34" charset="0"/>
              <a:buChar char="•"/>
            </a:pPr>
            <a:r>
              <a:rPr lang="en-US" dirty="0"/>
              <a:t>Always available to help</a:t>
            </a:r>
          </a:p>
          <a:p>
            <a:pPr marL="342900" indent="-342900">
              <a:buFont typeface="Arial" panose="020B0604020202020204" pitchFamily="34" charset="0"/>
              <a:buChar char="•"/>
            </a:pPr>
            <a:r>
              <a:rPr lang="en-US" dirty="0"/>
              <a:t>Encourage mutual recognition (recognize the contributions of each)</a:t>
            </a:r>
          </a:p>
          <a:p>
            <a:pPr marL="171450" indent="-171450">
              <a:buFont typeface="Arial" panose="020B0604020202020204" pitchFamily="34" charset="0"/>
              <a:buChar char="•"/>
            </a:pPr>
            <a:endParaRPr lang="en-US" sz="1100" dirty="0"/>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3490389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highlight>
                  <a:srgbClr val="FFFFFF"/>
                </a:highlight>
              </a:rPr>
              <a:t>How should we Coach?</a:t>
            </a:r>
          </a:p>
          <a:p>
            <a:pPr marL="0" marR="0">
              <a:spcBef>
                <a:spcPts val="0"/>
              </a:spcBef>
              <a:spcAft>
                <a:spcPts val="0"/>
              </a:spcAft>
            </a:pPr>
            <a:r>
              <a:rPr lang="en-US" kern="1200" dirty="0">
                <a:solidFill>
                  <a:srgbClr val="000000"/>
                </a:solidFill>
                <a:effectLst/>
                <a:highlight>
                  <a:srgbClr val="FFFFFF"/>
                </a:highlight>
                <a:ea typeface="Times New Roman" panose="02020603050405020304" pitchFamily="18" charset="0"/>
                <a:cs typeface="Times New Roman" panose="02020603050405020304" pitchFamily="18" charset="0"/>
              </a:rPr>
              <a:t>Coaching can be a balancing act between </a:t>
            </a:r>
            <a:r>
              <a:rPr lang="en-US" b="1" kern="1200" dirty="0">
                <a:solidFill>
                  <a:srgbClr val="000000"/>
                </a:solidFill>
                <a:effectLst/>
                <a:highlight>
                  <a:srgbClr val="FFFFFF"/>
                </a:highlight>
                <a:ea typeface="Times New Roman" panose="02020603050405020304" pitchFamily="18" charset="0"/>
                <a:cs typeface="Times New Roman" panose="02020603050405020304" pitchFamily="18" charset="0"/>
              </a:rPr>
              <a:t>SEEKING</a:t>
            </a:r>
            <a:r>
              <a:rPr lang="en-US" kern="1200" dirty="0">
                <a:solidFill>
                  <a:srgbClr val="000000"/>
                </a:solidFill>
                <a:effectLst/>
                <a:highlight>
                  <a:srgbClr val="FFFFFF"/>
                </a:highlight>
                <a:ea typeface="Times New Roman" panose="02020603050405020304" pitchFamily="18" charset="0"/>
                <a:cs typeface="Times New Roman" panose="02020603050405020304" pitchFamily="18" charset="0"/>
              </a:rPr>
              <a:t> – encouraging people to think through situations themselves and formulate their own ideas and</a:t>
            </a:r>
            <a:r>
              <a:rPr lang="en-US" b="1" kern="1200" dirty="0">
                <a:solidFill>
                  <a:srgbClr val="000000"/>
                </a:solidFill>
                <a:effectLst/>
                <a:highlight>
                  <a:srgbClr val="FFFFFF"/>
                </a:highlight>
                <a:ea typeface="Times New Roman" panose="02020603050405020304" pitchFamily="18" charset="0"/>
                <a:cs typeface="Times New Roman" panose="02020603050405020304" pitchFamily="18" charset="0"/>
              </a:rPr>
              <a:t> TELLING</a:t>
            </a:r>
            <a:r>
              <a:rPr lang="en-US" kern="1200" dirty="0">
                <a:solidFill>
                  <a:srgbClr val="000000"/>
                </a:solidFill>
                <a:effectLst/>
                <a:highlight>
                  <a:srgbClr val="FFFFFF"/>
                </a:highlight>
                <a:ea typeface="Times New Roman" panose="02020603050405020304" pitchFamily="18" charset="0"/>
                <a:cs typeface="Times New Roman" panose="02020603050405020304" pitchFamily="18" charset="0"/>
              </a:rPr>
              <a:t> – sharing your experience, insights and ideas.  </a:t>
            </a:r>
            <a:endParaRPr lang="en-US" dirty="0">
              <a:effectLst/>
              <a:highlight>
                <a:srgbClr val="FFFFFF"/>
              </a:highlight>
              <a:ea typeface="Times New Roman" panose="02020603050405020304" pitchFamily="18" charset="0"/>
            </a:endParaRPr>
          </a:p>
          <a:p>
            <a:pPr marL="0" marR="0">
              <a:spcBef>
                <a:spcPts val="0"/>
              </a:spcBef>
              <a:spcAft>
                <a:spcPts val="0"/>
              </a:spcAft>
            </a:pPr>
            <a:r>
              <a:rPr lang="en-US" dirty="0">
                <a:solidFill>
                  <a:srgbClr val="111111"/>
                </a:solidFill>
                <a:effectLst/>
                <a:highlight>
                  <a:srgbClr val="FFFFFF"/>
                </a:highlight>
                <a:ea typeface="Times New Roman" panose="02020603050405020304" pitchFamily="18" charset="0"/>
              </a:rPr>
              <a:t> </a:t>
            </a:r>
            <a:endParaRPr lang="en-US" dirty="0">
              <a:effectLst/>
              <a:highlight>
                <a:srgbClr val="FFFFFF"/>
              </a:highlight>
              <a:ea typeface="Times New Roman" panose="02020603050405020304" pitchFamily="18" charset="0"/>
            </a:endParaRPr>
          </a:p>
          <a:p>
            <a:pPr marL="0" marR="0">
              <a:spcBef>
                <a:spcPts val="0"/>
              </a:spcBef>
              <a:spcAft>
                <a:spcPts val="0"/>
              </a:spcAft>
            </a:pPr>
            <a:r>
              <a:rPr lang="en-US" kern="1200" dirty="0">
                <a:solidFill>
                  <a:srgbClr val="000000"/>
                </a:solidFill>
                <a:effectLst/>
                <a:highlight>
                  <a:srgbClr val="FFFFFF"/>
                </a:highlight>
                <a:ea typeface="Times New Roman" panose="02020603050405020304" pitchFamily="18" charset="0"/>
                <a:cs typeface="Times New Roman" panose="02020603050405020304" pitchFamily="18" charset="0"/>
              </a:rPr>
              <a:t>Even with inexperienced people or first-time tasks/assignments, a seeking approach can be very effective in involving the person in the discussion and the task at hand.  Seeking is usually accomplished by asking specific open-ended questions and encouraging others to share their ideas and insights.</a:t>
            </a:r>
            <a:r>
              <a:rPr lang="en-US" dirty="0">
                <a:effectLst/>
                <a:highlight>
                  <a:srgbClr val="FFFFFF"/>
                </a:highlight>
                <a:ea typeface="Times New Roman" panose="02020603050405020304" pitchFamily="18" charset="0"/>
              </a:rPr>
              <a:t>  </a:t>
            </a:r>
            <a:r>
              <a:rPr lang="en-US" dirty="0">
                <a:solidFill>
                  <a:srgbClr val="111111"/>
                </a:solidFill>
                <a:effectLst/>
                <a:highlight>
                  <a:srgbClr val="FFFFFF"/>
                </a:highlight>
                <a:ea typeface="Times New Roman" panose="02020603050405020304" pitchFamily="18" charset="0"/>
                <a:cs typeface="Calibri" panose="020F0502020204030204" pitchFamily="34" charset="0"/>
              </a:rPr>
              <a:t>Seeking questions may be</a:t>
            </a:r>
            <a:r>
              <a:rPr lang="en-US" b="1" dirty="0">
                <a:solidFill>
                  <a:srgbClr val="111111"/>
                </a:solidFill>
                <a:effectLst/>
                <a:highlight>
                  <a:srgbClr val="FFFFFF"/>
                </a:highlight>
                <a:ea typeface="Times New Roman" panose="02020603050405020304" pitchFamily="18" charset="0"/>
                <a:cs typeface="Calibri" panose="020F0502020204030204" pitchFamily="34" charset="0"/>
              </a:rPr>
              <a:t> open-ended, probing, or clarifying, </a:t>
            </a:r>
            <a:r>
              <a:rPr lang="en-US" dirty="0">
                <a:solidFill>
                  <a:srgbClr val="111111"/>
                </a:solidFill>
                <a:effectLst/>
                <a:highlight>
                  <a:srgbClr val="FFFFFF"/>
                </a:highlight>
                <a:ea typeface="Times New Roman" panose="02020603050405020304" pitchFamily="18" charset="0"/>
                <a:cs typeface="Calibri" panose="020F0502020204030204" pitchFamily="34" charset="0"/>
              </a:rPr>
              <a:t>such as:</a:t>
            </a:r>
            <a:endParaRPr lang="en-US" dirty="0">
              <a:effectLst/>
              <a:highlight>
                <a:srgbClr val="FFFFFF"/>
              </a:highlight>
              <a:ea typeface="Times New Roman" panose="02020603050405020304" pitchFamily="18" charset="0"/>
            </a:endParaRPr>
          </a:p>
          <a:p>
            <a:pPr marL="0" marR="0">
              <a:spcBef>
                <a:spcPts val="0"/>
              </a:spcBef>
              <a:spcAft>
                <a:spcPts val="0"/>
              </a:spcAft>
            </a:pPr>
            <a:r>
              <a:rPr lang="en-US" dirty="0">
                <a:effectLst/>
                <a:highlight>
                  <a:srgbClr val="FFFFFF"/>
                </a:highlight>
                <a:ea typeface="Times New Roman" panose="02020603050405020304" pitchFamily="18" charset="0"/>
              </a:rPr>
              <a:t> </a:t>
            </a:r>
          </a:p>
          <a:p>
            <a:pPr marL="0" marR="0">
              <a:spcBef>
                <a:spcPts val="0"/>
              </a:spcBef>
              <a:spcAft>
                <a:spcPts val="0"/>
              </a:spcAft>
            </a:pPr>
            <a:r>
              <a:rPr lang="en-US" dirty="0">
                <a:effectLst/>
                <a:highlight>
                  <a:srgbClr val="FFFFFF"/>
                </a:highlight>
                <a:ea typeface="Times New Roman" panose="02020603050405020304" pitchFamily="18" charset="0"/>
                <a:cs typeface="Calibri" panose="020F0502020204030204" pitchFamily="34" charset="0"/>
                <a:sym typeface="Symbol" panose="05050102010706020507" pitchFamily="18" charset="2"/>
              </a:rPr>
              <a:t></a:t>
            </a:r>
            <a:r>
              <a:rPr lang="en-US" dirty="0">
                <a:effectLst/>
                <a:highlight>
                  <a:srgbClr val="FFFFFF"/>
                </a:highlight>
                <a:ea typeface="Times New Roman" panose="02020603050405020304" pitchFamily="18" charset="0"/>
                <a:cs typeface="Calibri" panose="020F0502020204030204" pitchFamily="34" charset="0"/>
              </a:rPr>
              <a:t> Did I hear you say…?</a:t>
            </a:r>
            <a:endParaRPr lang="en-US" dirty="0">
              <a:effectLst/>
              <a:highlight>
                <a:srgbClr val="FFFFFF"/>
              </a:highlight>
              <a:ea typeface="Times New Roman" panose="02020603050405020304" pitchFamily="18" charset="0"/>
            </a:endParaRPr>
          </a:p>
          <a:p>
            <a:pPr marL="0" marR="0">
              <a:spcBef>
                <a:spcPts val="0"/>
              </a:spcBef>
              <a:spcAft>
                <a:spcPts val="0"/>
              </a:spcAft>
            </a:pPr>
            <a:r>
              <a:rPr lang="en-US" dirty="0">
                <a:effectLst/>
                <a:highlight>
                  <a:srgbClr val="FFFFFF"/>
                </a:highlight>
                <a:ea typeface="Times New Roman" panose="02020603050405020304" pitchFamily="18" charset="0"/>
                <a:cs typeface="Calibri" panose="020F0502020204030204" pitchFamily="34" charset="0"/>
                <a:sym typeface="Symbol" panose="05050102010706020507" pitchFamily="18" charset="2"/>
              </a:rPr>
              <a:t></a:t>
            </a:r>
            <a:r>
              <a:rPr lang="en-US" dirty="0">
                <a:effectLst/>
                <a:highlight>
                  <a:srgbClr val="FFFFFF"/>
                </a:highlight>
                <a:ea typeface="Times New Roman" panose="02020603050405020304" pitchFamily="18" charset="0"/>
                <a:cs typeface="Calibri" panose="020F0502020204030204" pitchFamily="34" charset="0"/>
              </a:rPr>
              <a:t> Why do you think this is the case?</a:t>
            </a:r>
            <a:endParaRPr lang="en-US" dirty="0">
              <a:effectLst/>
              <a:highlight>
                <a:srgbClr val="FFFFFF"/>
              </a:highlight>
              <a:ea typeface="Times New Roman" panose="02020603050405020304" pitchFamily="18" charset="0"/>
            </a:endParaRPr>
          </a:p>
          <a:p>
            <a:pPr marL="0" marR="0">
              <a:spcBef>
                <a:spcPts val="0"/>
              </a:spcBef>
              <a:spcAft>
                <a:spcPts val="0"/>
              </a:spcAft>
            </a:pPr>
            <a:r>
              <a:rPr lang="en-US" dirty="0">
                <a:effectLst/>
                <a:highlight>
                  <a:srgbClr val="FFFFFF"/>
                </a:highlight>
                <a:ea typeface="Times New Roman" panose="02020603050405020304" pitchFamily="18" charset="0"/>
                <a:cs typeface="Calibri" panose="020F0502020204030204" pitchFamily="34" charset="0"/>
                <a:sym typeface="Symbol" panose="05050102010706020507" pitchFamily="18" charset="2"/>
              </a:rPr>
              <a:t></a:t>
            </a:r>
            <a:r>
              <a:rPr lang="en-US" dirty="0">
                <a:effectLst/>
                <a:highlight>
                  <a:srgbClr val="FFFFFF"/>
                </a:highlight>
                <a:ea typeface="Times New Roman" panose="02020603050405020304" pitchFamily="18" charset="0"/>
                <a:cs typeface="Calibri" panose="020F0502020204030204" pitchFamily="34" charset="0"/>
              </a:rPr>
              <a:t> How did you determine…?</a:t>
            </a:r>
            <a:endParaRPr lang="en-US" dirty="0">
              <a:effectLst/>
              <a:highlight>
                <a:srgbClr val="FFFFFF"/>
              </a:highlight>
              <a:ea typeface="Times New Roman" panose="02020603050405020304" pitchFamily="18" charset="0"/>
            </a:endParaRPr>
          </a:p>
          <a:p>
            <a:pPr marL="0" marR="0">
              <a:spcBef>
                <a:spcPts val="0"/>
              </a:spcBef>
              <a:spcAft>
                <a:spcPts val="0"/>
              </a:spcAft>
            </a:pPr>
            <a:r>
              <a:rPr lang="en-US" dirty="0">
                <a:effectLst/>
                <a:highlight>
                  <a:srgbClr val="FFFFFF"/>
                </a:highlight>
                <a:ea typeface="Times New Roman" panose="02020603050405020304" pitchFamily="18" charset="0"/>
                <a:cs typeface="Calibri" panose="020F0502020204030204" pitchFamily="34" charset="0"/>
                <a:sym typeface="Symbol" panose="05050102010706020507" pitchFamily="18" charset="2"/>
              </a:rPr>
              <a:t></a:t>
            </a:r>
            <a:r>
              <a:rPr lang="en-US" dirty="0">
                <a:effectLst/>
                <a:highlight>
                  <a:srgbClr val="FFFFFF"/>
                </a:highlight>
                <a:ea typeface="Times New Roman" panose="02020603050405020304" pitchFamily="18" charset="0"/>
                <a:cs typeface="Calibri" panose="020F0502020204030204" pitchFamily="34" charset="0"/>
              </a:rPr>
              <a:t> What if the opposite were true? Then what? </a:t>
            </a:r>
            <a:endParaRPr lang="en-US" dirty="0">
              <a:effectLst/>
              <a:highlight>
                <a:srgbClr val="FFFFFF"/>
              </a:highlight>
              <a:ea typeface="Times New Roman" panose="02020603050405020304" pitchFamily="18" charset="0"/>
            </a:endParaRPr>
          </a:p>
          <a:p>
            <a:pPr marL="0" marR="0">
              <a:spcBef>
                <a:spcPts val="0"/>
              </a:spcBef>
              <a:spcAft>
                <a:spcPts val="0"/>
              </a:spcAft>
            </a:pPr>
            <a:r>
              <a:rPr lang="en-US" dirty="0">
                <a:effectLst/>
                <a:highlight>
                  <a:srgbClr val="FFFFFF"/>
                </a:highlight>
                <a:ea typeface="Times New Roman" panose="02020603050405020304" pitchFamily="18" charset="0"/>
                <a:cs typeface="Calibri" panose="020F0502020204030204" pitchFamily="34" charset="0"/>
              </a:rPr>
              <a:t> </a:t>
            </a:r>
            <a:endParaRPr lang="en-US" dirty="0">
              <a:effectLst/>
              <a:highlight>
                <a:srgbClr val="FFFFFF"/>
              </a:highlight>
              <a:ea typeface="Times New Roman" panose="02020603050405020304" pitchFamily="18" charset="0"/>
            </a:endParaRPr>
          </a:p>
          <a:p>
            <a:pPr marL="0" marR="0">
              <a:spcBef>
                <a:spcPts val="0"/>
              </a:spcBef>
              <a:spcAft>
                <a:spcPts val="0"/>
              </a:spcAft>
            </a:pPr>
            <a:r>
              <a:rPr lang="en-US" kern="1200" dirty="0">
                <a:solidFill>
                  <a:srgbClr val="000000"/>
                </a:solidFill>
                <a:effectLst/>
                <a:highlight>
                  <a:srgbClr val="FFFFFF"/>
                </a:highlight>
                <a:ea typeface="Times New Roman" panose="02020603050405020304" pitchFamily="18" charset="0"/>
                <a:cs typeface="Times New Roman" panose="02020603050405020304" pitchFamily="18" charset="0"/>
              </a:rPr>
              <a:t>Both seeking and telling are essential to coaching people to succeed and depends on many factors relating to the person or team you are coaching, the opportunity, and the circumstances surrounding it. Situations in which people are inexperienced or assuming unfamiliar tasks usually require you to do more telling.</a:t>
            </a:r>
            <a:endParaRPr lang="en-US" dirty="0">
              <a:effectLst/>
              <a:highlight>
                <a:srgbClr val="FFFFFF"/>
              </a:highlight>
              <a:ea typeface="Times New Roman" panose="02020603050405020304" pitchFamily="18" charset="0"/>
            </a:endParaRPr>
          </a:p>
          <a:p>
            <a:endParaRPr lang="en-US" dirty="0">
              <a:highlight>
                <a:srgbClr val="FFFFFF"/>
              </a:highlight>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6</a:t>
            </a:fld>
            <a:endParaRPr lang="en-US"/>
          </a:p>
        </p:txBody>
      </p:sp>
    </p:spTree>
    <p:extLst>
      <p:ext uri="{BB962C8B-B14F-4D97-AF65-F5344CB8AC3E}">
        <p14:creationId xmlns:p14="http://schemas.microsoft.com/office/powerpoint/2010/main" val="1265770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ASKs: What do you think the Guiding Principles of Successful Coaching are? </a:t>
            </a:r>
            <a:r>
              <a:rPr lang="en-US" b="1" i="1" dirty="0">
                <a:latin typeface="Calibri" charset="0"/>
                <a:ea typeface="MS PGothic" charset="0"/>
              </a:rPr>
              <a:t>Instructor guides class through discovery discussion on Slide 8. </a:t>
            </a:r>
          </a:p>
          <a:p>
            <a:pPr marL="232943" indent="-232943">
              <a:buAutoNum type="arabicPeriod" startAt="3"/>
            </a:pPr>
            <a:endParaRPr lang="en-US" dirty="0"/>
          </a:p>
          <a:p>
            <a:pPr defTabSz="931774">
              <a:defRPr/>
            </a:pPr>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7</a:t>
            </a:fld>
            <a:endParaRPr lang="en-US"/>
          </a:p>
        </p:txBody>
      </p:sp>
    </p:spTree>
    <p:extLst>
      <p:ext uri="{BB962C8B-B14F-4D97-AF65-F5344CB8AC3E}">
        <p14:creationId xmlns:p14="http://schemas.microsoft.com/office/powerpoint/2010/main" val="580060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1"/>
            <a:ext cx="5608320" cy="4356075"/>
          </a:xfrm>
        </p:spPr>
        <p:txBody>
          <a:bodyPr/>
          <a:lstStyle/>
          <a:p>
            <a:pPr>
              <a:lnSpc>
                <a:spcPct val="80000"/>
              </a:lnSpc>
            </a:pPr>
            <a:r>
              <a:rPr lang="en-US" altLang="en-US" dirty="0"/>
              <a:t>The first principle is to </a:t>
            </a:r>
            <a:r>
              <a:rPr lang="en-US" altLang="en-US" b="1" i="1" dirty="0"/>
              <a:t>be authentic</a:t>
            </a:r>
            <a:r>
              <a:rPr lang="en-US" altLang="en-US" b="1" dirty="0"/>
              <a:t>.</a:t>
            </a:r>
            <a:r>
              <a:rPr lang="en-US" altLang="en-US" dirty="0"/>
              <a:t> It is important to come to the coaching relationship as an authentic human being versus a remote impersonal advisor. Since the development of trust is foundational for a productive coaching relationship, coaches should act with integrity, i.e., keep commitments, </a:t>
            </a:r>
            <a:r>
              <a:rPr lang="ja-JP" altLang="en-US" dirty="0"/>
              <a:t>“</a:t>
            </a:r>
            <a:r>
              <a:rPr lang="en-US" altLang="ja-JP" dirty="0"/>
              <a:t>walk the talk,</a:t>
            </a:r>
            <a:r>
              <a:rPr lang="ja-JP" altLang="en-US" dirty="0"/>
              <a:t>”</a:t>
            </a:r>
            <a:r>
              <a:rPr lang="en-US" altLang="ja-JP" dirty="0"/>
              <a:t> and tell the truth. </a:t>
            </a:r>
          </a:p>
          <a:p>
            <a:pPr>
              <a:lnSpc>
                <a:spcPct val="80000"/>
              </a:lnSpc>
            </a:pPr>
            <a:r>
              <a:rPr lang="en-US" altLang="en-US" dirty="0"/>
              <a:t> </a:t>
            </a:r>
          </a:p>
          <a:p>
            <a:pPr>
              <a:lnSpc>
                <a:spcPct val="80000"/>
              </a:lnSpc>
            </a:pPr>
            <a:r>
              <a:rPr lang="en-US" altLang="en-US" dirty="0"/>
              <a:t>The second principle is to </a:t>
            </a:r>
            <a:r>
              <a:rPr lang="en-US" altLang="en-US" b="1" i="1" dirty="0"/>
              <a:t>be open.</a:t>
            </a:r>
            <a:r>
              <a:rPr lang="en-US" altLang="en-US" dirty="0"/>
              <a:t> It is the responsibility of the coach to be fully present, both intellectually and emotionally, in all contexts throughout the coaching process. The hallmarks of this type of presence are a warm, non-judgmental openness and accurate, empathic responses. This type of presence should characterize both face-to-face encounters as well as contacts over the phone, through e-mail, or by other means.</a:t>
            </a:r>
          </a:p>
          <a:p>
            <a:pPr>
              <a:lnSpc>
                <a:spcPct val="80000"/>
              </a:lnSpc>
            </a:pPr>
            <a:r>
              <a:rPr lang="en-US" altLang="en-US" dirty="0"/>
              <a:t> </a:t>
            </a:r>
          </a:p>
          <a:p>
            <a:pPr>
              <a:lnSpc>
                <a:spcPct val="80000"/>
              </a:lnSpc>
            </a:pPr>
            <a:r>
              <a:rPr lang="en-US" altLang="en-US" dirty="0"/>
              <a:t>The next principle is to </a:t>
            </a:r>
            <a:r>
              <a:rPr lang="en-US" altLang="en-US" b="1" i="1" dirty="0"/>
              <a:t>be ongoing</a:t>
            </a:r>
            <a:r>
              <a:rPr lang="en-US" altLang="en-US" b="1" dirty="0"/>
              <a:t>. </a:t>
            </a:r>
            <a:r>
              <a:rPr lang="en-US" altLang="en-US" dirty="0"/>
              <a:t>The coaching process should be conducted in such a fashion that coaching partners are both encouraged and provided with skills to embrace a course of lifelong development not just formal coaching. While the coaching provided should focus on specific goals that can be accomplished during the course of the formal coaching program, the process should also enable individuals to continue their development on an ongoing basis. </a:t>
            </a:r>
          </a:p>
          <a:p>
            <a:pPr>
              <a:lnSpc>
                <a:spcPct val="80000"/>
              </a:lnSpc>
            </a:pPr>
            <a:r>
              <a:rPr lang="en-US" altLang="en-US" dirty="0"/>
              <a:t> </a:t>
            </a:r>
          </a:p>
          <a:p>
            <a:pPr>
              <a:lnSpc>
                <a:spcPct val="80000"/>
              </a:lnSpc>
            </a:pPr>
            <a:r>
              <a:rPr lang="en-US" altLang="en-US" dirty="0"/>
              <a:t>Then, the coach should </a:t>
            </a:r>
            <a:r>
              <a:rPr lang="en-US" altLang="en-US" b="1" i="1" dirty="0"/>
              <a:t>build on strength</a:t>
            </a:r>
            <a:r>
              <a:rPr lang="en-US" altLang="en-US" dirty="0"/>
              <a:t>. Since the coaching relationship is focused on development and not performance management, the emphasis should be on </a:t>
            </a:r>
            <a:r>
              <a:rPr lang="en-US" altLang="en-US" i="1" dirty="0"/>
              <a:t>positive growth</a:t>
            </a:r>
            <a:r>
              <a:rPr lang="en-US" altLang="en-US" dirty="0"/>
              <a:t>.</a:t>
            </a:r>
          </a:p>
          <a:p>
            <a:pPr marL="0" marR="0" lvl="0" indent="0" algn="l" defTabSz="914400" rtl="0" eaLnBrk="1" fontAlgn="auto" latinLnBrk="0" hangingPunct="1">
              <a:lnSpc>
                <a:spcPct val="80000"/>
              </a:lnSpc>
              <a:spcBef>
                <a:spcPts val="0"/>
              </a:spcBef>
              <a:spcAft>
                <a:spcPts val="0"/>
              </a:spcAft>
              <a:buClrTx/>
              <a:buSzTx/>
              <a:buFontTx/>
              <a:buNone/>
              <a:tabLst/>
              <a:defRPr/>
            </a:pPr>
            <a:endParaRPr lang="en-US" dirty="0">
              <a:effectLst/>
              <a:ea typeface="Times New Roman" panose="02020603050405020304" pitchFamily="18" charset="0"/>
            </a:endParaRPr>
          </a:p>
          <a:p>
            <a:pPr marL="0" marR="0" lvl="0" indent="0" algn="l" defTabSz="914400" rtl="0" eaLnBrk="1" fontAlgn="auto" latinLnBrk="0" hangingPunct="1">
              <a:lnSpc>
                <a:spcPct val="80000"/>
              </a:lnSpc>
              <a:spcBef>
                <a:spcPts val="0"/>
              </a:spcBef>
              <a:spcAft>
                <a:spcPts val="0"/>
              </a:spcAft>
              <a:buClrTx/>
              <a:buSzTx/>
              <a:buFontTx/>
              <a:buNone/>
              <a:tabLst/>
              <a:defRPr/>
            </a:pPr>
            <a:r>
              <a:rPr lang="en-US" dirty="0">
                <a:effectLst/>
                <a:ea typeface="Times New Roman" panose="02020603050405020304" pitchFamily="18" charset="0"/>
              </a:rPr>
              <a:t>Finally, a good coaching relationship is based on </a:t>
            </a:r>
            <a:r>
              <a:rPr lang="en-US" b="1" i="1" dirty="0">
                <a:effectLst/>
                <a:ea typeface="Times New Roman" panose="02020603050405020304" pitchFamily="18" charset="0"/>
              </a:rPr>
              <a:t>being confidential</a:t>
            </a:r>
            <a:r>
              <a:rPr lang="en-US" dirty="0">
                <a:effectLst/>
                <a:ea typeface="Times New Roman" panose="02020603050405020304" pitchFamily="18" charset="0"/>
              </a:rPr>
              <a:t>. Successful coaching relationships depend on trust. The individual being coached needs to feel safe enough in the relationship to fully explore her/his goals, needs, hopes, fears, and withstand an array of feedback from various sources. A key ingredient in building this safe environment is the guarantee of confidentiality. </a:t>
            </a:r>
          </a:p>
          <a:p>
            <a:pPr>
              <a:lnSpc>
                <a:spcPct val="80000"/>
              </a:lnSpc>
            </a:pPr>
            <a:endParaRPr lang="en-US" altLang="en-US" dirty="0"/>
          </a:p>
          <a:p>
            <a:pPr defTabSz="931774">
              <a:defRPr/>
            </a:pPr>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8</a:t>
            </a:fld>
            <a:endParaRPr lang="en-US"/>
          </a:p>
        </p:txBody>
      </p:sp>
    </p:spTree>
    <p:extLst>
      <p:ext uri="{BB962C8B-B14F-4D97-AF65-F5344CB8AC3E}">
        <p14:creationId xmlns:p14="http://schemas.microsoft.com/office/powerpoint/2010/main" val="580060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do you think Commissioner Coaching Role/Responsibilities are?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1" kern="1200" dirty="0">
                <a:solidFill>
                  <a:srgbClr val="000000"/>
                </a:solidFill>
                <a:effectLst/>
                <a:ea typeface="Times New Roman" panose="02020603050405020304" pitchFamily="18" charset="0"/>
                <a:cs typeface="Times New Roman" panose="02020603050405020304" pitchFamily="18" charset="0"/>
              </a:rPr>
              <a:t>(Instructor guides class through the following)</a:t>
            </a:r>
            <a:endParaRPr lang="en-US" dirty="0">
              <a:effectLst/>
              <a:ea typeface="Times New Roman" panose="02020603050405020304" pitchFamily="18" charset="0"/>
            </a:endParaRPr>
          </a:p>
          <a:p>
            <a:pPr lvl="0"/>
            <a:endParaRPr lang="en-US" dirty="0"/>
          </a:p>
          <a:p>
            <a:pPr marL="232943" indent="-232943">
              <a:buFont typeface="Arial" panose="020B0604020202020204" pitchFamily="34" charset="0"/>
              <a:buChar char="•"/>
            </a:pPr>
            <a:r>
              <a:rPr lang="en-US" dirty="0"/>
              <a:t>Lead and supervise – lead unit commissioners and assistant district commissioners</a:t>
            </a:r>
          </a:p>
          <a:p>
            <a:pPr marL="232943" indent="-232943">
              <a:buFont typeface="Arial" panose="020B0604020202020204" pitchFamily="34" charset="0"/>
              <a:buChar char="•"/>
            </a:pPr>
            <a:r>
              <a:rPr lang="en-US" dirty="0"/>
              <a:t>Unit service team managers, including Roundtable</a:t>
            </a:r>
          </a:p>
          <a:p>
            <a:pPr marL="232943" indent="-232943">
              <a:buFont typeface="Arial" panose="020B0604020202020204" pitchFamily="34" charset="0"/>
              <a:buChar char="•"/>
            </a:pPr>
            <a:r>
              <a:rPr lang="en-US" dirty="0"/>
              <a:t>Diplomat – </a:t>
            </a:r>
            <a:r>
              <a:rPr lang="en-US" b="0" i="0" dirty="0">
                <a:solidFill>
                  <a:srgbClr val="111111"/>
                </a:solidFill>
                <a:effectLst/>
              </a:rPr>
              <a:t>have the ability to deal with people in a sensitive and effective way</a:t>
            </a:r>
            <a:endParaRPr lang="en-US" dirty="0"/>
          </a:p>
          <a:p>
            <a:pPr marL="232943" marR="0" lvl="0" indent="-23294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Administrative skills – have or have someone on the administrative team who has great administrative abilities</a:t>
            </a:r>
          </a:p>
          <a:p>
            <a:pPr marL="232943" indent="-232943">
              <a:buFont typeface="Arial" panose="020B0604020202020204" pitchFamily="34" charset="0"/>
              <a:buChar char="•"/>
            </a:pPr>
            <a:r>
              <a:rPr lang="en-US" dirty="0"/>
              <a:t>Technical skills – have or have someone one on the administrative team who is proficient in Commissioner Tools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9</a:t>
            </a:fld>
            <a:endParaRPr lang="en-US"/>
          </a:p>
        </p:txBody>
      </p:sp>
    </p:spTree>
    <p:extLst>
      <p:ext uri="{BB962C8B-B14F-4D97-AF65-F5344CB8AC3E}">
        <p14:creationId xmlns:p14="http://schemas.microsoft.com/office/powerpoint/2010/main" val="1904542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3110172"/>
          </a:xfrm>
        </p:spPr>
        <p:txBody>
          <a:bodyPr anchor="b"/>
          <a:lstStyle>
            <a:lvl1pPr algn="l">
              <a:defRPr sz="6000" b="1">
                <a:latin typeface="+mn-lt"/>
              </a:defRPr>
            </a:lvl1pPr>
          </a:lstStyle>
          <a:p>
            <a:r>
              <a:rPr lang="en-US" dirty="0"/>
              <a:t>Click to edit Master title style</a:t>
            </a:r>
          </a:p>
        </p:txBody>
      </p:sp>
      <p:sp>
        <p:nvSpPr>
          <p:cNvPr id="3" name="Subtitle 2"/>
          <p:cNvSpPr>
            <a:spLocks noGrp="1"/>
          </p:cNvSpPr>
          <p:nvPr>
            <p:ph type="subTitle" idx="1"/>
          </p:nvPr>
        </p:nvSpPr>
        <p:spPr>
          <a:xfrm>
            <a:off x="1143000" y="4466562"/>
            <a:ext cx="6858000" cy="1655762"/>
          </a:xfrm>
        </p:spPr>
        <p:txBody>
          <a:bodyPr>
            <a:normAutofit/>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B1CDD878-4158-4535-8D50-36FC6CCDCBF2}" type="datetimeFigureOut">
              <a:rPr lang="en-US" smtClean="0"/>
              <a:t>4/8/2024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85800" y="168625"/>
            <a:ext cx="6986847"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2520501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40436"/>
            <a:ext cx="6994121"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Date Placeholder 3"/>
          <p:cNvSpPr>
            <a:spLocks noGrp="1"/>
          </p:cNvSpPr>
          <p:nvPr>
            <p:ph type="dt" sz="half" idx="10"/>
          </p:nvPr>
        </p:nvSpPr>
        <p:spPr/>
        <p:txBody>
          <a:bodyPr/>
          <a:lstStyle/>
          <a:p>
            <a:fld id="{B1CDD878-4158-4535-8D50-36FC6CCDCBF2}" type="datetimeFigureOut">
              <a:rPr lang="en-US" smtClean="0"/>
              <a:t>4/8/2024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40744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b="1">
                <a:latin typeface="+mn-lt"/>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normAutofit/>
          </a:bodyPr>
          <a:lstStyle>
            <a:lvl1pPr marL="0" indent="0">
              <a:buNone/>
              <a:defRPr sz="36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B1CDD878-4158-4535-8D50-36FC6CCDCBF2}" type="datetimeFigureOut">
              <a:rPr lang="en-US" smtClean="0"/>
              <a:t>4/8/2024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23888" y="166470"/>
            <a:ext cx="6990570"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153751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23809"/>
            <a:ext cx="6994121" cy="565899"/>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Content Placeholder 3"/>
          <p:cNvSpPr>
            <a:spLocks noGrp="1"/>
          </p:cNvSpPr>
          <p:nvPr>
            <p:ph sz="half" idx="2"/>
          </p:nvPr>
        </p:nvSpPr>
        <p:spPr>
          <a:xfrm>
            <a:off x="46291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Date Placeholder 4"/>
          <p:cNvSpPr>
            <a:spLocks noGrp="1"/>
          </p:cNvSpPr>
          <p:nvPr>
            <p:ph type="dt" sz="half" idx="10"/>
          </p:nvPr>
        </p:nvSpPr>
        <p:spPr/>
        <p:txBody>
          <a:bodyPr/>
          <a:lstStyle/>
          <a:p>
            <a:fld id="{B1CDD878-4158-4535-8D50-36FC6CCDCBF2}" type="datetimeFigureOut">
              <a:rPr lang="en-US" smtClean="0"/>
              <a:t>4/8/2024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99700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8650" y="232123"/>
            <a:ext cx="6969183" cy="549274"/>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7" name="Date Placeholder 6"/>
          <p:cNvSpPr>
            <a:spLocks noGrp="1"/>
          </p:cNvSpPr>
          <p:nvPr>
            <p:ph type="dt" sz="half" idx="10"/>
          </p:nvPr>
        </p:nvSpPr>
        <p:spPr/>
        <p:txBody>
          <a:bodyPr/>
          <a:lstStyle/>
          <a:p>
            <a:fld id="{B1CDD878-4158-4535-8D50-36FC6CCDCBF2}" type="datetimeFigureOut">
              <a:rPr lang="en-US" smtClean="0"/>
              <a:t>4/8/2024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194902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2015" y="215497"/>
            <a:ext cx="7040880"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Date Placeholder 2"/>
          <p:cNvSpPr>
            <a:spLocks noGrp="1"/>
          </p:cNvSpPr>
          <p:nvPr>
            <p:ph type="dt" sz="half" idx="10"/>
          </p:nvPr>
        </p:nvSpPr>
        <p:spPr/>
        <p:txBody>
          <a:bodyPr/>
          <a:lstStyle/>
          <a:p>
            <a:fld id="{B1CDD878-4158-4535-8D50-36FC6CCDCBF2}" type="datetimeFigureOut">
              <a:rPr lang="en-US" smtClean="0"/>
              <a:t>4/8/2024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986392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DD878-4158-4535-8D50-36FC6CCDCBF2}" type="datetimeFigureOut">
              <a:rPr lang="en-US" smtClean="0"/>
              <a:t>4/8/2024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53421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DD878-4158-4535-8D50-36FC6CCDCBF2}" type="datetimeFigureOut">
              <a:rPr lang="en-US" smtClean="0"/>
              <a:t>4/8/2024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4D9CA-9B1C-4141-9749-0606B1A65E32}" type="slidenum">
              <a:rPr lang="en-US" smtClean="0"/>
              <a:t>‹#›</a:t>
            </a:fld>
            <a:endParaRPr lang="en-US"/>
          </a:p>
        </p:txBody>
      </p:sp>
      <p:pic>
        <p:nvPicPr>
          <p:cNvPr id="7" name="Picture 6"/>
          <p:cNvPicPr>
            <a:picLocks noChangeAspect="1"/>
          </p:cNvPicPr>
          <p:nvPr userDrawn="1"/>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18689"/>
            <a:ext cx="9144000" cy="6740165"/>
          </a:xfrm>
          <a:prstGeom prst="rect">
            <a:avLst/>
          </a:prstGeom>
        </p:spPr>
      </p:pic>
      <p:sp>
        <p:nvSpPr>
          <p:cNvPr id="11" name="TextBox 10"/>
          <p:cNvSpPr txBox="1"/>
          <p:nvPr userDrawn="1"/>
        </p:nvSpPr>
        <p:spPr>
          <a:xfrm>
            <a:off x="461689" y="219535"/>
            <a:ext cx="184731" cy="584775"/>
          </a:xfrm>
          <a:prstGeom prst="rect">
            <a:avLst/>
          </a:prstGeom>
          <a:noFill/>
        </p:spPr>
        <p:txBody>
          <a:bodyPr wrap="none" rtlCol="0">
            <a:spAutoFit/>
          </a:bodyPr>
          <a:lstStyle/>
          <a:p>
            <a:endParaRPr lang="en-US" sz="3200" b="1" dirty="0">
              <a:solidFill>
                <a:schemeClr val="bg1"/>
              </a:solidFill>
            </a:endParaRPr>
          </a:p>
        </p:txBody>
      </p:sp>
      <p:pic>
        <p:nvPicPr>
          <p:cNvPr id="8" name="Picture 7"/>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784453" y="142150"/>
            <a:ext cx="1226544" cy="1226544"/>
          </a:xfrm>
          <a:prstGeom prst="rect">
            <a:avLst/>
          </a:prstGeom>
        </p:spPr>
      </p:pic>
    </p:spTree>
    <p:extLst>
      <p:ext uri="{BB962C8B-B14F-4D97-AF65-F5344CB8AC3E}">
        <p14:creationId xmlns:p14="http://schemas.microsoft.com/office/powerpoint/2010/main" val="3417618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7231"/>
            <a:ext cx="9144000" cy="2768958"/>
          </a:xfrm>
        </p:spPr>
        <p:txBody>
          <a:bodyPr>
            <a:normAutofit/>
          </a:bodyPr>
          <a:lstStyle/>
          <a:p>
            <a:pPr algn="ctr"/>
            <a:br>
              <a:rPr lang="en-US" sz="4400" dirty="0"/>
            </a:br>
            <a:r>
              <a:rPr lang="en-US" sz="4400" dirty="0"/>
              <a:t>DCS 506</a:t>
            </a:r>
            <a:br>
              <a:rPr lang="en-US" sz="4400" dirty="0"/>
            </a:br>
            <a:br>
              <a:rPr lang="en-US" sz="4400" dirty="0"/>
            </a:br>
            <a:r>
              <a:rPr lang="en-US" sz="4400" dirty="0"/>
              <a:t>Coaching Commissioners</a:t>
            </a:r>
          </a:p>
        </p:txBody>
      </p:sp>
      <p:sp>
        <p:nvSpPr>
          <p:cNvPr id="3" name="TextBox 2">
            <a:extLst>
              <a:ext uri="{FF2B5EF4-FFF2-40B4-BE49-F238E27FC236}">
                <a16:creationId xmlns:a16="http://schemas.microsoft.com/office/drawing/2014/main" id="{59FFD6E2-9E02-4049-9A13-62C6D74E02B4}"/>
              </a:ext>
            </a:extLst>
          </p:cNvPr>
          <p:cNvSpPr txBox="1"/>
          <p:nvPr/>
        </p:nvSpPr>
        <p:spPr>
          <a:xfrm>
            <a:off x="5486400" y="6305550"/>
            <a:ext cx="3086100" cy="369332"/>
          </a:xfrm>
          <a:prstGeom prst="rect">
            <a:avLst/>
          </a:prstGeom>
          <a:noFill/>
        </p:spPr>
        <p:txBody>
          <a:bodyPr wrap="square" rtlCol="0">
            <a:spAutoFit/>
          </a:bodyPr>
          <a:lstStyle/>
          <a:p>
            <a:pPr algn="ctr"/>
            <a:r>
              <a:rPr lang="en-US" dirty="0">
                <a:solidFill>
                  <a:schemeClr val="bg1">
                    <a:lumMod val="65000"/>
                  </a:schemeClr>
                </a:solidFill>
              </a:rPr>
              <a:t>Revision </a:t>
            </a:r>
            <a:r>
              <a:rPr lang="en-US">
                <a:solidFill>
                  <a:schemeClr val="bg1">
                    <a:lumMod val="65000"/>
                  </a:schemeClr>
                </a:solidFill>
              </a:rPr>
              <a:t>date 3/31/2024</a:t>
            </a:r>
            <a:endParaRPr lang="en-US" dirty="0">
              <a:solidFill>
                <a:schemeClr val="bg1">
                  <a:lumMod val="65000"/>
                </a:schemeClr>
              </a:solidFill>
            </a:endParaRPr>
          </a:p>
        </p:txBody>
      </p:sp>
    </p:spTree>
    <p:extLst>
      <p:ext uri="{BB962C8B-B14F-4D97-AF65-F5344CB8AC3E}">
        <p14:creationId xmlns:p14="http://schemas.microsoft.com/office/powerpoint/2010/main" val="1665481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504" y="240436"/>
            <a:ext cx="6885903" cy="540961"/>
          </a:xfrm>
        </p:spPr>
        <p:txBody>
          <a:bodyPr/>
          <a:lstStyle/>
          <a:p>
            <a:r>
              <a:rPr lang="en-US" dirty="0"/>
              <a:t>Coaching Responsibilities</a:t>
            </a:r>
          </a:p>
        </p:txBody>
      </p:sp>
      <p:sp>
        <p:nvSpPr>
          <p:cNvPr id="6" name="Rectangle 3">
            <a:extLst>
              <a:ext uri="{FF2B5EF4-FFF2-40B4-BE49-F238E27FC236}">
                <a16:creationId xmlns:a16="http://schemas.microsoft.com/office/drawing/2014/main" id="{53D1E379-56F8-4A09-864A-8E6FAA6E3054}"/>
              </a:ext>
            </a:extLst>
          </p:cNvPr>
          <p:cNvSpPr>
            <a:spLocks noChangeArrowheads="1"/>
          </p:cNvSpPr>
          <p:nvPr/>
        </p:nvSpPr>
        <p:spPr bwMode="auto">
          <a:xfrm>
            <a:off x="603504" y="2650454"/>
            <a:ext cx="8211312" cy="125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nSpc>
                <a:spcPct val="107000"/>
              </a:lnSpc>
              <a:buFont typeface="Symbol" panose="05050102010706020507" pitchFamily="18" charset="2"/>
              <a:buChar char=""/>
            </a:pPr>
            <a:r>
              <a:rPr lang="en-US" altLang="en-US" sz="3600" b="1" dirty="0">
                <a:latin typeface="+mn-lt"/>
                <a:cs typeface="Calibri" panose="020F0502020204030204" pitchFamily="34" charset="0"/>
              </a:rPr>
              <a:t>Provide timely guidance and feedback </a:t>
            </a:r>
          </a:p>
          <a:p>
            <a:pPr>
              <a:lnSpc>
                <a:spcPct val="107000"/>
              </a:lnSpc>
              <a:buFont typeface="Symbol" panose="05050102010706020507" pitchFamily="18" charset="2"/>
              <a:buChar char=""/>
            </a:pPr>
            <a:r>
              <a:rPr lang="en-US" altLang="en-US" sz="3600" b="1" dirty="0">
                <a:latin typeface="+mn-lt"/>
                <a:cs typeface="Calibri" panose="020F0502020204030204" pitchFamily="34" charset="0"/>
              </a:rPr>
              <a:t>Guide and support others to excel</a:t>
            </a:r>
          </a:p>
        </p:txBody>
      </p:sp>
    </p:spTree>
    <p:extLst>
      <p:ext uri="{BB962C8B-B14F-4D97-AF65-F5344CB8AC3E}">
        <p14:creationId xmlns:p14="http://schemas.microsoft.com/office/powerpoint/2010/main" val="752695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Number Placeholder 1">
            <a:extLst>
              <a:ext uri="{FF2B5EF4-FFF2-40B4-BE49-F238E27FC236}">
                <a16:creationId xmlns:a16="http://schemas.microsoft.com/office/drawing/2014/main" id="{D67EA0E8-439B-47CC-9849-1A3A5E16ED88}"/>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800">
                <a:solidFill>
                  <a:schemeClr val="tx1"/>
                </a:solidFill>
                <a:latin typeface="Arial" panose="020B0604020202020204" pitchFamily="34" charset="0"/>
                <a:ea typeface="MS PGothic" panose="020B0600070205080204" pitchFamily="34" charset="-128"/>
              </a:defRPr>
            </a:lvl1pPr>
            <a:lvl2pPr marL="557213" indent="-214313">
              <a:defRPr sz="1800">
                <a:solidFill>
                  <a:schemeClr val="tx1"/>
                </a:solidFill>
                <a:latin typeface="Arial" panose="020B0604020202020204" pitchFamily="34" charset="0"/>
                <a:ea typeface="MS PGothic" panose="020B0600070205080204" pitchFamily="34" charset="-128"/>
              </a:defRPr>
            </a:lvl2pPr>
            <a:lvl3pPr marL="857250" indent="-171450">
              <a:defRPr sz="1800">
                <a:solidFill>
                  <a:schemeClr val="tx1"/>
                </a:solidFill>
                <a:latin typeface="Arial" panose="020B0604020202020204" pitchFamily="34" charset="0"/>
                <a:ea typeface="MS PGothic" panose="020B0600070205080204" pitchFamily="34" charset="-128"/>
              </a:defRPr>
            </a:lvl3pPr>
            <a:lvl4pPr marL="1200150" indent="-171450">
              <a:defRPr sz="1800">
                <a:solidFill>
                  <a:schemeClr val="tx1"/>
                </a:solidFill>
                <a:latin typeface="Arial" panose="020B0604020202020204" pitchFamily="34" charset="0"/>
                <a:ea typeface="MS PGothic" panose="020B0600070205080204" pitchFamily="34" charset="-128"/>
              </a:defRPr>
            </a:lvl4pPr>
            <a:lvl5pPr marL="1543050" indent="-171450">
              <a:defRPr sz="1800">
                <a:solidFill>
                  <a:schemeClr val="tx1"/>
                </a:solidFill>
                <a:latin typeface="Arial" panose="020B0604020202020204" pitchFamily="34" charset="0"/>
                <a:ea typeface="MS PGothic" panose="020B0600070205080204" pitchFamily="34" charset="-128"/>
              </a:defRPr>
            </a:lvl5pPr>
            <a:lvl6pPr marL="1885950" indent="-171450" defTabSz="342900" eaLnBrk="0" fontAlgn="base" hangingPunct="0">
              <a:spcBef>
                <a:spcPct val="0"/>
              </a:spcBef>
              <a:spcAft>
                <a:spcPct val="0"/>
              </a:spcAft>
              <a:defRPr sz="1800">
                <a:solidFill>
                  <a:schemeClr val="tx1"/>
                </a:solidFill>
                <a:latin typeface="Arial" panose="020B0604020202020204" pitchFamily="34" charset="0"/>
                <a:ea typeface="MS PGothic" panose="020B0600070205080204" pitchFamily="34" charset="-128"/>
              </a:defRPr>
            </a:lvl6pPr>
            <a:lvl7pPr marL="2228850" indent="-171450" defTabSz="342900" eaLnBrk="0" fontAlgn="base" hangingPunct="0">
              <a:spcBef>
                <a:spcPct val="0"/>
              </a:spcBef>
              <a:spcAft>
                <a:spcPct val="0"/>
              </a:spcAft>
              <a:defRPr sz="1800">
                <a:solidFill>
                  <a:schemeClr val="tx1"/>
                </a:solidFill>
                <a:latin typeface="Arial" panose="020B0604020202020204" pitchFamily="34" charset="0"/>
                <a:ea typeface="MS PGothic" panose="020B0600070205080204" pitchFamily="34" charset="-128"/>
              </a:defRPr>
            </a:lvl7pPr>
            <a:lvl8pPr marL="2571750" indent="-171450" defTabSz="342900" eaLnBrk="0" fontAlgn="base" hangingPunct="0">
              <a:spcBef>
                <a:spcPct val="0"/>
              </a:spcBef>
              <a:spcAft>
                <a:spcPct val="0"/>
              </a:spcAft>
              <a:defRPr sz="1800">
                <a:solidFill>
                  <a:schemeClr val="tx1"/>
                </a:solidFill>
                <a:latin typeface="Arial" panose="020B0604020202020204" pitchFamily="34" charset="0"/>
                <a:ea typeface="MS PGothic" panose="020B0600070205080204" pitchFamily="34" charset="-128"/>
              </a:defRPr>
            </a:lvl8pPr>
            <a:lvl9pPr marL="2914650" indent="-171450" defTabSz="342900" eaLnBrk="0" fontAlgn="base" hangingPunct="0">
              <a:spcBef>
                <a:spcPct val="0"/>
              </a:spcBef>
              <a:spcAft>
                <a:spcPct val="0"/>
              </a:spcAft>
              <a:defRPr sz="1800">
                <a:solidFill>
                  <a:schemeClr val="tx1"/>
                </a:solidFill>
                <a:latin typeface="Arial" panose="020B0604020202020204" pitchFamily="34" charset="0"/>
                <a:ea typeface="MS PGothic" panose="020B0600070205080204" pitchFamily="34" charset="-128"/>
              </a:defRPr>
            </a:lvl9pPr>
          </a:lstStyle>
          <a:p>
            <a:fld id="{4050F4B1-E819-41B7-94AE-E5A4D40C75A1}" type="slidenum">
              <a:rPr lang="en-US" altLang="en-US" sz="750">
                <a:solidFill>
                  <a:srgbClr val="95B3D7"/>
                </a:solidFill>
                <a:latin typeface="Helvetica" panose="020B0604020202020204" pitchFamily="34" charset="0"/>
              </a:rPr>
              <a:pPr/>
              <a:t>11</a:t>
            </a:fld>
            <a:endParaRPr lang="en-US" altLang="en-US" sz="750">
              <a:solidFill>
                <a:srgbClr val="95B3D7"/>
              </a:solidFill>
              <a:latin typeface="Helvetica" panose="020B0604020202020204" pitchFamily="34" charset="0"/>
            </a:endParaRPr>
          </a:p>
        </p:txBody>
      </p:sp>
      <p:sp>
        <p:nvSpPr>
          <p:cNvPr id="77826" name="Title 1">
            <a:extLst>
              <a:ext uri="{FF2B5EF4-FFF2-40B4-BE49-F238E27FC236}">
                <a16:creationId xmlns:a16="http://schemas.microsoft.com/office/drawing/2014/main" id="{CB5417D8-9E5B-4CB0-BC38-6C1B7A1EF4B4}"/>
              </a:ext>
            </a:extLst>
          </p:cNvPr>
          <p:cNvSpPr txBox="1">
            <a:spLocks/>
          </p:cNvSpPr>
          <p:nvPr/>
        </p:nvSpPr>
        <p:spPr bwMode="auto">
          <a:xfrm>
            <a:off x="1023272" y="1366264"/>
            <a:ext cx="5213747" cy="59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4000" b="1" dirty="0">
                <a:solidFill>
                  <a:srgbClr val="CF0031"/>
                </a:solidFill>
                <a:latin typeface="Helvetica" panose="020B0604020202020204" pitchFamily="34" charset="0"/>
                <a:cs typeface="Helvetica" panose="020B0604020202020204" pitchFamily="34" charset="0"/>
              </a:rPr>
              <a:t>A MINDSET is…</a:t>
            </a:r>
            <a:br>
              <a:rPr lang="en-US" altLang="en-US" sz="4000" b="1" dirty="0">
                <a:solidFill>
                  <a:srgbClr val="CF0031"/>
                </a:solidFill>
                <a:latin typeface="Helvetica" panose="020B0604020202020204" pitchFamily="34" charset="0"/>
                <a:cs typeface="Helvetica" panose="020B0604020202020204" pitchFamily="34" charset="0"/>
              </a:rPr>
            </a:br>
            <a:endParaRPr lang="en-US" altLang="en-US" sz="4000" b="1" dirty="0">
              <a:solidFill>
                <a:srgbClr val="CF0031"/>
              </a:solidFill>
              <a:latin typeface="Helvetica" panose="020B0604020202020204" pitchFamily="34" charset="0"/>
              <a:cs typeface="Helvetica" panose="020B0604020202020204" pitchFamily="34" charset="0"/>
            </a:endParaRPr>
          </a:p>
        </p:txBody>
      </p:sp>
      <p:sp>
        <p:nvSpPr>
          <p:cNvPr id="77827" name="Content Placeholder 2">
            <a:extLst>
              <a:ext uri="{FF2B5EF4-FFF2-40B4-BE49-F238E27FC236}">
                <a16:creationId xmlns:a16="http://schemas.microsoft.com/office/drawing/2014/main" id="{992C6BA9-D97E-4F1E-8ADD-6059F3495EDB}"/>
              </a:ext>
            </a:extLst>
          </p:cNvPr>
          <p:cNvSpPr txBox="1">
            <a:spLocks noChangeArrowheads="1"/>
          </p:cNvSpPr>
          <p:nvPr/>
        </p:nvSpPr>
        <p:spPr bwMode="auto">
          <a:xfrm>
            <a:off x="957834" y="2361943"/>
            <a:ext cx="6211789" cy="380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spcBef>
                <a:spcPct val="20000"/>
              </a:spcBef>
              <a:buFont typeface="Arial" panose="020B0604020202020204" pitchFamily="34" charset="0"/>
              <a:buChar char="•"/>
            </a:pPr>
            <a:r>
              <a:rPr lang="en-US" altLang="en-US" sz="3600" b="1" dirty="0">
                <a:latin typeface="+mn-lt"/>
              </a:rPr>
              <a:t>A set of assumptions</a:t>
            </a:r>
          </a:p>
          <a:p>
            <a:pPr>
              <a:spcBef>
                <a:spcPct val="20000"/>
              </a:spcBef>
              <a:buFont typeface="Arial" panose="020B0604020202020204" pitchFamily="34" charset="0"/>
              <a:buChar char="•"/>
            </a:pPr>
            <a:r>
              <a:rPr lang="en-US" altLang="en-US" sz="3600" b="1" dirty="0">
                <a:latin typeface="+mn-lt"/>
              </a:rPr>
              <a:t>Resulting from a person’s philosophy of life</a:t>
            </a:r>
          </a:p>
          <a:p>
            <a:pPr>
              <a:spcBef>
                <a:spcPct val="20000"/>
              </a:spcBef>
              <a:buFont typeface="Arial" panose="020B0604020202020204" pitchFamily="34" charset="0"/>
              <a:buChar char="•"/>
            </a:pPr>
            <a:r>
              <a:rPr lang="en-US" altLang="en-US" sz="3600" b="1" dirty="0">
                <a:latin typeface="+mn-lt"/>
              </a:rPr>
              <a:t>So firmly established that it creates a powerful incentive</a:t>
            </a:r>
          </a:p>
        </p:txBody>
      </p:sp>
      <p:sp>
        <p:nvSpPr>
          <p:cNvPr id="6" name="Title 1">
            <a:extLst>
              <a:ext uri="{FF2B5EF4-FFF2-40B4-BE49-F238E27FC236}">
                <a16:creationId xmlns:a16="http://schemas.microsoft.com/office/drawing/2014/main" id="{76BD7B66-AA0C-4C65-9BD5-D99038B41EDD}"/>
              </a:ext>
            </a:extLst>
          </p:cNvPr>
          <p:cNvSpPr txBox="1">
            <a:spLocks/>
          </p:cNvSpPr>
          <p:nvPr/>
        </p:nvSpPr>
        <p:spPr>
          <a:xfrm>
            <a:off x="446567" y="136524"/>
            <a:ext cx="6211789" cy="994172"/>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chemeClr val="bg1"/>
                </a:solidFill>
                <a:latin typeface="Helvetica" panose="020B0604020202020204" pitchFamily="34" charset="0"/>
                <a:cs typeface="Helvetica" panose="020B0604020202020204" pitchFamily="34" charset="0"/>
              </a:rPr>
              <a:t>C.O.A.C.H. Mindset</a:t>
            </a:r>
          </a:p>
        </p:txBody>
      </p:sp>
    </p:spTree>
    <p:extLst>
      <p:ext uri="{BB962C8B-B14F-4D97-AF65-F5344CB8AC3E}">
        <p14:creationId xmlns:p14="http://schemas.microsoft.com/office/powerpoint/2010/main" val="1622032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Number Placeholder 1">
            <a:extLst>
              <a:ext uri="{FF2B5EF4-FFF2-40B4-BE49-F238E27FC236}">
                <a16:creationId xmlns:a16="http://schemas.microsoft.com/office/drawing/2014/main" id="{1125AE10-E8B5-4EBA-BD89-11F146940D08}"/>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800">
                <a:solidFill>
                  <a:schemeClr val="tx1"/>
                </a:solidFill>
                <a:latin typeface="Arial" panose="020B0604020202020204" pitchFamily="34" charset="0"/>
                <a:ea typeface="MS PGothic" panose="020B0600070205080204" pitchFamily="34" charset="-128"/>
              </a:defRPr>
            </a:lvl1pPr>
            <a:lvl2pPr marL="557213" indent="-214313">
              <a:defRPr sz="1800">
                <a:solidFill>
                  <a:schemeClr val="tx1"/>
                </a:solidFill>
                <a:latin typeface="Arial" panose="020B0604020202020204" pitchFamily="34" charset="0"/>
                <a:ea typeface="MS PGothic" panose="020B0600070205080204" pitchFamily="34" charset="-128"/>
              </a:defRPr>
            </a:lvl2pPr>
            <a:lvl3pPr marL="857250" indent="-171450">
              <a:defRPr sz="1800">
                <a:solidFill>
                  <a:schemeClr val="tx1"/>
                </a:solidFill>
                <a:latin typeface="Arial" panose="020B0604020202020204" pitchFamily="34" charset="0"/>
                <a:ea typeface="MS PGothic" panose="020B0600070205080204" pitchFamily="34" charset="-128"/>
              </a:defRPr>
            </a:lvl3pPr>
            <a:lvl4pPr marL="1200150" indent="-171450">
              <a:defRPr sz="1800">
                <a:solidFill>
                  <a:schemeClr val="tx1"/>
                </a:solidFill>
                <a:latin typeface="Arial" panose="020B0604020202020204" pitchFamily="34" charset="0"/>
                <a:ea typeface="MS PGothic" panose="020B0600070205080204" pitchFamily="34" charset="-128"/>
              </a:defRPr>
            </a:lvl4pPr>
            <a:lvl5pPr marL="1543050" indent="-171450">
              <a:defRPr sz="1800">
                <a:solidFill>
                  <a:schemeClr val="tx1"/>
                </a:solidFill>
                <a:latin typeface="Arial" panose="020B0604020202020204" pitchFamily="34" charset="0"/>
                <a:ea typeface="MS PGothic" panose="020B0600070205080204" pitchFamily="34" charset="-128"/>
              </a:defRPr>
            </a:lvl5pPr>
            <a:lvl6pPr marL="1885950" indent="-171450" defTabSz="342900" eaLnBrk="0" fontAlgn="base" hangingPunct="0">
              <a:spcBef>
                <a:spcPct val="0"/>
              </a:spcBef>
              <a:spcAft>
                <a:spcPct val="0"/>
              </a:spcAft>
              <a:defRPr sz="1800">
                <a:solidFill>
                  <a:schemeClr val="tx1"/>
                </a:solidFill>
                <a:latin typeface="Arial" panose="020B0604020202020204" pitchFamily="34" charset="0"/>
                <a:ea typeface="MS PGothic" panose="020B0600070205080204" pitchFamily="34" charset="-128"/>
              </a:defRPr>
            </a:lvl6pPr>
            <a:lvl7pPr marL="2228850" indent="-171450" defTabSz="342900" eaLnBrk="0" fontAlgn="base" hangingPunct="0">
              <a:spcBef>
                <a:spcPct val="0"/>
              </a:spcBef>
              <a:spcAft>
                <a:spcPct val="0"/>
              </a:spcAft>
              <a:defRPr sz="1800">
                <a:solidFill>
                  <a:schemeClr val="tx1"/>
                </a:solidFill>
                <a:latin typeface="Arial" panose="020B0604020202020204" pitchFamily="34" charset="0"/>
                <a:ea typeface="MS PGothic" panose="020B0600070205080204" pitchFamily="34" charset="-128"/>
              </a:defRPr>
            </a:lvl7pPr>
            <a:lvl8pPr marL="2571750" indent="-171450" defTabSz="342900" eaLnBrk="0" fontAlgn="base" hangingPunct="0">
              <a:spcBef>
                <a:spcPct val="0"/>
              </a:spcBef>
              <a:spcAft>
                <a:spcPct val="0"/>
              </a:spcAft>
              <a:defRPr sz="1800">
                <a:solidFill>
                  <a:schemeClr val="tx1"/>
                </a:solidFill>
                <a:latin typeface="Arial" panose="020B0604020202020204" pitchFamily="34" charset="0"/>
                <a:ea typeface="MS PGothic" panose="020B0600070205080204" pitchFamily="34" charset="-128"/>
              </a:defRPr>
            </a:lvl8pPr>
            <a:lvl9pPr marL="2914650" indent="-171450" defTabSz="342900" eaLnBrk="0" fontAlgn="base" hangingPunct="0">
              <a:spcBef>
                <a:spcPct val="0"/>
              </a:spcBef>
              <a:spcAft>
                <a:spcPct val="0"/>
              </a:spcAft>
              <a:defRPr sz="1800">
                <a:solidFill>
                  <a:schemeClr val="tx1"/>
                </a:solidFill>
                <a:latin typeface="Arial" panose="020B0604020202020204" pitchFamily="34" charset="0"/>
                <a:ea typeface="MS PGothic" panose="020B0600070205080204" pitchFamily="34" charset="-128"/>
              </a:defRPr>
            </a:lvl9pPr>
          </a:lstStyle>
          <a:p>
            <a:fld id="{D1B2F452-FBB9-4BC1-9A5A-D3DC6CA584EA}" type="slidenum">
              <a:rPr lang="en-US" altLang="en-US" sz="750">
                <a:solidFill>
                  <a:srgbClr val="95B3D7"/>
                </a:solidFill>
                <a:latin typeface="Helvetica" panose="020B0604020202020204" pitchFamily="34" charset="0"/>
              </a:rPr>
              <a:pPr/>
              <a:t>12</a:t>
            </a:fld>
            <a:endParaRPr lang="en-US" altLang="en-US" sz="750">
              <a:solidFill>
                <a:srgbClr val="95B3D7"/>
              </a:solidFill>
              <a:latin typeface="Helvetica" panose="020B0604020202020204" pitchFamily="34" charset="0"/>
            </a:endParaRPr>
          </a:p>
        </p:txBody>
      </p:sp>
      <p:sp>
        <p:nvSpPr>
          <p:cNvPr id="4" name="Title 1">
            <a:extLst>
              <a:ext uri="{FF2B5EF4-FFF2-40B4-BE49-F238E27FC236}">
                <a16:creationId xmlns:a16="http://schemas.microsoft.com/office/drawing/2014/main" id="{77F2162E-2143-4C0E-A19D-7AD09B329538}"/>
              </a:ext>
            </a:extLst>
          </p:cNvPr>
          <p:cNvSpPr txBox="1">
            <a:spLocks/>
          </p:cNvSpPr>
          <p:nvPr/>
        </p:nvSpPr>
        <p:spPr>
          <a:xfrm>
            <a:off x="628650" y="96638"/>
            <a:ext cx="6491727" cy="994172"/>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chemeClr val="bg1"/>
                </a:solidFill>
                <a:latin typeface="Helvetica" panose="020B0604020202020204" pitchFamily="34" charset="0"/>
                <a:cs typeface="Helvetica" panose="020B0604020202020204" pitchFamily="34" charset="0"/>
              </a:rPr>
              <a:t>C.O.A.C.H. Mindset</a:t>
            </a:r>
          </a:p>
        </p:txBody>
      </p:sp>
      <p:pic>
        <p:nvPicPr>
          <p:cNvPr id="6" name="Picture 5">
            <a:extLst>
              <a:ext uri="{FF2B5EF4-FFF2-40B4-BE49-F238E27FC236}">
                <a16:creationId xmlns:a16="http://schemas.microsoft.com/office/drawing/2014/main" id="{BCE88551-6DBB-4569-818C-BA7A719820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970" y="1090810"/>
            <a:ext cx="7150816" cy="5486400"/>
          </a:xfrm>
          <a:prstGeom prst="rect">
            <a:avLst/>
          </a:prstGeom>
        </p:spPr>
      </p:pic>
    </p:spTree>
    <p:extLst>
      <p:ext uri="{BB962C8B-B14F-4D97-AF65-F5344CB8AC3E}">
        <p14:creationId xmlns:p14="http://schemas.microsoft.com/office/powerpoint/2010/main" val="1710588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19"/>
          <p:cNvSpPr txBox="1">
            <a:spLocks noGrp="1"/>
          </p:cNvSpPr>
          <p:nvPr>
            <p:ph type="title"/>
          </p:nvPr>
        </p:nvSpPr>
        <p:spPr>
          <a:xfrm>
            <a:off x="628650" y="215497"/>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a:t>Using the C.O.A.C.H. Mindset</a:t>
            </a:r>
            <a:endParaRPr/>
          </a:p>
        </p:txBody>
      </p:sp>
      <p:sp>
        <p:nvSpPr>
          <p:cNvPr id="211" name="Google Shape;211;p19"/>
          <p:cNvSpPr txBox="1">
            <a:spLocks noGrp="1"/>
          </p:cNvSpPr>
          <p:nvPr>
            <p:ph type="body" idx="1"/>
          </p:nvPr>
        </p:nvSpPr>
        <p:spPr>
          <a:xfrm>
            <a:off x="940377" y="1600200"/>
            <a:ext cx="6915150" cy="361603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200"/>
              <a:buNone/>
            </a:pPr>
            <a:r>
              <a:rPr lang="en-US"/>
              <a:t>Four Types of Coaching Scenarios </a:t>
            </a:r>
            <a:endParaRPr/>
          </a:p>
          <a:p>
            <a:pPr marL="228600" lvl="0" indent="-228600" algn="l" rtl="0">
              <a:lnSpc>
                <a:spcPct val="90000"/>
              </a:lnSpc>
              <a:spcBef>
                <a:spcPts val="1000"/>
              </a:spcBef>
              <a:spcAft>
                <a:spcPts val="0"/>
              </a:spcAft>
              <a:buClr>
                <a:schemeClr val="dk1"/>
              </a:buClr>
              <a:buSzPts val="3200"/>
              <a:buChar char="•"/>
            </a:pPr>
            <a:r>
              <a:rPr lang="en-US"/>
              <a:t> Behavior</a:t>
            </a:r>
            <a:endParaRPr/>
          </a:p>
          <a:p>
            <a:pPr marL="228600" lvl="0" indent="-228600" algn="l" rtl="0">
              <a:lnSpc>
                <a:spcPct val="90000"/>
              </a:lnSpc>
              <a:spcBef>
                <a:spcPts val="1000"/>
              </a:spcBef>
              <a:spcAft>
                <a:spcPts val="0"/>
              </a:spcAft>
              <a:buClr>
                <a:schemeClr val="dk1"/>
              </a:buClr>
              <a:buSzPts val="3200"/>
              <a:buChar char="•"/>
            </a:pPr>
            <a:r>
              <a:rPr lang="en-US"/>
              <a:t> Performance</a:t>
            </a:r>
            <a:endParaRPr/>
          </a:p>
          <a:p>
            <a:pPr marL="228600" lvl="0" indent="-228600" algn="l" rtl="0">
              <a:lnSpc>
                <a:spcPct val="90000"/>
              </a:lnSpc>
              <a:spcBef>
                <a:spcPts val="1000"/>
              </a:spcBef>
              <a:spcAft>
                <a:spcPts val="0"/>
              </a:spcAft>
              <a:buClr>
                <a:schemeClr val="dk1"/>
              </a:buClr>
              <a:buSzPts val="3200"/>
              <a:buChar char="•"/>
            </a:pPr>
            <a:r>
              <a:rPr lang="en-US"/>
              <a:t> Development </a:t>
            </a:r>
            <a:endParaRPr/>
          </a:p>
          <a:p>
            <a:pPr marL="228600" lvl="0" indent="-228600" algn="l" rtl="0">
              <a:lnSpc>
                <a:spcPct val="90000"/>
              </a:lnSpc>
              <a:spcBef>
                <a:spcPts val="1000"/>
              </a:spcBef>
              <a:spcAft>
                <a:spcPts val="0"/>
              </a:spcAft>
              <a:buClr>
                <a:schemeClr val="dk1"/>
              </a:buClr>
              <a:buSzPts val="3200"/>
              <a:buChar char="•"/>
            </a:pPr>
            <a:r>
              <a:rPr lang="en-US"/>
              <a:t> Situational </a:t>
            </a:r>
            <a:endParaRPr/>
          </a:p>
          <a:p>
            <a:pPr marL="0" lvl="0" indent="0" algn="l" rtl="0">
              <a:lnSpc>
                <a:spcPct val="90000"/>
              </a:lnSpc>
              <a:spcBef>
                <a:spcPts val="1000"/>
              </a:spcBef>
              <a:spcAft>
                <a:spcPts val="0"/>
              </a:spcAft>
              <a:buClr>
                <a:schemeClr val="dk1"/>
              </a:buClr>
              <a:buSzPts val="3200"/>
              <a:buNone/>
            </a:pPr>
            <a:endParaRPr/>
          </a:p>
        </p:txBody>
      </p:sp>
      <p:pic>
        <p:nvPicPr>
          <p:cNvPr id="212" name="Google Shape;212;p19" descr="C:\Users\Administrator\AppData\Local\Microsoft\Windows\Temporary Internet Files\Content.IE5\3LBT4T93\executive_coaching[1].jpg"/>
          <p:cNvPicPr preferRelativeResize="0"/>
          <p:nvPr/>
        </p:nvPicPr>
        <p:blipFill rotWithShape="1">
          <a:blip r:embed="rId3">
            <a:alphaModFix/>
          </a:blip>
          <a:srcRect/>
          <a:stretch/>
        </p:blipFill>
        <p:spPr>
          <a:xfrm>
            <a:off x="3995728" y="4052454"/>
            <a:ext cx="5148272" cy="280554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038" y="240436"/>
            <a:ext cx="7218734" cy="540961"/>
          </a:xfrm>
        </p:spPr>
        <p:txBody>
          <a:bodyPr/>
          <a:lstStyle/>
          <a:p>
            <a:r>
              <a:rPr lang="en-US" dirty="0"/>
              <a:t>Commissioner Coaching</a:t>
            </a:r>
          </a:p>
        </p:txBody>
      </p:sp>
      <p:sp>
        <p:nvSpPr>
          <p:cNvPr id="3" name="Content Placeholder 2"/>
          <p:cNvSpPr>
            <a:spLocks noGrp="1"/>
          </p:cNvSpPr>
          <p:nvPr>
            <p:ph idx="1"/>
          </p:nvPr>
        </p:nvSpPr>
        <p:spPr>
          <a:xfrm>
            <a:off x="404038" y="2764901"/>
            <a:ext cx="7771071" cy="2778323"/>
          </a:xfrm>
        </p:spPr>
        <p:txBody>
          <a:bodyPr>
            <a:normAutofit/>
          </a:bodyPr>
          <a:lstStyle/>
          <a:p>
            <a:pPr marL="0" indent="0" algn="ctr">
              <a:buNone/>
            </a:pPr>
            <a:r>
              <a:rPr lang="en-US" sz="4400" dirty="0"/>
              <a:t>Skills of Effective</a:t>
            </a:r>
          </a:p>
          <a:p>
            <a:pPr marL="0" indent="0" algn="ctr">
              <a:buNone/>
            </a:pPr>
            <a:r>
              <a:rPr lang="en-US" sz="4400" dirty="0"/>
              <a:t>Commissioner Coaches</a:t>
            </a:r>
          </a:p>
        </p:txBody>
      </p:sp>
    </p:spTree>
    <p:extLst>
      <p:ext uri="{BB962C8B-B14F-4D97-AF65-F5344CB8AC3E}">
        <p14:creationId xmlns:p14="http://schemas.microsoft.com/office/powerpoint/2010/main" val="4291229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834" y="240436"/>
            <a:ext cx="7154938" cy="540961"/>
          </a:xfrm>
        </p:spPr>
        <p:txBody>
          <a:bodyPr/>
          <a:lstStyle/>
          <a:p>
            <a:r>
              <a:rPr lang="en-US" dirty="0"/>
              <a:t>Commissioner</a:t>
            </a:r>
            <a:r>
              <a:rPr lang="en-US" sz="3200" dirty="0"/>
              <a:t> Coaching</a:t>
            </a:r>
          </a:p>
        </p:txBody>
      </p:sp>
      <p:sp>
        <p:nvSpPr>
          <p:cNvPr id="3" name="Content Placeholder 2"/>
          <p:cNvSpPr>
            <a:spLocks noGrp="1"/>
          </p:cNvSpPr>
          <p:nvPr>
            <p:ph idx="1"/>
          </p:nvPr>
        </p:nvSpPr>
        <p:spPr>
          <a:xfrm>
            <a:off x="255181" y="1579324"/>
            <a:ext cx="8505839" cy="2163336"/>
          </a:xfrm>
        </p:spPr>
        <p:txBody>
          <a:bodyPr>
            <a:normAutofit/>
          </a:bodyPr>
          <a:lstStyle/>
          <a:p>
            <a:pPr marL="0" indent="0" algn="ctr">
              <a:buNone/>
            </a:pPr>
            <a:r>
              <a:rPr lang="en-US" sz="4000" dirty="0"/>
              <a:t>Examples of Coaching </a:t>
            </a:r>
          </a:p>
          <a:p>
            <a:pPr marL="0" indent="0" algn="ctr">
              <a:buNone/>
            </a:pPr>
            <a:r>
              <a:rPr lang="en-US" sz="4000" dirty="0"/>
              <a:t>Commissioners</a:t>
            </a:r>
          </a:p>
        </p:txBody>
      </p:sp>
      <p:pic>
        <p:nvPicPr>
          <p:cNvPr id="3074" name="Picture 2" descr="See the source image">
            <a:extLst>
              <a:ext uri="{FF2B5EF4-FFF2-40B4-BE49-F238E27FC236}">
                <a16:creationId xmlns:a16="http://schemas.microsoft.com/office/drawing/2014/main" id="{EAC87DAF-15D7-44E8-99C8-BCBE92DB66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8512" y="2291705"/>
            <a:ext cx="3934637" cy="3821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578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Commissioner Coaching</a:t>
            </a:r>
          </a:p>
        </p:txBody>
      </p:sp>
      <p:pic>
        <p:nvPicPr>
          <p:cNvPr id="1026" name="Picture 2" descr="See the source image">
            <a:extLst>
              <a:ext uri="{FF2B5EF4-FFF2-40B4-BE49-F238E27FC236}">
                <a16:creationId xmlns:a16="http://schemas.microsoft.com/office/drawing/2014/main" id="{57B5876B-54AC-4997-A561-0CF0004A9F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2826" y="1624013"/>
            <a:ext cx="5618347" cy="4492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655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a:xfrm>
            <a:off x="415999" y="1679944"/>
            <a:ext cx="7886700" cy="4348716"/>
          </a:xfrm>
        </p:spPr>
        <p:txBody>
          <a:bodyPr>
            <a:normAutofit/>
          </a:bodyPr>
          <a:lstStyle/>
          <a:p>
            <a:r>
              <a:rPr lang="en-US" sz="3600" dirty="0"/>
              <a:t>Coaching is about relationships</a:t>
            </a:r>
          </a:p>
          <a:p>
            <a:r>
              <a:rPr lang="en-US" sz="3600" dirty="0"/>
              <a:t>Coaching is a balance between asking and telling</a:t>
            </a:r>
          </a:p>
          <a:p>
            <a:r>
              <a:rPr lang="en-US" sz="3600" dirty="0"/>
              <a:t>Coaching provides support to others without removing their responsibilities</a:t>
            </a:r>
          </a:p>
          <a:p>
            <a:r>
              <a:rPr lang="en-US" sz="3600" dirty="0"/>
              <a:t>Coaching takes time</a:t>
            </a:r>
          </a:p>
          <a:p>
            <a:endParaRPr lang="en-US" dirty="0"/>
          </a:p>
        </p:txBody>
      </p:sp>
    </p:spTree>
    <p:extLst>
      <p:ext uri="{BB962C8B-B14F-4D97-AF65-F5344CB8AC3E}">
        <p14:creationId xmlns:p14="http://schemas.microsoft.com/office/powerpoint/2010/main" val="1624127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Commissioner Coaching</a:t>
            </a:r>
          </a:p>
        </p:txBody>
      </p:sp>
      <p:sp>
        <p:nvSpPr>
          <p:cNvPr id="4" name="Google Shape;224;p21">
            <a:extLst>
              <a:ext uri="{FF2B5EF4-FFF2-40B4-BE49-F238E27FC236}">
                <a16:creationId xmlns:a16="http://schemas.microsoft.com/office/drawing/2014/main" id="{DA55825B-F78B-4400-A286-80249152CB83}"/>
              </a:ext>
            </a:extLst>
          </p:cNvPr>
          <p:cNvSpPr/>
          <p:nvPr/>
        </p:nvSpPr>
        <p:spPr>
          <a:xfrm>
            <a:off x="2381972" y="1825431"/>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Questions?</a:t>
            </a:r>
            <a:endParaRPr dirty="0"/>
          </a:p>
          <a:p>
            <a:pPr marL="0" marR="0" lvl="0" indent="0" algn="ctr" rtl="0">
              <a:spcBef>
                <a:spcPts val="96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Comments!</a:t>
            </a:r>
            <a:endParaRPr dirty="0"/>
          </a:p>
        </p:txBody>
      </p:sp>
      <p:pic>
        <p:nvPicPr>
          <p:cNvPr id="6" name="Google Shape;225;p21">
            <a:extLst>
              <a:ext uri="{FF2B5EF4-FFF2-40B4-BE49-F238E27FC236}">
                <a16:creationId xmlns:a16="http://schemas.microsoft.com/office/drawing/2014/main" id="{882FBC9B-0420-4113-86AC-216FFC075DE3}"/>
              </a:ext>
            </a:extLst>
          </p:cNvPr>
          <p:cNvPicPr preferRelativeResize="0"/>
          <p:nvPr/>
        </p:nvPicPr>
        <p:blipFill rotWithShape="1">
          <a:blip r:embed="rId3">
            <a:alphaModFix/>
          </a:blip>
          <a:srcRect/>
          <a:stretch/>
        </p:blipFill>
        <p:spPr>
          <a:xfrm>
            <a:off x="2417570" y="3941408"/>
            <a:ext cx="4157832" cy="1725318"/>
          </a:xfrm>
          <a:prstGeom prst="rect">
            <a:avLst/>
          </a:prstGeom>
          <a:noFill/>
          <a:ln>
            <a:noFill/>
          </a:ln>
        </p:spPr>
      </p:pic>
    </p:spTree>
    <p:extLst>
      <p:ext uri="{BB962C8B-B14F-4D97-AF65-F5344CB8AC3E}">
        <p14:creationId xmlns:p14="http://schemas.microsoft.com/office/powerpoint/2010/main" val="293509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509143" y="2016188"/>
            <a:ext cx="8125714" cy="3966301"/>
          </a:xfrm>
        </p:spPr>
        <p:txBody>
          <a:bodyPr vert="horz" lIns="91440" tIns="45720" rIns="91440" bIns="45720" rtlCol="0" anchor="t">
            <a:normAutofit/>
          </a:bodyPr>
          <a:lstStyle/>
          <a:p>
            <a:pPr>
              <a:lnSpc>
                <a:spcPct val="110000"/>
              </a:lnSpc>
              <a:spcBef>
                <a:spcPts val="0"/>
              </a:spcBef>
              <a:spcAft>
                <a:spcPts val="1200"/>
              </a:spcAft>
            </a:pPr>
            <a:r>
              <a:rPr lang="en-US" dirty="0"/>
              <a:t>Understand the process of coaching</a:t>
            </a:r>
          </a:p>
          <a:p>
            <a:pPr>
              <a:lnSpc>
                <a:spcPct val="110000"/>
              </a:lnSpc>
              <a:spcBef>
                <a:spcPts val="0"/>
              </a:spcBef>
              <a:spcAft>
                <a:spcPts val="1200"/>
              </a:spcAft>
            </a:pPr>
            <a:r>
              <a:rPr lang="en-US" dirty="0"/>
              <a:t>Discuss the fundamental principles of coaching</a:t>
            </a:r>
          </a:p>
          <a:p>
            <a:pPr>
              <a:lnSpc>
                <a:spcPct val="110000"/>
              </a:lnSpc>
              <a:spcBef>
                <a:spcPts val="0"/>
              </a:spcBef>
              <a:spcAft>
                <a:spcPts val="1200"/>
              </a:spcAft>
            </a:pPr>
            <a:r>
              <a:rPr lang="en-US" dirty="0"/>
              <a:t>Develop effective coaching skills</a:t>
            </a:r>
            <a:endParaRPr lang="en-US" dirty="0">
              <a:cs typeface="Calibri"/>
            </a:endParaRPr>
          </a:p>
          <a:p>
            <a:pPr marL="0" indent="0">
              <a:buNone/>
            </a:pPr>
            <a:endParaRPr lang="en-US" dirty="0"/>
          </a:p>
        </p:txBody>
      </p:sp>
    </p:spTree>
    <p:extLst>
      <p:ext uri="{BB962C8B-B14F-4D97-AF65-F5344CB8AC3E}">
        <p14:creationId xmlns:p14="http://schemas.microsoft.com/office/powerpoint/2010/main" val="532156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Introductory Question</a:t>
            </a:r>
          </a:p>
        </p:txBody>
      </p:sp>
      <p:pic>
        <p:nvPicPr>
          <p:cNvPr id="2050" name="Picture 2" descr="See the source image">
            <a:extLst>
              <a:ext uri="{FF2B5EF4-FFF2-40B4-BE49-F238E27FC236}">
                <a16:creationId xmlns:a16="http://schemas.microsoft.com/office/drawing/2014/main" id="{91E10902-2992-456B-BC45-516CA0672D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9452" y="1881212"/>
            <a:ext cx="4284856" cy="41206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528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78" y="3429000"/>
            <a:ext cx="8325401" cy="1291090"/>
          </a:xfrm>
        </p:spPr>
        <p:txBody>
          <a:bodyPr>
            <a:normAutofit/>
          </a:bodyPr>
          <a:lstStyle/>
          <a:p>
            <a:pPr marL="0" indent="0" algn="ctr">
              <a:buNone/>
            </a:pPr>
            <a:r>
              <a:rPr lang="en-US" sz="4400" dirty="0"/>
              <a:t>Coaching for Commissioners</a:t>
            </a:r>
          </a:p>
          <a:p>
            <a:pPr marL="0" indent="0" algn="ctr">
              <a:buNone/>
            </a:pPr>
            <a:endParaRPr lang="en-US" dirty="0">
              <a:solidFill>
                <a:srgbClr val="000000"/>
              </a:solidFill>
            </a:endParaRPr>
          </a:p>
        </p:txBody>
      </p:sp>
    </p:spTree>
    <p:extLst>
      <p:ext uri="{BB962C8B-B14F-4D97-AF65-F5344CB8AC3E}">
        <p14:creationId xmlns:p14="http://schemas.microsoft.com/office/powerpoint/2010/main" val="117380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Relationship Building</a:t>
            </a:r>
          </a:p>
        </p:txBody>
      </p:sp>
      <p:sp>
        <p:nvSpPr>
          <p:cNvPr id="3" name="Content Placeholder 2"/>
          <p:cNvSpPr>
            <a:spLocks noGrp="1"/>
          </p:cNvSpPr>
          <p:nvPr>
            <p:ph idx="1"/>
          </p:nvPr>
        </p:nvSpPr>
        <p:spPr>
          <a:xfrm>
            <a:off x="856338" y="1097710"/>
            <a:ext cx="6994121" cy="5519854"/>
          </a:xfrm>
        </p:spPr>
        <p:txBody>
          <a:bodyPr vert="horz" lIns="91440" tIns="45720" rIns="91440" bIns="45720" rtlCol="0" anchor="t">
            <a:noAutofit/>
          </a:bodyPr>
          <a:lstStyle/>
          <a:p>
            <a:pPr lvl="1"/>
            <a:r>
              <a:rPr lang="en-US" dirty="0"/>
              <a:t>Trust</a:t>
            </a:r>
          </a:p>
          <a:p>
            <a:pPr lvl="1"/>
            <a:r>
              <a:rPr lang="en-US" dirty="0"/>
              <a:t>Free exchange of information</a:t>
            </a:r>
            <a:endParaRPr lang="en-US" dirty="0">
              <a:cs typeface="Calibri"/>
            </a:endParaRPr>
          </a:p>
          <a:p>
            <a:pPr lvl="1"/>
            <a:r>
              <a:rPr lang="en-US" dirty="0"/>
              <a:t>Reinforce mutual respect</a:t>
            </a:r>
          </a:p>
          <a:p>
            <a:pPr lvl="1"/>
            <a:r>
              <a:rPr lang="en-US" dirty="0"/>
              <a:t>United in their purpose</a:t>
            </a:r>
          </a:p>
          <a:p>
            <a:pPr lvl="1"/>
            <a:r>
              <a:rPr lang="en-US" dirty="0"/>
              <a:t>Common goals</a:t>
            </a:r>
          </a:p>
          <a:p>
            <a:pPr lvl="1"/>
            <a:r>
              <a:rPr lang="en-US" dirty="0"/>
              <a:t>Be prepared</a:t>
            </a:r>
          </a:p>
          <a:p>
            <a:pPr lvl="1"/>
            <a:r>
              <a:rPr lang="en-US" dirty="0"/>
              <a:t>Positive attitudes</a:t>
            </a:r>
          </a:p>
          <a:p>
            <a:pPr lvl="1"/>
            <a:r>
              <a:rPr lang="en-US" dirty="0"/>
              <a:t>Fulfill unit service function</a:t>
            </a:r>
          </a:p>
          <a:p>
            <a:pPr lvl="1"/>
            <a:r>
              <a:rPr lang="en-US" dirty="0"/>
              <a:t>Be a friend</a:t>
            </a:r>
          </a:p>
          <a:p>
            <a:pPr lvl="1"/>
            <a:r>
              <a:rPr lang="en-US" dirty="0"/>
              <a:t>Willingness to exchange information</a:t>
            </a:r>
          </a:p>
          <a:p>
            <a:pPr lvl="1"/>
            <a:r>
              <a:rPr lang="en-US" dirty="0"/>
              <a:t>Always available to help</a:t>
            </a:r>
          </a:p>
          <a:p>
            <a:pPr lvl="1"/>
            <a:r>
              <a:rPr lang="en-US" dirty="0"/>
              <a:t>Encourage mutual recognition</a:t>
            </a:r>
          </a:p>
          <a:p>
            <a:pPr lvl="1">
              <a:buFont typeface="+mj-lt"/>
              <a:buAutoNum type="arabicPeriod"/>
            </a:pPr>
            <a:endParaRPr lang="en-US" sz="2400" dirty="0"/>
          </a:p>
          <a:p>
            <a:pPr marL="0" indent="0">
              <a:buNone/>
            </a:pPr>
            <a:r>
              <a:rPr lang="en-US" sz="4000" dirty="0"/>
              <a:t> </a:t>
            </a:r>
            <a:endParaRPr lang="en-US" sz="3600" dirty="0"/>
          </a:p>
        </p:txBody>
      </p:sp>
    </p:spTree>
    <p:extLst>
      <p:ext uri="{BB962C8B-B14F-4D97-AF65-F5344CB8AC3E}">
        <p14:creationId xmlns:p14="http://schemas.microsoft.com/office/powerpoint/2010/main" val="3475365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40436"/>
            <a:ext cx="6708371" cy="540961"/>
          </a:xfrm>
        </p:spPr>
        <p:txBody>
          <a:bodyPr/>
          <a:lstStyle/>
          <a:p>
            <a:r>
              <a:rPr lang="en-US" dirty="0"/>
              <a:t>How Should We Coach?</a:t>
            </a:r>
          </a:p>
        </p:txBody>
      </p:sp>
      <p:sp>
        <p:nvSpPr>
          <p:cNvPr id="3" name="Content Placeholder 2"/>
          <p:cNvSpPr>
            <a:spLocks noGrp="1"/>
          </p:cNvSpPr>
          <p:nvPr>
            <p:ph idx="1"/>
          </p:nvPr>
        </p:nvSpPr>
        <p:spPr>
          <a:xfrm>
            <a:off x="914400" y="2653990"/>
            <a:ext cx="7204842" cy="3522973"/>
          </a:xfrm>
        </p:spPr>
        <p:txBody>
          <a:bodyPr/>
          <a:lstStyle/>
          <a:p>
            <a:r>
              <a:rPr lang="en-US" dirty="0"/>
              <a:t>Balance between “SEEKING” and “TELLING”</a:t>
            </a:r>
          </a:p>
          <a:p>
            <a:endParaRPr lang="en-US" dirty="0"/>
          </a:p>
          <a:p>
            <a:r>
              <a:rPr lang="en-US" dirty="0"/>
              <a:t>Sharing experience, insights and ideas</a:t>
            </a:r>
          </a:p>
          <a:p>
            <a:endParaRPr lang="en-US" dirty="0"/>
          </a:p>
        </p:txBody>
      </p:sp>
    </p:spTree>
    <p:extLst>
      <p:ext uri="{BB962C8B-B14F-4D97-AF65-F5344CB8AC3E}">
        <p14:creationId xmlns:p14="http://schemas.microsoft.com/office/powerpoint/2010/main" val="691928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388" y="2663386"/>
            <a:ext cx="8183223" cy="2296772"/>
          </a:xfrm>
        </p:spPr>
        <p:txBody>
          <a:bodyPr>
            <a:normAutofit/>
          </a:bodyPr>
          <a:lstStyle/>
          <a:p>
            <a:pPr marL="0" indent="0" algn="ctr">
              <a:buNone/>
            </a:pPr>
            <a:r>
              <a:rPr lang="en-US" sz="4400" dirty="0"/>
              <a:t>Principles of </a:t>
            </a:r>
          </a:p>
          <a:p>
            <a:pPr marL="0" indent="0" algn="ctr">
              <a:buNone/>
            </a:pPr>
            <a:r>
              <a:rPr lang="en-US" sz="4400" dirty="0"/>
              <a:t>Successful Coaching </a:t>
            </a:r>
          </a:p>
          <a:p>
            <a:pPr marL="0" indent="0">
              <a:buNone/>
            </a:pPr>
            <a:endParaRPr lang="en-US" sz="4400" b="0"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4063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098" y="240436"/>
            <a:ext cx="7133673" cy="540961"/>
          </a:xfrm>
        </p:spPr>
        <p:txBody>
          <a:bodyPr/>
          <a:lstStyle/>
          <a:p>
            <a:r>
              <a:rPr lang="en-US" dirty="0"/>
              <a:t>Principles of Successful Coaching</a:t>
            </a:r>
          </a:p>
        </p:txBody>
      </p:sp>
      <p:pic>
        <p:nvPicPr>
          <p:cNvPr id="7" name="Picture 2">
            <a:extLst>
              <a:ext uri="{FF2B5EF4-FFF2-40B4-BE49-F238E27FC236}">
                <a16:creationId xmlns:a16="http://schemas.microsoft.com/office/drawing/2014/main" id="{709352FF-4BDD-46DB-A3A4-1ABCD7F4A58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3957" y="1143000"/>
            <a:ext cx="4096085" cy="5474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212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091" y="83227"/>
            <a:ext cx="7429588" cy="808871"/>
          </a:xfrm>
        </p:spPr>
        <p:txBody>
          <a:bodyPr/>
          <a:lstStyle/>
          <a:p>
            <a:r>
              <a:rPr lang="en-US" sz="3200" dirty="0"/>
              <a:t>Role and Responsibilities of Commissioner Coaches</a:t>
            </a:r>
          </a:p>
        </p:txBody>
      </p:sp>
      <p:sp>
        <p:nvSpPr>
          <p:cNvPr id="27" name="Oval 26">
            <a:extLst>
              <a:ext uri="{FF2B5EF4-FFF2-40B4-BE49-F238E27FC236}">
                <a16:creationId xmlns:a16="http://schemas.microsoft.com/office/drawing/2014/main" id="{0C39D626-451F-4A45-9A7A-DA58439FFDB5}"/>
              </a:ext>
            </a:extLst>
          </p:cNvPr>
          <p:cNvSpPr/>
          <p:nvPr/>
        </p:nvSpPr>
        <p:spPr>
          <a:xfrm>
            <a:off x="4827818" y="1076248"/>
            <a:ext cx="3204868" cy="2994903"/>
          </a:xfrm>
          <a:prstGeom prst="ellipse">
            <a:avLst/>
          </a:prstGeom>
          <a:gradFill>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85000"/>
                    <a:lumOff val="15000"/>
                  </a:schemeClr>
                </a:solidFill>
              </a:rPr>
              <a:t>Manager</a:t>
            </a:r>
          </a:p>
        </p:txBody>
      </p:sp>
      <p:sp>
        <p:nvSpPr>
          <p:cNvPr id="29" name="Oval 28">
            <a:extLst>
              <a:ext uri="{FF2B5EF4-FFF2-40B4-BE49-F238E27FC236}">
                <a16:creationId xmlns:a16="http://schemas.microsoft.com/office/drawing/2014/main" id="{FEEE46DD-33EF-4B43-9353-DFAD6BF70664}"/>
              </a:ext>
            </a:extLst>
          </p:cNvPr>
          <p:cNvSpPr/>
          <p:nvPr/>
        </p:nvSpPr>
        <p:spPr>
          <a:xfrm>
            <a:off x="4887730" y="3779869"/>
            <a:ext cx="3204868" cy="2994903"/>
          </a:xfrm>
          <a:prstGeom prst="ellipse">
            <a:avLst/>
          </a:prstGeom>
          <a:gradFill>
            <a:gsLst>
              <a:gs pos="0">
                <a:schemeClr val="accent2">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85000"/>
                    <a:lumOff val="15000"/>
                  </a:schemeClr>
                </a:solidFill>
              </a:rPr>
              <a:t>Tech Skills</a:t>
            </a:r>
          </a:p>
        </p:txBody>
      </p:sp>
      <p:sp>
        <p:nvSpPr>
          <p:cNvPr id="31" name="Oval 30">
            <a:extLst>
              <a:ext uri="{FF2B5EF4-FFF2-40B4-BE49-F238E27FC236}">
                <a16:creationId xmlns:a16="http://schemas.microsoft.com/office/drawing/2014/main" id="{8E15D134-441B-4AEC-92A7-FB38187CAC6F}"/>
              </a:ext>
            </a:extLst>
          </p:cNvPr>
          <p:cNvSpPr/>
          <p:nvPr/>
        </p:nvSpPr>
        <p:spPr>
          <a:xfrm>
            <a:off x="611824" y="1148150"/>
            <a:ext cx="3204868" cy="2994903"/>
          </a:xfrm>
          <a:prstGeom prst="ellipse">
            <a:avLst/>
          </a:prstGeom>
          <a:gradFill>
            <a:gsLst>
              <a:gs pos="0">
                <a:schemeClr val="accent4">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lumMod val="85000"/>
                    <a:lumOff val="15000"/>
                  </a:schemeClr>
                </a:solidFill>
              </a:rPr>
              <a:t>Lead, Supervise</a:t>
            </a:r>
          </a:p>
        </p:txBody>
      </p:sp>
      <p:sp>
        <p:nvSpPr>
          <p:cNvPr id="30" name="Oval 29">
            <a:extLst>
              <a:ext uri="{FF2B5EF4-FFF2-40B4-BE49-F238E27FC236}">
                <a16:creationId xmlns:a16="http://schemas.microsoft.com/office/drawing/2014/main" id="{0CC6463F-DD13-4C03-A18E-06B3243E1281}"/>
              </a:ext>
            </a:extLst>
          </p:cNvPr>
          <p:cNvSpPr/>
          <p:nvPr/>
        </p:nvSpPr>
        <p:spPr>
          <a:xfrm>
            <a:off x="551913" y="3779870"/>
            <a:ext cx="3204868" cy="2994903"/>
          </a:xfrm>
          <a:prstGeom prst="ellipse">
            <a:avLst/>
          </a:prstGeom>
          <a:gradFill>
            <a:gsLst>
              <a:gs pos="0">
                <a:schemeClr val="accent6">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lumMod val="85000"/>
                    <a:lumOff val="15000"/>
                  </a:schemeClr>
                </a:solidFill>
              </a:rPr>
              <a:t>Admin Skills</a:t>
            </a:r>
          </a:p>
        </p:txBody>
      </p:sp>
      <p:sp>
        <p:nvSpPr>
          <p:cNvPr id="28" name="Oval 27">
            <a:extLst>
              <a:ext uri="{FF2B5EF4-FFF2-40B4-BE49-F238E27FC236}">
                <a16:creationId xmlns:a16="http://schemas.microsoft.com/office/drawing/2014/main" id="{A362F16E-42FD-4F41-805C-DF5594E8978A}"/>
              </a:ext>
            </a:extLst>
          </p:cNvPr>
          <p:cNvSpPr/>
          <p:nvPr/>
        </p:nvSpPr>
        <p:spPr>
          <a:xfrm>
            <a:off x="2749777" y="2469672"/>
            <a:ext cx="3204868" cy="2994903"/>
          </a:xfrm>
          <a:prstGeom prst="ellipse">
            <a:avLst/>
          </a:prstGeom>
          <a:gradFill>
            <a:gsLst>
              <a:gs pos="0">
                <a:schemeClr val="bg2">
                  <a:lumMod val="5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85000"/>
                    <a:lumOff val="15000"/>
                  </a:schemeClr>
                </a:solidFill>
              </a:rPr>
              <a:t>Diplomat</a:t>
            </a:r>
          </a:p>
        </p:txBody>
      </p:sp>
    </p:spTree>
    <p:extLst>
      <p:ext uri="{BB962C8B-B14F-4D97-AF65-F5344CB8AC3E}">
        <p14:creationId xmlns:p14="http://schemas.microsoft.com/office/powerpoint/2010/main" val="609668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0" grpId="0" animBg="1"/>
      <p:bldP spid="28"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13366</TotalTime>
  <Words>2291</Words>
  <Application>Microsoft Office PowerPoint</Application>
  <PresentationFormat>On-screen Show (4:3)</PresentationFormat>
  <Paragraphs>222</Paragraphs>
  <Slides>18</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ＭＳ Ｐゴシック</vt:lpstr>
      <vt:lpstr>Arial</vt:lpstr>
      <vt:lpstr>Calibri</vt:lpstr>
      <vt:lpstr>Calibri Light</vt:lpstr>
      <vt:lpstr>Helvetica</vt:lpstr>
      <vt:lpstr>Symbol</vt:lpstr>
      <vt:lpstr>Times New Roman</vt:lpstr>
      <vt:lpstr>Office Theme</vt:lpstr>
      <vt:lpstr> DCS 506  Coaching Commissioners</vt:lpstr>
      <vt:lpstr>Learning Objectives</vt:lpstr>
      <vt:lpstr>Introductory Question</vt:lpstr>
      <vt:lpstr>PowerPoint Presentation</vt:lpstr>
      <vt:lpstr>Relationship Building</vt:lpstr>
      <vt:lpstr>How Should We Coach?</vt:lpstr>
      <vt:lpstr>PowerPoint Presentation</vt:lpstr>
      <vt:lpstr>Principles of Successful Coaching</vt:lpstr>
      <vt:lpstr>Role and Responsibilities of Commissioner Coaches</vt:lpstr>
      <vt:lpstr>Coaching Responsibilities</vt:lpstr>
      <vt:lpstr>PowerPoint Presentation</vt:lpstr>
      <vt:lpstr>PowerPoint Presentation</vt:lpstr>
      <vt:lpstr>Using the C.O.A.C.H. Mindset</vt:lpstr>
      <vt:lpstr>Commissioner Coaching</vt:lpstr>
      <vt:lpstr>Commissioner Coaching</vt:lpstr>
      <vt:lpstr>Commissioner Coaching</vt:lpstr>
      <vt:lpstr>Summary</vt:lpstr>
      <vt:lpstr>Commissioner Coaching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Kresha Alvarado</cp:lastModifiedBy>
  <cp:revision>80</cp:revision>
  <cp:lastPrinted>2021-09-17T18:27:05Z</cp:lastPrinted>
  <dcterms:created xsi:type="dcterms:W3CDTF">2017-02-14T13:02:44Z</dcterms:created>
  <dcterms:modified xsi:type="dcterms:W3CDTF">2024-04-08T19:22:43Z</dcterms:modified>
</cp:coreProperties>
</file>