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 id="2147483704" r:id="rId2"/>
    <p:sldMasterId id="2147483680" r:id="rId3"/>
    <p:sldMasterId id="2147483692" r:id="rId4"/>
  </p:sldMasterIdLst>
  <p:notesMasterIdLst>
    <p:notesMasterId r:id="rId21"/>
  </p:notesMasterIdLst>
  <p:handoutMasterIdLst>
    <p:handoutMasterId r:id="rId22"/>
  </p:handoutMasterIdLst>
  <p:sldIdLst>
    <p:sldId id="257" r:id="rId5"/>
    <p:sldId id="258" r:id="rId6"/>
    <p:sldId id="261" r:id="rId7"/>
    <p:sldId id="271" r:id="rId8"/>
    <p:sldId id="262" r:id="rId9"/>
    <p:sldId id="267" r:id="rId10"/>
    <p:sldId id="270" r:id="rId11"/>
    <p:sldId id="328" r:id="rId12"/>
    <p:sldId id="263" r:id="rId13"/>
    <p:sldId id="265" r:id="rId14"/>
    <p:sldId id="266" r:id="rId15"/>
    <p:sldId id="325" r:id="rId16"/>
    <p:sldId id="326" r:id="rId17"/>
    <p:sldId id="327" r:id="rId18"/>
    <p:sldId id="272" r:id="rId19"/>
    <p:sldId id="323" r:id="rId20"/>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kIKUxuvSDOziDCtTGK0TQA==" hashData="lLFM2B3hQ4VxlvvTTJ5KKbN8r+KoNmrGE2g3JH0aJeRWs8h1TMe3y9OX7GS3D06dHLJfQUA7W8J5tjHJOiQv3Q=="/>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138807-2424-A5D8-B3BD-167ABBA471F9}" name="David Fornadel" initials="DF" userId="B6ZYqSDDYs64BmrbGoBrrumA2emyTLuMH0IXL+S3L4Y=" providerId="Non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21FA39-028F-41CD-AE57-0C9DDFFD711B}" v="30" dt="2026-03-12T16:33:29.067"/>
    <p1510:client id="{99F75B52-3532-41ED-BD8F-B668FD941203}" v="4" dt="2026-03-10T17:28:56.155"/>
    <p1510:client id="{ACE20B89-E77A-45DD-B5D8-5CC9EC22148B}" v="2" dt="2026-03-12T16:46:53.4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75" autoAdjust="0"/>
    <p:restoredTop sz="62146" autoAdjust="0"/>
  </p:normalViewPr>
  <p:slideViewPr>
    <p:cSldViewPr snapToGrid="0">
      <p:cViewPr varScale="1">
        <p:scale>
          <a:sx n="42" d="100"/>
          <a:sy n="42" d="100"/>
        </p:scale>
        <p:origin x="2046" y="60"/>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76" d="100"/>
          <a:sy n="76" d="100"/>
        </p:scale>
        <p:origin x="876"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Fornadel" userId="B6ZYqSDDYs64BmrbGoBrrumA2emyTLuMH0IXL+S3L4Y=" providerId="None" clId="Web-{99F75B52-3532-41ED-BD8F-B668FD941203}"/>
    <pc:docChg chg="mod">
      <pc:chgData name="David Fornadel" userId="B6ZYqSDDYs64BmrbGoBrrumA2emyTLuMH0IXL+S3L4Y=" providerId="None" clId="Web-{99F75B52-3532-41ED-BD8F-B668FD941203}" dt="2026-03-10T17:28:21.436" v="0"/>
      <pc:docMkLst>
        <pc:docMk/>
      </pc:docMkLst>
    </pc:docChg>
  </pc:docChgLst>
  <pc:docChgLst>
    <pc:chgData name="Roberta Hudson" userId="hHVeuc9Qt6GrzsVwbD1ICp3LNgsDdLaSg8SAI5B2kUc=" providerId="None" clId="Web-{1821FA39-028F-41CD-AE57-0C9DDFFD711B}"/>
    <pc:docChg chg="modSld">
      <pc:chgData name="Roberta Hudson" userId="hHVeuc9Qt6GrzsVwbD1ICp3LNgsDdLaSg8SAI5B2kUc=" providerId="None" clId="Web-{1821FA39-028F-41CD-AE57-0C9DDFFD711B}" dt="2026-03-12T16:34:26.051" v="92"/>
      <pc:docMkLst>
        <pc:docMk/>
      </pc:docMkLst>
      <pc:sldChg chg="modNotes">
        <pc:chgData name="Roberta Hudson" userId="hHVeuc9Qt6GrzsVwbD1ICp3LNgsDdLaSg8SAI5B2kUc=" providerId="None" clId="Web-{1821FA39-028F-41CD-AE57-0C9DDFFD711B}" dt="2026-03-12T16:23:14.255" v="1"/>
        <pc:sldMkLst>
          <pc:docMk/>
          <pc:sldMk cId="3406854613" sldId="257"/>
        </pc:sldMkLst>
      </pc:sldChg>
      <pc:sldChg chg="modSp modNotes">
        <pc:chgData name="Roberta Hudson" userId="hHVeuc9Qt6GrzsVwbD1ICp3LNgsDdLaSg8SAI5B2kUc=" providerId="None" clId="Web-{1821FA39-028F-41CD-AE57-0C9DDFFD711B}" dt="2026-03-12T16:24:59.192" v="35"/>
        <pc:sldMkLst>
          <pc:docMk/>
          <pc:sldMk cId="2102714645" sldId="258"/>
        </pc:sldMkLst>
        <pc:spChg chg="mod">
          <ac:chgData name="Roberta Hudson" userId="hHVeuc9Qt6GrzsVwbD1ICp3LNgsDdLaSg8SAI5B2kUc=" providerId="None" clId="Web-{1821FA39-028F-41CD-AE57-0C9DDFFD711B}" dt="2026-03-12T16:24:22.067" v="13" actId="20577"/>
          <ac:spMkLst>
            <pc:docMk/>
            <pc:sldMk cId="2102714645" sldId="258"/>
            <ac:spMk id="3" creationId="{00000000-0000-0000-0000-000000000000}"/>
          </ac:spMkLst>
        </pc:spChg>
      </pc:sldChg>
      <pc:sldChg chg="modNotes">
        <pc:chgData name="Roberta Hudson" userId="hHVeuc9Qt6GrzsVwbD1ICp3LNgsDdLaSg8SAI5B2kUc=" providerId="None" clId="Web-{1821FA39-028F-41CD-AE57-0C9DDFFD711B}" dt="2026-03-12T16:26:33.958" v="52"/>
        <pc:sldMkLst>
          <pc:docMk/>
          <pc:sldMk cId="525786005" sldId="262"/>
        </pc:sldMkLst>
      </pc:sldChg>
      <pc:sldChg chg="modSp modNotes">
        <pc:chgData name="Roberta Hudson" userId="hHVeuc9Qt6GrzsVwbD1ICp3LNgsDdLaSg8SAI5B2kUc=" providerId="None" clId="Web-{1821FA39-028F-41CD-AE57-0C9DDFFD711B}" dt="2026-03-12T16:28:58.755" v="72"/>
        <pc:sldMkLst>
          <pc:docMk/>
          <pc:sldMk cId="3391166783" sldId="263"/>
        </pc:sldMkLst>
        <pc:spChg chg="mod">
          <ac:chgData name="Roberta Hudson" userId="hHVeuc9Qt6GrzsVwbD1ICp3LNgsDdLaSg8SAI5B2kUc=" providerId="None" clId="Web-{1821FA39-028F-41CD-AE57-0C9DDFFD711B}" dt="2026-03-12T16:28:34.177" v="67" actId="20577"/>
          <ac:spMkLst>
            <pc:docMk/>
            <pc:sldMk cId="3391166783" sldId="263"/>
            <ac:spMk id="5" creationId="{557E8F99-9F6A-4353-BBD4-55DC2A969FD6}"/>
          </ac:spMkLst>
        </pc:spChg>
      </pc:sldChg>
      <pc:sldChg chg="modNotes">
        <pc:chgData name="Roberta Hudson" userId="hHVeuc9Qt6GrzsVwbD1ICp3LNgsDdLaSg8SAI5B2kUc=" providerId="None" clId="Web-{1821FA39-028F-41CD-AE57-0C9DDFFD711B}" dt="2026-03-12T16:29:59.911" v="77"/>
        <pc:sldMkLst>
          <pc:docMk/>
          <pc:sldMk cId="3911040814" sldId="265"/>
        </pc:sldMkLst>
      </pc:sldChg>
      <pc:sldChg chg="modNotes">
        <pc:chgData name="Roberta Hudson" userId="hHVeuc9Qt6GrzsVwbD1ICp3LNgsDdLaSg8SAI5B2kUc=" providerId="None" clId="Web-{1821FA39-028F-41CD-AE57-0C9DDFFD711B}" dt="2026-03-12T16:25:55.614" v="43"/>
        <pc:sldMkLst>
          <pc:docMk/>
          <pc:sldMk cId="89874013" sldId="271"/>
        </pc:sldMkLst>
      </pc:sldChg>
      <pc:sldChg chg="modNotes">
        <pc:chgData name="Roberta Hudson" userId="hHVeuc9Qt6GrzsVwbD1ICp3LNgsDdLaSg8SAI5B2kUc=" providerId="None" clId="Web-{1821FA39-028F-41CD-AE57-0C9DDFFD711B}" dt="2026-03-12T16:32:46.802" v="80"/>
        <pc:sldMkLst>
          <pc:docMk/>
          <pc:sldMk cId="858965773" sldId="325"/>
        </pc:sldMkLst>
      </pc:sldChg>
      <pc:sldChg chg="modSp">
        <pc:chgData name="Roberta Hudson" userId="hHVeuc9Qt6GrzsVwbD1ICp3LNgsDdLaSg8SAI5B2kUc=" providerId="None" clId="Web-{1821FA39-028F-41CD-AE57-0C9DDFFD711B}" dt="2026-03-12T16:33:29.067" v="82" actId="20577"/>
        <pc:sldMkLst>
          <pc:docMk/>
          <pc:sldMk cId="767268156" sldId="326"/>
        </pc:sldMkLst>
        <pc:spChg chg="mod">
          <ac:chgData name="Roberta Hudson" userId="hHVeuc9Qt6GrzsVwbD1ICp3LNgsDdLaSg8SAI5B2kUc=" providerId="None" clId="Web-{1821FA39-028F-41CD-AE57-0C9DDFFD711B}" dt="2026-03-12T16:33:29.067" v="82" actId="20577"/>
          <ac:spMkLst>
            <pc:docMk/>
            <pc:sldMk cId="767268156" sldId="326"/>
            <ac:spMk id="3" creationId="{9390369E-8150-C91C-34C9-9E870A8D3697}"/>
          </ac:spMkLst>
        </pc:spChg>
      </pc:sldChg>
      <pc:sldChg chg="modNotes">
        <pc:chgData name="Roberta Hudson" userId="hHVeuc9Qt6GrzsVwbD1ICp3LNgsDdLaSg8SAI5B2kUc=" providerId="None" clId="Web-{1821FA39-028F-41CD-AE57-0C9DDFFD711B}" dt="2026-03-12T16:34:26.051" v="92"/>
        <pc:sldMkLst>
          <pc:docMk/>
          <pc:sldMk cId="2858911271" sldId="327"/>
        </pc:sldMkLst>
      </pc:sldChg>
      <pc:sldChg chg="modNotes">
        <pc:chgData name="Roberta Hudson" userId="hHVeuc9Qt6GrzsVwbD1ICp3LNgsDdLaSg8SAI5B2kUc=" providerId="None" clId="Web-{1821FA39-028F-41CD-AE57-0C9DDFFD711B}" dt="2026-03-12T16:28:07.661" v="62"/>
        <pc:sldMkLst>
          <pc:docMk/>
          <pc:sldMk cId="3827398183" sldId="328"/>
        </pc:sldMkLst>
      </pc:sldChg>
    </pc:docChg>
  </pc:docChgLst>
  <pc:docChgLst>
    <pc:chgData name="Roberta Hudson" userId="hHVeuc9Qt6GrzsVwbD1ICp3LNgsDdLaSg8SAI5B2kUc=" providerId="None" clId="Web-{ACE20B89-E77A-45DD-B5D8-5CC9EC22148B}"/>
    <pc:docChg chg="modSld">
      <pc:chgData name="Roberta Hudson" userId="hHVeuc9Qt6GrzsVwbD1ICp3LNgsDdLaSg8SAI5B2kUc=" providerId="None" clId="Web-{ACE20B89-E77A-45DD-B5D8-5CC9EC22148B}" dt="2026-03-12T16:46:53.411" v="1" actId="20577"/>
      <pc:docMkLst>
        <pc:docMk/>
      </pc:docMkLst>
      <pc:sldChg chg="modNotes">
        <pc:chgData name="Roberta Hudson" userId="hHVeuc9Qt6GrzsVwbD1ICp3LNgsDdLaSg8SAI5B2kUc=" providerId="None" clId="Web-{ACE20B89-E77A-45DD-B5D8-5CC9EC22148B}" dt="2026-03-12T16:41:22.357" v="0"/>
        <pc:sldMkLst>
          <pc:docMk/>
          <pc:sldMk cId="929746134" sldId="267"/>
        </pc:sldMkLst>
      </pc:sldChg>
      <pc:sldChg chg="modSp">
        <pc:chgData name="Roberta Hudson" userId="hHVeuc9Qt6GrzsVwbD1ICp3LNgsDdLaSg8SAI5B2kUc=" providerId="None" clId="Web-{ACE20B89-E77A-45DD-B5D8-5CC9EC22148B}" dt="2026-03-12T16:46:53.411" v="1" actId="20577"/>
        <pc:sldMkLst>
          <pc:docMk/>
          <pc:sldMk cId="767268156" sldId="326"/>
        </pc:sldMkLst>
        <pc:spChg chg="mod">
          <ac:chgData name="Roberta Hudson" userId="hHVeuc9Qt6GrzsVwbD1ICp3LNgsDdLaSg8SAI5B2kUc=" providerId="None" clId="Web-{ACE20B89-E77A-45DD-B5D8-5CC9EC22148B}" dt="2026-03-12T16:46:53.411" v="1" actId="20577"/>
          <ac:spMkLst>
            <pc:docMk/>
            <pc:sldMk cId="767268156" sldId="326"/>
            <ac:spMk id="3" creationId="{9390369E-8150-C91C-34C9-9E870A8D369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CFE74843-EF18-FF4F-AFC1-2B7A3E847647}" type="datetimeFigureOut">
              <a:rPr lang="en-US" smtClean="0"/>
              <a:t>3/13/2026</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9827247C-321F-974A-8EDE-B0499FEED5DA}" type="slidenum">
              <a:rPr lang="en-US" smtClean="0"/>
              <a:t>‹#›</a:t>
            </a:fld>
            <a:endParaRPr lang="en-US"/>
          </a:p>
        </p:txBody>
      </p:sp>
    </p:spTree>
    <p:extLst>
      <p:ext uri="{BB962C8B-B14F-4D97-AF65-F5344CB8AC3E}">
        <p14:creationId xmlns:p14="http://schemas.microsoft.com/office/powerpoint/2010/main" val="17885980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225C3D78-A558-4A5C-A220-47B2F40F1CF1}" type="datetimeFigureOut">
              <a:rPr lang="en-US" smtClean="0"/>
              <a:t>3/13/2026</a:t>
            </a:fld>
            <a:endParaRPr lang="en-US"/>
          </a:p>
        </p:txBody>
      </p:sp>
      <p:sp>
        <p:nvSpPr>
          <p:cNvPr id="4" name="Slide Image Placeholder 3"/>
          <p:cNvSpPr>
            <a:spLocks noGrp="1" noRot="1" noChangeAspect="1"/>
          </p:cNvSpPr>
          <p:nvPr>
            <p:ph type="sldImg" idx="2"/>
          </p:nvPr>
        </p:nvSpPr>
        <p:spPr>
          <a:xfrm>
            <a:off x="2320925" y="830263"/>
            <a:ext cx="2673350" cy="200501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3013300"/>
            <a:ext cx="5852160" cy="5387751"/>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Introduction:  </a:t>
            </a:r>
            <a:r>
              <a:rPr lang="en-US" dirty="0"/>
              <a:t>Name – Council – Role</a:t>
            </a:r>
          </a:p>
          <a:p>
            <a:endParaRPr lang="en-US" dirty="0"/>
          </a:p>
          <a:p>
            <a:r>
              <a:rPr lang="en-US" b="1" dirty="0"/>
              <a:t>Course Description </a:t>
            </a:r>
          </a:p>
          <a:p>
            <a:r>
              <a:rPr lang="en-US" dirty="0"/>
              <a:t>This course prepares a person who holds a Doctorate of Commissioner Science to become a  doctoral project advisor. </a:t>
            </a:r>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201273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Guidebook</a:t>
            </a:r>
          </a:p>
          <a:p>
            <a:r>
              <a:rPr lang="en-US" dirty="0"/>
              <a:t>The purpose of this guidebook is to provide clear direction and practical support to commissioners pursuing degrees through the College of Commissioner Science and to the advisors who mentor them. It outlines the expectations, requirements, and processes for the Bachelor’s, Master’s, and Doctorate in Commissioner Science programs, with particular emphasis on the planning and completion of the doctoral project.</a:t>
            </a:r>
          </a:p>
          <a:p>
            <a:endParaRPr lang="en-US" dirty="0"/>
          </a:p>
          <a:p>
            <a:r>
              <a:rPr lang="en-US" dirty="0"/>
              <a:t>The guidebook serves as a roadmap, helping candidates understand how coursework, unit service, and leadership development fit together across all three degree levels. It outlines standards for meaningful projects, provides tools to identify unit needs, and explains how to translate those needs into practical actions that strengthen commissioner service. </a:t>
            </a:r>
          </a:p>
          <a:p>
            <a:endParaRPr lang="en-US" dirty="0"/>
          </a:p>
          <a:p>
            <a:r>
              <a:rPr lang="en-US" dirty="0"/>
              <a:t>Above all, the guidebook is intended to promote consistency and quality in commissioner science degrees so that every candidate’s work contributes directly to better-supported units, more effective commissioners, and an improved Scouting experience for youth and families.</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For advisors, the guidebook clarifies their role in coaching candidates, monitoring progress, and ensuring projects deliver measurable benefits to units.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an advisor to doctoral candidates, you will guide them in selecting a topic that will help them enhance their own skills as a commissioner and the skills of other commissioners in their district and council.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41825067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Guidebook</a:t>
            </a:r>
          </a:p>
          <a:p>
            <a:pPr marL="171450" indent="-171450">
              <a:buFont typeface="Arial" panose="020B0604020202020204" pitchFamily="34" charset="0"/>
              <a:buChar char="•"/>
            </a:pPr>
            <a:r>
              <a:rPr lang="en-US" dirty="0"/>
              <a:t>Every meaningful project begins with a moment of choice. It starts when you select a topic—an idea that sparks curiosity, aligns with your goals, or answers a question worth exploring. Once that topic is chosen, the real shaping begins. You narrow the focus, refining broad interests into a clear, manageable scope that gives your work direction and purpose.</a:t>
            </a:r>
          </a:p>
          <a:p>
            <a:pPr marL="171450" indent="-171450">
              <a:buFont typeface="Arial" panose="020B0604020202020204" pitchFamily="34" charset="0"/>
              <a:buChar char="•"/>
            </a:pPr>
            <a:r>
              <a:rPr lang="en-US" dirty="0"/>
              <a:t>With a focused idea in hand, you move into developing the project itself. This is where you articulate what you aim to discover, prove, or create. It becomes the guiding statement that keeps your work grounded and intentional.</a:t>
            </a:r>
          </a:p>
          <a:p>
            <a:pPr marL="171450" indent="-171450">
              <a:buFont typeface="Arial" panose="020B0604020202020204" pitchFamily="34" charset="0"/>
              <a:buChar char="•"/>
            </a:pPr>
            <a:r>
              <a:rPr lang="en-US" dirty="0"/>
              <a:t>Then comes the heart of the journey: carrying out the project. You gather information, test ideas, analyze findings, and let the work evolve as your understanding deepens. This stage transforms your initial spark into something substantial.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Once the project is complete, shift into writing the report. Here, insights are organized, project results are compiled, and a report is created to communicate the work clearly and convincingly. It’s the moment when ideas take their final form.</a:t>
            </a:r>
          </a:p>
          <a:p>
            <a:pPr marL="171450" indent="-171450">
              <a:buFont typeface="Arial" panose="020B0604020202020204" pitchFamily="34" charset="0"/>
              <a:buChar char="•"/>
            </a:pPr>
            <a:r>
              <a:rPr lang="en-US" dirty="0"/>
              <a:t>And finally, after all the effort, refinement, and revision, you submit the report. It’s the culmination of the entire process—a moment of completion, accomplishment, and readiness to share your work with others.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The report is not shared merely as proof of work completed for the degree. Instead, it is intended to serve as a resource for other commissioners and Scouting leaders. By documenting the project’s process, methods, and results, the report provides insights that others may adapt or replicate in their own councils or districts. In this way, the project contributes to the broader goal of strengthening unit service by enabling others to achieve similar improvements in supporting units and delivering the Scouting program.</a:t>
            </a:r>
          </a:p>
        </p:txBody>
      </p:sp>
      <p:sp>
        <p:nvSpPr>
          <p:cNvPr id="4" name="Slide Number Placeholder 3"/>
          <p:cNvSpPr>
            <a:spLocks noGrp="1"/>
          </p:cNvSpPr>
          <p:nvPr>
            <p:ph type="sldNum" sz="quarter" idx="10"/>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3504304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Doctoral Project Workbook</a:t>
            </a:r>
          </a:p>
          <a:p>
            <a:r>
              <a:rPr lang="en-US" dirty="0"/>
              <a:t>This workbook serves as a practical, step-by-step guide to help commissioners complete a doctoral project for the Doctorate of Commissioner Science degree. It outlines a clear structure for planning, documenting, and evaluating the project, ensuring the candidate, advisor, and approving commissioners share a common understanding of expectations and progress.</a:t>
            </a:r>
            <a:endParaRPr lang="en-US" dirty="0">
              <a:ea typeface="Calibri"/>
              <a:cs typeface="Calibri"/>
            </a:endParaRPr>
          </a:p>
          <a:p>
            <a:endParaRPr lang="en-US" dirty="0"/>
          </a:p>
          <a:p>
            <a:r>
              <a:rPr lang="en-US" dirty="0"/>
              <a:t>Its use is OPTIONAL.</a:t>
            </a:r>
          </a:p>
          <a:p>
            <a:endParaRPr lang="en-US" b="1" dirty="0"/>
          </a:p>
          <a:p>
            <a:endParaRPr lang="en-US" b="1" dirty="0"/>
          </a:p>
        </p:txBody>
      </p:sp>
      <p:sp>
        <p:nvSpPr>
          <p:cNvPr id="4" name="Slide Number Placeholder 3"/>
          <p:cNvSpPr>
            <a:spLocks noGrp="1"/>
          </p:cNvSpPr>
          <p:nvPr>
            <p:ph type="sldNum" sz="quarter" idx="5"/>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3931251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workbook helps candidates:</a:t>
            </a:r>
          </a:p>
          <a:p>
            <a:endParaRPr lang="en-US" dirty="0"/>
          </a:p>
          <a:p>
            <a:pPr marL="171450" indent="-171450">
              <a:buFont typeface="Arial" panose="020B0604020202020204" pitchFamily="34" charset="0"/>
              <a:buChar char="•"/>
            </a:pPr>
            <a:r>
              <a:rPr lang="en-US" dirty="0"/>
              <a:t>Organize their project proposal by clearly describing the need being addressed, the benefit to Scouts, and the connection to their role as a commissioner.</a:t>
            </a:r>
          </a:p>
          <a:p>
            <a:pPr marL="171450" indent="-171450">
              <a:buFont typeface="Arial" panose="020B0604020202020204" pitchFamily="34" charset="0"/>
              <a:buChar char="•"/>
            </a:pPr>
            <a:r>
              <a:rPr lang="en-US" dirty="0"/>
              <a:t>Demonstrate that the project meets S.M.A.R.T. standards—specific, measurable, attainable, relevant, and timely.</a:t>
            </a:r>
          </a:p>
          <a:p>
            <a:pPr marL="171450" indent="-171450">
              <a:buFont typeface="Arial" panose="020B0604020202020204" pitchFamily="34" charset="0"/>
              <a:buChar char="•"/>
            </a:pPr>
            <a:r>
              <a:rPr lang="en-US" dirty="0"/>
              <a:t>Record approvals and signatures required for the project to be officially recognized.</a:t>
            </a:r>
          </a:p>
          <a:p>
            <a:pPr marL="171450" indent="-171450">
              <a:buFont typeface="Arial" panose="020B0604020202020204" pitchFamily="34" charset="0"/>
              <a:buChar char="•"/>
            </a:pPr>
            <a:r>
              <a:rPr lang="en-US" dirty="0"/>
              <a:t>Document results, lessons learned, and recommendations for future use once the project is completed.</a:t>
            </a:r>
          </a:p>
          <a:p>
            <a:pPr marL="0" indent="0">
              <a:buFont typeface="Arial" panose="020B0604020202020204" pitchFamily="34" charset="0"/>
              <a:buNone/>
            </a:pPr>
            <a:endParaRPr lang="en-US" dirty="0"/>
          </a:p>
          <a:p>
            <a:r>
              <a:rPr lang="en-US" dirty="0"/>
              <a:t>Use of the workbook is optional, but the approvals and documentation it contains are required to complete the doctoral project. The workbook is designed to complement—not replace—other program requirements such as coursework, performance objectives, and the Commissioner Key. </a:t>
            </a:r>
          </a:p>
          <a:p>
            <a:endParaRPr lang="en-US" dirty="0"/>
          </a:p>
          <a:p>
            <a:r>
              <a:rPr lang="en-US" dirty="0"/>
              <a:t>Encourage candidates to review this workbook alongside the Guidebook for Earning College of Commissioner Science Degrees and related resources before beginning their proposal.   When used as intended, the workbook becomes a living record of the candidate’s planning, collaboration with their advisor, and the real-world impact of their project on unit service and commissioner effectiveness.</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2914991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Becoming a Doctoral Project Advisor – 15-minute activity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Handout: DCS 507 – Class Activity – 1 per person and have class review scenarios for 5 minutes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Group Discussion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After reviewing the scenarios, ask participants to discuss:</a:t>
            </a:r>
          </a:p>
          <a:p>
            <a:pPr lvl="0"/>
            <a:r>
              <a:rPr lang="en-US" sz="1200" kern="1200" dirty="0">
                <a:solidFill>
                  <a:schemeClr val="tx1"/>
                </a:solidFill>
                <a:effectLst/>
                <a:latin typeface="+mn-lt"/>
                <a:ea typeface="+mn-ea"/>
                <a:cs typeface="+mn-cs"/>
              </a:rPr>
              <a:t>Which project would you </a:t>
            </a:r>
            <a:r>
              <a:rPr lang="en-US" sz="1200" b="1" kern="1200" dirty="0">
                <a:solidFill>
                  <a:schemeClr val="tx1"/>
                </a:solidFill>
                <a:effectLst/>
                <a:latin typeface="+mn-lt"/>
                <a:ea typeface="+mn-ea"/>
                <a:cs typeface="+mn-cs"/>
              </a:rPr>
              <a:t>approve immediately</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Which project would you </a:t>
            </a:r>
            <a:r>
              <a:rPr lang="en-US" sz="1200" b="1" kern="1200" dirty="0">
                <a:solidFill>
                  <a:schemeClr val="tx1"/>
                </a:solidFill>
                <a:effectLst/>
                <a:latin typeface="+mn-lt"/>
                <a:ea typeface="+mn-ea"/>
                <a:cs typeface="+mn-cs"/>
              </a:rPr>
              <a:t>ask the candidate to revise</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Which project would you </a:t>
            </a:r>
            <a:r>
              <a:rPr lang="en-US" sz="1200" b="1" kern="1200" dirty="0">
                <a:solidFill>
                  <a:schemeClr val="tx1"/>
                </a:solidFill>
                <a:effectLst/>
                <a:latin typeface="+mn-lt"/>
                <a:ea typeface="+mn-ea"/>
                <a:cs typeface="+mn-cs"/>
              </a:rPr>
              <a:t>reject or significantly redirect</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What advice would you give each candidate?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Instructor Wrap-Up</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Conclude the activity by emphasizing:</a:t>
            </a:r>
          </a:p>
          <a:p>
            <a:pPr lvl="0"/>
            <a:r>
              <a:rPr lang="en-US" sz="1200" kern="1200" dirty="0">
                <a:solidFill>
                  <a:schemeClr val="tx1"/>
                </a:solidFill>
                <a:effectLst/>
                <a:latin typeface="+mn-lt"/>
                <a:ea typeface="+mn-ea"/>
                <a:cs typeface="+mn-cs"/>
              </a:rPr>
              <a:t>Strong doctoral projects should:</a:t>
            </a:r>
          </a:p>
          <a:p>
            <a:r>
              <a:rPr lang="en-US" dirty="0"/>
              <a:t>        </a:t>
            </a:r>
            <a:r>
              <a:rPr lang="en-US" sz="1200" kern="1200" dirty="0">
                <a:solidFill>
                  <a:schemeClr val="tx1"/>
                </a:solidFill>
                <a:effectLst/>
                <a:latin typeface="+mn-lt"/>
                <a:ea typeface="+mn-ea"/>
                <a:cs typeface="+mn-cs"/>
              </a:rPr>
              <a:t>Address real challenges in commissioner service</a:t>
            </a:r>
            <a:endParaRPr lang="en-US" sz="1200" kern="1200" dirty="0">
              <a:solidFill>
                <a:schemeClr val="tx1"/>
              </a:solidFill>
              <a:effectLst/>
              <a:latin typeface="+mn-lt"/>
              <a:ea typeface="Calibri"/>
              <a:cs typeface="Calibri"/>
            </a:endParaRPr>
          </a:p>
          <a:p>
            <a:r>
              <a:rPr lang="en-US" dirty="0"/>
              <a:t>        </a:t>
            </a:r>
            <a:r>
              <a:rPr lang="en-US" sz="1200" kern="1200" dirty="0">
                <a:solidFill>
                  <a:schemeClr val="tx1"/>
                </a:solidFill>
                <a:effectLst/>
                <a:latin typeface="+mn-lt"/>
                <a:ea typeface="+mn-ea"/>
                <a:cs typeface="+mn-cs"/>
              </a:rPr>
              <a:t>Improve support to units</a:t>
            </a:r>
            <a:endParaRPr lang="en-US" sz="1200" kern="1200" dirty="0">
              <a:solidFill>
                <a:schemeClr val="tx1"/>
              </a:solidFill>
              <a:effectLst/>
              <a:latin typeface="+mn-lt"/>
              <a:ea typeface="Calibri"/>
              <a:cs typeface="Calibri"/>
            </a:endParaRPr>
          </a:p>
          <a:p>
            <a:r>
              <a:rPr lang="en-US" dirty="0"/>
              <a:t>        </a:t>
            </a:r>
            <a:r>
              <a:rPr lang="en-US" sz="1200" kern="1200" dirty="0">
                <a:solidFill>
                  <a:schemeClr val="tx1"/>
                </a:solidFill>
                <a:effectLst/>
                <a:latin typeface="+mn-lt"/>
                <a:ea typeface="+mn-ea"/>
                <a:cs typeface="+mn-cs"/>
              </a:rPr>
              <a:t>Produce practical tools or knowledge for commissioners</a:t>
            </a:r>
            <a:endParaRPr lang="en-US" sz="1200" kern="1200" dirty="0">
              <a:solidFill>
                <a:schemeClr val="tx1"/>
              </a:solidFill>
              <a:effectLst/>
              <a:latin typeface="+mn-lt"/>
              <a:ea typeface="Calibri"/>
              <a:cs typeface="Calibri"/>
            </a:endParaRPr>
          </a:p>
          <a:p>
            <a:r>
              <a:rPr lang="en-US" dirty="0"/>
              <a:t>        </a:t>
            </a:r>
            <a:r>
              <a:rPr lang="en-US" sz="1200" kern="1200" dirty="0">
                <a:solidFill>
                  <a:schemeClr val="tx1"/>
                </a:solidFill>
                <a:effectLst/>
                <a:latin typeface="+mn-lt"/>
                <a:ea typeface="+mn-ea"/>
                <a:cs typeface="+mn-cs"/>
              </a:rPr>
              <a:t>Be focused and achievable</a:t>
            </a:r>
            <a:endParaRPr lang="en-US" sz="1200" kern="1200" dirty="0">
              <a:solidFill>
                <a:schemeClr val="tx1"/>
              </a:solidFill>
              <a:effectLst/>
              <a:latin typeface="+mn-lt"/>
              <a:ea typeface="Calibri"/>
              <a:cs typeface="Calibri"/>
            </a:endParaRP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Remind participants: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advisor’s role is not simply to approve a topic, but to guide the candidate toward a meaningful and successful project.</a:t>
            </a: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14</a:t>
            </a:fld>
            <a:endParaRPr lang="en-US"/>
          </a:p>
        </p:txBody>
      </p:sp>
    </p:spTree>
    <p:extLst>
      <p:ext uri="{BB962C8B-B14F-4D97-AF65-F5344CB8AC3E}">
        <p14:creationId xmlns:p14="http://schemas.microsoft.com/office/powerpoint/2010/main" val="4123338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b="1" dirty="0">
                <a:latin typeface="Calibri" charset="0"/>
                <a:ea typeface="MS PGothic" charset="0"/>
                <a:cs typeface="Times New Roman" charset="0"/>
              </a:rPr>
              <a:t>Wrapping Up…</a:t>
            </a:r>
          </a:p>
          <a:p>
            <a:pPr marL="0" indent="0" algn="l">
              <a:buNone/>
            </a:pPr>
            <a:r>
              <a:rPr lang="en-US" dirty="0">
                <a:latin typeface="Calibri" charset="0"/>
                <a:ea typeface="MS PGothic" charset="0"/>
                <a:cs typeface="Times New Roman" charset="0"/>
              </a:rPr>
              <a:t>Make every effort to make this a positive experience for the doctoral candidate. The project can be a challenge for commissioners who have never written a paper or completed a significant project. Advise candidates to think of this as being like an Eagle Scout project or a Wood Badge Ticket goal.</a:t>
            </a:r>
          </a:p>
          <a:p>
            <a:pPr marL="0" indent="0" algn="l">
              <a:buNone/>
            </a:pPr>
            <a:endParaRPr lang="en-US" dirty="0">
              <a:latin typeface="Calibri" charset="0"/>
              <a:ea typeface="MS PGothic" charset="0"/>
              <a:cs typeface="Times New Roman" charset="0"/>
            </a:endParaRPr>
          </a:p>
          <a:p>
            <a:pPr marL="0" indent="0" algn="l">
              <a:buNone/>
            </a:pPr>
            <a:r>
              <a:rPr lang="en-US" dirty="0">
                <a:latin typeface="Calibri" charset="0"/>
                <a:ea typeface="MS PGothic" charset="0"/>
                <a:cs typeface="Times New Roman" charset="0"/>
              </a:rPr>
              <a:t>Your goal as an advisor is to help candidates succeed. Be available to them when they need guidance, and if you need assistance as an advisor, contact the dean of the college and/or the dean of doctoral studies.</a:t>
            </a:r>
          </a:p>
          <a:p>
            <a:pPr marL="0" indent="0">
              <a:buNone/>
            </a:pPr>
            <a:endParaRPr lang="en-US" dirty="0">
              <a:latin typeface="Calibri" charset="0"/>
              <a:ea typeface="MS PGothic" charset="0"/>
              <a:cs typeface="Times New Roman"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15</a:t>
            </a:fld>
            <a:endParaRPr lang="en-US"/>
          </a:p>
        </p:txBody>
      </p:sp>
    </p:spTree>
    <p:extLst>
      <p:ext uri="{BB962C8B-B14F-4D97-AF65-F5344CB8AC3E}">
        <p14:creationId xmlns:p14="http://schemas.microsoft.com/office/powerpoint/2010/main" val="3574736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t>
            </a:r>
          </a:p>
          <a:p>
            <a:r>
              <a:rPr lang="en-US" dirty="0"/>
              <a:t> </a:t>
            </a:r>
          </a:p>
          <a:p>
            <a:r>
              <a:rPr lang="en-US" dirty="0"/>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16</a:t>
            </a:fld>
            <a:endParaRPr lang="en-US" dirty="0"/>
          </a:p>
        </p:txBody>
      </p:sp>
    </p:spTree>
    <p:extLst>
      <p:ext uri="{BB962C8B-B14F-4D97-AF65-F5344CB8AC3E}">
        <p14:creationId xmlns:p14="http://schemas.microsoft.com/office/powerpoint/2010/main" val="959395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Learning Objectives</a:t>
            </a:r>
          </a:p>
          <a:p>
            <a:r>
              <a:rPr lang="en-US" dirty="0"/>
              <a:t>We will examine the requirements for being an advisor.</a:t>
            </a:r>
          </a:p>
          <a:p>
            <a:pPr marL="171450" indent="-171450">
              <a:buFont typeface="Arial" panose="020B0604020202020204" pitchFamily="34" charset="0"/>
              <a:buChar char="•"/>
            </a:pPr>
            <a:r>
              <a:rPr lang="en-US" b="1" dirty="0">
                <a:latin typeface="+mn-lt"/>
              </a:rPr>
              <a:t>Identify</a:t>
            </a:r>
            <a:r>
              <a:rPr lang="en-US" b="0" dirty="0">
                <a:latin typeface="+mn-lt"/>
              </a:rPr>
              <a:t> the requirements </a:t>
            </a:r>
            <a:r>
              <a:rPr lang="en-US" dirty="0"/>
              <a:t>to</a:t>
            </a:r>
            <a:r>
              <a:rPr lang="en-US" b="0" dirty="0">
                <a:latin typeface="+mn-lt"/>
              </a:rPr>
              <a:t> be a </a:t>
            </a:r>
            <a:r>
              <a:rPr lang="en-US" dirty="0"/>
              <a:t>project</a:t>
            </a:r>
            <a:r>
              <a:rPr lang="en-US" b="0" dirty="0">
                <a:latin typeface="+mn-lt"/>
              </a:rPr>
              <a:t> </a:t>
            </a:r>
            <a:r>
              <a:rPr lang="en-US" dirty="0"/>
              <a:t>advisor</a:t>
            </a:r>
            <a:r>
              <a:rPr lang="en-US" b="0" dirty="0">
                <a:latin typeface="+mn-lt"/>
              </a:rPr>
              <a:t>.</a:t>
            </a:r>
            <a:endParaRPr lang="en-US" b="0">
              <a:latin typeface="+mn-lt"/>
              <a:ea typeface="Calibri"/>
              <a:cs typeface="Calibri"/>
            </a:endParaRPr>
          </a:p>
          <a:p>
            <a:pPr marL="171450" indent="-171450">
              <a:buFont typeface="Arial" panose="020B0604020202020204" pitchFamily="34" charset="0"/>
              <a:buChar char="•"/>
            </a:pPr>
            <a:r>
              <a:rPr kumimoji="0" lang="en-US" sz="1200" b="1" i="0" u="none" strike="noStrike" kern="1200" cap="none" spc="0" normalizeH="0" baseline="0" noProof="0" dirty="0">
                <a:ln>
                  <a:noFill/>
                </a:ln>
                <a:solidFill>
                  <a:prstClr val="black"/>
                </a:solidFill>
                <a:effectLst/>
                <a:uLnTx/>
                <a:uFillTx/>
                <a:latin typeface="+mn-lt"/>
                <a:ea typeface="+mn-ea"/>
                <a:cs typeface="+mn-cs"/>
              </a:rPr>
              <a:t>Understand</a:t>
            </a:r>
            <a:r>
              <a:rPr kumimoji="0" lang="en-US" sz="1200" b="0" i="0" u="none" strike="noStrike" kern="1200" cap="none" spc="0" normalizeH="0" baseline="0" noProof="0" dirty="0">
                <a:ln>
                  <a:noFill/>
                </a:ln>
                <a:solidFill>
                  <a:prstClr val="black"/>
                </a:solidFill>
                <a:effectLst/>
                <a:uLnTx/>
                <a:uFillTx/>
                <a:latin typeface="+mn-lt"/>
                <a:ea typeface="+mn-ea"/>
                <a:cs typeface="+mn-cs"/>
              </a:rPr>
              <a:t> the role of a </a:t>
            </a:r>
            <a:r>
              <a:rPr lang="en-US" dirty="0">
                <a:solidFill>
                  <a:prstClr val="black"/>
                </a:solidFill>
              </a:rPr>
              <a:t>project</a:t>
            </a:r>
            <a:r>
              <a:rPr kumimoji="0" lang="en-US" sz="1200" b="0" i="0" u="none" strike="noStrike" kern="1200" cap="none" spc="0" normalizeH="0" baseline="0" noProof="0" dirty="0">
                <a:ln>
                  <a:noFill/>
                </a:ln>
                <a:solidFill>
                  <a:prstClr val="black"/>
                </a:solidFill>
                <a:effectLst/>
                <a:uLnTx/>
                <a:uFillTx/>
                <a:latin typeface="+mn-lt"/>
                <a:ea typeface="+mn-ea"/>
                <a:cs typeface="+mn-cs"/>
              </a:rPr>
              <a:t> </a:t>
            </a:r>
            <a:r>
              <a:rPr lang="en-US" dirty="0">
                <a:solidFill>
                  <a:prstClr val="black"/>
                </a:solidFill>
              </a:rPr>
              <a:t>advisor</a:t>
            </a:r>
            <a:r>
              <a:rPr kumimoji="0" lang="en-US" sz="1200" b="0" i="0" u="none" strike="noStrike" kern="1200" cap="none" spc="0" normalizeH="0" baseline="0" noProof="0" dirty="0">
                <a:ln>
                  <a:noFill/>
                </a:ln>
                <a:solidFill>
                  <a:prstClr val="black"/>
                </a:solidFill>
                <a:effectLst/>
                <a:uLnTx/>
                <a:uFillTx/>
                <a:latin typeface="+mn-lt"/>
                <a:ea typeface="+mn-ea"/>
                <a:cs typeface="+mn-cs"/>
              </a:rPr>
              <a:t>.</a:t>
            </a:r>
            <a:endParaRPr lang="en-US" sz="1200" b="0" i="0" u="none" strike="noStrike" kern="1200" cap="none" spc="0" normalizeH="0" baseline="0" noProof="0">
              <a:ln>
                <a:noFill/>
              </a:ln>
              <a:solidFill>
                <a:prstClr val="black"/>
              </a:solidFill>
              <a:effectLst/>
              <a:uLnTx/>
              <a:uFillTx/>
              <a:latin typeface="+mn-lt"/>
              <a:ea typeface="Calibri"/>
              <a:cs typeface="Calibri"/>
            </a:endParaRPr>
          </a:p>
          <a:p>
            <a:pPr marL="171450" indent="-171450">
              <a:buFont typeface="Arial" panose="020B0604020202020204" pitchFamily="34" charset="0"/>
              <a:buChar char="•"/>
            </a:pPr>
            <a:r>
              <a:rPr lang="en-US" b="1" dirty="0">
                <a:latin typeface="+mn-lt"/>
              </a:rPr>
              <a:t>Explain</a:t>
            </a:r>
            <a:r>
              <a:rPr lang="en-US" b="0" dirty="0">
                <a:latin typeface="+mn-lt"/>
              </a:rPr>
              <a:t> the purpose of </a:t>
            </a:r>
            <a:r>
              <a:rPr lang="en-US" dirty="0"/>
              <a:t>a doctoral project</a:t>
            </a:r>
            <a:endParaRPr lang="en-US" b="0">
              <a:latin typeface="+mn-lt"/>
              <a:ea typeface="Calibri"/>
              <a:cs typeface="Calibri"/>
            </a:endParaRPr>
          </a:p>
          <a:p>
            <a:pPr marL="171450" indent="-171450">
              <a:buFont typeface="Arial" panose="020B0604020202020204" pitchFamily="34" charset="0"/>
              <a:buChar char="•"/>
            </a:pPr>
            <a:r>
              <a:rPr lang="en-US" b="1" dirty="0">
                <a:solidFill>
                  <a:prstClr val="black"/>
                </a:solidFill>
                <a:latin typeface="+mn-lt"/>
              </a:rPr>
              <a:t>Use</a:t>
            </a:r>
            <a:r>
              <a:rPr lang="en-US" b="0" dirty="0">
                <a:solidFill>
                  <a:prstClr val="black"/>
                </a:solidFill>
                <a:latin typeface="+mn-lt"/>
              </a:rPr>
              <a:t> the Doctorate guidebook to advise </a:t>
            </a:r>
            <a:r>
              <a:rPr lang="en-US" dirty="0">
                <a:solidFill>
                  <a:prstClr val="black"/>
                </a:solidFill>
              </a:rPr>
              <a:t>doctoral</a:t>
            </a:r>
            <a:r>
              <a:rPr lang="en-US" b="0" dirty="0">
                <a:solidFill>
                  <a:prstClr val="black"/>
                </a:solidFill>
                <a:latin typeface="+mn-lt"/>
              </a:rPr>
              <a:t> candidates.</a:t>
            </a:r>
            <a:endParaRPr lang="en-US" b="0" dirty="0">
              <a:solidFill>
                <a:prstClr val="black"/>
              </a:solidFill>
              <a:latin typeface="+mn-lt"/>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51008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dirty="0"/>
              <a:t>Advisor Requirements</a:t>
            </a:r>
          </a:p>
          <a:p>
            <a:pPr>
              <a:lnSpc>
                <a:spcPct val="90000"/>
              </a:lnSpc>
            </a:pPr>
            <a:r>
              <a:rPr lang="en-US" dirty="0"/>
              <a:t>Someone wishing to serve as an advisor to doctoral candidates must meet these requirements. </a:t>
            </a:r>
          </a:p>
          <a:p>
            <a:pPr marL="171450" indent="-171450">
              <a:lnSpc>
                <a:spcPct val="90000"/>
              </a:lnSpc>
              <a:buFont typeface="Arial" panose="020B0604020202020204" pitchFamily="34" charset="0"/>
              <a:buChar char="•"/>
            </a:pPr>
            <a:r>
              <a:rPr lang="en-US" dirty="0"/>
              <a:t>An advisor must have earned a doctorate of commissioner science from a council college of commissioner science and have served in various registered commissioner positions. </a:t>
            </a:r>
          </a:p>
          <a:p>
            <a:pPr marL="171450" indent="-171450">
              <a:lnSpc>
                <a:spcPct val="90000"/>
              </a:lnSpc>
              <a:buFont typeface="Arial" panose="020B0604020202020204" pitchFamily="34" charset="0"/>
              <a:buChar char="•"/>
            </a:pPr>
            <a:r>
              <a:rPr lang="en-US" dirty="0"/>
              <a:t>It is understood that an individual who has earned their doctorate of commissioner science will be an experienced commissioner and possess a deep understanding of what it means to provide unit service.  </a:t>
            </a:r>
          </a:p>
          <a:p>
            <a:pPr marL="171450" indent="-171450">
              <a:lnSpc>
                <a:spcPct val="90000"/>
              </a:lnSpc>
              <a:buFont typeface="Arial" panose="020B0604020202020204" pitchFamily="34" charset="0"/>
              <a:buChar char="•"/>
            </a:pPr>
            <a:r>
              <a:rPr lang="en-US" dirty="0"/>
              <a:t>The advisor must be approved by the council dean of the college of commissioner science or the dean of doctoral studies. </a:t>
            </a:r>
            <a:endParaRPr lang="en-US" dirty="0">
              <a:highlight>
                <a:srgbClr val="FFFF00"/>
              </a:highlight>
            </a:endParaRPr>
          </a:p>
          <a:p>
            <a:pPr>
              <a:lnSpc>
                <a:spcPct val="90000"/>
              </a:lnSpc>
            </a:pPr>
            <a:endParaRPr lang="en-US" dirty="0"/>
          </a:p>
          <a:p>
            <a:pPr>
              <a:lnSpc>
                <a:spcPct val="90000"/>
              </a:lnSpc>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3474011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if no one in the council qualifies to be a doctoral advisor? </a:t>
            </a:r>
          </a:p>
          <a:p>
            <a:endParaRPr lang="en-US" dirty="0"/>
          </a:p>
          <a:p>
            <a:r>
              <a:rPr lang="en-US" dirty="0"/>
              <a:t>This is when the council commissioner and or the college dean contacts the council service territory commissioner and asks for help in finding a commissioner that holds a doctorate degree to see if that person would be willing to serve as a doctoral advisor. </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327007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Role of the </a:t>
            </a:r>
            <a:r>
              <a:rPr lang="en-US" b="1" dirty="0"/>
              <a:t>doctoral</a:t>
            </a:r>
            <a:r>
              <a:rPr lang="en-US" sz="1200" b="1" kern="1200" dirty="0">
                <a:solidFill>
                  <a:schemeClr val="tx1"/>
                </a:solidFill>
                <a:effectLst/>
                <a:latin typeface="+mn-lt"/>
                <a:ea typeface="+mn-ea"/>
                <a:cs typeface="+mn-cs"/>
              </a:rPr>
              <a:t> </a:t>
            </a:r>
            <a:r>
              <a:rPr lang="en-US" b="1" dirty="0"/>
              <a:t>advisor</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a:t>
            </a:r>
            <a:r>
              <a:rPr lang="en-US" dirty="0"/>
              <a:t>doctorate</a:t>
            </a:r>
            <a:r>
              <a:rPr lang="en-US" sz="1200" kern="1200" dirty="0">
                <a:solidFill>
                  <a:schemeClr val="tx1"/>
                </a:solidFill>
                <a:effectLst/>
                <a:latin typeface="+mn-lt"/>
                <a:ea typeface="+mn-ea"/>
                <a:cs typeface="+mn-cs"/>
              </a:rPr>
              <a:t> of </a:t>
            </a:r>
            <a:r>
              <a:rPr lang="en-US" dirty="0"/>
              <a:t>commissioner</a:t>
            </a:r>
            <a:r>
              <a:rPr lang="en-US" sz="1200" kern="1200" dirty="0">
                <a:solidFill>
                  <a:schemeClr val="tx1"/>
                </a:solidFill>
                <a:effectLst/>
                <a:latin typeface="+mn-lt"/>
                <a:ea typeface="+mn-ea"/>
                <a:cs typeface="+mn-cs"/>
              </a:rPr>
              <a:t> </a:t>
            </a:r>
            <a:r>
              <a:rPr lang="en-US" dirty="0"/>
              <a:t>science</a:t>
            </a:r>
            <a:r>
              <a:rPr lang="en-US" sz="1200" kern="1200" dirty="0">
                <a:solidFill>
                  <a:schemeClr val="tx1"/>
                </a:solidFill>
                <a:effectLst/>
                <a:latin typeface="+mn-lt"/>
                <a:ea typeface="+mn-ea"/>
                <a:cs typeface="+mn-cs"/>
              </a:rPr>
              <a:t> advisor is an experienced commissioner leader with advanced knowledge of the commissioner role, unit service, and Scouting administration. Advisors often bring broad experience in program support, training, and organizational leadership.</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advisor serves as a </a:t>
            </a:r>
            <a:r>
              <a:rPr lang="en-US" sz="1200" b="1" kern="1200" dirty="0">
                <a:solidFill>
                  <a:schemeClr val="tx1"/>
                </a:solidFill>
                <a:effectLst/>
                <a:latin typeface="+mn-lt"/>
                <a:ea typeface="+mn-ea"/>
                <a:cs typeface="+mn-cs"/>
              </a:rPr>
              <a:t>mentor, guide, and resource</a:t>
            </a:r>
            <a:r>
              <a:rPr lang="en-US" sz="1200" kern="1200" dirty="0">
                <a:solidFill>
                  <a:schemeClr val="tx1"/>
                </a:solidFill>
                <a:effectLst/>
                <a:latin typeface="+mn-lt"/>
                <a:ea typeface="+mn-ea"/>
                <a:cs typeface="+mn-cs"/>
              </a:rPr>
              <a:t>, helping the doctoral candidate identify meaningful goals and design a </a:t>
            </a:r>
            <a:r>
              <a:rPr lang="en-US" dirty="0"/>
              <a:t>commissioner</a:t>
            </a:r>
            <a:r>
              <a:rPr lang="en-US" sz="1200" kern="1200" dirty="0">
                <a:solidFill>
                  <a:schemeClr val="tx1"/>
                </a:solidFill>
                <a:effectLst/>
                <a:latin typeface="+mn-lt"/>
                <a:ea typeface="+mn-ea"/>
                <a:cs typeface="+mn-cs"/>
              </a:rPr>
              <a:t> </a:t>
            </a:r>
            <a:r>
              <a:rPr lang="en-US" dirty="0"/>
              <a:t>science</a:t>
            </a:r>
            <a:r>
              <a:rPr lang="en-US" sz="1200" kern="1200" dirty="0">
                <a:solidFill>
                  <a:schemeClr val="tx1"/>
                </a:solidFill>
                <a:effectLst/>
                <a:latin typeface="+mn-lt"/>
                <a:ea typeface="+mn-ea"/>
                <a:cs typeface="+mn-cs"/>
              </a:rPr>
              <a:t> doctoral project that strengthens unit service and the effectiveness of the commissioner corps.</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Advising is a collaborative, hands-on process. The advisor guides the candidate, reviews progress, and evaluates whether the project demonstrates measurable impact and practical value to commissioner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3501037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pPr defTabSz="966612">
              <a:defRPr/>
            </a:pPr>
            <a:r>
              <a:rPr lang="en-US" b="1" dirty="0"/>
              <a:t>Doctoral Advisor</a:t>
            </a:r>
            <a:r>
              <a:rPr lang="en-US" sz="1200" b="1" kern="1200" dirty="0">
                <a:solidFill>
                  <a:schemeClr val="tx1"/>
                </a:solidFill>
                <a:effectLst/>
                <a:latin typeface="+mn-lt"/>
                <a:ea typeface="+mn-ea"/>
                <a:cs typeface="+mn-cs"/>
              </a:rPr>
              <a:t> Primary Responsibilities</a:t>
            </a:r>
          </a:p>
          <a:p>
            <a:r>
              <a:rPr lang="en-US" b="1" dirty="0">
                <a:solidFill>
                  <a:srgbClr val="000000"/>
                </a:solidFill>
                <a:ea typeface="Times New Roman" panose="02020603050405020304" pitchFamily="18" charset="0"/>
                <a:cs typeface="Times New Roman" panose="02020603050405020304" pitchFamily="18" charset="0"/>
              </a:rPr>
              <a:t>Handouts:  1 per person</a:t>
            </a:r>
          </a:p>
          <a:p>
            <a:r>
              <a:rPr lang="en-US" dirty="0">
                <a:solidFill>
                  <a:srgbClr val="000000"/>
                </a:solidFill>
                <a:ea typeface="Times New Roman" panose="02020603050405020304" pitchFamily="18" charset="0"/>
                <a:cs typeface="Times New Roman" panose="02020603050405020304" pitchFamily="18" charset="0"/>
              </a:rPr>
              <a:t>DCS 507 – Identify a Need in Unit Service for Your Doctorate Topic</a:t>
            </a:r>
            <a:endParaRPr lang="en-US" dirty="0">
              <a:ea typeface="Times New Roman" panose="02020603050405020304" pitchFamily="18" charset="0"/>
            </a:endParaRPr>
          </a:p>
          <a:p>
            <a:r>
              <a:rPr lang="en-US" dirty="0">
                <a:solidFill>
                  <a:srgbClr val="000000"/>
                </a:solidFill>
                <a:ea typeface="Times New Roman" panose="02020603050405020304" pitchFamily="18" charset="0"/>
                <a:cs typeface="Times New Roman" panose="02020603050405020304" pitchFamily="18" charset="0"/>
              </a:rPr>
              <a:t>DCS 507 – Suggested Doctoral Project Form (fillable)</a:t>
            </a:r>
            <a:endParaRPr lang="en-US" dirty="0">
              <a:ea typeface="Times New Roman" panose="02020603050405020304" pitchFamily="18" charset="0"/>
            </a:endParaRPr>
          </a:p>
          <a:p>
            <a:r>
              <a:rPr lang="en-US" dirty="0">
                <a:solidFill>
                  <a:srgbClr val="000000"/>
                </a:solidFill>
                <a:ea typeface="Times New Roman" panose="02020603050405020304" pitchFamily="18" charset="0"/>
                <a:cs typeface="Times New Roman" panose="02020603050405020304" pitchFamily="18" charset="0"/>
              </a:rPr>
              <a:t>DCS 507 – Checklist for Editing Doctorate Project Reports</a:t>
            </a:r>
            <a:endParaRPr lang="en-US" dirty="0"/>
          </a:p>
          <a:p>
            <a:r>
              <a:rPr lang="en-US" dirty="0"/>
              <a:t>DCS 507 – Guidelines for Doctoral Project Consideration</a:t>
            </a:r>
          </a:p>
          <a:p>
            <a:pPr defTabSz="966612">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an advisor to doctoral candidates, you will guide them in selecting a topic that will help them enhance their skills as a commissioner and those of other commissioners in their district and council by providing coaching and feedback.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advisor’s key responsibilities include: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Guiding topic selection.</a:t>
            </a:r>
            <a:r>
              <a:rPr lang="en-US" sz="1200" kern="1200" dirty="0">
                <a:solidFill>
                  <a:schemeClr val="tx1"/>
                </a:solidFill>
                <a:effectLst/>
                <a:latin typeface="+mn-lt"/>
                <a:ea typeface="+mn-ea"/>
                <a:cs typeface="+mn-cs"/>
              </a:rPr>
              <a:t> Help the candidate choose a project that strengthens unit service and relates to their registered commissioner role. In some cases, councils may approve topics in other areas of Scouting when a direct unit-service topic is not practical.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Helping define and focus.</a:t>
            </a:r>
            <a:r>
              <a:rPr lang="en-US" sz="1200" kern="1200" dirty="0">
                <a:solidFill>
                  <a:schemeClr val="tx1"/>
                </a:solidFill>
                <a:effectLst/>
                <a:latin typeface="+mn-lt"/>
                <a:ea typeface="+mn-ea"/>
                <a:cs typeface="+mn-cs"/>
              </a:rPr>
              <a:t> </a:t>
            </a:r>
            <a:r>
              <a:rPr lang="en-US" dirty="0"/>
              <a:t>Encourage candidates to focus their project so that it is realistic, achievable, and can be completed within a reasonable timeframe using available resources. </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Supporting research and project development.</a:t>
            </a:r>
            <a:r>
              <a:rPr lang="en-US" sz="1200" kern="1200" dirty="0">
                <a:solidFill>
                  <a:schemeClr val="tx1"/>
                </a:solidFill>
                <a:effectLst/>
                <a:latin typeface="+mn-lt"/>
                <a:ea typeface="+mn-ea"/>
                <a:cs typeface="+mn-cs"/>
              </a:rPr>
              <a:t> Recommend useful sources such as Scouting literature, surveys, interviews, questionnaires, and other research materials.</a:t>
            </a:r>
          </a:p>
          <a:p>
            <a:pPr defTabSz="966612">
              <a:defRPr/>
            </a:pPr>
            <a:endParaRPr lang="en-US" b="1" dirty="0"/>
          </a:p>
          <a:p>
            <a:pPr marL="171450" indent="-171450">
              <a:buFont typeface="Arial" panose="020B0604020202020204" pitchFamily="34" charset="0"/>
              <a:buChar char="•"/>
            </a:pPr>
            <a:endParaRPr lang="en-US" dirty="0"/>
          </a:p>
          <a:p>
            <a:pPr marL="0" marR="0">
              <a:spcBef>
                <a:spcPts val="0"/>
              </a:spcBef>
              <a:spcAft>
                <a:spcPts val="0"/>
              </a:spcAft>
            </a:pPr>
            <a:endParaRPr lang="en-US" b="1" dirty="0">
              <a:cs typeface="Calibri"/>
            </a:endParaRPr>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17209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Doctoral Advisor Responsibilities (cont.)</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Reviewing written work.</a:t>
            </a:r>
            <a:r>
              <a:rPr lang="en-US" sz="1200" kern="1200" dirty="0">
                <a:solidFill>
                  <a:schemeClr val="tx1"/>
                </a:solidFill>
                <a:effectLst/>
                <a:latin typeface="+mn-lt"/>
                <a:ea typeface="+mn-ea"/>
                <a:cs typeface="+mn-cs"/>
              </a:rPr>
              <a:t> Meet regularly with the candidate to review progress, offer encouragement, and provide constructive guidance. Remind them to save all materials, data, and notes they collect so these resources are available when preparing the final report.</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As the report is written, provide feedback on draft reports</a:t>
            </a:r>
            <a:r>
              <a:rPr lang="en-US" sz="1200" kern="1200" dirty="0">
                <a:solidFill>
                  <a:schemeClr val="tx1"/>
                </a:solidFill>
                <a:effectLst/>
                <a:latin typeface="+mn-lt"/>
                <a:ea typeface="+mn-ea"/>
                <a:cs typeface="+mn-cs"/>
              </a:rPr>
              <a:t>. Ensure the purpose is clear, the analysis supports the outcomes, and the conclusions demonstrate practical impact.</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Verifying and submitting the project.</a:t>
            </a:r>
            <a:r>
              <a:rPr lang="en-US" sz="1200" kern="1200" dirty="0">
                <a:solidFill>
                  <a:schemeClr val="tx1"/>
                </a:solidFill>
                <a:effectLst/>
                <a:latin typeface="+mn-lt"/>
                <a:ea typeface="+mn-ea"/>
                <a:cs typeface="+mn-cs"/>
              </a:rPr>
              <a:t> Confirm that the final project fulfills the approved proposal and demonstrates value to unit service.</a:t>
            </a:r>
            <a:endParaRPr lang="en-US" b="1" dirty="0"/>
          </a:p>
          <a:p>
            <a:pPr marL="171450" indent="-171450">
              <a:buFont typeface="Arial" panose="020B0604020202020204" pitchFamily="34" charset="0"/>
              <a:buChar char="•"/>
            </a:pPr>
            <a:endParaRPr lang="en-US" b="1" dirty="0"/>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2707503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Project Review and Approval</a:t>
            </a:r>
          </a:p>
          <a:p>
            <a:r>
              <a:rPr lang="en-US" sz="1200" kern="1200" dirty="0">
                <a:solidFill>
                  <a:schemeClr val="tx1"/>
                </a:solidFill>
                <a:effectLst/>
                <a:latin typeface="+mn-lt"/>
                <a:ea typeface="+mn-ea"/>
                <a:cs typeface="+mn-cs"/>
              </a:rPr>
              <a:t>Keep the </a:t>
            </a:r>
            <a:r>
              <a:rPr lang="en-US" dirty="0"/>
              <a:t>commissioner</a:t>
            </a:r>
            <a:r>
              <a:rPr lang="en-US" sz="1200" kern="1200" dirty="0">
                <a:solidFill>
                  <a:schemeClr val="tx1"/>
                </a:solidFill>
                <a:effectLst/>
                <a:latin typeface="+mn-lt"/>
                <a:ea typeface="+mn-ea"/>
                <a:cs typeface="+mn-cs"/>
              </a:rPr>
              <a:t> </a:t>
            </a:r>
            <a:r>
              <a:rPr lang="en-US" dirty="0"/>
              <a:t>college</a:t>
            </a:r>
            <a:r>
              <a:rPr lang="en-US" sz="1200" kern="1200" dirty="0">
                <a:solidFill>
                  <a:schemeClr val="tx1"/>
                </a:solidFill>
                <a:effectLst/>
                <a:latin typeface="+mn-lt"/>
                <a:ea typeface="+mn-ea"/>
                <a:cs typeface="+mn-cs"/>
              </a:rPr>
              <a:t> dean or designee informed of the candidate’s progress.</a:t>
            </a:r>
            <a:endParaRPr lang="en-US" sz="1200" kern="1200" dirty="0">
              <a:solidFill>
                <a:schemeClr val="tx1"/>
              </a:solidFill>
              <a:effectLst/>
              <a:latin typeface="+mn-lt"/>
              <a:ea typeface="Calibri"/>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council establishes its own process for reviewing and approving </a:t>
            </a:r>
            <a:r>
              <a:rPr lang="en-US" dirty="0"/>
              <a:t>Doctorate</a:t>
            </a:r>
            <a:r>
              <a:rPr lang="en-US" sz="1200" kern="1200" dirty="0">
                <a:solidFill>
                  <a:schemeClr val="tx1"/>
                </a:solidFill>
                <a:effectLst/>
                <a:latin typeface="+mn-lt"/>
                <a:ea typeface="+mn-ea"/>
                <a:cs typeface="+mn-cs"/>
              </a:rPr>
              <a:t> of Commissioner Science projects. Some councils convene a doctoral review committee composed of commissioners who have earned the doctorate, while others delegate project review and acceptance to the advisor. Councils determine their own procedures for submission and awarding of the doctorate.</a:t>
            </a:r>
            <a:endParaRPr lang="en-US" sz="1200" kern="1200" dirty="0">
              <a:solidFill>
                <a:schemeClr val="tx1"/>
              </a:solidFill>
              <a:effectLst/>
              <a:latin typeface="+mn-lt"/>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2466386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r>
              <a:rPr lang="en-US" b="1" dirty="0"/>
              <a:t>Doctoral Project Purpose</a:t>
            </a:r>
          </a:p>
          <a:p>
            <a:r>
              <a:rPr lang="en-US" dirty="0"/>
              <a:t>A doctoral project asks commissioners to think carefully about how they serve units. It gives candidates an opportunity to apply the skills and knowledge they have gained through the college of commissioner science. By studying a commissioner-related topic in depth, candidates go beyond </a:t>
            </a:r>
            <a:r>
              <a:rPr lang="en-US" b="1" dirty="0"/>
              <a:t>position-specific </a:t>
            </a:r>
            <a:r>
              <a:rPr lang="en-US" dirty="0"/>
              <a:t>training and develop a stronger understanding of their subject.</a:t>
            </a:r>
          </a:p>
          <a:p>
            <a:endParaRPr lang="en-US" dirty="0"/>
          </a:p>
          <a:p>
            <a:r>
              <a:rPr lang="en-US" dirty="0"/>
              <a:t>The project serves as a capstone, showing that the candidate can apply what they have learned to </a:t>
            </a:r>
            <a:r>
              <a:rPr lang="en-US" b="1" dirty="0"/>
              <a:t>real-world</a:t>
            </a:r>
            <a:r>
              <a:rPr lang="en-US" dirty="0"/>
              <a:t> unit service. Completing this work reflects the importance of the Doctorate of Commissioner Science and demonstrates that the commissioner has </a:t>
            </a:r>
            <a:r>
              <a:rPr lang="en-US" b="1" dirty="0"/>
              <a:t>strengthened</a:t>
            </a:r>
            <a:r>
              <a:rPr lang="en-US" dirty="0"/>
              <a:t> the methods and impact of unit service for all commissioners.</a:t>
            </a:r>
          </a:p>
          <a:p>
            <a:endParaRPr lang="en-US" dirty="0"/>
          </a:p>
          <a:p>
            <a:r>
              <a:rPr lang="en-US" dirty="0"/>
              <a:t>Project topics should focus on unit service and relate to the commissioner role in which the candidate is registered. If a unit-service topic is not practical, a council may approve a topic from another area of Scouting. The council commissioner, or someone they designate, may approve these exceptions.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25571704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4783D92-6573-DA26-F026-080512160436}"/>
              </a:ext>
            </a:extLst>
          </p:cNvPr>
          <p:cNvSpPr txBox="1"/>
          <p:nvPr/>
        </p:nvSpPr>
        <p:spPr>
          <a:xfrm>
            <a:off x="5063054" y="91430"/>
            <a:ext cx="3037161" cy="646331"/>
          </a:xfrm>
          <a:prstGeom prst="rect">
            <a:avLst/>
          </a:prstGeom>
          <a:noFill/>
        </p:spPr>
        <p:txBody>
          <a:bodyPr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College of Commissioner Science</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872" y="91321"/>
            <a:ext cx="2005006" cy="413152"/>
          </a:xfrm>
          <a:prstGeom prst="rect">
            <a:avLst/>
          </a:prstGeom>
        </p:spPr>
      </p:pic>
    </p:spTree>
    <p:extLst>
      <p:ext uri="{BB962C8B-B14F-4D97-AF65-F5344CB8AC3E}">
        <p14:creationId xmlns:p14="http://schemas.microsoft.com/office/powerpoint/2010/main" val="2340865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604E-0C29-FD15-1CE2-08504EB8BE44}"/>
              </a:ext>
            </a:extLst>
          </p:cNvPr>
          <p:cNvSpPr>
            <a:spLocks noGrp="1"/>
          </p:cNvSpPr>
          <p:nvPr>
            <p:ph type="title"/>
          </p:nvPr>
        </p:nvSpPr>
        <p:spPr>
          <a:xfrm>
            <a:off x="0" y="400754"/>
            <a:ext cx="4514850" cy="560567"/>
          </a:xfrm>
        </p:spPr>
        <p:txBody>
          <a:bodyPr>
            <a:normAutofit/>
          </a:bodyPr>
          <a:lstStyle>
            <a:lvl1pPr>
              <a:defRPr sz="2700" b="1">
                <a:solidFill>
                  <a:schemeClr val="tx1"/>
                </a:solidFill>
                <a:latin typeface="+mn-lt"/>
              </a:defRPr>
            </a:lvl1p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CEC5A280-151D-B9AE-003D-62DE928D9B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E79DA9-F93E-2D64-4639-F32EFB49B723}"/>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73F8289-F434-94F2-8B81-B0F910BC1869}"/>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A316E99-349B-45DE-1CB8-58DF2823EC1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233882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5F3595-51B3-A911-142E-F9AB7729045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8812E-555F-A83E-B991-7669CB2F3BC7}"/>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A86C5B-9B4D-9190-0D53-FBBD8475BFC7}"/>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398CF8E-3BA2-3542-CC90-613AA134B67E}"/>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D8F88AEA-E9BF-CE53-9E09-3671FD43243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52045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B9802-733D-AD0D-B1B0-C5DB69C96B54}"/>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1AF5F-1A84-27DC-68B9-779A60ED4C88}"/>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FE1079-C15D-67C8-2942-4E171ABDD649}"/>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1BF0039B-F24B-95D2-8BA7-303031E10E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9E00D8-339C-411A-4A79-EAB34E222821}"/>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9297349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9FFD9-E423-CF8A-D3A4-F4B6CE2B16A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9E1E43-21FA-FBD6-EEC5-B1154EE756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747456-128F-321B-A9BD-F7DEA3A045F4}"/>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AD6B1D97-B1D6-BB53-2179-759878AFED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70145F-56AC-6D6E-10DF-61A5A3A00F7F}"/>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3698613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6B25A-7EC3-02C1-7F02-232BBFD88AF2}"/>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0338D9-34C2-5D6E-DD15-261A6AA08FAF}"/>
              </a:ext>
            </a:extLst>
          </p:cNvPr>
          <p:cNvSpPr>
            <a:spLocks noGrp="1"/>
          </p:cNvSpPr>
          <p:nvPr>
            <p:ph type="body" idx="1"/>
          </p:nvPr>
        </p:nvSpPr>
        <p:spPr>
          <a:xfrm>
            <a:off x="623888" y="4589463"/>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728A1AE-214B-73B9-7C98-FAB70AE35D30}"/>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545215EA-C678-9D99-FC82-C5B3A36012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05CB5-172C-8787-253B-90DB41C46EF4}"/>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2999866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993B9-098D-5398-D685-44DCD9EDF1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3C45F5-6AC4-64F7-6C93-6980090E1C9C}"/>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1F91A3-1076-B156-47F5-2642D368AC61}"/>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3637653-413F-2B34-2FC0-D00641DB345D}"/>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6" name="Footer Placeholder 5">
            <a:extLst>
              <a:ext uri="{FF2B5EF4-FFF2-40B4-BE49-F238E27FC236}">
                <a16:creationId xmlns:a16="http://schemas.microsoft.com/office/drawing/2014/main" id="{75975262-B51E-2AD7-CCC4-657A8D49E7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E81F92E-4F5F-44AE-1316-0B330949DF29}"/>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1911115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AEC89-7CFC-ED96-E060-C148964E9F62}"/>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00A3B40-B118-F3FC-27EF-624DA332D6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0BB96E0-7EB2-0FB8-018A-C95B6C7FED8A}"/>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894A9B9-F7ED-BC19-44A5-5AD4F94CE01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3BF4CE-9806-ACDF-5DFB-105C62B39D96}"/>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15DCC5-F47E-8B3C-6DF4-63E5F66D2C67}"/>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8" name="Footer Placeholder 7">
            <a:extLst>
              <a:ext uri="{FF2B5EF4-FFF2-40B4-BE49-F238E27FC236}">
                <a16:creationId xmlns:a16="http://schemas.microsoft.com/office/drawing/2014/main" id="{20108198-0912-0B83-64F7-6FA4CACEA3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8EBFD3-F850-2A43-87B9-AE8D91232FE5}"/>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4694940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1CB3B-4BC9-6ADB-6696-39F7CCFDBA6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F71CB7E-2ECC-9448-1F1C-C2691233E79E}"/>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4" name="Footer Placeholder 3">
            <a:extLst>
              <a:ext uri="{FF2B5EF4-FFF2-40B4-BE49-F238E27FC236}">
                <a16:creationId xmlns:a16="http://schemas.microsoft.com/office/drawing/2014/main" id="{592A2D08-077D-9EE1-7108-5B1AA01DA4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195488-B478-EB92-AB02-38E0C9DDE27A}"/>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1454170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B00C8B-0BC6-7BB1-ABD7-BEC2DB72DD38}"/>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3" name="Footer Placeholder 2">
            <a:extLst>
              <a:ext uri="{FF2B5EF4-FFF2-40B4-BE49-F238E27FC236}">
                <a16:creationId xmlns:a16="http://schemas.microsoft.com/office/drawing/2014/main" id="{2BC352A6-4C35-AA43-2BCF-555EAF350B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F21397-9CC3-AF11-FB3B-A33CC28F6CFC}"/>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1095640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C35BA-E047-D72F-6070-A60A1B5A260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529C07-1027-4D26-E080-F5C0BB87885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4ADB29E-7139-58E6-87FC-984C7ED6BBD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8B8FAA-FEA5-993F-F86C-13FD3CB744D9}"/>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6" name="Footer Placeholder 5">
            <a:extLst>
              <a:ext uri="{FF2B5EF4-FFF2-40B4-BE49-F238E27FC236}">
                <a16:creationId xmlns:a16="http://schemas.microsoft.com/office/drawing/2014/main" id="{8E2041E6-30A0-F986-BC0E-139974611F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0CA35A-DAE8-F46B-FEAC-7C22204E465C}"/>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3006813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7A34-5A60-2008-9D35-C397459A162B}"/>
              </a:ext>
            </a:extLst>
          </p:cNvPr>
          <p:cNvSpPr>
            <a:spLocks noGrp="1"/>
          </p:cNvSpPr>
          <p:nvPr>
            <p:ph type="title"/>
          </p:nvPr>
        </p:nvSpPr>
        <p:spPr>
          <a:xfrm>
            <a:off x="0" y="268258"/>
            <a:ext cx="4348151" cy="595285"/>
          </a:xfrm>
        </p:spPr>
        <p:txBody>
          <a:bodyPr>
            <a:noAutofit/>
          </a:bodyPr>
          <a:lstStyle>
            <a:lvl1pPr>
              <a:defRPr sz="2700" b="1">
                <a:latin typeface="+mn-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447BF3A-BDC8-A540-D98C-CCAF9A4AF8C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AB5B5F3-29C9-A818-5A8D-4C3E422632D8}"/>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8D6CDA90-0A60-1D3F-8EB1-7452C5B0C7C0}"/>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71110D3-63F4-282A-AD7F-6E2178BBB87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2906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E01C6-8F02-06EF-DAB5-541C58644B45}"/>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9E4A29-817D-5449-7582-53458F3E31F4}"/>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BEDC00D-3D96-9FFA-E30D-CC497B8B376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908308-1190-1533-87EB-7D5704C00672}"/>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6" name="Footer Placeholder 5">
            <a:extLst>
              <a:ext uri="{FF2B5EF4-FFF2-40B4-BE49-F238E27FC236}">
                <a16:creationId xmlns:a16="http://schemas.microsoft.com/office/drawing/2014/main" id="{840D62CD-3885-AFDD-87BD-AC93D713D1F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A56029-4719-C388-2859-009F63532C52}"/>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985347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FF294-37BE-03FE-AA80-A75ACE50730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D21271-398E-8F6B-A915-3031C8BC9DE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4CFE63-AF8A-59D0-D959-E5779A3C2397}"/>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6FF36BF0-66F9-6C3D-1349-54396A6D4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1B269-CFFA-B2E9-FFE0-D26133D5484E}"/>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377210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01BED6-E494-36D9-204E-25DCCAAF0218}"/>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01710E-3994-424F-3326-8539C7288A5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CDC4E3-F64E-8CCF-653B-C7A458493B62}"/>
              </a:ext>
            </a:extLst>
          </p:cNvPr>
          <p:cNvSpPr>
            <a:spLocks noGrp="1"/>
          </p:cNvSpPr>
          <p:nvPr>
            <p:ph type="dt" sz="half" idx="10"/>
          </p:nvPr>
        </p:nvSpPr>
        <p:spPr/>
        <p:txBody>
          <a:body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0ABA7FC1-60DB-ABCF-5456-21EA42C720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794CB0-5C10-D0CC-B8DE-79539B4B17C9}"/>
              </a:ext>
            </a:extLst>
          </p:cNvPr>
          <p:cNvSpPr>
            <a:spLocks noGrp="1"/>
          </p:cNvSpPr>
          <p:nvPr>
            <p:ph type="sldNum" sz="quarter" idx="12"/>
          </p:nvPr>
        </p:nvSpPr>
        <p:spPr/>
        <p:txBody>
          <a:bodyPr/>
          <a:lstStyle/>
          <a:p>
            <a:fld id="{D54E9A1C-4A55-4C5A-A4A8-030AE3BC50B2}" type="slidenum">
              <a:rPr lang="en-US" smtClean="0"/>
              <a:t>‹#›</a:t>
            </a:fld>
            <a:endParaRPr lang="en-US"/>
          </a:p>
        </p:txBody>
      </p:sp>
    </p:spTree>
    <p:extLst>
      <p:ext uri="{BB962C8B-B14F-4D97-AF65-F5344CB8AC3E}">
        <p14:creationId xmlns:p14="http://schemas.microsoft.com/office/powerpoint/2010/main" val="24464398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A6661-B8B3-258E-40CC-FCECEAFD5FD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80E5151C-4E97-652E-10FD-7B9A96DEB83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D718D1E-B5B2-5AA8-181C-503935E9EA0A}"/>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488B46E-4109-23D3-5927-24E249C59652}"/>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D2692D1-B2B6-DC87-F41A-0B029B3FA121}"/>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25070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B01D1-788C-1B4A-F62B-76CE0DA234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01192E-A151-31D9-496E-12F8034524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499B43-6B67-B29A-0F1E-AC07BB921AD3}"/>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9544C6A0-68CF-6757-D9A0-CD7C879BF645}"/>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F9B792B5-CF9B-288C-327D-6798C9DFBF72}"/>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5397773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49350-56B1-AF06-03E5-D92B378020D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AEFB2FBE-6B69-7473-ECFD-5EEE97956C5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BCF746-3DBC-56D0-5FA1-CDE78828385F}"/>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3D5B5A7-89DC-9864-EBF3-193C175D9E1D}"/>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5251950-F024-8156-041D-25CFAFD29704}"/>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5878288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600FA-A521-A639-A5BA-4CC01BCE97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705BC85-1EE4-6C90-E11C-7AF117B54EF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773F97-6F20-F855-FBDB-5D602944DAFE}"/>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D7DC8F1-7E9B-0794-7758-979EC2D4413B}"/>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31E8713-1826-2E4D-C0BA-4E3D1593B819}"/>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053F747B-34FB-3877-77FA-547E8BF05BCC}"/>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9123553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40D70-B85F-CDD9-32B1-2B691F31A8F5}"/>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A7BB88-8CC6-65CF-9E7C-CE08111B71F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9A5B19E8-7405-C238-114E-52F893A8C220}"/>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46B585F-93B6-A3EF-22E0-739B56883E5D}"/>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BC49310B-9D13-C07B-E6C3-B972E7FF4877}"/>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C1E25D-12CF-A73C-512A-221B4AD0EF86}"/>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FB499D60-3894-1998-67DE-4C46DA2B7487}"/>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EF797F33-6891-8E56-9366-D5B42C0F48A1}"/>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5968125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73C22-A7CF-3B8E-74E1-6C15A7E92B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00F2D0-71B0-5E7B-3DE7-4DFE666AE1FE}"/>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374B432D-6961-443E-96FA-2CB735959954}"/>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2D98FA83-EC0D-E18F-5CC4-86DEB30B42B4}"/>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146260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80575-4A1D-E5EE-E968-9B2EDC791A50}"/>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2A9DC3F3-6D1D-1A23-E65F-A3793A4FD0AF}"/>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DB1950E-F381-AE81-0FCC-369712F6EE21}"/>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826355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0CB67-B311-B181-9B94-A8DFD7DDA599}"/>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9FCB4BD-3055-E623-D88B-1C5A3C62D4E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DBE9D83-19B6-B52F-0031-1AFDE26869C2}"/>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90E3FDB-DEFB-4224-9216-2BAF743C37E4}" type="datetime1">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7D7A008-4882-3DED-E52D-AD4F100CC99B}"/>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FCC4794-B0B7-2A5B-83BA-53347B162FF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5E9EF-0E09-4EC8-B2E7-937A0924E50B}"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51212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4AC56-DD79-4C1E-63FA-D1AF7DF094CB}"/>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A78FBA89-3929-BFDF-B8A6-04F41581D29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87168F9-9D08-BD2E-ECD3-D520FB7763E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FC162F5-5A9F-2015-2F7D-C6D7A68760B4}"/>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CA3BC429-358D-93BA-BBCB-CD323DC4F9D0}"/>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4B8947CF-A724-8E25-1FBC-00A5BF1F5C3D}"/>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8091938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DEAA3-DD27-B714-BF09-EABB0EC1B584}"/>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B141907-3601-A843-10B8-02F67176059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4C478833-7721-D32C-1FE3-E262AA36361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989F29E-71C1-9FA3-44DB-717249AD7A65}"/>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DA09FB23-A7C0-F569-6C80-50DA7F604D19}"/>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CB91CD4-0F96-F3D1-5157-BE81EBA16032}"/>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10752347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6454B-BBFD-3978-B4CC-FF2DE119FB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00C5E21-7EEF-43CA-F9D5-0834AFB9D2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98F814-D50C-3751-C2DA-4AF01F4477FC}"/>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1529744-C4FA-78B4-9EC8-04E21C3618AF}"/>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6747EB7-4B6C-E74D-A4E7-69C224EB5517}"/>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41270806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C40BFC-C8AA-D1C1-CC1F-D091AB8F37A6}"/>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6800E0-F62D-C5AB-6CB4-787CCF3BE14B}"/>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85408B-0305-AAF6-FBF8-FEFB60E104A0}"/>
              </a:ext>
            </a:extLst>
          </p:cNvPr>
          <p:cNvSpPr>
            <a:spLocks noGrp="1"/>
          </p:cNvSpPr>
          <p:nvPr>
            <p:ph type="dt" sz="half" idx="10"/>
          </p:nvPr>
        </p:nvSpPr>
        <p:spPr/>
        <p:txBody>
          <a:body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0B0D2F57-30E9-9F68-0132-D3CD787DC364}"/>
              </a:ext>
            </a:extLst>
          </p:cNvPr>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C083E15-49A8-81B9-60C2-1ACD1CDFE60B}"/>
              </a:ext>
            </a:extLst>
          </p:cNvPr>
          <p:cNvSpPr>
            <a:spLocks noGrp="1"/>
          </p:cNvSpPr>
          <p:nvPr>
            <p:ph type="sldNum" sz="quarter" idx="12"/>
          </p:nvPr>
        </p:nvSpPr>
        <p:spPr/>
        <p:txBody>
          <a:body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26310857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1CDD878-4158-4535-8D50-36FC6CCDCBF2}" type="datetimeFigureOut">
              <a:rPr lang="en-US" smtClean="0"/>
              <a:t>3/13/2026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TextBox 6">
            <a:extLst>
              <a:ext uri="{FF2B5EF4-FFF2-40B4-BE49-F238E27FC236}">
                <a16:creationId xmlns:a16="http://schemas.microsoft.com/office/drawing/2014/main" id="{B85EF6C6-A207-CFBE-FAA8-DA48B2D3C9F0}"/>
              </a:ext>
            </a:extLst>
          </p:cNvPr>
          <p:cNvSpPr txBox="1"/>
          <p:nvPr/>
        </p:nvSpPr>
        <p:spPr>
          <a:xfrm>
            <a:off x="4691618" y="106829"/>
            <a:ext cx="3037161" cy="646331"/>
          </a:xfrm>
          <a:prstGeom prst="rect">
            <a:avLst/>
          </a:prstGeom>
          <a:noFill/>
        </p:spPr>
        <p:txBody>
          <a:bodyPr wrap="square" rtlCol="0">
            <a:spAutoFit/>
          </a:bodyPr>
          <a:lstStyle/>
          <a:p>
            <a:pPr algn="r"/>
            <a:r>
              <a:rPr lang="en-US" sz="1800" b="1" dirty="0">
                <a:solidFill>
                  <a:schemeClr val="bg1"/>
                </a:solidFill>
              </a:rPr>
              <a:t>College of Commissioner Science</a:t>
            </a:r>
          </a:p>
        </p:txBody>
      </p:sp>
      <p:pic>
        <p:nvPicPr>
          <p:cNvPr id="8" name="Picture 7">
            <a:extLst>
              <a:ext uri="{FF2B5EF4-FFF2-40B4-BE49-F238E27FC236}">
                <a16:creationId xmlns:a16="http://schemas.microsoft.com/office/drawing/2014/main" id="{E4D6DA83-AD70-BBA6-4F17-01C9A951F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873" y="91321"/>
            <a:ext cx="2005006" cy="413152"/>
          </a:xfrm>
          <a:prstGeom prst="rect">
            <a:avLst/>
          </a:prstGeom>
        </p:spPr>
      </p:pic>
    </p:spTree>
    <p:extLst>
      <p:ext uri="{BB962C8B-B14F-4D97-AF65-F5344CB8AC3E}">
        <p14:creationId xmlns:p14="http://schemas.microsoft.com/office/powerpoint/2010/main" val="23573838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CDD878-4158-4535-8D50-36FC6CCDCBF2}" type="datetimeFigureOut">
              <a:rPr lang="en-US" smtClean="0"/>
              <a:t>3/13/2026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4563597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3/13/2026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a:extLst>
              <a:ext uri="{FF2B5EF4-FFF2-40B4-BE49-F238E27FC236}">
                <a16:creationId xmlns:a16="http://schemas.microsoft.com/office/drawing/2014/main" id="{539F813E-683F-A09D-E89B-B355CDC2FE00}"/>
              </a:ext>
            </a:extLst>
          </p:cNvPr>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442656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464879"/>
            <a:ext cx="4464974" cy="59915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1CDD878-4158-4535-8D50-36FC6CCDCBF2}" type="datetimeFigureOut">
              <a:rPr lang="en-US" smtClean="0"/>
              <a:t>3/13/2026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3692981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 y="389543"/>
            <a:ext cx="4432610" cy="5575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1CDD878-4158-4535-8D50-36FC6CCDCBF2}" type="datetimeFigureOut">
              <a:rPr lang="en-US" smtClean="0"/>
              <a:t>3/13/2026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33216422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1CDD878-4158-4535-8D50-36FC6CCDCBF2}" type="datetimeFigureOut">
              <a:rPr lang="en-US" smtClean="0"/>
              <a:t>3/13/2026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397204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0808A-BF32-1CFB-B70A-74E21B4B1642}"/>
              </a:ext>
            </a:extLst>
          </p:cNvPr>
          <p:cNvSpPr>
            <a:spLocks noGrp="1"/>
          </p:cNvSpPr>
          <p:nvPr>
            <p:ph type="title"/>
          </p:nvPr>
        </p:nvSpPr>
        <p:spPr>
          <a:xfrm>
            <a:off x="1" y="273396"/>
            <a:ext cx="4539788" cy="657630"/>
          </a:xfrm>
        </p:spPr>
        <p:txBody>
          <a:bodyPr>
            <a:normAutofit/>
          </a:bodyPr>
          <a:lstStyle>
            <a:lvl1pPr>
              <a:defRPr sz="2700" b="1">
                <a:latin typeface="+mn-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D301C07-F339-9FA8-D49B-CB679A8B4A06}"/>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32538E-AE8E-3D55-18D1-2422BEA309C0}"/>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6B103-E5C0-85E4-1409-6A603066D099}"/>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19C1CCB9-68C3-4341-A4AD-DA49DF19BD04}" type="datetime1">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869416-048A-424D-39AD-A98B8F09E182}"/>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FC2F36A-D6E4-F16F-E6BE-D78EBFC7007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5E9EF-0E09-4EC8-B2E7-937A0924E50B}"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11615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3/13/2026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34830761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1CDD878-4158-4535-8D50-36FC6CCDCBF2}" type="datetimeFigureOut">
              <a:rPr lang="en-US" smtClean="0"/>
              <a:t>3/13/2026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2149197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1CDD878-4158-4535-8D50-36FC6CCDCBF2}" type="datetimeFigureOut">
              <a:rPr lang="en-US" smtClean="0"/>
              <a:t>3/13/2026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476637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CDD878-4158-4535-8D50-36FC6CCDCBF2}" type="datetimeFigureOut">
              <a:rPr lang="en-US" smtClean="0"/>
              <a:t>3/13/2026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2459043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CDD878-4158-4535-8D50-36FC6CCDCBF2}" type="datetimeFigureOut">
              <a:rPr lang="en-US" smtClean="0"/>
              <a:t>3/13/2026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12753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DC892-2729-DEC0-B2F5-40674DFE858D}"/>
              </a:ext>
            </a:extLst>
          </p:cNvPr>
          <p:cNvSpPr>
            <a:spLocks noGrp="1"/>
          </p:cNvSpPr>
          <p:nvPr>
            <p:ph type="title"/>
          </p:nvPr>
        </p:nvSpPr>
        <p:spPr>
          <a:xfrm>
            <a:off x="0" y="482703"/>
            <a:ext cx="4407672" cy="524337"/>
          </a:xfrm>
        </p:spPr>
        <p:txBody>
          <a:bodyPr>
            <a:normAutofit/>
          </a:bodyPr>
          <a:lstStyle>
            <a:lvl1pPr>
              <a:defRPr sz="2700" b="1">
                <a:latin typeface="+mn-lt"/>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1096E8D-123D-CFAA-714E-ED4503C11E66}"/>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57A100B-A11C-3B6A-CC7E-6FACC016AE61}"/>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5CED1DA-EA91-4CE9-7F1C-BFE6BC6DA92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BD97D-43CE-E934-1909-CCB7BED218B0}"/>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4F7685-18EA-451A-E95B-D26C5E026DDB}"/>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BF833E98-992E-4D6C-A084-9A9D53A85DAE}" type="datetime1">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3B99513D-D958-2822-DC69-52D175473268}"/>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0A1D971A-EDAC-AF4C-EF8D-35497050023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5E9EF-0E09-4EC8-B2E7-937A0924E50B}"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0010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24F65-C1D6-DD3E-8FD0-BDC82B648A61}"/>
              </a:ext>
            </a:extLst>
          </p:cNvPr>
          <p:cNvSpPr>
            <a:spLocks noGrp="1"/>
          </p:cNvSpPr>
          <p:nvPr>
            <p:ph type="title"/>
          </p:nvPr>
        </p:nvSpPr>
        <p:spPr/>
        <p:txBody>
          <a:bodyPr>
            <a:normAutofit/>
          </a:bodyPr>
          <a:lstStyle>
            <a:lvl1pPr>
              <a:defRPr sz="2700" b="1">
                <a:solidFill>
                  <a:schemeClr val="tx1"/>
                </a:solidFill>
                <a:latin typeface="+mn-lt"/>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9629B2C-7CC1-7549-60E4-DA2398F2885F}"/>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75BBC9E9-641B-434A-8AB3-03457526BFB0}" type="datetime1">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DE495879-C2EF-C014-A894-C2F9B334277B}"/>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A7910FDD-2348-9356-D805-D0F43033D95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5E9EF-0E09-4EC8-B2E7-937A0924E50B}"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6449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0D8BC-26F7-DDB2-0D62-C41B550EDE2D}"/>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16115BA6-0D0C-4604-9F3A-35F865CE474A}" type="datetime1">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EEC2BF4C-0D4D-2C68-D6EB-821879F20286}"/>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BECC40F-C226-B195-9BFD-058EF2203529}"/>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45E9EF-0E09-4EC8-B2E7-937A0924E50B}"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34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F2D98-4157-749B-F9B7-9D44AAEB033E}"/>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DBB01A63-5BCC-BEFB-D0D0-CD01F5C53B7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247E2E-496D-2C5E-63A1-3A1A5FE365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5BD8FC8-DCEA-F3C5-8320-62955867365F}"/>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1C5FF34B-6EFE-9E72-5444-23E22BA96F37}"/>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120E3FA2-13A2-41EA-8BC5-855EEE34EC69}"/>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5038348"/>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2624C-559E-BC94-A892-E768F710A2A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647343B-968C-1C0B-2F8D-E69D9A80AAB6}"/>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a:extLst>
              <a:ext uri="{FF2B5EF4-FFF2-40B4-BE49-F238E27FC236}">
                <a16:creationId xmlns:a16="http://schemas.microsoft.com/office/drawing/2014/main" id="{F0B01AF2-7BED-A83C-E157-46AC996BE55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803C4DF-0F3D-0ABB-B992-DECE9CA238C9}"/>
              </a:ext>
            </a:extLst>
          </p:cNvPr>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2E9383E-2B82-222C-BDC7-ECDCDAC4340E}"/>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ED75F0A-D2F9-D86A-72A6-50BEFE871E5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89703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3A5E49-BE28-BA71-E9CF-AF47D28D2E3D}"/>
              </a:ext>
            </a:extLst>
          </p:cNvPr>
          <p:cNvSpPr>
            <a:spLocks noGrp="1"/>
          </p:cNvSpPr>
          <p:nvPr>
            <p:ph type="title"/>
          </p:nvPr>
        </p:nvSpPr>
        <p:spPr>
          <a:xfrm>
            <a:off x="123653" y="362146"/>
            <a:ext cx="4514850" cy="67396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294C82F-7C06-8BFE-B645-BD66A75CDB9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411DE1-57EE-D5F9-261C-CFFD56510EDB}"/>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068FED1-2862-4BA2-8856-6CBC38352094}" type="datetimeFigureOut">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3/13/2026</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8D32019-CB9D-83CB-8E55-7A84A75DF4D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4F945EA-74C2-8864-7CA9-87A452B65DFF}"/>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244995B-F9F8-4E35-BEAF-4D527C7C2316}"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Right Triangle 6">
            <a:extLst>
              <a:ext uri="{FF2B5EF4-FFF2-40B4-BE49-F238E27FC236}">
                <a16:creationId xmlns:a16="http://schemas.microsoft.com/office/drawing/2014/main" id="{3A701440-F4C2-39BC-2DC0-4658CD21F668}"/>
              </a:ext>
            </a:extLst>
          </p:cNvPr>
          <p:cNvSpPr/>
          <p:nvPr/>
        </p:nvSpPr>
        <p:spPr>
          <a:xfrm flipH="1" flipV="1">
            <a:off x="1725561" y="-1916"/>
            <a:ext cx="7418439"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061C77E9-FE0C-8760-7346-83A231B6F4CF}"/>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7873111" y="64528"/>
            <a:ext cx="1140311" cy="1140311"/>
          </a:xfrm>
          <a:prstGeom prst="rect">
            <a:avLst/>
          </a:prstGeom>
        </p:spPr>
      </p:pic>
    </p:spTree>
    <p:extLst>
      <p:ext uri="{BB962C8B-B14F-4D97-AF65-F5344CB8AC3E}">
        <p14:creationId xmlns:p14="http://schemas.microsoft.com/office/powerpoint/2010/main" val="203753248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sldNum="0" hdr="0" ftr="0" dt="0"/>
  <p:txStyles>
    <p:titleStyle>
      <a:lvl1pPr algn="l" defTabSz="685800"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0BE5935-1A2D-6CCF-E2FE-D35E347A8475}"/>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3AE1B5-2DF7-B501-5259-4E980E83C90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71E31C-F3F4-8EED-3BEB-7C8EBB9CECBB}"/>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C7C270-CA3C-4DFE-8722-A8D861A92345}" type="datetimeFigureOut">
              <a:rPr lang="en-US" smtClean="0"/>
              <a:t>3/13/2026</a:t>
            </a:fld>
            <a:endParaRPr lang="en-US"/>
          </a:p>
        </p:txBody>
      </p:sp>
      <p:sp>
        <p:nvSpPr>
          <p:cNvPr id="5" name="Footer Placeholder 4">
            <a:extLst>
              <a:ext uri="{FF2B5EF4-FFF2-40B4-BE49-F238E27FC236}">
                <a16:creationId xmlns:a16="http://schemas.microsoft.com/office/drawing/2014/main" id="{553F30FC-D2C1-FE46-B1A2-84BD14736707}"/>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C31B68D-6A8B-B9BD-94BA-3175922A9971}"/>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4E9A1C-4A55-4C5A-A4A8-030AE3BC50B2}" type="slidenum">
              <a:rPr lang="en-US" smtClean="0"/>
              <a:t>‹#›</a:t>
            </a:fld>
            <a:endParaRPr lang="en-US"/>
          </a:p>
        </p:txBody>
      </p:sp>
    </p:spTree>
    <p:extLst>
      <p:ext uri="{BB962C8B-B14F-4D97-AF65-F5344CB8AC3E}">
        <p14:creationId xmlns:p14="http://schemas.microsoft.com/office/powerpoint/2010/main" val="326536347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9AA711-F65E-C7C5-C612-D8A2A46C370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9EA2C9-B4EA-D4CD-6415-0E78CF05A28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4F2160-797B-7987-B3F1-D2733AC484F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BA2382CE-BCE8-45D4-95E4-D94E130F9AF8}" type="datetimeFigureOut">
              <a:rPr lang="en-US" smtClean="0">
                <a:solidFill>
                  <a:prstClr val="black">
                    <a:tint val="75000"/>
                  </a:prstClr>
                </a:solidFill>
              </a:rPr>
              <a:pPr defTabSz="685800"/>
              <a:t>3/13/2026</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AB711AF-D97D-50E6-1589-00B25504761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087A609-07F0-0001-8D09-0FC3F0B50674}"/>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7A0E7D8D-24BB-4986-9CFA-FE373AD1B1A7}" type="slidenum">
              <a:rPr lang="en-US" smtClean="0">
                <a:solidFill>
                  <a:prstClr val="black">
                    <a:tint val="75000"/>
                  </a:prstClr>
                </a:solidFill>
              </a:rPr>
              <a:pPr defTabSz="685800"/>
              <a:t>‹#›</a:t>
            </a:fld>
            <a:endParaRPr lang="en-US">
              <a:solidFill>
                <a:prstClr val="black">
                  <a:tint val="75000"/>
                </a:prstClr>
              </a:solidFill>
            </a:endParaRPr>
          </a:p>
        </p:txBody>
      </p:sp>
    </p:spTree>
    <p:extLst>
      <p:ext uri="{BB962C8B-B14F-4D97-AF65-F5344CB8AC3E}">
        <p14:creationId xmlns:p14="http://schemas.microsoft.com/office/powerpoint/2010/main" val="340488038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533" y="464879"/>
            <a:ext cx="4464974" cy="59915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1CDD878-4158-4535-8D50-36FC6CCDCBF2}" type="datetimeFigureOut">
              <a:rPr lang="en-US" smtClean="0"/>
              <a:t>3/13/2026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0B4D9CA-9B1C-4141-9749-0606B1A65E32}" type="slidenum">
              <a:rPr lang="en-US" smtClean="0"/>
              <a:t>‹#›</a:t>
            </a:fld>
            <a:endParaRPr lang="en-US"/>
          </a:p>
        </p:txBody>
      </p:sp>
      <p:sp>
        <p:nvSpPr>
          <p:cNvPr id="7" name="Right Triangle 6">
            <a:extLst>
              <a:ext uri="{FF2B5EF4-FFF2-40B4-BE49-F238E27FC236}">
                <a16:creationId xmlns:a16="http://schemas.microsoft.com/office/drawing/2014/main" id="{31F77C30-90ED-7DDF-51AB-5D2FADCCE8F1}"/>
              </a:ext>
            </a:extLst>
          </p:cNvPr>
          <p:cNvSpPr/>
          <p:nvPr/>
        </p:nvSpPr>
        <p:spPr>
          <a:xfrm flipH="1" flipV="1">
            <a:off x="1725563" y="-1916"/>
            <a:ext cx="7418439"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60" dirty="0"/>
          </a:p>
        </p:txBody>
      </p:sp>
      <p:pic>
        <p:nvPicPr>
          <p:cNvPr id="9" name="Picture 8">
            <a:extLst>
              <a:ext uri="{FF2B5EF4-FFF2-40B4-BE49-F238E27FC236}">
                <a16:creationId xmlns:a16="http://schemas.microsoft.com/office/drawing/2014/main" id="{80E98A62-6B42-CD70-B1AB-88C35951061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24800" y="53282"/>
            <a:ext cx="1134619" cy="1166513"/>
          </a:xfrm>
          <a:prstGeom prst="rect">
            <a:avLst/>
          </a:prstGeom>
        </p:spPr>
      </p:pic>
      <p:sp>
        <p:nvSpPr>
          <p:cNvPr id="10" name="TextBox 9">
            <a:extLst>
              <a:ext uri="{FF2B5EF4-FFF2-40B4-BE49-F238E27FC236}">
                <a16:creationId xmlns:a16="http://schemas.microsoft.com/office/drawing/2014/main" id="{639B7F88-08F3-83D2-CE52-B8DDD5D3AEC7}"/>
              </a:ext>
            </a:extLst>
          </p:cNvPr>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spTree>
    <p:extLst>
      <p:ext uri="{BB962C8B-B14F-4D97-AF65-F5344CB8AC3E}">
        <p14:creationId xmlns:p14="http://schemas.microsoft.com/office/powerpoint/2010/main" val="341642529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5.xml"/><Relationship Id="rId5" Type="http://schemas.openxmlformats.org/officeDocument/2006/relationships/hyperlink" Target="https://www.scouting.org/commissioners/training/college-of-commissioner-science/doctorate-courses/" TargetMode="Externa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0.xml"/><Relationship Id="rId5" Type="http://schemas.openxmlformats.org/officeDocument/2006/relationships/hyperlink" Target="https://www.scouting.org/wp-content/uploads/2026/02/Commissioner-Doctoral-Project-Workbook-final-Feb-2026.pdf" TargetMode="Externa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2543" y="1873914"/>
            <a:ext cx="8618914" cy="3110172"/>
          </a:xfrm>
        </p:spPr>
        <p:txBody>
          <a:bodyPr>
            <a:normAutofit/>
          </a:bodyPr>
          <a:lstStyle/>
          <a:p>
            <a:pPr algn="ctr">
              <a:defRPr/>
            </a:pPr>
            <a:r>
              <a:rPr lang="en-US" sz="4400" dirty="0">
                <a:cs typeface="Times New Roman"/>
              </a:rPr>
              <a:t>DCS 507</a:t>
            </a:r>
            <a:br>
              <a:rPr lang="en-US" sz="4400" dirty="0">
                <a:cs typeface="Times New Roman"/>
              </a:rPr>
            </a:br>
            <a:r>
              <a:rPr lang="en-US" sz="4400" dirty="0">
                <a:cs typeface="Times New Roman"/>
              </a:rPr>
              <a:t>Becoming a Doctoral Project Advisor</a:t>
            </a:r>
            <a:br>
              <a:rPr lang="en-US" sz="4400" dirty="0">
                <a:cs typeface="Times New Roman"/>
              </a:rPr>
            </a:br>
            <a:endParaRPr lang="en-US" sz="4400" dirty="0"/>
          </a:p>
        </p:txBody>
      </p:sp>
      <p:sp>
        <p:nvSpPr>
          <p:cNvPr id="3" name="TextBox 2">
            <a:extLst>
              <a:ext uri="{FF2B5EF4-FFF2-40B4-BE49-F238E27FC236}">
                <a16:creationId xmlns:a16="http://schemas.microsoft.com/office/drawing/2014/main" id="{0DD49701-C4F7-4639-BF67-C848316C0B93}"/>
              </a:ext>
            </a:extLst>
          </p:cNvPr>
          <p:cNvSpPr txBox="1"/>
          <p:nvPr/>
        </p:nvSpPr>
        <p:spPr>
          <a:xfrm>
            <a:off x="5465135" y="6135429"/>
            <a:ext cx="3086100" cy="369332"/>
          </a:xfrm>
          <a:prstGeom prst="rect">
            <a:avLst/>
          </a:prstGeom>
          <a:noFill/>
        </p:spPr>
        <p:txBody>
          <a:bodyPr wrap="square" rtlCol="0">
            <a:spAutoFit/>
          </a:bodyPr>
          <a:lstStyle/>
          <a:p>
            <a:pPr algn="ctr"/>
            <a:r>
              <a:rPr lang="en-US" dirty="0">
                <a:solidFill>
                  <a:schemeClr val="bg1">
                    <a:lumMod val="65000"/>
                  </a:schemeClr>
                </a:solidFill>
              </a:rPr>
              <a:t>Revision date 3/10/2026</a:t>
            </a:r>
          </a:p>
        </p:txBody>
      </p:sp>
    </p:spTree>
    <p:extLst>
      <p:ext uri="{BB962C8B-B14F-4D97-AF65-F5344CB8AC3E}">
        <p14:creationId xmlns:p14="http://schemas.microsoft.com/office/powerpoint/2010/main" val="3406854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Guidebook</a:t>
            </a:r>
          </a:p>
        </p:txBody>
      </p:sp>
      <p:pic>
        <p:nvPicPr>
          <p:cNvPr id="6" name="Picture 5">
            <a:extLst>
              <a:ext uri="{FF2B5EF4-FFF2-40B4-BE49-F238E27FC236}">
                <a16:creationId xmlns:a16="http://schemas.microsoft.com/office/drawing/2014/main" id="{B9359C5C-AFDB-F2CE-1D5A-BA7EBCA0807A}"/>
              </a:ext>
            </a:extLst>
          </p:cNvPr>
          <p:cNvPicPr>
            <a:picLocks noChangeAspect="1"/>
          </p:cNvPicPr>
          <p:nvPr/>
        </p:nvPicPr>
        <p:blipFill>
          <a:blip r:embed="rId3"/>
          <a:stretch>
            <a:fillRect/>
          </a:stretch>
        </p:blipFill>
        <p:spPr>
          <a:xfrm rot="-900000">
            <a:off x="3101467" y="1596788"/>
            <a:ext cx="3476523" cy="4464737"/>
          </a:xfrm>
          <a:prstGeom prst="rect">
            <a:avLst/>
          </a:prstGeom>
          <a:ln>
            <a:solidFill>
              <a:schemeClr val="accent1"/>
            </a:solidFill>
          </a:ln>
        </p:spPr>
      </p:pic>
      <p:pic>
        <p:nvPicPr>
          <p:cNvPr id="7" name="Picture 6">
            <a:extLst>
              <a:ext uri="{FF2B5EF4-FFF2-40B4-BE49-F238E27FC236}">
                <a16:creationId xmlns:a16="http://schemas.microsoft.com/office/drawing/2014/main" id="{AC5AF618-321F-C1EB-72D5-7D55EB2674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96539" y="3207031"/>
            <a:ext cx="1244255" cy="1244255"/>
          </a:xfrm>
          <a:prstGeom prst="rect">
            <a:avLst/>
          </a:prstGeom>
        </p:spPr>
      </p:pic>
      <p:sp>
        <p:nvSpPr>
          <p:cNvPr id="8" name="TextBox 7">
            <a:extLst>
              <a:ext uri="{FF2B5EF4-FFF2-40B4-BE49-F238E27FC236}">
                <a16:creationId xmlns:a16="http://schemas.microsoft.com/office/drawing/2014/main" id="{2310CA4A-82A1-0F6A-3732-C9DEA4F82CF8}"/>
              </a:ext>
            </a:extLst>
          </p:cNvPr>
          <p:cNvSpPr txBox="1"/>
          <p:nvPr/>
        </p:nvSpPr>
        <p:spPr>
          <a:xfrm>
            <a:off x="333359" y="5297716"/>
            <a:ext cx="3051909" cy="715581"/>
          </a:xfrm>
          <a:prstGeom prst="rect">
            <a:avLst/>
          </a:prstGeom>
          <a:noFill/>
        </p:spPr>
        <p:txBody>
          <a:bodyPr wrap="square">
            <a:spAutoFit/>
          </a:bodyPr>
          <a:lstStyle/>
          <a:p>
            <a:r>
              <a:rPr lang="en-US" sz="1350" dirty="0">
                <a:hlinkClick r:id="rId5"/>
              </a:rPr>
              <a:t>https://www.scouting.org/commissioners/training/college-of-commissioner-science/doctorate-courses/</a:t>
            </a:r>
            <a:r>
              <a:rPr lang="en-US" sz="1350" dirty="0"/>
              <a:t> </a:t>
            </a:r>
          </a:p>
        </p:txBody>
      </p:sp>
    </p:spTree>
    <p:extLst>
      <p:ext uri="{BB962C8B-B14F-4D97-AF65-F5344CB8AC3E}">
        <p14:creationId xmlns:p14="http://schemas.microsoft.com/office/powerpoint/2010/main" val="3911040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The Guidebook </a:t>
            </a:r>
          </a:p>
        </p:txBody>
      </p:sp>
      <p:sp>
        <p:nvSpPr>
          <p:cNvPr id="3" name="Content Placeholder 2"/>
          <p:cNvSpPr>
            <a:spLocks noGrp="1"/>
          </p:cNvSpPr>
          <p:nvPr>
            <p:ph idx="1"/>
          </p:nvPr>
        </p:nvSpPr>
        <p:spPr>
          <a:xfrm>
            <a:off x="300846" y="1794294"/>
            <a:ext cx="7886700" cy="4045469"/>
          </a:xfrm>
        </p:spPr>
        <p:txBody>
          <a:bodyPr/>
          <a:lstStyle/>
          <a:p>
            <a:pPr marL="0" indent="0">
              <a:buNone/>
            </a:pPr>
            <a:endParaRPr lang="en-US" dirty="0"/>
          </a:p>
          <a:p>
            <a:pPr marL="0" indent="0">
              <a:buNone/>
            </a:pPr>
            <a:endParaRPr lang="en-US" dirty="0"/>
          </a:p>
        </p:txBody>
      </p:sp>
      <p:sp>
        <p:nvSpPr>
          <p:cNvPr id="4" name="TextBox 3">
            <a:extLst>
              <a:ext uri="{FF2B5EF4-FFF2-40B4-BE49-F238E27FC236}">
                <a16:creationId xmlns:a16="http://schemas.microsoft.com/office/drawing/2014/main" id="{2CC1C01A-2077-4700-A2C6-66962B2AA899}"/>
              </a:ext>
            </a:extLst>
          </p:cNvPr>
          <p:cNvSpPr txBox="1"/>
          <p:nvPr/>
        </p:nvSpPr>
        <p:spPr>
          <a:xfrm>
            <a:off x="1394460" y="1794293"/>
            <a:ext cx="6793086" cy="3724096"/>
          </a:xfrm>
          <a:prstGeom prst="rect">
            <a:avLst/>
          </a:prstGeom>
          <a:noFill/>
        </p:spPr>
        <p:txBody>
          <a:bodyPr wrap="square" rtlCol="0">
            <a:spAutoFit/>
          </a:bodyPr>
          <a:lstStyle/>
          <a:p>
            <a:r>
              <a:rPr lang="en-US" sz="3200" b="1" dirty="0"/>
              <a:t>What it Covers:</a:t>
            </a:r>
          </a:p>
          <a:p>
            <a:pPr marL="571500" indent="-571500">
              <a:buFont typeface="Arial" panose="020B0604020202020204" pitchFamily="34" charset="0"/>
              <a:buChar char="•"/>
            </a:pPr>
            <a:r>
              <a:rPr lang="en-US" sz="2800" b="1" dirty="0"/>
              <a:t>Selecting the topic</a:t>
            </a:r>
          </a:p>
          <a:p>
            <a:pPr marL="571500" indent="-571500">
              <a:buFont typeface="Arial" panose="020B0604020202020204" pitchFamily="34" charset="0"/>
              <a:buChar char="•"/>
            </a:pPr>
            <a:r>
              <a:rPr lang="en-US" sz="2800" b="1" dirty="0"/>
              <a:t>Focusing the scope</a:t>
            </a:r>
          </a:p>
          <a:p>
            <a:pPr marL="571500" indent="-571500">
              <a:buFont typeface="Arial" panose="020B0604020202020204" pitchFamily="34" charset="0"/>
              <a:buChar char="•"/>
            </a:pPr>
            <a:r>
              <a:rPr lang="en-US" sz="2800" b="1" dirty="0"/>
              <a:t>Developing the project</a:t>
            </a:r>
          </a:p>
          <a:p>
            <a:pPr marL="571500" indent="-571500">
              <a:buFont typeface="Arial" panose="020B0604020202020204" pitchFamily="34" charset="0"/>
              <a:buChar char="•"/>
            </a:pPr>
            <a:r>
              <a:rPr lang="en-US" sz="2800" b="1" dirty="0"/>
              <a:t>Carry out the project</a:t>
            </a:r>
          </a:p>
          <a:p>
            <a:pPr marL="571500" indent="-571500">
              <a:buFont typeface="Arial" panose="020B0604020202020204" pitchFamily="34" charset="0"/>
              <a:buChar char="•"/>
            </a:pPr>
            <a:r>
              <a:rPr lang="en-US" sz="2800" b="1" dirty="0"/>
              <a:t>Writing the project report </a:t>
            </a:r>
          </a:p>
          <a:p>
            <a:pPr marL="571500" indent="-571500">
              <a:buFont typeface="Arial" panose="020B0604020202020204" pitchFamily="34" charset="0"/>
              <a:buChar char="•"/>
            </a:pPr>
            <a:r>
              <a:rPr lang="en-US" sz="2800" b="1" dirty="0"/>
              <a:t>Submitting the report</a:t>
            </a:r>
          </a:p>
          <a:p>
            <a:endParaRPr lang="en-US" sz="3600" b="1" dirty="0"/>
          </a:p>
        </p:txBody>
      </p:sp>
    </p:spTree>
    <p:extLst>
      <p:ext uri="{BB962C8B-B14F-4D97-AF65-F5344CB8AC3E}">
        <p14:creationId xmlns:p14="http://schemas.microsoft.com/office/powerpoint/2010/main" val="8176279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4A51B3-C626-3314-84DB-3C09C791302F}"/>
              </a:ext>
            </a:extLst>
          </p:cNvPr>
          <p:cNvPicPr>
            <a:picLocks noChangeAspect="1"/>
          </p:cNvPicPr>
          <p:nvPr/>
        </p:nvPicPr>
        <p:blipFill>
          <a:blip r:embed="rId3"/>
          <a:stretch>
            <a:fillRect/>
          </a:stretch>
        </p:blipFill>
        <p:spPr>
          <a:xfrm rot="-720000">
            <a:off x="1071677" y="1366502"/>
            <a:ext cx="3829584" cy="4810796"/>
          </a:xfrm>
          <a:prstGeom prst="rect">
            <a:avLst/>
          </a:prstGeom>
          <a:ln>
            <a:solidFill>
              <a:schemeClr val="accent1"/>
            </a:solidFill>
          </a:ln>
        </p:spPr>
      </p:pic>
      <p:pic>
        <p:nvPicPr>
          <p:cNvPr id="3" name="Picture 2">
            <a:extLst>
              <a:ext uri="{FF2B5EF4-FFF2-40B4-BE49-F238E27FC236}">
                <a16:creationId xmlns:a16="http://schemas.microsoft.com/office/drawing/2014/main" id="{A5BDC232-9D9D-08E2-D15C-E1A9742D8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9295" y="3027045"/>
            <a:ext cx="1169670" cy="1169670"/>
          </a:xfrm>
          <a:prstGeom prst="rect">
            <a:avLst/>
          </a:prstGeom>
        </p:spPr>
      </p:pic>
      <p:sp>
        <p:nvSpPr>
          <p:cNvPr id="6" name="TextBox 5">
            <a:extLst>
              <a:ext uri="{FF2B5EF4-FFF2-40B4-BE49-F238E27FC236}">
                <a16:creationId xmlns:a16="http://schemas.microsoft.com/office/drawing/2014/main" id="{CFE20284-53F8-3167-4836-13B469089058}"/>
              </a:ext>
            </a:extLst>
          </p:cNvPr>
          <p:cNvSpPr txBox="1"/>
          <p:nvPr/>
        </p:nvSpPr>
        <p:spPr>
          <a:xfrm>
            <a:off x="5816730" y="4710651"/>
            <a:ext cx="3784470" cy="646331"/>
          </a:xfrm>
          <a:prstGeom prst="rect">
            <a:avLst/>
          </a:prstGeom>
          <a:noFill/>
        </p:spPr>
        <p:txBody>
          <a:bodyPr wrap="square">
            <a:spAutoFit/>
          </a:bodyPr>
          <a:lstStyle/>
          <a:p>
            <a:r>
              <a:rPr lang="en-US" dirty="0">
                <a:hlinkClick r:id="rId5"/>
              </a:rPr>
              <a:t>Commissioner-Doctoral-Project-Workbook-final-Feb-2026.pdf</a:t>
            </a:r>
            <a:endParaRPr lang="en-US" dirty="0"/>
          </a:p>
        </p:txBody>
      </p:sp>
    </p:spTree>
    <p:extLst>
      <p:ext uri="{BB962C8B-B14F-4D97-AF65-F5344CB8AC3E}">
        <p14:creationId xmlns:p14="http://schemas.microsoft.com/office/powerpoint/2010/main" val="858965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390369E-8150-C91C-34C9-9E870A8D3697}"/>
              </a:ext>
            </a:extLst>
          </p:cNvPr>
          <p:cNvSpPr txBox="1"/>
          <p:nvPr/>
        </p:nvSpPr>
        <p:spPr>
          <a:xfrm>
            <a:off x="1534886" y="1659285"/>
            <a:ext cx="6586468" cy="3539430"/>
          </a:xfrm>
          <a:prstGeom prst="rect">
            <a:avLst/>
          </a:prstGeom>
          <a:noFill/>
        </p:spPr>
        <p:txBody>
          <a:bodyPr wrap="square" lIns="91440" tIns="45720" rIns="91440" bIns="45720" anchor="t">
            <a:spAutoFit/>
          </a:bodyPr>
          <a:lstStyle/>
          <a:p>
            <a:pPr>
              <a:buNone/>
            </a:pPr>
            <a:r>
              <a:rPr lang="en-US" sz="3200" b="1"/>
              <a:t>The workbook helps candidates:</a:t>
            </a:r>
          </a:p>
          <a:p>
            <a:pPr>
              <a:buNone/>
            </a:pPr>
            <a:endParaRPr lang="en-US" sz="2400" dirty="0"/>
          </a:p>
          <a:p>
            <a:pPr marL="342900" indent="-342900">
              <a:buFont typeface="Arial" panose="020B0604020202020204" pitchFamily="34" charset="0"/>
              <a:buChar char="•"/>
            </a:pPr>
            <a:r>
              <a:rPr lang="en-US" sz="2800" b="1" dirty="0"/>
              <a:t>Organize their project </a:t>
            </a:r>
          </a:p>
          <a:p>
            <a:pPr marL="342900" indent="-342900">
              <a:buFont typeface="Arial" panose="020B0604020202020204" pitchFamily="34" charset="0"/>
              <a:buChar char="•"/>
            </a:pPr>
            <a:r>
              <a:rPr lang="en-US" sz="2800" b="1" dirty="0"/>
              <a:t>Demonstrate that the project meets S.M.A.R.T. standards</a:t>
            </a:r>
          </a:p>
          <a:p>
            <a:pPr marL="342900" indent="-342900">
              <a:buFont typeface="Arial" panose="020B0604020202020204" pitchFamily="34" charset="0"/>
              <a:buChar char="•"/>
            </a:pPr>
            <a:r>
              <a:rPr lang="en-US" sz="2800" b="1" dirty="0"/>
              <a:t>Record approvals and signatures</a:t>
            </a:r>
          </a:p>
          <a:p>
            <a:pPr marL="342900" indent="-342900">
              <a:buFont typeface="Arial" panose="020B0604020202020204" pitchFamily="34" charset="0"/>
              <a:buChar char="•"/>
            </a:pPr>
            <a:r>
              <a:rPr lang="en-US" sz="2800" b="1" dirty="0"/>
              <a:t>Document results, lessons learned, and recommendations for future use</a:t>
            </a:r>
          </a:p>
        </p:txBody>
      </p:sp>
    </p:spTree>
    <p:extLst>
      <p:ext uri="{BB962C8B-B14F-4D97-AF65-F5344CB8AC3E}">
        <p14:creationId xmlns:p14="http://schemas.microsoft.com/office/powerpoint/2010/main" val="767268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1237E5-433C-175A-4E61-76359E19B074}"/>
              </a:ext>
            </a:extLst>
          </p:cNvPr>
          <p:cNvSpPr>
            <a:spLocks noGrp="1"/>
          </p:cNvSpPr>
          <p:nvPr>
            <p:ph type="title"/>
          </p:nvPr>
        </p:nvSpPr>
        <p:spPr/>
        <p:txBody>
          <a:bodyPr>
            <a:normAutofit/>
          </a:bodyPr>
          <a:lstStyle/>
          <a:p>
            <a:r>
              <a:rPr lang="en-US" sz="3600" dirty="0"/>
              <a:t>Class Activity</a:t>
            </a:r>
          </a:p>
        </p:txBody>
      </p:sp>
      <p:pic>
        <p:nvPicPr>
          <p:cNvPr id="1026" name="Picture 2">
            <a:extLst>
              <a:ext uri="{FF2B5EF4-FFF2-40B4-BE49-F238E27FC236}">
                <a16:creationId xmlns:a16="http://schemas.microsoft.com/office/drawing/2014/main" id="{5386E88B-370E-3A68-A83B-2ABC4B86809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84942" y="1499756"/>
            <a:ext cx="4607129" cy="4607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8911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77D3E-5E45-4857-88AE-91A61C041086}"/>
              </a:ext>
            </a:extLst>
          </p:cNvPr>
          <p:cNvSpPr>
            <a:spLocks noGrp="1"/>
          </p:cNvSpPr>
          <p:nvPr>
            <p:ph type="title"/>
          </p:nvPr>
        </p:nvSpPr>
        <p:spPr/>
        <p:txBody>
          <a:bodyPr>
            <a:normAutofit/>
          </a:bodyPr>
          <a:lstStyle/>
          <a:p>
            <a:r>
              <a:rPr lang="en-US" sz="3600" dirty="0"/>
              <a:t>Wrapping Up…</a:t>
            </a:r>
          </a:p>
        </p:txBody>
      </p:sp>
      <p:sp>
        <p:nvSpPr>
          <p:cNvPr id="4" name="TextBox 3">
            <a:extLst>
              <a:ext uri="{FF2B5EF4-FFF2-40B4-BE49-F238E27FC236}">
                <a16:creationId xmlns:a16="http://schemas.microsoft.com/office/drawing/2014/main" id="{214AABA7-CDD8-451B-9993-57D51326C7B8}"/>
              </a:ext>
            </a:extLst>
          </p:cNvPr>
          <p:cNvSpPr txBox="1"/>
          <p:nvPr/>
        </p:nvSpPr>
        <p:spPr>
          <a:xfrm>
            <a:off x="2256020" y="2582614"/>
            <a:ext cx="6676846" cy="1692771"/>
          </a:xfrm>
          <a:prstGeom prst="rect">
            <a:avLst/>
          </a:prstGeom>
          <a:noFill/>
        </p:spPr>
        <p:txBody>
          <a:bodyPr wrap="square" rtlCol="0">
            <a:spAutoFit/>
          </a:bodyPr>
          <a:lstStyle/>
          <a:p>
            <a:r>
              <a:rPr lang="en-US" sz="3200" b="1" dirty="0"/>
              <a:t>Be supportive, and if you need Assistance…</a:t>
            </a:r>
          </a:p>
          <a:p>
            <a:endParaRPr lang="en-US" sz="4000" b="1" dirty="0"/>
          </a:p>
        </p:txBody>
      </p:sp>
    </p:spTree>
    <p:extLst>
      <p:ext uri="{BB962C8B-B14F-4D97-AF65-F5344CB8AC3E}">
        <p14:creationId xmlns:p14="http://schemas.microsoft.com/office/powerpoint/2010/main" val="1275103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FD929515-B531-4B37-A6D2-99B6CE9A52A0}"/>
              </a:ext>
            </a:extLst>
          </p:cNvPr>
          <p:cNvSpPr/>
          <p:nvPr/>
        </p:nvSpPr>
        <p:spPr>
          <a:xfrm>
            <a:off x="2381972" y="1825431"/>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B5297F0B-B5CA-4FB5-B1A9-6F54E997EA63}"/>
              </a:ext>
            </a:extLst>
          </p:cNvPr>
          <p:cNvPicPr preferRelativeResize="0"/>
          <p:nvPr/>
        </p:nvPicPr>
        <p:blipFill rotWithShape="1">
          <a:blip r:embed="rId3">
            <a:alphaModFix/>
          </a:blip>
          <a:srcRect/>
          <a:stretch/>
        </p:blipFill>
        <p:spPr>
          <a:xfrm>
            <a:off x="2417570" y="3941408"/>
            <a:ext cx="4157832" cy="1725318"/>
          </a:xfrm>
          <a:prstGeom prst="rect">
            <a:avLst/>
          </a:prstGeom>
          <a:noFill/>
          <a:ln>
            <a:noFill/>
          </a:ln>
        </p:spPr>
      </p:pic>
    </p:spTree>
    <p:extLst>
      <p:ext uri="{BB962C8B-B14F-4D97-AF65-F5344CB8AC3E}">
        <p14:creationId xmlns:p14="http://schemas.microsoft.com/office/powerpoint/2010/main" val="1110835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Learning Objectives</a:t>
            </a:r>
          </a:p>
        </p:txBody>
      </p:sp>
      <p:sp>
        <p:nvSpPr>
          <p:cNvPr id="3" name="Content Placeholder 2"/>
          <p:cNvSpPr>
            <a:spLocks noGrp="1"/>
          </p:cNvSpPr>
          <p:nvPr>
            <p:ph idx="1"/>
          </p:nvPr>
        </p:nvSpPr>
        <p:spPr>
          <a:xfrm>
            <a:off x="665259" y="2109892"/>
            <a:ext cx="7813481" cy="3725015"/>
          </a:xfrm>
        </p:spPr>
        <p:txBody>
          <a:bodyPr vert="horz" lIns="91440" tIns="45720" rIns="91440" bIns="45720" rtlCol="0" anchor="t">
            <a:normAutofit/>
          </a:bodyPr>
          <a:lstStyle/>
          <a:p>
            <a:r>
              <a:rPr lang="en-US" sz="3200" b="1" dirty="0"/>
              <a:t>Know</a:t>
            </a:r>
            <a:r>
              <a:rPr lang="en-US" sz="3200" dirty="0"/>
              <a:t> the requirements to be a project advisor</a:t>
            </a:r>
          </a:p>
          <a:p>
            <a:r>
              <a:rPr kumimoji="0" lang="en-US" sz="3200" b="1" i="0" u="none" strike="noStrike" kern="1200" cap="none" spc="0" normalizeH="0" baseline="0" noProof="0" dirty="0">
                <a:ln>
                  <a:noFill/>
                </a:ln>
                <a:solidFill>
                  <a:prstClr val="black"/>
                </a:solidFill>
                <a:effectLst/>
                <a:uLnTx/>
                <a:uFillTx/>
                <a:ea typeface="+mn-ea"/>
                <a:cs typeface="+mn-cs"/>
              </a:rPr>
              <a:t>Understand</a:t>
            </a:r>
            <a:r>
              <a:rPr kumimoji="0" lang="en-US" sz="3200" i="0" u="none" strike="noStrike" kern="1200" cap="none" spc="0" normalizeH="0" baseline="0" noProof="0" dirty="0">
                <a:ln>
                  <a:noFill/>
                </a:ln>
                <a:solidFill>
                  <a:prstClr val="black"/>
                </a:solidFill>
                <a:effectLst/>
                <a:uLnTx/>
                <a:uFillTx/>
                <a:ea typeface="+mn-ea"/>
                <a:cs typeface="+mn-cs"/>
              </a:rPr>
              <a:t> the role of a project </a:t>
            </a:r>
            <a:r>
              <a:rPr lang="en-US" sz="3200" dirty="0">
                <a:solidFill>
                  <a:prstClr val="black"/>
                </a:solidFill>
              </a:rPr>
              <a:t>a</a:t>
            </a:r>
            <a:r>
              <a:rPr kumimoji="0" lang="en-US" sz="3200" i="0" u="none" strike="noStrike" kern="1200" cap="none" spc="0" normalizeH="0" baseline="0" noProof="0" dirty="0">
                <a:ln>
                  <a:noFill/>
                </a:ln>
                <a:solidFill>
                  <a:prstClr val="black"/>
                </a:solidFill>
                <a:effectLst/>
                <a:uLnTx/>
                <a:uFillTx/>
                <a:ea typeface="+mn-ea"/>
                <a:cs typeface="+mn-cs"/>
              </a:rPr>
              <a:t>dvisor</a:t>
            </a:r>
          </a:p>
          <a:p>
            <a:r>
              <a:rPr lang="en-US" sz="3200" b="1" dirty="0"/>
              <a:t>Explain</a:t>
            </a:r>
            <a:r>
              <a:rPr lang="en-US" sz="3200" dirty="0"/>
              <a:t> the purpose of a doctoral project </a:t>
            </a:r>
          </a:p>
          <a:p>
            <a:r>
              <a:rPr lang="en-US" sz="3200" b="1" dirty="0">
                <a:solidFill>
                  <a:prstClr val="black"/>
                </a:solidFill>
              </a:rPr>
              <a:t>Use</a:t>
            </a:r>
            <a:r>
              <a:rPr lang="en-US" sz="3200" dirty="0">
                <a:solidFill>
                  <a:prstClr val="black"/>
                </a:solidFill>
              </a:rPr>
              <a:t> the doctorate guidebook to advise doctoral candidates</a:t>
            </a:r>
          </a:p>
          <a:p>
            <a:pPr marL="514350" indent="-514350">
              <a:buFont typeface="+mj-lt"/>
              <a:buAutoNum type="arabicPeriod"/>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a:p>
            <a:pPr marL="0" indent="0">
              <a:buNone/>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a:p>
            <a:pPr marL="514350" indent="-514350">
              <a:buFont typeface="+mj-lt"/>
              <a:buAutoNum type="arabicPeriod"/>
            </a:pPr>
            <a:endParaRPr lang="en-US" sz="3200" b="1" dirty="0"/>
          </a:p>
        </p:txBody>
      </p:sp>
    </p:spTree>
    <p:extLst>
      <p:ext uri="{BB962C8B-B14F-4D97-AF65-F5344CB8AC3E}">
        <p14:creationId xmlns:p14="http://schemas.microsoft.com/office/powerpoint/2010/main" val="2102714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Advisor Requirements</a:t>
            </a:r>
          </a:p>
        </p:txBody>
      </p:sp>
      <p:sp>
        <p:nvSpPr>
          <p:cNvPr id="3" name="Content Placeholder 2"/>
          <p:cNvSpPr>
            <a:spLocks noGrp="1"/>
          </p:cNvSpPr>
          <p:nvPr>
            <p:ph idx="1"/>
          </p:nvPr>
        </p:nvSpPr>
        <p:spPr>
          <a:xfrm>
            <a:off x="628650" y="2118613"/>
            <a:ext cx="7880786" cy="2910587"/>
          </a:xfrm>
        </p:spPr>
        <p:txBody>
          <a:bodyPr>
            <a:normAutofit fontScale="92500" lnSpcReduction="10000"/>
          </a:bodyPr>
          <a:lstStyle/>
          <a:p>
            <a:r>
              <a:rPr lang="en-US" sz="3500" dirty="0">
                <a:latin typeface="Calibri" charset="0"/>
                <a:ea typeface="MS PGothic" charset="0"/>
              </a:rPr>
              <a:t>Earned a Doctorate of Commissioner Science Degree</a:t>
            </a:r>
          </a:p>
          <a:p>
            <a:r>
              <a:rPr lang="en-US" sz="3500" dirty="0">
                <a:latin typeface="Calibri" charset="0"/>
                <a:ea typeface="MS PGothic" charset="0"/>
              </a:rPr>
              <a:t>Knowledgeable of various commissioner roles</a:t>
            </a:r>
          </a:p>
          <a:p>
            <a:r>
              <a:rPr lang="en-US" sz="3500" dirty="0">
                <a:latin typeface="Calibri" charset="0"/>
                <a:ea typeface="MS PGothic" charset="0"/>
              </a:rPr>
              <a:t>Approved by the college dean and/or the dean of doctoral studies</a:t>
            </a:r>
            <a:endParaRPr lang="en-US" sz="3500" dirty="0">
              <a:highlight>
                <a:srgbClr val="FFFF00"/>
              </a:highlight>
              <a:latin typeface="Calibri" charset="0"/>
              <a:ea typeface="MS PGothic" charset="0"/>
            </a:endParaRPr>
          </a:p>
          <a:p>
            <a:pPr marL="0" indent="0" algn="just">
              <a:buNone/>
            </a:pPr>
            <a:endParaRPr lang="en-US" dirty="0">
              <a:latin typeface="Calibri" charset="0"/>
              <a:ea typeface="MS PGothic" charset="0"/>
            </a:endParaRPr>
          </a:p>
        </p:txBody>
      </p:sp>
    </p:spTree>
    <p:extLst>
      <p:ext uri="{BB962C8B-B14F-4D97-AF65-F5344CB8AC3E}">
        <p14:creationId xmlns:p14="http://schemas.microsoft.com/office/powerpoint/2010/main" val="2406163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AA52-5F30-4709-A2BD-4CBF733CE2BA}"/>
              </a:ext>
            </a:extLst>
          </p:cNvPr>
          <p:cNvSpPr txBox="1">
            <a:spLocks/>
          </p:cNvSpPr>
          <p:nvPr/>
        </p:nvSpPr>
        <p:spPr>
          <a:xfrm>
            <a:off x="294113" y="461881"/>
            <a:ext cx="6994121" cy="5409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Advisor Requirements</a:t>
            </a:r>
          </a:p>
        </p:txBody>
      </p:sp>
      <p:pic>
        <p:nvPicPr>
          <p:cNvPr id="5" name="Picture 4" descr="A close-up of a clock&#10;&#10;Description automatically generated with low confidence">
            <a:extLst>
              <a:ext uri="{FF2B5EF4-FFF2-40B4-BE49-F238E27FC236}">
                <a16:creationId xmlns:a16="http://schemas.microsoft.com/office/drawing/2014/main" id="{EA66604B-56AC-4400-A589-4B56BB5B6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5910" y="1627775"/>
            <a:ext cx="4712179" cy="4311143"/>
          </a:xfrm>
          <a:prstGeom prst="rect">
            <a:avLst/>
          </a:prstGeom>
          <a:ln>
            <a:solidFill>
              <a:schemeClr val="accent1"/>
            </a:solidFill>
          </a:ln>
        </p:spPr>
      </p:pic>
    </p:spTree>
    <p:extLst>
      <p:ext uri="{BB962C8B-B14F-4D97-AF65-F5344CB8AC3E}">
        <p14:creationId xmlns:p14="http://schemas.microsoft.com/office/powerpoint/2010/main" val="89874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960" y="820300"/>
            <a:ext cx="7275299" cy="540961"/>
          </a:xfrm>
        </p:spPr>
        <p:txBody>
          <a:bodyPr>
            <a:noAutofit/>
          </a:bodyPr>
          <a:lstStyle/>
          <a:p>
            <a:r>
              <a:rPr lang="en-US" sz="3600" dirty="0"/>
              <a:t>Role of the Doctoral Advisor</a:t>
            </a:r>
          </a:p>
        </p:txBody>
      </p:sp>
      <p:pic>
        <p:nvPicPr>
          <p:cNvPr id="5" name="Picture 4">
            <a:extLst>
              <a:ext uri="{FF2B5EF4-FFF2-40B4-BE49-F238E27FC236}">
                <a16:creationId xmlns:a16="http://schemas.microsoft.com/office/drawing/2014/main" id="{44E15BBF-7A08-8479-B8A1-D68DBCDFC2A0}"/>
              </a:ext>
            </a:extLst>
          </p:cNvPr>
          <p:cNvPicPr>
            <a:picLocks noChangeAspect="1"/>
          </p:cNvPicPr>
          <p:nvPr/>
        </p:nvPicPr>
        <p:blipFill>
          <a:blip r:embed="rId3"/>
          <a:stretch>
            <a:fillRect/>
          </a:stretch>
        </p:blipFill>
        <p:spPr>
          <a:xfrm>
            <a:off x="1908809" y="1722726"/>
            <a:ext cx="6472461" cy="4314974"/>
          </a:xfrm>
          <a:prstGeom prst="rect">
            <a:avLst/>
          </a:prstGeom>
        </p:spPr>
      </p:pic>
    </p:spTree>
    <p:extLst>
      <p:ext uri="{BB962C8B-B14F-4D97-AF65-F5344CB8AC3E}">
        <p14:creationId xmlns:p14="http://schemas.microsoft.com/office/powerpoint/2010/main" val="525786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F92EFBC-DAEC-4523-8049-2736D56E16F0}"/>
              </a:ext>
            </a:extLst>
          </p:cNvPr>
          <p:cNvSpPr>
            <a:spLocks noGrp="1"/>
          </p:cNvSpPr>
          <p:nvPr>
            <p:ph type="title"/>
          </p:nvPr>
        </p:nvSpPr>
        <p:spPr/>
        <p:txBody>
          <a:bodyPr>
            <a:normAutofit fontScale="90000"/>
          </a:bodyPr>
          <a:lstStyle/>
          <a:p>
            <a:r>
              <a:rPr lang="en-US" sz="3600" dirty="0"/>
              <a:t>Doctoral Advisor Responsibilities</a:t>
            </a:r>
          </a:p>
        </p:txBody>
      </p:sp>
      <p:pic>
        <p:nvPicPr>
          <p:cNvPr id="3" name="Picture 2">
            <a:extLst>
              <a:ext uri="{FF2B5EF4-FFF2-40B4-BE49-F238E27FC236}">
                <a16:creationId xmlns:a16="http://schemas.microsoft.com/office/drawing/2014/main" id="{F9181E27-0443-64C2-94EB-B1F505B052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8859" y="1973594"/>
            <a:ext cx="5577819" cy="3718546"/>
          </a:xfrm>
          <a:prstGeom prst="rect">
            <a:avLst/>
          </a:prstGeom>
        </p:spPr>
      </p:pic>
    </p:spTree>
    <p:extLst>
      <p:ext uri="{BB962C8B-B14F-4D97-AF65-F5344CB8AC3E}">
        <p14:creationId xmlns:p14="http://schemas.microsoft.com/office/powerpoint/2010/main" val="929746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06ACA30-2371-4A4A-908A-1C5FB37B6539}"/>
              </a:ext>
            </a:extLst>
          </p:cNvPr>
          <p:cNvSpPr>
            <a:spLocks noGrp="1"/>
          </p:cNvSpPr>
          <p:nvPr>
            <p:ph type="title"/>
          </p:nvPr>
        </p:nvSpPr>
        <p:spPr/>
        <p:txBody>
          <a:bodyPr>
            <a:normAutofit fontScale="90000"/>
          </a:bodyPr>
          <a:lstStyle/>
          <a:p>
            <a:r>
              <a:rPr lang="en-US" sz="3600" dirty="0"/>
              <a:t>Doctoral Advisor Responsibilities</a:t>
            </a:r>
          </a:p>
        </p:txBody>
      </p:sp>
      <p:pic>
        <p:nvPicPr>
          <p:cNvPr id="3" name="Picture 2">
            <a:extLst>
              <a:ext uri="{FF2B5EF4-FFF2-40B4-BE49-F238E27FC236}">
                <a16:creationId xmlns:a16="http://schemas.microsoft.com/office/drawing/2014/main" id="{2648A505-C23D-8B42-C435-01CDD7C4966F}"/>
              </a:ext>
            </a:extLst>
          </p:cNvPr>
          <p:cNvPicPr>
            <a:picLocks noChangeAspect="1"/>
          </p:cNvPicPr>
          <p:nvPr/>
        </p:nvPicPr>
        <p:blipFill>
          <a:blip r:embed="rId3"/>
          <a:stretch>
            <a:fillRect/>
          </a:stretch>
        </p:blipFill>
        <p:spPr>
          <a:xfrm>
            <a:off x="2491739" y="1947628"/>
            <a:ext cx="5411027" cy="3607352"/>
          </a:xfrm>
          <a:prstGeom prst="rect">
            <a:avLst/>
          </a:prstGeom>
        </p:spPr>
      </p:pic>
    </p:spTree>
    <p:extLst>
      <p:ext uri="{BB962C8B-B14F-4D97-AF65-F5344CB8AC3E}">
        <p14:creationId xmlns:p14="http://schemas.microsoft.com/office/powerpoint/2010/main" val="462771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EBCA7-BBE4-7138-11E5-806FC6D271FE}"/>
              </a:ext>
            </a:extLst>
          </p:cNvPr>
          <p:cNvSpPr>
            <a:spLocks noGrp="1"/>
          </p:cNvSpPr>
          <p:nvPr>
            <p:ph type="title"/>
          </p:nvPr>
        </p:nvSpPr>
        <p:spPr/>
        <p:txBody>
          <a:bodyPr>
            <a:noAutofit/>
          </a:bodyPr>
          <a:lstStyle/>
          <a:p>
            <a:r>
              <a:rPr lang="en-US" sz="3600" dirty="0"/>
              <a:t>Project Review and Approval</a:t>
            </a:r>
          </a:p>
        </p:txBody>
      </p:sp>
      <p:pic>
        <p:nvPicPr>
          <p:cNvPr id="1026" name="Picture 2" descr="Approval vector Filled outline Icon Design illustration. Business And ...">
            <a:extLst>
              <a:ext uri="{FF2B5EF4-FFF2-40B4-BE49-F238E27FC236}">
                <a16:creationId xmlns:a16="http://schemas.microsoft.com/office/drawing/2014/main" id="{81542292-511A-B5C9-CAE1-5B0DE030BB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0556" y="1409263"/>
            <a:ext cx="4982887" cy="4982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398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Doctoral Project Purpose</a:t>
            </a:r>
          </a:p>
        </p:txBody>
      </p:sp>
      <p:sp>
        <p:nvSpPr>
          <p:cNvPr id="5" name="TextBox 4">
            <a:extLst>
              <a:ext uri="{FF2B5EF4-FFF2-40B4-BE49-F238E27FC236}">
                <a16:creationId xmlns:a16="http://schemas.microsoft.com/office/drawing/2014/main" id="{557E8F99-9F6A-4353-BBD4-55DC2A969FD6}"/>
              </a:ext>
            </a:extLst>
          </p:cNvPr>
          <p:cNvSpPr txBox="1"/>
          <p:nvPr/>
        </p:nvSpPr>
        <p:spPr>
          <a:xfrm>
            <a:off x="1946531" y="1905506"/>
            <a:ext cx="5554460" cy="3046988"/>
          </a:xfrm>
          <a:prstGeom prst="rect">
            <a:avLst/>
          </a:prstGeom>
          <a:noFill/>
        </p:spPr>
        <p:txBody>
          <a:bodyPr wrap="square" lIns="91440" tIns="45720" rIns="91440" bIns="45720" rtlCol="0" anchor="t">
            <a:spAutoFit/>
          </a:bodyPr>
          <a:lstStyle/>
          <a:p>
            <a:pPr algn="ctr"/>
            <a:r>
              <a:rPr lang="en-US" sz="3200" b="1" dirty="0"/>
              <a:t>Why a Project?</a:t>
            </a:r>
          </a:p>
          <a:p>
            <a:pPr algn="ctr"/>
            <a:endParaRPr lang="en-US" sz="3200" b="1" dirty="0"/>
          </a:p>
          <a:p>
            <a:pPr marL="571500" indent="-571500">
              <a:buFont typeface="Arial" panose="020B0604020202020204" pitchFamily="34" charset="0"/>
              <a:buChar char="•"/>
            </a:pPr>
            <a:r>
              <a:rPr lang="en-US" sz="3200" b="1" dirty="0"/>
              <a:t>Put skills into action</a:t>
            </a:r>
            <a:endParaRPr lang="en-US" sz="3200" b="1" dirty="0">
              <a:ea typeface="Calibri"/>
              <a:cs typeface="Calibri"/>
            </a:endParaRPr>
          </a:p>
          <a:p>
            <a:pPr marL="571500" indent="-571500">
              <a:buFont typeface="Arial" panose="020B0604020202020204" pitchFamily="34" charset="0"/>
              <a:buChar char="•"/>
            </a:pPr>
            <a:r>
              <a:rPr lang="en-US" sz="3200" b="1" dirty="0"/>
              <a:t>Real-world application</a:t>
            </a:r>
          </a:p>
          <a:p>
            <a:pPr marL="571500" indent="-571500">
              <a:buFont typeface="Arial" panose="020B0604020202020204" pitchFamily="34" charset="0"/>
              <a:buChar char="•"/>
            </a:pPr>
            <a:r>
              <a:rPr lang="en-US" sz="3200" b="1" dirty="0"/>
              <a:t>Related to a commissioner role</a:t>
            </a:r>
          </a:p>
        </p:txBody>
      </p:sp>
    </p:spTree>
    <p:extLst>
      <p:ext uri="{BB962C8B-B14F-4D97-AF65-F5344CB8AC3E}">
        <p14:creationId xmlns:p14="http://schemas.microsoft.com/office/powerpoint/2010/main" val="3391166783"/>
      </p:ext>
    </p:extLst>
  </p:cSld>
  <p:clrMapOvr>
    <a:masterClrMapping/>
  </p:clrMapOvr>
</p:sld>
</file>

<file path=ppt/theme/theme1.xml><?xml version="1.0" encoding="utf-8"?>
<a:theme xmlns:a="http://schemas.openxmlformats.org/drawingml/2006/main" name="BCS 102 -  PowerPoint presentation 11-10-2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CS 501 -  PowerPoint presentation - kresha 1-02">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MCS 302 -  PowerPoint Presentation 9-9-25 DF ka-rkg V5</Template>
  <TotalTime>6602</TotalTime>
  <Words>2181</Words>
  <Application>Microsoft Office PowerPoint</Application>
  <PresentationFormat>On-screen Show (4:3)</PresentationFormat>
  <Paragraphs>173</Paragraphs>
  <Slides>16</Slides>
  <Notes>16</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16</vt:i4>
      </vt:variant>
    </vt:vector>
  </HeadingPairs>
  <TitlesOfParts>
    <vt:vector size="26" baseType="lpstr">
      <vt:lpstr>Aptos</vt:lpstr>
      <vt:lpstr>Aptos Display</vt:lpstr>
      <vt:lpstr>Arial</vt:lpstr>
      <vt:lpstr>Calibri</vt:lpstr>
      <vt:lpstr>Calibri Light</vt:lpstr>
      <vt:lpstr>Times New Roman</vt:lpstr>
      <vt:lpstr>BCS 102 -  PowerPoint presentation 11-10-25</vt:lpstr>
      <vt:lpstr>Custom Design</vt:lpstr>
      <vt:lpstr>1_Office Theme</vt:lpstr>
      <vt:lpstr>DCS 501 -  PowerPoint presentation - kresha 1-02</vt:lpstr>
      <vt:lpstr>DCS 507 Becoming a Doctoral Project Advisor </vt:lpstr>
      <vt:lpstr>Learning Objectives</vt:lpstr>
      <vt:lpstr>Advisor Requirements</vt:lpstr>
      <vt:lpstr>PowerPoint Presentation</vt:lpstr>
      <vt:lpstr>Role of the Doctoral Advisor</vt:lpstr>
      <vt:lpstr>Doctoral Advisor Responsibilities</vt:lpstr>
      <vt:lpstr>Doctoral Advisor Responsibilities</vt:lpstr>
      <vt:lpstr>Project Review and Approval</vt:lpstr>
      <vt:lpstr>Doctoral Project Purpose</vt:lpstr>
      <vt:lpstr>Guidebook</vt:lpstr>
      <vt:lpstr>The Guidebook </vt:lpstr>
      <vt:lpstr>PowerPoint Presentation</vt:lpstr>
      <vt:lpstr>PowerPoint Presentation</vt:lpstr>
      <vt:lpstr>Class Activity</vt:lpstr>
      <vt:lpstr>Wrapping 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Fornadel</dc:creator>
  <cp:lastModifiedBy>Kresha Alvarado</cp:lastModifiedBy>
  <cp:revision>208</cp:revision>
  <cp:lastPrinted>2021-05-17T18:56:21Z</cp:lastPrinted>
  <dcterms:created xsi:type="dcterms:W3CDTF">2017-02-14T13:02:44Z</dcterms:created>
  <dcterms:modified xsi:type="dcterms:W3CDTF">2026-03-13T17:09:22Z</dcterms:modified>
</cp:coreProperties>
</file>