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handoutMasterIdLst>
    <p:handoutMasterId r:id="rId17"/>
  </p:handoutMasterIdLst>
  <p:sldIdLst>
    <p:sldId id="257" r:id="rId2"/>
    <p:sldId id="258" r:id="rId3"/>
    <p:sldId id="261" r:id="rId4"/>
    <p:sldId id="271" r:id="rId5"/>
    <p:sldId id="262" r:id="rId6"/>
    <p:sldId id="263" r:id="rId7"/>
    <p:sldId id="324" r:id="rId8"/>
    <p:sldId id="265" r:id="rId9"/>
    <p:sldId id="266" r:id="rId10"/>
    <p:sldId id="267" r:id="rId11"/>
    <p:sldId id="270" r:id="rId12"/>
    <p:sldId id="269" r:id="rId13"/>
    <p:sldId id="272" r:id="rId14"/>
    <p:sldId id="323" r:id="rId15"/>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L4U464EageCyOOpupS0OVA==" hashData="foGGGmzZ8ISChynP/jN9hPi5vZ3QHZgGjGU/T9vQ+uLCWQs2vIC7njdsFx21H88N/OxMmB8k6koZ5Lgj/I3nLA=="/>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175" autoAdjust="0"/>
    <p:restoredTop sz="62146" autoAdjust="0"/>
  </p:normalViewPr>
  <p:slideViewPr>
    <p:cSldViewPr snapToGrid="0">
      <p:cViewPr varScale="1">
        <p:scale>
          <a:sx n="71" d="100"/>
          <a:sy n="71" d="100"/>
        </p:scale>
        <p:origin x="2550" y="6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2472"/>
    </p:cViewPr>
  </p:sorterViewPr>
  <p:notesViewPr>
    <p:cSldViewPr snapToGrid="0">
      <p:cViewPr varScale="1">
        <p:scale>
          <a:sx n="83" d="100"/>
          <a:sy n="83" d="100"/>
        </p:scale>
        <p:origin x="3816"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CFE74843-EF18-FF4F-AFC1-2B7A3E847647}" type="datetimeFigureOut">
              <a:rPr lang="en-US" smtClean="0"/>
              <a:t>11/27/2023</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9827247C-321F-974A-8EDE-B0499FEED5DA}" type="slidenum">
              <a:rPr lang="en-US" smtClean="0"/>
              <a:t>‹#›</a:t>
            </a:fld>
            <a:endParaRPr lang="en-US"/>
          </a:p>
        </p:txBody>
      </p:sp>
    </p:spTree>
    <p:extLst>
      <p:ext uri="{BB962C8B-B14F-4D97-AF65-F5344CB8AC3E}">
        <p14:creationId xmlns:p14="http://schemas.microsoft.com/office/powerpoint/2010/main" val="17885980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225C3D78-A558-4A5C-A220-47B2F40F1CF1}" type="datetimeFigureOut">
              <a:rPr lang="en-US" smtClean="0"/>
              <a:t>11/27/2023</a:t>
            </a:fld>
            <a:endParaRPr lang="en-US"/>
          </a:p>
        </p:txBody>
      </p:sp>
      <p:sp>
        <p:nvSpPr>
          <p:cNvPr id="4" name="Slide Image Placeholder 3"/>
          <p:cNvSpPr>
            <a:spLocks noGrp="1" noRot="1" noChangeAspect="1"/>
          </p:cNvSpPr>
          <p:nvPr>
            <p:ph type="sldImg" idx="2"/>
          </p:nvPr>
        </p:nvSpPr>
        <p:spPr>
          <a:xfrm>
            <a:off x="2320925" y="830263"/>
            <a:ext cx="2673350" cy="2005012"/>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3013300"/>
            <a:ext cx="5852160" cy="5387751"/>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FCBE1668-4D6A-4C8F-8C32-819FE6F32F94}" type="slidenum">
              <a:rPr lang="en-US" smtClean="0"/>
              <a:t>‹#›</a:t>
            </a:fld>
            <a:endParaRPr lang="en-US"/>
          </a:p>
        </p:txBody>
      </p:sp>
    </p:spTree>
    <p:extLst>
      <p:ext uri="{BB962C8B-B14F-4D97-AF65-F5344CB8AC3E}">
        <p14:creationId xmlns:p14="http://schemas.microsoft.com/office/powerpoint/2010/main" val="3028587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Instructor Introduction:  </a:t>
            </a:r>
            <a:r>
              <a:rPr lang="en-US" dirty="0"/>
              <a:t>Name – Council – Position</a:t>
            </a:r>
          </a:p>
          <a:p>
            <a:endParaRPr lang="en-US" dirty="0"/>
          </a:p>
          <a:p>
            <a:r>
              <a:rPr lang="en-US" b="1" dirty="0"/>
              <a:t>Course Description </a:t>
            </a:r>
          </a:p>
          <a:p>
            <a:endParaRPr lang="en-US" b="1" dirty="0"/>
          </a:p>
          <a:p>
            <a:r>
              <a:rPr lang="en-US" dirty="0"/>
              <a:t>This course prepares a person that holds a Doctorate of Commissioner Science to become a thesis/project advisor. </a:t>
            </a:r>
          </a:p>
        </p:txBody>
      </p:sp>
      <p:sp>
        <p:nvSpPr>
          <p:cNvPr id="4" name="Slide Number Placeholder 3"/>
          <p:cNvSpPr>
            <a:spLocks noGrp="1"/>
          </p:cNvSpPr>
          <p:nvPr>
            <p:ph type="sldNum" sz="quarter" idx="10"/>
          </p:nvPr>
        </p:nvSpPr>
        <p:spPr/>
        <p:txBody>
          <a:bodyPr/>
          <a:lstStyle/>
          <a:p>
            <a:fld id="{FCBE1668-4D6A-4C8F-8C32-819FE6F32F94}" type="slidenum">
              <a:rPr lang="en-US" smtClean="0"/>
              <a:t>1</a:t>
            </a:fld>
            <a:endParaRPr lang="en-US"/>
          </a:p>
        </p:txBody>
      </p:sp>
    </p:spTree>
    <p:extLst>
      <p:ext uri="{BB962C8B-B14F-4D97-AF65-F5344CB8AC3E}">
        <p14:creationId xmlns:p14="http://schemas.microsoft.com/office/powerpoint/2010/main" val="201273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20925" y="830263"/>
            <a:ext cx="2673350" cy="2005012"/>
          </a:xfrm>
        </p:spPr>
      </p:sp>
      <p:sp>
        <p:nvSpPr>
          <p:cNvPr id="3" name="Notes Placeholder 2"/>
          <p:cNvSpPr>
            <a:spLocks noGrp="1"/>
          </p:cNvSpPr>
          <p:nvPr>
            <p:ph type="body" idx="1"/>
          </p:nvPr>
        </p:nvSpPr>
        <p:spPr/>
        <p:txBody>
          <a:bodyPr/>
          <a:lstStyle/>
          <a:p>
            <a:pPr defTabSz="966612">
              <a:defRPr/>
            </a:pPr>
            <a:r>
              <a:rPr lang="en-US" dirty="0"/>
              <a:t>As an advisor to doctoral candidates, you will guide them in the selection of a topic that should help them enhance their own skills as a commissioner and the skills of other commissioners in their district and council. </a:t>
            </a:r>
          </a:p>
          <a:p>
            <a:pPr defTabSz="966612">
              <a:defRPr/>
            </a:pPr>
            <a:endParaRPr lang="en-US" dirty="0"/>
          </a:p>
          <a:p>
            <a:pPr marL="171450" indent="-171450" defTabSz="966612">
              <a:buFont typeface="Arial" panose="020B0604020202020204" pitchFamily="34" charset="0"/>
              <a:buChar char="•"/>
              <a:defRPr/>
            </a:pPr>
            <a:r>
              <a:rPr lang="en-US" dirty="0"/>
              <a:t>Encourage the candidates you advise to select a topic or project that is directly related to unit service and to their current registered commissioner position. </a:t>
            </a:r>
            <a:r>
              <a:rPr lang="en-US" dirty="0">
                <a:ln>
                  <a:noFill/>
                </a:ln>
                <a:solidFill>
                  <a:srgbClr val="000000"/>
                </a:solidFill>
                <a:effectLst/>
                <a:ea typeface="Arial Unicode MS"/>
                <a:cs typeface="Arial Unicode MS"/>
              </a:rPr>
              <a:t>There may be circumstances under which a topic related to another area of scouting might be appropriate. Local councils have the authority to approve topics related to another area of scouting when selecting one directly related to unit service isn't appropriate or practical. The council commissioner or you as their designee may authorize these types of topics. The guidebook provides a series of questions that can help them focus on an appropriate topic.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Your guidance to the doctoral candidates you advise should be to limit the focus of their project or thesis so that the project or research is not too large and so that the research or project can be completed in a timely manner. Limiting the focus also ensures that the candidate has adequate resources to conduct the research or complete the project.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Be aware of research sources that can aid your candidates in developing their project or thesis.  It might be items such as the internet, surveys or questionnaires, interviews, and scouting literature. </a:t>
            </a:r>
          </a:p>
          <a:p>
            <a:pPr marL="171450" indent="-171450">
              <a:buFont typeface="Arial" panose="020B0604020202020204" pitchFamily="34" charset="0"/>
              <a:buChar char="•"/>
            </a:pPr>
            <a:endParaRPr lang="en-US" dirty="0"/>
          </a:p>
          <a:p>
            <a:pPr marL="0" marR="0">
              <a:spcBef>
                <a:spcPts val="0"/>
              </a:spcBef>
              <a:spcAft>
                <a:spcPts val="0"/>
              </a:spcAft>
            </a:pPr>
            <a:r>
              <a:rPr lang="en-US" b="1" i="1" kern="1200" dirty="0">
                <a:solidFill>
                  <a:srgbClr val="000000"/>
                </a:solidFill>
                <a:effectLst/>
                <a:ea typeface="Times New Roman" panose="02020603050405020304" pitchFamily="18" charset="0"/>
                <a:cs typeface="Times New Roman" panose="02020603050405020304" pitchFamily="18" charset="0"/>
              </a:rPr>
              <a:t>Handouts: 	</a:t>
            </a:r>
            <a:r>
              <a:rPr lang="en-US" kern="1200" dirty="0">
                <a:solidFill>
                  <a:srgbClr val="000000"/>
                </a:solidFill>
                <a:effectLst/>
                <a:ea typeface="Times New Roman" panose="02020603050405020304" pitchFamily="18" charset="0"/>
                <a:cs typeface="Times New Roman" panose="02020603050405020304" pitchFamily="18" charset="0"/>
              </a:rPr>
              <a:t>DCS 507 – Identify a Need in Unit Service for Your Doctorate Topic – 1 per 			person</a:t>
            </a:r>
            <a:endParaRPr lang="en-US" dirty="0">
              <a:effectLst/>
              <a:ea typeface="Times New Roman" panose="02020603050405020304" pitchFamily="18" charset="0"/>
            </a:endParaRPr>
          </a:p>
          <a:p>
            <a:pPr marL="457200" marR="0" indent="45720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DCS 507 – Suggested Thesis/Project Form (fillable) – 1 per person</a:t>
            </a:r>
            <a:endParaRPr lang="en-US" dirty="0">
              <a:effectLst/>
              <a:ea typeface="Times New Roman" panose="02020603050405020304" pitchFamily="18" charset="0"/>
            </a:endParaRPr>
          </a:p>
          <a:p>
            <a:r>
              <a:rPr lang="en-US" kern="1200" dirty="0">
                <a:solidFill>
                  <a:srgbClr val="000000"/>
                </a:solidFill>
                <a:effectLst/>
                <a:ea typeface="Times New Roman" panose="02020603050405020304" pitchFamily="18" charset="0"/>
                <a:cs typeface="Times New Roman" panose="02020603050405020304" pitchFamily="18" charset="0"/>
              </a:rPr>
              <a:t>	DCS 507 – Checklist for Editing Doctorate Project/Thesis Reports – 1 per 			person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10</a:t>
            </a:fld>
            <a:endParaRPr lang="en-US"/>
          </a:p>
        </p:txBody>
      </p:sp>
    </p:spTree>
    <p:extLst>
      <p:ext uri="{BB962C8B-B14F-4D97-AF65-F5344CB8AC3E}">
        <p14:creationId xmlns:p14="http://schemas.microsoft.com/office/powerpoint/2010/main" val="2172096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Meet frequently with the candidate as are doing the research or performing their project. Advise them to save all the materials and information they gather so that it will be available to help them write their final report. </a:t>
            </a:r>
          </a:p>
          <a:p>
            <a:endParaRPr lang="en-US" dirty="0"/>
          </a:p>
          <a:p>
            <a:r>
              <a:rPr lang="en-US" dirty="0"/>
              <a:t>As the candidate writes their report, offer to review their drafts and provide feedback. Was their purpose clear, do the sentences make sense, does the report support the desired outcome? </a:t>
            </a:r>
          </a:p>
          <a:p>
            <a:endParaRPr lang="en-US" dirty="0"/>
          </a:p>
          <a:p>
            <a:r>
              <a:rPr lang="en-US" dirty="0"/>
              <a:t>Each council has its own method of reviewing and approving doctoral projects or theses. Some councils convene a doctoral review committee consisting of commissioners who have earned their doctorate of commissioner science, or the council can delegate the review and acceptance to the doctoral advisors. Each council makes it’s won rules regarding the submission and awarding of the doctorate. </a:t>
            </a:r>
          </a:p>
        </p:txBody>
      </p:sp>
      <p:sp>
        <p:nvSpPr>
          <p:cNvPr id="4" name="Slide Number Placeholder 3"/>
          <p:cNvSpPr>
            <a:spLocks noGrp="1"/>
          </p:cNvSpPr>
          <p:nvPr>
            <p:ph type="sldNum" sz="quarter" idx="5"/>
          </p:nvPr>
        </p:nvSpPr>
        <p:spPr/>
        <p:txBody>
          <a:bodyPr/>
          <a:lstStyle/>
          <a:p>
            <a:fld id="{FCBE1668-4D6A-4C8F-8C32-819FE6F32F94}" type="slidenum">
              <a:rPr lang="en-US" smtClean="0"/>
              <a:t>11</a:t>
            </a:fld>
            <a:endParaRPr lang="en-US"/>
          </a:p>
        </p:txBody>
      </p:sp>
    </p:spTree>
    <p:extLst>
      <p:ext uri="{BB962C8B-B14F-4D97-AF65-F5344CB8AC3E}">
        <p14:creationId xmlns:p14="http://schemas.microsoft.com/office/powerpoint/2010/main" val="27075038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Local Guidelines</a:t>
            </a:r>
          </a:p>
          <a:p>
            <a:pPr marL="0" marR="0">
              <a:spcBef>
                <a:spcPts val="0"/>
              </a:spcBef>
              <a:spcAft>
                <a:spcPts val="0"/>
              </a:spcAft>
            </a:pPr>
            <a:endParaRPr lang="en-US"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Discuss with the dean of your college or the associate dean for doctoral studies what the local guidelines and </a:t>
            </a:r>
            <a:r>
              <a:rPr lang="en-US" kern="12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requirements are for completing the doctorate of commissioner science and the doctorate knot</a:t>
            </a:r>
            <a:r>
              <a:rPr lang="en-US" kern="1200" dirty="0">
                <a:solidFill>
                  <a:srgbClr val="000000"/>
                </a:solidFill>
                <a:effectLst/>
                <a:highlight>
                  <a:srgbClr val="FFFFFF"/>
                </a:highlight>
                <a:latin typeface="Calibri" panose="020F0502020204030204" pitchFamily="34" charset="0"/>
                <a:ea typeface="Times New Roman" panose="02020603050405020304" pitchFamily="18" charset="0"/>
                <a:cs typeface="Calibri" panose="020F0502020204030204" pitchFamily="34" charset="0"/>
              </a:rPr>
              <a:t>. </a:t>
            </a:r>
            <a:r>
              <a:rPr lang="en-US" kern="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a:t>
            </a:r>
            <a:r>
              <a:rPr lang="en-US" dirty="0">
                <a:effectLst/>
                <a:latin typeface="Calibri" panose="020F0502020204030204" pitchFamily="34" charset="0"/>
                <a:ea typeface="Times New Roman" panose="02020603050405020304" pitchFamily="18" charset="0"/>
                <a:cs typeface="Calibri" panose="020F0502020204030204" pitchFamily="34" charset="0"/>
              </a:rPr>
              <a:t>he </a:t>
            </a:r>
            <a:r>
              <a:rPr lang="en-US"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“Guidebook for Earning Doctorate of Commissioner Science Degree and Doctorate of Commissioner Science Knot Award” (October 2022 version)</a:t>
            </a:r>
            <a:r>
              <a:rPr lang="en-US" dirty="0">
                <a:effectLst/>
                <a:latin typeface="Calibri" panose="020F0502020204030204" pitchFamily="34" charset="0"/>
                <a:ea typeface="Times New Roman" panose="02020603050405020304" pitchFamily="18" charset="0"/>
                <a:cs typeface="Calibri" panose="020F0502020204030204" pitchFamily="34" charset="0"/>
              </a:rPr>
              <a:t> will assist local councils with the approval process for courses taken at another college of commissioner science.</a:t>
            </a:r>
            <a:endParaRPr lang="en-US" dirty="0">
              <a:effectLst/>
              <a:latin typeface="Calibri" panose="020F0502020204030204" pitchFamily="34" charset="0"/>
              <a:ea typeface="Times New Roman" panose="02020603050405020304" pitchFamily="18" charset="0"/>
            </a:endParaRPr>
          </a:p>
          <a:p>
            <a:pPr marL="0" marR="0">
              <a:spcBef>
                <a:spcPts val="0"/>
              </a:spcBef>
              <a:spcAft>
                <a:spcPts val="0"/>
              </a:spcAft>
            </a:pPr>
            <a:r>
              <a:rPr lang="en-US" kern="12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 </a:t>
            </a:r>
            <a:endParaRPr lang="en-US" dirty="0">
              <a:effectLst/>
              <a:highlight>
                <a:srgbClr val="FFFFFF"/>
              </a:highlight>
              <a:latin typeface="Calibri" panose="020F0502020204030204" pitchFamily="34" charset="0"/>
              <a:ea typeface="Times New Roman" panose="02020603050405020304" pitchFamily="18" charset="0"/>
            </a:endParaRPr>
          </a:p>
          <a:p>
            <a:pPr marL="0" marR="0">
              <a:spcBef>
                <a:spcPts val="0"/>
              </a:spcBef>
              <a:spcAft>
                <a:spcPts val="0"/>
              </a:spcAft>
            </a:pPr>
            <a:r>
              <a:rPr lang="en-US" kern="1200" dirty="0">
                <a:solidFill>
                  <a:srgbClr val="000000"/>
                </a:solidFill>
                <a:effectLst/>
                <a:highlight>
                  <a:srgbClr val="FFFFFF"/>
                </a:highlight>
                <a:latin typeface="Calibri" panose="020F0502020204030204" pitchFamily="34" charset="0"/>
                <a:ea typeface="Times New Roman" panose="02020603050405020304" pitchFamily="18" charset="0"/>
                <a:cs typeface="Times New Roman" panose="02020603050405020304" pitchFamily="18" charset="0"/>
              </a:rPr>
              <a:t>Make sure you know what the national requirements are as well. </a:t>
            </a:r>
            <a:endParaRPr lang="en-US" dirty="0">
              <a:effectLst/>
              <a:highlight>
                <a:srgbClr val="FFFFFF"/>
              </a:highlight>
              <a:latin typeface="Calibri" panose="020F0502020204030204" pitchFamily="34" charset="0"/>
              <a:ea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12</a:t>
            </a:fld>
            <a:endParaRPr lang="en-US"/>
          </a:p>
        </p:txBody>
      </p:sp>
    </p:spTree>
    <p:extLst>
      <p:ext uri="{BB962C8B-B14F-4D97-AF65-F5344CB8AC3E}">
        <p14:creationId xmlns:p14="http://schemas.microsoft.com/office/powerpoint/2010/main" val="2557170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dirty="0">
                <a:latin typeface="Calibri" charset="0"/>
                <a:ea typeface="MS PGothic" charset="0"/>
                <a:cs typeface="Times New Roman" charset="0"/>
              </a:rPr>
              <a:t>Make every effort to make this a positive experience for the doctoral candidate. The project or thesis can be a challenge for commissioners who have never needed to write any kind of a major paper or complete a significant project. Advise candidates that they can think of this as being like an Eagle Scout project or a Wood Badge Ticket goal.</a:t>
            </a:r>
          </a:p>
          <a:p>
            <a:pPr marL="0" indent="0" algn="l">
              <a:buNone/>
            </a:pPr>
            <a:endParaRPr lang="en-US" dirty="0">
              <a:latin typeface="Calibri" charset="0"/>
              <a:ea typeface="MS PGothic" charset="0"/>
              <a:cs typeface="Times New Roman" charset="0"/>
            </a:endParaRPr>
          </a:p>
          <a:p>
            <a:pPr marL="0" indent="0" algn="l">
              <a:buNone/>
            </a:pPr>
            <a:r>
              <a:rPr lang="en-US" dirty="0">
                <a:latin typeface="Calibri" charset="0"/>
                <a:ea typeface="MS PGothic" charset="0"/>
                <a:cs typeface="Times New Roman" charset="0"/>
              </a:rPr>
              <a:t>Your goal as an advisor is to help the candidates you work with achieve success. Be available to them when they need guidance and If you need assistance as an advisor, contact the dean of the college and/or the dean of doctoral studies.</a:t>
            </a:r>
          </a:p>
          <a:p>
            <a:pPr marL="0" indent="0">
              <a:buNone/>
            </a:pPr>
            <a:endParaRPr lang="en-US" dirty="0">
              <a:latin typeface="Calibri" charset="0"/>
              <a:ea typeface="MS PGothic" charset="0"/>
              <a:cs typeface="Times New Roman" charset="0"/>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13</a:t>
            </a:fld>
            <a:endParaRPr lang="en-US"/>
          </a:p>
        </p:txBody>
      </p:sp>
    </p:spTree>
    <p:extLst>
      <p:ext uri="{BB962C8B-B14F-4D97-AF65-F5344CB8AC3E}">
        <p14:creationId xmlns:p14="http://schemas.microsoft.com/office/powerpoint/2010/main" val="3574736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 </a:t>
            </a:r>
          </a:p>
          <a:p>
            <a:r>
              <a:rPr lang="en-US" dirty="0"/>
              <a:t> </a:t>
            </a:r>
          </a:p>
          <a:p>
            <a:r>
              <a:rPr lang="en-US" dirty="0"/>
              <a:t> </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14</a:t>
            </a:fld>
            <a:endParaRPr lang="en-US" dirty="0"/>
          </a:p>
        </p:txBody>
      </p:sp>
    </p:spTree>
    <p:extLst>
      <p:ext uri="{BB962C8B-B14F-4D97-AF65-F5344CB8AC3E}">
        <p14:creationId xmlns:p14="http://schemas.microsoft.com/office/powerpoint/2010/main" val="9593956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examine the requirements needing to be an advisor.</a:t>
            </a:r>
          </a:p>
          <a:p>
            <a:endParaRPr lang="en-US" dirty="0"/>
          </a:p>
          <a:p>
            <a:pPr marL="171450" indent="-171450">
              <a:buFont typeface="Arial" panose="020B0604020202020204" pitchFamily="34" charset="0"/>
              <a:buChar char="•"/>
            </a:pPr>
            <a:r>
              <a:rPr lang="en-US" b="0" dirty="0">
                <a:latin typeface="+mn-lt"/>
              </a:rPr>
              <a:t>Identify the requirements needed to be a Project/Thesis Advisor.</a:t>
            </a:r>
          </a:p>
          <a:p>
            <a:pPr marL="171450" indent="-171450">
              <a:buFont typeface="Arial" panose="020B0604020202020204" pitchFamily="34" charset="0"/>
              <a:buChar char="•"/>
            </a:pPr>
            <a:r>
              <a:rPr kumimoji="0" lang="en-US" sz="1200" b="0" i="0" u="none" strike="noStrike" kern="1200" cap="none" spc="0" normalizeH="0" baseline="0" noProof="0" dirty="0">
                <a:ln>
                  <a:noFill/>
                </a:ln>
                <a:solidFill>
                  <a:prstClr val="black"/>
                </a:solidFill>
                <a:effectLst/>
                <a:uLnTx/>
                <a:uFillTx/>
                <a:latin typeface="+mn-lt"/>
                <a:ea typeface="+mn-ea"/>
                <a:cs typeface="+mn-cs"/>
              </a:rPr>
              <a:t>Understand the role of a Project/Thesis Advisor.</a:t>
            </a:r>
          </a:p>
          <a:p>
            <a:pPr marL="171450" indent="-171450">
              <a:buFont typeface="Arial" panose="020B0604020202020204" pitchFamily="34" charset="0"/>
              <a:buChar char="•"/>
            </a:pPr>
            <a:r>
              <a:rPr lang="en-US" b="0" dirty="0">
                <a:latin typeface="+mn-lt"/>
              </a:rPr>
              <a:t>Explain the purpose of and the differences between a Doctoral Project and a Thesis. </a:t>
            </a:r>
          </a:p>
          <a:p>
            <a:pPr marL="171450" indent="-171450">
              <a:buFont typeface="Arial" panose="020B0604020202020204" pitchFamily="34" charset="0"/>
              <a:buChar char="•"/>
            </a:pPr>
            <a:r>
              <a:rPr lang="en-US" b="0" dirty="0">
                <a:solidFill>
                  <a:prstClr val="black"/>
                </a:solidFill>
                <a:latin typeface="+mn-lt"/>
              </a:rPr>
              <a:t>Use the Doctorate guidebook to advise Doctoral candidates.</a:t>
            </a: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2</a:t>
            </a:fld>
            <a:endParaRPr lang="en-US"/>
          </a:p>
        </p:txBody>
      </p:sp>
    </p:spTree>
    <p:extLst>
      <p:ext uri="{BB962C8B-B14F-4D97-AF65-F5344CB8AC3E}">
        <p14:creationId xmlns:p14="http://schemas.microsoft.com/office/powerpoint/2010/main" val="510086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dirty="0"/>
              <a:t>Someone wishing to serve as an advisor to doctoral candidates must meet these requirements. </a:t>
            </a:r>
          </a:p>
          <a:p>
            <a:pPr marL="171450" indent="-171450">
              <a:lnSpc>
                <a:spcPct val="90000"/>
              </a:lnSpc>
              <a:buFont typeface="Arial" panose="020B0604020202020204" pitchFamily="34" charset="0"/>
              <a:buChar char="•"/>
            </a:pPr>
            <a:r>
              <a:rPr lang="en-US" dirty="0"/>
              <a:t>An advisor must have earned a doctorate of commissioner science from a council college of commissioner science and have served in various registered commissioner positions. </a:t>
            </a:r>
          </a:p>
          <a:p>
            <a:pPr marL="171450" indent="-171450">
              <a:lnSpc>
                <a:spcPct val="90000"/>
              </a:lnSpc>
              <a:buFont typeface="Arial" panose="020B0604020202020204" pitchFamily="34" charset="0"/>
              <a:buChar char="•"/>
            </a:pPr>
            <a:r>
              <a:rPr lang="en-US" dirty="0"/>
              <a:t>It is understood that an individual who has earned their doctorate of commissioner science will be an experienced commissioner and possess a deep understanding of what it means to provide unit service.  </a:t>
            </a:r>
          </a:p>
          <a:p>
            <a:pPr marL="171450" indent="-171450">
              <a:lnSpc>
                <a:spcPct val="90000"/>
              </a:lnSpc>
              <a:buFont typeface="Arial" panose="020B0604020202020204" pitchFamily="34" charset="0"/>
              <a:buChar char="•"/>
            </a:pPr>
            <a:r>
              <a:rPr lang="en-US" dirty="0"/>
              <a:t>The advisor must be approved by the council dean of the college of commissioner science or the dean of doctoral studies. </a:t>
            </a:r>
          </a:p>
          <a:p>
            <a:pPr marL="171450" indent="-171450">
              <a:lnSpc>
                <a:spcPct val="90000"/>
              </a:lnSpc>
              <a:buFont typeface="Arial" panose="020B0604020202020204" pitchFamily="34" charset="0"/>
              <a:buChar char="•"/>
            </a:pPr>
            <a:r>
              <a:rPr lang="en-US" dirty="0"/>
              <a:t>Finally, the council commissioner must also approve the appointment. </a:t>
            </a:r>
          </a:p>
          <a:p>
            <a:pPr>
              <a:lnSpc>
                <a:spcPct val="90000"/>
              </a:lnSpc>
            </a:pPr>
            <a:endParaRPr lang="en-US" dirty="0"/>
          </a:p>
          <a:p>
            <a:pPr>
              <a:lnSpc>
                <a:spcPct val="90000"/>
              </a:lnSpc>
            </a:pPr>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3</a:t>
            </a:fld>
            <a:endParaRPr lang="en-US"/>
          </a:p>
        </p:txBody>
      </p:sp>
    </p:spTree>
    <p:extLst>
      <p:ext uri="{BB962C8B-B14F-4D97-AF65-F5344CB8AC3E}">
        <p14:creationId xmlns:p14="http://schemas.microsoft.com/office/powerpoint/2010/main" val="34740114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if no one in the council qualifies to be a doctoral advisor? Does no one have a doctorate? </a:t>
            </a:r>
          </a:p>
          <a:p>
            <a:endParaRPr lang="en-US" dirty="0"/>
          </a:p>
          <a:p>
            <a:r>
              <a:rPr lang="en-US" dirty="0"/>
              <a:t>This is when the council commissioner and or the college dean contacts the national service territory commissioner and asks for help in finding a commissioner that holds a doctorate degree to see if that person would be willing to serve as a doctoral advisor. </a:t>
            </a:r>
          </a:p>
        </p:txBody>
      </p:sp>
      <p:sp>
        <p:nvSpPr>
          <p:cNvPr id="4" name="Slide Number Placeholder 3"/>
          <p:cNvSpPr>
            <a:spLocks noGrp="1"/>
          </p:cNvSpPr>
          <p:nvPr>
            <p:ph type="sldNum" sz="quarter" idx="5"/>
          </p:nvPr>
        </p:nvSpPr>
        <p:spPr/>
        <p:txBody>
          <a:bodyPr/>
          <a:lstStyle/>
          <a:p>
            <a:fld id="{FCBE1668-4D6A-4C8F-8C32-819FE6F32F94}" type="slidenum">
              <a:rPr lang="en-US" smtClean="0"/>
              <a:t>4</a:t>
            </a:fld>
            <a:endParaRPr lang="en-US"/>
          </a:p>
        </p:txBody>
      </p:sp>
    </p:spTree>
    <p:extLst>
      <p:ext uri="{BB962C8B-B14F-4D97-AF65-F5344CB8AC3E}">
        <p14:creationId xmlns:p14="http://schemas.microsoft.com/office/powerpoint/2010/main" val="3270076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20925" y="830263"/>
            <a:ext cx="2673350" cy="2005012"/>
          </a:xfrm>
        </p:spPr>
      </p:sp>
      <p:sp>
        <p:nvSpPr>
          <p:cNvPr id="3" name="Notes Placeholder 2"/>
          <p:cNvSpPr>
            <a:spLocks noGrp="1"/>
          </p:cNvSpPr>
          <p:nvPr>
            <p:ph type="body" idx="1"/>
          </p:nvPr>
        </p:nvSpPr>
        <p:spPr/>
        <p:txBody>
          <a:bodyPr/>
          <a:lstStyle/>
          <a:p>
            <a:pPr>
              <a:lnSpc>
                <a:spcPct val="107000"/>
              </a:lnSpc>
              <a:spcAft>
                <a:spcPts val="846"/>
              </a:spcAft>
            </a:pPr>
            <a:r>
              <a:rPr lang="en-US" kern="1200" dirty="0">
                <a:solidFill>
                  <a:srgbClr val="202122"/>
                </a:solidFill>
                <a:effectLst/>
                <a:ea typeface="Calibri" panose="020F0502020204030204" pitchFamily="34" charset="0"/>
                <a:cs typeface="Times New Roman" panose="02020603050405020304" pitchFamily="18" charset="0"/>
              </a:rPr>
              <a:t>An </a:t>
            </a:r>
            <a:r>
              <a:rPr lang="en-US" b="1" kern="1200" dirty="0">
                <a:solidFill>
                  <a:srgbClr val="000000"/>
                </a:solidFill>
                <a:effectLst/>
                <a:ea typeface="Calibri" panose="020F0502020204030204" pitchFamily="34" charset="0"/>
                <a:cs typeface="Times New Roman" panose="02020603050405020304" pitchFamily="18" charset="0"/>
              </a:rPr>
              <a:t>advisor</a:t>
            </a:r>
            <a:r>
              <a:rPr lang="en-US" kern="1200" dirty="0">
                <a:solidFill>
                  <a:srgbClr val="000000"/>
                </a:solidFill>
                <a:effectLst/>
                <a:ea typeface="Calibri" panose="020F0502020204030204" pitchFamily="34" charset="0"/>
                <a:cs typeface="Times New Roman" panose="02020603050405020304" pitchFamily="18" charset="0"/>
              </a:rPr>
              <a:t> is normally a person with more and deeper </a:t>
            </a:r>
            <a:r>
              <a:rPr lang="en-US" u="none" strike="noStrike" kern="1200" dirty="0">
                <a:solidFill>
                  <a:schemeClr val="tx1"/>
                </a:solidFill>
                <a:effectLst/>
                <a:ea typeface="Calibri" panose="020F0502020204030204" pitchFamily="34" charset="0"/>
                <a:cs typeface="Times New Roman" panose="02020603050405020304" pitchFamily="18" charset="0"/>
              </a:rPr>
              <a:t>knowledge </a:t>
            </a:r>
            <a:r>
              <a:rPr lang="en-US" kern="1200" dirty="0">
                <a:solidFill>
                  <a:srgbClr val="000000"/>
                </a:solidFill>
                <a:effectLst/>
                <a:ea typeface="Calibri" panose="020F0502020204030204" pitchFamily="34" charset="0"/>
                <a:cs typeface="Times New Roman" panose="02020603050405020304" pitchFamily="18" charset="0"/>
              </a:rPr>
              <a:t>i</a:t>
            </a:r>
            <a:r>
              <a:rPr lang="en-US" kern="1200" dirty="0">
                <a:solidFill>
                  <a:srgbClr val="202122"/>
                </a:solidFill>
                <a:effectLst/>
                <a:ea typeface="Calibri" panose="020F0502020204030204" pitchFamily="34" charset="0"/>
                <a:cs typeface="Times New Roman" panose="02020603050405020304" pitchFamily="18" charset="0"/>
              </a:rPr>
              <a:t>n a specific area and usually also includes someone with cross-functional and multidisciplinary expertise. An adviser's role is that of a mentor or guide. An advisor assists the doctoral candidate in formulating goals and initiating their doctoral project of thesis. The advisor is a resource person and evaluates a candidate’s performance and progress by reviewing a candidates’ goals, objectives.</a:t>
            </a:r>
            <a:r>
              <a:rPr lang="en-US" kern="1200" dirty="0">
                <a:solidFill>
                  <a:srgbClr val="000000"/>
                </a:solidFill>
                <a:effectLst/>
                <a:ea typeface="Calibri" panose="020F0502020204030204" pitchFamily="34" charset="0"/>
                <a:cs typeface="Times New Roman" panose="02020603050405020304" pitchFamily="18" charset="0"/>
              </a:rPr>
              <a:t> </a:t>
            </a:r>
            <a:r>
              <a:rPr lang="en-US" kern="0" dirty="0">
                <a:solidFill>
                  <a:srgbClr val="3E3E3E"/>
                </a:solidFill>
                <a:effectLst/>
                <a:ea typeface="Times New Roman" panose="02020603050405020304" pitchFamily="18" charset="0"/>
                <a:cs typeface="Times New Roman" panose="02020603050405020304" pitchFamily="18" charset="0"/>
              </a:rPr>
              <a:t>The advisor’s role is an active rather than a passive one and the process of advising requires the following objectives to be met for each doctoral candidate:</a:t>
            </a:r>
            <a:endParaRPr lang="en-US" kern="1200" dirty="0">
              <a:solidFill>
                <a:srgbClr val="000000"/>
              </a:solidFill>
              <a:effectLst/>
              <a:ea typeface="Calibri" panose="020F0502020204030204" pitchFamily="34" charset="0"/>
              <a:cs typeface="Times New Roman" panose="02020603050405020304" pitchFamily="18" charset="0"/>
            </a:endParaRPr>
          </a:p>
          <a:p>
            <a:pPr marL="362480" indent="-362480">
              <a:lnSpc>
                <a:spcPct val="107000"/>
              </a:lnSpc>
              <a:buFont typeface="Symbol" panose="05050102010706020507" pitchFamily="18" charset="2"/>
              <a:buChar char=""/>
            </a:pPr>
            <a:r>
              <a:rPr lang="en-US" kern="1200" dirty="0">
                <a:solidFill>
                  <a:srgbClr val="202122"/>
                </a:solidFill>
                <a:effectLst/>
                <a:ea typeface="Calibri" panose="020F0502020204030204" pitchFamily="34" charset="0"/>
                <a:cs typeface="Times New Roman" panose="02020603050405020304" pitchFamily="18" charset="0"/>
              </a:rPr>
              <a:t>Help candidates develop a realistic project or thesis plan.</a:t>
            </a:r>
            <a:endParaRPr lang="en-US" kern="1200" dirty="0">
              <a:solidFill>
                <a:srgbClr val="000000"/>
              </a:solidFill>
              <a:effectLst/>
              <a:ea typeface="Calibri" panose="020F0502020204030204" pitchFamily="34" charset="0"/>
              <a:cs typeface="Times New Roman" panose="02020603050405020304" pitchFamily="18" charset="0"/>
            </a:endParaRPr>
          </a:p>
          <a:p>
            <a:pPr marL="362480" indent="-362480">
              <a:lnSpc>
                <a:spcPct val="107000"/>
              </a:lnSpc>
              <a:buFont typeface="Symbol" panose="05050102010706020507" pitchFamily="18" charset="2"/>
              <a:buChar char=""/>
            </a:pPr>
            <a:r>
              <a:rPr lang="en-US" kern="1200" dirty="0">
                <a:solidFill>
                  <a:srgbClr val="202122"/>
                </a:solidFill>
                <a:effectLst/>
                <a:ea typeface="Calibri" panose="020F0502020204030204" pitchFamily="34" charset="0"/>
                <a:cs typeface="Times New Roman" panose="02020603050405020304" pitchFamily="18" charset="0"/>
              </a:rPr>
              <a:t>Confer with candidates as needed. </a:t>
            </a:r>
            <a:endParaRPr lang="en-US" kern="1200" dirty="0">
              <a:solidFill>
                <a:srgbClr val="000000"/>
              </a:solidFill>
              <a:effectLst/>
              <a:ea typeface="Calibri" panose="020F0502020204030204" pitchFamily="34" charset="0"/>
              <a:cs typeface="Times New Roman" panose="02020603050405020304" pitchFamily="18" charset="0"/>
            </a:endParaRPr>
          </a:p>
          <a:p>
            <a:pPr marL="362480" indent="-362480">
              <a:lnSpc>
                <a:spcPct val="107000"/>
              </a:lnSpc>
              <a:buFont typeface="Symbol" panose="05050102010706020507" pitchFamily="18" charset="2"/>
              <a:buChar char=""/>
            </a:pPr>
            <a:r>
              <a:rPr lang="en-US" kern="1200" dirty="0">
                <a:solidFill>
                  <a:srgbClr val="202122"/>
                </a:solidFill>
                <a:effectLst/>
                <a:ea typeface="Calibri" panose="020F0502020204030204" pitchFamily="34" charset="0"/>
                <a:cs typeface="Times New Roman" panose="02020603050405020304" pitchFamily="18" charset="0"/>
              </a:rPr>
              <a:t>Monitor progress toward completion.</a:t>
            </a:r>
            <a:endParaRPr lang="en-US" kern="1200" dirty="0">
              <a:solidFill>
                <a:srgbClr val="000000"/>
              </a:solidFill>
              <a:effectLst/>
              <a:ea typeface="Calibri" panose="020F0502020204030204" pitchFamily="34" charset="0"/>
              <a:cs typeface="Times New Roman" panose="02020603050405020304" pitchFamily="18" charset="0"/>
            </a:endParaRPr>
          </a:p>
          <a:p>
            <a:pPr marL="362480" indent="-362480">
              <a:lnSpc>
                <a:spcPct val="107000"/>
              </a:lnSpc>
              <a:buFont typeface="Symbol" panose="05050102010706020507" pitchFamily="18" charset="2"/>
              <a:buChar char=""/>
            </a:pPr>
            <a:r>
              <a:rPr lang="en-US" kern="1200" dirty="0">
                <a:solidFill>
                  <a:srgbClr val="202122"/>
                </a:solidFill>
                <a:effectLst/>
                <a:ea typeface="Calibri" panose="020F0502020204030204" pitchFamily="34" charset="0"/>
                <a:cs typeface="Times New Roman" panose="02020603050405020304" pitchFamily="18" charset="0"/>
              </a:rPr>
              <a:t>Keep the doctoral program dean apprised of a candidate's progress. </a:t>
            </a:r>
            <a:endParaRPr lang="en-US" kern="1200" dirty="0">
              <a:solidFill>
                <a:srgbClr val="000000"/>
              </a:solidFill>
              <a:effectLst/>
              <a:ea typeface="Calibri" panose="020F0502020204030204" pitchFamily="34" charset="0"/>
              <a:cs typeface="Times New Roman" panose="02020603050405020304" pitchFamily="18" charset="0"/>
            </a:endParaRPr>
          </a:p>
          <a:p>
            <a:pPr marL="362480" indent="-362480">
              <a:lnSpc>
                <a:spcPct val="107000"/>
              </a:lnSpc>
              <a:spcAft>
                <a:spcPts val="846"/>
              </a:spcAft>
              <a:buFont typeface="Symbol" panose="05050102010706020507" pitchFamily="18" charset="2"/>
              <a:buChar char=""/>
            </a:pPr>
            <a:r>
              <a:rPr lang="en-US" kern="1200" dirty="0">
                <a:solidFill>
                  <a:srgbClr val="202122"/>
                </a:solidFill>
                <a:effectLst/>
                <a:ea typeface="Calibri" panose="020F0502020204030204" pitchFamily="34" charset="0"/>
                <a:cs typeface="Times New Roman" panose="02020603050405020304" pitchFamily="18" charset="0"/>
              </a:rPr>
              <a:t>Verify that the project or thesis has been completed as proposed. </a:t>
            </a:r>
            <a:endParaRPr lang="en-US" kern="1200" dirty="0">
              <a:solidFill>
                <a:srgbClr val="000000"/>
              </a:solidFill>
              <a:effectLs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5</a:t>
            </a:fld>
            <a:endParaRPr lang="en-US"/>
          </a:p>
        </p:txBody>
      </p:sp>
    </p:spTree>
    <p:extLst>
      <p:ext uri="{BB962C8B-B14F-4D97-AF65-F5344CB8AC3E}">
        <p14:creationId xmlns:p14="http://schemas.microsoft.com/office/powerpoint/2010/main" val="35010372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20925" y="830263"/>
            <a:ext cx="2673350" cy="2005012"/>
          </a:xfrm>
        </p:spPr>
      </p:sp>
      <p:sp>
        <p:nvSpPr>
          <p:cNvPr id="3" name="Notes Placeholder 2"/>
          <p:cNvSpPr>
            <a:spLocks noGrp="1"/>
          </p:cNvSpPr>
          <p:nvPr>
            <p:ph type="body" idx="1"/>
          </p:nvPr>
        </p:nvSpPr>
        <p:spPr/>
        <p:txBody>
          <a:bodyPr/>
          <a:lstStyle/>
          <a:p>
            <a:pPr>
              <a:lnSpc>
                <a:spcPct val="107000"/>
              </a:lnSpc>
              <a:spcAft>
                <a:spcPts val="846"/>
              </a:spcAft>
            </a:pPr>
            <a:r>
              <a:rPr lang="en-US" kern="1200" dirty="0">
                <a:solidFill>
                  <a:srgbClr val="000000"/>
                </a:solidFill>
                <a:effectLst/>
                <a:ea typeface="Calibri" panose="020F0502020204030204" pitchFamily="34" charset="0"/>
                <a:cs typeface="Times New Roman" panose="02020603050405020304" pitchFamily="18" charset="0"/>
              </a:rPr>
              <a:t>A doctoral project or thesis is designed to get commissioners to think about the practice of providing unit service. By putting into action, the skills and information that has been learned while progressing through the College of Commissioner Science, Doctoral candidates study a commissioner subject in depth, learning more about it than what is in the manuals. </a:t>
            </a:r>
          </a:p>
          <a:p>
            <a:pPr>
              <a:lnSpc>
                <a:spcPct val="107000"/>
              </a:lnSpc>
              <a:spcAft>
                <a:spcPts val="846"/>
              </a:spcAft>
            </a:pPr>
            <a:endParaRPr lang="en-US" kern="1200" dirty="0">
              <a:solidFill>
                <a:srgbClr val="000000"/>
              </a:solidFill>
              <a:effectLst/>
              <a:ea typeface="Calibri" panose="020F0502020204030204" pitchFamily="34" charset="0"/>
              <a:cs typeface="Times New Roman" panose="02020603050405020304" pitchFamily="18" charset="0"/>
            </a:endParaRPr>
          </a:p>
          <a:p>
            <a:pPr>
              <a:lnSpc>
                <a:spcPct val="107000"/>
              </a:lnSpc>
              <a:spcAft>
                <a:spcPts val="846"/>
              </a:spcAft>
            </a:pPr>
            <a:r>
              <a:rPr lang="en-US" kern="1200" dirty="0">
                <a:solidFill>
                  <a:srgbClr val="000000"/>
                </a:solidFill>
                <a:effectLst/>
                <a:ea typeface="Calibri" panose="020F0502020204030204" pitchFamily="34" charset="0"/>
                <a:cs typeface="Times New Roman" panose="02020603050405020304" pitchFamily="18" charset="0"/>
              </a:rPr>
              <a:t>As with most educational programs, this is a “capstone” project to ensure that what has been learned thus far, is understood, and can be applied to real-world situations. The Project or Thesis provides a level of difficulty which signifies that the award of the doctorate of commissioner science to a commissioner has advanced the methods and knowledge of unit service for all volunteers who wear the wreath of service. </a:t>
            </a:r>
          </a:p>
          <a:p>
            <a:pPr defTabSz="966612">
              <a:defRPr/>
            </a:pPr>
            <a:endParaRPr lang="en-US" dirty="0">
              <a:solidFill>
                <a:srgbClr val="000000"/>
              </a:solidFill>
              <a:effectLst/>
              <a:ea typeface="Calibri" panose="020F0502020204030204" pitchFamily="34" charset="0"/>
              <a:cs typeface="Times New Roman" panose="02020603050405020304" pitchFamily="18" charset="0"/>
            </a:endParaRPr>
          </a:p>
          <a:p>
            <a:pPr defTabSz="966612">
              <a:defRPr/>
            </a:pPr>
            <a:r>
              <a:rPr lang="en-US" dirty="0">
                <a:solidFill>
                  <a:srgbClr val="000000"/>
                </a:solidFill>
                <a:effectLst/>
                <a:ea typeface="Calibri" panose="020F0502020204030204" pitchFamily="34" charset="0"/>
                <a:cs typeface="Times New Roman" panose="02020603050405020304" pitchFamily="18" charset="0"/>
              </a:rPr>
              <a:t>The topic of a project or thesis should be related to unit service and to the current commissioner position in which the candidate is registered. </a:t>
            </a:r>
            <a:r>
              <a:rPr lang="en-US" dirty="0">
                <a:solidFill>
                  <a:srgbClr val="000000"/>
                </a:solidFill>
                <a:effectLst/>
                <a:ea typeface="Calibri" panose="020F0502020204030204" pitchFamily="34" charset="0"/>
              </a:rPr>
              <a:t>There may be circumstances under which a topic related to another area of scouting could be appropriate. Local councils have the authority to approve topics related to another area of scouting when selecting one related to unit service isn't appropriate or practical. The council commissioner or designee may authorize an alternate topic.</a:t>
            </a:r>
            <a:endParaRPr lang="en-US" dirty="0">
              <a:effectLst/>
              <a:ea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6</a:t>
            </a:fld>
            <a:endParaRPr lang="en-US"/>
          </a:p>
        </p:txBody>
      </p:sp>
    </p:spTree>
    <p:extLst>
      <p:ext uri="{BB962C8B-B14F-4D97-AF65-F5344CB8AC3E}">
        <p14:creationId xmlns:p14="http://schemas.microsoft.com/office/powerpoint/2010/main" val="2557170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have discussed why a thesis or project is required, Let’s remember what the difference is. This was pointed out in DCS 501 but it bears repeating here. </a:t>
            </a:r>
            <a:r>
              <a:rPr lang="en-US" sz="1200" b="1" u="none" kern="1200" baseline="0" dirty="0">
                <a:solidFill>
                  <a:schemeClr val="tx1"/>
                </a:solidFill>
                <a:latin typeface="+mn-lt"/>
                <a:ea typeface="+mn-ea"/>
                <a:cs typeface="+mn-cs"/>
              </a:rPr>
              <a:t> </a:t>
            </a:r>
            <a:r>
              <a:rPr lang="en-US" sz="1200" b="0" u="none" kern="1200" baseline="0" dirty="0">
                <a:solidFill>
                  <a:schemeClr val="tx1"/>
                </a:solidFill>
                <a:latin typeface="+mn-lt"/>
                <a:ea typeface="+mn-ea"/>
                <a:cs typeface="+mn-cs"/>
              </a:rPr>
              <a:t>A project is often considered an event or activity relating to unit service.  A project is the implementation of your candidate’s ideas and what they plan to accomplish along with a summation of how they completed it and the results that were achieved.</a:t>
            </a:r>
          </a:p>
          <a:p>
            <a:endParaRPr lang="en-US" sz="1200" b="0" u="non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Times New Roman" panose="02020603050405020304" pitchFamily="18" charset="0"/>
                <a:cs typeface="Times New Roman" panose="02020603050405020304" pitchFamily="18" charset="0"/>
              </a:rPr>
              <a:t>Projects require them to plan, implement, lead, facilitate, or DO some activity beyond gathering information. </a:t>
            </a:r>
            <a:r>
              <a:rPr lang="en-US" b="0" u="none" kern="1200" baseline="0" dirty="0">
                <a:solidFill>
                  <a:schemeClr val="tx1"/>
                </a:solidFill>
                <a:ea typeface="+mn-ea"/>
                <a:cs typeface="+mn-cs"/>
              </a:rPr>
              <a:t>The project report should be detailed enough so that it enables others to duplicate the project and explain the project outcome along with the benefits provided by the project.</a:t>
            </a:r>
            <a:r>
              <a:rPr lang="en-US" kern="1200" dirty="0">
                <a:solidFill>
                  <a:schemeClr val="tx1"/>
                </a:solidFill>
                <a:effectLs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1200" dirty="0">
              <a:solidFill>
                <a:schemeClr val="tx1"/>
              </a:solidFill>
              <a:effectLs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00000"/>
                </a:solidFill>
                <a:effectLst/>
              </a:rPr>
              <a:t>A thesis statement is a declarative sentence that asserts the position their paper will be taking. This statement should be both specific and arguable. </a:t>
            </a:r>
            <a:r>
              <a:rPr lang="en-US" dirty="0">
                <a:solidFill>
                  <a:srgbClr val="000000"/>
                </a:solidFill>
                <a:effectLst/>
                <a:ea typeface="Times New Roman" panose="02020603050405020304" pitchFamily="18" charset="0"/>
                <a:cs typeface="Times New Roman" panose="02020603050405020304" pitchFamily="18" charset="0"/>
              </a:rPr>
              <a:t>In a thesis, they form a hypothesis, collect data, analyze results, form a conclusion and implement their findings into real-life applications for the betterment of unit service. </a:t>
            </a:r>
            <a:endParaRPr lang="en-US" dirty="0">
              <a:effectLs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FCBE1668-4D6A-4C8F-8C32-819FE6F32F94}" type="slidenum">
              <a:rPr lang="en-US" smtClean="0"/>
              <a:t>7</a:t>
            </a:fld>
            <a:endParaRPr lang="en-US"/>
          </a:p>
        </p:txBody>
      </p:sp>
    </p:spTree>
    <p:extLst>
      <p:ext uri="{BB962C8B-B14F-4D97-AF65-F5344CB8AC3E}">
        <p14:creationId xmlns:p14="http://schemas.microsoft.com/office/powerpoint/2010/main" val="582927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Bachelor, Masters and Doctorate of Commissioner Science degree requirements are listed in “The Guidebook for Earning Doctorate of Commissioner Science Degree and Doctorate of Commissioner Science Knot Award” (October 2022 version).  The requirements for the Doctorate of Commissioner Science Knot Award are also included in the guidebook.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Be sure to explain to the doctoral candidates you are advising, that there are additional requirements beyond completing the Doctoral degree that need to be accomplished to earn the Doctorate of Commissioner Science Knot. </a:t>
            </a:r>
          </a:p>
        </p:txBody>
      </p:sp>
      <p:sp>
        <p:nvSpPr>
          <p:cNvPr id="4" name="Slide Number Placeholder 3"/>
          <p:cNvSpPr>
            <a:spLocks noGrp="1"/>
          </p:cNvSpPr>
          <p:nvPr>
            <p:ph type="sldNum" sz="quarter" idx="10"/>
          </p:nvPr>
        </p:nvSpPr>
        <p:spPr/>
        <p:txBody>
          <a:bodyPr/>
          <a:lstStyle/>
          <a:p>
            <a:fld id="{FCBE1668-4D6A-4C8F-8C32-819FE6F32F94}" type="slidenum">
              <a:rPr lang="en-US" smtClean="0"/>
              <a:t>8</a:t>
            </a:fld>
            <a:endParaRPr lang="en-US"/>
          </a:p>
        </p:txBody>
      </p:sp>
    </p:spTree>
    <p:extLst>
      <p:ext uri="{BB962C8B-B14F-4D97-AF65-F5344CB8AC3E}">
        <p14:creationId xmlns:p14="http://schemas.microsoft.com/office/powerpoint/2010/main" val="4182506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Guidebook:</a:t>
            </a:r>
          </a:p>
          <a:p>
            <a:r>
              <a:rPr lang="en-US" b="0" dirty="0"/>
              <a:t>What it Covers:</a:t>
            </a:r>
          </a:p>
          <a:p>
            <a:pPr marL="285750" indent="-285750">
              <a:buFont typeface="Arial" panose="020B0604020202020204" pitchFamily="34" charset="0"/>
              <a:buChar char="•"/>
            </a:pPr>
            <a:r>
              <a:rPr lang="en-US" b="0" dirty="0"/>
              <a:t>Selecting the topic</a:t>
            </a:r>
          </a:p>
          <a:p>
            <a:pPr marL="285750" indent="-285750">
              <a:buFont typeface="Arial" panose="020B0604020202020204" pitchFamily="34" charset="0"/>
              <a:buChar char="•"/>
            </a:pPr>
            <a:r>
              <a:rPr lang="en-US" b="0" dirty="0"/>
              <a:t>Focusing the scope</a:t>
            </a:r>
          </a:p>
          <a:p>
            <a:pPr marL="285750" indent="-285750">
              <a:buFont typeface="Arial" panose="020B0604020202020204" pitchFamily="34" charset="0"/>
              <a:buChar char="•"/>
            </a:pPr>
            <a:r>
              <a:rPr lang="en-US" b="0" dirty="0"/>
              <a:t>Developing the project/thesis</a:t>
            </a:r>
          </a:p>
          <a:p>
            <a:pPr marL="285750" indent="-285750">
              <a:buFont typeface="Arial" panose="020B0604020202020204" pitchFamily="34" charset="0"/>
              <a:buChar char="•"/>
            </a:pPr>
            <a:r>
              <a:rPr lang="en-US" b="0" dirty="0"/>
              <a:t>Doing the Research or Project</a:t>
            </a:r>
          </a:p>
          <a:p>
            <a:pPr marL="285750" indent="-285750">
              <a:buFont typeface="Arial" panose="020B0604020202020204" pitchFamily="34" charset="0"/>
              <a:buChar char="•"/>
            </a:pPr>
            <a:r>
              <a:rPr lang="en-US" b="0" dirty="0"/>
              <a:t>Writing the project report or thesis</a:t>
            </a:r>
          </a:p>
          <a:p>
            <a:pPr marL="285750" indent="-285750">
              <a:buFont typeface="Arial" panose="020B0604020202020204" pitchFamily="34" charset="0"/>
              <a:buChar char="•"/>
            </a:pPr>
            <a:r>
              <a:rPr lang="en-US" b="0" dirty="0"/>
              <a:t>Submitting the report or thesis</a:t>
            </a:r>
          </a:p>
          <a:p>
            <a:pPr defTabSz="966612">
              <a:defRPr/>
            </a:pPr>
            <a:endParaRPr lang="en-US" altLang="ja-JP" sz="1300" dirty="0">
              <a:latin typeface="Calibri" charset="0"/>
              <a:ea typeface="MS PGothic" charset="0"/>
            </a:endParaRPr>
          </a:p>
          <a:p>
            <a:pPr defTabSz="966612">
              <a:defRPr/>
            </a:pPr>
            <a:endParaRPr lang="en-US" altLang="ja-JP" sz="1300" dirty="0">
              <a:latin typeface="Calibri" charset="0"/>
              <a:ea typeface="MS PGothic" charset="0"/>
            </a:endParaRPr>
          </a:p>
          <a:p>
            <a:endParaRPr lang="en-US" dirty="0"/>
          </a:p>
        </p:txBody>
      </p:sp>
      <p:sp>
        <p:nvSpPr>
          <p:cNvPr id="4" name="Slide Number Placeholder 3"/>
          <p:cNvSpPr>
            <a:spLocks noGrp="1"/>
          </p:cNvSpPr>
          <p:nvPr>
            <p:ph type="sldNum" sz="quarter" idx="10"/>
          </p:nvPr>
        </p:nvSpPr>
        <p:spPr/>
        <p:txBody>
          <a:bodyPr/>
          <a:lstStyle/>
          <a:p>
            <a:fld id="{FCBE1668-4D6A-4C8F-8C32-819FE6F32F94}" type="slidenum">
              <a:rPr lang="en-US" smtClean="0"/>
              <a:t>9</a:t>
            </a:fld>
            <a:endParaRPr lang="en-US"/>
          </a:p>
        </p:txBody>
      </p:sp>
    </p:spTree>
    <p:extLst>
      <p:ext uri="{BB962C8B-B14F-4D97-AF65-F5344CB8AC3E}">
        <p14:creationId xmlns:p14="http://schemas.microsoft.com/office/powerpoint/2010/main" val="3504304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3110172"/>
          </a:xfrm>
        </p:spPr>
        <p:txBody>
          <a:bodyPr anchor="b"/>
          <a:lstStyle>
            <a:lvl1pPr algn="l">
              <a:defRPr sz="6000" b="1">
                <a:latin typeface="+mn-lt"/>
              </a:defRPr>
            </a:lvl1pPr>
          </a:lstStyle>
          <a:p>
            <a:r>
              <a:rPr lang="en-US" dirty="0"/>
              <a:t>Click to edit Master title style</a:t>
            </a:r>
          </a:p>
        </p:txBody>
      </p:sp>
      <p:sp>
        <p:nvSpPr>
          <p:cNvPr id="3" name="Subtitle 2"/>
          <p:cNvSpPr>
            <a:spLocks noGrp="1"/>
          </p:cNvSpPr>
          <p:nvPr>
            <p:ph type="subTitle" idx="1"/>
          </p:nvPr>
        </p:nvSpPr>
        <p:spPr>
          <a:xfrm>
            <a:off x="1143000" y="4466562"/>
            <a:ext cx="6858000" cy="1655762"/>
          </a:xfrm>
        </p:spPr>
        <p:txBody>
          <a:bodyPr>
            <a:normAutofit/>
          </a:bodyPr>
          <a:lstStyle>
            <a:lvl1pPr marL="0" indent="0" algn="ctr">
              <a:buNone/>
              <a:defRPr sz="36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B1CDD878-4158-4535-8D50-36FC6CCDCBF2}" type="datetimeFigureOut">
              <a:rPr lang="en-US" smtClean="0"/>
              <a:t>11/27/2023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85800" y="143687"/>
            <a:ext cx="6986847"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2520501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32123"/>
            <a:ext cx="6994121"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idx="1"/>
          </p:nvPr>
        </p:nvSpPr>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Date Placeholder 3"/>
          <p:cNvSpPr>
            <a:spLocks noGrp="1"/>
          </p:cNvSpPr>
          <p:nvPr>
            <p:ph type="dt" sz="half" idx="10"/>
          </p:nvPr>
        </p:nvSpPr>
        <p:spPr/>
        <p:txBody>
          <a:bodyPr/>
          <a:lstStyle/>
          <a:p>
            <a:fld id="{B1CDD878-4158-4535-8D50-36FC6CCDCBF2}" type="datetimeFigureOut">
              <a:rPr lang="en-US" smtClean="0"/>
              <a:t>11/27/2023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4074422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b="1">
                <a:latin typeface="+mn-lt"/>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normAutofit/>
          </a:bodyPr>
          <a:lstStyle>
            <a:lvl1pPr marL="0" indent="0">
              <a:buNone/>
              <a:defRPr sz="36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B1CDD878-4158-4535-8D50-36FC6CCDCBF2}" type="datetimeFigureOut">
              <a:rPr lang="en-US" smtClean="0"/>
              <a:t>11/27/2023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B4D9CA-9B1C-4141-9749-0606B1A65E32}" type="slidenum">
              <a:rPr lang="en-US" smtClean="0"/>
              <a:t>‹#›</a:t>
            </a:fld>
            <a:endParaRPr lang="en-US"/>
          </a:p>
        </p:txBody>
      </p:sp>
      <p:sp>
        <p:nvSpPr>
          <p:cNvPr id="7" name="Rectangle 6"/>
          <p:cNvSpPr/>
          <p:nvPr userDrawn="1"/>
        </p:nvSpPr>
        <p:spPr>
          <a:xfrm>
            <a:off x="623888" y="166470"/>
            <a:ext cx="6990570" cy="646331"/>
          </a:xfrm>
          <a:prstGeom prst="rect">
            <a:avLst/>
          </a:prstGeom>
        </p:spPr>
        <p:txBody>
          <a:bodyPr wrap="square">
            <a:spAutoFit/>
          </a:bodyPr>
          <a:lstStyle/>
          <a:p>
            <a:r>
              <a:rPr lang="en-US" sz="3600" b="1" dirty="0">
                <a:solidFill>
                  <a:schemeClr val="bg1"/>
                </a:solidFill>
              </a:rPr>
              <a:t>College of Commissioner Science</a:t>
            </a:r>
          </a:p>
        </p:txBody>
      </p:sp>
    </p:spTree>
    <p:extLst>
      <p:ext uri="{BB962C8B-B14F-4D97-AF65-F5344CB8AC3E}">
        <p14:creationId xmlns:p14="http://schemas.microsoft.com/office/powerpoint/2010/main" val="153751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48747"/>
            <a:ext cx="6994121" cy="565899"/>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4" name="Content Placeholder 3"/>
          <p:cNvSpPr>
            <a:spLocks noGrp="1"/>
          </p:cNvSpPr>
          <p:nvPr>
            <p:ph sz="half" idx="2"/>
          </p:nvPr>
        </p:nvSpPr>
        <p:spPr>
          <a:xfrm>
            <a:off x="4629150" y="1825625"/>
            <a:ext cx="3886200" cy="435133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Date Placeholder 4"/>
          <p:cNvSpPr>
            <a:spLocks noGrp="1"/>
          </p:cNvSpPr>
          <p:nvPr>
            <p:ph type="dt" sz="half" idx="10"/>
          </p:nvPr>
        </p:nvSpPr>
        <p:spPr/>
        <p:txBody>
          <a:bodyPr/>
          <a:lstStyle/>
          <a:p>
            <a:fld id="{B1CDD878-4158-4535-8D50-36FC6CCDCBF2}" type="datetimeFigureOut">
              <a:rPr lang="en-US" smtClean="0"/>
              <a:t>11/27/2023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997000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8650" y="215498"/>
            <a:ext cx="6969183" cy="549274"/>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629842" y="2505075"/>
            <a:ext cx="3868340"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629150" y="2505075"/>
            <a:ext cx="3887391" cy="3684588"/>
          </a:xfrm>
        </p:spPr>
        <p:txBody>
          <a:bodyPr/>
          <a:lstStyle>
            <a:lvl1pPr>
              <a:defRPr sz="3200" b="1"/>
            </a:lvl1pPr>
            <a:lvl2pPr>
              <a:defRPr sz="2800" b="1"/>
            </a:lvl2pPr>
            <a:lvl3pPr>
              <a:defRPr b="1"/>
            </a:lvl3pPr>
            <a:lvl4pPr>
              <a:defRPr b="1"/>
            </a:lvl4pPr>
            <a:lvl5pPr>
              <a:defRPr b="1"/>
            </a:lvl5pPr>
          </a:lstStyle>
          <a:p>
            <a:pPr lvl="0"/>
            <a:r>
              <a:rPr lang="en-US" dirty="0"/>
              <a:t>Edit Master text styles</a:t>
            </a:r>
          </a:p>
          <a:p>
            <a:pPr lvl="1"/>
            <a:r>
              <a:rPr lang="en-US" dirty="0"/>
              <a:t>Second level</a:t>
            </a:r>
          </a:p>
        </p:txBody>
      </p:sp>
      <p:sp>
        <p:nvSpPr>
          <p:cNvPr id="7" name="Date Placeholder 6"/>
          <p:cNvSpPr>
            <a:spLocks noGrp="1"/>
          </p:cNvSpPr>
          <p:nvPr>
            <p:ph type="dt" sz="half" idx="10"/>
          </p:nvPr>
        </p:nvSpPr>
        <p:spPr/>
        <p:txBody>
          <a:bodyPr/>
          <a:lstStyle/>
          <a:p>
            <a:fld id="{B1CDD878-4158-4535-8D50-36FC6CCDCBF2}" type="datetimeFigureOut">
              <a:rPr lang="en-US" smtClean="0"/>
              <a:t>11/27/2023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1194902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2015" y="207185"/>
            <a:ext cx="7040880" cy="540961"/>
          </a:xfrm>
        </p:spPr>
        <p:txBody>
          <a:bodyPr>
            <a:noAutofit/>
          </a:bodyPr>
          <a:lstStyle>
            <a:lvl1pPr>
              <a:defRPr sz="3600" b="1">
                <a:solidFill>
                  <a:schemeClr val="bg1"/>
                </a:solidFill>
                <a:latin typeface="+mn-lt"/>
              </a:defRPr>
            </a:lvl1pPr>
          </a:lstStyle>
          <a:p>
            <a:r>
              <a:rPr lang="en-US" dirty="0"/>
              <a:t>Click to edit Master title style</a:t>
            </a:r>
          </a:p>
        </p:txBody>
      </p:sp>
      <p:sp>
        <p:nvSpPr>
          <p:cNvPr id="3" name="Date Placeholder 2"/>
          <p:cNvSpPr>
            <a:spLocks noGrp="1"/>
          </p:cNvSpPr>
          <p:nvPr>
            <p:ph type="dt" sz="half" idx="10"/>
          </p:nvPr>
        </p:nvSpPr>
        <p:spPr/>
        <p:txBody>
          <a:bodyPr/>
          <a:lstStyle/>
          <a:p>
            <a:fld id="{B1CDD878-4158-4535-8D50-36FC6CCDCBF2}" type="datetimeFigureOut">
              <a:rPr lang="en-US" smtClean="0"/>
              <a:t>11/27/2023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986392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CDD878-4158-4535-8D50-36FC6CCDCBF2}" type="datetimeFigureOut">
              <a:rPr lang="en-US" smtClean="0"/>
              <a:t>11/27/2023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B4D9CA-9B1C-4141-9749-0606B1A65E32}" type="slidenum">
              <a:rPr lang="en-US" smtClean="0"/>
              <a:t>‹#›</a:t>
            </a:fld>
            <a:endParaRPr lang="en-US"/>
          </a:p>
        </p:txBody>
      </p:sp>
    </p:spTree>
    <p:extLst>
      <p:ext uri="{BB962C8B-B14F-4D97-AF65-F5344CB8AC3E}">
        <p14:creationId xmlns:p14="http://schemas.microsoft.com/office/powerpoint/2010/main" val="2534219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CDD878-4158-4535-8D50-36FC6CCDCBF2}" type="datetimeFigureOut">
              <a:rPr lang="en-US" smtClean="0"/>
              <a:t>11/27/2023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4D9CA-9B1C-4141-9749-0606B1A65E32}" type="slidenum">
              <a:rPr lang="en-US" smtClean="0"/>
              <a:t>‹#›</a:t>
            </a:fld>
            <a:endParaRPr lang="en-US"/>
          </a:p>
        </p:txBody>
      </p:sp>
      <p:pic>
        <p:nvPicPr>
          <p:cNvPr id="7" name="Picture 6"/>
          <p:cNvPicPr>
            <a:picLocks noChangeAspect="1"/>
          </p:cNvPicPr>
          <p:nvPr userDrawn="1"/>
        </p:nvPicPr>
        <p:blipFill>
          <a:blip r:embed="rId9">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0" y="-18689"/>
            <a:ext cx="9144000" cy="6740165"/>
          </a:xfrm>
          <a:prstGeom prst="rect">
            <a:avLst/>
          </a:prstGeom>
        </p:spPr>
      </p:pic>
      <p:sp>
        <p:nvSpPr>
          <p:cNvPr id="11" name="TextBox 10"/>
          <p:cNvSpPr txBox="1"/>
          <p:nvPr userDrawn="1"/>
        </p:nvSpPr>
        <p:spPr>
          <a:xfrm>
            <a:off x="461689" y="219535"/>
            <a:ext cx="184731" cy="584775"/>
          </a:xfrm>
          <a:prstGeom prst="rect">
            <a:avLst/>
          </a:prstGeom>
          <a:noFill/>
        </p:spPr>
        <p:txBody>
          <a:bodyPr wrap="none" rtlCol="0">
            <a:spAutoFit/>
          </a:bodyPr>
          <a:lstStyle/>
          <a:p>
            <a:endParaRPr lang="en-US" sz="3200" b="1" dirty="0">
              <a:solidFill>
                <a:schemeClr val="bg1"/>
              </a:solidFill>
            </a:endParaRPr>
          </a:p>
        </p:txBody>
      </p:sp>
      <p:pic>
        <p:nvPicPr>
          <p:cNvPr id="8" name="Picture 7">
            <a:extLst>
              <a:ext uri="{FF2B5EF4-FFF2-40B4-BE49-F238E27FC236}">
                <a16:creationId xmlns:a16="http://schemas.microsoft.com/office/drawing/2014/main" id="{2A61DDF8-1074-B389-E955-95D13D71F277}"/>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49547" y="92278"/>
            <a:ext cx="1440660" cy="1424063"/>
          </a:xfrm>
          <a:prstGeom prst="rect">
            <a:avLst/>
          </a:prstGeom>
        </p:spPr>
      </p:pic>
    </p:spTree>
    <p:extLst>
      <p:ext uri="{BB962C8B-B14F-4D97-AF65-F5344CB8AC3E}">
        <p14:creationId xmlns:p14="http://schemas.microsoft.com/office/powerpoint/2010/main" val="3417618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2543" y="2450769"/>
            <a:ext cx="8618914" cy="3110172"/>
          </a:xfrm>
        </p:spPr>
        <p:txBody>
          <a:bodyPr>
            <a:normAutofit fontScale="90000"/>
          </a:bodyPr>
          <a:lstStyle/>
          <a:p>
            <a:pPr algn="ctr">
              <a:defRPr/>
            </a:pPr>
            <a:r>
              <a:rPr lang="en-US" dirty="0">
                <a:cs typeface="Times New Roman"/>
              </a:rPr>
              <a:t>DCS 507</a:t>
            </a:r>
            <a:br>
              <a:rPr lang="en-US" dirty="0">
                <a:cs typeface="Times New Roman"/>
              </a:rPr>
            </a:br>
            <a:r>
              <a:rPr lang="en-US" dirty="0">
                <a:cs typeface="Times New Roman"/>
              </a:rPr>
              <a:t>Becoming a Doctoral Project/Thesis Advisor</a:t>
            </a:r>
            <a:br>
              <a:rPr lang="en-US" dirty="0">
                <a:cs typeface="Times New Roman"/>
              </a:rPr>
            </a:br>
            <a:endParaRPr lang="en-US" dirty="0"/>
          </a:p>
        </p:txBody>
      </p:sp>
      <p:sp>
        <p:nvSpPr>
          <p:cNvPr id="3" name="TextBox 2">
            <a:extLst>
              <a:ext uri="{FF2B5EF4-FFF2-40B4-BE49-F238E27FC236}">
                <a16:creationId xmlns:a16="http://schemas.microsoft.com/office/drawing/2014/main" id="{0DD49701-C4F7-4639-BF67-C848316C0B93}"/>
              </a:ext>
            </a:extLst>
          </p:cNvPr>
          <p:cNvSpPr txBox="1"/>
          <p:nvPr/>
        </p:nvSpPr>
        <p:spPr>
          <a:xfrm>
            <a:off x="5465135" y="6135429"/>
            <a:ext cx="3086100" cy="369332"/>
          </a:xfrm>
          <a:prstGeom prst="rect">
            <a:avLst/>
          </a:prstGeom>
          <a:noFill/>
        </p:spPr>
        <p:txBody>
          <a:bodyPr wrap="square" rtlCol="0">
            <a:spAutoFit/>
          </a:bodyPr>
          <a:lstStyle/>
          <a:p>
            <a:pPr algn="ctr"/>
            <a:r>
              <a:rPr lang="en-US" dirty="0">
                <a:solidFill>
                  <a:schemeClr val="bg1">
                    <a:lumMod val="65000"/>
                  </a:schemeClr>
                </a:solidFill>
              </a:rPr>
              <a:t>Revision date 8/31/2023</a:t>
            </a:r>
          </a:p>
        </p:txBody>
      </p:sp>
    </p:spTree>
    <p:extLst>
      <p:ext uri="{BB962C8B-B14F-4D97-AF65-F5344CB8AC3E}">
        <p14:creationId xmlns:p14="http://schemas.microsoft.com/office/powerpoint/2010/main" val="34068546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F92EFBC-DAEC-4523-8049-2736D56E16F0}"/>
              </a:ext>
            </a:extLst>
          </p:cNvPr>
          <p:cNvSpPr>
            <a:spLocks noGrp="1"/>
          </p:cNvSpPr>
          <p:nvPr>
            <p:ph type="title"/>
          </p:nvPr>
        </p:nvSpPr>
        <p:spPr>
          <a:xfrm>
            <a:off x="628650" y="232123"/>
            <a:ext cx="6994121" cy="540961"/>
          </a:xfrm>
        </p:spPr>
        <p:txBody>
          <a:bodyPr/>
          <a:lstStyle/>
          <a:p>
            <a:r>
              <a:rPr lang="en-US" dirty="0"/>
              <a:t>The Guidebook </a:t>
            </a:r>
          </a:p>
        </p:txBody>
      </p:sp>
      <p:sp>
        <p:nvSpPr>
          <p:cNvPr id="9" name="TextBox 8">
            <a:extLst>
              <a:ext uri="{FF2B5EF4-FFF2-40B4-BE49-F238E27FC236}">
                <a16:creationId xmlns:a16="http://schemas.microsoft.com/office/drawing/2014/main" id="{BFA86FFF-935F-4751-9132-060E0368BAD5}"/>
              </a:ext>
            </a:extLst>
          </p:cNvPr>
          <p:cNvSpPr txBox="1"/>
          <p:nvPr/>
        </p:nvSpPr>
        <p:spPr>
          <a:xfrm>
            <a:off x="2570672" y="2871751"/>
            <a:ext cx="4002656" cy="2123658"/>
          </a:xfrm>
          <a:prstGeom prst="rect">
            <a:avLst/>
          </a:prstGeom>
          <a:noFill/>
        </p:spPr>
        <p:txBody>
          <a:bodyPr wrap="square" rtlCol="0">
            <a:spAutoFit/>
          </a:bodyPr>
          <a:lstStyle/>
          <a:p>
            <a:pPr marL="571500" indent="-571500">
              <a:buFont typeface="Arial" panose="020B0604020202020204" pitchFamily="34" charset="0"/>
              <a:buChar char="•"/>
            </a:pPr>
            <a:r>
              <a:rPr lang="en-US" sz="4400" b="1" dirty="0"/>
              <a:t>Selecting</a:t>
            </a:r>
          </a:p>
          <a:p>
            <a:pPr marL="571500" indent="-571500">
              <a:buFont typeface="Arial" panose="020B0604020202020204" pitchFamily="34" charset="0"/>
              <a:buChar char="•"/>
            </a:pPr>
            <a:r>
              <a:rPr lang="en-US" sz="4400" b="1" dirty="0"/>
              <a:t>Focusing</a:t>
            </a:r>
          </a:p>
          <a:p>
            <a:pPr marL="571500" indent="-571500">
              <a:buFont typeface="Arial" panose="020B0604020202020204" pitchFamily="34" charset="0"/>
              <a:buChar char="•"/>
            </a:pPr>
            <a:r>
              <a:rPr lang="en-US" sz="4400" b="1" dirty="0"/>
              <a:t>Developing</a:t>
            </a:r>
          </a:p>
        </p:txBody>
      </p:sp>
    </p:spTree>
    <p:extLst>
      <p:ext uri="{BB962C8B-B14F-4D97-AF65-F5344CB8AC3E}">
        <p14:creationId xmlns:p14="http://schemas.microsoft.com/office/powerpoint/2010/main" val="9297461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06ACA30-2371-4A4A-908A-1C5FB37B6539}"/>
              </a:ext>
            </a:extLst>
          </p:cNvPr>
          <p:cNvSpPr>
            <a:spLocks noGrp="1"/>
          </p:cNvSpPr>
          <p:nvPr>
            <p:ph type="title"/>
          </p:nvPr>
        </p:nvSpPr>
        <p:spPr>
          <a:xfrm>
            <a:off x="628650" y="232123"/>
            <a:ext cx="6994121" cy="540961"/>
          </a:xfrm>
        </p:spPr>
        <p:txBody>
          <a:bodyPr/>
          <a:lstStyle/>
          <a:p>
            <a:r>
              <a:rPr lang="en-US" dirty="0"/>
              <a:t>The Guidebook </a:t>
            </a:r>
          </a:p>
        </p:txBody>
      </p:sp>
      <p:sp>
        <p:nvSpPr>
          <p:cNvPr id="5" name="TextBox 4">
            <a:extLst>
              <a:ext uri="{FF2B5EF4-FFF2-40B4-BE49-F238E27FC236}">
                <a16:creationId xmlns:a16="http://schemas.microsoft.com/office/drawing/2014/main" id="{AE37E296-424A-4130-A9C2-CFA3DAFDDC3E}"/>
              </a:ext>
            </a:extLst>
          </p:cNvPr>
          <p:cNvSpPr txBox="1"/>
          <p:nvPr/>
        </p:nvSpPr>
        <p:spPr>
          <a:xfrm>
            <a:off x="2665562" y="2367171"/>
            <a:ext cx="3390182" cy="2123658"/>
          </a:xfrm>
          <a:prstGeom prst="rect">
            <a:avLst/>
          </a:prstGeom>
          <a:noFill/>
        </p:spPr>
        <p:txBody>
          <a:bodyPr wrap="square" rtlCol="0">
            <a:spAutoFit/>
          </a:bodyPr>
          <a:lstStyle/>
          <a:p>
            <a:pPr marL="571500" indent="-571500">
              <a:buFont typeface="Arial" panose="020B0604020202020204" pitchFamily="34" charset="0"/>
              <a:buChar char="•"/>
            </a:pPr>
            <a:r>
              <a:rPr lang="en-US" sz="4400" b="1" dirty="0"/>
              <a:t>Doing</a:t>
            </a:r>
          </a:p>
          <a:p>
            <a:pPr marL="571500" indent="-571500">
              <a:buFont typeface="Arial" panose="020B0604020202020204" pitchFamily="34" charset="0"/>
              <a:buChar char="•"/>
            </a:pPr>
            <a:r>
              <a:rPr lang="en-US" sz="4400" b="1" dirty="0"/>
              <a:t>Writing</a:t>
            </a:r>
          </a:p>
          <a:p>
            <a:pPr marL="571500" indent="-571500">
              <a:buFont typeface="Arial" panose="020B0604020202020204" pitchFamily="34" charset="0"/>
              <a:buChar char="•"/>
            </a:pPr>
            <a:r>
              <a:rPr lang="en-US" sz="4400" b="1" dirty="0"/>
              <a:t>Submitting</a:t>
            </a:r>
          </a:p>
        </p:txBody>
      </p:sp>
    </p:spTree>
    <p:extLst>
      <p:ext uri="{BB962C8B-B14F-4D97-AF65-F5344CB8AC3E}">
        <p14:creationId xmlns:p14="http://schemas.microsoft.com/office/powerpoint/2010/main" val="462771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Local Guidelines</a:t>
            </a:r>
          </a:p>
        </p:txBody>
      </p:sp>
      <p:sp>
        <p:nvSpPr>
          <p:cNvPr id="3" name="Content Placeholder 2"/>
          <p:cNvSpPr>
            <a:spLocks noGrp="1"/>
          </p:cNvSpPr>
          <p:nvPr>
            <p:ph idx="1"/>
          </p:nvPr>
        </p:nvSpPr>
        <p:spPr>
          <a:xfrm>
            <a:off x="850176" y="2585287"/>
            <a:ext cx="6994121" cy="2433268"/>
          </a:xfrm>
        </p:spPr>
        <p:txBody>
          <a:bodyPr>
            <a:normAutofit/>
          </a:bodyPr>
          <a:lstStyle/>
          <a:p>
            <a:pPr marL="0" indent="0" algn="ctr">
              <a:buNone/>
            </a:pPr>
            <a:r>
              <a:rPr lang="en-US" dirty="0">
                <a:ea typeface="ＭＳ Ｐゴシック" charset="0"/>
                <a:cs typeface="Times New Roman"/>
              </a:rPr>
              <a:t>What are the present local council guidelines and / or requirements for completion of this process?</a:t>
            </a:r>
          </a:p>
          <a:p>
            <a:pPr marL="0" indent="0">
              <a:buNone/>
            </a:pPr>
            <a:endParaRPr lang="en-US" dirty="0"/>
          </a:p>
        </p:txBody>
      </p:sp>
    </p:spTree>
    <p:extLst>
      <p:ext uri="{BB962C8B-B14F-4D97-AF65-F5344CB8AC3E}">
        <p14:creationId xmlns:p14="http://schemas.microsoft.com/office/powerpoint/2010/main" val="3668858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77D3E-5E45-4857-88AE-91A61C041086}"/>
              </a:ext>
            </a:extLst>
          </p:cNvPr>
          <p:cNvSpPr>
            <a:spLocks noGrp="1"/>
          </p:cNvSpPr>
          <p:nvPr>
            <p:ph type="title"/>
          </p:nvPr>
        </p:nvSpPr>
        <p:spPr/>
        <p:txBody>
          <a:bodyPr/>
          <a:lstStyle/>
          <a:p>
            <a:r>
              <a:rPr lang="en-US" dirty="0"/>
              <a:t>Wrapping Up…</a:t>
            </a:r>
          </a:p>
        </p:txBody>
      </p:sp>
      <p:sp>
        <p:nvSpPr>
          <p:cNvPr id="4" name="TextBox 3">
            <a:extLst>
              <a:ext uri="{FF2B5EF4-FFF2-40B4-BE49-F238E27FC236}">
                <a16:creationId xmlns:a16="http://schemas.microsoft.com/office/drawing/2014/main" id="{214AABA7-CDD8-451B-9993-57D51326C7B8}"/>
              </a:ext>
            </a:extLst>
          </p:cNvPr>
          <p:cNvSpPr txBox="1"/>
          <p:nvPr/>
        </p:nvSpPr>
        <p:spPr>
          <a:xfrm>
            <a:off x="1233577" y="2459504"/>
            <a:ext cx="6676846" cy="1938992"/>
          </a:xfrm>
          <a:prstGeom prst="rect">
            <a:avLst/>
          </a:prstGeom>
          <a:noFill/>
        </p:spPr>
        <p:txBody>
          <a:bodyPr wrap="square" rtlCol="0">
            <a:spAutoFit/>
          </a:bodyPr>
          <a:lstStyle/>
          <a:p>
            <a:r>
              <a:rPr lang="en-US" sz="4000" b="1" dirty="0"/>
              <a:t>Be supportive and If you need Assistance…</a:t>
            </a:r>
          </a:p>
          <a:p>
            <a:endParaRPr lang="en-US" sz="4000" b="1" dirty="0"/>
          </a:p>
        </p:txBody>
      </p:sp>
    </p:spTree>
    <p:extLst>
      <p:ext uri="{BB962C8B-B14F-4D97-AF65-F5344CB8AC3E}">
        <p14:creationId xmlns:p14="http://schemas.microsoft.com/office/powerpoint/2010/main" val="1275103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4;p21">
            <a:extLst>
              <a:ext uri="{FF2B5EF4-FFF2-40B4-BE49-F238E27FC236}">
                <a16:creationId xmlns:a16="http://schemas.microsoft.com/office/drawing/2014/main" id="{FD929515-B531-4B37-A6D2-99B6CE9A52A0}"/>
              </a:ext>
            </a:extLst>
          </p:cNvPr>
          <p:cNvSpPr/>
          <p:nvPr/>
        </p:nvSpPr>
        <p:spPr>
          <a:xfrm>
            <a:off x="2381972" y="1825431"/>
            <a:ext cx="4378325" cy="171739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Questions?</a:t>
            </a:r>
            <a:endParaRPr dirty="0"/>
          </a:p>
          <a:p>
            <a:pPr marL="0" marR="0" lvl="0" indent="0" algn="ctr" rtl="0">
              <a:spcBef>
                <a:spcPts val="960"/>
              </a:spcBef>
              <a:spcAft>
                <a:spcPts val="0"/>
              </a:spcAft>
              <a:buClr>
                <a:schemeClr val="accent1"/>
              </a:buClr>
              <a:buSzPts val="3600"/>
              <a:buFont typeface="Arial"/>
              <a:buNone/>
            </a:pPr>
            <a:r>
              <a:rPr lang="en-US" sz="4800" b="1" dirty="0">
                <a:solidFill>
                  <a:schemeClr val="dk1"/>
                </a:solidFill>
                <a:latin typeface="Calibri"/>
                <a:ea typeface="Calibri"/>
                <a:cs typeface="Calibri"/>
                <a:sym typeface="Calibri"/>
              </a:rPr>
              <a:t>Comments!</a:t>
            </a:r>
            <a:endParaRPr dirty="0"/>
          </a:p>
        </p:txBody>
      </p:sp>
      <p:pic>
        <p:nvPicPr>
          <p:cNvPr id="8" name="Google Shape;225;p21">
            <a:extLst>
              <a:ext uri="{FF2B5EF4-FFF2-40B4-BE49-F238E27FC236}">
                <a16:creationId xmlns:a16="http://schemas.microsoft.com/office/drawing/2014/main" id="{B5297F0B-B5CA-4FB5-B1A9-6F54E997EA63}"/>
              </a:ext>
            </a:extLst>
          </p:cNvPr>
          <p:cNvPicPr preferRelativeResize="0"/>
          <p:nvPr/>
        </p:nvPicPr>
        <p:blipFill rotWithShape="1">
          <a:blip r:embed="rId3">
            <a:alphaModFix/>
          </a:blip>
          <a:srcRect/>
          <a:stretch/>
        </p:blipFill>
        <p:spPr>
          <a:xfrm>
            <a:off x="2417570" y="3941408"/>
            <a:ext cx="4157832" cy="1725318"/>
          </a:xfrm>
          <a:prstGeom prst="rect">
            <a:avLst/>
          </a:prstGeom>
          <a:noFill/>
          <a:ln>
            <a:noFill/>
          </a:ln>
        </p:spPr>
      </p:pic>
    </p:spTree>
    <p:extLst>
      <p:ext uri="{BB962C8B-B14F-4D97-AF65-F5344CB8AC3E}">
        <p14:creationId xmlns:p14="http://schemas.microsoft.com/office/powerpoint/2010/main" val="1110835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idx="1"/>
          </p:nvPr>
        </p:nvSpPr>
        <p:spPr>
          <a:xfrm>
            <a:off x="665259" y="2109892"/>
            <a:ext cx="7813481" cy="3725015"/>
          </a:xfrm>
        </p:spPr>
        <p:txBody>
          <a:bodyPr>
            <a:normAutofit lnSpcReduction="10000"/>
          </a:bodyPr>
          <a:lstStyle/>
          <a:p>
            <a:r>
              <a:rPr lang="en-US" dirty="0"/>
              <a:t>Identify the requirements needed to be a Project/Thesis Advisor.</a:t>
            </a:r>
          </a:p>
          <a:p>
            <a:r>
              <a:rPr kumimoji="0" lang="en-US" sz="3200" b="1" i="0" u="none" strike="noStrike" kern="1200" cap="none" spc="0" normalizeH="0" baseline="0" noProof="0" dirty="0">
                <a:ln>
                  <a:noFill/>
                </a:ln>
                <a:solidFill>
                  <a:prstClr val="black"/>
                </a:solidFill>
                <a:effectLst/>
                <a:uLnTx/>
                <a:uFillTx/>
                <a:latin typeface="Calibri"/>
                <a:ea typeface="+mn-ea"/>
                <a:cs typeface="+mn-cs"/>
              </a:rPr>
              <a:t>Understand the role of a Project/Thesis Advisor.</a:t>
            </a:r>
          </a:p>
          <a:p>
            <a:r>
              <a:rPr lang="en-US" dirty="0"/>
              <a:t>Explain the purpose of and the differences between a Doctoral Project and a Thesis. </a:t>
            </a:r>
          </a:p>
          <a:p>
            <a:r>
              <a:rPr lang="en-US" dirty="0">
                <a:solidFill>
                  <a:prstClr val="black"/>
                </a:solidFill>
                <a:latin typeface="Calibri"/>
              </a:rPr>
              <a:t>Use the Doctorate guidebook to advise Doctoral candidates.</a:t>
            </a:r>
          </a:p>
          <a:p>
            <a:pPr marL="514350" indent="-514350">
              <a:buFont typeface="+mj-lt"/>
              <a:buAutoNum type="arabicPeriod"/>
            </a:pPr>
            <a:endParaRPr kumimoji="0" lang="en-US" sz="3200" b="1" i="0" u="none" strike="noStrike" kern="1200" cap="none" spc="0" normalizeH="0" baseline="0" noProof="0" dirty="0">
              <a:ln>
                <a:noFill/>
              </a:ln>
              <a:solidFill>
                <a:prstClr val="black"/>
              </a:solidFill>
              <a:effectLst/>
              <a:uLnTx/>
              <a:uFillTx/>
              <a:latin typeface="Calibri"/>
              <a:ea typeface="+mn-ea"/>
              <a:cs typeface="+mn-cs"/>
            </a:endParaRPr>
          </a:p>
          <a:p>
            <a:pPr marL="0" indent="0">
              <a:buNone/>
            </a:pPr>
            <a:endParaRPr kumimoji="0" lang="en-US" sz="3200" b="1" i="0" u="none" strike="noStrike" kern="1200" cap="none" spc="0" normalizeH="0" baseline="0" noProof="0" dirty="0">
              <a:ln>
                <a:noFill/>
              </a:ln>
              <a:solidFill>
                <a:prstClr val="black"/>
              </a:solidFill>
              <a:effectLst/>
              <a:uLnTx/>
              <a:uFillTx/>
              <a:latin typeface="Calibri"/>
              <a:ea typeface="+mn-ea"/>
              <a:cs typeface="+mn-cs"/>
            </a:endParaRPr>
          </a:p>
          <a:p>
            <a:pPr marL="514350" indent="-514350">
              <a:buFont typeface="+mj-lt"/>
              <a:buAutoNum type="arabicPeriod"/>
            </a:pPr>
            <a:endParaRPr lang="en-US" dirty="0"/>
          </a:p>
        </p:txBody>
      </p:sp>
    </p:spTree>
    <p:extLst>
      <p:ext uri="{BB962C8B-B14F-4D97-AF65-F5344CB8AC3E}">
        <p14:creationId xmlns:p14="http://schemas.microsoft.com/office/powerpoint/2010/main" val="21027146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Advisor Requirements</a:t>
            </a:r>
          </a:p>
        </p:txBody>
      </p:sp>
      <p:sp>
        <p:nvSpPr>
          <p:cNvPr id="3" name="Content Placeholder 2"/>
          <p:cNvSpPr>
            <a:spLocks noGrp="1"/>
          </p:cNvSpPr>
          <p:nvPr>
            <p:ph idx="1"/>
          </p:nvPr>
        </p:nvSpPr>
        <p:spPr>
          <a:xfrm>
            <a:off x="628650" y="2118613"/>
            <a:ext cx="7880786" cy="2910587"/>
          </a:xfrm>
        </p:spPr>
        <p:txBody>
          <a:bodyPr>
            <a:normAutofit fontScale="92500" lnSpcReduction="20000"/>
          </a:bodyPr>
          <a:lstStyle/>
          <a:p>
            <a:r>
              <a:rPr lang="en-US" sz="3500" dirty="0">
                <a:latin typeface="Calibri" charset="0"/>
                <a:ea typeface="MS PGothic" charset="0"/>
              </a:rPr>
              <a:t>Have earned a Doctorate of Commissioner Science</a:t>
            </a:r>
          </a:p>
          <a:p>
            <a:r>
              <a:rPr lang="en-US" sz="3500" dirty="0">
                <a:latin typeface="Calibri" charset="0"/>
                <a:ea typeface="MS PGothic" charset="0"/>
              </a:rPr>
              <a:t>Have an in-depth knowledge of various commissioner roles</a:t>
            </a:r>
          </a:p>
          <a:p>
            <a:r>
              <a:rPr lang="en-US" sz="3500" dirty="0">
                <a:latin typeface="Calibri" charset="0"/>
                <a:ea typeface="MS PGothic" charset="0"/>
              </a:rPr>
              <a:t>Be approved by the college dean and/or the dean of doctoral studies</a:t>
            </a:r>
          </a:p>
          <a:p>
            <a:r>
              <a:rPr lang="en-US" sz="3500" dirty="0">
                <a:latin typeface="Calibri" charset="0"/>
                <a:ea typeface="MS PGothic" charset="0"/>
              </a:rPr>
              <a:t>Be approved by the Council Commissioner</a:t>
            </a:r>
          </a:p>
          <a:p>
            <a:pPr marL="0" indent="0" algn="just">
              <a:buNone/>
            </a:pPr>
            <a:endParaRPr lang="en-US" dirty="0">
              <a:latin typeface="Calibri" charset="0"/>
              <a:ea typeface="MS PGothic" charset="0"/>
            </a:endParaRPr>
          </a:p>
        </p:txBody>
      </p:sp>
    </p:spTree>
    <p:extLst>
      <p:ext uri="{BB962C8B-B14F-4D97-AF65-F5344CB8AC3E}">
        <p14:creationId xmlns:p14="http://schemas.microsoft.com/office/powerpoint/2010/main" val="2406163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6AA52-5F30-4709-A2BD-4CBF733CE2BA}"/>
              </a:ext>
            </a:extLst>
          </p:cNvPr>
          <p:cNvSpPr txBox="1">
            <a:spLocks/>
          </p:cNvSpPr>
          <p:nvPr/>
        </p:nvSpPr>
        <p:spPr>
          <a:xfrm>
            <a:off x="628650" y="232123"/>
            <a:ext cx="6994121" cy="54096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chemeClr val="bg1"/>
                </a:solidFill>
                <a:latin typeface="+mn-lt"/>
              </a:rPr>
              <a:t>Advisor Requirements</a:t>
            </a:r>
          </a:p>
        </p:txBody>
      </p:sp>
      <p:pic>
        <p:nvPicPr>
          <p:cNvPr id="5" name="Picture 4" descr="A close-up of a clock&#10;&#10;Description automatically generated with low confidence">
            <a:extLst>
              <a:ext uri="{FF2B5EF4-FFF2-40B4-BE49-F238E27FC236}">
                <a16:creationId xmlns:a16="http://schemas.microsoft.com/office/drawing/2014/main" id="{EA66604B-56AC-4400-A589-4B56BB5B65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2973" y="1345077"/>
            <a:ext cx="5520906" cy="5051042"/>
          </a:xfrm>
          <a:prstGeom prst="rect">
            <a:avLst/>
          </a:prstGeom>
        </p:spPr>
      </p:pic>
    </p:spTree>
    <p:extLst>
      <p:ext uri="{BB962C8B-B14F-4D97-AF65-F5344CB8AC3E}">
        <p14:creationId xmlns:p14="http://schemas.microsoft.com/office/powerpoint/2010/main" val="898740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240436"/>
            <a:ext cx="7275299" cy="540961"/>
          </a:xfrm>
        </p:spPr>
        <p:txBody>
          <a:bodyPr/>
          <a:lstStyle/>
          <a:p>
            <a:r>
              <a:rPr lang="en-US" dirty="0"/>
              <a:t>Role of the Doctoral Advisor</a:t>
            </a:r>
          </a:p>
        </p:txBody>
      </p:sp>
      <p:sp>
        <p:nvSpPr>
          <p:cNvPr id="4" name="TextBox 3">
            <a:extLst>
              <a:ext uri="{FF2B5EF4-FFF2-40B4-BE49-F238E27FC236}">
                <a16:creationId xmlns:a16="http://schemas.microsoft.com/office/drawing/2014/main" id="{EEB116D9-BFDB-4668-B05F-C0653F51E3FA}"/>
              </a:ext>
            </a:extLst>
          </p:cNvPr>
          <p:cNvSpPr txBox="1"/>
          <p:nvPr/>
        </p:nvSpPr>
        <p:spPr>
          <a:xfrm>
            <a:off x="987911" y="2489807"/>
            <a:ext cx="7810649" cy="3046988"/>
          </a:xfrm>
          <a:prstGeom prst="rect">
            <a:avLst/>
          </a:prstGeom>
          <a:noFill/>
        </p:spPr>
        <p:txBody>
          <a:bodyPr wrap="square" rtlCol="0">
            <a:spAutoFit/>
          </a:bodyPr>
          <a:lstStyle/>
          <a:p>
            <a:pPr marL="342900" indent="-342900">
              <a:buFont typeface="Arial" panose="020B0604020202020204" pitchFamily="34" charset="0"/>
              <a:buChar char="•"/>
            </a:pPr>
            <a:r>
              <a:rPr lang="en-US" sz="3200" b="1" dirty="0"/>
              <a:t>Help Candidates develop a realistic project/ thesis</a:t>
            </a:r>
          </a:p>
          <a:p>
            <a:pPr marL="342900" indent="-342900">
              <a:buFont typeface="Arial" panose="020B0604020202020204" pitchFamily="34" charset="0"/>
              <a:buChar char="•"/>
            </a:pPr>
            <a:r>
              <a:rPr lang="en-US" sz="3200" b="1" dirty="0"/>
              <a:t>Confer with Candidates as needed</a:t>
            </a:r>
          </a:p>
          <a:p>
            <a:pPr marL="342900" indent="-342900">
              <a:buFont typeface="Arial" panose="020B0604020202020204" pitchFamily="34" charset="0"/>
              <a:buChar char="•"/>
            </a:pPr>
            <a:r>
              <a:rPr lang="en-US" sz="3200" b="1" dirty="0"/>
              <a:t>Monitor progress</a:t>
            </a:r>
          </a:p>
          <a:p>
            <a:pPr marL="342900" indent="-342900">
              <a:buFont typeface="Arial" panose="020B0604020202020204" pitchFamily="34" charset="0"/>
              <a:buChar char="•"/>
            </a:pPr>
            <a:r>
              <a:rPr lang="en-US" sz="3200" b="1" dirty="0"/>
              <a:t>Apprise Dean of Candidates’ progress</a:t>
            </a:r>
          </a:p>
          <a:p>
            <a:pPr marL="342900" indent="-342900">
              <a:buFont typeface="Arial" panose="020B0604020202020204" pitchFamily="34" charset="0"/>
              <a:buChar char="•"/>
            </a:pPr>
            <a:r>
              <a:rPr lang="en-US" sz="3200" b="1" dirty="0"/>
              <a:t>Verify project/Thesis completion </a:t>
            </a:r>
          </a:p>
        </p:txBody>
      </p:sp>
    </p:spTree>
    <p:extLst>
      <p:ext uri="{BB962C8B-B14F-4D97-AF65-F5344CB8AC3E}">
        <p14:creationId xmlns:p14="http://schemas.microsoft.com/office/powerpoint/2010/main" val="525786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Project/Thesis Purpose</a:t>
            </a:r>
          </a:p>
        </p:txBody>
      </p:sp>
      <p:sp>
        <p:nvSpPr>
          <p:cNvPr id="5" name="TextBox 4">
            <a:extLst>
              <a:ext uri="{FF2B5EF4-FFF2-40B4-BE49-F238E27FC236}">
                <a16:creationId xmlns:a16="http://schemas.microsoft.com/office/drawing/2014/main" id="{557E8F99-9F6A-4353-BBD4-55DC2A969FD6}"/>
              </a:ext>
            </a:extLst>
          </p:cNvPr>
          <p:cNvSpPr txBox="1"/>
          <p:nvPr/>
        </p:nvSpPr>
        <p:spPr>
          <a:xfrm>
            <a:off x="1074939" y="1806980"/>
            <a:ext cx="6994121" cy="3231654"/>
          </a:xfrm>
          <a:prstGeom prst="rect">
            <a:avLst/>
          </a:prstGeom>
          <a:noFill/>
        </p:spPr>
        <p:txBody>
          <a:bodyPr wrap="square" rtlCol="0">
            <a:spAutoFit/>
          </a:bodyPr>
          <a:lstStyle/>
          <a:p>
            <a:r>
              <a:rPr lang="en-US" sz="4400" b="1" dirty="0"/>
              <a:t>Why a Project or Thesis?</a:t>
            </a:r>
          </a:p>
          <a:p>
            <a:endParaRPr lang="en-US" sz="4400" b="1" dirty="0"/>
          </a:p>
          <a:p>
            <a:pPr marL="571500" indent="-571500">
              <a:buFont typeface="Arial" panose="020B0604020202020204" pitchFamily="34" charset="0"/>
              <a:buChar char="•"/>
            </a:pPr>
            <a:r>
              <a:rPr lang="en-US" sz="3600" b="1" dirty="0"/>
              <a:t>Skills into Action</a:t>
            </a:r>
          </a:p>
          <a:p>
            <a:pPr marL="571500" indent="-571500">
              <a:buFont typeface="Arial" panose="020B0604020202020204" pitchFamily="34" charset="0"/>
              <a:buChar char="•"/>
            </a:pPr>
            <a:r>
              <a:rPr lang="en-US" sz="3600" b="1" dirty="0"/>
              <a:t>Real-World Application</a:t>
            </a:r>
          </a:p>
          <a:p>
            <a:pPr marL="571500" indent="-571500">
              <a:buFont typeface="Arial" panose="020B0604020202020204" pitchFamily="34" charset="0"/>
              <a:buChar char="•"/>
            </a:pPr>
            <a:r>
              <a:rPr lang="en-US" sz="3600" b="1" dirty="0"/>
              <a:t>Related a commissioner role</a:t>
            </a:r>
          </a:p>
        </p:txBody>
      </p:sp>
    </p:spTree>
    <p:extLst>
      <p:ext uri="{BB962C8B-B14F-4D97-AF65-F5344CB8AC3E}">
        <p14:creationId xmlns:p14="http://schemas.microsoft.com/office/powerpoint/2010/main" val="3391166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ee the source image">
            <a:extLst>
              <a:ext uri="{FF2B5EF4-FFF2-40B4-BE49-F238E27FC236}">
                <a16:creationId xmlns:a16="http://schemas.microsoft.com/office/drawing/2014/main" id="{72E27382-5958-4705-BA93-2DE7A6186E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301" y="2285589"/>
            <a:ext cx="7041398" cy="3222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0809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Guidebook</a:t>
            </a:r>
          </a:p>
        </p:txBody>
      </p:sp>
      <p:pic>
        <p:nvPicPr>
          <p:cNvPr id="5" name="Picture 4" descr="Text&#10;&#10;Description automatically generated with low confidence">
            <a:extLst>
              <a:ext uri="{FF2B5EF4-FFF2-40B4-BE49-F238E27FC236}">
                <a16:creationId xmlns:a16="http://schemas.microsoft.com/office/drawing/2014/main" id="{D284D629-7674-44A0-84A4-5761C32A8E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3857" y="1172156"/>
            <a:ext cx="4192437" cy="5453721"/>
          </a:xfrm>
          <a:prstGeom prst="rect">
            <a:avLst/>
          </a:prstGeom>
        </p:spPr>
      </p:pic>
    </p:spTree>
    <p:extLst>
      <p:ext uri="{BB962C8B-B14F-4D97-AF65-F5344CB8AC3E}">
        <p14:creationId xmlns:p14="http://schemas.microsoft.com/office/powerpoint/2010/main" val="39110408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Guidebook </a:t>
            </a:r>
          </a:p>
        </p:txBody>
      </p:sp>
      <p:sp>
        <p:nvSpPr>
          <p:cNvPr id="3" name="Content Placeholder 2"/>
          <p:cNvSpPr>
            <a:spLocks noGrp="1"/>
          </p:cNvSpPr>
          <p:nvPr>
            <p:ph idx="1"/>
          </p:nvPr>
        </p:nvSpPr>
        <p:spPr>
          <a:xfrm>
            <a:off x="300846" y="1794294"/>
            <a:ext cx="7886700" cy="4045469"/>
          </a:xfrm>
        </p:spPr>
        <p:txBody>
          <a:bodyPr/>
          <a:lstStyle/>
          <a:p>
            <a:pPr marL="0" indent="0">
              <a:buNone/>
            </a:pPr>
            <a:endParaRPr lang="en-US" dirty="0"/>
          </a:p>
          <a:p>
            <a:pPr marL="0" indent="0">
              <a:buNone/>
            </a:pPr>
            <a:endParaRPr lang="en-US" dirty="0"/>
          </a:p>
        </p:txBody>
      </p:sp>
      <p:sp>
        <p:nvSpPr>
          <p:cNvPr id="4" name="TextBox 3">
            <a:extLst>
              <a:ext uri="{FF2B5EF4-FFF2-40B4-BE49-F238E27FC236}">
                <a16:creationId xmlns:a16="http://schemas.microsoft.com/office/drawing/2014/main" id="{2CC1C01A-2077-4700-A2C6-66962B2AA899}"/>
              </a:ext>
            </a:extLst>
          </p:cNvPr>
          <p:cNvSpPr txBox="1"/>
          <p:nvPr/>
        </p:nvSpPr>
        <p:spPr>
          <a:xfrm>
            <a:off x="865621" y="1424453"/>
            <a:ext cx="7321925" cy="5201424"/>
          </a:xfrm>
          <a:prstGeom prst="rect">
            <a:avLst/>
          </a:prstGeom>
          <a:noFill/>
        </p:spPr>
        <p:txBody>
          <a:bodyPr wrap="square" rtlCol="0">
            <a:spAutoFit/>
          </a:bodyPr>
          <a:lstStyle/>
          <a:p>
            <a:r>
              <a:rPr lang="en-US" sz="4400" b="1" dirty="0"/>
              <a:t>What it Covers:</a:t>
            </a:r>
          </a:p>
          <a:p>
            <a:pPr marL="571500" indent="-571500">
              <a:buFont typeface="Arial" panose="020B0604020202020204" pitchFamily="34" charset="0"/>
              <a:buChar char="•"/>
            </a:pPr>
            <a:r>
              <a:rPr lang="en-US" sz="3600" b="1" dirty="0"/>
              <a:t>Selecting the topic</a:t>
            </a:r>
          </a:p>
          <a:p>
            <a:pPr marL="571500" indent="-571500">
              <a:buFont typeface="Arial" panose="020B0604020202020204" pitchFamily="34" charset="0"/>
              <a:buChar char="•"/>
            </a:pPr>
            <a:r>
              <a:rPr lang="en-US" sz="3600" b="1" dirty="0"/>
              <a:t>Focusing the scope</a:t>
            </a:r>
          </a:p>
          <a:p>
            <a:pPr marL="571500" indent="-571500">
              <a:buFont typeface="Arial" panose="020B0604020202020204" pitchFamily="34" charset="0"/>
              <a:buChar char="•"/>
            </a:pPr>
            <a:r>
              <a:rPr lang="en-US" sz="3600" b="1" dirty="0"/>
              <a:t>Developing the project/thesis</a:t>
            </a:r>
          </a:p>
          <a:p>
            <a:pPr marL="571500" indent="-571500">
              <a:buFont typeface="Arial" panose="020B0604020202020204" pitchFamily="34" charset="0"/>
              <a:buChar char="•"/>
            </a:pPr>
            <a:r>
              <a:rPr lang="en-US" sz="3600" b="1" dirty="0"/>
              <a:t>Doing the Research or Project</a:t>
            </a:r>
          </a:p>
          <a:p>
            <a:pPr marL="571500" indent="-571500">
              <a:buFont typeface="Arial" panose="020B0604020202020204" pitchFamily="34" charset="0"/>
              <a:buChar char="•"/>
            </a:pPr>
            <a:r>
              <a:rPr lang="en-US" sz="3600" b="1" dirty="0"/>
              <a:t>Writing the project report or thesis</a:t>
            </a:r>
          </a:p>
          <a:p>
            <a:pPr marL="571500" indent="-571500">
              <a:buFont typeface="Arial" panose="020B0604020202020204" pitchFamily="34" charset="0"/>
              <a:buChar char="•"/>
            </a:pPr>
            <a:r>
              <a:rPr lang="en-US" sz="3600" b="1" dirty="0"/>
              <a:t>Submitting the report or thesis</a:t>
            </a:r>
          </a:p>
          <a:p>
            <a:endParaRPr lang="en-US" sz="3600" b="1" dirty="0"/>
          </a:p>
        </p:txBody>
      </p:sp>
    </p:spTree>
    <p:extLst>
      <p:ext uri="{BB962C8B-B14F-4D97-AF65-F5344CB8AC3E}">
        <p14:creationId xmlns:p14="http://schemas.microsoft.com/office/powerpoint/2010/main" val="81762795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2013</TotalTime>
  <Words>1822</Words>
  <Application>Microsoft Office PowerPoint</Application>
  <PresentationFormat>On-screen Show (4:3)</PresentationFormat>
  <Paragraphs>138</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Symbol</vt:lpstr>
      <vt:lpstr>Office Theme</vt:lpstr>
      <vt:lpstr>DCS 507 Becoming a Doctoral Project/Thesis Advisor </vt:lpstr>
      <vt:lpstr>Learning Objectives</vt:lpstr>
      <vt:lpstr>Advisor Requirements</vt:lpstr>
      <vt:lpstr>PowerPoint Presentation</vt:lpstr>
      <vt:lpstr>Role of the Doctoral Advisor</vt:lpstr>
      <vt:lpstr>Project/Thesis Purpose</vt:lpstr>
      <vt:lpstr>PowerPoint Presentation</vt:lpstr>
      <vt:lpstr>The Guidebook</vt:lpstr>
      <vt:lpstr>The Guidebook </vt:lpstr>
      <vt:lpstr>The Guidebook </vt:lpstr>
      <vt:lpstr>The Guidebook </vt:lpstr>
      <vt:lpstr>Local Guidelines</vt:lpstr>
      <vt:lpstr>Wrapping Up…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Kresha Alvarado</cp:lastModifiedBy>
  <cp:revision>140</cp:revision>
  <cp:lastPrinted>2021-05-17T18:56:21Z</cp:lastPrinted>
  <dcterms:created xsi:type="dcterms:W3CDTF">2017-02-14T13:02:44Z</dcterms:created>
  <dcterms:modified xsi:type="dcterms:W3CDTF">2023-11-27T20:33:33Z</dcterms:modified>
</cp:coreProperties>
</file>