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handoutMasterIdLst>
    <p:handoutMasterId r:id="rId21"/>
  </p:handoutMasterIdLst>
  <p:sldIdLst>
    <p:sldId id="299" r:id="rId2"/>
    <p:sldId id="300" r:id="rId3"/>
    <p:sldId id="277" r:id="rId4"/>
    <p:sldId id="331" r:id="rId5"/>
    <p:sldId id="329" r:id="rId6"/>
    <p:sldId id="330" r:id="rId7"/>
    <p:sldId id="294" r:id="rId8"/>
    <p:sldId id="320" r:id="rId9"/>
    <p:sldId id="276" r:id="rId10"/>
    <p:sldId id="322" r:id="rId11"/>
    <p:sldId id="321" r:id="rId12"/>
    <p:sldId id="291" r:id="rId13"/>
    <p:sldId id="327" r:id="rId14"/>
    <p:sldId id="323" r:id="rId15"/>
    <p:sldId id="278" r:id="rId16"/>
    <p:sldId id="328" r:id="rId17"/>
    <p:sldId id="317" r:id="rId18"/>
    <p:sldId id="319" r:id="rId19"/>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Ur+Z5LdzxLi7zLh5aSIyBw==" hashData="fCKqka90aqjgFEyRyir56t/eP4PgIDXeVRNJa6hqHqycx7WR/ZH5XYQ5Vtewjb4rgIcq26poy7BW47vdl3LIHA=="/>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esha Alvarado" initials="KA" lastIdx="4" clrIdx="0">
    <p:extLst>
      <p:ext uri="{19B8F6BF-5375-455C-9EA6-DF929625EA0E}">
        <p15:presenceInfo xmlns:p15="http://schemas.microsoft.com/office/powerpoint/2012/main" userId="Kresha Alvarad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2" autoAdjust="0"/>
    <p:restoredTop sz="65378" autoAdjust="0"/>
  </p:normalViewPr>
  <p:slideViewPr>
    <p:cSldViewPr snapToGrid="0">
      <p:cViewPr varScale="1">
        <p:scale>
          <a:sx n="47" d="100"/>
          <a:sy n="47" d="100"/>
        </p:scale>
        <p:origin x="2040" y="54"/>
      </p:cViewPr>
      <p:guideLst/>
    </p:cSldViewPr>
  </p:slideViewPr>
  <p:notesTextViewPr>
    <p:cViewPr>
      <p:scale>
        <a:sx n="1" d="1"/>
        <a:sy n="1" d="1"/>
      </p:scale>
      <p:origin x="0" y="0"/>
    </p:cViewPr>
  </p:notesTextViewPr>
  <p:sorterViewPr>
    <p:cViewPr>
      <p:scale>
        <a:sx n="100" d="100"/>
        <a:sy n="100" d="100"/>
      </p:scale>
      <p:origin x="0" y="-1398"/>
    </p:cViewPr>
  </p:sorterViewPr>
  <p:notesViewPr>
    <p:cSldViewPr snapToGrid="0">
      <p:cViewPr varScale="1">
        <p:scale>
          <a:sx n="54" d="100"/>
          <a:sy n="54" d="100"/>
        </p:scale>
        <p:origin x="2862"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CA31B5F-EBD3-4EBD-AB0C-2487DDC88C1E}"/>
              </a:ext>
            </a:extLst>
          </p:cNvPr>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D2121E8-F3E9-43B8-82BB-D26233678F87}"/>
              </a:ext>
            </a:extLst>
          </p:cNvPr>
          <p:cNvSpPr>
            <a:spLocks noGrp="1"/>
          </p:cNvSpPr>
          <p:nvPr>
            <p:ph type="dt" sz="quarter" idx="1"/>
          </p:nvPr>
        </p:nvSpPr>
        <p:spPr>
          <a:xfrm>
            <a:off x="4022725" y="0"/>
            <a:ext cx="3078163" cy="469900"/>
          </a:xfrm>
          <a:prstGeom prst="rect">
            <a:avLst/>
          </a:prstGeom>
        </p:spPr>
        <p:txBody>
          <a:bodyPr vert="horz" lIns="91440" tIns="45720" rIns="91440" bIns="45720" rtlCol="0"/>
          <a:lstStyle>
            <a:lvl1pPr algn="r">
              <a:defRPr sz="1200"/>
            </a:lvl1pPr>
          </a:lstStyle>
          <a:p>
            <a:fld id="{3E447147-AAFD-423E-8D81-9E54F9632453}" type="datetimeFigureOut">
              <a:rPr lang="en-US" smtClean="0"/>
              <a:t>2/8/2022</a:t>
            </a:fld>
            <a:endParaRPr lang="en-US"/>
          </a:p>
        </p:txBody>
      </p:sp>
      <p:sp>
        <p:nvSpPr>
          <p:cNvPr id="4" name="Footer Placeholder 3">
            <a:extLst>
              <a:ext uri="{FF2B5EF4-FFF2-40B4-BE49-F238E27FC236}">
                <a16:creationId xmlns:a16="http://schemas.microsoft.com/office/drawing/2014/main" id="{CC58F0A2-D240-4375-AB5B-A459E096DEFA}"/>
              </a:ext>
            </a:extLst>
          </p:cNvPr>
          <p:cNvSpPr>
            <a:spLocks noGrp="1"/>
          </p:cNvSpPr>
          <p:nvPr>
            <p:ph type="ftr" sz="quarter" idx="2"/>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A561CAC-089D-4215-8374-125369495171}"/>
              </a:ext>
            </a:extLst>
          </p:cNvPr>
          <p:cNvSpPr>
            <a:spLocks noGrp="1"/>
          </p:cNvSpPr>
          <p:nvPr>
            <p:ph type="sldNum" sz="quarter" idx="3"/>
          </p:nvPr>
        </p:nvSpPr>
        <p:spPr>
          <a:xfrm>
            <a:off x="4022725" y="8918575"/>
            <a:ext cx="3078163" cy="469900"/>
          </a:xfrm>
          <a:prstGeom prst="rect">
            <a:avLst/>
          </a:prstGeom>
        </p:spPr>
        <p:txBody>
          <a:bodyPr vert="horz" lIns="91440" tIns="45720" rIns="91440" bIns="45720" rtlCol="0" anchor="b"/>
          <a:lstStyle>
            <a:lvl1pPr algn="r">
              <a:defRPr sz="1200"/>
            </a:lvl1pPr>
          </a:lstStyle>
          <a:p>
            <a:fld id="{A3171674-189A-497C-82AC-F22DEF598323}" type="slidenum">
              <a:rPr lang="en-US" smtClean="0"/>
              <a:t>‹#›</a:t>
            </a:fld>
            <a:endParaRPr lang="en-US"/>
          </a:p>
        </p:txBody>
      </p:sp>
    </p:spTree>
    <p:extLst>
      <p:ext uri="{BB962C8B-B14F-4D97-AF65-F5344CB8AC3E}">
        <p14:creationId xmlns:p14="http://schemas.microsoft.com/office/powerpoint/2010/main" val="4186085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225C3D78-A558-4A5C-A220-47B2F40F1CF1}" type="datetimeFigureOut">
              <a:rPr lang="en-US" smtClean="0"/>
              <a:t>2/8/2022</a:t>
            </a:fld>
            <a:endParaRPr lang="en-US"/>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FCBE1668-4D6A-4C8F-8C32-819FE6F32F94}" type="slidenum">
              <a:rPr lang="en-US" smtClean="0"/>
              <a:t>‹#›</a:t>
            </a:fld>
            <a:endParaRPr lang="en-US"/>
          </a:p>
        </p:txBody>
      </p:sp>
    </p:spTree>
    <p:extLst>
      <p:ext uri="{BB962C8B-B14F-4D97-AF65-F5344CB8AC3E}">
        <p14:creationId xmlns:p14="http://schemas.microsoft.com/office/powerpoint/2010/main" val="302858741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endParaRPr lang="en-US" dirty="0"/>
          </a:p>
          <a:p>
            <a:pPr defTabSz="942289">
              <a:defRPr/>
            </a:pPr>
            <a:endParaRPr lang="en-US" dirty="0"/>
          </a:p>
          <a:p>
            <a:pPr defTabSz="942289">
              <a:defRPr/>
            </a:pPr>
            <a:r>
              <a:rPr lang="en-US" dirty="0"/>
              <a:t>Introduction of the presenter.</a:t>
            </a:r>
          </a:p>
          <a:p>
            <a:pPr defTabSz="942289">
              <a:defRPr/>
            </a:pPr>
            <a:endParaRPr lang="en-US" dirty="0"/>
          </a:p>
          <a:p>
            <a:pPr defTabSz="942289">
              <a:defRPr/>
            </a:pPr>
            <a:r>
              <a:rPr lang="en-US" dirty="0"/>
              <a:t>How do we ensure that every unit is supported to offer a quality Scouting program? Simple. We recruit and empower enough commissioners for the task.  </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a:t>
            </a:fld>
            <a:endParaRPr lang="en-US"/>
          </a:p>
        </p:txBody>
      </p:sp>
    </p:spTree>
    <p:extLst>
      <p:ext uri="{BB962C8B-B14F-4D97-AF65-F5344CB8AC3E}">
        <p14:creationId xmlns:p14="http://schemas.microsoft.com/office/powerpoint/2010/main" val="15882412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embarking on a recruitment effort, collect information and ideas of the diverse perspectives you want to include, and the challenges you might face in recruiting the right volunteers.</a:t>
            </a:r>
          </a:p>
          <a:p>
            <a:endParaRPr lang="en-US" dirty="0"/>
          </a:p>
          <a:p>
            <a:r>
              <a:rPr lang="en-US" dirty="0"/>
              <a:t>We often think about “fit” when looking for a potential commissioner volunteer.  Fit is not someone who is just like every commissioner in your group.</a:t>
            </a:r>
          </a:p>
          <a:p>
            <a:endParaRPr lang="en-US" dirty="0"/>
          </a:p>
          <a:p>
            <a:r>
              <a:rPr lang="en-US" dirty="0"/>
              <a:t>Fit might be better understood if you think about how jigsaw puzzle pieces mesh together.  Each piece is unique and contributes something that is otherwise missing in the collective of skills of the group.</a:t>
            </a:r>
          </a:p>
          <a:p>
            <a:endParaRPr lang="en-US" dirty="0"/>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10</a:t>
            </a:fld>
            <a:endParaRPr lang="en-US"/>
          </a:p>
        </p:txBody>
      </p:sp>
    </p:spTree>
    <p:extLst>
      <p:ext uri="{BB962C8B-B14F-4D97-AF65-F5344CB8AC3E}">
        <p14:creationId xmlns:p14="http://schemas.microsoft.com/office/powerpoint/2010/main" val="2079011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can’t overcome barriers to diversity until we understand internal bias.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Internal Bias is an attitude </a:t>
            </a:r>
            <a:r>
              <a:rPr lang="en-US" baseline="0" dirty="0"/>
              <a:t>that is often hidden from public view and conscious awareness.</a:t>
            </a:r>
            <a:r>
              <a:rPr lang="en-US" dirty="0"/>
              <a:t> It is the association between a concept and a</a:t>
            </a:r>
            <a:r>
              <a:rPr lang="en-US" baseline="0" dirty="0"/>
              <a:t> subconscious </a:t>
            </a:r>
            <a:r>
              <a:rPr lang="en-US" dirty="0"/>
              <a:t>evaluation such as good, bad or unpleasant.  Within each of us this attitude is so</a:t>
            </a:r>
            <a:r>
              <a:rPr lang="en-US" baseline="0" dirty="0"/>
              <a:t> well established it operates without your awareness, intention or control. </a:t>
            </a:r>
            <a:r>
              <a:rPr lang="en-US" dirty="0"/>
              <a:t>Our own history of life experiences shapes the</a:t>
            </a:r>
            <a:r>
              <a:rPr lang="en-US" baseline="0" dirty="0"/>
              <a:t> way we view the world.  People tend to prefer things that are more familiar, so our worlds often lack diversity.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Stop for a minute and ask yourself:</a:t>
            </a:r>
          </a:p>
          <a:p>
            <a:endParaRPr lang="en-US" dirty="0"/>
          </a:p>
          <a:p>
            <a:r>
              <a:rPr lang="en-US" dirty="0"/>
              <a:t>What are your own biases, both conscious and unconscious.  Often, we are not even aware of them as we make decisions.</a:t>
            </a:r>
          </a:p>
          <a:p>
            <a:r>
              <a:rPr lang="en-US" dirty="0"/>
              <a:t>Think for a minute:</a:t>
            </a:r>
          </a:p>
          <a:p>
            <a:r>
              <a:rPr lang="en-US" dirty="0"/>
              <a:t>-Do you tend to “tune out” those with foreign or regional accents</a:t>
            </a:r>
          </a:p>
          <a:p>
            <a:r>
              <a:rPr lang="en-US" dirty="0"/>
              <a:t>-Do you feel uncomfortable around people with disabilities</a:t>
            </a:r>
          </a:p>
          <a:p>
            <a:r>
              <a:rPr lang="en-US" dirty="0"/>
              <a:t>-Do you feel that a younger person will be quicker or more creative than an older person</a:t>
            </a:r>
          </a:p>
          <a:p>
            <a:endParaRPr lang="en-US" dirty="0"/>
          </a:p>
          <a:p>
            <a:r>
              <a:rPr lang="en-US" dirty="0"/>
              <a:t>Once you have made the effort to recognize your personal biases, you can better look at individual candidates.  You can then better determine if the candidate’s merits meet the needs of the group.</a:t>
            </a:r>
          </a:p>
        </p:txBody>
      </p:sp>
      <p:sp>
        <p:nvSpPr>
          <p:cNvPr id="4" name="Slide Number Placeholder 3"/>
          <p:cNvSpPr>
            <a:spLocks noGrp="1"/>
          </p:cNvSpPr>
          <p:nvPr>
            <p:ph type="sldNum" sz="quarter" idx="5"/>
          </p:nvPr>
        </p:nvSpPr>
        <p:spPr/>
        <p:txBody>
          <a:bodyPr/>
          <a:lstStyle/>
          <a:p>
            <a:fld id="{FCBE1668-4D6A-4C8F-8C32-819FE6F32F94}" type="slidenum">
              <a:rPr lang="en-US" smtClean="0"/>
              <a:t>11</a:t>
            </a:fld>
            <a:endParaRPr lang="en-US"/>
          </a:p>
        </p:txBody>
      </p:sp>
    </p:spTree>
    <p:extLst>
      <p:ext uri="{BB962C8B-B14F-4D97-AF65-F5344CB8AC3E}">
        <p14:creationId xmlns:p14="http://schemas.microsoft.com/office/powerpoint/2010/main" val="338009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begin the recruiting process, be mindful of the following:</a:t>
            </a:r>
          </a:p>
          <a:p>
            <a:endParaRPr lang="en-US" dirty="0"/>
          </a:p>
          <a:p>
            <a:pPr marL="171450" indent="-171450">
              <a:buFont typeface="Arial" panose="020B0604020202020204" pitchFamily="34" charset="0"/>
              <a:buChar char="•"/>
            </a:pPr>
            <a:r>
              <a:rPr lang="en-US" dirty="0"/>
              <a:t>Think before you speak. C</a:t>
            </a:r>
            <a:r>
              <a:rPr lang="en-US" baseline="0" dirty="0"/>
              <a:t>omments can serve as a constant reminder of inequality in our society. </a:t>
            </a:r>
          </a:p>
          <a:p>
            <a:pPr marL="171450" indent="-171450">
              <a:buFont typeface="Arial" panose="020B0604020202020204" pitchFamily="34" charset="0"/>
              <a:buChar char="•"/>
            </a:pPr>
            <a:r>
              <a:rPr lang="en-US" baseline="0" dirty="0"/>
              <a:t>Careful listening is critical to ensure that the candidate’s answers are one of the essential pieces of the consideration of their qualifications.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Be</a:t>
            </a:r>
            <a:r>
              <a:rPr lang="en-US" baseline="0" dirty="0"/>
              <a:t> aware of how your own experiences influence your decisions. </a:t>
            </a:r>
            <a:endParaRPr lang="en-US" dirty="0"/>
          </a:p>
          <a:p>
            <a:pPr marL="171450" indent="-171450">
              <a:buFont typeface="Arial" panose="020B0604020202020204" pitchFamily="34" charset="0"/>
              <a:buChar char="•"/>
            </a:pPr>
            <a:r>
              <a:rPr lang="en-US" dirty="0"/>
              <a:t>People of all sizes, shapes, colors and backgrounds make good leaders.</a:t>
            </a:r>
            <a:r>
              <a:rPr lang="en-US" baseline="0" dirty="0"/>
              <a:t> Put people in roles based on their talents.</a:t>
            </a:r>
            <a:endParaRPr lang="en-US" dirty="0"/>
          </a:p>
        </p:txBody>
      </p:sp>
      <p:sp>
        <p:nvSpPr>
          <p:cNvPr id="4" name="Slide Number Placeholder 3"/>
          <p:cNvSpPr>
            <a:spLocks noGrp="1"/>
          </p:cNvSpPr>
          <p:nvPr>
            <p:ph type="sldNum" sz="quarter" idx="10"/>
          </p:nvPr>
        </p:nvSpPr>
        <p:spPr/>
        <p:txBody>
          <a:bodyPr/>
          <a:lstStyle/>
          <a:p>
            <a:fld id="{8A2C8D05-EE6C-4B9C-B555-AA008087552D}" type="slidenum">
              <a:rPr lang="en-US" smtClean="0"/>
              <a:t>12</a:t>
            </a:fld>
            <a:endParaRPr lang="en-US"/>
          </a:p>
        </p:txBody>
      </p:sp>
    </p:spTree>
    <p:extLst>
      <p:ext uri="{BB962C8B-B14F-4D97-AF65-F5344CB8AC3E}">
        <p14:creationId xmlns:p14="http://schemas.microsoft.com/office/powerpoint/2010/main" val="4252824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0248" y="4518203"/>
            <a:ext cx="5681980" cy="4105843"/>
          </a:xfrm>
        </p:spPr>
        <p:txBody>
          <a:bodyPr/>
          <a:lstStyle/>
          <a:p>
            <a:r>
              <a:rPr lang="en-US" dirty="0">
                <a:highlight>
                  <a:srgbClr val="FFFFFF"/>
                </a:highlight>
              </a:rPr>
              <a:t>The group will now practice working through biases.  Groups will be formed around some of the mentioned biases but know that these are not the only biases that are within us.  The group will take time to answer these questions and be ready to report back to the larger group.</a:t>
            </a:r>
          </a:p>
          <a:p>
            <a:pPr marL="0" marR="0">
              <a:spcBef>
                <a:spcPts val="0"/>
              </a:spcBef>
              <a:spcAft>
                <a:spcPts val="0"/>
              </a:spcAft>
            </a:pPr>
            <a:r>
              <a:rPr lang="en-US" dirty="0">
                <a:effectLst/>
                <a:highlight>
                  <a:srgbClr val="FFFFFF"/>
                </a:highlight>
                <a:ea typeface="Times New Roman" panose="02020603050405020304" pitchFamily="18" charset="0"/>
              </a:rPr>
              <a:t> </a:t>
            </a:r>
          </a:p>
          <a:p>
            <a:pPr marL="342900" marR="0" lvl="0" indent="-342900">
              <a:spcBef>
                <a:spcPts val="0"/>
              </a:spcBef>
              <a:spcAft>
                <a:spcPts val="0"/>
              </a:spcAft>
              <a:buFont typeface="Arial" panose="020B0604020202020204" pitchFamily="34" charset="0"/>
              <a:buChar char="•"/>
              <a:tabLst>
                <a:tab pos="457200" algn="l"/>
              </a:tabLst>
            </a:pPr>
            <a:r>
              <a:rPr lang="en-US" b="1" dirty="0">
                <a:effectLst/>
                <a:highlight>
                  <a:srgbClr val="FFFFFF"/>
                </a:highlight>
                <a:ea typeface="Times New Roman" panose="02020603050405020304" pitchFamily="18" charset="0"/>
                <a:cs typeface="Times New Roman" panose="02020603050405020304" pitchFamily="18" charset="0"/>
              </a:rPr>
              <a:t>Give examples of barriers in that category.</a:t>
            </a:r>
            <a:endParaRPr lang="en-US" dirty="0">
              <a:effectLst/>
              <a:highlight>
                <a:srgbClr val="FFFFFF"/>
              </a:highlight>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b="1" dirty="0">
                <a:effectLst/>
                <a:highlight>
                  <a:srgbClr val="FFFFFF"/>
                </a:highlight>
                <a:ea typeface="Times New Roman" panose="02020603050405020304" pitchFamily="18" charset="0"/>
                <a:cs typeface="Times New Roman" panose="02020603050405020304" pitchFamily="18" charset="0"/>
              </a:rPr>
              <a:t>Make a list of strategies to weaken or remove barriers?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US" b="1" dirty="0">
                <a:effectLst/>
                <a:highlight>
                  <a:srgbClr val="FFFFFF"/>
                </a:highlight>
                <a:ea typeface="Times New Roman" panose="02020603050405020304" pitchFamily="18" charset="0"/>
                <a:cs typeface="Times New Roman" panose="02020603050405020304" pitchFamily="18" charset="0"/>
              </a:rPr>
              <a:t>Discuss how personal biases limit our decision-making thought process?</a:t>
            </a:r>
            <a:endParaRPr lang="en-US" dirty="0">
              <a:effectLst/>
              <a:highlight>
                <a:srgbClr val="FFFFFF"/>
              </a:highlight>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endParaRPr lang="en-US" dirty="0">
              <a:effectLst/>
              <a:highlight>
                <a:srgbClr val="FFFFFF"/>
              </a:highlight>
              <a:ea typeface="Times New Roman" panose="02020603050405020304" pitchFamily="18" charset="0"/>
              <a:cs typeface="Times New Roman" panose="02020603050405020304" pitchFamily="18" charset="0"/>
            </a:endParaRPr>
          </a:p>
          <a:p>
            <a:pPr marL="0" marR="0">
              <a:spcBef>
                <a:spcPts val="0"/>
              </a:spcBef>
              <a:spcAft>
                <a:spcPts val="0"/>
              </a:spcAft>
            </a:pPr>
            <a:r>
              <a:rPr lang="en-US" dirty="0">
                <a:effectLst/>
                <a:highlight>
                  <a:srgbClr val="FFFFFF"/>
                </a:highlight>
                <a:ea typeface="Times New Roman" panose="02020603050405020304" pitchFamily="18" charset="0"/>
              </a:rPr>
              <a:t> </a:t>
            </a:r>
          </a:p>
          <a:p>
            <a:pPr marL="0" marR="0">
              <a:spcBef>
                <a:spcPts val="0"/>
              </a:spcBef>
              <a:spcAft>
                <a:spcPts val="0"/>
              </a:spcAft>
            </a:pPr>
            <a:r>
              <a:rPr lang="en-US" b="1" i="1" dirty="0">
                <a:effectLst/>
                <a:highlight>
                  <a:srgbClr val="FFFFFF"/>
                </a:highlight>
                <a:ea typeface="Times New Roman" panose="02020603050405020304" pitchFamily="18" charset="0"/>
              </a:rPr>
              <a:t>Instructor Directions: </a:t>
            </a:r>
            <a:r>
              <a:rPr lang="en-US" i="1" dirty="0">
                <a:effectLst/>
                <a:highlight>
                  <a:srgbClr val="FFFFFF"/>
                </a:highlight>
                <a:ea typeface="Times New Roman" panose="02020603050405020304" pitchFamily="18" charset="0"/>
              </a:rPr>
              <a:t>Print the game cards included with the course materials (Instructor decides how many groups will work with the class size).  Divide the group by self-choice or instructor decision.  Allow the group time to address the above prompts for the bias noted on their card. Provide warnings of the end of discussion.  Ensure that each group has a reporter. Have each group share with the total class.  Allow 5 minutes of discussion and 10 minutes for sharing.</a:t>
            </a:r>
            <a:endParaRPr lang="en-US" dirty="0">
              <a:effectLst/>
              <a:highlight>
                <a:srgbClr val="FFFFFF"/>
              </a:highlight>
              <a:ea typeface="Times New Roman" panose="02020603050405020304" pitchFamily="18" charset="0"/>
            </a:endParaRPr>
          </a:p>
          <a:p>
            <a:pPr marL="0" marR="0">
              <a:spcBef>
                <a:spcPts val="0"/>
              </a:spcBef>
              <a:spcAft>
                <a:spcPts val="0"/>
              </a:spcAft>
            </a:pPr>
            <a:r>
              <a:rPr lang="en-US" i="1" dirty="0">
                <a:effectLst/>
                <a:highlight>
                  <a:srgbClr val="FFFFFF"/>
                </a:highlight>
                <a:ea typeface="Times New Roman" panose="02020603050405020304" pitchFamily="18" charset="0"/>
              </a:rPr>
              <a:t> </a:t>
            </a:r>
            <a:endParaRPr lang="en-US" dirty="0">
              <a:effectLst/>
              <a:highlight>
                <a:srgbClr val="FFFFFF"/>
              </a:highlight>
              <a:ea typeface="Times New Roman" panose="02020603050405020304" pitchFamily="18" charset="0"/>
            </a:endParaRPr>
          </a:p>
          <a:p>
            <a:pPr marL="0" marR="0">
              <a:spcBef>
                <a:spcPts val="0"/>
              </a:spcBef>
              <a:spcAft>
                <a:spcPts val="0"/>
              </a:spcAft>
            </a:pPr>
            <a:r>
              <a:rPr lang="en-US" i="1" dirty="0">
                <a:effectLst/>
                <a:highlight>
                  <a:srgbClr val="FFFFFF"/>
                </a:highlight>
                <a:ea typeface="Times New Roman" panose="02020603050405020304" pitchFamily="18" charset="0"/>
              </a:rPr>
              <a:t>Instructor needs to review suggested response to add to the discussions, if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effectLst/>
                <a:highlight>
                  <a:srgbClr val="FFFFFF"/>
                </a:highlight>
                <a:ea typeface="Times New Roman" panose="02020603050405020304" pitchFamily="18" charset="0"/>
              </a:rPr>
              <a:t>Be careful of the time limits.  This discussion is a beginning of the classes thinking on the subject.</a:t>
            </a:r>
            <a:endParaRPr lang="en-US" dirty="0">
              <a:effectLst/>
              <a:highlight>
                <a:srgbClr val="FFFFFF"/>
              </a:highlight>
              <a:ea typeface="Times New Roman" panose="02020603050405020304" pitchFamily="18" charset="0"/>
            </a:endParaRPr>
          </a:p>
          <a:p>
            <a:pPr marL="0" marR="0">
              <a:spcBef>
                <a:spcPts val="0"/>
              </a:spcBef>
              <a:spcAft>
                <a:spcPts val="0"/>
              </a:spcAft>
            </a:pPr>
            <a:endParaRPr lang="en-US" dirty="0">
              <a:effectLst/>
              <a:highlight>
                <a:srgbClr val="FFFFFF"/>
              </a:highlight>
              <a:ea typeface="Times New Roman" panose="02020603050405020304" pitchFamily="18" charset="0"/>
            </a:endParaRPr>
          </a:p>
          <a:p>
            <a:pPr marL="0" marR="0">
              <a:spcBef>
                <a:spcPts val="0"/>
              </a:spcBef>
              <a:spcAft>
                <a:spcPts val="0"/>
              </a:spcAft>
            </a:pPr>
            <a:r>
              <a:rPr lang="en-US" i="1" dirty="0">
                <a:effectLst/>
                <a:highlight>
                  <a:srgbClr val="FFFFFF"/>
                </a:highlight>
                <a:ea typeface="Times New Roman" panose="02020603050405020304" pitchFamily="18" charset="0"/>
              </a:rPr>
              <a:t> </a:t>
            </a:r>
            <a:endParaRPr lang="en-US" dirty="0">
              <a:effectLst/>
              <a:highlight>
                <a:srgbClr val="FFFFFF"/>
              </a:highlight>
              <a:ea typeface="Times New Roman" panose="02020603050405020304" pitchFamily="18" charset="0"/>
            </a:endParaRPr>
          </a:p>
          <a:p>
            <a:endParaRPr lang="en-US" dirty="0">
              <a:highlight>
                <a:srgbClr val="FFFFFF"/>
              </a:highlight>
            </a:endParaRPr>
          </a:p>
          <a:p>
            <a:endParaRPr lang="en-US" dirty="0">
              <a:highlight>
                <a:srgbClr val="FFFFFF"/>
              </a:highlight>
            </a:endParaRPr>
          </a:p>
          <a:p>
            <a:endParaRPr lang="en-US" dirty="0">
              <a:highlight>
                <a:srgbClr val="FFFFFF"/>
              </a:highlight>
            </a:endParaRPr>
          </a:p>
          <a:p>
            <a:pPr marL="0" marR="0">
              <a:spcBef>
                <a:spcPts val="0"/>
              </a:spcBef>
              <a:spcAft>
                <a:spcPts val="0"/>
              </a:spcAft>
            </a:pPr>
            <a:endParaRPr lang="en-US" dirty="0">
              <a:effectLst/>
              <a:highlight>
                <a:srgbClr val="FFFFFF"/>
              </a:highligh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CBE1668-4D6A-4C8F-8C32-819FE6F32F94}" type="slidenum">
              <a:rPr lang="en-US" smtClean="0"/>
              <a:t>13</a:t>
            </a:fld>
            <a:endParaRPr lang="en-US"/>
          </a:p>
        </p:txBody>
      </p:sp>
    </p:spTree>
    <p:extLst>
      <p:ext uri="{BB962C8B-B14F-4D97-AF65-F5344CB8AC3E}">
        <p14:creationId xmlns:p14="http://schemas.microsoft.com/office/powerpoint/2010/main" val="9436494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600"/>
              </a:spcAft>
            </a:pPr>
            <a:r>
              <a:rPr lang="en-US" dirty="0">
                <a:effectLst/>
                <a:ea typeface="Times New Roman" panose="02020603050405020304" pitchFamily="18" charset="0"/>
              </a:rPr>
              <a:t>In previous courses, a process for recruiting commissioners was described.  The next suggestions should be added to that process because they are supportive of the identification of diverse candidates.</a:t>
            </a:r>
          </a:p>
          <a:p>
            <a:pPr marL="0" marR="0">
              <a:spcBef>
                <a:spcPts val="0"/>
              </a:spcBef>
              <a:spcAft>
                <a:spcPts val="600"/>
              </a:spcAft>
            </a:pPr>
            <a:endParaRPr lang="en-US" dirty="0">
              <a:effectLst/>
              <a:ea typeface="Times New Roman" panose="02020603050405020304" pitchFamily="18" charset="0"/>
            </a:endParaRPr>
          </a:p>
          <a:p>
            <a:pPr marL="285750" indent="-285750">
              <a:buFont typeface="Arial" panose="020B0604020202020204" pitchFamily="34" charset="0"/>
              <a:buChar char="•"/>
            </a:pPr>
            <a:r>
              <a:rPr lang="en-US" dirty="0">
                <a:effectLst/>
                <a:ea typeface="Times New Roman" panose="02020603050405020304" pitchFamily="18" charset="0"/>
              </a:rPr>
              <a:t>Look at the construction of your interview team.  We </a:t>
            </a:r>
            <a:r>
              <a:rPr lang="en-US" dirty="0"/>
              <a:t>often interview in pairs so make sure that the pair is two distinct individuals, differing in a couple of ways.   Consider having a discussion with the group about unintended biases that might be held by individual team members.</a:t>
            </a:r>
          </a:p>
          <a:p>
            <a:pPr marL="285750" indent="-285750">
              <a:buFont typeface="Arial" panose="020B0604020202020204" pitchFamily="34" charset="0"/>
              <a:buChar char="•"/>
            </a:pPr>
            <a:r>
              <a:rPr lang="en-US" dirty="0"/>
              <a:t>As you consider candidates-think about how each candidate might enhance the diversity of the group.  Remember we are looking for fresh perspectives that will enable scouting to touch more individuals.  </a:t>
            </a:r>
          </a:p>
          <a:p>
            <a:pPr marL="285750" indent="-285750">
              <a:buFont typeface="Arial" panose="020B0604020202020204" pitchFamily="34" charset="0"/>
              <a:buChar char="•"/>
            </a:pPr>
            <a:r>
              <a:rPr lang="en-US" dirty="0"/>
              <a:t>Sometimes as we speak with candidates, we have mentally figured out what position would be the best based on our needs.  Have a careful conversation. Actively listening to each answer.  The candidate may have talents that would fit better with another unit’s need or another position in scouting.</a:t>
            </a:r>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14</a:t>
            </a:fld>
            <a:endParaRPr lang="en-US"/>
          </a:p>
        </p:txBody>
      </p:sp>
    </p:spTree>
    <p:extLst>
      <p:ext uri="{BB962C8B-B14F-4D97-AF65-F5344CB8AC3E}">
        <p14:creationId xmlns:p14="http://schemas.microsoft.com/office/powerpoint/2010/main" val="1168412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recruit effectively, we can’t limit our vision to only the people we know in Scouting or our immediate circle of friends.</a:t>
            </a:r>
          </a:p>
          <a:p>
            <a:endParaRPr lang="en-US" dirty="0"/>
          </a:p>
          <a:p>
            <a:pPr marL="171450" indent="-171450">
              <a:buFont typeface="Arial" panose="020B0604020202020204" pitchFamily="34" charset="0"/>
              <a:buChar char="•"/>
            </a:pPr>
            <a:r>
              <a:rPr lang="en-US" dirty="0"/>
              <a:t>Ask Charter Organizations to identify potential candidates..</a:t>
            </a:r>
          </a:p>
          <a:p>
            <a:pPr marL="171450" indent="-171450">
              <a:buFont typeface="Arial" panose="020B0604020202020204" pitchFamily="34" charset="0"/>
              <a:buChar char="•"/>
            </a:pPr>
            <a:r>
              <a:rPr lang="en-US" dirty="0"/>
              <a:t>Look for former Scouts in church congregations or those who have left scouting.</a:t>
            </a:r>
          </a:p>
          <a:p>
            <a:pPr marL="171450" indent="-171450">
              <a:buFont typeface="Arial" panose="020B0604020202020204" pitchFamily="34" charset="0"/>
              <a:buChar char="•"/>
            </a:pPr>
            <a:r>
              <a:rPr lang="en-US" dirty="0"/>
              <a:t>Consider younger volunteers, ages 22-30. </a:t>
            </a:r>
          </a:p>
          <a:p>
            <a:pPr marL="171450" indent="-171450">
              <a:buFont typeface="Arial" panose="020B0604020202020204" pitchFamily="34" charset="0"/>
              <a:buChar char="•"/>
            </a:pPr>
            <a:r>
              <a:rPr lang="en-US" dirty="0"/>
              <a:t>Many leave Scouting because they feel they no longer have a role or weren’t given something to do</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Remember you are developing leaders too.  Look at your succession plan to see if there is an overlooked candidate.</a:t>
            </a:r>
          </a:p>
        </p:txBody>
      </p:sp>
      <p:sp>
        <p:nvSpPr>
          <p:cNvPr id="6" name="Slide Number Placeholder 5"/>
          <p:cNvSpPr>
            <a:spLocks noGrp="1"/>
          </p:cNvSpPr>
          <p:nvPr>
            <p:ph type="sldNum" sz="quarter" idx="5"/>
          </p:nvPr>
        </p:nvSpPr>
        <p:spPr/>
        <p:txBody>
          <a:bodyPr/>
          <a:lstStyle/>
          <a:p>
            <a:fld id="{4CCA4C77-07C1-419D-BE0E-7DA84115356E}" type="slidenum">
              <a:rPr lang="en-US" altLang="en-US" smtClean="0"/>
              <a:t>15</a:t>
            </a:fld>
            <a:endParaRPr lang="en-US" altLang="en-US" dirty="0"/>
          </a:p>
        </p:txBody>
      </p:sp>
    </p:spTree>
    <p:extLst>
      <p:ext uri="{BB962C8B-B14F-4D97-AF65-F5344CB8AC3E}">
        <p14:creationId xmlns:p14="http://schemas.microsoft.com/office/powerpoint/2010/main" val="7768145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work toward diversity within the commissioners of our districts and councils, we need to be upstanders-practicing these skills to ensure that the future of scouting belongs to everyone.</a:t>
            </a:r>
          </a:p>
          <a:p>
            <a:endParaRPr lang="en-US" dirty="0"/>
          </a:p>
          <a:p>
            <a:r>
              <a:rPr lang="en-US" dirty="0"/>
              <a:t>We can facilitate this by: </a:t>
            </a:r>
          </a:p>
          <a:p>
            <a:pPr marL="171450" indent="-171450">
              <a:buFont typeface="Arial" panose="020B0604020202020204" pitchFamily="34" charset="0"/>
              <a:buChar char="•"/>
            </a:pPr>
            <a:r>
              <a:rPr lang="en-US" dirty="0"/>
              <a:t>Actively listen to other people’s experiences</a:t>
            </a:r>
          </a:p>
          <a:p>
            <a:pPr marL="171450" indent="-171450">
              <a:buFont typeface="Arial" panose="020B0604020202020204" pitchFamily="34" charset="0"/>
              <a:buChar char="•"/>
            </a:pPr>
            <a:r>
              <a:rPr lang="en-US" dirty="0"/>
              <a:t>Advocate for others</a:t>
            </a:r>
          </a:p>
          <a:p>
            <a:pPr marL="171450" indent="-171450">
              <a:buFont typeface="Arial" panose="020B0604020202020204" pitchFamily="34" charset="0"/>
              <a:buChar char="•"/>
            </a:pPr>
            <a:r>
              <a:rPr lang="en-US" dirty="0"/>
              <a:t>Share opportunities</a:t>
            </a:r>
          </a:p>
          <a:p>
            <a:pPr marL="171450" indent="-171450">
              <a:buFont typeface="Arial" panose="020B0604020202020204" pitchFamily="34" charset="0"/>
              <a:buChar char="•"/>
            </a:pPr>
            <a:r>
              <a:rPr lang="en-US" dirty="0"/>
              <a:t>Offer support whenever possible</a:t>
            </a:r>
          </a:p>
          <a:p>
            <a:pPr marL="171450" indent="-171450">
              <a:buFont typeface="Arial" panose="020B0604020202020204" pitchFamily="34" charset="0"/>
              <a:buChar char="•"/>
            </a:pPr>
            <a:r>
              <a:rPr lang="en-US" dirty="0"/>
              <a:t>Uphold the Scout Oath and Scout Law</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16</a:t>
            </a:fld>
            <a:endParaRPr lang="en-US"/>
          </a:p>
        </p:txBody>
      </p:sp>
    </p:spTree>
    <p:extLst>
      <p:ext uri="{BB962C8B-B14F-4D97-AF65-F5344CB8AC3E}">
        <p14:creationId xmlns:p14="http://schemas.microsoft.com/office/powerpoint/2010/main" val="37547847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Throughout this course, we have worked to understand the need to recruit commissioners who are unique in their skills and represent the many different attributes of the communities we live in.  This will help the Scouting program to be welcoming place for all individuals in our communities.</a:t>
            </a:r>
          </a:p>
        </p:txBody>
      </p:sp>
      <p:sp>
        <p:nvSpPr>
          <p:cNvPr id="4" name="Slide Number Placeholder 3"/>
          <p:cNvSpPr>
            <a:spLocks noGrp="1"/>
          </p:cNvSpPr>
          <p:nvPr>
            <p:ph type="sldNum" sz="quarter" idx="10"/>
          </p:nvPr>
        </p:nvSpPr>
        <p:spPr/>
        <p:txBody>
          <a:bodyPr/>
          <a:lstStyle/>
          <a:p>
            <a:fld id="{FCBE1668-4D6A-4C8F-8C32-819FE6F32F94}" type="slidenum">
              <a:rPr lang="en-US" smtClean="0"/>
              <a:t>17</a:t>
            </a:fld>
            <a:endParaRPr lang="en-US"/>
          </a:p>
        </p:txBody>
      </p:sp>
    </p:spTree>
    <p:extLst>
      <p:ext uri="{BB962C8B-B14F-4D97-AF65-F5344CB8AC3E}">
        <p14:creationId xmlns:p14="http://schemas.microsoft.com/office/powerpoint/2010/main" val="2495357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18</a:t>
            </a:fld>
            <a:endParaRPr lang="en-US"/>
          </a:p>
        </p:txBody>
      </p:sp>
    </p:spTree>
    <p:extLst>
      <p:ext uri="{BB962C8B-B14F-4D97-AF65-F5344CB8AC3E}">
        <p14:creationId xmlns:p14="http://schemas.microsoft.com/office/powerpoint/2010/main" val="710384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Read through the objectives:</a:t>
            </a:r>
          </a:p>
          <a:p>
            <a:endParaRPr lang="en-US" b="1" dirty="0"/>
          </a:p>
          <a:p>
            <a:pPr marL="0" marR="0">
              <a:spcBef>
                <a:spcPts val="0"/>
              </a:spcBef>
              <a:spcAft>
                <a:spcPts val="600"/>
              </a:spcAft>
            </a:pPr>
            <a:r>
              <a:rPr lang="en-US" dirty="0">
                <a:effectLst/>
                <a:latin typeface="Calibri" panose="020F0502020204030204" pitchFamily="34" charset="0"/>
                <a:ea typeface="Times New Roman" panose="02020603050405020304" pitchFamily="18" charset="0"/>
              </a:rPr>
              <a:t>Throughout this course we will come to a better understanding of the need for diversity in scouting volunteers as well as ways to work toward recruiting a more diverse Commissioner Corps.</a:t>
            </a:r>
          </a:p>
        </p:txBody>
      </p:sp>
      <p:sp>
        <p:nvSpPr>
          <p:cNvPr id="4" name="Slide Number Placeholder 3"/>
          <p:cNvSpPr>
            <a:spLocks noGrp="1"/>
          </p:cNvSpPr>
          <p:nvPr>
            <p:ph type="sldNum" sz="quarter" idx="10"/>
          </p:nvPr>
        </p:nvSpPr>
        <p:spPr/>
        <p:txBody>
          <a:bodyPr/>
          <a:lstStyle/>
          <a:p>
            <a:fld id="{FCBE1668-4D6A-4C8F-8C32-819FE6F32F94}" type="slidenum">
              <a:rPr lang="en-US" smtClean="0"/>
              <a:t>2</a:t>
            </a:fld>
            <a:endParaRPr lang="en-US" dirty="0"/>
          </a:p>
        </p:txBody>
      </p:sp>
    </p:spTree>
    <p:extLst>
      <p:ext uri="{BB962C8B-B14F-4D97-AF65-F5344CB8AC3E}">
        <p14:creationId xmlns:p14="http://schemas.microsoft.com/office/powerpoint/2010/main" val="3264549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ighlight>
                  <a:srgbClr val="FFFFFF"/>
                </a:highlight>
              </a:rPr>
              <a:t>What’s Important? An effective commissioner must have the ability to build relationships. </a:t>
            </a:r>
          </a:p>
          <a:p>
            <a:endParaRPr lang="en-US" dirty="0">
              <a:highlight>
                <a:srgbClr val="FFFFFF"/>
              </a:highlight>
            </a:endParaRPr>
          </a:p>
          <a:p>
            <a:r>
              <a:rPr lang="en-US" dirty="0">
                <a:highlight>
                  <a:srgbClr val="FFFFFF"/>
                </a:highlight>
              </a:rPr>
              <a:t>Everything we do is based on forming and maintaining trusting relationships with unit leaders.</a:t>
            </a:r>
          </a:p>
          <a:p>
            <a:r>
              <a:rPr lang="en-US" dirty="0">
                <a:highlight>
                  <a:srgbClr val="FFFFFF"/>
                </a:highlight>
              </a:rPr>
              <a:t>Attitude, character and a servant’s heart are all important characteristics for a commissioner. </a:t>
            </a:r>
            <a:r>
              <a:rPr lang="en-US" dirty="0">
                <a:effectLst/>
                <a:highlight>
                  <a:srgbClr val="FFFFFF"/>
                </a:highlight>
                <a:ea typeface="Times New Roman" panose="02020603050405020304" pitchFamily="18" charset="0"/>
              </a:rPr>
              <a:t>These characteristics enable a volunteer to better form effective relationships with the scouter they are working to support.</a:t>
            </a:r>
            <a:endParaRPr lang="en-US" dirty="0">
              <a:highlight>
                <a:srgbClr val="FFFFFF"/>
              </a:highlight>
            </a:endParaRPr>
          </a:p>
          <a:p>
            <a:endParaRPr lang="en-US" dirty="0">
              <a:highlight>
                <a:srgbClr val="FFFFFF"/>
              </a:highlight>
            </a:endParaRPr>
          </a:p>
          <a:p>
            <a:pPr marL="0" marR="0">
              <a:spcBef>
                <a:spcPts val="0"/>
              </a:spcBef>
              <a:spcAft>
                <a:spcPts val="600"/>
              </a:spcAft>
            </a:pPr>
            <a:r>
              <a:rPr lang="en-US" dirty="0">
                <a:effectLst/>
                <a:highlight>
                  <a:srgbClr val="FFFFFF"/>
                </a:highlight>
                <a:ea typeface="Times New Roman" panose="02020603050405020304" pitchFamily="18" charset="0"/>
              </a:rPr>
              <a:t>We need volunteers who are willing to be the heart by building relationships so youth and adults will experience life changing opportunities.</a:t>
            </a:r>
          </a:p>
          <a:p>
            <a:pPr marL="0" marR="0">
              <a:spcBef>
                <a:spcPts val="0"/>
              </a:spcBef>
              <a:spcAft>
                <a:spcPts val="600"/>
              </a:spcAft>
            </a:pPr>
            <a:endParaRPr lang="en-US" dirty="0">
              <a:effectLst/>
              <a:highlight>
                <a:srgbClr val="FFFFFF"/>
              </a:highlight>
              <a:ea typeface="Times New Roman" panose="02020603050405020304" pitchFamily="18" charset="0"/>
            </a:endParaRPr>
          </a:p>
          <a:p>
            <a:pPr marL="0" marR="0">
              <a:spcBef>
                <a:spcPts val="0"/>
              </a:spcBef>
              <a:spcAft>
                <a:spcPts val="600"/>
              </a:spcAft>
            </a:pPr>
            <a:r>
              <a:rPr lang="en-US" dirty="0">
                <a:effectLst/>
                <a:highlight>
                  <a:srgbClr val="FFFFFF"/>
                </a:highlight>
                <a:ea typeface="Times New Roman" panose="02020603050405020304" pitchFamily="18" charset="0"/>
              </a:rPr>
              <a:t>When we recruit volunteers who embrace these concepts, but who may also represent some of the under-represented groups within the community we  are able to encourage more youth to give scouting a try as well as taking advantage of the volunteers’ unique gifts.</a:t>
            </a:r>
          </a:p>
        </p:txBody>
      </p:sp>
      <p:sp>
        <p:nvSpPr>
          <p:cNvPr id="6" name="Slide Number Placeholder 5"/>
          <p:cNvSpPr>
            <a:spLocks noGrp="1"/>
          </p:cNvSpPr>
          <p:nvPr>
            <p:ph type="sldNum" sz="quarter" idx="5"/>
          </p:nvPr>
        </p:nvSpPr>
        <p:spPr/>
        <p:txBody>
          <a:bodyPr/>
          <a:lstStyle/>
          <a:p>
            <a:fld id="{4CCA4C77-07C1-419D-BE0E-7DA84115356E}" type="slidenum">
              <a:rPr lang="en-US" altLang="en-US" smtClean="0"/>
              <a:t>3</a:t>
            </a:fld>
            <a:endParaRPr lang="en-US" altLang="en-US" dirty="0"/>
          </a:p>
        </p:txBody>
      </p:sp>
    </p:spTree>
    <p:extLst>
      <p:ext uri="{BB962C8B-B14F-4D97-AF65-F5344CB8AC3E}">
        <p14:creationId xmlns:p14="http://schemas.microsoft.com/office/powerpoint/2010/main" val="953959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600"/>
              </a:spcAft>
              <a:buFont typeface="Symbol" panose="05050102010706020507" pitchFamily="18" charset="2"/>
              <a:buNone/>
            </a:pPr>
            <a:r>
              <a:rPr lang="en-US" i="1" dirty="0">
                <a:effectLst/>
                <a:highlight>
                  <a:srgbClr val="FFFFFF"/>
                </a:highlight>
                <a:ea typeface="Times New Roman" panose="02020603050405020304" pitchFamily="18" charset="0"/>
              </a:rPr>
              <a:t>Instructor: Move through the next 4 slides (slide 4-7) quickly noting the following:</a:t>
            </a:r>
          </a:p>
          <a:p>
            <a:pPr marL="0" marR="0" lvl="0" indent="0">
              <a:spcBef>
                <a:spcPts val="0"/>
              </a:spcBef>
              <a:spcAft>
                <a:spcPts val="600"/>
              </a:spcAft>
              <a:buFont typeface="Symbol" panose="05050102010706020507" pitchFamily="18" charset="2"/>
              <a:buNone/>
            </a:pPr>
            <a:endParaRPr lang="en-US" dirty="0">
              <a:effectLst/>
              <a:highlight>
                <a:srgbClr val="FFFFFF"/>
              </a:highlight>
              <a:ea typeface="Times New Roman" panose="02020603050405020304" pitchFamily="18" charset="0"/>
            </a:endParaRPr>
          </a:p>
          <a:p>
            <a:pPr marL="0" marR="0" lvl="0" indent="0">
              <a:spcBef>
                <a:spcPts val="0"/>
              </a:spcBef>
              <a:spcAft>
                <a:spcPts val="600"/>
              </a:spcAft>
              <a:buFont typeface="Symbol" panose="05050102010706020507" pitchFamily="18" charset="2"/>
              <a:buNone/>
            </a:pPr>
            <a:r>
              <a:rPr lang="en-US" dirty="0">
                <a:effectLst/>
                <a:highlight>
                  <a:srgbClr val="FFFFFF"/>
                </a:highlight>
                <a:ea typeface="Times New Roman" panose="02020603050405020304" pitchFamily="18" charset="0"/>
              </a:rPr>
              <a:t>This data is an example of the make-up of our commissioner corp. Let’s take a moment to look at our volunteers</a:t>
            </a:r>
            <a:r>
              <a:rPr lang="en-US" b="1" dirty="0">
                <a:effectLst/>
                <a:highlight>
                  <a:srgbClr val="FFFFFF"/>
                </a:highlight>
                <a:ea typeface="Times New Roman" panose="02020603050405020304" pitchFamily="18" charset="0"/>
              </a:rPr>
              <a:t>.  </a:t>
            </a:r>
          </a:p>
          <a:p>
            <a:pPr marL="0" marR="0" lvl="0" indent="0">
              <a:spcBef>
                <a:spcPts val="0"/>
              </a:spcBef>
              <a:spcAft>
                <a:spcPts val="600"/>
              </a:spcAft>
              <a:buFont typeface="Symbol" panose="05050102010706020507" pitchFamily="18" charset="2"/>
              <a:buNone/>
            </a:pPr>
            <a:endParaRPr lang="en-US" b="1" dirty="0">
              <a:effectLst/>
              <a:highlight>
                <a:srgbClr val="FFFFFF"/>
              </a:highlight>
              <a:ea typeface="Times New Roman" panose="02020603050405020304" pitchFamily="18" charset="0"/>
            </a:endParaRPr>
          </a:p>
          <a:p>
            <a:pPr marL="0" marR="0" lvl="0" indent="0">
              <a:spcBef>
                <a:spcPts val="0"/>
              </a:spcBef>
              <a:spcAft>
                <a:spcPts val="600"/>
              </a:spcAft>
              <a:buFont typeface="Symbol" panose="05050102010706020507" pitchFamily="18" charset="2"/>
              <a:buNone/>
            </a:pPr>
            <a:r>
              <a:rPr lang="en-US" dirty="0">
                <a:effectLst/>
                <a:highlight>
                  <a:srgbClr val="FFFFFF"/>
                </a:highlight>
                <a:ea typeface="Times New Roman" panose="02020603050405020304" pitchFamily="18" charset="0"/>
              </a:rPr>
              <a:t>Although gender demographics in the U.S. are about 50/50, volunteers in the BSA are 65% male and 35% female. Males make up 75% of the unit commissioners.</a:t>
            </a:r>
          </a:p>
          <a:p>
            <a:pPr marL="0" marR="0" lvl="0" indent="0">
              <a:spcBef>
                <a:spcPts val="0"/>
              </a:spcBef>
              <a:spcAft>
                <a:spcPts val="600"/>
              </a:spcAft>
              <a:buFont typeface="Symbol" panose="05050102010706020507" pitchFamily="18" charset="2"/>
              <a:buNone/>
            </a:pPr>
            <a:endParaRPr lang="en-US" dirty="0">
              <a:effectLst/>
              <a:highlight>
                <a:srgbClr val="FFFFFF"/>
              </a:highlight>
            </a:endParaRPr>
          </a:p>
          <a:p>
            <a:pPr marL="0" marR="0" lvl="0" indent="0">
              <a:spcBef>
                <a:spcPts val="0"/>
              </a:spcBef>
              <a:spcAft>
                <a:spcPts val="600"/>
              </a:spcAft>
              <a:buFont typeface="Symbol" panose="05050102010706020507" pitchFamily="18" charset="2"/>
              <a:buNone/>
            </a:pPr>
            <a:r>
              <a:rPr lang="en-US" dirty="0">
                <a:effectLst/>
                <a:highlight>
                  <a:srgbClr val="FFFFFF"/>
                </a:highlight>
              </a:rPr>
              <a:t>USA Source: </a:t>
            </a:r>
            <a:r>
              <a:rPr lang="en-US" i="1" dirty="0">
                <a:effectLst/>
                <a:highlight>
                  <a:srgbClr val="FFFFFF"/>
                </a:highlight>
              </a:rPr>
              <a:t>Statista 2020</a:t>
            </a:r>
            <a:endParaRPr lang="en-US" i="1" dirty="0">
              <a:highlight>
                <a:srgbClr val="FFFFFF"/>
              </a:highlight>
            </a:endParaRPr>
          </a:p>
          <a:p>
            <a:endParaRPr lang="en-US" dirty="0"/>
          </a:p>
        </p:txBody>
      </p:sp>
      <p:sp>
        <p:nvSpPr>
          <p:cNvPr id="6" name="Slide Number Placeholder 5"/>
          <p:cNvSpPr>
            <a:spLocks noGrp="1"/>
          </p:cNvSpPr>
          <p:nvPr>
            <p:ph type="sldNum" sz="quarter" idx="5"/>
          </p:nvPr>
        </p:nvSpPr>
        <p:spPr/>
        <p:txBody>
          <a:bodyPr/>
          <a:lstStyle/>
          <a:p>
            <a:fld id="{4CCA4C77-07C1-419D-BE0E-7DA84115356E}" type="slidenum">
              <a:rPr lang="en-US" altLang="en-US" smtClean="0"/>
              <a:t>4</a:t>
            </a:fld>
            <a:endParaRPr lang="en-US" altLang="en-US" dirty="0"/>
          </a:p>
        </p:txBody>
      </p:sp>
    </p:spTree>
    <p:extLst>
      <p:ext uri="{BB962C8B-B14F-4D97-AF65-F5344CB8AC3E}">
        <p14:creationId xmlns:p14="http://schemas.microsoft.com/office/powerpoint/2010/main" val="2097985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chart indicates that 61% of our population is Caucasian (white);  however, 84% of volunteers in the BSA are Caucasian.</a:t>
            </a:r>
          </a:p>
          <a:p>
            <a:endParaRPr lang="en-US" dirty="0"/>
          </a:p>
          <a:p>
            <a:r>
              <a:rPr lang="en-US" dirty="0"/>
              <a:t>The Hispanic population in the U.S. is about 18%, yet only 4% of our volunteers are Hispanic.</a:t>
            </a:r>
          </a:p>
          <a:p>
            <a:endParaRPr lang="en-US" dirty="0"/>
          </a:p>
          <a:p>
            <a:r>
              <a:rPr lang="en-US" dirty="0"/>
              <a:t>Likewise, Black/African Americans are 12% of the population, but only 3% of volunteers in the BSA.</a:t>
            </a:r>
          </a:p>
          <a:p>
            <a:endParaRPr lang="en-US" dirty="0"/>
          </a:p>
          <a:p>
            <a:r>
              <a:rPr lang="en-US" dirty="0"/>
              <a:t>. </a:t>
            </a:r>
          </a:p>
        </p:txBody>
      </p:sp>
      <p:sp>
        <p:nvSpPr>
          <p:cNvPr id="6" name="Slide Number Placeholder 5"/>
          <p:cNvSpPr>
            <a:spLocks noGrp="1"/>
          </p:cNvSpPr>
          <p:nvPr>
            <p:ph type="sldNum" sz="quarter" idx="5"/>
          </p:nvPr>
        </p:nvSpPr>
        <p:spPr/>
        <p:txBody>
          <a:bodyPr/>
          <a:lstStyle/>
          <a:p>
            <a:fld id="{4CCA4C77-07C1-419D-BE0E-7DA84115356E}" type="slidenum">
              <a:rPr lang="en-US" altLang="en-US" smtClean="0"/>
              <a:t>5</a:t>
            </a:fld>
            <a:endParaRPr lang="en-US" altLang="en-US" dirty="0"/>
          </a:p>
        </p:txBody>
      </p:sp>
    </p:spTree>
    <p:extLst>
      <p:ext uri="{BB962C8B-B14F-4D97-AF65-F5344CB8AC3E}">
        <p14:creationId xmlns:p14="http://schemas.microsoft.com/office/powerpoint/2010/main" val="1564751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chart shows that the majority of unit commissioners are either Baby Boomers or Generation X.  While not unexpected, we need to make sure we don’t overlook other age groups as we work to identify possible commissioners. </a:t>
            </a:r>
          </a:p>
          <a:p>
            <a:endParaRPr lang="en-US" dirty="0"/>
          </a:p>
          <a:p>
            <a:r>
              <a:rPr lang="en-US" altLang="en-US" sz="1200" b="1" i="0" dirty="0">
                <a:solidFill>
                  <a:srgbClr val="474747"/>
                </a:solidFill>
                <a:effectLst/>
                <a:ea typeface="MS PGothic" panose="020B0600070205080204" pitchFamily="34" charset="-128"/>
              </a:rPr>
              <a:t>*Note </a:t>
            </a:r>
            <a:r>
              <a:rPr lang="en-US" altLang="en-US" sz="1200" b="0" i="0" dirty="0">
                <a:solidFill>
                  <a:srgbClr val="474747"/>
                </a:solidFill>
                <a:effectLst/>
                <a:ea typeface="MS PGothic" panose="020B0600070205080204" pitchFamily="34" charset="-128"/>
              </a:rPr>
              <a:t>– Data sources may define generation year charts differently by a few years.</a:t>
            </a:r>
          </a:p>
          <a:p>
            <a:r>
              <a:rPr lang="en-US" sz="1200" b="0" i="0">
                <a:solidFill>
                  <a:srgbClr val="474747"/>
                </a:solidFill>
                <a:effectLst/>
                <a:ea typeface="MS PGothic" panose="020B0600070205080204" pitchFamily="34" charset="-128"/>
              </a:rPr>
              <a:t>USA </a:t>
            </a:r>
            <a:r>
              <a:rPr lang="en-US" sz="1200" b="0" i="0" dirty="0">
                <a:solidFill>
                  <a:srgbClr val="474747"/>
                </a:solidFill>
                <a:effectLst/>
                <a:ea typeface="MS PGothic" panose="020B0600070205080204" pitchFamily="34" charset="-128"/>
              </a:rPr>
              <a:t>Source: </a:t>
            </a:r>
            <a:r>
              <a:rPr lang="en-US" sz="1200" b="0" i="1" dirty="0">
                <a:solidFill>
                  <a:srgbClr val="474747"/>
                </a:solidFill>
                <a:effectLst/>
                <a:ea typeface="MS PGothic" panose="020B0600070205080204" pitchFamily="34" charset="-128"/>
              </a:rPr>
              <a:t>Statista 2020</a:t>
            </a:r>
            <a:endParaRPr lang="en-US" i="1" dirty="0"/>
          </a:p>
          <a:p>
            <a:endParaRPr lang="en-US" dirty="0"/>
          </a:p>
        </p:txBody>
      </p:sp>
      <p:sp>
        <p:nvSpPr>
          <p:cNvPr id="6" name="Slide Number Placeholder 5"/>
          <p:cNvSpPr>
            <a:spLocks noGrp="1"/>
          </p:cNvSpPr>
          <p:nvPr>
            <p:ph type="sldNum" sz="quarter" idx="5"/>
          </p:nvPr>
        </p:nvSpPr>
        <p:spPr/>
        <p:txBody>
          <a:bodyPr/>
          <a:lstStyle/>
          <a:p>
            <a:fld id="{4CCA4C77-07C1-419D-BE0E-7DA84115356E}" type="slidenum">
              <a:rPr lang="en-US" altLang="en-US" smtClean="0"/>
              <a:t>6</a:t>
            </a:fld>
            <a:endParaRPr lang="en-US" altLang="en-US" dirty="0"/>
          </a:p>
        </p:txBody>
      </p:sp>
    </p:spTree>
    <p:extLst>
      <p:ext uri="{BB962C8B-B14F-4D97-AF65-F5344CB8AC3E}">
        <p14:creationId xmlns:p14="http://schemas.microsoft.com/office/powerpoint/2010/main" val="850820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600"/>
              </a:spcAft>
            </a:pPr>
            <a:r>
              <a:rPr lang="en-US" dirty="0">
                <a:effectLst/>
                <a:latin typeface="Calibri" panose="020F0502020204030204" pitchFamily="34" charset="0"/>
                <a:ea typeface="Times New Roman" panose="02020603050405020304" pitchFamily="18" charset="0"/>
              </a:rPr>
              <a:t>U.S. population growth from 2010 to 2050 is projected to significantly in the Black, Asian and Hispanic markets. </a:t>
            </a:r>
          </a:p>
          <a:p>
            <a:pPr marL="0" marR="0">
              <a:spcBef>
                <a:spcPts val="0"/>
              </a:spcBef>
              <a:spcAft>
                <a:spcPts val="600"/>
              </a:spcAft>
            </a:pPr>
            <a:endParaRPr lang="en-US" dirty="0">
              <a:effectLst/>
              <a:latin typeface="Calibri" panose="020F0502020204030204" pitchFamily="34" charset="0"/>
              <a:ea typeface="Times New Roman" panose="02020603050405020304" pitchFamily="18" charset="0"/>
            </a:endParaRPr>
          </a:p>
          <a:p>
            <a:pPr marL="0" marR="0">
              <a:spcBef>
                <a:spcPts val="0"/>
              </a:spcBef>
              <a:spcAft>
                <a:spcPts val="600"/>
              </a:spcAft>
            </a:pPr>
            <a:r>
              <a:rPr lang="en-US" dirty="0">
                <a:effectLst/>
                <a:latin typeface="Calibri" panose="020F0502020204030204" pitchFamily="34" charset="0"/>
                <a:ea typeface="Times New Roman" panose="02020603050405020304" pitchFamily="18" charset="0"/>
              </a:rPr>
              <a:t>While it may be an uncomfortable subject for some, we must look honestly and candidly at ethnicity if our goal is to serve </a:t>
            </a:r>
            <a:r>
              <a:rPr lang="en-US" u="sng" dirty="0">
                <a:effectLst/>
                <a:latin typeface="Calibri" panose="020F0502020204030204" pitchFamily="34" charset="0"/>
                <a:ea typeface="Times New Roman" panose="02020603050405020304" pitchFamily="18" charset="0"/>
              </a:rPr>
              <a:t>all</a:t>
            </a:r>
            <a:r>
              <a:rPr lang="en-US" dirty="0">
                <a:effectLst/>
                <a:latin typeface="Calibri" panose="020F0502020204030204" pitchFamily="34" charset="0"/>
                <a:ea typeface="Times New Roman" panose="02020603050405020304" pitchFamily="18" charset="0"/>
              </a:rPr>
              <a:t> units.  We cannot effectively serve all units if our commissioners don’t reflect our communities.</a:t>
            </a:r>
          </a:p>
          <a:p>
            <a:pPr marL="0" marR="0">
              <a:spcBef>
                <a:spcPts val="0"/>
              </a:spcBef>
              <a:spcAft>
                <a:spcPts val="600"/>
              </a:spcAft>
            </a:pPr>
            <a:endParaRPr lang="en-US" dirty="0">
              <a:effectLst/>
              <a:latin typeface="Calibri" panose="020F0502020204030204" pitchFamily="34" charset="0"/>
              <a:ea typeface="Times New Roman" panose="02020603050405020304" pitchFamily="18" charset="0"/>
            </a:endParaRPr>
          </a:p>
          <a:p>
            <a:pPr marL="0" marR="0">
              <a:spcBef>
                <a:spcPts val="0"/>
              </a:spcBef>
              <a:spcAft>
                <a:spcPts val="600"/>
              </a:spcAft>
            </a:pPr>
            <a:r>
              <a:rPr lang="en-US" dirty="0">
                <a:effectLst/>
                <a:latin typeface="Calibri" panose="020F0502020204030204" pitchFamily="34" charset="0"/>
                <a:ea typeface="Times New Roman" panose="02020603050405020304" pitchFamily="18" charset="0"/>
              </a:rPr>
              <a:t>Diversity hasn’t had a significant impact on our recruiting efforts in the past. Now it needs to be an integral part of our recruiting priorities.</a:t>
            </a:r>
            <a:r>
              <a:rPr lang="en-US" i="1" dirty="0">
                <a:effectLst/>
                <a:latin typeface="Calibri" panose="020F0502020204030204" pitchFamily="34" charset="0"/>
                <a:ea typeface="Times New Roman" panose="02020603050405020304" pitchFamily="18" charset="0"/>
              </a:rPr>
              <a:t>  </a:t>
            </a:r>
            <a:r>
              <a:rPr lang="en-US" dirty="0">
                <a:effectLst/>
                <a:latin typeface="Calibri" panose="020F0502020204030204" pitchFamily="34" charset="0"/>
                <a:ea typeface="Times New Roman" panose="02020603050405020304" pitchFamily="18" charset="0"/>
              </a:rPr>
              <a:t>We need to get better at recruiting for diversity – recruiting youth, recruiting volunteers, and recruiting commissioners.</a:t>
            </a:r>
          </a:p>
          <a:p>
            <a:pPr marL="0" marR="0">
              <a:spcBef>
                <a:spcPts val="0"/>
              </a:spcBef>
              <a:spcAft>
                <a:spcPts val="600"/>
              </a:spcAft>
            </a:pPr>
            <a:endParaRPr lang="en-US" dirty="0">
              <a:effectLst/>
              <a:latin typeface="Calibri" panose="020F0502020204030204" pitchFamily="34" charset="0"/>
              <a:ea typeface="Times New Roman" panose="02020603050405020304" pitchFamily="18" charset="0"/>
            </a:endParaRPr>
          </a:p>
          <a:p>
            <a:pPr marL="0" marR="0">
              <a:spcBef>
                <a:spcPts val="0"/>
              </a:spcBef>
              <a:spcAft>
                <a:spcPts val="600"/>
              </a:spcAft>
            </a:pPr>
            <a:r>
              <a:rPr lang="en-US" dirty="0">
                <a:effectLst/>
                <a:latin typeface="Calibri" panose="020F0502020204030204" pitchFamily="34" charset="0"/>
                <a:ea typeface="Times New Roman" panose="02020603050405020304" pitchFamily="18" charset="0"/>
              </a:rPr>
              <a:t>Source: </a:t>
            </a:r>
            <a:r>
              <a:rPr lang="en-US" i="1" dirty="0">
                <a:effectLst/>
                <a:latin typeface="Calibri" panose="020F0502020204030204" pitchFamily="34" charset="0"/>
                <a:ea typeface="Times New Roman" panose="02020603050405020304" pitchFamily="18" charset="0"/>
              </a:rPr>
              <a:t>U.S. Census Bureau Population Projections</a:t>
            </a:r>
          </a:p>
          <a:p>
            <a:pPr marL="0" marR="0">
              <a:spcBef>
                <a:spcPts val="0"/>
              </a:spcBef>
              <a:spcAft>
                <a:spcPts val="600"/>
              </a:spcAft>
            </a:pPr>
            <a:endParaRPr lang="en-US" dirty="0"/>
          </a:p>
        </p:txBody>
      </p:sp>
      <p:sp>
        <p:nvSpPr>
          <p:cNvPr id="4" name="Slide Number Placeholder 3"/>
          <p:cNvSpPr>
            <a:spLocks noGrp="1"/>
          </p:cNvSpPr>
          <p:nvPr>
            <p:ph type="sldNum" sz="quarter" idx="5"/>
          </p:nvPr>
        </p:nvSpPr>
        <p:spPr/>
        <p:txBody>
          <a:bodyPr/>
          <a:lstStyle/>
          <a:p>
            <a:pPr defTabSz="942289">
              <a:defRPr/>
            </a:pPr>
            <a:fld id="{30E833B1-2A20-4C4C-BE33-B00584E23331}" type="slidenum">
              <a:rPr lang="en-US">
                <a:solidFill>
                  <a:prstClr val="black"/>
                </a:solidFill>
                <a:latin typeface="Calibri" panose="020F0502020204030204"/>
              </a:rPr>
              <a:pPr defTabSz="942289">
                <a:defRPr/>
              </a:pPr>
              <a:t>7</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577810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statistics demonstrate a need for commissioners to represent all within our society.</a:t>
            </a:r>
          </a:p>
          <a:p>
            <a:endParaRPr lang="en-US" dirty="0"/>
          </a:p>
          <a:p>
            <a:r>
              <a:rPr lang="en-US" dirty="0"/>
              <a:t>We need to understand what constitutes diversity.  It implies the inclusion of the many characteristics that differentiate us from another.  Scouting values many perspectives that come from a variety of cultures, races, gender, religions, national origins, ages, physical and cognitive capabilities and the other ways we identify ourselves.</a:t>
            </a:r>
          </a:p>
        </p:txBody>
      </p:sp>
      <p:sp>
        <p:nvSpPr>
          <p:cNvPr id="4" name="Slide Number Placeholder 3"/>
          <p:cNvSpPr>
            <a:spLocks noGrp="1"/>
          </p:cNvSpPr>
          <p:nvPr>
            <p:ph type="sldNum" sz="quarter" idx="5"/>
          </p:nvPr>
        </p:nvSpPr>
        <p:spPr/>
        <p:txBody>
          <a:bodyPr/>
          <a:lstStyle/>
          <a:p>
            <a:fld id="{FCBE1668-4D6A-4C8F-8C32-819FE6F32F94}" type="slidenum">
              <a:rPr lang="en-US" smtClean="0"/>
              <a:t>8</a:t>
            </a:fld>
            <a:endParaRPr lang="en-US"/>
          </a:p>
        </p:txBody>
      </p:sp>
    </p:spTree>
    <p:extLst>
      <p:ext uri="{BB962C8B-B14F-4D97-AF65-F5344CB8AC3E}">
        <p14:creationId xmlns:p14="http://schemas.microsoft.com/office/powerpoint/2010/main" val="3762104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Diversity brings depth. Every unit is different – we are better equipped to address individual unit needs if we have more diversity in our commissioner corps.  A diverse group of commissioners bring a broader range of ideas, concepts and skill sets. </a:t>
            </a:r>
          </a:p>
          <a:p>
            <a:endParaRPr lang="en-US" dirty="0"/>
          </a:p>
          <a:p>
            <a:r>
              <a:rPr lang="en-US" dirty="0"/>
              <a:t>Different backgrounds and perspectives lead to a variety of ideas, knowledge and ways of doing things.  The opposite is true also.  The commissioner corps may take actions based on a narrow range of experiences.  By ensuring your team includes persons from various social and cultural backgrounds, you will widen the range of perspectives, knowledge, and approaches from which decisions are made and problem solving occurs.</a:t>
            </a:r>
          </a:p>
          <a:p>
            <a:endParaRPr lang="en-US" dirty="0"/>
          </a:p>
          <a:p>
            <a:endParaRPr lang="en-US" dirty="0"/>
          </a:p>
          <a:p>
            <a:endParaRPr lang="en-US" dirty="0"/>
          </a:p>
        </p:txBody>
      </p:sp>
      <p:sp>
        <p:nvSpPr>
          <p:cNvPr id="6" name="Slide Number Placeholder 5"/>
          <p:cNvSpPr>
            <a:spLocks noGrp="1"/>
          </p:cNvSpPr>
          <p:nvPr>
            <p:ph type="sldNum" sz="quarter" idx="5"/>
          </p:nvPr>
        </p:nvSpPr>
        <p:spPr/>
        <p:txBody>
          <a:bodyPr/>
          <a:lstStyle/>
          <a:p>
            <a:fld id="{4CCA4C77-07C1-419D-BE0E-7DA84115356E}" type="slidenum">
              <a:rPr lang="en-US" altLang="en-US" smtClean="0"/>
              <a:t>9</a:t>
            </a:fld>
            <a:endParaRPr lang="en-US" altLang="en-US" dirty="0"/>
          </a:p>
        </p:txBody>
      </p:sp>
    </p:spTree>
    <p:extLst>
      <p:ext uri="{BB962C8B-B14F-4D97-AF65-F5344CB8AC3E}">
        <p14:creationId xmlns:p14="http://schemas.microsoft.com/office/powerpoint/2010/main" val="3022365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3110172"/>
          </a:xfrm>
        </p:spPr>
        <p:txBody>
          <a:bodyPr anchor="b"/>
          <a:lstStyle>
            <a:lvl1pPr algn="l">
              <a:defRPr sz="6000" b="1">
                <a:latin typeface="+mn-lt"/>
              </a:defRPr>
            </a:lvl1pPr>
          </a:lstStyle>
          <a:p>
            <a:r>
              <a:rPr lang="en-US" dirty="0"/>
              <a:t>Click to edit Master title style</a:t>
            </a:r>
          </a:p>
        </p:txBody>
      </p:sp>
      <p:sp>
        <p:nvSpPr>
          <p:cNvPr id="3" name="Subtitle 2"/>
          <p:cNvSpPr>
            <a:spLocks noGrp="1"/>
          </p:cNvSpPr>
          <p:nvPr>
            <p:ph type="subTitle" idx="1"/>
          </p:nvPr>
        </p:nvSpPr>
        <p:spPr>
          <a:xfrm>
            <a:off x="1143000" y="4466562"/>
            <a:ext cx="6858000" cy="1655762"/>
          </a:xfrm>
        </p:spPr>
        <p:txBody>
          <a:bodyPr>
            <a:normAutofit/>
          </a:bodyPr>
          <a:lstStyle>
            <a:lvl1pPr marL="0" indent="0" algn="ctr">
              <a:buNone/>
              <a:defRPr sz="36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B1CDD878-4158-4535-8D50-36FC6CCDCBF2}" type="datetimeFigureOut">
              <a:rPr lang="en-US" smtClean="0"/>
              <a:t>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685800" y="152000"/>
            <a:ext cx="6986847"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2520501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32122"/>
            <a:ext cx="6994121"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idx="1"/>
          </p:nvPr>
        </p:nvSpPr>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Date Placeholder 3"/>
          <p:cNvSpPr>
            <a:spLocks noGrp="1"/>
          </p:cNvSpPr>
          <p:nvPr>
            <p:ph type="dt" sz="half" idx="10"/>
          </p:nvPr>
        </p:nvSpPr>
        <p:spPr/>
        <p:txBody>
          <a:bodyPr/>
          <a:lstStyle/>
          <a:p>
            <a:fld id="{B1CDD878-4158-4535-8D50-36FC6CCDCBF2}" type="datetimeFigureOut">
              <a:rPr lang="en-US" smtClean="0"/>
              <a:t>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407442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b="1">
                <a:latin typeface="+mn-lt"/>
              </a:defRPr>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normAutofit/>
          </a:bodyPr>
          <a:lstStyle>
            <a:lvl1pPr marL="0" indent="0">
              <a:buNone/>
              <a:defRPr sz="36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B1CDD878-4158-4535-8D50-36FC6CCDCBF2}" type="datetimeFigureOut">
              <a:rPr lang="en-US" smtClean="0"/>
              <a:t>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dirty="0"/>
          </a:p>
        </p:txBody>
      </p:sp>
      <p:sp>
        <p:nvSpPr>
          <p:cNvPr id="7" name="Rectangle 6"/>
          <p:cNvSpPr/>
          <p:nvPr userDrawn="1"/>
        </p:nvSpPr>
        <p:spPr>
          <a:xfrm>
            <a:off x="623888" y="166470"/>
            <a:ext cx="6990570"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153751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07184"/>
            <a:ext cx="6994121" cy="565899"/>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Content Placeholder 3"/>
          <p:cNvSpPr>
            <a:spLocks noGrp="1"/>
          </p:cNvSpPr>
          <p:nvPr>
            <p:ph sz="half" idx="2"/>
          </p:nvPr>
        </p:nvSpPr>
        <p:spPr>
          <a:xfrm>
            <a:off x="46291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Date Placeholder 4"/>
          <p:cNvSpPr>
            <a:spLocks noGrp="1"/>
          </p:cNvSpPr>
          <p:nvPr>
            <p:ph type="dt" sz="half" idx="10"/>
          </p:nvPr>
        </p:nvSpPr>
        <p:spPr/>
        <p:txBody>
          <a:bodyPr/>
          <a:lstStyle/>
          <a:p>
            <a:fld id="{B1CDD878-4158-4535-8D50-36FC6CCDCBF2}" type="datetimeFigureOut">
              <a:rPr lang="en-US" smtClean="0"/>
              <a:t>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997000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8650" y="240436"/>
            <a:ext cx="6969183" cy="549274"/>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629842" y="2505075"/>
            <a:ext cx="3868340"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4629150" y="2505075"/>
            <a:ext cx="3887391"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7" name="Date Placeholder 6"/>
          <p:cNvSpPr>
            <a:spLocks noGrp="1"/>
          </p:cNvSpPr>
          <p:nvPr>
            <p:ph type="dt" sz="half" idx="10"/>
          </p:nvPr>
        </p:nvSpPr>
        <p:spPr/>
        <p:txBody>
          <a:bodyPr/>
          <a:lstStyle/>
          <a:p>
            <a:fld id="{B1CDD878-4158-4535-8D50-36FC6CCDCBF2}" type="datetimeFigureOut">
              <a:rPr lang="en-US" smtClean="0"/>
              <a:t>2/8/2022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194902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3702" y="257061"/>
            <a:ext cx="7040880"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Date Placeholder 2"/>
          <p:cNvSpPr>
            <a:spLocks noGrp="1"/>
          </p:cNvSpPr>
          <p:nvPr>
            <p:ph type="dt" sz="half" idx="10"/>
          </p:nvPr>
        </p:nvSpPr>
        <p:spPr/>
        <p:txBody>
          <a:bodyPr/>
          <a:lstStyle/>
          <a:p>
            <a:fld id="{B1CDD878-4158-4535-8D50-36FC6CCDCBF2}" type="datetimeFigureOut">
              <a:rPr lang="en-US" smtClean="0"/>
              <a:t>2/8/2022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986392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DD878-4158-4535-8D50-36FC6CCDCBF2}" type="datetimeFigureOut">
              <a:rPr lang="en-US" smtClean="0"/>
              <a:t>2/8/2022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534219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DD878-4158-4535-8D50-36FC6CCDCBF2}" type="datetimeFigureOut">
              <a:rPr lang="en-US" smtClean="0"/>
              <a:t>2/8/2022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B4D9CA-9B1C-4141-9749-0606B1A65E32}" type="slidenum">
              <a:rPr lang="en-US" smtClean="0"/>
              <a:t>‹#›</a:t>
            </a:fld>
            <a:endParaRPr lang="en-US"/>
          </a:p>
        </p:txBody>
      </p:sp>
      <p:pic>
        <p:nvPicPr>
          <p:cNvPr id="7" name="Picture 6"/>
          <p:cNvPicPr>
            <a:picLocks noChangeAspect="1"/>
          </p:cNvPicPr>
          <p:nvPr userDrawn="1"/>
        </p:nvPicPr>
        <p:blipFill>
          <a:blip r:embed="rId9">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18689"/>
            <a:ext cx="9144000" cy="6740165"/>
          </a:xfrm>
          <a:prstGeom prst="rect">
            <a:avLst/>
          </a:prstGeom>
        </p:spPr>
      </p:pic>
      <p:sp>
        <p:nvSpPr>
          <p:cNvPr id="11" name="TextBox 10"/>
          <p:cNvSpPr txBox="1"/>
          <p:nvPr userDrawn="1"/>
        </p:nvSpPr>
        <p:spPr>
          <a:xfrm>
            <a:off x="461689" y="219535"/>
            <a:ext cx="184731" cy="584775"/>
          </a:xfrm>
          <a:prstGeom prst="rect">
            <a:avLst/>
          </a:prstGeom>
          <a:noFill/>
        </p:spPr>
        <p:txBody>
          <a:bodyPr wrap="none" rtlCol="0">
            <a:spAutoFit/>
          </a:bodyPr>
          <a:lstStyle/>
          <a:p>
            <a:endParaRPr lang="en-US" sz="3200" b="1" dirty="0">
              <a:solidFill>
                <a:schemeClr val="bg1"/>
              </a:solidFill>
            </a:endParaRPr>
          </a:p>
        </p:txBody>
      </p:sp>
      <p:pic>
        <p:nvPicPr>
          <p:cNvPr id="10" name="Picture 9">
            <a:extLst>
              <a:ext uri="{FF2B5EF4-FFF2-40B4-BE49-F238E27FC236}">
                <a16:creationId xmlns:a16="http://schemas.microsoft.com/office/drawing/2014/main" id="{2B3AD99C-8E50-47CD-A3DA-98D7D860B07E}"/>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784453" y="142150"/>
            <a:ext cx="1226544" cy="1226544"/>
          </a:xfrm>
          <a:prstGeom prst="rect">
            <a:avLst/>
          </a:prstGeom>
        </p:spPr>
      </p:pic>
    </p:spTree>
    <p:extLst>
      <p:ext uri="{BB962C8B-B14F-4D97-AF65-F5344CB8AC3E}">
        <p14:creationId xmlns:p14="http://schemas.microsoft.com/office/powerpoint/2010/main" val="34176188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21467"/>
            <a:ext cx="7751064" cy="3674532"/>
          </a:xfrm>
        </p:spPr>
        <p:txBody>
          <a:bodyPr anchor="ctr">
            <a:noAutofit/>
          </a:bodyPr>
          <a:lstStyle/>
          <a:p>
            <a:pPr algn="ctr"/>
            <a:br>
              <a:rPr lang="en-US" dirty="0"/>
            </a:br>
            <a:br>
              <a:rPr lang="en-US" dirty="0"/>
            </a:br>
            <a:r>
              <a:rPr lang="en-US" dirty="0"/>
              <a:t>DCS 512</a:t>
            </a:r>
            <a:br>
              <a:rPr lang="en-US" dirty="0"/>
            </a:br>
            <a:br>
              <a:rPr lang="en-US" dirty="0"/>
            </a:br>
            <a:r>
              <a:rPr lang="en-US" dirty="0"/>
              <a:t>Recruiting for Diversity</a:t>
            </a:r>
            <a:br>
              <a:rPr lang="en-US" dirty="0"/>
            </a:br>
            <a:br>
              <a:rPr lang="en-US" dirty="0"/>
            </a:br>
            <a:br>
              <a:rPr lang="en-US" dirty="0"/>
            </a:br>
            <a:br>
              <a:rPr lang="en-US" dirty="0"/>
            </a:br>
            <a:endParaRPr lang="en-US" dirty="0"/>
          </a:p>
        </p:txBody>
      </p:sp>
      <p:sp>
        <p:nvSpPr>
          <p:cNvPr id="3" name="TextBox 2">
            <a:extLst>
              <a:ext uri="{FF2B5EF4-FFF2-40B4-BE49-F238E27FC236}">
                <a16:creationId xmlns:a16="http://schemas.microsoft.com/office/drawing/2014/main" id="{D0644705-E0F5-4B9E-96E0-DB64B5EC576B}"/>
              </a:ext>
            </a:extLst>
          </p:cNvPr>
          <p:cNvSpPr txBox="1"/>
          <p:nvPr/>
        </p:nvSpPr>
        <p:spPr>
          <a:xfrm>
            <a:off x="5486400" y="6305550"/>
            <a:ext cx="3086100" cy="369332"/>
          </a:xfrm>
          <a:prstGeom prst="rect">
            <a:avLst/>
          </a:prstGeom>
          <a:noFill/>
        </p:spPr>
        <p:txBody>
          <a:bodyPr wrap="square" rtlCol="0">
            <a:spAutoFit/>
          </a:bodyPr>
          <a:lstStyle/>
          <a:p>
            <a:pPr algn="ctr"/>
            <a:r>
              <a:rPr lang="en-US" dirty="0">
                <a:solidFill>
                  <a:schemeClr val="bg1">
                    <a:lumMod val="65000"/>
                  </a:schemeClr>
                </a:solidFill>
              </a:rPr>
              <a:t>Revision date 12/31/2021</a:t>
            </a:r>
          </a:p>
        </p:txBody>
      </p:sp>
    </p:spTree>
    <p:extLst>
      <p:ext uri="{BB962C8B-B14F-4D97-AF65-F5344CB8AC3E}">
        <p14:creationId xmlns:p14="http://schemas.microsoft.com/office/powerpoint/2010/main" val="3909302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8527-1E4A-4F76-B511-6E8CFAEEE2BA}"/>
              </a:ext>
            </a:extLst>
          </p:cNvPr>
          <p:cNvSpPr>
            <a:spLocks noGrp="1"/>
          </p:cNvSpPr>
          <p:nvPr>
            <p:ph type="title"/>
          </p:nvPr>
        </p:nvSpPr>
        <p:spPr/>
        <p:txBody>
          <a:bodyPr/>
          <a:lstStyle/>
          <a:p>
            <a:r>
              <a:rPr lang="en-US" dirty="0"/>
              <a:t>Recruiting Think Abouts</a:t>
            </a:r>
          </a:p>
        </p:txBody>
      </p:sp>
      <p:sp>
        <p:nvSpPr>
          <p:cNvPr id="3" name="Content Placeholder 2">
            <a:extLst>
              <a:ext uri="{FF2B5EF4-FFF2-40B4-BE49-F238E27FC236}">
                <a16:creationId xmlns:a16="http://schemas.microsoft.com/office/drawing/2014/main" id="{81491BC1-52F4-403F-9281-3DB854A1A353}"/>
              </a:ext>
            </a:extLst>
          </p:cNvPr>
          <p:cNvSpPr>
            <a:spLocks noGrp="1"/>
          </p:cNvSpPr>
          <p:nvPr>
            <p:ph idx="1"/>
          </p:nvPr>
        </p:nvSpPr>
        <p:spPr/>
        <p:txBody>
          <a:bodyPr/>
          <a:lstStyle/>
          <a:p>
            <a:endParaRPr lang="en-US" dirty="0"/>
          </a:p>
          <a:p>
            <a:pPr marL="0" indent="0">
              <a:buNone/>
            </a:pPr>
            <a:endParaRPr lang="en-US" dirty="0"/>
          </a:p>
        </p:txBody>
      </p:sp>
      <p:pic>
        <p:nvPicPr>
          <p:cNvPr id="6" name="Picture 5">
            <a:extLst>
              <a:ext uri="{FF2B5EF4-FFF2-40B4-BE49-F238E27FC236}">
                <a16:creationId xmlns:a16="http://schemas.microsoft.com/office/drawing/2014/main" id="{8FD8768C-0B90-4E83-BA51-E3F80122AD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967" y="1295400"/>
            <a:ext cx="5560385" cy="5330478"/>
          </a:xfrm>
          <a:prstGeom prst="rect">
            <a:avLst/>
          </a:prstGeom>
        </p:spPr>
      </p:pic>
    </p:spTree>
    <p:extLst>
      <p:ext uri="{BB962C8B-B14F-4D97-AF65-F5344CB8AC3E}">
        <p14:creationId xmlns:p14="http://schemas.microsoft.com/office/powerpoint/2010/main" val="2314092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790C7-E1D3-4AF5-B1C4-76977EAE2893}"/>
              </a:ext>
            </a:extLst>
          </p:cNvPr>
          <p:cNvSpPr>
            <a:spLocks noGrp="1"/>
          </p:cNvSpPr>
          <p:nvPr>
            <p:ph type="title"/>
          </p:nvPr>
        </p:nvSpPr>
        <p:spPr/>
        <p:txBody>
          <a:bodyPr/>
          <a:lstStyle/>
          <a:p>
            <a:r>
              <a:rPr lang="en-US" dirty="0"/>
              <a:t>Recruitment-First Ask Ourselves</a:t>
            </a:r>
          </a:p>
        </p:txBody>
      </p:sp>
      <p:pic>
        <p:nvPicPr>
          <p:cNvPr id="5" name="Picture 4">
            <a:extLst>
              <a:ext uri="{FF2B5EF4-FFF2-40B4-BE49-F238E27FC236}">
                <a16:creationId xmlns:a16="http://schemas.microsoft.com/office/drawing/2014/main" id="{19DC0423-CD6D-4D51-B0B4-B5D51C199F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1139" y="1466850"/>
            <a:ext cx="6810695" cy="5159028"/>
          </a:xfrm>
          <a:prstGeom prst="rect">
            <a:avLst/>
          </a:prstGeom>
        </p:spPr>
      </p:pic>
    </p:spTree>
    <p:extLst>
      <p:ext uri="{BB962C8B-B14F-4D97-AF65-F5344CB8AC3E}">
        <p14:creationId xmlns:p14="http://schemas.microsoft.com/office/powerpoint/2010/main" val="1113109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87575"/>
            <a:ext cx="7886700" cy="4351338"/>
          </a:xfrm>
        </p:spPr>
        <p:txBody>
          <a:bodyPr>
            <a:normAutofit lnSpcReduction="10000"/>
          </a:bodyPr>
          <a:lstStyle/>
          <a:p>
            <a:endParaRPr lang="en-US" dirty="0"/>
          </a:p>
          <a:p>
            <a:r>
              <a:rPr lang="en-US" dirty="0"/>
              <a:t>Recognize your own internal biases.</a:t>
            </a:r>
          </a:p>
          <a:p>
            <a:r>
              <a:rPr lang="en-US" dirty="0"/>
              <a:t>Think before you speak.</a:t>
            </a:r>
          </a:p>
          <a:p>
            <a:r>
              <a:rPr lang="en-US" dirty="0"/>
              <a:t>Avoid assumptions. Make thoughtful decisions.</a:t>
            </a:r>
          </a:p>
          <a:p>
            <a:r>
              <a:rPr lang="en-US" dirty="0"/>
              <a:t>Make an effort to see beyond your own experiences.</a:t>
            </a:r>
          </a:p>
          <a:p>
            <a:r>
              <a:rPr lang="en-US" dirty="0"/>
              <a:t>Understand that capability is not defined by gender, race, wealth, religion or age.</a:t>
            </a:r>
          </a:p>
          <a:p>
            <a:endParaRPr lang="en-US" dirty="0"/>
          </a:p>
        </p:txBody>
      </p:sp>
      <p:pic>
        <p:nvPicPr>
          <p:cNvPr id="819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6412" y="1395411"/>
            <a:ext cx="5591175" cy="11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8523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3954C-B8E5-4128-9546-04843276CA53}"/>
              </a:ext>
            </a:extLst>
          </p:cNvPr>
          <p:cNvSpPr>
            <a:spLocks noGrp="1"/>
          </p:cNvSpPr>
          <p:nvPr>
            <p:ph type="title"/>
          </p:nvPr>
        </p:nvSpPr>
        <p:spPr/>
        <p:txBody>
          <a:bodyPr/>
          <a:lstStyle/>
          <a:p>
            <a:r>
              <a:rPr lang="en-US" dirty="0"/>
              <a:t>Conversations</a:t>
            </a:r>
          </a:p>
        </p:txBody>
      </p:sp>
      <p:sp>
        <p:nvSpPr>
          <p:cNvPr id="4" name="Content Placeholder 3">
            <a:extLst>
              <a:ext uri="{FF2B5EF4-FFF2-40B4-BE49-F238E27FC236}">
                <a16:creationId xmlns:a16="http://schemas.microsoft.com/office/drawing/2014/main" id="{F55F63F9-654C-48E1-A62B-A54DE7C83CEC}"/>
              </a:ext>
            </a:extLst>
          </p:cNvPr>
          <p:cNvSpPr>
            <a:spLocks noGrp="1"/>
          </p:cNvSpPr>
          <p:nvPr>
            <p:ph sz="half" idx="2"/>
          </p:nvPr>
        </p:nvSpPr>
        <p:spPr/>
        <p:txBody>
          <a:bodyPr>
            <a:normAutofit fontScale="85000" lnSpcReduction="20000"/>
          </a:bodyPr>
          <a:lstStyle/>
          <a:p>
            <a:endParaRPr lang="en-US" dirty="0"/>
          </a:p>
          <a:p>
            <a:r>
              <a:rPr lang="en-US" dirty="0"/>
              <a:t>Give examples of barriers in that category.</a:t>
            </a:r>
          </a:p>
          <a:p>
            <a:endParaRPr lang="en-US" dirty="0"/>
          </a:p>
          <a:p>
            <a:r>
              <a:rPr lang="en-US" dirty="0"/>
              <a:t>Make a list of strategies to weaken or remove barriers.</a:t>
            </a:r>
          </a:p>
          <a:p>
            <a:r>
              <a:rPr lang="en-US" dirty="0"/>
              <a:t>Discuss how personal biases limit our decision-making thought process.</a:t>
            </a:r>
          </a:p>
          <a:p>
            <a:endParaRPr lang="en-US" dirty="0"/>
          </a:p>
          <a:p>
            <a:endParaRPr lang="en-US" dirty="0"/>
          </a:p>
          <a:p>
            <a:endParaRPr lang="en-US" dirty="0"/>
          </a:p>
        </p:txBody>
      </p:sp>
      <p:pic>
        <p:nvPicPr>
          <p:cNvPr id="5" name="Content Placeholder 4" descr="C:\Users\Owner\AppData\Local\Microsoft\Windows\INetCache\IE\ZP2C0I7D\stereotypes[1].jpg">
            <a:extLst>
              <a:ext uri="{FF2B5EF4-FFF2-40B4-BE49-F238E27FC236}">
                <a16:creationId xmlns:a16="http://schemas.microsoft.com/office/drawing/2014/main" id="{2CCE3CD6-26BD-4BC8-8687-2BC35EAA7EFB}"/>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28650" y="2188796"/>
            <a:ext cx="3886200" cy="3624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867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30754-D510-4946-9CD3-83D4D29E0E82}"/>
              </a:ext>
            </a:extLst>
          </p:cNvPr>
          <p:cNvSpPr>
            <a:spLocks noGrp="1"/>
          </p:cNvSpPr>
          <p:nvPr>
            <p:ph type="title"/>
          </p:nvPr>
        </p:nvSpPr>
        <p:spPr/>
        <p:txBody>
          <a:bodyPr/>
          <a:lstStyle/>
          <a:p>
            <a:r>
              <a:rPr lang="en-US" dirty="0"/>
              <a:t>Interview Process</a:t>
            </a:r>
          </a:p>
        </p:txBody>
      </p:sp>
      <p:sp>
        <p:nvSpPr>
          <p:cNvPr id="3" name="Content Placeholder 2">
            <a:extLst>
              <a:ext uri="{FF2B5EF4-FFF2-40B4-BE49-F238E27FC236}">
                <a16:creationId xmlns:a16="http://schemas.microsoft.com/office/drawing/2014/main" id="{DD01B8E5-DC12-4A3C-B6DA-D6C81E738E0C}"/>
              </a:ext>
            </a:extLst>
          </p:cNvPr>
          <p:cNvSpPr>
            <a:spLocks noGrp="1"/>
          </p:cNvSpPr>
          <p:nvPr>
            <p:ph idx="1"/>
          </p:nvPr>
        </p:nvSpPr>
        <p:spPr>
          <a:xfrm>
            <a:off x="1219200" y="2247899"/>
            <a:ext cx="7296150" cy="3929063"/>
          </a:xfrm>
        </p:spPr>
        <p:txBody>
          <a:bodyPr/>
          <a:lstStyle/>
          <a:p>
            <a:r>
              <a:rPr lang="en-US" dirty="0"/>
              <a:t>Selection of the interview team</a:t>
            </a:r>
          </a:p>
          <a:p>
            <a:r>
              <a:rPr lang="en-US" dirty="0"/>
              <a:t>Screening process </a:t>
            </a:r>
          </a:p>
          <a:p>
            <a:r>
              <a:rPr lang="en-US" dirty="0"/>
              <a:t>Do not pre-assign a candidate for a specific positions</a:t>
            </a:r>
          </a:p>
          <a:p>
            <a:endParaRPr lang="en-US" dirty="0"/>
          </a:p>
        </p:txBody>
      </p:sp>
    </p:spTree>
    <p:extLst>
      <p:ext uri="{BB962C8B-B14F-4D97-AF65-F5344CB8AC3E}">
        <p14:creationId xmlns:p14="http://schemas.microsoft.com/office/powerpoint/2010/main" val="2514530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568C316-B868-4686-BAFD-35555CCCC67B}"/>
              </a:ext>
            </a:extLst>
          </p:cNvPr>
          <p:cNvSpPr>
            <a:spLocks noGrp="1"/>
          </p:cNvSpPr>
          <p:nvPr>
            <p:ph type="title"/>
          </p:nvPr>
        </p:nvSpPr>
        <p:spPr>
          <a:xfrm>
            <a:off x="543696" y="160031"/>
            <a:ext cx="7650377" cy="729655"/>
          </a:xfrm>
        </p:spPr>
        <p:txBody>
          <a:bodyPr>
            <a:normAutofit/>
          </a:bodyPr>
          <a:lstStyle/>
          <a:p>
            <a:r>
              <a:rPr lang="en-US" dirty="0">
                <a:solidFill>
                  <a:schemeClr val="bg1"/>
                </a:solidFill>
              </a:rPr>
              <a:t>Finding Volunteers</a:t>
            </a:r>
          </a:p>
        </p:txBody>
      </p:sp>
      <p:sp>
        <p:nvSpPr>
          <p:cNvPr id="8" name="Content Placeholder 7">
            <a:extLst>
              <a:ext uri="{FF2B5EF4-FFF2-40B4-BE49-F238E27FC236}">
                <a16:creationId xmlns:a16="http://schemas.microsoft.com/office/drawing/2014/main" id="{700DB8F2-AA1F-4AF2-B223-80B62F7DFAB4}"/>
              </a:ext>
            </a:extLst>
          </p:cNvPr>
          <p:cNvSpPr>
            <a:spLocks noGrp="1"/>
          </p:cNvSpPr>
          <p:nvPr>
            <p:ph idx="1"/>
          </p:nvPr>
        </p:nvSpPr>
        <p:spPr>
          <a:xfrm>
            <a:off x="1105416" y="2153921"/>
            <a:ext cx="6933165" cy="4023042"/>
          </a:xfrm>
        </p:spPr>
        <p:txBody>
          <a:bodyPr/>
          <a:lstStyle/>
          <a:p>
            <a:r>
              <a:rPr lang="en-US" sz="3200" dirty="0"/>
              <a:t>Expand your vision</a:t>
            </a:r>
          </a:p>
          <a:p>
            <a:r>
              <a:rPr lang="en-US" sz="3200" dirty="0"/>
              <a:t>Look beyond your own circle of friends</a:t>
            </a:r>
          </a:p>
          <a:p>
            <a:r>
              <a:rPr lang="en-US" sz="3200" dirty="0"/>
              <a:t>Consider younger Eagle Scouts </a:t>
            </a:r>
          </a:p>
          <a:p>
            <a:r>
              <a:rPr lang="en-US" sz="3200" dirty="0"/>
              <a:t>Re-engage volunteers who left Scouting</a:t>
            </a:r>
          </a:p>
          <a:p>
            <a:pPr marL="0" indent="0">
              <a:buNone/>
            </a:pPr>
            <a:endParaRPr lang="en-US" dirty="0"/>
          </a:p>
        </p:txBody>
      </p:sp>
      <p:sp>
        <p:nvSpPr>
          <p:cNvPr id="3" name="TextBox 2">
            <a:extLst>
              <a:ext uri="{FF2B5EF4-FFF2-40B4-BE49-F238E27FC236}">
                <a16:creationId xmlns:a16="http://schemas.microsoft.com/office/drawing/2014/main" id="{6DD1DA2B-1884-4777-80DB-93154FD55EE8}"/>
              </a:ext>
            </a:extLst>
          </p:cNvPr>
          <p:cNvSpPr txBox="1"/>
          <p:nvPr/>
        </p:nvSpPr>
        <p:spPr>
          <a:xfrm>
            <a:off x="3200399" y="320039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dirty="0">
              <a:cs typeface="Arial"/>
            </a:endParaRPr>
          </a:p>
        </p:txBody>
      </p:sp>
    </p:spTree>
    <p:extLst>
      <p:ext uri="{BB962C8B-B14F-4D97-AF65-F5344CB8AC3E}">
        <p14:creationId xmlns:p14="http://schemas.microsoft.com/office/powerpoint/2010/main" val="12699500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DE7ED-287F-42D1-9512-0713B3540A95}"/>
              </a:ext>
            </a:extLst>
          </p:cNvPr>
          <p:cNvSpPr>
            <a:spLocks noGrp="1"/>
          </p:cNvSpPr>
          <p:nvPr>
            <p:ph type="title"/>
          </p:nvPr>
        </p:nvSpPr>
        <p:spPr/>
        <p:txBody>
          <a:bodyPr/>
          <a:lstStyle/>
          <a:p>
            <a:r>
              <a:rPr lang="en-US" dirty="0"/>
              <a:t>Be An Upstander</a:t>
            </a:r>
          </a:p>
        </p:txBody>
      </p:sp>
      <p:sp>
        <p:nvSpPr>
          <p:cNvPr id="3" name="Content Placeholder 2">
            <a:extLst>
              <a:ext uri="{FF2B5EF4-FFF2-40B4-BE49-F238E27FC236}">
                <a16:creationId xmlns:a16="http://schemas.microsoft.com/office/drawing/2014/main" id="{6B165E6B-EE38-4399-AACB-21BF12A918B8}"/>
              </a:ext>
            </a:extLst>
          </p:cNvPr>
          <p:cNvSpPr>
            <a:spLocks noGrp="1"/>
          </p:cNvSpPr>
          <p:nvPr>
            <p:ph idx="1"/>
          </p:nvPr>
        </p:nvSpPr>
        <p:spPr>
          <a:xfrm>
            <a:off x="822325" y="2011679"/>
            <a:ext cx="7499350" cy="4063683"/>
          </a:xfrm>
        </p:spPr>
        <p:txBody>
          <a:bodyPr/>
          <a:lstStyle/>
          <a:p>
            <a:r>
              <a:rPr lang="en-US" dirty="0"/>
              <a:t>Actively listen to other people’s experiences</a:t>
            </a:r>
          </a:p>
          <a:p>
            <a:r>
              <a:rPr lang="en-US" dirty="0"/>
              <a:t>Advocate for others</a:t>
            </a:r>
          </a:p>
          <a:p>
            <a:r>
              <a:rPr lang="en-US" dirty="0"/>
              <a:t>Share opportunities</a:t>
            </a:r>
          </a:p>
          <a:p>
            <a:r>
              <a:rPr lang="en-US" dirty="0"/>
              <a:t>Offer support whenever possible</a:t>
            </a:r>
          </a:p>
          <a:p>
            <a:r>
              <a:rPr lang="en-US" dirty="0"/>
              <a:t>Uphold the Scout Oath and Scout Law</a:t>
            </a:r>
          </a:p>
          <a:p>
            <a:pPr marL="0" indent="0">
              <a:buNone/>
            </a:pPr>
            <a:endParaRPr lang="en-US" dirty="0"/>
          </a:p>
        </p:txBody>
      </p:sp>
    </p:spTree>
    <p:extLst>
      <p:ext uri="{BB962C8B-B14F-4D97-AF65-F5344CB8AC3E}">
        <p14:creationId xmlns:p14="http://schemas.microsoft.com/office/powerpoint/2010/main" val="2309206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DB8C1-B57A-4BAF-A996-D510ABBAFC52}"/>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318A5D9F-C6BA-4FAC-A97B-0F7B1FAAFA1D}"/>
              </a:ext>
            </a:extLst>
          </p:cNvPr>
          <p:cNvSpPr>
            <a:spLocks noGrp="1"/>
          </p:cNvSpPr>
          <p:nvPr>
            <p:ph idx="1"/>
          </p:nvPr>
        </p:nvSpPr>
        <p:spPr>
          <a:xfrm>
            <a:off x="1074939" y="2341880"/>
            <a:ext cx="6994121" cy="2174240"/>
          </a:xfrm>
        </p:spPr>
        <p:txBody>
          <a:bodyPr>
            <a:normAutofit fontScale="92500" lnSpcReduction="20000"/>
          </a:bodyPr>
          <a:lstStyle/>
          <a:p>
            <a:r>
              <a:rPr lang="en-US" dirty="0"/>
              <a:t>Describe the need for diversity </a:t>
            </a:r>
          </a:p>
          <a:p>
            <a:r>
              <a:rPr lang="en-US" dirty="0"/>
              <a:t>Understand the definition of diversity</a:t>
            </a:r>
          </a:p>
          <a:p>
            <a:r>
              <a:rPr lang="en-US" dirty="0"/>
              <a:t>Identify the practices to be added to recruiting practices</a:t>
            </a:r>
          </a:p>
          <a:p>
            <a:pPr marL="0" indent="0">
              <a:buNone/>
            </a:pPr>
            <a:r>
              <a:rPr lang="en-US" dirty="0"/>
              <a:t>			</a:t>
            </a:r>
          </a:p>
        </p:txBody>
      </p:sp>
    </p:spTree>
    <p:extLst>
      <p:ext uri="{BB962C8B-B14F-4D97-AF65-F5344CB8AC3E}">
        <p14:creationId xmlns:p14="http://schemas.microsoft.com/office/powerpoint/2010/main" val="5050121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21C38B31-998F-45CC-9628-189F2B4A34D3}"/>
              </a:ext>
            </a:extLst>
          </p:cNvPr>
          <p:cNvSpPr/>
          <p:nvPr/>
        </p:nvSpPr>
        <p:spPr>
          <a:xfrm>
            <a:off x="2381972" y="1853423"/>
            <a:ext cx="4378325" cy="17173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Questions?</a:t>
            </a:r>
            <a:endParaRPr dirty="0"/>
          </a:p>
          <a:p>
            <a:pPr marL="0" marR="0" lvl="0" indent="0" algn="ctr" rtl="0">
              <a:spcBef>
                <a:spcPts val="96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Comments!</a:t>
            </a:r>
            <a:endParaRPr dirty="0"/>
          </a:p>
        </p:txBody>
      </p:sp>
      <p:pic>
        <p:nvPicPr>
          <p:cNvPr id="8" name="Google Shape;225;p21">
            <a:extLst>
              <a:ext uri="{FF2B5EF4-FFF2-40B4-BE49-F238E27FC236}">
                <a16:creationId xmlns:a16="http://schemas.microsoft.com/office/drawing/2014/main" id="{E517ACCF-DC7B-40A6-AF33-06913EC79C33}"/>
              </a:ext>
            </a:extLst>
          </p:cNvPr>
          <p:cNvPicPr preferRelativeResize="0"/>
          <p:nvPr/>
        </p:nvPicPr>
        <p:blipFill rotWithShape="1">
          <a:blip r:embed="rId3">
            <a:alphaModFix/>
          </a:blip>
          <a:srcRect/>
          <a:stretch/>
        </p:blipFill>
        <p:spPr>
          <a:xfrm>
            <a:off x="2492218" y="3969400"/>
            <a:ext cx="4157832" cy="1725318"/>
          </a:xfrm>
          <a:prstGeom prst="rect">
            <a:avLst/>
          </a:prstGeom>
          <a:noFill/>
          <a:ln>
            <a:noFill/>
          </a:ln>
        </p:spPr>
      </p:pic>
    </p:spTree>
    <p:extLst>
      <p:ext uri="{BB962C8B-B14F-4D97-AF65-F5344CB8AC3E}">
        <p14:creationId xmlns:p14="http://schemas.microsoft.com/office/powerpoint/2010/main" val="2876635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Objectives</a:t>
            </a:r>
          </a:p>
        </p:txBody>
      </p:sp>
      <p:sp>
        <p:nvSpPr>
          <p:cNvPr id="3" name="Content Placeholder 2"/>
          <p:cNvSpPr>
            <a:spLocks noGrp="1"/>
          </p:cNvSpPr>
          <p:nvPr>
            <p:ph idx="1"/>
          </p:nvPr>
        </p:nvSpPr>
        <p:spPr>
          <a:xfrm>
            <a:off x="628650" y="1568889"/>
            <a:ext cx="7886700" cy="4351338"/>
          </a:xfrm>
        </p:spPr>
        <p:txBody>
          <a:bodyPr>
            <a:noAutofit/>
          </a:bodyPr>
          <a:lstStyle/>
          <a:p>
            <a:pPr marL="0" indent="0">
              <a:buNone/>
            </a:pPr>
            <a:r>
              <a:rPr lang="en-US" dirty="0"/>
              <a:t>At the end of this training a commissioner will be able to:</a:t>
            </a:r>
          </a:p>
          <a:p>
            <a:pPr marL="0" indent="0">
              <a:buNone/>
            </a:pPr>
            <a:endParaRPr lang="en-US" sz="1600" dirty="0"/>
          </a:p>
          <a:p>
            <a:r>
              <a:rPr lang="en-US" sz="2800" dirty="0"/>
              <a:t>Describe the need for diversity </a:t>
            </a:r>
          </a:p>
          <a:p>
            <a:r>
              <a:rPr lang="en-US" sz="2800" dirty="0"/>
              <a:t>Understand the definition of diversity</a:t>
            </a:r>
          </a:p>
          <a:p>
            <a:r>
              <a:rPr lang="en-US" sz="2800" dirty="0"/>
              <a:t>Identify the practices to be added to recruiting practices</a:t>
            </a:r>
          </a:p>
        </p:txBody>
      </p:sp>
    </p:spTree>
    <p:extLst>
      <p:ext uri="{BB962C8B-B14F-4D97-AF65-F5344CB8AC3E}">
        <p14:creationId xmlns:p14="http://schemas.microsoft.com/office/powerpoint/2010/main" val="1424341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44BA9-A658-B44A-96D9-62F545842C48}"/>
              </a:ext>
            </a:extLst>
          </p:cNvPr>
          <p:cNvSpPr>
            <a:spLocks noGrp="1"/>
          </p:cNvSpPr>
          <p:nvPr>
            <p:ph type="title"/>
          </p:nvPr>
        </p:nvSpPr>
        <p:spPr>
          <a:xfrm>
            <a:off x="349580" y="212727"/>
            <a:ext cx="7886700" cy="729748"/>
          </a:xfrm>
        </p:spPr>
        <p:txBody>
          <a:bodyPr>
            <a:normAutofit/>
          </a:bodyPr>
          <a:lstStyle/>
          <a:p>
            <a:r>
              <a:rPr lang="en-US" b="1" dirty="0">
                <a:solidFill>
                  <a:schemeClr val="bg1"/>
                </a:solidFill>
              </a:rPr>
              <a:t>What’s Important?</a:t>
            </a:r>
          </a:p>
        </p:txBody>
      </p:sp>
      <p:sp>
        <p:nvSpPr>
          <p:cNvPr id="5" name="TextBox 4">
            <a:extLst>
              <a:ext uri="{FF2B5EF4-FFF2-40B4-BE49-F238E27FC236}">
                <a16:creationId xmlns:a16="http://schemas.microsoft.com/office/drawing/2014/main" id="{66CCE265-5F1F-44FD-BBAC-0A8520B1E169}"/>
              </a:ext>
            </a:extLst>
          </p:cNvPr>
          <p:cNvSpPr txBox="1"/>
          <p:nvPr/>
        </p:nvSpPr>
        <p:spPr>
          <a:xfrm>
            <a:off x="2201333" y="2218267"/>
            <a:ext cx="4030134" cy="2862322"/>
          </a:xfrm>
          <a:prstGeom prst="rect">
            <a:avLst/>
          </a:prstGeom>
          <a:noFill/>
        </p:spPr>
        <p:txBody>
          <a:bodyPr wrap="square" rtlCol="0">
            <a:spAutoFit/>
          </a:bodyPr>
          <a:lstStyle/>
          <a:p>
            <a:r>
              <a:rPr lang="en-US" sz="3600" b="1" dirty="0"/>
              <a:t>Be the Heart</a:t>
            </a:r>
          </a:p>
          <a:p>
            <a:endParaRPr lang="en-US" sz="3600" b="1" dirty="0"/>
          </a:p>
          <a:p>
            <a:r>
              <a:rPr lang="en-US" sz="3600" b="1" dirty="0"/>
              <a:t>Build Relationships</a:t>
            </a:r>
          </a:p>
          <a:p>
            <a:endParaRPr lang="en-US" sz="3600" b="1" dirty="0"/>
          </a:p>
          <a:p>
            <a:r>
              <a:rPr lang="en-US" sz="3600" b="1" dirty="0"/>
              <a:t>Change Lives</a:t>
            </a:r>
          </a:p>
        </p:txBody>
      </p:sp>
    </p:spTree>
    <p:extLst>
      <p:ext uri="{BB962C8B-B14F-4D97-AF65-F5344CB8AC3E}">
        <p14:creationId xmlns:p14="http://schemas.microsoft.com/office/powerpoint/2010/main" val="1099276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960DC-ED52-9B49-B554-8101114B1929}"/>
              </a:ext>
            </a:extLst>
          </p:cNvPr>
          <p:cNvSpPr>
            <a:spLocks noGrp="1"/>
          </p:cNvSpPr>
          <p:nvPr>
            <p:ph type="title"/>
          </p:nvPr>
        </p:nvSpPr>
        <p:spPr>
          <a:xfrm>
            <a:off x="256116" y="161927"/>
            <a:ext cx="7886700" cy="780768"/>
          </a:xfrm>
        </p:spPr>
        <p:txBody>
          <a:bodyPr>
            <a:normAutofit/>
          </a:bodyPr>
          <a:lstStyle/>
          <a:p>
            <a:r>
              <a:rPr lang="en-US" b="1" dirty="0">
                <a:solidFill>
                  <a:schemeClr val="bg1"/>
                </a:solidFill>
              </a:rPr>
              <a:t>Diversity and Gender</a:t>
            </a:r>
          </a:p>
        </p:txBody>
      </p:sp>
      <p:graphicFrame>
        <p:nvGraphicFramePr>
          <p:cNvPr id="3" name="Table 4">
            <a:extLst>
              <a:ext uri="{FF2B5EF4-FFF2-40B4-BE49-F238E27FC236}">
                <a16:creationId xmlns:a16="http://schemas.microsoft.com/office/drawing/2014/main" id="{D5323C31-4A4B-BF43-977F-9FB303BDCB5A}"/>
              </a:ext>
            </a:extLst>
          </p:cNvPr>
          <p:cNvGraphicFramePr>
            <a:graphicFrameLocks noGrp="1"/>
          </p:cNvGraphicFramePr>
          <p:nvPr/>
        </p:nvGraphicFramePr>
        <p:xfrm>
          <a:off x="1515534" y="2536319"/>
          <a:ext cx="6112932" cy="2814191"/>
        </p:xfrm>
        <a:graphic>
          <a:graphicData uri="http://schemas.openxmlformats.org/drawingml/2006/table">
            <a:tbl>
              <a:tblPr firstRow="1" bandRow="1">
                <a:tableStyleId>{5C22544A-7EE6-4342-B048-85BDC9FD1C3A}</a:tableStyleId>
              </a:tblPr>
              <a:tblGrid>
                <a:gridCol w="1161405">
                  <a:extLst>
                    <a:ext uri="{9D8B030D-6E8A-4147-A177-3AD203B41FA5}">
                      <a16:colId xmlns:a16="http://schemas.microsoft.com/office/drawing/2014/main" val="4275115008"/>
                    </a:ext>
                  </a:extLst>
                </a:gridCol>
                <a:gridCol w="1205948">
                  <a:extLst>
                    <a:ext uri="{9D8B030D-6E8A-4147-A177-3AD203B41FA5}">
                      <a16:colId xmlns:a16="http://schemas.microsoft.com/office/drawing/2014/main" val="1575376003"/>
                    </a:ext>
                  </a:extLst>
                </a:gridCol>
                <a:gridCol w="1722783">
                  <a:extLst>
                    <a:ext uri="{9D8B030D-6E8A-4147-A177-3AD203B41FA5}">
                      <a16:colId xmlns:a16="http://schemas.microsoft.com/office/drawing/2014/main" val="1487583975"/>
                    </a:ext>
                  </a:extLst>
                </a:gridCol>
                <a:gridCol w="2022796">
                  <a:extLst>
                    <a:ext uri="{9D8B030D-6E8A-4147-A177-3AD203B41FA5}">
                      <a16:colId xmlns:a16="http://schemas.microsoft.com/office/drawing/2014/main" val="3515449947"/>
                    </a:ext>
                  </a:extLst>
                </a:gridCol>
              </a:tblGrid>
              <a:tr h="10417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0" dirty="0">
                          <a:solidFill>
                            <a:schemeClr val="tx1"/>
                          </a:solidFill>
                        </a:rPr>
                        <a:t>GENDER</a:t>
                      </a:r>
                      <a:endParaRPr lang="en-US" b="1" i="0" dirty="0"/>
                    </a:p>
                  </a:txBody>
                  <a:tcPr anchor="ctr">
                    <a:solidFill>
                      <a:srgbClr val="CFD5EA"/>
                    </a:solidFill>
                  </a:tcPr>
                </a:tc>
                <a:tc>
                  <a:txBody>
                    <a:bodyPr/>
                    <a:lstStyle/>
                    <a:p>
                      <a:pPr algn="ctr"/>
                      <a:r>
                        <a:rPr lang="en-US" b="1" i="0" dirty="0">
                          <a:solidFill>
                            <a:schemeClr val="tx1"/>
                          </a:solidFill>
                        </a:rPr>
                        <a:t>USA</a:t>
                      </a:r>
                    </a:p>
                  </a:txBody>
                  <a:tcPr anchor="ctr">
                    <a:solidFill>
                      <a:srgbClr val="CFD5EA"/>
                    </a:solidFill>
                  </a:tcPr>
                </a:tc>
                <a:tc>
                  <a:txBody>
                    <a:bodyPr/>
                    <a:lstStyle/>
                    <a:p>
                      <a:pPr algn="ctr"/>
                      <a:r>
                        <a:rPr lang="en-US" b="1" i="0" dirty="0">
                          <a:solidFill>
                            <a:schemeClr val="tx1"/>
                          </a:solidFill>
                        </a:rPr>
                        <a:t>VOLUNTEERS</a:t>
                      </a:r>
                    </a:p>
                  </a:txBody>
                  <a:tcPr anchor="ctr">
                    <a:solidFill>
                      <a:srgbClr val="CFD5EA"/>
                    </a:solidFill>
                  </a:tcPr>
                </a:tc>
                <a:tc>
                  <a:txBody>
                    <a:bodyPr/>
                    <a:lstStyle/>
                    <a:p>
                      <a:pPr algn="ctr"/>
                      <a:r>
                        <a:rPr lang="en-US" b="1" i="0" dirty="0">
                          <a:solidFill>
                            <a:schemeClr val="tx1"/>
                          </a:solidFill>
                        </a:rPr>
                        <a:t>UNIT COMMISSIONERS</a:t>
                      </a:r>
                    </a:p>
                  </a:txBody>
                  <a:tcPr anchor="ctr">
                    <a:solidFill>
                      <a:srgbClr val="CFD5EA"/>
                    </a:solidFill>
                  </a:tcPr>
                </a:tc>
                <a:extLst>
                  <a:ext uri="{0D108BD9-81ED-4DB2-BD59-A6C34878D82A}">
                    <a16:rowId xmlns:a16="http://schemas.microsoft.com/office/drawing/2014/main" val="963321785"/>
                  </a:ext>
                </a:extLst>
              </a:tr>
              <a:tr h="886212">
                <a:tc>
                  <a:txBody>
                    <a:bodyPr/>
                    <a:lstStyle/>
                    <a:p>
                      <a:pPr algn="ctr"/>
                      <a:r>
                        <a:rPr lang="en-US" b="1" i="1" dirty="0"/>
                        <a:t>MALE</a:t>
                      </a:r>
                    </a:p>
                  </a:txBody>
                  <a:tcPr anchor="ctr">
                    <a:solidFill>
                      <a:srgbClr val="E9EBF5"/>
                    </a:solidFill>
                  </a:tcPr>
                </a:tc>
                <a:tc>
                  <a:txBody>
                    <a:bodyPr/>
                    <a:lstStyle/>
                    <a:p>
                      <a:pPr algn="ctr"/>
                      <a:r>
                        <a:rPr lang="en-US" b="1" i="1" dirty="0">
                          <a:solidFill>
                            <a:schemeClr val="tx1"/>
                          </a:solidFill>
                        </a:rPr>
                        <a:t>49.1%</a:t>
                      </a:r>
                    </a:p>
                  </a:txBody>
                  <a:tcPr anchor="ctr">
                    <a:solidFill>
                      <a:srgbClr val="E9EBF5"/>
                    </a:solidFill>
                  </a:tcPr>
                </a:tc>
                <a:tc>
                  <a:txBody>
                    <a:bodyPr/>
                    <a:lstStyle/>
                    <a:p>
                      <a:pPr algn="ctr"/>
                      <a:r>
                        <a:rPr lang="en-US" b="1" i="1" dirty="0">
                          <a:solidFill>
                            <a:schemeClr val="tx1"/>
                          </a:solidFill>
                        </a:rPr>
                        <a:t>64.8%</a:t>
                      </a:r>
                    </a:p>
                  </a:txBody>
                  <a:tcPr anchor="ctr">
                    <a:solidFill>
                      <a:srgbClr val="E9EBF5"/>
                    </a:solidFill>
                  </a:tcPr>
                </a:tc>
                <a:tc>
                  <a:txBody>
                    <a:bodyPr/>
                    <a:lstStyle/>
                    <a:p>
                      <a:pPr algn="ctr"/>
                      <a:r>
                        <a:rPr lang="en-US" b="1" i="1" dirty="0">
                          <a:solidFill>
                            <a:schemeClr val="tx1"/>
                          </a:solidFill>
                        </a:rPr>
                        <a:t>74.5%</a:t>
                      </a:r>
                    </a:p>
                  </a:txBody>
                  <a:tcPr anchor="ctr">
                    <a:solidFill>
                      <a:srgbClr val="E9EBF5"/>
                    </a:solidFill>
                  </a:tcPr>
                </a:tc>
                <a:extLst>
                  <a:ext uri="{0D108BD9-81ED-4DB2-BD59-A6C34878D82A}">
                    <a16:rowId xmlns:a16="http://schemas.microsoft.com/office/drawing/2014/main" val="419613758"/>
                  </a:ext>
                </a:extLst>
              </a:tr>
              <a:tr h="886212">
                <a:tc>
                  <a:txBody>
                    <a:bodyPr/>
                    <a:lstStyle/>
                    <a:p>
                      <a:pPr algn="ctr"/>
                      <a:r>
                        <a:rPr lang="en-US" b="1" i="1" dirty="0"/>
                        <a:t>FEMALE</a:t>
                      </a:r>
                    </a:p>
                  </a:txBody>
                  <a:tcPr anchor="ctr">
                    <a:solidFill>
                      <a:srgbClr val="CFD5EA"/>
                    </a:solidFill>
                  </a:tcPr>
                </a:tc>
                <a:tc>
                  <a:txBody>
                    <a:bodyPr/>
                    <a:lstStyle/>
                    <a:p>
                      <a:pPr algn="ctr"/>
                      <a:r>
                        <a:rPr lang="en-US" b="1" i="1" dirty="0">
                          <a:solidFill>
                            <a:schemeClr val="tx1"/>
                          </a:solidFill>
                        </a:rPr>
                        <a:t>50.9%</a:t>
                      </a:r>
                    </a:p>
                  </a:txBody>
                  <a:tcPr anchor="ctr">
                    <a:solidFill>
                      <a:srgbClr val="CFD5EA"/>
                    </a:solidFill>
                  </a:tcPr>
                </a:tc>
                <a:tc>
                  <a:txBody>
                    <a:bodyPr/>
                    <a:lstStyle/>
                    <a:p>
                      <a:pPr algn="ctr"/>
                      <a:r>
                        <a:rPr lang="en-US" b="1" i="1" dirty="0">
                          <a:solidFill>
                            <a:schemeClr val="tx1"/>
                          </a:solidFill>
                        </a:rPr>
                        <a:t>35.2%</a:t>
                      </a:r>
                    </a:p>
                  </a:txBody>
                  <a:tcPr anchor="ctr">
                    <a:solidFill>
                      <a:srgbClr val="CFD5EA"/>
                    </a:solidFill>
                  </a:tcPr>
                </a:tc>
                <a:tc>
                  <a:txBody>
                    <a:bodyPr/>
                    <a:lstStyle/>
                    <a:p>
                      <a:pPr algn="ctr"/>
                      <a:r>
                        <a:rPr lang="en-US" b="1" i="1" dirty="0">
                          <a:solidFill>
                            <a:schemeClr val="tx1"/>
                          </a:solidFill>
                        </a:rPr>
                        <a:t>25.5%</a:t>
                      </a:r>
                    </a:p>
                  </a:txBody>
                  <a:tcPr anchor="ctr">
                    <a:solidFill>
                      <a:srgbClr val="CFD5EA"/>
                    </a:solidFill>
                  </a:tcPr>
                </a:tc>
                <a:extLst>
                  <a:ext uri="{0D108BD9-81ED-4DB2-BD59-A6C34878D82A}">
                    <a16:rowId xmlns:a16="http://schemas.microsoft.com/office/drawing/2014/main" val="2292027061"/>
                  </a:ext>
                </a:extLst>
              </a:tr>
            </a:tbl>
          </a:graphicData>
        </a:graphic>
      </p:graphicFrame>
      <p:sp>
        <p:nvSpPr>
          <p:cNvPr id="4" name="Rectangle: Rounded Corners 3">
            <a:extLst>
              <a:ext uri="{FF2B5EF4-FFF2-40B4-BE49-F238E27FC236}">
                <a16:creationId xmlns:a16="http://schemas.microsoft.com/office/drawing/2014/main" id="{3103F01D-FE0A-47DF-88B1-AC5AA515128E}"/>
              </a:ext>
            </a:extLst>
          </p:cNvPr>
          <p:cNvSpPr/>
          <p:nvPr/>
        </p:nvSpPr>
        <p:spPr>
          <a:xfrm>
            <a:off x="2769705" y="3803373"/>
            <a:ext cx="967408" cy="1325218"/>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84EE027-6677-4DB3-A549-A4ACC3AF72D9}"/>
              </a:ext>
            </a:extLst>
          </p:cNvPr>
          <p:cNvSpPr/>
          <p:nvPr/>
        </p:nvSpPr>
        <p:spPr>
          <a:xfrm>
            <a:off x="4231677" y="3803373"/>
            <a:ext cx="967408" cy="1325218"/>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FB2DC877-D4A6-4C12-A7AD-C04AF01DD4B0}"/>
              </a:ext>
            </a:extLst>
          </p:cNvPr>
          <p:cNvSpPr/>
          <p:nvPr/>
        </p:nvSpPr>
        <p:spPr>
          <a:xfrm>
            <a:off x="6096001" y="3737113"/>
            <a:ext cx="967408" cy="556592"/>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7253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5"/>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277C9-DFD2-FF46-81F6-D6AEE84F9377}"/>
              </a:ext>
            </a:extLst>
          </p:cNvPr>
          <p:cNvSpPr>
            <a:spLocks noGrp="1"/>
          </p:cNvSpPr>
          <p:nvPr>
            <p:ph type="title"/>
          </p:nvPr>
        </p:nvSpPr>
        <p:spPr>
          <a:xfrm>
            <a:off x="391583" y="174073"/>
            <a:ext cx="7886700" cy="792342"/>
          </a:xfrm>
        </p:spPr>
        <p:txBody>
          <a:bodyPr>
            <a:normAutofit/>
          </a:bodyPr>
          <a:lstStyle/>
          <a:p>
            <a:r>
              <a:rPr lang="en-US" b="1" dirty="0">
                <a:solidFill>
                  <a:schemeClr val="bg1"/>
                </a:solidFill>
              </a:rPr>
              <a:t>Diversity and Ethnicity</a:t>
            </a:r>
          </a:p>
        </p:txBody>
      </p:sp>
      <p:graphicFrame>
        <p:nvGraphicFramePr>
          <p:cNvPr id="3" name="Table 4">
            <a:extLst>
              <a:ext uri="{FF2B5EF4-FFF2-40B4-BE49-F238E27FC236}">
                <a16:creationId xmlns:a16="http://schemas.microsoft.com/office/drawing/2014/main" id="{BC6AF061-F632-0E4B-8D69-19C828D650C8}"/>
              </a:ext>
            </a:extLst>
          </p:cNvPr>
          <p:cNvGraphicFramePr>
            <a:graphicFrameLocks noGrp="1"/>
          </p:cNvGraphicFramePr>
          <p:nvPr>
            <p:extLst>
              <p:ext uri="{D42A27DB-BD31-4B8C-83A1-F6EECF244321}">
                <p14:modId xmlns:p14="http://schemas.microsoft.com/office/powerpoint/2010/main" val="2790192921"/>
              </p:ext>
            </p:extLst>
          </p:nvPr>
        </p:nvGraphicFramePr>
        <p:xfrm>
          <a:off x="391583" y="1881451"/>
          <a:ext cx="7692243" cy="3490215"/>
        </p:xfrm>
        <a:graphic>
          <a:graphicData uri="http://schemas.openxmlformats.org/drawingml/2006/table">
            <a:tbl>
              <a:tblPr firstRow="1" bandRow="1">
                <a:tableStyleId>{5C22544A-7EE6-4342-B048-85BDC9FD1C3A}</a:tableStyleId>
              </a:tblPr>
              <a:tblGrid>
                <a:gridCol w="2673298">
                  <a:extLst>
                    <a:ext uri="{9D8B030D-6E8A-4147-A177-3AD203B41FA5}">
                      <a16:colId xmlns:a16="http://schemas.microsoft.com/office/drawing/2014/main" val="4275115008"/>
                    </a:ext>
                  </a:extLst>
                </a:gridCol>
                <a:gridCol w="1489488">
                  <a:extLst>
                    <a:ext uri="{9D8B030D-6E8A-4147-A177-3AD203B41FA5}">
                      <a16:colId xmlns:a16="http://schemas.microsoft.com/office/drawing/2014/main" val="1575376003"/>
                    </a:ext>
                  </a:extLst>
                </a:gridCol>
                <a:gridCol w="1554883">
                  <a:extLst>
                    <a:ext uri="{9D8B030D-6E8A-4147-A177-3AD203B41FA5}">
                      <a16:colId xmlns:a16="http://schemas.microsoft.com/office/drawing/2014/main" val="1785774517"/>
                    </a:ext>
                  </a:extLst>
                </a:gridCol>
                <a:gridCol w="1974574">
                  <a:extLst>
                    <a:ext uri="{9D8B030D-6E8A-4147-A177-3AD203B41FA5}">
                      <a16:colId xmlns:a16="http://schemas.microsoft.com/office/drawing/2014/main" val="3515449947"/>
                    </a:ext>
                  </a:extLst>
                </a:gridCol>
              </a:tblGrid>
              <a:tr h="847935">
                <a:tc>
                  <a:txBody>
                    <a:bodyPr/>
                    <a:lstStyle/>
                    <a:p>
                      <a:pPr algn="ctr"/>
                      <a:r>
                        <a:rPr lang="en-US" sz="1800" b="1" i="0" kern="1200" dirty="0">
                          <a:solidFill>
                            <a:schemeClr val="tx1"/>
                          </a:solidFill>
                          <a:latin typeface="+mn-lt"/>
                          <a:ea typeface="+mn-ea"/>
                          <a:cs typeface="+mn-cs"/>
                        </a:rPr>
                        <a:t>ETHNICITY</a:t>
                      </a:r>
                    </a:p>
                  </a:txBody>
                  <a:tcPr anchor="ctr" anchorCtr="1">
                    <a:solidFill>
                      <a:srgbClr val="CFD5EA"/>
                    </a:solidFill>
                  </a:tcPr>
                </a:tc>
                <a:tc>
                  <a:txBody>
                    <a:bodyPr/>
                    <a:lstStyle/>
                    <a:p>
                      <a:pPr algn="ctr"/>
                      <a:r>
                        <a:rPr lang="en-US" b="1" i="0" dirty="0">
                          <a:solidFill>
                            <a:schemeClr val="tx1"/>
                          </a:solidFill>
                        </a:rPr>
                        <a:t>USA</a:t>
                      </a:r>
                    </a:p>
                  </a:txBody>
                  <a:tcPr anchor="ctr" anchorCtr="1">
                    <a:solidFill>
                      <a:srgbClr val="CFD5EA"/>
                    </a:solidFill>
                  </a:tcPr>
                </a:tc>
                <a:tc>
                  <a:txBody>
                    <a:bodyPr/>
                    <a:lstStyle/>
                    <a:p>
                      <a:pPr algn="ctr"/>
                      <a:r>
                        <a:rPr lang="en-US" b="1" i="0" dirty="0">
                          <a:solidFill>
                            <a:schemeClr val="tx1"/>
                          </a:solidFill>
                        </a:rPr>
                        <a:t>VOLUNTEERS</a:t>
                      </a:r>
                    </a:p>
                  </a:txBody>
                  <a:tcPr anchor="ctr" anchorCtr="1">
                    <a:solidFill>
                      <a:srgbClr val="CFD5EA"/>
                    </a:solidFill>
                  </a:tcPr>
                </a:tc>
                <a:tc>
                  <a:txBody>
                    <a:bodyPr/>
                    <a:lstStyle/>
                    <a:p>
                      <a:pPr algn="ctr"/>
                      <a:r>
                        <a:rPr lang="en-US" b="1" i="0" dirty="0">
                          <a:solidFill>
                            <a:schemeClr val="tx1"/>
                          </a:solidFill>
                        </a:rPr>
                        <a:t>UNIT COMMISSIONERS</a:t>
                      </a:r>
                    </a:p>
                  </a:txBody>
                  <a:tcPr anchor="ctr" anchorCtr="1">
                    <a:solidFill>
                      <a:srgbClr val="CFD5EA"/>
                    </a:solidFill>
                  </a:tcPr>
                </a:tc>
                <a:extLst>
                  <a:ext uri="{0D108BD9-81ED-4DB2-BD59-A6C34878D82A}">
                    <a16:rowId xmlns:a16="http://schemas.microsoft.com/office/drawing/2014/main" val="963321785"/>
                  </a:ext>
                </a:extLst>
              </a:tr>
              <a:tr h="360988">
                <a:tc>
                  <a:txBody>
                    <a:bodyPr/>
                    <a:lstStyle/>
                    <a:p>
                      <a:pPr algn="ctr"/>
                      <a:r>
                        <a:rPr lang="en-US" b="1" i="1" dirty="0"/>
                        <a:t>ALASKA NATIVE</a:t>
                      </a:r>
                    </a:p>
                  </a:txBody>
                  <a:tcPr anchor="ctr" anchorCtr="1">
                    <a:solidFill>
                      <a:srgbClr val="E9EBF5"/>
                    </a:solidFill>
                  </a:tcPr>
                </a:tc>
                <a:tc>
                  <a:txBody>
                    <a:bodyPr/>
                    <a:lstStyle/>
                    <a:p>
                      <a:pPr algn="ctr"/>
                      <a:r>
                        <a:rPr lang="en-US" b="1" i="1" dirty="0">
                          <a:solidFill>
                            <a:schemeClr val="tx1"/>
                          </a:solidFill>
                        </a:rPr>
                        <a:t>.5%</a:t>
                      </a:r>
                    </a:p>
                  </a:txBody>
                  <a:tcPr anchor="ctr" anchorCtr="1">
                    <a:solidFill>
                      <a:srgbClr val="E9EBF5"/>
                    </a:solidFill>
                  </a:tcPr>
                </a:tc>
                <a:tc>
                  <a:txBody>
                    <a:bodyPr/>
                    <a:lstStyle/>
                    <a:p>
                      <a:pPr algn="ctr"/>
                      <a:r>
                        <a:rPr lang="en-US" b="1" i="1" dirty="0">
                          <a:solidFill>
                            <a:schemeClr val="tx1"/>
                          </a:solidFill>
                        </a:rPr>
                        <a:t>0.02%</a:t>
                      </a:r>
                    </a:p>
                  </a:txBody>
                  <a:tcPr anchor="ctr" anchorCtr="1">
                    <a:solidFill>
                      <a:srgbClr val="E9EBF5"/>
                    </a:solidFill>
                  </a:tcPr>
                </a:tc>
                <a:tc>
                  <a:txBody>
                    <a:bodyPr/>
                    <a:lstStyle/>
                    <a:p>
                      <a:pPr algn="ctr"/>
                      <a:r>
                        <a:rPr lang="en-US" b="1" i="1" dirty="0">
                          <a:solidFill>
                            <a:schemeClr val="tx1"/>
                          </a:solidFill>
                        </a:rPr>
                        <a:t>0%</a:t>
                      </a:r>
                    </a:p>
                  </a:txBody>
                  <a:tcPr anchor="ctr" anchorCtr="1">
                    <a:solidFill>
                      <a:srgbClr val="E9EBF5"/>
                    </a:solidFill>
                  </a:tcPr>
                </a:tc>
                <a:extLst>
                  <a:ext uri="{0D108BD9-81ED-4DB2-BD59-A6C34878D82A}">
                    <a16:rowId xmlns:a16="http://schemas.microsoft.com/office/drawing/2014/main" val="419613758"/>
                  </a:ext>
                </a:extLst>
              </a:tr>
              <a:tr h="360988">
                <a:tc>
                  <a:txBody>
                    <a:bodyPr/>
                    <a:lstStyle/>
                    <a:p>
                      <a:pPr algn="ctr"/>
                      <a:r>
                        <a:rPr lang="en-US" b="1" i="1" dirty="0"/>
                        <a:t>ASIAN</a:t>
                      </a:r>
                    </a:p>
                  </a:txBody>
                  <a:tcPr anchor="ctr" anchorCtr="1">
                    <a:solidFill>
                      <a:srgbClr val="CFD5EA"/>
                    </a:solidFill>
                  </a:tcPr>
                </a:tc>
                <a:tc>
                  <a:txBody>
                    <a:bodyPr/>
                    <a:lstStyle/>
                    <a:p>
                      <a:pPr algn="ctr"/>
                      <a:r>
                        <a:rPr lang="en-US" b="1" i="1" dirty="0">
                          <a:solidFill>
                            <a:schemeClr val="tx1"/>
                          </a:solidFill>
                        </a:rPr>
                        <a:t>6%</a:t>
                      </a:r>
                    </a:p>
                  </a:txBody>
                  <a:tcPr anchor="ctr" anchorCtr="1">
                    <a:solidFill>
                      <a:srgbClr val="CFD5EA"/>
                    </a:solidFill>
                  </a:tcPr>
                </a:tc>
                <a:tc>
                  <a:txBody>
                    <a:bodyPr/>
                    <a:lstStyle/>
                    <a:p>
                      <a:pPr algn="ctr"/>
                      <a:r>
                        <a:rPr lang="en-US" b="1" i="1" dirty="0">
                          <a:solidFill>
                            <a:schemeClr val="tx1"/>
                          </a:solidFill>
                        </a:rPr>
                        <a:t>2.6%</a:t>
                      </a:r>
                    </a:p>
                  </a:txBody>
                  <a:tcPr anchor="ctr" anchorCtr="1">
                    <a:solidFill>
                      <a:srgbClr val="CFD5EA"/>
                    </a:solidFill>
                  </a:tcPr>
                </a:tc>
                <a:tc>
                  <a:txBody>
                    <a:bodyPr/>
                    <a:lstStyle/>
                    <a:p>
                      <a:pPr algn="ctr"/>
                      <a:r>
                        <a:rPr lang="en-US" b="1" i="1" dirty="0">
                          <a:solidFill>
                            <a:schemeClr val="tx1"/>
                          </a:solidFill>
                        </a:rPr>
                        <a:t>1.4%</a:t>
                      </a:r>
                    </a:p>
                  </a:txBody>
                  <a:tcPr anchor="ctr" anchorCtr="1">
                    <a:solidFill>
                      <a:srgbClr val="CFD5EA"/>
                    </a:solidFill>
                  </a:tcPr>
                </a:tc>
                <a:extLst>
                  <a:ext uri="{0D108BD9-81ED-4DB2-BD59-A6C34878D82A}">
                    <a16:rowId xmlns:a16="http://schemas.microsoft.com/office/drawing/2014/main" val="2292027061"/>
                  </a:ext>
                </a:extLst>
              </a:tr>
              <a:tr h="543080">
                <a:tc>
                  <a:txBody>
                    <a:bodyPr/>
                    <a:lstStyle/>
                    <a:p>
                      <a:pPr algn="ctr"/>
                      <a:r>
                        <a:rPr lang="en-US" b="1" i="1" dirty="0"/>
                        <a:t>BLACK / </a:t>
                      </a:r>
                      <a:br>
                        <a:rPr lang="en-US" b="1" i="1" dirty="0"/>
                      </a:br>
                      <a:r>
                        <a:rPr lang="en-US" b="1" i="1" dirty="0"/>
                        <a:t>AFRICAN AMERICAN</a:t>
                      </a:r>
                    </a:p>
                  </a:txBody>
                  <a:tcPr anchor="ctr" anchorCtr="1">
                    <a:solidFill>
                      <a:srgbClr val="E9EBF5"/>
                    </a:solidFill>
                  </a:tcPr>
                </a:tc>
                <a:tc>
                  <a:txBody>
                    <a:bodyPr/>
                    <a:lstStyle/>
                    <a:p>
                      <a:pPr algn="ctr"/>
                      <a:r>
                        <a:rPr lang="en-US" b="1" i="1" dirty="0"/>
                        <a:t>12.0%</a:t>
                      </a:r>
                    </a:p>
                  </a:txBody>
                  <a:tcPr anchor="ctr" anchorCtr="1">
                    <a:solidFill>
                      <a:srgbClr val="E9EBF5"/>
                    </a:solidFill>
                  </a:tcPr>
                </a:tc>
                <a:tc>
                  <a:txBody>
                    <a:bodyPr/>
                    <a:lstStyle/>
                    <a:p>
                      <a:pPr algn="ctr"/>
                      <a:r>
                        <a:rPr lang="en-US" b="1" i="1" dirty="0"/>
                        <a:t>2.7%</a:t>
                      </a:r>
                    </a:p>
                  </a:txBody>
                  <a:tcPr anchor="ctr" anchorCtr="1">
                    <a:solidFill>
                      <a:srgbClr val="E9EBF5"/>
                    </a:solidFill>
                  </a:tcPr>
                </a:tc>
                <a:tc>
                  <a:txBody>
                    <a:bodyPr/>
                    <a:lstStyle/>
                    <a:p>
                      <a:pPr algn="ctr"/>
                      <a:r>
                        <a:rPr lang="en-US" b="1" i="1" dirty="0"/>
                        <a:t>1.6%</a:t>
                      </a:r>
                    </a:p>
                  </a:txBody>
                  <a:tcPr anchor="ctr" anchorCtr="1">
                    <a:solidFill>
                      <a:srgbClr val="E9EBF5"/>
                    </a:solidFill>
                  </a:tcPr>
                </a:tc>
                <a:extLst>
                  <a:ext uri="{0D108BD9-81ED-4DB2-BD59-A6C34878D82A}">
                    <a16:rowId xmlns:a16="http://schemas.microsoft.com/office/drawing/2014/main" val="3124275464"/>
                  </a:ext>
                </a:extLst>
              </a:tr>
              <a:tr h="360988">
                <a:tc>
                  <a:txBody>
                    <a:bodyPr/>
                    <a:lstStyle/>
                    <a:p>
                      <a:pPr algn="ctr"/>
                      <a:r>
                        <a:rPr lang="en-US" b="1" i="1" dirty="0"/>
                        <a:t>CAUSCASIAN</a:t>
                      </a:r>
                    </a:p>
                  </a:txBody>
                  <a:tcPr anchor="ctr" anchorCtr="1">
                    <a:solidFill>
                      <a:srgbClr val="CFD5EA"/>
                    </a:solidFill>
                  </a:tcPr>
                </a:tc>
                <a:tc>
                  <a:txBody>
                    <a:bodyPr/>
                    <a:lstStyle/>
                    <a:p>
                      <a:pPr algn="ctr"/>
                      <a:r>
                        <a:rPr lang="en-US" b="1" i="1" dirty="0"/>
                        <a:t>61.0%</a:t>
                      </a:r>
                    </a:p>
                  </a:txBody>
                  <a:tcPr anchor="ctr" anchorCtr="1">
                    <a:solidFill>
                      <a:srgbClr val="CFD5EA"/>
                    </a:solidFill>
                  </a:tcPr>
                </a:tc>
                <a:tc>
                  <a:txBody>
                    <a:bodyPr/>
                    <a:lstStyle/>
                    <a:p>
                      <a:pPr algn="ctr"/>
                      <a:r>
                        <a:rPr lang="en-US" b="1" i="1" dirty="0"/>
                        <a:t>84.0%</a:t>
                      </a:r>
                    </a:p>
                  </a:txBody>
                  <a:tcPr anchor="ctr" anchorCtr="1">
                    <a:solidFill>
                      <a:srgbClr val="CFD5EA"/>
                    </a:solidFill>
                  </a:tcPr>
                </a:tc>
                <a:tc>
                  <a:txBody>
                    <a:bodyPr/>
                    <a:lstStyle/>
                    <a:p>
                      <a:pPr algn="ctr"/>
                      <a:r>
                        <a:rPr lang="en-US" b="1" i="1" dirty="0"/>
                        <a:t>79.6%</a:t>
                      </a:r>
                    </a:p>
                  </a:txBody>
                  <a:tcPr anchor="ctr" anchorCtr="1">
                    <a:solidFill>
                      <a:srgbClr val="CFD5EA"/>
                    </a:solidFill>
                  </a:tcPr>
                </a:tc>
                <a:extLst>
                  <a:ext uri="{0D108BD9-81ED-4DB2-BD59-A6C34878D82A}">
                    <a16:rowId xmlns:a16="http://schemas.microsoft.com/office/drawing/2014/main" val="2048995916"/>
                  </a:ext>
                </a:extLst>
              </a:tr>
              <a:tr h="360988">
                <a:tc>
                  <a:txBody>
                    <a:bodyPr/>
                    <a:lstStyle/>
                    <a:p>
                      <a:pPr algn="ctr"/>
                      <a:r>
                        <a:rPr lang="en-US" b="1" i="1" dirty="0"/>
                        <a:t>HISPANIC/LATINO</a:t>
                      </a:r>
                    </a:p>
                  </a:txBody>
                  <a:tcPr anchor="ctr" anchorCtr="1">
                    <a:solidFill>
                      <a:srgbClr val="E9EBF5"/>
                    </a:solidFill>
                  </a:tcPr>
                </a:tc>
                <a:tc>
                  <a:txBody>
                    <a:bodyPr/>
                    <a:lstStyle/>
                    <a:p>
                      <a:pPr algn="ctr"/>
                      <a:r>
                        <a:rPr lang="en-US" b="1" i="1" dirty="0"/>
                        <a:t>18.0%</a:t>
                      </a:r>
                    </a:p>
                  </a:txBody>
                  <a:tcPr anchor="ctr" anchorCtr="1">
                    <a:solidFill>
                      <a:srgbClr val="E9EBF5"/>
                    </a:solidFill>
                  </a:tcPr>
                </a:tc>
                <a:tc>
                  <a:txBody>
                    <a:bodyPr/>
                    <a:lstStyle/>
                    <a:p>
                      <a:pPr algn="ctr"/>
                      <a:r>
                        <a:rPr lang="en-US" b="1" i="1" dirty="0"/>
                        <a:t>4.4%</a:t>
                      </a:r>
                    </a:p>
                  </a:txBody>
                  <a:tcPr anchor="ctr" anchorCtr="1">
                    <a:solidFill>
                      <a:srgbClr val="E9EBF5"/>
                    </a:solidFill>
                  </a:tcPr>
                </a:tc>
                <a:tc>
                  <a:txBody>
                    <a:bodyPr/>
                    <a:lstStyle/>
                    <a:p>
                      <a:pPr algn="ctr"/>
                      <a:r>
                        <a:rPr lang="en-US" b="1" i="1" dirty="0"/>
                        <a:t>2.9%</a:t>
                      </a:r>
                    </a:p>
                  </a:txBody>
                  <a:tcPr anchor="ctr" anchorCtr="1">
                    <a:solidFill>
                      <a:srgbClr val="E9EBF5"/>
                    </a:solidFill>
                  </a:tcPr>
                </a:tc>
                <a:extLst>
                  <a:ext uri="{0D108BD9-81ED-4DB2-BD59-A6C34878D82A}">
                    <a16:rowId xmlns:a16="http://schemas.microsoft.com/office/drawing/2014/main" val="1408051919"/>
                  </a:ext>
                </a:extLst>
              </a:tr>
              <a:tr h="539160">
                <a:tc>
                  <a:txBody>
                    <a:bodyPr/>
                    <a:lstStyle/>
                    <a:p>
                      <a:pPr algn="ctr"/>
                      <a:r>
                        <a:rPr lang="en-US" b="1" i="1" dirty="0"/>
                        <a:t>NATIVE AMERICAN</a:t>
                      </a:r>
                    </a:p>
                  </a:txBody>
                  <a:tcPr anchor="ctr" anchorCtr="1">
                    <a:solidFill>
                      <a:srgbClr val="CFD5EA"/>
                    </a:solidFill>
                  </a:tcPr>
                </a:tc>
                <a:tc>
                  <a:txBody>
                    <a:bodyPr/>
                    <a:lstStyle/>
                    <a:p>
                      <a:pPr algn="ctr"/>
                      <a:r>
                        <a:rPr lang="en-US" b="1" i="1" dirty="0"/>
                        <a:t>.5%</a:t>
                      </a:r>
                    </a:p>
                  </a:txBody>
                  <a:tcPr anchor="ctr" anchorCtr="1">
                    <a:solidFill>
                      <a:srgbClr val="CFD5EA"/>
                    </a:solidFill>
                  </a:tcPr>
                </a:tc>
                <a:tc>
                  <a:txBody>
                    <a:bodyPr/>
                    <a:lstStyle/>
                    <a:p>
                      <a:pPr algn="ctr"/>
                      <a:r>
                        <a:rPr lang="en-US" b="1" i="1" dirty="0"/>
                        <a:t>0.4%</a:t>
                      </a:r>
                    </a:p>
                  </a:txBody>
                  <a:tcPr anchor="ctr" anchorCtr="1">
                    <a:solidFill>
                      <a:srgbClr val="CFD5EA"/>
                    </a:solidFill>
                  </a:tcPr>
                </a:tc>
                <a:tc>
                  <a:txBody>
                    <a:bodyPr/>
                    <a:lstStyle/>
                    <a:p>
                      <a:pPr algn="ctr"/>
                      <a:r>
                        <a:rPr lang="en-US" b="1" i="1" dirty="0"/>
                        <a:t>.6%</a:t>
                      </a:r>
                    </a:p>
                  </a:txBody>
                  <a:tcPr anchor="ctr" anchorCtr="1">
                    <a:solidFill>
                      <a:srgbClr val="CFD5EA"/>
                    </a:solidFill>
                  </a:tcPr>
                </a:tc>
                <a:extLst>
                  <a:ext uri="{0D108BD9-81ED-4DB2-BD59-A6C34878D82A}">
                    <a16:rowId xmlns:a16="http://schemas.microsoft.com/office/drawing/2014/main" val="1323701029"/>
                  </a:ext>
                </a:extLst>
              </a:tr>
            </a:tbl>
          </a:graphicData>
        </a:graphic>
      </p:graphicFrame>
      <p:sp>
        <p:nvSpPr>
          <p:cNvPr id="4" name="Rectangle: Rounded Corners 3">
            <a:extLst>
              <a:ext uri="{FF2B5EF4-FFF2-40B4-BE49-F238E27FC236}">
                <a16:creationId xmlns:a16="http://schemas.microsoft.com/office/drawing/2014/main" id="{685E0C03-70AF-4248-88EB-33F2AB702DC2}"/>
              </a:ext>
            </a:extLst>
          </p:cNvPr>
          <p:cNvSpPr/>
          <p:nvPr/>
        </p:nvSpPr>
        <p:spPr>
          <a:xfrm>
            <a:off x="3270296" y="4081670"/>
            <a:ext cx="967408" cy="384314"/>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27FB53F3-580E-4265-976B-31B0F819ABAB}"/>
              </a:ext>
            </a:extLst>
          </p:cNvPr>
          <p:cNvSpPr/>
          <p:nvPr/>
        </p:nvSpPr>
        <p:spPr>
          <a:xfrm>
            <a:off x="4825930" y="4088297"/>
            <a:ext cx="967408" cy="384314"/>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870E7CB-B267-4E00-8191-607910086CC9}"/>
              </a:ext>
            </a:extLst>
          </p:cNvPr>
          <p:cNvSpPr/>
          <p:nvPr/>
        </p:nvSpPr>
        <p:spPr>
          <a:xfrm>
            <a:off x="3270296" y="4465984"/>
            <a:ext cx="967408" cy="384314"/>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0275D34D-F50D-42B6-B351-C7237C68C2FE}"/>
              </a:ext>
            </a:extLst>
          </p:cNvPr>
          <p:cNvSpPr/>
          <p:nvPr/>
        </p:nvSpPr>
        <p:spPr>
          <a:xfrm>
            <a:off x="4825930" y="4472611"/>
            <a:ext cx="967408" cy="384314"/>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217218D-5D9E-4765-A7C2-194F31065F9A}"/>
              </a:ext>
            </a:extLst>
          </p:cNvPr>
          <p:cNvSpPr/>
          <p:nvPr/>
        </p:nvSpPr>
        <p:spPr>
          <a:xfrm>
            <a:off x="3270296" y="3587710"/>
            <a:ext cx="967408" cy="384314"/>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8075F9DF-2053-44D5-826C-37F5C3AD4B51}"/>
              </a:ext>
            </a:extLst>
          </p:cNvPr>
          <p:cNvSpPr/>
          <p:nvPr/>
        </p:nvSpPr>
        <p:spPr>
          <a:xfrm>
            <a:off x="4825930" y="3594337"/>
            <a:ext cx="967408" cy="384314"/>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6384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4"/>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5"/>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B3FC4E-0CD0-E548-B14E-258E65653AC2}"/>
              </a:ext>
            </a:extLst>
          </p:cNvPr>
          <p:cNvSpPr>
            <a:spLocks noGrp="1"/>
          </p:cNvSpPr>
          <p:nvPr>
            <p:ph type="title"/>
          </p:nvPr>
        </p:nvSpPr>
        <p:spPr>
          <a:xfrm>
            <a:off x="340783" y="144993"/>
            <a:ext cx="7886700" cy="699745"/>
          </a:xfrm>
        </p:spPr>
        <p:txBody>
          <a:bodyPr>
            <a:normAutofit/>
          </a:bodyPr>
          <a:lstStyle/>
          <a:p>
            <a:r>
              <a:rPr lang="en-US" b="1" dirty="0">
                <a:solidFill>
                  <a:schemeClr val="bg1"/>
                </a:solidFill>
              </a:rPr>
              <a:t>Diversity and Age</a:t>
            </a:r>
          </a:p>
        </p:txBody>
      </p:sp>
      <p:graphicFrame>
        <p:nvGraphicFramePr>
          <p:cNvPr id="3" name="Table 4">
            <a:extLst>
              <a:ext uri="{FF2B5EF4-FFF2-40B4-BE49-F238E27FC236}">
                <a16:creationId xmlns:a16="http://schemas.microsoft.com/office/drawing/2014/main" id="{4D25665E-5D61-8541-B217-47302A62DD34}"/>
              </a:ext>
            </a:extLst>
          </p:cNvPr>
          <p:cNvGraphicFramePr>
            <a:graphicFrameLocks noGrp="1"/>
          </p:cNvGraphicFramePr>
          <p:nvPr>
            <p:extLst>
              <p:ext uri="{D42A27DB-BD31-4B8C-83A1-F6EECF244321}">
                <p14:modId xmlns:p14="http://schemas.microsoft.com/office/powerpoint/2010/main" val="3422791775"/>
              </p:ext>
            </p:extLst>
          </p:nvPr>
        </p:nvGraphicFramePr>
        <p:xfrm>
          <a:off x="528320" y="2209425"/>
          <a:ext cx="8067037" cy="4213523"/>
        </p:xfrm>
        <a:graphic>
          <a:graphicData uri="http://schemas.openxmlformats.org/drawingml/2006/table">
            <a:tbl>
              <a:tblPr firstRow="1" bandRow="1">
                <a:tableStyleId>{5C22544A-7EE6-4342-B048-85BDC9FD1C3A}</a:tableStyleId>
              </a:tblPr>
              <a:tblGrid>
                <a:gridCol w="2583790">
                  <a:extLst>
                    <a:ext uri="{9D8B030D-6E8A-4147-A177-3AD203B41FA5}">
                      <a16:colId xmlns:a16="http://schemas.microsoft.com/office/drawing/2014/main" val="4275115008"/>
                    </a:ext>
                  </a:extLst>
                </a:gridCol>
                <a:gridCol w="736556">
                  <a:extLst>
                    <a:ext uri="{9D8B030D-6E8A-4147-A177-3AD203B41FA5}">
                      <a16:colId xmlns:a16="http://schemas.microsoft.com/office/drawing/2014/main" val="1575376003"/>
                    </a:ext>
                  </a:extLst>
                </a:gridCol>
                <a:gridCol w="1508186">
                  <a:extLst>
                    <a:ext uri="{9D8B030D-6E8A-4147-A177-3AD203B41FA5}">
                      <a16:colId xmlns:a16="http://schemas.microsoft.com/office/drawing/2014/main" val="1487583975"/>
                    </a:ext>
                  </a:extLst>
                </a:gridCol>
                <a:gridCol w="970382">
                  <a:extLst>
                    <a:ext uri="{9D8B030D-6E8A-4147-A177-3AD203B41FA5}">
                      <a16:colId xmlns:a16="http://schemas.microsoft.com/office/drawing/2014/main" val="3515449947"/>
                    </a:ext>
                  </a:extLst>
                </a:gridCol>
                <a:gridCol w="1227593">
                  <a:extLst>
                    <a:ext uri="{9D8B030D-6E8A-4147-A177-3AD203B41FA5}">
                      <a16:colId xmlns:a16="http://schemas.microsoft.com/office/drawing/2014/main" val="1752381738"/>
                    </a:ext>
                  </a:extLst>
                </a:gridCol>
                <a:gridCol w="1040530">
                  <a:extLst>
                    <a:ext uri="{9D8B030D-6E8A-4147-A177-3AD203B41FA5}">
                      <a16:colId xmlns:a16="http://schemas.microsoft.com/office/drawing/2014/main" val="3433030872"/>
                    </a:ext>
                  </a:extLst>
                </a:gridCol>
              </a:tblGrid>
              <a:tr h="274320">
                <a:tc gridSpan="6">
                  <a:txBody>
                    <a:bodyPr/>
                    <a:lstStyle/>
                    <a:p>
                      <a:pPr algn="ctr"/>
                      <a:r>
                        <a:rPr lang="en-US" sz="2000" dirty="0"/>
                        <a:t>DEMOGRAPHICS - AGE</a:t>
                      </a:r>
                    </a:p>
                  </a:txBody>
                  <a:tcPr anchor="ctr">
                    <a:solidFill>
                      <a:schemeClr val="accent1">
                        <a:lumMod val="75000"/>
                      </a:schemeClr>
                    </a:solidFill>
                  </a:tcPr>
                </a:tc>
                <a:tc hMerge="1">
                  <a:txBody>
                    <a:bodyPr/>
                    <a:lstStyle/>
                    <a:p>
                      <a:pPr algn="ctr"/>
                      <a:endParaRPr lang="en-US" i="1">
                        <a:solidFill>
                          <a:schemeClr val="tx1"/>
                        </a:solidFill>
                      </a:endParaRPr>
                    </a:p>
                  </a:txBody>
                  <a:tcPr>
                    <a:solidFill>
                      <a:schemeClr val="accent1">
                        <a:lumMod val="75000"/>
                      </a:schemeClr>
                    </a:solidFill>
                  </a:tcPr>
                </a:tc>
                <a:tc hMerge="1">
                  <a:txBody>
                    <a:bodyPr/>
                    <a:lstStyle/>
                    <a:p>
                      <a:pPr algn="ctr"/>
                      <a:endParaRPr lang="en-US" i="1">
                        <a:solidFill>
                          <a:schemeClr val="tx1"/>
                        </a:solidFill>
                      </a:endParaRPr>
                    </a:p>
                  </a:txBody>
                  <a:tcPr>
                    <a:solidFill>
                      <a:schemeClr val="accent1">
                        <a:lumMod val="75000"/>
                      </a:schemeClr>
                    </a:solidFill>
                  </a:tcPr>
                </a:tc>
                <a:tc hMerge="1">
                  <a:txBody>
                    <a:bodyPr/>
                    <a:lstStyle/>
                    <a:p>
                      <a:pPr algn="ctr"/>
                      <a:endParaRPr lang="en-US" i="1">
                        <a:solidFill>
                          <a:schemeClr val="tx1"/>
                        </a:solidFill>
                      </a:endParaRPr>
                    </a:p>
                  </a:txBody>
                  <a:tcPr>
                    <a:solidFill>
                      <a:schemeClr val="accent1">
                        <a:lumMod val="75000"/>
                      </a:schemeClr>
                    </a:solidFill>
                  </a:tcPr>
                </a:tc>
                <a:tc hMerge="1">
                  <a:txBody>
                    <a:bodyPr/>
                    <a:lstStyle/>
                    <a:p>
                      <a:pPr algn="ctr"/>
                      <a:endParaRPr lang="en-US" i="1">
                        <a:solidFill>
                          <a:schemeClr val="bg1"/>
                        </a:solidFill>
                      </a:endParaRPr>
                    </a:p>
                  </a:txBody>
                  <a:tcPr>
                    <a:solidFill>
                      <a:schemeClr val="accent1">
                        <a:lumMod val="75000"/>
                      </a:schemeClr>
                    </a:solidFill>
                  </a:tcPr>
                </a:tc>
                <a:tc hMerge="1">
                  <a:txBody>
                    <a:bodyPr/>
                    <a:lstStyle/>
                    <a:p>
                      <a:pPr algn="ctr"/>
                      <a:endParaRPr lang="en-US" i="1">
                        <a:solidFill>
                          <a:schemeClr val="bg1"/>
                        </a:solidFill>
                      </a:endParaRPr>
                    </a:p>
                  </a:txBody>
                  <a:tcPr>
                    <a:solidFill>
                      <a:schemeClr val="accent1">
                        <a:lumMod val="75000"/>
                      </a:schemeClr>
                    </a:solidFill>
                  </a:tcPr>
                </a:tc>
                <a:extLst>
                  <a:ext uri="{0D108BD9-81ED-4DB2-BD59-A6C34878D82A}">
                    <a16:rowId xmlns:a16="http://schemas.microsoft.com/office/drawing/2014/main" val="4163375711"/>
                  </a:ext>
                </a:extLst>
              </a:tr>
              <a:tr h="1097935">
                <a:tc>
                  <a:txBody>
                    <a:bodyPr/>
                    <a:lstStyle/>
                    <a:p>
                      <a:pPr algn="ctr"/>
                      <a:r>
                        <a:rPr lang="en-US" sz="1600" b="1" i="1" dirty="0"/>
                        <a:t>AGE</a:t>
                      </a:r>
                    </a:p>
                  </a:txBody>
                  <a:tcPr anchor="ctr">
                    <a:solidFill>
                      <a:srgbClr val="CFD5EA"/>
                    </a:solidFill>
                  </a:tcPr>
                </a:tc>
                <a:tc>
                  <a:txBody>
                    <a:bodyPr/>
                    <a:lstStyle/>
                    <a:p>
                      <a:pPr algn="ctr"/>
                      <a:r>
                        <a:rPr lang="en-US" sz="1600" b="1" i="1" dirty="0">
                          <a:solidFill>
                            <a:schemeClr val="tx1"/>
                          </a:solidFill>
                        </a:rPr>
                        <a:t>USA</a:t>
                      </a:r>
                    </a:p>
                  </a:txBody>
                  <a:tcPr anchor="ctr">
                    <a:solidFill>
                      <a:srgbClr val="CFD5EA"/>
                    </a:solidFill>
                  </a:tcPr>
                </a:tc>
                <a:tc>
                  <a:txBody>
                    <a:bodyPr/>
                    <a:lstStyle/>
                    <a:p>
                      <a:pPr algn="ctr"/>
                      <a:r>
                        <a:rPr lang="en-US" sz="1600" b="1" i="1" dirty="0">
                          <a:solidFill>
                            <a:schemeClr val="tx1"/>
                          </a:solidFill>
                        </a:rPr>
                        <a:t>UNIT COMMISSIONERS</a:t>
                      </a:r>
                    </a:p>
                  </a:txBody>
                  <a:tcPr anchor="ctr">
                    <a:solidFill>
                      <a:srgbClr val="CFD5EA"/>
                    </a:solidFill>
                  </a:tcPr>
                </a:tc>
                <a:tc>
                  <a:txBody>
                    <a:bodyPr/>
                    <a:lstStyle/>
                    <a:p>
                      <a:pPr algn="ctr"/>
                      <a:r>
                        <a:rPr lang="en-US" sz="1600" b="1" i="1" dirty="0">
                          <a:solidFill>
                            <a:schemeClr val="tx1"/>
                          </a:solidFill>
                        </a:rPr>
                        <a:t>VARIANCE</a:t>
                      </a:r>
                    </a:p>
                  </a:txBody>
                  <a:tcPr anchor="ctr">
                    <a:solidFill>
                      <a:srgbClr val="CFD5EA"/>
                    </a:solidFill>
                  </a:tcPr>
                </a:tc>
                <a:tc>
                  <a:txBody>
                    <a:bodyPr/>
                    <a:lstStyle/>
                    <a:p>
                      <a:pPr algn="ctr"/>
                      <a:r>
                        <a:rPr lang="en-US" sz="1600" b="1" i="1" dirty="0">
                          <a:solidFill>
                            <a:schemeClr val="tx1"/>
                          </a:solidFill>
                        </a:rPr>
                        <a:t>UNIT VOLUNTEERS</a:t>
                      </a:r>
                    </a:p>
                  </a:txBody>
                  <a:tcPr anchor="ctr">
                    <a:solidFill>
                      <a:srgbClr val="CFD5EA"/>
                    </a:solidFill>
                  </a:tcPr>
                </a:tc>
                <a:tc>
                  <a:txBody>
                    <a:bodyPr/>
                    <a:lstStyle/>
                    <a:p>
                      <a:pPr algn="ctr"/>
                      <a:r>
                        <a:rPr lang="en-US" sz="1600" b="1" i="1" dirty="0">
                          <a:solidFill>
                            <a:schemeClr val="tx1"/>
                          </a:solidFill>
                        </a:rPr>
                        <a:t>VARIANCE</a:t>
                      </a:r>
                    </a:p>
                    <a:p>
                      <a:pPr algn="ctr"/>
                      <a:r>
                        <a:rPr lang="en-US" sz="1600" b="1" i="1" dirty="0">
                          <a:solidFill>
                            <a:schemeClr val="tx1"/>
                          </a:solidFill>
                        </a:rPr>
                        <a:t>(UCs)</a:t>
                      </a:r>
                    </a:p>
                  </a:txBody>
                  <a:tcPr anchor="ctr">
                    <a:solidFill>
                      <a:srgbClr val="CFD5EA"/>
                    </a:solidFill>
                  </a:tcPr>
                </a:tc>
                <a:extLst>
                  <a:ext uri="{0D108BD9-81ED-4DB2-BD59-A6C34878D82A}">
                    <a16:rowId xmlns:a16="http://schemas.microsoft.com/office/drawing/2014/main" val="963321785"/>
                  </a:ext>
                </a:extLst>
              </a:tr>
              <a:tr h="445274">
                <a:tc>
                  <a:txBody>
                    <a:bodyPr/>
                    <a:lstStyle/>
                    <a:p>
                      <a:pPr algn="ctr"/>
                      <a:r>
                        <a:rPr lang="en-US" sz="1700" b="1" i="1" dirty="0"/>
                        <a:t>GREATEST GENERATION </a:t>
                      </a:r>
                    </a:p>
                    <a:p>
                      <a:pPr algn="ctr"/>
                      <a:r>
                        <a:rPr lang="en-US" sz="1700" b="1" i="1" dirty="0"/>
                        <a:t>(before 1925)</a:t>
                      </a:r>
                    </a:p>
                  </a:txBody>
                  <a:tcPr>
                    <a:solidFill>
                      <a:srgbClr val="E9EBF5"/>
                    </a:solidFill>
                  </a:tcPr>
                </a:tc>
                <a:tc>
                  <a:txBody>
                    <a:bodyPr/>
                    <a:lstStyle/>
                    <a:p>
                      <a:pPr algn="ctr"/>
                      <a:r>
                        <a:rPr lang="en-US" sz="1700" b="1" i="1" dirty="0">
                          <a:solidFill>
                            <a:schemeClr val="tx1"/>
                          </a:solidFill>
                        </a:rPr>
                        <a:t>1.5%</a:t>
                      </a:r>
                    </a:p>
                  </a:txBody>
                  <a:tcPr>
                    <a:solidFill>
                      <a:srgbClr val="E9EBF5"/>
                    </a:solidFill>
                  </a:tcPr>
                </a:tc>
                <a:tc>
                  <a:txBody>
                    <a:bodyPr/>
                    <a:lstStyle/>
                    <a:p>
                      <a:pPr algn="ctr"/>
                      <a:r>
                        <a:rPr lang="en-US" sz="1700" b="1" i="1" dirty="0">
                          <a:solidFill>
                            <a:schemeClr val="tx1"/>
                          </a:solidFill>
                        </a:rPr>
                        <a:t>0.1%</a:t>
                      </a:r>
                    </a:p>
                  </a:txBody>
                  <a:tcPr>
                    <a:solidFill>
                      <a:srgbClr val="E9EBF5"/>
                    </a:solidFill>
                  </a:tcPr>
                </a:tc>
                <a:tc>
                  <a:txBody>
                    <a:bodyPr/>
                    <a:lstStyle/>
                    <a:p>
                      <a:pPr algn="ctr"/>
                      <a:r>
                        <a:rPr lang="en-US" sz="1700" b="1" i="1" dirty="0">
                          <a:solidFill>
                            <a:schemeClr val="tx1"/>
                          </a:solidFill>
                        </a:rPr>
                        <a:t>-1.4%%</a:t>
                      </a:r>
                    </a:p>
                  </a:txBody>
                  <a:tcPr>
                    <a:solidFill>
                      <a:srgbClr val="E9EBF5"/>
                    </a:solidFill>
                  </a:tcPr>
                </a:tc>
                <a:tc>
                  <a:txBody>
                    <a:bodyPr/>
                    <a:lstStyle/>
                    <a:p>
                      <a:pPr algn="ctr"/>
                      <a:r>
                        <a:rPr lang="en-US" sz="1700" b="1" i="1" dirty="0">
                          <a:solidFill>
                            <a:schemeClr val="tx1"/>
                          </a:solidFill>
                        </a:rPr>
                        <a:t>0.2%</a:t>
                      </a:r>
                    </a:p>
                  </a:txBody>
                  <a:tcPr>
                    <a:solidFill>
                      <a:srgbClr val="E9EBF5"/>
                    </a:solidFill>
                  </a:tcPr>
                </a:tc>
                <a:tc>
                  <a:txBody>
                    <a:bodyPr/>
                    <a:lstStyle/>
                    <a:p>
                      <a:pPr algn="ctr"/>
                      <a:r>
                        <a:rPr lang="en-US" sz="1700" b="1" i="1" dirty="0">
                          <a:solidFill>
                            <a:schemeClr val="tx1"/>
                          </a:solidFill>
                        </a:rPr>
                        <a:t>-0.1%</a:t>
                      </a:r>
                    </a:p>
                  </a:txBody>
                  <a:tcPr>
                    <a:solidFill>
                      <a:srgbClr val="E9EBF5"/>
                    </a:solidFill>
                  </a:tcPr>
                </a:tc>
                <a:extLst>
                  <a:ext uri="{0D108BD9-81ED-4DB2-BD59-A6C34878D82A}">
                    <a16:rowId xmlns:a16="http://schemas.microsoft.com/office/drawing/2014/main" val="419613758"/>
                  </a:ext>
                </a:extLst>
              </a:tr>
              <a:tr h="445274">
                <a:tc>
                  <a:txBody>
                    <a:bodyPr/>
                    <a:lstStyle/>
                    <a:p>
                      <a:pPr algn="ctr"/>
                      <a:r>
                        <a:rPr lang="en-US" sz="1700" b="1" i="1" dirty="0"/>
                        <a:t>SILENT (1925 - 1945)</a:t>
                      </a:r>
                    </a:p>
                  </a:txBody>
                  <a:tcPr>
                    <a:solidFill>
                      <a:srgbClr val="CFD5EA"/>
                    </a:solidFill>
                  </a:tcPr>
                </a:tc>
                <a:tc>
                  <a:txBody>
                    <a:bodyPr/>
                    <a:lstStyle/>
                    <a:p>
                      <a:pPr algn="ctr"/>
                      <a:r>
                        <a:rPr lang="en-US" sz="1700" b="1" i="1" dirty="0">
                          <a:solidFill>
                            <a:schemeClr val="tx1"/>
                          </a:solidFill>
                        </a:rPr>
                        <a:t>6.1%</a:t>
                      </a:r>
                    </a:p>
                  </a:txBody>
                  <a:tcPr>
                    <a:solidFill>
                      <a:srgbClr val="CFD5EA"/>
                    </a:solidFill>
                  </a:tcPr>
                </a:tc>
                <a:tc>
                  <a:txBody>
                    <a:bodyPr/>
                    <a:lstStyle/>
                    <a:p>
                      <a:pPr algn="ctr"/>
                      <a:r>
                        <a:rPr lang="en-US" sz="1700" b="1" i="1" dirty="0">
                          <a:solidFill>
                            <a:schemeClr val="tx1"/>
                          </a:solidFill>
                        </a:rPr>
                        <a:t>7.0%</a:t>
                      </a:r>
                    </a:p>
                  </a:txBody>
                  <a:tcPr>
                    <a:solidFill>
                      <a:srgbClr val="CFD5EA"/>
                    </a:solidFill>
                  </a:tcPr>
                </a:tc>
                <a:tc>
                  <a:txBody>
                    <a:bodyPr/>
                    <a:lstStyle/>
                    <a:p>
                      <a:pPr algn="ctr"/>
                      <a:r>
                        <a:rPr lang="en-US" sz="1700" b="1" i="1" dirty="0">
                          <a:solidFill>
                            <a:schemeClr val="tx1"/>
                          </a:solidFill>
                        </a:rPr>
                        <a:t>-4.2%</a:t>
                      </a:r>
                    </a:p>
                  </a:txBody>
                  <a:tcPr>
                    <a:solidFill>
                      <a:srgbClr val="CFD5EA"/>
                    </a:solidFill>
                  </a:tcPr>
                </a:tc>
                <a:tc>
                  <a:txBody>
                    <a:bodyPr/>
                    <a:lstStyle/>
                    <a:p>
                      <a:pPr algn="ctr"/>
                      <a:r>
                        <a:rPr lang="en-US" sz="1700" b="1" i="1" dirty="0">
                          <a:solidFill>
                            <a:schemeClr val="tx1"/>
                          </a:solidFill>
                        </a:rPr>
                        <a:t>2.1%</a:t>
                      </a:r>
                    </a:p>
                  </a:txBody>
                  <a:tcPr>
                    <a:solidFill>
                      <a:srgbClr val="CFD5EA"/>
                    </a:solidFill>
                  </a:tcPr>
                </a:tc>
                <a:tc>
                  <a:txBody>
                    <a:bodyPr/>
                    <a:lstStyle/>
                    <a:p>
                      <a:pPr algn="ctr"/>
                      <a:r>
                        <a:rPr lang="en-US" sz="1700" b="1" i="1" dirty="0">
                          <a:solidFill>
                            <a:schemeClr val="tx1"/>
                          </a:solidFill>
                        </a:rPr>
                        <a:t>4.9%</a:t>
                      </a:r>
                    </a:p>
                  </a:txBody>
                  <a:tcPr>
                    <a:solidFill>
                      <a:srgbClr val="CFD5EA"/>
                    </a:solidFill>
                  </a:tcPr>
                </a:tc>
                <a:extLst>
                  <a:ext uri="{0D108BD9-81ED-4DB2-BD59-A6C34878D82A}">
                    <a16:rowId xmlns:a16="http://schemas.microsoft.com/office/drawing/2014/main" val="2292027061"/>
                  </a:ext>
                </a:extLst>
              </a:tr>
              <a:tr h="445274">
                <a:tc>
                  <a:txBody>
                    <a:bodyPr/>
                    <a:lstStyle/>
                    <a:p>
                      <a:pPr algn="ctr"/>
                      <a:r>
                        <a:rPr lang="en-US" sz="1700" b="1" i="1" dirty="0"/>
                        <a:t>BABY BOOMERS (1946 - 1964)</a:t>
                      </a:r>
                    </a:p>
                  </a:txBody>
                  <a:tcPr>
                    <a:solidFill>
                      <a:srgbClr val="E9EBF5"/>
                    </a:solidFill>
                  </a:tcPr>
                </a:tc>
                <a:tc>
                  <a:txBody>
                    <a:bodyPr/>
                    <a:lstStyle/>
                    <a:p>
                      <a:pPr algn="ctr"/>
                      <a:r>
                        <a:rPr lang="en-US" sz="1700" b="1" i="1" dirty="0"/>
                        <a:t>21.8%</a:t>
                      </a:r>
                    </a:p>
                  </a:txBody>
                  <a:tcPr>
                    <a:solidFill>
                      <a:srgbClr val="E9EBF5"/>
                    </a:solidFill>
                  </a:tcPr>
                </a:tc>
                <a:tc>
                  <a:txBody>
                    <a:bodyPr/>
                    <a:lstStyle/>
                    <a:p>
                      <a:pPr algn="ctr"/>
                      <a:r>
                        <a:rPr lang="en-US" sz="1700" b="1" i="1" dirty="0"/>
                        <a:t>29.9%</a:t>
                      </a:r>
                    </a:p>
                  </a:txBody>
                  <a:tcPr>
                    <a:solidFill>
                      <a:srgbClr val="E9EBF5"/>
                    </a:solidFill>
                  </a:tcPr>
                </a:tc>
                <a:tc>
                  <a:txBody>
                    <a:bodyPr/>
                    <a:lstStyle/>
                    <a:p>
                      <a:pPr algn="ctr"/>
                      <a:r>
                        <a:rPr lang="en-US" sz="1700" b="1" i="1" dirty="0"/>
                        <a:t>-18.7%</a:t>
                      </a:r>
                    </a:p>
                  </a:txBody>
                  <a:tcPr>
                    <a:solidFill>
                      <a:srgbClr val="E9EBF5"/>
                    </a:solidFill>
                  </a:tcPr>
                </a:tc>
                <a:tc>
                  <a:txBody>
                    <a:bodyPr/>
                    <a:lstStyle/>
                    <a:p>
                      <a:pPr algn="ctr"/>
                      <a:r>
                        <a:rPr lang="en-US" sz="1700" b="1" i="1" dirty="0"/>
                        <a:t>20.9%</a:t>
                      </a:r>
                    </a:p>
                  </a:txBody>
                  <a:tcPr>
                    <a:solidFill>
                      <a:srgbClr val="E9EBF5"/>
                    </a:solidFill>
                  </a:tcPr>
                </a:tc>
                <a:tc>
                  <a:txBody>
                    <a:bodyPr/>
                    <a:lstStyle/>
                    <a:p>
                      <a:pPr algn="ctr"/>
                      <a:r>
                        <a:rPr lang="en-US" sz="1700" b="1" i="1" dirty="0"/>
                        <a:t>9.0%</a:t>
                      </a:r>
                    </a:p>
                  </a:txBody>
                  <a:tcPr>
                    <a:solidFill>
                      <a:srgbClr val="E9EBF5"/>
                    </a:solidFill>
                  </a:tcPr>
                </a:tc>
                <a:extLst>
                  <a:ext uri="{0D108BD9-81ED-4DB2-BD59-A6C34878D82A}">
                    <a16:rowId xmlns:a16="http://schemas.microsoft.com/office/drawing/2014/main" val="3124275464"/>
                  </a:ext>
                </a:extLst>
              </a:tr>
              <a:tr h="445274">
                <a:tc>
                  <a:txBody>
                    <a:bodyPr/>
                    <a:lstStyle/>
                    <a:p>
                      <a:pPr algn="ctr"/>
                      <a:r>
                        <a:rPr lang="en-US" sz="1700" b="1" i="1" dirty="0"/>
                        <a:t>GENERATION X (1965 - 1980)</a:t>
                      </a:r>
                    </a:p>
                  </a:txBody>
                  <a:tcPr>
                    <a:solidFill>
                      <a:srgbClr val="CFD5EA"/>
                    </a:solidFill>
                  </a:tcPr>
                </a:tc>
                <a:tc>
                  <a:txBody>
                    <a:bodyPr/>
                    <a:lstStyle/>
                    <a:p>
                      <a:pPr algn="ctr"/>
                      <a:r>
                        <a:rPr lang="en-US" sz="1700" b="1" i="1" dirty="0"/>
                        <a:t>19.9%</a:t>
                      </a:r>
                    </a:p>
                  </a:txBody>
                  <a:tcPr>
                    <a:solidFill>
                      <a:srgbClr val="CFD5EA"/>
                    </a:solidFill>
                  </a:tcPr>
                </a:tc>
                <a:tc>
                  <a:txBody>
                    <a:bodyPr/>
                    <a:lstStyle/>
                    <a:p>
                      <a:pPr algn="ctr"/>
                      <a:r>
                        <a:rPr lang="en-US" sz="1700" b="1" i="1" dirty="0"/>
                        <a:t>37.2%</a:t>
                      </a:r>
                    </a:p>
                  </a:txBody>
                  <a:tcPr>
                    <a:solidFill>
                      <a:srgbClr val="CFD5EA"/>
                    </a:solidFill>
                  </a:tcPr>
                </a:tc>
                <a:tc>
                  <a:txBody>
                    <a:bodyPr/>
                    <a:lstStyle/>
                    <a:p>
                      <a:pPr algn="ctr"/>
                      <a:r>
                        <a:rPr lang="en-US" sz="1700" b="1" i="1" dirty="0"/>
                        <a:t>11.2%</a:t>
                      </a:r>
                    </a:p>
                  </a:txBody>
                  <a:tcPr>
                    <a:solidFill>
                      <a:srgbClr val="CFD5EA"/>
                    </a:solidFill>
                  </a:tcPr>
                </a:tc>
                <a:tc>
                  <a:txBody>
                    <a:bodyPr/>
                    <a:lstStyle/>
                    <a:p>
                      <a:pPr algn="ctr"/>
                      <a:r>
                        <a:rPr lang="en-US" sz="1700" b="1" i="1" dirty="0"/>
                        <a:t>50.1%</a:t>
                      </a:r>
                    </a:p>
                  </a:txBody>
                  <a:tcPr>
                    <a:solidFill>
                      <a:srgbClr val="CFD5EA"/>
                    </a:solidFill>
                  </a:tcPr>
                </a:tc>
                <a:tc>
                  <a:txBody>
                    <a:bodyPr/>
                    <a:lstStyle/>
                    <a:p>
                      <a:pPr algn="ctr"/>
                      <a:r>
                        <a:rPr lang="en-US" sz="1700" b="1" i="1" dirty="0"/>
                        <a:t>-12.9%</a:t>
                      </a:r>
                    </a:p>
                  </a:txBody>
                  <a:tcPr>
                    <a:solidFill>
                      <a:srgbClr val="CFD5EA"/>
                    </a:solidFill>
                  </a:tcPr>
                </a:tc>
                <a:extLst>
                  <a:ext uri="{0D108BD9-81ED-4DB2-BD59-A6C34878D82A}">
                    <a16:rowId xmlns:a16="http://schemas.microsoft.com/office/drawing/2014/main" val="2048995916"/>
                  </a:ext>
                </a:extLst>
              </a:tr>
              <a:tr h="445274">
                <a:tc>
                  <a:txBody>
                    <a:bodyPr/>
                    <a:lstStyle/>
                    <a:p>
                      <a:pPr algn="ctr"/>
                      <a:r>
                        <a:rPr lang="en-US" sz="1700" b="1" i="1" dirty="0"/>
                        <a:t>MILLENNIAL (1981 - 1996)</a:t>
                      </a:r>
                    </a:p>
                  </a:txBody>
                  <a:tcPr>
                    <a:solidFill>
                      <a:srgbClr val="E9EBF5"/>
                    </a:solidFill>
                  </a:tcPr>
                </a:tc>
                <a:tc>
                  <a:txBody>
                    <a:bodyPr/>
                    <a:lstStyle/>
                    <a:p>
                      <a:pPr algn="ctr"/>
                      <a:r>
                        <a:rPr lang="en-US" sz="1700" b="1" i="1" dirty="0"/>
                        <a:t>22.0%</a:t>
                      </a:r>
                    </a:p>
                  </a:txBody>
                  <a:tcPr>
                    <a:solidFill>
                      <a:srgbClr val="E9EBF5"/>
                    </a:solidFill>
                  </a:tcPr>
                </a:tc>
                <a:tc>
                  <a:txBody>
                    <a:bodyPr/>
                    <a:lstStyle/>
                    <a:p>
                      <a:pPr algn="ctr"/>
                      <a:r>
                        <a:rPr lang="en-US" sz="1700" b="1" i="1" dirty="0"/>
                        <a:t>7.1%</a:t>
                      </a:r>
                    </a:p>
                  </a:txBody>
                  <a:tcPr>
                    <a:solidFill>
                      <a:srgbClr val="E9EBF5"/>
                    </a:solidFill>
                  </a:tcPr>
                </a:tc>
                <a:tc>
                  <a:txBody>
                    <a:bodyPr/>
                    <a:lstStyle/>
                    <a:p>
                      <a:pPr algn="ctr"/>
                      <a:r>
                        <a:rPr lang="en-US" sz="1700" b="1" i="1" dirty="0"/>
                        <a:t>-72.3%</a:t>
                      </a:r>
                    </a:p>
                  </a:txBody>
                  <a:tcPr>
                    <a:solidFill>
                      <a:srgbClr val="E9EBF5"/>
                    </a:solidFill>
                  </a:tcPr>
                </a:tc>
                <a:tc>
                  <a:txBody>
                    <a:bodyPr/>
                    <a:lstStyle/>
                    <a:p>
                      <a:pPr algn="ctr"/>
                      <a:r>
                        <a:rPr lang="en-US" sz="1700" b="1" i="1" dirty="0"/>
                        <a:t>23.6%</a:t>
                      </a:r>
                    </a:p>
                  </a:txBody>
                  <a:tcPr>
                    <a:solidFill>
                      <a:srgbClr val="E9EBF5"/>
                    </a:solidFill>
                  </a:tcPr>
                </a:tc>
                <a:tc>
                  <a:txBody>
                    <a:bodyPr/>
                    <a:lstStyle/>
                    <a:p>
                      <a:pPr algn="ctr"/>
                      <a:r>
                        <a:rPr lang="en-US" sz="1700" b="1" i="1" dirty="0"/>
                        <a:t>-16.5%</a:t>
                      </a:r>
                    </a:p>
                  </a:txBody>
                  <a:tcPr>
                    <a:solidFill>
                      <a:srgbClr val="E9EBF5"/>
                    </a:solidFill>
                  </a:tcPr>
                </a:tc>
                <a:extLst>
                  <a:ext uri="{0D108BD9-81ED-4DB2-BD59-A6C34878D82A}">
                    <a16:rowId xmlns:a16="http://schemas.microsoft.com/office/drawing/2014/main" val="1408051919"/>
                  </a:ext>
                </a:extLst>
              </a:tr>
            </a:tbl>
          </a:graphicData>
        </a:graphic>
      </p:graphicFrame>
      <p:sp>
        <p:nvSpPr>
          <p:cNvPr id="4" name="Rectangle: Rounded Corners 3">
            <a:extLst>
              <a:ext uri="{FF2B5EF4-FFF2-40B4-BE49-F238E27FC236}">
                <a16:creationId xmlns:a16="http://schemas.microsoft.com/office/drawing/2014/main" id="{E645579E-1BDD-40A6-9BA0-0D47BEE529DA}"/>
              </a:ext>
            </a:extLst>
          </p:cNvPr>
          <p:cNvSpPr/>
          <p:nvPr/>
        </p:nvSpPr>
        <p:spPr>
          <a:xfrm>
            <a:off x="548642" y="4769078"/>
            <a:ext cx="2499358" cy="1164362"/>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056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F4159-AD80-4642-9990-62ECAA33B8F3}"/>
              </a:ext>
            </a:extLst>
          </p:cNvPr>
          <p:cNvSpPr>
            <a:spLocks noGrp="1"/>
          </p:cNvSpPr>
          <p:nvPr>
            <p:ph type="title"/>
          </p:nvPr>
        </p:nvSpPr>
        <p:spPr/>
        <p:txBody>
          <a:bodyPr/>
          <a:lstStyle/>
          <a:p>
            <a:r>
              <a:rPr lang="en-US" b="1" dirty="0"/>
              <a:t>Increasing Diversity</a:t>
            </a:r>
          </a:p>
        </p:txBody>
      </p:sp>
      <p:pic>
        <p:nvPicPr>
          <p:cNvPr id="4" name="Picture 3">
            <a:extLst>
              <a:ext uri="{FF2B5EF4-FFF2-40B4-BE49-F238E27FC236}">
                <a16:creationId xmlns:a16="http://schemas.microsoft.com/office/drawing/2014/main" id="{239454C8-19BD-44D8-A674-2CA6CBAB1FF3}"/>
              </a:ext>
            </a:extLst>
          </p:cNvPr>
          <p:cNvPicPr>
            <a:picLocks noChangeAspect="1"/>
          </p:cNvPicPr>
          <p:nvPr/>
        </p:nvPicPr>
        <p:blipFill rotWithShape="1">
          <a:blip r:embed="rId3" cstate="print"/>
          <a:srcRect l="3472" t="31070" r="3333" b="17445"/>
          <a:stretch/>
        </p:blipFill>
        <p:spPr>
          <a:xfrm>
            <a:off x="627098" y="2370702"/>
            <a:ext cx="7889804" cy="2489130"/>
          </a:xfrm>
          <a:prstGeom prst="rect">
            <a:avLst/>
          </a:prstGeom>
        </p:spPr>
      </p:pic>
    </p:spTree>
    <p:extLst>
      <p:ext uri="{BB962C8B-B14F-4D97-AF65-F5344CB8AC3E}">
        <p14:creationId xmlns:p14="http://schemas.microsoft.com/office/powerpoint/2010/main" val="61122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599BC-0C64-4FAD-858A-80356891DCC8}"/>
              </a:ext>
            </a:extLst>
          </p:cNvPr>
          <p:cNvSpPr>
            <a:spLocks noGrp="1"/>
          </p:cNvSpPr>
          <p:nvPr>
            <p:ph type="title"/>
          </p:nvPr>
        </p:nvSpPr>
        <p:spPr/>
        <p:txBody>
          <a:bodyPr/>
          <a:lstStyle/>
          <a:p>
            <a:r>
              <a:rPr lang="en-US"/>
              <a:t>Diversity</a:t>
            </a:r>
          </a:p>
        </p:txBody>
      </p:sp>
      <p:sp>
        <p:nvSpPr>
          <p:cNvPr id="5" name="TextBox 4">
            <a:extLst>
              <a:ext uri="{FF2B5EF4-FFF2-40B4-BE49-F238E27FC236}">
                <a16:creationId xmlns:a16="http://schemas.microsoft.com/office/drawing/2014/main" id="{630F5205-E39B-44E5-B328-8B070BB487CD}"/>
              </a:ext>
            </a:extLst>
          </p:cNvPr>
          <p:cNvSpPr txBox="1"/>
          <p:nvPr/>
        </p:nvSpPr>
        <p:spPr>
          <a:xfrm>
            <a:off x="1354667" y="2065867"/>
            <a:ext cx="5808133" cy="646331"/>
          </a:xfrm>
          <a:prstGeom prst="rect">
            <a:avLst/>
          </a:prstGeom>
          <a:noFill/>
        </p:spPr>
        <p:txBody>
          <a:bodyPr wrap="square" rtlCol="0">
            <a:spAutoFit/>
          </a:bodyPr>
          <a:lstStyle/>
          <a:p>
            <a:endParaRPr lang="en-US" dirty="0"/>
          </a:p>
          <a:p>
            <a:endParaRPr lang="en-US" dirty="0"/>
          </a:p>
        </p:txBody>
      </p:sp>
      <p:pic>
        <p:nvPicPr>
          <p:cNvPr id="6" name="Picture 5">
            <a:extLst>
              <a:ext uri="{FF2B5EF4-FFF2-40B4-BE49-F238E27FC236}">
                <a16:creationId xmlns:a16="http://schemas.microsoft.com/office/drawing/2014/main" id="{2E678BB3-FEB9-45BB-B1BF-8FB509A7EF24}"/>
              </a:ext>
            </a:extLst>
          </p:cNvPr>
          <p:cNvPicPr>
            <a:picLocks noChangeAspect="1"/>
          </p:cNvPicPr>
          <p:nvPr/>
        </p:nvPicPr>
        <p:blipFill>
          <a:blip r:embed="rId3"/>
          <a:stretch>
            <a:fillRect/>
          </a:stretch>
        </p:blipFill>
        <p:spPr>
          <a:xfrm>
            <a:off x="1065396" y="1987560"/>
            <a:ext cx="7449954" cy="3855933"/>
          </a:xfrm>
          <a:prstGeom prst="rect">
            <a:avLst/>
          </a:prstGeom>
        </p:spPr>
      </p:pic>
    </p:spTree>
    <p:extLst>
      <p:ext uri="{BB962C8B-B14F-4D97-AF65-F5344CB8AC3E}">
        <p14:creationId xmlns:p14="http://schemas.microsoft.com/office/powerpoint/2010/main" val="2271840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9E1848-B5CE-3A49-BFD4-1390794BB848}"/>
              </a:ext>
            </a:extLst>
          </p:cNvPr>
          <p:cNvSpPr>
            <a:spLocks noGrp="1"/>
          </p:cNvSpPr>
          <p:nvPr>
            <p:ph type="title"/>
          </p:nvPr>
        </p:nvSpPr>
        <p:spPr>
          <a:xfrm>
            <a:off x="628650" y="365126"/>
            <a:ext cx="7886700" cy="734469"/>
          </a:xfrm>
        </p:spPr>
        <p:txBody>
          <a:bodyPr>
            <a:normAutofit/>
          </a:bodyPr>
          <a:lstStyle/>
          <a:p>
            <a:r>
              <a:rPr lang="en-US" b="1" dirty="0">
                <a:solidFill>
                  <a:schemeClr val="bg1"/>
                </a:solidFill>
              </a:rPr>
              <a:t>Diversity Strengthens</a:t>
            </a:r>
          </a:p>
        </p:txBody>
      </p:sp>
      <p:pic>
        <p:nvPicPr>
          <p:cNvPr id="12" name="Picture 11">
            <a:extLst>
              <a:ext uri="{FF2B5EF4-FFF2-40B4-BE49-F238E27FC236}">
                <a16:creationId xmlns:a16="http://schemas.microsoft.com/office/drawing/2014/main" id="{C97FE57D-64B0-49DE-A152-30F5C68B6F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7165" y="1452303"/>
            <a:ext cx="6787972" cy="5132155"/>
          </a:xfrm>
          <a:prstGeom prst="rect">
            <a:avLst/>
          </a:prstGeom>
          <a:ln>
            <a:noFill/>
          </a:ln>
        </p:spPr>
      </p:pic>
      <p:sp>
        <p:nvSpPr>
          <p:cNvPr id="13" name="Rectangle 12">
            <a:extLst>
              <a:ext uri="{FF2B5EF4-FFF2-40B4-BE49-F238E27FC236}">
                <a16:creationId xmlns:a16="http://schemas.microsoft.com/office/drawing/2014/main" id="{211ED6B3-454D-4A9C-91FA-0778A5E143B2}"/>
              </a:ext>
            </a:extLst>
          </p:cNvPr>
          <p:cNvSpPr/>
          <p:nvPr/>
        </p:nvSpPr>
        <p:spPr>
          <a:xfrm>
            <a:off x="6221283" y="2029985"/>
            <a:ext cx="1633854"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Perspectives</a:t>
            </a:r>
          </a:p>
        </p:txBody>
      </p:sp>
      <p:sp>
        <p:nvSpPr>
          <p:cNvPr id="14" name="Rectangle 13">
            <a:extLst>
              <a:ext uri="{FF2B5EF4-FFF2-40B4-BE49-F238E27FC236}">
                <a16:creationId xmlns:a16="http://schemas.microsoft.com/office/drawing/2014/main" id="{D60437F3-B49C-456F-8014-0A112C75429A}"/>
              </a:ext>
            </a:extLst>
          </p:cNvPr>
          <p:cNvSpPr/>
          <p:nvPr/>
        </p:nvSpPr>
        <p:spPr>
          <a:xfrm>
            <a:off x="4820822" y="2291568"/>
            <a:ext cx="1047750"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Ethnicity</a:t>
            </a:r>
          </a:p>
        </p:txBody>
      </p:sp>
      <p:sp>
        <p:nvSpPr>
          <p:cNvPr id="16" name="Rectangle 15">
            <a:extLst>
              <a:ext uri="{FF2B5EF4-FFF2-40B4-BE49-F238E27FC236}">
                <a16:creationId xmlns:a16="http://schemas.microsoft.com/office/drawing/2014/main" id="{AA0C064E-B698-4B20-8C68-A23DADD1D120}"/>
              </a:ext>
            </a:extLst>
          </p:cNvPr>
          <p:cNvSpPr/>
          <p:nvPr/>
        </p:nvSpPr>
        <p:spPr>
          <a:xfrm>
            <a:off x="2956419" y="1907515"/>
            <a:ext cx="1320231"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Experiences</a:t>
            </a:r>
          </a:p>
        </p:txBody>
      </p:sp>
      <p:sp>
        <p:nvSpPr>
          <p:cNvPr id="17" name="Rectangle 16">
            <a:extLst>
              <a:ext uri="{FF2B5EF4-FFF2-40B4-BE49-F238E27FC236}">
                <a16:creationId xmlns:a16="http://schemas.microsoft.com/office/drawing/2014/main" id="{2162B988-FFC7-43D7-BFEC-98E60CB5700A}"/>
              </a:ext>
            </a:extLst>
          </p:cNvPr>
          <p:cNvSpPr/>
          <p:nvPr/>
        </p:nvSpPr>
        <p:spPr>
          <a:xfrm>
            <a:off x="1288863" y="4018381"/>
            <a:ext cx="1282887"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Nationality</a:t>
            </a:r>
          </a:p>
        </p:txBody>
      </p:sp>
      <p:sp>
        <p:nvSpPr>
          <p:cNvPr id="18" name="Rectangle 17">
            <a:extLst>
              <a:ext uri="{FF2B5EF4-FFF2-40B4-BE49-F238E27FC236}">
                <a16:creationId xmlns:a16="http://schemas.microsoft.com/office/drawing/2014/main" id="{2EFA243A-D5E8-4895-82B6-86F8F841E1AD}"/>
              </a:ext>
            </a:extLst>
          </p:cNvPr>
          <p:cNvSpPr/>
          <p:nvPr/>
        </p:nvSpPr>
        <p:spPr>
          <a:xfrm>
            <a:off x="6564941" y="3776299"/>
            <a:ext cx="1047750"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Religion</a:t>
            </a:r>
          </a:p>
        </p:txBody>
      </p:sp>
      <p:sp>
        <p:nvSpPr>
          <p:cNvPr id="19" name="Rectangle 18">
            <a:extLst>
              <a:ext uri="{FF2B5EF4-FFF2-40B4-BE49-F238E27FC236}">
                <a16:creationId xmlns:a16="http://schemas.microsoft.com/office/drawing/2014/main" id="{A9C6EAC0-9A8A-4F48-A587-DA27ED242AB2}"/>
              </a:ext>
            </a:extLst>
          </p:cNvPr>
          <p:cNvSpPr/>
          <p:nvPr/>
        </p:nvSpPr>
        <p:spPr>
          <a:xfrm>
            <a:off x="1315804" y="5544565"/>
            <a:ext cx="1132305"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Language</a:t>
            </a:r>
          </a:p>
        </p:txBody>
      </p:sp>
      <p:sp>
        <p:nvSpPr>
          <p:cNvPr id="20" name="Rectangle 19">
            <a:extLst>
              <a:ext uri="{FF2B5EF4-FFF2-40B4-BE49-F238E27FC236}">
                <a16:creationId xmlns:a16="http://schemas.microsoft.com/office/drawing/2014/main" id="{8C2EE843-4610-442F-BFA7-87380063307F}"/>
              </a:ext>
            </a:extLst>
          </p:cNvPr>
          <p:cNvSpPr/>
          <p:nvPr/>
        </p:nvSpPr>
        <p:spPr>
          <a:xfrm>
            <a:off x="3134607" y="3840186"/>
            <a:ext cx="1047750"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Thinking Style</a:t>
            </a:r>
          </a:p>
        </p:txBody>
      </p:sp>
      <p:sp>
        <p:nvSpPr>
          <p:cNvPr id="21" name="Rectangle 20">
            <a:extLst>
              <a:ext uri="{FF2B5EF4-FFF2-40B4-BE49-F238E27FC236}">
                <a16:creationId xmlns:a16="http://schemas.microsoft.com/office/drawing/2014/main" id="{E98736A4-1CAB-4994-9FD2-EB873FA6CFEC}"/>
              </a:ext>
            </a:extLst>
          </p:cNvPr>
          <p:cNvSpPr/>
          <p:nvPr/>
        </p:nvSpPr>
        <p:spPr>
          <a:xfrm>
            <a:off x="1354003" y="2291568"/>
            <a:ext cx="1047750"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Culture</a:t>
            </a:r>
          </a:p>
        </p:txBody>
      </p:sp>
      <p:sp>
        <p:nvSpPr>
          <p:cNvPr id="29" name="Rectangle 28">
            <a:extLst>
              <a:ext uri="{FF2B5EF4-FFF2-40B4-BE49-F238E27FC236}">
                <a16:creationId xmlns:a16="http://schemas.microsoft.com/office/drawing/2014/main" id="{89532B3D-DC3A-402A-AD39-8466045F7C3D}"/>
              </a:ext>
            </a:extLst>
          </p:cNvPr>
          <p:cNvSpPr/>
          <p:nvPr/>
        </p:nvSpPr>
        <p:spPr>
          <a:xfrm>
            <a:off x="4792653" y="3870372"/>
            <a:ext cx="1047750"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Age</a:t>
            </a:r>
          </a:p>
        </p:txBody>
      </p:sp>
      <p:sp>
        <p:nvSpPr>
          <p:cNvPr id="30" name="Rectangle 29">
            <a:extLst>
              <a:ext uri="{FF2B5EF4-FFF2-40B4-BE49-F238E27FC236}">
                <a16:creationId xmlns:a16="http://schemas.microsoft.com/office/drawing/2014/main" id="{5B90FE6B-C1B2-4D36-946D-5C4A0B992E34}"/>
              </a:ext>
            </a:extLst>
          </p:cNvPr>
          <p:cNvSpPr/>
          <p:nvPr/>
        </p:nvSpPr>
        <p:spPr>
          <a:xfrm>
            <a:off x="3172411" y="5485071"/>
            <a:ext cx="1047750"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Gender</a:t>
            </a:r>
          </a:p>
        </p:txBody>
      </p:sp>
      <p:sp>
        <p:nvSpPr>
          <p:cNvPr id="31" name="Rectangle 30">
            <a:extLst>
              <a:ext uri="{FF2B5EF4-FFF2-40B4-BE49-F238E27FC236}">
                <a16:creationId xmlns:a16="http://schemas.microsoft.com/office/drawing/2014/main" id="{F7F31C1B-6AD7-431C-BC4F-52991E9E43BE}"/>
              </a:ext>
            </a:extLst>
          </p:cNvPr>
          <p:cNvSpPr/>
          <p:nvPr/>
        </p:nvSpPr>
        <p:spPr>
          <a:xfrm>
            <a:off x="4792653" y="5388806"/>
            <a:ext cx="1047750"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Skills</a:t>
            </a:r>
          </a:p>
        </p:txBody>
      </p:sp>
      <p:sp>
        <p:nvSpPr>
          <p:cNvPr id="34" name="Rectangle 33">
            <a:extLst>
              <a:ext uri="{FF2B5EF4-FFF2-40B4-BE49-F238E27FC236}">
                <a16:creationId xmlns:a16="http://schemas.microsoft.com/office/drawing/2014/main" id="{D9EFA93E-EBAF-48FC-AE8E-AED375B339E5}"/>
              </a:ext>
            </a:extLst>
          </p:cNvPr>
          <p:cNvSpPr/>
          <p:nvPr/>
        </p:nvSpPr>
        <p:spPr>
          <a:xfrm>
            <a:off x="6309970" y="5544565"/>
            <a:ext cx="1282887" cy="484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Job Level</a:t>
            </a:r>
          </a:p>
        </p:txBody>
      </p:sp>
    </p:spTree>
    <p:extLst>
      <p:ext uri="{BB962C8B-B14F-4D97-AF65-F5344CB8AC3E}">
        <p14:creationId xmlns:p14="http://schemas.microsoft.com/office/powerpoint/2010/main" val="426766005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25879</TotalTime>
  <Words>2162</Words>
  <Application>Microsoft Office PowerPoint</Application>
  <PresentationFormat>On-screen Show (4:3)</PresentationFormat>
  <Paragraphs>275</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Symbol</vt:lpstr>
      <vt:lpstr>Office Theme</vt:lpstr>
      <vt:lpstr>  DCS 512  Recruiting for Diversity    </vt:lpstr>
      <vt:lpstr>Course Objectives</vt:lpstr>
      <vt:lpstr>What’s Important?</vt:lpstr>
      <vt:lpstr>Diversity and Gender</vt:lpstr>
      <vt:lpstr>Diversity and Ethnicity</vt:lpstr>
      <vt:lpstr>Diversity and Age</vt:lpstr>
      <vt:lpstr>Increasing Diversity</vt:lpstr>
      <vt:lpstr>Diversity</vt:lpstr>
      <vt:lpstr>Diversity Strengthens</vt:lpstr>
      <vt:lpstr>Recruiting Think Abouts</vt:lpstr>
      <vt:lpstr>Recruitment-First Ask Ourselves</vt:lpstr>
      <vt:lpstr>PowerPoint Presentation</vt:lpstr>
      <vt:lpstr>Conversations</vt:lpstr>
      <vt:lpstr>Interview Process</vt:lpstr>
      <vt:lpstr>Finding Volunteers</vt:lpstr>
      <vt:lpstr>Be An Upstander</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Kresha Alvarado</dc:creator>
  <cp:lastModifiedBy>Kresha Alvarado</cp:lastModifiedBy>
  <cp:revision>208</cp:revision>
  <cp:lastPrinted>2021-12-01T01:49:59Z</cp:lastPrinted>
  <dcterms:created xsi:type="dcterms:W3CDTF">2017-02-14T13:02:44Z</dcterms:created>
  <dcterms:modified xsi:type="dcterms:W3CDTF">2022-02-09T02:33:49Z</dcterms:modified>
</cp:coreProperties>
</file>