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3"/>
  </p:notesMasterIdLst>
  <p:sldIdLst>
    <p:sldId id="256" r:id="rId2"/>
    <p:sldId id="257" r:id="rId3"/>
    <p:sldId id="258" r:id="rId4"/>
    <p:sldId id="260" r:id="rId5"/>
    <p:sldId id="276" r:id="rId6"/>
    <p:sldId id="259"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modifyVerifier cryptProviderType="rsaAES" cryptAlgorithmClass="hash" cryptAlgorithmType="typeAny" cryptAlgorithmSid="14" spinCount="100000" saltData="iFgQU4VNxKyz4WvkvUsUpA==" hashData="nbglLA+lWE/2jonhAJ0pLZ7pLVzSS0gv+0EkSd19zPhoauQw7hYdGqYqz3B33+xzjS5mSvLrUTSVHqZcWV+HLg=="/>
  <p:extLst>
    <p:ext uri="{EFAFB233-063F-42B5-8137-9DF3F51BA10A}">
      <p15:sldGuideLst xmlns:p15="http://schemas.microsoft.com/office/powerpoint/2012/main"/>
    </p:ext>
    <p:ext uri="{2D200454-40CA-4A62-9FC3-DE9A4176ACB9}">
      <p15:notes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6" roundtripDataSignature="AMtx7miXKISZDCxNBM31Q2yXDa+DJIvsY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resha Alvarado" initials="" lastIdx="5" clrIdx="0"/>
  <p:cmAuthor id="1" name="Mati Mayfield" initial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CEDB3D-4C1B-4AD4-839D-48083D540892}" v="4" dt="2024-04-09T14:50:04.5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5088" autoAdjust="0"/>
  </p:normalViewPr>
  <p:slideViewPr>
    <p:cSldViewPr snapToGrid="0">
      <p:cViewPr varScale="1">
        <p:scale>
          <a:sx n="61" d="100"/>
          <a:sy n="61" d="100"/>
        </p:scale>
        <p:origin x="3054" y="60"/>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84" d="100"/>
          <a:sy n="84" d="100"/>
        </p:scale>
        <p:origin x="3912"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customschemas.google.com/relationships/presentationmetadata" Target="meta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 Mayfield" clId="Web-{EF638217-A7E5-4636-8B48-607F351EB170}"/>
    <pc:docChg chg="modSld">
      <pc:chgData name="M Mayfield" userId="" providerId="" clId="Web-{EF638217-A7E5-4636-8B48-607F351EB170}" dt="2024-04-04T23:19:06.904" v="793" actId="1076"/>
      <pc:docMkLst>
        <pc:docMk/>
      </pc:docMkLst>
      <pc:sldChg chg="modNotes">
        <pc:chgData name="M Mayfield" userId="" providerId="" clId="Web-{EF638217-A7E5-4636-8B48-607F351EB170}" dt="2024-04-04T22:35:25.861" v="789"/>
        <pc:sldMkLst>
          <pc:docMk/>
          <pc:sldMk cId="0" sldId="258"/>
        </pc:sldMkLst>
      </pc:sldChg>
      <pc:sldChg chg="addSp delSp modSp modNotes">
        <pc:chgData name="M Mayfield" userId="" providerId="" clId="Web-{EF638217-A7E5-4636-8B48-607F351EB170}" dt="2024-04-04T23:19:06.904" v="793" actId="1076"/>
        <pc:sldMkLst>
          <pc:docMk/>
          <pc:sldMk cId="1650140547" sldId="276"/>
        </pc:sldMkLst>
        <pc:spChg chg="del">
          <ac:chgData name="M Mayfield" userId="" providerId="" clId="Web-{EF638217-A7E5-4636-8B48-607F351EB170}" dt="2024-04-04T22:04:24.480" v="182"/>
          <ac:spMkLst>
            <pc:docMk/>
            <pc:sldMk cId="1650140547" sldId="276"/>
            <ac:spMk id="3" creationId="{32D7AADA-FB27-F98D-81B3-B0A422FFFB63}"/>
          </ac:spMkLst>
        </pc:spChg>
        <pc:picChg chg="add mod">
          <ac:chgData name="M Mayfield" userId="" providerId="" clId="Web-{EF638217-A7E5-4636-8B48-607F351EB170}" dt="2024-04-04T23:19:06.904" v="793" actId="1076"/>
          <ac:picMkLst>
            <pc:docMk/>
            <pc:sldMk cId="1650140547" sldId="276"/>
            <ac:picMk id="3" creationId="{C39E0D0E-6B9E-61C2-188A-DF28B9FBFFA2}"/>
          </ac:picMkLst>
        </pc:picChg>
        <pc:picChg chg="add del mod">
          <ac:chgData name="M Mayfield" userId="" providerId="" clId="Web-{EF638217-A7E5-4636-8B48-607F351EB170}" dt="2024-04-04T22:05:43.888" v="188"/>
          <ac:picMkLst>
            <pc:docMk/>
            <pc:sldMk cId="1650140547" sldId="276"/>
            <ac:picMk id="4" creationId="{069DBB7C-8FA2-B4AC-6F87-E4E6295A5F00}"/>
          </ac:picMkLst>
        </pc:picChg>
        <pc:picChg chg="add del mod">
          <ac:chgData name="M Mayfield" userId="" providerId="" clId="Web-{EF638217-A7E5-4636-8B48-607F351EB170}" dt="2024-04-04T23:18:41.576" v="791"/>
          <ac:picMkLst>
            <pc:docMk/>
            <pc:sldMk cId="1650140547" sldId="276"/>
            <ac:picMk id="5" creationId="{9A65A53C-762F-D3EA-2239-AB9AA13A0646}"/>
          </ac:picMkLst>
        </pc:picChg>
      </pc:sldChg>
    </pc:docChg>
  </pc:docChgLst>
  <pc:docChgLst>
    <pc:chgData name="M Mayfield" clId="Web-{73CEDB3D-4C1B-4AD4-839D-48083D540892}"/>
    <pc:docChg chg="modSld">
      <pc:chgData name="M Mayfield" userId="" providerId="" clId="Web-{73CEDB3D-4C1B-4AD4-839D-48083D540892}" dt="2024-04-09T14:51:14.220" v="29"/>
      <pc:docMkLst>
        <pc:docMk/>
      </pc:docMkLst>
      <pc:sldChg chg="modSp modNotes">
        <pc:chgData name="M Mayfield" userId="" providerId="" clId="Web-{73CEDB3D-4C1B-4AD4-839D-48083D540892}" dt="2024-04-09T14:51:14.220" v="29"/>
        <pc:sldMkLst>
          <pc:docMk/>
          <pc:sldMk cId="0" sldId="259"/>
        </pc:sldMkLst>
        <pc:spChg chg="mod">
          <ac:chgData name="M Mayfield" userId="" providerId="" clId="Web-{73CEDB3D-4C1B-4AD4-839D-48083D540892}" dt="2024-04-09T14:50:04.577" v="5" actId="14100"/>
          <ac:spMkLst>
            <pc:docMk/>
            <pc:sldMk cId="0" sldId="259"/>
            <ac:spMk id="9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 name="Google Shape;65;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6" name="Google Shape;66;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371600" y="4826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3712684"/>
            <a:ext cx="5486400" cy="428831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b="1" i="1" dirty="0">
                <a:latin typeface="Calibri"/>
                <a:ea typeface="Calibri"/>
                <a:cs typeface="Calibri"/>
                <a:sym typeface="Calibri"/>
              </a:rPr>
              <a:t>Roundtable Activity #1 – 5 minutes</a:t>
            </a:r>
            <a:endParaRPr dirty="0">
              <a:latin typeface="Calibri"/>
              <a:ea typeface="Calibri"/>
              <a:cs typeface="Calibri"/>
              <a:sym typeface="Calibri"/>
            </a:endParaRPr>
          </a:p>
          <a:p>
            <a:pPr marL="0" marR="0" lvl="0" indent="0" algn="l" rtl="0">
              <a:spcBef>
                <a:spcPts val="0"/>
              </a:spcBef>
              <a:spcAft>
                <a:spcPts val="0"/>
              </a:spcAft>
              <a:buNone/>
            </a:pPr>
            <a:r>
              <a:rPr lang="en-US" b="1" dirty="0">
                <a:latin typeface="Calibri"/>
                <a:ea typeface="Calibri"/>
                <a:cs typeface="Calibri"/>
                <a:sym typeface="Calibri"/>
              </a:rPr>
              <a:t>Divide the class into groups. Have each group discuss the benefits of combination roundtables. </a:t>
            </a:r>
            <a:endParaRPr dirty="0">
              <a:latin typeface="Calibri"/>
              <a:ea typeface="Calibri"/>
              <a:cs typeface="Calibri"/>
              <a:sym typeface="Calibri"/>
            </a:endParaRPr>
          </a:p>
          <a:p>
            <a:pPr marL="0" marR="0" lvl="0" indent="0" algn="l" rtl="0">
              <a:spcBef>
                <a:spcPts val="0"/>
              </a:spcBef>
              <a:spcAft>
                <a:spcPts val="0"/>
              </a:spcAft>
              <a:buNone/>
            </a:pPr>
            <a:r>
              <a:rPr lang="en-US" b="1" dirty="0">
                <a:latin typeface="Calibri"/>
                <a:ea typeface="Calibri"/>
                <a:cs typeface="Calibri"/>
                <a:sym typeface="Calibri"/>
              </a:rPr>
              <a:t>Make a 3-month roundtable plan combining roundtable types.  </a:t>
            </a:r>
            <a:endParaRPr dirty="0">
              <a:latin typeface="Calibri"/>
              <a:ea typeface="Calibri"/>
              <a:cs typeface="Calibri"/>
              <a:sym typeface="Calibri"/>
            </a:endParaRPr>
          </a:p>
          <a:p>
            <a:pPr marL="457200" marR="0" lvl="0" indent="0" algn="l" rtl="0">
              <a:spcBef>
                <a:spcPts val="0"/>
              </a:spcBef>
              <a:spcAft>
                <a:spcPts val="0"/>
              </a:spcAft>
              <a:buNone/>
            </a:pPr>
            <a:r>
              <a:rPr lang="en-US" b="1" dirty="0">
                <a:latin typeface="Calibri"/>
                <a:ea typeface="Calibri"/>
                <a:cs typeface="Calibri"/>
                <a:sym typeface="Calibri"/>
              </a:rPr>
              <a:t>Example:</a:t>
            </a:r>
            <a:endParaRPr dirty="0">
              <a:latin typeface="Calibri"/>
              <a:ea typeface="Calibri"/>
              <a:cs typeface="Calibri"/>
              <a:sym typeface="Calibri"/>
            </a:endParaRPr>
          </a:p>
          <a:p>
            <a:pPr marL="457200" marR="0" lvl="0" indent="0" algn="l" rtl="0">
              <a:spcBef>
                <a:spcPts val="0"/>
              </a:spcBef>
              <a:spcAft>
                <a:spcPts val="0"/>
              </a:spcAft>
              <a:buNone/>
            </a:pPr>
            <a:r>
              <a:rPr lang="en-US" b="1" dirty="0">
                <a:latin typeface="Calibri"/>
                <a:ea typeface="Calibri"/>
                <a:cs typeface="Calibri"/>
                <a:sym typeface="Calibri"/>
              </a:rPr>
              <a:t>Month 1  Virtual District Roundtable</a:t>
            </a:r>
            <a:endParaRPr dirty="0">
              <a:latin typeface="Calibri"/>
              <a:ea typeface="Calibri"/>
              <a:cs typeface="Calibri"/>
              <a:sym typeface="Calibri"/>
            </a:endParaRPr>
          </a:p>
          <a:p>
            <a:pPr marL="457200" marR="0" lvl="0" indent="0" algn="l" rtl="0">
              <a:spcBef>
                <a:spcPts val="0"/>
              </a:spcBef>
              <a:spcAft>
                <a:spcPts val="0"/>
              </a:spcAft>
              <a:buNone/>
            </a:pPr>
            <a:r>
              <a:rPr lang="en-US" b="1" dirty="0">
                <a:latin typeface="Calibri"/>
                <a:ea typeface="Calibri"/>
                <a:cs typeface="Calibri"/>
                <a:sym typeface="Calibri"/>
              </a:rPr>
              <a:t>Month 2  In-Person District Roundtable</a:t>
            </a:r>
            <a:endParaRPr dirty="0">
              <a:latin typeface="Calibri"/>
              <a:ea typeface="Calibri"/>
              <a:cs typeface="Calibri"/>
              <a:sym typeface="Calibri"/>
            </a:endParaRPr>
          </a:p>
          <a:p>
            <a:pPr marL="457200" marR="0" lvl="0" indent="0" algn="l" rtl="0">
              <a:spcBef>
                <a:spcPts val="0"/>
              </a:spcBef>
              <a:spcAft>
                <a:spcPts val="0"/>
              </a:spcAft>
              <a:buNone/>
            </a:pPr>
            <a:r>
              <a:rPr lang="en-US" b="1" dirty="0">
                <a:latin typeface="Calibri"/>
                <a:ea typeface="Calibri"/>
                <a:cs typeface="Calibri"/>
                <a:sym typeface="Calibri"/>
              </a:rPr>
              <a:t>Month 3  In-Person Multi-District Roundtable</a:t>
            </a:r>
            <a:endParaRPr dirty="0">
              <a:latin typeface="Calibri"/>
              <a:ea typeface="Calibri"/>
              <a:cs typeface="Calibri"/>
              <a:sym typeface="Calibri"/>
            </a:endParaRPr>
          </a:p>
          <a:p>
            <a:pPr marL="0" marR="0" lvl="0" indent="0" algn="l" rtl="0">
              <a:spcBef>
                <a:spcPts val="0"/>
              </a:spcBef>
              <a:spcAft>
                <a:spcPts val="0"/>
              </a:spcAft>
              <a:buNone/>
            </a:pPr>
            <a:r>
              <a:rPr lang="en-US" b="1" dirty="0">
                <a:latin typeface="Calibri"/>
                <a:ea typeface="Calibri"/>
                <a:cs typeface="Calibri"/>
                <a:sym typeface="Calibri"/>
              </a:rPr>
              <a:t> </a:t>
            </a:r>
            <a:endParaRPr dirty="0">
              <a:latin typeface="Calibri"/>
              <a:ea typeface="Calibri"/>
              <a:cs typeface="Calibri"/>
              <a:sym typeface="Calibri"/>
            </a:endParaRPr>
          </a:p>
          <a:p>
            <a:pPr marL="0" marR="0" lvl="0" indent="0" algn="l" rtl="0">
              <a:spcBef>
                <a:spcPts val="0"/>
              </a:spcBef>
              <a:spcAft>
                <a:spcPts val="0"/>
              </a:spcAft>
              <a:buNone/>
            </a:pPr>
            <a:r>
              <a:rPr lang="en-US" b="1" dirty="0">
                <a:latin typeface="Calibri"/>
                <a:ea typeface="Calibri"/>
                <a:cs typeface="Calibri"/>
                <a:sym typeface="Calibri"/>
              </a:rPr>
              <a:t>Ask each group to consider how the roundtable combinations they create will benefit their units.</a:t>
            </a:r>
            <a:endParaRPr dirty="0">
              <a:latin typeface="Calibri"/>
              <a:ea typeface="Calibri"/>
              <a:cs typeface="Calibri"/>
              <a:sym typeface="Calibri"/>
            </a:endParaRPr>
          </a:p>
          <a:p>
            <a:pPr marL="0" marR="0" lvl="0" indent="0" algn="l" rtl="0">
              <a:spcBef>
                <a:spcPts val="0"/>
              </a:spcBef>
              <a:spcAft>
                <a:spcPts val="0"/>
              </a:spcAft>
              <a:buNone/>
            </a:pPr>
            <a:r>
              <a:rPr lang="en-US" b="1" dirty="0">
                <a:latin typeface="Calibri"/>
                <a:ea typeface="Calibri"/>
                <a:cs typeface="Calibri"/>
                <a:sym typeface="Calibri"/>
              </a:rPr>
              <a:t> </a:t>
            </a:r>
            <a:endParaRPr dirty="0">
              <a:latin typeface="Calibri"/>
              <a:ea typeface="Calibri"/>
              <a:cs typeface="Calibri"/>
              <a:sym typeface="Calibri"/>
            </a:endParaRPr>
          </a:p>
          <a:p>
            <a:pPr marL="0" marR="0" lvl="0" indent="0" algn="l" rtl="0">
              <a:spcBef>
                <a:spcPts val="0"/>
              </a:spcBef>
              <a:spcAft>
                <a:spcPts val="0"/>
              </a:spcAft>
              <a:buNone/>
            </a:pPr>
            <a:r>
              <a:rPr lang="en-US" b="1" dirty="0">
                <a:latin typeface="Calibri"/>
                <a:ea typeface="Calibri"/>
                <a:cs typeface="Calibri"/>
                <a:sym typeface="Calibri"/>
              </a:rPr>
              <a:t>Recap:</a:t>
            </a:r>
            <a:endParaRPr dirty="0">
              <a:latin typeface="Calibri"/>
              <a:ea typeface="Calibri"/>
              <a:cs typeface="Calibri"/>
              <a:sym typeface="Calibri"/>
            </a:endParaRPr>
          </a:p>
          <a:p>
            <a:pPr marL="0" marR="0" lvl="0" indent="0" algn="l" rtl="0">
              <a:spcBef>
                <a:spcPts val="0"/>
              </a:spcBef>
              <a:spcAft>
                <a:spcPts val="0"/>
              </a:spcAft>
              <a:buNone/>
            </a:pPr>
            <a:r>
              <a:rPr lang="en-US" dirty="0">
                <a:latin typeface="Calibri"/>
                <a:ea typeface="Calibri"/>
                <a:cs typeface="Calibri"/>
                <a:sym typeface="Calibri"/>
              </a:rPr>
              <a:t>Roundtable should always look closely at the needs of a district. Roundtable types can also be combined to enhance the roundtable experience.  For example – an in-person multi-district roundtable could be part of an event such as a Dutch oven cookoff which includes fun and fellowship.  This also fulfills one of the three purposes of roundtable – “networking”.</a:t>
            </a:r>
            <a:endParaRPr dirty="0">
              <a:latin typeface="Calibri"/>
              <a:ea typeface="Calibri"/>
              <a:cs typeface="Calibri"/>
              <a:sym typeface="Calibri"/>
            </a:endParaRPr>
          </a:p>
          <a:p>
            <a:pPr marL="0" marR="0" lvl="0" indent="0" algn="l" rtl="0">
              <a:spcBef>
                <a:spcPts val="0"/>
              </a:spcBef>
              <a:spcAft>
                <a:spcPts val="0"/>
              </a:spcAft>
              <a:buNone/>
            </a:pPr>
            <a:r>
              <a:rPr lang="en-US" dirty="0">
                <a:latin typeface="Calibri"/>
                <a:ea typeface="Calibri"/>
                <a:cs typeface="Calibri"/>
                <a:sym typeface="Calibri"/>
              </a:rPr>
              <a:t> </a:t>
            </a:r>
            <a:endParaRPr dirty="0"/>
          </a:p>
          <a:p>
            <a:pPr marL="0" lvl="0" indent="0" algn="l" rtl="0">
              <a:spcBef>
                <a:spcPts val="0"/>
              </a:spcBef>
              <a:spcAft>
                <a:spcPts val="0"/>
              </a:spcAft>
              <a:buNone/>
            </a:pPr>
            <a:endParaRPr dirty="0"/>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0:notes"/>
          <p:cNvSpPr>
            <a:spLocks noGrp="1" noRot="1" noChangeAspect="1"/>
          </p:cNvSpPr>
          <p:nvPr>
            <p:ph type="sldImg" idx="2"/>
          </p:nvPr>
        </p:nvSpPr>
        <p:spPr>
          <a:xfrm>
            <a:off x="1371600" y="630238"/>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Roundtable Time Formats</a:t>
            </a:r>
            <a:endParaRPr dirty="0"/>
          </a:p>
          <a:p>
            <a:pPr marL="0" marR="0" lvl="0" indent="0" algn="l" rtl="0">
              <a:lnSpc>
                <a:spcPct val="100000"/>
              </a:lnSpc>
              <a:spcBef>
                <a:spcPts val="0"/>
              </a:spcBef>
              <a:spcAft>
                <a:spcPts val="0"/>
              </a:spcAft>
              <a:buClr>
                <a:schemeClr val="dk1"/>
              </a:buClr>
              <a:buSzPts val="1200"/>
              <a:buFont typeface="Calibri"/>
              <a:buNone/>
            </a:pPr>
            <a:r>
              <a:rPr lang="en-US" dirty="0"/>
              <a:t>As you begin to put all the elements of building a great roundtable together, select your time format. There are 50, 60 and 75-minute time formats available on the roundtable support page.</a:t>
            </a:r>
            <a:endParaRPr dirty="0"/>
          </a:p>
          <a:p>
            <a:pPr marL="0" marR="0" lvl="0" indent="0" algn="l" rtl="0">
              <a:lnSpc>
                <a:spcPct val="100000"/>
              </a:lnSpc>
              <a:spcBef>
                <a:spcPts val="0"/>
              </a:spcBef>
              <a:spcAft>
                <a:spcPts val="0"/>
              </a:spcAft>
              <a:buClr>
                <a:schemeClr val="dk1"/>
              </a:buClr>
              <a:buSzPts val="1200"/>
              <a:buFont typeface="Calibri"/>
              <a:buNone/>
            </a:pPr>
            <a:r>
              <a:rPr lang="en-US" b="1" dirty="0"/>
              <a:t>Note:  </a:t>
            </a:r>
            <a:r>
              <a:rPr lang="en-US" dirty="0"/>
              <a:t>refer back to slide 6 with QR code for the Roundtable Support page)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Use these minute-by-minute schedules to help build your roundtable.  Time is valuable to Scout leaders.  Set a time format for roundtable and stick to that amount of time.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Determine a day and time to meet and be consistent. Units meet almost every night of the week.  It is not possible to plan a roundtable night where no one has a unit meeting, but you can plan to meet on nights when the most number of Scout leaders would be able to attend.  Poll your units, find out which day and time works best for your unit leaders and schedule roundtable.  Be consistent, don’t change the day and time after that unless necessary.</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139" name="Google Shape;13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t>Program Planning</a:t>
            </a:r>
            <a:endParaRPr dirty="0"/>
          </a:p>
          <a:p>
            <a:pPr marL="0" lvl="0" indent="0" algn="l" rtl="0">
              <a:spcBef>
                <a:spcPts val="0"/>
              </a:spcBef>
              <a:spcAft>
                <a:spcPts val="0"/>
              </a:spcAft>
              <a:buNone/>
            </a:pPr>
            <a:r>
              <a:rPr lang="en-US" dirty="0"/>
              <a:t>Once you have your time formats and determine the type of roundtables you would like to hold, it’s time to move on to your program planning.</a:t>
            </a:r>
            <a:endParaRPr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A 3 or 6-month program plan is recommended.   Keeping a shorter program plan allows roundtable to be flexible when needed to quickly address new merit badges, updates to Cub Scout Adventures, Youth Protection changes and Council or District information that needs to go out right away.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With a three-month program plan, you are always planning month four.  This means when something new or pressing needs to be added to the program,  it can happen quickly.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Note: A 12-month roundtable program plan makes it extremely difficult to be flexible when immediate needs arise.  Remember: roundtable is focused unit customer service.  Keeping a flexible program plan allows roundtable to serve units with what they need NOW.</a:t>
            </a:r>
            <a:endParaRPr dirty="0"/>
          </a:p>
        </p:txBody>
      </p:sp>
      <p:sp>
        <p:nvSpPr>
          <p:cNvPr id="147" name="Google Shape;14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t>Roundtable Schedule</a:t>
            </a:r>
            <a:endParaRPr dirty="0"/>
          </a:p>
          <a:p>
            <a:pPr marL="0" lvl="0" indent="0" algn="l" rtl="0">
              <a:spcBef>
                <a:spcPts val="0"/>
              </a:spcBef>
              <a:spcAft>
                <a:spcPts val="0"/>
              </a:spcAft>
              <a:buNone/>
            </a:pPr>
            <a:r>
              <a:rPr lang="en-US" dirty="0"/>
              <a:t>Coming back to our fillable schedule, you’ll notice that there is no line item for announcements.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b="1" dirty="0"/>
              <a:t>Why do you think that is?</a:t>
            </a:r>
            <a:endParaRPr dirty="0"/>
          </a:p>
          <a:p>
            <a:pPr marL="0" lvl="0" indent="0" algn="l" rtl="0">
              <a:spcBef>
                <a:spcPts val="0"/>
              </a:spcBef>
              <a:spcAft>
                <a:spcPts val="0"/>
              </a:spcAft>
              <a:buNone/>
            </a:pPr>
            <a:r>
              <a:rPr lang="en-US" dirty="0"/>
              <a:t>Announcements are not the meat of a roundtable meeting.  They shouldn’t take up a lot of time.</a:t>
            </a:r>
            <a:endParaRPr dirty="0"/>
          </a:p>
          <a:p>
            <a:pPr marL="0" lvl="0" indent="0" algn="l" rtl="0">
              <a:spcBef>
                <a:spcPts val="0"/>
              </a:spcBef>
              <a:spcAft>
                <a:spcPts val="0"/>
              </a:spcAft>
              <a:buNone/>
            </a:pPr>
            <a:endParaRPr dirty="0"/>
          </a:p>
        </p:txBody>
      </p:sp>
      <p:sp>
        <p:nvSpPr>
          <p:cNvPr id="159" name="Google Shape;159;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i="1" dirty="0"/>
              <a:t>Roundtable Activity #2 – 5 minutes</a:t>
            </a:r>
            <a:endParaRPr dirty="0"/>
          </a:p>
          <a:p>
            <a:pPr marL="0" marR="0" lvl="0" indent="0" algn="l" rtl="0">
              <a:lnSpc>
                <a:spcPct val="100000"/>
              </a:lnSpc>
              <a:spcBef>
                <a:spcPts val="0"/>
              </a:spcBef>
              <a:spcAft>
                <a:spcPts val="0"/>
              </a:spcAft>
              <a:buClr>
                <a:schemeClr val="dk1"/>
              </a:buClr>
              <a:buSzPts val="1200"/>
              <a:buFont typeface="Calibri"/>
              <a:buNone/>
            </a:pPr>
            <a:r>
              <a:rPr lang="en-US" b="1" dirty="0"/>
              <a:t>Ask the groups the following question:</a:t>
            </a:r>
            <a:endParaRPr dirty="0"/>
          </a:p>
          <a:p>
            <a:pPr marL="0" lvl="0" indent="0" algn="l" rtl="0">
              <a:spcBef>
                <a:spcPts val="0"/>
              </a:spcBef>
              <a:spcAft>
                <a:spcPts val="0"/>
              </a:spcAft>
              <a:buNone/>
            </a:pPr>
            <a:endParaRPr b="1" i="1" dirty="0"/>
          </a:p>
          <a:p>
            <a:pPr marL="0" marR="0" lvl="0" indent="0" algn="l" rtl="0">
              <a:spcBef>
                <a:spcPts val="0"/>
              </a:spcBef>
              <a:spcAft>
                <a:spcPts val="0"/>
              </a:spcAft>
              <a:buNone/>
            </a:pPr>
            <a:r>
              <a:rPr lang="en-US" b="1" dirty="0"/>
              <a:t>What are some ideas you have to deliver and manage announcements</a:t>
            </a:r>
            <a:r>
              <a:rPr lang="en-US" b="0" dirty="0"/>
              <a:t>?  Have the groups roundtable together to come up with one or two ideas on managing announcements.  Give them 3 minutes</a:t>
            </a:r>
            <a:r>
              <a:rPr lang="en-US" b="1" dirty="0"/>
              <a:t>.</a:t>
            </a:r>
            <a:endParaRPr b="1" dirty="0"/>
          </a:p>
          <a:p>
            <a:pPr marL="171450" lvl="0" indent="-171450" algn="l" rtl="0">
              <a:spcBef>
                <a:spcPts val="0"/>
              </a:spcBef>
              <a:spcAft>
                <a:spcPts val="0"/>
              </a:spcAft>
              <a:buClr>
                <a:schemeClr val="dk1"/>
              </a:buClr>
              <a:buSzPts val="1200"/>
              <a:buFont typeface="Arial"/>
              <a:buChar char="•"/>
            </a:pPr>
            <a:r>
              <a:rPr lang="en-US" dirty="0"/>
              <a:t>Keep them short and to the point!  </a:t>
            </a:r>
            <a:endParaRPr dirty="0"/>
          </a:p>
          <a:p>
            <a:pPr marL="171450" lvl="0" indent="-171450" algn="l" rtl="0">
              <a:spcBef>
                <a:spcPts val="0"/>
              </a:spcBef>
              <a:spcAft>
                <a:spcPts val="0"/>
              </a:spcAft>
              <a:buClr>
                <a:schemeClr val="dk1"/>
              </a:buClr>
              <a:buSzPts val="1200"/>
              <a:buFont typeface="Arial"/>
              <a:buChar char="•"/>
            </a:pPr>
            <a:r>
              <a:rPr lang="en-US" dirty="0"/>
              <a:t>Use a slide at the beginning of the meeting to display them</a:t>
            </a:r>
            <a:endParaRPr dirty="0"/>
          </a:p>
          <a:p>
            <a:pPr marL="171450" lvl="0" indent="-171450" algn="l" rtl="0">
              <a:spcBef>
                <a:spcPts val="0"/>
              </a:spcBef>
              <a:spcAft>
                <a:spcPts val="0"/>
              </a:spcAft>
              <a:buClr>
                <a:schemeClr val="dk1"/>
              </a:buClr>
              <a:buSzPts val="1200"/>
              <a:buFont typeface="Arial"/>
              <a:buChar char="•"/>
            </a:pPr>
            <a:r>
              <a:rPr lang="en-US" dirty="0"/>
              <a:t>Share announcements at the end of the main session before the beginning of each breakout session</a:t>
            </a:r>
            <a:endParaRPr dirty="0"/>
          </a:p>
          <a:p>
            <a:pPr marL="171450" lvl="0" indent="-171450" algn="l" rtl="0">
              <a:spcBef>
                <a:spcPts val="0"/>
              </a:spcBef>
              <a:spcAft>
                <a:spcPts val="0"/>
              </a:spcAft>
              <a:buClr>
                <a:schemeClr val="dk1"/>
              </a:buClr>
              <a:buSzPts val="1200"/>
              <a:buFont typeface="Arial"/>
              <a:buChar char="•"/>
            </a:pPr>
            <a:r>
              <a:rPr lang="en-US" dirty="0"/>
              <a:t>Share announcements during the closing</a:t>
            </a:r>
            <a:endParaRPr dirty="0"/>
          </a:p>
          <a:p>
            <a:pPr marL="171450" lvl="0" indent="-171450" algn="l" rtl="0">
              <a:spcBef>
                <a:spcPts val="0"/>
              </a:spcBef>
              <a:spcAft>
                <a:spcPts val="0"/>
              </a:spcAft>
              <a:buClr>
                <a:schemeClr val="dk1"/>
              </a:buClr>
              <a:buSzPts val="1200"/>
              <a:buFont typeface="Arial"/>
              <a:buChar char="•"/>
            </a:pPr>
            <a:r>
              <a:rPr lang="en-US" dirty="0"/>
              <a:t>Have a QR code that takes leaders to the announcements</a:t>
            </a:r>
            <a:endParaRPr dirty="0"/>
          </a:p>
          <a:p>
            <a:pPr marL="171450" lvl="0" indent="-171450" algn="l" rtl="0">
              <a:spcBef>
                <a:spcPts val="0"/>
              </a:spcBef>
              <a:spcAft>
                <a:spcPts val="0"/>
              </a:spcAft>
              <a:buClr>
                <a:schemeClr val="dk1"/>
              </a:buClr>
              <a:buSzPts val="1200"/>
              <a:buFont typeface="Arial"/>
              <a:buChar char="•"/>
            </a:pPr>
            <a:r>
              <a:rPr lang="en-US" dirty="0"/>
              <a:t>Paper flier with announcements</a:t>
            </a:r>
            <a:endParaRPr dirty="0"/>
          </a:p>
          <a:p>
            <a:pPr marL="0" marR="0" lvl="0" indent="0" algn="l" rtl="0">
              <a:lnSpc>
                <a:spcPct val="100000"/>
              </a:lnSpc>
              <a:spcBef>
                <a:spcPts val="0"/>
              </a:spcBef>
              <a:spcAft>
                <a:spcPts val="0"/>
              </a:spcAft>
              <a:buClr>
                <a:schemeClr val="dk1"/>
              </a:buClr>
              <a:buSzPts val="1200"/>
              <a:buFont typeface="Calibri"/>
              <a:buNone/>
            </a:pPr>
            <a:r>
              <a:rPr lang="en-US" b="0" dirty="0"/>
              <a:t>Have the group give a quick report back on their results.</a:t>
            </a:r>
            <a:endParaRPr dirty="0"/>
          </a:p>
          <a:p>
            <a:pPr marL="0" lvl="0" indent="0" algn="l" rtl="0">
              <a:spcBef>
                <a:spcPts val="0"/>
              </a:spcBef>
              <a:spcAft>
                <a:spcPts val="0"/>
              </a:spcAft>
              <a:buNone/>
            </a:pPr>
            <a:endParaRPr dirty="0"/>
          </a:p>
          <a:p>
            <a:pPr marL="0" marR="0" lvl="0" indent="0" algn="l" rtl="0">
              <a:spcBef>
                <a:spcPts val="0"/>
              </a:spcBef>
              <a:spcAft>
                <a:spcPts val="0"/>
              </a:spcAft>
              <a:buNone/>
            </a:pPr>
            <a:r>
              <a:rPr lang="en-US" b="1" dirty="0"/>
              <a:t>Recap:</a:t>
            </a:r>
            <a:endParaRPr dirty="0"/>
          </a:p>
          <a:p>
            <a:pPr marL="0" marR="0" lvl="0" indent="0" algn="l" rtl="0">
              <a:spcBef>
                <a:spcPts val="0"/>
              </a:spcBef>
              <a:spcAft>
                <a:spcPts val="0"/>
              </a:spcAft>
              <a:buNone/>
            </a:pPr>
            <a:r>
              <a:rPr lang="en-US" dirty="0"/>
              <a:t>As much as possible roundtable commissioners should be prepared in advance with announcements.  Unit leaders will thank you for keeping the announcements short so that they can enjoy the roundtable program.</a:t>
            </a:r>
            <a:endParaRPr dirty="0"/>
          </a:p>
          <a:p>
            <a:pPr marL="0" lvl="0" indent="0" algn="l" rtl="0">
              <a:spcBef>
                <a:spcPts val="0"/>
              </a:spcBef>
              <a:spcAft>
                <a:spcPts val="0"/>
              </a:spcAft>
              <a:buNone/>
            </a:pPr>
            <a:endParaRPr dirty="0"/>
          </a:p>
        </p:txBody>
      </p:sp>
      <p:sp>
        <p:nvSpPr>
          <p:cNvPr id="167" name="Google Shape;16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t>Program Plan</a:t>
            </a:r>
            <a:endParaRPr dirty="0"/>
          </a:p>
          <a:p>
            <a:pPr marL="0" lvl="0" indent="0" algn="l" rtl="0">
              <a:spcBef>
                <a:spcPts val="0"/>
              </a:spcBef>
              <a:spcAft>
                <a:spcPts val="0"/>
              </a:spcAft>
              <a:buNone/>
            </a:pPr>
            <a:r>
              <a:rPr lang="en-US" dirty="0"/>
              <a:t>Now that the schedule, time format, and type of roundtable are set let’s discuss the program plan.  This is the “training and collaboration” part of roundtable.  This is an important reason leaders attend!  They want training to help them be better Scout leaders!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b="1" dirty="0"/>
              <a:t>How do you utilize a 3 or 6-month plan effectively? </a:t>
            </a:r>
            <a:endParaRPr b="1" dirty="0"/>
          </a:p>
          <a:p>
            <a:pPr marL="0" lvl="0" indent="0" algn="l" rtl="0">
              <a:spcBef>
                <a:spcPts val="0"/>
              </a:spcBef>
              <a:spcAft>
                <a:spcPts val="0"/>
              </a:spcAft>
              <a:buNone/>
            </a:pPr>
            <a:r>
              <a:rPr lang="en-US" dirty="0"/>
              <a:t>First, Assess unit and district needs by:</a:t>
            </a:r>
            <a:endParaRPr dirty="0"/>
          </a:p>
          <a:p>
            <a:pPr marL="171450" lvl="0" indent="-171450" algn="l" rtl="0">
              <a:spcBef>
                <a:spcPts val="0"/>
              </a:spcBef>
              <a:spcAft>
                <a:spcPts val="0"/>
              </a:spcAft>
              <a:buClr>
                <a:schemeClr val="dk1"/>
              </a:buClr>
              <a:buSzPts val="1200"/>
              <a:buFont typeface="Arial"/>
              <a:buChar char="•"/>
            </a:pPr>
            <a:r>
              <a:rPr lang="en-US" dirty="0"/>
              <a:t>Listening to Scout leaders</a:t>
            </a:r>
            <a:endParaRPr dirty="0"/>
          </a:p>
          <a:p>
            <a:pPr marL="171450" lvl="0" indent="-171450" algn="l" rtl="0">
              <a:spcBef>
                <a:spcPts val="0"/>
              </a:spcBef>
              <a:spcAft>
                <a:spcPts val="0"/>
              </a:spcAft>
              <a:buClr>
                <a:schemeClr val="dk1"/>
              </a:buClr>
              <a:buSzPts val="1200"/>
              <a:buFont typeface="Arial"/>
              <a:buChar char="•"/>
            </a:pPr>
            <a:r>
              <a:rPr lang="en-US" dirty="0"/>
              <a:t>Discussing unit issues at district commissioner meetings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Second, Ask your Scout leaders!</a:t>
            </a:r>
            <a:endParaRPr dirty="0"/>
          </a:p>
          <a:p>
            <a:pPr marL="0" lvl="0" indent="0" algn="l" rtl="0">
              <a:spcBef>
                <a:spcPts val="0"/>
              </a:spcBef>
              <a:spcAft>
                <a:spcPts val="0"/>
              </a:spcAft>
              <a:buNone/>
            </a:pPr>
            <a:endParaRPr dirty="0">
              <a:solidFill>
                <a:schemeClr val="tx1"/>
              </a:solidFill>
            </a:endParaRPr>
          </a:p>
          <a:p>
            <a:pPr marL="0" marR="0" lvl="0" indent="0" algn="l" rtl="0">
              <a:spcBef>
                <a:spcPts val="0"/>
              </a:spcBef>
              <a:spcAft>
                <a:spcPts val="0"/>
              </a:spcAft>
              <a:buNone/>
            </a:pPr>
            <a:r>
              <a:rPr lang="en-US" dirty="0">
                <a:solidFill>
                  <a:schemeClr val="tx1"/>
                </a:solidFill>
              </a:rPr>
              <a:t>Third, Check the roundtable support page for the most current Hot Topics and breakouts </a:t>
            </a:r>
            <a:r>
              <a:rPr lang="en-US" b="0" dirty="0">
                <a:solidFill>
                  <a:schemeClr val="tx1"/>
                </a:solidFill>
              </a:rPr>
              <a:t>on the National Roundtable Support page. </a:t>
            </a:r>
          </a:p>
          <a:p>
            <a:pPr marL="0" marR="0" lvl="0" indent="0" algn="l" rtl="0">
              <a:spcBef>
                <a:spcPts val="0"/>
              </a:spcBef>
              <a:spcAft>
                <a:spcPts val="0"/>
              </a:spcAft>
              <a:buNone/>
            </a:pPr>
            <a:endParaRPr lang="en-US" b="0" dirty="0">
              <a:solidFill>
                <a:schemeClr val="tx1"/>
              </a:solidFill>
            </a:endParaRPr>
          </a:p>
          <a:p>
            <a:pPr marL="0" marR="0" lvl="0" indent="0" algn="l" rtl="0">
              <a:spcBef>
                <a:spcPts val="0"/>
              </a:spcBef>
              <a:spcAft>
                <a:spcPts val="0"/>
              </a:spcAft>
              <a:buNone/>
            </a:pPr>
            <a:r>
              <a:rPr lang="en-US" b="1" dirty="0">
                <a:solidFill>
                  <a:srgbClr val="000000"/>
                </a:solidFill>
              </a:rPr>
              <a:t>Instructor: Have the class scan the QR code on the slide)</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174" name="Google Shape;174;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5:notes"/>
          <p:cNvSpPr>
            <a:spLocks noGrp="1" noRot="1" noChangeAspect="1"/>
          </p:cNvSpPr>
          <p:nvPr>
            <p:ph type="sldImg" idx="2"/>
          </p:nvPr>
        </p:nvSpPr>
        <p:spPr>
          <a:xfrm>
            <a:off x="1371600" y="76835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5:notes"/>
          <p:cNvSpPr txBox="1">
            <a:spLocks noGrp="1"/>
          </p:cNvSpPr>
          <p:nvPr>
            <p:ph type="body" idx="1"/>
          </p:nvPr>
        </p:nvSpPr>
        <p:spPr>
          <a:xfrm>
            <a:off x="685800" y="4400550"/>
            <a:ext cx="5486400" cy="451209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Roundtable Planning</a:t>
            </a:r>
            <a:endParaRPr dirty="0"/>
          </a:p>
          <a:p>
            <a:pPr marL="0" marR="0" lvl="0" indent="0" algn="l" rtl="0">
              <a:lnSpc>
                <a:spcPct val="100000"/>
              </a:lnSpc>
              <a:spcBef>
                <a:spcPts val="0"/>
              </a:spcBef>
              <a:spcAft>
                <a:spcPts val="0"/>
              </a:spcAft>
              <a:buClr>
                <a:schemeClr val="dk1"/>
              </a:buClr>
              <a:buSzPts val="1200"/>
              <a:buFont typeface="Calibri"/>
              <a:buNone/>
            </a:pPr>
            <a:r>
              <a:rPr lang="en-US" dirty="0"/>
              <a:t>The program plan for roundtable should include the current needs of units. Look at the current needs on the slide.  These can be added to a roundtable program plan in the following ways:</a:t>
            </a:r>
            <a:endParaRPr dirty="0"/>
          </a:p>
          <a:p>
            <a:pPr marL="342900" marR="0" lvl="0" indent="-342900" algn="l" rtl="0">
              <a:spcBef>
                <a:spcPts val="0"/>
              </a:spcBef>
              <a:spcAft>
                <a:spcPts val="0"/>
              </a:spcAft>
              <a:buClr>
                <a:schemeClr val="dk1"/>
              </a:buClr>
              <a:buSzPts val="1200"/>
              <a:buFont typeface="Arial"/>
              <a:buChar char="•"/>
            </a:pPr>
            <a:r>
              <a:rPr lang="en-US" dirty="0"/>
              <a:t>Create your own or select an opening that includes any announcements</a:t>
            </a:r>
            <a:endParaRPr dirty="0"/>
          </a:p>
          <a:p>
            <a:pPr marL="342900" marR="0" lvl="0" indent="-342900" algn="l" rtl="0">
              <a:spcBef>
                <a:spcPts val="600"/>
              </a:spcBef>
              <a:spcAft>
                <a:spcPts val="0"/>
              </a:spcAft>
              <a:buClr>
                <a:schemeClr val="dk1"/>
              </a:buClr>
              <a:buSzPts val="1200"/>
              <a:buFont typeface="Arial"/>
              <a:buChar char="•"/>
            </a:pPr>
            <a:r>
              <a:rPr lang="en-US" dirty="0"/>
              <a:t>Hot Topics - Check out the roundtable support page for the most current hot topic, or determine if you need to create your own based on current unit needs. </a:t>
            </a:r>
            <a:endParaRPr dirty="0"/>
          </a:p>
          <a:p>
            <a:pPr marL="742950" marR="0" lvl="1" indent="-285750" algn="l" rtl="0">
              <a:spcBef>
                <a:spcPts val="600"/>
              </a:spcBef>
              <a:spcAft>
                <a:spcPts val="0"/>
              </a:spcAft>
              <a:buClr>
                <a:schemeClr val="dk1"/>
              </a:buClr>
              <a:buSzPts val="1200"/>
              <a:buFont typeface="Arial"/>
              <a:buChar char="•"/>
            </a:pPr>
            <a:r>
              <a:rPr lang="en-US" dirty="0"/>
              <a:t>For example - BSA YPT Update </a:t>
            </a:r>
            <a:endParaRPr dirty="0"/>
          </a:p>
          <a:p>
            <a:pPr marL="342900" marR="0" lvl="0" indent="-342900" algn="l" rtl="0">
              <a:spcBef>
                <a:spcPts val="600"/>
              </a:spcBef>
              <a:spcAft>
                <a:spcPts val="0"/>
              </a:spcAft>
              <a:buClr>
                <a:schemeClr val="dk1"/>
              </a:buClr>
              <a:buSzPts val="1200"/>
              <a:buFont typeface="Arial"/>
              <a:buChar char="•"/>
            </a:pPr>
            <a:r>
              <a:rPr lang="en-US" dirty="0"/>
              <a:t>Safety Moment - Assign a unit, pack or troop, or an adult leader or Assistant Roundtable Commissioner – ART to deliver the safety moment.  Select a topic based on the needs of the units or a safety moment geared toward the leaders attending roundtable.</a:t>
            </a:r>
            <a:endParaRPr dirty="0"/>
          </a:p>
          <a:p>
            <a:pPr marL="342900" marR="0" lvl="0" indent="-342900" algn="l" rtl="0">
              <a:spcBef>
                <a:spcPts val="600"/>
              </a:spcBef>
              <a:spcAft>
                <a:spcPts val="0"/>
              </a:spcAft>
              <a:buClr>
                <a:schemeClr val="dk1"/>
              </a:buClr>
              <a:buSzPts val="1200"/>
              <a:buFont typeface="Arial"/>
              <a:buChar char="•"/>
            </a:pPr>
            <a:r>
              <a:rPr lang="en-US" dirty="0"/>
              <a:t>Breakout Sessions -   Discuss current unit needs and address those during breakouts, or select breakout topics from the library of content on the roundtable support page that meets the needs of your units.</a:t>
            </a:r>
            <a:endParaRPr dirty="0"/>
          </a:p>
          <a:p>
            <a:pPr marL="342900" marR="0" lvl="0" indent="-342900" algn="l" rtl="0">
              <a:spcBef>
                <a:spcPts val="600"/>
              </a:spcBef>
              <a:spcAft>
                <a:spcPts val="0"/>
              </a:spcAft>
              <a:buClr>
                <a:schemeClr val="dk1"/>
              </a:buClr>
              <a:buSzPts val="1200"/>
              <a:buFont typeface="Arial"/>
              <a:buChar char="•"/>
            </a:pPr>
            <a:r>
              <a:rPr lang="en-US" dirty="0"/>
              <a:t>Membership Moments – These can help address current unit needs – such as a discussion on New Member Coordinators, or you can select from the library of membership moments on the roundtable support page. </a:t>
            </a:r>
            <a:endParaRPr dirty="0"/>
          </a:p>
          <a:p>
            <a:pPr marL="0" lvl="0" indent="0" algn="l" rtl="0">
              <a:spcBef>
                <a:spcPts val="600"/>
              </a:spcBef>
              <a:spcAft>
                <a:spcPts val="0"/>
              </a:spcAft>
              <a:buNone/>
            </a:pPr>
            <a:endParaRPr dirty="0"/>
          </a:p>
          <a:p>
            <a:pPr marL="0" lvl="0" indent="0" algn="l" rtl="0">
              <a:spcBef>
                <a:spcPts val="0"/>
              </a:spcBef>
              <a:spcAft>
                <a:spcPts val="0"/>
              </a:spcAft>
              <a:buNone/>
            </a:pPr>
            <a:r>
              <a:rPr lang="en-US" b="1" dirty="0"/>
              <a:t>How would you address the current needs in the district at roundtable?</a:t>
            </a:r>
            <a:endParaRPr dirty="0"/>
          </a:p>
          <a:p>
            <a:pPr marL="0" lvl="0" indent="0" algn="l" rtl="0">
              <a:spcBef>
                <a:spcPts val="0"/>
              </a:spcBef>
              <a:spcAft>
                <a:spcPts val="0"/>
              </a:spcAft>
              <a:buNone/>
            </a:pPr>
            <a:r>
              <a:rPr lang="en-US" b="0" dirty="0"/>
              <a:t>4 minutes</a:t>
            </a:r>
            <a:endParaRPr dirty="0"/>
          </a:p>
        </p:txBody>
      </p:sp>
      <p:sp>
        <p:nvSpPr>
          <p:cNvPr id="183" name="Google Shape;183;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6:notes"/>
          <p:cNvSpPr>
            <a:spLocks noGrp="1" noRot="1" noChangeAspect="1"/>
          </p:cNvSpPr>
          <p:nvPr>
            <p:ph type="sldImg" idx="2"/>
          </p:nvPr>
        </p:nvSpPr>
        <p:spPr>
          <a:xfrm>
            <a:off x="2654300" y="438150"/>
            <a:ext cx="2832100" cy="212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p16:notes"/>
          <p:cNvSpPr txBox="1">
            <a:spLocks noGrp="1"/>
          </p:cNvSpPr>
          <p:nvPr>
            <p:ph type="body" idx="1"/>
          </p:nvPr>
        </p:nvSpPr>
        <p:spPr>
          <a:xfrm>
            <a:off x="374573" y="2412695"/>
            <a:ext cx="6136396" cy="659910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Marketing</a:t>
            </a:r>
            <a:endParaRPr dirty="0"/>
          </a:p>
          <a:p>
            <a:pPr marL="0" lvl="0" indent="0" algn="l" rtl="0">
              <a:spcBef>
                <a:spcPts val="0"/>
              </a:spcBef>
              <a:spcAft>
                <a:spcPts val="0"/>
              </a:spcAft>
              <a:buClr>
                <a:schemeClr val="dk1"/>
              </a:buClr>
              <a:buSzPts val="1200"/>
              <a:buFont typeface="Calibri"/>
              <a:buNone/>
            </a:pPr>
            <a:r>
              <a:rPr lang="en-US" dirty="0"/>
              <a:t>Marketing your roundtable is extremely important.  </a:t>
            </a:r>
            <a:endParaRPr dirty="0"/>
          </a:p>
          <a:p>
            <a:pPr marL="0" lvl="0" indent="0" algn="l" rtl="0">
              <a:spcBef>
                <a:spcPts val="0"/>
              </a:spcBef>
              <a:spcAft>
                <a:spcPts val="0"/>
              </a:spcAft>
              <a:buClr>
                <a:schemeClr val="dk1"/>
              </a:buClr>
              <a:buSzPts val="1200"/>
              <a:buFont typeface="Calibri"/>
              <a:buNone/>
            </a:pPr>
            <a:r>
              <a:rPr lang="en-US" dirty="0"/>
              <a:t>Scout leaders are more likely to attend a roundtable if they know what is happening.  </a:t>
            </a:r>
            <a:endParaRPr dirty="0"/>
          </a:p>
          <a:p>
            <a:pPr marL="0" lvl="0" indent="0" algn="l" rtl="0">
              <a:spcBef>
                <a:spcPts val="0"/>
              </a:spcBef>
              <a:spcAft>
                <a:spcPts val="0"/>
              </a:spcAft>
              <a:buClr>
                <a:schemeClr val="dk1"/>
              </a:buClr>
              <a:buSzPts val="1200"/>
              <a:buFont typeface="Calibri"/>
              <a:buNone/>
            </a:pPr>
            <a:r>
              <a:rPr lang="en-US" dirty="0"/>
              <a:t>Let your Scouters know that ALL commissioners and ALL Scout leaders are invited to roundtable and needed at roundtable!</a:t>
            </a:r>
            <a:endParaRPr dirty="0"/>
          </a:p>
          <a:p>
            <a:pPr marL="0" lvl="0" indent="0" algn="l" rtl="0">
              <a:spcBef>
                <a:spcPts val="0"/>
              </a:spcBef>
              <a:spcAft>
                <a:spcPts val="0"/>
              </a:spcAft>
              <a:buClr>
                <a:schemeClr val="dk1"/>
              </a:buClr>
              <a:buSzPts val="1200"/>
              <a:buFont typeface="Calibri"/>
              <a:buNone/>
            </a:pPr>
            <a:endParaRPr dirty="0"/>
          </a:p>
          <a:p>
            <a:pPr marL="171450" lvl="0" indent="-171450" algn="l" rtl="0">
              <a:spcBef>
                <a:spcPts val="0"/>
              </a:spcBef>
              <a:spcAft>
                <a:spcPts val="0"/>
              </a:spcAft>
              <a:buClr>
                <a:schemeClr val="dk1"/>
              </a:buClr>
              <a:buSzPts val="1200"/>
              <a:buFont typeface="Arial"/>
              <a:buChar char="•"/>
            </a:pPr>
            <a:r>
              <a:rPr lang="en-US" dirty="0"/>
              <a:t>Be intentional in your marketing.  Include the who, why, what, where and when.  Include a link or address as needed</a:t>
            </a:r>
            <a:endParaRPr dirty="0"/>
          </a:p>
          <a:p>
            <a:pPr marL="171450" lvl="0" indent="-171450" algn="l" rtl="0">
              <a:spcBef>
                <a:spcPts val="0"/>
              </a:spcBef>
              <a:spcAft>
                <a:spcPts val="0"/>
              </a:spcAft>
              <a:buClr>
                <a:schemeClr val="dk1"/>
              </a:buClr>
              <a:buSzPts val="1200"/>
              <a:buFont typeface="Arial"/>
              <a:buChar char="•"/>
            </a:pPr>
            <a:r>
              <a:rPr lang="en-US" dirty="0"/>
              <a:t>Use multiple methods of communication multiple times each month. Try email, social media, group chats and texting.  Do ALL of these and spread them out throughout the month. Even the best-intentioned Scout leader may forget a meeting. A reminder the day before or the day of roundtable is helpful.</a:t>
            </a:r>
            <a:endParaRPr dirty="0"/>
          </a:p>
          <a:p>
            <a:pPr marL="171450" lvl="0" indent="-171450" algn="l" rtl="0">
              <a:spcBef>
                <a:spcPts val="0"/>
              </a:spcBef>
              <a:spcAft>
                <a:spcPts val="0"/>
              </a:spcAft>
              <a:buClr>
                <a:schemeClr val="dk1"/>
              </a:buClr>
              <a:buSzPts val="1200"/>
              <a:buFont typeface="Arial"/>
              <a:buChar char="•"/>
            </a:pPr>
            <a:r>
              <a:rPr lang="en-US" dirty="0"/>
              <a:t>Different generations view their information differently.  You may have Scout leaders who read every word of every email and others who never open them.  This is why using different methods of communication is so important!  Younger Scout leaders prefer short, to-the-point messages.  If it’s too long, they simply won’t read it.  The #TLTR stands for “too long to read) You may find yourself looking at this hashtag as a response to one of your communications.  Be succinct.  Use bullet points.  Share the important information.  Make it easy to read.</a:t>
            </a:r>
            <a:endParaRPr dirty="0"/>
          </a:p>
          <a:p>
            <a:pPr marL="171450" lvl="0" indent="-171450" algn="l" rtl="0">
              <a:spcBef>
                <a:spcPts val="0"/>
              </a:spcBef>
              <a:spcAft>
                <a:spcPts val="0"/>
              </a:spcAft>
              <a:buClr>
                <a:schemeClr val="dk1"/>
              </a:buClr>
              <a:buSzPts val="1200"/>
              <a:buFont typeface="Arial"/>
              <a:buChar char="•"/>
            </a:pPr>
            <a:r>
              <a:rPr lang="en-US" dirty="0"/>
              <a:t>Fillable graphic promotion pdf’s are on the support page.  Use them as part of your marketing.  Use them as a springboard to create your own!  </a:t>
            </a:r>
          </a:p>
          <a:p>
            <a:pPr marL="171450" lvl="0" indent="-171450" algn="l" rtl="0">
              <a:spcBef>
                <a:spcPts val="0"/>
              </a:spcBef>
              <a:spcAft>
                <a:spcPts val="0"/>
              </a:spcAft>
              <a:buClr>
                <a:schemeClr val="dk1"/>
              </a:buClr>
              <a:buSzPts val="1200"/>
              <a:buFont typeface="Arial"/>
              <a:buChar char="•"/>
            </a:pPr>
            <a:r>
              <a:rPr lang="en-US" dirty="0"/>
              <a:t>A picture or an image tells a thousand words and these combined with graphic-oriented invitations are more likely to be looked at and read.</a:t>
            </a:r>
            <a:endParaRPr dirty="0"/>
          </a:p>
        </p:txBody>
      </p:sp>
      <p:sp>
        <p:nvSpPr>
          <p:cNvPr id="204" name="Google Shape;20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 name="Google Shape;213;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t>The Roundtable Support Page and the Roundtable Commissioners BSA - Official Facebook page help commissioners with the third purpose of roundtable - training.  Training can include Youth Protection, leader specific training and program training.</a:t>
            </a:r>
            <a:endParaRPr b="1" dirty="0"/>
          </a:p>
          <a:p>
            <a:pPr marL="0" lvl="0" indent="0" algn="l" rtl="0">
              <a:spcBef>
                <a:spcPts val="0"/>
              </a:spcBef>
              <a:spcAft>
                <a:spcPts val="0"/>
              </a:spcAft>
              <a:buNone/>
            </a:pPr>
            <a:endParaRPr b="1" dirty="0"/>
          </a:p>
          <a:p>
            <a:pPr marL="0" lvl="0" indent="0" algn="l" rtl="0">
              <a:spcBef>
                <a:spcPts val="0"/>
              </a:spcBef>
              <a:spcAft>
                <a:spcPts val="0"/>
              </a:spcAft>
              <a:buNone/>
            </a:pPr>
            <a:r>
              <a:rPr lang="en-US" b="1" dirty="0"/>
              <a:t>Resources</a:t>
            </a:r>
            <a:endParaRPr dirty="0"/>
          </a:p>
          <a:p>
            <a:pPr marL="0" lvl="0" indent="0" algn="l" rtl="0">
              <a:spcBef>
                <a:spcPts val="0"/>
              </a:spcBef>
              <a:spcAft>
                <a:spcPts val="0"/>
              </a:spcAft>
              <a:buNone/>
            </a:pPr>
            <a:r>
              <a:rPr lang="en-US" dirty="0"/>
              <a:t>The Roundtable Support Page contains a library of resources with everything you need to develop a quality roundtable.</a:t>
            </a:r>
            <a:endParaRPr dirty="0"/>
          </a:p>
          <a:p>
            <a:pPr marL="0" marR="0" lvl="0" indent="0" algn="l" rtl="0">
              <a:lnSpc>
                <a:spcPct val="100000"/>
              </a:lnSpc>
              <a:spcBef>
                <a:spcPts val="0"/>
              </a:spcBef>
              <a:spcAft>
                <a:spcPts val="0"/>
              </a:spcAft>
              <a:buClr>
                <a:schemeClr val="dk1"/>
              </a:buClr>
              <a:buSzPts val="1200"/>
              <a:buFont typeface="Calibri"/>
              <a:buNone/>
            </a:pPr>
            <a:r>
              <a:rPr lang="en-US" b="1" dirty="0"/>
              <a:t>Instructor Note: </a:t>
            </a:r>
            <a:r>
              <a:rPr lang="en-US" b="1" i="1" dirty="0"/>
              <a:t>Have the class scan the QR code on the slide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The Roundtable Commissioners BSA-Official Facebook page has all the newest resources and information.  </a:t>
            </a:r>
            <a:endParaRPr dirty="0"/>
          </a:p>
        </p:txBody>
      </p:sp>
      <p:sp>
        <p:nvSpPr>
          <p:cNvPr id="214" name="Google Shape;214;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t>Roundtable Purpose</a:t>
            </a:r>
            <a:endParaRPr dirty="0"/>
          </a:p>
          <a:p>
            <a:pPr marL="0" lvl="0" indent="0" algn="l" rtl="0">
              <a:spcBef>
                <a:spcPts val="0"/>
              </a:spcBef>
              <a:spcAft>
                <a:spcPts val="0"/>
              </a:spcAft>
              <a:buNone/>
            </a:pPr>
            <a:r>
              <a:rPr lang="en-US" dirty="0"/>
              <a:t>As a reminder, Roundtable is focused on customer service for unit leaders.  It is the single best resource for networking, training and collaboration between Scout leaders and commissioners.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All three of these purposes are critical to building a strong roundtable that unit leaders want to attend.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b="1" dirty="0"/>
              <a:t>Let’s look at the list  (from slide 3) we created for why Scout leaders attend roundtable:</a:t>
            </a:r>
            <a:endParaRPr dirty="0"/>
          </a:p>
          <a:p>
            <a:pPr marL="171450" lvl="0" indent="-171450" algn="l" rtl="0">
              <a:spcBef>
                <a:spcPts val="0"/>
              </a:spcBef>
              <a:spcAft>
                <a:spcPts val="0"/>
              </a:spcAft>
              <a:buFont typeface="Arial" panose="020B0604020202020204" pitchFamily="34" charset="0"/>
              <a:buChar char="•"/>
            </a:pPr>
            <a:r>
              <a:rPr lang="en-US" b="0" dirty="0"/>
              <a:t>Have any of your answers changed?  </a:t>
            </a:r>
            <a:endParaRPr b="0" dirty="0"/>
          </a:p>
          <a:p>
            <a:pPr marL="171450" lvl="0" indent="-171450" algn="l" rtl="0">
              <a:spcBef>
                <a:spcPts val="0"/>
              </a:spcBef>
              <a:spcAft>
                <a:spcPts val="0"/>
              </a:spcAft>
              <a:buFont typeface="Arial" panose="020B0604020202020204" pitchFamily="34" charset="0"/>
              <a:buChar char="•"/>
            </a:pPr>
            <a:r>
              <a:rPr lang="en-US" b="0" dirty="0"/>
              <a:t>What is one thing you can do to improve your local roundtable?</a:t>
            </a:r>
            <a:endParaRPr b="0" dirty="0"/>
          </a:p>
        </p:txBody>
      </p:sp>
      <p:sp>
        <p:nvSpPr>
          <p:cNvPr id="225" name="Google Shape;22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t>Course Objectives</a:t>
            </a:r>
            <a:endParaRPr dirty="0"/>
          </a:p>
          <a:p>
            <a:pPr marL="171450" lvl="0" indent="-171450" algn="l" rtl="0">
              <a:spcBef>
                <a:spcPts val="0"/>
              </a:spcBef>
              <a:spcAft>
                <a:spcPts val="0"/>
              </a:spcAft>
              <a:buClr>
                <a:schemeClr val="dk1"/>
              </a:buClr>
              <a:buSzPts val="1200"/>
              <a:buFont typeface="Arial"/>
              <a:buChar char="•"/>
            </a:pPr>
            <a:r>
              <a:rPr lang="en-US" dirty="0"/>
              <a:t>Discuss the purpose and focus of roundtable</a:t>
            </a:r>
            <a:endParaRPr dirty="0"/>
          </a:p>
          <a:p>
            <a:pPr marL="171450" lvl="0" indent="-171450" algn="l" rtl="0">
              <a:spcBef>
                <a:spcPts val="0"/>
              </a:spcBef>
              <a:spcAft>
                <a:spcPts val="0"/>
              </a:spcAft>
              <a:buClr>
                <a:schemeClr val="dk1"/>
              </a:buClr>
              <a:buSzPts val="1200"/>
              <a:buFont typeface="Arial"/>
              <a:buChar char="•"/>
            </a:pPr>
            <a:r>
              <a:rPr lang="en-US" dirty="0"/>
              <a:t>Understand the elements of a successful roundtable</a:t>
            </a:r>
            <a:endParaRPr dirty="0"/>
          </a:p>
          <a:p>
            <a:pPr marL="171450" lvl="0" indent="-171450" algn="l" rtl="0">
              <a:spcBef>
                <a:spcPts val="0"/>
              </a:spcBef>
              <a:spcAft>
                <a:spcPts val="0"/>
              </a:spcAft>
              <a:buClr>
                <a:schemeClr val="dk1"/>
              </a:buClr>
              <a:buSzPts val="1200"/>
              <a:buFont typeface="Arial"/>
              <a:buChar char="•"/>
            </a:pPr>
            <a:r>
              <a:rPr lang="en-US" dirty="0"/>
              <a:t>Learn how to create a roundtable program plan</a:t>
            </a:r>
            <a:endParaRPr dirty="0"/>
          </a:p>
          <a:p>
            <a:pPr marL="0" lvl="0" indent="0" algn="l" rtl="0">
              <a:spcBef>
                <a:spcPts val="0"/>
              </a:spcBef>
              <a:spcAft>
                <a:spcPts val="0"/>
              </a:spcAft>
              <a:buNone/>
            </a:pPr>
            <a:endParaRPr dirty="0"/>
          </a:p>
        </p:txBody>
      </p:sp>
      <p:sp>
        <p:nvSpPr>
          <p:cNvPr id="73" name="Google Shape;7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Noto Sans Symbols"/>
              <a:buNone/>
            </a:pPr>
            <a:r>
              <a:rPr lang="en-US" sz="1200" b="1" dirty="0">
                <a:latin typeface="Calibri"/>
                <a:ea typeface="Calibri"/>
                <a:cs typeface="Calibri"/>
                <a:sym typeface="Calibri"/>
              </a:rPr>
              <a:t>Summary/Conclusion</a:t>
            </a:r>
            <a:endParaRPr dirty="0"/>
          </a:p>
          <a:p>
            <a:pPr marL="0" marR="0" lvl="0" indent="0" algn="l" rtl="0">
              <a:spcBef>
                <a:spcPts val="600"/>
              </a:spcBef>
              <a:spcAft>
                <a:spcPts val="0"/>
              </a:spcAft>
              <a:buClr>
                <a:schemeClr val="dk1"/>
              </a:buClr>
              <a:buSzPts val="1200"/>
              <a:buFont typeface="Noto Sans Symbols"/>
              <a:buNone/>
            </a:pPr>
            <a:r>
              <a:rPr lang="en-US" sz="1200" dirty="0">
                <a:latin typeface="Calibri"/>
                <a:ea typeface="Calibri"/>
                <a:cs typeface="Calibri"/>
                <a:sym typeface="Calibri"/>
              </a:rPr>
              <a:t>As a result of this training, you should now be able to:</a:t>
            </a:r>
            <a:endParaRPr dirty="0"/>
          </a:p>
          <a:p>
            <a:pPr marL="342900" marR="0" lvl="0" indent="-342900" algn="l" rtl="0">
              <a:spcBef>
                <a:spcPts val="600"/>
              </a:spcBef>
              <a:spcAft>
                <a:spcPts val="0"/>
              </a:spcAft>
              <a:buClr>
                <a:schemeClr val="dk1"/>
              </a:buClr>
              <a:buSzPts val="1200"/>
              <a:buFont typeface="Noto Sans Symbols"/>
              <a:buChar char="∙"/>
            </a:pPr>
            <a:r>
              <a:rPr lang="en-US" sz="1200" dirty="0">
                <a:latin typeface="Calibri"/>
                <a:ea typeface="Calibri"/>
                <a:cs typeface="Calibri"/>
                <a:sym typeface="Calibri"/>
              </a:rPr>
              <a:t>Discuss the purposes and focus of roundtable</a:t>
            </a:r>
            <a:endParaRPr dirty="0"/>
          </a:p>
          <a:p>
            <a:pPr marL="342900" marR="0" lvl="0" indent="-342900" algn="l" rtl="0">
              <a:spcBef>
                <a:spcPts val="600"/>
              </a:spcBef>
              <a:spcAft>
                <a:spcPts val="0"/>
              </a:spcAft>
              <a:buClr>
                <a:schemeClr val="dk1"/>
              </a:buClr>
              <a:buSzPts val="1200"/>
              <a:buFont typeface="Noto Sans Symbols"/>
              <a:buChar char="∙"/>
            </a:pPr>
            <a:r>
              <a:rPr lang="en-US" sz="1200" dirty="0">
                <a:latin typeface="Calibri"/>
                <a:ea typeface="Calibri"/>
                <a:cs typeface="Calibri"/>
                <a:sym typeface="Calibri"/>
              </a:rPr>
              <a:t>Understand the elements of a successful roundtable</a:t>
            </a:r>
            <a:endParaRPr dirty="0"/>
          </a:p>
          <a:p>
            <a:pPr marL="342900" marR="0" lvl="0" indent="-342900" algn="l" rtl="0">
              <a:spcBef>
                <a:spcPts val="600"/>
              </a:spcBef>
              <a:spcAft>
                <a:spcPts val="0"/>
              </a:spcAft>
              <a:buClr>
                <a:schemeClr val="dk1"/>
              </a:buClr>
              <a:buSzPts val="1200"/>
              <a:buFont typeface="Noto Sans Symbols"/>
              <a:buChar char="∙"/>
            </a:pPr>
            <a:r>
              <a:rPr lang="en-US" sz="1200" dirty="0">
                <a:latin typeface="Calibri"/>
                <a:ea typeface="Calibri"/>
                <a:cs typeface="Calibri"/>
                <a:sym typeface="Calibri"/>
              </a:rPr>
              <a:t>Learn how to create a roundtable program plan</a:t>
            </a:r>
            <a:endParaRPr dirty="0"/>
          </a:p>
          <a:p>
            <a:pPr marL="0" marR="0" lvl="0" indent="0" algn="l" rtl="0">
              <a:spcBef>
                <a:spcPts val="600"/>
              </a:spcBef>
              <a:spcAft>
                <a:spcPts val="0"/>
              </a:spcAft>
              <a:buClr>
                <a:schemeClr val="dk1"/>
              </a:buClr>
              <a:buSzPts val="1200"/>
              <a:buFont typeface="Noto Sans Symbols"/>
              <a:buNone/>
            </a:pPr>
            <a:endParaRPr sz="1200" dirty="0">
              <a:latin typeface="Calibri"/>
              <a:ea typeface="Calibri"/>
              <a:cs typeface="Calibri"/>
              <a:sym typeface="Calibri"/>
            </a:endParaRPr>
          </a:p>
          <a:p>
            <a:pPr marL="0" lvl="0" indent="0" algn="l" rtl="0">
              <a:spcBef>
                <a:spcPts val="600"/>
              </a:spcBef>
              <a:spcAft>
                <a:spcPts val="0"/>
              </a:spcAft>
              <a:buNone/>
            </a:pPr>
            <a:endParaRPr dirty="0"/>
          </a:p>
        </p:txBody>
      </p:sp>
      <p:sp>
        <p:nvSpPr>
          <p:cNvPr id="241" name="Google Shape;241;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8" name="Google Shape;248;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3:notes"/>
          <p:cNvSpPr>
            <a:spLocks noGrp="1" noRot="1" noChangeAspect="1"/>
          </p:cNvSpPr>
          <p:nvPr>
            <p:ph type="sldImg" idx="2"/>
          </p:nvPr>
        </p:nvSpPr>
        <p:spPr>
          <a:xfrm>
            <a:off x="2174875" y="173038"/>
            <a:ext cx="2508250" cy="18811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 name="Google Shape;79;p3:notes"/>
          <p:cNvSpPr txBox="1">
            <a:spLocks noGrp="1"/>
          </p:cNvSpPr>
          <p:nvPr>
            <p:ph type="body" idx="1"/>
          </p:nvPr>
        </p:nvSpPr>
        <p:spPr>
          <a:xfrm>
            <a:off x="333260" y="2170322"/>
            <a:ext cx="6191480" cy="680063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b="1" dirty="0"/>
              <a:t>Instructor - Click on the slide (in the “slideshow mode” and the words “Unit Service” and “Networking-Training-Collaboration” appear.</a:t>
            </a:r>
            <a:endParaRPr dirty="0"/>
          </a:p>
          <a:p>
            <a:pPr marL="0" marR="0" lvl="0" indent="0" algn="l" rtl="0">
              <a:spcBef>
                <a:spcPts val="0"/>
              </a:spcBef>
              <a:spcAft>
                <a:spcPts val="0"/>
              </a:spcAft>
              <a:buNone/>
            </a:pPr>
            <a:r>
              <a:rPr lang="en-US" b="1" dirty="0"/>
              <a:t> </a:t>
            </a:r>
            <a:endParaRPr dirty="0"/>
          </a:p>
          <a:p>
            <a:pPr marL="0" indent="0"/>
            <a:r>
              <a:rPr lang="en-US" dirty="0">
                <a:solidFill>
                  <a:srgbClr val="000000"/>
                </a:solidFill>
              </a:rPr>
              <a:t>Roundtable is designed to meet the needs of current Scout leaders by providing focused unit service.  This means that the roundtable program each month is tailored to the needs of district Scout leaders through the purposes of roundtable:</a:t>
            </a:r>
            <a:endParaRPr dirty="0">
              <a:solidFill>
                <a:srgbClr val="000000"/>
              </a:solidFill>
            </a:endParaRPr>
          </a:p>
          <a:p>
            <a:pPr marL="171450" marR="0" lvl="0" indent="-171450" algn="l" rtl="0">
              <a:spcBef>
                <a:spcPts val="600"/>
              </a:spcBef>
              <a:spcAft>
                <a:spcPts val="0"/>
              </a:spcAft>
              <a:buFont typeface="Arial" panose="020B0604020202020204" pitchFamily="34" charset="0"/>
              <a:buChar char="•"/>
            </a:pPr>
            <a:r>
              <a:rPr lang="en-US" dirty="0">
                <a:solidFill>
                  <a:srgbClr val="000000"/>
                </a:solidFill>
              </a:rPr>
              <a:t>Networking - Opportunities for unit leaders to get to know each other better</a:t>
            </a:r>
            <a:endParaRPr dirty="0">
              <a:solidFill>
                <a:srgbClr val="000000"/>
              </a:solidFill>
            </a:endParaRPr>
          </a:p>
          <a:p>
            <a:pPr marL="171450" marR="0" lvl="0" indent="-171450" algn="l" rtl="0">
              <a:spcBef>
                <a:spcPts val="600"/>
              </a:spcBef>
              <a:spcAft>
                <a:spcPts val="0"/>
              </a:spcAft>
              <a:buFont typeface="Arial" panose="020B0604020202020204" pitchFamily="34" charset="0"/>
              <a:buChar char="•"/>
            </a:pPr>
            <a:r>
              <a:rPr lang="en-US" dirty="0">
                <a:solidFill>
                  <a:srgbClr val="000000"/>
                </a:solidFill>
              </a:rPr>
              <a:t>Training - position and program training</a:t>
            </a:r>
            <a:endParaRPr dirty="0">
              <a:solidFill>
                <a:srgbClr val="000000"/>
              </a:solidFill>
            </a:endParaRPr>
          </a:p>
          <a:p>
            <a:pPr marL="171450" marR="0" lvl="0" indent="-171450" algn="l" rtl="0">
              <a:spcBef>
                <a:spcPts val="600"/>
              </a:spcBef>
              <a:spcAft>
                <a:spcPts val="0"/>
              </a:spcAft>
              <a:buFont typeface="Arial" panose="020B0604020202020204" pitchFamily="34" charset="0"/>
              <a:buChar char="•"/>
            </a:pPr>
            <a:r>
              <a:rPr lang="en-US" dirty="0">
                <a:solidFill>
                  <a:srgbClr val="000000"/>
                </a:solidFill>
              </a:rPr>
              <a:t>Collaboration - the give and take of information between Scout leaders and commissioners</a:t>
            </a:r>
            <a:endParaRPr dirty="0"/>
          </a:p>
          <a:p>
            <a:pPr marL="0" marR="0" lvl="0" indent="0" algn="l" rtl="0">
              <a:spcBef>
                <a:spcPts val="600"/>
              </a:spcBef>
              <a:spcAft>
                <a:spcPts val="0"/>
              </a:spcAft>
              <a:buNone/>
            </a:pPr>
            <a:endParaRPr dirty="0">
              <a:solidFill>
                <a:srgbClr val="000000"/>
              </a:solidFill>
            </a:endParaRPr>
          </a:p>
          <a:p>
            <a:pPr marL="0" indent="0">
              <a:spcBef>
                <a:spcPts val="600"/>
              </a:spcBef>
            </a:pPr>
            <a:r>
              <a:rPr lang="en-US" dirty="0">
                <a:solidFill>
                  <a:srgbClr val="000000"/>
                </a:solidFill>
              </a:rPr>
              <a:t>How do we make focused customer service (Scout leaders are the "customers" of roundtable) happen that fulfills the needs of unit leaders AND the purposes of roundtable AND is a meeting Scout leaders want to attend?  </a:t>
            </a:r>
            <a:endParaRPr dirty="0"/>
          </a:p>
          <a:p>
            <a:pPr marL="0" marR="0" lvl="0" indent="0" algn="l" rtl="0">
              <a:spcBef>
                <a:spcPts val="600"/>
              </a:spcBef>
              <a:spcAft>
                <a:spcPts val="0"/>
              </a:spcAft>
              <a:buNone/>
            </a:pPr>
            <a:endParaRPr b="1" dirty="0">
              <a:solidFill>
                <a:srgbClr val="000000"/>
              </a:solidFill>
            </a:endParaRPr>
          </a:p>
          <a:p>
            <a:pPr marL="0" marR="0" lvl="0" indent="0" algn="l" rtl="0">
              <a:spcBef>
                <a:spcPts val="600"/>
              </a:spcBef>
              <a:spcAft>
                <a:spcPts val="0"/>
              </a:spcAft>
              <a:buNone/>
            </a:pPr>
            <a:r>
              <a:rPr lang="en-US" b="1" dirty="0">
                <a:solidFill>
                  <a:srgbClr val="000000"/>
                </a:solidFill>
              </a:rPr>
              <a:t>Let’s make a list of why Scout leaders attend roundtable.</a:t>
            </a:r>
            <a:endParaRPr dirty="0"/>
          </a:p>
          <a:p>
            <a:pPr marL="0" marR="0" lvl="0" indent="0" algn="l" rtl="0">
              <a:spcBef>
                <a:spcPts val="600"/>
              </a:spcBef>
              <a:spcAft>
                <a:spcPts val="0"/>
              </a:spcAft>
              <a:buNone/>
            </a:pPr>
            <a:r>
              <a:rPr lang="en-US" dirty="0">
                <a:solidFill>
                  <a:srgbClr val="000000"/>
                </a:solidFill>
              </a:rPr>
              <a:t>Make a list of why Scout leaders attend roundtable on a whiteboard or virtual whiteboard.  You will refer back to this list on slide 17. </a:t>
            </a:r>
            <a:endParaRPr dirty="0"/>
          </a:p>
          <a:p>
            <a:pPr marL="0" marR="0" lvl="0" indent="0" algn="l" rtl="0">
              <a:spcBef>
                <a:spcPts val="600"/>
              </a:spcBef>
              <a:spcAft>
                <a:spcPts val="0"/>
              </a:spcAft>
              <a:buNone/>
            </a:pPr>
            <a:endParaRPr dirty="0"/>
          </a:p>
          <a:p>
            <a:pPr marL="0" marR="0" lvl="0" indent="0" algn="l" rtl="0">
              <a:spcBef>
                <a:spcPts val="600"/>
              </a:spcBef>
              <a:spcAft>
                <a:spcPts val="0"/>
              </a:spcAft>
              <a:buNone/>
            </a:pPr>
            <a:r>
              <a:rPr lang="en-US" dirty="0"/>
              <a:t>Answers could include:</a:t>
            </a:r>
            <a:endParaRPr dirty="0"/>
          </a:p>
          <a:p>
            <a:pPr marL="342900" marR="0" lvl="0" indent="-342900" algn="l" rtl="0">
              <a:spcBef>
                <a:spcPts val="600"/>
              </a:spcBef>
              <a:spcAft>
                <a:spcPts val="0"/>
              </a:spcAft>
              <a:buClr>
                <a:srgbClr val="404040"/>
              </a:buClr>
              <a:buSzPts val="1200"/>
              <a:buFont typeface="Noto Sans Symbols"/>
              <a:buChar char="∙"/>
            </a:pPr>
            <a:r>
              <a:rPr lang="en-US" dirty="0">
                <a:solidFill>
                  <a:srgbClr val="404040"/>
                </a:solidFill>
              </a:rPr>
              <a:t>Training</a:t>
            </a:r>
            <a:endParaRPr dirty="0"/>
          </a:p>
          <a:p>
            <a:pPr marL="342900" marR="0" lvl="0" indent="-342900" algn="l" rtl="0">
              <a:spcBef>
                <a:spcPts val="0"/>
              </a:spcBef>
              <a:spcAft>
                <a:spcPts val="0"/>
              </a:spcAft>
              <a:buClr>
                <a:srgbClr val="404040"/>
              </a:buClr>
              <a:buSzPts val="1200"/>
              <a:buFont typeface="Noto Sans Symbols"/>
              <a:buChar char="∙"/>
            </a:pPr>
            <a:r>
              <a:rPr lang="en-US" dirty="0">
                <a:solidFill>
                  <a:srgbClr val="404040"/>
                </a:solidFill>
              </a:rPr>
              <a:t>Friendship</a:t>
            </a:r>
            <a:endParaRPr dirty="0"/>
          </a:p>
          <a:p>
            <a:pPr marL="342900" marR="0" lvl="0" indent="-342900" algn="l" rtl="0">
              <a:spcBef>
                <a:spcPts val="0"/>
              </a:spcBef>
              <a:spcAft>
                <a:spcPts val="0"/>
              </a:spcAft>
              <a:buClr>
                <a:srgbClr val="404040"/>
              </a:buClr>
              <a:buSzPts val="1200"/>
              <a:buFont typeface="Noto Sans Symbols"/>
              <a:buChar char="∙"/>
            </a:pPr>
            <a:r>
              <a:rPr lang="en-US" dirty="0">
                <a:solidFill>
                  <a:srgbClr val="404040"/>
                </a:solidFill>
              </a:rPr>
              <a:t>Fun</a:t>
            </a:r>
            <a:endParaRPr dirty="0"/>
          </a:p>
          <a:p>
            <a:pPr marL="342900" marR="0" lvl="0" indent="-342900" algn="l" rtl="0">
              <a:spcBef>
                <a:spcPts val="0"/>
              </a:spcBef>
              <a:spcAft>
                <a:spcPts val="0"/>
              </a:spcAft>
              <a:buClr>
                <a:srgbClr val="404040"/>
              </a:buClr>
              <a:buSzPts val="1200"/>
              <a:buFont typeface="Noto Sans Symbols"/>
              <a:buChar char="∙"/>
            </a:pPr>
            <a:r>
              <a:rPr lang="en-US" dirty="0">
                <a:solidFill>
                  <a:srgbClr val="404040"/>
                </a:solidFill>
              </a:rPr>
              <a:t>Information</a:t>
            </a:r>
          </a:p>
          <a:p>
            <a:pPr marL="0" marR="0" lvl="0" indent="0" algn="l" rtl="0">
              <a:spcBef>
                <a:spcPts val="0"/>
              </a:spcBef>
              <a:spcAft>
                <a:spcPts val="0"/>
              </a:spcAft>
              <a:buClr>
                <a:srgbClr val="404040"/>
              </a:buClr>
              <a:buSzPts val="1200"/>
              <a:buFont typeface="Noto Sans Symbols"/>
              <a:buNone/>
            </a:pPr>
            <a:endParaRPr dirty="0"/>
          </a:p>
          <a:p>
            <a:pPr marL="0" marR="0" lvl="0" indent="0" algn="l" rtl="0">
              <a:spcBef>
                <a:spcPts val="600"/>
              </a:spcBef>
              <a:spcAft>
                <a:spcPts val="0"/>
              </a:spcAft>
              <a:buNone/>
            </a:pPr>
            <a:r>
              <a:rPr lang="en-US" dirty="0"/>
              <a:t>Scout leaders attend roundtable and go back to their Scouts as trained, effective, motivated, and informed leaders.  </a:t>
            </a:r>
            <a:endParaRPr dirty="0"/>
          </a:p>
          <a:p>
            <a:pPr marL="0" marR="0" lvl="0" indent="0" algn="l" rtl="0">
              <a:spcBef>
                <a:spcPts val="0"/>
              </a:spcBef>
              <a:spcAft>
                <a:spcPts val="0"/>
              </a:spcAft>
              <a:buNone/>
            </a:pPr>
            <a:r>
              <a:rPr lang="en-US" b="1" dirty="0"/>
              <a:t>Instructor - Click on the slide again in “slide show mode”.  You will now see a picture of a Scout: </a:t>
            </a:r>
            <a:r>
              <a:rPr lang="en-US" dirty="0"/>
              <a:t>This is the result! Here’s a Scout who has just received her Eagle - Scout picture pops up!</a:t>
            </a:r>
            <a:endParaRPr dirty="0"/>
          </a:p>
          <a:p>
            <a:pPr marL="0" lvl="0" indent="0" algn="l" rtl="0">
              <a:spcBef>
                <a:spcPts val="0"/>
              </a:spcBef>
              <a:spcAft>
                <a:spcPts val="0"/>
              </a:spcAft>
              <a:buNone/>
            </a:pPr>
            <a:endParaRPr b="1" dirty="0"/>
          </a:p>
        </p:txBody>
      </p:sp>
      <p:sp>
        <p:nvSpPr>
          <p:cNvPr id="80" name="Google Shape;8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02124"/>
              </a:buClr>
              <a:buSzPts val="1200"/>
              <a:buFont typeface="Arial"/>
              <a:buNone/>
            </a:pPr>
            <a:r>
              <a:rPr lang="en-US" b="1" i="0" dirty="0">
                <a:solidFill>
                  <a:srgbClr val="202124"/>
                </a:solidFill>
                <a:latin typeface="Calibri" panose="020F0502020204030204" pitchFamily="34" charset="0"/>
                <a:ea typeface="Arial"/>
                <a:cs typeface="Calibri" panose="020F0502020204030204" pitchFamily="34" charset="0"/>
                <a:sym typeface="Arial"/>
              </a:rPr>
              <a:t>Networking</a:t>
            </a:r>
            <a:endParaRPr b="1"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202124"/>
              </a:buClr>
              <a:buSzPts val="1200"/>
              <a:buFont typeface="Arial"/>
              <a:buNone/>
            </a:pPr>
            <a:r>
              <a:rPr lang="en-US" b="0" i="0" dirty="0">
                <a:solidFill>
                  <a:srgbClr val="202124"/>
                </a:solidFill>
                <a:latin typeface="Calibri" panose="020F0502020204030204" pitchFamily="34" charset="0"/>
                <a:ea typeface="Arial"/>
                <a:cs typeface="Calibri" panose="020F0502020204030204" pitchFamily="34" charset="0"/>
                <a:sym typeface="Arial"/>
              </a:rPr>
              <a:t>This is the first purpose of roundtable.  And possibly, everyone’s favorite.  Networking between leaders and commissioners.  Attending roundtable is a lot more fun with a friend. Everyone loves meeting before and after to chat.  It’s easy in person, but a challenge online.</a:t>
            </a:r>
            <a:endParaRPr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endParaRPr b="0" i="0" dirty="0">
              <a:solidFill>
                <a:srgbClr val="202124"/>
              </a:solidFill>
              <a:latin typeface="Calibri" panose="020F0502020204030204" pitchFamily="34" charset="0"/>
              <a:ea typeface="Arial"/>
              <a:cs typeface="Calibri" panose="020F0502020204030204" pitchFamily="34" charset="0"/>
              <a:sym typeface="Arial"/>
            </a:endParaRPr>
          </a:p>
          <a:p>
            <a:pPr marL="0" marR="0" lvl="0" indent="0" algn="l" rtl="0">
              <a:lnSpc>
                <a:spcPct val="100000"/>
              </a:lnSpc>
              <a:spcBef>
                <a:spcPts val="0"/>
              </a:spcBef>
              <a:spcAft>
                <a:spcPts val="0"/>
              </a:spcAft>
              <a:buClr>
                <a:srgbClr val="202124"/>
              </a:buClr>
              <a:buSzPts val="1200"/>
              <a:buFont typeface="Arial"/>
              <a:buNone/>
            </a:pPr>
            <a:r>
              <a:rPr lang="en-US" b="1" i="0" dirty="0">
                <a:solidFill>
                  <a:srgbClr val="202124"/>
                </a:solidFill>
                <a:latin typeface="Calibri" panose="020F0502020204030204" pitchFamily="34" charset="0"/>
                <a:ea typeface="Arial"/>
                <a:cs typeface="Calibri" panose="020F0502020204030204" pitchFamily="34" charset="0"/>
                <a:sym typeface="Arial"/>
              </a:rPr>
              <a:t>What are some ideas you may have to improve networking opportunities in virtual and in-person roundtables?</a:t>
            </a:r>
            <a:endParaRPr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endParaRPr b="1" i="0" dirty="0">
              <a:solidFill>
                <a:srgbClr val="202124"/>
              </a:solidFill>
              <a:latin typeface="Calibri" panose="020F0502020204030204" pitchFamily="34" charset="0"/>
              <a:ea typeface="Arial"/>
              <a:cs typeface="Calibri" panose="020F0502020204030204" pitchFamily="34" charset="0"/>
              <a:sym typeface="Arial"/>
            </a:endParaRPr>
          </a:p>
          <a:p>
            <a:pPr marL="0" lvl="0" indent="0" algn="l" rtl="0">
              <a:spcBef>
                <a:spcPts val="0"/>
              </a:spcBef>
              <a:spcAft>
                <a:spcPts val="0"/>
              </a:spcAft>
              <a:buNone/>
            </a:pPr>
            <a:r>
              <a:rPr lang="en-US" dirty="0">
                <a:latin typeface="Calibri" panose="020F0502020204030204" pitchFamily="34" charset="0"/>
                <a:cs typeface="Calibri" panose="020F0502020204030204" pitchFamily="34" charset="0"/>
              </a:rPr>
              <a:t>In-Person</a:t>
            </a:r>
            <a:endParaRPr dirty="0">
              <a:latin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cs typeface="Calibri" panose="020F0502020204030204" pitchFamily="34" charset="0"/>
              </a:rPr>
              <a:t>Patch trading</a:t>
            </a:r>
            <a:endParaRPr dirty="0">
              <a:latin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cs typeface="Calibri" panose="020F0502020204030204" pitchFamily="34" charset="0"/>
              </a:rPr>
              <a:t>Neckerchief slide trading</a:t>
            </a:r>
            <a:endParaRPr dirty="0">
              <a:latin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cs typeface="Calibri" panose="020F0502020204030204" pitchFamily="34" charset="0"/>
              </a:rPr>
              <a:t>Cracker Barrel</a:t>
            </a:r>
            <a:endParaRPr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cs typeface="Calibri" panose="020F0502020204030204" pitchFamily="34" charset="0"/>
              </a:rPr>
              <a:t>Virtual</a:t>
            </a:r>
            <a:endParaRPr dirty="0">
              <a:latin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cs typeface="Calibri" panose="020F0502020204030204" pitchFamily="34" charset="0"/>
              </a:rPr>
              <a:t>Kahoot – virtual games</a:t>
            </a:r>
            <a:endParaRPr dirty="0">
              <a:latin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cs typeface="Calibri" panose="020F0502020204030204" pitchFamily="34" charset="0"/>
              </a:rPr>
              <a:t>Virtual Kim’s game</a:t>
            </a:r>
            <a:endParaRPr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solidFill>
                  <a:schemeClr val="tx1"/>
                </a:solidFill>
              </a:rPr>
              <a:t>Training</a:t>
            </a:r>
          </a:p>
          <a:p>
            <a:pPr marL="0" indent="0"/>
            <a:r>
              <a:rPr lang="en-US" dirty="0">
                <a:solidFill>
                  <a:schemeClr val="tx1"/>
                </a:solidFill>
              </a:rPr>
              <a:t>The second purpose of roundtable is training.</a:t>
            </a:r>
          </a:p>
          <a:p>
            <a:pPr marL="0" indent="0"/>
            <a:endParaRPr lang="en-US" dirty="0">
              <a:solidFill>
                <a:schemeClr val="tx1"/>
              </a:solidFill>
            </a:endParaRPr>
          </a:p>
          <a:p>
            <a:pPr marL="0" indent="0"/>
            <a:r>
              <a:rPr lang="en-US" dirty="0">
                <a:solidFill>
                  <a:schemeClr val="tx1"/>
                </a:solidFill>
              </a:rPr>
              <a:t>Roundtable is the single best resource for a district in providing Scout leaders with training opportunities.  Training could include Youth Protection, Leader Specific Training and position training including Cub Scout Adventures, Scout skills and merit badges.  </a:t>
            </a:r>
          </a:p>
          <a:p>
            <a:pPr marL="0" indent="0"/>
            <a:endParaRPr lang="en-US" dirty="0">
              <a:solidFill>
                <a:schemeClr val="tx1"/>
              </a:solidFill>
            </a:endParaRPr>
          </a:p>
          <a:p>
            <a:pPr marL="0" indent="0"/>
            <a:endParaRPr lang="en-US" dirty="0">
              <a:solidFill>
                <a:schemeClr val="tx1"/>
              </a:solidFill>
            </a:endParaRPr>
          </a:p>
          <a:p>
            <a:pPr marL="0" indent="0"/>
            <a:r>
              <a:rPr lang="en-US" dirty="0">
                <a:solidFill>
                  <a:schemeClr val="tx1"/>
                </a:solidFill>
              </a:rPr>
              <a:t>Roundtable also provides Scout leaders with information about upcoming district, council or national training opportunities such as Baloo, Wilderness First Aid, Wood Badge, Sea Badge, Philmont and more!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6307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4:notes"/>
          <p:cNvSpPr>
            <a:spLocks noGrp="1" noRot="1" noChangeAspect="1"/>
          </p:cNvSpPr>
          <p:nvPr>
            <p:ph type="sldImg" idx="2"/>
          </p:nvPr>
        </p:nvSpPr>
        <p:spPr>
          <a:xfrm>
            <a:off x="1803400" y="315913"/>
            <a:ext cx="3251200" cy="2438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4:notes"/>
          <p:cNvSpPr txBox="1">
            <a:spLocks noGrp="1"/>
          </p:cNvSpPr>
          <p:nvPr>
            <p:ph type="body" idx="1"/>
          </p:nvPr>
        </p:nvSpPr>
        <p:spPr>
          <a:xfrm>
            <a:off x="374573" y="2842351"/>
            <a:ext cx="6136396" cy="6114361"/>
          </a:xfrm>
          <a:prstGeom prst="rect">
            <a:avLst/>
          </a:prstGeom>
          <a:noFill/>
          <a:ln>
            <a:noFill/>
          </a:ln>
        </p:spPr>
        <p:txBody>
          <a:bodyPr spcFirstLastPara="1" wrap="square" lIns="91425" tIns="45700" rIns="91425" bIns="45700" anchor="t" anchorCtr="0">
            <a:noAutofit/>
          </a:bodyPr>
          <a:lstStyle/>
          <a:p>
            <a:pPr marL="0" indent="0"/>
            <a:r>
              <a:rPr lang="en-US" b="1" dirty="0"/>
              <a:t>Collaboration – the third purpose</a:t>
            </a:r>
            <a:endParaRPr lang="en-US" dirty="0"/>
          </a:p>
          <a:p>
            <a:pPr marL="0" lvl="0" indent="0" algn="l" rtl="0">
              <a:spcBef>
                <a:spcPts val="0"/>
              </a:spcBef>
              <a:spcAft>
                <a:spcPts val="0"/>
              </a:spcAft>
              <a:buNone/>
            </a:pPr>
            <a:r>
              <a:rPr lang="en-US" b="1" dirty="0"/>
              <a:t>Discussion: </a:t>
            </a:r>
            <a:r>
              <a:rPr lang="en-US" dirty="0"/>
              <a:t>Unit leaders have arrived at your roundtable,</a:t>
            </a:r>
            <a:endParaRPr dirty="0"/>
          </a:p>
          <a:p>
            <a:pPr marL="0" indent="0"/>
            <a:r>
              <a:rPr lang="en-US" dirty="0"/>
              <a:t>If you look at the image, you will see people gathered around a round table.  There’s a reason for that! </a:t>
            </a:r>
            <a:r>
              <a:rPr lang="en-US" b="0" i="0" dirty="0">
                <a:solidFill>
                  <a:srgbClr val="202124"/>
                </a:solidFill>
              </a:rPr>
              <a:t>The purpose of a </a:t>
            </a:r>
            <a:r>
              <a:rPr lang="en-US" dirty="0">
                <a:solidFill>
                  <a:srgbClr val="202124"/>
                </a:solidFill>
              </a:rPr>
              <a:t>round table</a:t>
            </a:r>
            <a:r>
              <a:rPr lang="en-US" b="0" i="0" dirty="0">
                <a:solidFill>
                  <a:srgbClr val="202124"/>
                </a:solidFill>
              </a:rPr>
              <a:t> is to give each participant equal standing in a discussion, </a:t>
            </a:r>
            <a:r>
              <a:rPr lang="en-US" b="0" i="0" dirty="0">
                <a:solidFill>
                  <a:srgbClr val="040C28"/>
                </a:solidFill>
              </a:rPr>
              <a:t>enabling them to contribute their perspectives and ideas freely and fully in the conversation</a:t>
            </a:r>
            <a:r>
              <a:rPr lang="en-US" b="0" i="0" dirty="0">
                <a:solidFill>
                  <a:srgbClr val="202124"/>
                </a:solidFill>
              </a:rPr>
              <a:t>.</a:t>
            </a:r>
            <a:endParaRPr b="0" i="0" dirty="0">
              <a:solidFill>
                <a:srgbClr val="202124"/>
              </a:solidFill>
            </a:endParaRPr>
          </a:p>
          <a:p>
            <a:pPr marL="0" lvl="0" indent="0" algn="l" rtl="0">
              <a:spcBef>
                <a:spcPts val="0"/>
              </a:spcBef>
              <a:spcAft>
                <a:spcPts val="0"/>
              </a:spcAft>
              <a:buNone/>
            </a:pPr>
            <a:endParaRPr b="0" i="0" dirty="0">
              <a:solidFill>
                <a:srgbClr val="202124"/>
              </a:solidFill>
            </a:endParaRPr>
          </a:p>
          <a:p>
            <a:pPr marL="0" lvl="0" indent="0" algn="l" rtl="0">
              <a:spcBef>
                <a:spcPts val="0"/>
              </a:spcBef>
              <a:spcAft>
                <a:spcPts val="0"/>
              </a:spcAft>
              <a:buNone/>
            </a:pPr>
            <a:r>
              <a:rPr lang="en-US" b="0" i="0" dirty="0">
                <a:solidFill>
                  <a:srgbClr val="202124"/>
                </a:solidFill>
              </a:rPr>
              <a:t>Whether your roundtable is virtual, hybrid or in-person it is important to help each participant feel that they have equal standing in a discussion so they can contribute!  This is one of the three purposes of roundtable – collaboration – or the give and take of information between commissioners and unit leaders.</a:t>
            </a:r>
            <a:endParaRPr dirty="0"/>
          </a:p>
          <a:p>
            <a:pPr marL="0" lvl="0" indent="0" algn="l" rtl="0">
              <a:spcBef>
                <a:spcPts val="0"/>
              </a:spcBef>
              <a:spcAft>
                <a:spcPts val="0"/>
              </a:spcAft>
              <a:buNone/>
            </a:pPr>
            <a:endParaRPr b="1" i="0" dirty="0">
              <a:solidFill>
                <a:srgbClr val="202124"/>
              </a:solidFill>
            </a:endParaRPr>
          </a:p>
          <a:p>
            <a:pPr marL="0" indent="0"/>
            <a:r>
              <a:rPr lang="en-US" b="1" i="0" dirty="0">
                <a:solidFill>
                  <a:srgbClr val="202124"/>
                </a:solidFill>
              </a:rPr>
              <a:t>Do your roundtables include </a:t>
            </a:r>
            <a:r>
              <a:rPr lang="en-US" b="1" dirty="0">
                <a:solidFill>
                  <a:srgbClr val="202124"/>
                </a:solidFill>
              </a:rPr>
              <a:t>discussion and collaboration</a:t>
            </a:r>
            <a:r>
              <a:rPr lang="en-US" b="1" i="0" dirty="0">
                <a:solidFill>
                  <a:srgbClr val="202124"/>
                </a:solidFill>
              </a:rPr>
              <a:t>?</a:t>
            </a:r>
            <a:r>
              <a:rPr lang="en-US" b="1" dirty="0">
                <a:solidFill>
                  <a:srgbClr val="202124"/>
                </a:solidFill>
              </a:rPr>
              <a:t>  </a:t>
            </a:r>
            <a:endParaRPr dirty="0"/>
          </a:p>
          <a:p>
            <a:pPr marL="0" lvl="0" indent="0" algn="l" rtl="0">
              <a:spcBef>
                <a:spcPts val="0"/>
              </a:spcBef>
              <a:spcAft>
                <a:spcPts val="0"/>
              </a:spcAft>
              <a:buNone/>
            </a:pPr>
            <a:r>
              <a:rPr lang="en-US" b="1" i="0" dirty="0">
                <a:solidFill>
                  <a:srgbClr val="202124"/>
                </a:solidFill>
              </a:rPr>
              <a:t>What ideas do you have to make virtual meetings more interactive?</a:t>
            </a:r>
            <a:endParaRPr dirty="0"/>
          </a:p>
          <a:p>
            <a:pPr marL="0" lvl="0" indent="0" algn="l" rtl="0">
              <a:spcBef>
                <a:spcPts val="0"/>
              </a:spcBef>
              <a:spcAft>
                <a:spcPts val="0"/>
              </a:spcAft>
              <a:buNone/>
            </a:pPr>
            <a:r>
              <a:rPr lang="en-US" b="1" i="0" dirty="0">
                <a:solidFill>
                  <a:srgbClr val="202124"/>
                </a:solidFill>
              </a:rPr>
              <a:t>What ideas do you have to make hybrid meetings more interactive?</a:t>
            </a:r>
            <a:endParaRPr dirty="0"/>
          </a:p>
          <a:p>
            <a:pPr marL="0" lvl="0" indent="0" algn="l" rtl="0">
              <a:spcBef>
                <a:spcPts val="0"/>
              </a:spcBef>
              <a:spcAft>
                <a:spcPts val="0"/>
              </a:spcAft>
              <a:buNone/>
            </a:pPr>
            <a:endParaRPr b="0" i="0" dirty="0">
              <a:solidFill>
                <a:srgbClr val="202124"/>
              </a:solidFill>
            </a:endParaRPr>
          </a:p>
          <a:p>
            <a:pPr marL="0" indent="0"/>
            <a:r>
              <a:rPr lang="en-US" b="0" i="0" dirty="0">
                <a:solidFill>
                  <a:srgbClr val="202124"/>
                </a:solidFill>
              </a:rPr>
              <a:t>Virtual and Hybrid meetings can pose greater challenges for </a:t>
            </a:r>
            <a:r>
              <a:rPr lang="en-US" dirty="0">
                <a:solidFill>
                  <a:srgbClr val="202124"/>
                </a:solidFill>
              </a:rPr>
              <a:t>collaboration and discussion</a:t>
            </a:r>
            <a:r>
              <a:rPr lang="en-US" b="0" i="0" dirty="0">
                <a:solidFill>
                  <a:srgbClr val="202124"/>
                </a:solidFill>
              </a:rPr>
              <a:t>.</a:t>
            </a:r>
            <a:r>
              <a:rPr lang="en-US" dirty="0">
                <a:solidFill>
                  <a:srgbClr val="202124"/>
                </a:solidFill>
              </a:rPr>
              <a:t> </a:t>
            </a:r>
            <a:r>
              <a:rPr lang="en-US" b="0" i="0" dirty="0">
                <a:solidFill>
                  <a:srgbClr val="202124"/>
                </a:solidFill>
              </a:rPr>
              <a:t> However, thinking in advance of ways to increase a unit leader’s ability to participate can help you overcome these challenges.</a:t>
            </a:r>
            <a:r>
              <a:rPr lang="en-US" dirty="0">
                <a:solidFill>
                  <a:srgbClr val="202124"/>
                </a:solidFill>
              </a:rPr>
              <a:t>  </a:t>
            </a:r>
            <a:endParaRPr dirty="0"/>
          </a:p>
          <a:p>
            <a:pPr marL="171450" lvl="0" indent="-171450" algn="l" rtl="0">
              <a:spcBef>
                <a:spcPts val="0"/>
              </a:spcBef>
              <a:spcAft>
                <a:spcPts val="0"/>
              </a:spcAft>
              <a:buClr>
                <a:srgbClr val="202124"/>
              </a:buClr>
              <a:buSzPts val="1200"/>
              <a:buFont typeface="Arial" panose="020B0604020202020204" pitchFamily="34" charset="0"/>
              <a:buChar char="•"/>
            </a:pPr>
            <a:r>
              <a:rPr lang="en-US" b="0" i="0" dirty="0">
                <a:solidFill>
                  <a:srgbClr val="202124"/>
                </a:solidFill>
              </a:rPr>
              <a:t>Set expectations that virtual participants appear on the screen</a:t>
            </a:r>
            <a:endParaRPr dirty="0"/>
          </a:p>
          <a:p>
            <a:pPr marL="171450" lvl="0" indent="-171450" algn="l" rtl="0">
              <a:spcBef>
                <a:spcPts val="0"/>
              </a:spcBef>
              <a:spcAft>
                <a:spcPts val="0"/>
              </a:spcAft>
              <a:buClr>
                <a:srgbClr val="202124"/>
              </a:buClr>
              <a:buSzPts val="1200"/>
              <a:buFont typeface="Arial" panose="020B0604020202020204" pitchFamily="34" charset="0"/>
              <a:buChar char="•"/>
            </a:pPr>
            <a:r>
              <a:rPr lang="en-US" b="0" i="0" dirty="0">
                <a:solidFill>
                  <a:srgbClr val="202124"/>
                </a:solidFill>
              </a:rPr>
              <a:t>Give virtual attendees opportunities to share and ask questions</a:t>
            </a:r>
            <a:endParaRPr dirty="0"/>
          </a:p>
          <a:p>
            <a:pPr marL="171450" lvl="0" indent="-171450" algn="l" rtl="0">
              <a:spcBef>
                <a:spcPts val="0"/>
              </a:spcBef>
              <a:spcAft>
                <a:spcPts val="0"/>
              </a:spcAft>
              <a:buClr>
                <a:srgbClr val="202124"/>
              </a:buClr>
              <a:buSzPts val="1200"/>
              <a:buFont typeface="Arial" panose="020B0604020202020204" pitchFamily="34" charset="0"/>
              <a:buChar char="•"/>
            </a:pPr>
            <a:r>
              <a:rPr lang="en-US" b="0" i="0" dirty="0">
                <a:solidFill>
                  <a:srgbClr val="202124"/>
                </a:solidFill>
              </a:rPr>
              <a:t>Look at your technology needs in advance so that everyone can hear, see and participate.</a:t>
            </a:r>
            <a:endParaRPr dirty="0"/>
          </a:p>
          <a:p>
            <a:pPr marL="171450" lvl="0" indent="-171450" algn="l" rtl="0">
              <a:spcBef>
                <a:spcPts val="0"/>
              </a:spcBef>
              <a:spcAft>
                <a:spcPts val="0"/>
              </a:spcAft>
              <a:buClr>
                <a:srgbClr val="202124"/>
              </a:buClr>
              <a:buSzPts val="1200"/>
              <a:buFont typeface="Arial" panose="020B0604020202020204" pitchFamily="34" charset="0"/>
              <a:buChar char="•"/>
            </a:pPr>
            <a:r>
              <a:rPr lang="en-US" b="0" i="0" dirty="0">
                <a:solidFill>
                  <a:srgbClr val="202124"/>
                </a:solidFill>
              </a:rPr>
              <a:t>Activities that can be done or played by in-person and virtual participants helps everyone feel involved.</a:t>
            </a:r>
            <a:endParaRPr dirty="0"/>
          </a:p>
          <a:p>
            <a:pPr marL="0" lvl="0" indent="0" algn="l" rtl="0">
              <a:spcBef>
                <a:spcPts val="0"/>
              </a:spcBef>
              <a:spcAft>
                <a:spcPts val="0"/>
              </a:spcAft>
              <a:buNone/>
            </a:pPr>
            <a:endParaRPr b="0" i="0" dirty="0">
              <a:solidFill>
                <a:srgbClr val="202124"/>
              </a:solidFill>
            </a:endParaRPr>
          </a:p>
          <a:p>
            <a:pPr marL="0" lvl="0" indent="0" algn="l" rtl="0">
              <a:spcBef>
                <a:spcPts val="0"/>
              </a:spcBef>
              <a:spcAft>
                <a:spcPts val="0"/>
              </a:spcAft>
              <a:buNone/>
            </a:pPr>
            <a:r>
              <a:rPr lang="en-US" b="0" i="0" dirty="0">
                <a:solidFill>
                  <a:srgbClr val="202124"/>
                </a:solidFill>
              </a:rPr>
              <a:t>Sometimes – the best a unit leader can do is log on.  Sick kids.  At work. Sometimes, it’s all they can do to be there and listen in the background.  That’s okay!  They are still welcome!  They can still learn!  They can ask questions in the chat.  </a:t>
            </a:r>
            <a:endParaRPr dirty="0"/>
          </a:p>
          <a:p>
            <a:pPr marL="0" lvl="0" indent="0" algn="l" rtl="0">
              <a:spcBef>
                <a:spcPts val="0"/>
              </a:spcBef>
              <a:spcAft>
                <a:spcPts val="0"/>
              </a:spcAft>
              <a:buNone/>
            </a:pPr>
            <a:r>
              <a:rPr lang="en-US" b="0" i="0" dirty="0">
                <a:solidFill>
                  <a:srgbClr val="202124"/>
                </a:solidFill>
              </a:rPr>
              <a:t>Be understanding and helpful.</a:t>
            </a:r>
            <a:endParaRPr dirty="0"/>
          </a:p>
          <a:p>
            <a:pPr marL="0" lvl="0" indent="0" algn="l" rtl="0">
              <a:spcBef>
                <a:spcPts val="0"/>
              </a:spcBef>
              <a:spcAft>
                <a:spcPts val="0"/>
              </a:spcAft>
              <a:buNone/>
            </a:pPr>
            <a:endParaRPr dirty="0"/>
          </a:p>
        </p:txBody>
      </p:sp>
      <p:sp>
        <p:nvSpPr>
          <p:cNvPr id="89" name="Google Shape;8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6:notes"/>
          <p:cNvSpPr>
            <a:spLocks noGrp="1" noRot="1" noChangeAspect="1"/>
          </p:cNvSpPr>
          <p:nvPr>
            <p:ph type="sldImg" idx="2"/>
          </p:nvPr>
        </p:nvSpPr>
        <p:spPr>
          <a:xfrm>
            <a:off x="1638300" y="306388"/>
            <a:ext cx="3117850" cy="23383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6:notes"/>
          <p:cNvSpPr txBox="1">
            <a:spLocks noGrp="1"/>
          </p:cNvSpPr>
          <p:nvPr>
            <p:ph type="body" idx="1"/>
          </p:nvPr>
        </p:nvSpPr>
        <p:spPr>
          <a:xfrm>
            <a:off x="341523" y="2809301"/>
            <a:ext cx="6202496" cy="58759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t>Understanding the Roundtable Schedule</a:t>
            </a:r>
            <a:endParaRPr dirty="0"/>
          </a:p>
          <a:p>
            <a:pPr marL="0" marR="0" lvl="0" indent="0" algn="l" rtl="0">
              <a:lnSpc>
                <a:spcPct val="100000"/>
              </a:lnSpc>
              <a:spcBef>
                <a:spcPts val="0"/>
              </a:spcBef>
              <a:spcAft>
                <a:spcPts val="0"/>
              </a:spcAft>
              <a:buClr>
                <a:schemeClr val="dk1"/>
              </a:buClr>
              <a:buSzPts val="1200"/>
              <a:buFont typeface="Calibri"/>
              <a:buNone/>
            </a:pPr>
            <a:r>
              <a:rPr lang="en-US" dirty="0"/>
              <a:t>Now that we have talked about why Scout leaders attend roundtable, let’s focus on the roundtable schedule.  This schedule shows the important elements of a roundtable.</a:t>
            </a:r>
            <a:endParaRPr dirty="0"/>
          </a:p>
          <a:p>
            <a:pPr marL="0" lvl="0" indent="0" algn="l" rtl="0">
              <a:spcBef>
                <a:spcPts val="0"/>
              </a:spcBef>
              <a:spcAft>
                <a:spcPts val="0"/>
              </a:spcAft>
              <a:buNone/>
            </a:pPr>
            <a:endParaRPr b="1" dirty="0"/>
          </a:p>
          <a:p>
            <a:pPr marL="171450" marR="0" lvl="0" indent="-171450" algn="l" rtl="0">
              <a:lnSpc>
                <a:spcPct val="100000"/>
              </a:lnSpc>
              <a:spcBef>
                <a:spcPts val="0"/>
              </a:spcBef>
              <a:spcAft>
                <a:spcPts val="0"/>
              </a:spcAft>
              <a:buClr>
                <a:schemeClr val="dk1"/>
              </a:buClr>
              <a:buSzPts val="1200"/>
              <a:buFont typeface="Arial" panose="020B0604020202020204" pitchFamily="34" charset="0"/>
              <a:buChar char="•"/>
            </a:pPr>
            <a:r>
              <a:rPr lang="en-US" b="1" dirty="0"/>
              <a:t>Opening</a:t>
            </a:r>
            <a:r>
              <a:rPr lang="en-US" dirty="0"/>
              <a:t> - Bring everyone together and hold an Opening. You may choose to have a flag ceremony, Scout Oath and Law, the Outdoor Code, or elements that your district uses in an opening ceremony.</a:t>
            </a:r>
            <a:endParaRPr dirty="0"/>
          </a:p>
          <a:p>
            <a:pPr marL="171450" lvl="0" indent="-171450" algn="l" rtl="0">
              <a:spcBef>
                <a:spcPts val="0"/>
              </a:spcBef>
              <a:spcAft>
                <a:spcPts val="0"/>
              </a:spcAft>
              <a:buClr>
                <a:schemeClr val="dk1"/>
              </a:buClr>
              <a:buSzPts val="1200"/>
              <a:buFont typeface="Arial" panose="020B0604020202020204" pitchFamily="34" charset="0"/>
              <a:buChar char="•"/>
            </a:pPr>
            <a:endParaRPr dirty="0"/>
          </a:p>
          <a:p>
            <a:pPr marL="171450" lvl="0" indent="-171450" algn="l" rtl="0">
              <a:spcBef>
                <a:spcPts val="0"/>
              </a:spcBef>
              <a:spcAft>
                <a:spcPts val="0"/>
              </a:spcAft>
              <a:buClr>
                <a:schemeClr val="dk1"/>
              </a:buClr>
              <a:buSzPts val="1200"/>
              <a:buFont typeface="Arial" panose="020B0604020202020204" pitchFamily="34" charset="0"/>
              <a:buChar char="•"/>
            </a:pPr>
            <a:r>
              <a:rPr lang="en-US" b="1" dirty="0"/>
              <a:t>Hot Topic </a:t>
            </a:r>
            <a:r>
              <a:rPr lang="en-US" dirty="0"/>
              <a:t>– A new Hot Topic is added to the roundtable support page each month.  The topics are timely and relevant to all Scout leaders.  Hot Topics can be used as a library of content for roundtable, or roundtable commissioners may create their own Hot Topic as needed by the district or council.</a:t>
            </a:r>
            <a:endParaRPr dirty="0"/>
          </a:p>
          <a:p>
            <a:pPr marL="171450" lvl="0" indent="-171450" algn="l" rtl="0">
              <a:spcBef>
                <a:spcPts val="0"/>
              </a:spcBef>
              <a:spcAft>
                <a:spcPts val="0"/>
              </a:spcAft>
              <a:buClr>
                <a:schemeClr val="dk1"/>
              </a:buClr>
              <a:buSzPts val="1200"/>
              <a:buFont typeface="Arial" panose="020B0604020202020204" pitchFamily="34" charset="0"/>
              <a:buChar char="•"/>
            </a:pPr>
            <a:endParaRPr dirty="0"/>
          </a:p>
          <a:p>
            <a:pPr marL="171450" lvl="0" indent="-171450" algn="l" rtl="0">
              <a:spcBef>
                <a:spcPts val="0"/>
              </a:spcBef>
              <a:spcAft>
                <a:spcPts val="0"/>
              </a:spcAft>
              <a:buClr>
                <a:schemeClr val="dk1"/>
              </a:buClr>
              <a:buSzPts val="1200"/>
              <a:buFont typeface="Arial" panose="020B0604020202020204" pitchFamily="34" charset="0"/>
              <a:buChar char="•"/>
            </a:pPr>
            <a:r>
              <a:rPr lang="en-US" b="1" dirty="0"/>
              <a:t>Safety Moment </a:t>
            </a:r>
            <a:r>
              <a:rPr lang="en-US" dirty="0"/>
              <a:t>– All Scout meetings should have a Safety Moment and these are modeled at roundtable.  Safety moments can be found on the roundtable support page, or at https://www.scouting.org/health-and-safety/safety-moments/</a:t>
            </a:r>
            <a:endParaRPr dirty="0"/>
          </a:p>
          <a:p>
            <a:pPr marL="171450" lvl="0" indent="-171450" algn="l" rtl="0">
              <a:spcBef>
                <a:spcPts val="0"/>
              </a:spcBef>
              <a:spcAft>
                <a:spcPts val="0"/>
              </a:spcAft>
              <a:buClr>
                <a:schemeClr val="dk1"/>
              </a:buClr>
              <a:buSzPts val="1200"/>
              <a:buFont typeface="Arial" panose="020B0604020202020204" pitchFamily="34" charset="0"/>
              <a:buChar char="•"/>
            </a:pPr>
            <a:endParaRPr dirty="0"/>
          </a:p>
          <a:p>
            <a:pPr marL="171450" lvl="0" indent="-171450" algn="l" rtl="0">
              <a:spcBef>
                <a:spcPts val="0"/>
              </a:spcBef>
              <a:spcAft>
                <a:spcPts val="0"/>
              </a:spcAft>
              <a:buClr>
                <a:schemeClr val="dk1"/>
              </a:buClr>
              <a:buSzPts val="1200"/>
              <a:buFont typeface="Arial" panose="020B0604020202020204" pitchFamily="34" charset="0"/>
              <a:buChar char="•"/>
            </a:pPr>
            <a:r>
              <a:rPr lang="en-US" dirty="0"/>
              <a:t>Safety Moments at roundtable could be aimed at the adults attending, or one for Scout leaders to take back to their units and use.</a:t>
            </a:r>
            <a:endParaRPr dirty="0"/>
          </a:p>
          <a:p>
            <a:pPr marL="171450" lvl="0" indent="-171450" algn="l" rtl="0">
              <a:spcBef>
                <a:spcPts val="0"/>
              </a:spcBef>
              <a:spcAft>
                <a:spcPts val="0"/>
              </a:spcAft>
              <a:buClr>
                <a:schemeClr val="dk1"/>
              </a:buClr>
              <a:buSzPts val="1200"/>
              <a:buFont typeface="Arial" panose="020B0604020202020204" pitchFamily="34" charset="0"/>
              <a:buChar char="•"/>
            </a:pPr>
            <a:endParaRPr dirty="0"/>
          </a:p>
          <a:p>
            <a:pPr marL="171450" lvl="0" indent="-171450" algn="l" rtl="0">
              <a:spcBef>
                <a:spcPts val="0"/>
              </a:spcBef>
              <a:spcAft>
                <a:spcPts val="0"/>
              </a:spcAft>
              <a:buClr>
                <a:schemeClr val="dk1"/>
              </a:buClr>
              <a:buSzPts val="1200"/>
              <a:buFont typeface="Arial" panose="020B0604020202020204" pitchFamily="34" charset="0"/>
              <a:buChar char="•"/>
            </a:pPr>
            <a:r>
              <a:rPr lang="en-US" b="1" dirty="0"/>
              <a:t>Membership Moments </a:t>
            </a:r>
            <a:r>
              <a:rPr lang="en-US" dirty="0"/>
              <a:t>– (will cover next on slide 5)</a:t>
            </a:r>
            <a:endParaRPr dirty="0"/>
          </a:p>
          <a:p>
            <a:pPr marL="171450" lvl="0" indent="-171450" algn="l" rtl="0">
              <a:spcBef>
                <a:spcPts val="0"/>
              </a:spcBef>
              <a:spcAft>
                <a:spcPts val="0"/>
              </a:spcAft>
              <a:buClr>
                <a:schemeClr val="dk1"/>
              </a:buClr>
              <a:buSzPts val="1200"/>
              <a:buFont typeface="Arial" panose="020B0604020202020204" pitchFamily="34" charset="0"/>
              <a:buChar char="•"/>
            </a:pPr>
            <a:endParaRPr dirty="0"/>
          </a:p>
          <a:p>
            <a:pPr marL="171450" lvl="0" indent="-171450" algn="l" rtl="0">
              <a:spcBef>
                <a:spcPts val="0"/>
              </a:spcBef>
              <a:spcAft>
                <a:spcPts val="0"/>
              </a:spcAft>
              <a:buClr>
                <a:schemeClr val="dk1"/>
              </a:buClr>
              <a:buSzPts val="1200"/>
              <a:buFont typeface="Arial" panose="020B0604020202020204" pitchFamily="34" charset="0"/>
              <a:buChar char="•"/>
            </a:pPr>
            <a:r>
              <a:rPr lang="en-US" b="1" dirty="0"/>
              <a:t>Breakouts</a:t>
            </a:r>
            <a:r>
              <a:rPr lang="en-US" dirty="0"/>
              <a:t> – Program-level breakouts are supported by materials from the Cub Scout and SBSA Committees.  Some new Cub and Scouts BSA Committees.  breakouts are available on the website.  </a:t>
            </a:r>
            <a:endParaRPr dirty="0"/>
          </a:p>
          <a:p>
            <a:pPr marL="0" lvl="0" indent="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US" dirty="0"/>
              <a:t>All of these elements are the building blocks of a great roundtable and the foundation for fulfilling one of the 3 purposes of roundtable - “Training”. </a:t>
            </a:r>
            <a:endParaRPr dirty="0"/>
          </a:p>
          <a:p>
            <a:pPr marL="0" lvl="0" indent="0" algn="l" rtl="0">
              <a:spcBef>
                <a:spcPts val="0"/>
              </a:spcBef>
              <a:spcAft>
                <a:spcPts val="0"/>
              </a:spcAft>
              <a:buClr>
                <a:schemeClr val="dk1"/>
              </a:buClr>
              <a:buSzPts val="1200"/>
              <a:buFont typeface="Arial"/>
              <a:buNone/>
            </a:pPr>
            <a:endParaRPr dirty="0"/>
          </a:p>
          <a:p>
            <a:pPr marL="0" marR="0" lvl="0" indent="0" algn="l" rtl="0">
              <a:lnSpc>
                <a:spcPct val="100000"/>
              </a:lnSpc>
              <a:spcBef>
                <a:spcPts val="0"/>
              </a:spcBef>
              <a:spcAft>
                <a:spcPts val="0"/>
              </a:spcAft>
              <a:buClr>
                <a:schemeClr val="dk1"/>
              </a:buClr>
              <a:buSzPts val="1200"/>
              <a:buFont typeface="Arial"/>
              <a:buNone/>
            </a:pPr>
            <a:r>
              <a:rPr lang="en-US" b="1" dirty="0"/>
              <a:t>Instructor Note:  Roundtable Formats - </a:t>
            </a:r>
            <a:r>
              <a:rPr lang="en-US" b="1" i="1" dirty="0"/>
              <a:t>Have the class scan the QR code on the slide</a:t>
            </a:r>
            <a:endParaRPr dirty="0"/>
          </a:p>
          <a:p>
            <a:pPr marL="0" lvl="0" indent="0" algn="l" rtl="0">
              <a:spcBef>
                <a:spcPts val="0"/>
              </a:spcBef>
              <a:spcAft>
                <a:spcPts val="0"/>
              </a:spcAft>
              <a:buClr>
                <a:schemeClr val="dk1"/>
              </a:buClr>
              <a:buSzPts val="1200"/>
              <a:buFont typeface="Arial"/>
              <a:buNone/>
            </a:pPr>
            <a:endParaRPr dirty="0"/>
          </a:p>
        </p:txBody>
      </p:sp>
      <p:sp>
        <p:nvSpPr>
          <p:cNvPr id="105" name="Google Shape;10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7:notes"/>
          <p:cNvSpPr>
            <a:spLocks noGrp="1" noRot="1" noChangeAspect="1"/>
          </p:cNvSpPr>
          <p:nvPr>
            <p:ph type="sldImg" idx="2"/>
          </p:nvPr>
        </p:nvSpPr>
        <p:spPr>
          <a:xfrm>
            <a:off x="1743075" y="284163"/>
            <a:ext cx="3371850" cy="25288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7:notes"/>
          <p:cNvSpPr txBox="1">
            <a:spLocks noGrp="1"/>
          </p:cNvSpPr>
          <p:nvPr>
            <p:ph type="body" idx="1"/>
          </p:nvPr>
        </p:nvSpPr>
        <p:spPr>
          <a:xfrm>
            <a:off x="685800" y="2963537"/>
            <a:ext cx="5486400" cy="5037463"/>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t>Let’s look at membership moments, </a:t>
            </a:r>
            <a:endParaRPr dirty="0"/>
          </a:p>
          <a:p>
            <a:pPr marL="0" lvl="0" indent="0" algn="l" rtl="0">
              <a:spcBef>
                <a:spcPts val="0"/>
              </a:spcBef>
              <a:spcAft>
                <a:spcPts val="0"/>
              </a:spcAft>
              <a:buNone/>
            </a:pPr>
            <a:r>
              <a:rPr lang="en-US" dirty="0"/>
              <a:t>Membership Moments were added to the roundtable schedule in the summer of 2023.  They </a:t>
            </a:r>
            <a:r>
              <a:rPr lang="en-US" b="0" i="0" u="none" strike="noStrike" dirty="0">
                <a:solidFill>
                  <a:srgbClr val="000000"/>
                </a:solidFill>
              </a:rPr>
              <a:t>are one to two-minute ideas to share with your districts about a membership recruiting or retention idea. Ideally, they will be delivered by the district membership chair at each roundtable. They should share the information as they deem best, e.g., discussion, PowerPoint, or read them if necessary. This allows units and districts to discuss membership ideas at roundtable, collaborate and get new ideas from each other. </a:t>
            </a:r>
            <a:endParaRPr b="0" dirty="0"/>
          </a:p>
          <a:p>
            <a:pPr marL="0" lvl="0" indent="0" algn="l" rtl="0">
              <a:spcBef>
                <a:spcPts val="0"/>
              </a:spcBef>
              <a:spcAft>
                <a:spcPts val="0"/>
              </a:spcAft>
              <a:buNone/>
            </a:pPr>
            <a:br>
              <a:rPr lang="en-US" dirty="0"/>
            </a:br>
            <a:r>
              <a:rPr lang="en-US" b="0" i="0" u="none" strike="noStrike" dirty="0">
                <a:solidFill>
                  <a:srgbClr val="000000"/>
                </a:solidFill>
              </a:rPr>
              <a:t>The membership moments are created by the Growing Scouting Team and are updated regularly on the roundtable support page. Roundtable membership moments will also be available on the Membership and Marketing Hub.</a:t>
            </a:r>
            <a:endParaRPr dirty="0"/>
          </a:p>
          <a:p>
            <a:pPr marL="0" lvl="0" indent="0" algn="l" rtl="0">
              <a:spcBef>
                <a:spcPts val="0"/>
              </a:spcBef>
              <a:spcAft>
                <a:spcPts val="0"/>
              </a:spcAft>
              <a:buNone/>
            </a:pPr>
            <a:endParaRPr b="0" i="0" u="none" strike="noStrike" dirty="0">
              <a:solidFill>
                <a:srgbClr val="000000"/>
              </a:solidFill>
            </a:endParaRPr>
          </a:p>
          <a:p>
            <a:pPr marL="0" marR="0" lvl="0" indent="0" algn="l" rtl="0">
              <a:lnSpc>
                <a:spcPct val="100000"/>
              </a:lnSpc>
              <a:spcBef>
                <a:spcPts val="0"/>
              </a:spcBef>
              <a:spcAft>
                <a:spcPts val="0"/>
              </a:spcAft>
              <a:buClr>
                <a:schemeClr val="dk1"/>
              </a:buClr>
              <a:buSzPts val="1200"/>
              <a:buFont typeface="Calibri"/>
              <a:buNone/>
            </a:pPr>
            <a:r>
              <a:rPr lang="en-US" b="1" dirty="0"/>
              <a:t>Instructor Note:  </a:t>
            </a:r>
            <a:r>
              <a:rPr lang="en-US" b="1" i="1" dirty="0"/>
              <a:t>Have the class scan the QR code on the slide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That’s a look at the roundtable schedule, let’s dive deeper into the different types of roundtables and how to create a program plan for your schedule that is specific to the needs of your district.</a:t>
            </a:r>
            <a:endParaRPr dirty="0"/>
          </a:p>
          <a:p>
            <a:pPr marL="0" lvl="0" indent="0" algn="l" rtl="0">
              <a:spcBef>
                <a:spcPts val="0"/>
              </a:spcBef>
              <a:spcAft>
                <a:spcPts val="0"/>
              </a:spcAft>
              <a:buNone/>
            </a:pPr>
            <a:endParaRPr b="0" i="0" u="none" strike="noStrike" dirty="0">
              <a:solidFill>
                <a:srgbClr val="000000"/>
              </a:solidFill>
            </a:endParaRPr>
          </a:p>
          <a:p>
            <a:pPr marL="0" lvl="0" indent="0" algn="l" rtl="0">
              <a:spcBef>
                <a:spcPts val="0"/>
              </a:spcBef>
              <a:spcAft>
                <a:spcPts val="0"/>
              </a:spcAft>
              <a:buNone/>
            </a:pPr>
            <a:endParaRPr sz="1800" b="0" i="0" u="none" strike="noStrike" dirty="0">
              <a:solidFill>
                <a:srgbClr val="000000"/>
              </a:solidFill>
              <a:latin typeface="Arial"/>
              <a:ea typeface="Arial"/>
              <a:cs typeface="Arial"/>
              <a:sym typeface="Arial"/>
            </a:endParaRPr>
          </a:p>
        </p:txBody>
      </p:sp>
      <p:sp>
        <p:nvSpPr>
          <p:cNvPr id="114" name="Google Shape;11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a:spLocks noGrp="1" noRot="1" noChangeAspect="1"/>
          </p:cNvSpPr>
          <p:nvPr>
            <p:ph type="sldImg" idx="2"/>
          </p:nvPr>
        </p:nvSpPr>
        <p:spPr>
          <a:xfrm>
            <a:off x="1957388" y="504825"/>
            <a:ext cx="2941637" cy="2206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8:notes"/>
          <p:cNvSpPr txBox="1">
            <a:spLocks noGrp="1"/>
          </p:cNvSpPr>
          <p:nvPr>
            <p:ph type="body" idx="1"/>
          </p:nvPr>
        </p:nvSpPr>
        <p:spPr>
          <a:xfrm>
            <a:off x="429658" y="2864387"/>
            <a:ext cx="5993176" cy="613639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Types of Roundtable</a:t>
            </a:r>
            <a:endParaRPr dirty="0"/>
          </a:p>
          <a:p>
            <a:pPr marL="0" marR="0" lvl="0" indent="0" algn="l" rtl="0">
              <a:spcBef>
                <a:spcPts val="0"/>
              </a:spcBef>
              <a:spcAft>
                <a:spcPts val="0"/>
              </a:spcAft>
              <a:buNone/>
            </a:pPr>
            <a:r>
              <a:rPr lang="en-US" dirty="0"/>
              <a:t>This slide shows the different types of roundtables – virtual, in-person, hybrid and a combination of these.  It also shows that roundtable can be held at the district, multi-district, or council level, or a combination of these.  </a:t>
            </a:r>
            <a:endParaRPr dirty="0"/>
          </a:p>
          <a:p>
            <a:pPr marL="0" marR="0" lvl="0" indent="0" algn="l" rtl="0">
              <a:spcBef>
                <a:spcPts val="0"/>
              </a:spcBef>
              <a:spcAft>
                <a:spcPts val="0"/>
              </a:spcAft>
              <a:buNone/>
            </a:pPr>
            <a:r>
              <a:rPr lang="en-US" dirty="0"/>
              <a:t> </a:t>
            </a:r>
            <a:endParaRPr dirty="0"/>
          </a:p>
          <a:p>
            <a:pPr marL="0" marR="0" lvl="0" indent="0" algn="l" rtl="0">
              <a:spcBef>
                <a:spcPts val="0"/>
              </a:spcBef>
              <a:spcAft>
                <a:spcPts val="0"/>
              </a:spcAft>
              <a:buNone/>
            </a:pPr>
            <a:r>
              <a:rPr lang="en-US" dirty="0"/>
              <a:t>Another way to look at different types of roundtables is to compare them to apples. There are dozens of varieties of apples.  Each one has unique properties appearances and tastes. When choosing apples, you have many varieties to choose from, and the right combination of apples can yield delicious results like an apple pie. </a:t>
            </a:r>
            <a:endParaRPr dirty="0"/>
          </a:p>
          <a:p>
            <a:pPr marL="0" marR="0" lvl="0" indent="0" algn="l" rtl="0">
              <a:spcBef>
                <a:spcPts val="0"/>
              </a:spcBef>
              <a:spcAft>
                <a:spcPts val="0"/>
              </a:spcAft>
              <a:buNone/>
            </a:pPr>
            <a:r>
              <a:rPr lang="en-US" dirty="0"/>
              <a:t> </a:t>
            </a:r>
            <a:endParaRPr dirty="0"/>
          </a:p>
          <a:p>
            <a:pPr marL="0" marR="0" lvl="0" indent="0" algn="l" rtl="0">
              <a:spcBef>
                <a:spcPts val="0"/>
              </a:spcBef>
              <a:spcAft>
                <a:spcPts val="0"/>
              </a:spcAft>
              <a:buNone/>
            </a:pPr>
            <a:r>
              <a:rPr lang="en-US" dirty="0"/>
              <a:t>Roundtable can be viewed in much the same way.  There are many types of roundtables just like there are many varieties of apples.  Roundtable types can be combined, like apples in an apple pie, in a way that best benefits your units, districts and even councils.  </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b="1" dirty="0"/>
              <a:t>Let’s roundtable together:  What type of roundtable do you use?</a:t>
            </a:r>
            <a:endParaRPr dirty="0"/>
          </a:p>
          <a:p>
            <a:pPr marL="0" marR="0" lvl="0" indent="0" algn="l" rtl="0">
              <a:spcBef>
                <a:spcPts val="0"/>
              </a:spcBef>
              <a:spcAft>
                <a:spcPts val="0"/>
              </a:spcAft>
              <a:buNone/>
            </a:pPr>
            <a:r>
              <a:rPr lang="en-US" b="1" dirty="0"/>
              <a:t>Let’s roundtable together:  </a:t>
            </a:r>
            <a:endParaRPr dirty="0"/>
          </a:p>
          <a:p>
            <a:pPr marL="342900" marR="0" lvl="0" indent="-342900" algn="l" rtl="0">
              <a:spcBef>
                <a:spcPts val="0"/>
              </a:spcBef>
              <a:spcAft>
                <a:spcPts val="0"/>
              </a:spcAft>
              <a:buClr>
                <a:schemeClr val="dk1"/>
              </a:buClr>
              <a:buSzPts val="1200"/>
              <a:buFont typeface="Noto Sans Symbols"/>
              <a:buChar char="∙"/>
            </a:pPr>
            <a:r>
              <a:rPr lang="en-US" b="1" dirty="0"/>
              <a:t>What type or types of roundtable do you use?</a:t>
            </a:r>
            <a:endParaRPr dirty="0"/>
          </a:p>
          <a:p>
            <a:pPr marL="342900" marR="0" lvl="0" indent="-342900" algn="l" rtl="0">
              <a:spcBef>
                <a:spcPts val="0"/>
              </a:spcBef>
              <a:spcAft>
                <a:spcPts val="0"/>
              </a:spcAft>
              <a:buClr>
                <a:schemeClr val="dk1"/>
              </a:buClr>
              <a:buSzPts val="1200"/>
              <a:buFont typeface="Noto Sans Symbols"/>
              <a:buChar char="∙"/>
            </a:pPr>
            <a:r>
              <a:rPr lang="en-US" b="1" dirty="0"/>
              <a:t>Do you use the same type of roundtable each month or do you use a combination of roundtable types?  </a:t>
            </a:r>
            <a:endParaRPr dirty="0"/>
          </a:p>
          <a:p>
            <a:pPr marL="0" lvl="0" indent="0" algn="l" rtl="0">
              <a:spcBef>
                <a:spcPts val="60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Roundtable can be held in any variation including:</a:t>
            </a:r>
            <a:endParaRPr dirty="0"/>
          </a:p>
          <a:p>
            <a:pPr marL="685800" lvl="1" indent="-228600" algn="l" rtl="0">
              <a:spcBef>
                <a:spcPts val="0"/>
              </a:spcBef>
              <a:spcAft>
                <a:spcPts val="0"/>
              </a:spcAft>
              <a:buClr>
                <a:schemeClr val="dk1"/>
              </a:buClr>
              <a:buSzPts val="1200"/>
              <a:buFont typeface="Arial"/>
              <a:buChar char="•"/>
            </a:pPr>
            <a:r>
              <a:rPr lang="en-US" dirty="0"/>
              <a:t>All virtual (district, multi-district or council)</a:t>
            </a:r>
            <a:endParaRPr dirty="0"/>
          </a:p>
          <a:p>
            <a:pPr marL="685800" marR="0" lvl="1" indent="-228600" algn="l" rtl="0">
              <a:lnSpc>
                <a:spcPct val="100000"/>
              </a:lnSpc>
              <a:spcBef>
                <a:spcPts val="0"/>
              </a:spcBef>
              <a:spcAft>
                <a:spcPts val="0"/>
              </a:spcAft>
              <a:buClr>
                <a:schemeClr val="dk1"/>
              </a:buClr>
              <a:buSzPts val="1200"/>
              <a:buFont typeface="Arial"/>
              <a:buChar char="•"/>
            </a:pPr>
            <a:r>
              <a:rPr lang="en-US" dirty="0"/>
              <a:t>All in person (district, multi-district or council)</a:t>
            </a:r>
            <a:endParaRPr dirty="0"/>
          </a:p>
          <a:p>
            <a:pPr marL="685800" marR="0" lvl="1" indent="-228600" algn="l" rtl="0">
              <a:lnSpc>
                <a:spcPct val="100000"/>
              </a:lnSpc>
              <a:spcBef>
                <a:spcPts val="0"/>
              </a:spcBef>
              <a:spcAft>
                <a:spcPts val="0"/>
              </a:spcAft>
              <a:buClr>
                <a:schemeClr val="dk1"/>
              </a:buClr>
              <a:buSzPts val="1200"/>
              <a:buFont typeface="Arial"/>
              <a:buChar char="•"/>
            </a:pPr>
            <a:r>
              <a:rPr lang="en-US" dirty="0"/>
              <a:t>Virtual with a quarterly in-person meeting (district, multi-district or council)</a:t>
            </a:r>
            <a:endParaRPr dirty="0"/>
          </a:p>
          <a:p>
            <a:pPr marL="685800" lvl="1" indent="-228600" algn="l" rtl="0">
              <a:spcBef>
                <a:spcPts val="0"/>
              </a:spcBef>
              <a:spcAft>
                <a:spcPts val="0"/>
              </a:spcAft>
              <a:buClr>
                <a:schemeClr val="dk1"/>
              </a:buClr>
              <a:buSzPts val="1200"/>
              <a:buFont typeface="Arial"/>
              <a:buChar char="•"/>
            </a:pPr>
            <a:r>
              <a:rPr lang="en-US" dirty="0"/>
              <a:t>District roundtable with a quarterly council roundtable</a:t>
            </a:r>
            <a:endParaRPr dirty="0"/>
          </a:p>
          <a:p>
            <a:pPr marL="685800" marR="0" lvl="1" indent="-228600" algn="l" rtl="0">
              <a:lnSpc>
                <a:spcPct val="100000"/>
              </a:lnSpc>
              <a:spcBef>
                <a:spcPts val="0"/>
              </a:spcBef>
              <a:spcAft>
                <a:spcPts val="0"/>
              </a:spcAft>
              <a:buClr>
                <a:schemeClr val="dk1"/>
              </a:buClr>
              <a:buSzPts val="1200"/>
              <a:buFont typeface="Arial"/>
              <a:buChar char="•"/>
            </a:pPr>
            <a:r>
              <a:rPr lang="en-US" dirty="0"/>
              <a:t>District hybrid roundtable with a quarterly virtual council roundtable</a:t>
            </a:r>
            <a:endParaRPr dirty="0"/>
          </a:p>
          <a:p>
            <a:pPr marL="685800" marR="0" lvl="1" indent="-228600" algn="l" rtl="0">
              <a:lnSpc>
                <a:spcPct val="100000"/>
              </a:lnSpc>
              <a:spcBef>
                <a:spcPts val="0"/>
              </a:spcBef>
              <a:spcAft>
                <a:spcPts val="0"/>
              </a:spcAft>
              <a:buClr>
                <a:schemeClr val="dk1"/>
              </a:buClr>
              <a:buSzPts val="1200"/>
              <a:buFont typeface="Arial"/>
              <a:buChar char="•"/>
            </a:pPr>
            <a:r>
              <a:rPr lang="en-US" dirty="0"/>
              <a:t>Virtual roundtable October through March, In-Person roundtable April through September</a:t>
            </a:r>
            <a:endParaRPr dirty="0"/>
          </a:p>
          <a:p>
            <a:pPr marL="685800" lvl="1" indent="-228600" algn="l" rtl="0">
              <a:spcBef>
                <a:spcPts val="0"/>
              </a:spcBef>
              <a:spcAft>
                <a:spcPts val="0"/>
              </a:spcAft>
              <a:buClr>
                <a:schemeClr val="dk1"/>
              </a:buClr>
              <a:buSzPts val="1200"/>
              <a:buFont typeface="Arial"/>
              <a:buChar char="•"/>
            </a:pPr>
            <a:r>
              <a:rPr lang="en-US" dirty="0"/>
              <a:t>Etc.</a:t>
            </a:r>
            <a:endParaRPr dirty="0"/>
          </a:p>
          <a:p>
            <a:pPr marL="685800" lvl="1" indent="-152400" algn="l" rtl="0">
              <a:spcBef>
                <a:spcPts val="0"/>
              </a:spcBef>
              <a:spcAft>
                <a:spcPts val="0"/>
              </a:spcAft>
              <a:buClr>
                <a:schemeClr val="dk1"/>
              </a:buClr>
              <a:buSzPts val="1200"/>
              <a:buFont typeface="Calibri"/>
              <a:buNone/>
            </a:pPr>
            <a:endParaRPr dirty="0"/>
          </a:p>
          <a:p>
            <a:pPr marL="0" lvl="0" indent="0" algn="l" rtl="0">
              <a:spcBef>
                <a:spcPts val="0"/>
              </a:spcBef>
              <a:spcAft>
                <a:spcPts val="0"/>
              </a:spcAft>
              <a:buNone/>
            </a:pPr>
            <a:r>
              <a:rPr lang="en-US" dirty="0"/>
              <a:t>Look closely at your district needs, ask your unit leaders what works best for them and create a roundtable schedule that best meets the needs and wants of your district leaders.</a:t>
            </a:r>
            <a:endParaRPr dirty="0"/>
          </a:p>
          <a:p>
            <a:pPr marL="0" lvl="0" indent="0" algn="l" rtl="0">
              <a:spcBef>
                <a:spcPts val="0"/>
              </a:spcBef>
              <a:spcAft>
                <a:spcPts val="0"/>
              </a:spcAft>
              <a:buNone/>
            </a:pPr>
            <a:endParaRPr dirty="0"/>
          </a:p>
        </p:txBody>
      </p:sp>
      <p:sp>
        <p:nvSpPr>
          <p:cNvPr id="124" name="Google Shape;12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2"/>
          <p:cNvSpPr txBox="1">
            <a:spLocks noGrp="1"/>
          </p:cNvSpPr>
          <p:nvPr>
            <p:ph type="ctrTitle"/>
          </p:nvPr>
        </p:nvSpPr>
        <p:spPr>
          <a:xfrm>
            <a:off x="685800" y="1122363"/>
            <a:ext cx="7772400" cy="311017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b="1">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22"/>
          <p:cNvSpPr txBox="1">
            <a:spLocks noGrp="1"/>
          </p:cNvSpPr>
          <p:nvPr>
            <p:ph type="subTitle" idx="1"/>
          </p:nvPr>
        </p:nvSpPr>
        <p:spPr>
          <a:xfrm>
            <a:off x="1143000" y="4466562"/>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3600"/>
              <a:buNone/>
              <a:defRPr sz="3600" b="1"/>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1" name="Google Shape;21;p2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4" name="Google Shape;24;p22"/>
          <p:cNvSpPr/>
          <p:nvPr/>
        </p:nvSpPr>
        <p:spPr>
          <a:xfrm>
            <a:off x="685800" y="152000"/>
            <a:ext cx="6986847"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a:solidFill>
                  <a:schemeClr val="lt1"/>
                </a:solidFill>
                <a:latin typeface="Calibri"/>
                <a:ea typeface="Calibri"/>
                <a:cs typeface="Calibri"/>
                <a:sym typeface="Calibri"/>
              </a:rPr>
              <a:t>College of Commissioner Science</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23"/>
          <p:cNvSpPr txBox="1">
            <a:spLocks noGrp="1"/>
          </p:cNvSpPr>
          <p:nvPr>
            <p:ph type="title"/>
          </p:nvPr>
        </p:nvSpPr>
        <p:spPr>
          <a:xfrm>
            <a:off x="628650" y="232122"/>
            <a:ext cx="6994121" cy="540961"/>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3600"/>
              <a:buFont typeface="Calibri"/>
              <a:buNone/>
              <a:defRPr sz="36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b="1"/>
            </a:lvl1pPr>
            <a:lvl2pPr marL="914400" lvl="1" indent="-406400" algn="l">
              <a:lnSpc>
                <a:spcPct val="90000"/>
              </a:lnSpc>
              <a:spcBef>
                <a:spcPts val="500"/>
              </a:spcBef>
              <a:spcAft>
                <a:spcPts val="0"/>
              </a:spcAft>
              <a:buClr>
                <a:schemeClr val="dk1"/>
              </a:buClr>
              <a:buSzPts val="2800"/>
              <a:buChar char="•"/>
              <a:defRPr sz="2800" b="1"/>
            </a:lvl2pPr>
            <a:lvl3pPr marL="1371600" lvl="2" indent="-355600" algn="l">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2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2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24"/>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b="1">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4"/>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3600"/>
              <a:buNone/>
              <a:defRPr sz="3600" b="1">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2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7" name="Google Shape;37;p24"/>
          <p:cNvSpPr/>
          <p:nvPr/>
        </p:nvSpPr>
        <p:spPr>
          <a:xfrm>
            <a:off x="623888" y="166470"/>
            <a:ext cx="699057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a:solidFill>
                  <a:schemeClr val="lt1"/>
                </a:solidFill>
                <a:latin typeface="Calibri"/>
                <a:ea typeface="Calibri"/>
                <a:cs typeface="Calibri"/>
                <a:sym typeface="Calibri"/>
              </a:rPr>
              <a:t>College of Commissioner Science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sp>
        <p:nvSpPr>
          <p:cNvPr id="39" name="Google Shape;39;p25"/>
          <p:cNvSpPr txBox="1">
            <a:spLocks noGrp="1"/>
          </p:cNvSpPr>
          <p:nvPr>
            <p:ph type="title"/>
          </p:nvPr>
        </p:nvSpPr>
        <p:spPr>
          <a:xfrm>
            <a:off x="628650" y="207184"/>
            <a:ext cx="6994121" cy="565899"/>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3600"/>
              <a:buFont typeface="Calibri"/>
              <a:buNone/>
              <a:defRPr sz="36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2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b="1"/>
            </a:lvl1pPr>
            <a:lvl2pPr marL="914400" lvl="1" indent="-406400" algn="l">
              <a:lnSpc>
                <a:spcPct val="90000"/>
              </a:lnSpc>
              <a:spcBef>
                <a:spcPts val="500"/>
              </a:spcBef>
              <a:spcAft>
                <a:spcPts val="0"/>
              </a:spcAft>
              <a:buClr>
                <a:schemeClr val="dk1"/>
              </a:buClr>
              <a:buSzPts val="2800"/>
              <a:buChar char="•"/>
              <a:defRPr sz="2800" b="1"/>
            </a:lvl2pPr>
            <a:lvl3pPr marL="1371600" lvl="2" indent="-355600" algn="l">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b="1"/>
            </a:lvl1pPr>
            <a:lvl2pPr marL="914400" lvl="1" indent="-406400" algn="l">
              <a:lnSpc>
                <a:spcPct val="90000"/>
              </a:lnSpc>
              <a:spcBef>
                <a:spcPts val="500"/>
              </a:spcBef>
              <a:spcAft>
                <a:spcPts val="0"/>
              </a:spcAft>
              <a:buClr>
                <a:schemeClr val="dk1"/>
              </a:buClr>
              <a:buSzPts val="2800"/>
              <a:buChar char="•"/>
              <a:defRPr sz="2800" b="1"/>
            </a:lvl2pPr>
            <a:lvl3pPr marL="1371600" lvl="2" indent="-355600" algn="l">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2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5"/>
        <p:cNvGrpSpPr/>
        <p:nvPr/>
      </p:nvGrpSpPr>
      <p:grpSpPr>
        <a:xfrm>
          <a:off x="0" y="0"/>
          <a:ext cx="0" cy="0"/>
          <a:chOff x="0" y="0"/>
          <a:chExt cx="0" cy="0"/>
        </a:xfrm>
      </p:grpSpPr>
      <p:sp>
        <p:nvSpPr>
          <p:cNvPr id="46" name="Google Shape;46;p26"/>
          <p:cNvSpPr txBox="1">
            <a:spLocks noGrp="1"/>
          </p:cNvSpPr>
          <p:nvPr>
            <p:ph type="title"/>
          </p:nvPr>
        </p:nvSpPr>
        <p:spPr>
          <a:xfrm>
            <a:off x="628650" y="240436"/>
            <a:ext cx="6969183" cy="549274"/>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3600"/>
              <a:buFont typeface="Calibri"/>
              <a:buNone/>
              <a:defRPr sz="36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6"/>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3200"/>
              <a:buNone/>
              <a:defRPr sz="32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26"/>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b="1"/>
            </a:lvl1pPr>
            <a:lvl2pPr marL="914400" lvl="1" indent="-406400" algn="l">
              <a:lnSpc>
                <a:spcPct val="90000"/>
              </a:lnSpc>
              <a:spcBef>
                <a:spcPts val="500"/>
              </a:spcBef>
              <a:spcAft>
                <a:spcPts val="0"/>
              </a:spcAft>
              <a:buClr>
                <a:schemeClr val="dk1"/>
              </a:buClr>
              <a:buSzPts val="2800"/>
              <a:buChar char="•"/>
              <a:defRPr sz="2800" b="1"/>
            </a:lvl2pPr>
            <a:lvl3pPr marL="1371600" lvl="2" indent="-355600" algn="l">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6"/>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3200"/>
              <a:buNone/>
              <a:defRPr sz="32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26"/>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b="1"/>
            </a:lvl1pPr>
            <a:lvl2pPr marL="914400" lvl="1" indent="-406400" algn="l">
              <a:lnSpc>
                <a:spcPct val="90000"/>
              </a:lnSpc>
              <a:spcBef>
                <a:spcPts val="500"/>
              </a:spcBef>
              <a:spcAft>
                <a:spcPts val="0"/>
              </a:spcAft>
              <a:buClr>
                <a:schemeClr val="dk1"/>
              </a:buClr>
              <a:buSzPts val="2800"/>
              <a:buChar char="•"/>
              <a:defRPr sz="2800" b="1"/>
            </a:lvl2pPr>
            <a:lvl3pPr marL="1371600" lvl="2" indent="-355600" algn="l">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2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4"/>
        <p:cNvGrpSpPr/>
        <p:nvPr/>
      </p:nvGrpSpPr>
      <p:grpSpPr>
        <a:xfrm>
          <a:off x="0" y="0"/>
          <a:ext cx="0" cy="0"/>
          <a:chOff x="0" y="0"/>
          <a:chExt cx="0" cy="0"/>
        </a:xfrm>
      </p:grpSpPr>
      <p:sp>
        <p:nvSpPr>
          <p:cNvPr id="55" name="Google Shape;55;p27"/>
          <p:cNvSpPr txBox="1">
            <a:spLocks noGrp="1"/>
          </p:cNvSpPr>
          <p:nvPr>
            <p:ph type="title"/>
          </p:nvPr>
        </p:nvSpPr>
        <p:spPr>
          <a:xfrm>
            <a:off x="523702" y="257061"/>
            <a:ext cx="7040880" cy="540961"/>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3600"/>
              <a:buFont typeface="Calibri"/>
              <a:buNone/>
              <a:defRPr sz="36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2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sp>
        <p:nvSpPr>
          <p:cNvPr id="60" name="Google Shape;60;p2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2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2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21"/>
          <p:cNvPicPr preferRelativeResize="0"/>
          <p:nvPr/>
        </p:nvPicPr>
        <p:blipFill rotWithShape="1">
          <a:blip r:embed="rId9">
            <a:alphaModFix/>
          </a:blip>
          <a:srcRect/>
          <a:stretch/>
        </p:blipFill>
        <p:spPr>
          <a:xfrm>
            <a:off x="0" y="-18689"/>
            <a:ext cx="9144000" cy="6740165"/>
          </a:xfrm>
          <a:prstGeom prst="rect">
            <a:avLst/>
          </a:prstGeom>
          <a:noFill/>
          <a:ln>
            <a:noFill/>
          </a:ln>
        </p:spPr>
      </p:pic>
      <p:sp>
        <p:nvSpPr>
          <p:cNvPr id="16" name="Google Shape;16;p21"/>
          <p:cNvSpPr txBox="1"/>
          <p:nvPr/>
        </p:nvSpPr>
        <p:spPr>
          <a:xfrm>
            <a:off x="461689" y="219535"/>
            <a:ext cx="184731"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3200" b="1">
              <a:solidFill>
                <a:schemeClr val="lt1"/>
              </a:solidFill>
              <a:latin typeface="Calibri"/>
              <a:ea typeface="Calibri"/>
              <a:cs typeface="Calibri"/>
              <a:sym typeface="Calibri"/>
            </a:endParaRPr>
          </a:p>
        </p:txBody>
      </p:sp>
      <p:pic>
        <p:nvPicPr>
          <p:cNvPr id="17" name="Google Shape;17;p21"/>
          <p:cNvPicPr preferRelativeResize="0"/>
          <p:nvPr/>
        </p:nvPicPr>
        <p:blipFill rotWithShape="1">
          <a:blip r:embed="rId10">
            <a:alphaModFix/>
          </a:blip>
          <a:srcRect/>
          <a:stretch/>
        </p:blipFill>
        <p:spPr>
          <a:xfrm>
            <a:off x="7773764" y="185738"/>
            <a:ext cx="1201432" cy="120143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7.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
          <p:cNvSpPr txBox="1">
            <a:spLocks noGrp="1"/>
          </p:cNvSpPr>
          <p:nvPr>
            <p:ph type="ctrTitle"/>
          </p:nvPr>
        </p:nvSpPr>
        <p:spPr>
          <a:xfrm>
            <a:off x="571500" y="2184487"/>
            <a:ext cx="7751064" cy="412106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1"/>
              </a:buClr>
              <a:buSzPts val="6000"/>
              <a:buFont typeface="Calibri"/>
              <a:buNone/>
            </a:pPr>
            <a:br>
              <a:rPr lang="en-US" dirty="0"/>
            </a:br>
            <a:br>
              <a:rPr lang="en-US" dirty="0"/>
            </a:br>
            <a:r>
              <a:rPr lang="en-US" dirty="0"/>
              <a:t>DCS 551</a:t>
            </a:r>
            <a:br>
              <a:rPr lang="en-US" dirty="0"/>
            </a:br>
            <a:br>
              <a:rPr lang="en-US" dirty="0"/>
            </a:br>
            <a:r>
              <a:rPr lang="en-US" dirty="0"/>
              <a:t>Roundtable Today</a:t>
            </a:r>
            <a:br>
              <a:rPr lang="en-US" dirty="0"/>
            </a:br>
            <a:br>
              <a:rPr lang="en-US" dirty="0"/>
            </a:br>
            <a:br>
              <a:rPr lang="en-US" dirty="0"/>
            </a:br>
            <a:endParaRPr dirty="0"/>
          </a:p>
        </p:txBody>
      </p:sp>
      <p:sp>
        <p:nvSpPr>
          <p:cNvPr id="69" name="Google Shape;69;p1"/>
          <p:cNvSpPr txBox="1"/>
          <p:nvPr/>
        </p:nvSpPr>
        <p:spPr>
          <a:xfrm>
            <a:off x="5486400" y="6120884"/>
            <a:ext cx="3086100"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rgbClr val="A5A5A5"/>
                </a:solidFill>
                <a:latin typeface="Calibri"/>
                <a:ea typeface="Calibri"/>
                <a:cs typeface="Calibri"/>
                <a:sym typeface="Calibri"/>
              </a:rPr>
              <a:t>Revision date 3/31/2024</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628650" y="232122"/>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a:t>Roundtable Activity #1</a:t>
            </a:r>
            <a:endParaRPr/>
          </a:p>
        </p:txBody>
      </p:sp>
      <p:pic>
        <p:nvPicPr>
          <p:cNvPr id="135" name="Google Shape;135;p9" descr="Best Roundtable Discussion Stock Photos, Pictures &amp; Royalty-Free Images ..."/>
          <p:cNvPicPr preferRelativeResize="0"/>
          <p:nvPr/>
        </p:nvPicPr>
        <p:blipFill rotWithShape="1">
          <a:blip r:embed="rId3">
            <a:alphaModFix/>
          </a:blip>
          <a:srcRect/>
          <a:stretch/>
        </p:blipFill>
        <p:spPr>
          <a:xfrm>
            <a:off x="1657350" y="1721874"/>
            <a:ext cx="5829300" cy="413323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0"/>
          <p:cNvSpPr txBox="1">
            <a:spLocks noGrp="1"/>
          </p:cNvSpPr>
          <p:nvPr>
            <p:ph type="title"/>
          </p:nvPr>
        </p:nvSpPr>
        <p:spPr>
          <a:xfrm>
            <a:off x="628650" y="232122"/>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a:t>Roundtable Time Formats</a:t>
            </a:r>
            <a:endParaRPr/>
          </a:p>
        </p:txBody>
      </p:sp>
      <p:sp>
        <p:nvSpPr>
          <p:cNvPr id="142" name="Google Shape;142;p10"/>
          <p:cNvSpPr txBox="1">
            <a:spLocks noGrp="1"/>
          </p:cNvSpPr>
          <p:nvPr>
            <p:ph type="body" idx="1"/>
          </p:nvPr>
        </p:nvSpPr>
        <p:spPr>
          <a:xfrm>
            <a:off x="981467" y="2614776"/>
            <a:ext cx="3446978" cy="239259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1E4E79"/>
              </a:buClr>
              <a:buSzPts val="2550"/>
              <a:buChar char="•"/>
            </a:pPr>
            <a:r>
              <a:rPr lang="en-US" sz="2550">
                <a:solidFill>
                  <a:srgbClr val="1E4E79"/>
                </a:solidFill>
              </a:rPr>
              <a:t>50, 60 or 75 minutes</a:t>
            </a:r>
            <a:endParaRPr/>
          </a:p>
          <a:p>
            <a:pPr marL="228600" lvl="0" indent="-66675" algn="l" rtl="0">
              <a:lnSpc>
                <a:spcPct val="90000"/>
              </a:lnSpc>
              <a:spcBef>
                <a:spcPts val="1000"/>
              </a:spcBef>
              <a:spcAft>
                <a:spcPts val="0"/>
              </a:spcAft>
              <a:buClr>
                <a:schemeClr val="dk1"/>
              </a:buClr>
              <a:buSzPts val="2550"/>
              <a:buNone/>
            </a:pPr>
            <a:endParaRPr sz="2550">
              <a:solidFill>
                <a:srgbClr val="1E4E79"/>
              </a:solidFill>
            </a:endParaRPr>
          </a:p>
          <a:p>
            <a:pPr marL="228600" lvl="0" indent="-228600" algn="l" rtl="0">
              <a:lnSpc>
                <a:spcPct val="90000"/>
              </a:lnSpc>
              <a:spcBef>
                <a:spcPts val="1000"/>
              </a:spcBef>
              <a:spcAft>
                <a:spcPts val="0"/>
              </a:spcAft>
              <a:buClr>
                <a:srgbClr val="1E4E79"/>
              </a:buClr>
              <a:buSzPts val="2550"/>
              <a:buChar char="•"/>
            </a:pPr>
            <a:r>
              <a:rPr lang="en-US" sz="2550">
                <a:solidFill>
                  <a:srgbClr val="1E4E79"/>
                </a:solidFill>
              </a:rPr>
              <a:t>Determine a day and time to meet</a:t>
            </a:r>
            <a:endParaRPr/>
          </a:p>
          <a:p>
            <a:pPr marL="228600" lvl="0" indent="-66675" algn="l" rtl="0">
              <a:lnSpc>
                <a:spcPct val="90000"/>
              </a:lnSpc>
              <a:spcBef>
                <a:spcPts val="1000"/>
              </a:spcBef>
              <a:spcAft>
                <a:spcPts val="0"/>
              </a:spcAft>
              <a:buClr>
                <a:schemeClr val="dk1"/>
              </a:buClr>
              <a:buSzPts val="2550"/>
              <a:buNone/>
            </a:pPr>
            <a:endParaRPr sz="2550">
              <a:solidFill>
                <a:srgbClr val="1E4E79"/>
              </a:solidFill>
            </a:endParaRPr>
          </a:p>
          <a:p>
            <a:pPr marL="228600" lvl="0" indent="-66675" algn="l" rtl="0">
              <a:lnSpc>
                <a:spcPct val="90000"/>
              </a:lnSpc>
              <a:spcBef>
                <a:spcPts val="1000"/>
              </a:spcBef>
              <a:spcAft>
                <a:spcPts val="0"/>
              </a:spcAft>
              <a:buClr>
                <a:schemeClr val="dk1"/>
              </a:buClr>
              <a:buSzPts val="2550"/>
              <a:buNone/>
            </a:pPr>
            <a:endParaRPr sz="2550"/>
          </a:p>
        </p:txBody>
      </p:sp>
      <p:pic>
        <p:nvPicPr>
          <p:cNvPr id="143" name="Google Shape;143;p10" descr="Calendar and clock icon Royalty Free Vector Image"/>
          <p:cNvPicPr preferRelativeResize="0"/>
          <p:nvPr/>
        </p:nvPicPr>
        <p:blipFill rotWithShape="1">
          <a:blip r:embed="rId3">
            <a:alphaModFix/>
          </a:blip>
          <a:srcRect l="6258" t="13333" r="7110" b="21428"/>
          <a:stretch/>
        </p:blipFill>
        <p:spPr>
          <a:xfrm>
            <a:off x="4572000" y="2226469"/>
            <a:ext cx="3590533" cy="292018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11"/>
          <p:cNvSpPr txBox="1">
            <a:spLocks noGrp="1"/>
          </p:cNvSpPr>
          <p:nvPr>
            <p:ph type="title"/>
          </p:nvPr>
        </p:nvSpPr>
        <p:spPr>
          <a:xfrm>
            <a:off x="336176" y="923749"/>
            <a:ext cx="7886700" cy="99417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a:t>Flexible Program Plan – 3 or 6 Months</a:t>
            </a:r>
            <a:endParaRPr/>
          </a:p>
        </p:txBody>
      </p:sp>
      <p:sp>
        <p:nvSpPr>
          <p:cNvPr id="150" name="Google Shape;150;p11"/>
          <p:cNvSpPr/>
          <p:nvPr/>
        </p:nvSpPr>
        <p:spPr>
          <a:xfrm>
            <a:off x="5713109" y="2456229"/>
            <a:ext cx="279239" cy="171449"/>
          </a:xfrm>
          <a:prstGeom prst="rect">
            <a:avLst/>
          </a:prstGeom>
          <a:solidFill>
            <a:srgbClr val="FFF2CC"/>
          </a:solidFill>
          <a:ln w="12700" cap="flat" cmpd="sng">
            <a:solidFill>
              <a:srgbClr val="FEE5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151" name="Google Shape;151;p11"/>
          <p:cNvSpPr/>
          <p:nvPr/>
        </p:nvSpPr>
        <p:spPr>
          <a:xfrm>
            <a:off x="3580700" y="2456229"/>
            <a:ext cx="279239" cy="171449"/>
          </a:xfrm>
          <a:prstGeom prst="rect">
            <a:avLst/>
          </a:prstGeom>
          <a:solidFill>
            <a:srgbClr val="FFF2CC"/>
          </a:solidFill>
          <a:ln w="12700" cap="flat" cmpd="sng">
            <a:solidFill>
              <a:srgbClr val="FEE5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152" name="Google Shape;152;p11"/>
          <p:cNvSpPr/>
          <p:nvPr/>
        </p:nvSpPr>
        <p:spPr>
          <a:xfrm>
            <a:off x="5713109" y="4218788"/>
            <a:ext cx="279239" cy="171449"/>
          </a:xfrm>
          <a:prstGeom prst="rect">
            <a:avLst/>
          </a:prstGeom>
          <a:solidFill>
            <a:srgbClr val="FFF2CC"/>
          </a:solidFill>
          <a:ln w="12700" cap="flat" cmpd="sng">
            <a:solidFill>
              <a:srgbClr val="FEE5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153" name="Google Shape;153;p11"/>
          <p:cNvSpPr/>
          <p:nvPr/>
        </p:nvSpPr>
        <p:spPr>
          <a:xfrm>
            <a:off x="3580700" y="4042423"/>
            <a:ext cx="279239" cy="171449"/>
          </a:xfrm>
          <a:prstGeom prst="rect">
            <a:avLst/>
          </a:prstGeom>
          <a:solidFill>
            <a:srgbClr val="FFF2CC"/>
          </a:solidFill>
          <a:ln w="12700" cap="flat" cmpd="sng">
            <a:solidFill>
              <a:srgbClr val="FEE59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pic>
        <p:nvPicPr>
          <p:cNvPr id="154" name="Google Shape;154;p11" descr="January to April 2023 Printable Calendar | Four Months Per Page Printable  Calendar"/>
          <p:cNvPicPr preferRelativeResize="0"/>
          <p:nvPr/>
        </p:nvPicPr>
        <p:blipFill rotWithShape="1">
          <a:blip r:embed="rId3">
            <a:alphaModFix/>
          </a:blip>
          <a:srcRect b="1582"/>
          <a:stretch/>
        </p:blipFill>
        <p:spPr>
          <a:xfrm>
            <a:off x="1306621" y="1472269"/>
            <a:ext cx="6530757" cy="4820567"/>
          </a:xfrm>
          <a:prstGeom prst="rect">
            <a:avLst/>
          </a:prstGeom>
          <a:noFill/>
          <a:ln>
            <a:noFill/>
          </a:ln>
        </p:spPr>
      </p:pic>
      <p:sp>
        <p:nvSpPr>
          <p:cNvPr id="155" name="Google Shape;155;p11"/>
          <p:cNvSpPr txBox="1"/>
          <p:nvPr/>
        </p:nvSpPr>
        <p:spPr>
          <a:xfrm>
            <a:off x="628650" y="232122"/>
            <a:ext cx="6994121" cy="540961"/>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lnSpc>
                <a:spcPct val="90000"/>
              </a:lnSpc>
              <a:spcBef>
                <a:spcPts val="0"/>
              </a:spcBef>
              <a:spcAft>
                <a:spcPts val="0"/>
              </a:spcAft>
              <a:buClr>
                <a:schemeClr val="lt1"/>
              </a:buClr>
              <a:buSzPct val="100000"/>
              <a:buFont typeface="Calibri"/>
              <a:buNone/>
            </a:pPr>
            <a:r>
              <a:rPr lang="en-US" sz="4400" b="1">
                <a:solidFill>
                  <a:schemeClr val="lt1"/>
                </a:solidFill>
                <a:latin typeface="Calibri"/>
                <a:ea typeface="Calibri"/>
                <a:cs typeface="Calibri"/>
                <a:sym typeface="Calibri"/>
              </a:rPr>
              <a:t>Program</a:t>
            </a:r>
            <a:r>
              <a:rPr lang="en-US" sz="4500" b="1">
                <a:solidFill>
                  <a:schemeClr val="lt1"/>
                </a:solidFill>
                <a:latin typeface="Calibri"/>
                <a:ea typeface="Calibri"/>
                <a:cs typeface="Calibri"/>
                <a:sym typeface="Calibri"/>
              </a:rPr>
              <a:t> Planning</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2"/>
          <p:cNvSpPr txBox="1">
            <a:spLocks noGrp="1"/>
          </p:cNvSpPr>
          <p:nvPr>
            <p:ph type="title"/>
          </p:nvPr>
        </p:nvSpPr>
        <p:spPr>
          <a:xfrm>
            <a:off x="628649" y="1131094"/>
            <a:ext cx="3365127" cy="154151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600"/>
              <a:buFont typeface="Calibri"/>
              <a:buNone/>
            </a:pPr>
            <a:r>
              <a:rPr lang="en-US"/>
              <a:t>Where are the announcements?</a:t>
            </a:r>
            <a:endParaRPr/>
          </a:p>
        </p:txBody>
      </p:sp>
      <p:sp>
        <p:nvSpPr>
          <p:cNvPr id="162" name="Google Shape;162;p12"/>
          <p:cNvSpPr txBox="1"/>
          <p:nvPr/>
        </p:nvSpPr>
        <p:spPr>
          <a:xfrm>
            <a:off x="2508190" y="1901849"/>
            <a:ext cx="4127620" cy="3670236"/>
          </a:xfrm>
          <a:prstGeom prst="rect">
            <a:avLst/>
          </a:prstGeom>
          <a:noFill/>
          <a:ln w="9525" cap="flat" cmpd="sng">
            <a:solidFill>
              <a:srgbClr val="52525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500" b="1">
                <a:solidFill>
                  <a:srgbClr val="222A35"/>
                </a:solidFill>
                <a:latin typeface="Calibri"/>
                <a:ea typeface="Calibri"/>
                <a:cs typeface="Calibri"/>
                <a:sym typeface="Calibri"/>
              </a:rPr>
              <a:t>Main Session</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Opening __________________________________</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Hot Topic _________________________________</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Safety Moment ____________________________</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Membership Moment_______________________</a:t>
            </a:r>
            <a:endParaRPr/>
          </a:p>
          <a:p>
            <a:pPr marL="0" marR="0" lvl="0" indent="0" algn="l" rtl="0">
              <a:spcBef>
                <a:spcPts val="0"/>
              </a:spcBef>
              <a:spcAft>
                <a:spcPts val="0"/>
              </a:spcAft>
              <a:buNone/>
            </a:pPr>
            <a:endParaRPr sz="1500">
              <a:solidFill>
                <a:schemeClr val="dk1"/>
              </a:solidFill>
              <a:latin typeface="Calibri"/>
              <a:ea typeface="Calibri"/>
              <a:cs typeface="Calibri"/>
              <a:sym typeface="Calibri"/>
            </a:endParaRPr>
          </a:p>
          <a:p>
            <a:pPr marL="0" marR="0" lvl="0" indent="0" algn="l" rtl="0">
              <a:spcBef>
                <a:spcPts val="0"/>
              </a:spcBef>
              <a:spcAft>
                <a:spcPts val="0"/>
              </a:spcAft>
              <a:buNone/>
            </a:pPr>
            <a:r>
              <a:rPr lang="en-US" sz="1500" b="1">
                <a:solidFill>
                  <a:srgbClr val="222A35"/>
                </a:solidFill>
                <a:latin typeface="Calibri"/>
                <a:ea typeface="Calibri"/>
                <a:cs typeface="Calibri"/>
                <a:sym typeface="Calibri"/>
              </a:rPr>
              <a:t>Dismiss to Breakouts</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Cub Scout Breakout _________________________</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Scouts BSA Breakout ________________________</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Venturing Breakout _________________________</a:t>
            </a:r>
            <a:endParaRPr/>
          </a:p>
          <a:p>
            <a:pPr marL="0" marR="0" lvl="0" indent="0" algn="l" rtl="0">
              <a:spcBef>
                <a:spcPts val="0"/>
              </a:spcBef>
              <a:spcAft>
                <a:spcPts val="0"/>
              </a:spcAft>
              <a:buNone/>
            </a:pPr>
            <a:endParaRPr sz="1500">
              <a:solidFill>
                <a:schemeClr val="dk1"/>
              </a:solidFill>
              <a:latin typeface="Calibri"/>
              <a:ea typeface="Calibri"/>
              <a:cs typeface="Calibri"/>
              <a:sym typeface="Calibri"/>
            </a:endParaRPr>
          </a:p>
          <a:p>
            <a:pPr marL="0" marR="0" lvl="0" indent="0" algn="l" rtl="0">
              <a:spcBef>
                <a:spcPts val="0"/>
              </a:spcBef>
              <a:spcAft>
                <a:spcPts val="0"/>
              </a:spcAft>
              <a:buNone/>
            </a:pPr>
            <a:r>
              <a:rPr lang="en-US" sz="1500" b="1">
                <a:solidFill>
                  <a:srgbClr val="222A35"/>
                </a:solidFill>
                <a:latin typeface="Calibri"/>
                <a:ea typeface="Calibri"/>
                <a:cs typeface="Calibri"/>
                <a:sym typeface="Calibri"/>
              </a:rPr>
              <a:t>Closing</a:t>
            </a:r>
            <a:r>
              <a:rPr lang="en-US" sz="1500" b="1">
                <a:solidFill>
                  <a:schemeClr val="dk1"/>
                </a:solidFill>
                <a:latin typeface="Calibri"/>
                <a:ea typeface="Calibri"/>
                <a:cs typeface="Calibri"/>
                <a:sym typeface="Calibri"/>
              </a:rPr>
              <a:t> </a:t>
            </a:r>
            <a:r>
              <a:rPr lang="en-US" sz="1500">
                <a:solidFill>
                  <a:schemeClr val="dk1"/>
                </a:solidFill>
                <a:latin typeface="Calibri"/>
                <a:ea typeface="Calibri"/>
                <a:cs typeface="Calibri"/>
                <a:sym typeface="Calibri"/>
              </a:rPr>
              <a:t>___________________________________</a:t>
            </a:r>
            <a:endParaRPr/>
          </a:p>
        </p:txBody>
      </p:sp>
      <p:sp>
        <p:nvSpPr>
          <p:cNvPr id="163" name="Google Shape;163;p12"/>
          <p:cNvSpPr txBox="1"/>
          <p:nvPr/>
        </p:nvSpPr>
        <p:spPr>
          <a:xfrm>
            <a:off x="628650" y="232122"/>
            <a:ext cx="6994121" cy="540961"/>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lnSpc>
                <a:spcPct val="90000"/>
              </a:lnSpc>
              <a:spcBef>
                <a:spcPts val="0"/>
              </a:spcBef>
              <a:spcAft>
                <a:spcPts val="0"/>
              </a:spcAft>
              <a:buClr>
                <a:schemeClr val="lt1"/>
              </a:buClr>
              <a:buSzPct val="100000"/>
              <a:buFont typeface="Calibri"/>
              <a:buNone/>
            </a:pPr>
            <a:r>
              <a:rPr lang="en-US" sz="4400" b="1">
                <a:solidFill>
                  <a:schemeClr val="lt1"/>
                </a:solidFill>
                <a:latin typeface="Calibri"/>
                <a:ea typeface="Calibri"/>
                <a:cs typeface="Calibri"/>
                <a:sym typeface="Calibri"/>
              </a:rPr>
              <a:t>Roundtable</a:t>
            </a:r>
            <a:r>
              <a:rPr lang="en-US" sz="4500" b="1">
                <a:solidFill>
                  <a:schemeClr val="lt1"/>
                </a:solidFill>
                <a:latin typeface="Calibri"/>
                <a:ea typeface="Calibri"/>
                <a:cs typeface="Calibri"/>
                <a:sym typeface="Calibri"/>
              </a:rPr>
              <a:t> Schedule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13"/>
          <p:cNvSpPr txBox="1">
            <a:spLocks noGrp="1"/>
          </p:cNvSpPr>
          <p:nvPr>
            <p:ph type="title"/>
          </p:nvPr>
        </p:nvSpPr>
        <p:spPr>
          <a:xfrm>
            <a:off x="628650" y="232122"/>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a:t>Roundtable Activity #2</a:t>
            </a:r>
            <a:endParaRPr/>
          </a:p>
        </p:txBody>
      </p:sp>
      <p:pic>
        <p:nvPicPr>
          <p:cNvPr id="170" name="Google Shape;170;p13" descr="Best Roundtable Discussion Stock Photos, Pictures &amp; Royalty-Free Images ..."/>
          <p:cNvPicPr preferRelativeResize="0"/>
          <p:nvPr/>
        </p:nvPicPr>
        <p:blipFill rotWithShape="1">
          <a:blip r:embed="rId3">
            <a:alphaModFix/>
          </a:blip>
          <a:srcRect/>
          <a:stretch/>
        </p:blipFill>
        <p:spPr>
          <a:xfrm>
            <a:off x="1657350" y="1721874"/>
            <a:ext cx="5829300" cy="413323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14"/>
          <p:cNvSpPr txBox="1">
            <a:spLocks noGrp="1"/>
          </p:cNvSpPr>
          <p:nvPr>
            <p:ph type="title"/>
          </p:nvPr>
        </p:nvSpPr>
        <p:spPr>
          <a:xfrm>
            <a:off x="628650" y="1158166"/>
            <a:ext cx="7886700" cy="101104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500"/>
              <a:buFont typeface="Calibri"/>
              <a:buNone/>
            </a:pPr>
            <a:r>
              <a:rPr lang="en-US" sz="4500"/>
              <a:t>Filling the Roundtable Program</a:t>
            </a:r>
            <a:endParaRPr/>
          </a:p>
        </p:txBody>
      </p:sp>
      <p:sp>
        <p:nvSpPr>
          <p:cNvPr id="177" name="Google Shape;177;p14"/>
          <p:cNvSpPr txBox="1">
            <a:spLocks noGrp="1"/>
          </p:cNvSpPr>
          <p:nvPr>
            <p:ph type="body" idx="1"/>
          </p:nvPr>
        </p:nvSpPr>
        <p:spPr>
          <a:xfrm>
            <a:off x="628650" y="1778540"/>
            <a:ext cx="7886700" cy="3300920"/>
          </a:xfrm>
          <a:prstGeom prst="rect">
            <a:avLst/>
          </a:prstGeom>
          <a:noFill/>
          <a:ln>
            <a:noFill/>
          </a:ln>
        </p:spPr>
        <p:txBody>
          <a:bodyPr spcFirstLastPara="1" wrap="square" lIns="91425" tIns="45700" rIns="91425" bIns="45700" anchor="t" anchorCtr="0">
            <a:noAutofit/>
          </a:bodyPr>
          <a:lstStyle/>
          <a:p>
            <a:pPr marL="385763" lvl="0" indent="-385763" algn="l" rtl="0">
              <a:lnSpc>
                <a:spcPct val="90000"/>
              </a:lnSpc>
              <a:spcBef>
                <a:spcPts val="0"/>
              </a:spcBef>
              <a:spcAft>
                <a:spcPts val="0"/>
              </a:spcAft>
              <a:buClr>
                <a:schemeClr val="dk1"/>
              </a:buClr>
              <a:buSzPts val="2400"/>
              <a:buFont typeface="Calibri"/>
              <a:buAutoNum type="arabicPeriod"/>
            </a:pPr>
            <a:r>
              <a:rPr lang="en-US" sz="2400"/>
              <a:t>Assess Unit and District Needs</a:t>
            </a:r>
            <a:endParaRPr/>
          </a:p>
          <a:p>
            <a:pPr marL="685800" lvl="1" indent="-228600" algn="l" rtl="0">
              <a:lnSpc>
                <a:spcPct val="90000"/>
              </a:lnSpc>
              <a:spcBef>
                <a:spcPts val="500"/>
              </a:spcBef>
              <a:spcAft>
                <a:spcPts val="0"/>
              </a:spcAft>
              <a:buClr>
                <a:schemeClr val="dk1"/>
              </a:buClr>
              <a:buSzPts val="2400"/>
              <a:buChar char="•"/>
            </a:pPr>
            <a:r>
              <a:rPr lang="en-US" sz="2400"/>
              <a:t>Listen to scout leaders at roundtable</a:t>
            </a:r>
            <a:endParaRPr/>
          </a:p>
          <a:p>
            <a:pPr marL="685800" lvl="1" indent="-228600" algn="l" rtl="0">
              <a:lnSpc>
                <a:spcPct val="90000"/>
              </a:lnSpc>
              <a:spcBef>
                <a:spcPts val="500"/>
              </a:spcBef>
              <a:spcAft>
                <a:spcPts val="0"/>
              </a:spcAft>
              <a:buClr>
                <a:schemeClr val="dk1"/>
              </a:buClr>
              <a:buSzPts val="2400"/>
              <a:buChar char="•"/>
            </a:pPr>
            <a:r>
              <a:rPr lang="en-US" sz="2400"/>
              <a:t>Discuss unit issues at District Commissioner Meetings</a:t>
            </a:r>
            <a:endParaRPr/>
          </a:p>
          <a:p>
            <a:pPr marL="685800" lvl="1" indent="-190500" algn="l" rtl="0">
              <a:lnSpc>
                <a:spcPct val="90000"/>
              </a:lnSpc>
              <a:spcBef>
                <a:spcPts val="500"/>
              </a:spcBef>
              <a:spcAft>
                <a:spcPts val="0"/>
              </a:spcAft>
              <a:buClr>
                <a:schemeClr val="dk1"/>
              </a:buClr>
              <a:buSzPts val="2400"/>
              <a:buFont typeface="Calibri"/>
              <a:buNone/>
            </a:pPr>
            <a:endParaRPr sz="2400"/>
          </a:p>
          <a:p>
            <a:pPr marL="385763" lvl="0" indent="-385763" algn="l" rtl="0">
              <a:lnSpc>
                <a:spcPct val="90000"/>
              </a:lnSpc>
              <a:spcBef>
                <a:spcPts val="1000"/>
              </a:spcBef>
              <a:spcAft>
                <a:spcPts val="0"/>
              </a:spcAft>
              <a:buClr>
                <a:schemeClr val="dk1"/>
              </a:buClr>
              <a:buSzPts val="2400"/>
              <a:buFont typeface="Calibri"/>
              <a:buAutoNum type="arabicPeriod"/>
            </a:pPr>
            <a:r>
              <a:rPr lang="en-US" sz="2400"/>
              <a:t>Ask your Scout leaders</a:t>
            </a:r>
            <a:endParaRPr/>
          </a:p>
          <a:p>
            <a:pPr marL="385763" lvl="0" indent="-233363" algn="l" rtl="0">
              <a:lnSpc>
                <a:spcPct val="90000"/>
              </a:lnSpc>
              <a:spcBef>
                <a:spcPts val="1000"/>
              </a:spcBef>
              <a:spcAft>
                <a:spcPts val="0"/>
              </a:spcAft>
              <a:buClr>
                <a:schemeClr val="dk1"/>
              </a:buClr>
              <a:buSzPts val="2400"/>
              <a:buFont typeface="Calibri"/>
              <a:buNone/>
            </a:pPr>
            <a:endParaRPr sz="2400"/>
          </a:p>
          <a:p>
            <a:pPr marL="385763" lvl="0" indent="-385763" algn="l" rtl="0">
              <a:lnSpc>
                <a:spcPct val="90000"/>
              </a:lnSpc>
              <a:spcBef>
                <a:spcPts val="1000"/>
              </a:spcBef>
              <a:spcAft>
                <a:spcPts val="0"/>
              </a:spcAft>
              <a:buClr>
                <a:schemeClr val="dk1"/>
              </a:buClr>
              <a:buSzPts val="2400"/>
              <a:buFont typeface="Calibri"/>
              <a:buAutoNum type="arabicPeriod"/>
            </a:pPr>
            <a:r>
              <a:rPr lang="en-US" sz="2400"/>
              <a:t>Check the Roundtable Support Page for the most current Hot Topics, Breakouts, Membership and Safety Moments</a:t>
            </a:r>
            <a:endParaRPr/>
          </a:p>
          <a:p>
            <a:pPr marL="228600" lvl="0" indent="-66675" algn="l" rtl="0">
              <a:lnSpc>
                <a:spcPct val="90000"/>
              </a:lnSpc>
              <a:spcBef>
                <a:spcPts val="1000"/>
              </a:spcBef>
              <a:spcAft>
                <a:spcPts val="0"/>
              </a:spcAft>
              <a:buClr>
                <a:schemeClr val="dk1"/>
              </a:buClr>
              <a:buSzPts val="2550"/>
              <a:buNone/>
            </a:pPr>
            <a:endParaRPr sz="2550"/>
          </a:p>
          <a:p>
            <a:pPr marL="0" lvl="0" indent="0" algn="l" rtl="0">
              <a:lnSpc>
                <a:spcPct val="90000"/>
              </a:lnSpc>
              <a:spcBef>
                <a:spcPts val="1000"/>
              </a:spcBef>
              <a:spcAft>
                <a:spcPts val="0"/>
              </a:spcAft>
              <a:buClr>
                <a:schemeClr val="dk1"/>
              </a:buClr>
              <a:buSzPts val="2550"/>
              <a:buNone/>
            </a:pPr>
            <a:endParaRPr sz="2550">
              <a:solidFill>
                <a:srgbClr val="2E75B5"/>
              </a:solidFill>
            </a:endParaRPr>
          </a:p>
        </p:txBody>
      </p:sp>
      <p:sp>
        <p:nvSpPr>
          <p:cNvPr id="178" name="Google Shape;178;p14"/>
          <p:cNvSpPr txBox="1"/>
          <p:nvPr/>
        </p:nvSpPr>
        <p:spPr>
          <a:xfrm>
            <a:off x="628650" y="232122"/>
            <a:ext cx="6994121" cy="540961"/>
          </a:xfrm>
          <a:prstGeom prst="rect">
            <a:avLst/>
          </a:prstGeom>
          <a:noFill/>
          <a:ln>
            <a:noFill/>
          </a:ln>
        </p:spPr>
        <p:txBody>
          <a:bodyPr spcFirstLastPara="1" wrap="square" lIns="91425" tIns="45700" rIns="91425" bIns="45700" anchor="ctr" anchorCtr="0">
            <a:normAutofit fontScale="90000" lnSpcReduction="20000"/>
          </a:bodyPr>
          <a:lstStyle/>
          <a:p>
            <a:pPr marL="0" marR="0" lvl="0" indent="0" algn="l" rtl="0">
              <a:lnSpc>
                <a:spcPct val="90000"/>
              </a:lnSpc>
              <a:spcBef>
                <a:spcPts val="0"/>
              </a:spcBef>
              <a:spcAft>
                <a:spcPts val="0"/>
              </a:spcAft>
              <a:buClr>
                <a:schemeClr val="lt1"/>
              </a:buClr>
              <a:buSzPct val="100000"/>
              <a:buFont typeface="Calibri"/>
              <a:buNone/>
            </a:pPr>
            <a:r>
              <a:rPr lang="en-US" sz="4400" b="1">
                <a:solidFill>
                  <a:schemeClr val="lt1"/>
                </a:solidFill>
                <a:latin typeface="Calibri"/>
                <a:ea typeface="Calibri"/>
                <a:cs typeface="Calibri"/>
                <a:sym typeface="Calibri"/>
              </a:rPr>
              <a:t>Program Plan</a:t>
            </a:r>
            <a:endParaRPr sz="4500" b="1">
              <a:solidFill>
                <a:schemeClr val="lt1"/>
              </a:solidFill>
              <a:latin typeface="Calibri"/>
              <a:ea typeface="Calibri"/>
              <a:cs typeface="Calibri"/>
              <a:sym typeface="Calibri"/>
            </a:endParaRPr>
          </a:p>
        </p:txBody>
      </p:sp>
      <p:pic>
        <p:nvPicPr>
          <p:cNvPr id="179" name="Google Shape;179;p14"/>
          <p:cNvPicPr preferRelativeResize="0"/>
          <p:nvPr/>
        </p:nvPicPr>
        <p:blipFill rotWithShape="1">
          <a:blip r:embed="rId3">
            <a:alphaModFix/>
          </a:blip>
          <a:srcRect/>
          <a:stretch/>
        </p:blipFill>
        <p:spPr>
          <a:xfrm>
            <a:off x="4012787" y="5260396"/>
            <a:ext cx="1118425" cy="11184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15"/>
          <p:cNvSpPr/>
          <p:nvPr/>
        </p:nvSpPr>
        <p:spPr>
          <a:xfrm>
            <a:off x="3211475" y="5108757"/>
            <a:ext cx="2425763" cy="1076122"/>
          </a:xfrm>
          <a:prstGeom prst="ellipse">
            <a:avLst/>
          </a:prstGeom>
          <a:solidFill>
            <a:srgbClr val="DDEAF6"/>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186" name="Google Shape;186;p15"/>
          <p:cNvSpPr/>
          <p:nvPr/>
        </p:nvSpPr>
        <p:spPr>
          <a:xfrm>
            <a:off x="622450" y="4722022"/>
            <a:ext cx="1553019" cy="1449639"/>
          </a:xfrm>
          <a:prstGeom prst="ellipse">
            <a:avLst/>
          </a:prstGeom>
          <a:solidFill>
            <a:srgbClr val="DDEAF6"/>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187" name="Google Shape;187;p15"/>
          <p:cNvSpPr/>
          <p:nvPr/>
        </p:nvSpPr>
        <p:spPr>
          <a:xfrm>
            <a:off x="3211475" y="2396395"/>
            <a:ext cx="2425763" cy="1077912"/>
          </a:xfrm>
          <a:prstGeom prst="ellipse">
            <a:avLst/>
          </a:prstGeom>
          <a:solidFill>
            <a:srgbClr val="DDEAF6"/>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188" name="Google Shape;188;p15"/>
          <p:cNvSpPr/>
          <p:nvPr/>
        </p:nvSpPr>
        <p:spPr>
          <a:xfrm>
            <a:off x="6808134" y="4309159"/>
            <a:ext cx="1647184" cy="1862502"/>
          </a:xfrm>
          <a:prstGeom prst="ellipse">
            <a:avLst/>
          </a:prstGeom>
          <a:solidFill>
            <a:srgbClr val="DDEAF6"/>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189" name="Google Shape;189;p15"/>
          <p:cNvSpPr/>
          <p:nvPr/>
        </p:nvSpPr>
        <p:spPr>
          <a:xfrm>
            <a:off x="6950111" y="2396395"/>
            <a:ext cx="1345320" cy="1318860"/>
          </a:xfrm>
          <a:prstGeom prst="ellipse">
            <a:avLst/>
          </a:prstGeom>
          <a:solidFill>
            <a:srgbClr val="DDEAF6"/>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190" name="Google Shape;190;p15"/>
          <p:cNvSpPr/>
          <p:nvPr/>
        </p:nvSpPr>
        <p:spPr>
          <a:xfrm>
            <a:off x="570262" y="2112381"/>
            <a:ext cx="1553019" cy="1886890"/>
          </a:xfrm>
          <a:prstGeom prst="ellipse">
            <a:avLst/>
          </a:prstGeom>
          <a:solidFill>
            <a:srgbClr val="DDEAF6"/>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191" name="Google Shape;191;p15"/>
          <p:cNvSpPr txBox="1"/>
          <p:nvPr/>
        </p:nvSpPr>
        <p:spPr>
          <a:xfrm>
            <a:off x="570262" y="2455661"/>
            <a:ext cx="1536055"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New Hot Topic on Service and Gratitude</a:t>
            </a:r>
            <a:endParaRPr/>
          </a:p>
        </p:txBody>
      </p:sp>
      <p:sp>
        <p:nvSpPr>
          <p:cNvPr id="192" name="Google Shape;192;p15"/>
          <p:cNvSpPr txBox="1"/>
          <p:nvPr/>
        </p:nvSpPr>
        <p:spPr>
          <a:xfrm>
            <a:off x="6894280" y="4876902"/>
            <a:ext cx="145698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Crew needs Recruitment Ideas</a:t>
            </a:r>
            <a:endParaRPr/>
          </a:p>
        </p:txBody>
      </p:sp>
      <p:sp>
        <p:nvSpPr>
          <p:cNvPr id="193" name="Google Shape;193;p15"/>
          <p:cNvSpPr txBox="1"/>
          <p:nvPr/>
        </p:nvSpPr>
        <p:spPr>
          <a:xfrm>
            <a:off x="3262348" y="5462152"/>
            <a:ext cx="2128232"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Conflict Resolution</a:t>
            </a:r>
            <a:endParaRPr/>
          </a:p>
        </p:txBody>
      </p:sp>
      <p:sp>
        <p:nvSpPr>
          <p:cNvPr id="194" name="Google Shape;194;p15"/>
          <p:cNvSpPr txBox="1"/>
          <p:nvPr/>
        </p:nvSpPr>
        <p:spPr>
          <a:xfrm>
            <a:off x="3609621" y="2768736"/>
            <a:ext cx="1629470"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Food Allergies</a:t>
            </a:r>
            <a:endParaRPr/>
          </a:p>
        </p:txBody>
      </p:sp>
      <p:sp>
        <p:nvSpPr>
          <p:cNvPr id="195" name="Google Shape;195;p15"/>
          <p:cNvSpPr txBox="1"/>
          <p:nvPr/>
        </p:nvSpPr>
        <p:spPr>
          <a:xfrm>
            <a:off x="2644922" y="1317898"/>
            <a:ext cx="3854155" cy="592173"/>
          </a:xfrm>
          <a:prstGeom prst="rect">
            <a:avLst/>
          </a:prstGeom>
          <a:solidFill>
            <a:srgbClr val="FBE4D4"/>
          </a:solidFill>
          <a:ln w="25400" cap="flat" cmpd="sng">
            <a:solidFill>
              <a:srgbClr val="833C0B"/>
            </a:solidFill>
            <a:prstDash val="solid"/>
            <a:round/>
            <a:headEnd type="none" w="sm" len="sm"/>
            <a:tailEnd type="none" w="sm" len="sm"/>
          </a:ln>
        </p:spPr>
        <p:txBody>
          <a:bodyPr spcFirstLastPara="1" wrap="square" lIns="68575" tIns="34275" rIns="68575" bIns="34275" anchor="ctr" anchorCtr="0">
            <a:normAutofit/>
          </a:bodyPr>
          <a:lstStyle/>
          <a:p>
            <a:pPr marL="0" marR="0" lvl="0" indent="0" algn="ctr" rtl="0">
              <a:lnSpc>
                <a:spcPct val="90000"/>
              </a:lnSpc>
              <a:spcBef>
                <a:spcPts val="0"/>
              </a:spcBef>
              <a:spcAft>
                <a:spcPts val="0"/>
              </a:spcAft>
              <a:buClr>
                <a:schemeClr val="dk1"/>
              </a:buClr>
              <a:buSzPts val="3300"/>
              <a:buFont typeface="Calibri"/>
              <a:buNone/>
            </a:pPr>
            <a:r>
              <a:rPr lang="en-US" sz="3300">
                <a:solidFill>
                  <a:schemeClr val="dk1"/>
                </a:solidFill>
                <a:latin typeface="Calibri"/>
                <a:ea typeface="Calibri"/>
                <a:cs typeface="Calibri"/>
                <a:sym typeface="Calibri"/>
              </a:rPr>
              <a:t>Current Needs</a:t>
            </a:r>
            <a:endParaRPr/>
          </a:p>
        </p:txBody>
      </p:sp>
      <p:sp>
        <p:nvSpPr>
          <p:cNvPr id="196" name="Google Shape;196;p15"/>
          <p:cNvSpPr txBox="1"/>
          <p:nvPr/>
        </p:nvSpPr>
        <p:spPr>
          <a:xfrm>
            <a:off x="661259" y="4908153"/>
            <a:ext cx="1462022"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New Member Coordinators</a:t>
            </a:r>
            <a:endParaRPr/>
          </a:p>
        </p:txBody>
      </p:sp>
      <p:sp>
        <p:nvSpPr>
          <p:cNvPr id="197" name="Google Shape;197;p15"/>
          <p:cNvSpPr txBox="1"/>
          <p:nvPr/>
        </p:nvSpPr>
        <p:spPr>
          <a:xfrm>
            <a:off x="7029170" y="2704625"/>
            <a:ext cx="1205113"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Pack Camping</a:t>
            </a:r>
            <a:endParaRPr/>
          </a:p>
        </p:txBody>
      </p:sp>
      <p:sp>
        <p:nvSpPr>
          <p:cNvPr id="198" name="Google Shape;198;p15"/>
          <p:cNvSpPr/>
          <p:nvPr/>
        </p:nvSpPr>
        <p:spPr>
          <a:xfrm>
            <a:off x="3211475" y="3809294"/>
            <a:ext cx="2425763" cy="999730"/>
          </a:xfrm>
          <a:prstGeom prst="ellipse">
            <a:avLst/>
          </a:prstGeom>
          <a:solidFill>
            <a:srgbClr val="DDEAF6"/>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199" name="Google Shape;199;p15"/>
          <p:cNvSpPr txBox="1"/>
          <p:nvPr/>
        </p:nvSpPr>
        <p:spPr>
          <a:xfrm>
            <a:off x="3790968" y="4139959"/>
            <a:ext cx="1266778"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Uniforms</a:t>
            </a:r>
            <a:endParaRPr/>
          </a:p>
        </p:txBody>
      </p:sp>
      <p:sp>
        <p:nvSpPr>
          <p:cNvPr id="200" name="Google Shape;200;p15"/>
          <p:cNvSpPr txBox="1"/>
          <p:nvPr/>
        </p:nvSpPr>
        <p:spPr>
          <a:xfrm>
            <a:off x="628650" y="232122"/>
            <a:ext cx="6994121" cy="540961"/>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lnSpc>
                <a:spcPct val="90000"/>
              </a:lnSpc>
              <a:spcBef>
                <a:spcPts val="0"/>
              </a:spcBef>
              <a:spcAft>
                <a:spcPts val="0"/>
              </a:spcAft>
              <a:buClr>
                <a:schemeClr val="lt1"/>
              </a:buClr>
              <a:buSzPct val="100000"/>
              <a:buFont typeface="Calibri"/>
              <a:buNone/>
            </a:pPr>
            <a:r>
              <a:rPr lang="en-US" sz="4400" b="1">
                <a:solidFill>
                  <a:schemeClr val="lt1"/>
                </a:solidFill>
                <a:latin typeface="Calibri"/>
                <a:ea typeface="Calibri"/>
                <a:cs typeface="Calibri"/>
                <a:sym typeface="Calibri"/>
              </a:rPr>
              <a:t>Roundtable</a:t>
            </a:r>
            <a:r>
              <a:rPr lang="en-US" sz="4500" b="1">
                <a:solidFill>
                  <a:schemeClr val="lt1"/>
                </a:solidFill>
                <a:latin typeface="Calibri"/>
                <a:ea typeface="Calibri"/>
                <a:cs typeface="Calibri"/>
                <a:sym typeface="Calibri"/>
              </a:rPr>
              <a:t> Planning</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16"/>
          <p:cNvSpPr txBox="1">
            <a:spLocks noGrp="1"/>
          </p:cNvSpPr>
          <p:nvPr>
            <p:ph type="body" idx="1"/>
          </p:nvPr>
        </p:nvSpPr>
        <p:spPr>
          <a:xfrm>
            <a:off x="638992" y="1639323"/>
            <a:ext cx="4116711" cy="4475694"/>
          </a:xfrm>
          <a:prstGeom prst="rect">
            <a:avLst/>
          </a:prstGeom>
          <a:noFill/>
          <a:ln>
            <a:noFill/>
          </a:ln>
        </p:spPr>
        <p:txBody>
          <a:bodyPr spcFirstLastPara="1" wrap="square" lIns="91425" tIns="45700" rIns="91425" bIns="45700" anchor="t" anchorCtr="0">
            <a:normAutofit fontScale="40000" lnSpcReduction="20000"/>
          </a:bodyPr>
          <a:lstStyle/>
          <a:p>
            <a:pPr marL="228600" lvl="0" indent="-228600" algn="l" rtl="0">
              <a:lnSpc>
                <a:spcPct val="90000"/>
              </a:lnSpc>
              <a:spcBef>
                <a:spcPts val="0"/>
              </a:spcBef>
              <a:spcAft>
                <a:spcPts val="0"/>
              </a:spcAft>
              <a:buClr>
                <a:schemeClr val="dk1"/>
              </a:buClr>
              <a:buSzPct val="100000"/>
              <a:buChar char="•"/>
            </a:pPr>
            <a:r>
              <a:rPr lang="en-US" sz="5900"/>
              <a:t>Be intentional!</a:t>
            </a:r>
            <a:endParaRPr/>
          </a:p>
          <a:p>
            <a:pPr marL="228600" lvl="0" indent="-228600" algn="l" rtl="0">
              <a:lnSpc>
                <a:spcPct val="90000"/>
              </a:lnSpc>
              <a:spcBef>
                <a:spcPts val="1000"/>
              </a:spcBef>
              <a:spcAft>
                <a:spcPts val="0"/>
              </a:spcAft>
              <a:buClr>
                <a:schemeClr val="dk1"/>
              </a:buClr>
              <a:buSzPct val="100000"/>
              <a:buChar char="•"/>
            </a:pPr>
            <a:r>
              <a:rPr lang="en-US" sz="5900"/>
              <a:t>Multiple methods of communication</a:t>
            </a:r>
            <a:endParaRPr/>
          </a:p>
          <a:p>
            <a:pPr marL="228600" lvl="0" indent="-228600" algn="l" rtl="0">
              <a:lnSpc>
                <a:spcPct val="90000"/>
              </a:lnSpc>
              <a:spcBef>
                <a:spcPts val="1000"/>
              </a:spcBef>
              <a:spcAft>
                <a:spcPts val="0"/>
              </a:spcAft>
              <a:buClr>
                <a:schemeClr val="dk1"/>
              </a:buClr>
              <a:buSzPct val="100000"/>
              <a:buChar char="•"/>
            </a:pPr>
            <a:r>
              <a:rPr lang="en-US" sz="5900"/>
              <a:t>Communicating with different generations #TLTR</a:t>
            </a:r>
            <a:endParaRPr/>
          </a:p>
          <a:p>
            <a:pPr marL="228600" lvl="0" indent="-228600" algn="l" rtl="0">
              <a:lnSpc>
                <a:spcPct val="90000"/>
              </a:lnSpc>
              <a:spcBef>
                <a:spcPts val="1000"/>
              </a:spcBef>
              <a:spcAft>
                <a:spcPts val="0"/>
              </a:spcAft>
              <a:buClr>
                <a:schemeClr val="dk1"/>
              </a:buClr>
              <a:buSzPct val="100000"/>
              <a:buChar char="•"/>
            </a:pPr>
            <a:r>
              <a:rPr lang="en-US" sz="5900"/>
              <a:t>Make it easy to read! </a:t>
            </a:r>
            <a:r>
              <a:rPr lang="en-US" sz="5900">
                <a:solidFill>
                  <a:schemeClr val="accent1"/>
                </a:solidFill>
              </a:rPr>
              <a:t>#Too #Many</a:t>
            </a:r>
            <a:r>
              <a:rPr lang="en-US" sz="5900"/>
              <a:t> hashtags are </a:t>
            </a:r>
            <a:r>
              <a:rPr lang="en-US" sz="5900">
                <a:solidFill>
                  <a:schemeClr val="accent1"/>
                </a:solidFill>
              </a:rPr>
              <a:t>#hard #to #read</a:t>
            </a:r>
            <a:endParaRPr/>
          </a:p>
          <a:p>
            <a:pPr marL="228600" lvl="0" indent="-228600" algn="l" rtl="0">
              <a:lnSpc>
                <a:spcPct val="90000"/>
              </a:lnSpc>
              <a:spcBef>
                <a:spcPts val="1000"/>
              </a:spcBef>
              <a:spcAft>
                <a:spcPts val="0"/>
              </a:spcAft>
              <a:buClr>
                <a:schemeClr val="dk1"/>
              </a:buClr>
              <a:buSzPct val="100000"/>
              <a:buChar char="•"/>
            </a:pPr>
            <a:r>
              <a:rPr lang="en-US" sz="5900"/>
              <a:t>Fillable pdf’s available on roundtable support page</a:t>
            </a:r>
            <a:endParaRPr/>
          </a:p>
          <a:p>
            <a:pPr marL="228600" lvl="0" indent="-228600" algn="l" rtl="0">
              <a:lnSpc>
                <a:spcPct val="90000"/>
              </a:lnSpc>
              <a:spcBef>
                <a:spcPts val="1000"/>
              </a:spcBef>
              <a:spcAft>
                <a:spcPts val="0"/>
              </a:spcAft>
              <a:buClr>
                <a:schemeClr val="dk1"/>
              </a:buClr>
              <a:buSzPct val="100000"/>
              <a:buChar char="•"/>
            </a:pPr>
            <a:r>
              <a:rPr lang="en-US" sz="5900"/>
              <a:t>A picture tells a thousand words</a:t>
            </a:r>
            <a:endParaRPr/>
          </a:p>
          <a:p>
            <a:pPr marL="228600" lvl="0" indent="-147320" algn="l" rtl="0">
              <a:lnSpc>
                <a:spcPct val="90000"/>
              </a:lnSpc>
              <a:spcBef>
                <a:spcPts val="1000"/>
              </a:spcBef>
              <a:spcAft>
                <a:spcPts val="0"/>
              </a:spcAft>
              <a:buClr>
                <a:schemeClr val="dk1"/>
              </a:buClr>
              <a:buSzPct val="100000"/>
              <a:buNone/>
            </a:pPr>
            <a:endParaRPr/>
          </a:p>
        </p:txBody>
      </p:sp>
      <p:pic>
        <p:nvPicPr>
          <p:cNvPr id="207" name="Google Shape;207;p16"/>
          <p:cNvPicPr preferRelativeResize="0"/>
          <p:nvPr/>
        </p:nvPicPr>
        <p:blipFill rotWithShape="1">
          <a:blip r:embed="rId3">
            <a:alphaModFix/>
          </a:blip>
          <a:srcRect l="12558" t="14449" r="12730" b="15781"/>
          <a:stretch/>
        </p:blipFill>
        <p:spPr>
          <a:xfrm>
            <a:off x="5420850" y="2823875"/>
            <a:ext cx="3050798" cy="2849102"/>
          </a:xfrm>
          <a:prstGeom prst="rect">
            <a:avLst/>
          </a:prstGeom>
          <a:noFill/>
          <a:ln>
            <a:noFill/>
          </a:ln>
        </p:spPr>
      </p:pic>
      <p:sp>
        <p:nvSpPr>
          <p:cNvPr id="208" name="Google Shape;208;p16"/>
          <p:cNvSpPr/>
          <p:nvPr/>
        </p:nvSpPr>
        <p:spPr>
          <a:xfrm>
            <a:off x="5274900" y="2054401"/>
            <a:ext cx="2644200" cy="881700"/>
          </a:xfrm>
          <a:prstGeom prst="wedgeRoundRectCallout">
            <a:avLst>
              <a:gd name="adj1" fmla="val -2030"/>
              <a:gd name="adj2" fmla="val 83879"/>
              <a:gd name="adj3" fmla="val 16667"/>
            </a:avLst>
          </a:prstGeom>
          <a:solidFill>
            <a:srgbClr val="D8E2F3"/>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209" name="Google Shape;209;p16"/>
          <p:cNvSpPr txBox="1"/>
          <p:nvPr/>
        </p:nvSpPr>
        <p:spPr>
          <a:xfrm>
            <a:off x="5274912" y="2125954"/>
            <a:ext cx="2644200" cy="738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a:solidFill>
                  <a:schemeClr val="dk2"/>
                </a:solidFill>
                <a:latin typeface="Calibri"/>
                <a:ea typeface="Calibri"/>
                <a:cs typeface="Calibri"/>
                <a:sym typeface="Calibri"/>
              </a:rPr>
              <a:t>Roundtable Tonight!  Bring a 1 min. EDGE demo to share! 7pm Heritage Park Pavilion</a:t>
            </a:r>
            <a:endParaRPr/>
          </a:p>
        </p:txBody>
      </p:sp>
      <p:sp>
        <p:nvSpPr>
          <p:cNvPr id="210" name="Google Shape;210;p16"/>
          <p:cNvSpPr txBox="1"/>
          <p:nvPr/>
        </p:nvSpPr>
        <p:spPr>
          <a:xfrm>
            <a:off x="628650" y="232122"/>
            <a:ext cx="6994121" cy="540961"/>
          </a:xfrm>
          <a:prstGeom prst="rect">
            <a:avLst/>
          </a:prstGeom>
          <a:noFill/>
          <a:ln>
            <a:noFill/>
          </a:ln>
        </p:spPr>
        <p:txBody>
          <a:bodyPr spcFirstLastPara="1" wrap="square" lIns="91425" tIns="45700" rIns="91425" bIns="45700" anchor="ctr" anchorCtr="0">
            <a:normAutofit fontScale="90000" lnSpcReduction="20000"/>
          </a:bodyPr>
          <a:lstStyle/>
          <a:p>
            <a:pPr marL="0" marR="0" lvl="0" indent="0" algn="l" rtl="0">
              <a:lnSpc>
                <a:spcPct val="90000"/>
              </a:lnSpc>
              <a:spcBef>
                <a:spcPts val="0"/>
              </a:spcBef>
              <a:spcAft>
                <a:spcPts val="0"/>
              </a:spcAft>
              <a:buClr>
                <a:schemeClr val="lt1"/>
              </a:buClr>
              <a:buSzPct val="100000"/>
              <a:buFont typeface="Calibri"/>
              <a:buNone/>
            </a:pPr>
            <a:r>
              <a:rPr lang="en-US" sz="4400" b="1">
                <a:solidFill>
                  <a:schemeClr val="lt1"/>
                </a:solidFill>
                <a:latin typeface="Calibri"/>
                <a:ea typeface="Calibri"/>
                <a:cs typeface="Calibri"/>
                <a:sym typeface="Calibri"/>
              </a:rPr>
              <a:t>Marketing</a:t>
            </a:r>
            <a:endParaRPr sz="4500" b="1">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pic>
        <p:nvPicPr>
          <p:cNvPr id="216" name="Google Shape;216;p17"/>
          <p:cNvPicPr preferRelativeResize="0"/>
          <p:nvPr/>
        </p:nvPicPr>
        <p:blipFill rotWithShape="1">
          <a:blip r:embed="rId3">
            <a:alphaModFix/>
          </a:blip>
          <a:srcRect l="23453" t="7221" r="9166" b="9931"/>
          <a:stretch/>
        </p:blipFill>
        <p:spPr>
          <a:xfrm>
            <a:off x="4861419" y="2768252"/>
            <a:ext cx="3694323" cy="2555071"/>
          </a:xfrm>
          <a:prstGeom prst="rect">
            <a:avLst/>
          </a:prstGeom>
          <a:noFill/>
          <a:ln w="9525" cap="flat" cmpd="sng">
            <a:solidFill>
              <a:schemeClr val="accent1"/>
            </a:solidFill>
            <a:prstDash val="solid"/>
            <a:round/>
            <a:headEnd type="none" w="sm" len="sm"/>
            <a:tailEnd type="none" w="sm" len="sm"/>
          </a:ln>
        </p:spPr>
      </p:pic>
      <p:sp>
        <p:nvSpPr>
          <p:cNvPr id="217" name="Google Shape;217;p17"/>
          <p:cNvSpPr txBox="1"/>
          <p:nvPr/>
        </p:nvSpPr>
        <p:spPr>
          <a:xfrm>
            <a:off x="3482236" y="5323323"/>
            <a:ext cx="5208847" cy="1131079"/>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2250" b="1" u="sng">
                <a:solidFill>
                  <a:srgbClr val="2E75B5"/>
                </a:solidFill>
                <a:latin typeface="Calibri"/>
                <a:ea typeface="Calibri"/>
                <a:cs typeface="Calibri"/>
                <a:sym typeface="Calibri"/>
              </a:rPr>
              <a:t>Roundtable Support Page</a:t>
            </a:r>
            <a:endParaRPr/>
          </a:p>
          <a:p>
            <a:pPr marL="0" marR="0" lvl="0" indent="0" algn="r" rtl="0">
              <a:spcBef>
                <a:spcPts val="0"/>
              </a:spcBef>
              <a:spcAft>
                <a:spcPts val="0"/>
              </a:spcAft>
              <a:buNone/>
            </a:pPr>
            <a:r>
              <a:rPr lang="en-US" sz="2250">
                <a:solidFill>
                  <a:srgbClr val="2E75B5"/>
                </a:solidFill>
                <a:latin typeface="Calibri"/>
                <a:ea typeface="Calibri"/>
                <a:cs typeface="Calibri"/>
                <a:sym typeface="Calibri"/>
              </a:rPr>
              <a:t>https://www.scouting.org/commissioners/roundtable-support/</a:t>
            </a:r>
            <a:endParaRPr/>
          </a:p>
        </p:txBody>
      </p:sp>
      <p:pic>
        <p:nvPicPr>
          <p:cNvPr id="218" name="Google Shape;218;p17" descr="A group of people sitting on a bench&#10;&#10;Description automatically generated"/>
          <p:cNvPicPr preferRelativeResize="0"/>
          <p:nvPr/>
        </p:nvPicPr>
        <p:blipFill rotWithShape="1">
          <a:blip r:embed="rId4">
            <a:alphaModFix/>
          </a:blip>
          <a:srcRect/>
          <a:stretch/>
        </p:blipFill>
        <p:spPr>
          <a:xfrm>
            <a:off x="195984" y="1294994"/>
            <a:ext cx="4489305" cy="1708126"/>
          </a:xfrm>
          <a:prstGeom prst="rect">
            <a:avLst/>
          </a:prstGeom>
          <a:noFill/>
          <a:ln w="9525" cap="flat" cmpd="sng">
            <a:solidFill>
              <a:schemeClr val="accent1"/>
            </a:solidFill>
            <a:prstDash val="solid"/>
            <a:round/>
            <a:headEnd type="none" w="sm" len="sm"/>
            <a:tailEnd type="none" w="sm" len="sm"/>
          </a:ln>
        </p:spPr>
      </p:pic>
      <p:sp>
        <p:nvSpPr>
          <p:cNvPr id="219" name="Google Shape;219;p17"/>
          <p:cNvSpPr txBox="1">
            <a:spLocks noGrp="1"/>
          </p:cNvSpPr>
          <p:nvPr>
            <p:ph type="body" idx="1"/>
          </p:nvPr>
        </p:nvSpPr>
        <p:spPr>
          <a:xfrm>
            <a:off x="195984" y="3140907"/>
            <a:ext cx="4173506" cy="106783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E75B5"/>
              </a:buClr>
              <a:buSzPts val="2250"/>
              <a:buNone/>
            </a:pPr>
            <a:r>
              <a:rPr lang="en-US" sz="2250">
                <a:solidFill>
                  <a:srgbClr val="2E75B5"/>
                </a:solidFill>
              </a:rPr>
              <a:t>Roundtable Commissioners BSA – Official  Facebook Page</a:t>
            </a:r>
            <a:endParaRPr/>
          </a:p>
        </p:txBody>
      </p:sp>
      <p:sp>
        <p:nvSpPr>
          <p:cNvPr id="220" name="Google Shape;220;p17"/>
          <p:cNvSpPr txBox="1"/>
          <p:nvPr/>
        </p:nvSpPr>
        <p:spPr>
          <a:xfrm>
            <a:off x="628650" y="232122"/>
            <a:ext cx="6994121" cy="540961"/>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lnSpc>
                <a:spcPct val="90000"/>
              </a:lnSpc>
              <a:spcBef>
                <a:spcPts val="0"/>
              </a:spcBef>
              <a:spcAft>
                <a:spcPts val="0"/>
              </a:spcAft>
              <a:buClr>
                <a:schemeClr val="lt1"/>
              </a:buClr>
              <a:buSzPct val="100000"/>
              <a:buFont typeface="Calibri"/>
              <a:buNone/>
            </a:pPr>
            <a:r>
              <a:rPr lang="en-US" sz="4500" b="1">
                <a:solidFill>
                  <a:schemeClr val="lt1"/>
                </a:solidFill>
                <a:latin typeface="Calibri"/>
                <a:ea typeface="Calibri"/>
                <a:cs typeface="Calibri"/>
                <a:sym typeface="Calibri"/>
              </a:rPr>
              <a:t>Resources</a:t>
            </a:r>
            <a:endParaRPr/>
          </a:p>
        </p:txBody>
      </p:sp>
      <p:pic>
        <p:nvPicPr>
          <p:cNvPr id="221" name="Google Shape;221;p17"/>
          <p:cNvPicPr preferRelativeResize="0"/>
          <p:nvPr/>
        </p:nvPicPr>
        <p:blipFill rotWithShape="1">
          <a:blip r:embed="rId5">
            <a:alphaModFix/>
          </a:blip>
          <a:srcRect/>
          <a:stretch/>
        </p:blipFill>
        <p:spPr>
          <a:xfrm>
            <a:off x="1164312" y="4770437"/>
            <a:ext cx="1118425" cy="11184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8"/>
          <p:cNvSpPr txBox="1">
            <a:spLocks noGrp="1"/>
          </p:cNvSpPr>
          <p:nvPr>
            <p:ph type="title"/>
          </p:nvPr>
        </p:nvSpPr>
        <p:spPr>
          <a:xfrm>
            <a:off x="628650" y="232122"/>
            <a:ext cx="6994121" cy="54096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Calibri"/>
              <a:buNone/>
            </a:pPr>
            <a:r>
              <a:rPr lang="en-US" sz="4500"/>
              <a:t>Roundtable Purpose</a:t>
            </a:r>
            <a:endParaRPr/>
          </a:p>
        </p:txBody>
      </p:sp>
      <p:sp>
        <p:nvSpPr>
          <p:cNvPr id="228" name="Google Shape;228;p18"/>
          <p:cNvSpPr txBox="1">
            <a:spLocks noGrp="1"/>
          </p:cNvSpPr>
          <p:nvPr>
            <p:ph type="body" idx="1"/>
          </p:nvPr>
        </p:nvSpPr>
        <p:spPr>
          <a:xfrm>
            <a:off x="5257800" y="2638599"/>
            <a:ext cx="2991971" cy="1580802"/>
          </a:xfrm>
          <a:prstGeom prst="rect">
            <a:avLst/>
          </a:prstGeom>
          <a:solidFill>
            <a:srgbClr val="D8E2F3"/>
          </a:solidFill>
          <a:ln w="9525" cap="flat" cmpd="sng">
            <a:solidFill>
              <a:srgbClr val="1E4E79"/>
            </a:solidFill>
            <a:prstDash val="solid"/>
            <a:round/>
            <a:headEnd type="none" w="sm" len="sm"/>
            <a:tailEnd type="none" w="sm" len="sm"/>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1E4E79"/>
              </a:buClr>
              <a:buSzPts val="5400"/>
              <a:buNone/>
            </a:pPr>
            <a:r>
              <a:rPr lang="en-US" sz="5400">
                <a:solidFill>
                  <a:srgbClr val="1E4E79"/>
                </a:solidFill>
              </a:rPr>
              <a:t>Unit Service</a:t>
            </a:r>
            <a:endParaRPr/>
          </a:p>
        </p:txBody>
      </p:sp>
      <p:sp>
        <p:nvSpPr>
          <p:cNvPr id="229" name="Google Shape;229;p18"/>
          <p:cNvSpPr/>
          <p:nvPr/>
        </p:nvSpPr>
        <p:spPr>
          <a:xfrm>
            <a:off x="716056" y="2006974"/>
            <a:ext cx="2985248" cy="665630"/>
          </a:xfrm>
          <a:prstGeom prst="roundRect">
            <a:avLst>
              <a:gd name="adj" fmla="val 16667"/>
            </a:avLst>
          </a:prstGeom>
          <a:solidFill>
            <a:srgbClr val="D8E2F3"/>
          </a:solidFill>
          <a:ln w="12700" cap="flat" cmpd="sng">
            <a:solidFill>
              <a:srgbClr val="1E4E7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230" name="Google Shape;230;p18"/>
          <p:cNvSpPr/>
          <p:nvPr/>
        </p:nvSpPr>
        <p:spPr>
          <a:xfrm>
            <a:off x="716056" y="2938445"/>
            <a:ext cx="2985248" cy="665630"/>
          </a:xfrm>
          <a:prstGeom prst="roundRect">
            <a:avLst>
              <a:gd name="adj" fmla="val 16667"/>
            </a:avLst>
          </a:prstGeom>
          <a:solidFill>
            <a:srgbClr val="D8E2F3"/>
          </a:solidFill>
          <a:ln w="12700" cap="flat" cmpd="sng">
            <a:solidFill>
              <a:srgbClr val="1E4E7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231" name="Google Shape;231;p18"/>
          <p:cNvSpPr/>
          <p:nvPr/>
        </p:nvSpPr>
        <p:spPr>
          <a:xfrm>
            <a:off x="716056" y="3869917"/>
            <a:ext cx="2985248" cy="665630"/>
          </a:xfrm>
          <a:prstGeom prst="roundRect">
            <a:avLst>
              <a:gd name="adj" fmla="val 16667"/>
            </a:avLst>
          </a:prstGeom>
          <a:solidFill>
            <a:srgbClr val="D8E2F3"/>
          </a:solidFill>
          <a:ln w="12700" cap="flat" cmpd="sng">
            <a:solidFill>
              <a:srgbClr val="1E4E7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232" name="Google Shape;232;p18"/>
          <p:cNvSpPr txBox="1"/>
          <p:nvPr/>
        </p:nvSpPr>
        <p:spPr>
          <a:xfrm>
            <a:off x="910198" y="2136994"/>
            <a:ext cx="2596963" cy="4385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250" b="1" dirty="0">
                <a:solidFill>
                  <a:srgbClr val="1E4E79"/>
                </a:solidFill>
                <a:latin typeface="Calibri"/>
                <a:ea typeface="Calibri"/>
                <a:cs typeface="Calibri"/>
                <a:sym typeface="Calibri"/>
              </a:rPr>
              <a:t>Networking</a:t>
            </a:r>
            <a:r>
              <a:rPr lang="en-US" sz="1800" dirty="0">
                <a:solidFill>
                  <a:srgbClr val="1E4E79"/>
                </a:solidFill>
                <a:latin typeface="Calibri"/>
                <a:ea typeface="Calibri"/>
                <a:cs typeface="Calibri"/>
                <a:sym typeface="Calibri"/>
              </a:rPr>
              <a:t> </a:t>
            </a:r>
            <a:endParaRPr dirty="0"/>
          </a:p>
        </p:txBody>
      </p:sp>
      <p:sp>
        <p:nvSpPr>
          <p:cNvPr id="233" name="Google Shape;233;p18"/>
          <p:cNvSpPr txBox="1"/>
          <p:nvPr/>
        </p:nvSpPr>
        <p:spPr>
          <a:xfrm>
            <a:off x="910197" y="3062508"/>
            <a:ext cx="2596963" cy="43858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250" b="1" dirty="0">
                <a:solidFill>
                  <a:srgbClr val="1E4E79"/>
                </a:solidFill>
                <a:latin typeface="Calibri"/>
                <a:ea typeface="Calibri"/>
                <a:cs typeface="Calibri"/>
                <a:sym typeface="Calibri"/>
              </a:rPr>
              <a:t>Training</a:t>
            </a:r>
            <a:endParaRPr sz="1800" b="1" dirty="0">
              <a:solidFill>
                <a:srgbClr val="1E4E79"/>
              </a:solidFill>
              <a:latin typeface="Calibri"/>
              <a:ea typeface="Calibri"/>
              <a:cs typeface="Calibri"/>
              <a:sym typeface="Calibri"/>
            </a:endParaRPr>
          </a:p>
        </p:txBody>
      </p:sp>
      <p:sp>
        <p:nvSpPr>
          <p:cNvPr id="234" name="Google Shape;234;p18"/>
          <p:cNvSpPr txBox="1"/>
          <p:nvPr/>
        </p:nvSpPr>
        <p:spPr>
          <a:xfrm>
            <a:off x="894229" y="4000110"/>
            <a:ext cx="2596963" cy="4385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250" b="1" dirty="0">
                <a:solidFill>
                  <a:srgbClr val="1E4E79"/>
                </a:solidFill>
                <a:latin typeface="Calibri"/>
                <a:ea typeface="Calibri"/>
                <a:cs typeface="Calibri"/>
                <a:sym typeface="Calibri"/>
              </a:rPr>
              <a:t>Collaboration</a:t>
            </a:r>
            <a:r>
              <a:rPr lang="en-US" sz="1800" b="1" dirty="0">
                <a:solidFill>
                  <a:srgbClr val="1E4E79"/>
                </a:solidFill>
                <a:latin typeface="Calibri"/>
                <a:ea typeface="Calibri"/>
                <a:cs typeface="Calibri"/>
                <a:sym typeface="Calibri"/>
              </a:rPr>
              <a:t> </a:t>
            </a:r>
            <a:endParaRPr dirty="0"/>
          </a:p>
        </p:txBody>
      </p:sp>
      <p:cxnSp>
        <p:nvCxnSpPr>
          <p:cNvPr id="235" name="Google Shape;235;p18"/>
          <p:cNvCxnSpPr/>
          <p:nvPr/>
        </p:nvCxnSpPr>
        <p:spPr>
          <a:xfrm>
            <a:off x="3842497" y="2281386"/>
            <a:ext cx="1301003" cy="852295"/>
          </a:xfrm>
          <a:prstGeom prst="straightConnector1">
            <a:avLst/>
          </a:prstGeom>
          <a:noFill/>
          <a:ln w="9525" cap="flat" cmpd="sng">
            <a:solidFill>
              <a:schemeClr val="accent1"/>
            </a:solidFill>
            <a:prstDash val="solid"/>
            <a:miter lim="800000"/>
            <a:headEnd type="none" w="sm" len="sm"/>
            <a:tailEnd type="triangle" w="med" len="med"/>
          </a:ln>
        </p:spPr>
      </p:cxnSp>
      <p:cxnSp>
        <p:nvCxnSpPr>
          <p:cNvPr id="236" name="Google Shape;236;p18"/>
          <p:cNvCxnSpPr/>
          <p:nvPr/>
        </p:nvCxnSpPr>
        <p:spPr>
          <a:xfrm>
            <a:off x="3943350" y="3272879"/>
            <a:ext cx="1200150" cy="0"/>
          </a:xfrm>
          <a:prstGeom prst="straightConnector1">
            <a:avLst/>
          </a:prstGeom>
          <a:noFill/>
          <a:ln w="9525" cap="flat" cmpd="sng">
            <a:solidFill>
              <a:schemeClr val="accent1"/>
            </a:solidFill>
            <a:prstDash val="solid"/>
            <a:miter lim="800000"/>
            <a:headEnd type="none" w="sm" len="sm"/>
            <a:tailEnd type="triangle" w="med" len="med"/>
          </a:ln>
        </p:spPr>
      </p:cxnSp>
      <p:cxnSp>
        <p:nvCxnSpPr>
          <p:cNvPr id="237" name="Google Shape;237;p18"/>
          <p:cNvCxnSpPr/>
          <p:nvPr/>
        </p:nvCxnSpPr>
        <p:spPr>
          <a:xfrm rot="10800000" flipH="1">
            <a:off x="3943350" y="3429000"/>
            <a:ext cx="1200150" cy="773732"/>
          </a:xfrm>
          <a:prstGeom prst="straightConnector1">
            <a:avLst/>
          </a:prstGeom>
          <a:noFill/>
          <a:ln w="9525" cap="flat" cmpd="sng">
            <a:solidFill>
              <a:schemeClr val="accent1"/>
            </a:solidFill>
            <a:prstDash val="solid"/>
            <a:miter lim="800000"/>
            <a:headEnd type="none" w="sm" len="sm"/>
            <a:tailEnd type="triangl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2"/>
          <p:cNvSpPr txBox="1">
            <a:spLocks noGrp="1"/>
          </p:cNvSpPr>
          <p:nvPr>
            <p:ph type="title"/>
          </p:nvPr>
        </p:nvSpPr>
        <p:spPr>
          <a:xfrm>
            <a:off x="628650" y="232122"/>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a:t>Course Objectives</a:t>
            </a:r>
            <a:endParaRPr/>
          </a:p>
        </p:txBody>
      </p:sp>
      <p:sp>
        <p:nvSpPr>
          <p:cNvPr id="76" name="Google Shape;76;p2"/>
          <p:cNvSpPr txBox="1">
            <a:spLocks noGrp="1"/>
          </p:cNvSpPr>
          <p:nvPr>
            <p:ph type="body" idx="1"/>
          </p:nvPr>
        </p:nvSpPr>
        <p:spPr>
          <a:xfrm>
            <a:off x="939452" y="2226458"/>
            <a:ext cx="7450638" cy="336015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3200"/>
              <a:buChar char="•"/>
            </a:pPr>
            <a:r>
              <a:rPr lang="en-US" dirty="0"/>
              <a:t>Discuss the purpose and focus of roundtable</a:t>
            </a:r>
            <a:endParaRPr dirty="0"/>
          </a:p>
          <a:p>
            <a:pPr marL="228600" lvl="0" indent="-228600" algn="l" rtl="0">
              <a:lnSpc>
                <a:spcPct val="90000"/>
              </a:lnSpc>
              <a:spcBef>
                <a:spcPts val="1000"/>
              </a:spcBef>
              <a:spcAft>
                <a:spcPts val="0"/>
              </a:spcAft>
              <a:buClr>
                <a:schemeClr val="dk1"/>
              </a:buClr>
              <a:buSzPts val="3200"/>
              <a:buChar char="•"/>
            </a:pPr>
            <a:r>
              <a:rPr lang="en-US" dirty="0"/>
              <a:t>Understand the elements of a successful roundtable</a:t>
            </a:r>
            <a:endParaRPr dirty="0"/>
          </a:p>
          <a:p>
            <a:pPr marL="228600" lvl="0" indent="-228600" algn="l" rtl="0">
              <a:lnSpc>
                <a:spcPct val="90000"/>
              </a:lnSpc>
              <a:spcBef>
                <a:spcPts val="1000"/>
              </a:spcBef>
              <a:spcAft>
                <a:spcPts val="0"/>
              </a:spcAft>
              <a:buClr>
                <a:schemeClr val="dk1"/>
              </a:buClr>
              <a:buSzPts val="3200"/>
              <a:buChar char="•"/>
            </a:pPr>
            <a:r>
              <a:rPr lang="en-US" dirty="0"/>
              <a:t>Learn how to create and market a roundtable program plan</a:t>
            </a:r>
            <a:endParaRPr dirty="0"/>
          </a:p>
          <a:p>
            <a:pPr marL="228600" lvl="0" indent="-25400" algn="l" rtl="0">
              <a:lnSpc>
                <a:spcPct val="90000"/>
              </a:lnSpc>
              <a:spcBef>
                <a:spcPts val="1000"/>
              </a:spcBef>
              <a:spcAft>
                <a:spcPts val="0"/>
              </a:spcAft>
              <a:buClr>
                <a:schemeClr val="dk1"/>
              </a:buClr>
              <a:buSzPts val="3200"/>
              <a:buNone/>
            </a:pPr>
            <a:endParaRPr dirty="0"/>
          </a:p>
          <a:p>
            <a:pPr marL="228600" lvl="0" indent="-25400" algn="l" rtl="0">
              <a:lnSpc>
                <a:spcPct val="90000"/>
              </a:lnSpc>
              <a:spcBef>
                <a:spcPts val="1000"/>
              </a:spcBef>
              <a:spcAft>
                <a:spcPts val="0"/>
              </a:spcAft>
              <a:buClr>
                <a:schemeClr val="dk1"/>
              </a:buClr>
              <a:buSzPts val="3200"/>
              <a:buNone/>
            </a:pP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19"/>
          <p:cNvSpPr txBox="1">
            <a:spLocks noGrp="1"/>
          </p:cNvSpPr>
          <p:nvPr>
            <p:ph type="title"/>
          </p:nvPr>
        </p:nvSpPr>
        <p:spPr>
          <a:xfrm>
            <a:off x="628650" y="232122"/>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a:t>Summary</a:t>
            </a:r>
            <a:endParaRPr/>
          </a:p>
        </p:txBody>
      </p:sp>
      <p:sp>
        <p:nvSpPr>
          <p:cNvPr id="244" name="Google Shape;244;p19"/>
          <p:cNvSpPr txBox="1">
            <a:spLocks noGrp="1"/>
          </p:cNvSpPr>
          <p:nvPr>
            <p:ph type="body" idx="1"/>
          </p:nvPr>
        </p:nvSpPr>
        <p:spPr>
          <a:xfrm>
            <a:off x="628650" y="2290617"/>
            <a:ext cx="7886700" cy="3886345"/>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0"/>
              </a:spcBef>
              <a:spcAft>
                <a:spcPts val="0"/>
              </a:spcAft>
              <a:buClr>
                <a:schemeClr val="dk1"/>
              </a:buClr>
              <a:buSzPts val="3200"/>
              <a:buFont typeface="Noto Sans Symbols"/>
              <a:buChar char="∙"/>
            </a:pPr>
            <a:r>
              <a:rPr lang="en-US" sz="3200"/>
              <a:t>Discuss the purposes and focus of roundtable</a:t>
            </a:r>
            <a:endParaRPr/>
          </a:p>
          <a:p>
            <a:pPr marL="342900" marR="0" lvl="0" indent="-342900" algn="l" rtl="0">
              <a:lnSpc>
                <a:spcPct val="90000"/>
              </a:lnSpc>
              <a:spcBef>
                <a:spcPts val="600"/>
              </a:spcBef>
              <a:spcAft>
                <a:spcPts val="0"/>
              </a:spcAft>
              <a:buClr>
                <a:schemeClr val="dk1"/>
              </a:buClr>
              <a:buSzPts val="3200"/>
              <a:buFont typeface="Noto Sans Symbols"/>
              <a:buChar char="∙"/>
            </a:pPr>
            <a:r>
              <a:rPr lang="en-US" sz="3200"/>
              <a:t>Understand the elements of a successful roundtable</a:t>
            </a:r>
            <a:endParaRPr/>
          </a:p>
          <a:p>
            <a:pPr marL="342900" marR="0" lvl="0" indent="-342900" algn="l" rtl="0">
              <a:lnSpc>
                <a:spcPct val="90000"/>
              </a:lnSpc>
              <a:spcBef>
                <a:spcPts val="600"/>
              </a:spcBef>
              <a:spcAft>
                <a:spcPts val="0"/>
              </a:spcAft>
              <a:buClr>
                <a:schemeClr val="dk1"/>
              </a:buClr>
              <a:buSzPts val="3200"/>
              <a:buFont typeface="Noto Sans Symbols"/>
              <a:buChar char="∙"/>
            </a:pPr>
            <a:r>
              <a:rPr lang="en-US" sz="3200"/>
              <a:t>Learn how to create a roundtable program plan</a:t>
            </a:r>
            <a:r>
              <a:rPr lang="en-US"/>
              <a:t>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20"/>
          <p:cNvSpPr/>
          <p:nvPr/>
        </p:nvSpPr>
        <p:spPr>
          <a:xfrm>
            <a:off x="2381972" y="1853423"/>
            <a:ext cx="4378325" cy="171739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1"/>
              </a:buClr>
              <a:buSzPts val="3600"/>
              <a:buFont typeface="Arial"/>
              <a:buNone/>
            </a:pPr>
            <a:r>
              <a:rPr lang="en-US" sz="4800" b="1">
                <a:solidFill>
                  <a:schemeClr val="dk1"/>
                </a:solidFill>
                <a:latin typeface="Calibri"/>
                <a:ea typeface="Calibri"/>
                <a:cs typeface="Calibri"/>
                <a:sym typeface="Calibri"/>
              </a:rPr>
              <a:t>Questions?</a:t>
            </a:r>
            <a:endParaRPr sz="1800">
              <a:solidFill>
                <a:schemeClr val="dk1"/>
              </a:solidFill>
              <a:latin typeface="Calibri"/>
              <a:ea typeface="Calibri"/>
              <a:cs typeface="Calibri"/>
              <a:sym typeface="Calibri"/>
            </a:endParaRPr>
          </a:p>
          <a:p>
            <a:pPr marL="0" marR="0" lvl="0" indent="0" algn="ctr" rtl="0">
              <a:spcBef>
                <a:spcPts val="960"/>
              </a:spcBef>
              <a:spcAft>
                <a:spcPts val="0"/>
              </a:spcAft>
              <a:buClr>
                <a:schemeClr val="accent1"/>
              </a:buClr>
              <a:buSzPts val="3600"/>
              <a:buFont typeface="Arial"/>
              <a:buNone/>
            </a:pPr>
            <a:r>
              <a:rPr lang="en-US" sz="4800" b="1">
                <a:solidFill>
                  <a:schemeClr val="dk1"/>
                </a:solidFill>
                <a:latin typeface="Calibri"/>
                <a:ea typeface="Calibri"/>
                <a:cs typeface="Calibri"/>
                <a:sym typeface="Calibri"/>
              </a:rPr>
              <a:t>Comments!</a:t>
            </a:r>
            <a:endParaRPr sz="1800">
              <a:solidFill>
                <a:schemeClr val="dk1"/>
              </a:solidFill>
              <a:latin typeface="Calibri"/>
              <a:ea typeface="Calibri"/>
              <a:cs typeface="Calibri"/>
              <a:sym typeface="Calibri"/>
            </a:endParaRPr>
          </a:p>
        </p:txBody>
      </p:sp>
      <p:pic>
        <p:nvPicPr>
          <p:cNvPr id="251" name="Google Shape;251;p20"/>
          <p:cNvPicPr preferRelativeResize="0"/>
          <p:nvPr/>
        </p:nvPicPr>
        <p:blipFill rotWithShape="1">
          <a:blip r:embed="rId3">
            <a:alphaModFix/>
          </a:blip>
          <a:srcRect/>
          <a:stretch/>
        </p:blipFill>
        <p:spPr>
          <a:xfrm>
            <a:off x="2492218" y="3969400"/>
            <a:ext cx="4157832" cy="172531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2" name="Google Shape;84;p3">
            <a:extLst>
              <a:ext uri="{FF2B5EF4-FFF2-40B4-BE49-F238E27FC236}">
                <a16:creationId xmlns:a16="http://schemas.microsoft.com/office/drawing/2014/main" id="{5B8476C4-D0A2-F7CC-FD9D-D0D8345BFDEA}"/>
              </a:ext>
            </a:extLst>
          </p:cNvPr>
          <p:cNvSpPr txBox="1"/>
          <p:nvPr/>
        </p:nvSpPr>
        <p:spPr>
          <a:xfrm>
            <a:off x="1920240" y="2572522"/>
            <a:ext cx="5303520" cy="707846"/>
          </a:xfrm>
          <a:prstGeom prst="rect">
            <a:avLst/>
          </a:prstGeom>
          <a:solidFill>
            <a:srgbClr val="D8E2F3"/>
          </a:solidFill>
          <a:ln w="9525" cap="flat" cmpd="sng">
            <a:solidFill>
              <a:srgbClr val="1E4E79"/>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dirty="0">
                <a:solidFill>
                  <a:srgbClr val="1E4E79"/>
                </a:solidFill>
                <a:latin typeface="Calibri"/>
                <a:ea typeface="Calibri"/>
                <a:cs typeface="Calibri"/>
                <a:sym typeface="Calibri"/>
              </a:rPr>
              <a:t>Unit Service</a:t>
            </a:r>
            <a:endParaRPr sz="3200" b="1" dirty="0"/>
          </a:p>
        </p:txBody>
      </p:sp>
      <p:sp>
        <p:nvSpPr>
          <p:cNvPr id="82" name="Google Shape;82;p3"/>
          <p:cNvSpPr txBox="1">
            <a:spLocks noGrp="1"/>
          </p:cNvSpPr>
          <p:nvPr>
            <p:ph type="title"/>
          </p:nvPr>
        </p:nvSpPr>
        <p:spPr>
          <a:xfrm>
            <a:off x="628650" y="232122"/>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a:t>The Purpose of Roundtable</a:t>
            </a:r>
            <a:endParaRPr/>
          </a:p>
        </p:txBody>
      </p:sp>
      <p:sp>
        <p:nvSpPr>
          <p:cNvPr id="84" name="Google Shape;84;p3"/>
          <p:cNvSpPr txBox="1"/>
          <p:nvPr/>
        </p:nvSpPr>
        <p:spPr>
          <a:xfrm>
            <a:off x="1920240" y="3762299"/>
            <a:ext cx="5303520" cy="1384954"/>
          </a:xfrm>
          <a:prstGeom prst="rect">
            <a:avLst/>
          </a:prstGeom>
          <a:solidFill>
            <a:srgbClr val="D8E2F3"/>
          </a:solidFill>
          <a:ln w="9525" cap="flat" cmpd="sng">
            <a:solidFill>
              <a:srgbClr val="1E4E79"/>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dirty="0">
                <a:solidFill>
                  <a:srgbClr val="1E4E79"/>
                </a:solidFill>
                <a:latin typeface="Calibri"/>
                <a:ea typeface="Calibri"/>
                <a:cs typeface="Calibri"/>
                <a:sym typeface="Calibri"/>
              </a:rPr>
              <a:t>Networking</a:t>
            </a:r>
          </a:p>
          <a:p>
            <a:pPr marL="0" marR="0" lvl="0" indent="0" algn="ctr" rtl="0">
              <a:spcBef>
                <a:spcPts val="0"/>
              </a:spcBef>
              <a:spcAft>
                <a:spcPts val="0"/>
              </a:spcAft>
              <a:buNone/>
            </a:pPr>
            <a:r>
              <a:rPr lang="en-US" sz="2800" b="1" dirty="0">
                <a:solidFill>
                  <a:srgbClr val="1E4E79"/>
                </a:solidFill>
                <a:latin typeface="Calibri"/>
                <a:ea typeface="Calibri"/>
                <a:cs typeface="Calibri"/>
                <a:sym typeface="Calibri"/>
              </a:rPr>
              <a:t>Training</a:t>
            </a:r>
          </a:p>
          <a:p>
            <a:pPr marL="0" marR="0" lvl="0" indent="0" algn="ctr" rtl="0">
              <a:spcBef>
                <a:spcPts val="0"/>
              </a:spcBef>
              <a:spcAft>
                <a:spcPts val="0"/>
              </a:spcAft>
              <a:buNone/>
            </a:pPr>
            <a:r>
              <a:rPr lang="en-US" sz="2800" b="1" dirty="0">
                <a:solidFill>
                  <a:srgbClr val="1E4E79"/>
                </a:solidFill>
                <a:latin typeface="Calibri"/>
                <a:ea typeface="Calibri"/>
                <a:cs typeface="Calibri"/>
                <a:sym typeface="Calibri"/>
              </a:rPr>
              <a:t>Collaboration</a:t>
            </a:r>
            <a:endParaRPr sz="2000" b="1" dirty="0"/>
          </a:p>
        </p:txBody>
      </p:sp>
      <p:pic>
        <p:nvPicPr>
          <p:cNvPr id="85" name="Google Shape;85;p3" descr="A child scout with her arms up"/>
          <p:cNvPicPr preferRelativeResize="0"/>
          <p:nvPr/>
        </p:nvPicPr>
        <p:blipFill rotWithShape="1">
          <a:blip r:embed="rId3">
            <a:alphaModFix/>
          </a:blip>
          <a:srcRect/>
          <a:stretch/>
        </p:blipFill>
        <p:spPr>
          <a:xfrm>
            <a:off x="1040306" y="1911661"/>
            <a:ext cx="6811065" cy="4114800"/>
          </a:xfrm>
          <a:prstGeom prst="rect">
            <a:avLst/>
          </a:prstGeom>
          <a:noFill/>
          <a:ln w="9525" cap="flat" cmpd="sng">
            <a:solidFill>
              <a:srgbClr val="833C0B"/>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8650" y="232122"/>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b="1"/>
              <a:t>Networking</a:t>
            </a:r>
            <a:endParaRPr/>
          </a:p>
        </p:txBody>
      </p:sp>
      <p:pic>
        <p:nvPicPr>
          <p:cNvPr id="100" name="Google Shape;100;p5" descr="Grow the Unit | Boy Scouts of America"/>
          <p:cNvPicPr preferRelativeResize="0"/>
          <p:nvPr/>
        </p:nvPicPr>
        <p:blipFill rotWithShape="1">
          <a:blip r:embed="rId3">
            <a:alphaModFix/>
          </a:blip>
          <a:srcRect/>
          <a:stretch/>
        </p:blipFill>
        <p:spPr>
          <a:xfrm>
            <a:off x="2906057" y="2839926"/>
            <a:ext cx="3015503" cy="3015503"/>
          </a:xfrm>
          <a:prstGeom prst="rect">
            <a:avLst/>
          </a:prstGeom>
          <a:noFill/>
          <a:ln>
            <a:noFill/>
          </a:ln>
        </p:spPr>
      </p:pic>
      <p:sp>
        <p:nvSpPr>
          <p:cNvPr id="101" name="Google Shape;101;p5"/>
          <p:cNvSpPr txBox="1"/>
          <p:nvPr/>
        </p:nvSpPr>
        <p:spPr>
          <a:xfrm>
            <a:off x="726067" y="2024368"/>
            <a:ext cx="7375482" cy="12849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a:solidFill>
                  <a:schemeClr val="dk1"/>
                </a:solidFill>
                <a:latin typeface="Calibri"/>
                <a:ea typeface="Calibri"/>
                <a:cs typeface="Calibri"/>
                <a:sym typeface="Calibri"/>
              </a:rPr>
              <a:t>Create a welcoming environment for all Scout leaders and commissioners</a:t>
            </a:r>
            <a:endParaRPr/>
          </a:p>
          <a:p>
            <a:pPr marL="0" marR="0" lvl="0" indent="0" algn="l" rtl="0">
              <a:spcBef>
                <a:spcPts val="0"/>
              </a:spcBef>
              <a:spcAft>
                <a:spcPts val="0"/>
              </a:spcAft>
              <a:buNone/>
            </a:pPr>
            <a:endParaRPr sz="135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E0FC2-D66A-68B5-9F5B-7613E8A81FB1}"/>
              </a:ext>
            </a:extLst>
          </p:cNvPr>
          <p:cNvSpPr>
            <a:spLocks noGrp="1"/>
          </p:cNvSpPr>
          <p:nvPr>
            <p:ph type="title"/>
          </p:nvPr>
        </p:nvSpPr>
        <p:spPr/>
        <p:txBody>
          <a:bodyPr/>
          <a:lstStyle/>
          <a:p>
            <a:r>
              <a:rPr lang="en-US" dirty="0"/>
              <a:t>Training</a:t>
            </a:r>
          </a:p>
        </p:txBody>
      </p:sp>
      <p:pic>
        <p:nvPicPr>
          <p:cNvPr id="3" name="Picture 2" descr="A group of people in a classroom&#10;&#10;Description automatically generated">
            <a:extLst>
              <a:ext uri="{FF2B5EF4-FFF2-40B4-BE49-F238E27FC236}">
                <a16:creationId xmlns:a16="http://schemas.microsoft.com/office/drawing/2014/main" id="{C39E0D0E-6B9E-61C2-188A-DF28B9FBFFA2}"/>
              </a:ext>
            </a:extLst>
          </p:cNvPr>
          <p:cNvPicPr>
            <a:picLocks noChangeAspect="1"/>
          </p:cNvPicPr>
          <p:nvPr/>
        </p:nvPicPr>
        <p:blipFill>
          <a:blip r:embed="rId3"/>
          <a:stretch>
            <a:fillRect/>
          </a:stretch>
        </p:blipFill>
        <p:spPr>
          <a:xfrm>
            <a:off x="2286000" y="1850696"/>
            <a:ext cx="4572000" cy="3881438"/>
          </a:xfrm>
          <a:prstGeom prst="rect">
            <a:avLst/>
          </a:prstGeom>
          <a:ln>
            <a:solidFill>
              <a:schemeClr val="accent1"/>
            </a:solidFill>
          </a:ln>
        </p:spPr>
      </p:pic>
    </p:spTree>
    <p:extLst>
      <p:ext uri="{BB962C8B-B14F-4D97-AF65-F5344CB8AC3E}">
        <p14:creationId xmlns:p14="http://schemas.microsoft.com/office/powerpoint/2010/main" val="1650140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4"/>
          <p:cNvSpPr txBox="1">
            <a:spLocks noGrp="1"/>
          </p:cNvSpPr>
          <p:nvPr>
            <p:ph type="title"/>
          </p:nvPr>
        </p:nvSpPr>
        <p:spPr>
          <a:xfrm>
            <a:off x="204315" y="100340"/>
            <a:ext cx="5117000" cy="7918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Collaboration </a:t>
            </a:r>
            <a:endParaRPr lang="en-US" dirty="0">
              <a:highlight>
                <a:srgbClr val="FFFF00"/>
              </a:highlight>
            </a:endParaRPr>
          </a:p>
        </p:txBody>
      </p:sp>
      <p:sp>
        <p:nvSpPr>
          <p:cNvPr id="92" name="Google Shape;92;p4"/>
          <p:cNvSpPr txBox="1">
            <a:spLocks noGrp="1"/>
          </p:cNvSpPr>
          <p:nvPr>
            <p:ph type="body" idx="1"/>
          </p:nvPr>
        </p:nvSpPr>
        <p:spPr>
          <a:xfrm>
            <a:off x="515916" y="2319512"/>
            <a:ext cx="4333315" cy="288415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3200"/>
              <a:buNone/>
            </a:pPr>
            <a:r>
              <a:rPr lang="en-US"/>
              <a:t>Conversation</a:t>
            </a:r>
            <a:endParaRPr/>
          </a:p>
          <a:p>
            <a:pPr marL="0" lvl="0" indent="0" algn="ctr" rtl="0">
              <a:lnSpc>
                <a:spcPct val="90000"/>
              </a:lnSpc>
              <a:spcBef>
                <a:spcPts val="1000"/>
              </a:spcBef>
              <a:spcAft>
                <a:spcPts val="0"/>
              </a:spcAft>
              <a:buClr>
                <a:schemeClr val="dk1"/>
              </a:buClr>
              <a:buSzPts val="3200"/>
              <a:buNone/>
            </a:pPr>
            <a:r>
              <a:rPr lang="en-US"/>
              <a:t>Contributions</a:t>
            </a:r>
            <a:endParaRPr/>
          </a:p>
          <a:p>
            <a:pPr marL="0" lvl="0" indent="0" algn="ctr" rtl="0">
              <a:lnSpc>
                <a:spcPct val="90000"/>
              </a:lnSpc>
              <a:spcBef>
                <a:spcPts val="1000"/>
              </a:spcBef>
              <a:spcAft>
                <a:spcPts val="0"/>
              </a:spcAft>
              <a:buClr>
                <a:schemeClr val="dk1"/>
              </a:buClr>
              <a:buSzPts val="3200"/>
              <a:buNone/>
            </a:pPr>
            <a:r>
              <a:rPr lang="en-US"/>
              <a:t>Sharing Ideas</a:t>
            </a:r>
            <a:endParaRPr/>
          </a:p>
          <a:p>
            <a:pPr marL="0" lvl="0" indent="0" algn="ctr" rtl="0">
              <a:lnSpc>
                <a:spcPct val="90000"/>
              </a:lnSpc>
              <a:spcBef>
                <a:spcPts val="1000"/>
              </a:spcBef>
              <a:spcAft>
                <a:spcPts val="0"/>
              </a:spcAft>
              <a:buClr>
                <a:schemeClr val="dk1"/>
              </a:buClr>
              <a:buSzPts val="3200"/>
              <a:buNone/>
            </a:pPr>
            <a:r>
              <a:rPr lang="en-US"/>
              <a:t>Equal Standing</a:t>
            </a:r>
            <a:endParaRPr/>
          </a:p>
          <a:p>
            <a:pPr marL="0" lvl="0" indent="0" algn="ctr" rtl="0">
              <a:lnSpc>
                <a:spcPct val="90000"/>
              </a:lnSpc>
              <a:spcBef>
                <a:spcPts val="1000"/>
              </a:spcBef>
              <a:spcAft>
                <a:spcPts val="0"/>
              </a:spcAft>
              <a:buClr>
                <a:schemeClr val="dk1"/>
              </a:buClr>
              <a:buSzPts val="3200"/>
              <a:buNone/>
            </a:pPr>
            <a:r>
              <a:rPr lang="en-US"/>
              <a:t>Participation</a:t>
            </a:r>
            <a:endParaRPr/>
          </a:p>
          <a:p>
            <a:pPr marL="0" lvl="0" indent="0" algn="ctr" rtl="0">
              <a:lnSpc>
                <a:spcPct val="90000"/>
              </a:lnSpc>
              <a:spcBef>
                <a:spcPts val="1000"/>
              </a:spcBef>
              <a:spcAft>
                <a:spcPts val="0"/>
              </a:spcAft>
              <a:buClr>
                <a:schemeClr val="dk1"/>
              </a:buClr>
              <a:buSzPts val="3200"/>
              <a:buNone/>
            </a:pPr>
            <a:endParaRPr/>
          </a:p>
        </p:txBody>
      </p:sp>
      <p:pic>
        <p:nvPicPr>
          <p:cNvPr id="93" name="Google Shape;93;p4" descr="Round Table Discussion Stock Illustrations, Royalty-Free Vector Graphics &amp;  Clip Art - iStock | Group discussion, Meeting, Panel discussion"/>
          <p:cNvPicPr preferRelativeResize="0"/>
          <p:nvPr/>
        </p:nvPicPr>
        <p:blipFill rotWithShape="1">
          <a:blip r:embed="rId3">
            <a:alphaModFix/>
          </a:blip>
          <a:srcRect/>
          <a:stretch/>
        </p:blipFill>
        <p:spPr>
          <a:xfrm>
            <a:off x="4849231" y="2226469"/>
            <a:ext cx="3070237" cy="3070237"/>
          </a:xfrm>
          <a:prstGeom prst="rect">
            <a:avLst/>
          </a:prstGeom>
          <a:noFill/>
          <a:ln w="9525" cap="flat" cmpd="sng">
            <a:solidFill>
              <a:schemeClr val="accent1"/>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6"/>
          <p:cNvSpPr txBox="1">
            <a:spLocks noGrp="1"/>
          </p:cNvSpPr>
          <p:nvPr>
            <p:ph type="title"/>
          </p:nvPr>
        </p:nvSpPr>
        <p:spPr>
          <a:xfrm>
            <a:off x="315418" y="1121827"/>
            <a:ext cx="7886700" cy="99417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b="1"/>
              <a:t>Roundtable Schedule</a:t>
            </a:r>
            <a:endParaRPr/>
          </a:p>
        </p:txBody>
      </p:sp>
      <p:sp>
        <p:nvSpPr>
          <p:cNvPr id="108" name="Google Shape;108;p6"/>
          <p:cNvSpPr txBox="1"/>
          <p:nvPr/>
        </p:nvSpPr>
        <p:spPr>
          <a:xfrm>
            <a:off x="1180836" y="1875472"/>
            <a:ext cx="4127620" cy="3670236"/>
          </a:xfrm>
          <a:prstGeom prst="rect">
            <a:avLst/>
          </a:prstGeom>
          <a:noFill/>
          <a:ln w="9525" cap="flat" cmpd="sng">
            <a:solidFill>
              <a:srgbClr val="52525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500" b="1">
                <a:solidFill>
                  <a:srgbClr val="222A35"/>
                </a:solidFill>
                <a:latin typeface="Calibri"/>
                <a:ea typeface="Calibri"/>
                <a:cs typeface="Calibri"/>
                <a:sym typeface="Calibri"/>
              </a:rPr>
              <a:t>Main Session</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Opening __________________________________</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Hot Topic _________________________________</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Safety Moment ____________________________</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Membership Moment_______________________</a:t>
            </a:r>
            <a:endParaRPr/>
          </a:p>
          <a:p>
            <a:pPr marL="0" marR="0" lvl="0" indent="0" algn="l" rtl="0">
              <a:spcBef>
                <a:spcPts val="0"/>
              </a:spcBef>
              <a:spcAft>
                <a:spcPts val="0"/>
              </a:spcAft>
              <a:buNone/>
            </a:pPr>
            <a:endParaRPr sz="1500">
              <a:solidFill>
                <a:schemeClr val="dk1"/>
              </a:solidFill>
              <a:latin typeface="Calibri"/>
              <a:ea typeface="Calibri"/>
              <a:cs typeface="Calibri"/>
              <a:sym typeface="Calibri"/>
            </a:endParaRPr>
          </a:p>
          <a:p>
            <a:pPr marL="0" marR="0" lvl="0" indent="0" algn="l" rtl="0">
              <a:spcBef>
                <a:spcPts val="0"/>
              </a:spcBef>
              <a:spcAft>
                <a:spcPts val="0"/>
              </a:spcAft>
              <a:buNone/>
            </a:pPr>
            <a:r>
              <a:rPr lang="en-US" sz="1500" b="1">
                <a:solidFill>
                  <a:srgbClr val="222A35"/>
                </a:solidFill>
                <a:latin typeface="Calibri"/>
                <a:ea typeface="Calibri"/>
                <a:cs typeface="Calibri"/>
                <a:sym typeface="Calibri"/>
              </a:rPr>
              <a:t>Dismiss to Breakouts</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Cub Scout Breakout _________________________</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Scouts BSA Breakout ________________________</a:t>
            </a:r>
            <a:endParaRPr/>
          </a:p>
          <a:p>
            <a:pPr marL="0" marR="0" lvl="0" indent="0" algn="l" rtl="0">
              <a:lnSpc>
                <a:spcPct val="150000"/>
              </a:lnSpc>
              <a:spcBef>
                <a:spcPts val="0"/>
              </a:spcBef>
              <a:spcAft>
                <a:spcPts val="0"/>
              </a:spcAft>
              <a:buNone/>
            </a:pPr>
            <a:r>
              <a:rPr lang="en-US" sz="1500">
                <a:solidFill>
                  <a:schemeClr val="dk1"/>
                </a:solidFill>
                <a:latin typeface="Calibri"/>
                <a:ea typeface="Calibri"/>
                <a:cs typeface="Calibri"/>
                <a:sym typeface="Calibri"/>
              </a:rPr>
              <a:t>Venturing Breakout _________________________</a:t>
            </a:r>
            <a:endParaRPr/>
          </a:p>
          <a:p>
            <a:pPr marL="0" marR="0" lvl="0" indent="0" algn="l" rtl="0">
              <a:spcBef>
                <a:spcPts val="0"/>
              </a:spcBef>
              <a:spcAft>
                <a:spcPts val="0"/>
              </a:spcAft>
              <a:buNone/>
            </a:pPr>
            <a:endParaRPr sz="1500">
              <a:solidFill>
                <a:schemeClr val="dk1"/>
              </a:solidFill>
              <a:latin typeface="Calibri"/>
              <a:ea typeface="Calibri"/>
              <a:cs typeface="Calibri"/>
              <a:sym typeface="Calibri"/>
            </a:endParaRPr>
          </a:p>
          <a:p>
            <a:pPr marL="0" marR="0" lvl="0" indent="0" algn="l" rtl="0">
              <a:spcBef>
                <a:spcPts val="0"/>
              </a:spcBef>
              <a:spcAft>
                <a:spcPts val="0"/>
              </a:spcAft>
              <a:buNone/>
            </a:pPr>
            <a:r>
              <a:rPr lang="en-US" sz="1500" b="1">
                <a:solidFill>
                  <a:srgbClr val="222A35"/>
                </a:solidFill>
                <a:latin typeface="Calibri"/>
                <a:ea typeface="Calibri"/>
                <a:cs typeface="Calibri"/>
                <a:sym typeface="Calibri"/>
              </a:rPr>
              <a:t>Closing</a:t>
            </a:r>
            <a:r>
              <a:rPr lang="en-US" sz="1500" b="1">
                <a:solidFill>
                  <a:schemeClr val="dk1"/>
                </a:solidFill>
                <a:latin typeface="Calibri"/>
                <a:ea typeface="Calibri"/>
                <a:cs typeface="Calibri"/>
                <a:sym typeface="Calibri"/>
              </a:rPr>
              <a:t> </a:t>
            </a:r>
            <a:r>
              <a:rPr lang="en-US" sz="1500">
                <a:solidFill>
                  <a:schemeClr val="dk1"/>
                </a:solidFill>
                <a:latin typeface="Calibri"/>
                <a:ea typeface="Calibri"/>
                <a:cs typeface="Calibri"/>
                <a:sym typeface="Calibri"/>
              </a:rPr>
              <a:t>___________________________________</a:t>
            </a:r>
            <a:endParaRPr/>
          </a:p>
        </p:txBody>
      </p:sp>
      <p:sp>
        <p:nvSpPr>
          <p:cNvPr id="109" name="Google Shape;109;p6"/>
          <p:cNvSpPr txBox="1"/>
          <p:nvPr/>
        </p:nvSpPr>
        <p:spPr>
          <a:xfrm>
            <a:off x="628650" y="232122"/>
            <a:ext cx="6994121" cy="540961"/>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lnSpc>
                <a:spcPct val="90000"/>
              </a:lnSpc>
              <a:spcBef>
                <a:spcPts val="0"/>
              </a:spcBef>
              <a:spcAft>
                <a:spcPts val="0"/>
              </a:spcAft>
              <a:buClr>
                <a:schemeClr val="lt1"/>
              </a:buClr>
              <a:buSzPct val="100000"/>
              <a:buFont typeface="Calibri"/>
              <a:buNone/>
            </a:pPr>
            <a:r>
              <a:rPr lang="en-US" sz="4400" b="1">
                <a:solidFill>
                  <a:schemeClr val="lt1"/>
                </a:solidFill>
                <a:latin typeface="Calibri"/>
                <a:ea typeface="Calibri"/>
                <a:cs typeface="Calibri"/>
                <a:sym typeface="Calibri"/>
              </a:rPr>
              <a:t>Roundtable</a:t>
            </a:r>
            <a:r>
              <a:rPr lang="en-US" sz="4500" b="1">
                <a:solidFill>
                  <a:schemeClr val="lt1"/>
                </a:solidFill>
                <a:latin typeface="Calibri"/>
                <a:ea typeface="Calibri"/>
                <a:cs typeface="Calibri"/>
                <a:sym typeface="Calibri"/>
              </a:rPr>
              <a:t> Schedule</a:t>
            </a:r>
            <a:endParaRPr/>
          </a:p>
        </p:txBody>
      </p:sp>
      <p:pic>
        <p:nvPicPr>
          <p:cNvPr id="110" name="Google Shape;110;p6"/>
          <p:cNvPicPr preferRelativeResize="0"/>
          <p:nvPr/>
        </p:nvPicPr>
        <p:blipFill rotWithShape="1">
          <a:blip r:embed="rId3">
            <a:alphaModFix/>
          </a:blip>
          <a:srcRect/>
          <a:stretch/>
        </p:blipFill>
        <p:spPr>
          <a:xfrm>
            <a:off x="6844739" y="3151377"/>
            <a:ext cx="1118425" cy="11184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7"/>
          <p:cNvSpPr txBox="1">
            <a:spLocks noGrp="1"/>
          </p:cNvSpPr>
          <p:nvPr>
            <p:ph type="title"/>
          </p:nvPr>
        </p:nvSpPr>
        <p:spPr>
          <a:xfrm>
            <a:off x="315418" y="1121827"/>
            <a:ext cx="7886700" cy="99417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500"/>
              <a:buFont typeface="Calibri"/>
              <a:buNone/>
            </a:pPr>
            <a:r>
              <a:rPr lang="en-US" sz="4500"/>
              <a:t>Membership Moments</a:t>
            </a:r>
            <a:endParaRPr/>
          </a:p>
        </p:txBody>
      </p:sp>
      <p:pic>
        <p:nvPicPr>
          <p:cNvPr id="117" name="Google Shape;117;p7"/>
          <p:cNvPicPr preferRelativeResize="0"/>
          <p:nvPr/>
        </p:nvPicPr>
        <p:blipFill rotWithShape="1">
          <a:blip r:embed="rId3">
            <a:alphaModFix/>
          </a:blip>
          <a:srcRect l="26959" t="38018" r="10202" b="14775"/>
          <a:stretch/>
        </p:blipFill>
        <p:spPr>
          <a:xfrm>
            <a:off x="1445740" y="2043499"/>
            <a:ext cx="6042455" cy="2553424"/>
          </a:xfrm>
          <a:prstGeom prst="rect">
            <a:avLst/>
          </a:prstGeom>
          <a:noFill/>
          <a:ln>
            <a:noFill/>
          </a:ln>
        </p:spPr>
      </p:pic>
      <p:pic>
        <p:nvPicPr>
          <p:cNvPr id="118" name="Google Shape;118;p7" descr="Look Whats New Clip Art free image download"/>
          <p:cNvPicPr preferRelativeResize="0"/>
          <p:nvPr/>
        </p:nvPicPr>
        <p:blipFill rotWithShape="1">
          <a:blip r:embed="rId4">
            <a:alphaModFix/>
          </a:blip>
          <a:srcRect/>
          <a:stretch/>
        </p:blipFill>
        <p:spPr>
          <a:xfrm>
            <a:off x="6868039" y="1741809"/>
            <a:ext cx="1240310" cy="1106222"/>
          </a:xfrm>
          <a:prstGeom prst="rect">
            <a:avLst/>
          </a:prstGeom>
          <a:noFill/>
          <a:ln>
            <a:noFill/>
          </a:ln>
        </p:spPr>
      </p:pic>
      <p:sp>
        <p:nvSpPr>
          <p:cNvPr id="119" name="Google Shape;119;p7"/>
          <p:cNvSpPr txBox="1"/>
          <p:nvPr/>
        </p:nvSpPr>
        <p:spPr>
          <a:xfrm>
            <a:off x="628650" y="232122"/>
            <a:ext cx="6994121" cy="540961"/>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lnSpc>
                <a:spcPct val="90000"/>
              </a:lnSpc>
              <a:spcBef>
                <a:spcPts val="0"/>
              </a:spcBef>
              <a:spcAft>
                <a:spcPts val="0"/>
              </a:spcAft>
              <a:buClr>
                <a:schemeClr val="lt1"/>
              </a:buClr>
              <a:buSzPct val="100000"/>
              <a:buFont typeface="Calibri"/>
              <a:buNone/>
            </a:pPr>
            <a:r>
              <a:rPr lang="en-US" sz="4400" b="1">
                <a:solidFill>
                  <a:schemeClr val="lt1"/>
                </a:solidFill>
                <a:latin typeface="Calibri"/>
                <a:ea typeface="Calibri"/>
                <a:cs typeface="Calibri"/>
                <a:sym typeface="Calibri"/>
              </a:rPr>
              <a:t>Membership</a:t>
            </a:r>
            <a:r>
              <a:rPr lang="en-US" sz="4500" b="1">
                <a:solidFill>
                  <a:schemeClr val="lt1"/>
                </a:solidFill>
                <a:latin typeface="Calibri"/>
                <a:ea typeface="Calibri"/>
                <a:cs typeface="Calibri"/>
                <a:sym typeface="Calibri"/>
              </a:rPr>
              <a:t> Moments</a:t>
            </a:r>
            <a:endParaRPr/>
          </a:p>
        </p:txBody>
      </p:sp>
      <p:pic>
        <p:nvPicPr>
          <p:cNvPr id="120" name="Google Shape;120;p7"/>
          <p:cNvPicPr preferRelativeResize="0"/>
          <p:nvPr/>
        </p:nvPicPr>
        <p:blipFill rotWithShape="1">
          <a:blip r:embed="rId5">
            <a:alphaModFix/>
          </a:blip>
          <a:srcRect/>
          <a:stretch/>
        </p:blipFill>
        <p:spPr>
          <a:xfrm>
            <a:off x="3991436" y="4975053"/>
            <a:ext cx="1161127" cy="116112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8"/>
          <p:cNvSpPr txBox="1">
            <a:spLocks noGrp="1"/>
          </p:cNvSpPr>
          <p:nvPr>
            <p:ph type="body" idx="1"/>
          </p:nvPr>
        </p:nvSpPr>
        <p:spPr>
          <a:xfrm>
            <a:off x="1325833" y="1708838"/>
            <a:ext cx="2965948" cy="3975558"/>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3300"/>
              <a:buNone/>
            </a:pPr>
            <a:r>
              <a:rPr lang="en-US" sz="3300">
                <a:latin typeface="Calibri"/>
                <a:ea typeface="Calibri"/>
                <a:cs typeface="Calibri"/>
                <a:sym typeface="Calibri"/>
              </a:rPr>
              <a:t> </a:t>
            </a:r>
            <a:endParaRPr sz="1950">
              <a:solidFill>
                <a:srgbClr val="1E4E79"/>
              </a:solidFill>
            </a:endParaRPr>
          </a:p>
          <a:p>
            <a:pPr marL="685800" lvl="1" indent="-228600" algn="l" rtl="0">
              <a:lnSpc>
                <a:spcPct val="90000"/>
              </a:lnSpc>
              <a:spcBef>
                <a:spcPts val="500"/>
              </a:spcBef>
              <a:spcAft>
                <a:spcPts val="0"/>
              </a:spcAft>
              <a:buClr>
                <a:srgbClr val="1E4E79"/>
              </a:buClr>
              <a:buSzPts val="2250"/>
              <a:buChar char="•"/>
            </a:pPr>
            <a:r>
              <a:rPr lang="en-US" sz="2250">
                <a:solidFill>
                  <a:srgbClr val="1E4E79"/>
                </a:solidFill>
              </a:rPr>
              <a:t>Virtual </a:t>
            </a:r>
            <a:endParaRPr/>
          </a:p>
          <a:p>
            <a:pPr marL="685800" lvl="1" indent="-228600" algn="l" rtl="0">
              <a:lnSpc>
                <a:spcPct val="90000"/>
              </a:lnSpc>
              <a:spcBef>
                <a:spcPts val="500"/>
              </a:spcBef>
              <a:spcAft>
                <a:spcPts val="0"/>
              </a:spcAft>
              <a:buClr>
                <a:srgbClr val="1E4E79"/>
              </a:buClr>
              <a:buSzPts val="2250"/>
              <a:buChar char="•"/>
            </a:pPr>
            <a:r>
              <a:rPr lang="en-US" sz="2250">
                <a:solidFill>
                  <a:srgbClr val="1E4E79"/>
                </a:solidFill>
              </a:rPr>
              <a:t>In-Person </a:t>
            </a:r>
            <a:endParaRPr/>
          </a:p>
          <a:p>
            <a:pPr marL="685800" lvl="1" indent="-228600" algn="l" rtl="0">
              <a:lnSpc>
                <a:spcPct val="90000"/>
              </a:lnSpc>
              <a:spcBef>
                <a:spcPts val="500"/>
              </a:spcBef>
              <a:spcAft>
                <a:spcPts val="0"/>
              </a:spcAft>
              <a:buClr>
                <a:srgbClr val="1E4E79"/>
              </a:buClr>
              <a:buSzPts val="2250"/>
              <a:buChar char="•"/>
            </a:pPr>
            <a:r>
              <a:rPr lang="en-US" sz="2250">
                <a:solidFill>
                  <a:srgbClr val="1E4E79"/>
                </a:solidFill>
              </a:rPr>
              <a:t>Hybrid</a:t>
            </a:r>
            <a:endParaRPr/>
          </a:p>
          <a:p>
            <a:pPr marL="685800" lvl="1" indent="-228600" algn="l" rtl="0">
              <a:lnSpc>
                <a:spcPct val="90000"/>
              </a:lnSpc>
              <a:spcBef>
                <a:spcPts val="500"/>
              </a:spcBef>
              <a:spcAft>
                <a:spcPts val="0"/>
              </a:spcAft>
              <a:buClr>
                <a:srgbClr val="1E4E79"/>
              </a:buClr>
              <a:buSzPts val="2250"/>
              <a:buChar char="•"/>
            </a:pPr>
            <a:r>
              <a:rPr lang="en-US" sz="2250">
                <a:solidFill>
                  <a:srgbClr val="1E4E79"/>
                </a:solidFill>
              </a:rPr>
              <a:t>Combination</a:t>
            </a:r>
            <a:endParaRPr/>
          </a:p>
          <a:p>
            <a:pPr marL="685800" lvl="1" indent="-85725" algn="l" rtl="0">
              <a:lnSpc>
                <a:spcPct val="90000"/>
              </a:lnSpc>
              <a:spcBef>
                <a:spcPts val="500"/>
              </a:spcBef>
              <a:spcAft>
                <a:spcPts val="0"/>
              </a:spcAft>
              <a:buClr>
                <a:schemeClr val="dk1"/>
              </a:buClr>
              <a:buSzPts val="2250"/>
              <a:buNone/>
            </a:pPr>
            <a:endParaRPr sz="2250">
              <a:solidFill>
                <a:srgbClr val="1E4E79"/>
              </a:solidFill>
            </a:endParaRPr>
          </a:p>
          <a:p>
            <a:pPr marL="685800" lvl="1" indent="-228600" algn="l" rtl="0">
              <a:lnSpc>
                <a:spcPct val="90000"/>
              </a:lnSpc>
              <a:spcBef>
                <a:spcPts val="500"/>
              </a:spcBef>
              <a:spcAft>
                <a:spcPts val="0"/>
              </a:spcAft>
              <a:buClr>
                <a:srgbClr val="1E4E79"/>
              </a:buClr>
              <a:buSzPts val="2250"/>
              <a:buChar char="•"/>
            </a:pPr>
            <a:r>
              <a:rPr lang="en-US" sz="2250">
                <a:solidFill>
                  <a:srgbClr val="1E4E79"/>
                </a:solidFill>
              </a:rPr>
              <a:t>District </a:t>
            </a:r>
            <a:endParaRPr/>
          </a:p>
          <a:p>
            <a:pPr marL="685800" lvl="1" indent="-228600" algn="l" rtl="0">
              <a:lnSpc>
                <a:spcPct val="90000"/>
              </a:lnSpc>
              <a:spcBef>
                <a:spcPts val="500"/>
              </a:spcBef>
              <a:spcAft>
                <a:spcPts val="0"/>
              </a:spcAft>
              <a:buClr>
                <a:srgbClr val="1E4E79"/>
              </a:buClr>
              <a:buSzPts val="2250"/>
              <a:buChar char="•"/>
            </a:pPr>
            <a:r>
              <a:rPr lang="en-US" sz="2250">
                <a:solidFill>
                  <a:srgbClr val="1E4E79"/>
                </a:solidFill>
              </a:rPr>
              <a:t>Multi-District </a:t>
            </a:r>
            <a:endParaRPr/>
          </a:p>
          <a:p>
            <a:pPr marL="685800" lvl="1" indent="-228600" algn="l" rtl="0">
              <a:lnSpc>
                <a:spcPct val="90000"/>
              </a:lnSpc>
              <a:spcBef>
                <a:spcPts val="500"/>
              </a:spcBef>
              <a:spcAft>
                <a:spcPts val="0"/>
              </a:spcAft>
              <a:buClr>
                <a:srgbClr val="1E4E79"/>
              </a:buClr>
              <a:buSzPts val="2250"/>
              <a:buChar char="•"/>
            </a:pPr>
            <a:r>
              <a:rPr lang="en-US" sz="2250">
                <a:solidFill>
                  <a:srgbClr val="1E4E79"/>
                </a:solidFill>
              </a:rPr>
              <a:t>Council</a:t>
            </a:r>
            <a:endParaRPr/>
          </a:p>
          <a:p>
            <a:pPr marL="685800" lvl="1" indent="-228600" algn="l" rtl="0">
              <a:lnSpc>
                <a:spcPct val="90000"/>
              </a:lnSpc>
              <a:spcBef>
                <a:spcPts val="500"/>
              </a:spcBef>
              <a:spcAft>
                <a:spcPts val="0"/>
              </a:spcAft>
              <a:buClr>
                <a:srgbClr val="1E4E79"/>
              </a:buClr>
              <a:buSzPts val="2250"/>
              <a:buChar char="•"/>
            </a:pPr>
            <a:r>
              <a:rPr lang="en-US" sz="2250">
                <a:solidFill>
                  <a:srgbClr val="1E4E79"/>
                </a:solidFill>
              </a:rPr>
              <a:t>Combination</a:t>
            </a:r>
            <a:endParaRPr/>
          </a:p>
          <a:p>
            <a:pPr marL="685800" lvl="1" indent="-104775" algn="l" rtl="0">
              <a:lnSpc>
                <a:spcPct val="90000"/>
              </a:lnSpc>
              <a:spcBef>
                <a:spcPts val="500"/>
              </a:spcBef>
              <a:spcAft>
                <a:spcPts val="0"/>
              </a:spcAft>
              <a:buClr>
                <a:schemeClr val="dk1"/>
              </a:buClr>
              <a:buSzPts val="1950"/>
              <a:buNone/>
            </a:pPr>
            <a:endParaRPr sz="1950">
              <a:solidFill>
                <a:srgbClr val="1E4E79"/>
              </a:solidFill>
            </a:endParaRPr>
          </a:p>
        </p:txBody>
      </p:sp>
      <p:pic>
        <p:nvPicPr>
          <p:cNvPr id="127" name="Google Shape;127;p8" descr="9 Types of Apples Everyone Should Know"/>
          <p:cNvPicPr preferRelativeResize="0"/>
          <p:nvPr/>
        </p:nvPicPr>
        <p:blipFill rotWithShape="1">
          <a:blip r:embed="rId3">
            <a:alphaModFix/>
          </a:blip>
          <a:srcRect l="3594" t="16419" r="5473" b="6592"/>
          <a:stretch/>
        </p:blipFill>
        <p:spPr>
          <a:xfrm>
            <a:off x="4600636" y="2119252"/>
            <a:ext cx="3217531" cy="3405251"/>
          </a:xfrm>
          <a:prstGeom prst="rect">
            <a:avLst/>
          </a:prstGeom>
          <a:noFill/>
          <a:ln>
            <a:noFill/>
          </a:ln>
        </p:spPr>
      </p:pic>
      <p:sp>
        <p:nvSpPr>
          <p:cNvPr id="128" name="Google Shape;128;p8"/>
          <p:cNvSpPr txBox="1">
            <a:spLocks noGrp="1"/>
          </p:cNvSpPr>
          <p:nvPr>
            <p:ph type="title"/>
          </p:nvPr>
        </p:nvSpPr>
        <p:spPr>
          <a:xfrm>
            <a:off x="628650" y="232122"/>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a:t>Types of Roundtable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TotalTime>
  <Words>3434</Words>
  <Application>Microsoft Office PowerPoint</Application>
  <PresentationFormat>On-screen Show (4:3)</PresentationFormat>
  <Paragraphs>341</Paragraphs>
  <Slides>21</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Noto Sans Symbols</vt:lpstr>
      <vt:lpstr>Office Theme</vt:lpstr>
      <vt:lpstr>  DCS 551  Roundtable Today   </vt:lpstr>
      <vt:lpstr>Course Objectives</vt:lpstr>
      <vt:lpstr>The Purpose of Roundtable</vt:lpstr>
      <vt:lpstr>Networking</vt:lpstr>
      <vt:lpstr>Training</vt:lpstr>
      <vt:lpstr>Collaboration </vt:lpstr>
      <vt:lpstr>Roundtable Schedule</vt:lpstr>
      <vt:lpstr>Membership Moments</vt:lpstr>
      <vt:lpstr>Types of Roundtable</vt:lpstr>
      <vt:lpstr>Roundtable Activity #1</vt:lpstr>
      <vt:lpstr>Roundtable Time Formats</vt:lpstr>
      <vt:lpstr>Flexible Program Plan – 3 or 6 Months</vt:lpstr>
      <vt:lpstr>Where are the announcements?</vt:lpstr>
      <vt:lpstr>Roundtable Activity #2</vt:lpstr>
      <vt:lpstr>Filling the Roundtable Program</vt:lpstr>
      <vt:lpstr>PowerPoint Presentation</vt:lpstr>
      <vt:lpstr>PowerPoint Presentation</vt:lpstr>
      <vt:lpstr>PowerPoint Presentation</vt:lpstr>
      <vt:lpstr>Roundtable Purpose</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DCS 551  Roundtable Today</dc:title>
  <dc:creator/>
  <cp:lastModifiedBy>Kresha Alvarado</cp:lastModifiedBy>
  <cp:revision>121</cp:revision>
  <dcterms:created xsi:type="dcterms:W3CDTF">2017-02-14T13:02:44Z</dcterms:created>
  <dcterms:modified xsi:type="dcterms:W3CDTF">2024-04-09T16:13:08Z</dcterms:modified>
</cp:coreProperties>
</file>