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99" r:id="rId2"/>
    <p:sldId id="300" r:id="rId3"/>
    <p:sldId id="320" r:id="rId4"/>
    <p:sldId id="322" r:id="rId5"/>
    <p:sldId id="331" r:id="rId6"/>
    <p:sldId id="321" r:id="rId7"/>
    <p:sldId id="330" r:id="rId8"/>
    <p:sldId id="323" r:id="rId9"/>
    <p:sldId id="324" r:id="rId10"/>
    <p:sldId id="326" r:id="rId11"/>
    <p:sldId id="325" r:id="rId12"/>
    <p:sldId id="329" r:id="rId13"/>
    <p:sldId id="317" r:id="rId14"/>
    <p:sldId id="31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edTfiOtmUCy4ifZXqQH35A==" hashData="YHb87XDlhf3t9VGzPvRpbtxTyj+Q0oEG9b3CFTSyIAYjjYnDcvtqq+sRGWoNmUzvQK41cabl8lgN2YCuCZPrRA=="/>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76" autoAdjust="0"/>
    <p:restoredTop sz="49811" autoAdjust="0"/>
  </p:normalViewPr>
  <p:slideViewPr>
    <p:cSldViewPr snapToGrid="0">
      <p:cViewPr varScale="1">
        <p:scale>
          <a:sx n="53" d="100"/>
          <a:sy n="53" d="100"/>
        </p:scale>
        <p:origin x="204" y="72"/>
      </p:cViewPr>
      <p:guideLst/>
    </p:cSldViewPr>
  </p:slideViewPr>
  <p:notesTextViewPr>
    <p:cViewPr>
      <p:scale>
        <a:sx n="1" d="1"/>
        <a:sy n="1" d="1"/>
      </p:scale>
      <p:origin x="0" y="0"/>
    </p:cViewPr>
  </p:notesTextViewPr>
  <p:sorterViewPr>
    <p:cViewPr>
      <p:scale>
        <a:sx n="100" d="100"/>
        <a:sy n="100" d="100"/>
      </p:scale>
      <p:origin x="0" y="-4194"/>
    </p:cViewPr>
  </p:sorterViewPr>
  <p:notesViewPr>
    <p:cSldViewPr snapToGrid="0">
      <p:cViewPr varScale="1">
        <p:scale>
          <a:sx n="81" d="100"/>
          <a:sy n="81" d="100"/>
        </p:scale>
        <p:origin x="96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48DF10-F3DC-4820-8773-F651BC9289EE}" type="datetimeFigureOut">
              <a:rPr lang="en-US" smtClean="0"/>
              <a:t>9/4/2025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562A0D-05A9-4CF2-BDE5-5235BB45CD13}" type="slidenum">
              <a:rPr lang="en-US" smtClean="0"/>
              <a:t>‹#›</a:t>
            </a:fld>
            <a:endParaRPr lang="en-US"/>
          </a:p>
        </p:txBody>
      </p:sp>
    </p:spTree>
    <p:extLst>
      <p:ext uri="{BB962C8B-B14F-4D97-AF65-F5344CB8AC3E}">
        <p14:creationId xmlns:p14="http://schemas.microsoft.com/office/powerpoint/2010/main" val="3251987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Introduce instructor</a:t>
            </a:r>
          </a:p>
          <a:p>
            <a:endParaRPr lang="en-US" b="0" i="0" u="none" strike="noStrike" dirty="0">
              <a:solidFill>
                <a:srgbClr val="000000"/>
              </a:solidFill>
              <a:effectLst/>
            </a:endParaRPr>
          </a:p>
          <a:p>
            <a:r>
              <a:rPr lang="en-US" b="0" i="0" u="none" strike="noStrike" dirty="0">
                <a:effectLst/>
              </a:rPr>
              <a:t>Adult leadership changes. To support the orderly change of leadership, it is important to encourage each unit to create a long-term succession plan. </a:t>
            </a:r>
            <a:r>
              <a:rPr lang="en-US" b="0" i="0" u="none" strike="noStrike" baseline="0" dirty="0">
                <a:effectLst/>
              </a:rPr>
              <a:t>Commissioners need to understand the process to support the development and maintenance of a succession plan in the units they support.</a:t>
            </a:r>
            <a:r>
              <a:rPr lang="en-US" strike="noStrike" baseline="0" dirty="0"/>
              <a:t> </a:t>
            </a:r>
          </a:p>
          <a:p>
            <a:endParaRPr lang="en-US" strike="sngStrike" baseline="0"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a:t>
            </a:fld>
            <a:endParaRPr lang="en-US"/>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9875" y="925513"/>
            <a:ext cx="4222750" cy="2376487"/>
          </a:xfrm>
        </p:spPr>
      </p:sp>
      <p:sp>
        <p:nvSpPr>
          <p:cNvPr id="3" name="Notes Placeholder 2"/>
          <p:cNvSpPr>
            <a:spLocks noGrp="1"/>
          </p:cNvSpPr>
          <p:nvPr>
            <p:ph type="body" idx="1"/>
          </p:nvPr>
        </p:nvSpPr>
        <p:spPr>
          <a:xfrm>
            <a:off x="710248" y="3443111"/>
            <a:ext cx="5681980" cy="5689600"/>
          </a:xfrm>
        </p:spPr>
        <p:txBody>
          <a:bodyPr/>
          <a:lstStyle/>
          <a:p>
            <a:r>
              <a:rPr lang="en-US" b="1" dirty="0"/>
              <a:t>Future Volunteers</a:t>
            </a:r>
          </a:p>
          <a:p>
            <a:r>
              <a:rPr lang="en-US" sz="1200" kern="1200" dirty="0">
                <a:solidFill>
                  <a:schemeClr val="tx1"/>
                </a:solidFill>
                <a:effectLst/>
                <a:latin typeface="+mn-lt"/>
                <a:ea typeface="+mn-ea"/>
                <a:cs typeface="+mn-cs"/>
              </a:rPr>
              <a:t>Next, the unit needs to create a list of volunteers who are candidates to take on responsibilities.  Also note their personal skills, such as communication skills, the ability to delegate, a willingness to participate in training, the ability to plan, and other skills that the unit deems essential.  Be sure to include those who have no responsibilities in the unit.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Maintaining these lists is crucial, as well as the unit continuing to mentor those who are potential key leaders in the unit.</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list, along with conversations with leaders in the unit, can help in the selection of prospective new unit leaders.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unit may also need to be reminded about keeping the chartered organization representative informed of any prospective position changes.</a:t>
            </a:r>
          </a:p>
        </p:txBody>
      </p:sp>
      <p:sp>
        <p:nvSpPr>
          <p:cNvPr id="4" name="Slide Number Placeholder 3"/>
          <p:cNvSpPr>
            <a:spLocks noGrp="1"/>
          </p:cNvSpPr>
          <p:nvPr>
            <p:ph type="sldNum" sz="quarter" idx="5"/>
          </p:nvPr>
        </p:nvSpPr>
        <p:spPr/>
        <p:txBody>
          <a:bodyPr/>
          <a:lstStyle/>
          <a:p>
            <a:fld id="{FCBE1668-4D6A-4C8F-8C32-819FE6F32F94}" type="slidenum">
              <a:rPr lang="en-US" smtClean="0"/>
              <a:t>10</a:t>
            </a:fld>
            <a:endParaRPr lang="en-US"/>
          </a:p>
        </p:txBody>
      </p:sp>
    </p:spTree>
    <p:extLst>
      <p:ext uri="{BB962C8B-B14F-4D97-AF65-F5344CB8AC3E}">
        <p14:creationId xmlns:p14="http://schemas.microsoft.com/office/powerpoint/2010/main" val="1066211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t>Sample Volunteer Succession Plan Chart</a:t>
            </a:r>
          </a:p>
          <a:p>
            <a:r>
              <a:rPr lang="en-US" b="1" i="0" dirty="0"/>
              <a:t>Handout: MCS 310 - Volunteer Succession Plan Chart – 1 per person    </a:t>
            </a:r>
          </a:p>
          <a:p>
            <a:r>
              <a:rPr lang="en-US" b="1" i="0" dirty="0"/>
              <a:t>Can be printed back-to-back, Scouts BSA and Cub Scouting</a:t>
            </a:r>
          </a:p>
          <a:p>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unit will need to create an organizer to gather information about its unit’s volunteers. It can be part of the record kept from the individual conversations conducted with current leaders by the designated group.  The cells can be modified to match unit needs. </a:t>
            </a:r>
            <a:r>
              <a:rPr lang="en-US" dirty="0">
                <a:effectLst/>
                <a:ea typeface="Times New Roman" panose="02020603050405020304" pitchFamily="18" charset="0"/>
                <a:cs typeface="Times New Roman" panose="02020603050405020304" pitchFamily="18" charset="0"/>
              </a:rPr>
              <a:t>Try to record all the information that each volunteer shares.</a:t>
            </a:r>
          </a:p>
          <a:p>
            <a:endParaRPr lang="en-US" dirty="0">
              <a:effectLst/>
            </a:endParaRPr>
          </a:p>
          <a:p>
            <a:r>
              <a:rPr lang="en-US" b="1" dirty="0">
                <a:effectLst/>
              </a:rPr>
              <a:t>Note:  </a:t>
            </a:r>
            <a:r>
              <a:rPr lang="en-US" dirty="0">
                <a:effectLst/>
              </a:rPr>
              <a:t>The unit does not select the COR, that is, the Charter Organization’s responsibility.  It is listed as it can be helpful to track their tenure, and the conversations should include the.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ea typeface="Times New Roman" panose="02020603050405020304" pitchFamily="18" charset="0"/>
                <a:cs typeface="Times New Roman" panose="02020603050405020304" pitchFamily="18" charset="0"/>
              </a:rPr>
              <a:t>This chart or one created by the unit is for unit use only.</a:t>
            </a:r>
            <a:endParaRPr lang="en-US" dirty="0">
              <a:effectLs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11</a:t>
            </a:fld>
            <a:endParaRPr lang="en-US"/>
          </a:p>
        </p:txBody>
      </p:sp>
    </p:spTree>
    <p:extLst>
      <p:ext uri="{BB962C8B-B14F-4D97-AF65-F5344CB8AC3E}">
        <p14:creationId xmlns:p14="http://schemas.microsoft.com/office/powerpoint/2010/main" val="1907819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3"/>
            <a:ext cx="5681980" cy="3982329"/>
          </a:xfrm>
        </p:spPr>
        <p:txBody>
          <a:bodyPr/>
          <a:lstStyle/>
          <a:p>
            <a:r>
              <a:rPr lang="en-US" b="1" dirty="0"/>
              <a:t>Continue Succession Plan</a:t>
            </a:r>
          </a:p>
          <a:p>
            <a:r>
              <a:rPr lang="en-US" sz="1200" kern="1200" dirty="0">
                <a:solidFill>
                  <a:schemeClr val="tx1"/>
                </a:solidFill>
                <a:effectLst/>
                <a:latin typeface="+mn-lt"/>
                <a:ea typeface="+mn-ea"/>
                <a:cs typeface="+mn-cs"/>
              </a:rPr>
              <a:t>A succession process has been outlined.  Now it is essential to put it into action with your units.  The effectiveness will be impacted by the depth of the relationship that you have built with the unit.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Find a time to talk.  This may be during the Key 3 or unit committee meeting, or at a separate but convenient time for the unit. The entire process cannot be completed at this time, but it presents an opportunity to gather information that may be unfamiliar to you regarding how unit leaders are selected.  Discuss key aspects of the process, including individual information about current volunteers and the conversations about their intentions.  It would be essential to encourage the group to consider who will participate in the leadership discussions.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Take the steps toward defining the positions critical to the unit, as well as others that will support the growth of future leaders.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At this point, the commissioner needs to encourage the unit leadership to take the following steps.  Determine who will conduct the discussions. (not the commissioner)</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Some aspects of this process might not be currently implemented in the unit.  The process can be addressed during a unit connection.  Use your knowledge of the unit to support the implementation of the succession process and enhance the unit’s support for developing its future leaders.</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12</a:t>
            </a:fld>
            <a:endParaRPr lang="en-US"/>
          </a:p>
        </p:txBody>
      </p:sp>
    </p:spTree>
    <p:extLst>
      <p:ext uri="{BB962C8B-B14F-4D97-AF65-F5344CB8AC3E}">
        <p14:creationId xmlns:p14="http://schemas.microsoft.com/office/powerpoint/2010/main" val="14273156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Summary</a:t>
            </a:r>
          </a:p>
          <a:p>
            <a:r>
              <a:rPr lang="en-US" dirty="0"/>
              <a:t>Today, we discussed a plan to establish a succession process for units. </a:t>
            </a:r>
          </a:p>
          <a:p>
            <a:pPr marL="342900" marR="0" lvl="0" indent="-342900">
              <a:spcBef>
                <a:spcPts val="0"/>
              </a:spcBef>
              <a:spcAft>
                <a:spcPts val="0"/>
              </a:spcAft>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Explain unit culture and succession planning  </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Understand how to grow leaders in a scouting unit</a:t>
            </a:r>
          </a:p>
          <a:p>
            <a:pPr marL="342900" marR="0" lvl="0" indent="-342900">
              <a:spcBef>
                <a:spcPts val="0"/>
              </a:spcBef>
              <a:spcAft>
                <a:spcPts val="0"/>
              </a:spcAft>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Start and continue the succession process</a:t>
            </a:r>
            <a:endParaRPr lang="en-US" dirty="0"/>
          </a:p>
          <a:p>
            <a:endParaRPr lang="en-US" dirty="0"/>
          </a:p>
          <a:p>
            <a:r>
              <a:rPr lang="en-US" sz="1200" kern="1200" dirty="0">
                <a:solidFill>
                  <a:schemeClr val="tx1"/>
                </a:solidFill>
                <a:effectLst/>
                <a:latin typeface="+mn-lt"/>
                <a:ea typeface="+mn-ea"/>
                <a:cs typeface="+mn-cs"/>
              </a:rPr>
              <a:t>You have notes on each of these steps, and now you need to begin to have those meaningful discussions with your units.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Remember, we support the heart of Scouting - ensuring our units and their leaders have the knowledge and support to deliver the Scouting program to their Scouts. We achieve this through learning and the relationships we build, because we understand the difference Scouting makes to individuals, as well as to the communities.</a:t>
            </a:r>
          </a:p>
        </p:txBody>
      </p:sp>
      <p:sp>
        <p:nvSpPr>
          <p:cNvPr id="4" name="Slide Number Placeholder 3"/>
          <p:cNvSpPr>
            <a:spLocks noGrp="1"/>
          </p:cNvSpPr>
          <p:nvPr>
            <p:ph type="sldNum" sz="quarter" idx="10"/>
          </p:nvPr>
        </p:nvSpPr>
        <p:spPr/>
        <p:txBody>
          <a:bodyPr/>
          <a:lstStyle/>
          <a:p>
            <a:fld id="{FCBE1668-4D6A-4C8F-8C32-819FE6F32F94}" type="slidenum">
              <a:rPr lang="en-US" smtClean="0"/>
              <a:t>13</a:t>
            </a:fld>
            <a:endParaRPr lang="en-US"/>
          </a:p>
        </p:txBody>
      </p:sp>
    </p:spTree>
    <p:extLst>
      <p:ext uri="{BB962C8B-B14F-4D97-AF65-F5344CB8AC3E}">
        <p14:creationId xmlns:p14="http://schemas.microsoft.com/office/powerpoint/2010/main" val="249535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14</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Course Objectives</a:t>
            </a:r>
          </a:p>
          <a:p>
            <a:r>
              <a:rPr lang="en-US" dirty="0"/>
              <a:t>At the end of this training, a commissioner will be able to:</a:t>
            </a:r>
          </a:p>
          <a:p>
            <a:endParaRPr lang="en-US" dirty="0"/>
          </a:p>
          <a:p>
            <a:pPr marL="171450" indent="-171450">
              <a:buFont typeface="Arial" panose="020B0604020202020204" pitchFamily="34" charset="0"/>
              <a:buChar char="•"/>
            </a:pPr>
            <a:r>
              <a:rPr lang="en-US" b="1" dirty="0"/>
              <a:t>Explain</a:t>
            </a:r>
            <a:r>
              <a:rPr lang="en-US" dirty="0"/>
              <a:t> unit culture and succession planning</a:t>
            </a:r>
          </a:p>
          <a:p>
            <a:pPr marL="171450" indent="-171450">
              <a:buFont typeface="Arial" panose="020B0604020202020204" pitchFamily="34" charset="0"/>
              <a:buChar char="•"/>
            </a:pPr>
            <a:r>
              <a:rPr lang="en-US" b="1" dirty="0"/>
              <a:t>Understand</a:t>
            </a:r>
            <a:r>
              <a:rPr lang="en-US" dirty="0"/>
              <a:t> how to grow leaders in a scouting unit</a:t>
            </a:r>
          </a:p>
          <a:p>
            <a:pPr marL="171450" indent="-171450">
              <a:buFont typeface="Arial" panose="020B0604020202020204" pitchFamily="34" charset="0"/>
              <a:buChar char="•"/>
            </a:pPr>
            <a:r>
              <a:rPr lang="en-US" b="1" dirty="0"/>
              <a:t>Start and continue </a:t>
            </a:r>
            <a:r>
              <a:rPr lang="en-US" dirty="0"/>
              <a:t>the succession process</a:t>
            </a:r>
          </a:p>
          <a:p>
            <a:endParaRPr lang="en-US" dirty="0"/>
          </a:p>
          <a:p>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10248" y="4518203"/>
            <a:ext cx="5681980" cy="4167010"/>
          </a:xfrm>
        </p:spPr>
        <p:txBody>
          <a:bodyPr/>
          <a:lstStyle/>
          <a:p>
            <a:pPr lvl="0">
              <a:lnSpc>
                <a:spcPct val="107000"/>
              </a:lnSpc>
              <a:spcAft>
                <a:spcPts val="1855"/>
              </a:spcAft>
            </a:pPr>
            <a:r>
              <a:rPr lang="en-US" b="1" dirty="0">
                <a:latin typeface="Calibri" panose="020F0502020204030204" pitchFamily="34" charset="0"/>
                <a:ea typeface="Calibri" panose="020F0502020204030204" pitchFamily="34" charset="0"/>
                <a:cs typeface="Times New Roman" panose="02020603050405020304" pitchFamily="18" charset="0"/>
              </a:rPr>
              <a:t>How do we maintain the continuity of dedicated, trained leaders?</a:t>
            </a:r>
          </a:p>
          <a:p>
            <a:pPr lvl="0">
              <a:lnSpc>
                <a:spcPct val="107000"/>
              </a:lnSpc>
              <a:spcAft>
                <a:spcPts val="1855"/>
              </a:spcAft>
            </a:pPr>
            <a:r>
              <a:rPr lang="en-US" dirty="0">
                <a:latin typeface="Calibri" panose="020F0502020204030204" pitchFamily="34" charset="0"/>
                <a:ea typeface="Calibri" panose="020F0502020204030204" pitchFamily="34" charset="0"/>
                <a:cs typeface="Times New Roman" panose="02020603050405020304" pitchFamily="18" charset="0"/>
              </a:rPr>
              <a:t>At some point, all adult scout leaders will leave their position. How do we maintain the continuity of dedicated, trained leaders?</a:t>
            </a:r>
          </a:p>
          <a:p>
            <a:pPr lvl="0">
              <a:lnSpc>
                <a:spcPct val="107000"/>
              </a:lnSpc>
              <a:spcAft>
                <a:spcPts val="1855"/>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1855"/>
              </a:spcAft>
            </a:pPr>
            <a:r>
              <a:rPr lang="en-US" dirty="0">
                <a:latin typeface="Calibri" panose="020F0502020204030204" pitchFamily="34" charset="0"/>
                <a:ea typeface="Calibri" panose="020F0502020204030204" pitchFamily="34" charset="0"/>
                <a:cs typeface="Times New Roman" panose="02020603050405020304" pitchFamily="18" charset="0"/>
              </a:rPr>
              <a:t>Volunteers often serve time in a unit while their children are participating in the program.  They may then volunteer in other unit positions or at a different level of the Scouting program. Each unit needs to develop and maintain a succession plan to ensure the continued availability of leaders ready and prepared to step into unit positions.</a:t>
            </a:r>
            <a:endParaRPr lang="en-US" dirty="0"/>
          </a:p>
          <a:p>
            <a:pPr marL="0" marR="0">
              <a:spcBef>
                <a:spcPts val="0"/>
              </a:spcBef>
              <a:spcAft>
                <a:spcPts val="600"/>
              </a:spcAft>
            </a:pPr>
            <a:endParaRPr lang="en-US" dirty="0">
              <a:effectLst/>
              <a:highlight>
                <a:srgbClr val="FFFFFF"/>
              </a:highlight>
              <a:ea typeface="Times New Roman" panose="02020603050405020304" pitchFamily="18" charset="0"/>
            </a:endParaRPr>
          </a:p>
          <a:p>
            <a:pPr marL="0" marR="0">
              <a:spcBef>
                <a:spcPts val="0"/>
              </a:spcBef>
              <a:spcAft>
                <a:spcPts val="600"/>
              </a:spcAft>
            </a:pPr>
            <a:r>
              <a:rPr lang="en-US" dirty="0">
                <a:effectLst/>
                <a:highlight>
                  <a:srgbClr val="FFFFFF"/>
                </a:highlight>
                <a:ea typeface="Times New Roman" panose="02020603050405020304" pitchFamily="18" charset="0"/>
              </a:rPr>
              <a:t>Our statement about the culture of unit service reminds commissioners of the behaviors, beliefs, and values that enable them to achieve our mission and fulfill our vision.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highlight>
                <a:srgbClr val="FFFFFF"/>
              </a:highlight>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ea typeface="Calibri" panose="020F0502020204030204" pitchFamily="34" charset="0"/>
              </a:rPr>
              <a:t>Commissioners need to support the succession planning process.  Throughout this presentation, ideas will be presented that focus on observations made during your visits and offer possible suggestions for conversations with a unit.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a typeface="Calibri" panose="020F0502020204030204" pitchFamily="34" charset="0"/>
            </a:endParaRPr>
          </a:p>
          <a:p>
            <a:pPr defTabSz="942289">
              <a:defRPr/>
            </a:pPr>
            <a:endParaRPr lang="en-US"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3</a:t>
            </a:fld>
            <a:endParaRPr lang="en-US"/>
          </a:p>
        </p:txBody>
      </p:sp>
    </p:spTree>
    <p:extLst>
      <p:ext uri="{BB962C8B-B14F-4D97-AF65-F5344CB8AC3E}">
        <p14:creationId xmlns:p14="http://schemas.microsoft.com/office/powerpoint/2010/main" val="2970700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0025" y="371475"/>
            <a:ext cx="4327525" cy="2435225"/>
          </a:xfrm>
        </p:spPr>
      </p:sp>
      <p:sp>
        <p:nvSpPr>
          <p:cNvPr id="3" name="Notes Placeholder 2"/>
          <p:cNvSpPr>
            <a:spLocks noGrp="1"/>
          </p:cNvSpPr>
          <p:nvPr>
            <p:ph type="body" idx="1"/>
          </p:nvPr>
        </p:nvSpPr>
        <p:spPr>
          <a:xfrm>
            <a:off x="428978" y="2991556"/>
            <a:ext cx="5963250" cy="5297421"/>
          </a:xfrm>
        </p:spPr>
        <p:txBody>
          <a:bodyPr/>
          <a:lstStyle/>
          <a:p>
            <a:r>
              <a:rPr lang="en-US" b="1" dirty="0"/>
              <a:t>Understanding Unit Culture</a:t>
            </a:r>
          </a:p>
          <a:p>
            <a:pPr marL="0" marR="0">
              <a:spcBef>
                <a:spcPts val="0"/>
              </a:spcBef>
              <a:spcAft>
                <a:spcPts val="600"/>
              </a:spcAft>
            </a:pPr>
            <a:r>
              <a:rPr lang="en-US" b="1" dirty="0">
                <a:solidFill>
                  <a:srgbClr val="000000"/>
                </a:solidFill>
                <a:effectLst/>
                <a:highlight>
                  <a:srgbClr val="FFFFFF"/>
                </a:highlight>
                <a:ea typeface="Calibri" panose="020F0502020204030204" pitchFamily="34" charset="0"/>
              </a:rPr>
              <a:t>Handout:  MCS 310 - Unit Service Culture Definition – 1 per person</a:t>
            </a:r>
            <a:r>
              <a:rPr lang="en-US" dirty="0">
                <a:effectLst/>
                <a:highlight>
                  <a:srgbClr val="FFFFFF"/>
                </a:highlight>
                <a:ea typeface="Times New Roman" panose="02020603050405020304" pitchFamily="18" charset="0"/>
              </a:rPr>
              <a:t> </a:t>
            </a:r>
            <a:r>
              <a:rPr lang="en-US" b="1" dirty="0">
                <a:solidFill>
                  <a:srgbClr val="000000"/>
                </a:solidFill>
                <a:effectLst/>
                <a:highlight>
                  <a:srgbClr val="FFFFFF"/>
                </a:highlight>
                <a:ea typeface="Calibri" panose="020F0502020204030204" pitchFamily="34" charset="0"/>
              </a:rPr>
              <a:t> </a:t>
            </a:r>
            <a:endParaRPr lang="en-US" dirty="0">
              <a:effectLst/>
              <a:highlight>
                <a:srgbClr val="FFFFFF"/>
              </a:highlight>
              <a:ea typeface="Times New Roman" panose="02020603050405020304" pitchFamily="18" charset="0"/>
            </a:endParaRPr>
          </a:p>
          <a:p>
            <a:pPr marL="0" marR="0">
              <a:spcBef>
                <a:spcPts val="0"/>
              </a:spcBef>
              <a:spcAft>
                <a:spcPts val="600"/>
              </a:spcAft>
            </a:pPr>
            <a:endParaRPr lang="en-US" dirty="0">
              <a:effectLst/>
              <a:ea typeface="Times New Roman" panose="02020603050405020304" pitchFamily="18" charset="0"/>
            </a:endParaRPr>
          </a:p>
          <a:p>
            <a:r>
              <a:rPr lang="en-US" sz="1200" kern="1200" dirty="0">
                <a:solidFill>
                  <a:schemeClr val="tx1"/>
                </a:solidFill>
                <a:effectLst/>
                <a:latin typeface="+mn-lt"/>
                <a:ea typeface="+mn-ea"/>
                <a:cs typeface="+mn-cs"/>
              </a:rPr>
              <a:t>Throughout the succession planning process, remember that units are like people.  Each unit has its own unit culture and unique ways of conducting the program.  As a commissioner, look for and be familiar with the procedures and distinctive traits of the units you serve.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 critical point in growing volunteers within a unit is integrating new parents into the unit.  Also, each volunteer requires encouragement and support to assume leadership positions.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commissioner needs to observe this interaction to support the unit in engaging its future leaders. </a:t>
            </a:r>
            <a:r>
              <a:rPr lang="en-US" kern="1200" dirty="0">
                <a:effectLst/>
                <a:ea typeface="Times New Roman" panose="02020603050405020304" pitchFamily="18" charset="0"/>
                <a:cs typeface="Times New Roman" panose="02020603050405020304" pitchFamily="18" charset="0"/>
              </a:rPr>
              <a:t>As a commissioner, look for:</a:t>
            </a:r>
            <a:endParaRPr lang="en-US" dirty="0">
              <a:effectLst/>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kern="1200" dirty="0">
                <a:solidFill>
                  <a:srgbClr val="000000"/>
                </a:solidFill>
                <a:effectLst/>
                <a:ea typeface="Times New Roman" panose="02020603050405020304" pitchFamily="18" charset="0"/>
                <a:cs typeface="Times New Roman" panose="02020603050405020304" pitchFamily="18" charset="0"/>
              </a:rPr>
              <a:t>Are parents welcomed, are questions answered, and ensured that they are fully integrated? </a:t>
            </a:r>
            <a:endParaRPr lang="en-US" dirty="0">
              <a:effectLst/>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kern="1200" dirty="0">
                <a:solidFill>
                  <a:srgbClr val="000000"/>
                </a:solidFill>
                <a:effectLst/>
                <a:ea typeface="Times New Roman" panose="02020603050405020304" pitchFamily="18" charset="0"/>
                <a:cs typeface="Times New Roman" panose="02020603050405020304" pitchFamily="18" charset="0"/>
              </a:rPr>
              <a:t>Does the unit actively work to engage parents by introducing them to others and getting to know them before asking them to help with something</a:t>
            </a:r>
            <a:r>
              <a:rPr lang="en-US" dirty="0">
                <a:solidFill>
                  <a:srgbClr val="000000"/>
                </a:solidFill>
                <a:ea typeface="Times New Roman" panose="02020603050405020304" pitchFamily="18" charset="0"/>
                <a:cs typeface="Times New Roman" panose="02020603050405020304" pitchFamily="18" charset="0"/>
              </a:rPr>
              <a:t>?</a:t>
            </a:r>
            <a:endParaRPr lang="en-US" dirty="0">
              <a:effectLst/>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kern="1200" dirty="0">
                <a:solidFill>
                  <a:srgbClr val="000000"/>
                </a:solidFill>
                <a:effectLst/>
                <a:ea typeface="Times New Roman" panose="02020603050405020304" pitchFamily="18" charset="0"/>
                <a:cs typeface="Times New Roman" panose="02020603050405020304" pitchFamily="18" charset="0"/>
              </a:rPr>
              <a:t>Does the unit look beyond parents- to the grandparents, older siblings, or other family members as sources for support?</a:t>
            </a:r>
            <a:endParaRPr lang="en-US" dirty="0">
              <a:effectLst/>
              <a:ea typeface="Times New Roman" panose="02020603050405020304" pitchFamily="18" charset="0"/>
            </a:endParaRPr>
          </a:p>
          <a:p>
            <a:pPr marL="495300" marR="0">
              <a:spcBef>
                <a:spcPts val="0"/>
              </a:spcBef>
              <a:spcAft>
                <a:spcPts val="0"/>
              </a:spcAft>
            </a:pPr>
            <a:r>
              <a:rPr lang="en-US" kern="1200" dirty="0">
                <a:solidFill>
                  <a:srgbClr val="000000"/>
                </a:solidFill>
                <a:effectLst/>
                <a:ea typeface="Times New Roman" panose="02020603050405020304" pitchFamily="18" charset="0"/>
                <a:cs typeface="Times New Roman" panose="02020603050405020304" pitchFamily="18" charset="0"/>
              </a:rPr>
              <a:t> </a:t>
            </a:r>
            <a:endParaRPr lang="en-US" dirty="0">
              <a:effectLst/>
              <a:ea typeface="Times New Roman" panose="02020603050405020304" pitchFamily="18" charset="0"/>
            </a:endParaRPr>
          </a:p>
          <a:p>
            <a:pPr marL="0" marR="0">
              <a:spcBef>
                <a:spcPts val="0"/>
              </a:spcBef>
              <a:spcAft>
                <a:spcPts val="0"/>
              </a:spcAft>
            </a:pPr>
            <a:r>
              <a:rPr lang="en-US" kern="1200" dirty="0">
                <a:solidFill>
                  <a:srgbClr val="000000"/>
                </a:solidFill>
                <a:effectLst/>
                <a:ea typeface="Times New Roman" panose="02020603050405020304" pitchFamily="18" charset="0"/>
                <a:cs typeface="Times New Roman" panose="02020603050405020304" pitchFamily="18" charset="0"/>
              </a:rPr>
              <a:t>The commissioner needs to understand the unit’s practices in these areas and offer suggestions, when appropriate, so that all adults are given opportunities to match their interests.</a:t>
            </a:r>
            <a:endParaRPr lang="en-US" dirty="0">
              <a:effectLst/>
              <a:ea typeface="Times New Roman" panose="02020603050405020304" pitchFamily="18" charset="0"/>
            </a:endParaRPr>
          </a:p>
          <a:p>
            <a:pPr marL="0" marR="0">
              <a:spcBef>
                <a:spcPts val="0"/>
              </a:spcBef>
              <a:spcAft>
                <a:spcPts val="0"/>
              </a:spcAft>
            </a:pPr>
            <a:r>
              <a:rPr lang="en-US" kern="1200" dirty="0">
                <a:solidFill>
                  <a:srgbClr val="000000"/>
                </a:solidFill>
                <a:effectLst/>
                <a:ea typeface="Times New Roman" panose="02020603050405020304" pitchFamily="18" charset="0"/>
                <a:cs typeface="Times New Roman" panose="02020603050405020304" pitchFamily="18" charset="0"/>
              </a:rPr>
              <a:t> </a:t>
            </a:r>
            <a:endParaRPr lang="en-US" dirty="0">
              <a:effectLst/>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CBE1668-4D6A-4C8F-8C32-819FE6F32F94}" type="slidenum">
              <a:rPr lang="en-US" smtClean="0"/>
              <a:t>4</a:t>
            </a:fld>
            <a:endParaRPr lang="en-US"/>
          </a:p>
        </p:txBody>
      </p:sp>
    </p:spTree>
    <p:extLst>
      <p:ext uri="{BB962C8B-B14F-4D97-AF65-F5344CB8AC3E}">
        <p14:creationId xmlns:p14="http://schemas.microsoft.com/office/powerpoint/2010/main" val="37402920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87525" y="755650"/>
            <a:ext cx="3140075" cy="1766888"/>
          </a:xfrm>
        </p:spPr>
      </p:sp>
      <p:sp>
        <p:nvSpPr>
          <p:cNvPr id="3" name="Notes Placeholder 2"/>
          <p:cNvSpPr>
            <a:spLocks noGrp="1"/>
          </p:cNvSpPr>
          <p:nvPr>
            <p:ph type="body" idx="1"/>
          </p:nvPr>
        </p:nvSpPr>
        <p:spPr>
          <a:xfrm>
            <a:off x="597834" y="2892554"/>
            <a:ext cx="5906805" cy="5792659"/>
          </a:xfrm>
        </p:spPr>
        <p:txBody>
          <a:bodyPr/>
          <a:lstStyle/>
          <a:p>
            <a:pPr marL="0" marR="0">
              <a:spcBef>
                <a:spcPts val="0"/>
              </a:spcBef>
              <a:spcAft>
                <a:spcPts val="0"/>
              </a:spcAft>
            </a:pPr>
            <a:r>
              <a:rPr lang="en-US" b="1" kern="1200" dirty="0">
                <a:solidFill>
                  <a:srgbClr val="000000"/>
                </a:solidFill>
                <a:effectLst/>
                <a:highlight>
                  <a:srgbClr val="FFFFFF"/>
                </a:highlight>
                <a:ea typeface="Times New Roman" panose="02020603050405020304" pitchFamily="18" charset="0"/>
                <a:cs typeface="Times New Roman" panose="02020603050405020304" pitchFamily="18" charset="0"/>
              </a:rPr>
              <a:t>Growing Unit Leadership</a:t>
            </a:r>
          </a:p>
          <a:p>
            <a:pPr marL="0" marR="0">
              <a:spcBef>
                <a:spcPts val="0"/>
              </a:spcBef>
              <a:spcAft>
                <a:spcPts val="0"/>
              </a:spcAft>
            </a:pPr>
            <a:r>
              <a:rPr lang="en-US" kern="1200" dirty="0">
                <a:solidFill>
                  <a:srgbClr val="000000"/>
                </a:solidFill>
                <a:effectLst/>
                <a:highlight>
                  <a:srgbClr val="FFFFFF"/>
                </a:highlight>
                <a:ea typeface="Times New Roman" panose="02020603050405020304" pitchFamily="18" charset="0"/>
                <a:cs typeface="Times New Roman" panose="02020603050405020304" pitchFamily="18" charset="0"/>
              </a:rPr>
              <a:t>Once parents have been welcomed and experienced Scouting with their children, the time comes to consider engaging them in volunteering.</a:t>
            </a:r>
            <a:endParaRPr lang="en-US" dirty="0">
              <a:effectLst/>
              <a:highlight>
                <a:srgbClr val="FFFFFF"/>
              </a:highlight>
              <a:ea typeface="Times New Roman" panose="02020603050405020304" pitchFamily="18" charset="0"/>
            </a:endParaRPr>
          </a:p>
          <a:p>
            <a:pPr marL="0" marR="0">
              <a:spcBef>
                <a:spcPts val="0"/>
              </a:spcBef>
              <a:spcAft>
                <a:spcPts val="0"/>
              </a:spcAft>
            </a:pPr>
            <a:r>
              <a:rPr lang="en-US" kern="1200" dirty="0">
                <a:solidFill>
                  <a:srgbClr val="000000"/>
                </a:solidFill>
                <a:effectLst/>
                <a:highlight>
                  <a:srgbClr val="FFFFFF"/>
                </a:highlight>
                <a:ea typeface="Times New Roman" panose="02020603050405020304" pitchFamily="18" charset="0"/>
                <a:cs typeface="Times New Roman" panose="02020603050405020304" pitchFamily="18" charset="0"/>
              </a:rPr>
              <a:t> </a:t>
            </a:r>
            <a:endParaRPr lang="en-US" dirty="0">
              <a:effectLst/>
              <a:highlight>
                <a:srgbClr val="FFFFFF"/>
              </a:highlight>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highlight>
                  <a:srgbClr val="FFFFFF"/>
                </a:highlight>
                <a:latin typeface="+mn-lt"/>
                <a:ea typeface="+mn-ea"/>
                <a:cs typeface="+mn-cs"/>
              </a:rPr>
              <a:t>The commissioner establishes a relationship with the unit and should be familiar with their processes, making them better equipped to guide the unit. Again, purposeful observation will be essential to determine what suggestions are appropriate.</a:t>
            </a:r>
          </a:p>
          <a:p>
            <a:pPr marL="0" marR="0">
              <a:spcBef>
                <a:spcPts val="0"/>
              </a:spcBef>
              <a:spcAft>
                <a:spcPts val="0"/>
              </a:spcAft>
            </a:pPr>
            <a:r>
              <a:rPr lang="en-US" dirty="0">
                <a:effectLst/>
                <a:ea typeface="Times New Roman" panose="02020603050405020304" pitchFamily="18" charset="0"/>
              </a:rPr>
              <a:t> </a:t>
            </a:r>
          </a:p>
          <a:p>
            <a:pPr marL="0" marR="0">
              <a:spcBef>
                <a:spcPts val="0"/>
              </a:spcBef>
              <a:spcAft>
                <a:spcPts val="0"/>
              </a:spcAft>
            </a:pPr>
            <a:r>
              <a:rPr lang="en-US" kern="1200" dirty="0">
                <a:solidFill>
                  <a:srgbClr val="000000"/>
                </a:solidFill>
                <a:effectLst/>
                <a:ea typeface="Times New Roman" panose="02020603050405020304" pitchFamily="18" charset="0"/>
                <a:cs typeface="Times New Roman" panose="02020603050405020304" pitchFamily="18" charset="0"/>
              </a:rPr>
              <a:t>Suggestions might be that:</a:t>
            </a:r>
          </a:p>
          <a:p>
            <a:pPr marL="285750" marR="0" indent="-285750">
              <a:spcBef>
                <a:spcPts val="0"/>
              </a:spcBef>
              <a:spcAft>
                <a:spcPts val="0"/>
              </a:spcAft>
              <a:buFont typeface="Arial" panose="020B0604020202020204" pitchFamily="34" charset="0"/>
              <a:buChar char="•"/>
            </a:pPr>
            <a:r>
              <a:rPr lang="en-US" kern="1200" dirty="0">
                <a:solidFill>
                  <a:srgbClr val="000000"/>
                </a:solidFill>
                <a:effectLst/>
                <a:ea typeface="Times New Roman" panose="02020603050405020304" pitchFamily="18" charset="0"/>
                <a:cs typeface="Times New Roman" panose="02020603050405020304" pitchFamily="18" charset="0"/>
              </a:rPr>
              <a:t>Volunteers understand Scouting’s goals and language as well as the program they are participating in.</a:t>
            </a:r>
          </a:p>
          <a:p>
            <a:pPr marL="285750" marR="0" indent="-285750">
              <a:spcBef>
                <a:spcPts val="0"/>
              </a:spcBef>
              <a:spcAft>
                <a:spcPts val="0"/>
              </a:spcAft>
              <a:buFont typeface="Arial" panose="020B0604020202020204" pitchFamily="34" charset="0"/>
              <a:buChar char="•"/>
            </a:pPr>
            <a:r>
              <a:rPr lang="en-US" kern="1200" dirty="0">
                <a:solidFill>
                  <a:srgbClr val="000000"/>
                </a:solidFill>
                <a:effectLst/>
                <a:ea typeface="Times New Roman" panose="02020603050405020304" pitchFamily="18" charset="0"/>
                <a:cs typeface="Times New Roman" panose="02020603050405020304" pitchFamily="18" charset="0"/>
              </a:rPr>
              <a:t>Prospective volunteers know that support is available, such as roundtable, and position-specific training.</a:t>
            </a:r>
          </a:p>
          <a:p>
            <a:pPr marL="285750" marR="0" indent="-285750">
              <a:spcBef>
                <a:spcPts val="0"/>
              </a:spcBef>
              <a:spcAft>
                <a:spcPts val="0"/>
              </a:spcAft>
              <a:buFont typeface="Arial" panose="020B0604020202020204" pitchFamily="34" charset="0"/>
              <a:buChar char="•"/>
            </a:pPr>
            <a:r>
              <a:rPr lang="en-US" kern="1200" dirty="0">
                <a:solidFill>
                  <a:srgbClr val="000000"/>
                </a:solidFill>
                <a:effectLst/>
                <a:ea typeface="Times New Roman" panose="02020603050405020304" pitchFamily="18" charset="0"/>
                <a:cs typeface="Times New Roman" panose="02020603050405020304" pitchFamily="18" charset="0"/>
              </a:rPr>
              <a:t>Another unit volunteer will accompany a prospective future leader to roundtable or other district/council training.</a:t>
            </a:r>
          </a:p>
          <a:p>
            <a:pPr marL="285750" marR="0" indent="-285750">
              <a:spcBef>
                <a:spcPts val="0"/>
              </a:spcBef>
              <a:spcAft>
                <a:spcPts val="0"/>
              </a:spcAft>
              <a:buFont typeface="Arial" panose="020B0604020202020204" pitchFamily="34" charset="0"/>
              <a:buChar char="•"/>
            </a:pPr>
            <a:r>
              <a:rPr lang="en-US" kern="1200" dirty="0">
                <a:solidFill>
                  <a:srgbClr val="000000"/>
                </a:solidFill>
                <a:effectLst/>
                <a:ea typeface="Times New Roman" panose="02020603050405020304" pitchFamily="18" charset="0"/>
                <a:cs typeface="Times New Roman" panose="02020603050405020304" pitchFamily="18" charset="0"/>
              </a:rPr>
              <a:t>Unit leadership is always available to answer questions and mentor individuals as new volunteers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a typeface="Times New Roman" panose="02020603050405020304" pitchFamily="18" charset="0"/>
            </a:endParaRPr>
          </a:p>
          <a:p>
            <a:r>
              <a:rPr lang="en-US" sz="1200" kern="1200" dirty="0">
                <a:solidFill>
                  <a:schemeClr val="tx1"/>
                </a:solidFill>
                <a:effectLst/>
                <a:latin typeface="+mn-lt"/>
                <a:ea typeface="+mn-ea"/>
                <a:cs typeface="+mn-cs"/>
              </a:rPr>
              <a:t>These suggestions will help units to actively grow their future leaders by preparing them to volunteer for tasks.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Additionally, parents and others may be more willing to volunteer by fostering a culture of mutual helpfulness.  Mistakes will happen, and things may be done differently, but a volunteer is also learning a unit’s culture and sharing possible new ways of doing tasks. Just like units grow Scouts, they need to attend to developing leaders carefully.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Understanding unit culture, as well as opportunities for support and training, increases the likelihood that a parent or unit member will step up to fill a leadership need, whether for a long-term or short-term role. Commissioners play an important role in supporting the unit to ensure that practices are in place to foster the growth of prospective volunteers/leaders.</a:t>
            </a:r>
          </a:p>
          <a:p>
            <a:pPr marL="0" marR="0">
              <a:spcBef>
                <a:spcPts val="0"/>
              </a:spcBef>
              <a:spcAft>
                <a:spcPts val="0"/>
              </a:spcAft>
            </a:pPr>
            <a:endParaRPr lang="en-US" dirty="0">
              <a:effectLst/>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5</a:t>
            </a:fld>
            <a:endParaRPr lang="en-US"/>
          </a:p>
        </p:txBody>
      </p:sp>
    </p:spTree>
    <p:extLst>
      <p:ext uri="{BB962C8B-B14F-4D97-AF65-F5344CB8AC3E}">
        <p14:creationId xmlns:p14="http://schemas.microsoft.com/office/powerpoint/2010/main" val="4132004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Succession Planning Steps</a:t>
            </a:r>
            <a:endParaRPr lang="en-US" dirty="0"/>
          </a:p>
          <a:p>
            <a:r>
              <a:rPr lang="en-US" sz="1200" kern="1200" dirty="0">
                <a:solidFill>
                  <a:schemeClr val="tx1"/>
                </a:solidFill>
                <a:effectLst/>
                <a:latin typeface="+mn-lt"/>
                <a:ea typeface="+mn-ea"/>
                <a:cs typeface="+mn-cs"/>
              </a:rPr>
              <a:t>Succession Planning involves multiple steps that need to be reviewed regularly.  Discussing the unit's selection process with the unit Key 3 or the unit committee chair is a good starting point for creating a succession plan.</a:t>
            </a:r>
          </a:p>
          <a:p>
            <a:r>
              <a:rPr lang="en-US" sz="1200" kern="1200" dirty="0">
                <a:solidFill>
                  <a:schemeClr val="tx1"/>
                </a:solidFill>
                <a:effectLst/>
                <a:latin typeface="+mn-lt"/>
                <a:ea typeface="+mn-ea"/>
                <a:cs typeface="+mn-cs"/>
              </a:rPr>
              <a:t>The steps are:</a:t>
            </a:r>
          </a:p>
          <a:p>
            <a:pPr marL="353358" indent="-353358">
              <a:lnSpc>
                <a:spcPct val="107000"/>
              </a:lnSpc>
              <a:spcAft>
                <a:spcPts val="1237"/>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Identifying all important positions in a Scouting unit</a:t>
            </a:r>
          </a:p>
          <a:p>
            <a:pPr marL="353358" indent="-353358">
              <a:lnSpc>
                <a:spcPct val="107000"/>
              </a:lnSpc>
              <a:spcAft>
                <a:spcPts val="1237"/>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Identifying current volunteers and their time served in unit positions</a:t>
            </a:r>
            <a:endParaRPr lang="en-US" dirty="0">
              <a:highlight>
                <a:srgbClr val="FFFF00"/>
              </a:highlight>
              <a:ea typeface="Calibri" panose="020F0502020204030204" pitchFamily="34" charset="0"/>
              <a:cs typeface="Times New Roman" panose="02020603050405020304" pitchFamily="18" charset="0"/>
            </a:endParaRPr>
          </a:p>
          <a:p>
            <a:pPr marL="353358" indent="-353358">
              <a:lnSpc>
                <a:spcPct val="107000"/>
              </a:lnSpc>
              <a:spcAft>
                <a:spcPts val="1237"/>
              </a:spcAft>
              <a:buFont typeface="Symbol" panose="05050102010706020507" pitchFamily="18" charset="2"/>
              <a:buChar char=""/>
            </a:pPr>
            <a:r>
              <a:rPr lang="en-US" dirty="0">
                <a:ea typeface="Calibri" panose="020F0502020204030204" pitchFamily="34" charset="0"/>
                <a:cs typeface="Times New Roman" panose="02020603050405020304" pitchFamily="18" charset="0"/>
              </a:rPr>
              <a:t>Working with unit leadership to identify replacement candidates</a:t>
            </a:r>
          </a:p>
          <a:p>
            <a:pPr marL="176679" indent="-176679">
              <a:lnSpc>
                <a:spcPct val="107000"/>
              </a:lnSpc>
              <a:spcAft>
                <a:spcPts val="1237"/>
              </a:spcAft>
              <a:buFont typeface="Arial" panose="020B0604020202020204" pitchFamily="34" charset="0"/>
              <a:buChar char="•"/>
            </a:pPr>
            <a:r>
              <a:rPr lang="en-US" dirty="0">
                <a:ea typeface="Calibri" panose="020F0502020204030204" pitchFamily="34" charset="0"/>
                <a:cs typeface="Times New Roman" panose="02020603050405020304" pitchFamily="18" charset="0"/>
              </a:rPr>
              <a:t>     Updating the list of current volunteers and potential replacements</a:t>
            </a:r>
          </a:p>
          <a:p>
            <a:pPr marL="176679" indent="-176679">
              <a:lnSpc>
                <a:spcPct val="107000"/>
              </a:lnSpc>
              <a:spcAft>
                <a:spcPts val="1237"/>
              </a:spcAft>
              <a:buFont typeface="Arial" panose="020B0604020202020204" pitchFamily="34" charset="0"/>
              <a:buChar char="•"/>
            </a:pPr>
            <a:endParaRPr lang="en-US" dirty="0">
              <a:ea typeface="Calibri" panose="020F0502020204030204" pitchFamily="34" charset="0"/>
              <a:cs typeface="Times New Roman" panose="02020603050405020304" pitchFamily="18" charset="0"/>
            </a:endParaRPr>
          </a:p>
          <a:p>
            <a:pPr marL="0" marR="0">
              <a:spcBef>
                <a:spcPts val="0"/>
              </a:spcBef>
              <a:spcAft>
                <a:spcPts val="600"/>
              </a:spcAft>
            </a:pPr>
            <a:r>
              <a:rPr lang="en-US" dirty="0">
                <a:effectLst/>
                <a:ea typeface="Calibri" panose="020F0502020204030204" pitchFamily="34" charset="0"/>
              </a:rPr>
              <a:t>Each of the steps is important. </a:t>
            </a:r>
            <a:endParaRPr lang="en-US" dirty="0">
              <a:effectLst/>
              <a:ea typeface="Times New Roman" panose="02020603050405020304" pitchFamily="18" charset="0"/>
            </a:endParaRPr>
          </a:p>
          <a:p>
            <a:pPr marL="0" marR="0">
              <a:spcBef>
                <a:spcPts val="0"/>
              </a:spcBef>
              <a:spcAft>
                <a:spcPts val="600"/>
              </a:spcAft>
            </a:pPr>
            <a:r>
              <a:rPr lang="en-US" dirty="0">
                <a:effectLst/>
                <a:ea typeface="Calibri" panose="020F0502020204030204" pitchFamily="34" charset="0"/>
              </a:rPr>
              <a:t>The commissioner will coach a unit-designated group as they work through the succession planning steps.</a:t>
            </a:r>
            <a:endParaRPr lang="en-US" dirty="0">
              <a:effectLst/>
              <a:ea typeface="Times New Roman" panose="02020603050405020304" pitchFamily="18" charset="0"/>
            </a:endParaRPr>
          </a:p>
          <a:p>
            <a:pPr marL="0" marR="0">
              <a:spcBef>
                <a:spcPts val="0"/>
              </a:spcBef>
              <a:spcAft>
                <a:spcPts val="600"/>
              </a:spcAft>
            </a:pPr>
            <a:r>
              <a:rPr lang="en-US" sz="2400" dirty="0">
                <a:effectLst/>
                <a:latin typeface="Calibri" panose="020F0502020204030204" pitchFamily="34" charset="0"/>
                <a:ea typeface="Calibri" panose="020F0502020204030204" pitchFamily="34" charset="0"/>
              </a:rPr>
              <a:t> </a:t>
            </a:r>
            <a:endParaRPr lang="en-US" sz="2400" dirty="0">
              <a:effectLst/>
              <a:latin typeface="Calibri" panose="020F0502020204030204" pitchFamily="34" charset="0"/>
              <a:ea typeface="Times New Roman" panose="02020603050405020304" pitchFamily="18" charset="0"/>
            </a:endParaRPr>
          </a:p>
          <a:p>
            <a:pPr marL="0" indent="0">
              <a:lnSpc>
                <a:spcPct val="107000"/>
              </a:lnSpc>
              <a:spcAft>
                <a:spcPts val="1237"/>
              </a:spcAft>
              <a:buFont typeface="Arial" panose="020B0604020202020204" pitchFamily="34" charset="0"/>
              <a:buNone/>
            </a:pPr>
            <a:endParaRPr lang="en-US" sz="2100" dirty="0"/>
          </a:p>
          <a:p>
            <a:endParaRPr lang="en-US" dirty="0"/>
          </a:p>
          <a:p>
            <a:endParaRPr lang="en-US" dirty="0"/>
          </a:p>
          <a:p>
            <a:endParaRPr lang="en-US" dirty="0"/>
          </a:p>
          <a:p>
            <a:pPr marL="176679" indent="-176679">
              <a:buFont typeface="Arial" panose="020B0604020202020204" pitchFamily="34" charset="0"/>
              <a:buChar char="•"/>
            </a:pPr>
            <a:endParaRPr lang="en-US" dirty="0"/>
          </a:p>
          <a:p>
            <a:endParaRPr lang="en-US" dirty="0"/>
          </a:p>
          <a:p>
            <a:pPr marL="176679" indent="-176679">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6</a:t>
            </a:fld>
            <a:endParaRPr lang="en-US"/>
          </a:p>
        </p:txBody>
      </p:sp>
    </p:spTree>
    <p:extLst>
      <p:ext uri="{BB962C8B-B14F-4D97-AF65-F5344CB8AC3E}">
        <p14:creationId xmlns:p14="http://schemas.microsoft.com/office/powerpoint/2010/main" val="2296772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01800" y="552450"/>
            <a:ext cx="4089400" cy="2300288"/>
          </a:xfrm>
        </p:spPr>
      </p:sp>
      <p:sp>
        <p:nvSpPr>
          <p:cNvPr id="3" name="Notes Placeholder 2"/>
          <p:cNvSpPr>
            <a:spLocks noGrp="1"/>
          </p:cNvSpPr>
          <p:nvPr>
            <p:ph type="body" idx="1"/>
          </p:nvPr>
        </p:nvSpPr>
        <p:spPr>
          <a:xfrm>
            <a:off x="710248" y="3002845"/>
            <a:ext cx="5681980" cy="5914578"/>
          </a:xfrm>
        </p:spPr>
        <p:txBody>
          <a:bodyPr/>
          <a:lstStyle/>
          <a:p>
            <a:pPr marL="0" marR="0">
              <a:spcBef>
                <a:spcPts val="0"/>
              </a:spcBef>
              <a:spcAft>
                <a:spcPts val="0"/>
              </a:spcAft>
            </a:pPr>
            <a:r>
              <a:rPr lang="en-US" b="1" dirty="0">
                <a:effectLst/>
                <a:latin typeface="Calibri" panose="020F0502020204030204" pitchFamily="34" charset="0"/>
                <a:ea typeface="Calibri" panose="020F0502020204030204" pitchFamily="34" charset="0"/>
              </a:rPr>
              <a:t>Succession Planning Activity – 12 minutes</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Calibri" panose="020F0502020204030204" pitchFamily="34" charset="0"/>
              </a:rPr>
              <a:t>Groups of 3 or 4 are ideal.  Ask the group to determine a recorder and reporter.</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Calibri" panose="020F0502020204030204" pitchFamily="34" charset="0"/>
              </a:rPr>
              <a:t>To prepare for Activity:</a:t>
            </a:r>
            <a:endParaRPr lang="en-US" dirty="0">
              <a:effectLst/>
              <a:latin typeface="Calibri" panose="020F0502020204030204" pitchFamily="34" charset="0"/>
              <a:ea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b="1" dirty="0">
                <a:effectLst/>
                <a:highlight>
                  <a:srgbClr val="FFFFFF"/>
                </a:highlight>
                <a:latin typeface="Calibri" panose="020F0502020204030204" pitchFamily="34" charset="0"/>
                <a:ea typeface="Calibri" panose="020F0502020204030204" pitchFamily="34" charset="0"/>
              </a:rPr>
              <a:t>MCS 310 – Activity Cards – Print on a sheet of paper (cardstock), cut into 15 boxes, or by hand on 3x5 notecards. 1 set per group. Give each group 2 or 3 different ones.</a:t>
            </a:r>
            <a:endParaRPr lang="en-US" dirty="0">
              <a:effectLst/>
              <a:highlight>
                <a:srgbClr val="FFFFFF"/>
              </a:highlight>
              <a:latin typeface="Calibri" panose="020F0502020204030204" pitchFamily="34" charset="0"/>
              <a:ea typeface="Calibri" panose="020F0502020204030204" pitchFamily="34" charset="0"/>
            </a:endParaRPr>
          </a:p>
          <a:p>
            <a:pPr marL="342900" marR="0" lvl="0" indent="-342900">
              <a:spcBef>
                <a:spcPts val="0"/>
              </a:spcBef>
              <a:spcAft>
                <a:spcPts val="600"/>
              </a:spcAft>
              <a:buFont typeface="Symbol" panose="05050102010706020507" pitchFamily="18" charset="2"/>
              <a:buChar char=""/>
            </a:pPr>
            <a:r>
              <a:rPr lang="en-US" b="1" dirty="0">
                <a:effectLst/>
                <a:highlight>
                  <a:srgbClr val="FFFFFF"/>
                </a:highlight>
                <a:latin typeface="Calibri" panose="020F0502020204030204" pitchFamily="34" charset="0"/>
                <a:ea typeface="Calibri" panose="020F0502020204030204" pitchFamily="34" charset="0"/>
              </a:rPr>
              <a:t>MCS 310 – Lists of Possible Unit Positions – print 1 per group (or per person).</a:t>
            </a:r>
          </a:p>
          <a:p>
            <a:pPr marL="342900" marR="0" lvl="0" indent="-342900">
              <a:spcBef>
                <a:spcPts val="0"/>
              </a:spcBef>
              <a:spcAft>
                <a:spcPts val="600"/>
              </a:spcAft>
              <a:buFont typeface="Symbol" panose="05050102010706020507" pitchFamily="18" charset="2"/>
              <a:buChar char=""/>
            </a:pPr>
            <a:endParaRPr lang="en-US" b="1" dirty="0">
              <a:effectLst/>
              <a:highlight>
                <a:srgbClr val="FFFFFF"/>
              </a:highlight>
              <a:latin typeface="Calibri" panose="020F0502020204030204" pitchFamily="34" charset="0"/>
              <a:ea typeface="Calibri" panose="020F0502020204030204" pitchFamily="34" charset="0"/>
            </a:endParaRPr>
          </a:p>
          <a:p>
            <a:pPr marL="0" marR="0">
              <a:spcBef>
                <a:spcPts val="0"/>
              </a:spcBef>
              <a:spcAft>
                <a:spcPts val="600"/>
              </a:spcAft>
            </a:pPr>
            <a:r>
              <a:rPr lang="en-US" b="1" dirty="0">
                <a:effectLst/>
                <a:highlight>
                  <a:srgbClr val="FFFFFF"/>
                </a:highlight>
                <a:latin typeface="Calibri" panose="020F0502020204030204" pitchFamily="34" charset="0"/>
                <a:ea typeface="Calibri" panose="020F0502020204030204" pitchFamily="34" charset="0"/>
              </a:rPr>
              <a:t>This activity </a:t>
            </a:r>
            <a:r>
              <a:rPr lang="en-US" b="1" dirty="0">
                <a:effectLst/>
                <a:latin typeface="Calibri" panose="020F0502020204030204" pitchFamily="34" charset="0"/>
                <a:ea typeface="Calibri" panose="020F0502020204030204" pitchFamily="34" charset="0"/>
              </a:rPr>
              <a:t>initiates succession planning by creating</a:t>
            </a:r>
            <a:r>
              <a:rPr lang="en-US" b="1" dirty="0">
                <a:effectLst/>
                <a:highlight>
                  <a:srgbClr val="FFFFFF"/>
                </a:highlight>
                <a:latin typeface="Calibri" panose="020F0502020204030204" pitchFamily="34" charset="0"/>
                <a:ea typeface="Calibri" panose="020F0502020204030204" pitchFamily="34" charset="0"/>
              </a:rPr>
              <a:t> essential lists</a:t>
            </a:r>
            <a:r>
              <a:rPr lang="en-US" b="1" dirty="0">
                <a:effectLst/>
                <a:latin typeface="Calibri" panose="020F0502020204030204" pitchFamily="34" charset="0"/>
                <a:ea typeface="Calibri" panose="020F0502020204030204" pitchFamily="34" charset="0"/>
              </a:rPr>
              <a:t>.</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dirty="0">
                <a:effectLst/>
                <a:latin typeface="Calibri" panose="020F0502020204030204" pitchFamily="34" charset="0"/>
                <a:ea typeface="Calibri" panose="020F0502020204030204" pitchFamily="34" charset="0"/>
              </a:rPr>
              <a:t>Create a list of the primary roles</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dirty="0">
                <a:effectLst/>
                <a:latin typeface="Calibri" panose="020F0502020204030204" pitchFamily="34" charset="0"/>
                <a:ea typeface="Calibri" panose="020F0502020204030204" pitchFamily="34" charset="0"/>
              </a:rPr>
              <a:t>Create a list of ongoing support needed</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dirty="0">
                <a:effectLst/>
                <a:latin typeface="Calibri" panose="020F0502020204030204" pitchFamily="34" charset="0"/>
                <a:ea typeface="Calibri" panose="020F0502020204030204" pitchFamily="34" charset="0"/>
              </a:rPr>
              <a:t>Create a list of short-term support needed</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dirty="0">
                <a:effectLst/>
                <a:latin typeface="Calibri" panose="020F0502020204030204" pitchFamily="34" charset="0"/>
                <a:ea typeface="Calibri" panose="020F0502020204030204" pitchFamily="34" charset="0"/>
              </a:rPr>
              <a:t>Create a list of volunteer positions they would like to create or need</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dirty="0">
                <a:effectLst/>
                <a:latin typeface="Calibri" panose="020F0502020204030204" pitchFamily="34" charset="0"/>
                <a:ea typeface="Calibri" panose="020F0502020204030204" pitchFamily="34" charset="0"/>
              </a:rPr>
              <a:t> </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Calibri" panose="020F0502020204030204" pitchFamily="34" charset="0"/>
              </a:rPr>
              <a:t>-Hand out a worksheet with categories and spaces to write in individual volunteer positions. Allow 5 minutes for each group to create their lists.</a:t>
            </a:r>
            <a:endParaRPr lang="en-US"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ffectLst/>
                <a:latin typeface="Calibri" panose="020F0502020204030204" pitchFamily="34" charset="0"/>
                <a:ea typeface="Calibri" panose="020F0502020204030204" pitchFamily="34" charset="0"/>
              </a:rPr>
              <a:t>-As groups report, ask that they only share those that are different from the ones mentioned.</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Calibri" panose="020F0502020204030204" pitchFamily="34" charset="0"/>
              </a:rPr>
              <a:t>-Then hand out descriptions of those who could be candidates as unit volunteers.  Have the group determine who the best candidates are for some of your positions. Allow another 5 minutes for discussion.</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Calibri" panose="020F0502020204030204" pitchFamily="34" charset="0"/>
              </a:rPr>
              <a:t> </a:t>
            </a:r>
            <a:endParaRPr lang="en-US" b="1"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dirty="0">
                <a:effectLst/>
                <a:latin typeface="Calibri" panose="020F0502020204030204" pitchFamily="34" charset="0"/>
                <a:ea typeface="Times New Roman" panose="02020603050405020304" pitchFamily="18" charset="0"/>
              </a:rPr>
              <a:t>Allow time for sharing - ask open-ended questions such as:</a:t>
            </a:r>
            <a:endParaRPr lang="en-US" dirty="0">
              <a:effectLst/>
              <a:latin typeface="Calibri" panose="020F0502020204030204" pitchFamily="34"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i="1" dirty="0">
                <a:effectLst/>
                <a:latin typeface="Calibri" panose="020F0502020204030204" pitchFamily="34" charset="0"/>
                <a:ea typeface="Calibri" panose="020F0502020204030204" pitchFamily="34" charset="0"/>
              </a:rPr>
              <a:t>How did the group make their decisions?</a:t>
            </a:r>
            <a:endParaRPr lang="en-US"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i="1" dirty="0">
                <a:effectLst/>
                <a:latin typeface="Calibri" panose="020F0502020204030204" pitchFamily="34" charset="0"/>
                <a:ea typeface="Calibri" panose="020F0502020204030204" pitchFamily="34" charset="0"/>
              </a:rPr>
              <a:t>Is there a perfect candidate?</a:t>
            </a:r>
            <a:endParaRPr lang="en-US"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Font typeface="Symbol" panose="05050102010706020507" pitchFamily="18" charset="2"/>
              <a:buChar char=""/>
            </a:pPr>
            <a:r>
              <a:rPr lang="en-US" i="1" dirty="0">
                <a:effectLst/>
                <a:latin typeface="Calibri" panose="020F0502020204030204" pitchFamily="34" charset="0"/>
                <a:ea typeface="Calibri" panose="020F0502020204030204" pitchFamily="34" charset="0"/>
              </a:rPr>
              <a:t>What can you do to support a candidate?</a:t>
            </a:r>
            <a:endParaRPr lang="en-US" dirty="0">
              <a:effectLst/>
              <a:latin typeface="Calibri" panose="020F0502020204030204" pitchFamily="34" charset="0"/>
              <a:ea typeface="Calibri" panose="020F0502020204030204" pitchFamily="34" charset="0"/>
            </a:endParaRPr>
          </a:p>
          <a:p>
            <a:pPr marL="342900" marR="0" lvl="0" indent="-342900">
              <a:spcBef>
                <a:spcPts val="0"/>
              </a:spcBef>
              <a:spcAft>
                <a:spcPts val="600"/>
              </a:spcAft>
              <a:buFont typeface="Symbol" panose="05050102010706020507" pitchFamily="18" charset="2"/>
              <a:buChar char=""/>
            </a:pPr>
            <a:r>
              <a:rPr lang="en-US" i="1" dirty="0">
                <a:effectLst/>
                <a:latin typeface="Calibri" panose="020F0502020204030204" pitchFamily="34" charset="0"/>
                <a:ea typeface="Calibri" panose="020F0502020204030204" pitchFamily="34" charset="0"/>
              </a:rPr>
              <a:t>Can the job be shared, and how would you share the responsibilities?</a:t>
            </a:r>
            <a:endParaRPr lang="en-US" dirty="0">
              <a:effectLst/>
              <a:latin typeface="Calibri" panose="020F0502020204030204" pitchFamily="34" charset="0"/>
              <a:ea typeface="Calibri" panose="020F0502020204030204" pitchFamily="34" charset="0"/>
            </a:endParaRPr>
          </a:p>
          <a:p>
            <a:pPr marL="0" marR="0">
              <a:spcBef>
                <a:spcPts val="0"/>
              </a:spcBef>
              <a:spcAft>
                <a:spcPts val="0"/>
              </a:spcAft>
            </a:pPr>
            <a:r>
              <a:rPr lang="en-US" i="1" dirty="0">
                <a:effectLst/>
                <a:latin typeface="Calibri" panose="020F0502020204030204" pitchFamily="34" charset="0"/>
                <a:ea typeface="Times New Roman" panose="02020603050405020304" pitchFamily="18" charset="0"/>
              </a:rPr>
              <a:t> </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r>
              <a:rPr lang="en-US" b="1" i="1" dirty="0">
                <a:effectLst/>
                <a:latin typeface="Calibri" panose="020F0502020204030204" pitchFamily="34" charset="0"/>
                <a:ea typeface="Times New Roman" panose="02020603050405020304" pitchFamily="18" charset="0"/>
              </a:rPr>
              <a:t>As you wrap up the discussion, please note the activity responses you can use in the presentation on the following slides</a:t>
            </a:r>
            <a:r>
              <a:rPr lang="en-US" i="1" dirty="0">
                <a:effectLst/>
                <a:latin typeface="Calibri" panose="020F0502020204030204" pitchFamily="34" charset="0"/>
                <a:ea typeface="Times New Roman" panose="02020603050405020304" pitchFamily="18" charset="0"/>
              </a:rPr>
              <a:t>.</a:t>
            </a:r>
            <a:endParaRPr lang="en-US" dirty="0">
              <a:effectLst/>
              <a:latin typeface="Calibri" panose="020F0502020204030204" pitchFamily="34" charset="0"/>
              <a:ea typeface="Times New Roman" panose="02020603050405020304" pitchFamily="18" charset="0"/>
            </a:endParaRPr>
          </a:p>
          <a:p>
            <a:pPr marL="0" marR="0">
              <a:spcBef>
                <a:spcPts val="0"/>
              </a:spcBef>
              <a:spcAft>
                <a:spcPts val="0"/>
              </a:spcAft>
            </a:pPr>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7</a:t>
            </a:fld>
            <a:endParaRPr lang="en-US"/>
          </a:p>
        </p:txBody>
      </p:sp>
    </p:spTree>
    <p:extLst>
      <p:ext uri="{BB962C8B-B14F-4D97-AF65-F5344CB8AC3E}">
        <p14:creationId xmlns:p14="http://schemas.microsoft.com/office/powerpoint/2010/main" val="2692810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22413" y="771525"/>
            <a:ext cx="4057650" cy="2282825"/>
          </a:xfrm>
        </p:spPr>
      </p:sp>
      <p:sp>
        <p:nvSpPr>
          <p:cNvPr id="3" name="Notes Placeholder 2"/>
          <p:cNvSpPr>
            <a:spLocks noGrp="1"/>
          </p:cNvSpPr>
          <p:nvPr>
            <p:ph type="body" idx="1"/>
          </p:nvPr>
        </p:nvSpPr>
        <p:spPr>
          <a:xfrm>
            <a:off x="710247" y="3242560"/>
            <a:ext cx="5681980" cy="5754684"/>
          </a:xfrm>
        </p:spPr>
        <p:txBody>
          <a:bodyPr/>
          <a:lstStyle/>
          <a:p>
            <a:r>
              <a:rPr lang="en-US" b="1" dirty="0"/>
              <a:t>Identification of Positions in a Unit</a:t>
            </a:r>
          </a:p>
          <a:p>
            <a:r>
              <a:rPr lang="en-US" sz="1200" kern="1200" dirty="0">
                <a:solidFill>
                  <a:schemeClr val="tx1"/>
                </a:solidFill>
                <a:effectLst/>
                <a:latin typeface="+mn-lt"/>
                <a:ea typeface="+mn-ea"/>
                <a:cs typeface="+mn-cs"/>
              </a:rPr>
              <a:t>To begin, a unit needs to identify the jobs that are currently being done, as well as the ones that they wish they could find a volunteer to do, such as we just did in the activity.</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primary roles are the unit leader, the committee chair, and the chartered organization representative.  Many units also heavily depend on a volunteer serving as treasurer, advancement chair, new member coordinator, or activities coordinator. A unit’s list will be unique to them.</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For each of the primary roles, a job description is needed that outlines the tasks to be performed within the unit.  The national job descriptions can be modified to meet a unit’s individual needs and may be shared by more than one person.   Be specific - listing time required, frequency, and preparation needed, as well as details of the tasks in these descriptions.   Also, note the people skills required to perform the functions of the position.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 is always a need for ongoing support within a unit.  Someone to monitor an activity, purchase supplies, create a flier, or perform many of the other smaller tasks that need to be done.  Before asking, be sure to explain what is expected and ensure that the volunteer knows the name of the person they will be working with.  Try to ask for their support in a timely manner so they have time to ask questions or discuss the matter with the leader they are assisting.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Short-term support - what is meant by this?  This may include completing the tasks necessary for an event or camping trip.   Again, sharing expectations, timeline, resources, as well as the name of someone to support their efforts.   Establishing check-ins can be valuable for addressing questions and monitoring progress.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Every unit has things that are left undone or not attended to regularly. Create a list and keep it available so that if the ideal candidate appears in the unit, they are prepared. </a:t>
            </a:r>
          </a:p>
          <a:p>
            <a:r>
              <a:rPr lang="en-US"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8</a:t>
            </a:fld>
            <a:endParaRPr lang="en-US"/>
          </a:p>
        </p:txBody>
      </p:sp>
    </p:spTree>
    <p:extLst>
      <p:ext uri="{BB962C8B-B14F-4D97-AF65-F5344CB8AC3E}">
        <p14:creationId xmlns:p14="http://schemas.microsoft.com/office/powerpoint/2010/main" val="2150420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47725" y="585788"/>
            <a:ext cx="5632450" cy="3168650"/>
          </a:xfrm>
        </p:spPr>
      </p:sp>
      <p:sp>
        <p:nvSpPr>
          <p:cNvPr id="3" name="Notes Placeholder 2"/>
          <p:cNvSpPr>
            <a:spLocks noGrp="1"/>
          </p:cNvSpPr>
          <p:nvPr>
            <p:ph type="body" idx="1"/>
          </p:nvPr>
        </p:nvSpPr>
        <p:spPr>
          <a:xfrm>
            <a:off x="710248" y="4086578"/>
            <a:ext cx="5681980" cy="4830843"/>
          </a:xfrm>
        </p:spPr>
        <p:txBody>
          <a:bodyPr/>
          <a:lstStyle/>
          <a:p>
            <a:r>
              <a:rPr lang="en-US" b="1" dirty="0"/>
              <a:t>Current Volunteers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Helping units understand that a change in leadership is a positive and necessary step for the unit’s health. This is critical in this process. Each unit has very successful volunteers, but a commissioner needs to help the Key 3 understand the importance of planning for orderly and prepared leadership change. Without a period of transition, it is often a time of stress when a new leader steps into a position and needs to learn all its aspects.</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small group within the unit should be assigned to work on these tasks. Most likely, this group is the unit Key 3. Be careful about the confidentiality of information. The unit commissioner should not be a part of the group.  They are a coach to the group, as needed.</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First, the unit needs to create a list/table of the current volunteers and their time spent in a specific position.  List all the key unit positions.   </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They (Unit Key 3) should next schedule a time to have an honest conversation individually with volunteers who hold key positions. Ask if they are having fun.  Listen for those who may need a break or a change in responsibility.  Help the volunteers determine an end date for their service in this position and ask for their support in mentoring the next volunteer. Have a designated recorder for the answers. Be careful about the confidentiality of information.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Encourage the unit to consider having these conversations annually for essential positions to determine if priorities or an individual’s circumstances have changed.</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9</a:t>
            </a:fld>
            <a:endParaRPr lang="en-US"/>
          </a:p>
        </p:txBody>
      </p:sp>
    </p:spTree>
    <p:extLst>
      <p:ext uri="{BB962C8B-B14F-4D97-AF65-F5344CB8AC3E}">
        <p14:creationId xmlns:p14="http://schemas.microsoft.com/office/powerpoint/2010/main" val="575595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847770" y="94842"/>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0" y="228657"/>
            <a:ext cx="5747657" cy="678412"/>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lvl1pPr>
              <a:defRPr sz="3200"/>
            </a:lvl1pPr>
            <a:lvl2pPr>
              <a:defRPr sz="2800"/>
            </a:lvl2pPr>
            <a:lvl3pPr>
              <a:defRPr sz="2400"/>
            </a:lvl3pPr>
            <a:lvl4pPr>
              <a:defRPr sz="2000"/>
            </a:lvl4pPr>
            <a:lvl5pPr marL="1828800"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a:xfrm>
            <a:off x="0" y="369107"/>
            <a:ext cx="6716684" cy="545293"/>
          </a:xfrm>
        </p:spPr>
        <p:txBody>
          <a:bodyPr>
            <a:norm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0" y="381230"/>
            <a:ext cx="5818707" cy="574213"/>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lvl1pPr>
              <a:defRPr sz="2800"/>
            </a:lvl1pPr>
            <a:lvl2pPr>
              <a:defRPr sz="2400"/>
            </a:lvl2pPr>
            <a:lvl4pPr marL="1371600" indent="0">
              <a:buNone/>
              <a:defRPr/>
            </a:lvl4pPr>
          </a:lstStyle>
          <a:p>
            <a:pPr lvl="0"/>
            <a:r>
              <a:rPr lang="en-US" dirty="0"/>
              <a:t>Click to edit Master text styles</a:t>
            </a:r>
          </a:p>
          <a:p>
            <a:pPr lvl="1"/>
            <a:r>
              <a:rPr lang="en-US" dirty="0"/>
              <a:t>Second level</a:t>
            </a:r>
          </a:p>
          <a:p>
            <a:pPr lvl="2"/>
            <a:r>
              <a:rPr lang="en-US" dirty="0"/>
              <a:t>Third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lvl1pPr>
              <a:defRPr sz="2800"/>
            </a:lvl1pPr>
            <a:lvl2pPr>
              <a:defRPr sz="2400"/>
            </a:lvl2pPr>
          </a:lstStyle>
          <a:p>
            <a:pPr lvl="0"/>
            <a:r>
              <a:rPr lang="en-US" dirty="0"/>
              <a:t>Click to edit Master text styles</a:t>
            </a:r>
          </a:p>
          <a:p>
            <a:pPr lvl="1"/>
            <a:r>
              <a:rPr lang="en-US" dirty="0"/>
              <a:t>Second level</a:t>
            </a:r>
          </a:p>
          <a:p>
            <a:pPr lvl="2"/>
            <a:r>
              <a:rPr lang="en-US" dirty="0"/>
              <a:t>Third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9/4/2025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0" y="390583"/>
            <a:ext cx="5986549" cy="61709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9/4/2025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C5C22C0-3ECB-7131-D924-C85D1B6139F7}"/>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945585" y="56973"/>
            <a:ext cx="1148939" cy="1148939"/>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1981201"/>
            <a:ext cx="7751064" cy="4114799"/>
          </a:xfrm>
        </p:spPr>
        <p:txBody>
          <a:bodyPr anchor="ctr">
            <a:noAutofit/>
          </a:bodyPr>
          <a:lstStyle/>
          <a:p>
            <a:pPr algn="ctr"/>
            <a:br>
              <a:rPr lang="en-US" dirty="0"/>
            </a:br>
            <a:br>
              <a:rPr lang="en-US" dirty="0"/>
            </a:br>
            <a:br>
              <a:rPr lang="en-US" dirty="0"/>
            </a:br>
            <a:br>
              <a:rPr lang="en-US" dirty="0"/>
            </a:br>
            <a:r>
              <a:rPr lang="en-US" dirty="0"/>
              <a:t>MCS 310</a:t>
            </a:r>
            <a:br>
              <a:rPr lang="en-US" dirty="0"/>
            </a:br>
            <a:r>
              <a:rPr lang="en-US" dirty="0"/>
              <a:t>Succession </a:t>
            </a:r>
            <a:br>
              <a:rPr lang="en-US" dirty="0"/>
            </a:br>
            <a:r>
              <a:rPr lang="en-US" dirty="0"/>
              <a:t>Planning</a:t>
            </a:r>
            <a:br>
              <a:rPr lang="en-US" dirty="0"/>
            </a:br>
            <a:br>
              <a:rPr lang="en-US" dirty="0"/>
            </a:br>
            <a:br>
              <a:rPr lang="en-US" dirty="0"/>
            </a:b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6896100" y="6095999"/>
            <a:ext cx="3086100" cy="369332"/>
          </a:xfrm>
          <a:prstGeom prst="rect">
            <a:avLst/>
          </a:prstGeom>
          <a:noFill/>
        </p:spPr>
        <p:txBody>
          <a:bodyPr wrap="square" rtlCol="0">
            <a:spAutoFit/>
          </a:bodyPr>
          <a:lstStyle/>
          <a:p>
            <a:pPr algn="ctr"/>
            <a:r>
              <a:rPr lang="en-US" dirty="0">
                <a:solidFill>
                  <a:schemeClr val="bg1">
                    <a:lumMod val="65000"/>
                  </a:schemeClr>
                </a:solidFill>
              </a:rPr>
              <a:t>Revision date 8/31/2025</a:t>
            </a:r>
          </a:p>
        </p:txBody>
      </p:sp>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87A49-AADB-2EA4-FA20-0727BAE7542D}"/>
              </a:ext>
            </a:extLst>
          </p:cNvPr>
          <p:cNvSpPr>
            <a:spLocks noGrp="1"/>
          </p:cNvSpPr>
          <p:nvPr>
            <p:ph type="title"/>
          </p:nvPr>
        </p:nvSpPr>
        <p:spPr/>
        <p:txBody>
          <a:bodyPr/>
          <a:lstStyle/>
          <a:p>
            <a:r>
              <a:rPr lang="en-US" dirty="0"/>
              <a:t>Future Volunteers</a:t>
            </a:r>
          </a:p>
        </p:txBody>
      </p:sp>
      <p:sp>
        <p:nvSpPr>
          <p:cNvPr id="3" name="Content Placeholder 2">
            <a:extLst>
              <a:ext uri="{FF2B5EF4-FFF2-40B4-BE49-F238E27FC236}">
                <a16:creationId xmlns:a16="http://schemas.microsoft.com/office/drawing/2014/main" id="{5CE9FC68-FE2F-57B3-B973-2C8D3CC097DF}"/>
              </a:ext>
            </a:extLst>
          </p:cNvPr>
          <p:cNvSpPr>
            <a:spLocks noGrp="1"/>
          </p:cNvSpPr>
          <p:nvPr>
            <p:ph idx="1"/>
          </p:nvPr>
        </p:nvSpPr>
        <p:spPr>
          <a:xfrm>
            <a:off x="2509157" y="1569593"/>
            <a:ext cx="6477000" cy="4351338"/>
          </a:xfrm>
        </p:spPr>
        <p:txBody>
          <a:bodyPr/>
          <a:lstStyle/>
          <a:p>
            <a:pPr marL="342900" indent="-342900">
              <a:lnSpc>
                <a:spcPct val="107000"/>
              </a:lnSpc>
              <a:spcBef>
                <a:spcPts val="0"/>
              </a:spcBef>
              <a:spcAft>
                <a:spcPts val="1200"/>
              </a:spcAft>
              <a:buFont typeface="Symbol" panose="05050102010706020507" pitchFamily="18"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Bef>
                <a:spcPts val="0"/>
              </a:spcBef>
              <a:spcAft>
                <a:spcPts val="12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Working with unit leadership to identify replacement candidates</a:t>
            </a:r>
          </a:p>
          <a:p>
            <a:pPr marL="457200" indent="-457200">
              <a:lnSpc>
                <a:spcPct val="107000"/>
              </a:lnSpc>
              <a:spcBef>
                <a:spcPts val="0"/>
              </a:spcBef>
              <a:spcAft>
                <a:spcPts val="1200"/>
              </a:spcAft>
            </a:pPr>
            <a:r>
              <a:rPr lang="en-US" dirty="0">
                <a:latin typeface="Calibri" panose="020F0502020204030204" pitchFamily="34" charset="0"/>
                <a:ea typeface="Calibri" panose="020F0502020204030204" pitchFamily="34" charset="0"/>
                <a:cs typeface="Times New Roman" panose="02020603050405020304" pitchFamily="18" charset="0"/>
              </a:rPr>
              <a:t>Updating list of current volunteers and potential replacements</a:t>
            </a:r>
            <a:endParaRPr lang="en-US" dirty="0"/>
          </a:p>
          <a:p>
            <a:endParaRPr lang="en-US" dirty="0"/>
          </a:p>
          <a:p>
            <a:endParaRPr lang="en-US" dirty="0"/>
          </a:p>
        </p:txBody>
      </p:sp>
    </p:spTree>
    <p:extLst>
      <p:ext uri="{BB962C8B-B14F-4D97-AF65-F5344CB8AC3E}">
        <p14:creationId xmlns:p14="http://schemas.microsoft.com/office/powerpoint/2010/main" val="1227788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A3451-A61B-722C-CD36-BC2FDD06E361}"/>
              </a:ext>
            </a:extLst>
          </p:cNvPr>
          <p:cNvSpPr>
            <a:spLocks noGrp="1"/>
          </p:cNvSpPr>
          <p:nvPr>
            <p:ph type="title"/>
          </p:nvPr>
        </p:nvSpPr>
        <p:spPr>
          <a:xfrm>
            <a:off x="2416031" y="923010"/>
            <a:ext cx="6880514" cy="767042"/>
          </a:xfrm>
        </p:spPr>
        <p:txBody>
          <a:bodyPr vert="horz" lIns="91440" tIns="45720" rIns="91440" bIns="45720" rtlCol="0" anchor="ctr">
            <a:noAutofit/>
          </a:bodyPr>
          <a:lstStyle/>
          <a:p>
            <a:pPr algn="ctr"/>
            <a:r>
              <a:rPr lang="en-US" sz="3200" dirty="0"/>
              <a:t>Sample</a:t>
            </a:r>
            <a:br>
              <a:rPr lang="en-US" sz="3200" dirty="0"/>
            </a:br>
            <a:r>
              <a:rPr lang="en-US" sz="3200" dirty="0"/>
              <a:t>Volunteer Succession Plan Chart</a:t>
            </a:r>
          </a:p>
        </p:txBody>
      </p:sp>
      <p:graphicFrame>
        <p:nvGraphicFramePr>
          <p:cNvPr id="5" name="Content Placeholder 4">
            <a:extLst>
              <a:ext uri="{FF2B5EF4-FFF2-40B4-BE49-F238E27FC236}">
                <a16:creationId xmlns:a16="http://schemas.microsoft.com/office/drawing/2014/main" id="{6831E38E-6059-0C96-601F-7D146D705221}"/>
              </a:ext>
            </a:extLst>
          </p:cNvPr>
          <p:cNvGraphicFramePr>
            <a:graphicFrameLocks noGrp="1"/>
          </p:cNvGraphicFramePr>
          <p:nvPr>
            <p:ph sz="half" idx="1"/>
          </p:nvPr>
        </p:nvGraphicFramePr>
        <p:xfrm>
          <a:off x="2152652" y="2683816"/>
          <a:ext cx="7407273" cy="2634956"/>
        </p:xfrm>
        <a:graphic>
          <a:graphicData uri="http://schemas.openxmlformats.org/drawingml/2006/table">
            <a:tbl>
              <a:tblPr>
                <a:tableStyleId>{5C22544A-7EE6-4342-B048-85BDC9FD1C3A}</a:tableStyleId>
              </a:tblPr>
              <a:tblGrid>
                <a:gridCol w="1445843">
                  <a:extLst>
                    <a:ext uri="{9D8B030D-6E8A-4147-A177-3AD203B41FA5}">
                      <a16:colId xmlns:a16="http://schemas.microsoft.com/office/drawing/2014/main" val="3220950510"/>
                    </a:ext>
                  </a:extLst>
                </a:gridCol>
                <a:gridCol w="1075479">
                  <a:extLst>
                    <a:ext uri="{9D8B030D-6E8A-4147-A177-3AD203B41FA5}">
                      <a16:colId xmlns:a16="http://schemas.microsoft.com/office/drawing/2014/main" val="1126879185"/>
                    </a:ext>
                  </a:extLst>
                </a:gridCol>
                <a:gridCol w="555546">
                  <a:extLst>
                    <a:ext uri="{9D8B030D-6E8A-4147-A177-3AD203B41FA5}">
                      <a16:colId xmlns:a16="http://schemas.microsoft.com/office/drawing/2014/main" val="1978950803"/>
                    </a:ext>
                  </a:extLst>
                </a:gridCol>
                <a:gridCol w="776339">
                  <a:extLst>
                    <a:ext uri="{9D8B030D-6E8A-4147-A177-3AD203B41FA5}">
                      <a16:colId xmlns:a16="http://schemas.microsoft.com/office/drawing/2014/main" val="2662789988"/>
                    </a:ext>
                  </a:extLst>
                </a:gridCol>
                <a:gridCol w="683748">
                  <a:extLst>
                    <a:ext uri="{9D8B030D-6E8A-4147-A177-3AD203B41FA5}">
                      <a16:colId xmlns:a16="http://schemas.microsoft.com/office/drawing/2014/main" val="397334194"/>
                    </a:ext>
                  </a:extLst>
                </a:gridCol>
                <a:gridCol w="683748">
                  <a:extLst>
                    <a:ext uri="{9D8B030D-6E8A-4147-A177-3AD203B41FA5}">
                      <a16:colId xmlns:a16="http://schemas.microsoft.com/office/drawing/2014/main" val="2581087107"/>
                    </a:ext>
                  </a:extLst>
                </a:gridCol>
                <a:gridCol w="1054112">
                  <a:extLst>
                    <a:ext uri="{9D8B030D-6E8A-4147-A177-3AD203B41FA5}">
                      <a16:colId xmlns:a16="http://schemas.microsoft.com/office/drawing/2014/main" val="1272281761"/>
                    </a:ext>
                  </a:extLst>
                </a:gridCol>
                <a:gridCol w="1132458">
                  <a:extLst>
                    <a:ext uri="{9D8B030D-6E8A-4147-A177-3AD203B41FA5}">
                      <a16:colId xmlns:a16="http://schemas.microsoft.com/office/drawing/2014/main" val="438923786"/>
                    </a:ext>
                  </a:extLst>
                </a:gridCol>
              </a:tblGrid>
              <a:tr h="346765">
                <a:tc>
                  <a:txBody>
                    <a:bodyPr/>
                    <a:lstStyle/>
                    <a:p>
                      <a:pPr marL="0" marR="0" algn="ctr">
                        <a:lnSpc>
                          <a:spcPct val="115000"/>
                        </a:lnSpc>
                        <a:spcBef>
                          <a:spcPts val="0"/>
                        </a:spcBef>
                        <a:spcAft>
                          <a:spcPts val="0"/>
                        </a:spcAft>
                      </a:pPr>
                      <a:r>
                        <a:rPr lang="en-US" sz="700" dirty="0">
                          <a:effectLst/>
                        </a:rPr>
                        <a:t>Position</a:t>
                      </a:r>
                      <a:endParaRPr lang="en-US" sz="800" dirty="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Name</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Started</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Likely Term</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Time in Position</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Position</a:t>
                      </a:r>
                      <a:endParaRPr lang="en-US" sz="800">
                        <a:effectLst/>
                      </a:endParaRPr>
                    </a:p>
                    <a:p>
                      <a:pPr marL="0" marR="0" algn="ctr">
                        <a:lnSpc>
                          <a:spcPct val="115000"/>
                        </a:lnSpc>
                        <a:spcBef>
                          <a:spcPts val="0"/>
                        </a:spcBef>
                        <a:spcAft>
                          <a:spcPts val="0"/>
                        </a:spcAft>
                      </a:pPr>
                      <a:r>
                        <a:rPr lang="en-US" sz="700">
                          <a:effectLst/>
                        </a:rPr>
                        <a:t>End?</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Candidates</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gn="ctr">
                        <a:lnSpc>
                          <a:spcPct val="115000"/>
                        </a:lnSpc>
                        <a:spcBef>
                          <a:spcPts val="0"/>
                        </a:spcBef>
                        <a:spcAft>
                          <a:spcPts val="0"/>
                        </a:spcAft>
                      </a:pPr>
                      <a:r>
                        <a:rPr lang="en-US" sz="700">
                          <a:effectLst/>
                        </a:rPr>
                        <a:t>Notes</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1501498610"/>
                  </a:ext>
                </a:extLst>
              </a:tr>
              <a:tr h="346765">
                <a:tc>
                  <a:txBody>
                    <a:bodyPr/>
                    <a:lstStyle/>
                    <a:p>
                      <a:pPr marL="0" marR="0">
                        <a:lnSpc>
                          <a:spcPct val="115000"/>
                        </a:lnSpc>
                        <a:spcBef>
                          <a:spcPts val="0"/>
                        </a:spcBef>
                        <a:spcAft>
                          <a:spcPts val="0"/>
                        </a:spcAft>
                      </a:pPr>
                      <a:r>
                        <a:rPr lang="en-US" sz="700" dirty="0">
                          <a:effectLst/>
                        </a:rPr>
                        <a:t>Chartered Organization Representative</a:t>
                      </a:r>
                      <a:endParaRPr lang="en-US" sz="800" dirty="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1466344914"/>
                  </a:ext>
                </a:extLst>
              </a:tr>
              <a:tr h="215714">
                <a:tc>
                  <a:txBody>
                    <a:bodyPr/>
                    <a:lstStyle/>
                    <a:p>
                      <a:pPr marL="0" marR="0">
                        <a:lnSpc>
                          <a:spcPct val="115000"/>
                        </a:lnSpc>
                        <a:spcBef>
                          <a:spcPts val="0"/>
                        </a:spcBef>
                        <a:spcAft>
                          <a:spcPts val="0"/>
                        </a:spcAft>
                      </a:pPr>
                      <a:r>
                        <a:rPr lang="en-US" sz="700">
                          <a:effectLst/>
                        </a:rPr>
                        <a:t>Committee Chair</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2522513373"/>
                  </a:ext>
                </a:extLst>
              </a:tr>
              <a:tr h="215714">
                <a:tc>
                  <a:txBody>
                    <a:bodyPr/>
                    <a:lstStyle/>
                    <a:p>
                      <a:pPr marL="0" marR="0">
                        <a:lnSpc>
                          <a:spcPct val="115000"/>
                        </a:lnSpc>
                        <a:spcBef>
                          <a:spcPts val="0"/>
                        </a:spcBef>
                        <a:spcAft>
                          <a:spcPts val="0"/>
                        </a:spcAft>
                      </a:pPr>
                      <a:r>
                        <a:rPr lang="en-US" sz="700">
                          <a:effectLst/>
                        </a:rPr>
                        <a:t>Scoutmaster</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3254666876"/>
                  </a:ext>
                </a:extLst>
              </a:tr>
              <a:tr h="215714">
                <a:tc>
                  <a:txBody>
                    <a:bodyPr/>
                    <a:lstStyle/>
                    <a:p>
                      <a:pPr marL="0" marR="0">
                        <a:lnSpc>
                          <a:spcPct val="115000"/>
                        </a:lnSpc>
                        <a:spcBef>
                          <a:spcPts val="0"/>
                        </a:spcBef>
                        <a:spcAft>
                          <a:spcPts val="0"/>
                        </a:spcAft>
                      </a:pPr>
                      <a:r>
                        <a:rPr lang="en-US" sz="700">
                          <a:effectLst/>
                        </a:rPr>
                        <a:t>ASM</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56366667"/>
                  </a:ext>
                </a:extLst>
              </a:tr>
              <a:tr h="215714">
                <a:tc>
                  <a:txBody>
                    <a:bodyPr/>
                    <a:lstStyle/>
                    <a:p>
                      <a:pPr marL="0" marR="0">
                        <a:lnSpc>
                          <a:spcPct val="115000"/>
                        </a:lnSpc>
                        <a:spcBef>
                          <a:spcPts val="0"/>
                        </a:spcBef>
                        <a:spcAft>
                          <a:spcPts val="0"/>
                        </a:spcAft>
                      </a:pPr>
                      <a:r>
                        <a:rPr lang="en-US" sz="700">
                          <a:effectLst/>
                        </a:rPr>
                        <a:t>ASM</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2104868783"/>
                  </a:ext>
                </a:extLst>
              </a:tr>
              <a:tr h="215714">
                <a:tc>
                  <a:txBody>
                    <a:bodyPr/>
                    <a:lstStyle/>
                    <a:p>
                      <a:pPr marL="0" marR="0">
                        <a:lnSpc>
                          <a:spcPct val="115000"/>
                        </a:lnSpc>
                        <a:spcBef>
                          <a:spcPts val="0"/>
                        </a:spcBef>
                        <a:spcAft>
                          <a:spcPts val="0"/>
                        </a:spcAft>
                      </a:pPr>
                      <a:r>
                        <a:rPr lang="en-US" sz="700">
                          <a:effectLst/>
                        </a:rPr>
                        <a:t>ASM</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500761690"/>
                  </a:ext>
                </a:extLst>
              </a:tr>
              <a:tr h="215714">
                <a:tc>
                  <a:txBody>
                    <a:bodyPr/>
                    <a:lstStyle/>
                    <a:p>
                      <a:pPr marL="0" marR="0">
                        <a:lnSpc>
                          <a:spcPct val="115000"/>
                        </a:lnSpc>
                        <a:spcBef>
                          <a:spcPts val="0"/>
                        </a:spcBef>
                        <a:spcAft>
                          <a:spcPts val="0"/>
                        </a:spcAft>
                      </a:pPr>
                      <a:r>
                        <a:rPr lang="en-US" sz="700">
                          <a:effectLst/>
                        </a:rPr>
                        <a:t>Advancement Chair</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2298995946"/>
                  </a:ext>
                </a:extLst>
              </a:tr>
              <a:tr h="215714">
                <a:tc>
                  <a:txBody>
                    <a:bodyPr/>
                    <a:lstStyle/>
                    <a:p>
                      <a:pPr marL="0" marR="0">
                        <a:lnSpc>
                          <a:spcPct val="115000"/>
                        </a:lnSpc>
                        <a:spcBef>
                          <a:spcPts val="0"/>
                        </a:spcBef>
                        <a:spcAft>
                          <a:spcPts val="0"/>
                        </a:spcAft>
                      </a:pPr>
                      <a:r>
                        <a:rPr lang="en-US" sz="700">
                          <a:effectLst/>
                        </a:rPr>
                        <a:t>Treasurer</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3057733364"/>
                  </a:ext>
                </a:extLst>
              </a:tr>
              <a:tr h="215714">
                <a:tc>
                  <a:txBody>
                    <a:bodyPr/>
                    <a:lstStyle/>
                    <a:p>
                      <a:pPr marL="0" marR="0">
                        <a:lnSpc>
                          <a:spcPct val="115000"/>
                        </a:lnSpc>
                        <a:spcBef>
                          <a:spcPts val="0"/>
                        </a:spcBef>
                        <a:spcAft>
                          <a:spcPts val="0"/>
                        </a:spcAft>
                      </a:pPr>
                      <a:r>
                        <a:rPr lang="en-US" sz="700">
                          <a:effectLst/>
                        </a:rPr>
                        <a:t>New Member Coordinator</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2533473530"/>
                  </a:ext>
                </a:extLst>
              </a:tr>
              <a:tr h="215714">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a:effectLst/>
                        </a:rPr>
                        <a:t> </a:t>
                      </a:r>
                      <a:endParaRPr lang="en-US" sz="800">
                        <a:effectLst/>
                        <a:latin typeface="Arial" panose="020B0604020202020204" pitchFamily="34" charset="0"/>
                        <a:ea typeface="Arial" panose="020B0604020202020204" pitchFamily="34" charset="0"/>
                      </a:endParaRPr>
                    </a:p>
                  </a:txBody>
                  <a:tcPr marL="47483" marR="47483" marT="47483" marB="47483" anchor="ctr"/>
                </a:tc>
                <a:tc>
                  <a:txBody>
                    <a:bodyPr/>
                    <a:lstStyle/>
                    <a:p>
                      <a:pPr marL="0" marR="0">
                        <a:lnSpc>
                          <a:spcPct val="115000"/>
                        </a:lnSpc>
                        <a:spcBef>
                          <a:spcPts val="0"/>
                        </a:spcBef>
                        <a:spcAft>
                          <a:spcPts val="0"/>
                        </a:spcAft>
                      </a:pPr>
                      <a:r>
                        <a:rPr lang="en-US" sz="700" dirty="0">
                          <a:effectLst/>
                        </a:rPr>
                        <a:t> </a:t>
                      </a:r>
                      <a:endParaRPr lang="en-US" sz="800" dirty="0">
                        <a:effectLst/>
                        <a:latin typeface="Arial" panose="020B0604020202020204" pitchFamily="34" charset="0"/>
                        <a:ea typeface="Arial" panose="020B0604020202020204" pitchFamily="34" charset="0"/>
                      </a:endParaRPr>
                    </a:p>
                  </a:txBody>
                  <a:tcPr marL="47483" marR="47483" marT="47483" marB="47483" anchor="ctr"/>
                </a:tc>
                <a:extLst>
                  <a:ext uri="{0D108BD9-81ED-4DB2-BD59-A6C34878D82A}">
                    <a16:rowId xmlns:a16="http://schemas.microsoft.com/office/drawing/2014/main" val="3993713053"/>
                  </a:ext>
                </a:extLst>
              </a:tr>
            </a:tbl>
          </a:graphicData>
        </a:graphic>
      </p:graphicFrame>
      <p:graphicFrame>
        <p:nvGraphicFramePr>
          <p:cNvPr id="6" name="Table 5">
            <a:extLst>
              <a:ext uri="{FF2B5EF4-FFF2-40B4-BE49-F238E27FC236}">
                <a16:creationId xmlns:a16="http://schemas.microsoft.com/office/drawing/2014/main" id="{D56233EA-9BA5-4DB4-DF44-1C5CA4114415}"/>
              </a:ext>
            </a:extLst>
          </p:cNvPr>
          <p:cNvGraphicFramePr>
            <a:graphicFrameLocks noGrp="1"/>
          </p:cNvGraphicFramePr>
          <p:nvPr/>
        </p:nvGraphicFramePr>
        <p:xfrm>
          <a:off x="2152651" y="3541336"/>
          <a:ext cx="7886699" cy="928044"/>
        </p:xfrm>
        <a:graphic>
          <a:graphicData uri="http://schemas.openxmlformats.org/drawingml/2006/table">
            <a:tbl>
              <a:tblPr>
                <a:tableStyleId>{5C22544A-7EE6-4342-B048-85BDC9FD1C3A}</a:tableStyleId>
              </a:tblPr>
              <a:tblGrid>
                <a:gridCol w="1602537">
                  <a:extLst>
                    <a:ext uri="{9D8B030D-6E8A-4147-A177-3AD203B41FA5}">
                      <a16:colId xmlns:a16="http://schemas.microsoft.com/office/drawing/2014/main" val="2019706706"/>
                    </a:ext>
                  </a:extLst>
                </a:gridCol>
                <a:gridCol w="521580">
                  <a:extLst>
                    <a:ext uri="{9D8B030D-6E8A-4147-A177-3AD203B41FA5}">
                      <a16:colId xmlns:a16="http://schemas.microsoft.com/office/drawing/2014/main" val="3399935438"/>
                    </a:ext>
                  </a:extLst>
                </a:gridCol>
                <a:gridCol w="1292613">
                  <a:extLst>
                    <a:ext uri="{9D8B030D-6E8A-4147-A177-3AD203B41FA5}">
                      <a16:colId xmlns:a16="http://schemas.microsoft.com/office/drawing/2014/main" val="4175404747"/>
                    </a:ext>
                  </a:extLst>
                </a:gridCol>
                <a:gridCol w="1307731">
                  <a:extLst>
                    <a:ext uri="{9D8B030D-6E8A-4147-A177-3AD203B41FA5}">
                      <a16:colId xmlns:a16="http://schemas.microsoft.com/office/drawing/2014/main" val="972629078"/>
                    </a:ext>
                  </a:extLst>
                </a:gridCol>
                <a:gridCol w="1360644">
                  <a:extLst>
                    <a:ext uri="{9D8B030D-6E8A-4147-A177-3AD203B41FA5}">
                      <a16:colId xmlns:a16="http://schemas.microsoft.com/office/drawing/2014/main" val="3841480016"/>
                    </a:ext>
                  </a:extLst>
                </a:gridCol>
                <a:gridCol w="1801594">
                  <a:extLst>
                    <a:ext uri="{9D8B030D-6E8A-4147-A177-3AD203B41FA5}">
                      <a16:colId xmlns:a16="http://schemas.microsoft.com/office/drawing/2014/main" val="2849247055"/>
                    </a:ext>
                  </a:extLst>
                </a:gridCol>
              </a:tblGrid>
              <a:tr h="229015">
                <a:tc>
                  <a:txBody>
                    <a:bodyPr/>
                    <a:lstStyle/>
                    <a:p>
                      <a:pPr marL="0" marR="0" algn="ctr">
                        <a:lnSpc>
                          <a:spcPct val="115000"/>
                        </a:lnSpc>
                        <a:spcBef>
                          <a:spcPts val="0"/>
                        </a:spcBef>
                        <a:spcAft>
                          <a:spcPts val="0"/>
                        </a:spcAft>
                      </a:pPr>
                      <a:r>
                        <a:rPr lang="en-US" sz="800">
                          <a:effectLst/>
                        </a:rPr>
                        <a:t>Troop Committee Members</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Active?</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Registrations</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Current Positions</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Possible Positions</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Notes</a:t>
                      </a:r>
                      <a:endParaRPr lang="en-US" sz="900">
                        <a:effectLst/>
                        <a:latin typeface="Arial" panose="020B0604020202020204" pitchFamily="34" charset="0"/>
                        <a:ea typeface="Arial" panose="020B0604020202020204" pitchFamily="34" charset="0"/>
                      </a:endParaRPr>
                    </a:p>
                  </a:txBody>
                  <a:tcPr marL="50410" marR="50410" marT="50410" marB="50410" anchor="ctr"/>
                </a:tc>
                <a:extLst>
                  <a:ext uri="{0D108BD9-81ED-4DB2-BD59-A6C34878D82A}">
                    <a16:rowId xmlns:a16="http://schemas.microsoft.com/office/drawing/2014/main" val="1873430515"/>
                  </a:ext>
                </a:extLst>
              </a:tr>
              <a:tr h="229015">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extLst>
                  <a:ext uri="{0D108BD9-81ED-4DB2-BD59-A6C34878D82A}">
                    <a16:rowId xmlns:a16="http://schemas.microsoft.com/office/drawing/2014/main" val="3494077210"/>
                  </a:ext>
                </a:extLst>
              </a:tr>
              <a:tr h="229015">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extLst>
                  <a:ext uri="{0D108BD9-81ED-4DB2-BD59-A6C34878D82A}">
                    <a16:rowId xmlns:a16="http://schemas.microsoft.com/office/drawing/2014/main" val="1378067765"/>
                  </a:ext>
                </a:extLst>
              </a:tr>
              <a:tr h="229015">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gn="ctr">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410" marR="50410" marT="50410" marB="50410" anchor="ctr"/>
                </a:tc>
                <a:extLst>
                  <a:ext uri="{0D108BD9-81ED-4DB2-BD59-A6C34878D82A}">
                    <a16:rowId xmlns:a16="http://schemas.microsoft.com/office/drawing/2014/main" val="2955349907"/>
                  </a:ext>
                </a:extLst>
              </a:tr>
            </a:tbl>
          </a:graphicData>
        </a:graphic>
      </p:graphicFrame>
      <p:graphicFrame>
        <p:nvGraphicFramePr>
          <p:cNvPr id="7" name="Table 6">
            <a:extLst>
              <a:ext uri="{FF2B5EF4-FFF2-40B4-BE49-F238E27FC236}">
                <a16:creationId xmlns:a16="http://schemas.microsoft.com/office/drawing/2014/main" id="{5A08CA17-1103-EA81-E851-A8443DB48FCD}"/>
              </a:ext>
            </a:extLst>
          </p:cNvPr>
          <p:cNvGraphicFramePr>
            <a:graphicFrameLocks noGrp="1"/>
          </p:cNvGraphicFramePr>
          <p:nvPr>
            <p:extLst>
              <p:ext uri="{D42A27DB-BD31-4B8C-83A1-F6EECF244321}">
                <p14:modId xmlns:p14="http://schemas.microsoft.com/office/powerpoint/2010/main" val="2391349101"/>
              </p:ext>
            </p:extLst>
          </p:nvPr>
        </p:nvGraphicFramePr>
        <p:xfrm>
          <a:off x="1901951" y="2048257"/>
          <a:ext cx="8837624" cy="4626859"/>
        </p:xfrm>
        <a:graphic>
          <a:graphicData uri="http://schemas.openxmlformats.org/drawingml/2006/table">
            <a:tbl>
              <a:tblPr>
                <a:tableStyleId>{5C22544A-7EE6-4342-B048-85BDC9FD1C3A}</a:tableStyleId>
              </a:tblPr>
              <a:tblGrid>
                <a:gridCol w="1725036">
                  <a:extLst>
                    <a:ext uri="{9D8B030D-6E8A-4147-A177-3AD203B41FA5}">
                      <a16:colId xmlns:a16="http://schemas.microsoft.com/office/drawing/2014/main" val="2101478622"/>
                    </a:ext>
                  </a:extLst>
                </a:gridCol>
                <a:gridCol w="1283155">
                  <a:extLst>
                    <a:ext uri="{9D8B030D-6E8A-4147-A177-3AD203B41FA5}">
                      <a16:colId xmlns:a16="http://schemas.microsoft.com/office/drawing/2014/main" val="3659889039"/>
                    </a:ext>
                  </a:extLst>
                </a:gridCol>
                <a:gridCol w="662821">
                  <a:extLst>
                    <a:ext uri="{9D8B030D-6E8A-4147-A177-3AD203B41FA5}">
                      <a16:colId xmlns:a16="http://schemas.microsoft.com/office/drawing/2014/main" val="2146504111"/>
                    </a:ext>
                  </a:extLst>
                </a:gridCol>
                <a:gridCol w="926251">
                  <a:extLst>
                    <a:ext uri="{9D8B030D-6E8A-4147-A177-3AD203B41FA5}">
                      <a16:colId xmlns:a16="http://schemas.microsoft.com/office/drawing/2014/main" val="1111465480"/>
                    </a:ext>
                  </a:extLst>
                </a:gridCol>
                <a:gridCol w="815781">
                  <a:extLst>
                    <a:ext uri="{9D8B030D-6E8A-4147-A177-3AD203B41FA5}">
                      <a16:colId xmlns:a16="http://schemas.microsoft.com/office/drawing/2014/main" val="1231769332"/>
                    </a:ext>
                  </a:extLst>
                </a:gridCol>
                <a:gridCol w="815781">
                  <a:extLst>
                    <a:ext uri="{9D8B030D-6E8A-4147-A177-3AD203B41FA5}">
                      <a16:colId xmlns:a16="http://schemas.microsoft.com/office/drawing/2014/main" val="2988378634"/>
                    </a:ext>
                  </a:extLst>
                </a:gridCol>
                <a:gridCol w="1257662">
                  <a:extLst>
                    <a:ext uri="{9D8B030D-6E8A-4147-A177-3AD203B41FA5}">
                      <a16:colId xmlns:a16="http://schemas.microsoft.com/office/drawing/2014/main" val="2253064369"/>
                    </a:ext>
                  </a:extLst>
                </a:gridCol>
                <a:gridCol w="1351137">
                  <a:extLst>
                    <a:ext uri="{9D8B030D-6E8A-4147-A177-3AD203B41FA5}">
                      <a16:colId xmlns:a16="http://schemas.microsoft.com/office/drawing/2014/main" val="2986369889"/>
                    </a:ext>
                  </a:extLst>
                </a:gridCol>
              </a:tblGrid>
              <a:tr h="457790">
                <a:tc>
                  <a:txBody>
                    <a:bodyPr/>
                    <a:lstStyle/>
                    <a:p>
                      <a:pPr marL="0" marR="0" algn="ctr">
                        <a:lnSpc>
                          <a:spcPct val="115000"/>
                        </a:lnSpc>
                        <a:spcBef>
                          <a:spcPts val="0"/>
                        </a:spcBef>
                        <a:spcAft>
                          <a:spcPts val="0"/>
                        </a:spcAft>
                      </a:pPr>
                      <a:r>
                        <a:rPr lang="en-US" sz="800" dirty="0">
                          <a:effectLst/>
                        </a:rPr>
                        <a:t>Position</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Name</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Started</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Likely Term</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Time in Position</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Position</a:t>
                      </a:r>
                      <a:endParaRPr lang="en-US" sz="900">
                        <a:effectLst/>
                      </a:endParaRPr>
                    </a:p>
                    <a:p>
                      <a:pPr marL="0" marR="0" algn="ctr">
                        <a:lnSpc>
                          <a:spcPct val="115000"/>
                        </a:lnSpc>
                        <a:spcBef>
                          <a:spcPts val="0"/>
                        </a:spcBef>
                        <a:spcAft>
                          <a:spcPts val="0"/>
                        </a:spcAft>
                      </a:pPr>
                      <a:r>
                        <a:rPr lang="en-US" sz="800">
                          <a:effectLst/>
                        </a:rPr>
                        <a:t>End?</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Candidates</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gn="ctr">
                        <a:lnSpc>
                          <a:spcPct val="115000"/>
                        </a:lnSpc>
                        <a:spcBef>
                          <a:spcPts val="0"/>
                        </a:spcBef>
                        <a:spcAft>
                          <a:spcPts val="0"/>
                        </a:spcAft>
                      </a:pPr>
                      <a:r>
                        <a:rPr lang="en-US" sz="800">
                          <a:effectLst/>
                        </a:rPr>
                        <a:t>Notes</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186057833"/>
                  </a:ext>
                </a:extLst>
              </a:tr>
              <a:tr h="457790">
                <a:tc>
                  <a:txBody>
                    <a:bodyPr/>
                    <a:lstStyle/>
                    <a:p>
                      <a:pPr marL="0" marR="0">
                        <a:lnSpc>
                          <a:spcPct val="115000"/>
                        </a:lnSpc>
                        <a:spcBef>
                          <a:spcPts val="0"/>
                        </a:spcBef>
                        <a:spcAft>
                          <a:spcPts val="0"/>
                        </a:spcAft>
                      </a:pPr>
                      <a:r>
                        <a:rPr lang="en-US" sz="800" dirty="0">
                          <a:effectLst/>
                        </a:rPr>
                        <a:t>Chartered Organization Representative</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1435304889"/>
                  </a:ext>
                </a:extLst>
              </a:tr>
              <a:tr h="285483">
                <a:tc>
                  <a:txBody>
                    <a:bodyPr/>
                    <a:lstStyle/>
                    <a:p>
                      <a:pPr marL="0" marR="0">
                        <a:lnSpc>
                          <a:spcPct val="115000"/>
                        </a:lnSpc>
                        <a:spcBef>
                          <a:spcPts val="0"/>
                        </a:spcBef>
                        <a:spcAft>
                          <a:spcPts val="0"/>
                        </a:spcAft>
                      </a:pPr>
                      <a:r>
                        <a:rPr lang="en-US" sz="800">
                          <a:effectLst/>
                        </a:rPr>
                        <a:t>Committee Chair</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694516029"/>
                  </a:ext>
                </a:extLst>
              </a:tr>
              <a:tr h="285483">
                <a:tc>
                  <a:txBody>
                    <a:bodyPr/>
                    <a:lstStyle/>
                    <a:p>
                      <a:pPr marL="0" marR="0">
                        <a:lnSpc>
                          <a:spcPct val="115000"/>
                        </a:lnSpc>
                        <a:spcBef>
                          <a:spcPts val="0"/>
                        </a:spcBef>
                        <a:spcAft>
                          <a:spcPts val="0"/>
                        </a:spcAft>
                      </a:pPr>
                      <a:r>
                        <a:rPr lang="en-US" sz="800">
                          <a:effectLst/>
                        </a:rPr>
                        <a:t>Cubmaster</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3787354984"/>
                  </a:ext>
                </a:extLst>
              </a:tr>
              <a:tr h="285483">
                <a:tc>
                  <a:txBody>
                    <a:bodyPr/>
                    <a:lstStyle/>
                    <a:p>
                      <a:pPr marL="0" marR="0">
                        <a:lnSpc>
                          <a:spcPct val="115000"/>
                        </a:lnSpc>
                        <a:spcBef>
                          <a:spcPts val="0"/>
                        </a:spcBef>
                        <a:spcAft>
                          <a:spcPts val="0"/>
                        </a:spcAft>
                      </a:pPr>
                      <a:r>
                        <a:rPr lang="en-US" sz="800">
                          <a:effectLst/>
                        </a:rPr>
                        <a:t>Assistant Cubmaster</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1353525054"/>
                  </a:ext>
                </a:extLst>
              </a:tr>
              <a:tr h="285483">
                <a:tc>
                  <a:txBody>
                    <a:bodyPr/>
                    <a:lstStyle/>
                    <a:p>
                      <a:pPr marL="0" marR="0">
                        <a:lnSpc>
                          <a:spcPct val="115000"/>
                        </a:lnSpc>
                        <a:spcBef>
                          <a:spcPts val="0"/>
                        </a:spcBef>
                        <a:spcAft>
                          <a:spcPts val="0"/>
                        </a:spcAft>
                      </a:pPr>
                      <a:r>
                        <a:rPr lang="en-US" sz="800">
                          <a:effectLst/>
                        </a:rPr>
                        <a:t>Den Leader, Lions</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3030828280"/>
                  </a:ext>
                </a:extLst>
              </a:tr>
              <a:tr h="285483">
                <a:tc>
                  <a:txBody>
                    <a:bodyPr/>
                    <a:lstStyle/>
                    <a:p>
                      <a:pPr marL="0" marR="0">
                        <a:lnSpc>
                          <a:spcPct val="115000"/>
                        </a:lnSpc>
                        <a:spcBef>
                          <a:spcPts val="0"/>
                        </a:spcBef>
                        <a:spcAft>
                          <a:spcPts val="0"/>
                        </a:spcAft>
                      </a:pPr>
                      <a:r>
                        <a:rPr lang="en-US" sz="800">
                          <a:effectLst/>
                        </a:rPr>
                        <a:t>Den Leader, Tigers</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1680324675"/>
                  </a:ext>
                </a:extLst>
              </a:tr>
              <a:tr h="285483">
                <a:tc>
                  <a:txBody>
                    <a:bodyPr/>
                    <a:lstStyle/>
                    <a:p>
                      <a:pPr marL="0" marR="0">
                        <a:lnSpc>
                          <a:spcPct val="115000"/>
                        </a:lnSpc>
                        <a:spcBef>
                          <a:spcPts val="0"/>
                        </a:spcBef>
                        <a:spcAft>
                          <a:spcPts val="0"/>
                        </a:spcAft>
                      </a:pPr>
                      <a:r>
                        <a:rPr lang="en-US" sz="800">
                          <a:effectLst/>
                        </a:rPr>
                        <a:t>Den Leader, Wolves</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2416769112"/>
                  </a:ext>
                </a:extLst>
              </a:tr>
              <a:tr h="285483">
                <a:tc>
                  <a:txBody>
                    <a:bodyPr/>
                    <a:lstStyle/>
                    <a:p>
                      <a:pPr marL="0" marR="0">
                        <a:lnSpc>
                          <a:spcPct val="115000"/>
                        </a:lnSpc>
                        <a:spcBef>
                          <a:spcPts val="0"/>
                        </a:spcBef>
                        <a:spcAft>
                          <a:spcPts val="0"/>
                        </a:spcAft>
                      </a:pPr>
                      <a:r>
                        <a:rPr lang="en-US" sz="800">
                          <a:effectLst/>
                        </a:rPr>
                        <a:t>Den Leader, Bears</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3431282926"/>
                  </a:ext>
                </a:extLst>
              </a:tr>
              <a:tr h="285483">
                <a:tc>
                  <a:txBody>
                    <a:bodyPr/>
                    <a:lstStyle/>
                    <a:p>
                      <a:pPr marL="0" marR="0">
                        <a:lnSpc>
                          <a:spcPct val="115000"/>
                        </a:lnSpc>
                        <a:spcBef>
                          <a:spcPts val="0"/>
                        </a:spcBef>
                        <a:spcAft>
                          <a:spcPts val="0"/>
                        </a:spcAft>
                      </a:pPr>
                      <a:r>
                        <a:rPr lang="en-US" sz="800" dirty="0">
                          <a:effectLst/>
                        </a:rPr>
                        <a:t>Den Leader, Webelos</a:t>
                      </a:r>
                      <a:endParaRPr lang="en-US" sz="900" dirty="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3411794395"/>
                  </a:ext>
                </a:extLst>
              </a:tr>
              <a:tr h="285483">
                <a:tc>
                  <a:txBody>
                    <a:bodyPr/>
                    <a:lstStyle/>
                    <a:p>
                      <a:pPr marL="0" marR="0">
                        <a:lnSpc>
                          <a:spcPct val="115000"/>
                        </a:lnSpc>
                        <a:spcBef>
                          <a:spcPts val="0"/>
                        </a:spcBef>
                        <a:spcAft>
                          <a:spcPts val="0"/>
                        </a:spcAft>
                      </a:pPr>
                      <a:r>
                        <a:rPr lang="en-US" sz="800">
                          <a:effectLst/>
                        </a:rPr>
                        <a:t>Den Leader, AOL</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2678660480"/>
                  </a:ext>
                </a:extLst>
              </a:tr>
              <a:tr h="285483">
                <a:tc>
                  <a:txBody>
                    <a:bodyPr/>
                    <a:lstStyle/>
                    <a:p>
                      <a:pPr marL="0" marR="0">
                        <a:lnSpc>
                          <a:spcPct val="115000"/>
                        </a:lnSpc>
                        <a:spcBef>
                          <a:spcPts val="0"/>
                        </a:spcBef>
                        <a:spcAft>
                          <a:spcPts val="0"/>
                        </a:spcAft>
                      </a:pPr>
                      <a:r>
                        <a:rPr lang="en-US" sz="800">
                          <a:effectLst/>
                        </a:rPr>
                        <a:t>New Member Coordinator</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2790048431"/>
                  </a:ext>
                </a:extLst>
              </a:tr>
              <a:tr h="285483">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2210709872"/>
                  </a:ext>
                </a:extLst>
              </a:tr>
              <a:tr h="285483">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2671839540"/>
                  </a:ext>
                </a:extLst>
              </a:tr>
              <a:tr h="285483">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a:effectLst/>
                        </a:rPr>
                        <a:t> </a:t>
                      </a:r>
                      <a:endParaRPr lang="en-US" sz="900">
                        <a:effectLst/>
                        <a:latin typeface="Arial" panose="020B0604020202020204" pitchFamily="34" charset="0"/>
                        <a:ea typeface="Arial" panose="020B0604020202020204" pitchFamily="34" charset="0"/>
                      </a:endParaRPr>
                    </a:p>
                  </a:txBody>
                  <a:tcPr marL="50556" marR="50556" marT="50556" marB="50556" anchor="ctr"/>
                </a:tc>
                <a:tc>
                  <a:txBody>
                    <a:bodyPr/>
                    <a:lstStyle/>
                    <a:p>
                      <a:pPr marL="0" marR="0">
                        <a:lnSpc>
                          <a:spcPct val="115000"/>
                        </a:lnSpc>
                        <a:spcBef>
                          <a:spcPts val="0"/>
                        </a:spcBef>
                        <a:spcAft>
                          <a:spcPts val="0"/>
                        </a:spcAft>
                      </a:pPr>
                      <a:r>
                        <a:rPr lang="en-US" sz="800" dirty="0">
                          <a:effectLst/>
                        </a:rPr>
                        <a:t> </a:t>
                      </a:r>
                      <a:endParaRPr lang="en-US" sz="900" dirty="0">
                        <a:effectLst/>
                        <a:latin typeface="Arial" panose="020B0604020202020204" pitchFamily="34" charset="0"/>
                        <a:ea typeface="Arial" panose="020B0604020202020204" pitchFamily="34" charset="0"/>
                      </a:endParaRPr>
                    </a:p>
                  </a:txBody>
                  <a:tcPr marL="50556" marR="50556" marT="50556" marB="50556" anchor="ctr"/>
                </a:tc>
                <a:extLst>
                  <a:ext uri="{0D108BD9-81ED-4DB2-BD59-A6C34878D82A}">
                    <a16:rowId xmlns:a16="http://schemas.microsoft.com/office/drawing/2014/main" val="831437685"/>
                  </a:ext>
                </a:extLst>
              </a:tr>
            </a:tbl>
          </a:graphicData>
        </a:graphic>
      </p:graphicFrame>
      <p:sp>
        <p:nvSpPr>
          <p:cNvPr id="3" name="TextBox 2">
            <a:extLst>
              <a:ext uri="{FF2B5EF4-FFF2-40B4-BE49-F238E27FC236}">
                <a16:creationId xmlns:a16="http://schemas.microsoft.com/office/drawing/2014/main" id="{B864F943-78FC-9031-0A45-67D3F54C408C}"/>
              </a:ext>
            </a:extLst>
          </p:cNvPr>
          <p:cNvSpPr txBox="1"/>
          <p:nvPr/>
        </p:nvSpPr>
        <p:spPr>
          <a:xfrm>
            <a:off x="1901950" y="2048257"/>
            <a:ext cx="8837623" cy="499315"/>
          </a:xfrm>
          <a:prstGeom prst="rect">
            <a:avLst/>
          </a:prstGeom>
          <a:noFill/>
          <a:ln>
            <a:solidFill>
              <a:schemeClr val="accent1"/>
            </a:solidFill>
          </a:ln>
        </p:spPr>
        <p:txBody>
          <a:bodyPr wrap="square" rtlCol="0">
            <a:spAutoFit/>
          </a:bodyPr>
          <a:lstStyle/>
          <a:p>
            <a:endParaRPr lang="en-US" dirty="0"/>
          </a:p>
        </p:txBody>
      </p:sp>
    </p:spTree>
    <p:extLst>
      <p:ext uri="{BB962C8B-B14F-4D97-AF65-F5344CB8AC3E}">
        <p14:creationId xmlns:p14="http://schemas.microsoft.com/office/powerpoint/2010/main" val="3679482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74ADC-5062-7681-2D5A-3F120A95CBE9}"/>
              </a:ext>
            </a:extLst>
          </p:cNvPr>
          <p:cNvSpPr>
            <a:spLocks noGrp="1"/>
          </p:cNvSpPr>
          <p:nvPr>
            <p:ph type="title"/>
          </p:nvPr>
        </p:nvSpPr>
        <p:spPr>
          <a:xfrm>
            <a:off x="130877" y="419911"/>
            <a:ext cx="7222721" cy="556094"/>
          </a:xfrm>
        </p:spPr>
        <p:txBody>
          <a:bodyPr>
            <a:noAutofit/>
          </a:bodyPr>
          <a:lstStyle/>
          <a:p>
            <a:r>
              <a:rPr lang="en-US" dirty="0"/>
              <a:t>Continue Succession Plan</a:t>
            </a:r>
          </a:p>
        </p:txBody>
      </p:sp>
      <p:pic>
        <p:nvPicPr>
          <p:cNvPr id="6" name="Content Placeholder 5" descr="A group of people in uniform sitting at a table&#10;&#10;Description automatically generated">
            <a:extLst>
              <a:ext uri="{FF2B5EF4-FFF2-40B4-BE49-F238E27FC236}">
                <a16:creationId xmlns:a16="http://schemas.microsoft.com/office/drawing/2014/main" id="{CC3F670C-D4B0-330D-028E-CD853B50EABB}"/>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932688" y="1577323"/>
            <a:ext cx="4703826" cy="4574701"/>
          </a:xfrm>
          <a:ln>
            <a:solidFill>
              <a:schemeClr val="accent1"/>
            </a:solidFill>
          </a:ln>
        </p:spPr>
      </p:pic>
      <p:sp>
        <p:nvSpPr>
          <p:cNvPr id="4" name="Content Placeholder 3">
            <a:extLst>
              <a:ext uri="{FF2B5EF4-FFF2-40B4-BE49-F238E27FC236}">
                <a16:creationId xmlns:a16="http://schemas.microsoft.com/office/drawing/2014/main" id="{EEC0F597-9BB7-DBDD-BDF7-FCED035CD560}"/>
              </a:ext>
            </a:extLst>
          </p:cNvPr>
          <p:cNvSpPr>
            <a:spLocks noGrp="1"/>
          </p:cNvSpPr>
          <p:nvPr>
            <p:ph sz="half" idx="2"/>
          </p:nvPr>
        </p:nvSpPr>
        <p:spPr>
          <a:xfrm>
            <a:off x="6267450" y="2499440"/>
            <a:ext cx="3886200" cy="3003709"/>
          </a:xfrm>
        </p:spPr>
        <p:txBody>
          <a:bodyPr>
            <a:normAutofit/>
          </a:bodyPr>
          <a:lstStyle/>
          <a:p>
            <a:r>
              <a:rPr lang="en-US" sz="2800" dirty="0"/>
              <a:t>Schedule a time to talk</a:t>
            </a:r>
          </a:p>
          <a:p>
            <a:r>
              <a:rPr lang="en-US" sz="2800" dirty="0"/>
              <a:t>Begin to plan leadership discussions </a:t>
            </a:r>
          </a:p>
          <a:p>
            <a:r>
              <a:rPr lang="en-US" sz="2800" dirty="0"/>
              <a:t>Determine who will conduct the discussions.</a:t>
            </a:r>
          </a:p>
        </p:txBody>
      </p:sp>
    </p:spTree>
    <p:extLst>
      <p:ext uri="{BB962C8B-B14F-4D97-AF65-F5344CB8AC3E}">
        <p14:creationId xmlns:p14="http://schemas.microsoft.com/office/powerpoint/2010/main" val="27121446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DB8C1-B57A-4BAF-A996-D510ABBAFC5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318A5D9F-C6BA-4FAC-A97B-0F7B1FAAFA1D}"/>
              </a:ext>
            </a:extLst>
          </p:cNvPr>
          <p:cNvSpPr>
            <a:spLocks noGrp="1"/>
          </p:cNvSpPr>
          <p:nvPr>
            <p:ph idx="1"/>
          </p:nvPr>
        </p:nvSpPr>
        <p:spPr>
          <a:xfrm>
            <a:off x="2598939" y="1758603"/>
            <a:ext cx="6994122" cy="3886345"/>
          </a:xfrm>
        </p:spPr>
        <p:txBody>
          <a:bodyPr>
            <a:normAutofit fontScale="92500" lnSpcReduction="10000"/>
          </a:bodyPr>
          <a:lstStyle/>
          <a:p>
            <a:pPr>
              <a:spcAft>
                <a:spcPts val="1800"/>
              </a:spcAft>
            </a:pPr>
            <a:endParaRPr lang="en-US" dirty="0"/>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Explain unit culture and succession planning  </a:t>
            </a:r>
            <a:endParaRPr lang="en-US" dirty="0">
              <a:effectLst/>
              <a:latin typeface="Calibri" panose="020F0502020204030204" pitchFamily="34" charset="0"/>
              <a:ea typeface="Times New Roman" panose="02020603050405020304" pitchFamily="18" charset="0"/>
            </a:endParaRPr>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Understand how to grow leaders in a scouting unit</a:t>
            </a:r>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Start and continue the succession process</a:t>
            </a:r>
            <a:endParaRPr lang="en-US" dirty="0"/>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505012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Course Objectives</a:t>
            </a:r>
          </a:p>
        </p:txBody>
      </p:sp>
      <p:sp>
        <p:nvSpPr>
          <p:cNvPr id="3" name="Content Placeholder 2"/>
          <p:cNvSpPr>
            <a:spLocks noGrp="1"/>
          </p:cNvSpPr>
          <p:nvPr>
            <p:ph idx="1"/>
          </p:nvPr>
        </p:nvSpPr>
        <p:spPr>
          <a:xfrm>
            <a:off x="2152650" y="1568889"/>
            <a:ext cx="7886700" cy="4351338"/>
          </a:xfrm>
        </p:spPr>
        <p:txBody>
          <a:bodyPr>
            <a:noAutofit/>
          </a:bodyPr>
          <a:lstStyle/>
          <a:p>
            <a:pPr marL="0" indent="0">
              <a:buNone/>
            </a:pPr>
            <a:r>
              <a:rPr lang="en-US" dirty="0"/>
              <a:t>At the end of this training, a commissioner will be able to:</a:t>
            </a:r>
          </a:p>
          <a:p>
            <a:pPr marL="0" indent="0">
              <a:buNone/>
            </a:pPr>
            <a:endParaRPr lang="en-US" dirty="0"/>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Explain </a:t>
            </a:r>
            <a:r>
              <a:rPr lang="en-US" b="0" dirty="0">
                <a:solidFill>
                  <a:srgbClr val="000000"/>
                </a:solidFill>
                <a:effectLst/>
                <a:latin typeface="Calibri" panose="020F0502020204030204" pitchFamily="34" charset="0"/>
                <a:ea typeface="Times New Roman" panose="02020603050405020304" pitchFamily="18" charset="0"/>
              </a:rPr>
              <a:t>unit culture and succession planning  </a:t>
            </a:r>
            <a:endParaRPr lang="en-US" b="0" dirty="0">
              <a:effectLst/>
              <a:latin typeface="Calibri" panose="020F0502020204030204" pitchFamily="34" charset="0"/>
              <a:ea typeface="Times New Roman" panose="02020603050405020304" pitchFamily="18" charset="0"/>
            </a:endParaRPr>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Understand </a:t>
            </a:r>
            <a:r>
              <a:rPr lang="en-US" b="0" dirty="0">
                <a:solidFill>
                  <a:srgbClr val="000000"/>
                </a:solidFill>
                <a:effectLst/>
                <a:latin typeface="Calibri" panose="020F0502020204030204" pitchFamily="34" charset="0"/>
                <a:ea typeface="Times New Roman" panose="02020603050405020304" pitchFamily="18" charset="0"/>
              </a:rPr>
              <a:t>how to grow leaders in a Scouting unit</a:t>
            </a:r>
          </a:p>
          <a:p>
            <a:pPr marL="342900" indent="-342900">
              <a:spcBef>
                <a:spcPts val="0"/>
              </a:spcBef>
              <a:buFont typeface="Symbol" panose="05050102010706020507" pitchFamily="18" charset="2"/>
              <a:buChar char=""/>
            </a:pPr>
            <a:r>
              <a:rPr lang="en-US" dirty="0">
                <a:solidFill>
                  <a:srgbClr val="000000"/>
                </a:solidFill>
                <a:effectLst/>
                <a:latin typeface="Calibri" panose="020F0502020204030204" pitchFamily="34" charset="0"/>
                <a:ea typeface="Times New Roman" panose="02020603050405020304" pitchFamily="18" charset="0"/>
              </a:rPr>
              <a:t>Start and continue </a:t>
            </a:r>
            <a:r>
              <a:rPr lang="en-US" b="0" dirty="0">
                <a:solidFill>
                  <a:srgbClr val="000000"/>
                </a:solidFill>
                <a:effectLst/>
                <a:latin typeface="Calibri" panose="020F0502020204030204" pitchFamily="34" charset="0"/>
                <a:ea typeface="Times New Roman" panose="02020603050405020304" pitchFamily="18" charset="0"/>
              </a:rPr>
              <a:t>the succession process</a:t>
            </a:r>
            <a:endParaRPr lang="en-US" b="0" dirty="0"/>
          </a:p>
          <a:p>
            <a:pPr marL="0" indent="0">
              <a:spcBef>
                <a:spcPts val="0"/>
              </a:spcBef>
              <a:buNone/>
            </a:pPr>
            <a:endParaRPr lang="en-US" dirty="0">
              <a:effectLst/>
              <a:latin typeface="Calibri" panose="020F0502020204030204" pitchFamily="34" charset="0"/>
              <a:ea typeface="Times New Roman" panose="02020603050405020304" pitchFamily="18" charset="0"/>
            </a:endParaRPr>
          </a:p>
          <a:p>
            <a:pPr>
              <a:spcAft>
                <a:spcPts val="1800"/>
              </a:spcAft>
            </a:pPr>
            <a:endParaRPr lang="en-US" sz="2800" dirty="0"/>
          </a:p>
          <a:p>
            <a:pPr>
              <a:spcAft>
                <a:spcPts val="1800"/>
              </a:spcAft>
            </a:pPr>
            <a:endParaRPr lang="en-US" sz="2800" dirty="0"/>
          </a:p>
          <a:p>
            <a:endParaRPr lang="en-US" sz="2800" cap="all" dirty="0"/>
          </a:p>
          <a:p>
            <a:pPr marL="0" indent="0">
              <a:buNone/>
            </a:pPr>
            <a:endParaRPr lang="en-US" sz="2800" cap="all" dirty="0"/>
          </a:p>
          <a:p>
            <a:pPr marL="0" indent="0">
              <a:buNone/>
            </a:pPr>
            <a:endParaRPr lang="en-US" sz="2800" cap="all" dirty="0"/>
          </a:p>
        </p:txBody>
      </p:sp>
    </p:spTree>
    <p:extLst>
      <p:ext uri="{BB962C8B-B14F-4D97-AF65-F5344CB8AC3E}">
        <p14:creationId xmlns:p14="http://schemas.microsoft.com/office/powerpoint/2010/main" val="1424341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www.samhoustonbsa.org/Data/Sites/1/media/training/every-youth-deserves-trained-leader.png">
            <a:extLst>
              <a:ext uri="{FF2B5EF4-FFF2-40B4-BE49-F238E27FC236}">
                <a16:creationId xmlns:a16="http://schemas.microsoft.com/office/drawing/2014/main" id="{9AEB93C8-54B1-C650-3C52-18D76D60F39A}"/>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22663" y="786787"/>
            <a:ext cx="5546673" cy="3559573"/>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8">
            <a:extLst>
              <a:ext uri="{FF2B5EF4-FFF2-40B4-BE49-F238E27FC236}">
                <a16:creationId xmlns:a16="http://schemas.microsoft.com/office/drawing/2014/main" id="{56A056F6-B644-6733-D567-DB632874EC42}"/>
              </a:ext>
            </a:extLst>
          </p:cNvPr>
          <p:cNvSpPr txBox="1"/>
          <p:nvPr/>
        </p:nvSpPr>
        <p:spPr>
          <a:xfrm>
            <a:off x="2251363" y="4716839"/>
            <a:ext cx="7689273" cy="1200329"/>
          </a:xfrm>
          <a:prstGeom prst="rect">
            <a:avLst/>
          </a:prstGeom>
          <a:noFill/>
        </p:spPr>
        <p:txBody>
          <a:bodyPr wrap="square" rtlCol="0">
            <a:spAutoFit/>
          </a:bodyPr>
          <a:lstStyle/>
          <a:p>
            <a:pPr algn="ctr"/>
            <a:r>
              <a:rPr lang="en-US" sz="3600" b="1" dirty="0">
                <a:latin typeface="Calibri" panose="020F0502020204030204" pitchFamily="34" charset="0"/>
              </a:rPr>
              <a:t>How do we maintain the continuity</a:t>
            </a:r>
          </a:p>
          <a:p>
            <a:pPr algn="ctr"/>
            <a:r>
              <a:rPr lang="en-US" sz="3600" b="1" dirty="0">
                <a:latin typeface="Calibri" panose="020F0502020204030204" pitchFamily="34" charset="0"/>
              </a:rPr>
              <a:t> of dedicated, trained leaders? </a:t>
            </a:r>
            <a:endParaRPr lang="en-US" sz="3600" b="1" dirty="0">
              <a:latin typeface="Trebuchet MS" panose="020B0603020202020204" pitchFamily="34" charset="0"/>
            </a:endParaRPr>
          </a:p>
        </p:txBody>
      </p:sp>
    </p:spTree>
    <p:extLst>
      <p:ext uri="{BB962C8B-B14F-4D97-AF65-F5344CB8AC3E}">
        <p14:creationId xmlns:p14="http://schemas.microsoft.com/office/powerpoint/2010/main" val="8922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A2F63DC-9648-CF76-539E-D4482D06F8D2}"/>
              </a:ext>
            </a:extLst>
          </p:cNvPr>
          <p:cNvSpPr>
            <a:spLocks noGrp="1"/>
          </p:cNvSpPr>
          <p:nvPr>
            <p:ph type="title"/>
          </p:nvPr>
        </p:nvSpPr>
        <p:spPr>
          <a:xfrm>
            <a:off x="145721" y="398087"/>
            <a:ext cx="6994121" cy="565899"/>
          </a:xfrm>
        </p:spPr>
        <p:txBody>
          <a:bodyPr anchor="ctr">
            <a:noAutofit/>
          </a:bodyPr>
          <a:lstStyle/>
          <a:p>
            <a:r>
              <a:rPr lang="en-US" dirty="0"/>
              <a:t>Understanding Unit Culture</a:t>
            </a:r>
          </a:p>
        </p:txBody>
      </p:sp>
      <p:pic>
        <p:nvPicPr>
          <p:cNvPr id="1026" name="Picture 2">
            <a:extLst>
              <a:ext uri="{FF2B5EF4-FFF2-40B4-BE49-F238E27FC236}">
                <a16:creationId xmlns:a16="http://schemas.microsoft.com/office/drawing/2014/main" id="{1EED1074-F493-82A0-7762-3C402E08F3BB}"/>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t="15814" r="1" b="9541"/>
          <a:stretch/>
        </p:blipFill>
        <p:spPr bwMode="auto">
          <a:xfrm>
            <a:off x="1279487" y="1167601"/>
            <a:ext cx="4726588" cy="5292312"/>
          </a:xfrm>
          <a:prstGeom prst="rect">
            <a:avLst/>
          </a:prstGeom>
          <a:solidFill>
            <a:srgbClr val="FFFFFF"/>
          </a:solidFill>
          <a:ln>
            <a:solidFill>
              <a:schemeClr val="accent1"/>
            </a:solidFill>
          </a:ln>
        </p:spPr>
      </p:pic>
      <p:sp>
        <p:nvSpPr>
          <p:cNvPr id="4" name="Content Placeholder 3">
            <a:extLst>
              <a:ext uri="{FF2B5EF4-FFF2-40B4-BE49-F238E27FC236}">
                <a16:creationId xmlns:a16="http://schemas.microsoft.com/office/drawing/2014/main" id="{9F2480C9-799C-436B-B635-7445942D2C2B}"/>
              </a:ext>
            </a:extLst>
          </p:cNvPr>
          <p:cNvSpPr>
            <a:spLocks noGrp="1"/>
          </p:cNvSpPr>
          <p:nvPr>
            <p:ph sz="half" idx="2"/>
          </p:nvPr>
        </p:nvSpPr>
        <p:spPr>
          <a:xfrm>
            <a:off x="7139842" y="1825625"/>
            <a:ext cx="3886200" cy="4351338"/>
          </a:xfrm>
        </p:spPr>
        <p:txBody>
          <a:bodyPr>
            <a:normAutofit/>
          </a:bodyPr>
          <a:lstStyle/>
          <a:p>
            <a:endParaRPr lang="en-US" dirty="0"/>
          </a:p>
          <a:p>
            <a:endParaRPr lang="en-US" dirty="0"/>
          </a:p>
          <a:p>
            <a:r>
              <a:rPr lang="en-US" dirty="0"/>
              <a:t>Unit Procedures</a:t>
            </a:r>
          </a:p>
          <a:p>
            <a:r>
              <a:rPr lang="en-US" dirty="0"/>
              <a:t>Support</a:t>
            </a:r>
          </a:p>
          <a:p>
            <a:r>
              <a:rPr lang="en-US" dirty="0"/>
              <a:t>Helpful Unit Attitude</a:t>
            </a:r>
          </a:p>
          <a:p>
            <a:endParaRPr lang="en-US" dirty="0"/>
          </a:p>
        </p:txBody>
      </p:sp>
    </p:spTree>
    <p:extLst>
      <p:ext uri="{BB962C8B-B14F-4D97-AF65-F5344CB8AC3E}">
        <p14:creationId xmlns:p14="http://schemas.microsoft.com/office/powerpoint/2010/main" val="15178249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E391B-B669-ABEC-33FE-B62950482D36}"/>
              </a:ext>
            </a:extLst>
          </p:cNvPr>
          <p:cNvSpPr>
            <a:spLocks noGrp="1"/>
          </p:cNvSpPr>
          <p:nvPr>
            <p:ph type="title"/>
          </p:nvPr>
        </p:nvSpPr>
        <p:spPr>
          <a:xfrm>
            <a:off x="244991" y="283261"/>
            <a:ext cx="6994121" cy="565899"/>
          </a:xfrm>
        </p:spPr>
        <p:txBody>
          <a:bodyPr anchor="ctr">
            <a:noAutofit/>
          </a:bodyPr>
          <a:lstStyle/>
          <a:p>
            <a:r>
              <a:rPr lang="en-US" dirty="0"/>
              <a:t>Growing Unit Leadership</a:t>
            </a:r>
          </a:p>
        </p:txBody>
      </p:sp>
      <p:pic>
        <p:nvPicPr>
          <p:cNvPr id="1026" name="Picture 2">
            <a:extLst>
              <a:ext uri="{FF2B5EF4-FFF2-40B4-BE49-F238E27FC236}">
                <a16:creationId xmlns:a16="http://schemas.microsoft.com/office/drawing/2014/main" id="{8FD59F2E-A524-FC9F-C87D-BE787D317219}"/>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13298" r="27087" b="-1"/>
          <a:stretch/>
        </p:blipFill>
        <p:spPr bwMode="auto">
          <a:xfrm>
            <a:off x="624078" y="1282711"/>
            <a:ext cx="5471922" cy="5107982"/>
          </a:xfrm>
          <a:prstGeom prst="rect">
            <a:avLst/>
          </a:prstGeom>
          <a:solidFill>
            <a:srgbClr val="FFFFFF"/>
          </a:solidFill>
          <a:ln>
            <a:solidFill>
              <a:schemeClr val="accent1"/>
            </a:solidFill>
          </a:ln>
        </p:spPr>
      </p:pic>
      <p:sp>
        <p:nvSpPr>
          <p:cNvPr id="1031" name="Content Placeholder 3">
            <a:extLst>
              <a:ext uri="{FF2B5EF4-FFF2-40B4-BE49-F238E27FC236}">
                <a16:creationId xmlns:a16="http://schemas.microsoft.com/office/drawing/2014/main" id="{F9114611-9E5A-B360-3704-B4AF1AED3639}"/>
              </a:ext>
            </a:extLst>
          </p:cNvPr>
          <p:cNvSpPr>
            <a:spLocks noGrp="1"/>
          </p:cNvSpPr>
          <p:nvPr>
            <p:ph sz="half" idx="2"/>
          </p:nvPr>
        </p:nvSpPr>
        <p:spPr>
          <a:xfrm>
            <a:off x="6774942" y="1661033"/>
            <a:ext cx="3886200" cy="4351338"/>
          </a:xfrm>
        </p:spPr>
        <p:txBody>
          <a:bodyPr/>
          <a:lstStyle/>
          <a:p>
            <a:endParaRPr lang="en-US" dirty="0"/>
          </a:p>
          <a:p>
            <a:endParaRPr lang="en-US" dirty="0"/>
          </a:p>
          <a:p>
            <a:r>
              <a:rPr lang="en-US" dirty="0"/>
              <a:t>Scouting Goals</a:t>
            </a:r>
          </a:p>
          <a:p>
            <a:r>
              <a:rPr lang="en-US" dirty="0"/>
              <a:t>Support</a:t>
            </a:r>
          </a:p>
          <a:p>
            <a:r>
              <a:rPr lang="en-US" dirty="0"/>
              <a:t>Training</a:t>
            </a:r>
          </a:p>
          <a:p>
            <a:r>
              <a:rPr lang="en-US" dirty="0"/>
              <a:t>Mentoring</a:t>
            </a:r>
          </a:p>
          <a:p>
            <a:pPr marL="0" indent="0">
              <a:buNone/>
            </a:pPr>
            <a:endParaRPr lang="en-US" dirty="0"/>
          </a:p>
        </p:txBody>
      </p:sp>
    </p:spTree>
    <p:extLst>
      <p:ext uri="{BB962C8B-B14F-4D97-AF65-F5344CB8AC3E}">
        <p14:creationId xmlns:p14="http://schemas.microsoft.com/office/powerpoint/2010/main" val="3706997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418562-BEE9-9FB2-A737-11E63190D141}"/>
              </a:ext>
            </a:extLst>
          </p:cNvPr>
          <p:cNvSpPr>
            <a:spLocks noGrp="1"/>
          </p:cNvSpPr>
          <p:nvPr>
            <p:ph type="title"/>
          </p:nvPr>
        </p:nvSpPr>
        <p:spPr/>
        <p:txBody>
          <a:bodyPr/>
          <a:lstStyle/>
          <a:p>
            <a:r>
              <a:rPr lang="en-US" dirty="0"/>
              <a:t> Succession Planning Steps</a:t>
            </a:r>
          </a:p>
        </p:txBody>
      </p:sp>
      <p:sp>
        <p:nvSpPr>
          <p:cNvPr id="3" name="Content Placeholder 2">
            <a:extLst>
              <a:ext uri="{FF2B5EF4-FFF2-40B4-BE49-F238E27FC236}">
                <a16:creationId xmlns:a16="http://schemas.microsoft.com/office/drawing/2014/main" id="{F2329691-4D5D-B52F-7C18-5B2E5BB37D62}"/>
              </a:ext>
            </a:extLst>
          </p:cNvPr>
          <p:cNvSpPr>
            <a:spLocks noGrp="1"/>
          </p:cNvSpPr>
          <p:nvPr>
            <p:ph idx="1"/>
          </p:nvPr>
        </p:nvSpPr>
        <p:spPr/>
        <p:txBody>
          <a:bodyPr>
            <a:normAutofit lnSpcReduction="10000"/>
          </a:bodyPr>
          <a:lstStyle/>
          <a:p>
            <a:pPr marL="342900" indent="-342900">
              <a:lnSpc>
                <a:spcPct val="107000"/>
              </a:lnSpc>
              <a:spcBef>
                <a:spcPts val="0"/>
              </a:spcBef>
              <a:spcAft>
                <a:spcPts val="12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Identifying all important positions in a Scouting unit</a:t>
            </a:r>
          </a:p>
          <a:p>
            <a:pPr marL="342900" indent="-342900">
              <a:lnSpc>
                <a:spcPct val="107000"/>
              </a:lnSpc>
              <a:spcBef>
                <a:spcPts val="0"/>
              </a:spcBef>
              <a:spcAft>
                <a:spcPts val="12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Identifying current volunteers </a:t>
            </a:r>
            <a:r>
              <a:rPr lang="en-US" dirty="0">
                <a:ea typeface="Calibri" panose="020F0502020204030204" pitchFamily="34" charset="0"/>
                <a:cs typeface="Times New Roman" panose="02020603050405020304" pitchFamily="18" charset="0"/>
              </a:rPr>
              <a:t>and</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effectLst/>
                <a:latin typeface="Calibri" panose="020F0502020204030204" pitchFamily="34" charset="0"/>
                <a:ea typeface="Calibri" panose="020F0502020204030204" pitchFamily="34" charset="0"/>
              </a:rPr>
              <a:t>their time served in unit positions</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Bef>
                <a:spcPts val="0"/>
              </a:spcBef>
              <a:spcAft>
                <a:spcPts val="12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Working with unit leadership to identify replacement candidates</a:t>
            </a:r>
          </a:p>
          <a:p>
            <a:pPr>
              <a:lnSpc>
                <a:spcPct val="107000"/>
              </a:lnSpc>
              <a:spcBef>
                <a:spcPts val="0"/>
              </a:spcBef>
              <a:spcAft>
                <a:spcPts val="1200"/>
              </a:spcAft>
            </a:pPr>
            <a:r>
              <a:rPr lang="en-US" dirty="0">
                <a:latin typeface="Calibri" panose="020F0502020204030204" pitchFamily="34" charset="0"/>
                <a:ea typeface="Calibri" panose="020F0502020204030204" pitchFamily="34" charset="0"/>
                <a:cs typeface="Times New Roman" panose="02020603050405020304" pitchFamily="18" charset="0"/>
              </a:rPr>
              <a:t> Updating list of current volunteers and potential replacements</a:t>
            </a:r>
            <a:endParaRPr lang="en-US" sz="4800" dirty="0"/>
          </a:p>
          <a:p>
            <a:endParaRPr lang="en-US" dirty="0"/>
          </a:p>
        </p:txBody>
      </p:sp>
    </p:spTree>
    <p:extLst>
      <p:ext uri="{BB962C8B-B14F-4D97-AF65-F5344CB8AC3E}">
        <p14:creationId xmlns:p14="http://schemas.microsoft.com/office/powerpoint/2010/main" val="1551240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7DDA4-497F-F0A0-2D08-540C717ACF8D}"/>
              </a:ext>
            </a:extLst>
          </p:cNvPr>
          <p:cNvSpPr>
            <a:spLocks noGrp="1"/>
          </p:cNvSpPr>
          <p:nvPr>
            <p:ph type="title"/>
          </p:nvPr>
        </p:nvSpPr>
        <p:spPr/>
        <p:txBody>
          <a:bodyPr/>
          <a:lstStyle/>
          <a:p>
            <a:r>
              <a:rPr lang="en-US" dirty="0"/>
              <a:t>Succession Planning Activity</a:t>
            </a:r>
          </a:p>
        </p:txBody>
      </p:sp>
      <p:pic>
        <p:nvPicPr>
          <p:cNvPr id="1026" name="Picture 2" descr="Passing the Torch: 4 Tips to Ensure That You Thrive As a Successor-CEO">
            <a:extLst>
              <a:ext uri="{FF2B5EF4-FFF2-40B4-BE49-F238E27FC236}">
                <a16:creationId xmlns:a16="http://schemas.microsoft.com/office/drawing/2014/main" id="{01573C94-18FD-A438-33A6-F56F077EE90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31680" y="1742498"/>
            <a:ext cx="6528639" cy="4351338"/>
          </a:xfrm>
          <a:prstGeom prst="rect">
            <a:avLst/>
          </a:prstGeom>
          <a:noFill/>
          <a:ln>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027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B0C95-79B7-6CA9-0E02-8EFDF5018533}"/>
              </a:ext>
            </a:extLst>
          </p:cNvPr>
          <p:cNvSpPr>
            <a:spLocks noGrp="1"/>
          </p:cNvSpPr>
          <p:nvPr>
            <p:ph type="title"/>
          </p:nvPr>
        </p:nvSpPr>
        <p:spPr>
          <a:xfrm>
            <a:off x="0" y="228656"/>
            <a:ext cx="5747657" cy="1179519"/>
          </a:xfrm>
        </p:spPr>
        <p:txBody>
          <a:bodyPr/>
          <a:lstStyle/>
          <a:p>
            <a:r>
              <a:rPr lang="en-US" dirty="0"/>
              <a:t>Identification of </a:t>
            </a:r>
            <a:br>
              <a:rPr lang="en-US" dirty="0"/>
            </a:br>
            <a:r>
              <a:rPr lang="en-US" dirty="0"/>
              <a:t>Positions in a Unit</a:t>
            </a:r>
          </a:p>
        </p:txBody>
      </p:sp>
      <p:sp>
        <p:nvSpPr>
          <p:cNvPr id="3" name="Content Placeholder 2">
            <a:extLst>
              <a:ext uri="{FF2B5EF4-FFF2-40B4-BE49-F238E27FC236}">
                <a16:creationId xmlns:a16="http://schemas.microsoft.com/office/drawing/2014/main" id="{FDBF2208-0E24-EC79-87FA-AE41A5A19562}"/>
              </a:ext>
            </a:extLst>
          </p:cNvPr>
          <p:cNvSpPr>
            <a:spLocks noGrp="1"/>
          </p:cNvSpPr>
          <p:nvPr>
            <p:ph idx="1"/>
          </p:nvPr>
        </p:nvSpPr>
        <p:spPr>
          <a:xfrm>
            <a:off x="2776728" y="1825625"/>
            <a:ext cx="6638544" cy="4351338"/>
          </a:xfrm>
        </p:spPr>
        <p:txBody>
          <a:bodyPr/>
          <a:lstStyle/>
          <a:p>
            <a:pPr marL="0" indent="0">
              <a:buNone/>
            </a:pPr>
            <a:r>
              <a:rPr lang="en-US" dirty="0"/>
              <a:t>Create a list of:</a:t>
            </a:r>
          </a:p>
          <a:p>
            <a:r>
              <a:rPr lang="en-US" dirty="0"/>
              <a:t>The primary roles</a:t>
            </a:r>
          </a:p>
          <a:p>
            <a:r>
              <a:rPr lang="en-US" dirty="0"/>
              <a:t>Ongoing support needed</a:t>
            </a:r>
          </a:p>
          <a:p>
            <a:r>
              <a:rPr lang="en-US" dirty="0"/>
              <a:t>Short-term support needed</a:t>
            </a:r>
          </a:p>
          <a:p>
            <a:r>
              <a:rPr lang="en-US" dirty="0"/>
              <a:t>Volunteer positions they would like to create or need</a:t>
            </a:r>
          </a:p>
          <a:p>
            <a:endParaRPr lang="en-US" dirty="0"/>
          </a:p>
          <a:p>
            <a:pPr marL="0" indent="0">
              <a:buNone/>
            </a:pPr>
            <a:endParaRPr lang="en-US" dirty="0"/>
          </a:p>
        </p:txBody>
      </p:sp>
    </p:spTree>
    <p:extLst>
      <p:ext uri="{BB962C8B-B14F-4D97-AF65-F5344CB8AC3E}">
        <p14:creationId xmlns:p14="http://schemas.microsoft.com/office/powerpoint/2010/main" val="118426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BE3F1-F37C-2EFD-B190-DD1BDD94A3B2}"/>
              </a:ext>
            </a:extLst>
          </p:cNvPr>
          <p:cNvSpPr>
            <a:spLocks noGrp="1"/>
          </p:cNvSpPr>
          <p:nvPr>
            <p:ph type="title"/>
          </p:nvPr>
        </p:nvSpPr>
        <p:spPr/>
        <p:txBody>
          <a:bodyPr/>
          <a:lstStyle/>
          <a:p>
            <a:r>
              <a:rPr lang="en-US" dirty="0"/>
              <a:t>Current Volunteers</a:t>
            </a:r>
          </a:p>
        </p:txBody>
      </p:sp>
      <p:sp>
        <p:nvSpPr>
          <p:cNvPr id="3" name="Content Placeholder 2">
            <a:extLst>
              <a:ext uri="{FF2B5EF4-FFF2-40B4-BE49-F238E27FC236}">
                <a16:creationId xmlns:a16="http://schemas.microsoft.com/office/drawing/2014/main" id="{EA120CB3-5C26-3927-795F-58B612D1C585}"/>
              </a:ext>
            </a:extLst>
          </p:cNvPr>
          <p:cNvSpPr>
            <a:spLocks noGrp="1"/>
          </p:cNvSpPr>
          <p:nvPr>
            <p:ph idx="1"/>
          </p:nvPr>
        </p:nvSpPr>
        <p:spPr/>
        <p:txBody>
          <a:bodyPr/>
          <a:lstStyle/>
          <a:p>
            <a:endParaRPr lang="en-US" dirty="0"/>
          </a:p>
          <a:p>
            <a:r>
              <a:rPr lang="en-US" dirty="0"/>
              <a:t>Accept change is positive and necessary</a:t>
            </a:r>
          </a:p>
          <a:p>
            <a:r>
              <a:rPr lang="en-US" dirty="0"/>
              <a:t>Identify current volunteers and their tenure</a:t>
            </a:r>
          </a:p>
          <a:p>
            <a:r>
              <a:rPr lang="en-US" dirty="0"/>
              <a:t>Determine their job satisfaction</a:t>
            </a:r>
          </a:p>
          <a:p>
            <a:r>
              <a:rPr lang="en-US" dirty="0"/>
              <a:t>Ask about their interest in continuing</a:t>
            </a:r>
          </a:p>
          <a:p>
            <a:r>
              <a:rPr lang="en-US" dirty="0"/>
              <a:t>Address their concerns</a:t>
            </a:r>
          </a:p>
        </p:txBody>
      </p:sp>
    </p:spTree>
    <p:extLst>
      <p:ext uri="{BB962C8B-B14F-4D97-AF65-F5344CB8AC3E}">
        <p14:creationId xmlns:p14="http://schemas.microsoft.com/office/powerpoint/2010/main" val="15296554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2988</Words>
  <Application>Microsoft Office PowerPoint</Application>
  <PresentationFormat>Widescreen</PresentationFormat>
  <Paragraphs>455</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Symbol</vt:lpstr>
      <vt:lpstr>Times New Roman</vt:lpstr>
      <vt:lpstr>Trebuchet MS</vt:lpstr>
      <vt:lpstr>Office Theme</vt:lpstr>
      <vt:lpstr>    MCS 310 Succession  Planning    </vt:lpstr>
      <vt:lpstr>Course Objectives</vt:lpstr>
      <vt:lpstr>PowerPoint Presentation</vt:lpstr>
      <vt:lpstr>Understanding Unit Culture</vt:lpstr>
      <vt:lpstr>Growing Unit Leadership</vt:lpstr>
      <vt:lpstr> Succession Planning Steps</vt:lpstr>
      <vt:lpstr>Succession Planning Activity</vt:lpstr>
      <vt:lpstr>Identification of  Positions in a Unit</vt:lpstr>
      <vt:lpstr>Current Volunteers</vt:lpstr>
      <vt:lpstr>Future Volunteers</vt:lpstr>
      <vt:lpstr>Sample Volunteer Succession Plan Chart</vt:lpstr>
      <vt:lpstr>Continue Succession Plan</vt:lpstr>
      <vt:lpstr>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MCS 310 Succession  Planning</dc:title>
  <dc:creator>Kresha Alvarado</dc:creator>
  <cp:lastModifiedBy>Kresha Alvarado</cp:lastModifiedBy>
  <cp:revision>23</cp:revision>
  <dcterms:created xsi:type="dcterms:W3CDTF">2025-02-10T18:13:23Z</dcterms:created>
  <dcterms:modified xsi:type="dcterms:W3CDTF">2025-09-04T19:41:09Z</dcterms:modified>
</cp:coreProperties>
</file>