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96" r:id="rId2"/>
    <p:sldId id="289" r:id="rId3"/>
    <p:sldId id="325" r:id="rId4"/>
    <p:sldId id="335" r:id="rId5"/>
    <p:sldId id="340" r:id="rId6"/>
    <p:sldId id="341" r:id="rId7"/>
    <p:sldId id="324" r:id="rId8"/>
    <p:sldId id="346" r:id="rId9"/>
    <p:sldId id="342" r:id="rId10"/>
    <p:sldId id="337" r:id="rId11"/>
    <p:sldId id="343" r:id="rId12"/>
    <p:sldId id="344" r:id="rId13"/>
    <p:sldId id="345" r:id="rId14"/>
    <p:sldId id="295" r:id="rId15"/>
    <p:sldId id="313" r:id="rId16"/>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ZCxXOnX/P/Vdg5ICHOPW6A==" hashData="JLQUVJH/05zNoCgjwR5AYzbjX/Q/E0KPnOtGy3LBKm69R6AhufAG3qgT6bbVhJaVkAJeZ56oUW/waQ077PiDVw=="/>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a Hudson" initials="RH" lastIdx="1" clrIdx="0">
    <p:extLst>
      <p:ext uri="{19B8F6BF-5375-455C-9EA6-DF929625EA0E}">
        <p15:presenceInfo xmlns:p15="http://schemas.microsoft.com/office/powerpoint/2012/main" userId="73bcebbf40f06d3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37F9"/>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80826" autoAdjust="0"/>
  </p:normalViewPr>
  <p:slideViewPr>
    <p:cSldViewPr snapToGrid="0">
      <p:cViewPr varScale="1">
        <p:scale>
          <a:sx n="59" d="100"/>
          <a:sy n="59" d="100"/>
        </p:scale>
        <p:origin x="1536" y="60"/>
      </p:cViewPr>
      <p:guideLst>
        <p:guide orient="horz" pos="2160"/>
        <p:guide pos="2880"/>
      </p:guideLst>
    </p:cSldViewPr>
  </p:slideViewPr>
  <p:notesTextViewPr>
    <p:cViewPr>
      <p:scale>
        <a:sx n="1" d="1"/>
        <a:sy n="1" d="1"/>
      </p:scale>
      <p:origin x="0" y="0"/>
    </p:cViewPr>
  </p:notesTextViewPr>
  <p:sorterViewPr>
    <p:cViewPr>
      <p:scale>
        <a:sx n="100" d="100"/>
        <a:sy n="100" d="100"/>
      </p:scale>
      <p:origin x="0" y="-2424"/>
    </p:cViewPr>
  </p:sorterViewPr>
  <p:notesViewPr>
    <p:cSldViewPr snapToGrid="0">
      <p:cViewPr>
        <p:scale>
          <a:sx n="50" d="100"/>
          <a:sy n="50" d="100"/>
        </p:scale>
        <p:origin x="2898"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1728"/>
          </a:xfrm>
          <a:prstGeom prst="rect">
            <a:avLst/>
          </a:prstGeom>
        </p:spPr>
        <p:txBody>
          <a:bodyPr vert="horz" lIns="95747" tIns="47873" rIns="95747" bIns="47873" rtlCol="0"/>
          <a:lstStyle>
            <a:lvl1pPr algn="l">
              <a:defRPr sz="1300"/>
            </a:lvl1pPr>
          </a:lstStyle>
          <a:p>
            <a:endParaRPr lang="en-US"/>
          </a:p>
        </p:txBody>
      </p:sp>
      <p:sp>
        <p:nvSpPr>
          <p:cNvPr id="3" name="Date Placeholder 2"/>
          <p:cNvSpPr>
            <a:spLocks noGrp="1"/>
          </p:cNvSpPr>
          <p:nvPr>
            <p:ph type="dt" idx="1"/>
          </p:nvPr>
        </p:nvSpPr>
        <p:spPr>
          <a:xfrm>
            <a:off x="4143588" y="0"/>
            <a:ext cx="3169921" cy="481728"/>
          </a:xfrm>
          <a:prstGeom prst="rect">
            <a:avLst/>
          </a:prstGeom>
        </p:spPr>
        <p:txBody>
          <a:bodyPr vert="horz" lIns="95747" tIns="47873" rIns="95747" bIns="47873" rtlCol="0"/>
          <a:lstStyle>
            <a:lvl1pPr algn="r">
              <a:defRPr sz="1300"/>
            </a:lvl1pPr>
          </a:lstStyle>
          <a:p>
            <a:fld id="{225C3D78-A558-4A5C-A220-47B2F40F1CF1}" type="datetimeFigureOut">
              <a:rPr lang="en-US" smtClean="0"/>
              <a:t>2/8/2022</a:t>
            </a:fld>
            <a:endParaRPr lang="en-US"/>
          </a:p>
        </p:txBody>
      </p:sp>
      <p:sp>
        <p:nvSpPr>
          <p:cNvPr id="4" name="Slide Image Placeholder 3"/>
          <p:cNvSpPr>
            <a:spLocks noGrp="1" noRot="1" noChangeAspect="1"/>
          </p:cNvSpPr>
          <p:nvPr>
            <p:ph type="sldImg" idx="2"/>
          </p:nvPr>
        </p:nvSpPr>
        <p:spPr>
          <a:xfrm>
            <a:off x="2486025" y="647700"/>
            <a:ext cx="2343150" cy="1758950"/>
          </a:xfrm>
          <a:prstGeom prst="rect">
            <a:avLst/>
          </a:prstGeom>
          <a:noFill/>
          <a:ln w="12700">
            <a:solidFill>
              <a:prstClr val="black"/>
            </a:solidFill>
          </a:ln>
        </p:spPr>
        <p:txBody>
          <a:bodyPr vert="horz" lIns="95747" tIns="47873" rIns="95747" bIns="47873" rtlCol="0" anchor="ctr"/>
          <a:lstStyle/>
          <a:p>
            <a:endParaRPr lang="en-US"/>
          </a:p>
        </p:txBody>
      </p:sp>
      <p:sp>
        <p:nvSpPr>
          <p:cNvPr id="5" name="Notes Placeholder 4"/>
          <p:cNvSpPr>
            <a:spLocks noGrp="1"/>
          </p:cNvSpPr>
          <p:nvPr>
            <p:ph type="body" sz="quarter" idx="3"/>
          </p:nvPr>
        </p:nvSpPr>
        <p:spPr>
          <a:xfrm>
            <a:off x="293944" y="2572900"/>
            <a:ext cx="6693909" cy="6331226"/>
          </a:xfrm>
          <a:prstGeom prst="rect">
            <a:avLst/>
          </a:prstGeom>
        </p:spPr>
        <p:txBody>
          <a:bodyPr vert="horz" lIns="95747" tIns="47873" rIns="95747" bIns="4787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1" cy="481727"/>
          </a:xfrm>
          <a:prstGeom prst="rect">
            <a:avLst/>
          </a:prstGeom>
        </p:spPr>
        <p:txBody>
          <a:bodyPr vert="horz" lIns="95747" tIns="47873" rIns="95747" bIns="47873"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4"/>
            <a:ext cx="3169921" cy="481727"/>
          </a:xfrm>
          <a:prstGeom prst="rect">
            <a:avLst/>
          </a:prstGeom>
        </p:spPr>
        <p:txBody>
          <a:bodyPr vert="horz" lIns="95747" tIns="47873" rIns="95747" bIns="47873" rtlCol="0" anchor="b"/>
          <a:lstStyle>
            <a:lvl1pPr algn="r">
              <a:defRPr sz="13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6025" y="647700"/>
            <a:ext cx="2343150" cy="17589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a:t>
            </a:r>
            <a:r>
              <a:rPr lang="en-US" sz="1200" kern="1200">
                <a:solidFill>
                  <a:schemeClr val="tx1"/>
                </a:solidFill>
                <a:effectLst/>
                <a:latin typeface="+mn-lt"/>
                <a:ea typeface="+mn-ea"/>
                <a:cs typeface="+mn-cs"/>
              </a:rPr>
              <a:t>course defines purpose </a:t>
            </a:r>
            <a:r>
              <a:rPr lang="en-US" sz="1200" kern="1200" dirty="0">
                <a:solidFill>
                  <a:schemeClr val="tx1"/>
                </a:solidFill>
                <a:effectLst/>
                <a:latin typeface="+mn-lt"/>
                <a:ea typeface="+mn-ea"/>
                <a:cs typeface="+mn-cs"/>
              </a:rPr>
              <a:t>of assistant district commissioners and how that role benefits commissioner services at the district level.</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3513740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kern="1200" dirty="0">
                <a:solidFill>
                  <a:schemeClr val="tx1"/>
                </a:solidFill>
                <a:effectLst/>
                <a:ea typeface="+mn-ea"/>
                <a:cs typeface="+mn-cs"/>
              </a:rPr>
              <a:t>ASK: What do you think ADC responsibilities might be?</a:t>
            </a:r>
          </a:p>
          <a:p>
            <a:pPr algn="just"/>
            <a:r>
              <a:rPr lang="en-US" b="0" kern="1200" dirty="0">
                <a:solidFill>
                  <a:schemeClr val="tx1"/>
                </a:solidFill>
                <a:effectLst/>
                <a:ea typeface="+mn-ea"/>
                <a:cs typeface="+mn-cs"/>
              </a:rPr>
              <a:t>Gather as many possibilities as participants can think of. (These may be listed on chart/whiteboard/ smartboard)</a:t>
            </a:r>
          </a:p>
          <a:p>
            <a:pPr marL="0" marR="0" algn="just">
              <a:spcBef>
                <a:spcPts val="0"/>
              </a:spcBef>
              <a:spcAft>
                <a:spcPts val="0"/>
              </a:spcAft>
            </a:pPr>
            <a:r>
              <a:rPr lang="en-US" dirty="0">
                <a:effectLst/>
                <a:ea typeface="Times New Roman" panose="02020603050405020304" pitchFamily="18" charset="0"/>
                <a:cs typeface="Calibri" panose="020F0502020204030204" pitchFamily="34" charset="0"/>
              </a:rPr>
              <a:t> </a:t>
            </a:r>
            <a:endParaRPr lang="en-US" dirty="0">
              <a:effectLst/>
              <a:ea typeface="Times New Roman" panose="02020603050405020304" pitchFamily="18" charset="0"/>
            </a:endParaRPr>
          </a:p>
          <a:p>
            <a:pPr marL="0" marR="0" algn="just">
              <a:spcBef>
                <a:spcPts val="0"/>
              </a:spcBef>
              <a:spcAft>
                <a:spcPts val="0"/>
              </a:spcAft>
            </a:pPr>
            <a:r>
              <a:rPr lang="en-US" b="1" dirty="0">
                <a:effectLst/>
                <a:ea typeface="Times New Roman" panose="02020603050405020304" pitchFamily="18" charset="0"/>
                <a:cs typeface="Calibri" panose="020F0502020204030204" pitchFamily="34" charset="0"/>
              </a:rPr>
              <a:t>Major responsibilities include:</a:t>
            </a:r>
            <a:r>
              <a:rPr lang="en-US" dirty="0">
                <a:effectLst/>
                <a:ea typeface="Times New Roman" panose="02020603050405020304" pitchFamily="18" charset="0"/>
                <a:cs typeface="Calibri" panose="020F0502020204030204" pitchFamily="34" charset="0"/>
              </a:rPr>
              <a:t> the district commissioner may build the team that best fits your district, and then leads that team.  Assistant district commissioners in turn, meet with their assigned unit commissioners monthly and reports back to the </a:t>
            </a:r>
            <a:r>
              <a:rPr lang="en-US" dirty="0">
                <a:effectLst/>
                <a:ea typeface="Times New Roman" panose="02020603050405020304" pitchFamily="18" charset="0"/>
              </a:rPr>
              <a:t>district commissioner</a:t>
            </a:r>
            <a:r>
              <a:rPr lang="en-US" dirty="0">
                <a:effectLst/>
                <a:ea typeface="Times New Roman" panose="02020603050405020304" pitchFamily="18" charset="0"/>
                <a:cs typeface="Calibri" panose="020F0502020204030204" pitchFamily="34" charset="0"/>
              </a:rPr>
              <a:t> when necessary.</a:t>
            </a:r>
            <a:endParaRPr lang="en-US" dirty="0">
              <a:effectLst/>
              <a:ea typeface="Times New Roman" panose="02020603050405020304" pitchFamily="18" charset="0"/>
            </a:endParaRPr>
          </a:p>
          <a:p>
            <a:pPr marL="0" marR="0" algn="just">
              <a:spcBef>
                <a:spcPts val="0"/>
              </a:spcBef>
              <a:spcAft>
                <a:spcPts val="0"/>
              </a:spcAft>
            </a:pPr>
            <a:r>
              <a:rPr lang="en-US" dirty="0">
                <a:effectLst/>
                <a:ea typeface="Times New Roman" panose="02020603050405020304" pitchFamily="18" charset="0"/>
                <a:cs typeface="Calibri" panose="020F0502020204030204" pitchFamily="34" charset="0"/>
              </a:rPr>
              <a:t> </a:t>
            </a:r>
            <a:endParaRPr lang="en-US" dirty="0">
              <a:effectLst/>
              <a:ea typeface="Times New Roman" panose="02020603050405020304" pitchFamily="18" charset="0"/>
            </a:endParaRPr>
          </a:p>
          <a:p>
            <a:pPr marL="0" marR="0" algn="just">
              <a:spcBef>
                <a:spcPts val="0"/>
              </a:spcBef>
              <a:spcAft>
                <a:spcPts val="0"/>
              </a:spcAft>
            </a:pPr>
            <a:r>
              <a:rPr lang="en-US" dirty="0">
                <a:effectLst/>
                <a:ea typeface="Times New Roman" panose="02020603050405020304" pitchFamily="18" charset="0"/>
                <a:cs typeface="Calibri" panose="020F0502020204030204" pitchFamily="34" charset="0"/>
              </a:rPr>
              <a:t>Assistant district commissioners take ownership of their part of the district team of commissioners to ensure that all units are well cared for throughout the year.</a:t>
            </a:r>
            <a:endParaRPr lang="en-US" dirty="0">
              <a:effectLst/>
              <a:ea typeface="Times New Roman" panose="02020603050405020304" pitchFamily="18" charset="0"/>
            </a:endParaRPr>
          </a:p>
          <a:p>
            <a:pPr marL="0" marR="0" algn="just">
              <a:spcBef>
                <a:spcPts val="0"/>
              </a:spcBef>
              <a:spcAft>
                <a:spcPts val="0"/>
              </a:spcAft>
            </a:pPr>
            <a:endParaRPr lang="en-US" dirty="0">
              <a:effectLst/>
              <a:ea typeface="Times New Roman" panose="02020603050405020304" pitchFamily="18" charset="0"/>
              <a:cs typeface="Calibri" panose="020F0502020204030204" pitchFamily="34" charset="0"/>
            </a:endParaRPr>
          </a:p>
          <a:p>
            <a:pPr marL="0" marR="0" algn="just">
              <a:spcBef>
                <a:spcPts val="0"/>
              </a:spcBef>
              <a:spcAft>
                <a:spcPts val="0"/>
              </a:spcAft>
            </a:pPr>
            <a:r>
              <a:rPr lang="en-US" b="1" dirty="0">
                <a:effectLst/>
                <a:ea typeface="Times New Roman" panose="02020603050405020304" pitchFamily="18" charset="0"/>
                <a:cs typeface="Calibri" panose="020F0502020204030204" pitchFamily="34" charset="0"/>
              </a:rPr>
              <a:t>(Next 3 slides)</a:t>
            </a:r>
            <a:endParaRPr lang="en-US" b="1" dirty="0">
              <a:effectLst/>
              <a:ea typeface="Times New Roman" panose="02020603050405020304" pitchFamily="18" charset="0"/>
            </a:endParaRPr>
          </a:p>
          <a:p>
            <a:pPr algn="just"/>
            <a:endParaRPr lang="en-US" kern="1200" dirty="0">
              <a:solidFill>
                <a:schemeClr val="tx1"/>
              </a:solidFill>
              <a:effectLst/>
              <a:ea typeface="+mn-ea"/>
              <a:cs typeface="+mn-cs"/>
            </a:endParaRPr>
          </a:p>
          <a:p>
            <a:pPr algn="just"/>
            <a:r>
              <a:rPr lang="en-US" b="1" kern="1200" dirty="0">
                <a:solidFill>
                  <a:schemeClr val="tx1"/>
                </a:solidFill>
                <a:effectLst/>
                <a:ea typeface="+mn-ea"/>
                <a:cs typeface="+mn-cs"/>
              </a:rPr>
              <a:t> </a:t>
            </a:r>
            <a:endParaRPr lang="en-US" kern="1200" dirty="0">
              <a:solidFill>
                <a:schemeClr val="tx1"/>
              </a:solidFill>
              <a:effectLst/>
              <a:ea typeface="+mn-ea"/>
              <a:cs typeface="+mn-cs"/>
            </a:endParaRPr>
          </a:p>
          <a:p>
            <a:pPr lvl="0"/>
            <a:endParaRPr lang="en-US" sz="1300" dirty="0"/>
          </a:p>
        </p:txBody>
      </p:sp>
      <p:sp>
        <p:nvSpPr>
          <p:cNvPr id="4" name="Slide Number Placeholder 3"/>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178435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dirty="0">
                <a:solidFill>
                  <a:schemeClr val="tx1"/>
                </a:solidFill>
                <a:effectLst/>
                <a:ea typeface="+mn-ea"/>
                <a:cs typeface="+mn-cs"/>
              </a:rPr>
              <a:t>Assistant District Commissioner Roles</a:t>
            </a:r>
          </a:p>
          <a:p>
            <a:endParaRPr lang="en-US" kern="1200" dirty="0">
              <a:solidFill>
                <a:schemeClr val="tx1"/>
              </a:solidFill>
              <a:effectLst/>
              <a:ea typeface="+mn-ea"/>
              <a:cs typeface="+mn-cs"/>
            </a:endParaRP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Become familiar with the vision the district commissioner has created and understand your role in fulfilling the vision.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Recruit enough unit commissioners to serve their assigned units and area.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Conduct personal coaching and orientation sessions for unit commissioners.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Maintain regular contact with their unit commissioners to provide guidance in unit service needs. </a:t>
            </a:r>
          </a:p>
          <a:p>
            <a:endParaRPr lang="en-US" kern="1200" dirty="0">
              <a:solidFill>
                <a:schemeClr val="tx1"/>
              </a:solidFill>
              <a:effectLst/>
              <a:ea typeface="+mn-ea"/>
              <a:cs typeface="+mn-cs"/>
            </a:endParaRPr>
          </a:p>
          <a:p>
            <a:r>
              <a:rPr lang="en-US" b="1" kern="1200" dirty="0">
                <a:solidFill>
                  <a:schemeClr val="tx1"/>
                </a:solidFill>
                <a:effectLst/>
                <a:ea typeface="+mn-ea"/>
                <a:cs typeface="+mn-cs"/>
              </a:rPr>
              <a:t>(continue on next slide)</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2896418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kern="1200" dirty="0">
                <a:solidFill>
                  <a:schemeClr val="tx1"/>
                </a:solidFill>
                <a:effectLst/>
                <a:ea typeface="+mn-ea"/>
                <a:cs typeface="+mn-cs"/>
              </a:rPr>
              <a:t>ADC Roles (continued)</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Meet with their team of unit commissioners at the monthly district commissioner meeting to plan specific actions to help units be more successful.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Serve units with no assigned unit commissioner.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Help unit commissioners evaluate and improve their unit service performance.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Assist unit commissioners in using Commissioner Tools, including adding entries for commissioners who are unable to add their own.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kern="1200" dirty="0">
              <a:solidFill>
                <a:schemeClr val="tx1"/>
              </a:solidFill>
              <a:effectLs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kern="1200" dirty="0">
              <a:solidFill>
                <a:schemeClr val="tx1"/>
              </a:solidFill>
              <a:effectLs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kern="1200" dirty="0">
                <a:solidFill>
                  <a:schemeClr val="tx1"/>
                </a:solidFill>
                <a:effectLst/>
                <a:ea typeface="+mn-ea"/>
                <a:cs typeface="+mn-cs"/>
              </a:rPr>
              <a:t>(continue on next slide)</a:t>
            </a:r>
            <a:endParaRPr lang="en-US" kern="1200" dirty="0">
              <a:solidFill>
                <a:schemeClr val="tx1"/>
              </a:solidFill>
              <a:effectLst/>
              <a:ea typeface="+mn-ea"/>
              <a:cs typeface="+mn-cs"/>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1716384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mn-ea"/>
                <a:cs typeface="+mn-cs"/>
              </a:rPr>
              <a:t>ADC Roles (continued)</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Track charter renewal status of all their units.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Use Commissioner Tools to review the health of the units; review commissioner activity in recording contacts and creating unit service plans; and monitor roundtable attendance. </a:t>
            </a:r>
          </a:p>
          <a:p>
            <a:pPr marL="285750" marR="0" indent="-285750">
              <a:spcBef>
                <a:spcPts val="0"/>
              </a:spcBef>
              <a:spcAft>
                <a:spcPts val="0"/>
              </a:spcAft>
              <a:buFont typeface="Arial" panose="020B0604020202020204" pitchFamily="34" charset="0"/>
              <a:buChar char="•"/>
            </a:pPr>
            <a:r>
              <a:rPr lang="en-US" dirty="0">
                <a:effectLst/>
                <a:ea typeface="Times New Roman" panose="02020603050405020304" pitchFamily="18" charset="0"/>
              </a:rPr>
              <a:t>Be sure to recognize the accomplishments of the commissioners in your charge.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Distribute handout “ Major Assistant District Commissioner’s Responsibilities” – 1 per participant</a:t>
            </a:r>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2758153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6025" y="647700"/>
            <a:ext cx="2343150" cy="175895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Summary/Conclusion/Review – 5 minutes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Class Review</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Ask:</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What makes a good assistant district commissioner?</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What is the relationship between assistant district commissioners and the district commissioner?</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Are all assistant district commissioner’s roles and functions the same? </a:t>
            </a:r>
          </a:p>
          <a:p>
            <a:pPr marL="0" indent="0">
              <a:buFont typeface="Arial" panose="020B0604020202020204" pitchFamily="34" charset="0"/>
              <a:buNone/>
            </a:pP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district may have one or more assistant district commissioners. Each is responsible for an assigned share of the units in the district and the unit commissioners who serve those units.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They work closely with the district commissioner and district executive.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3987057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6025" y="647700"/>
            <a:ext cx="2343150" cy="1758950"/>
          </a:xfrm>
        </p:spPr>
      </p:sp>
      <p:sp>
        <p:nvSpPr>
          <p:cNvPr id="3" name="Notes Placeholder 2"/>
          <p:cNvSpPr>
            <a:spLocks noGrp="1"/>
          </p:cNvSpPr>
          <p:nvPr>
            <p:ph type="body" idx="1"/>
          </p:nvPr>
        </p:nvSpPr>
        <p:spPr/>
        <p:txBody>
          <a:bodyPr/>
          <a:lstStyle/>
          <a:p>
            <a:r>
              <a:rPr lang="en-US" dirty="0"/>
              <a:t>Guide participants to answer their own questions. </a:t>
            </a:r>
          </a:p>
        </p:txBody>
      </p:sp>
      <p:sp>
        <p:nvSpPr>
          <p:cNvPr id="4" name="Slide Number Placeholder 3"/>
          <p:cNvSpPr>
            <a:spLocks noGrp="1"/>
          </p:cNvSpPr>
          <p:nvPr>
            <p:ph type="sldNum" sz="quarter" idx="10"/>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821916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Introduce the learning objectives, noting that by the end of this session, each participant should…</a:t>
            </a:r>
          </a:p>
          <a:p>
            <a:endParaRPr lang="en-US" sz="1200" b="1" kern="1200" dirty="0">
              <a:solidFill>
                <a:schemeClr val="tx1"/>
              </a:solidFill>
              <a:effectLst/>
              <a:latin typeface="+mn-lt"/>
              <a:ea typeface="+mn-ea"/>
              <a:cs typeface="+mn-cs"/>
            </a:endParaRPr>
          </a:p>
          <a:p>
            <a:pPr marL="171450" indent="-171450">
              <a:spcBef>
                <a:spcPts val="0"/>
              </a:spcBef>
              <a:buFont typeface="Arial" panose="020B0604020202020204" pitchFamily="34" charset="0"/>
              <a:buChar char="•"/>
            </a:pPr>
            <a:r>
              <a:rPr lang="en-US" sz="1200" dirty="0">
                <a:effectLst/>
                <a:latin typeface="Calibri" panose="020F0502020204030204" pitchFamily="34" charset="0"/>
                <a:ea typeface="Calibri" panose="020F0502020204030204" pitchFamily="34" charset="0"/>
              </a:rPr>
              <a:t>Define what makes a good assistant district commissioner.</a:t>
            </a:r>
          </a:p>
          <a:p>
            <a:pPr marL="171450" indent="-171450">
              <a:spcBef>
                <a:spcPts val="0"/>
              </a:spcBef>
              <a:spcAft>
                <a:spcPts val="600"/>
              </a:spcAft>
              <a:buFont typeface="Arial" panose="020B0604020202020204" pitchFamily="34" charset="0"/>
              <a:buChar char="•"/>
            </a:pPr>
            <a:r>
              <a:rPr lang="en-US" sz="1200" dirty="0">
                <a:effectLst/>
                <a:latin typeface="Calibri" panose="020F0502020204030204" pitchFamily="34" charset="0"/>
                <a:ea typeface="Calibri" panose="020F0502020204030204" pitchFamily="34" charset="0"/>
              </a:rPr>
              <a:t>Understand the relationship between assistant district commissioners and the district commissioner.</a:t>
            </a:r>
          </a:p>
          <a:p>
            <a:pPr marL="171450" indent="-171450">
              <a:spcBef>
                <a:spcPts val="0"/>
              </a:spcBef>
              <a:spcAft>
                <a:spcPts val="600"/>
              </a:spcAft>
              <a:buFont typeface="Arial" panose="020B0604020202020204" pitchFamily="34" charset="0"/>
              <a:buChar char="•"/>
            </a:pPr>
            <a:r>
              <a:rPr lang="en-US" sz="1200" dirty="0">
                <a:effectLst/>
                <a:latin typeface="Calibri" panose="020F0502020204030204" pitchFamily="34" charset="0"/>
                <a:ea typeface="Times New Roman" panose="02020603050405020304" pitchFamily="18" charset="0"/>
              </a:rPr>
              <a:t>Discuss the various roles of an assistant district commissioner.</a:t>
            </a:r>
            <a:endParaRPr lang="en-US" sz="1600" dirty="0"/>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3497900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en-US" b="1" dirty="0"/>
              <a:t>Ask participants what traits they think a good assistant district commissioner should have.</a:t>
            </a:r>
          </a:p>
          <a:p>
            <a:pPr lvl="0" algn="just"/>
            <a:endParaRPr lang="en-US" b="1" dirty="0"/>
          </a:p>
          <a:p>
            <a:pPr lvl="0" algn="just"/>
            <a:r>
              <a:rPr lang="en-US" dirty="0"/>
              <a:t>Our dedicated volunteers are passionate about Scouting, but when you get down to the details, they’re not all passionate about the same things.. </a:t>
            </a:r>
          </a:p>
          <a:p>
            <a:pPr lvl="0" algn="just"/>
            <a:endParaRPr lang="en-US" dirty="0"/>
          </a:p>
          <a:p>
            <a:pPr marL="285750" lvl="0" indent="-285750" algn="just">
              <a:buFont typeface="Arial" panose="020B0604020202020204" pitchFamily="34" charset="0"/>
              <a:buChar char="•"/>
            </a:pPr>
            <a:r>
              <a:rPr lang="en-US" dirty="0"/>
              <a:t>Need to be dedicated Scouters who understand the importance of unit service and have a passion for it. </a:t>
            </a:r>
          </a:p>
          <a:p>
            <a:pPr marL="285750" lvl="0" indent="-285750" algn="just">
              <a:buFont typeface="Arial" panose="020B0604020202020204" pitchFamily="34" charset="0"/>
              <a:buChar char="•"/>
            </a:pPr>
            <a:r>
              <a:rPr lang="en-US" dirty="0">
                <a:cs typeface="Arial" pitchFamily="34" charset="0"/>
              </a:rPr>
              <a:t>Diverse backgrounds and ethnicity.  Why? We need to represent the makeup of our communities.</a:t>
            </a:r>
          </a:p>
          <a:p>
            <a:pPr marL="285750" indent="-285750" algn="just" eaLnBrk="1" hangingPunct="1">
              <a:spcBef>
                <a:spcPct val="0"/>
              </a:spcBef>
              <a:buFont typeface="Arial" panose="020B0604020202020204" pitchFamily="34" charset="0"/>
              <a:buChar char="•"/>
            </a:pPr>
            <a:r>
              <a:rPr lang="en-US" dirty="0">
                <a:cs typeface="Arial" pitchFamily="34" charset="0"/>
              </a:rPr>
              <a:t>People with different levels of Scouting skills. The skills can be taught, but a servant’s heart is essential. </a:t>
            </a:r>
          </a:p>
          <a:p>
            <a:pPr algn="just" eaLnBrk="1" hangingPunct="1">
              <a:spcBef>
                <a:spcPct val="0"/>
              </a:spcBef>
            </a:pPr>
            <a:endParaRPr lang="en-US" dirty="0">
              <a:cs typeface="Arial" pitchFamily="34" charset="0"/>
            </a:endParaRPr>
          </a:p>
          <a:p>
            <a:pPr algn="just" eaLnBrk="1" hangingPunct="1">
              <a:spcBef>
                <a:spcPct val="0"/>
              </a:spcBef>
            </a:pPr>
            <a:r>
              <a:rPr lang="en-US" dirty="0">
                <a:cs typeface="Arial" pitchFamily="34" charset="0"/>
              </a:rPr>
              <a:t>Remember - active unit leaders should not be recruited as commissioners. Their unit needs them. </a:t>
            </a:r>
          </a:p>
          <a:p>
            <a:pPr algn="just" eaLnBrk="1" hangingPunct="1">
              <a:spcBef>
                <a:spcPct val="0"/>
              </a:spcBef>
            </a:pPr>
            <a:endParaRPr lang="en-US" sz="1300" dirty="0">
              <a:latin typeface="Lucida Sans" pitchFamily="34" charset="0"/>
              <a:cs typeface="Arial" pitchFamily="34" charset="0"/>
            </a:endParaRPr>
          </a:p>
          <a:p>
            <a:pPr lvl="0"/>
            <a:endParaRPr lang="en-US" sz="1300" dirty="0"/>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3569761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b="1" dirty="0"/>
              <a:t>ASK: </a:t>
            </a:r>
            <a:r>
              <a:rPr lang="en-US" dirty="0"/>
              <a:t>How important is the relationship between the district commissioner and the assistant district commissioners? </a:t>
            </a:r>
            <a:r>
              <a:rPr lang="en-US" b="1" dirty="0"/>
              <a:t>EXPLAIN.</a:t>
            </a:r>
          </a:p>
          <a:p>
            <a:pPr marL="0" indent="0" algn="just">
              <a:buNone/>
            </a:pPr>
            <a:r>
              <a:rPr lang="en-US" b="1" dirty="0"/>
              <a:t>(Elicit responses from participants before proceeding.)</a:t>
            </a:r>
          </a:p>
          <a:p>
            <a:pPr marL="0" indent="0" algn="just">
              <a:buNone/>
            </a:pPr>
            <a:endParaRPr lang="en-US" dirty="0"/>
          </a:p>
          <a:p>
            <a:pPr algn="just"/>
            <a:r>
              <a:rPr lang="en-US" sz="1200" kern="1200" dirty="0">
                <a:solidFill>
                  <a:schemeClr val="tx1"/>
                </a:solidFill>
                <a:effectLst/>
                <a:latin typeface="+mn-lt"/>
                <a:ea typeface="+mn-ea"/>
                <a:cs typeface="+mn-cs"/>
              </a:rPr>
              <a:t>The best district commissioner in the council cannot personally develop and guide all unit commissioners or roundtable commissioners in the district.  Therefore, it becomes necessary for a district commissioner and district executive to work closely with an assistant district commissioner and vice versa.</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Assistant district commissioners may play the following roles:</a:t>
            </a:r>
          </a:p>
          <a:p>
            <a:pPr algn="just"/>
            <a:r>
              <a:rPr lang="en-US" sz="1200" kern="1200" dirty="0">
                <a:solidFill>
                  <a:schemeClr val="tx1"/>
                </a:solidFill>
                <a:effectLst/>
                <a:latin typeface="+mn-lt"/>
                <a:ea typeface="+mn-ea"/>
                <a:cs typeface="+mn-cs"/>
              </a:rPr>
              <a:t> </a:t>
            </a:r>
          </a:p>
          <a:p>
            <a:pPr algn="just"/>
            <a:r>
              <a:rPr lang="en-US" sz="1200" b="1" kern="1200" dirty="0">
                <a:solidFill>
                  <a:schemeClr val="tx1"/>
                </a:solidFill>
                <a:effectLst/>
                <a:latin typeface="+mn-lt"/>
                <a:ea typeface="+mn-ea"/>
                <a:cs typeface="+mn-cs"/>
              </a:rPr>
              <a:t>• A “stand-in.”</a:t>
            </a:r>
            <a:r>
              <a:rPr lang="en-US" sz="1200" kern="1200" dirty="0">
                <a:solidFill>
                  <a:schemeClr val="tx1"/>
                </a:solidFill>
                <a:effectLst/>
                <a:latin typeface="+mn-lt"/>
                <a:ea typeface="+mn-ea"/>
                <a:cs typeface="+mn-cs"/>
              </a:rPr>
              <a:t> Like the vice president of an organization, an assistant district commissioner can be appointed by the district commissioner to act as a substitute when he or she is temporarily unable to serve (e.g., being out of town, ill, etc.).</a:t>
            </a:r>
          </a:p>
          <a:p>
            <a:pPr algn="just"/>
            <a:r>
              <a:rPr lang="en-US" sz="1200" kern="1200" dirty="0">
                <a:solidFill>
                  <a:schemeClr val="tx1"/>
                </a:solidFill>
                <a:effectLst/>
                <a:latin typeface="+mn-lt"/>
                <a:ea typeface="+mn-ea"/>
                <a:cs typeface="+mn-cs"/>
              </a:rPr>
              <a:t> </a:t>
            </a:r>
          </a:p>
          <a:p>
            <a:pPr algn="just"/>
            <a:r>
              <a:rPr lang="en-US" sz="1200" b="1" kern="1200" dirty="0">
                <a:solidFill>
                  <a:schemeClr val="tx1"/>
                </a:solidFill>
                <a:effectLst/>
                <a:latin typeface="+mn-lt"/>
                <a:ea typeface="+mn-ea"/>
                <a:cs typeface="+mn-cs"/>
              </a:rPr>
              <a:t>• A “copilot.”</a:t>
            </a:r>
            <a:r>
              <a:rPr lang="en-US" sz="1200" kern="1200" dirty="0">
                <a:solidFill>
                  <a:schemeClr val="tx1"/>
                </a:solidFill>
                <a:effectLst/>
                <a:latin typeface="+mn-lt"/>
                <a:ea typeface="+mn-ea"/>
                <a:cs typeface="+mn-cs"/>
              </a:rPr>
              <a:t> A good assistant does more than wait for emergency action. An assistant should share the weight of leadership as determined by the district commissioner. There are many ways that the assistant can help: for example, by handling topics at the district commissioner’s cabinet meetings, or helping to guide a new commissioner.</a:t>
            </a:r>
          </a:p>
          <a:p>
            <a:pPr marL="0" indent="0" algn="just">
              <a:buNone/>
            </a:pPr>
            <a:endParaRPr lang="en-US" dirty="0"/>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1046108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kern="1200" dirty="0">
                <a:solidFill>
                  <a:schemeClr val="tx1"/>
                </a:solidFill>
                <a:effectLst/>
                <a:ea typeface="+mn-ea"/>
                <a:cs typeface="+mn-cs"/>
              </a:rPr>
              <a:t>ASK:</a:t>
            </a:r>
            <a:r>
              <a:rPr lang="en-US" b="1" i="1" kern="1200" dirty="0">
                <a:solidFill>
                  <a:schemeClr val="tx1"/>
                </a:solidFill>
                <a:effectLst/>
                <a:ea typeface="+mn-ea"/>
                <a:cs typeface="+mn-cs"/>
              </a:rPr>
              <a:t>  </a:t>
            </a:r>
            <a:r>
              <a:rPr lang="en-US" b="1" kern="1200" dirty="0">
                <a:solidFill>
                  <a:schemeClr val="tx1"/>
                </a:solidFill>
                <a:effectLst/>
                <a:ea typeface="+mn-ea"/>
                <a:cs typeface="+mn-cs"/>
              </a:rPr>
              <a:t>Why do we need assistant district commissioners?</a:t>
            </a:r>
            <a:r>
              <a:rPr lang="en-US" b="0" kern="1200" dirty="0">
                <a:solidFill>
                  <a:schemeClr val="tx1"/>
                </a:solidFill>
                <a:effectLst/>
                <a:ea typeface="+mn-ea"/>
                <a:cs typeface="+mn-cs"/>
              </a:rPr>
              <a:t> (Elicit responses from participants before proceeding.)</a:t>
            </a:r>
          </a:p>
          <a:p>
            <a:pPr algn="just"/>
            <a:r>
              <a:rPr lang="en-US" b="0" kern="1200" dirty="0">
                <a:solidFill>
                  <a:schemeClr val="tx1"/>
                </a:solidFill>
                <a:effectLst/>
                <a:ea typeface="+mn-ea"/>
                <a:cs typeface="+mn-cs"/>
              </a:rPr>
              <a:t> </a:t>
            </a:r>
          </a:p>
          <a:p>
            <a:pPr algn="just"/>
            <a:r>
              <a:rPr lang="en-US" kern="1200" dirty="0">
                <a:solidFill>
                  <a:schemeClr val="tx1"/>
                </a:solidFill>
                <a:effectLst/>
                <a:ea typeface="+mn-ea"/>
                <a:cs typeface="+mn-cs"/>
              </a:rPr>
              <a:t>District commissioners surveyed had an average of three to five assistant district commissioners – depending on the size (geographically and/or number of units).</a:t>
            </a:r>
          </a:p>
          <a:p>
            <a:pPr algn="just"/>
            <a:r>
              <a:rPr lang="en-US" kern="1200" dirty="0">
                <a:solidFill>
                  <a:schemeClr val="tx1"/>
                </a:solidFill>
                <a:effectLst/>
                <a:ea typeface="+mn-ea"/>
                <a:cs typeface="+mn-cs"/>
              </a:rPr>
              <a:t> </a:t>
            </a:r>
          </a:p>
          <a:p>
            <a:pPr marL="171450" indent="-171450" algn="just">
              <a:buFont typeface="Arial" panose="020B0604020202020204" pitchFamily="34" charset="0"/>
              <a:buChar char="•"/>
            </a:pPr>
            <a:r>
              <a:rPr lang="en-US" dirty="0">
                <a:effectLst/>
                <a:ea typeface="Times New Roman" panose="02020603050405020304" pitchFamily="18" charset="0"/>
              </a:rPr>
              <a:t>Assistant district commissioners </a:t>
            </a:r>
            <a:r>
              <a:rPr lang="en-US" kern="1200" dirty="0">
                <a:solidFill>
                  <a:schemeClr val="tx1"/>
                </a:solidFill>
                <a:effectLst/>
                <a:ea typeface="+mn-ea"/>
                <a:cs typeface="+mn-cs"/>
              </a:rPr>
              <a:t> are appointed and assigned certain portions of the district, and they supervise the unit commissioners who serve units in those areas.</a:t>
            </a:r>
          </a:p>
          <a:p>
            <a:pPr marL="171450" indent="-171450" algn="just">
              <a:buFont typeface="Arial" panose="020B0604020202020204" pitchFamily="34" charset="0"/>
              <a:buChar char="•"/>
            </a:pPr>
            <a:r>
              <a:rPr lang="en-US" dirty="0">
                <a:effectLst/>
                <a:ea typeface="Times New Roman" panose="02020603050405020304" pitchFamily="18" charset="0"/>
              </a:rPr>
              <a:t>Assistant district commissioners </a:t>
            </a:r>
            <a:r>
              <a:rPr lang="en-US" kern="1200" dirty="0">
                <a:solidFill>
                  <a:schemeClr val="tx1"/>
                </a:solidFill>
                <a:effectLst/>
                <a:ea typeface="+mn-ea"/>
                <a:cs typeface="+mn-cs"/>
              </a:rPr>
              <a:t> are also appointed to aid the district commissioner in handling the administrative duties necessary to effectively manage unit service in the district and to oversee roundtables.</a:t>
            </a:r>
          </a:p>
          <a:p>
            <a:pPr marL="171450" indent="-171450" algn="just">
              <a:buFont typeface="Arial" panose="020B0604020202020204" pitchFamily="34" charset="0"/>
              <a:buChar char="•"/>
            </a:pPr>
            <a:r>
              <a:rPr lang="en-US" dirty="0">
                <a:effectLst/>
                <a:ea typeface="Times New Roman" panose="02020603050405020304" pitchFamily="18" charset="0"/>
              </a:rPr>
              <a:t>Assistant district commissioners </a:t>
            </a:r>
            <a:r>
              <a:rPr lang="en-US" kern="1200" dirty="0">
                <a:solidFill>
                  <a:schemeClr val="tx1"/>
                </a:solidFill>
                <a:effectLst/>
                <a:ea typeface="+mn-ea"/>
                <a:cs typeface="+mn-cs"/>
              </a:rPr>
              <a:t> are appointed by the district commissioners based on need as determined by the district commissioner.  These commissioners can make or break a district’s ability to see that every unit receives competent commissioner service.</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2454187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dirty="0">
                <a:solidFill>
                  <a:schemeClr val="tx1"/>
                </a:solidFill>
                <a:effectLst/>
                <a:ea typeface="+mn-ea"/>
                <a:cs typeface="+mn-cs"/>
              </a:rPr>
              <a:t>ASK:  How do A</a:t>
            </a:r>
            <a:r>
              <a:rPr lang="en-US" b="1" dirty="0">
                <a:effectLst/>
                <a:ea typeface="Times New Roman" panose="02020603050405020304" pitchFamily="18" charset="0"/>
              </a:rPr>
              <a:t>ssistant district commissioners</a:t>
            </a:r>
            <a:r>
              <a:rPr lang="en-US" b="1" kern="1200" dirty="0">
                <a:solidFill>
                  <a:schemeClr val="tx1"/>
                </a:solidFill>
                <a:effectLst/>
                <a:ea typeface="+mn-ea"/>
                <a:cs typeface="+mn-cs"/>
              </a:rPr>
              <a:t> help the district commissioner do their job?  (Elicit responses from participants before proceeding.)</a:t>
            </a:r>
          </a:p>
          <a:p>
            <a:endParaRPr lang="en-US" kern="1200" dirty="0">
              <a:solidFill>
                <a:schemeClr val="tx1"/>
              </a:solidFill>
              <a:effectLst/>
              <a:ea typeface="+mn-ea"/>
              <a:cs typeface="+mn-cs"/>
            </a:endParaRPr>
          </a:p>
          <a:p>
            <a:pPr marL="171450" indent="-171450">
              <a:buFont typeface="Arial" panose="020B0604020202020204" pitchFamily="34" charset="0"/>
              <a:buChar char="•"/>
            </a:pPr>
            <a:r>
              <a:rPr lang="en-US" kern="1200" dirty="0">
                <a:solidFill>
                  <a:schemeClr val="tx1"/>
                </a:solidFill>
                <a:effectLst/>
                <a:ea typeface="+mn-ea"/>
                <a:cs typeface="+mn-cs"/>
              </a:rPr>
              <a:t>Successful district commissioners know they cannot do the job alone.</a:t>
            </a:r>
          </a:p>
          <a:p>
            <a:pPr marL="171450" indent="-171450">
              <a:buFont typeface="Arial" panose="020B0604020202020204" pitchFamily="34" charset="0"/>
              <a:buChar char="•"/>
            </a:pPr>
            <a:r>
              <a:rPr lang="en-US" kern="1200" dirty="0">
                <a:solidFill>
                  <a:schemeClr val="tx1"/>
                </a:solidFill>
                <a:effectLst/>
                <a:ea typeface="+mn-ea"/>
                <a:cs typeface="+mn-cs"/>
              </a:rPr>
              <a:t>A district may have one or more assistant district commissioners. </a:t>
            </a:r>
          </a:p>
          <a:p>
            <a:pPr marL="171450" indent="-171450">
              <a:buFont typeface="Arial" panose="020B0604020202020204" pitchFamily="34" charset="0"/>
              <a:buChar char="•"/>
            </a:pPr>
            <a:r>
              <a:rPr lang="en-US" kern="1200" dirty="0">
                <a:solidFill>
                  <a:schemeClr val="tx1"/>
                </a:solidFill>
                <a:effectLst/>
                <a:ea typeface="+mn-ea"/>
                <a:cs typeface="+mn-cs"/>
              </a:rPr>
              <a:t>Each is responsible for an assigned share of the units in the district and the unit commissioners who serve those units. </a:t>
            </a:r>
          </a:p>
          <a:p>
            <a:pPr marL="171450" indent="-171450">
              <a:buFont typeface="Arial" panose="020B0604020202020204" pitchFamily="34" charset="0"/>
              <a:buChar char="•"/>
            </a:pPr>
            <a:r>
              <a:rPr lang="en-US" kern="1200" dirty="0">
                <a:solidFill>
                  <a:schemeClr val="tx1"/>
                </a:solidFill>
                <a:effectLst/>
                <a:ea typeface="+mn-ea"/>
                <a:cs typeface="+mn-cs"/>
              </a:rPr>
              <a:t>Assistant district commissioners are often assigned a geographic area of the district.  They may serve in administrative roles such as training, roundtable, recognition.</a:t>
            </a:r>
          </a:p>
          <a:p>
            <a:r>
              <a:rPr lang="en-US" kern="1200" dirty="0">
                <a:solidFill>
                  <a:schemeClr val="tx1"/>
                </a:solidFill>
                <a:effectLst/>
                <a:ea typeface="+mn-ea"/>
                <a:cs typeface="+mn-cs"/>
              </a:rPr>
              <a:t>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2612184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US" sz="1300" b="1" dirty="0"/>
              <a:t>ADC Responsibilities</a:t>
            </a:r>
            <a:endParaRPr lang="en-US" sz="1400" dirty="0"/>
          </a:p>
          <a:p>
            <a:pPr lvl="0"/>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ASK:  </a:t>
            </a:r>
            <a:r>
              <a:rPr lang="en-US" sz="1100" b="0" dirty="0"/>
              <a:t>What do you think are some areas of responsibility for assistant district commissioners? </a:t>
            </a:r>
            <a:r>
              <a:rPr lang="en-US" sz="1100" dirty="0"/>
              <a:t>(Elicit responses from group)</a:t>
            </a:r>
            <a:endParaRPr lang="en-US" sz="1100" b="0" dirty="0"/>
          </a:p>
          <a:p>
            <a:pPr algn="l"/>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During the monthly district commissioner staff meeting, assistant district commissioners have allocated time for a breakout session with their unit commissioners or their assistant roundtable commissioners, respectively.  This discussion will include topics that have been brought up during a unit visit, a collaborative assessment or maybe at roundtable.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dirty="0"/>
          </a:p>
          <a:p>
            <a:pPr algn="l"/>
            <a:endParaRPr lang="en-US" sz="1100" b="0" dirty="0"/>
          </a:p>
          <a:p>
            <a:pPr lvl="0" algn="l"/>
            <a:endParaRPr lang="en-US" sz="1100" dirty="0"/>
          </a:p>
          <a:p>
            <a:pPr lvl="0"/>
            <a:endParaRPr lang="en-US" sz="1100" dirty="0"/>
          </a:p>
          <a:p>
            <a:r>
              <a:rPr lang="en-US" sz="1400" dirty="0"/>
              <a:t> </a:t>
            </a:r>
          </a:p>
          <a:p>
            <a:pPr lvl="0" algn="l"/>
            <a:endParaRPr lang="en-US" sz="1300" dirty="0"/>
          </a:p>
          <a:p>
            <a:pPr lvl="0" algn="l"/>
            <a:endParaRPr lang="en-US" sz="1300" dirty="0"/>
          </a:p>
          <a:p>
            <a:pPr lvl="0" algn="l"/>
            <a:endParaRPr lang="en-US" sz="1300" dirty="0"/>
          </a:p>
        </p:txBody>
      </p:sp>
      <p:sp>
        <p:nvSpPr>
          <p:cNvPr id="4" name="Slide Number Placeholder 3"/>
          <p:cNvSpPr>
            <a:spLocks noGrp="1"/>
          </p:cNvSpPr>
          <p:nvPr>
            <p:ph type="sldNum" sz="quarter" idx="10"/>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3569761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Instructor – If using slide 9 for your activity – please “Hide” this slide. To do so click: Slide Show, Hide Slide</a:t>
            </a:r>
          </a:p>
          <a:p>
            <a:endParaRPr lang="en-US" b="1" dirty="0"/>
          </a:p>
          <a:p>
            <a:r>
              <a:rPr lang="en-US" b="1" dirty="0"/>
              <a:t>Activity Option 1 -  ADC Breakout Sessions-Virtual</a:t>
            </a:r>
          </a:p>
          <a:p>
            <a:endParaRPr lang="en-US" b="1" dirty="0"/>
          </a:p>
          <a:p>
            <a:r>
              <a:rPr lang="en-US" b="1" dirty="0"/>
              <a:t>Instructor: </a:t>
            </a:r>
            <a:r>
              <a:rPr lang="en-US" b="0" dirty="0"/>
              <a:t>Click on each scenario button one by one and as a group discuss each one. Start discussion as a unit commissioner relaying information to the assistant district commissioner.  Decide what information the ADC should take back to the district commissioner to help determine resources will best assist the unit.  (Click on scenario button again to recover it before moving to next scenario.)</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Stress process, not solution.</a:t>
            </a:r>
            <a:endParaRPr lang="en-US" dirty="0"/>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district commissioner may build the team that best fits your district, and then leads that team.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Assistant district commissioners in turn, meet with their assigned unit commissioners monthly and reports back to the district commissioner when necessary.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Assistant district commissioners take ownership of their part of the district team of commissioners to ensure that all units are well cared for throughout the year.</a:t>
            </a:r>
          </a:p>
          <a:p>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2484665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kern="1200" dirty="0">
                <a:solidFill>
                  <a:schemeClr val="tx1"/>
                </a:solidFill>
                <a:effectLst/>
                <a:ea typeface="+mn-ea"/>
                <a:cs typeface="+mn-cs"/>
              </a:rPr>
              <a:t>Instructor – If using slide 8 for your activity – please “Hide” this slide. To do so click: Slide Show, Hide Slide</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b="0" dirty="0"/>
              <a:t>During the monthly district commissioner staff meeting, assistant district commissioners have allocated time for a breakout session with their unit commissioners or their assistant roundtable commissioners, respectively.  This discussion will include topics that have been brought up during a unit visit, a collaborative assessment or maybe at roundtable.</a:t>
            </a:r>
            <a:endParaRPr lang="en-US" b="1" kern="1200" dirty="0">
              <a:solidFill>
                <a:schemeClr val="tx1"/>
              </a:solidFill>
              <a:effectLst/>
              <a:ea typeface="+mn-ea"/>
              <a:cs typeface="+mn-cs"/>
            </a:endParaRPr>
          </a:p>
          <a:p>
            <a:pPr algn="just"/>
            <a:endParaRPr lang="en-US" b="1" kern="1200" dirty="0">
              <a:solidFill>
                <a:schemeClr val="tx1"/>
              </a:solidFill>
              <a:effectLst/>
              <a:ea typeface="+mn-ea"/>
              <a:cs typeface="+mn-cs"/>
            </a:endParaRPr>
          </a:p>
          <a:p>
            <a:pPr algn="just"/>
            <a:r>
              <a:rPr lang="en-US" b="1" kern="1200" dirty="0">
                <a:solidFill>
                  <a:schemeClr val="tx1"/>
                </a:solidFill>
                <a:effectLst/>
                <a:ea typeface="+mn-ea"/>
                <a:cs typeface="+mn-cs"/>
              </a:rPr>
              <a:t>Activity Option 2 - ADC Breakout Session Scenarios</a:t>
            </a:r>
          </a:p>
          <a:p>
            <a:pPr algn="just"/>
            <a:r>
              <a:rPr lang="en-US" b="1" kern="1200" dirty="0">
                <a:solidFill>
                  <a:schemeClr val="tx1"/>
                </a:solidFill>
                <a:effectLst/>
                <a:ea typeface="+mn-ea"/>
                <a:cs typeface="+mn-cs"/>
              </a:rPr>
              <a:t>Distribute Activity worksheet containing various scenarios – 1 per participant  </a:t>
            </a:r>
          </a:p>
          <a:p>
            <a:pPr algn="just"/>
            <a:r>
              <a:rPr lang="en-US" kern="1200" dirty="0">
                <a:solidFill>
                  <a:schemeClr val="tx1"/>
                </a:solidFill>
                <a:effectLst/>
                <a:ea typeface="+mn-ea"/>
                <a:cs typeface="+mn-cs"/>
              </a:rPr>
              <a:t>                                                                                                         </a:t>
            </a:r>
          </a:p>
          <a:p>
            <a:pPr marL="342900" marR="0" lvl="0" indent="-342900" algn="just">
              <a:spcBef>
                <a:spcPts val="0"/>
              </a:spcBef>
              <a:spcAft>
                <a:spcPts val="0"/>
              </a:spcAft>
              <a:buFont typeface="Symbol" panose="05050102010706020507" pitchFamily="18" charset="2"/>
              <a:buChar char=""/>
            </a:pPr>
            <a:r>
              <a:rPr lang="en-US" dirty="0">
                <a:solidFill>
                  <a:srgbClr val="404040"/>
                </a:solidFill>
                <a:effectLst/>
                <a:ea typeface="Calibri" panose="020F0502020204030204" pitchFamily="34" charset="0"/>
              </a:rPr>
              <a:t>Dependent on class size, divide class into small groups. (2 minutes)                                                                                                    </a:t>
            </a:r>
          </a:p>
          <a:p>
            <a:pPr marL="342900" marR="0" lvl="0" indent="-342900" algn="just">
              <a:spcBef>
                <a:spcPts val="0"/>
              </a:spcBef>
              <a:spcAft>
                <a:spcPts val="0"/>
              </a:spcAft>
              <a:buFont typeface="Symbol" panose="05050102010706020507" pitchFamily="18" charset="2"/>
              <a:buChar char=""/>
            </a:pPr>
            <a:r>
              <a:rPr lang="en-US" dirty="0">
                <a:solidFill>
                  <a:srgbClr val="404040"/>
                </a:solidFill>
                <a:effectLst/>
                <a:ea typeface="Calibri" panose="020F0502020204030204" pitchFamily="34" charset="0"/>
              </a:rPr>
              <a:t>One person serves as </a:t>
            </a:r>
            <a:r>
              <a:rPr lang="en-US" dirty="0">
                <a:solidFill>
                  <a:srgbClr val="404040"/>
                </a:solidFill>
                <a:effectLst/>
                <a:ea typeface="Calibri" panose="020F0502020204030204" pitchFamily="34" charset="0"/>
                <a:cs typeface="Calibri" panose="020F0502020204030204" pitchFamily="34" charset="0"/>
              </a:rPr>
              <a:t>assistant district commissioner</a:t>
            </a:r>
            <a:r>
              <a:rPr lang="en-US" dirty="0">
                <a:solidFill>
                  <a:srgbClr val="404040"/>
                </a:solidFill>
                <a:effectLst/>
                <a:ea typeface="Calibri" panose="020F0502020204030204" pitchFamily="34" charset="0"/>
              </a:rPr>
              <a:t>, others as unit commissioners or roundtable commissioners.                                                                                                                                </a:t>
            </a:r>
          </a:p>
          <a:p>
            <a:pPr marL="342900" marR="0" lvl="0" indent="-342900" algn="just">
              <a:spcBef>
                <a:spcPts val="0"/>
              </a:spcBef>
              <a:spcAft>
                <a:spcPts val="0"/>
              </a:spcAft>
              <a:buFont typeface="Symbol" panose="05050102010706020507" pitchFamily="18" charset="2"/>
              <a:buChar char=""/>
            </a:pPr>
            <a:r>
              <a:rPr lang="en-US" dirty="0">
                <a:solidFill>
                  <a:srgbClr val="404040"/>
                </a:solidFill>
                <a:effectLst/>
                <a:ea typeface="Calibri" panose="020F0502020204030204" pitchFamily="34" charset="0"/>
              </a:rPr>
              <a:t>Discuss issue quickly and prepare a 1-minute report for assistant district commissioner to share at district commissioners monthly meeting. (5 minutes)                                                                                                        </a:t>
            </a:r>
          </a:p>
          <a:p>
            <a:pPr marL="342900" marR="0" lvl="0" indent="-342900" algn="just">
              <a:spcBef>
                <a:spcPts val="0"/>
              </a:spcBef>
              <a:spcAft>
                <a:spcPts val="600"/>
              </a:spcAft>
              <a:buFont typeface="Symbol" panose="05050102010706020507" pitchFamily="18" charset="2"/>
              <a:buChar char=""/>
            </a:pPr>
            <a:r>
              <a:rPr lang="en-US" dirty="0">
                <a:solidFill>
                  <a:srgbClr val="404040"/>
                </a:solidFill>
                <a:effectLst/>
                <a:ea typeface="Calibri" panose="020F0502020204030204" pitchFamily="34" charset="0"/>
                <a:cs typeface="Calibri" panose="020F0502020204030204" pitchFamily="34" charset="0"/>
              </a:rPr>
              <a:t>Assistant district commissioner</a:t>
            </a:r>
            <a:r>
              <a:rPr lang="en-US" dirty="0">
                <a:solidFill>
                  <a:srgbClr val="404040"/>
                </a:solidFill>
                <a:effectLst/>
                <a:ea typeface="Calibri" panose="020F0502020204030204" pitchFamily="34" charset="0"/>
              </a:rPr>
              <a:t> - spokesperson for group upon whole class returning together. (5 minutes)</a:t>
            </a:r>
          </a:p>
          <a:p>
            <a:pPr algn="just"/>
            <a:endParaRPr lang="en-US" kern="1200" dirty="0">
              <a:solidFill>
                <a:schemeClr val="tx1"/>
              </a:solidFill>
              <a:effectLst/>
              <a:ea typeface="+mn-ea"/>
              <a:cs typeface="+mn-cs"/>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665252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52000"/>
            <a:ext cx="6986847"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252050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2"/>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0744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dirty="0"/>
          </a:p>
        </p:txBody>
      </p:sp>
      <p:sp>
        <p:nvSpPr>
          <p:cNvPr id="7" name="Rectangle 6"/>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37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07184"/>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99700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40436"/>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9490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3702" y="257061"/>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8639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3421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2/8/2022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8" name="Picture 7"/>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734575" y="107910"/>
            <a:ext cx="1268109" cy="1268109"/>
          </a:xfrm>
          <a:prstGeom prst="rect">
            <a:avLst/>
          </a:prstGeom>
        </p:spPr>
      </p:pic>
    </p:spTree>
    <p:extLst>
      <p:ext uri="{BB962C8B-B14F-4D97-AF65-F5344CB8AC3E}">
        <p14:creationId xmlns:p14="http://schemas.microsoft.com/office/powerpoint/2010/main" val="3417618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499616"/>
            <a:ext cx="9144000" cy="4341758"/>
          </a:xfrm>
        </p:spPr>
        <p:txBody>
          <a:bodyPr>
            <a:noAutofit/>
          </a:bodyPr>
          <a:lstStyle/>
          <a:p>
            <a:pPr algn="ctr">
              <a:lnSpc>
                <a:spcPct val="150000"/>
              </a:lnSpc>
            </a:pPr>
            <a:r>
              <a:rPr lang="en-US" sz="4800" dirty="0"/>
              <a:t>MCS 311</a:t>
            </a:r>
            <a:br>
              <a:rPr lang="en-US" sz="4800" dirty="0"/>
            </a:br>
            <a:r>
              <a:rPr lang="en-US" sz="4800" dirty="0"/>
              <a:t>All About the </a:t>
            </a:r>
            <a:br>
              <a:rPr lang="en-US" sz="4800" dirty="0"/>
            </a:br>
            <a:r>
              <a:rPr lang="en-US" sz="4800" dirty="0"/>
              <a:t>Assistant District Commissioner’s </a:t>
            </a:r>
            <a:br>
              <a:rPr lang="en-US" sz="4800" dirty="0"/>
            </a:br>
            <a:r>
              <a:rPr lang="en-US" sz="4800" dirty="0"/>
              <a:t>Role</a:t>
            </a:r>
            <a:endParaRPr lang="en-US" sz="2800" b="0" dirty="0"/>
          </a:p>
        </p:txBody>
      </p:sp>
      <p:sp>
        <p:nvSpPr>
          <p:cNvPr id="3" name="TextBox 2">
            <a:extLst>
              <a:ext uri="{FF2B5EF4-FFF2-40B4-BE49-F238E27FC236}">
                <a16:creationId xmlns:a16="http://schemas.microsoft.com/office/drawing/2014/main" id="{976F59F2-4973-405C-97A0-E4B1CA23446E}"/>
              </a:ext>
            </a:extLst>
          </p:cNvPr>
          <p:cNvSpPr txBox="1"/>
          <p:nvPr/>
        </p:nvSpPr>
        <p:spPr>
          <a:xfrm>
            <a:off x="5486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date 8/1/2021</a:t>
            </a:r>
          </a:p>
        </p:txBody>
      </p:sp>
    </p:spTree>
    <p:extLst>
      <p:ext uri="{BB962C8B-B14F-4D97-AF65-F5344CB8AC3E}">
        <p14:creationId xmlns:p14="http://schemas.microsoft.com/office/powerpoint/2010/main" val="3610621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2"/>
            <a:ext cx="6994121" cy="540961"/>
          </a:xfrm>
        </p:spPr>
        <p:txBody>
          <a:bodyPr/>
          <a:lstStyle/>
          <a:p>
            <a:r>
              <a:rPr lang="en-US" dirty="0"/>
              <a:t>ADC Roles</a:t>
            </a:r>
          </a:p>
        </p:txBody>
      </p:sp>
      <p:sp>
        <p:nvSpPr>
          <p:cNvPr id="7" name="TextBox 6">
            <a:extLst>
              <a:ext uri="{FF2B5EF4-FFF2-40B4-BE49-F238E27FC236}">
                <a16:creationId xmlns:a16="http://schemas.microsoft.com/office/drawing/2014/main" id="{899A6D0E-8210-D74C-8A17-D92909B997AF}"/>
              </a:ext>
            </a:extLst>
          </p:cNvPr>
          <p:cNvSpPr txBox="1"/>
          <p:nvPr/>
        </p:nvSpPr>
        <p:spPr>
          <a:xfrm>
            <a:off x="628650" y="2937359"/>
            <a:ext cx="7578090" cy="1446550"/>
          </a:xfrm>
          <a:prstGeom prst="rect">
            <a:avLst/>
          </a:prstGeom>
          <a:noFill/>
        </p:spPr>
        <p:txBody>
          <a:bodyPr wrap="square" rtlCol="0">
            <a:spAutoFit/>
          </a:bodyPr>
          <a:lstStyle/>
          <a:p>
            <a:pPr algn="ctr"/>
            <a:r>
              <a:rPr lang="en-US" sz="4400" b="1" dirty="0"/>
              <a:t>What do you think ADC responsibilities might be?</a:t>
            </a:r>
            <a:r>
              <a:rPr lang="en-US" sz="4400" dirty="0"/>
              <a:t> </a:t>
            </a:r>
          </a:p>
        </p:txBody>
      </p:sp>
    </p:spTree>
    <p:extLst>
      <p:ext uri="{BB962C8B-B14F-4D97-AF65-F5344CB8AC3E}">
        <p14:creationId xmlns:p14="http://schemas.microsoft.com/office/powerpoint/2010/main" val="87578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22A11-71AE-2544-9F35-9D57004D19FB}"/>
              </a:ext>
            </a:extLst>
          </p:cNvPr>
          <p:cNvSpPr>
            <a:spLocks noGrp="1"/>
          </p:cNvSpPr>
          <p:nvPr>
            <p:ph type="title"/>
          </p:nvPr>
        </p:nvSpPr>
        <p:spPr/>
        <p:txBody>
          <a:bodyPr/>
          <a:lstStyle/>
          <a:p>
            <a:r>
              <a:rPr lang="en-US" dirty="0"/>
              <a:t>ADC Roles</a:t>
            </a:r>
          </a:p>
        </p:txBody>
      </p:sp>
      <p:sp>
        <p:nvSpPr>
          <p:cNvPr id="3" name="Content Placeholder 2">
            <a:extLst>
              <a:ext uri="{FF2B5EF4-FFF2-40B4-BE49-F238E27FC236}">
                <a16:creationId xmlns:a16="http://schemas.microsoft.com/office/drawing/2014/main" id="{25F9FD1A-8369-8048-A56E-6FACA22A5ED2}"/>
              </a:ext>
            </a:extLst>
          </p:cNvPr>
          <p:cNvSpPr>
            <a:spLocks noGrp="1"/>
          </p:cNvSpPr>
          <p:nvPr>
            <p:ph idx="1"/>
          </p:nvPr>
        </p:nvSpPr>
        <p:spPr>
          <a:xfrm>
            <a:off x="1074939" y="2347213"/>
            <a:ext cx="6994121" cy="3411992"/>
          </a:xfrm>
        </p:spPr>
        <p:txBody>
          <a:bodyPr>
            <a:normAutofit/>
          </a:bodyPr>
          <a:lstStyle/>
          <a:p>
            <a:r>
              <a:rPr lang="en-US" dirty="0"/>
              <a:t>District Commissioner Vision</a:t>
            </a:r>
          </a:p>
          <a:p>
            <a:r>
              <a:rPr lang="en-US" dirty="0"/>
              <a:t>Recruit Unit Commissioners</a:t>
            </a:r>
          </a:p>
          <a:p>
            <a:r>
              <a:rPr lang="en-US" dirty="0"/>
              <a:t>Personal Coaching and Orientation</a:t>
            </a:r>
          </a:p>
          <a:p>
            <a:r>
              <a:rPr lang="en-US" dirty="0"/>
              <a:t>Guidance in Unit Service Needs</a:t>
            </a:r>
          </a:p>
        </p:txBody>
      </p:sp>
      <p:pic>
        <p:nvPicPr>
          <p:cNvPr id="6" name="Picture 5">
            <a:extLst>
              <a:ext uri="{FF2B5EF4-FFF2-40B4-BE49-F238E27FC236}">
                <a16:creationId xmlns:a16="http://schemas.microsoft.com/office/drawing/2014/main" id="{E2761478-A5C1-FB43-9CA9-81B3251528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7553" y="4749895"/>
            <a:ext cx="2430436" cy="1617345"/>
          </a:xfrm>
          <a:prstGeom prst="rect">
            <a:avLst/>
          </a:prstGeom>
        </p:spPr>
      </p:pic>
    </p:spTree>
    <p:extLst>
      <p:ext uri="{BB962C8B-B14F-4D97-AF65-F5344CB8AC3E}">
        <p14:creationId xmlns:p14="http://schemas.microsoft.com/office/powerpoint/2010/main" val="3099003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C7086-1A69-3945-9F0E-72B2BF793F5D}"/>
              </a:ext>
            </a:extLst>
          </p:cNvPr>
          <p:cNvSpPr>
            <a:spLocks noGrp="1"/>
          </p:cNvSpPr>
          <p:nvPr>
            <p:ph type="title"/>
          </p:nvPr>
        </p:nvSpPr>
        <p:spPr/>
        <p:txBody>
          <a:bodyPr/>
          <a:lstStyle/>
          <a:p>
            <a:r>
              <a:rPr lang="en-US" dirty="0"/>
              <a:t>ADC Roles</a:t>
            </a:r>
          </a:p>
        </p:txBody>
      </p:sp>
      <p:sp>
        <p:nvSpPr>
          <p:cNvPr id="3" name="Content Placeholder 2">
            <a:extLst>
              <a:ext uri="{FF2B5EF4-FFF2-40B4-BE49-F238E27FC236}">
                <a16:creationId xmlns:a16="http://schemas.microsoft.com/office/drawing/2014/main" id="{16AAC8A7-7EE6-F14E-B305-B41C87D02C98}"/>
              </a:ext>
            </a:extLst>
          </p:cNvPr>
          <p:cNvSpPr>
            <a:spLocks noGrp="1"/>
          </p:cNvSpPr>
          <p:nvPr>
            <p:ph idx="1"/>
          </p:nvPr>
        </p:nvSpPr>
        <p:spPr>
          <a:xfrm>
            <a:off x="1071064" y="2239282"/>
            <a:ext cx="5881007" cy="3094718"/>
          </a:xfrm>
        </p:spPr>
        <p:txBody>
          <a:bodyPr/>
          <a:lstStyle/>
          <a:p>
            <a:r>
              <a:rPr lang="en-US" dirty="0"/>
              <a:t>Assist with Action Planning</a:t>
            </a:r>
          </a:p>
          <a:p>
            <a:r>
              <a:rPr lang="en-US" dirty="0"/>
              <a:t>Serve Unassigned Units</a:t>
            </a:r>
          </a:p>
          <a:p>
            <a:r>
              <a:rPr lang="en-US" dirty="0"/>
              <a:t>Help evaluate Unit Service</a:t>
            </a:r>
          </a:p>
          <a:p>
            <a:r>
              <a:rPr lang="en-US" dirty="0"/>
              <a:t>Commissioner Tools Entries</a:t>
            </a:r>
          </a:p>
          <a:p>
            <a:pPr marL="0" indent="0">
              <a:buNone/>
            </a:pPr>
            <a:endParaRPr lang="en-US" dirty="0"/>
          </a:p>
          <a:p>
            <a:pPr marL="0" indent="0">
              <a:buNone/>
            </a:pPr>
            <a:endParaRPr lang="en-US" dirty="0"/>
          </a:p>
        </p:txBody>
      </p:sp>
      <p:pic>
        <p:nvPicPr>
          <p:cNvPr id="4" name="Picture 3">
            <a:extLst>
              <a:ext uri="{FF2B5EF4-FFF2-40B4-BE49-F238E27FC236}">
                <a16:creationId xmlns:a16="http://schemas.microsoft.com/office/drawing/2014/main" id="{FAC2F09B-457E-4F4B-9061-61872E2CB0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7017" y="2851013"/>
            <a:ext cx="2391508" cy="847149"/>
          </a:xfrm>
          <a:prstGeom prst="rect">
            <a:avLst/>
          </a:prstGeom>
        </p:spPr>
      </p:pic>
      <p:pic>
        <p:nvPicPr>
          <p:cNvPr id="5" name="Picture 4">
            <a:extLst>
              <a:ext uri="{FF2B5EF4-FFF2-40B4-BE49-F238E27FC236}">
                <a16:creationId xmlns:a16="http://schemas.microsoft.com/office/drawing/2014/main" id="{FAF6674D-F0EE-6A4C-8B9C-8191600D02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2071" y="4431262"/>
            <a:ext cx="1341400" cy="1421392"/>
          </a:xfrm>
          <a:prstGeom prst="rect">
            <a:avLst/>
          </a:prstGeom>
        </p:spPr>
      </p:pic>
    </p:spTree>
    <p:extLst>
      <p:ext uri="{BB962C8B-B14F-4D97-AF65-F5344CB8AC3E}">
        <p14:creationId xmlns:p14="http://schemas.microsoft.com/office/powerpoint/2010/main" val="2057201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BCEC7-6230-224B-9E85-F753E11F0D2F}"/>
              </a:ext>
            </a:extLst>
          </p:cNvPr>
          <p:cNvSpPr>
            <a:spLocks noGrp="1"/>
          </p:cNvSpPr>
          <p:nvPr>
            <p:ph type="title"/>
          </p:nvPr>
        </p:nvSpPr>
        <p:spPr/>
        <p:txBody>
          <a:bodyPr/>
          <a:lstStyle/>
          <a:p>
            <a:r>
              <a:rPr lang="en-US" dirty="0"/>
              <a:t>ADC Roles</a:t>
            </a:r>
          </a:p>
        </p:txBody>
      </p:sp>
      <p:sp>
        <p:nvSpPr>
          <p:cNvPr id="3" name="Content Placeholder 2">
            <a:extLst>
              <a:ext uri="{FF2B5EF4-FFF2-40B4-BE49-F238E27FC236}">
                <a16:creationId xmlns:a16="http://schemas.microsoft.com/office/drawing/2014/main" id="{63A58F78-556C-7840-BF35-8F54A7A9C69B}"/>
              </a:ext>
            </a:extLst>
          </p:cNvPr>
          <p:cNvSpPr>
            <a:spLocks noGrp="1"/>
          </p:cNvSpPr>
          <p:nvPr>
            <p:ph idx="1"/>
          </p:nvPr>
        </p:nvSpPr>
        <p:spPr>
          <a:xfrm>
            <a:off x="1074939" y="2427803"/>
            <a:ext cx="6828090" cy="2383684"/>
          </a:xfrm>
        </p:spPr>
        <p:txBody>
          <a:bodyPr/>
          <a:lstStyle/>
          <a:p>
            <a:r>
              <a:rPr lang="en-US" dirty="0"/>
              <a:t>Charter Renewal Status</a:t>
            </a:r>
          </a:p>
          <a:p>
            <a:r>
              <a:rPr lang="en-US" dirty="0"/>
              <a:t>Commissioner Tools – Unit Health</a:t>
            </a:r>
          </a:p>
          <a:p>
            <a:r>
              <a:rPr lang="en-US" dirty="0"/>
              <a:t>Recognition</a:t>
            </a:r>
          </a:p>
        </p:txBody>
      </p:sp>
      <p:pic>
        <p:nvPicPr>
          <p:cNvPr id="4" name="Picture 3">
            <a:extLst>
              <a:ext uri="{FF2B5EF4-FFF2-40B4-BE49-F238E27FC236}">
                <a16:creationId xmlns:a16="http://schemas.microsoft.com/office/drawing/2014/main" id="{33ACB0EC-297E-A148-901C-09C032A6DB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7335" y="3922645"/>
            <a:ext cx="2265694" cy="2543562"/>
          </a:xfrm>
          <a:prstGeom prst="rect">
            <a:avLst/>
          </a:prstGeom>
        </p:spPr>
      </p:pic>
    </p:spTree>
    <p:extLst>
      <p:ext uri="{BB962C8B-B14F-4D97-AF65-F5344CB8AC3E}">
        <p14:creationId xmlns:p14="http://schemas.microsoft.com/office/powerpoint/2010/main" val="2628068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Summary</a:t>
            </a:r>
          </a:p>
        </p:txBody>
      </p:sp>
      <p:sp>
        <p:nvSpPr>
          <p:cNvPr id="3" name="Content Placeholder 2"/>
          <p:cNvSpPr>
            <a:spLocks noGrp="1"/>
          </p:cNvSpPr>
          <p:nvPr>
            <p:ph idx="1"/>
          </p:nvPr>
        </p:nvSpPr>
        <p:spPr>
          <a:xfrm>
            <a:off x="1186249" y="1948956"/>
            <a:ext cx="6994121" cy="4007002"/>
          </a:xfrm>
        </p:spPr>
        <p:txBody>
          <a:bodyPr>
            <a:normAutofit fontScale="85000" lnSpcReduction="20000"/>
          </a:bodyPr>
          <a:lstStyle/>
          <a:p>
            <a:pPr marL="0" indent="0">
              <a:buNone/>
            </a:pPr>
            <a:r>
              <a:rPr lang="en-US" sz="3800" dirty="0"/>
              <a:t>What makes a good assistant district commissioner?</a:t>
            </a:r>
          </a:p>
          <a:p>
            <a:pPr marL="0" indent="0">
              <a:buNone/>
            </a:pPr>
            <a:endParaRPr lang="en-US" sz="3800" dirty="0"/>
          </a:p>
          <a:p>
            <a:pPr marL="0" indent="0">
              <a:buNone/>
            </a:pPr>
            <a:r>
              <a:rPr lang="en-US" sz="3800" dirty="0"/>
              <a:t>What is the relationship between assistant district commissioner and the district commissioner?</a:t>
            </a:r>
          </a:p>
          <a:p>
            <a:pPr marL="0" indent="0">
              <a:buNone/>
            </a:pPr>
            <a:endParaRPr lang="en-US" sz="3800" dirty="0"/>
          </a:p>
          <a:p>
            <a:pPr marL="0" indent="0">
              <a:buNone/>
            </a:pPr>
            <a:r>
              <a:rPr lang="en-US" sz="3800" dirty="0"/>
              <a:t>Are all assistant district commissioner's roles and functions the same?</a:t>
            </a:r>
          </a:p>
          <a:p>
            <a:pPr marL="0" indent="0">
              <a:buNone/>
            </a:pPr>
            <a:endParaRPr lang="en-US" sz="3600" dirty="0"/>
          </a:p>
        </p:txBody>
      </p:sp>
    </p:spTree>
    <p:extLst>
      <p:ext uri="{BB962C8B-B14F-4D97-AF65-F5344CB8AC3E}">
        <p14:creationId xmlns:p14="http://schemas.microsoft.com/office/powerpoint/2010/main" val="1166365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4;p21">
            <a:extLst>
              <a:ext uri="{FF2B5EF4-FFF2-40B4-BE49-F238E27FC236}">
                <a16:creationId xmlns:a16="http://schemas.microsoft.com/office/drawing/2014/main" id="{575CEAAC-FF70-6E47-9F44-329CDF445700}"/>
              </a:ext>
            </a:extLst>
          </p:cNvPr>
          <p:cNvSpPr/>
          <p:nvPr/>
        </p:nvSpPr>
        <p:spPr>
          <a:xfrm>
            <a:off x="2381972" y="1853423"/>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4" name="Google Shape;225;p21">
            <a:extLst>
              <a:ext uri="{FF2B5EF4-FFF2-40B4-BE49-F238E27FC236}">
                <a16:creationId xmlns:a16="http://schemas.microsoft.com/office/drawing/2014/main" id="{6A558222-B15D-8144-977E-72C3D918236A}"/>
              </a:ext>
            </a:extLst>
          </p:cNvPr>
          <p:cNvPicPr preferRelativeResize="0"/>
          <p:nvPr/>
        </p:nvPicPr>
        <p:blipFill rotWithShape="1">
          <a:blip r:embed="rId3">
            <a:alphaModFix/>
          </a:blip>
          <a:srcRect/>
          <a:stretch/>
        </p:blipFill>
        <p:spPr>
          <a:xfrm>
            <a:off x="2492218" y="3969400"/>
            <a:ext cx="4157832" cy="1725318"/>
          </a:xfrm>
          <a:prstGeom prst="rect">
            <a:avLst/>
          </a:prstGeom>
          <a:noFill/>
          <a:ln>
            <a:noFill/>
          </a:ln>
        </p:spPr>
      </p:pic>
    </p:spTree>
    <p:extLst>
      <p:ext uri="{BB962C8B-B14F-4D97-AF65-F5344CB8AC3E}">
        <p14:creationId xmlns:p14="http://schemas.microsoft.com/office/powerpoint/2010/main" val="3326011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Objectives</a:t>
            </a:r>
          </a:p>
        </p:txBody>
      </p:sp>
      <p:sp>
        <p:nvSpPr>
          <p:cNvPr id="3" name="Content Placeholder 2"/>
          <p:cNvSpPr>
            <a:spLocks noGrp="1"/>
          </p:cNvSpPr>
          <p:nvPr>
            <p:ph idx="1"/>
          </p:nvPr>
        </p:nvSpPr>
        <p:spPr>
          <a:xfrm>
            <a:off x="445687" y="1523621"/>
            <a:ext cx="7810038" cy="5102257"/>
          </a:xfrm>
        </p:spPr>
        <p:txBody>
          <a:bodyPr>
            <a:noAutofit/>
          </a:bodyPr>
          <a:lstStyle/>
          <a:p>
            <a:pPr>
              <a:spcBef>
                <a:spcPts val="0"/>
              </a:spcBef>
            </a:pPr>
            <a:r>
              <a:rPr lang="en-US" sz="3600" dirty="0">
                <a:effectLst/>
                <a:latin typeface="Calibri" panose="020F0502020204030204" pitchFamily="34" charset="0"/>
                <a:ea typeface="Calibri" panose="020F0502020204030204" pitchFamily="34" charset="0"/>
              </a:rPr>
              <a:t>Define what makes a good assistant district commissioner.</a:t>
            </a:r>
          </a:p>
          <a:p>
            <a:pPr>
              <a:spcBef>
                <a:spcPts val="0"/>
              </a:spcBef>
            </a:pPr>
            <a:endParaRPr lang="en-US" sz="3600" dirty="0">
              <a:effectLst/>
              <a:latin typeface="Calibri" panose="020F0502020204030204" pitchFamily="34" charset="0"/>
              <a:ea typeface="Calibri" panose="020F0502020204030204" pitchFamily="34" charset="0"/>
            </a:endParaRPr>
          </a:p>
          <a:p>
            <a:pPr>
              <a:spcBef>
                <a:spcPts val="0"/>
              </a:spcBef>
              <a:spcAft>
                <a:spcPts val="600"/>
              </a:spcAft>
            </a:pPr>
            <a:r>
              <a:rPr lang="en-US" sz="3600" dirty="0">
                <a:effectLst/>
                <a:latin typeface="Calibri" panose="020F0502020204030204" pitchFamily="34" charset="0"/>
                <a:ea typeface="Calibri" panose="020F0502020204030204" pitchFamily="34" charset="0"/>
              </a:rPr>
              <a:t>Understand the relationship between assistant district commissioners and the district commissioner.</a:t>
            </a:r>
          </a:p>
          <a:p>
            <a:pPr>
              <a:spcBef>
                <a:spcPts val="0"/>
              </a:spcBef>
              <a:spcAft>
                <a:spcPts val="600"/>
              </a:spcAft>
            </a:pPr>
            <a:endParaRPr lang="en-US" sz="3600" dirty="0">
              <a:effectLst/>
              <a:latin typeface="Calibri" panose="020F0502020204030204" pitchFamily="34" charset="0"/>
              <a:ea typeface="Calibri" panose="020F0502020204030204" pitchFamily="34" charset="0"/>
            </a:endParaRPr>
          </a:p>
          <a:p>
            <a:pPr>
              <a:spcBef>
                <a:spcPts val="0"/>
              </a:spcBef>
              <a:spcAft>
                <a:spcPts val="600"/>
              </a:spcAft>
            </a:pPr>
            <a:r>
              <a:rPr lang="en-US" sz="3600" dirty="0">
                <a:effectLst/>
                <a:latin typeface="Calibri" panose="020F0502020204030204" pitchFamily="34" charset="0"/>
                <a:ea typeface="Times New Roman" panose="02020603050405020304" pitchFamily="18" charset="0"/>
              </a:rPr>
              <a:t>Discuss the various roles of an assistant district commissioner.</a:t>
            </a:r>
            <a:endParaRPr lang="en-US" sz="4400" dirty="0"/>
          </a:p>
        </p:txBody>
      </p:sp>
    </p:spTree>
    <p:extLst>
      <p:ext uri="{BB962C8B-B14F-4D97-AF65-F5344CB8AC3E}">
        <p14:creationId xmlns:p14="http://schemas.microsoft.com/office/powerpoint/2010/main" val="395213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A Good ADC?</a:t>
            </a:r>
          </a:p>
        </p:txBody>
      </p:sp>
      <p:sp>
        <p:nvSpPr>
          <p:cNvPr id="3" name="Content Placeholder 2"/>
          <p:cNvSpPr>
            <a:spLocks noGrp="1"/>
          </p:cNvSpPr>
          <p:nvPr>
            <p:ph idx="1"/>
          </p:nvPr>
        </p:nvSpPr>
        <p:spPr>
          <a:xfrm>
            <a:off x="877079" y="4217428"/>
            <a:ext cx="7539134" cy="2096702"/>
          </a:xfrm>
        </p:spPr>
        <p:txBody>
          <a:bodyPr>
            <a:noAutofit/>
          </a:bodyPr>
          <a:lstStyle/>
          <a:p>
            <a:pPr lvl="1">
              <a:spcBef>
                <a:spcPts val="1200"/>
              </a:spcBef>
              <a:spcAft>
                <a:spcPts val="600"/>
              </a:spcAft>
              <a:buFont typeface="Wingdings" panose="05000000000000000000" pitchFamily="2" charset="2"/>
              <a:buChar char="ü"/>
            </a:pPr>
            <a:r>
              <a:rPr lang="en-US" sz="3600" dirty="0"/>
              <a:t>Passionate about Scouting</a:t>
            </a:r>
          </a:p>
          <a:p>
            <a:pPr lvl="1">
              <a:spcBef>
                <a:spcPts val="1200"/>
              </a:spcBef>
              <a:spcAft>
                <a:spcPts val="600"/>
              </a:spcAft>
              <a:buFont typeface="Wingdings" panose="05000000000000000000" pitchFamily="2" charset="2"/>
              <a:buChar char="ü"/>
            </a:pPr>
            <a:r>
              <a:rPr lang="en-US" sz="3600" dirty="0"/>
              <a:t>Come from diverse backgrounds</a:t>
            </a:r>
          </a:p>
          <a:p>
            <a:pPr lvl="1">
              <a:spcBef>
                <a:spcPts val="1200"/>
              </a:spcBef>
              <a:spcAft>
                <a:spcPts val="600"/>
              </a:spcAft>
              <a:buFont typeface="Wingdings" panose="05000000000000000000" pitchFamily="2" charset="2"/>
              <a:buChar char="ü"/>
            </a:pPr>
            <a:r>
              <a:rPr lang="en-US" sz="3600" dirty="0"/>
              <a:t>Has a servant’s heart!</a:t>
            </a:r>
          </a:p>
        </p:txBody>
      </p:sp>
      <p:sp>
        <p:nvSpPr>
          <p:cNvPr id="4" name="Rectangle 3">
            <a:extLst>
              <a:ext uri="{FF2B5EF4-FFF2-40B4-BE49-F238E27FC236}">
                <a16:creationId xmlns:a16="http://schemas.microsoft.com/office/drawing/2014/main" id="{E58FD96C-652E-E74E-8AAF-2B47B51C68DA}"/>
              </a:ext>
            </a:extLst>
          </p:cNvPr>
          <p:cNvSpPr/>
          <p:nvPr/>
        </p:nvSpPr>
        <p:spPr>
          <a:xfrm>
            <a:off x="-293076" y="1918312"/>
            <a:ext cx="9015046" cy="1938992"/>
          </a:xfrm>
          <a:prstGeom prst="rect">
            <a:avLst/>
          </a:prstGeom>
        </p:spPr>
        <p:txBody>
          <a:bodyPr wrap="square">
            <a:spAutoFit/>
          </a:bodyPr>
          <a:lstStyle/>
          <a:p>
            <a:pPr algn="ctr"/>
            <a:r>
              <a:rPr lang="en-US" sz="4000" b="1" dirty="0"/>
              <a:t>What characteristics do you think an </a:t>
            </a:r>
          </a:p>
          <a:p>
            <a:pPr algn="ctr"/>
            <a:r>
              <a:rPr lang="en-US" sz="4000" b="1" dirty="0"/>
              <a:t>assistant district commissioner </a:t>
            </a:r>
          </a:p>
          <a:p>
            <a:pPr algn="ctr"/>
            <a:r>
              <a:rPr lang="en-US" sz="4000" b="1" dirty="0"/>
              <a:t>should have? </a:t>
            </a:r>
          </a:p>
        </p:txBody>
      </p:sp>
    </p:spTree>
    <p:extLst>
      <p:ext uri="{BB962C8B-B14F-4D97-AF65-F5344CB8AC3E}">
        <p14:creationId xmlns:p14="http://schemas.microsoft.com/office/powerpoint/2010/main" val="98707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2AA1D-B6A5-BB40-99D8-B56579ED38B2}"/>
              </a:ext>
            </a:extLst>
          </p:cNvPr>
          <p:cNvSpPr>
            <a:spLocks noGrp="1"/>
          </p:cNvSpPr>
          <p:nvPr>
            <p:ph type="title"/>
          </p:nvPr>
        </p:nvSpPr>
        <p:spPr/>
        <p:txBody>
          <a:bodyPr/>
          <a:lstStyle/>
          <a:p>
            <a:r>
              <a:rPr lang="en-US" dirty="0"/>
              <a:t>The Why  and How of ADC’s</a:t>
            </a:r>
          </a:p>
        </p:txBody>
      </p:sp>
      <p:sp>
        <p:nvSpPr>
          <p:cNvPr id="3" name="Content Placeholder 2">
            <a:extLst>
              <a:ext uri="{FF2B5EF4-FFF2-40B4-BE49-F238E27FC236}">
                <a16:creationId xmlns:a16="http://schemas.microsoft.com/office/drawing/2014/main" id="{E93B26FC-9DA2-8D4A-A104-F6E97D3E817C}"/>
              </a:ext>
            </a:extLst>
          </p:cNvPr>
          <p:cNvSpPr>
            <a:spLocks noGrp="1"/>
          </p:cNvSpPr>
          <p:nvPr>
            <p:ph idx="1"/>
          </p:nvPr>
        </p:nvSpPr>
        <p:spPr>
          <a:xfrm>
            <a:off x="270568" y="2518046"/>
            <a:ext cx="8359233" cy="3129501"/>
          </a:xfrm>
        </p:spPr>
        <p:txBody>
          <a:bodyPr>
            <a:normAutofit/>
          </a:bodyPr>
          <a:lstStyle/>
          <a:p>
            <a:pPr marL="0" indent="0">
              <a:buNone/>
            </a:pPr>
            <a:r>
              <a:rPr lang="en-US" sz="4400" dirty="0"/>
              <a:t>How important is the </a:t>
            </a:r>
            <a:r>
              <a:rPr lang="en-US" sz="4400" u="sng" dirty="0"/>
              <a:t>relationship</a:t>
            </a:r>
            <a:r>
              <a:rPr lang="en-US" sz="4400" dirty="0"/>
              <a:t> between the district commissioner and the assistant district commissioners? </a:t>
            </a:r>
          </a:p>
          <a:p>
            <a:pPr marL="0" indent="0">
              <a:buNone/>
            </a:pPr>
            <a:endParaRPr lang="en-US" sz="3900" dirty="0"/>
          </a:p>
          <a:p>
            <a:endParaRPr lang="en-US" dirty="0"/>
          </a:p>
        </p:txBody>
      </p:sp>
      <p:pic>
        <p:nvPicPr>
          <p:cNvPr id="4" name="Picture 3">
            <a:extLst>
              <a:ext uri="{FF2B5EF4-FFF2-40B4-BE49-F238E27FC236}">
                <a16:creationId xmlns:a16="http://schemas.microsoft.com/office/drawing/2014/main" id="{0B51A996-0C02-C24F-A867-24AF3DC00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1859" y="4352549"/>
            <a:ext cx="2727995" cy="2273329"/>
          </a:xfrm>
          <a:prstGeom prst="rect">
            <a:avLst/>
          </a:prstGeom>
        </p:spPr>
      </p:pic>
    </p:spTree>
    <p:extLst>
      <p:ext uri="{BB962C8B-B14F-4D97-AF65-F5344CB8AC3E}">
        <p14:creationId xmlns:p14="http://schemas.microsoft.com/office/powerpoint/2010/main" val="3362163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60B88-ABF9-6146-BF27-664C811D96E0}"/>
              </a:ext>
            </a:extLst>
          </p:cNvPr>
          <p:cNvSpPr>
            <a:spLocks noGrp="1"/>
          </p:cNvSpPr>
          <p:nvPr>
            <p:ph type="title"/>
          </p:nvPr>
        </p:nvSpPr>
        <p:spPr/>
        <p:txBody>
          <a:bodyPr/>
          <a:lstStyle/>
          <a:p>
            <a:r>
              <a:rPr lang="en-US" dirty="0"/>
              <a:t>The Why  and How of ADCs</a:t>
            </a:r>
          </a:p>
        </p:txBody>
      </p:sp>
      <p:pic>
        <p:nvPicPr>
          <p:cNvPr id="6" name="Picture 2" descr="Diagram&#10;&#10;Description automatically generated">
            <a:extLst>
              <a:ext uri="{FF2B5EF4-FFF2-40B4-BE49-F238E27FC236}">
                <a16:creationId xmlns:a16="http://schemas.microsoft.com/office/drawing/2014/main" id="{F8AC5BA4-BAF6-4EA0-873D-BA1948F96079}"/>
              </a:ext>
            </a:extLst>
          </p:cNvPr>
          <p:cNvPicPr>
            <a:picLocks noGrp="1" noChangeAspect="1"/>
          </p:cNvPicPr>
          <p:nvPr>
            <p:ph idx="1"/>
          </p:nvPr>
        </p:nvPicPr>
        <p:blipFill>
          <a:blip r:embed="rId3"/>
          <a:stretch>
            <a:fillRect/>
          </a:stretch>
        </p:blipFill>
        <p:spPr>
          <a:xfrm>
            <a:off x="840657" y="1838817"/>
            <a:ext cx="7301857" cy="4420082"/>
          </a:xfrm>
          <a:prstGeom prst="rect">
            <a:avLst/>
          </a:prstGeom>
        </p:spPr>
      </p:pic>
      <p:sp>
        <p:nvSpPr>
          <p:cNvPr id="7" name="Rectangle 6">
            <a:extLst>
              <a:ext uri="{FF2B5EF4-FFF2-40B4-BE49-F238E27FC236}">
                <a16:creationId xmlns:a16="http://schemas.microsoft.com/office/drawing/2014/main" id="{1E8DB3AC-F9B5-447D-AB9D-6132B9881E41}"/>
              </a:ext>
            </a:extLst>
          </p:cNvPr>
          <p:cNvSpPr/>
          <p:nvPr/>
        </p:nvSpPr>
        <p:spPr>
          <a:xfrm>
            <a:off x="628650" y="2315497"/>
            <a:ext cx="7674693" cy="796412"/>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349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359F0-5CFF-5F4A-A3ED-6940C0E4F030}"/>
              </a:ext>
            </a:extLst>
          </p:cNvPr>
          <p:cNvSpPr>
            <a:spLocks noGrp="1"/>
          </p:cNvSpPr>
          <p:nvPr>
            <p:ph type="title"/>
          </p:nvPr>
        </p:nvSpPr>
        <p:spPr/>
        <p:txBody>
          <a:bodyPr/>
          <a:lstStyle/>
          <a:p>
            <a:r>
              <a:rPr lang="en-US" dirty="0"/>
              <a:t>The Why  and How of ADCs</a:t>
            </a:r>
          </a:p>
        </p:txBody>
      </p:sp>
      <p:sp>
        <p:nvSpPr>
          <p:cNvPr id="3" name="Content Placeholder 2">
            <a:extLst>
              <a:ext uri="{FF2B5EF4-FFF2-40B4-BE49-F238E27FC236}">
                <a16:creationId xmlns:a16="http://schemas.microsoft.com/office/drawing/2014/main" id="{1A5BB704-FFE8-D342-8AB7-B0A69FCC9503}"/>
              </a:ext>
            </a:extLst>
          </p:cNvPr>
          <p:cNvSpPr>
            <a:spLocks noGrp="1"/>
          </p:cNvSpPr>
          <p:nvPr>
            <p:ph idx="1"/>
          </p:nvPr>
        </p:nvSpPr>
        <p:spPr>
          <a:xfrm>
            <a:off x="628650" y="2809036"/>
            <a:ext cx="7886700" cy="2729122"/>
          </a:xfrm>
        </p:spPr>
        <p:txBody>
          <a:bodyPr/>
          <a:lstStyle/>
          <a:p>
            <a:pPr marL="0" indent="0" algn="ctr">
              <a:buNone/>
            </a:pPr>
            <a:r>
              <a:rPr lang="en-US" sz="4800" dirty="0"/>
              <a:t>How might ADCs be of assistance to the 	</a:t>
            </a:r>
          </a:p>
          <a:p>
            <a:pPr marL="0" indent="0" algn="ctr">
              <a:buNone/>
            </a:pPr>
            <a:r>
              <a:rPr lang="en-US" sz="4800" dirty="0"/>
              <a:t>district commissioner?</a:t>
            </a:r>
          </a:p>
          <a:p>
            <a:endParaRPr lang="en-US" dirty="0"/>
          </a:p>
        </p:txBody>
      </p:sp>
    </p:spTree>
    <p:extLst>
      <p:ext uri="{BB962C8B-B14F-4D97-AF65-F5344CB8AC3E}">
        <p14:creationId xmlns:p14="http://schemas.microsoft.com/office/powerpoint/2010/main" val="2325496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2"/>
            <a:ext cx="6994121" cy="540961"/>
          </a:xfrm>
        </p:spPr>
        <p:txBody>
          <a:bodyPr/>
          <a:lstStyle/>
          <a:p>
            <a:r>
              <a:rPr lang="en-US" dirty="0"/>
              <a:t>ADC Responsibilities</a:t>
            </a:r>
          </a:p>
        </p:txBody>
      </p:sp>
      <p:sp>
        <p:nvSpPr>
          <p:cNvPr id="5" name="TextBox 4"/>
          <p:cNvSpPr txBox="1"/>
          <p:nvPr/>
        </p:nvSpPr>
        <p:spPr>
          <a:xfrm>
            <a:off x="360151" y="1891200"/>
            <a:ext cx="7887955" cy="2123658"/>
          </a:xfrm>
          <a:prstGeom prst="rect">
            <a:avLst/>
          </a:prstGeom>
          <a:noFill/>
        </p:spPr>
        <p:txBody>
          <a:bodyPr wrap="square" rtlCol="0">
            <a:spAutoFit/>
          </a:bodyPr>
          <a:lstStyle/>
          <a:p>
            <a:pPr algn="ctr"/>
            <a:r>
              <a:rPr lang="en-US" sz="4400" b="1" dirty="0"/>
              <a:t>What do you think are some areas of responsibility for</a:t>
            </a:r>
          </a:p>
          <a:p>
            <a:pPr algn="ctr"/>
            <a:r>
              <a:rPr lang="en-US" sz="4400" b="1" dirty="0"/>
              <a:t>assistant district commissioners?</a:t>
            </a:r>
          </a:p>
        </p:txBody>
      </p:sp>
      <p:pic>
        <p:nvPicPr>
          <p:cNvPr id="6" name="Picture 5">
            <a:extLst>
              <a:ext uri="{FF2B5EF4-FFF2-40B4-BE49-F238E27FC236}">
                <a16:creationId xmlns:a16="http://schemas.microsoft.com/office/drawing/2014/main" id="{B44F325F-9486-5949-8569-EDD4E6D8FC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1281" y="4130924"/>
            <a:ext cx="2265694" cy="2543562"/>
          </a:xfrm>
          <a:prstGeom prst="rect">
            <a:avLst/>
          </a:prstGeom>
        </p:spPr>
      </p:pic>
      <p:sp>
        <p:nvSpPr>
          <p:cNvPr id="7" name="TextBox 6">
            <a:extLst>
              <a:ext uri="{FF2B5EF4-FFF2-40B4-BE49-F238E27FC236}">
                <a16:creationId xmlns:a16="http://schemas.microsoft.com/office/drawing/2014/main" id="{D2DF2BEA-A689-3149-A512-D4DD0C24A8FE}"/>
              </a:ext>
            </a:extLst>
          </p:cNvPr>
          <p:cNvSpPr txBox="1"/>
          <p:nvPr/>
        </p:nvSpPr>
        <p:spPr>
          <a:xfrm>
            <a:off x="2007219" y="4348976"/>
            <a:ext cx="1702517" cy="369332"/>
          </a:xfrm>
          <a:prstGeom prst="rect">
            <a:avLst/>
          </a:prstGeom>
          <a:noFill/>
        </p:spPr>
        <p:txBody>
          <a:bodyPr wrap="none" rtlCol="0">
            <a:spAutoFit/>
          </a:bodyPr>
          <a:lstStyle/>
          <a:p>
            <a:r>
              <a:rPr lang="en-US" b="1" dirty="0"/>
              <a:t>How can I help?</a:t>
            </a:r>
          </a:p>
        </p:txBody>
      </p:sp>
      <p:sp>
        <p:nvSpPr>
          <p:cNvPr id="8" name="TextBox 7">
            <a:extLst>
              <a:ext uri="{FF2B5EF4-FFF2-40B4-BE49-F238E27FC236}">
                <a16:creationId xmlns:a16="http://schemas.microsoft.com/office/drawing/2014/main" id="{9CDFA895-BC8E-664E-AC23-75DC3F3206D6}"/>
              </a:ext>
            </a:extLst>
          </p:cNvPr>
          <p:cNvSpPr txBox="1"/>
          <p:nvPr/>
        </p:nvSpPr>
        <p:spPr>
          <a:xfrm>
            <a:off x="5137264" y="5132975"/>
            <a:ext cx="1690014" cy="369332"/>
          </a:xfrm>
          <a:prstGeom prst="rect">
            <a:avLst/>
          </a:prstGeom>
          <a:noFill/>
        </p:spPr>
        <p:txBody>
          <a:bodyPr wrap="none" rtlCol="0">
            <a:spAutoFit/>
          </a:bodyPr>
          <a:lstStyle/>
          <a:p>
            <a:r>
              <a:rPr lang="en-US" b="1" dirty="0"/>
              <a:t>What may I do?</a:t>
            </a:r>
          </a:p>
        </p:txBody>
      </p:sp>
      <p:sp>
        <p:nvSpPr>
          <p:cNvPr id="15" name="TextBox 14">
            <a:extLst>
              <a:ext uri="{FF2B5EF4-FFF2-40B4-BE49-F238E27FC236}">
                <a16:creationId xmlns:a16="http://schemas.microsoft.com/office/drawing/2014/main" id="{64584805-2A6B-814E-94AF-843FE8952626}"/>
              </a:ext>
            </a:extLst>
          </p:cNvPr>
          <p:cNvSpPr txBox="1"/>
          <p:nvPr/>
        </p:nvSpPr>
        <p:spPr>
          <a:xfrm>
            <a:off x="2219319" y="5132975"/>
            <a:ext cx="1289969" cy="369332"/>
          </a:xfrm>
          <a:prstGeom prst="rect">
            <a:avLst/>
          </a:prstGeom>
          <a:noFill/>
        </p:spPr>
        <p:txBody>
          <a:bodyPr wrap="none" rtlCol="0">
            <a:spAutoFit/>
          </a:bodyPr>
          <a:lstStyle/>
          <a:p>
            <a:r>
              <a:rPr lang="en-US" b="1" dirty="0"/>
              <a:t>We could …</a:t>
            </a:r>
          </a:p>
        </p:txBody>
      </p:sp>
      <p:sp>
        <p:nvSpPr>
          <p:cNvPr id="16" name="TextBox 15">
            <a:extLst>
              <a:ext uri="{FF2B5EF4-FFF2-40B4-BE49-F238E27FC236}">
                <a16:creationId xmlns:a16="http://schemas.microsoft.com/office/drawing/2014/main" id="{98F4522D-AA15-BE47-BAB0-21DB13B8424C}"/>
              </a:ext>
            </a:extLst>
          </p:cNvPr>
          <p:cNvSpPr txBox="1"/>
          <p:nvPr/>
        </p:nvSpPr>
        <p:spPr>
          <a:xfrm>
            <a:off x="5020889" y="4328372"/>
            <a:ext cx="1263744" cy="369332"/>
          </a:xfrm>
          <a:prstGeom prst="rect">
            <a:avLst/>
          </a:prstGeom>
          <a:noFill/>
        </p:spPr>
        <p:txBody>
          <a:bodyPr wrap="none" rtlCol="0">
            <a:spAutoFit/>
          </a:bodyPr>
          <a:lstStyle/>
          <a:p>
            <a:r>
              <a:rPr lang="en-US" b="1" dirty="0"/>
              <a:t>I can do  . . </a:t>
            </a:r>
          </a:p>
        </p:txBody>
      </p:sp>
    </p:spTree>
    <p:extLst>
      <p:ext uri="{BB962C8B-B14F-4D97-AF65-F5344CB8AC3E}">
        <p14:creationId xmlns:p14="http://schemas.microsoft.com/office/powerpoint/2010/main" val="2511345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B75F58AA-2481-434D-A602-A8A8AC46B35F}"/>
              </a:ext>
            </a:extLst>
          </p:cNvPr>
          <p:cNvSpPr>
            <a:spLocks noGrp="1"/>
          </p:cNvSpPr>
          <p:nvPr>
            <p:ph type="title"/>
          </p:nvPr>
        </p:nvSpPr>
        <p:spPr>
          <a:xfrm>
            <a:off x="152400" y="232122"/>
            <a:ext cx="7562850" cy="587028"/>
          </a:xfrm>
        </p:spPr>
        <p:txBody>
          <a:bodyPr/>
          <a:lstStyle/>
          <a:p>
            <a:r>
              <a:rPr lang="en-US" dirty="0"/>
              <a:t>Activity:  ADC Breakout Session</a:t>
            </a:r>
          </a:p>
        </p:txBody>
      </p:sp>
      <p:sp>
        <p:nvSpPr>
          <p:cNvPr id="21" name="back 1">
            <a:extLst>
              <a:ext uri="{FF2B5EF4-FFF2-40B4-BE49-F238E27FC236}">
                <a16:creationId xmlns:a16="http://schemas.microsoft.com/office/drawing/2014/main" id="{C073EC44-7241-4E90-8D09-CE4A3138AE51}"/>
              </a:ext>
            </a:extLst>
          </p:cNvPr>
          <p:cNvSpPr/>
          <p:nvPr/>
        </p:nvSpPr>
        <p:spPr>
          <a:xfrm>
            <a:off x="1377163" y="1218697"/>
            <a:ext cx="1774931" cy="260467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 </a:t>
            </a:r>
            <a:r>
              <a:rPr lang="en-US" sz="1400" b="1" dirty="0">
                <a:solidFill>
                  <a:schemeClr val="tx1">
                    <a:lumMod val="85000"/>
                    <a:lumOff val="15000"/>
                  </a:schemeClr>
                </a:solidFill>
              </a:rPr>
              <a:t>Unit leadership throughout the district shows that only 30% of the leaders are trained for their position. One unit has maintained 100% trained leadership for fives years in a row</a:t>
            </a:r>
            <a:endParaRPr lang="en-US" b="1" dirty="0">
              <a:solidFill>
                <a:schemeClr val="tx1">
                  <a:lumMod val="85000"/>
                  <a:lumOff val="15000"/>
                </a:schemeClr>
              </a:solidFill>
            </a:endParaRPr>
          </a:p>
        </p:txBody>
      </p:sp>
      <p:sp>
        <p:nvSpPr>
          <p:cNvPr id="20" name="front 1">
            <a:extLst>
              <a:ext uri="{FF2B5EF4-FFF2-40B4-BE49-F238E27FC236}">
                <a16:creationId xmlns:a16="http://schemas.microsoft.com/office/drawing/2014/main" id="{5AC89FAD-0CFB-4F48-B0F4-AA819602C2E6}"/>
              </a:ext>
            </a:extLst>
          </p:cNvPr>
          <p:cNvSpPr/>
          <p:nvPr/>
        </p:nvSpPr>
        <p:spPr>
          <a:xfrm>
            <a:off x="1377164" y="1243366"/>
            <a:ext cx="1876425" cy="259080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2">
                    <a:lumMod val="25000"/>
                  </a:schemeClr>
                </a:solidFill>
              </a:rPr>
              <a:t>ADC</a:t>
            </a:r>
          </a:p>
          <a:p>
            <a:pPr algn="ctr"/>
            <a:endParaRPr lang="en-US" sz="2400" b="1" dirty="0">
              <a:solidFill>
                <a:schemeClr val="bg2">
                  <a:lumMod val="25000"/>
                </a:schemeClr>
              </a:solidFill>
            </a:endParaRPr>
          </a:p>
          <a:p>
            <a:pPr algn="ctr"/>
            <a:r>
              <a:rPr lang="en-US" sz="2400" b="1" dirty="0">
                <a:solidFill>
                  <a:schemeClr val="bg2">
                    <a:lumMod val="25000"/>
                  </a:schemeClr>
                </a:solidFill>
              </a:rPr>
              <a:t>Scenario 1</a:t>
            </a:r>
            <a:endParaRPr lang="en-US" sz="2000" b="1" dirty="0">
              <a:solidFill>
                <a:schemeClr val="bg2">
                  <a:lumMod val="25000"/>
                </a:schemeClr>
              </a:solidFill>
            </a:endParaRPr>
          </a:p>
        </p:txBody>
      </p:sp>
      <p:sp>
        <p:nvSpPr>
          <p:cNvPr id="26" name="back 4">
            <a:extLst>
              <a:ext uri="{FF2B5EF4-FFF2-40B4-BE49-F238E27FC236}">
                <a16:creationId xmlns:a16="http://schemas.microsoft.com/office/drawing/2014/main" id="{C53A0F38-C892-4360-9C44-E34665F1C99A}"/>
              </a:ext>
            </a:extLst>
          </p:cNvPr>
          <p:cNvSpPr/>
          <p:nvPr/>
        </p:nvSpPr>
        <p:spPr>
          <a:xfrm>
            <a:off x="2315376" y="4143304"/>
            <a:ext cx="1876425" cy="25908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lumMod val="85000"/>
                    <a:lumOff val="15000"/>
                  </a:schemeClr>
                </a:solidFill>
              </a:rPr>
              <a:t>Advancement figures are slumping.  Attendance at summer day camp or resident camp has fallen off.  Some troops have taken to having winter camping inside the school gymnasium.</a:t>
            </a:r>
          </a:p>
        </p:txBody>
      </p:sp>
      <p:sp>
        <p:nvSpPr>
          <p:cNvPr id="24" name="front 4">
            <a:extLst>
              <a:ext uri="{FF2B5EF4-FFF2-40B4-BE49-F238E27FC236}">
                <a16:creationId xmlns:a16="http://schemas.microsoft.com/office/drawing/2014/main" id="{CD01737B-0683-414D-880C-DCAF1FAFA640}"/>
              </a:ext>
            </a:extLst>
          </p:cNvPr>
          <p:cNvSpPr/>
          <p:nvPr/>
        </p:nvSpPr>
        <p:spPr>
          <a:xfrm>
            <a:off x="2315376" y="4132511"/>
            <a:ext cx="1876425" cy="259080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2">
                    <a:lumMod val="25000"/>
                  </a:schemeClr>
                </a:solidFill>
              </a:rPr>
              <a:t>ADC</a:t>
            </a:r>
          </a:p>
          <a:p>
            <a:pPr algn="ctr"/>
            <a:endParaRPr lang="en-US" sz="2400" b="1" dirty="0">
              <a:solidFill>
                <a:schemeClr val="bg2">
                  <a:lumMod val="25000"/>
                </a:schemeClr>
              </a:solidFill>
            </a:endParaRPr>
          </a:p>
          <a:p>
            <a:pPr algn="ctr"/>
            <a:r>
              <a:rPr lang="en-US" sz="2400" b="1" dirty="0">
                <a:solidFill>
                  <a:schemeClr val="bg2">
                    <a:lumMod val="25000"/>
                  </a:schemeClr>
                </a:solidFill>
              </a:rPr>
              <a:t>Scenario 4</a:t>
            </a:r>
            <a:endParaRPr lang="en-US" sz="2000" b="1" dirty="0">
              <a:solidFill>
                <a:schemeClr val="bg2">
                  <a:lumMod val="25000"/>
                </a:schemeClr>
              </a:solidFill>
            </a:endParaRPr>
          </a:p>
        </p:txBody>
      </p:sp>
      <p:sp>
        <p:nvSpPr>
          <p:cNvPr id="27" name="back 2">
            <a:extLst>
              <a:ext uri="{FF2B5EF4-FFF2-40B4-BE49-F238E27FC236}">
                <a16:creationId xmlns:a16="http://schemas.microsoft.com/office/drawing/2014/main" id="{48554243-27A5-4FA9-995E-0B52E761CF4C}"/>
              </a:ext>
            </a:extLst>
          </p:cNvPr>
          <p:cNvSpPr/>
          <p:nvPr/>
        </p:nvSpPr>
        <p:spPr>
          <a:xfrm>
            <a:off x="3633786" y="1249872"/>
            <a:ext cx="1876425" cy="25908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lumMod val="85000"/>
                    <a:lumOff val="15000"/>
                  </a:schemeClr>
                </a:solidFill>
              </a:rPr>
              <a:t>Membership has slumped. Many units are frustrated and have given up their recruiting efforts.  There are a few units who have stepped up their recruiting efforts with success.</a:t>
            </a:r>
          </a:p>
        </p:txBody>
      </p:sp>
      <p:sp>
        <p:nvSpPr>
          <p:cNvPr id="29" name="back 3">
            <a:extLst>
              <a:ext uri="{FF2B5EF4-FFF2-40B4-BE49-F238E27FC236}">
                <a16:creationId xmlns:a16="http://schemas.microsoft.com/office/drawing/2014/main" id="{6B06E3CA-2B18-4E7C-A5F7-60BCAA9473B2}"/>
              </a:ext>
            </a:extLst>
          </p:cNvPr>
          <p:cNvSpPr/>
          <p:nvPr/>
        </p:nvSpPr>
        <p:spPr>
          <a:xfrm>
            <a:off x="5890410" y="1243366"/>
            <a:ext cx="1876425" cy="259080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chemeClr val="tx1">
                    <a:lumMod val="85000"/>
                    <a:lumOff val="15000"/>
                  </a:schemeClr>
                </a:solidFill>
              </a:rPr>
              <a:t>Many units are succeeding using JTE and have achieved a gold or silver standing. However, getting the unit Key 3 together to complete collaborative assessments is nearly impossible in many cases</a:t>
            </a:r>
            <a:r>
              <a:rPr lang="en-US" sz="1350" b="1" dirty="0">
                <a:solidFill>
                  <a:schemeClr val="tx1"/>
                </a:solidFill>
              </a:rPr>
              <a:t>. </a:t>
            </a:r>
          </a:p>
        </p:txBody>
      </p:sp>
      <p:sp>
        <p:nvSpPr>
          <p:cNvPr id="28" name="back 5">
            <a:extLst>
              <a:ext uri="{FF2B5EF4-FFF2-40B4-BE49-F238E27FC236}">
                <a16:creationId xmlns:a16="http://schemas.microsoft.com/office/drawing/2014/main" id="{2E383A8E-0268-4E52-8693-1B03FF5F09EE}"/>
              </a:ext>
            </a:extLst>
          </p:cNvPr>
          <p:cNvSpPr/>
          <p:nvPr/>
        </p:nvSpPr>
        <p:spPr>
          <a:xfrm>
            <a:off x="4952196" y="4143304"/>
            <a:ext cx="1876425" cy="25908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a:t>
            </a:r>
            <a:r>
              <a:rPr lang="en-US" sz="1400" b="1" dirty="0">
                <a:solidFill>
                  <a:schemeClr val="tx1">
                    <a:lumMod val="85000"/>
                    <a:lumOff val="15000"/>
                  </a:schemeClr>
                </a:solidFill>
              </a:rPr>
              <a:t>Unit leaders are hijacking the sessions and turning them into general complaining forums.</a:t>
            </a:r>
          </a:p>
        </p:txBody>
      </p:sp>
      <p:sp>
        <p:nvSpPr>
          <p:cNvPr id="25" name="front 3">
            <a:extLst>
              <a:ext uri="{FF2B5EF4-FFF2-40B4-BE49-F238E27FC236}">
                <a16:creationId xmlns:a16="http://schemas.microsoft.com/office/drawing/2014/main" id="{1C87EE18-623E-4E36-9030-61A802CBD17C}"/>
              </a:ext>
            </a:extLst>
          </p:cNvPr>
          <p:cNvSpPr/>
          <p:nvPr/>
        </p:nvSpPr>
        <p:spPr>
          <a:xfrm>
            <a:off x="5890411" y="1249872"/>
            <a:ext cx="1876425" cy="259080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2">
                    <a:lumMod val="25000"/>
                  </a:schemeClr>
                </a:solidFill>
              </a:rPr>
              <a:t>ADC</a:t>
            </a:r>
          </a:p>
          <a:p>
            <a:pPr algn="ctr"/>
            <a:endParaRPr lang="en-US" sz="2400" b="1" dirty="0">
              <a:solidFill>
                <a:schemeClr val="bg2">
                  <a:lumMod val="25000"/>
                </a:schemeClr>
              </a:solidFill>
            </a:endParaRPr>
          </a:p>
          <a:p>
            <a:pPr algn="ctr"/>
            <a:r>
              <a:rPr lang="en-US" sz="2400" b="1" dirty="0">
                <a:solidFill>
                  <a:schemeClr val="bg2">
                    <a:lumMod val="25000"/>
                  </a:schemeClr>
                </a:solidFill>
              </a:rPr>
              <a:t>Scenario 3</a:t>
            </a:r>
            <a:endParaRPr lang="en-US" sz="2000" b="1" dirty="0">
              <a:solidFill>
                <a:schemeClr val="bg2">
                  <a:lumMod val="25000"/>
                </a:schemeClr>
              </a:solidFill>
            </a:endParaRPr>
          </a:p>
        </p:txBody>
      </p:sp>
      <p:sp>
        <p:nvSpPr>
          <p:cNvPr id="22" name="front 2">
            <a:extLst>
              <a:ext uri="{FF2B5EF4-FFF2-40B4-BE49-F238E27FC236}">
                <a16:creationId xmlns:a16="http://schemas.microsoft.com/office/drawing/2014/main" id="{AD8F3326-9619-4472-8640-710FE6788239}"/>
              </a:ext>
            </a:extLst>
          </p:cNvPr>
          <p:cNvSpPr/>
          <p:nvPr/>
        </p:nvSpPr>
        <p:spPr>
          <a:xfrm>
            <a:off x="3633787" y="1249872"/>
            <a:ext cx="1876425" cy="259080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2">
                    <a:lumMod val="25000"/>
                  </a:schemeClr>
                </a:solidFill>
              </a:rPr>
              <a:t>ADC</a:t>
            </a:r>
          </a:p>
          <a:p>
            <a:pPr algn="ctr"/>
            <a:endParaRPr lang="en-US" sz="2400" b="1" dirty="0">
              <a:solidFill>
                <a:schemeClr val="bg2">
                  <a:lumMod val="25000"/>
                </a:schemeClr>
              </a:solidFill>
            </a:endParaRPr>
          </a:p>
          <a:p>
            <a:pPr algn="ctr"/>
            <a:r>
              <a:rPr lang="en-US" sz="2400" b="1" dirty="0">
                <a:solidFill>
                  <a:schemeClr val="bg2">
                    <a:lumMod val="25000"/>
                  </a:schemeClr>
                </a:solidFill>
              </a:rPr>
              <a:t>Scenario 2</a:t>
            </a:r>
            <a:endParaRPr lang="en-US" sz="2000" b="1" dirty="0">
              <a:solidFill>
                <a:schemeClr val="bg2">
                  <a:lumMod val="25000"/>
                </a:schemeClr>
              </a:solidFill>
            </a:endParaRPr>
          </a:p>
        </p:txBody>
      </p:sp>
      <p:sp>
        <p:nvSpPr>
          <p:cNvPr id="23" name="front 5">
            <a:extLst>
              <a:ext uri="{FF2B5EF4-FFF2-40B4-BE49-F238E27FC236}">
                <a16:creationId xmlns:a16="http://schemas.microsoft.com/office/drawing/2014/main" id="{4692287B-29B7-496C-8A43-533C71F9FAF0}"/>
              </a:ext>
            </a:extLst>
          </p:cNvPr>
          <p:cNvSpPr/>
          <p:nvPr/>
        </p:nvSpPr>
        <p:spPr>
          <a:xfrm>
            <a:off x="4952196" y="4149810"/>
            <a:ext cx="1876425" cy="259080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2">
                    <a:lumMod val="25000"/>
                  </a:schemeClr>
                </a:solidFill>
              </a:rPr>
              <a:t>ADC</a:t>
            </a:r>
          </a:p>
          <a:p>
            <a:pPr algn="ctr"/>
            <a:endParaRPr lang="en-US" sz="2400" b="1" dirty="0">
              <a:solidFill>
                <a:schemeClr val="bg2">
                  <a:lumMod val="25000"/>
                </a:schemeClr>
              </a:solidFill>
            </a:endParaRPr>
          </a:p>
          <a:p>
            <a:pPr algn="ctr"/>
            <a:r>
              <a:rPr lang="en-US" sz="2400" b="1" dirty="0">
                <a:solidFill>
                  <a:schemeClr val="bg2">
                    <a:lumMod val="25000"/>
                  </a:schemeClr>
                </a:solidFill>
              </a:rPr>
              <a:t>Scenario 5</a:t>
            </a:r>
          </a:p>
        </p:txBody>
      </p:sp>
    </p:spTree>
    <p:extLst>
      <p:ext uri="{BB962C8B-B14F-4D97-AF65-F5344CB8AC3E}">
        <p14:creationId xmlns:p14="http://schemas.microsoft.com/office/powerpoint/2010/main" val="29621712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2" restart="whenNotActive" fill="hold" evtFilter="cancelBubble" nodeType="interactiveSeq">
                <p:stCondLst>
                  <p:cond evt="onClick" delay="0">
                    <p:tgtEl>
                      <p:spTgt spid="25"/>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7" restart="whenNotActive" fill="hold" evtFilter="cancelBubble" nodeType="interactiveSeq">
                <p:stCondLst>
                  <p:cond evt="onClick" delay="0">
                    <p:tgtEl>
                      <p:spTgt spid="24"/>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2" restart="whenNotActive" fill="hold" evtFilter="cancelBubble" nodeType="interactiveSeq">
                <p:stCondLst>
                  <p:cond evt="onClick" delay="0">
                    <p:tgtEl>
                      <p:spTgt spid="23"/>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27" restart="whenNotActive" fill="hold" evtFilter="cancelBubble" nodeType="interactiveSeq">
                <p:stCondLst>
                  <p:cond evt="onClick" delay="0">
                    <p:tgtEl>
                      <p:spTgt spid="21"/>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1" nodeType="click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32" restart="whenNotActive" fill="hold" evtFilter="cancelBubble" nodeType="interactiveSeq">
                <p:stCondLst>
                  <p:cond evt="onClick" delay="0">
                    <p:tgtEl>
                      <p:spTgt spid="27"/>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1"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37" restart="whenNotActive" fill="hold" evtFilter="cancelBubble" nodeType="interactiveSeq">
                <p:stCondLst>
                  <p:cond evt="onClick" delay="0">
                    <p:tgtEl>
                      <p:spTgt spid="29"/>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1" nodeType="clickEffect">
                                  <p:stCondLst>
                                    <p:cond delay="0"/>
                                  </p:stCondLst>
                                  <p:childTnLst>
                                    <p:set>
                                      <p:cBhvr>
                                        <p:cTn id="41"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42" restart="whenNotActive" fill="hold" evtFilter="cancelBubble" nodeType="interactiveSeq">
                <p:stCondLst>
                  <p:cond evt="onClick" delay="0">
                    <p:tgtEl>
                      <p:spTgt spid="26"/>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47" restart="whenNotActive" fill="hold" evtFilter="cancelBubble" nodeType="interactiveSeq">
                <p:stCondLst>
                  <p:cond evt="onClick" delay="0">
                    <p:tgtEl>
                      <p:spTgt spid="28"/>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1" nodeType="clickEffect">
                                  <p:stCondLst>
                                    <p:cond delay="0"/>
                                  </p:stCondLst>
                                  <p:childTnLst>
                                    <p:set>
                                      <p:cBhvr>
                                        <p:cTn id="51"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childTnLst>
        </p:cTn>
      </p:par>
    </p:tnLst>
    <p:bldLst>
      <p:bldP spid="20" grpId="0" animBg="1"/>
      <p:bldP spid="20" grpId="1" animBg="1"/>
      <p:bldP spid="24" grpId="0" animBg="1"/>
      <p:bldP spid="24" grpId="1" animBg="1"/>
      <p:bldP spid="25" grpId="0" animBg="1"/>
      <p:bldP spid="25" grpId="1" animBg="1"/>
      <p:bldP spid="22" grpId="0" animBg="1"/>
      <p:bldP spid="22" grpId="1" animBg="1"/>
      <p:bldP spid="23" grpId="0" animBg="1"/>
      <p:bldP spid="23"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FB389-9BE7-0E49-8641-66B39B659D22}"/>
              </a:ext>
            </a:extLst>
          </p:cNvPr>
          <p:cNvSpPr>
            <a:spLocks noGrp="1"/>
          </p:cNvSpPr>
          <p:nvPr>
            <p:ph type="title"/>
          </p:nvPr>
        </p:nvSpPr>
        <p:spPr>
          <a:xfrm>
            <a:off x="323850" y="232122"/>
            <a:ext cx="7298921" cy="587028"/>
          </a:xfrm>
        </p:spPr>
        <p:txBody>
          <a:bodyPr/>
          <a:lstStyle/>
          <a:p>
            <a:r>
              <a:rPr lang="en-US" dirty="0"/>
              <a:t>Activity:  ADC Breakout Session</a:t>
            </a:r>
          </a:p>
        </p:txBody>
      </p:sp>
      <p:pic>
        <p:nvPicPr>
          <p:cNvPr id="1026" name="Picture 2">
            <a:extLst>
              <a:ext uri="{FF2B5EF4-FFF2-40B4-BE49-F238E27FC236}">
                <a16:creationId xmlns:a16="http://schemas.microsoft.com/office/drawing/2014/main" id="{84C126FA-6A17-4216-A437-D2244138D9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1270" y="1889597"/>
            <a:ext cx="4721460" cy="35206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F4BBBCA-F758-499F-86EC-B6F22E3DF294}"/>
              </a:ext>
            </a:extLst>
          </p:cNvPr>
          <p:cNvSpPr txBox="1"/>
          <p:nvPr/>
        </p:nvSpPr>
        <p:spPr>
          <a:xfrm>
            <a:off x="3215380" y="5629275"/>
            <a:ext cx="2713240" cy="646331"/>
          </a:xfrm>
          <a:prstGeom prst="rect">
            <a:avLst/>
          </a:prstGeom>
          <a:noFill/>
        </p:spPr>
        <p:txBody>
          <a:bodyPr wrap="square" rtlCol="0">
            <a:spAutoFit/>
          </a:bodyPr>
          <a:lstStyle/>
          <a:p>
            <a:pPr algn="ctr"/>
            <a:r>
              <a:rPr lang="en-US" sz="3600" b="1" dirty="0"/>
              <a:t>Scenarios</a:t>
            </a:r>
          </a:p>
        </p:txBody>
      </p:sp>
    </p:spTree>
    <p:extLst>
      <p:ext uri="{BB962C8B-B14F-4D97-AF65-F5344CB8AC3E}">
        <p14:creationId xmlns:p14="http://schemas.microsoft.com/office/powerpoint/2010/main" val="28996127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4261</TotalTime>
  <Words>1899</Words>
  <Application>Microsoft Office PowerPoint</Application>
  <PresentationFormat>On-screen Show (4:3)</PresentationFormat>
  <Paragraphs>206</Paragraphs>
  <Slides>15</Slides>
  <Notes>15</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Lucida Sans</vt:lpstr>
      <vt:lpstr>Symbol</vt:lpstr>
      <vt:lpstr>Wingdings</vt:lpstr>
      <vt:lpstr>Office Theme</vt:lpstr>
      <vt:lpstr>MCS 311 All About the  Assistant District Commissioner’s  Role</vt:lpstr>
      <vt:lpstr>Course Objectives</vt:lpstr>
      <vt:lpstr>What Makes A Good ADC?</vt:lpstr>
      <vt:lpstr>The Why  and How of ADC’s</vt:lpstr>
      <vt:lpstr>The Why  and How of ADCs</vt:lpstr>
      <vt:lpstr>The Why  and How of ADCs</vt:lpstr>
      <vt:lpstr>ADC Responsibilities</vt:lpstr>
      <vt:lpstr>Activity:  ADC Breakout Session</vt:lpstr>
      <vt:lpstr>Activity:  ADC Breakout Session</vt:lpstr>
      <vt:lpstr>ADC Roles</vt:lpstr>
      <vt:lpstr>ADC Roles</vt:lpstr>
      <vt:lpstr>ADC Roles</vt:lpstr>
      <vt:lpstr>ADC Roles</vt:lpstr>
      <vt:lpstr>Course 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Kresha Alvarado</dc:creator>
  <cp:lastModifiedBy>Kresha Alvarado</cp:lastModifiedBy>
  <cp:revision>215</cp:revision>
  <cp:lastPrinted>2018-03-26T13:26:48Z</cp:lastPrinted>
  <dcterms:created xsi:type="dcterms:W3CDTF">2017-02-14T13:02:44Z</dcterms:created>
  <dcterms:modified xsi:type="dcterms:W3CDTF">2022-02-09T02:54:51Z</dcterms:modified>
</cp:coreProperties>
</file>