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66" r:id="rId2"/>
    <p:sldId id="268" r:id="rId3"/>
    <p:sldId id="366" r:id="rId4"/>
    <p:sldId id="361" r:id="rId5"/>
    <p:sldId id="365" r:id="rId6"/>
    <p:sldId id="317" r:id="rId7"/>
    <p:sldId id="360" r:id="rId8"/>
    <p:sldId id="363" r:id="rId9"/>
    <p:sldId id="364" r:id="rId10"/>
    <p:sldId id="349" r:id="rId11"/>
    <p:sldId id="280" r:id="rId12"/>
    <p:sldId id="348" r:id="rId13"/>
    <p:sldId id="318" r:id="rId14"/>
    <p:sldId id="350" r:id="rId15"/>
    <p:sldId id="321" r:id="rId16"/>
    <p:sldId id="358" r:id="rId17"/>
    <p:sldId id="335" r:id="rId18"/>
    <p:sldId id="373" r:id="rId19"/>
    <p:sldId id="374" r:id="rId20"/>
    <p:sldId id="375" r:id="rId21"/>
    <p:sldId id="372" r:id="rId22"/>
    <p:sldId id="3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nnegan, Caroline" initials="F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8004"/>
    <a:srgbClr val="8E6548"/>
    <a:srgbClr val="474037"/>
    <a:srgbClr val="FFC101"/>
    <a:srgbClr val="FFD400"/>
    <a:srgbClr val="FDBA36"/>
    <a:srgbClr val="FCBA37"/>
    <a:srgbClr val="595959"/>
    <a:srgbClr val="0D5B9D"/>
    <a:srgbClr val="1A46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43" autoAdjust="0"/>
    <p:restoredTop sz="94753"/>
  </p:normalViewPr>
  <p:slideViewPr>
    <p:cSldViewPr snapToGrid="0" snapToObjects="1">
      <p:cViewPr varScale="1">
        <p:scale>
          <a:sx n="101" d="100"/>
          <a:sy n="101" d="100"/>
        </p:scale>
        <p:origin x="1648" y="20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p:scale>
          <a:sx n="100" d="100"/>
          <a:sy n="100" d="100"/>
        </p:scale>
        <p:origin x="978" y="-107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D87C8-52A5-964D-B246-52DF64249012}" type="datetimeFigureOut">
              <a:rPr lang="en-US" smtClean="0"/>
              <a:t>8/18/17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52FFA-A151-6547-85B0-23166BD1AF01}" type="slidenum">
              <a:rPr lang="en-US" smtClean="0"/>
              <a:t>‹#›</a:t>
            </a:fld>
            <a:endParaRPr lang="en-US" dirty="0"/>
          </a:p>
        </p:txBody>
      </p:sp>
    </p:spTree>
    <p:extLst>
      <p:ext uri="{BB962C8B-B14F-4D97-AF65-F5344CB8AC3E}">
        <p14:creationId xmlns:p14="http://schemas.microsoft.com/office/powerpoint/2010/main" val="81242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Updated</a:t>
            </a:r>
            <a:r>
              <a:rPr lang="en-US" baseline="0" smtClean="0"/>
              <a:t> </a:t>
            </a:r>
            <a:r>
              <a:rPr lang="en-US" baseline="0" smtClean="0"/>
              <a:t>2017-08-18</a:t>
            </a:r>
            <a:endParaRPr lang="en-US"/>
          </a:p>
        </p:txBody>
      </p:sp>
      <p:sp>
        <p:nvSpPr>
          <p:cNvPr id="4" name="Slide Number Placeholder 3"/>
          <p:cNvSpPr>
            <a:spLocks noGrp="1"/>
          </p:cNvSpPr>
          <p:nvPr>
            <p:ph type="sldNum" sz="quarter" idx="10"/>
          </p:nvPr>
        </p:nvSpPr>
        <p:spPr/>
        <p:txBody>
          <a:bodyPr/>
          <a:lstStyle/>
          <a:p>
            <a:fld id="{E1452FFA-A151-6547-85B0-23166BD1AF01}" type="slidenum">
              <a:rPr lang="en-US" smtClean="0"/>
              <a:t>1</a:t>
            </a:fld>
            <a:endParaRPr lang="en-US" dirty="0"/>
          </a:p>
        </p:txBody>
      </p:sp>
    </p:spTree>
    <p:extLst>
      <p:ext uri="{BB962C8B-B14F-4D97-AF65-F5344CB8AC3E}">
        <p14:creationId xmlns:p14="http://schemas.microsoft.com/office/powerpoint/2010/main" val="184657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ヒラギノ角ゴ Pro W3" charset="-128"/>
              </a:rPr>
              <a:t> </a:t>
            </a:r>
          </a:p>
          <a:p>
            <a:r>
              <a:rPr lang="en-US" altLang="en-US" b="1" dirty="0">
                <a:ea typeface="ヒラギノ角ゴ Pro W3" charset="-128"/>
              </a:rPr>
              <a:t>Your evaluation is needed to provide feedback for program continuation or expansion. To support the feedback, it is important to deliver the program as designed.</a:t>
            </a:r>
            <a:endParaRPr lang="en-US" altLang="en-US" dirty="0">
              <a:ea typeface="ヒラギノ角ゴ Pro W3" charset="-128"/>
            </a:endParaRPr>
          </a:p>
          <a:p>
            <a:r>
              <a:rPr lang="en-US" altLang="en-US" dirty="0">
                <a:ea typeface="ヒラギノ角ゴ Pro W3" charset="-128"/>
              </a:rPr>
              <a:t> </a:t>
            </a:r>
          </a:p>
          <a:p>
            <a:r>
              <a:rPr lang="en-US" altLang="en-US" b="1" dirty="0">
                <a:ea typeface="ヒラギノ角ゴ Pro W3" charset="-128"/>
              </a:rPr>
              <a:t>Reproduction or distribution without written consent is not authorized.</a:t>
            </a:r>
            <a:endParaRPr lang="en-US" altLang="en-US" dirty="0">
              <a:ea typeface="ヒラギノ角ゴ Pro W3" charset="-128"/>
            </a:endParaRPr>
          </a:p>
        </p:txBody>
      </p:sp>
      <p:sp>
        <p:nvSpPr>
          <p:cNvPr id="1434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charset="0"/>
                <a:ea typeface="ヒラギノ角ゴ Pro W3" charset="-128"/>
              </a:defRPr>
            </a:lvl1pPr>
            <a:lvl2pPr marL="742950" indent="-285750">
              <a:defRPr>
                <a:solidFill>
                  <a:schemeClr val="tx1"/>
                </a:solidFill>
                <a:latin typeface="Lucida Grande" charset="0"/>
                <a:ea typeface="ヒラギノ角ゴ Pro W3" charset="-128"/>
              </a:defRPr>
            </a:lvl2pPr>
            <a:lvl3pPr marL="1143000" indent="-228600">
              <a:defRPr>
                <a:solidFill>
                  <a:schemeClr val="tx1"/>
                </a:solidFill>
                <a:latin typeface="Lucida Grande" charset="0"/>
                <a:ea typeface="ヒラギノ角ゴ Pro W3" charset="-128"/>
              </a:defRPr>
            </a:lvl3pPr>
            <a:lvl4pPr marL="1600200" indent="-228600">
              <a:defRPr>
                <a:solidFill>
                  <a:schemeClr val="tx1"/>
                </a:solidFill>
                <a:latin typeface="Lucida Grande" charset="0"/>
                <a:ea typeface="ヒラギノ角ゴ Pro W3" charset="-128"/>
              </a:defRPr>
            </a:lvl4pPr>
            <a:lvl5pPr marL="2057400" indent="-228600">
              <a:defRPr>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Lucida Grande" charset="0"/>
                <a:ea typeface="ヒラギノ角ゴ Pro W3" charset="-128"/>
              </a:defRPr>
            </a:lvl9pPr>
          </a:lstStyle>
          <a:p>
            <a:fld id="{7A1E5256-6A63-764E-8554-B30C00D7881F}" type="datetime1">
              <a:rPr lang="en-US" altLang="en-US">
                <a:latin typeface="Calibri" charset="0"/>
              </a:rPr>
              <a:pPr/>
              <a:t>8/18/17</a:t>
            </a:fld>
            <a:endParaRPr lang="en-US" altLang="en-US" dirty="0">
              <a:latin typeface="Calibri" charset="0"/>
            </a:endParaRPr>
          </a:p>
        </p:txBody>
      </p:sp>
      <p:sp>
        <p:nvSpPr>
          <p:cNvPr id="1434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charset="0"/>
                <a:ea typeface="ヒラギノ角ゴ Pro W3" charset="-128"/>
              </a:defRPr>
            </a:lvl1pPr>
            <a:lvl2pPr marL="742950" indent="-285750">
              <a:defRPr>
                <a:solidFill>
                  <a:schemeClr val="tx1"/>
                </a:solidFill>
                <a:latin typeface="Lucida Grande" charset="0"/>
                <a:ea typeface="ヒラギノ角ゴ Pro W3" charset="-128"/>
              </a:defRPr>
            </a:lvl2pPr>
            <a:lvl3pPr marL="1143000" indent="-228600">
              <a:defRPr>
                <a:solidFill>
                  <a:schemeClr val="tx1"/>
                </a:solidFill>
                <a:latin typeface="Lucida Grande" charset="0"/>
                <a:ea typeface="ヒラギノ角ゴ Pro W3" charset="-128"/>
              </a:defRPr>
            </a:lvl3pPr>
            <a:lvl4pPr marL="1600200" indent="-228600">
              <a:defRPr>
                <a:solidFill>
                  <a:schemeClr val="tx1"/>
                </a:solidFill>
                <a:latin typeface="Lucida Grande" charset="0"/>
                <a:ea typeface="ヒラギノ角ゴ Pro W3" charset="-128"/>
              </a:defRPr>
            </a:lvl4pPr>
            <a:lvl5pPr marL="2057400" indent="-228600">
              <a:defRPr>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Lucida Grande" charset="0"/>
                <a:ea typeface="ヒラギノ角ゴ Pro W3" charset="-128"/>
              </a:defRPr>
            </a:lvl9pPr>
          </a:lstStyle>
          <a:p>
            <a:endParaRPr lang="en-US" altLang="en-US" dirty="0">
              <a:latin typeface="Calibri" charset="0"/>
            </a:endParaRPr>
          </a:p>
        </p:txBody>
      </p:sp>
      <p:sp>
        <p:nvSpPr>
          <p:cNvPr id="1434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charset="0"/>
                <a:ea typeface="ヒラギノ角ゴ Pro W3" charset="-128"/>
              </a:defRPr>
            </a:lvl1pPr>
            <a:lvl2pPr marL="742950" indent="-285750">
              <a:defRPr>
                <a:solidFill>
                  <a:schemeClr val="tx1"/>
                </a:solidFill>
                <a:latin typeface="Lucida Grande" charset="0"/>
                <a:ea typeface="ヒラギノ角ゴ Pro W3" charset="-128"/>
              </a:defRPr>
            </a:lvl2pPr>
            <a:lvl3pPr marL="1143000" indent="-228600">
              <a:defRPr>
                <a:solidFill>
                  <a:schemeClr val="tx1"/>
                </a:solidFill>
                <a:latin typeface="Lucida Grande" charset="0"/>
                <a:ea typeface="ヒラギノ角ゴ Pro W3" charset="-128"/>
              </a:defRPr>
            </a:lvl3pPr>
            <a:lvl4pPr marL="1600200" indent="-228600">
              <a:defRPr>
                <a:solidFill>
                  <a:schemeClr val="tx1"/>
                </a:solidFill>
                <a:latin typeface="Lucida Grande" charset="0"/>
                <a:ea typeface="ヒラギノ角ゴ Pro W3" charset="-128"/>
              </a:defRPr>
            </a:lvl4pPr>
            <a:lvl5pPr marL="2057400" indent="-228600">
              <a:defRPr>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Lucida Grande" charset="0"/>
                <a:ea typeface="ヒラギノ角ゴ Pro W3" charset="-128"/>
              </a:defRPr>
            </a:lvl9pPr>
          </a:lstStyle>
          <a:p>
            <a:fld id="{1E654B42-3BD5-1C4D-AB1E-B4BCEA68ED66}" type="slidenum">
              <a:rPr lang="en-US" altLang="en-US">
                <a:latin typeface="Calibri" charset="0"/>
              </a:rPr>
              <a:pPr/>
              <a:t>2</a:t>
            </a:fld>
            <a:endParaRPr lang="en-US" altLang="en-US" dirty="0">
              <a:latin typeface="Calibri" charset="0"/>
            </a:endParaRPr>
          </a:p>
        </p:txBody>
      </p:sp>
    </p:spTree>
    <p:extLst>
      <p:ext uri="{BB962C8B-B14F-4D97-AF65-F5344CB8AC3E}">
        <p14:creationId xmlns:p14="http://schemas.microsoft.com/office/powerpoint/2010/main" val="104716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452FFA-A151-6547-85B0-23166BD1AF01}" type="slidenum">
              <a:rPr lang="en-US" smtClean="0"/>
              <a:t>6</a:t>
            </a:fld>
            <a:endParaRPr lang="en-US" dirty="0"/>
          </a:p>
        </p:txBody>
      </p:sp>
    </p:spTree>
    <p:extLst>
      <p:ext uri="{BB962C8B-B14F-4D97-AF65-F5344CB8AC3E}">
        <p14:creationId xmlns:p14="http://schemas.microsoft.com/office/powerpoint/2010/main" val="972467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ヒラギノ角ゴ Pro W3" charset="-128"/>
            </a:endParaRPr>
          </a:p>
        </p:txBody>
      </p:sp>
      <p:sp>
        <p:nvSpPr>
          <p:cNvPr id="3891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charset="0"/>
                <a:ea typeface="ヒラギノ角ゴ Pro W3" charset="-128"/>
              </a:defRPr>
            </a:lvl1pPr>
            <a:lvl2pPr marL="742950" indent="-285750">
              <a:defRPr>
                <a:solidFill>
                  <a:schemeClr val="tx1"/>
                </a:solidFill>
                <a:latin typeface="Lucida Grande" charset="0"/>
                <a:ea typeface="ヒラギノ角ゴ Pro W3" charset="-128"/>
              </a:defRPr>
            </a:lvl2pPr>
            <a:lvl3pPr marL="1143000" indent="-228600">
              <a:defRPr>
                <a:solidFill>
                  <a:schemeClr val="tx1"/>
                </a:solidFill>
                <a:latin typeface="Lucida Grande" charset="0"/>
                <a:ea typeface="ヒラギノ角ゴ Pro W3" charset="-128"/>
              </a:defRPr>
            </a:lvl3pPr>
            <a:lvl4pPr marL="1600200" indent="-228600">
              <a:defRPr>
                <a:solidFill>
                  <a:schemeClr val="tx1"/>
                </a:solidFill>
                <a:latin typeface="Lucida Grande" charset="0"/>
                <a:ea typeface="ヒラギノ角ゴ Pro W3" charset="-128"/>
              </a:defRPr>
            </a:lvl4pPr>
            <a:lvl5pPr marL="2057400" indent="-228600">
              <a:defRPr>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Lucida Grande" charset="0"/>
                <a:ea typeface="ヒラギノ角ゴ Pro W3" charset="-128"/>
              </a:defRPr>
            </a:lvl9pPr>
          </a:lstStyle>
          <a:p>
            <a:fld id="{F0867B65-5A9D-D04E-BD5F-B48F051566E9}" type="datetime1">
              <a:rPr lang="en-US" altLang="en-US">
                <a:latin typeface="Calibri" charset="0"/>
              </a:rPr>
              <a:pPr/>
              <a:t>8/18/17</a:t>
            </a:fld>
            <a:endParaRPr lang="en-US" altLang="en-US">
              <a:latin typeface="Calibri" charset="0"/>
            </a:endParaRPr>
          </a:p>
        </p:txBody>
      </p:sp>
      <p:sp>
        <p:nvSpPr>
          <p:cNvPr id="3891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charset="0"/>
                <a:ea typeface="ヒラギノ角ゴ Pro W3" charset="-128"/>
              </a:defRPr>
            </a:lvl1pPr>
            <a:lvl2pPr marL="742950" indent="-285750">
              <a:defRPr>
                <a:solidFill>
                  <a:schemeClr val="tx1"/>
                </a:solidFill>
                <a:latin typeface="Lucida Grande" charset="0"/>
                <a:ea typeface="ヒラギノ角ゴ Pro W3" charset="-128"/>
              </a:defRPr>
            </a:lvl2pPr>
            <a:lvl3pPr marL="1143000" indent="-228600">
              <a:defRPr>
                <a:solidFill>
                  <a:schemeClr val="tx1"/>
                </a:solidFill>
                <a:latin typeface="Lucida Grande" charset="0"/>
                <a:ea typeface="ヒラギノ角ゴ Pro W3" charset="-128"/>
              </a:defRPr>
            </a:lvl3pPr>
            <a:lvl4pPr marL="1600200" indent="-228600">
              <a:defRPr>
                <a:solidFill>
                  <a:schemeClr val="tx1"/>
                </a:solidFill>
                <a:latin typeface="Lucida Grande" charset="0"/>
                <a:ea typeface="ヒラギノ角ゴ Pro W3" charset="-128"/>
              </a:defRPr>
            </a:lvl4pPr>
            <a:lvl5pPr marL="2057400" indent="-228600">
              <a:defRPr>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Lucida Grande" charset="0"/>
                <a:ea typeface="ヒラギノ角ゴ Pro W3" charset="-128"/>
              </a:defRPr>
            </a:lvl9pPr>
          </a:lstStyle>
          <a:p>
            <a:endParaRPr lang="en-US" altLang="en-US">
              <a:latin typeface="Calibri" charset="0"/>
            </a:endParaRPr>
          </a:p>
        </p:txBody>
      </p:sp>
      <p:sp>
        <p:nvSpPr>
          <p:cNvPr id="3891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charset="0"/>
                <a:ea typeface="ヒラギノ角ゴ Pro W3" charset="-128"/>
              </a:defRPr>
            </a:lvl1pPr>
            <a:lvl2pPr marL="742950" indent="-285750">
              <a:defRPr>
                <a:solidFill>
                  <a:schemeClr val="tx1"/>
                </a:solidFill>
                <a:latin typeface="Lucida Grande" charset="0"/>
                <a:ea typeface="ヒラギノ角ゴ Pro W3" charset="-128"/>
              </a:defRPr>
            </a:lvl2pPr>
            <a:lvl3pPr marL="1143000" indent="-228600">
              <a:defRPr>
                <a:solidFill>
                  <a:schemeClr val="tx1"/>
                </a:solidFill>
                <a:latin typeface="Lucida Grande" charset="0"/>
                <a:ea typeface="ヒラギノ角ゴ Pro W3" charset="-128"/>
              </a:defRPr>
            </a:lvl3pPr>
            <a:lvl4pPr marL="1600200" indent="-228600">
              <a:defRPr>
                <a:solidFill>
                  <a:schemeClr val="tx1"/>
                </a:solidFill>
                <a:latin typeface="Lucida Grande" charset="0"/>
                <a:ea typeface="ヒラギノ角ゴ Pro W3" charset="-128"/>
              </a:defRPr>
            </a:lvl4pPr>
            <a:lvl5pPr marL="2057400" indent="-228600">
              <a:defRPr>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Lucida Grande" charset="0"/>
                <a:ea typeface="ヒラギノ角ゴ Pro W3" charset="-128"/>
              </a:defRPr>
            </a:lvl9pPr>
          </a:lstStyle>
          <a:p>
            <a:fld id="{9D024203-1C29-474F-AB9A-AC1114B8297D}" type="slidenum">
              <a:rPr lang="en-US" altLang="en-US">
                <a:latin typeface="Calibri" charset="0"/>
              </a:rPr>
              <a:pPr/>
              <a:t>11</a:t>
            </a:fld>
            <a:endParaRPr lang="en-US" altLang="en-US">
              <a:latin typeface="Calibri" charset="0"/>
            </a:endParaRPr>
          </a:p>
        </p:txBody>
      </p:sp>
    </p:spTree>
    <p:extLst>
      <p:ext uri="{BB962C8B-B14F-4D97-AF65-F5344CB8AC3E}">
        <p14:creationId xmlns:p14="http://schemas.microsoft.com/office/powerpoint/2010/main" val="195258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452FFA-A151-6547-85B0-23166BD1AF01}" type="slidenum">
              <a:rPr lang="en-US" smtClean="0"/>
              <a:t>13</a:t>
            </a:fld>
            <a:endParaRPr lang="en-US" dirty="0"/>
          </a:p>
        </p:txBody>
      </p:sp>
    </p:spTree>
    <p:extLst>
      <p:ext uri="{BB962C8B-B14F-4D97-AF65-F5344CB8AC3E}">
        <p14:creationId xmlns:p14="http://schemas.microsoft.com/office/powerpoint/2010/main" val="3451772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452FFA-A151-6547-85B0-23166BD1AF01}" type="slidenum">
              <a:rPr lang="en-US" smtClean="0"/>
              <a:t>15</a:t>
            </a:fld>
            <a:endParaRPr lang="en-US" dirty="0"/>
          </a:p>
        </p:txBody>
      </p:sp>
    </p:spTree>
    <p:extLst>
      <p:ext uri="{BB962C8B-B14F-4D97-AF65-F5344CB8AC3E}">
        <p14:creationId xmlns:p14="http://schemas.microsoft.com/office/powerpoint/2010/main" val="4280454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452FFA-A151-6547-85B0-23166BD1AF01}" type="slidenum">
              <a:rPr lang="en-US" smtClean="0"/>
              <a:t>16</a:t>
            </a:fld>
            <a:endParaRPr lang="en-US" dirty="0"/>
          </a:p>
        </p:txBody>
      </p:sp>
    </p:spTree>
    <p:extLst>
      <p:ext uri="{BB962C8B-B14F-4D97-AF65-F5344CB8AC3E}">
        <p14:creationId xmlns:p14="http://schemas.microsoft.com/office/powerpoint/2010/main" val="561330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452FFA-A151-6547-85B0-23166BD1AF01}" type="slidenum">
              <a:rPr lang="en-US" smtClean="0"/>
              <a:t>17</a:t>
            </a:fld>
            <a:endParaRPr lang="en-US" dirty="0"/>
          </a:p>
        </p:txBody>
      </p:sp>
    </p:spTree>
    <p:extLst>
      <p:ext uri="{BB962C8B-B14F-4D97-AF65-F5344CB8AC3E}">
        <p14:creationId xmlns:p14="http://schemas.microsoft.com/office/powerpoint/2010/main" val="119465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452FFA-A151-6547-85B0-23166BD1AF01}" type="slidenum">
              <a:rPr lang="en-US" smtClean="0"/>
              <a:t>18</a:t>
            </a:fld>
            <a:endParaRPr lang="en-US" dirty="0"/>
          </a:p>
        </p:txBody>
      </p:sp>
    </p:spTree>
    <p:extLst>
      <p:ext uri="{BB962C8B-B14F-4D97-AF65-F5344CB8AC3E}">
        <p14:creationId xmlns:p14="http://schemas.microsoft.com/office/powerpoint/2010/main" val="1840460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0303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6130" y="166348"/>
            <a:ext cx="7886700" cy="1325563"/>
          </a:xfrm>
        </p:spPr>
        <p:txBody>
          <a:bodyPr/>
          <a:lstStyle>
            <a:lvl1pPr>
              <a:defRPr>
                <a:latin typeface="+mj-lt"/>
                <a:ea typeface="Arial" charset="0"/>
                <a:cs typeface="Arial" charset="0"/>
              </a:defRPr>
            </a:lvl1pPr>
          </a:lstStyle>
          <a:p>
            <a:r>
              <a:rPr lang="en-US" dirty="0" smtClean="0"/>
              <a:t>Click to edit Master title</a:t>
            </a:r>
            <a:endParaRPr lang="en-US" dirty="0"/>
          </a:p>
        </p:txBody>
      </p:sp>
      <p:sp>
        <p:nvSpPr>
          <p:cNvPr id="3" name="Content Placeholder 2"/>
          <p:cNvSpPr>
            <a:spLocks noGrp="1"/>
          </p:cNvSpPr>
          <p:nvPr>
            <p:ph idx="1"/>
          </p:nvPr>
        </p:nvSpPr>
        <p:spPr>
          <a:xfrm>
            <a:off x="628650" y="1626845"/>
            <a:ext cx="7886700" cy="4351338"/>
          </a:xfrm>
        </p:spPr>
        <p:txBody>
          <a:bodyPr/>
          <a:lstStyle>
            <a:lvl1pPr>
              <a:buClr>
                <a:srgbClr val="FCBA37"/>
              </a:buClr>
              <a:defRPr sz="2400">
                <a:latin typeface="+mj-lt"/>
                <a:ea typeface="Arial" charset="0"/>
                <a:cs typeface="Arial" charset="0"/>
              </a:defRPr>
            </a:lvl1pPr>
            <a:lvl2pPr marL="685800" indent="-228600">
              <a:buClr>
                <a:srgbClr val="FCBA37"/>
              </a:buClr>
              <a:buFont typeface="LucidaGrande" charset="0"/>
              <a:buChar char="-"/>
              <a:defRPr sz="2000">
                <a:latin typeface="+mj-lt"/>
                <a:ea typeface="Arial" charset="0"/>
                <a:cs typeface="Arial" charset="0"/>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67462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9817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88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1052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8815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4107540" y="6083299"/>
            <a:ext cx="3743325" cy="523220"/>
          </a:xfrm>
          <a:prstGeom prst="rect">
            <a:avLst/>
          </a:prstGeom>
          <a:noFill/>
        </p:spPr>
        <p:txBody>
          <a:bodyPr wrap="square" rtlCol="0">
            <a:spAutoFit/>
          </a:bodyPr>
          <a:lstStyle/>
          <a:p>
            <a:r>
              <a:rPr lang="en-US" sz="2800" dirty="0" smtClean="0">
                <a:solidFill>
                  <a:schemeClr val="tx1">
                    <a:lumMod val="65000"/>
                    <a:lumOff val="35000"/>
                  </a:schemeClr>
                </a:solidFill>
              </a:rPr>
              <a:t>Lion Pilot </a:t>
            </a:r>
            <a:endParaRPr lang="en-US" sz="2800" dirty="0">
              <a:solidFill>
                <a:schemeClr val="tx1">
                  <a:lumMod val="65000"/>
                  <a:lumOff val="35000"/>
                </a:schemeClr>
              </a:solidFill>
            </a:endParaRPr>
          </a:p>
        </p:txBody>
      </p:sp>
      <p:pic>
        <p:nvPicPr>
          <p:cNvPr id="4" name="Picture 3"/>
          <p:cNvPicPr>
            <a:picLocks noChangeAspect="1"/>
          </p:cNvPicPr>
          <p:nvPr userDrawn="1"/>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3560949" y="6078363"/>
            <a:ext cx="556726" cy="556726"/>
          </a:xfrm>
          <a:prstGeom prst="rect">
            <a:avLst/>
          </a:prstGeom>
        </p:spPr>
      </p:pic>
    </p:spTree>
    <p:extLst>
      <p:ext uri="{BB962C8B-B14F-4D97-AF65-F5344CB8AC3E}">
        <p14:creationId xmlns:p14="http://schemas.microsoft.com/office/powerpoint/2010/main" val="549704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8E6548"/>
          </a:solidFill>
          <a:latin typeface="+mj-lt"/>
          <a:ea typeface="Arial" charset="0"/>
          <a:cs typeface="Arial" charset="0"/>
        </a:defRPr>
      </a:lvl1pPr>
    </p:titleStyle>
    <p:bodyStyle>
      <a:lvl1pPr marL="228600" indent="-228600" algn="l" defTabSz="914400" rtl="0" eaLnBrk="1" latinLnBrk="0" hangingPunct="1">
        <a:lnSpc>
          <a:spcPct val="90000"/>
        </a:lnSpc>
        <a:spcBef>
          <a:spcPts val="1000"/>
        </a:spcBef>
        <a:buClr>
          <a:srgbClr val="FCBA37"/>
        </a:buClr>
        <a:buFont typeface="Arial" panose="020B0604020202020204" pitchFamily="34" charset="0"/>
        <a:buChar char="•"/>
        <a:defRPr sz="2800" kern="1200">
          <a:solidFill>
            <a:srgbClr val="8E6548"/>
          </a:solidFill>
          <a:latin typeface="+mn-lt"/>
          <a:ea typeface="+mn-ea"/>
          <a:cs typeface="+mn-cs"/>
        </a:defRPr>
      </a:lvl1pPr>
      <a:lvl2pPr marL="685800" indent="-228600" algn="l" defTabSz="914400" rtl="0" eaLnBrk="1" latinLnBrk="0" hangingPunct="1">
        <a:lnSpc>
          <a:spcPct val="90000"/>
        </a:lnSpc>
        <a:spcBef>
          <a:spcPts val="500"/>
        </a:spcBef>
        <a:buClr>
          <a:srgbClr val="FCBA37"/>
        </a:buClr>
        <a:buFont typeface="Arial" panose="020B0604020202020204" pitchFamily="34" charset="0"/>
        <a:buChar char="•"/>
        <a:defRPr sz="2400" kern="1200">
          <a:solidFill>
            <a:srgbClr val="8E654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8E654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8E654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8E65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hyperlink" Target="http://www.scouting.org/lion" TargetMode="External"/><Relationship Id="rId4" Type="http://schemas.openxmlformats.org/officeDocument/2006/relationships/hyperlink" Target="mailto:MyScouting@Scouting.org" TargetMode="External"/><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scouting.org/l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hyperlink" Target="http://licensingbsa.org/bsa-licensee-list/" TargetMode="External"/><Relationship Id="rId4" Type="http://schemas.openxmlformats.org/officeDocument/2006/relationships/image" Target="../media/image16.jpg"/><Relationship Id="rId1" Type="http://schemas.openxmlformats.org/officeDocument/2006/relationships/slideLayout" Target="../slideLayouts/slideLayout4.xml"/><Relationship Id="rId2" Type="http://schemas.openxmlformats.org/officeDocument/2006/relationships/hyperlink" Target="mailto:NDCSpecialty.Products@scouting.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couting.org/lion" TargetMode="External"/><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NDCSpecialty.Products@scouting.org" TargetMode="External"/><Relationship Id="rId3" Type="http://schemas.openxmlformats.org/officeDocument/2006/relationships/hyperlink" Target="http://licensingbsa.org/bsa-licensee-lis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hyperlink" Target="http://www.scouting.org/lio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outing.org/lion" TargetMode="Externa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scouting.org/lion" TargetMode="Externa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701405" y="1282038"/>
            <a:ext cx="8143375"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rgbClr val="0D5B9D"/>
                </a:solidFill>
                <a:latin typeface="+mj-lt"/>
                <a:ea typeface="Arial" charset="0"/>
                <a:cs typeface="Arial" charset="0"/>
              </a:defRPr>
            </a:lvl1pPr>
          </a:lstStyle>
          <a:p>
            <a:pPr algn="r"/>
            <a:r>
              <a:rPr lang="en-US" sz="5400" dirty="0" smtClean="0">
                <a:solidFill>
                  <a:srgbClr val="8E6548"/>
                </a:solidFill>
                <a:latin typeface="Arial" charset="0"/>
              </a:rPr>
              <a:t>National Lion </a:t>
            </a:r>
            <a:r>
              <a:rPr lang="en-US" sz="5400" dirty="0">
                <a:solidFill>
                  <a:srgbClr val="8E6548"/>
                </a:solidFill>
                <a:latin typeface="Arial" charset="0"/>
              </a:rPr>
              <a:t>Pilot</a:t>
            </a:r>
          </a:p>
        </p:txBody>
      </p:sp>
      <p:sp>
        <p:nvSpPr>
          <p:cNvPr id="6" name="Subtitle 11"/>
          <p:cNvSpPr txBox="1">
            <a:spLocks/>
          </p:cNvSpPr>
          <p:nvPr/>
        </p:nvSpPr>
        <p:spPr>
          <a:xfrm>
            <a:off x="2420304" y="2241366"/>
            <a:ext cx="6368204" cy="1752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FCD61A"/>
              </a:buClr>
              <a:buFont typeface="Arial" panose="020B0604020202020204" pitchFamily="34" charset="0"/>
              <a:buNone/>
              <a:defRPr sz="2400" kern="1200">
                <a:solidFill>
                  <a:srgbClr val="0D5B9D"/>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D5B9D"/>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D5B9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D5B9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D5B9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spcBef>
                <a:spcPts val="0"/>
              </a:spcBef>
            </a:pPr>
            <a:r>
              <a:rPr lang="en-US" i="1" dirty="0">
                <a:ln w="3175">
                  <a:solidFill>
                    <a:sysClr val="windowText" lastClr="000000">
                      <a:alpha val="23000"/>
                    </a:sysClr>
                  </a:solidFill>
                </a:ln>
                <a:solidFill>
                  <a:srgbClr val="FCBA37"/>
                </a:solidFill>
                <a:latin typeface="Arial" charset="0"/>
                <a:ea typeface="Arial" charset="0"/>
                <a:cs typeface="Arial" charset="0"/>
              </a:rPr>
              <a:t> </a:t>
            </a:r>
            <a:r>
              <a:rPr lang="en-US" i="1" dirty="0" smtClean="0">
                <a:ln w="3175">
                  <a:solidFill>
                    <a:sysClr val="windowText" lastClr="000000">
                      <a:alpha val="23000"/>
                    </a:sysClr>
                  </a:solidFill>
                </a:ln>
                <a:solidFill>
                  <a:srgbClr val="FCBA37"/>
                </a:solidFill>
                <a:latin typeface="Arial" charset="0"/>
                <a:ea typeface="Arial" charset="0"/>
                <a:cs typeface="Arial" charset="0"/>
              </a:rPr>
              <a:t>The Boy Scouts of America’s pilot program </a:t>
            </a:r>
          </a:p>
          <a:p>
            <a:pPr algn="r">
              <a:spcBef>
                <a:spcPts val="0"/>
              </a:spcBef>
            </a:pPr>
            <a:r>
              <a:rPr lang="en-US" i="1" dirty="0" smtClean="0">
                <a:ln w="3175">
                  <a:solidFill>
                    <a:sysClr val="windowText" lastClr="000000">
                      <a:alpha val="23000"/>
                    </a:sysClr>
                  </a:solidFill>
                </a:ln>
                <a:solidFill>
                  <a:srgbClr val="FCBA37"/>
                </a:solidFill>
                <a:latin typeface="Arial" charset="0"/>
                <a:ea typeface="Arial" charset="0"/>
                <a:cs typeface="Arial" charset="0"/>
              </a:rPr>
              <a:t>for kindergarten-age boys  </a:t>
            </a:r>
            <a:endParaRPr lang="en-US" i="1" dirty="0">
              <a:ln w="3175">
                <a:solidFill>
                  <a:sysClr val="windowText" lastClr="000000">
                    <a:alpha val="23000"/>
                  </a:sysClr>
                </a:solidFill>
              </a:ln>
              <a:solidFill>
                <a:srgbClr val="FCBA37"/>
              </a:solidFill>
              <a:latin typeface="Arial" charset="0"/>
              <a:ea typeface="Arial" charset="0"/>
              <a:cs typeface="Arial" charset="0"/>
            </a:endParaRPr>
          </a:p>
        </p:txBody>
      </p:sp>
      <p:pic>
        <p:nvPicPr>
          <p:cNvPr id="2" name="Picture 1"/>
          <p:cNvPicPr>
            <a:picLocks noChangeAspect="1"/>
          </p:cNvPicPr>
          <p:nvPr/>
        </p:nvPicPr>
        <p:blipFill>
          <a:blip r:embed="rId3"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rot="20819163">
            <a:off x="-1241692" y="1294096"/>
            <a:ext cx="3886200" cy="4572000"/>
          </a:xfrm>
          <a:prstGeom prst="rect">
            <a:avLst/>
          </a:prstGeom>
        </p:spPr>
      </p:pic>
      <p:sp>
        <p:nvSpPr>
          <p:cNvPr id="3" name="TextBox 2"/>
          <p:cNvSpPr txBox="1"/>
          <p:nvPr/>
        </p:nvSpPr>
        <p:spPr>
          <a:xfrm>
            <a:off x="3481330" y="3442673"/>
            <a:ext cx="5530468" cy="2246769"/>
          </a:xfrm>
          <a:prstGeom prst="rect">
            <a:avLst/>
          </a:prstGeom>
          <a:noFill/>
        </p:spPr>
        <p:txBody>
          <a:bodyPr wrap="square" rtlCol="0">
            <a:spAutoFit/>
          </a:bodyPr>
          <a:lstStyle/>
          <a:p>
            <a:r>
              <a:rPr lang="en-US" sz="2800" b="1" u="sng" dirty="0" smtClean="0">
                <a:solidFill>
                  <a:srgbClr val="8E6548"/>
                </a:solidFill>
                <a:latin typeface="Arial" panose="020B0604020202020204" pitchFamily="34" charset="0"/>
                <a:cs typeface="Arial" panose="020B0604020202020204" pitchFamily="34" charset="0"/>
              </a:rPr>
              <a:t>What’s New for 2017-2018?</a:t>
            </a:r>
          </a:p>
          <a:p>
            <a:r>
              <a:rPr lang="en-US" sz="2800" b="1" dirty="0" smtClean="0">
                <a:solidFill>
                  <a:srgbClr val="8E6548"/>
                </a:solidFill>
                <a:latin typeface="Arial" panose="020B0604020202020204" pitchFamily="34" charset="0"/>
                <a:cs typeface="Arial" panose="020B0604020202020204" pitchFamily="34" charset="0"/>
              </a:rPr>
              <a:t>	</a:t>
            </a:r>
          </a:p>
          <a:p>
            <a:r>
              <a:rPr lang="en-US" sz="2800" b="1" dirty="0" smtClean="0">
                <a:solidFill>
                  <a:srgbClr val="8E6548"/>
                </a:solidFill>
                <a:latin typeface="Arial" panose="020B0604020202020204" pitchFamily="34" charset="0"/>
                <a:cs typeface="Arial" panose="020B0604020202020204" pitchFamily="34" charset="0"/>
              </a:rPr>
              <a:t>What we learned from those in the field...and modifications made.</a:t>
            </a:r>
            <a:endParaRPr lang="en-US" sz="2800" b="1" dirty="0">
              <a:solidFill>
                <a:srgbClr val="8E654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5696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FDBA36"/>
            </a:solidFill>
          </a:ln>
        </p:spPr>
        <p:txBody>
          <a:bodyPr>
            <a:normAutofit/>
          </a:bodyPr>
          <a:lstStyle/>
          <a:p>
            <a:pPr algn="ctr"/>
            <a:r>
              <a:rPr lang="en-US" dirty="0">
                <a:latin typeface="Arial" charset="0"/>
              </a:rPr>
              <a:t>Benefits of Lion Implementation</a:t>
            </a:r>
          </a:p>
        </p:txBody>
      </p:sp>
      <p:sp>
        <p:nvSpPr>
          <p:cNvPr id="3" name="Content Placeholder 2"/>
          <p:cNvSpPr>
            <a:spLocks noGrp="1"/>
          </p:cNvSpPr>
          <p:nvPr>
            <p:ph sz="half" idx="1"/>
          </p:nvPr>
        </p:nvSpPr>
        <p:spPr>
          <a:xfrm>
            <a:off x="685800" y="2118923"/>
            <a:ext cx="3886200" cy="4351338"/>
          </a:xfrm>
        </p:spPr>
        <p:txBody>
          <a:bodyPr>
            <a:normAutofit lnSpcReduction="10000"/>
          </a:bodyPr>
          <a:lstStyle/>
          <a:p>
            <a:pPr>
              <a:buFont typeface="Wingdings" panose="05000000000000000000" pitchFamily="2" charset="2"/>
              <a:buChar char="ü"/>
            </a:pPr>
            <a:r>
              <a:rPr lang="en-US" dirty="0" smtClean="0">
                <a:latin typeface="Arial" panose="020B0604020202020204" pitchFamily="34" charset="0"/>
                <a:cs typeface="Arial" panose="020B0604020202020204" pitchFamily="34" charset="0"/>
              </a:rPr>
              <a:t> Allows youth to join at an earlier age.</a:t>
            </a:r>
          </a:p>
          <a:p>
            <a:pPr>
              <a:buFont typeface="Wingdings" panose="05000000000000000000" pitchFamily="2" charset="2"/>
              <a:buChar char="ü"/>
            </a:pPr>
            <a:r>
              <a:rPr lang="en-US" dirty="0" smtClean="0">
                <a:latin typeface="Arial" panose="020B0604020202020204" pitchFamily="34" charset="0"/>
                <a:cs typeface="Arial" panose="020B0604020202020204" pitchFamily="34" charset="0"/>
              </a:rPr>
              <a:t> Allows for extended retention.</a:t>
            </a:r>
          </a:p>
          <a:p>
            <a:pPr>
              <a:buFont typeface="Wingdings" panose="05000000000000000000" pitchFamily="2" charset="2"/>
              <a:buChar char="ü"/>
            </a:pPr>
            <a:r>
              <a:rPr lang="en-US" dirty="0" smtClean="0">
                <a:latin typeface="Arial" panose="020B0604020202020204" pitchFamily="34" charset="0"/>
                <a:cs typeface="Arial" panose="020B0604020202020204" pitchFamily="34" charset="0"/>
              </a:rPr>
              <a:t> Helps reach goal of providing character and leadership to youth.</a:t>
            </a:r>
          </a:p>
          <a:p>
            <a:pPr>
              <a:buFont typeface="Wingdings" panose="05000000000000000000" pitchFamily="2" charset="2"/>
              <a:buChar char="ü"/>
            </a:pPr>
            <a:r>
              <a:rPr lang="en-US" dirty="0" smtClean="0">
                <a:latin typeface="Arial" panose="020B0604020202020204" pitchFamily="34" charset="0"/>
                <a:cs typeface="Arial" panose="020B0604020202020204" pitchFamily="34" charset="0"/>
              </a:rPr>
              <a:t> Creates a stronger feeder program for Tigers.</a:t>
            </a:r>
          </a:p>
          <a:p>
            <a:endParaRPr lang="en-US" dirty="0"/>
          </a:p>
        </p:txBody>
      </p:sp>
      <p:sp>
        <p:nvSpPr>
          <p:cNvPr id="4" name="Content Placeholder 3"/>
          <p:cNvSpPr>
            <a:spLocks noGrp="1"/>
          </p:cNvSpPr>
          <p:nvPr>
            <p:ph sz="half" idx="2"/>
          </p:nvPr>
        </p:nvSpPr>
        <p:spPr>
          <a:xfrm>
            <a:off x="4629150" y="2115748"/>
            <a:ext cx="3886200" cy="4351338"/>
          </a:xfrm>
        </p:spPr>
        <p:txBody>
          <a:bodyPr>
            <a:normAutofit lnSpcReduction="10000"/>
          </a:bodyPr>
          <a:lstStyle/>
          <a:p>
            <a:pPr>
              <a:buFont typeface="Wingdings" panose="05000000000000000000" pitchFamily="2" charset="2"/>
              <a:buChar char="ü"/>
            </a:pPr>
            <a:r>
              <a:rPr lang="en-US" dirty="0" smtClean="0">
                <a:latin typeface="Arial" panose="020B0604020202020204" pitchFamily="34" charset="0"/>
                <a:cs typeface="Arial" panose="020B0604020202020204" pitchFamily="34" charset="0"/>
              </a:rPr>
              <a:t> Some families fill their activity schedules by kindergarten and if Cub Scouting is not offered we may not engage them after this age. </a:t>
            </a:r>
          </a:p>
          <a:p>
            <a:pPr>
              <a:buFont typeface="Wingdings" panose="05000000000000000000" pitchFamily="2" charset="2"/>
              <a:buChar char="ü"/>
            </a:pPr>
            <a:r>
              <a:rPr lang="en-US" dirty="0" smtClean="0">
                <a:latin typeface="Arial" panose="020B0604020202020204" pitchFamily="34" charset="0"/>
                <a:cs typeface="Arial" panose="020B0604020202020204" pitchFamily="34" charset="0"/>
              </a:rPr>
              <a:t> Allows the ability to “preview” adults for future leadership.</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9948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96130" y="292960"/>
            <a:ext cx="7886700" cy="1325563"/>
          </a:xfrm>
        </p:spPr>
        <p:txBody>
          <a:bodyPr/>
          <a:lstStyle/>
          <a:p>
            <a:pPr algn="ctr"/>
            <a:r>
              <a:rPr lang="en-US" altLang="en-US" dirty="0" smtClean="0">
                <a:latin typeface="Arial" charset="0"/>
              </a:rPr>
              <a:t>Pilot Evaluation</a:t>
            </a:r>
            <a:endParaRPr lang="en-US" altLang="en-US" dirty="0">
              <a:latin typeface="Arial" charset="0"/>
            </a:endParaRPr>
          </a:p>
        </p:txBody>
      </p:sp>
      <p:sp>
        <p:nvSpPr>
          <p:cNvPr id="21507" name="Content Placeholder 2"/>
          <p:cNvSpPr>
            <a:spLocks noGrp="1"/>
          </p:cNvSpPr>
          <p:nvPr>
            <p:ph idx="1"/>
          </p:nvPr>
        </p:nvSpPr>
        <p:spPr>
          <a:xfrm>
            <a:off x="496130" y="1618523"/>
            <a:ext cx="8647871" cy="4994119"/>
          </a:xfrm>
        </p:spPr>
        <p:txBody>
          <a:bodyPr>
            <a:normAutofit lnSpcReduction="10000"/>
          </a:bodyPr>
          <a:lstStyle/>
          <a:p>
            <a:pPr>
              <a:defRPr/>
            </a:pPr>
            <a:r>
              <a:rPr lang="en-US" altLang="en-US" dirty="0" smtClean="0">
                <a:latin typeface="Arial" panose="020B0604020202020204" pitchFamily="34" charset="0"/>
                <a:cs typeface="Arial" panose="020B0604020202020204" pitchFamily="34" charset="0"/>
              </a:rPr>
              <a:t>Lion Parents were included in Voice </a:t>
            </a:r>
            <a:r>
              <a:rPr lang="en-US" altLang="en-US" dirty="0">
                <a:latin typeface="Arial" panose="020B0604020202020204" pitchFamily="34" charset="0"/>
                <a:cs typeface="Arial" panose="020B0604020202020204" pitchFamily="34" charset="0"/>
              </a:rPr>
              <a:t>of the Scout </a:t>
            </a:r>
            <a:r>
              <a:rPr lang="en-US" altLang="en-US" u="sng" dirty="0" smtClean="0">
                <a:latin typeface="Arial" panose="020B0604020202020204" pitchFamily="34" charset="0"/>
                <a:cs typeface="Arial" panose="020B0604020202020204" pitchFamily="34" charset="0"/>
              </a:rPr>
              <a:t>survey. </a:t>
            </a:r>
            <a:endParaRPr lang="en-US" altLang="en-US" dirty="0" smtClean="0">
              <a:latin typeface="Arial" panose="020B0604020202020204" pitchFamily="34" charset="0"/>
              <a:cs typeface="Arial" panose="020B0604020202020204" pitchFamily="34" charset="0"/>
            </a:endParaRPr>
          </a:p>
          <a:p>
            <a:pPr>
              <a:defRPr/>
            </a:pPr>
            <a:endParaRPr lang="en-US" altLang="en-US" sz="1100" dirty="0">
              <a:latin typeface="Arial" panose="020B0604020202020204" pitchFamily="34" charset="0"/>
              <a:cs typeface="Arial" panose="020B0604020202020204" pitchFamily="34" charset="0"/>
            </a:endParaRPr>
          </a:p>
          <a:p>
            <a:pPr>
              <a:defRPr/>
            </a:pPr>
            <a:r>
              <a:rPr lang="en-US" altLang="en-US" dirty="0" smtClean="0">
                <a:latin typeface="Arial" panose="020B0604020202020204" pitchFamily="34" charset="0"/>
                <a:cs typeface="Arial" panose="020B0604020202020204" pitchFamily="34" charset="0"/>
              </a:rPr>
              <a:t>Each of the 4 regions held </a:t>
            </a:r>
            <a:r>
              <a:rPr lang="en-US" altLang="en-US" u="sng" dirty="0" smtClean="0">
                <a:latin typeface="Arial" panose="020B0604020202020204" pitchFamily="34" charset="0"/>
                <a:cs typeface="Arial" panose="020B0604020202020204" pitchFamily="34" charset="0"/>
              </a:rPr>
              <a:t>May Focus Groups </a:t>
            </a:r>
            <a:r>
              <a:rPr lang="en-US" altLang="en-US" dirty="0" smtClean="0">
                <a:latin typeface="Arial" panose="020B0604020202020204" pitchFamily="34" charset="0"/>
                <a:cs typeface="Arial" panose="020B0604020202020204" pitchFamily="34" charset="0"/>
              </a:rPr>
              <a:t>which included: Lion Guides, Parents and Youth.</a:t>
            </a:r>
          </a:p>
          <a:p>
            <a:pPr>
              <a:buFont typeface="Arial" panose="020B0604020202020204" pitchFamily="34" charset="0"/>
              <a:buChar char="•"/>
              <a:defRPr/>
            </a:pPr>
            <a:endParaRPr lang="en-US" altLang="en-US" sz="6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US" altLang="en-US" u="sng" dirty="0" smtClean="0">
                <a:latin typeface="Arial" panose="020B0604020202020204" pitchFamily="34" charset="0"/>
                <a:cs typeface="Arial" panose="020B0604020202020204" pitchFamily="34" charset="0"/>
              </a:rPr>
              <a:t>24,000 </a:t>
            </a:r>
            <a:r>
              <a:rPr lang="en-US" altLang="en-US" sz="2400" u="sng" dirty="0" smtClean="0">
                <a:latin typeface="Arial" panose="020B0604020202020204" pitchFamily="34" charset="0"/>
                <a:cs typeface="Arial" panose="020B0604020202020204" pitchFamily="34" charset="0"/>
              </a:rPr>
              <a:t>online surveys </a:t>
            </a:r>
            <a:r>
              <a:rPr lang="en-US" altLang="en-US" sz="2400" dirty="0" smtClean="0">
                <a:latin typeface="Arial" panose="020B0604020202020204" pitchFamily="34" charset="0"/>
                <a:cs typeface="Arial" panose="020B0604020202020204" pitchFamily="34" charset="0"/>
              </a:rPr>
              <a:t>were sent to all emails that were </a:t>
            </a:r>
            <a:r>
              <a:rPr lang="en-US" altLang="en-US" dirty="0" smtClean="0">
                <a:latin typeface="Arial" panose="020B0604020202020204" pitchFamily="34" charset="0"/>
                <a:cs typeface="Arial" panose="020B0604020202020204" pitchFamily="34" charset="0"/>
              </a:rPr>
              <a:t>in the registration system. Survey dates </a:t>
            </a:r>
            <a:r>
              <a:rPr lang="en-US" altLang="en-US" u="sng" dirty="0" smtClean="0">
                <a:latin typeface="Arial" panose="020B0604020202020204" pitchFamily="34" charset="0"/>
                <a:cs typeface="Arial" panose="020B0604020202020204" pitchFamily="34" charset="0"/>
              </a:rPr>
              <a:t>5/11- 19 </a:t>
            </a:r>
            <a:r>
              <a:rPr lang="en-US" altLang="en-US" dirty="0" smtClean="0">
                <a:latin typeface="Arial" panose="020B0604020202020204" pitchFamily="34" charset="0"/>
                <a:cs typeface="Arial" panose="020B0604020202020204" pitchFamily="34" charset="0"/>
              </a:rPr>
              <a:t>sent to:  </a:t>
            </a:r>
            <a:endParaRPr lang="en-US" altLang="en-US" sz="2400" dirty="0">
              <a:latin typeface="Arial" panose="020B0604020202020204" pitchFamily="34" charset="0"/>
              <a:cs typeface="Arial" panose="020B0604020202020204" pitchFamily="34" charset="0"/>
            </a:endParaRPr>
          </a:p>
          <a:p>
            <a:pPr lvl="1">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  Parents</a:t>
            </a:r>
          </a:p>
          <a:p>
            <a:pPr lvl="1">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  Lion </a:t>
            </a:r>
            <a:r>
              <a:rPr lang="en-US" altLang="en-US" sz="2000" dirty="0" smtClean="0">
                <a:latin typeface="Arial" panose="020B0604020202020204" pitchFamily="34" charset="0"/>
                <a:cs typeface="Arial" panose="020B0604020202020204" pitchFamily="34" charset="0"/>
              </a:rPr>
              <a:t>guides </a:t>
            </a:r>
          </a:p>
          <a:p>
            <a:pPr lvl="1">
              <a:buFont typeface="Arial" panose="020B0604020202020204" pitchFamily="34" charset="0"/>
              <a:buChar char="–"/>
              <a:defRPr/>
            </a:pPr>
            <a:endParaRPr lang="en-US" altLang="en-US" sz="1100" u="sng"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Feedback </a:t>
            </a:r>
            <a:r>
              <a:rPr lang="en-US" altLang="en-US" dirty="0" smtClean="0">
                <a:latin typeface="Arial" panose="020B0604020202020204" pitchFamily="34" charset="0"/>
                <a:cs typeface="Arial" panose="020B0604020202020204" pitchFamily="34" charset="0"/>
              </a:rPr>
              <a:t>has been extremely positive. </a:t>
            </a:r>
          </a:p>
          <a:p>
            <a:pPr>
              <a:defRPr/>
            </a:pPr>
            <a:r>
              <a:rPr lang="en-US" altLang="en-US" dirty="0" smtClean="0">
                <a:latin typeface="Arial" panose="020B0604020202020204" pitchFamily="34" charset="0"/>
                <a:cs typeface="Arial" panose="020B0604020202020204" pitchFamily="34" charset="0"/>
              </a:rPr>
              <a:t>Several modifications were made based on input:  </a:t>
            </a: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Pinewood </a:t>
            </a:r>
            <a:r>
              <a:rPr lang="en-US" altLang="en-US" sz="2400" dirty="0">
                <a:latin typeface="Arial" panose="020B0604020202020204" pitchFamily="34" charset="0"/>
                <a:cs typeface="Arial" panose="020B0604020202020204" pitchFamily="34" charset="0"/>
              </a:rPr>
              <a:t>Derby, Pack meetings, and Fundraising.</a:t>
            </a:r>
          </a:p>
          <a:p>
            <a:pPr marL="0" indent="0">
              <a:buNone/>
              <a:defRPr/>
            </a:pPr>
            <a:r>
              <a:rPr lang="en-US" altLang="en-US" sz="2400" dirty="0" smtClean="0">
                <a:latin typeface="Arial" panose="020B0604020202020204" pitchFamily="34" charset="0"/>
                <a:cs typeface="Arial" panose="020B0604020202020204" pitchFamily="34" charset="0"/>
              </a:rPr>
              <a:t> </a:t>
            </a:r>
          </a:p>
          <a:p>
            <a:pPr>
              <a:defRPr/>
            </a:pPr>
            <a:endParaRPr lang="en-US" altLang="en-US" sz="2400" dirty="0" smtClean="0">
              <a:latin typeface="Arial" charset="0"/>
              <a:ea typeface="Arial" charset="0"/>
              <a:cs typeface="Arial" charset="0"/>
            </a:endParaRPr>
          </a:p>
          <a:p>
            <a:pPr>
              <a:defRPr/>
            </a:pPr>
            <a:endParaRPr lang="en-US" altLang="en-US" dirty="0"/>
          </a:p>
          <a:p>
            <a:pPr>
              <a:defRPr/>
            </a:pPr>
            <a:endParaRPr lang="en-US" altLang="en-US" sz="2400" dirty="0">
              <a:latin typeface="Arial" charset="0"/>
              <a:ea typeface="Arial" charset="0"/>
              <a:cs typeface="Arial"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1316" y="56423"/>
            <a:ext cx="1562100" cy="1562100"/>
          </a:xfrm>
          <a:prstGeom prst="rect">
            <a:avLst/>
          </a:prstGeom>
        </p:spPr>
      </p:pic>
    </p:spTree>
    <p:extLst>
      <p:ext uri="{BB962C8B-B14F-4D97-AF65-F5344CB8AC3E}">
        <p14:creationId xmlns:p14="http://schemas.microsoft.com/office/powerpoint/2010/main" val="819653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FFC101"/>
            </a:solidFill>
          </a:ln>
        </p:spPr>
        <p:txBody>
          <a:bodyPr/>
          <a:lstStyle/>
          <a:p>
            <a:pPr algn="ctr"/>
            <a:r>
              <a:rPr lang="en-US" dirty="0" smtClean="0">
                <a:latin typeface="Arial" panose="020B0604020202020204" pitchFamily="34" charset="0"/>
                <a:cs typeface="Arial" panose="020B0604020202020204" pitchFamily="34" charset="0"/>
              </a:rPr>
              <a:t>Lessons Learned 2016-2017</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49" y="1816626"/>
            <a:ext cx="8118535" cy="4842966"/>
          </a:xfrm>
        </p:spPr>
        <p:txBody>
          <a:bodyPr/>
          <a:lstStyle/>
          <a:p>
            <a:r>
              <a:rPr lang="en-US" sz="2600" dirty="0">
                <a:latin typeface="Arial" panose="020B0604020202020204" pitchFamily="34" charset="0"/>
                <a:ea typeface="+mn-ea"/>
                <a:cs typeface="Arial" panose="020B0604020202020204" pitchFamily="34" charset="0"/>
              </a:rPr>
              <a:t>Many </a:t>
            </a:r>
            <a:r>
              <a:rPr lang="en-US" sz="2600" dirty="0" smtClean="0">
                <a:latin typeface="Arial" panose="020B0604020202020204" pitchFamily="34" charset="0"/>
                <a:ea typeface="+mn-ea"/>
                <a:cs typeface="Arial" panose="020B0604020202020204" pitchFamily="34" charset="0"/>
              </a:rPr>
              <a:t>councils </a:t>
            </a:r>
            <a:r>
              <a:rPr lang="en-US" sz="2600" dirty="0">
                <a:latin typeface="Arial" panose="020B0604020202020204" pitchFamily="34" charset="0"/>
                <a:ea typeface="+mn-ea"/>
                <a:cs typeface="Arial" panose="020B0604020202020204" pitchFamily="34" charset="0"/>
              </a:rPr>
              <a:t>year 1 </a:t>
            </a:r>
            <a:r>
              <a:rPr lang="en-US" sz="2600" dirty="0" smtClean="0">
                <a:latin typeface="Arial" panose="020B0604020202020204" pitchFamily="34" charset="0"/>
                <a:ea typeface="+mn-ea"/>
                <a:cs typeface="Arial" panose="020B0604020202020204" pitchFamily="34" charset="0"/>
              </a:rPr>
              <a:t>limited the rollout </a:t>
            </a:r>
            <a:r>
              <a:rPr lang="en-US" sz="2600" dirty="0">
                <a:latin typeface="Arial" panose="020B0604020202020204" pitchFamily="34" charset="0"/>
                <a:ea typeface="+mn-ea"/>
                <a:cs typeface="Arial" panose="020B0604020202020204" pitchFamily="34" charset="0"/>
              </a:rPr>
              <a:t>to </a:t>
            </a:r>
            <a:r>
              <a:rPr lang="en-US" sz="2600" dirty="0" smtClean="0">
                <a:latin typeface="Arial" panose="020B0604020202020204" pitchFamily="34" charset="0"/>
                <a:ea typeface="+mn-ea"/>
                <a:cs typeface="Arial" panose="020B0604020202020204" pitchFamily="34" charset="0"/>
              </a:rPr>
              <a:t>selective units</a:t>
            </a:r>
            <a:r>
              <a:rPr lang="en-US" sz="2600" dirty="0">
                <a:latin typeface="Arial" panose="020B0604020202020204" pitchFamily="34" charset="0"/>
                <a:ea typeface="+mn-ea"/>
                <a:cs typeface="Arial" panose="020B0604020202020204" pitchFamily="34" charset="0"/>
              </a:rPr>
              <a:t>.  </a:t>
            </a:r>
          </a:p>
          <a:p>
            <a:r>
              <a:rPr lang="en-US" sz="2600" dirty="0">
                <a:latin typeface="Arial" panose="020B0604020202020204" pitchFamily="34" charset="0"/>
                <a:ea typeface="+mn-ea"/>
                <a:cs typeface="Arial" panose="020B0604020202020204" pitchFamily="34" charset="0"/>
              </a:rPr>
              <a:t>Often councils set up an application process to ensure units had good leadership capacity and financial stability.</a:t>
            </a:r>
          </a:p>
          <a:p>
            <a:r>
              <a:rPr lang="en-US" sz="2600" dirty="0">
                <a:latin typeface="Arial" panose="020B0604020202020204" pitchFamily="34" charset="0"/>
                <a:ea typeface="+mn-ea"/>
                <a:cs typeface="Arial" panose="020B0604020202020204" pitchFamily="34" charset="0"/>
              </a:rPr>
              <a:t>The consistent feedback has been that the councils will be expanding their Lion units dramatically for 2017-2018.</a:t>
            </a:r>
          </a:p>
          <a:p>
            <a:r>
              <a:rPr lang="en-US" sz="2600" dirty="0">
                <a:latin typeface="Arial" panose="020B0604020202020204" pitchFamily="34" charset="0"/>
                <a:ea typeface="+mn-ea"/>
                <a:cs typeface="Arial" panose="020B0604020202020204" pitchFamily="34" charset="0"/>
              </a:rPr>
              <a:t>The key is to get those good Experienced Den </a:t>
            </a:r>
            <a:r>
              <a:rPr lang="en-US" sz="2600" dirty="0" smtClean="0">
                <a:latin typeface="Arial" panose="020B0604020202020204" pitchFamily="34" charset="0"/>
                <a:ea typeface="+mn-ea"/>
                <a:cs typeface="Arial" panose="020B0604020202020204" pitchFamily="34" charset="0"/>
              </a:rPr>
              <a:t>Leaders. Then </a:t>
            </a:r>
            <a:r>
              <a:rPr lang="en-US" sz="2600" dirty="0">
                <a:latin typeface="Arial" panose="020B0604020202020204" pitchFamily="34" charset="0"/>
                <a:ea typeface="+mn-ea"/>
                <a:cs typeface="Arial" panose="020B0604020202020204" pitchFamily="34" charset="0"/>
              </a:rPr>
              <a:t>include and support the Lion units.</a:t>
            </a:r>
          </a:p>
          <a:p>
            <a:endParaRPr lang="en-US" dirty="0"/>
          </a:p>
        </p:txBody>
      </p:sp>
    </p:spTree>
    <p:extLst>
      <p:ext uri="{BB962C8B-B14F-4D97-AF65-F5344CB8AC3E}">
        <p14:creationId xmlns:p14="http://schemas.microsoft.com/office/powerpoint/2010/main" val="2335944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752"/>
            <a:ext cx="7886700" cy="1325563"/>
          </a:xfrm>
          <a:ln w="38100">
            <a:solidFill>
              <a:srgbClr val="FDBA36"/>
            </a:solidFill>
          </a:ln>
        </p:spPr>
        <p:txBody>
          <a:bodyPr/>
          <a:lstStyle/>
          <a:p>
            <a:pPr algn="ctr"/>
            <a:r>
              <a:rPr lang="en-US" dirty="0" smtClean="0">
                <a:latin typeface="Arial" panose="020B0604020202020204" pitchFamily="34" charset="0"/>
                <a:cs typeface="Arial" panose="020B0604020202020204" pitchFamily="34" charset="0"/>
              </a:rPr>
              <a:t>Critical Success Factors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28650" y="1879037"/>
            <a:ext cx="3753569" cy="4351338"/>
          </a:xfrm>
        </p:spPr>
        <p:txBody>
          <a:bodyPr>
            <a:normAutofit fontScale="85000" lnSpcReduction="10000"/>
          </a:bodyPr>
          <a:lstStyle/>
          <a:p>
            <a:r>
              <a:rPr lang="en-US" dirty="0" smtClean="0">
                <a:latin typeface="Arial" panose="020B0604020202020204" pitchFamily="34" charset="0"/>
                <a:cs typeface="Arial" panose="020B0604020202020204" pitchFamily="34" charset="0"/>
              </a:rPr>
              <a:t>Experienced Den Leader recruited as Lion Guide.</a:t>
            </a:r>
          </a:p>
          <a:p>
            <a:r>
              <a:rPr lang="en-US" altLang="en-US" dirty="0" smtClean="0">
                <a:latin typeface="Arial" panose="020B0604020202020204" pitchFamily="34" charset="0"/>
                <a:cs typeface="Arial" panose="020B0604020202020204" pitchFamily="34" charset="0"/>
              </a:rPr>
              <a:t>Leader energy with youth and hands on activities.</a:t>
            </a:r>
          </a:p>
          <a:p>
            <a:r>
              <a:rPr lang="en-US" altLang="en-US" dirty="0" smtClean="0">
                <a:latin typeface="Arial" panose="020B0604020202020204" pitchFamily="34" charset="0"/>
                <a:cs typeface="Arial" panose="020B0604020202020204" pitchFamily="34" charset="0"/>
              </a:rPr>
              <a:t>Leader communication and support of parents.</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For the pilot to be valid, it is important to deliver the curriculum and program as written. </a:t>
            </a:r>
          </a:p>
          <a:p>
            <a:endParaRPr lang="en-US" dirty="0"/>
          </a:p>
        </p:txBody>
      </p:sp>
      <p:sp>
        <p:nvSpPr>
          <p:cNvPr id="4" name="Content Placeholder 3"/>
          <p:cNvSpPr>
            <a:spLocks noGrp="1"/>
          </p:cNvSpPr>
          <p:nvPr>
            <p:ph sz="half" idx="2"/>
          </p:nvPr>
        </p:nvSpPr>
        <p:spPr>
          <a:xfrm>
            <a:off x="4651794" y="1879037"/>
            <a:ext cx="4514850" cy="5394685"/>
          </a:xfrm>
        </p:spPr>
        <p:txBody>
          <a:bodyPr>
            <a:normAutofit fontScale="85000" lnSpcReduction="10000"/>
          </a:bodyPr>
          <a:lstStyle/>
          <a:p>
            <a:pPr marL="0" indent="0">
              <a:buNone/>
            </a:pPr>
            <a:r>
              <a:rPr lang="en-US" dirty="0" smtClean="0">
                <a:latin typeface="Arial" panose="020B0604020202020204" pitchFamily="34" charset="0"/>
                <a:cs typeface="Arial" panose="020B0604020202020204" pitchFamily="34" charset="0"/>
              </a:rPr>
              <a:t>Parent involvement—Lion Guide provides consistency and coordination.</a:t>
            </a:r>
          </a:p>
          <a:p>
            <a:r>
              <a:rPr lang="en-US" dirty="0" smtClean="0">
                <a:latin typeface="Arial" panose="020B0604020202020204" pitchFamily="34" charset="0"/>
                <a:cs typeface="Arial" panose="020B0604020202020204" pitchFamily="34" charset="0"/>
              </a:rPr>
              <a:t>Parents are instrumental in rotating leadership of Den meetings.</a:t>
            </a:r>
          </a:p>
          <a:p>
            <a:r>
              <a:rPr lang="en-US" dirty="0" smtClean="0">
                <a:latin typeface="Arial" panose="020B0604020202020204" pitchFamily="34" charset="0"/>
                <a:cs typeface="Arial" panose="020B0604020202020204" pitchFamily="34" charset="0"/>
              </a:rPr>
              <a:t>Serves to engage families, and create an ownership of the program.</a:t>
            </a:r>
          </a:p>
          <a:p>
            <a:r>
              <a:rPr lang="en-US" dirty="0" smtClean="0">
                <a:latin typeface="Arial" panose="020B0604020202020204" pitchFamily="34" charset="0"/>
                <a:cs typeface="Arial" panose="020B0604020202020204" pitchFamily="34" charset="0"/>
              </a:rPr>
              <a:t>Provides opportunity to watch potential leaders in action for future years.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379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Why is Shared Leadership Important?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657164"/>
            <a:ext cx="8515350" cy="4486272"/>
          </a:xfrm>
        </p:spPr>
        <p:txBody>
          <a:bodyPr>
            <a:normAutofit fontScale="85000" lnSpcReduction="20000"/>
          </a:bodyPr>
          <a:lstStyle/>
          <a:p>
            <a:pPr>
              <a:buFont typeface="Wingdings" panose="05000000000000000000" pitchFamily="2" charset="2"/>
              <a:buChar char="ü"/>
            </a:pPr>
            <a:r>
              <a:rPr lang="en-US" dirty="0" smtClean="0"/>
              <a:t>  </a:t>
            </a:r>
            <a:r>
              <a:rPr lang="en-US" sz="2800" u="sng" dirty="0" smtClean="0">
                <a:latin typeface="Arial" panose="020B0604020202020204" pitchFamily="34" charset="0"/>
                <a:cs typeface="Arial" panose="020B0604020202020204" pitchFamily="34" charset="0"/>
              </a:rPr>
              <a:t>Engages the families </a:t>
            </a:r>
            <a:r>
              <a:rPr lang="en-US" sz="2800" dirty="0" smtClean="0">
                <a:latin typeface="Arial" panose="020B0604020202020204" pitchFamily="34" charset="0"/>
                <a:cs typeface="Arial" panose="020B0604020202020204" pitchFamily="34" charset="0"/>
              </a:rPr>
              <a:t>and helps create </a:t>
            </a:r>
            <a:r>
              <a:rPr lang="en-US" sz="2800" u="sng" dirty="0" smtClean="0">
                <a:latin typeface="Arial" panose="020B0604020202020204" pitchFamily="34" charset="0"/>
                <a:cs typeface="Arial" panose="020B0604020202020204" pitchFamily="34" charset="0"/>
              </a:rPr>
              <a:t>ownership </a:t>
            </a:r>
            <a:r>
              <a:rPr lang="en-US" sz="2800" dirty="0" smtClean="0">
                <a:latin typeface="Arial" panose="020B0604020202020204" pitchFamily="34" charset="0"/>
                <a:cs typeface="Arial" panose="020B0604020202020204" pitchFamily="34" charset="0"/>
              </a:rPr>
              <a:t>of </a:t>
            </a:r>
          </a:p>
          <a:p>
            <a:pPr marL="0" indent="0">
              <a:buNone/>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program by families.</a:t>
            </a:r>
          </a:p>
          <a:p>
            <a:pPr marL="0" indent="0">
              <a:buNone/>
            </a:pPr>
            <a:endParaRPr lang="en-US" sz="9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n-US" sz="2800" dirty="0" smtClean="0">
                <a:latin typeface="Arial" panose="020B0604020202020204" pitchFamily="34" charset="0"/>
                <a:cs typeface="Arial" panose="020B0604020202020204" pitchFamily="34" charset="0"/>
              </a:rPr>
              <a:t>  Creates a </a:t>
            </a:r>
            <a:r>
              <a:rPr lang="en-US" sz="2800" u="sng" dirty="0" smtClean="0">
                <a:latin typeface="Arial" panose="020B0604020202020204" pitchFamily="34" charset="0"/>
                <a:cs typeface="Arial" panose="020B0604020202020204" pitchFamily="34" charset="0"/>
              </a:rPr>
              <a:t>stronger loyalty </a:t>
            </a:r>
            <a:r>
              <a:rPr lang="en-US" sz="2800" dirty="0" smtClean="0">
                <a:latin typeface="Arial" panose="020B0604020202020204" pitchFamily="34" charset="0"/>
                <a:cs typeface="Arial" panose="020B0604020202020204" pitchFamily="34" charset="0"/>
              </a:rPr>
              <a:t>and connection to the </a:t>
            </a:r>
          </a:p>
          <a:p>
            <a:pPr marL="0" indent="0">
              <a:buNone/>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den, families, and Scouting.</a:t>
            </a:r>
          </a:p>
          <a:p>
            <a:pPr marL="0" indent="0">
              <a:buNone/>
            </a:pPr>
            <a:endParaRPr lang="en-US" sz="9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n-US" sz="2800" dirty="0" smtClean="0">
                <a:latin typeface="Arial" panose="020B0604020202020204" pitchFamily="34" charset="0"/>
                <a:cs typeface="Arial" panose="020B0604020202020204" pitchFamily="34" charset="0"/>
              </a:rPr>
              <a:t>  Provides an opportunity to </a:t>
            </a:r>
            <a:r>
              <a:rPr lang="en-US" sz="2800" u="sng" dirty="0" smtClean="0">
                <a:latin typeface="Arial" panose="020B0604020202020204" pitchFamily="34" charset="0"/>
                <a:cs typeface="Arial" panose="020B0604020202020204" pitchFamily="34" charset="0"/>
              </a:rPr>
              <a:t>watch potential leaders </a:t>
            </a:r>
            <a:r>
              <a:rPr lang="en-US" sz="2800" dirty="0" smtClean="0">
                <a:latin typeface="Arial" panose="020B0604020202020204" pitchFamily="34" charset="0"/>
                <a:cs typeface="Arial" panose="020B0604020202020204" pitchFamily="34" charset="0"/>
              </a:rPr>
              <a:t>in </a:t>
            </a:r>
          </a:p>
          <a:p>
            <a:pPr marL="0" indent="0">
              <a:buNone/>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action—as a unit or pack considers future leaders.</a:t>
            </a:r>
          </a:p>
          <a:p>
            <a:pPr marL="0" indent="0">
              <a:buNone/>
            </a:pPr>
            <a:endParaRPr lang="en-US" sz="9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n-US" sz="2800" dirty="0" smtClean="0">
                <a:latin typeface="Arial" panose="020B0604020202020204" pitchFamily="34" charset="0"/>
                <a:cs typeface="Arial" panose="020B0604020202020204" pitchFamily="34" charset="0"/>
              </a:rPr>
              <a:t>  The boys love watching their “parents be the leader!”</a:t>
            </a:r>
          </a:p>
          <a:p>
            <a:pPr>
              <a:buFont typeface="Wingdings" panose="05000000000000000000" pitchFamily="2" charset="2"/>
              <a:buChar char="ü"/>
            </a:pPr>
            <a:endParaRPr lang="en-US" sz="9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n-US" sz="2800" dirty="0" smtClean="0">
                <a:latin typeface="Arial" panose="020B0604020202020204" pitchFamily="34" charset="0"/>
                <a:cs typeface="Arial" panose="020B0604020202020204" pitchFamily="34" charset="0"/>
              </a:rPr>
              <a:t>  Millennial parents want to </a:t>
            </a:r>
            <a:r>
              <a:rPr lang="en-US" sz="2800" u="sng" dirty="0" smtClean="0">
                <a:latin typeface="Arial" panose="020B0604020202020204" pitchFamily="34" charset="0"/>
                <a:cs typeface="Arial" panose="020B0604020202020204" pitchFamily="34" charset="0"/>
              </a:rPr>
              <a:t>try things </a:t>
            </a:r>
            <a:r>
              <a:rPr lang="en-US" sz="2800" dirty="0" smtClean="0">
                <a:latin typeface="Arial" panose="020B0604020202020204" pitchFamily="34" charset="0"/>
                <a:cs typeface="Arial" panose="020B0604020202020204" pitchFamily="34" charset="0"/>
              </a:rPr>
              <a:t>out before </a:t>
            </a:r>
          </a:p>
          <a:p>
            <a:pPr marL="0" indent="0">
              <a:buNone/>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committing.  They prefer to commit to small roles first.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6398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Appendix</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50846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406" y="24477"/>
            <a:ext cx="6187098" cy="1240421"/>
          </a:xfrm>
        </p:spPr>
        <p:txBody>
          <a:bodyPr>
            <a:noAutofit/>
          </a:bodyPr>
          <a:lstStyle/>
          <a:p>
            <a:r>
              <a:rPr lang="en-US" dirty="0" smtClean="0">
                <a:latin typeface="Arial" panose="020B0604020202020204" pitchFamily="34" charset="0"/>
                <a:cs typeface="Arial" panose="020B0604020202020204" pitchFamily="34" charset="0"/>
              </a:rPr>
              <a:t>Online Resource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341098"/>
            <a:ext cx="9228597" cy="5034207"/>
          </a:xfrm>
        </p:spPr>
        <p:txBody>
          <a:bodyPr>
            <a:normAutofit fontScale="92500" lnSpcReduction="20000"/>
          </a:bodyPr>
          <a:lstStyle/>
          <a:p>
            <a:pPr marL="0" indent="0">
              <a:buNone/>
            </a:pPr>
            <a:r>
              <a:rPr lang="en-US" sz="3000" dirty="0" smtClean="0"/>
              <a:t>	</a:t>
            </a:r>
            <a:r>
              <a:rPr lang="en-US" sz="3000" dirty="0" smtClean="0">
                <a:latin typeface="Arial" panose="020B0604020202020204" pitchFamily="34" charset="0"/>
                <a:cs typeface="Arial" panose="020B0604020202020204" pitchFamily="34" charset="0"/>
              </a:rPr>
              <a:t>Lion web page:  </a:t>
            </a:r>
          </a:p>
          <a:p>
            <a:pPr marL="0" indent="0">
              <a:buNone/>
            </a:pPr>
            <a:r>
              <a:rPr lang="en-US" sz="3000" dirty="0" smtClean="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hlinkClick r:id="rId3"/>
              </a:rPr>
              <a:t>www.scouting.org/lion</a:t>
            </a:r>
            <a:endParaRPr lang="en-US" sz="3000" dirty="0" smtClean="0">
              <a:latin typeface="Arial" panose="020B0604020202020204" pitchFamily="34" charset="0"/>
              <a:cs typeface="Arial" panose="020B0604020202020204" pitchFamily="34" charset="0"/>
            </a:endParaRPr>
          </a:p>
          <a:p>
            <a:pPr marL="0" indent="0">
              <a:buNone/>
            </a:pPr>
            <a:r>
              <a:rPr lang="en-US" sz="3000" dirty="0" smtClean="0">
                <a:latin typeface="Arial" panose="020B0604020202020204" pitchFamily="34" charset="0"/>
                <a:cs typeface="Arial" panose="020B0604020202020204" pitchFamily="34" charset="0"/>
              </a:rPr>
              <a:t>	</a:t>
            </a:r>
            <a:r>
              <a:rPr lang="en-US" i="1" dirty="0" smtClean="0">
                <a:solidFill>
                  <a:srgbClr val="EA8004"/>
                </a:solidFill>
                <a:latin typeface="Arial" panose="020B0604020202020204" pitchFamily="34" charset="0"/>
                <a:cs typeface="Arial" panose="020B0604020202020204" pitchFamily="34" charset="0"/>
              </a:rPr>
              <a:t>Check here for the most </a:t>
            </a:r>
          </a:p>
          <a:p>
            <a:pPr marL="0" indent="0">
              <a:buNone/>
            </a:pPr>
            <a:r>
              <a:rPr lang="en-US" i="1" dirty="0" smtClean="0">
                <a:solidFill>
                  <a:srgbClr val="EA8004"/>
                </a:solidFill>
                <a:latin typeface="Arial" panose="020B0604020202020204" pitchFamily="34" charset="0"/>
                <a:cs typeface="Arial" panose="020B0604020202020204" pitchFamily="34" charset="0"/>
              </a:rPr>
              <a:t>	up-to-date Lion information.</a:t>
            </a:r>
          </a:p>
          <a:p>
            <a:pPr marL="0" indent="0">
              <a:buNone/>
            </a:pPr>
            <a:endParaRPr lang="en-US" sz="3000" dirty="0" smtClean="0">
              <a:latin typeface="Arial" panose="020B0604020202020204" pitchFamily="34" charset="0"/>
              <a:cs typeface="Arial" panose="020B0604020202020204" pitchFamily="34" charset="0"/>
            </a:endParaRPr>
          </a:p>
          <a:p>
            <a:pPr marL="0" indent="0">
              <a:buNone/>
            </a:pPr>
            <a:r>
              <a:rPr lang="en-US" sz="3000" dirty="0" smtClean="0">
                <a:latin typeface="Arial" panose="020B0604020202020204" pitchFamily="34" charset="0"/>
                <a:cs typeface="Arial" panose="020B0604020202020204" pitchFamily="34" charset="0"/>
              </a:rPr>
              <a:t>One-stop shop for resources--Councils, parents, leaders</a:t>
            </a:r>
          </a:p>
          <a:p>
            <a:pPr lvl="1"/>
            <a:r>
              <a:rPr lang="en-US" sz="2600" dirty="0" smtClean="0">
                <a:latin typeface="Arial" panose="020B0604020202020204" pitchFamily="34" charset="0"/>
                <a:cs typeface="Arial" panose="020B0604020202020204" pitchFamily="34" charset="0"/>
              </a:rPr>
              <a:t>FAQs</a:t>
            </a:r>
          </a:p>
          <a:p>
            <a:pPr lvl="1"/>
            <a:r>
              <a:rPr lang="en-US" sz="2600" dirty="0" smtClean="0">
                <a:latin typeface="Arial" panose="020B0604020202020204" pitchFamily="34" charset="0"/>
                <a:cs typeface="Arial" panose="020B0604020202020204" pitchFamily="34" charset="0"/>
              </a:rPr>
              <a:t>All program and orientation resources</a:t>
            </a:r>
          </a:p>
          <a:p>
            <a:pPr lvl="1"/>
            <a:r>
              <a:rPr lang="en-US" sz="2600" dirty="0" smtClean="0">
                <a:latin typeface="Arial" panose="020B0604020202020204" pitchFamily="34" charset="0"/>
                <a:cs typeface="Arial" panose="020B0604020202020204" pitchFamily="34" charset="0"/>
              </a:rPr>
              <a:t>Recruiting materials—fliers, </a:t>
            </a:r>
            <a:r>
              <a:rPr lang="en-US" sz="2600" u="sng" dirty="0" smtClean="0">
                <a:latin typeface="Arial" panose="020B0604020202020204" pitchFamily="34" charset="0"/>
                <a:cs typeface="Arial" panose="020B0604020202020204" pitchFamily="34" charset="0"/>
              </a:rPr>
              <a:t>promotional video</a:t>
            </a:r>
            <a:r>
              <a:rPr lang="en-US" sz="2600" dirty="0" smtClean="0">
                <a:latin typeface="Arial" panose="020B0604020202020204" pitchFamily="34" charset="0"/>
                <a:cs typeface="Arial" panose="020B0604020202020204" pitchFamily="34" charset="0"/>
              </a:rPr>
              <a:t>, etc.</a:t>
            </a:r>
          </a:p>
          <a:p>
            <a:pPr marL="457200" lvl="1" indent="0">
              <a:buNone/>
            </a:pPr>
            <a:endParaRPr lang="en-US" sz="3000" dirty="0">
              <a:latin typeface="Arial" panose="020B0604020202020204" pitchFamily="34" charset="0"/>
              <a:cs typeface="Arial" panose="020B0604020202020204" pitchFamily="34" charset="0"/>
            </a:endParaRPr>
          </a:p>
          <a:p>
            <a:pPr marL="57150" indent="0">
              <a:buNone/>
            </a:pPr>
            <a:r>
              <a:rPr lang="en-US" sz="3000" b="1" dirty="0" smtClean="0">
                <a:latin typeface="Arial" panose="020B0604020202020204" pitchFamily="34" charset="0"/>
                <a:cs typeface="Arial" panose="020B0604020202020204" pitchFamily="34" charset="0"/>
              </a:rPr>
              <a:t>	Need help?</a:t>
            </a:r>
            <a:r>
              <a:rPr lang="en-US" sz="3000" dirty="0" smtClean="0">
                <a:latin typeface="Arial" panose="020B0604020202020204" pitchFamily="34" charset="0"/>
                <a:cs typeface="Arial" panose="020B0604020202020204" pitchFamily="34" charset="0"/>
              </a:rPr>
              <a:t>  Contact Member Care at </a:t>
            </a:r>
          </a:p>
          <a:p>
            <a:pPr marL="57150" indent="0">
              <a:buNone/>
            </a:pPr>
            <a:r>
              <a:rPr lang="en-US" sz="3000" dirty="0" smtClean="0">
                <a:latin typeface="Arial" panose="020B0604020202020204" pitchFamily="34" charset="0"/>
                <a:cs typeface="Arial" panose="020B0604020202020204" pitchFamily="34" charset="0"/>
              </a:rPr>
              <a:t>	972-580-2489 or </a:t>
            </a:r>
            <a:r>
              <a:rPr lang="en-US" sz="3000" dirty="0" smtClean="0">
                <a:latin typeface="Arial" panose="020B0604020202020204" pitchFamily="34" charset="0"/>
                <a:cs typeface="Arial" panose="020B0604020202020204" pitchFamily="34" charset="0"/>
                <a:hlinkClick r:id="rId4"/>
              </a:rPr>
              <a:t>MyScouting@Scouting.org</a:t>
            </a:r>
            <a:endParaRPr lang="en-US" sz="3000" dirty="0" smtClean="0">
              <a:latin typeface="Arial" panose="020B0604020202020204" pitchFamily="34" charset="0"/>
              <a:cs typeface="Arial" panose="020B0604020202020204" pitchFamily="34" charset="0"/>
            </a:endParaRPr>
          </a:p>
          <a:p>
            <a:pPr marL="0" indent="0">
              <a:buNone/>
            </a:pP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914400" lvl="2" indent="0">
              <a:buNone/>
            </a:pPr>
            <a:endParaRPr lang="en-US" dirty="0" smtClean="0"/>
          </a:p>
          <a:p>
            <a:pPr marL="914400" lvl="2" indent="0">
              <a:buNone/>
            </a:pPr>
            <a:endParaRPr lang="en-US" dirty="0"/>
          </a:p>
        </p:txBody>
      </p:sp>
      <p:pic>
        <p:nvPicPr>
          <p:cNvPr id="4" name="Picture 3"/>
          <p:cNvPicPr>
            <a:picLocks noChangeAspect="1"/>
          </p:cNvPicPr>
          <p:nvPr/>
        </p:nvPicPr>
        <p:blipFill>
          <a:blip r:embed="rId5"/>
          <a:stretch>
            <a:fillRect/>
          </a:stretch>
        </p:blipFill>
        <p:spPr>
          <a:xfrm>
            <a:off x="5213874" y="-228600"/>
            <a:ext cx="3941277" cy="2712720"/>
          </a:xfrm>
          <a:prstGeom prst="rect">
            <a:avLst/>
          </a:prstGeom>
        </p:spPr>
      </p:pic>
    </p:spTree>
    <p:extLst>
      <p:ext uri="{BB962C8B-B14F-4D97-AF65-F5344CB8AC3E}">
        <p14:creationId xmlns:p14="http://schemas.microsoft.com/office/powerpoint/2010/main" val="3463601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62" y="11600"/>
            <a:ext cx="7886700" cy="1325563"/>
          </a:xfrm>
        </p:spPr>
        <p:txBody>
          <a:bodyPr/>
          <a:lstStyle/>
          <a:p>
            <a:pPr algn="ctr"/>
            <a:r>
              <a:rPr lang="en-US" dirty="0" smtClean="0">
                <a:latin typeface="Arial" panose="020B0604020202020204" pitchFamily="34" charset="0"/>
                <a:cs typeface="Arial" panose="020B0604020202020204" pitchFamily="34" charset="0"/>
              </a:rPr>
              <a:t>Lion Recruitment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7805" y="1069141"/>
            <a:ext cx="7896367" cy="4965896"/>
          </a:xfrm>
        </p:spPr>
        <p:txBody>
          <a:bodyPr>
            <a:normAutofit fontScale="92500" lnSpcReduction="10000"/>
          </a:bodyPr>
          <a:lstStyle/>
          <a:p>
            <a:pPr>
              <a:spcBef>
                <a:spcPts val="0"/>
              </a:spcBef>
            </a:pPr>
            <a:r>
              <a:rPr lang="en-US" dirty="0">
                <a:latin typeface="Arial" panose="020B0604020202020204" pitchFamily="34" charset="0"/>
                <a:cs typeface="Arial" panose="020B0604020202020204" pitchFamily="34" charset="0"/>
              </a:rPr>
              <a:t>Councils participating in the Lion pilot are expected to actively recruit new members, not implement it solely as a sibling </a:t>
            </a:r>
            <a:r>
              <a:rPr lang="en-US" dirty="0" smtClean="0">
                <a:latin typeface="Arial" panose="020B0604020202020204" pitchFamily="34" charset="0"/>
                <a:cs typeface="Arial" panose="020B0604020202020204" pitchFamily="34" charset="0"/>
              </a:rPr>
              <a:t>program.</a:t>
            </a:r>
            <a:endParaRPr lang="en-US" dirty="0">
              <a:latin typeface="Arial" panose="020B0604020202020204" pitchFamily="34" charset="0"/>
              <a:cs typeface="Arial" panose="020B0604020202020204" pitchFamily="34" charset="0"/>
            </a:endParaRPr>
          </a:p>
          <a:p>
            <a:pPr>
              <a:spcBef>
                <a:spcPts val="0"/>
              </a:spcBef>
            </a:pPr>
            <a:endParaRPr lang="en-US" dirty="0">
              <a:latin typeface="Arial" panose="020B0604020202020204" pitchFamily="34" charset="0"/>
              <a:cs typeface="Arial" panose="020B0604020202020204" pitchFamily="34" charset="0"/>
            </a:endParaRPr>
          </a:p>
          <a:p>
            <a:pPr>
              <a:spcBef>
                <a:spcPts val="0"/>
              </a:spcBef>
            </a:pPr>
            <a:r>
              <a:rPr lang="en-US" dirty="0">
                <a:latin typeface="Arial" panose="020B0604020202020204" pitchFamily="34" charset="0"/>
                <a:cs typeface="Arial" panose="020B0604020202020204" pitchFamily="34" charset="0"/>
              </a:rPr>
              <a:t>“Build an Adventure”–themed Lion recruitment materials are available on the website at </a:t>
            </a:r>
            <a:r>
              <a:rPr lang="en-US" dirty="0">
                <a:latin typeface="Arial" panose="020B0604020202020204" pitchFamily="34" charset="0"/>
                <a:cs typeface="Arial" panose="020B0604020202020204" pitchFamily="34" charset="0"/>
                <a:hlinkClick r:id="rId3"/>
              </a:rPr>
              <a:t>www.scouting.org/lion</a:t>
            </a:r>
            <a:endParaRPr lang="en-US" dirty="0">
              <a:latin typeface="Arial" panose="020B0604020202020204" pitchFamily="34" charset="0"/>
              <a:cs typeface="Arial" panose="020B0604020202020204" pitchFamily="34" charset="0"/>
            </a:endParaRPr>
          </a:p>
          <a:p>
            <a:pPr>
              <a:spcBef>
                <a:spcPts val="0"/>
              </a:spcBef>
            </a:pPr>
            <a:endParaRPr lang="en-US" dirty="0">
              <a:latin typeface="Arial" panose="020B0604020202020204" pitchFamily="34" charset="0"/>
              <a:cs typeface="Arial" panose="020B0604020202020204" pitchFamily="34" charset="0"/>
            </a:endParaRPr>
          </a:p>
          <a:p>
            <a:pPr lvl="1">
              <a:spcBef>
                <a:spcPts val="0"/>
              </a:spcBef>
            </a:pPr>
            <a:r>
              <a:rPr lang="en-US" sz="2400" dirty="0">
                <a:latin typeface="Arial" panose="020B0604020202020204" pitchFamily="34" charset="0"/>
                <a:cs typeface="Arial" panose="020B0604020202020204" pitchFamily="34" charset="0"/>
              </a:rPr>
              <a:t>English, Spanish, and bilingual versions</a:t>
            </a:r>
          </a:p>
          <a:p>
            <a:pPr lvl="1">
              <a:spcBef>
                <a:spcPts val="0"/>
              </a:spcBef>
            </a:pPr>
            <a:r>
              <a:rPr lang="en-US" sz="2400" dirty="0">
                <a:latin typeface="Arial" panose="020B0604020202020204" pitchFamily="34" charset="0"/>
                <a:cs typeface="Arial" panose="020B0604020202020204" pitchFamily="34" charset="0"/>
              </a:rPr>
              <a:t>Assets will include:</a:t>
            </a:r>
          </a:p>
          <a:p>
            <a:pPr lvl="2">
              <a:spcBef>
                <a:spcPts val="0"/>
              </a:spcBef>
            </a:pPr>
            <a:r>
              <a:rPr lang="en-US" sz="2400" dirty="0">
                <a:latin typeface="Arial" panose="020B0604020202020204" pitchFamily="34" charset="0"/>
                <a:ea typeface="Arial" charset="0"/>
                <a:cs typeface="Arial" panose="020B0604020202020204" pitchFamily="34" charset="0"/>
              </a:rPr>
              <a:t>Fliers</a:t>
            </a:r>
          </a:p>
          <a:p>
            <a:pPr lvl="2">
              <a:spcBef>
                <a:spcPts val="0"/>
              </a:spcBef>
            </a:pPr>
            <a:r>
              <a:rPr lang="en-US" sz="2400" dirty="0">
                <a:latin typeface="Arial" panose="020B0604020202020204" pitchFamily="34" charset="0"/>
                <a:ea typeface="Arial" charset="0"/>
                <a:cs typeface="Arial" panose="020B0604020202020204" pitchFamily="34" charset="0"/>
              </a:rPr>
              <a:t>Yard signs</a:t>
            </a:r>
          </a:p>
          <a:p>
            <a:pPr lvl="2">
              <a:spcBef>
                <a:spcPts val="0"/>
              </a:spcBef>
            </a:pPr>
            <a:r>
              <a:rPr lang="en-US" sz="2400" dirty="0">
                <a:latin typeface="Arial" panose="020B0604020202020204" pitchFamily="34" charset="0"/>
                <a:ea typeface="Arial" charset="0"/>
                <a:cs typeface="Arial" panose="020B0604020202020204" pitchFamily="34" charset="0"/>
              </a:rPr>
              <a:t>Email blast templates</a:t>
            </a:r>
          </a:p>
          <a:p>
            <a:pPr lvl="2">
              <a:spcBef>
                <a:spcPts val="0"/>
              </a:spcBef>
            </a:pPr>
            <a:r>
              <a:rPr lang="en-US" sz="2400" dirty="0">
                <a:latin typeface="Arial" panose="020B0604020202020204" pitchFamily="34" charset="0"/>
                <a:ea typeface="Arial" charset="0"/>
                <a:cs typeface="Arial" panose="020B0604020202020204" pitchFamily="34" charset="0"/>
              </a:rPr>
              <a:t>Social media artwork</a:t>
            </a:r>
          </a:p>
          <a:p>
            <a:pPr lvl="2">
              <a:spcBef>
                <a:spcPts val="0"/>
              </a:spcBef>
            </a:pPr>
            <a:r>
              <a:rPr lang="en-US" sz="2400" dirty="0">
                <a:latin typeface="Arial" panose="020B0604020202020204" pitchFamily="34" charset="0"/>
                <a:ea typeface="Arial" charset="0"/>
                <a:cs typeface="Arial" panose="020B0604020202020204" pitchFamily="34" charset="0"/>
              </a:rPr>
              <a:t>Promotional video (sharable on social media channels)</a:t>
            </a:r>
          </a:p>
          <a:p>
            <a:pPr>
              <a:spcBef>
                <a:spcPts val="0"/>
              </a:spcBef>
            </a:pPr>
            <a:endParaRPr lang="en-US" dirty="0">
              <a:latin typeface="Arial" panose="020B0604020202020204" pitchFamily="34" charset="0"/>
              <a:cs typeface="Arial" panose="020B0604020202020204" pitchFamily="34" charset="0"/>
            </a:endParaRPr>
          </a:p>
          <a:p>
            <a:pPr>
              <a:spcBef>
                <a:spcPts val="0"/>
              </a:spcBef>
            </a:pPr>
            <a:r>
              <a:rPr lang="en-US" dirty="0">
                <a:latin typeface="Arial" panose="020B0604020202020204" pitchFamily="34" charset="0"/>
                <a:cs typeface="Arial" panose="020B0604020202020204" pitchFamily="34" charset="0"/>
              </a:rPr>
              <a:t>Special Lion stock photos </a:t>
            </a:r>
            <a:r>
              <a:rPr lang="en-US" dirty="0" smtClean="0">
                <a:latin typeface="Arial" panose="020B0604020202020204" pitchFamily="34" charset="0"/>
                <a:cs typeface="Arial" panose="020B0604020202020204" pitchFamily="34" charset="0"/>
              </a:rPr>
              <a:t>are </a:t>
            </a:r>
            <a:r>
              <a:rPr lang="en-US" dirty="0">
                <a:latin typeface="Arial" panose="020B0604020202020204" pitchFamily="34" charset="0"/>
                <a:cs typeface="Arial" panose="020B0604020202020204" pitchFamily="34" charset="0"/>
              </a:rPr>
              <a:t>available for council use, but vendor and licensing rules still </a:t>
            </a:r>
            <a:r>
              <a:rPr lang="en-US" dirty="0" smtClean="0">
                <a:latin typeface="Arial" panose="020B0604020202020204" pitchFamily="34" charset="0"/>
                <a:cs typeface="Arial" panose="020B0604020202020204" pitchFamily="34" charset="0"/>
              </a:rPr>
              <a:t>apply.</a:t>
            </a:r>
            <a:endParaRPr lang="en-US" dirty="0">
              <a:latin typeface="Arial" panose="020B0604020202020204" pitchFamily="34" charset="0"/>
              <a:cs typeface="Arial" panose="020B0604020202020204" pitchFamily="34" charset="0"/>
            </a:endParaRPr>
          </a:p>
          <a:p>
            <a:pPr>
              <a:spcBef>
                <a:spcPts val="0"/>
              </a:spcBef>
            </a:pPr>
            <a:endParaRPr lang="en-US" dirty="0"/>
          </a:p>
        </p:txBody>
      </p:sp>
    </p:spTree>
    <p:extLst>
      <p:ext uri="{BB962C8B-B14F-4D97-AF65-F5344CB8AC3E}">
        <p14:creationId xmlns:p14="http://schemas.microsoft.com/office/powerpoint/2010/main" val="1567665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559" y="180290"/>
            <a:ext cx="8064346" cy="1325563"/>
          </a:xfrm>
        </p:spPr>
        <p:txBody>
          <a:bodyPr>
            <a:normAutofit/>
          </a:bodyPr>
          <a:lstStyle/>
          <a:p>
            <a:pPr algn="ctr"/>
            <a:r>
              <a:rPr lang="en-US" dirty="0">
                <a:latin typeface="Arial" charset="0"/>
              </a:rPr>
              <a:t>Lion Adult Apparel</a:t>
            </a:r>
          </a:p>
        </p:txBody>
      </p:sp>
      <p:sp>
        <p:nvSpPr>
          <p:cNvPr id="4" name="Content Placeholder 3"/>
          <p:cNvSpPr>
            <a:spLocks noGrp="1"/>
          </p:cNvSpPr>
          <p:nvPr>
            <p:ph sz="half" idx="2"/>
          </p:nvPr>
        </p:nvSpPr>
        <p:spPr>
          <a:xfrm>
            <a:off x="214265" y="1517004"/>
            <a:ext cx="8726283" cy="5395444"/>
          </a:xfrm>
        </p:spPr>
        <p:txBody>
          <a:bodyPr>
            <a:normAutofit fontScale="92500" lnSpcReduction="20000"/>
          </a:bodyPr>
          <a:lstStyle/>
          <a:p>
            <a:pPr marL="0" indent="0" algn="ctr">
              <a:buNone/>
            </a:pPr>
            <a:endParaRPr lang="en-US" sz="1300" u="sng" dirty="0">
              <a:latin typeface="Arial" panose="020B0604020202020204" pitchFamily="34" charset="0"/>
              <a:cs typeface="Arial" panose="020B0604020202020204" pitchFamily="34" charset="0"/>
            </a:endParaRPr>
          </a:p>
          <a:p>
            <a:pPr marL="0" indent="0" algn="ctr">
              <a:buNone/>
            </a:pPr>
            <a:r>
              <a:rPr lang="en-US" sz="2200" dirty="0">
                <a:latin typeface="Arial" panose="020B0604020202020204" pitchFamily="34" charset="0"/>
                <a:cs typeface="Arial" panose="020B0604020202020204" pitchFamily="34" charset="0"/>
              </a:rPr>
              <a:t>Available through NDC Customer Service by calling 800.323.0736.</a:t>
            </a:r>
            <a:r>
              <a:rPr lang="en-US"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a:t>
            </a:r>
          </a:p>
          <a:p>
            <a:pPr marL="0" indent="0">
              <a:buNone/>
            </a:pPr>
            <a:r>
              <a:rPr lang="en-US" sz="2400" dirty="0">
                <a:latin typeface="Arial" panose="020B0604020202020204" pitchFamily="34" charset="0"/>
                <a:cs typeface="Arial" panose="020B0604020202020204" pitchFamily="34" charset="0"/>
              </a:rPr>
              <a:t>							</a:t>
            </a:r>
          </a:p>
          <a:p>
            <a:pPr marL="0" indent="0">
              <a:buNone/>
            </a:pPr>
            <a:r>
              <a:rPr lang="en-US" sz="2400" dirty="0">
                <a:latin typeface="Arial" panose="020B0604020202020204" pitchFamily="34" charset="0"/>
                <a:cs typeface="Arial" panose="020B0604020202020204" pitchFamily="34" charset="0"/>
              </a:rPr>
              <a:t>							</a:t>
            </a:r>
          </a:p>
          <a:p>
            <a:pPr marL="0" indent="0">
              <a:buNone/>
            </a:pPr>
            <a:r>
              <a:rPr lang="en-US" sz="2400" dirty="0">
                <a:latin typeface="Arial" panose="020B0604020202020204" pitchFamily="34" charset="0"/>
                <a:cs typeface="Arial" panose="020B0604020202020204" pitchFamily="34" charset="0"/>
              </a:rPr>
              <a:t>		</a:t>
            </a:r>
            <a:endParaRPr lang="en-US" sz="2400" dirty="0"/>
          </a:p>
          <a:p>
            <a:pPr marL="0" indent="0">
              <a:buNone/>
            </a:pPr>
            <a:r>
              <a:rPr lang="en-US" sz="2400" dirty="0">
                <a:latin typeface="Arial" panose="020B0604020202020204" pitchFamily="34" charset="0"/>
                <a:cs typeface="Arial" panose="020B0604020202020204" pitchFamily="34" charset="0"/>
              </a:rPr>
              <a:t>		</a:t>
            </a:r>
          </a:p>
          <a:p>
            <a:pPr marL="0" indent="0">
              <a:buNone/>
            </a:pPr>
            <a:r>
              <a:rPr lang="en-US" sz="2400" dirty="0"/>
              <a:t>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t>	</a:t>
            </a:r>
            <a:endParaRPr lang="en-US" sz="2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1900" y="2311425"/>
            <a:ext cx="1979893" cy="2003038"/>
          </a:xfrm>
          <a:prstGeom prst="rect">
            <a:avLst/>
          </a:prstGeom>
        </p:spPr>
      </p:pic>
      <p:sp>
        <p:nvSpPr>
          <p:cNvPr id="6" name="TextBox 5"/>
          <p:cNvSpPr txBox="1"/>
          <p:nvPr/>
        </p:nvSpPr>
        <p:spPr>
          <a:xfrm>
            <a:off x="370606" y="4563130"/>
            <a:ext cx="2414943" cy="1200329"/>
          </a:xfrm>
          <a:prstGeom prst="rect">
            <a:avLst/>
          </a:prstGeom>
          <a:noFill/>
        </p:spPr>
        <p:txBody>
          <a:bodyPr wrap="square" rtlCol="0">
            <a:spAutoFit/>
          </a:bodyPr>
          <a:lstStyle/>
          <a:p>
            <a:pPr algn="ctr"/>
            <a:r>
              <a:rPr lang="en-US" dirty="0"/>
              <a:t>Adult Graphic Tee </a:t>
            </a:r>
          </a:p>
          <a:p>
            <a:pPr algn="ctr"/>
            <a:r>
              <a:rPr lang="en-US" dirty="0"/>
              <a:t>Sizes S-3XL</a:t>
            </a:r>
          </a:p>
          <a:p>
            <a:pPr algn="ctr"/>
            <a:r>
              <a:rPr lang="en-US" dirty="0"/>
              <a:t>SKUs #636420-25</a:t>
            </a:r>
          </a:p>
          <a:p>
            <a:pPr algn="ctr"/>
            <a:r>
              <a:rPr lang="en-US" dirty="0"/>
              <a:t>$14.99</a:t>
            </a:r>
          </a:p>
        </p:txBody>
      </p:sp>
      <p:pic>
        <p:nvPicPr>
          <p:cNvPr id="8" name="Picture 7"/>
          <p:cNvPicPr>
            <a:picLocks noChangeAspect="1"/>
          </p:cNvPicPr>
          <p:nvPr/>
        </p:nvPicPr>
        <p:blipFill rotWithShape="1">
          <a:blip r:embed="rId4"/>
          <a:srcRect r="38315"/>
          <a:stretch/>
        </p:blipFill>
        <p:spPr>
          <a:xfrm>
            <a:off x="6161736" y="2309475"/>
            <a:ext cx="1432413" cy="2034772"/>
          </a:xfrm>
          <a:prstGeom prst="rect">
            <a:avLst/>
          </a:prstGeom>
        </p:spPr>
      </p:pic>
      <p:sp>
        <p:nvSpPr>
          <p:cNvPr id="11" name="TextBox 10"/>
          <p:cNvSpPr txBox="1"/>
          <p:nvPr/>
        </p:nvSpPr>
        <p:spPr>
          <a:xfrm>
            <a:off x="5891224" y="4563130"/>
            <a:ext cx="1973436" cy="1200329"/>
          </a:xfrm>
          <a:prstGeom prst="rect">
            <a:avLst/>
          </a:prstGeom>
          <a:noFill/>
        </p:spPr>
        <p:txBody>
          <a:bodyPr wrap="square" rtlCol="0">
            <a:spAutoFit/>
          </a:bodyPr>
          <a:lstStyle/>
          <a:p>
            <a:pPr algn="ctr"/>
            <a:r>
              <a:rPr lang="en-US" dirty="0"/>
              <a:t>Ladies Polo</a:t>
            </a:r>
          </a:p>
          <a:p>
            <a:pPr algn="ctr"/>
            <a:r>
              <a:rPr lang="en-US" dirty="0"/>
              <a:t>Sizes S-2XL</a:t>
            </a:r>
          </a:p>
          <a:p>
            <a:pPr algn="ctr"/>
            <a:r>
              <a:rPr lang="en-US" dirty="0"/>
              <a:t>SKUs #636744-8</a:t>
            </a:r>
          </a:p>
          <a:p>
            <a:pPr algn="ctr"/>
            <a:r>
              <a:rPr lang="en-US" dirty="0" smtClean="0"/>
              <a:t>$29.99</a:t>
            </a:r>
            <a:endParaRPr lang="en-US" dirty="0"/>
          </a:p>
        </p:txBody>
      </p:sp>
      <p:pic>
        <p:nvPicPr>
          <p:cNvPr id="14" name="Picture 13" descr="A238097 BSA LION HEAD TODDLER-r3-01">
            <a:extLst>
              <a:ext uri="{FF2B5EF4-FFF2-40B4-BE49-F238E27FC236}">
                <a16:creationId xmlns:a16="http://schemas.microsoft.com/office/drawing/2014/main" xmlns="" id="{00000000-0008-0000-0100-0000070000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9592" y="2309475"/>
            <a:ext cx="552450" cy="8128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744922" y="3167636"/>
            <a:ext cx="1046435" cy="830997"/>
          </a:xfrm>
          <a:prstGeom prst="rect">
            <a:avLst/>
          </a:prstGeom>
          <a:noFill/>
        </p:spPr>
        <p:txBody>
          <a:bodyPr wrap="square" rtlCol="0">
            <a:spAutoFit/>
          </a:bodyPr>
          <a:lstStyle/>
          <a:p>
            <a:r>
              <a:rPr lang="en-US" sz="1200" dirty="0">
                <a:solidFill>
                  <a:srgbClr val="FF0000"/>
                </a:solidFill>
              </a:rPr>
              <a:t>Lion logo is embroidered on left sleeve of Ladies Polo</a:t>
            </a:r>
          </a:p>
        </p:txBody>
      </p:sp>
      <p:pic>
        <p:nvPicPr>
          <p:cNvPr id="16" name="Picture 15" descr="cid:image002.jpg@01D20E94.29768EB0">
            <a:extLst>
              <a:ext uri="{FF2B5EF4-FFF2-40B4-BE49-F238E27FC236}">
                <a16:creationId xmlns:a16="http://schemas.microsoft.com/office/drawing/2014/main" xmlns="" id="{00000000-0008-0000-0100-0000050000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8193" y="2309475"/>
            <a:ext cx="1791193" cy="203477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941890" y="4570420"/>
            <a:ext cx="2696909" cy="1200329"/>
          </a:xfrm>
          <a:prstGeom prst="rect">
            <a:avLst/>
          </a:prstGeom>
          <a:noFill/>
        </p:spPr>
        <p:txBody>
          <a:bodyPr wrap="square" rtlCol="0">
            <a:spAutoFit/>
          </a:bodyPr>
          <a:lstStyle/>
          <a:p>
            <a:pPr algn="ctr"/>
            <a:r>
              <a:rPr lang="en-US" dirty="0"/>
              <a:t>Adult Tee (Small Graphic) </a:t>
            </a:r>
          </a:p>
          <a:p>
            <a:pPr algn="ctr"/>
            <a:r>
              <a:rPr lang="en-US" dirty="0"/>
              <a:t>Sizes S-3XL</a:t>
            </a:r>
          </a:p>
          <a:p>
            <a:pPr algn="ctr"/>
            <a:r>
              <a:rPr lang="en-US" dirty="0"/>
              <a:t>SKUs #636465-70</a:t>
            </a:r>
          </a:p>
          <a:p>
            <a:pPr algn="ctr"/>
            <a:r>
              <a:rPr lang="en-US" dirty="0"/>
              <a:t>$14.99</a:t>
            </a:r>
          </a:p>
        </p:txBody>
      </p:sp>
      <p:sp>
        <p:nvSpPr>
          <p:cNvPr id="3" name="Rectangle 2"/>
          <p:cNvSpPr/>
          <p:nvPr/>
        </p:nvSpPr>
        <p:spPr>
          <a:xfrm>
            <a:off x="711900" y="5781900"/>
            <a:ext cx="7908005" cy="261610"/>
          </a:xfrm>
          <a:prstGeom prst="rect">
            <a:avLst/>
          </a:prstGeom>
        </p:spPr>
        <p:txBody>
          <a:bodyPr wrap="square">
            <a:spAutoFit/>
          </a:bodyPr>
          <a:lstStyle/>
          <a:p>
            <a:pPr algn="ctr"/>
            <a:r>
              <a:rPr lang="en-US" sz="1100" i="1" dirty="0" smtClean="0">
                <a:latin typeface="Calibri" charset="0"/>
                <a:ea typeface="Calibri" charset="0"/>
                <a:cs typeface="Calibri" charset="0"/>
              </a:rPr>
              <a:t>Prices </a:t>
            </a:r>
            <a:r>
              <a:rPr lang="en-US" sz="1100" i="1" dirty="0">
                <a:latin typeface="Calibri" charset="0"/>
                <a:ea typeface="Calibri" charset="0"/>
                <a:cs typeface="Calibri" charset="0"/>
              </a:rPr>
              <a:t>subject to change without notice. Contact NDC Customer Service for latest </a:t>
            </a:r>
            <a:r>
              <a:rPr lang="en-US" sz="1100" i="1" dirty="0" smtClean="0">
                <a:latin typeface="Calibri" charset="0"/>
                <a:ea typeface="Calibri" charset="0"/>
                <a:cs typeface="Calibri" charset="0"/>
              </a:rPr>
              <a:t>pricing.</a:t>
            </a:r>
            <a:endParaRPr lang="en-US" sz="1100" i="1" dirty="0">
              <a:effectLst/>
              <a:latin typeface="Calibri" charset="0"/>
              <a:ea typeface="Calibri" charset="0"/>
              <a:cs typeface="Calibri" charset="0"/>
            </a:endParaRPr>
          </a:p>
        </p:txBody>
      </p:sp>
    </p:spTree>
    <p:extLst>
      <p:ext uri="{BB962C8B-B14F-4D97-AF65-F5344CB8AC3E}">
        <p14:creationId xmlns:p14="http://schemas.microsoft.com/office/powerpoint/2010/main" val="4225102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4615" y="1546280"/>
            <a:ext cx="8525934" cy="1882720"/>
          </a:xfrm>
        </p:spPr>
        <p:txBody>
          <a:bodyPr>
            <a:normAutofit fontScale="70000" lnSpcReduction="20000"/>
          </a:bodyPr>
          <a:lstStyle/>
          <a:p>
            <a:pPr marL="0" indent="0">
              <a:lnSpc>
                <a:spcPct val="120000"/>
              </a:lnSpc>
              <a:buNone/>
            </a:pPr>
            <a:r>
              <a:rPr lang="en-US" dirty="0">
                <a:solidFill>
                  <a:schemeClr val="tx1"/>
                </a:solidFill>
              </a:rPr>
              <a:t>Councils may order custom Lion program recruiting patches directly through the BSA National Supply Group at </a:t>
            </a:r>
            <a:r>
              <a:rPr lang="en-US" u="sng" dirty="0">
                <a:solidFill>
                  <a:schemeClr val="tx1"/>
                </a:solidFill>
                <a:hlinkClick r:id="rId2"/>
              </a:rPr>
              <a:t>NDCSpecialty.Products@scouting.org</a:t>
            </a:r>
            <a:r>
              <a:rPr lang="en-US" dirty="0">
                <a:solidFill>
                  <a:schemeClr val="tx1"/>
                </a:solidFill>
              </a:rPr>
              <a:t> or through an authorized BSA Licensee at </a:t>
            </a:r>
            <a:r>
              <a:rPr lang="en-US" u="sng" dirty="0">
                <a:solidFill>
                  <a:schemeClr val="tx1"/>
                </a:solidFill>
                <a:hlinkClick r:id="rId3"/>
              </a:rPr>
              <a:t>http://licensingbsa.org/bsa-licensee-list/</a:t>
            </a:r>
            <a:r>
              <a:rPr lang="en-US" dirty="0">
                <a:solidFill>
                  <a:schemeClr val="tx1"/>
                </a:solidFill>
              </a:rPr>
              <a:t>.  </a:t>
            </a:r>
            <a:r>
              <a:rPr lang="en-US" dirty="0"/>
              <a:t> </a:t>
            </a:r>
          </a:p>
          <a:p>
            <a:pPr marL="0" indent="0">
              <a:buNone/>
            </a:pPr>
            <a:endParaRPr lang="en-US" dirty="0"/>
          </a:p>
          <a:p>
            <a:pPr marL="0" indent="0">
              <a:buNone/>
            </a:pPr>
            <a:r>
              <a:rPr lang="en-US" dirty="0">
                <a:solidFill>
                  <a:schemeClr val="tx1"/>
                </a:solidFill>
              </a:rPr>
              <a:t>Production time and pricing depends on quantity and various other factors. </a:t>
            </a:r>
          </a:p>
          <a:p>
            <a:endParaRPr lang="en-US" dirty="0"/>
          </a:p>
        </p:txBody>
      </p:sp>
      <p:pic>
        <p:nvPicPr>
          <p:cNvPr id="10" name="Picture 9"/>
          <p:cNvPicPr>
            <a:picLocks noChangeAspect="1"/>
          </p:cNvPicPr>
          <p:nvPr/>
        </p:nvPicPr>
        <p:blipFill>
          <a:blip r:embed="rId4"/>
          <a:stretch>
            <a:fillRect/>
          </a:stretch>
        </p:blipFill>
        <p:spPr>
          <a:xfrm>
            <a:off x="2793748" y="3429000"/>
            <a:ext cx="3412318" cy="2553217"/>
          </a:xfrm>
          <a:prstGeom prst="rect">
            <a:avLst/>
          </a:prstGeom>
        </p:spPr>
      </p:pic>
      <p:sp>
        <p:nvSpPr>
          <p:cNvPr id="12" name="Title 1"/>
          <p:cNvSpPr>
            <a:spLocks noGrp="1"/>
          </p:cNvSpPr>
          <p:nvPr>
            <p:ph type="title"/>
          </p:nvPr>
        </p:nvSpPr>
        <p:spPr>
          <a:xfrm>
            <a:off x="642039" y="204496"/>
            <a:ext cx="8064346" cy="1325563"/>
          </a:xfrm>
        </p:spPr>
        <p:txBody>
          <a:bodyPr>
            <a:normAutofit/>
          </a:bodyPr>
          <a:lstStyle/>
          <a:p>
            <a:pPr algn="ctr"/>
            <a:r>
              <a:rPr lang="en-US" dirty="0">
                <a:latin typeface="Arial" charset="0"/>
              </a:rPr>
              <a:t>Lion Recruiter Patch</a:t>
            </a:r>
          </a:p>
        </p:txBody>
      </p:sp>
    </p:spTree>
    <p:extLst>
      <p:ext uri="{BB962C8B-B14F-4D97-AF65-F5344CB8AC3E}">
        <p14:creationId xmlns:p14="http://schemas.microsoft.com/office/powerpoint/2010/main" val="1618674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96159" y="61624"/>
            <a:ext cx="7886700" cy="1325563"/>
          </a:xfrm>
        </p:spPr>
        <p:txBody>
          <a:bodyPr/>
          <a:lstStyle/>
          <a:p>
            <a:pPr algn="ctr"/>
            <a:r>
              <a:rPr lang="en-US" altLang="en-US" dirty="0" smtClean="0">
                <a:latin typeface="Arial" charset="0"/>
              </a:rPr>
              <a:t>Lion Pilot Changes</a:t>
            </a:r>
            <a:endParaRPr lang="en-US" altLang="en-US" dirty="0">
              <a:latin typeface="Arial" charset="0"/>
            </a:endParaRPr>
          </a:p>
        </p:txBody>
      </p:sp>
      <p:sp>
        <p:nvSpPr>
          <p:cNvPr id="13315" name="Content Placeholder 2"/>
          <p:cNvSpPr>
            <a:spLocks noGrp="1"/>
          </p:cNvSpPr>
          <p:nvPr>
            <p:ph idx="1"/>
          </p:nvPr>
        </p:nvSpPr>
        <p:spPr>
          <a:xfrm>
            <a:off x="409825" y="1249164"/>
            <a:ext cx="8516176" cy="5103953"/>
          </a:xfrm>
        </p:spPr>
        <p:txBody>
          <a:bodyPr>
            <a:normAutofit fontScale="92500" lnSpcReduction="20000"/>
          </a:bodyPr>
          <a:lstStyle/>
          <a:p>
            <a:pPr marL="0" indent="0">
              <a:buNone/>
            </a:pPr>
            <a:endParaRPr lang="en-US" b="1" dirty="0" smtClean="0">
              <a:latin typeface="Arial" panose="020B0604020202020204" pitchFamily="34" charset="0"/>
              <a:cs typeface="Arial" panose="020B0604020202020204" pitchFamily="34" charset="0"/>
            </a:endParaRPr>
          </a:p>
          <a:p>
            <a:pPr marL="0" indent="0">
              <a:buNone/>
            </a:pPr>
            <a:r>
              <a:rPr lang="en-US" b="1" dirty="0" smtClean="0">
                <a:latin typeface="Arial" panose="020B0604020202020204" pitchFamily="34" charset="0"/>
                <a:cs typeface="Arial" panose="020B0604020202020204" pitchFamily="34" charset="0"/>
              </a:rPr>
              <a:t>New wording for joining</a:t>
            </a:r>
          </a:p>
          <a:p>
            <a:pPr marL="0" indent="0">
              <a:buNone/>
            </a:pPr>
            <a:r>
              <a:rPr lang="en-US" u="sng" dirty="0" smtClean="0">
                <a:latin typeface="Arial" panose="020B0604020202020204" pitchFamily="34" charset="0"/>
                <a:cs typeface="Arial" panose="020B0604020202020204" pitchFamily="34" charset="0"/>
              </a:rPr>
              <a:t>A boy must be 5 years old </a:t>
            </a:r>
            <a:r>
              <a:rPr lang="en-US" b="1" u="sng" dirty="0" smtClean="0">
                <a:latin typeface="Arial" panose="020B0604020202020204" pitchFamily="34" charset="0"/>
                <a:cs typeface="Arial" panose="020B0604020202020204" pitchFamily="34" charset="0"/>
              </a:rPr>
              <a:t>or</a:t>
            </a:r>
            <a:r>
              <a:rPr lang="en-US" u="sng" dirty="0" smtClean="0">
                <a:latin typeface="Arial" panose="020B0604020202020204" pitchFamily="34" charset="0"/>
                <a:cs typeface="Arial" panose="020B0604020202020204" pitchFamily="34" charset="0"/>
              </a:rPr>
              <a:t> the </a:t>
            </a:r>
            <a:r>
              <a:rPr lang="en-US" u="sng" dirty="0">
                <a:latin typeface="Arial" panose="020B0604020202020204" pitchFamily="34" charset="0"/>
                <a:cs typeface="Arial" panose="020B0604020202020204" pitchFamily="34" charset="0"/>
              </a:rPr>
              <a:t>year before first </a:t>
            </a:r>
            <a:r>
              <a:rPr lang="en-US" u="sng" dirty="0" smtClean="0">
                <a:latin typeface="Arial" panose="020B0604020202020204" pitchFamily="34" charset="0"/>
                <a:cs typeface="Arial" panose="020B0604020202020204" pitchFamily="34" charset="0"/>
              </a:rPr>
              <a:t>grade.</a:t>
            </a:r>
            <a:r>
              <a:rPr lang="en-US"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pPr marL="0" indent="0">
              <a:buNone/>
            </a:pPr>
            <a:endParaRPr lang="en-US" b="1" dirty="0" smtClean="0">
              <a:latin typeface="Arial" panose="020B0604020202020204" pitchFamily="34" charset="0"/>
              <a:cs typeface="Arial" panose="020B0604020202020204" pitchFamily="34" charset="0"/>
            </a:endParaRPr>
          </a:p>
          <a:p>
            <a:pPr marL="0" indent="0">
              <a:buNone/>
            </a:pPr>
            <a:r>
              <a:rPr lang="en-US" b="1" dirty="0" smtClean="0">
                <a:latin typeface="Arial" panose="020B0604020202020204" pitchFamily="34" charset="0"/>
                <a:cs typeface="Arial" panose="020B0604020202020204" pitchFamily="34" charset="0"/>
              </a:rPr>
              <a:t>New Recruitment brochure available at </a:t>
            </a:r>
            <a:r>
              <a:rPr lang="en-US" b="1" dirty="0" smtClean="0">
                <a:latin typeface="Arial" panose="020B0604020202020204" pitchFamily="34" charset="0"/>
                <a:cs typeface="Arial" panose="020B0604020202020204" pitchFamily="34" charset="0"/>
                <a:hlinkClick r:id="rId3"/>
              </a:rPr>
              <a:t>www.scouting.org/lion</a:t>
            </a:r>
            <a:endParaRPr lang="en-US" b="1" dirty="0" smtClean="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smtClean="0">
                <a:latin typeface="Arial" panose="020B0604020202020204" pitchFamily="34" charset="0"/>
                <a:cs typeface="Arial" panose="020B0604020202020204" pitchFamily="34" charset="0"/>
              </a:rPr>
              <a:t>Uniforms</a:t>
            </a:r>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The Lion </a:t>
            </a:r>
            <a:r>
              <a:rPr lang="en-US" dirty="0">
                <a:latin typeface="Arial" panose="020B0604020202020204" pitchFamily="34" charset="0"/>
                <a:cs typeface="Arial" panose="020B0604020202020204" pitchFamily="34" charset="0"/>
              </a:rPr>
              <a:t>T-shirt </a:t>
            </a:r>
            <a:r>
              <a:rPr lang="en-US" dirty="0" smtClean="0">
                <a:latin typeface="Arial" panose="020B0604020202020204" pitchFamily="34" charset="0"/>
                <a:cs typeface="Arial" panose="020B0604020202020204" pitchFamily="34" charset="0"/>
              </a:rPr>
              <a:t>is still very popular and is the required uniform </a:t>
            </a:r>
            <a:r>
              <a:rPr lang="en-US" dirty="0">
                <a:latin typeface="Arial" panose="020B0604020202020204" pitchFamily="34" charset="0"/>
                <a:cs typeface="Arial" panose="020B0604020202020204" pitchFamily="34" charset="0"/>
              </a:rPr>
              <a:t>with optional cap.  F</a:t>
            </a:r>
            <a:r>
              <a:rPr lang="en-US" dirty="0" smtClean="0">
                <a:latin typeface="Arial" panose="020B0604020202020204" pitchFamily="34" charset="0"/>
                <a:cs typeface="Arial" panose="020B0604020202020204" pitchFamily="34" charset="0"/>
              </a:rPr>
              <a:t>amilies may also </a:t>
            </a:r>
            <a:r>
              <a:rPr lang="en-US" dirty="0">
                <a:latin typeface="Arial" panose="020B0604020202020204" pitchFamily="34" charset="0"/>
                <a:cs typeface="Arial" panose="020B0604020202020204" pitchFamily="34" charset="0"/>
              </a:rPr>
              <a:t>buy official blue Cub Scout button down or pants as desired for special occasions and Pack ceremonies.</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1900" dirty="0" smtClean="0">
                <a:latin typeface="Arial" panose="020B0604020202020204" pitchFamily="34" charset="0"/>
                <a:cs typeface="Arial" panose="020B0604020202020204" pitchFamily="34" charset="0"/>
              </a:rPr>
              <a:t>The </a:t>
            </a:r>
            <a:r>
              <a:rPr lang="en-US" sz="1900" dirty="0">
                <a:latin typeface="Arial" panose="020B0604020202020204" pitchFamily="34" charset="0"/>
                <a:cs typeface="Arial" panose="020B0604020202020204" pitchFamily="34" charset="0"/>
              </a:rPr>
              <a:t>changes </a:t>
            </a:r>
            <a:r>
              <a:rPr lang="en-US" sz="1900" dirty="0" smtClean="0">
                <a:latin typeface="Arial" panose="020B0604020202020204" pitchFamily="34" charset="0"/>
                <a:cs typeface="Arial" panose="020B0604020202020204" pitchFamily="34" charset="0"/>
              </a:rPr>
              <a:t>in this </a:t>
            </a:r>
            <a:r>
              <a:rPr lang="en-US" sz="1900" dirty="0" err="1">
                <a:latin typeface="Arial" panose="020B0604020202020204" pitchFamily="34" charset="0"/>
                <a:cs typeface="Arial" panose="020B0604020202020204" pitchFamily="34" charset="0"/>
              </a:rPr>
              <a:t>P</a:t>
            </a:r>
            <a:r>
              <a:rPr lang="en-US" sz="1900" dirty="0" err="1" smtClean="0">
                <a:latin typeface="Arial" panose="020B0604020202020204" pitchFamily="34" charset="0"/>
                <a:cs typeface="Arial" panose="020B0604020202020204" pitchFamily="34" charset="0"/>
              </a:rPr>
              <a:t>owerpoint</a:t>
            </a:r>
            <a:r>
              <a:rPr lang="en-US" sz="1900" dirty="0" smtClean="0">
                <a:latin typeface="Arial" panose="020B0604020202020204" pitchFamily="34" charset="0"/>
                <a:cs typeface="Arial" panose="020B0604020202020204" pitchFamily="34" charset="0"/>
              </a:rPr>
              <a:t> will only </a:t>
            </a:r>
            <a:r>
              <a:rPr lang="en-US" sz="1900" dirty="0">
                <a:latin typeface="Arial" panose="020B0604020202020204" pitchFamily="34" charset="0"/>
                <a:cs typeface="Arial" panose="020B0604020202020204" pitchFamily="34" charset="0"/>
              </a:rPr>
              <a:t>be made online and word of mouth for 2017-2018.  The printed material </a:t>
            </a:r>
            <a:r>
              <a:rPr lang="en-US" sz="1900" dirty="0" smtClean="0">
                <a:latin typeface="Arial" panose="020B0604020202020204" pitchFamily="34" charset="0"/>
                <a:cs typeface="Arial" panose="020B0604020202020204" pitchFamily="34" charset="0"/>
              </a:rPr>
              <a:t>and </a:t>
            </a:r>
            <a:r>
              <a:rPr lang="en-US" sz="1900" dirty="0">
                <a:latin typeface="Arial" panose="020B0604020202020204" pitchFamily="34" charset="0"/>
                <a:cs typeface="Arial" panose="020B0604020202020204" pitchFamily="34" charset="0"/>
              </a:rPr>
              <a:t>Lion merchandise is already available for Scout Shops.  So </a:t>
            </a:r>
            <a:r>
              <a:rPr lang="en-US" sz="1900" dirty="0" smtClean="0">
                <a:latin typeface="Arial" panose="020B0604020202020204" pitchFamily="34" charset="0"/>
                <a:cs typeface="Arial" panose="020B0604020202020204" pitchFamily="34" charset="0"/>
              </a:rPr>
              <a:t>changes </a:t>
            </a:r>
            <a:r>
              <a:rPr lang="en-US" sz="1900" dirty="0">
                <a:latin typeface="Arial" panose="020B0604020202020204" pitchFamily="34" charset="0"/>
                <a:cs typeface="Arial" panose="020B0604020202020204" pitchFamily="34" charset="0"/>
              </a:rPr>
              <a:t>to the printed material will take place in 2018-2019</a:t>
            </a:r>
            <a:r>
              <a:rPr lang="en-US" sz="1900" dirty="0" smtClean="0">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a:p>
            <a:endParaRPr lang="en-US" dirty="0"/>
          </a:p>
          <a:p>
            <a:endParaRPr lang="en-US" u="sng" dirty="0" smtClean="0">
              <a:latin typeface="Arial" panose="020B0604020202020204" pitchFamily="34" charset="0"/>
              <a:cs typeface="Arial" panose="020B0604020202020204" pitchFamily="34" charset="0"/>
            </a:endParaRPr>
          </a:p>
          <a:p>
            <a:endParaRPr lang="en-US" u="sng" dirty="0">
              <a:latin typeface="Arial" panose="020B0604020202020204" pitchFamily="34" charset="0"/>
              <a:cs typeface="Arial" panose="020B0604020202020204" pitchFamily="34" charset="0"/>
            </a:endParaRPr>
          </a:p>
          <a:p>
            <a:endParaRPr lang="en-US" u="sng" dirty="0" smtClean="0">
              <a:latin typeface="Arial" panose="020B0604020202020204" pitchFamily="34" charset="0"/>
              <a:cs typeface="Arial" panose="020B0604020202020204" pitchFamily="34" charset="0"/>
            </a:endParaRPr>
          </a:p>
          <a:p>
            <a:endParaRPr lang="en-US" u="sng" dirty="0" smtClean="0">
              <a:latin typeface="Arial" panose="020B0604020202020204" pitchFamily="34" charset="0"/>
              <a:cs typeface="Arial" panose="020B0604020202020204" pitchFamily="34" charset="0"/>
            </a:endParaRPr>
          </a:p>
          <a:p>
            <a:pPr marL="0" indent="0">
              <a:buNone/>
            </a:pPr>
            <a:endParaRPr lang="en-US" altLang="en-US" dirty="0" smtClean="0">
              <a:latin typeface="Arial" panose="020B0604020202020204" pitchFamily="34" charset="0"/>
              <a:cs typeface="Arial" panose="020B0604020202020204" pitchFamily="34" charset="0"/>
            </a:endParaRPr>
          </a:p>
          <a:p>
            <a:pPr>
              <a:lnSpc>
                <a:spcPct val="100000"/>
              </a:lnSpc>
              <a:spcBef>
                <a:spcPts val="0"/>
              </a:spcBef>
              <a:spcAft>
                <a:spcPts val="1800"/>
              </a:spcAft>
            </a:pPr>
            <a:endParaRPr lang="en-US" altLang="en-US" dirty="0" smtClean="0"/>
          </a:p>
          <a:p>
            <a:pPr>
              <a:lnSpc>
                <a:spcPct val="100000"/>
              </a:lnSpc>
              <a:spcBef>
                <a:spcPts val="0"/>
              </a:spcBef>
              <a:spcAft>
                <a:spcPts val="1800"/>
              </a:spcAft>
            </a:pPr>
            <a:endParaRPr lang="en-US" altLang="en-US" dirty="0"/>
          </a:p>
        </p:txBody>
      </p:sp>
      <p:cxnSp>
        <p:nvCxnSpPr>
          <p:cNvPr id="3" name="Straight Connector 2"/>
          <p:cNvCxnSpPr/>
          <p:nvPr/>
        </p:nvCxnSpPr>
        <p:spPr>
          <a:xfrm>
            <a:off x="1073007" y="5001657"/>
            <a:ext cx="6533003" cy="0"/>
          </a:xfrm>
          <a:prstGeom prst="line">
            <a:avLst/>
          </a:prstGeom>
          <a:ln w="25400">
            <a:solidFill>
              <a:srgbClr val="FFC10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70179" y="196416"/>
            <a:ext cx="1855822" cy="1877517"/>
          </a:xfrm>
          <a:prstGeom prst="rect">
            <a:avLst/>
          </a:prstGeom>
        </p:spPr>
      </p:pic>
    </p:spTree>
    <p:extLst>
      <p:ext uri="{BB962C8B-B14F-4D97-AF65-F5344CB8AC3E}">
        <p14:creationId xmlns:p14="http://schemas.microsoft.com/office/powerpoint/2010/main" val="2069476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656" y="1342335"/>
            <a:ext cx="8458405" cy="4081117"/>
          </a:xfrm>
          <a:prstGeom prst="rect">
            <a:avLst/>
          </a:prstGeom>
        </p:spPr>
        <p:txBody>
          <a:bodyPr wrap="square">
            <a:spAutoFit/>
          </a:bodyPr>
          <a:lstStyle/>
          <a:p>
            <a:pPr>
              <a:lnSpc>
                <a:spcPct val="120000"/>
              </a:lnSpc>
            </a:pPr>
            <a:r>
              <a:rPr lang="en-US" dirty="0"/>
              <a:t>Councils may order custom designed Lion merchandise directly through the BSA National Supply Group at </a:t>
            </a:r>
            <a:r>
              <a:rPr lang="en-US" u="sng" dirty="0">
                <a:hlinkClick r:id="rId2"/>
              </a:rPr>
              <a:t>NDCSpecialty.Products@scouting.org</a:t>
            </a:r>
            <a:r>
              <a:rPr lang="en-US" dirty="0"/>
              <a:t> or through an authorized BSA Licensee at </a:t>
            </a:r>
            <a:r>
              <a:rPr lang="en-US" u="sng" dirty="0">
                <a:hlinkClick r:id="rId3"/>
              </a:rPr>
              <a:t>http://licensingbsa.org/bsa-licensee-list/</a:t>
            </a:r>
            <a:r>
              <a:rPr lang="en-US" dirty="0"/>
              <a:t>.   </a:t>
            </a:r>
          </a:p>
          <a:p>
            <a:pPr>
              <a:lnSpc>
                <a:spcPct val="120000"/>
              </a:lnSpc>
            </a:pPr>
            <a:endParaRPr lang="en-US" dirty="0"/>
          </a:p>
          <a:p>
            <a:pPr>
              <a:lnSpc>
                <a:spcPct val="120000"/>
              </a:lnSpc>
            </a:pPr>
            <a:r>
              <a:rPr lang="en-US" dirty="0"/>
              <a:t>Examples of custom designed Lion merchandise might include:</a:t>
            </a:r>
          </a:p>
          <a:p>
            <a:pPr marL="285750" indent="-285750">
              <a:lnSpc>
                <a:spcPct val="120000"/>
              </a:lnSpc>
              <a:buFont typeface="Arial" panose="020B0604020202020204" pitchFamily="34" charset="0"/>
              <a:buChar char="•"/>
            </a:pPr>
            <a:r>
              <a:rPr lang="en-US" dirty="0"/>
              <a:t>Pens/Pencils</a:t>
            </a:r>
          </a:p>
          <a:p>
            <a:pPr marL="285750" indent="-285750">
              <a:lnSpc>
                <a:spcPct val="120000"/>
              </a:lnSpc>
              <a:buFont typeface="Arial" panose="020B0604020202020204" pitchFamily="34" charset="0"/>
              <a:buChar char="•"/>
            </a:pPr>
            <a:r>
              <a:rPr lang="en-US" dirty="0"/>
              <a:t>String Bags</a:t>
            </a:r>
          </a:p>
          <a:p>
            <a:pPr marL="285750" indent="-285750">
              <a:lnSpc>
                <a:spcPct val="120000"/>
              </a:lnSpc>
              <a:buFont typeface="Arial" panose="020B0604020202020204" pitchFamily="34" charset="0"/>
              <a:buChar char="•"/>
            </a:pPr>
            <a:r>
              <a:rPr lang="en-US" dirty="0"/>
              <a:t>Cups/Mugs</a:t>
            </a:r>
          </a:p>
          <a:p>
            <a:pPr marL="285750" indent="-285750">
              <a:lnSpc>
                <a:spcPct val="120000"/>
              </a:lnSpc>
              <a:buFont typeface="Arial" panose="020B0604020202020204" pitchFamily="34" charset="0"/>
              <a:buChar char="•"/>
            </a:pPr>
            <a:r>
              <a:rPr lang="en-US" dirty="0"/>
              <a:t>Emblems</a:t>
            </a:r>
          </a:p>
          <a:p>
            <a:pPr marL="285750" indent="-285750">
              <a:lnSpc>
                <a:spcPct val="120000"/>
              </a:lnSpc>
              <a:buFont typeface="Arial" panose="020B0604020202020204" pitchFamily="34" charset="0"/>
              <a:buChar char="•"/>
            </a:pPr>
            <a:endParaRPr lang="en-US" dirty="0"/>
          </a:p>
          <a:p>
            <a:pPr>
              <a:lnSpc>
                <a:spcPct val="120000"/>
              </a:lnSpc>
            </a:pPr>
            <a:r>
              <a:rPr lang="en-US" dirty="0"/>
              <a:t>Production time and pricing depends on quantity and various other factors. </a:t>
            </a:r>
          </a:p>
          <a:p>
            <a:pPr>
              <a:lnSpc>
                <a:spcPct val="120000"/>
              </a:lnSpc>
            </a:pPr>
            <a:endParaRPr lang="en-US" dirty="0"/>
          </a:p>
        </p:txBody>
      </p:sp>
      <p:sp>
        <p:nvSpPr>
          <p:cNvPr id="7" name="Title 1"/>
          <p:cNvSpPr txBox="1">
            <a:spLocks/>
          </p:cNvSpPr>
          <p:nvPr/>
        </p:nvSpPr>
        <p:spPr>
          <a:xfrm>
            <a:off x="423333" y="204496"/>
            <a:ext cx="8283052" cy="104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rgbClr val="8E6548"/>
                </a:solidFill>
                <a:latin typeface="+mj-lt"/>
                <a:ea typeface="Arial" charset="0"/>
                <a:cs typeface="Arial" charset="0"/>
              </a:defRPr>
            </a:lvl1pPr>
          </a:lstStyle>
          <a:p>
            <a:pPr>
              <a:lnSpc>
                <a:spcPct val="100000"/>
              </a:lnSpc>
            </a:pPr>
            <a:r>
              <a:rPr lang="en-US" sz="5000" dirty="0">
                <a:latin typeface="Arial" charset="0"/>
              </a:rPr>
              <a:t>Custom Lion Merchandise </a:t>
            </a:r>
          </a:p>
        </p:txBody>
      </p:sp>
    </p:spTree>
    <p:extLst>
      <p:ext uri="{BB962C8B-B14F-4D97-AF65-F5344CB8AC3E}">
        <p14:creationId xmlns:p14="http://schemas.microsoft.com/office/powerpoint/2010/main" val="3360553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0"/>
            <a:ext cx="4805148" cy="1325563"/>
          </a:xfrm>
        </p:spPr>
        <p:txBody>
          <a:bodyPr/>
          <a:lstStyle/>
          <a:p>
            <a:r>
              <a:rPr lang="en-US" dirty="0" smtClean="0">
                <a:latin typeface="Arial" panose="020B0604020202020204" pitchFamily="34" charset="0"/>
                <a:cs typeface="Arial" panose="020B0604020202020204" pitchFamily="34" charset="0"/>
              </a:rPr>
              <a:t>Pinewood Derby </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3346083" y="1689459"/>
            <a:ext cx="5586597" cy="4351338"/>
          </a:xfrm>
        </p:spPr>
        <p:txBody>
          <a:bodyPr>
            <a:normAutofit/>
          </a:bodyPr>
          <a:lstStyle/>
          <a:p>
            <a:r>
              <a:rPr lang="en-US" dirty="0" smtClean="0">
                <a:latin typeface="Arial" panose="020B0604020202020204" pitchFamily="34" charset="0"/>
                <a:cs typeface="Arial" panose="020B0604020202020204" pitchFamily="34" charset="0"/>
              </a:rPr>
              <a:t>It’s fun!  Do a Veggie car race.</a:t>
            </a:r>
          </a:p>
          <a:p>
            <a:r>
              <a:rPr lang="en-US" dirty="0" smtClean="0">
                <a:latin typeface="Arial" panose="020B0604020202020204" pitchFamily="34" charset="0"/>
                <a:cs typeface="Arial" panose="020B0604020202020204" pitchFamily="34" charset="0"/>
              </a:rPr>
              <a:t>Doesn’t take much prep.</a:t>
            </a:r>
          </a:p>
          <a:p>
            <a:r>
              <a:rPr lang="en-US" dirty="0" smtClean="0">
                <a:latin typeface="Arial" panose="020B0604020202020204" pitchFamily="34" charset="0"/>
                <a:cs typeface="Arial" panose="020B0604020202020204" pitchFamily="34" charset="0"/>
              </a:rPr>
              <a:t>Fun for All ages!</a:t>
            </a:r>
          </a:p>
          <a:p>
            <a:r>
              <a:rPr lang="en-US" dirty="0" smtClean="0">
                <a:latin typeface="Arial" panose="020B0604020202020204" pitchFamily="34" charset="0"/>
                <a:cs typeface="Arial" panose="020B0604020202020204" pitchFamily="34" charset="0"/>
              </a:rPr>
              <a:t>Lions can easily be included.</a:t>
            </a:r>
          </a:p>
          <a:p>
            <a:r>
              <a:rPr lang="en-US" dirty="0" smtClean="0">
                <a:latin typeface="Arial" panose="020B0604020202020204" pitchFamily="34" charset="0"/>
                <a:cs typeface="Arial" panose="020B0604020202020204" pitchFamily="34" charset="0"/>
              </a:rPr>
              <a:t>Can also be done as a   Den meeting activity.</a:t>
            </a:r>
          </a:p>
          <a:p>
            <a:r>
              <a:rPr lang="en-US" dirty="0" smtClean="0">
                <a:latin typeface="Arial" panose="020B0604020202020204" pitchFamily="34" charset="0"/>
                <a:cs typeface="Arial" panose="020B0604020202020204" pitchFamily="34" charset="0"/>
              </a:rPr>
              <a:t>More at </a:t>
            </a:r>
            <a:r>
              <a:rPr lang="en-US" dirty="0" smtClean="0">
                <a:latin typeface="Arial" panose="020B0604020202020204" pitchFamily="34" charset="0"/>
                <a:cs typeface="Arial" panose="020B0604020202020204" pitchFamily="34" charset="0"/>
                <a:hlinkClick r:id="rId2"/>
              </a:rPr>
              <a:t>www.scouting.org/lion</a:t>
            </a:r>
            <a:endParaRPr lang="en-US" dirty="0" smtClean="0">
              <a:latin typeface="Arial" panose="020B0604020202020204" pitchFamily="34" charset="0"/>
              <a:cs typeface="Arial" panose="020B0604020202020204" pitchFamily="34" charset="0"/>
            </a:endParaRPr>
          </a:p>
          <a:p>
            <a:r>
              <a:rPr lang="en-US" i="1" dirty="0" smtClean="0">
                <a:solidFill>
                  <a:schemeClr val="accent6"/>
                </a:solidFill>
              </a:rPr>
              <a:t>Your pack may also integrate Lions into a regular Pinewood Derby too.</a:t>
            </a:r>
          </a:p>
          <a:p>
            <a:endParaRPr lang="en-US" dirty="0" smtClean="0">
              <a:latin typeface="Arial" panose="020B0604020202020204" pitchFamily="34" charset="0"/>
              <a:cs typeface="Arial" panose="020B0604020202020204" pitchFamily="34" charset="0"/>
            </a:endParaRPr>
          </a:p>
          <a:p>
            <a:pPr marL="0" indent="0">
              <a:buNone/>
            </a:pPr>
            <a:endParaRPr lang="en-US" dirty="0" smtClean="0"/>
          </a:p>
          <a:p>
            <a:endParaRPr lang="en-US" dirty="0"/>
          </a:p>
        </p:txBody>
      </p:sp>
      <p:sp>
        <p:nvSpPr>
          <p:cNvPr id="9" name="TextBox 8"/>
          <p:cNvSpPr txBox="1"/>
          <p:nvPr/>
        </p:nvSpPr>
        <p:spPr>
          <a:xfrm>
            <a:off x="3542399" y="6106183"/>
            <a:ext cx="4973639" cy="523220"/>
          </a:xfrm>
          <a:prstGeom prst="rect">
            <a:avLst/>
          </a:prstGeom>
          <a:solidFill>
            <a:srgbClr val="8E6548"/>
          </a:solidFill>
        </p:spPr>
        <p:txBody>
          <a:bodyPr wrap="square" rtlCol="0">
            <a:spAutoFit/>
          </a:bodyPr>
          <a:lstStyle/>
          <a:p>
            <a:r>
              <a:rPr lang="en-US" sz="2800" dirty="0">
                <a:solidFill>
                  <a:schemeClr val="bg1"/>
                </a:solidFill>
              </a:rPr>
              <a:t>W</a:t>
            </a:r>
            <a:r>
              <a:rPr lang="en-US" sz="2800" dirty="0" smtClean="0">
                <a:solidFill>
                  <a:schemeClr val="bg1"/>
                </a:solidFill>
              </a:rPr>
              <a:t>heels available at</a:t>
            </a:r>
            <a:r>
              <a:rPr lang="en-US" sz="2800" dirty="0">
                <a:solidFill>
                  <a:schemeClr val="bg1"/>
                </a:solidFill>
              </a:rPr>
              <a:t> </a:t>
            </a:r>
            <a:r>
              <a:rPr lang="en-US" sz="2800" dirty="0" smtClean="0">
                <a:solidFill>
                  <a:schemeClr val="bg1"/>
                </a:solidFill>
              </a:rPr>
              <a:t>Scout Shops</a:t>
            </a:r>
            <a:endParaRPr lang="en-US" sz="2800" dirty="0">
              <a:solidFill>
                <a:schemeClr val="bg1"/>
              </a:solidFill>
            </a:endParaRPr>
          </a:p>
        </p:txBody>
      </p:sp>
      <p:pic>
        <p:nvPicPr>
          <p:cNvPr id="10" name="Picture 9"/>
          <p:cNvPicPr>
            <a:picLocks noChangeAspect="1"/>
          </p:cNvPicPr>
          <p:nvPr/>
        </p:nvPicPr>
        <p:blipFill>
          <a:blip r:embed="rId3"/>
          <a:stretch>
            <a:fillRect/>
          </a:stretch>
        </p:blipFill>
        <p:spPr>
          <a:xfrm>
            <a:off x="411480" y="1416960"/>
            <a:ext cx="2654893" cy="2896247"/>
          </a:xfrm>
          <a:prstGeom prst="rect">
            <a:avLst/>
          </a:prstGeom>
        </p:spPr>
      </p:pic>
      <p:pic>
        <p:nvPicPr>
          <p:cNvPr id="11" name="Picture 10"/>
          <p:cNvPicPr>
            <a:picLocks noChangeAspect="1"/>
          </p:cNvPicPr>
          <p:nvPr/>
        </p:nvPicPr>
        <p:blipFill>
          <a:blip r:embed="rId4"/>
          <a:stretch>
            <a:fillRect/>
          </a:stretch>
        </p:blipFill>
        <p:spPr>
          <a:xfrm>
            <a:off x="411480" y="4537494"/>
            <a:ext cx="3026327" cy="2022861"/>
          </a:xfrm>
          <a:prstGeom prst="rect">
            <a:avLst/>
          </a:prstGeom>
        </p:spPr>
      </p:pic>
      <p:pic>
        <p:nvPicPr>
          <p:cNvPr id="12" name="Picture 11"/>
          <p:cNvPicPr>
            <a:picLocks noChangeAspect="1"/>
          </p:cNvPicPr>
          <p:nvPr/>
        </p:nvPicPr>
        <p:blipFill>
          <a:blip r:embed="rId5"/>
          <a:stretch>
            <a:fillRect/>
          </a:stretch>
        </p:blipFill>
        <p:spPr>
          <a:xfrm>
            <a:off x="5216628" y="255570"/>
            <a:ext cx="3716053" cy="1366196"/>
          </a:xfrm>
          <a:prstGeom prst="rect">
            <a:avLst/>
          </a:prstGeom>
        </p:spPr>
      </p:pic>
    </p:spTree>
    <p:extLst>
      <p:ext uri="{BB962C8B-B14F-4D97-AF65-F5344CB8AC3E}">
        <p14:creationId xmlns:p14="http://schemas.microsoft.com/office/powerpoint/2010/main" val="2453055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793" y="1541011"/>
            <a:ext cx="4296207" cy="1325563"/>
          </a:xfrm>
        </p:spPr>
        <p:txBody>
          <a:bodyPr>
            <a:normAutofit fontScale="90000"/>
          </a:bodyPr>
          <a:lstStyle/>
          <a:p>
            <a:r>
              <a:rPr lang="en-US" dirty="0" smtClean="0">
                <a:latin typeface="Arial" panose="020B0604020202020204" pitchFamily="34" charset="0"/>
                <a:cs typeface="Arial" panose="020B0604020202020204" pitchFamily="34" charset="0"/>
              </a:rPr>
              <a:t>Flier available at </a:t>
            </a:r>
            <a:r>
              <a:rPr lang="en-US" sz="2700" dirty="0" smtClean="0">
                <a:latin typeface="Arial" panose="020B0604020202020204" pitchFamily="34" charset="0"/>
                <a:cs typeface="Arial" panose="020B0604020202020204" pitchFamily="34" charset="0"/>
                <a:hlinkClick r:id="rId2"/>
              </a:rPr>
              <a:t>www.scouting.org/lion</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3"/>
          <a:stretch>
            <a:fillRect/>
          </a:stretch>
        </p:blipFill>
        <p:spPr>
          <a:xfrm>
            <a:off x="0" y="0"/>
            <a:ext cx="4631983" cy="6000525"/>
          </a:xfrm>
          <a:prstGeom prst="rect">
            <a:avLst/>
          </a:prstGeom>
        </p:spPr>
      </p:pic>
      <p:sp>
        <p:nvSpPr>
          <p:cNvPr id="5" name="Title 1"/>
          <p:cNvSpPr txBox="1">
            <a:spLocks/>
          </p:cNvSpPr>
          <p:nvPr/>
        </p:nvSpPr>
        <p:spPr>
          <a:xfrm>
            <a:off x="4847792" y="2702807"/>
            <a:ext cx="4296207" cy="3070032"/>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b="1" kern="1200">
                <a:solidFill>
                  <a:srgbClr val="8E6548"/>
                </a:solidFill>
                <a:latin typeface="+mj-lt"/>
                <a:ea typeface="Arial" charset="0"/>
                <a:cs typeface="Arial" charset="0"/>
              </a:defRPr>
            </a:lvl1pPr>
          </a:lstStyle>
          <a:p>
            <a:r>
              <a:rPr lang="en-US" dirty="0" smtClean="0">
                <a:latin typeface="Arial" panose="020B0604020202020204" pitchFamily="34" charset="0"/>
                <a:cs typeface="Arial" panose="020B0604020202020204" pitchFamily="34" charset="0"/>
              </a:rPr>
              <a:t>Consider making this a Den Meeting activity for some special fun.</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It would work well especially before they make their Pinewood Derby car and compete in the Pack event.</a:t>
            </a:r>
          </a:p>
          <a:p>
            <a:endParaRPr lang="en-US" dirty="0">
              <a:latin typeface="Arial" panose="020B0604020202020204" pitchFamily="34" charset="0"/>
              <a:cs typeface="Arial" panose="020B0604020202020204" pitchFamily="34" charset="0"/>
            </a:endParaRPr>
          </a:p>
          <a:p>
            <a:r>
              <a:rPr lang="en-US" u="sng" dirty="0" smtClean="0">
                <a:latin typeface="Arial" panose="020B0604020202020204" pitchFamily="34" charset="0"/>
                <a:cs typeface="Arial" panose="020B0604020202020204" pitchFamily="34" charset="0"/>
              </a:rPr>
              <a:t>Helpful Hint:  </a:t>
            </a:r>
            <a:r>
              <a:rPr lang="en-US" dirty="0" smtClean="0">
                <a:latin typeface="Arial" panose="020B0604020202020204" pitchFamily="34" charset="0"/>
                <a:cs typeface="Arial" panose="020B0604020202020204" pitchFamily="34" charset="0"/>
              </a:rPr>
              <a:t>Many grocery stores throw out their almost old veggies often.  This may be something you could ask if your Lions could have some and therefore save additional cost of buying it.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Make a racing ramp from a big piece of cardboard.</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Remember have lots of FUN!!</a:t>
            </a:r>
            <a:endParaRPr lang="en-US" dirty="0"/>
          </a:p>
        </p:txBody>
      </p:sp>
    </p:spTree>
    <p:extLst>
      <p:ext uri="{BB962C8B-B14F-4D97-AF65-F5344CB8AC3E}">
        <p14:creationId xmlns:p14="http://schemas.microsoft.com/office/powerpoint/2010/main" val="2993135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48326"/>
            <a:ext cx="3184793" cy="1699599"/>
          </a:xfrm>
        </p:spPr>
        <p:txBody>
          <a:bodyPr>
            <a:normAutofit fontScale="90000"/>
          </a:bodyPr>
          <a:lstStyle/>
          <a:p>
            <a:r>
              <a:rPr lang="en-US" dirty="0" smtClean="0">
                <a:latin typeface="Arial" panose="020B0604020202020204" pitchFamily="34" charset="0"/>
                <a:cs typeface="Arial" panose="020B0604020202020204" pitchFamily="34" charset="0"/>
              </a:rPr>
              <a:t>New Lion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Recruitment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Brochure</a:t>
            </a:r>
            <a:endParaRPr lang="en-US"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3590925" y="3073706"/>
            <a:ext cx="5553075" cy="37842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354198" cy="3728044"/>
          </a:xfrm>
          <a:prstGeom prst="rect">
            <a:avLst/>
          </a:prstGeom>
        </p:spPr>
      </p:pic>
      <p:sp>
        <p:nvSpPr>
          <p:cNvPr id="6" name="Rectangle 5"/>
          <p:cNvSpPr/>
          <p:nvPr/>
        </p:nvSpPr>
        <p:spPr>
          <a:xfrm>
            <a:off x="403233" y="4874368"/>
            <a:ext cx="2651110" cy="646331"/>
          </a:xfrm>
          <a:prstGeom prst="rect">
            <a:avLst/>
          </a:prstGeom>
        </p:spPr>
        <p:txBody>
          <a:bodyPr wrap="none">
            <a:spAutoFit/>
          </a:bodyPr>
          <a:lstStyle/>
          <a:p>
            <a:r>
              <a:rPr lang="en-US" b="1" dirty="0" smtClean="0">
                <a:solidFill>
                  <a:srgbClr val="8E6548"/>
                </a:solidFill>
                <a:latin typeface="Arial" panose="020B0604020202020204" pitchFamily="34" charset="0"/>
                <a:cs typeface="Arial" panose="020B0604020202020204" pitchFamily="34" charset="0"/>
              </a:rPr>
              <a:t>Available </a:t>
            </a:r>
            <a:r>
              <a:rPr lang="en-US" b="1" dirty="0">
                <a:solidFill>
                  <a:srgbClr val="8E6548"/>
                </a:solidFill>
                <a:latin typeface="Arial" panose="020B0604020202020204" pitchFamily="34" charset="0"/>
                <a:cs typeface="Arial" panose="020B0604020202020204" pitchFamily="34" charset="0"/>
              </a:rPr>
              <a:t>at</a:t>
            </a:r>
            <a:r>
              <a:rPr lang="en-US" b="1" dirty="0">
                <a:solidFill>
                  <a:srgbClr val="474037"/>
                </a:solidFill>
                <a:latin typeface="Arial" panose="020B0604020202020204" pitchFamily="34" charset="0"/>
                <a:cs typeface="Arial" panose="020B0604020202020204" pitchFamily="34" charset="0"/>
              </a:rPr>
              <a:t> </a:t>
            </a:r>
            <a:endParaRPr lang="en-US" b="1" dirty="0" smtClean="0">
              <a:solidFill>
                <a:srgbClr val="474037"/>
              </a:solidFill>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hlinkClick r:id="rId4"/>
              </a:rPr>
              <a:t>www.scouting.org/lion</a:t>
            </a:r>
            <a:endParaRPr lang="en-US" dirty="0"/>
          </a:p>
        </p:txBody>
      </p:sp>
    </p:spTree>
    <p:extLst>
      <p:ext uri="{BB962C8B-B14F-4D97-AF65-F5344CB8AC3E}">
        <p14:creationId xmlns:p14="http://schemas.microsoft.com/office/powerpoint/2010/main" val="1663508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282" y="-7190"/>
            <a:ext cx="7788925" cy="1325563"/>
          </a:xfrm>
        </p:spPr>
        <p:txBody>
          <a:bodyPr>
            <a:normAutofit/>
          </a:bodyPr>
          <a:lstStyle/>
          <a:p>
            <a:r>
              <a:rPr lang="en-US" dirty="0" smtClean="0">
                <a:latin typeface="Arial" charset="0"/>
              </a:rPr>
              <a:t>Lion Changes </a:t>
            </a:r>
            <a:r>
              <a:rPr lang="en-US" dirty="0">
                <a:latin typeface="Arial" charset="0"/>
              </a:rPr>
              <a:t>for 2017-2018</a:t>
            </a:r>
          </a:p>
        </p:txBody>
      </p:sp>
      <p:sp>
        <p:nvSpPr>
          <p:cNvPr id="3" name="Content Placeholder 2"/>
          <p:cNvSpPr>
            <a:spLocks noGrp="1"/>
          </p:cNvSpPr>
          <p:nvPr>
            <p:ph idx="1"/>
          </p:nvPr>
        </p:nvSpPr>
        <p:spPr>
          <a:xfrm>
            <a:off x="331195" y="987867"/>
            <a:ext cx="7886700" cy="4351338"/>
          </a:xfrm>
        </p:spPr>
        <p:txBody>
          <a:bodyPr>
            <a:noAutofit/>
          </a:bodyPr>
          <a:lstStyle/>
          <a:p>
            <a:pPr>
              <a:buFont typeface="Wingdings" panose="05000000000000000000" pitchFamily="2" charset="2"/>
              <a:buChar char="ü"/>
            </a:pPr>
            <a:r>
              <a:rPr lang="en-US" sz="2000" b="1" dirty="0" smtClean="0">
                <a:latin typeface="Arial" panose="020B0604020202020204" pitchFamily="34" charset="0"/>
                <a:cs typeface="Arial" panose="020B0604020202020204" pitchFamily="34" charset="0"/>
              </a:rPr>
              <a:t>Pack meeting and activities—</a:t>
            </a:r>
            <a:r>
              <a:rPr lang="en-US" sz="2000" dirty="0" smtClean="0">
                <a:latin typeface="Arial" panose="020B0604020202020204" pitchFamily="34" charset="0"/>
                <a:cs typeface="Arial" panose="020B0604020202020204" pitchFamily="34" charset="0"/>
              </a:rPr>
              <a:t>Now Lion families may individually decide to participate in more (than the 2-3 required meetings) as desired.  Packs should look for ways to actively involve the Lions and include them in program, skits, etc.  Lions want more Pack involvement.</a:t>
            </a:r>
          </a:p>
          <a:p>
            <a:pPr>
              <a:buFont typeface="Wingdings" panose="05000000000000000000" pitchFamily="2" charset="2"/>
              <a:buChar char="ü"/>
            </a:pPr>
            <a:endParaRPr lang="en-US" sz="600" dirty="0" smtClean="0">
              <a:latin typeface="Arial" panose="020B0604020202020204" pitchFamily="34" charset="0"/>
              <a:cs typeface="Arial" panose="020B0604020202020204" pitchFamily="34" charset="0"/>
            </a:endParaRPr>
          </a:p>
          <a:p>
            <a:pPr lvl="0">
              <a:buFont typeface="Wingdings" panose="05000000000000000000" pitchFamily="2" charset="2"/>
              <a:buChar char="ü"/>
            </a:pPr>
            <a:r>
              <a:rPr lang="en-US" sz="2000" b="1" dirty="0" smtClean="0">
                <a:latin typeface="Arial" panose="020B0604020202020204" pitchFamily="34" charset="0"/>
                <a:cs typeface="Arial" panose="020B0604020202020204" pitchFamily="34" charset="0"/>
              </a:rPr>
              <a:t>Pinewood Derby</a:t>
            </a:r>
            <a:r>
              <a:rPr lang="en-US" sz="2000" dirty="0" smtClean="0">
                <a:latin typeface="Arial" panose="020B0604020202020204" pitchFamily="34" charset="0"/>
                <a:cs typeface="Arial" panose="020B0604020202020204" pitchFamily="34" charset="0"/>
              </a:rPr>
              <a:t>—This is now a Pack decision, it can be open to Lions if the Pack chooses.  Three options are recommended.</a:t>
            </a:r>
          </a:p>
          <a:p>
            <a:pPr marL="0" lvl="0" indent="0">
              <a:buNone/>
            </a:pPr>
            <a:r>
              <a:rPr lang="en-US" sz="2000" dirty="0" smtClean="0">
                <a:latin typeface="Arial" panose="020B0604020202020204" pitchFamily="34" charset="0"/>
                <a:cs typeface="Arial" panose="020B0604020202020204" pitchFamily="34" charset="0"/>
              </a:rPr>
              <a:t>   1) Integrate Lions into Pack with Cub Scouts as Pack decides. </a:t>
            </a:r>
          </a:p>
          <a:p>
            <a:pPr marL="0" lvl="0"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2) Use the wedge car from the Scout Shop to eliminate cutting.</a:t>
            </a:r>
          </a:p>
          <a:p>
            <a:pPr marL="0" lvl="0" indent="0">
              <a:buNone/>
            </a:pPr>
            <a:r>
              <a:rPr lang="en-US" sz="2000" dirty="0" smtClean="0">
                <a:latin typeface="Arial" panose="020B0604020202020204" pitchFamily="34" charset="0"/>
                <a:cs typeface="Arial" panose="020B0604020202020204" pitchFamily="34" charset="0"/>
              </a:rPr>
              <a:t>   3) Have Lions do a Veggie Car Derby—information on website.</a:t>
            </a:r>
          </a:p>
          <a:p>
            <a:pPr lvl="0">
              <a:buFont typeface="Wingdings" panose="05000000000000000000" pitchFamily="2" charset="2"/>
              <a:buChar char="ü"/>
            </a:pPr>
            <a:endParaRPr lang="en-US" sz="6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n-US" sz="2000" b="1" dirty="0" smtClean="0">
                <a:latin typeface="Arial" panose="020B0604020202020204" pitchFamily="34" charset="0"/>
                <a:cs typeface="Arial" panose="020B0604020202020204" pitchFamily="34" charset="0"/>
              </a:rPr>
              <a:t>Fundraising</a:t>
            </a:r>
            <a:r>
              <a:rPr lang="en-US" sz="2000" dirty="0" smtClean="0">
                <a:latin typeface="Arial" panose="020B0604020202020204" pitchFamily="34" charset="0"/>
                <a:cs typeface="Arial" panose="020B0604020202020204" pitchFamily="34" charset="0"/>
              </a:rPr>
              <a:t>—This is now a family option. Fundraising and mandatory levels are not required. Some parents do want to have the individual option to fundraise. </a:t>
            </a:r>
            <a:r>
              <a:rPr lang="en-US" sz="2000" dirty="0">
                <a:latin typeface="Arial" panose="020B0604020202020204" pitchFamily="34" charset="0"/>
                <a:cs typeface="Arial" panose="020B0604020202020204" pitchFamily="34" charset="0"/>
              </a:rPr>
              <a:t>If popcorn is sold by Lions then Show and Sell with older boys and parents would be the preference, door to door </a:t>
            </a:r>
            <a:r>
              <a:rPr lang="en-US" sz="2000" dirty="0" smtClean="0">
                <a:latin typeface="Arial" panose="020B0604020202020204" pitchFamily="34" charset="0"/>
                <a:cs typeface="Arial" panose="020B0604020202020204" pitchFamily="34" charset="0"/>
              </a:rPr>
              <a:t>selling needs </a:t>
            </a:r>
            <a:r>
              <a:rPr lang="en-US" sz="2000" dirty="0">
                <a:latin typeface="Arial" panose="020B0604020202020204" pitchFamily="34" charset="0"/>
                <a:cs typeface="Arial" panose="020B0604020202020204" pitchFamily="34" charset="0"/>
              </a:rPr>
              <a:t>the parents at the Lions’ side.</a:t>
            </a:r>
          </a:p>
          <a:p>
            <a:pPr marL="0" lvl="0" indent="0">
              <a:buNone/>
            </a:pPr>
            <a:r>
              <a:rPr lang="en-US" sz="2000" dirty="0" smtClean="0">
                <a:latin typeface="Arial" panose="020B0604020202020204" pitchFamily="34" charset="0"/>
                <a:cs typeface="Arial" panose="020B0604020202020204" pitchFamily="34" charset="0"/>
              </a:rPr>
              <a:t>		Spring Fundraising is the better selection.  </a:t>
            </a:r>
          </a:p>
        </p:txBody>
      </p:sp>
      <p:pic>
        <p:nvPicPr>
          <p:cNvPr id="1026"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0555" y="1760685"/>
            <a:ext cx="1143445" cy="110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166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014" y="166348"/>
            <a:ext cx="3205909" cy="1325563"/>
          </a:xfrm>
        </p:spPr>
        <p:txBody>
          <a:bodyPr>
            <a:normAutofit/>
          </a:bodyPr>
          <a:lstStyle/>
          <a:p>
            <a:r>
              <a:rPr lang="en-US" dirty="0">
                <a:latin typeface="Arial" panose="020B0604020202020204" pitchFamily="34" charset="0"/>
                <a:cs typeface="Arial" panose="020B0604020202020204" pitchFamily="34" charset="0"/>
              </a:rPr>
              <a:t>Highlights</a:t>
            </a:r>
          </a:p>
        </p:txBody>
      </p:sp>
      <p:sp>
        <p:nvSpPr>
          <p:cNvPr id="3" name="Content Placeholder 2"/>
          <p:cNvSpPr>
            <a:spLocks noGrp="1"/>
          </p:cNvSpPr>
          <p:nvPr>
            <p:ph idx="1"/>
          </p:nvPr>
        </p:nvSpPr>
        <p:spPr>
          <a:xfrm>
            <a:off x="628650" y="1299990"/>
            <a:ext cx="7886700" cy="5558010"/>
          </a:xfrm>
        </p:spPr>
        <p:txBody>
          <a:bodyPr>
            <a:normAutofit fontScale="55000" lnSpcReduction="20000"/>
          </a:bodyPr>
          <a:lstStyle/>
          <a:p>
            <a:pPr lvl="0"/>
            <a:r>
              <a:rPr lang="en-US" sz="4200" b="1" dirty="0" smtClean="0">
                <a:latin typeface="Arial" panose="020B0604020202020204" pitchFamily="34" charset="0"/>
                <a:cs typeface="Arial" panose="020B0604020202020204" pitchFamily="34" charset="0"/>
              </a:rPr>
              <a:t>61</a:t>
            </a:r>
            <a:r>
              <a:rPr lang="en-US" sz="4200" b="1" dirty="0">
                <a:latin typeface="Arial" panose="020B0604020202020204" pitchFamily="34" charset="0"/>
                <a:cs typeface="Arial" panose="020B0604020202020204" pitchFamily="34" charset="0"/>
              </a:rPr>
              <a:t>% of Lion parents indicate they have no other child in Scouting.  </a:t>
            </a:r>
            <a:endParaRPr lang="en-US" sz="4200" b="1" dirty="0" smtClean="0">
              <a:latin typeface="Arial" panose="020B0604020202020204" pitchFamily="34" charset="0"/>
              <a:cs typeface="Arial" panose="020B0604020202020204" pitchFamily="34" charset="0"/>
            </a:endParaRPr>
          </a:p>
          <a:p>
            <a:pPr lvl="1"/>
            <a:r>
              <a:rPr lang="en-US" sz="4200" dirty="0" smtClean="0">
                <a:latin typeface="Arial" panose="020B0604020202020204" pitchFamily="34" charset="0"/>
                <a:cs typeface="Arial" panose="020B0604020202020204" pitchFamily="34" charset="0"/>
              </a:rPr>
              <a:t>This </a:t>
            </a:r>
            <a:r>
              <a:rPr lang="en-US" sz="4200" dirty="0">
                <a:latin typeface="Arial" panose="020B0604020202020204" pitchFamily="34" charset="0"/>
                <a:cs typeface="Arial" panose="020B0604020202020204" pitchFamily="34" charset="0"/>
              </a:rPr>
              <a:t>means we are reaching our intended audience of recr</a:t>
            </a:r>
            <a:r>
              <a:rPr lang="en-US" sz="1500" dirty="0">
                <a:latin typeface="Arial" panose="020B0604020202020204" pitchFamily="34" charset="0"/>
                <a:cs typeface="Arial" panose="020B0604020202020204" pitchFamily="34" charset="0"/>
              </a:rPr>
              <a:t>ui</a:t>
            </a:r>
            <a:r>
              <a:rPr lang="en-US" sz="4200" dirty="0">
                <a:latin typeface="Arial" panose="020B0604020202020204" pitchFamily="34" charset="0"/>
                <a:cs typeface="Arial" panose="020B0604020202020204" pitchFamily="34" charset="0"/>
              </a:rPr>
              <a:t>ting </a:t>
            </a:r>
            <a:r>
              <a:rPr lang="en-US" sz="4200" u="sng" dirty="0">
                <a:latin typeface="Arial" panose="020B0604020202020204" pitchFamily="34" charset="0"/>
                <a:cs typeface="Arial" panose="020B0604020202020204" pitchFamily="34" charset="0"/>
              </a:rPr>
              <a:t>new families to Scouting</a:t>
            </a:r>
            <a:r>
              <a:rPr lang="en-US" sz="4200" dirty="0">
                <a:latin typeface="Arial" panose="020B0604020202020204" pitchFamily="34" charset="0"/>
                <a:cs typeface="Arial" panose="020B0604020202020204" pitchFamily="34" charset="0"/>
              </a:rPr>
              <a:t> as well as serving siblings of our existing Scouts</a:t>
            </a:r>
            <a:r>
              <a:rPr lang="en-US" sz="4200" dirty="0" smtClean="0">
                <a:latin typeface="Arial" panose="020B0604020202020204" pitchFamily="34" charset="0"/>
                <a:cs typeface="Arial" panose="020B0604020202020204" pitchFamily="34" charset="0"/>
              </a:rPr>
              <a:t>.</a:t>
            </a:r>
          </a:p>
          <a:p>
            <a:pPr marL="0" lvl="0" indent="0">
              <a:buNone/>
            </a:pPr>
            <a:endParaRPr lang="en-US" sz="1500" dirty="0">
              <a:latin typeface="Arial" panose="020B0604020202020204" pitchFamily="34" charset="0"/>
              <a:cs typeface="Arial" panose="020B0604020202020204" pitchFamily="34" charset="0"/>
            </a:endParaRPr>
          </a:p>
          <a:p>
            <a:pPr lvl="0"/>
            <a:r>
              <a:rPr lang="en-US" sz="4200" b="1" dirty="0">
                <a:latin typeface="Arial" panose="020B0604020202020204" pitchFamily="34" charset="0"/>
                <a:cs typeface="Arial" panose="020B0604020202020204" pitchFamily="34" charset="0"/>
              </a:rPr>
              <a:t>91% of parents say their Lion will be moving to Tigers </a:t>
            </a:r>
            <a:r>
              <a:rPr lang="en-US" sz="4200" dirty="0">
                <a:latin typeface="Arial" panose="020B0604020202020204" pitchFamily="34" charset="0"/>
                <a:cs typeface="Arial" panose="020B0604020202020204" pitchFamily="34" charset="0"/>
              </a:rPr>
              <a:t>and 82% of Lion Guides say most will </a:t>
            </a:r>
            <a:r>
              <a:rPr lang="en-US" sz="4200" dirty="0" smtClean="0">
                <a:latin typeface="Arial" panose="020B0604020202020204" pitchFamily="34" charset="0"/>
                <a:cs typeface="Arial" panose="020B0604020202020204" pitchFamily="34" charset="0"/>
              </a:rPr>
              <a:t>become </a:t>
            </a:r>
            <a:r>
              <a:rPr lang="en-US" sz="4200" dirty="0">
                <a:latin typeface="Arial" panose="020B0604020202020204" pitchFamily="34" charset="0"/>
                <a:cs typeface="Arial" panose="020B0604020202020204" pitchFamily="34" charset="0"/>
              </a:rPr>
              <a:t>Tigers</a:t>
            </a:r>
            <a:r>
              <a:rPr lang="en-US" sz="4200" dirty="0" smtClean="0">
                <a:latin typeface="Arial" panose="020B0604020202020204" pitchFamily="34" charset="0"/>
                <a:cs typeface="Arial" panose="020B0604020202020204" pitchFamily="34" charset="0"/>
              </a:rPr>
              <a:t>.</a:t>
            </a:r>
          </a:p>
          <a:p>
            <a:pPr lvl="0"/>
            <a:endParaRPr lang="en-US" sz="1500" dirty="0">
              <a:latin typeface="Arial" panose="020B0604020202020204" pitchFamily="34" charset="0"/>
              <a:cs typeface="Arial" panose="020B0604020202020204" pitchFamily="34" charset="0"/>
            </a:endParaRPr>
          </a:p>
          <a:p>
            <a:pPr lvl="0"/>
            <a:r>
              <a:rPr lang="en-US" sz="4200" b="1" dirty="0">
                <a:latin typeface="Arial" panose="020B0604020202020204" pitchFamily="34" charset="0"/>
                <a:cs typeface="Arial" panose="020B0604020202020204" pitchFamily="34" charset="0"/>
              </a:rPr>
              <a:t>Satisfaction is </a:t>
            </a:r>
            <a:r>
              <a:rPr lang="en-US" sz="4200" b="1" dirty="0" smtClean="0">
                <a:latin typeface="Arial" panose="020B0604020202020204" pitchFamily="34" charset="0"/>
                <a:cs typeface="Arial" panose="020B0604020202020204" pitchFamily="34" charset="0"/>
              </a:rPr>
              <a:t>very high </a:t>
            </a:r>
            <a:r>
              <a:rPr lang="en-US" sz="4200" b="1" dirty="0">
                <a:latin typeface="Arial" panose="020B0604020202020204" pitchFamily="34" charset="0"/>
                <a:cs typeface="Arial" panose="020B0604020202020204" pitchFamily="34" charset="0"/>
              </a:rPr>
              <a:t>90</a:t>
            </a:r>
            <a:r>
              <a:rPr lang="en-US" sz="4200" b="1" dirty="0" smtClean="0">
                <a:latin typeface="Arial" panose="020B0604020202020204" pitchFamily="34" charset="0"/>
                <a:cs typeface="Arial" panose="020B0604020202020204" pitchFamily="34" charset="0"/>
              </a:rPr>
              <a:t>%. </a:t>
            </a:r>
          </a:p>
          <a:p>
            <a:pPr marL="457200" lvl="1" indent="0">
              <a:buNone/>
            </a:pPr>
            <a:r>
              <a:rPr lang="en-US" sz="3800" dirty="0" smtClean="0">
                <a:latin typeface="Arial" panose="020B0604020202020204" pitchFamily="34" charset="0"/>
                <a:cs typeface="Arial" panose="020B0604020202020204" pitchFamily="34" charset="0"/>
              </a:rPr>
              <a:t>For </a:t>
            </a:r>
            <a:r>
              <a:rPr lang="en-US" sz="3800" dirty="0">
                <a:latin typeface="Arial" panose="020B0604020202020204" pitchFamily="34" charset="0"/>
                <a:cs typeface="Arial" panose="020B0604020202020204" pitchFamily="34" charset="0"/>
              </a:rPr>
              <a:t>the T</a:t>
            </a:r>
            <a:r>
              <a:rPr lang="en-US" sz="3800" b="1" dirty="0">
                <a:latin typeface="Arial" panose="020B0604020202020204" pitchFamily="34" charset="0"/>
                <a:cs typeface="Arial" panose="020B0604020202020204" pitchFamily="34" charset="0"/>
              </a:rPr>
              <a:t>-</a:t>
            </a:r>
            <a:r>
              <a:rPr lang="en-US" sz="3800" dirty="0">
                <a:latin typeface="Arial" panose="020B0604020202020204" pitchFamily="34" charset="0"/>
                <a:cs typeface="Arial" panose="020B0604020202020204" pitchFamily="34" charset="0"/>
              </a:rPr>
              <a:t>shirt, shared leadership, age appropriate activities, </a:t>
            </a:r>
            <a:r>
              <a:rPr lang="en-US" sz="3800" dirty="0" smtClean="0">
                <a:latin typeface="Arial" panose="020B0604020202020204" pitchFamily="34" charset="0"/>
                <a:cs typeface="Arial" panose="020B0604020202020204" pitchFamily="34" charset="0"/>
              </a:rPr>
              <a:t>youth </a:t>
            </a:r>
            <a:r>
              <a:rPr lang="en-US" sz="3800" dirty="0">
                <a:latin typeface="Arial" panose="020B0604020202020204" pitchFamily="34" charset="0"/>
                <a:cs typeface="Arial" panose="020B0604020202020204" pitchFamily="34" charset="0"/>
              </a:rPr>
              <a:t>Adventure book and immediate recognition stickers.  Also pleased with the meeting duration, frequency and content.  Leader Guidebook was not intimidating and was simple and easy for new parents to follow for effective meetings.  Adventures were engaging for the boys</a:t>
            </a:r>
            <a:r>
              <a:rPr lang="en-US" sz="3800" dirty="0" smtClean="0">
                <a:latin typeface="Arial" panose="020B0604020202020204" pitchFamily="34" charset="0"/>
                <a:cs typeface="Arial" panose="020B0604020202020204" pitchFamily="34" charset="0"/>
              </a:rPr>
              <a:t>.</a:t>
            </a:r>
            <a:r>
              <a:rPr lang="en-US" sz="3800" dirty="0">
                <a:latin typeface="Arial" panose="020B0604020202020204" pitchFamily="34" charset="0"/>
                <a:cs typeface="Arial" panose="020B0604020202020204" pitchFamily="34" charset="0"/>
              </a:rPr>
              <a:t> </a:t>
            </a:r>
            <a:endParaRPr lang="en-US" sz="3800" dirty="0" smtClean="0">
              <a:latin typeface="Arial" panose="020B0604020202020204" pitchFamily="34" charset="0"/>
              <a:cs typeface="Arial" panose="020B0604020202020204" pitchFamily="34" charset="0"/>
            </a:endParaRPr>
          </a:p>
          <a:p>
            <a:endParaRPr lang="en-US" sz="1500" dirty="0" smtClean="0">
              <a:latin typeface="Arial" panose="020B0604020202020204" pitchFamily="34" charset="0"/>
              <a:cs typeface="Arial" panose="020B0604020202020204" pitchFamily="34" charset="0"/>
            </a:endParaRPr>
          </a:p>
          <a:p>
            <a:r>
              <a:rPr lang="en-US" sz="4200" dirty="0" smtClean="0">
                <a:latin typeface="Arial" panose="020B0604020202020204" pitchFamily="34" charset="0"/>
                <a:cs typeface="Arial" panose="020B0604020202020204" pitchFamily="34" charset="0"/>
              </a:rPr>
              <a:t>Parents say </a:t>
            </a:r>
            <a:r>
              <a:rPr lang="en-US" sz="4200" dirty="0">
                <a:latin typeface="Arial" panose="020B0604020202020204" pitchFamily="34" charset="0"/>
                <a:cs typeface="Arial" panose="020B0604020202020204" pitchFamily="34" charset="0"/>
              </a:rPr>
              <a:t>developing </a:t>
            </a:r>
            <a:r>
              <a:rPr lang="en-US" sz="4200" b="1" dirty="0">
                <a:latin typeface="Arial" panose="020B0604020202020204" pitchFamily="34" charset="0"/>
                <a:cs typeface="Arial" panose="020B0604020202020204" pitchFamily="34" charset="0"/>
              </a:rPr>
              <a:t>character </a:t>
            </a:r>
            <a:r>
              <a:rPr lang="en-US" sz="4200" b="1" dirty="0" smtClean="0">
                <a:latin typeface="Arial" panose="020B0604020202020204" pitchFamily="34" charset="0"/>
                <a:cs typeface="Arial" panose="020B0604020202020204" pitchFamily="34" charset="0"/>
              </a:rPr>
              <a:t>is </a:t>
            </a:r>
            <a:r>
              <a:rPr lang="en-US" sz="4200" b="1" dirty="0">
                <a:latin typeface="Arial" panose="020B0604020202020204" pitchFamily="34" charset="0"/>
                <a:cs typeface="Arial" panose="020B0604020202020204" pitchFamily="34" charset="0"/>
              </a:rPr>
              <a:t>the #1 reason </a:t>
            </a:r>
            <a:r>
              <a:rPr lang="en-US" sz="4200" dirty="0">
                <a:latin typeface="Arial" panose="020B0604020202020204" pitchFamily="34" charset="0"/>
                <a:cs typeface="Arial" panose="020B0604020202020204" pitchFamily="34" charset="0"/>
              </a:rPr>
              <a:t>to join Scouting.</a:t>
            </a:r>
          </a:p>
          <a:p>
            <a:pPr lvl="1"/>
            <a:endParaRPr lang="en-US" dirty="0" smtClean="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9301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0318" y="365128"/>
            <a:ext cx="4164376" cy="1325563"/>
          </a:xfrm>
        </p:spPr>
        <p:txBody>
          <a:bodyPr>
            <a:normAutofit/>
          </a:bodyPr>
          <a:lstStyle/>
          <a:p>
            <a:r>
              <a:rPr lang="en-US" dirty="0" smtClean="0">
                <a:latin typeface="Arial" charset="0"/>
              </a:rPr>
              <a:t>Membership</a:t>
            </a:r>
            <a:endParaRPr lang="en-US" dirty="0">
              <a:latin typeface="Arial" charset="0"/>
            </a:endParaRPr>
          </a:p>
        </p:txBody>
      </p:sp>
      <p:sp>
        <p:nvSpPr>
          <p:cNvPr id="6" name="TextBox 5"/>
          <p:cNvSpPr txBox="1"/>
          <p:nvPr/>
        </p:nvSpPr>
        <p:spPr>
          <a:xfrm>
            <a:off x="0" y="1495758"/>
            <a:ext cx="6466901" cy="5509200"/>
          </a:xfrm>
          <a:prstGeom prst="rect">
            <a:avLst/>
          </a:prstGeom>
          <a:noFill/>
        </p:spPr>
        <p:txBody>
          <a:bodyPr wrap="square" rtlCol="0">
            <a:spAutoFit/>
          </a:bodyPr>
          <a:lstStyle/>
          <a:p>
            <a:pPr marL="800100" lvl="1" indent="-342900">
              <a:buFont typeface="Wingdings" panose="05000000000000000000" pitchFamily="2" charset="2"/>
              <a:buChar char="ü"/>
            </a:pPr>
            <a:r>
              <a:rPr lang="en-US" sz="2000" dirty="0">
                <a:solidFill>
                  <a:schemeClr val="accent2">
                    <a:lumMod val="50000"/>
                  </a:schemeClr>
                </a:solidFill>
                <a:latin typeface="Arial" panose="020B0604020202020204" pitchFamily="34" charset="0"/>
                <a:ea typeface="Arial" charset="0"/>
                <a:cs typeface="Arial" panose="020B0604020202020204" pitchFamily="34" charset="0"/>
              </a:rPr>
              <a:t>Expansion in 2017-2018 is even bigger</a:t>
            </a:r>
          </a:p>
          <a:p>
            <a:pPr marL="800100" lvl="1" indent="-342900">
              <a:buFont typeface="Wingdings" panose="05000000000000000000" pitchFamily="2" charset="2"/>
              <a:buChar char="ü"/>
            </a:pPr>
            <a:r>
              <a:rPr lang="en-US" sz="2000" dirty="0">
                <a:solidFill>
                  <a:schemeClr val="accent2">
                    <a:lumMod val="50000"/>
                  </a:schemeClr>
                </a:solidFill>
                <a:latin typeface="Arial" panose="020B0604020202020204" pitchFamily="34" charset="0"/>
                <a:ea typeface="Arial" charset="0"/>
                <a:cs typeface="Arial" panose="020B0604020202020204" pitchFamily="34" charset="0"/>
              </a:rPr>
              <a:t>Existing councils expanding their units </a:t>
            </a:r>
          </a:p>
          <a:p>
            <a:pPr marL="800100" lvl="1" indent="-342900">
              <a:buFont typeface="Wingdings" panose="05000000000000000000" pitchFamily="2" charset="2"/>
              <a:buChar char="ü"/>
            </a:pPr>
            <a:r>
              <a:rPr lang="en-US" sz="2000" dirty="0">
                <a:solidFill>
                  <a:schemeClr val="accent2">
                    <a:lumMod val="50000"/>
                  </a:schemeClr>
                </a:solidFill>
                <a:latin typeface="Arial" panose="020B0604020202020204" pitchFamily="34" charset="0"/>
                <a:ea typeface="Arial" charset="0"/>
                <a:cs typeface="Arial" panose="020B0604020202020204" pitchFamily="34" charset="0"/>
              </a:rPr>
              <a:t>New councils joining</a:t>
            </a:r>
          </a:p>
          <a:p>
            <a:pPr marL="800100" lvl="1" indent="-342900">
              <a:buFont typeface="Wingdings" panose="05000000000000000000" pitchFamily="2" charset="2"/>
              <a:buChar char="ü"/>
            </a:pPr>
            <a:r>
              <a:rPr lang="en-US" sz="2000" dirty="0">
                <a:solidFill>
                  <a:schemeClr val="accent2">
                    <a:lumMod val="50000"/>
                  </a:schemeClr>
                </a:solidFill>
                <a:latin typeface="Arial" panose="020B0604020202020204" pitchFamily="34" charset="0"/>
                <a:ea typeface="Arial" charset="0"/>
                <a:cs typeface="Arial" panose="020B0604020202020204" pitchFamily="34" charset="0"/>
              </a:rPr>
              <a:t>Expecting </a:t>
            </a:r>
            <a:r>
              <a:rPr lang="en-US" sz="2000" dirty="0" smtClean="0">
                <a:solidFill>
                  <a:schemeClr val="accent2">
                    <a:lumMod val="50000"/>
                  </a:schemeClr>
                </a:solidFill>
                <a:latin typeface="Arial" panose="020B0604020202020204" pitchFamily="34" charset="0"/>
                <a:ea typeface="Arial" charset="0"/>
                <a:cs typeface="Arial" panose="020B0604020202020204" pitchFamily="34" charset="0"/>
              </a:rPr>
              <a:t>more </a:t>
            </a:r>
            <a:r>
              <a:rPr lang="en-US" sz="2000" dirty="0">
                <a:solidFill>
                  <a:schemeClr val="accent2">
                    <a:lumMod val="50000"/>
                  </a:schemeClr>
                </a:solidFill>
                <a:latin typeface="Arial" panose="020B0604020202020204" pitchFamily="34" charset="0"/>
                <a:ea typeface="Arial" charset="0"/>
                <a:cs typeface="Arial" panose="020B0604020202020204" pitchFamily="34" charset="0"/>
              </a:rPr>
              <a:t>youth, units, and councils to join</a:t>
            </a:r>
          </a:p>
          <a:p>
            <a:endParaRPr lang="en-US" sz="2000" b="1" dirty="0" smtClean="0">
              <a:solidFill>
                <a:schemeClr val="accent2">
                  <a:lumMod val="50000"/>
                </a:schemeClr>
              </a:solidFill>
              <a:latin typeface="Arial" panose="020B0604020202020204" pitchFamily="34" charset="0"/>
              <a:ea typeface="Arial" charset="0"/>
              <a:cs typeface="Arial" panose="020B0604020202020204" pitchFamily="34" charset="0"/>
            </a:endParaRPr>
          </a:p>
          <a:p>
            <a:r>
              <a:rPr lang="en-US" sz="2000" b="1" dirty="0" smtClean="0">
                <a:solidFill>
                  <a:schemeClr val="accent2">
                    <a:lumMod val="50000"/>
                  </a:schemeClr>
                </a:solidFill>
                <a:latin typeface="Arial" panose="020B0604020202020204" pitchFamily="34" charset="0"/>
                <a:ea typeface="Arial" charset="0"/>
                <a:cs typeface="Arial" panose="020B0604020202020204" pitchFamily="34" charset="0"/>
              </a:rPr>
              <a:t>      204 Councils were </a:t>
            </a:r>
            <a:r>
              <a:rPr lang="en-US" sz="2000" b="1" dirty="0">
                <a:solidFill>
                  <a:schemeClr val="accent2">
                    <a:lumMod val="50000"/>
                  </a:schemeClr>
                </a:solidFill>
                <a:latin typeface="Arial" panose="020B0604020202020204" pitchFamily="34" charset="0"/>
                <a:ea typeface="Arial" charset="0"/>
                <a:cs typeface="Arial" panose="020B0604020202020204" pitchFamily="34" charset="0"/>
              </a:rPr>
              <a:t>Lion </a:t>
            </a:r>
            <a:r>
              <a:rPr lang="en-US" sz="2000" b="1" dirty="0" smtClean="0">
                <a:solidFill>
                  <a:schemeClr val="accent2">
                    <a:lumMod val="50000"/>
                  </a:schemeClr>
                </a:solidFill>
                <a:latin typeface="Arial" panose="020B0604020202020204" pitchFamily="34" charset="0"/>
                <a:ea typeface="Arial" charset="0"/>
                <a:cs typeface="Arial" panose="020B0604020202020204" pitchFamily="34" charset="0"/>
              </a:rPr>
              <a:t>approved for 2016-2017!</a:t>
            </a:r>
          </a:p>
          <a:p>
            <a:r>
              <a:rPr lang="en-US" sz="2000" dirty="0" smtClean="0">
                <a:solidFill>
                  <a:schemeClr val="accent2">
                    <a:lumMod val="50000"/>
                  </a:schemeClr>
                </a:solidFill>
                <a:latin typeface="Arial" panose="020B0604020202020204" pitchFamily="34" charset="0"/>
                <a:ea typeface="Arial" charset="0"/>
                <a:cs typeface="Arial" panose="020B0604020202020204" pitchFamily="34" charset="0"/>
              </a:rPr>
              <a:t>             Councils took a conservative approach usually   </a:t>
            </a:r>
          </a:p>
          <a:p>
            <a:r>
              <a:rPr lang="en-US" sz="2000" dirty="0">
                <a:solidFill>
                  <a:schemeClr val="accent2">
                    <a:lumMod val="50000"/>
                  </a:schemeClr>
                </a:solidFill>
                <a:latin typeface="Arial" panose="020B0604020202020204" pitchFamily="34" charset="0"/>
                <a:ea typeface="Arial" charset="0"/>
                <a:cs typeface="Arial" panose="020B0604020202020204" pitchFamily="34" charset="0"/>
              </a:rPr>
              <a:t> </a:t>
            </a:r>
            <a:r>
              <a:rPr lang="en-US" sz="2000" dirty="0" smtClean="0">
                <a:solidFill>
                  <a:schemeClr val="accent2">
                    <a:lumMod val="50000"/>
                  </a:schemeClr>
                </a:solidFill>
                <a:latin typeface="Arial" panose="020B0604020202020204" pitchFamily="34" charset="0"/>
                <a:ea typeface="Arial" charset="0"/>
                <a:cs typeface="Arial" panose="020B0604020202020204" pitchFamily="34" charset="0"/>
              </a:rPr>
              <a:t>            limiting the units that could do Lions.</a:t>
            </a:r>
          </a:p>
          <a:p>
            <a:endParaRPr lang="en-US" sz="2000" dirty="0" smtClean="0">
              <a:solidFill>
                <a:schemeClr val="accent2">
                  <a:lumMod val="50000"/>
                </a:schemeClr>
              </a:solidFill>
              <a:latin typeface="Arial" panose="020B0604020202020204" pitchFamily="34" charset="0"/>
              <a:ea typeface="Arial" charset="0"/>
              <a:cs typeface="Arial" panose="020B0604020202020204" pitchFamily="34" charset="0"/>
            </a:endParaRPr>
          </a:p>
          <a:p>
            <a:r>
              <a:rPr lang="en-US" sz="2000" b="1" dirty="0" smtClean="0">
                <a:solidFill>
                  <a:schemeClr val="accent2">
                    <a:lumMod val="50000"/>
                  </a:schemeClr>
                </a:solidFill>
                <a:latin typeface="Arial" panose="020B0604020202020204" pitchFamily="34" charset="0"/>
                <a:ea typeface="Arial" charset="0"/>
                <a:cs typeface="Arial" panose="020B0604020202020204" pitchFamily="34" charset="0"/>
              </a:rPr>
              <a:t>		           Over 30,000 youth were Lions.</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2000" b="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en-US" sz="2000" b="1" dirty="0">
              <a:solidFill>
                <a:schemeClr val="accent2">
                  <a:lumMod val="50000"/>
                </a:schemeClr>
              </a:solidFill>
              <a:latin typeface="Arial" panose="020B0604020202020204" pitchFamily="34" charset="0"/>
              <a:ea typeface="Arial" charset="0"/>
              <a:cs typeface="Arial" panose="020B0604020202020204" pitchFamily="34" charset="0"/>
            </a:endParaRPr>
          </a:p>
          <a:p>
            <a:r>
              <a:rPr lang="en-US" sz="2000" b="1" dirty="0">
                <a:solidFill>
                  <a:schemeClr val="accent2">
                    <a:lumMod val="50000"/>
                  </a:schemeClr>
                </a:solidFill>
                <a:latin typeface="Arial" panose="020B0604020202020204" pitchFamily="34" charset="0"/>
                <a:ea typeface="Arial" charset="0"/>
                <a:cs typeface="Arial" panose="020B0604020202020204" pitchFamily="34" charset="0"/>
              </a:rPr>
              <a:t>	</a:t>
            </a:r>
            <a:r>
              <a:rPr lang="en-US" sz="2000" b="1" dirty="0" smtClean="0">
                <a:solidFill>
                  <a:schemeClr val="accent2">
                    <a:lumMod val="50000"/>
                  </a:schemeClr>
                </a:solidFill>
                <a:latin typeface="Arial" panose="020B0604020202020204" pitchFamily="34" charset="0"/>
                <a:ea typeface="Arial" charset="0"/>
                <a:cs typeface="Arial" panose="020B0604020202020204" pitchFamily="34" charset="0"/>
              </a:rPr>
              <a:t> 		4,373 </a:t>
            </a:r>
            <a:r>
              <a:rPr lang="en-US" sz="2000" b="1" dirty="0">
                <a:solidFill>
                  <a:schemeClr val="accent2">
                    <a:lumMod val="50000"/>
                  </a:schemeClr>
                </a:solidFill>
                <a:latin typeface="Arial" panose="020B0604020202020204" pitchFamily="34" charset="0"/>
                <a:ea typeface="Arial" charset="0"/>
                <a:cs typeface="Arial" panose="020B0604020202020204" pitchFamily="34" charset="0"/>
              </a:rPr>
              <a:t>Packs </a:t>
            </a:r>
            <a:r>
              <a:rPr lang="en-US" sz="2000" b="1" dirty="0" smtClean="0">
                <a:solidFill>
                  <a:schemeClr val="accent2">
                    <a:lumMod val="50000"/>
                  </a:schemeClr>
                </a:solidFill>
                <a:latin typeface="Arial" panose="020B0604020202020204" pitchFamily="34" charset="0"/>
                <a:ea typeface="Arial" charset="0"/>
                <a:cs typeface="Arial" panose="020B0604020202020204" pitchFamily="34" charset="0"/>
              </a:rPr>
              <a:t>had </a:t>
            </a:r>
            <a:r>
              <a:rPr lang="en-US" sz="2000" b="1" dirty="0">
                <a:solidFill>
                  <a:schemeClr val="accent2">
                    <a:lumMod val="50000"/>
                  </a:schemeClr>
                </a:solidFill>
                <a:latin typeface="Arial" panose="020B0604020202020204" pitchFamily="34" charset="0"/>
                <a:ea typeface="Arial" charset="0"/>
                <a:cs typeface="Arial" panose="020B0604020202020204" pitchFamily="34" charset="0"/>
              </a:rPr>
              <a:t>Lion Dens </a:t>
            </a:r>
            <a:endParaRPr lang="en-US" sz="2000" b="1" dirty="0" smtClean="0">
              <a:solidFill>
                <a:schemeClr val="accent2">
                  <a:lumMod val="50000"/>
                </a:schemeClr>
              </a:solidFill>
              <a:latin typeface="Arial" panose="020B0604020202020204" pitchFamily="34" charset="0"/>
              <a:ea typeface="Arial" charset="0"/>
              <a:cs typeface="Arial" panose="020B0604020202020204" pitchFamily="34" charset="0"/>
            </a:endParaRPr>
          </a:p>
          <a:p>
            <a:r>
              <a:rPr lang="en-US" sz="2000" b="1" dirty="0">
                <a:solidFill>
                  <a:schemeClr val="accent2">
                    <a:lumMod val="50000"/>
                  </a:schemeClr>
                </a:solidFill>
                <a:latin typeface="Arial" panose="020B0604020202020204" pitchFamily="34" charset="0"/>
                <a:ea typeface="Arial" charset="0"/>
                <a:cs typeface="Arial" panose="020B0604020202020204" pitchFamily="34" charset="0"/>
              </a:rPr>
              <a:t>	</a:t>
            </a:r>
            <a:r>
              <a:rPr lang="en-US" sz="2000" b="1" dirty="0" smtClean="0">
                <a:solidFill>
                  <a:schemeClr val="accent2">
                    <a:lumMod val="50000"/>
                  </a:schemeClr>
                </a:solidFill>
                <a:latin typeface="Arial" panose="020B0604020202020204" pitchFamily="34" charset="0"/>
                <a:ea typeface="Arial" charset="0"/>
                <a:cs typeface="Arial" panose="020B0604020202020204" pitchFamily="34" charset="0"/>
              </a:rPr>
              <a:t>			out of the </a:t>
            </a:r>
          </a:p>
          <a:p>
            <a:r>
              <a:rPr lang="en-US" sz="2000" b="1" dirty="0">
                <a:solidFill>
                  <a:schemeClr val="accent2">
                    <a:lumMod val="50000"/>
                  </a:schemeClr>
                </a:solidFill>
                <a:latin typeface="Arial" panose="020B0604020202020204" pitchFamily="34" charset="0"/>
                <a:ea typeface="Arial" charset="0"/>
                <a:cs typeface="Arial" panose="020B0604020202020204" pitchFamily="34" charset="0"/>
              </a:rPr>
              <a:t>	</a:t>
            </a:r>
            <a:r>
              <a:rPr lang="en-US" sz="2000" b="1" dirty="0" smtClean="0">
                <a:solidFill>
                  <a:schemeClr val="accent2">
                    <a:lumMod val="50000"/>
                  </a:schemeClr>
                </a:solidFill>
                <a:latin typeface="Arial" panose="020B0604020202020204" pitchFamily="34" charset="0"/>
                <a:ea typeface="Arial" charset="0"/>
                <a:cs typeface="Arial" panose="020B0604020202020204" pitchFamily="34" charset="0"/>
              </a:rPr>
              <a:t>	         	Total </a:t>
            </a:r>
            <a:r>
              <a:rPr lang="en-US" sz="2000" b="1" dirty="0">
                <a:solidFill>
                  <a:schemeClr val="accent2">
                    <a:lumMod val="50000"/>
                  </a:schemeClr>
                </a:solidFill>
                <a:latin typeface="Arial" panose="020B0604020202020204" pitchFamily="34" charset="0"/>
                <a:ea typeface="Arial" charset="0"/>
                <a:cs typeface="Arial" panose="020B0604020202020204" pitchFamily="34" charset="0"/>
              </a:rPr>
              <a:t>BSA </a:t>
            </a:r>
            <a:r>
              <a:rPr lang="en-US" sz="2000" b="1" dirty="0" smtClean="0">
                <a:solidFill>
                  <a:schemeClr val="accent2">
                    <a:lumMod val="50000"/>
                  </a:schemeClr>
                </a:solidFill>
                <a:latin typeface="Arial" panose="020B0604020202020204" pitchFamily="34" charset="0"/>
                <a:ea typeface="Arial" charset="0"/>
                <a:cs typeface="Arial" panose="020B0604020202020204" pitchFamily="34" charset="0"/>
              </a:rPr>
              <a:t>37,757 Cub Packs </a:t>
            </a:r>
            <a:endParaRPr lang="en-US" sz="2400" b="1" dirty="0" smtClean="0">
              <a:solidFill>
                <a:schemeClr val="accent2">
                  <a:lumMod val="50000"/>
                </a:schemeClr>
              </a:solidFill>
              <a:latin typeface="Arial" panose="020B0604020202020204" pitchFamily="34" charset="0"/>
              <a:ea typeface="Arial" charset="0"/>
              <a:cs typeface="Arial" panose="020B0604020202020204" pitchFamily="34" charset="0"/>
            </a:endParaRPr>
          </a:p>
          <a:p>
            <a:endParaRPr lang="en-US" sz="2400" b="1" dirty="0">
              <a:solidFill>
                <a:schemeClr val="accent2">
                  <a:lumMod val="50000"/>
                </a:schemeClr>
              </a:solidFill>
              <a:latin typeface="+mj-lt"/>
              <a:ea typeface="Arial" charset="0"/>
              <a:cs typeface="Arial" charset="0"/>
            </a:endParaRPr>
          </a:p>
          <a:p>
            <a:endParaRPr lang="en-US" sz="2400" b="1" dirty="0" smtClean="0">
              <a:solidFill>
                <a:schemeClr val="accent2">
                  <a:lumMod val="50000"/>
                </a:schemeClr>
              </a:solidFill>
              <a:latin typeface="+mj-lt"/>
              <a:ea typeface="Arial" charset="0"/>
              <a:cs typeface="Arial" charset="0"/>
            </a:endParaRPr>
          </a:p>
          <a:p>
            <a:pPr algn="ctr"/>
            <a:endParaRPr lang="en-US" sz="2400" b="1" u="sng" dirty="0">
              <a:solidFill>
                <a:schemeClr val="accent2">
                  <a:lumMod val="50000"/>
                </a:schemeClr>
              </a:solidFill>
              <a:latin typeface="+mj-lt"/>
              <a:cs typeface="Arial" charset="0"/>
            </a:endParaRPr>
          </a:p>
        </p:txBody>
      </p:sp>
      <p:sp>
        <p:nvSpPr>
          <p:cNvPr id="3" name="Rectangle 2"/>
          <p:cNvSpPr/>
          <p:nvPr/>
        </p:nvSpPr>
        <p:spPr>
          <a:xfrm>
            <a:off x="2820318" y="4435024"/>
            <a:ext cx="3770263" cy="307777"/>
          </a:xfrm>
          <a:prstGeom prst="rect">
            <a:avLst/>
          </a:prstGeom>
        </p:spPr>
        <p:txBody>
          <a:bodyPr wrap="square">
            <a:spAutoFit/>
          </a:bodyPr>
          <a:lstStyle/>
          <a:p>
            <a:r>
              <a:rPr lang="en-US" sz="1400" u="sng"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400" u="sng" dirty="0"/>
          </a:p>
        </p:txBody>
      </p:sp>
      <p:pic>
        <p:nvPicPr>
          <p:cNvPr id="4" name="Picture 3"/>
          <p:cNvPicPr>
            <a:picLocks noChangeAspect="1"/>
          </p:cNvPicPr>
          <p:nvPr/>
        </p:nvPicPr>
        <p:blipFill>
          <a:blip r:embed="rId3"/>
          <a:stretch>
            <a:fillRect/>
          </a:stretch>
        </p:blipFill>
        <p:spPr>
          <a:xfrm>
            <a:off x="6466901" y="1"/>
            <a:ext cx="2668362" cy="3549730"/>
          </a:xfrm>
          <a:prstGeom prst="rect">
            <a:avLst/>
          </a:prstGeom>
        </p:spPr>
      </p:pic>
    </p:spTree>
    <p:extLst>
      <p:ext uri="{BB962C8B-B14F-4D97-AF65-F5344CB8AC3E}">
        <p14:creationId xmlns:p14="http://schemas.microsoft.com/office/powerpoint/2010/main" val="2317726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056" y="320584"/>
            <a:ext cx="6774367" cy="1325563"/>
          </a:xfrm>
        </p:spPr>
        <p:txBody>
          <a:bodyPr>
            <a:normAutofit/>
          </a:bodyPr>
          <a:lstStyle/>
          <a:p>
            <a:r>
              <a:rPr lang="en-US" dirty="0" smtClean="0">
                <a:latin typeface="Arial" panose="020B0604020202020204" pitchFamily="34" charset="0"/>
                <a:cs typeface="Arial" panose="020B0604020202020204" pitchFamily="34" charset="0"/>
              </a:rPr>
              <a:t>Feedback from Focus Groups and surveys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935318"/>
            <a:ext cx="7886700" cy="4223111"/>
          </a:xfrm>
        </p:spPr>
        <p:txBody>
          <a:bodyPr>
            <a:normAutofit/>
          </a:bodyPr>
          <a:lstStyle/>
          <a:p>
            <a:pPr lvl="0"/>
            <a:r>
              <a:rPr lang="en-US" dirty="0">
                <a:latin typeface="Arial" panose="020B0604020202020204" pitchFamily="34" charset="0"/>
                <a:cs typeface="Arial" panose="020B0604020202020204" pitchFamily="34" charset="0"/>
              </a:rPr>
              <a:t>“The program content is really good.  It’s the right length and hits the sweet spot of this age group very well</a:t>
            </a:r>
            <a:r>
              <a:rPr lang="en-US" dirty="0" smtClean="0">
                <a:latin typeface="Arial" panose="020B0604020202020204" pitchFamily="34" charset="0"/>
                <a:cs typeface="Arial" panose="020B0604020202020204" pitchFamily="34" charset="0"/>
              </a:rPr>
              <a:t>.”</a:t>
            </a:r>
          </a:p>
          <a:p>
            <a:pPr lvl="0"/>
            <a:endParaRPr lang="en-US" sz="1200"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Parents appreciate the cost factor to be able to participate in Lions for lower cost of the T-shirt verses higher priced shirt</a:t>
            </a:r>
            <a:r>
              <a:rPr lang="en-US" dirty="0" smtClean="0">
                <a:latin typeface="Arial" panose="020B0604020202020204" pitchFamily="34" charset="0"/>
                <a:cs typeface="Arial" panose="020B0604020202020204" pitchFamily="34" charset="0"/>
              </a:rPr>
              <a:t>.</a:t>
            </a:r>
          </a:p>
          <a:p>
            <a:pPr lvl="0"/>
            <a:endParaRPr lang="en-US" sz="12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“Overall, the Lion Cub program was a big hit with our Pack.  In my opinion, this is the best idea the BSA has come up with, next to allowing girls to join Venturing</a:t>
            </a:r>
            <a:r>
              <a:rPr lang="en-US" dirty="0" smtClean="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a:p>
            <a:pPr lvl="0"/>
            <a:endParaRPr lang="en-US"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22199" y="198871"/>
            <a:ext cx="1592447" cy="1568987"/>
          </a:xfrm>
          <a:prstGeom prst="rect">
            <a:avLst/>
          </a:prstGeom>
        </p:spPr>
      </p:pic>
    </p:spTree>
    <p:extLst>
      <p:ext uri="{BB962C8B-B14F-4D97-AF65-F5344CB8AC3E}">
        <p14:creationId xmlns:p14="http://schemas.microsoft.com/office/powerpoint/2010/main" val="2382411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88858"/>
            <a:ext cx="8515351" cy="1325563"/>
          </a:xfrm>
        </p:spPr>
        <p:txBody>
          <a:bodyPr>
            <a:normAutofit/>
          </a:bodyPr>
          <a:lstStyle/>
          <a:p>
            <a:r>
              <a:rPr lang="en-US" dirty="0" smtClean="0">
                <a:latin typeface="Arial" panose="020B0604020202020204" pitchFamily="34" charset="0"/>
                <a:cs typeface="Arial" panose="020B0604020202020204" pitchFamily="34" charset="0"/>
              </a:rPr>
              <a:t>Lessons Learned for Councils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28649" y="1404252"/>
            <a:ext cx="7942473" cy="4711720"/>
          </a:xfrm>
        </p:spPr>
        <p:txBody>
          <a:bodyPr>
            <a:normAutofit fontScale="62500" lnSpcReduction="20000"/>
          </a:bodyPr>
          <a:lstStyle/>
          <a:p>
            <a:r>
              <a:rPr lang="en-US" sz="3200" b="1" dirty="0" smtClean="0">
                <a:latin typeface="Arial" panose="020B0604020202020204" pitchFamily="34" charset="0"/>
                <a:cs typeface="Arial" panose="020B0604020202020204" pitchFamily="34" charset="0"/>
              </a:rPr>
              <a:t>Tailor </a:t>
            </a:r>
            <a:r>
              <a:rPr lang="en-US" sz="3200" b="1" dirty="0">
                <a:latin typeface="Arial" panose="020B0604020202020204" pitchFamily="34" charset="0"/>
                <a:cs typeface="Arial" panose="020B0604020202020204" pitchFamily="34" charset="0"/>
              </a:rPr>
              <a:t>pack meetings </a:t>
            </a:r>
            <a:r>
              <a:rPr lang="en-US" sz="3200" dirty="0">
                <a:latin typeface="Arial" panose="020B0604020202020204" pitchFamily="34" charset="0"/>
                <a:cs typeface="Arial" panose="020B0604020202020204" pitchFamily="34" charset="0"/>
              </a:rPr>
              <a:t>to engage Lions</a:t>
            </a:r>
            <a:r>
              <a:rPr lang="en-US" sz="3200" dirty="0" smtClean="0">
                <a:latin typeface="Arial" panose="020B0604020202020204" pitchFamily="34" charset="0"/>
                <a:cs typeface="Arial" panose="020B0604020202020204" pitchFamily="34" charset="0"/>
              </a:rPr>
              <a:t>.</a:t>
            </a:r>
          </a:p>
          <a:p>
            <a:endParaRPr lang="en-US" sz="600" dirty="0">
              <a:latin typeface="Arial" panose="020B0604020202020204" pitchFamily="34" charset="0"/>
              <a:cs typeface="Arial" panose="020B0604020202020204" pitchFamily="34" charset="0"/>
            </a:endParaRPr>
          </a:p>
          <a:p>
            <a:pPr lvl="0"/>
            <a:r>
              <a:rPr lang="en-US" sz="3200" b="1" dirty="0">
                <a:latin typeface="Arial" panose="020B0604020202020204" pitchFamily="34" charset="0"/>
                <a:cs typeface="Arial" panose="020B0604020202020204" pitchFamily="34" charset="0"/>
              </a:rPr>
              <a:t>Continue what’s working</a:t>
            </a:r>
            <a:r>
              <a:rPr lang="en-US" sz="3200" dirty="0">
                <a:latin typeface="Arial" panose="020B0604020202020204" pitchFamily="34" charset="0"/>
                <a:cs typeface="Arial" panose="020B0604020202020204" pitchFamily="34" charset="0"/>
              </a:rPr>
              <a:t>—Many</a:t>
            </a:r>
            <a:r>
              <a:rPr lang="en-US" sz="3200" u="sng"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said they got the training, orientations and support they </a:t>
            </a:r>
            <a:r>
              <a:rPr lang="en-US" sz="3200" dirty="0" smtClean="0">
                <a:latin typeface="Arial" panose="020B0604020202020204" pitchFamily="34" charset="0"/>
                <a:cs typeface="Arial" panose="020B0604020202020204" pitchFamily="34" charset="0"/>
              </a:rPr>
              <a:t>needed. They </a:t>
            </a:r>
            <a:r>
              <a:rPr lang="en-US" sz="3200" dirty="0">
                <a:latin typeface="Arial" panose="020B0604020202020204" pitchFamily="34" charset="0"/>
                <a:cs typeface="Arial" panose="020B0604020202020204" pitchFamily="34" charset="0"/>
              </a:rPr>
              <a:t>had support from council and district volunteers they </a:t>
            </a:r>
            <a:r>
              <a:rPr lang="en-US" sz="3200" dirty="0" smtClean="0">
                <a:latin typeface="Arial" panose="020B0604020202020204" pitchFamily="34" charset="0"/>
                <a:cs typeface="Arial" panose="020B0604020202020204" pitchFamily="34" charset="0"/>
              </a:rPr>
              <a:t>needed to be successful. </a:t>
            </a:r>
          </a:p>
          <a:p>
            <a:pPr lvl="0"/>
            <a:endParaRPr lang="en-US" sz="600" dirty="0">
              <a:latin typeface="Arial" panose="020B0604020202020204" pitchFamily="34" charset="0"/>
              <a:cs typeface="Arial" panose="020B0604020202020204" pitchFamily="34" charset="0"/>
            </a:endParaRPr>
          </a:p>
          <a:p>
            <a:pPr lvl="0"/>
            <a:r>
              <a:rPr lang="en-US" sz="3200" dirty="0">
                <a:latin typeface="Arial" panose="020B0604020202020204" pitchFamily="34" charset="0"/>
                <a:cs typeface="Arial" panose="020B0604020202020204" pitchFamily="34" charset="0"/>
              </a:rPr>
              <a:t>A key consideration in our success was </a:t>
            </a:r>
            <a:r>
              <a:rPr lang="en-US" sz="3200" b="1" dirty="0">
                <a:latin typeface="Arial" panose="020B0604020202020204" pitchFamily="34" charset="0"/>
                <a:cs typeface="Arial" panose="020B0604020202020204" pitchFamily="34" charset="0"/>
              </a:rPr>
              <a:t>starting the recruiting in </a:t>
            </a:r>
            <a:r>
              <a:rPr lang="en-US" sz="3200" b="1" dirty="0" smtClean="0">
                <a:latin typeface="Arial" panose="020B0604020202020204" pitchFamily="34" charset="0"/>
                <a:cs typeface="Arial" panose="020B0604020202020204" pitchFamily="34" charset="0"/>
              </a:rPr>
              <a:t>the summer</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and not waiting until September, when the crush of 'new school' activities </a:t>
            </a:r>
            <a:r>
              <a:rPr lang="en-US" sz="3200" dirty="0" smtClean="0">
                <a:latin typeface="Arial" panose="020B0604020202020204" pitchFamily="34" charset="0"/>
                <a:cs typeface="Arial" panose="020B0604020202020204" pitchFamily="34" charset="0"/>
              </a:rPr>
              <a:t>are </a:t>
            </a:r>
            <a:r>
              <a:rPr lang="en-US" sz="3200" dirty="0">
                <a:latin typeface="Arial" panose="020B0604020202020204" pitchFamily="34" charset="0"/>
                <a:cs typeface="Arial" panose="020B0604020202020204" pitchFamily="34" charset="0"/>
              </a:rPr>
              <a:t>upon the parents in their first year of </a:t>
            </a:r>
            <a:r>
              <a:rPr lang="en-US" sz="3200" dirty="0" smtClean="0">
                <a:latin typeface="Arial" panose="020B0604020202020204" pitchFamily="34" charset="0"/>
                <a:cs typeface="Arial" panose="020B0604020202020204" pitchFamily="34" charset="0"/>
              </a:rPr>
              <a:t>school.</a:t>
            </a:r>
            <a:r>
              <a:rPr lang="en-US" sz="3200" dirty="0">
                <a:latin typeface="Arial" panose="020B0604020202020204" pitchFamily="34" charset="0"/>
                <a:cs typeface="Arial" panose="020B0604020202020204" pitchFamily="34" charset="0"/>
              </a:rPr>
              <a:t>  I found it extremely easy to recruit boys in the Spring.  It was also easier to recruit kindergartners in the spring, than it is to get Tigers to sign up in the fall.  </a:t>
            </a:r>
            <a:endParaRPr lang="en-US" sz="3200" dirty="0" smtClean="0">
              <a:latin typeface="Arial" panose="020B0604020202020204" pitchFamily="34" charset="0"/>
              <a:cs typeface="Arial" panose="020B0604020202020204" pitchFamily="34" charset="0"/>
            </a:endParaRPr>
          </a:p>
          <a:p>
            <a:pPr lvl="0"/>
            <a:endParaRPr lang="en-US" sz="600" dirty="0" smtClean="0">
              <a:latin typeface="Arial" panose="020B0604020202020204" pitchFamily="34" charset="0"/>
              <a:cs typeface="Arial" panose="020B0604020202020204" pitchFamily="34" charset="0"/>
            </a:endParaRPr>
          </a:p>
          <a:p>
            <a:pPr lvl="0"/>
            <a:r>
              <a:rPr lang="en-US" sz="3200" b="1" dirty="0" smtClean="0">
                <a:latin typeface="Arial" panose="020B0604020202020204" pitchFamily="34" charset="0"/>
                <a:cs typeface="Arial" panose="020B0604020202020204" pitchFamily="34" charset="0"/>
              </a:rPr>
              <a:t>We offered multiple times to join.  </a:t>
            </a:r>
            <a:r>
              <a:rPr lang="en-US" sz="3200" dirty="0" smtClean="0">
                <a:latin typeface="Arial" panose="020B0604020202020204" pitchFamily="34" charset="0"/>
                <a:cs typeface="Arial" panose="020B0604020202020204" pitchFamily="34" charset="0"/>
              </a:rPr>
              <a:t>The first few weeks of school is just overwhelming for many families.  So we continued to recruit in September and October and later in the year with great success.</a:t>
            </a:r>
          </a:p>
          <a:p>
            <a:pPr lvl="0"/>
            <a:endParaRPr lang="en-US" sz="600" dirty="0">
              <a:latin typeface="Arial" panose="020B0604020202020204" pitchFamily="34" charset="0"/>
              <a:cs typeface="Arial" panose="020B0604020202020204" pitchFamily="34" charset="0"/>
            </a:endParaRPr>
          </a:p>
          <a:p>
            <a:pPr lvl="0"/>
            <a:r>
              <a:rPr lang="en-US" sz="3200" dirty="0">
                <a:latin typeface="Arial" panose="020B0604020202020204" pitchFamily="34" charset="0"/>
                <a:cs typeface="Arial" panose="020B0604020202020204" pitchFamily="34" charset="0"/>
              </a:rPr>
              <a:t>Many dens meet on the </a:t>
            </a:r>
            <a:r>
              <a:rPr lang="en-US" sz="3200" b="1" dirty="0">
                <a:latin typeface="Arial" panose="020B0604020202020204" pitchFamily="34" charset="0"/>
                <a:cs typeface="Arial" panose="020B0604020202020204" pitchFamily="34" charset="0"/>
              </a:rPr>
              <a:t>same night as pack meeting </a:t>
            </a:r>
            <a:r>
              <a:rPr lang="en-US" sz="3200" dirty="0">
                <a:latin typeface="Arial" panose="020B0604020202020204" pitchFamily="34" charset="0"/>
                <a:cs typeface="Arial" panose="020B0604020202020204" pitchFamily="34" charset="0"/>
              </a:rPr>
              <a:t>to establish the night as routine early on</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p>
            <a:endParaRPr lang="en-US" dirty="0"/>
          </a:p>
        </p:txBody>
      </p:sp>
      <p:pic>
        <p:nvPicPr>
          <p:cNvPr id="4" name="Picture 3" descr="http://www.clipartbest.com/cliparts/RcA/k5A/RcAk5A7cL.gif"/>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57960">
            <a:off x="7984284" y="1107923"/>
            <a:ext cx="835723" cy="812994"/>
          </a:xfrm>
          <a:prstGeom prst="rect">
            <a:avLst/>
          </a:prstGeom>
          <a:noFill/>
          <a:ln>
            <a:noFill/>
          </a:ln>
        </p:spPr>
      </p:pic>
      <p:pic>
        <p:nvPicPr>
          <p:cNvPr id="5" name="Picture 4" descr="http://www.clipartbest.com/cliparts/RcA/k5A/RcAk5A7cL.gif"/>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57960">
            <a:off x="8167924" y="2123025"/>
            <a:ext cx="835723" cy="812994"/>
          </a:xfrm>
          <a:prstGeom prst="rect">
            <a:avLst/>
          </a:prstGeom>
          <a:noFill/>
          <a:ln>
            <a:noFill/>
          </a:ln>
        </p:spPr>
      </p:pic>
      <p:pic>
        <p:nvPicPr>
          <p:cNvPr id="6" name="Picture 5" descr="http://www.clipartbest.com/cliparts/RcA/k5A/RcAk5A7cL.gif"/>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57960">
            <a:off x="901995" y="5888869"/>
            <a:ext cx="835723" cy="812994"/>
          </a:xfrm>
          <a:prstGeom prst="rect">
            <a:avLst/>
          </a:prstGeom>
          <a:noFill/>
          <a:ln>
            <a:noFill/>
          </a:ln>
        </p:spPr>
      </p:pic>
      <p:pic>
        <p:nvPicPr>
          <p:cNvPr id="7" name="Picture 6" descr="http://www.clipartbest.com/cliparts/RcA/k5A/RcAk5A7cL.gif"/>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57960">
            <a:off x="41201" y="5326236"/>
            <a:ext cx="835723" cy="812994"/>
          </a:xfrm>
          <a:prstGeom prst="rect">
            <a:avLst/>
          </a:prstGeom>
          <a:noFill/>
          <a:ln>
            <a:noFill/>
          </a:ln>
        </p:spPr>
      </p:pic>
    </p:spTree>
    <p:extLst>
      <p:ext uri="{BB962C8B-B14F-4D97-AF65-F5344CB8AC3E}">
        <p14:creationId xmlns:p14="http://schemas.microsoft.com/office/powerpoint/2010/main" val="1832353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506" y="121186"/>
            <a:ext cx="8571123" cy="1325563"/>
          </a:xfrm>
        </p:spPr>
        <p:txBody>
          <a:bodyPr>
            <a:normAutofit/>
          </a:bodyPr>
          <a:lstStyle/>
          <a:p>
            <a:r>
              <a:rPr lang="en-US" dirty="0" smtClean="0">
                <a:latin typeface="Arial" panose="020B0604020202020204" pitchFamily="34" charset="0"/>
                <a:cs typeface="Arial" panose="020B0604020202020204" pitchFamily="34" charset="0"/>
              </a:rPr>
              <a:t>Recommendations for National</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991518" y="1153595"/>
            <a:ext cx="7523832" cy="5103985"/>
          </a:xfrm>
        </p:spPr>
        <p:txBody>
          <a:bodyPr>
            <a:normAutofit lnSpcReduction="10000"/>
          </a:bodyPr>
          <a:lstStyle/>
          <a:p>
            <a:pPr marL="0" indent="0" algn="ctr">
              <a:buNone/>
            </a:pPr>
            <a:endParaRPr lang="en-US" sz="1100"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Provide an advancement device for Lion recognition at Pack meetings.  </a:t>
            </a: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National </a:t>
            </a:r>
            <a:r>
              <a:rPr lang="en-US" dirty="0">
                <a:latin typeface="Arial" panose="020B0604020202020204" pitchFamily="34" charset="0"/>
                <a:cs typeface="Arial" panose="020B0604020202020204" pitchFamily="34" charset="0"/>
              </a:rPr>
              <a:t>and Supply are working on this</a:t>
            </a:r>
            <a:r>
              <a:rPr lang="en-US" dirty="0" smtClean="0">
                <a:latin typeface="Arial" panose="020B0604020202020204" pitchFamily="34" charset="0"/>
                <a:cs typeface="Arial" panose="020B0604020202020204" pitchFamily="34" charset="0"/>
              </a:rPr>
              <a:t>.</a:t>
            </a:r>
          </a:p>
          <a:p>
            <a:pPr marL="457200" lvl="1" indent="0">
              <a:buNone/>
            </a:pPr>
            <a:endParaRPr lang="en-US" sz="9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Provide Lion Guides more direction and resources for working with kindergartners. </a:t>
            </a: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This will be evaluated as to </a:t>
            </a:r>
            <a:r>
              <a:rPr lang="en-US" dirty="0">
                <a:latin typeface="Arial" panose="020B0604020202020204" pitchFamily="34" charset="0"/>
                <a:cs typeface="Arial" panose="020B0604020202020204" pitchFamily="34" charset="0"/>
              </a:rPr>
              <a:t>what more can be </a:t>
            </a:r>
            <a:r>
              <a:rPr lang="en-US" dirty="0" smtClean="0">
                <a:latin typeface="Arial" panose="020B0604020202020204" pitchFamily="34" charset="0"/>
                <a:cs typeface="Arial" panose="020B0604020202020204" pitchFamily="34" charset="0"/>
              </a:rPr>
              <a:t>added than already exists in the guidebook.</a:t>
            </a:r>
          </a:p>
          <a:p>
            <a:pPr lvl="1"/>
            <a:endParaRPr lang="en-US" sz="900"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Move stickers to the Parent and Lion </a:t>
            </a:r>
            <a:r>
              <a:rPr lang="en-US" dirty="0" smtClean="0">
                <a:latin typeface="Arial" panose="020B0604020202020204" pitchFamily="34" charset="0"/>
                <a:cs typeface="Arial" panose="020B0604020202020204" pitchFamily="34" charset="0"/>
              </a:rPr>
              <a:t>Guidebook.</a:t>
            </a:r>
          </a:p>
          <a:p>
            <a:pPr lvl="1"/>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be done in 2018 since materials are already </a:t>
            </a:r>
            <a:r>
              <a:rPr lang="en-US" dirty="0" smtClean="0">
                <a:latin typeface="Arial" panose="020B0604020202020204" pitchFamily="34" charset="0"/>
                <a:cs typeface="Arial" panose="020B0604020202020204" pitchFamily="34" charset="0"/>
              </a:rPr>
              <a:t>printed and in stores.</a:t>
            </a:r>
            <a:endParaRPr lang="en-US" dirty="0">
              <a:latin typeface="Arial" panose="020B0604020202020204" pitchFamily="34" charset="0"/>
              <a:cs typeface="Arial" panose="020B0604020202020204" pitchFamily="34" charset="0"/>
            </a:endParaRPr>
          </a:p>
        </p:txBody>
      </p:sp>
      <p:pic>
        <p:nvPicPr>
          <p:cNvPr id="5" name="Picture 4" descr="http://www.clipartbest.com/cliparts/RcA/k5A/RcAk5A7cL.gif"/>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57960">
            <a:off x="1131871" y="5888868"/>
            <a:ext cx="835723" cy="812994"/>
          </a:xfrm>
          <a:prstGeom prst="rect">
            <a:avLst/>
          </a:prstGeom>
          <a:noFill/>
          <a:ln>
            <a:noFill/>
          </a:ln>
        </p:spPr>
      </p:pic>
      <p:pic>
        <p:nvPicPr>
          <p:cNvPr id="6" name="Picture 5" descr="http://www.clipartbest.com/cliparts/RcA/k5A/RcAk5A7cL.gif"/>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57960">
            <a:off x="140352" y="5371055"/>
            <a:ext cx="835723" cy="812994"/>
          </a:xfrm>
          <a:prstGeom prst="rect">
            <a:avLst/>
          </a:prstGeom>
          <a:noFill/>
          <a:ln>
            <a:noFill/>
          </a:ln>
        </p:spPr>
      </p:pic>
    </p:spTree>
    <p:extLst>
      <p:ext uri="{BB962C8B-B14F-4D97-AF65-F5344CB8AC3E}">
        <p14:creationId xmlns:p14="http://schemas.microsoft.com/office/powerpoint/2010/main" val="3242264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9427</TotalTime>
  <Words>1510</Words>
  <Application>Microsoft Macintosh PowerPoint</Application>
  <PresentationFormat>On-screen Show (4:3)</PresentationFormat>
  <Paragraphs>246</Paragraphs>
  <Slides>22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LucidaGrande</vt:lpstr>
      <vt:lpstr>Times New Roman</vt:lpstr>
      <vt:lpstr>Wingdings</vt:lpstr>
      <vt:lpstr>ヒラギノ角ゴ Pro W3</vt:lpstr>
      <vt:lpstr>Office Theme</vt:lpstr>
      <vt:lpstr>PowerPoint Presentation</vt:lpstr>
      <vt:lpstr>Lion Pilot Changes</vt:lpstr>
      <vt:lpstr>New Lion  Recruitment  Brochure</vt:lpstr>
      <vt:lpstr>Lion Changes for 2017-2018</vt:lpstr>
      <vt:lpstr>Highlights</vt:lpstr>
      <vt:lpstr>Membership</vt:lpstr>
      <vt:lpstr>Feedback from Focus Groups and surveys</vt:lpstr>
      <vt:lpstr>Lessons Learned for Councils</vt:lpstr>
      <vt:lpstr>Recommendations for National</vt:lpstr>
      <vt:lpstr>Benefits of Lion Implementation</vt:lpstr>
      <vt:lpstr>Pilot Evaluation</vt:lpstr>
      <vt:lpstr>Lessons Learned 2016-2017</vt:lpstr>
      <vt:lpstr>Critical Success Factors</vt:lpstr>
      <vt:lpstr>Why is Shared Leadership Important?</vt:lpstr>
      <vt:lpstr>Appendix</vt:lpstr>
      <vt:lpstr>Online Resource</vt:lpstr>
      <vt:lpstr>Lion Recruitment</vt:lpstr>
      <vt:lpstr>Lion Adult Apparel</vt:lpstr>
      <vt:lpstr>Lion Recruiter Patch</vt:lpstr>
      <vt:lpstr>PowerPoint Presentation</vt:lpstr>
      <vt:lpstr>Pinewood Derby </vt:lpstr>
      <vt:lpstr>Flier available at www.scouting.org/lion </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Darin Kinn</dc:creator>
  <cp:lastModifiedBy>Brian Hess</cp:lastModifiedBy>
  <cp:revision>427</cp:revision>
  <cp:lastPrinted>2016-02-09T02:29:10Z</cp:lastPrinted>
  <dcterms:created xsi:type="dcterms:W3CDTF">2016-01-15T16:54:50Z</dcterms:created>
  <dcterms:modified xsi:type="dcterms:W3CDTF">2017-08-18T15:29:05Z</dcterms:modified>
</cp:coreProperties>
</file>