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6" r:id="rId2"/>
    <p:sldId id="295" r:id="rId3"/>
    <p:sldId id="290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negan, Caroline" initials="F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6548"/>
    <a:srgbClr val="EA8004"/>
    <a:srgbClr val="FDBA36"/>
    <a:srgbClr val="595959"/>
    <a:srgbClr val="FFD400"/>
    <a:srgbClr val="FFC101"/>
    <a:srgbClr val="FCBA37"/>
    <a:srgbClr val="474037"/>
    <a:srgbClr val="0D5B9D"/>
    <a:srgbClr val="1A46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4671"/>
  </p:normalViewPr>
  <p:slideViewPr>
    <p:cSldViewPr snapToGrid="0" snapToObjects="1">
      <p:cViewPr varScale="1">
        <p:scale>
          <a:sx n="87" d="100"/>
          <a:sy n="87" d="100"/>
        </p:scale>
        <p:origin x="9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D87C8-52A5-964D-B246-52DF6424901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52FFA-A151-6547-85B0-23166BD1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i="1" dirty="0" smtClean="0"/>
              <a:t>* JTE Clarification Note:</a:t>
            </a:r>
          </a:p>
          <a:p>
            <a:endParaRPr lang="en-US" sz="1400" i="1" dirty="0"/>
          </a:p>
          <a:p>
            <a:r>
              <a:rPr lang="en-US" sz="1400" i="1" dirty="0" smtClean="0"/>
              <a:t>Boys </a:t>
            </a:r>
            <a:r>
              <a:rPr lang="en-US" sz="1400" i="1" dirty="0"/>
              <a:t>participating in the Lion pilot program will count toward your </a:t>
            </a:r>
            <a:r>
              <a:rPr lang="en-US" sz="1400" i="1" dirty="0" smtClean="0"/>
              <a:t>membership and market share </a:t>
            </a:r>
            <a:r>
              <a:rPr lang="en-US" sz="1400" i="1" dirty="0"/>
              <a:t>goals.  </a:t>
            </a:r>
            <a:endParaRPr lang="en-US" sz="1400" i="1" dirty="0" smtClean="0"/>
          </a:p>
          <a:p>
            <a:endParaRPr lang="en-US" sz="1400" i="1" dirty="0"/>
          </a:p>
          <a:p>
            <a:r>
              <a:rPr lang="en-US" sz="1400" i="1" dirty="0" smtClean="0"/>
              <a:t>Because </a:t>
            </a:r>
            <a:r>
              <a:rPr lang="en-US" sz="1400" i="1" dirty="0"/>
              <a:t>there is no expectation of advancement within that Lion year, nor </a:t>
            </a:r>
            <a:r>
              <a:rPr lang="en-US" sz="1400" i="1" dirty="0" smtClean="0"/>
              <a:t>Den overnight </a:t>
            </a:r>
            <a:r>
              <a:rPr lang="en-US" sz="1400" i="1" dirty="0"/>
              <a:t>camping, nor </a:t>
            </a:r>
            <a:r>
              <a:rPr lang="en-US" sz="1400" i="1" dirty="0" smtClean="0"/>
              <a:t>mandatory fundraising </a:t>
            </a:r>
            <a:r>
              <a:rPr lang="en-US" sz="1400" i="1" dirty="0"/>
              <a:t>or community service, Lion participants </a:t>
            </a:r>
            <a:r>
              <a:rPr lang="en-US" sz="1400" i="1" dirty="0" smtClean="0"/>
              <a:t>will </a:t>
            </a:r>
            <a:r>
              <a:rPr lang="en-US" sz="1400" i="1" dirty="0"/>
              <a:t>not be factored into those JTE measures.  It would skew your numbers downward.  </a:t>
            </a:r>
            <a:endParaRPr lang="en-US" sz="1400" i="1" dirty="0" smtClean="0"/>
          </a:p>
          <a:p>
            <a:endParaRPr lang="en-US" sz="1400" i="1" dirty="0"/>
          </a:p>
          <a:p>
            <a:r>
              <a:rPr lang="en-US" sz="1400" i="1" dirty="0" smtClean="0"/>
              <a:t>As </a:t>
            </a:r>
            <a:r>
              <a:rPr lang="en-US" sz="1400" i="1" dirty="0"/>
              <a:t>a result, the organization made the determination that Lion youth participants will “count” toward </a:t>
            </a:r>
            <a:r>
              <a:rPr lang="en-US" sz="1400" i="1" dirty="0" smtClean="0"/>
              <a:t>membership and market share, </a:t>
            </a:r>
            <a:r>
              <a:rPr lang="en-US" sz="1400" i="1" dirty="0"/>
              <a:t>but not factor into…negatively impact… your other JTE measures.  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52FFA-A151-6547-85B0-23166BD1AF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7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52FFA-A151-6547-85B0-23166BD1AF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9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30" y="166348"/>
            <a:ext cx="7886700" cy="132556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</a:t>
            </a:r>
            <a:r>
              <a:rPr lang="en-US" smtClean="0"/>
              <a:t>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6845"/>
            <a:ext cx="7886700" cy="4351338"/>
          </a:xfrm>
        </p:spPr>
        <p:txBody>
          <a:bodyPr/>
          <a:lstStyle>
            <a:lvl1pPr>
              <a:buClr>
                <a:srgbClr val="FCBA37"/>
              </a:buClr>
              <a:defRPr sz="2400"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buClr>
                <a:srgbClr val="FCBA37"/>
              </a:buClr>
              <a:buFont typeface="LucidaGrande" charset="0"/>
              <a:buChar char="-"/>
              <a:defRPr sz="2000">
                <a:latin typeface="Arial" charset="0"/>
                <a:ea typeface="Arial" charset="0"/>
                <a:cs typeface="Arial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46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817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8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2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188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107540" y="6083299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Lion Pilot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949" y="6078363"/>
            <a:ext cx="556726" cy="55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0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8E6548"/>
          </a:solidFill>
          <a:latin typeface="+mj-lt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CBA37"/>
        </a:buClr>
        <a:buFont typeface="Arial" panose="020B0604020202020204" pitchFamily="34" charset="0"/>
        <a:buChar char="•"/>
        <a:defRPr sz="2800" kern="1200">
          <a:solidFill>
            <a:srgbClr val="8E654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CBA37"/>
        </a:buClr>
        <a:buFont typeface="Arial" panose="020B0604020202020204" pitchFamily="34" charset="0"/>
        <a:buChar char="•"/>
        <a:defRPr sz="2400" kern="1200">
          <a:solidFill>
            <a:srgbClr val="8E654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8E654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E654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E65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uting.org/l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01405" y="1282038"/>
            <a:ext cx="814337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0D5B9D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algn="r"/>
            <a:r>
              <a:rPr lang="en-US" sz="5400" dirty="0" smtClean="0">
                <a:solidFill>
                  <a:srgbClr val="8E6548"/>
                </a:solidFill>
                <a:latin typeface="Arial" charset="0"/>
              </a:rPr>
              <a:t>National Lion </a:t>
            </a:r>
            <a:r>
              <a:rPr lang="en-US" sz="5400" dirty="0">
                <a:solidFill>
                  <a:srgbClr val="8E6548"/>
                </a:solidFill>
                <a:latin typeface="Arial" charset="0"/>
              </a:rPr>
              <a:t>Pilot</a:t>
            </a:r>
          </a:p>
        </p:txBody>
      </p:sp>
      <p:sp>
        <p:nvSpPr>
          <p:cNvPr id="6" name="Subtitle 11"/>
          <p:cNvSpPr txBox="1">
            <a:spLocks/>
          </p:cNvSpPr>
          <p:nvPr/>
        </p:nvSpPr>
        <p:spPr>
          <a:xfrm>
            <a:off x="2420304" y="2241366"/>
            <a:ext cx="636820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CD61A"/>
              </a:buClr>
              <a:buFont typeface="Arial" panose="020B0604020202020204" pitchFamily="34" charset="0"/>
              <a:buNone/>
              <a:defRPr sz="2400" kern="1200">
                <a:solidFill>
                  <a:srgbClr val="0D5B9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0D5B9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0D5B9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0D5B9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0D5B9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i="1" dirty="0">
                <a:ln w="3175">
                  <a:solidFill>
                    <a:sysClr val="windowText" lastClr="000000">
                      <a:alpha val="23000"/>
                    </a:sysClr>
                  </a:solidFill>
                </a:ln>
                <a:solidFill>
                  <a:srgbClr val="FCBA37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smtClean="0">
                <a:ln w="3175">
                  <a:solidFill>
                    <a:sysClr val="windowText" lastClr="000000">
                      <a:alpha val="23000"/>
                    </a:sysClr>
                  </a:solidFill>
                </a:ln>
                <a:solidFill>
                  <a:srgbClr val="FCBA37"/>
                </a:solidFill>
                <a:latin typeface="Arial" charset="0"/>
                <a:ea typeface="Arial" charset="0"/>
                <a:cs typeface="Arial" charset="0"/>
              </a:rPr>
              <a:t>The Boy Scouts of America’s pilot program </a:t>
            </a:r>
          </a:p>
          <a:p>
            <a:pPr algn="r">
              <a:spcBef>
                <a:spcPts val="0"/>
              </a:spcBef>
            </a:pPr>
            <a:r>
              <a:rPr lang="en-US" i="1" dirty="0" smtClean="0">
                <a:ln w="3175">
                  <a:solidFill>
                    <a:sysClr val="windowText" lastClr="000000">
                      <a:alpha val="23000"/>
                    </a:sysClr>
                  </a:solidFill>
                </a:ln>
                <a:solidFill>
                  <a:srgbClr val="FCBA37"/>
                </a:solidFill>
                <a:latin typeface="Arial" charset="0"/>
                <a:ea typeface="Arial" charset="0"/>
                <a:cs typeface="Arial" charset="0"/>
              </a:rPr>
              <a:t>for kindergarten-age boys  </a:t>
            </a:r>
            <a:endParaRPr lang="en-US" i="1" dirty="0">
              <a:ln w="3175">
                <a:solidFill>
                  <a:sysClr val="windowText" lastClr="000000">
                    <a:alpha val="23000"/>
                  </a:sysClr>
                </a:solidFill>
              </a:ln>
              <a:solidFill>
                <a:srgbClr val="FCBA37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19163">
            <a:off x="-1241692" y="1294096"/>
            <a:ext cx="38862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8429" y="3358672"/>
            <a:ext cx="3027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8E65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approved </a:t>
            </a:r>
            <a:r>
              <a:rPr lang="en-US" sz="2000" dirty="0">
                <a:solidFill>
                  <a:srgbClr val="8E65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solidFill>
                  <a:srgbClr val="8E65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ouncils and key Lion volunteers</a:t>
            </a:r>
            <a:endParaRPr lang="en-US" sz="2000" dirty="0">
              <a:solidFill>
                <a:srgbClr val="8E65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these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26844"/>
            <a:ext cx="8438233" cy="5126495"/>
          </a:xfrm>
        </p:spPr>
        <p:txBody>
          <a:bodyPr>
            <a:normAutofit/>
          </a:bodyPr>
          <a:lstStyle/>
          <a:p>
            <a:r>
              <a:rPr lang="en-US" dirty="0" smtClean="0"/>
              <a:t>These are just a few additional slides specific to Councils.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The main material and detail is located at </a:t>
            </a:r>
            <a:r>
              <a:rPr lang="en-US" dirty="0" smtClean="0">
                <a:hlinkClick r:id="rId2"/>
              </a:rPr>
              <a:t>www.scouting.org/lion</a:t>
            </a:r>
            <a:endParaRPr lang="en-US" dirty="0" smtClean="0"/>
          </a:p>
          <a:p>
            <a:pPr lvl="1"/>
            <a:r>
              <a:rPr lang="en-US" dirty="0" smtClean="0"/>
              <a:t>Lion Guide and Parent Orientation PowerPoint</a:t>
            </a:r>
          </a:p>
          <a:p>
            <a:pPr lvl="1"/>
            <a:r>
              <a:rPr lang="en-US" dirty="0" smtClean="0"/>
              <a:t>FAQ is detailed to address most any question you have.</a:t>
            </a:r>
          </a:p>
          <a:p>
            <a:pPr lvl="1"/>
            <a:endParaRPr lang="en-US" sz="1400" dirty="0"/>
          </a:p>
          <a:p>
            <a:r>
              <a:rPr lang="en-US" dirty="0" smtClean="0"/>
              <a:t>Please check the website for the most current Lion information.</a:t>
            </a:r>
          </a:p>
          <a:p>
            <a:endParaRPr lang="en-US" sz="1400" dirty="0" smtClean="0"/>
          </a:p>
          <a:p>
            <a:r>
              <a:rPr lang="en-US" dirty="0" smtClean="0"/>
              <a:t>Use the materials on the website to customize with your Council contact information and post to your website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722" y="222618"/>
            <a:ext cx="7886700" cy="1325563"/>
          </a:xfrm>
        </p:spPr>
        <p:txBody>
          <a:bodyPr/>
          <a:lstStyle/>
          <a:p>
            <a:r>
              <a:rPr lang="en-US" dirty="0" smtClean="0"/>
              <a:t>Lion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864" y="1373622"/>
            <a:ext cx="7552981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standard $24 national registration fee applies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Use standard BSA youth/adult </a:t>
            </a:r>
            <a:r>
              <a:rPr lang="en-US" dirty="0" smtClean="0"/>
              <a:t>applications or online registration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Each youth requires an adult </a:t>
            </a:r>
            <a:r>
              <a:rPr lang="en-US" dirty="0" smtClean="0"/>
              <a:t>partner but their fee is like Tigers with only one fee for both youth and adult.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U</a:t>
            </a:r>
            <a:r>
              <a:rPr lang="en-US" dirty="0" smtClean="0"/>
              <a:t>nits may charge activity fees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Lion participants count toward membership and market share, but do not count against other Journey to Excellence categories  </a:t>
            </a:r>
            <a:r>
              <a:rPr lang="en-US" sz="1800" i="1" dirty="0" smtClean="0"/>
              <a:t>(See notes for details)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314" y="-58740"/>
            <a:ext cx="7886700" cy="1325563"/>
          </a:xfrm>
        </p:spPr>
        <p:txBody>
          <a:bodyPr/>
          <a:lstStyle/>
          <a:p>
            <a:r>
              <a:rPr lang="en-US" dirty="0" smtClean="0"/>
              <a:t>Activation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173" y="1120396"/>
            <a:ext cx="8613827" cy="49420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May – Aug.		Recruit and train Lion guides</a:t>
            </a:r>
            <a:endParaRPr lang="en-US" dirty="0"/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May – Aug.		Lion merchandise delivered to</a:t>
            </a:r>
          </a:p>
          <a:p>
            <a:pPr marL="0" indent="0">
              <a:buNone/>
            </a:pPr>
            <a:r>
              <a:rPr lang="en-US" dirty="0" smtClean="0"/>
              <a:t>			approved National Council Scout shops.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i="1" dirty="0" smtClean="0"/>
              <a:t>(Approved </a:t>
            </a:r>
            <a:r>
              <a:rPr lang="en-US" i="1" dirty="0"/>
              <a:t>c</a:t>
            </a:r>
            <a:r>
              <a:rPr lang="en-US" i="1" dirty="0" smtClean="0"/>
              <a:t>ouncil-owned Scout shops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	need to order as normal via Supply.)</a:t>
            </a:r>
          </a:p>
          <a:p>
            <a:endParaRPr lang="en-US" sz="900" dirty="0" smtClean="0"/>
          </a:p>
          <a:p>
            <a:r>
              <a:rPr lang="en-US" dirty="0" smtClean="0"/>
              <a:t>Aug. – Sept.		Recruit Lion youth and their adult </a:t>
            </a:r>
            <a:r>
              <a:rPr lang="en-US" dirty="0" smtClean="0"/>
              <a:t>partners </a:t>
            </a:r>
          </a:p>
          <a:p>
            <a:pPr lvl="6"/>
            <a:r>
              <a:rPr lang="en-US" dirty="0" smtClean="0"/>
              <a:t>Many have found success by recruiting multiple times and well after the first weeks of school...in fact all throughout the year.</a:t>
            </a:r>
          </a:p>
          <a:p>
            <a:pPr lvl="6"/>
            <a:r>
              <a:rPr lang="en-US" dirty="0" smtClean="0"/>
              <a:t>The first few weeks are overwhelming for new kindergarten families.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Aug. – Sept.		Lion </a:t>
            </a:r>
            <a:r>
              <a:rPr lang="en-US" dirty="0"/>
              <a:t>p</a:t>
            </a:r>
            <a:r>
              <a:rPr lang="en-US" dirty="0" smtClean="0"/>
              <a:t>ilot begins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May </a:t>
            </a:r>
            <a:r>
              <a:rPr lang="en-US" dirty="0"/>
              <a:t>	</a:t>
            </a:r>
            <a:r>
              <a:rPr lang="en-US" dirty="0" smtClean="0"/>
              <a:t>		Surveys, evaluations, and select </a:t>
            </a:r>
          </a:p>
          <a:p>
            <a:pPr marL="0" indent="0">
              <a:buNone/>
            </a:pPr>
            <a:r>
              <a:rPr lang="en-US" dirty="0" smtClean="0"/>
              <a:t>			focus groups conducted by the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Pilots and Program Development Dept.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12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4609</TotalTime>
  <Words>193</Words>
  <Application>Microsoft Office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LucidaGrande</vt:lpstr>
      <vt:lpstr>Office Theme</vt:lpstr>
      <vt:lpstr>PowerPoint Presentation</vt:lpstr>
      <vt:lpstr>Using these slides</vt:lpstr>
      <vt:lpstr>Lion Registration</vt:lpstr>
      <vt:lpstr>Activation Timeline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Darin Kinn</dc:creator>
  <cp:lastModifiedBy>Janice Downey</cp:lastModifiedBy>
  <cp:revision>295</cp:revision>
  <cp:lastPrinted>2016-02-09T02:29:10Z</cp:lastPrinted>
  <dcterms:created xsi:type="dcterms:W3CDTF">2016-01-15T16:54:50Z</dcterms:created>
  <dcterms:modified xsi:type="dcterms:W3CDTF">2017-08-10T17:41:52Z</dcterms:modified>
</cp:coreProperties>
</file>