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0" r:id="rId3"/>
    <p:sldId id="268" r:id="rId4"/>
    <p:sldId id="284" r:id="rId5"/>
    <p:sldId id="285" r:id="rId6"/>
    <p:sldId id="269" r:id="rId7"/>
    <p:sldId id="272" r:id="rId8"/>
    <p:sldId id="273"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1"/>
    <a:srgbClr val="FDDD00"/>
    <a:srgbClr val="ED1B37"/>
    <a:srgbClr val="FFDE00"/>
    <a:srgbClr val="A0D6CA"/>
    <a:srgbClr val="F88D2B"/>
    <a:srgbClr val="FEB825"/>
    <a:srgbClr val="81D3C2"/>
    <a:srgbClr val="015A9C"/>
    <a:srgbClr val="FFD51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5380" autoAdjust="0"/>
  </p:normalViewPr>
  <p:slideViewPr>
    <p:cSldViewPr snapToGrid="0">
      <p:cViewPr varScale="1">
        <p:scale>
          <a:sx n="114" d="100"/>
          <a:sy n="114" d="100"/>
        </p:scale>
        <p:origin x="3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79174-8793-44B1-94E0-F6BDED87AB1A}"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57D52-A177-414C-BFE4-A2380EDDB68A}" type="slidenum">
              <a:rPr lang="en-US" smtClean="0"/>
              <a:t>‹#›</a:t>
            </a:fld>
            <a:endParaRPr lang="en-US"/>
          </a:p>
        </p:txBody>
      </p:sp>
    </p:spTree>
    <p:extLst>
      <p:ext uri="{BB962C8B-B14F-4D97-AF65-F5344CB8AC3E}">
        <p14:creationId xmlns:p14="http://schemas.microsoft.com/office/powerpoint/2010/main" val="313028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of Anthony, Garfield and Owen. Check with April McMillan.</a:t>
            </a:r>
          </a:p>
        </p:txBody>
      </p:sp>
      <p:sp>
        <p:nvSpPr>
          <p:cNvPr id="4" name="Slide Number Placeholder 3"/>
          <p:cNvSpPr>
            <a:spLocks noGrp="1"/>
          </p:cNvSpPr>
          <p:nvPr>
            <p:ph type="sldNum" sz="quarter" idx="10"/>
          </p:nvPr>
        </p:nvSpPr>
        <p:spPr/>
        <p:txBody>
          <a:bodyPr/>
          <a:lstStyle/>
          <a:p>
            <a:fld id="{6CD57D52-A177-414C-BFE4-A2380EDDB68A}" type="slidenum">
              <a:rPr lang="en-US" smtClean="0"/>
              <a:t>1</a:t>
            </a:fld>
            <a:endParaRPr lang="en-US"/>
          </a:p>
        </p:txBody>
      </p:sp>
    </p:spTree>
    <p:extLst>
      <p:ext uri="{BB962C8B-B14F-4D97-AF65-F5344CB8AC3E}">
        <p14:creationId xmlns:p14="http://schemas.microsoft.com/office/powerpoint/2010/main" val="12239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D78A-3381-4030-B575-181A185440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5C9FB5-92C2-4CE0-B6BF-57CA90618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3EBC-092B-45F7-8592-D21396F64809}"/>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E5F9F098-7EA5-4DFD-95B4-90366462A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813A-CA5B-49D7-8CD7-F704AE319815}"/>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230731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D454-4EBC-4FF9-97F2-DA36F2935D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A7AEC9-39E0-4755-A320-DA84B82F91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2148E-4C41-4364-9DAB-65440FA5C7F1}"/>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BE19726C-E919-4698-8821-67FC96F5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F025F-93E8-46EB-94A2-3E2CC89250B9}"/>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288899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296BF-5C95-4F8E-ACDA-507C8104FE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B80B6-7342-44E5-9059-0B59D19941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05573-F218-4BB7-B113-6A750E73ED0C}"/>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B169FAC6-F427-42F9-8AD3-F6A73F3C4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B8011-5FB6-49FF-AACB-C326E3D98841}"/>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224937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BC9B-DC14-4B22-BC0D-20FC8D286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869C7-F7A7-49A6-9C4E-D595FBB0B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008EC-DDB3-468E-A986-E8C5A1F50073}"/>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7C95C99A-474C-41F0-BB4A-4F1E3531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E449E-9F06-4EF3-AAF1-86F87257817A}"/>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341280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F5CD-3512-4C79-B004-5F71BC9DB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892D8E-DCE7-4EE9-B881-B105E9542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ED285D-9589-470A-93F6-40EC8272E408}"/>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F9AE6387-CC96-4581-8D09-BB739C262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9A55C-C821-46B6-ABEA-D423DD3CBEC6}"/>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31525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C83B-4608-437F-B11A-2CB9FB821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D2277-F2CF-49A1-88D1-CDCC043B4A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FBE40-E464-448A-BF40-09881B88AA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B5659-CE64-43E4-A050-5CD3514B6FCD}"/>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6" name="Footer Placeholder 5">
            <a:extLst>
              <a:ext uri="{FF2B5EF4-FFF2-40B4-BE49-F238E27FC236}">
                <a16:creationId xmlns:a16="http://schemas.microsoft.com/office/drawing/2014/main" id="{0E5D988F-9A47-4226-9B1E-F6842495A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5D491-D9EC-451E-B0B5-EB19A1462AC1}"/>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294445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20BF-5D89-4E98-AB0C-26A395842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18C2E3-23E6-4DBA-A457-73A0EA4A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AA5136-DEC6-4AAC-9221-4373A276DB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2E1B3F-75A0-47B6-8C47-ECFEBADC1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8D99FC-9569-4120-9D1C-7A000EEC16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44BC1-8F56-4E58-92EF-30619510A706}"/>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8" name="Footer Placeholder 7">
            <a:extLst>
              <a:ext uri="{FF2B5EF4-FFF2-40B4-BE49-F238E27FC236}">
                <a16:creationId xmlns:a16="http://schemas.microsoft.com/office/drawing/2014/main" id="{D2D96A01-60E7-4BEB-B4EA-EC37DB1BA6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4C0545-76DF-4F4B-BB7C-CB72C726BAF7}"/>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366943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9080-01C6-482B-8F2A-8ED467508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8BA32-BCF4-42F8-B8C3-3A29C56ECE46}"/>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4" name="Footer Placeholder 3">
            <a:extLst>
              <a:ext uri="{FF2B5EF4-FFF2-40B4-BE49-F238E27FC236}">
                <a16:creationId xmlns:a16="http://schemas.microsoft.com/office/drawing/2014/main" id="{135C7AE9-E165-4345-938C-843BC8DBB2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175CAA-B46A-4317-A6F1-7636F0C41B19}"/>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14650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D9CCA-5534-417D-BF40-00601A52C832}"/>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3" name="Footer Placeholder 2">
            <a:extLst>
              <a:ext uri="{FF2B5EF4-FFF2-40B4-BE49-F238E27FC236}">
                <a16:creationId xmlns:a16="http://schemas.microsoft.com/office/drawing/2014/main" id="{EDF4B583-3A73-46A1-883D-315734433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DD78D-F018-42B3-823E-B13AA2422C17}"/>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411713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0EDC-0B0B-4E7B-BE4E-609AD7A1B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A7B9C-78D5-40A5-AB39-E38087269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7E504-75FE-4375-80CF-356828A1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406316-4A5A-456E-836B-6D72FC708A37}"/>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6" name="Footer Placeholder 5">
            <a:extLst>
              <a:ext uri="{FF2B5EF4-FFF2-40B4-BE49-F238E27FC236}">
                <a16:creationId xmlns:a16="http://schemas.microsoft.com/office/drawing/2014/main" id="{2E189272-EBDD-4BBB-B3BB-39A24BF8A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6FF38-0686-49A9-A4E4-FC315C20ACA7}"/>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326604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6E83-18F8-4E1B-90EA-862092180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E90EC-C072-4F66-9750-E3E532D73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F3779-CF46-4F62-B5B8-81F8A7A32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BFA6B7-ED7F-4D7C-A08F-397ED8DC137D}"/>
              </a:ext>
            </a:extLst>
          </p:cNvPr>
          <p:cNvSpPr>
            <a:spLocks noGrp="1"/>
          </p:cNvSpPr>
          <p:nvPr>
            <p:ph type="dt" sz="half" idx="10"/>
          </p:nvPr>
        </p:nvSpPr>
        <p:spPr/>
        <p:txBody>
          <a:bodyPr/>
          <a:lstStyle/>
          <a:p>
            <a:fld id="{6875EBCE-BD61-42B4-8FC6-987E43DAEA65}" type="datetimeFigureOut">
              <a:rPr lang="en-US" smtClean="0"/>
              <a:t>12/21/2017</a:t>
            </a:fld>
            <a:endParaRPr lang="en-US"/>
          </a:p>
        </p:txBody>
      </p:sp>
      <p:sp>
        <p:nvSpPr>
          <p:cNvPr id="6" name="Footer Placeholder 5">
            <a:extLst>
              <a:ext uri="{FF2B5EF4-FFF2-40B4-BE49-F238E27FC236}">
                <a16:creationId xmlns:a16="http://schemas.microsoft.com/office/drawing/2014/main" id="{851F5EBD-6FA3-4FBE-8C18-1DE5E49DA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FDBAC-A761-42F2-B87E-D1E723FD76F0}"/>
              </a:ext>
            </a:extLst>
          </p:cNvPr>
          <p:cNvSpPr>
            <a:spLocks noGrp="1"/>
          </p:cNvSpPr>
          <p:nvPr>
            <p:ph type="sldNum" sz="quarter" idx="12"/>
          </p:nvPr>
        </p:nvSpPr>
        <p:spPr/>
        <p:txBody>
          <a:bodyPr/>
          <a:lstStyle/>
          <a:p>
            <a:fld id="{E7BDC7BC-4887-41BD-B7DA-18D28BED073F}" type="slidenum">
              <a:rPr lang="en-US" smtClean="0"/>
              <a:t>‹#›</a:t>
            </a:fld>
            <a:endParaRPr lang="en-US"/>
          </a:p>
        </p:txBody>
      </p:sp>
    </p:spTree>
    <p:extLst>
      <p:ext uri="{BB962C8B-B14F-4D97-AF65-F5344CB8AC3E}">
        <p14:creationId xmlns:p14="http://schemas.microsoft.com/office/powerpoint/2010/main" val="91848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69F47-0D8B-4676-88C7-CBDE482B5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00B2BA-B049-463E-B9DC-1EBB79767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CD4EC-30F5-47C4-A1B2-6F23873A3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5EBCE-BD61-42B4-8FC6-987E43DAEA65}" type="datetimeFigureOut">
              <a:rPr lang="en-US" smtClean="0"/>
              <a:t>12/21/2017</a:t>
            </a:fld>
            <a:endParaRPr lang="en-US"/>
          </a:p>
        </p:txBody>
      </p:sp>
      <p:sp>
        <p:nvSpPr>
          <p:cNvPr id="5" name="Footer Placeholder 4">
            <a:extLst>
              <a:ext uri="{FF2B5EF4-FFF2-40B4-BE49-F238E27FC236}">
                <a16:creationId xmlns:a16="http://schemas.microsoft.com/office/drawing/2014/main" id="{A3EB721D-DBD4-4681-8095-A4765DD56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A446B-F3F1-4F47-9CD7-BB4F0CF7E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DC7BC-4887-41BD-B7DA-18D28BED073F}" type="slidenum">
              <a:rPr lang="en-US" smtClean="0"/>
              <a:t>‹#›</a:t>
            </a:fld>
            <a:endParaRPr lang="en-US"/>
          </a:p>
        </p:txBody>
      </p:sp>
    </p:spTree>
    <p:extLst>
      <p:ext uri="{BB962C8B-B14F-4D97-AF65-F5344CB8AC3E}">
        <p14:creationId xmlns:p14="http://schemas.microsoft.com/office/powerpoint/2010/main" val="194739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C6835D-A223-4881-BF37-B58D5E23DD7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6085" b="8967"/>
          <a:stretch/>
        </p:blipFill>
        <p:spPr>
          <a:xfrm>
            <a:off x="-1" y="0"/>
            <a:ext cx="12188952" cy="6858000"/>
          </a:xfrm>
          <a:prstGeom prst="rect">
            <a:avLst/>
          </a:prstGeom>
        </p:spPr>
      </p:pic>
      <p:pic>
        <p:nvPicPr>
          <p:cNvPr id="6" name="Picture 5">
            <a:extLst>
              <a:ext uri="{FF2B5EF4-FFF2-40B4-BE49-F238E27FC236}">
                <a16:creationId xmlns:a16="http://schemas.microsoft.com/office/drawing/2014/main" id="{9973ABAB-9DD6-407C-A33C-482F4DF033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10000" y="721896"/>
            <a:ext cx="4572000" cy="4572000"/>
          </a:xfrm>
          <a:prstGeom prst="rect">
            <a:avLst/>
          </a:prstGeom>
        </p:spPr>
      </p:pic>
      <p:sp>
        <p:nvSpPr>
          <p:cNvPr id="7" name="Rectangle: Rounded Corners 6">
            <a:extLst>
              <a:ext uri="{FF2B5EF4-FFF2-40B4-BE49-F238E27FC236}">
                <a16:creationId xmlns:a16="http://schemas.microsoft.com/office/drawing/2014/main" id="{8D57346E-50D6-42F0-94B6-12D819D1F32C}"/>
              </a:ext>
            </a:extLst>
          </p:cNvPr>
          <p:cNvSpPr/>
          <p:nvPr/>
        </p:nvSpPr>
        <p:spPr>
          <a:xfrm>
            <a:off x="1524000" y="5293896"/>
            <a:ext cx="9144000" cy="914400"/>
          </a:xfrm>
          <a:prstGeom prst="roundRect">
            <a:avLst/>
          </a:prstGeom>
          <a:solidFill>
            <a:srgbClr val="015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Franklin Gothic Medium Cond" panose="020B0606030402020204" pitchFamily="34" charset="0"/>
              </a:rPr>
              <a:t>NATIONAL PROGRAM UPDATE</a:t>
            </a:r>
          </a:p>
        </p:txBody>
      </p:sp>
    </p:spTree>
    <p:extLst>
      <p:ext uri="{BB962C8B-B14F-4D97-AF65-F5344CB8AC3E}">
        <p14:creationId xmlns:p14="http://schemas.microsoft.com/office/powerpoint/2010/main" val="64594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185574-8F08-41B1-BF1F-FC5923479DC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5604"/>
          <a:stretch/>
        </p:blipFill>
        <p:spPr>
          <a:xfrm>
            <a:off x="0" y="0"/>
            <a:ext cx="12188952" cy="6858000"/>
          </a:xfrm>
          <a:prstGeom prst="rect">
            <a:avLst/>
          </a:prstGeom>
        </p:spPr>
      </p:pic>
      <p:sp>
        <p:nvSpPr>
          <p:cNvPr id="2" name="Title 1">
            <a:extLst>
              <a:ext uri="{FF2B5EF4-FFF2-40B4-BE49-F238E27FC236}">
                <a16:creationId xmlns:a16="http://schemas.microsoft.com/office/drawing/2014/main" id="{148F258B-C007-42AE-BC9D-E3374E33D430}"/>
              </a:ext>
            </a:extLst>
          </p:cNvPr>
          <p:cNvSpPr>
            <a:spLocks noGrp="1"/>
          </p:cNvSpPr>
          <p:nvPr>
            <p:ph type="title"/>
          </p:nvPr>
        </p:nvSpPr>
        <p:spPr>
          <a:xfrm>
            <a:off x="0" y="4614530"/>
            <a:ext cx="11995245" cy="2243470"/>
          </a:xfrm>
        </p:spPr>
        <p:txBody>
          <a:bodyPr>
            <a:noAutofit/>
          </a:bodyPr>
          <a:lstStyle/>
          <a:p>
            <a:pPr algn="r"/>
            <a:r>
              <a:rPr lang="en-US" sz="5000" dirty="0">
                <a:solidFill>
                  <a:schemeClr val="bg1"/>
                </a:solidFill>
                <a:latin typeface="Franklin Gothic Medium Cond" panose="020B0606030402020204" pitchFamily="34" charset="0"/>
              </a:rPr>
              <a:t>COUNCIL APPROVES THE PACK IS IN GOOD STANDING AND HAS THE CAPACITY</a:t>
            </a:r>
            <a:br>
              <a:rPr lang="en-US" sz="5000" dirty="0">
                <a:solidFill>
                  <a:schemeClr val="bg1"/>
                </a:solidFill>
                <a:latin typeface="Franklin Gothic Medium Cond" panose="020B0606030402020204" pitchFamily="34" charset="0"/>
              </a:rPr>
            </a:br>
            <a:r>
              <a:rPr lang="en-US" sz="5000" dirty="0">
                <a:solidFill>
                  <a:schemeClr val="bg1"/>
                </a:solidFill>
                <a:latin typeface="Franklin Gothic Medium Cond" panose="020B0606030402020204" pitchFamily="34" charset="0"/>
              </a:rPr>
              <a:t>(LEADERSHIP, FACILITIES, ETC.) TO PARTICIPATE</a:t>
            </a:r>
          </a:p>
        </p:txBody>
      </p:sp>
    </p:spTree>
    <p:extLst>
      <p:ext uri="{BB962C8B-B14F-4D97-AF65-F5344CB8AC3E}">
        <p14:creationId xmlns:p14="http://schemas.microsoft.com/office/powerpoint/2010/main" val="389345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0C0F92-4A19-44A5-A0DB-559CF90DE89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5" t="15612" r="25"/>
          <a:stretch/>
        </p:blipFill>
        <p:spPr>
          <a:xfrm>
            <a:off x="0" y="-2"/>
            <a:ext cx="12188952" cy="6858002"/>
          </a:xfrm>
          <a:prstGeom prst="rect">
            <a:avLst/>
          </a:prstGeom>
        </p:spPr>
      </p:pic>
      <p:sp>
        <p:nvSpPr>
          <p:cNvPr id="2" name="Title 1">
            <a:extLst>
              <a:ext uri="{FF2B5EF4-FFF2-40B4-BE49-F238E27FC236}">
                <a16:creationId xmlns:a16="http://schemas.microsoft.com/office/drawing/2014/main" id="{2D6213CA-1E79-4E9C-9209-39506AB2ABDD}"/>
              </a:ext>
            </a:extLst>
          </p:cNvPr>
          <p:cNvSpPr>
            <a:spLocks noGrp="1"/>
          </p:cNvSpPr>
          <p:nvPr>
            <p:ph type="title"/>
          </p:nvPr>
        </p:nvSpPr>
        <p:spPr>
          <a:xfrm>
            <a:off x="172779" y="4932397"/>
            <a:ext cx="11846442" cy="1702003"/>
          </a:xfrm>
        </p:spPr>
        <p:txBody>
          <a:bodyPr>
            <a:noAutofit/>
          </a:bodyPr>
          <a:lstStyle/>
          <a:p>
            <a:pPr algn="ctr"/>
            <a:r>
              <a:rPr lang="en-US" sz="5000" dirty="0">
                <a:solidFill>
                  <a:schemeClr val="bg1"/>
                </a:solidFill>
                <a:latin typeface="Franklin Gothic Medium Cond" panose="020B0606030402020204" pitchFamily="34" charset="0"/>
              </a:rPr>
              <a:t>CHARTERED PARTNER AND PACK COMMITTEE ADOPTS USE OF THE FAMILY PACK MODEL</a:t>
            </a:r>
          </a:p>
        </p:txBody>
      </p:sp>
    </p:spTree>
    <p:extLst>
      <p:ext uri="{BB962C8B-B14F-4D97-AF65-F5344CB8AC3E}">
        <p14:creationId xmlns:p14="http://schemas.microsoft.com/office/powerpoint/2010/main" val="3491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77A4ED-42D2-4E32-ABFD-8BCC990A292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5" t="15604" r="25"/>
          <a:stretch/>
        </p:blipFill>
        <p:spPr>
          <a:xfrm>
            <a:off x="0" y="0"/>
            <a:ext cx="12188952" cy="6858000"/>
          </a:xfrm>
          <a:prstGeom prst="rect">
            <a:avLst/>
          </a:prstGeom>
        </p:spPr>
      </p:pic>
      <p:sp>
        <p:nvSpPr>
          <p:cNvPr id="2" name="Title 1">
            <a:extLst>
              <a:ext uri="{FF2B5EF4-FFF2-40B4-BE49-F238E27FC236}">
                <a16:creationId xmlns:a16="http://schemas.microsoft.com/office/drawing/2014/main" id="{C1E04F82-39DD-4ECC-BE68-5D9C99653EB1}"/>
              </a:ext>
            </a:extLst>
          </p:cNvPr>
          <p:cNvSpPr>
            <a:spLocks noGrp="1"/>
          </p:cNvSpPr>
          <p:nvPr>
            <p:ph type="title"/>
          </p:nvPr>
        </p:nvSpPr>
        <p:spPr>
          <a:xfrm>
            <a:off x="838200" y="756721"/>
            <a:ext cx="10515600" cy="5344559"/>
          </a:xfrm>
        </p:spPr>
        <p:txBody>
          <a:bodyPr>
            <a:noAutofit/>
          </a:bodyPr>
          <a:lstStyle/>
          <a:p>
            <a:pPr algn="ctr"/>
            <a:r>
              <a:rPr lang="en-US" sz="5000" dirty="0">
                <a:solidFill>
                  <a:schemeClr val="bg1"/>
                </a:solidFill>
                <a:latin typeface="Franklin Gothic Medium Cond" panose="020B0606030402020204" pitchFamily="34" charset="0"/>
              </a:rPr>
              <a:t>LEADERS IN THE PACK</a:t>
            </a:r>
            <a:br>
              <a:rPr lang="en-US" sz="5000" dirty="0">
                <a:solidFill>
                  <a:schemeClr val="bg1"/>
                </a:solidFill>
                <a:latin typeface="Franklin Gothic Medium Cond" panose="020B0606030402020204" pitchFamily="34" charset="0"/>
              </a:rPr>
            </a:br>
            <a:r>
              <a:rPr lang="en-US" sz="5000" dirty="0">
                <a:solidFill>
                  <a:schemeClr val="bg1"/>
                </a:solidFill>
                <a:latin typeface="Franklin Gothic Medium Cond" panose="020B0606030402020204" pitchFamily="34" charset="0"/>
              </a:rPr>
              <a:t>ARE TRAINED IN</a:t>
            </a:r>
            <a:br>
              <a:rPr lang="en-US" sz="5000" dirty="0">
                <a:solidFill>
                  <a:schemeClr val="bg1"/>
                </a:solidFill>
                <a:latin typeface="Franklin Gothic Medium Cond" panose="020B0606030402020204" pitchFamily="34" charset="0"/>
              </a:rPr>
            </a:br>
            <a:r>
              <a:rPr lang="en-US" sz="5000" dirty="0">
                <a:solidFill>
                  <a:schemeClr val="bg1"/>
                </a:solidFill>
                <a:latin typeface="Franklin Gothic Medium Cond" panose="020B0606030402020204" pitchFamily="34" charset="0"/>
              </a:rPr>
              <a:t>THEIR POSITIONS</a:t>
            </a:r>
          </a:p>
        </p:txBody>
      </p:sp>
    </p:spTree>
    <p:extLst>
      <p:ext uri="{BB962C8B-B14F-4D97-AF65-F5344CB8AC3E}">
        <p14:creationId xmlns:p14="http://schemas.microsoft.com/office/powerpoint/2010/main" val="368240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B88C19-1D55-4602-BC3B-A520EB035D8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5" t="6690" r="25" b="9261"/>
          <a:stretch/>
        </p:blipFill>
        <p:spPr>
          <a:xfrm>
            <a:off x="0" y="1"/>
            <a:ext cx="12188952" cy="6858000"/>
          </a:xfrm>
          <a:prstGeom prst="rect">
            <a:avLst/>
          </a:prstGeom>
        </p:spPr>
      </p:pic>
      <p:sp>
        <p:nvSpPr>
          <p:cNvPr id="2" name="Title 1">
            <a:extLst>
              <a:ext uri="{FF2B5EF4-FFF2-40B4-BE49-F238E27FC236}">
                <a16:creationId xmlns:a16="http://schemas.microsoft.com/office/drawing/2014/main" id="{1BBD2BE1-2C6D-45A7-8264-CE7264B19AF6}"/>
              </a:ext>
            </a:extLst>
          </p:cNvPr>
          <p:cNvSpPr>
            <a:spLocks noGrp="1"/>
          </p:cNvSpPr>
          <p:nvPr>
            <p:ph type="title"/>
          </p:nvPr>
        </p:nvSpPr>
        <p:spPr>
          <a:xfrm>
            <a:off x="2317897" y="4054623"/>
            <a:ext cx="9556897" cy="2459962"/>
          </a:xfrm>
        </p:spPr>
        <p:txBody>
          <a:bodyPr>
            <a:noAutofit/>
          </a:bodyPr>
          <a:lstStyle/>
          <a:p>
            <a:pPr algn="r"/>
            <a:r>
              <a:rPr lang="en-US" sz="5000" dirty="0">
                <a:solidFill>
                  <a:schemeClr val="bg1"/>
                </a:solidFill>
                <a:latin typeface="Franklin Gothic Medium Cond" panose="020B0606030402020204" pitchFamily="34" charset="0"/>
              </a:rPr>
              <a:t>Program Plan developed with</a:t>
            </a:r>
            <a:br>
              <a:rPr lang="en-US" sz="5000" dirty="0">
                <a:solidFill>
                  <a:schemeClr val="bg1"/>
                </a:solidFill>
                <a:latin typeface="Franklin Gothic Medium Cond" panose="020B0606030402020204" pitchFamily="34" charset="0"/>
              </a:rPr>
            </a:br>
            <a:r>
              <a:rPr lang="en-US" sz="5000" dirty="0">
                <a:solidFill>
                  <a:schemeClr val="bg1"/>
                </a:solidFill>
                <a:latin typeface="Franklin Gothic Medium Cond" panose="020B0606030402020204" pitchFamily="34" charset="0"/>
              </a:rPr>
              <a:t>a timeline to accomplish all rank requirements by May 31, 2018</a:t>
            </a:r>
          </a:p>
        </p:txBody>
      </p:sp>
    </p:spTree>
    <p:extLst>
      <p:ext uri="{BB962C8B-B14F-4D97-AF65-F5344CB8AC3E}">
        <p14:creationId xmlns:p14="http://schemas.microsoft.com/office/powerpoint/2010/main" val="364912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3A52AB-EFCA-45A7-A387-88B0710EF36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5" t="11660" r="25" b="6046"/>
          <a:stretch/>
        </p:blipFill>
        <p:spPr>
          <a:xfrm>
            <a:off x="0" y="0"/>
            <a:ext cx="12188952" cy="6858000"/>
          </a:xfrm>
          <a:prstGeom prst="rect">
            <a:avLst/>
          </a:prstGeom>
        </p:spPr>
      </p:pic>
      <p:sp>
        <p:nvSpPr>
          <p:cNvPr id="2" name="Title 1">
            <a:extLst>
              <a:ext uri="{FF2B5EF4-FFF2-40B4-BE49-F238E27FC236}">
                <a16:creationId xmlns:a16="http://schemas.microsoft.com/office/drawing/2014/main" id="{5E08BC0A-5FFB-4E2F-809B-488AC9503C01}"/>
              </a:ext>
            </a:extLst>
          </p:cNvPr>
          <p:cNvSpPr>
            <a:spLocks noGrp="1"/>
          </p:cNvSpPr>
          <p:nvPr>
            <p:ph type="title"/>
          </p:nvPr>
        </p:nvSpPr>
        <p:spPr>
          <a:xfrm>
            <a:off x="572383" y="439550"/>
            <a:ext cx="10515600" cy="1325563"/>
          </a:xfrm>
        </p:spPr>
        <p:txBody>
          <a:bodyPr>
            <a:normAutofit/>
          </a:bodyPr>
          <a:lstStyle/>
          <a:p>
            <a:pPr algn="ctr"/>
            <a:r>
              <a:rPr lang="en-US" sz="5000" dirty="0">
                <a:latin typeface="Franklin Gothic Medium Cond" panose="020B0606030402020204" pitchFamily="34" charset="0"/>
              </a:rPr>
              <a:t>EARLY ADOPTERS AGREE TO:</a:t>
            </a:r>
          </a:p>
        </p:txBody>
      </p:sp>
      <p:sp>
        <p:nvSpPr>
          <p:cNvPr id="3" name="Content Placeholder 2">
            <a:extLst>
              <a:ext uri="{FF2B5EF4-FFF2-40B4-BE49-F238E27FC236}">
                <a16:creationId xmlns:a16="http://schemas.microsoft.com/office/drawing/2014/main" id="{7F544D26-E89B-4B86-83A9-4F54405F4D0D}"/>
              </a:ext>
            </a:extLst>
          </p:cNvPr>
          <p:cNvSpPr>
            <a:spLocks noGrp="1"/>
          </p:cNvSpPr>
          <p:nvPr>
            <p:ph idx="1"/>
          </p:nvPr>
        </p:nvSpPr>
        <p:spPr>
          <a:xfrm>
            <a:off x="1380461" y="1940611"/>
            <a:ext cx="9144000" cy="4290072"/>
          </a:xfrm>
        </p:spPr>
        <p:txBody>
          <a:bodyPr>
            <a:normAutofit lnSpcReduction="10000"/>
          </a:bodyPr>
          <a:lstStyle/>
          <a:p>
            <a:r>
              <a:rPr lang="en-US" dirty="0">
                <a:latin typeface="Franklin Gothic Medium Cond" panose="020B0606030402020204" pitchFamily="34" charset="0"/>
              </a:rPr>
              <a:t>Register a minimum of 4 girls into an existing pack in an all-girl den</a:t>
            </a:r>
          </a:p>
          <a:p>
            <a:r>
              <a:rPr lang="en-US" dirty="0">
                <a:latin typeface="Franklin Gothic Medium Cond" panose="020B0606030402020204" pitchFamily="34" charset="0"/>
              </a:rPr>
              <a:t>Use the Current Cub Scouting program and resources</a:t>
            </a:r>
          </a:p>
          <a:p>
            <a:r>
              <a:rPr lang="en-US" dirty="0">
                <a:latin typeface="Franklin Gothic Medium Cond" panose="020B0606030402020204" pitchFamily="34" charset="0"/>
              </a:rPr>
              <a:t>Uphold membership policies and follow the guidelines in the Unit Performance Guide</a:t>
            </a:r>
          </a:p>
          <a:p>
            <a:r>
              <a:rPr lang="en-US" dirty="0">
                <a:latin typeface="Franklin Gothic Medium Cond" panose="020B0606030402020204" pitchFamily="34" charset="0"/>
              </a:rPr>
              <a:t>Provide data and statistics on their activities and experiences to help improve the formal rollout; this information may also be used in marketing material and earned media.</a:t>
            </a:r>
          </a:p>
          <a:p>
            <a:r>
              <a:rPr lang="en-US" dirty="0">
                <a:latin typeface="Franklin Gothic Medium Cond" panose="020B0606030402020204" pitchFamily="34" charset="0"/>
              </a:rPr>
              <a:t>Early adopters may participate in Pack overnighters, Family Camping, Council-Organized Family Camps, Day Camps, and Resident Camp.</a:t>
            </a:r>
          </a:p>
          <a:p>
            <a:endParaRPr lang="en-US" dirty="0">
              <a:latin typeface="Franklin Gothic Medium Cond" panose="020B0606030402020204" pitchFamily="34" charset="0"/>
            </a:endParaRPr>
          </a:p>
          <a:p>
            <a:endParaRPr lang="en-US" dirty="0">
              <a:latin typeface="Franklin Gothic Medium Cond" panose="020B0606030402020204" pitchFamily="34" charset="0"/>
            </a:endParaRPr>
          </a:p>
        </p:txBody>
      </p:sp>
    </p:spTree>
    <p:extLst>
      <p:ext uri="{BB962C8B-B14F-4D97-AF65-F5344CB8AC3E}">
        <p14:creationId xmlns:p14="http://schemas.microsoft.com/office/powerpoint/2010/main" val="86381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F5E1A6-99AC-49AF-A909-92810B1FAD4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5596"/>
          <a:stretch/>
        </p:blipFill>
        <p:spPr>
          <a:xfrm>
            <a:off x="-1" y="1"/>
            <a:ext cx="12188952" cy="6858000"/>
          </a:xfrm>
          <a:prstGeom prst="rect">
            <a:avLst/>
          </a:prstGeom>
        </p:spPr>
      </p:pic>
      <p:sp>
        <p:nvSpPr>
          <p:cNvPr id="2" name="Title 1">
            <a:extLst>
              <a:ext uri="{FF2B5EF4-FFF2-40B4-BE49-F238E27FC236}">
                <a16:creationId xmlns:a16="http://schemas.microsoft.com/office/drawing/2014/main" id="{A75BBED4-C9A5-4E87-A4FF-F12D6C2281C5}"/>
              </a:ext>
            </a:extLst>
          </p:cNvPr>
          <p:cNvSpPr>
            <a:spLocks noGrp="1"/>
          </p:cNvSpPr>
          <p:nvPr>
            <p:ph type="title"/>
          </p:nvPr>
        </p:nvSpPr>
        <p:spPr>
          <a:xfrm>
            <a:off x="838200" y="5532437"/>
            <a:ext cx="10515600" cy="1325563"/>
          </a:xfrm>
        </p:spPr>
        <p:txBody>
          <a:bodyPr>
            <a:normAutofit/>
          </a:bodyPr>
          <a:lstStyle/>
          <a:p>
            <a:pPr algn="ctr"/>
            <a:r>
              <a:rPr lang="en-US" sz="5000" dirty="0">
                <a:solidFill>
                  <a:schemeClr val="bg1"/>
                </a:solidFill>
                <a:latin typeface="Franklin Gothic Medium Cond" panose="020B0606030402020204" pitchFamily="34" charset="0"/>
              </a:rPr>
              <a:t>FAMILY.SCOUTING@SCOUTING.ORG</a:t>
            </a:r>
          </a:p>
        </p:txBody>
      </p:sp>
    </p:spTree>
    <p:extLst>
      <p:ext uri="{BB962C8B-B14F-4D97-AF65-F5344CB8AC3E}">
        <p14:creationId xmlns:p14="http://schemas.microsoft.com/office/powerpoint/2010/main" val="354821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912582-C282-49EF-A58F-FF29C8519EE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0748" r="15210"/>
          <a:stretch/>
        </p:blipFill>
        <p:spPr>
          <a:xfrm>
            <a:off x="0" y="0"/>
            <a:ext cx="7615989" cy="6858000"/>
          </a:xfrm>
          <a:prstGeom prst="rect">
            <a:avLst/>
          </a:prstGeom>
        </p:spPr>
      </p:pic>
      <p:pic>
        <p:nvPicPr>
          <p:cNvPr id="7" name="Picture 6">
            <a:extLst>
              <a:ext uri="{FF2B5EF4-FFF2-40B4-BE49-F238E27FC236}">
                <a16:creationId xmlns:a16="http://schemas.microsoft.com/office/drawing/2014/main" id="{6D779C3D-118D-40A5-86E9-9F7699E42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893" y="1143000"/>
            <a:ext cx="4572000" cy="4572000"/>
          </a:xfrm>
          <a:prstGeom prst="rect">
            <a:avLst/>
          </a:prstGeom>
        </p:spPr>
      </p:pic>
      <p:pic>
        <p:nvPicPr>
          <p:cNvPr id="5" name="Picture 4">
            <a:extLst>
              <a:ext uri="{FF2B5EF4-FFF2-40B4-BE49-F238E27FC236}">
                <a16:creationId xmlns:a16="http://schemas.microsoft.com/office/drawing/2014/main" id="{07ACF7A0-E16E-40FE-9407-81CF3303A149}"/>
              </a:ext>
            </a:extLst>
          </p:cNvPr>
          <p:cNvPicPr>
            <a:picLocks noChangeAspect="1"/>
          </p:cNvPicPr>
          <p:nvPr/>
        </p:nvPicPr>
        <p:blipFill rotWithShape="1">
          <a:blip r:embed="rId4">
            <a:extLst>
              <a:ext uri="{28A0092B-C50C-407E-A947-70E740481C1C}">
                <a14:useLocalDpi xmlns:a14="http://schemas.microsoft.com/office/drawing/2010/main" val="0"/>
              </a:ext>
            </a:extLst>
          </a:blip>
          <a:srcRect l="26458" r="29026"/>
          <a:stretch/>
        </p:blipFill>
        <p:spPr>
          <a:xfrm>
            <a:off x="7615989" y="0"/>
            <a:ext cx="4576012" cy="6858000"/>
          </a:xfrm>
          <a:prstGeom prst="rect">
            <a:avLst/>
          </a:prstGeom>
        </p:spPr>
      </p:pic>
    </p:spTree>
    <p:extLst>
      <p:ext uri="{BB962C8B-B14F-4D97-AF65-F5344CB8AC3E}">
        <p14:creationId xmlns:p14="http://schemas.microsoft.com/office/powerpoint/2010/main" val="213585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E4D66-D41E-4B1C-B7BF-157A0D398C4D}"/>
              </a:ext>
            </a:extLst>
          </p:cNvPr>
          <p:cNvPicPr>
            <a:picLocks noChangeAspect="1"/>
          </p:cNvPicPr>
          <p:nvPr/>
        </p:nvPicPr>
        <p:blipFill rotWithShape="1">
          <a:blip r:embed="rId2">
            <a:extLst>
              <a:ext uri="{28A0092B-C50C-407E-A947-70E740481C1C}">
                <a14:useLocalDpi xmlns:a14="http://schemas.microsoft.com/office/drawing/2010/main" val="0"/>
              </a:ext>
            </a:extLst>
          </a:blip>
          <a:srcRect t="28267" r="29733" b="29600"/>
          <a:stretch/>
        </p:blipFill>
        <p:spPr>
          <a:xfrm>
            <a:off x="4559808" y="0"/>
            <a:ext cx="7624824" cy="6858000"/>
          </a:xfrm>
          <a:prstGeom prst="rect">
            <a:avLst/>
          </a:prstGeom>
        </p:spPr>
      </p:pic>
      <p:pic>
        <p:nvPicPr>
          <p:cNvPr id="11" name="Picture 10">
            <a:extLst>
              <a:ext uri="{FF2B5EF4-FFF2-40B4-BE49-F238E27FC236}">
                <a16:creationId xmlns:a16="http://schemas.microsoft.com/office/drawing/2014/main" id="{0F3D158C-8269-4E5C-B1B8-5F118B978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59808" cy="6833199"/>
          </a:xfrm>
          <a:prstGeom prst="rect">
            <a:avLst/>
          </a:prstGeom>
        </p:spPr>
      </p:pic>
      <p:sp>
        <p:nvSpPr>
          <p:cNvPr id="6" name="Rectangle 5">
            <a:extLst>
              <a:ext uri="{FF2B5EF4-FFF2-40B4-BE49-F238E27FC236}">
                <a16:creationId xmlns:a16="http://schemas.microsoft.com/office/drawing/2014/main" id="{940652C4-EAF9-498E-9D3C-C39BCD992FA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F498D-67E6-4A88-8236-99C17F4D6C86}"/>
              </a:ext>
            </a:extLst>
          </p:cNvPr>
          <p:cNvSpPr>
            <a:spLocks noGrp="1"/>
          </p:cNvSpPr>
          <p:nvPr>
            <p:ph type="title"/>
          </p:nvPr>
        </p:nvSpPr>
        <p:spPr/>
        <p:txBody>
          <a:bodyPr>
            <a:normAutofit/>
          </a:bodyPr>
          <a:lstStyle/>
          <a:p>
            <a:pPr algn="ctr"/>
            <a:r>
              <a:rPr lang="en-US" sz="5000" dirty="0">
                <a:solidFill>
                  <a:schemeClr val="bg1"/>
                </a:solidFill>
                <a:latin typeface="Franklin Gothic Medium Cond" panose="020B0606030402020204" pitchFamily="34" charset="0"/>
              </a:rPr>
              <a:t>CUB SCOUT GIRLS</a:t>
            </a:r>
          </a:p>
        </p:txBody>
      </p:sp>
    </p:spTree>
    <p:extLst>
      <p:ext uri="{BB962C8B-B14F-4D97-AF65-F5344CB8AC3E}">
        <p14:creationId xmlns:p14="http://schemas.microsoft.com/office/powerpoint/2010/main" val="422373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Box 251">
            <a:extLst>
              <a:ext uri="{FF2B5EF4-FFF2-40B4-BE49-F238E27FC236}">
                <a16:creationId xmlns:a16="http://schemas.microsoft.com/office/drawing/2014/main" id="{CF16348C-3276-4AB3-842C-0BC4DC7E8ECB}"/>
              </a:ext>
            </a:extLst>
          </p:cNvPr>
          <p:cNvSpPr txBox="1"/>
          <p:nvPr/>
        </p:nvSpPr>
        <p:spPr>
          <a:xfrm>
            <a:off x="1918275" y="669011"/>
            <a:ext cx="9968923" cy="707886"/>
          </a:xfrm>
          <a:prstGeom prst="rect">
            <a:avLst/>
          </a:prstGeom>
          <a:noFill/>
        </p:spPr>
        <p:txBody>
          <a:bodyPr wrap="square" rtlCol="0">
            <a:spAutoFit/>
          </a:bodyPr>
          <a:lstStyle/>
          <a:p>
            <a:pPr algn="ctr"/>
            <a:r>
              <a:rPr lang="en-US" sz="4000" b="1" dirty="0"/>
              <a:t>Two Deep Leadership Requirements </a:t>
            </a:r>
          </a:p>
        </p:txBody>
      </p:sp>
      <p:pic>
        <p:nvPicPr>
          <p:cNvPr id="260" name="Picture 2" descr="Image result for cub scouts">
            <a:extLst>
              <a:ext uri="{FF2B5EF4-FFF2-40B4-BE49-F238E27FC236}">
                <a16:creationId xmlns:a16="http://schemas.microsoft.com/office/drawing/2014/main" id="{70804752-D00A-4D32-B8A2-C071A7EBEA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12" y="308907"/>
            <a:ext cx="1551207" cy="1551207"/>
          </a:xfrm>
          <a:prstGeom prst="rect">
            <a:avLst/>
          </a:prstGeom>
          <a:noFill/>
          <a:extLst>
            <a:ext uri="{909E8E84-426E-40DD-AFC4-6F175D3DCCD1}">
              <a14:hiddenFill xmlns:a14="http://schemas.microsoft.com/office/drawing/2010/main">
                <a:solidFill>
                  <a:srgbClr val="FFFFFF"/>
                </a:solidFill>
              </a14:hiddenFill>
            </a:ext>
          </a:extLst>
        </p:spPr>
      </p:pic>
      <p:grpSp>
        <p:nvGrpSpPr>
          <p:cNvPr id="155" name="Group 154">
            <a:extLst>
              <a:ext uri="{FF2B5EF4-FFF2-40B4-BE49-F238E27FC236}">
                <a16:creationId xmlns:a16="http://schemas.microsoft.com/office/drawing/2014/main" id="{C460DD08-5A3D-4DC5-AF9E-BDF0138048A1}"/>
              </a:ext>
            </a:extLst>
          </p:cNvPr>
          <p:cNvGrpSpPr/>
          <p:nvPr/>
        </p:nvGrpSpPr>
        <p:grpSpPr>
          <a:xfrm>
            <a:off x="6032201" y="2161039"/>
            <a:ext cx="3861076" cy="4418587"/>
            <a:chOff x="669851" y="2108216"/>
            <a:chExt cx="3253563" cy="4418587"/>
          </a:xfrm>
        </p:grpSpPr>
        <p:sp>
          <p:nvSpPr>
            <p:cNvPr id="156" name="Rectangle 155">
              <a:extLst>
                <a:ext uri="{FF2B5EF4-FFF2-40B4-BE49-F238E27FC236}">
                  <a16:creationId xmlns:a16="http://schemas.microsoft.com/office/drawing/2014/main" id="{9EC038B8-AD8D-4FD0-8CA4-FA26F2A423F5}"/>
                </a:ext>
              </a:extLst>
            </p:cNvPr>
            <p:cNvSpPr/>
            <p:nvPr/>
          </p:nvSpPr>
          <p:spPr>
            <a:xfrm>
              <a:off x="669851" y="2108216"/>
              <a:ext cx="3253563" cy="44185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D2B52A21-7315-4E54-938D-8015E4001A22}"/>
                </a:ext>
              </a:extLst>
            </p:cNvPr>
            <p:cNvSpPr txBox="1"/>
            <p:nvPr/>
          </p:nvSpPr>
          <p:spPr>
            <a:xfrm>
              <a:off x="839972" y="2262318"/>
              <a:ext cx="2849608" cy="830997"/>
            </a:xfrm>
            <a:prstGeom prst="rect">
              <a:avLst/>
            </a:prstGeom>
            <a:noFill/>
          </p:spPr>
          <p:txBody>
            <a:bodyPr wrap="square" rtlCol="0">
              <a:spAutoFit/>
            </a:bodyPr>
            <a:lstStyle/>
            <a:p>
              <a:pPr algn="ctr"/>
              <a:r>
                <a:rPr lang="en-US" sz="2400" b="1" dirty="0"/>
                <a:t>For all Girl Dens</a:t>
              </a:r>
            </a:p>
            <a:p>
              <a:pPr algn="ctr"/>
              <a:endParaRPr lang="en-US" sz="2400" dirty="0"/>
            </a:p>
          </p:txBody>
        </p:sp>
      </p:grpSp>
      <p:grpSp>
        <p:nvGrpSpPr>
          <p:cNvPr id="17" name="Group 16">
            <a:extLst>
              <a:ext uri="{FF2B5EF4-FFF2-40B4-BE49-F238E27FC236}">
                <a16:creationId xmlns:a16="http://schemas.microsoft.com/office/drawing/2014/main" id="{52B2DE97-D851-4F48-BBB0-B06230BAB88D}"/>
              </a:ext>
            </a:extLst>
          </p:cNvPr>
          <p:cNvGrpSpPr/>
          <p:nvPr/>
        </p:nvGrpSpPr>
        <p:grpSpPr>
          <a:xfrm>
            <a:off x="1751682" y="2173789"/>
            <a:ext cx="3911309" cy="4418587"/>
            <a:chOff x="669851" y="2108217"/>
            <a:chExt cx="3253563" cy="4418587"/>
          </a:xfrm>
        </p:grpSpPr>
        <p:sp>
          <p:nvSpPr>
            <p:cNvPr id="18" name="Rectangle 17">
              <a:extLst>
                <a:ext uri="{FF2B5EF4-FFF2-40B4-BE49-F238E27FC236}">
                  <a16:creationId xmlns:a16="http://schemas.microsoft.com/office/drawing/2014/main" id="{C2ECC6CE-E085-4E2A-B2DE-91A7BB373C82}"/>
                </a:ext>
              </a:extLst>
            </p:cNvPr>
            <p:cNvSpPr/>
            <p:nvPr/>
          </p:nvSpPr>
          <p:spPr>
            <a:xfrm>
              <a:off x="669851" y="2108217"/>
              <a:ext cx="3253563" cy="44185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CD27F08-6F6B-4DD9-9765-4703BF7625E9}"/>
                </a:ext>
              </a:extLst>
            </p:cNvPr>
            <p:cNvSpPr txBox="1"/>
            <p:nvPr/>
          </p:nvSpPr>
          <p:spPr>
            <a:xfrm>
              <a:off x="871828" y="2262319"/>
              <a:ext cx="2849608" cy="461665"/>
            </a:xfrm>
            <a:prstGeom prst="rect">
              <a:avLst/>
            </a:prstGeom>
            <a:noFill/>
          </p:spPr>
          <p:txBody>
            <a:bodyPr wrap="square" rtlCol="0">
              <a:spAutoFit/>
            </a:bodyPr>
            <a:lstStyle/>
            <a:p>
              <a:pPr algn="ctr"/>
              <a:r>
                <a:rPr lang="en-US" sz="2400" b="1" dirty="0"/>
                <a:t>For All Boy Dens </a:t>
              </a:r>
            </a:p>
          </p:txBody>
        </p:sp>
        <p:sp>
          <p:nvSpPr>
            <p:cNvPr id="20" name="TextBox 19">
              <a:extLst>
                <a:ext uri="{FF2B5EF4-FFF2-40B4-BE49-F238E27FC236}">
                  <a16:creationId xmlns:a16="http://schemas.microsoft.com/office/drawing/2014/main" id="{F13A0FC7-740A-43D6-8851-C4DCCE73FC03}"/>
                </a:ext>
              </a:extLst>
            </p:cNvPr>
            <p:cNvSpPr txBox="1"/>
            <p:nvPr/>
          </p:nvSpPr>
          <p:spPr>
            <a:xfrm>
              <a:off x="889684" y="3175359"/>
              <a:ext cx="2849608" cy="2308324"/>
            </a:xfrm>
            <a:prstGeom prst="rect">
              <a:avLst/>
            </a:prstGeom>
            <a:noFill/>
          </p:spPr>
          <p:txBody>
            <a:bodyPr wrap="square" rtlCol="0">
              <a:spAutoFit/>
            </a:bodyPr>
            <a:lstStyle/>
            <a:p>
              <a:pPr algn="ctr"/>
              <a:r>
                <a:rPr lang="en-US" sz="2400" dirty="0"/>
                <a:t>No Change</a:t>
              </a:r>
            </a:p>
            <a:p>
              <a:pPr algn="ctr"/>
              <a:endParaRPr lang="en-US" sz="2400" dirty="0"/>
            </a:p>
            <a:p>
              <a:pPr algn="ctr"/>
              <a:r>
                <a:rPr lang="en-US" sz="2400" dirty="0"/>
                <a:t>One registered adult leader and one other adult, one of which must be 21 years old.</a:t>
              </a:r>
            </a:p>
          </p:txBody>
        </p:sp>
      </p:grpSp>
      <p:sp>
        <p:nvSpPr>
          <p:cNvPr id="21" name="TextBox 20">
            <a:extLst>
              <a:ext uri="{FF2B5EF4-FFF2-40B4-BE49-F238E27FC236}">
                <a16:creationId xmlns:a16="http://schemas.microsoft.com/office/drawing/2014/main" id="{208C881A-32AE-4D34-8917-6E1F136888E2}"/>
              </a:ext>
            </a:extLst>
          </p:cNvPr>
          <p:cNvSpPr txBox="1"/>
          <p:nvPr/>
        </p:nvSpPr>
        <p:spPr>
          <a:xfrm>
            <a:off x="6330554" y="3300240"/>
            <a:ext cx="3285227" cy="2677656"/>
          </a:xfrm>
          <a:prstGeom prst="rect">
            <a:avLst/>
          </a:prstGeom>
          <a:noFill/>
        </p:spPr>
        <p:txBody>
          <a:bodyPr wrap="square" rtlCol="0">
            <a:spAutoFit/>
          </a:bodyPr>
          <a:lstStyle/>
          <a:p>
            <a:pPr algn="ctr"/>
            <a:r>
              <a:rPr lang="en-US" sz="2400" dirty="0"/>
              <a:t>One registered adult leader and one other adult, one of which must be 21 years old, and a Youth Protection trained adult female must be present.</a:t>
            </a:r>
          </a:p>
        </p:txBody>
      </p:sp>
    </p:spTree>
    <p:extLst>
      <p:ext uri="{BB962C8B-B14F-4D97-AF65-F5344CB8AC3E}">
        <p14:creationId xmlns:p14="http://schemas.microsoft.com/office/powerpoint/2010/main" val="112434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Box 536"/>
          <p:cNvSpPr txBox="1"/>
          <p:nvPr/>
        </p:nvSpPr>
        <p:spPr>
          <a:xfrm>
            <a:off x="1697951" y="249750"/>
            <a:ext cx="10098935" cy="707886"/>
          </a:xfrm>
          <a:prstGeom prst="rect">
            <a:avLst/>
          </a:prstGeom>
          <a:noFill/>
        </p:spPr>
        <p:txBody>
          <a:bodyPr wrap="square" rtlCol="0">
            <a:spAutoFit/>
          </a:bodyPr>
          <a:lstStyle/>
          <a:p>
            <a:pPr algn="ctr"/>
            <a:r>
              <a:rPr lang="en-US" sz="4000" b="1" dirty="0"/>
              <a:t>Camping and Overnight Activities</a:t>
            </a:r>
          </a:p>
        </p:txBody>
      </p:sp>
      <p:sp>
        <p:nvSpPr>
          <p:cNvPr id="31" name="TextBox 30">
            <a:extLst>
              <a:ext uri="{FF2B5EF4-FFF2-40B4-BE49-F238E27FC236}">
                <a16:creationId xmlns:a16="http://schemas.microsoft.com/office/drawing/2014/main" id="{05F9D69E-5DDB-477A-8F52-0694D8B05127}"/>
              </a:ext>
            </a:extLst>
          </p:cNvPr>
          <p:cNvSpPr txBox="1"/>
          <p:nvPr/>
        </p:nvSpPr>
        <p:spPr>
          <a:xfrm>
            <a:off x="6075485" y="2092982"/>
            <a:ext cx="5620330" cy="2554545"/>
          </a:xfrm>
          <a:prstGeom prst="rect">
            <a:avLst/>
          </a:prstGeom>
          <a:noFill/>
        </p:spPr>
        <p:txBody>
          <a:bodyPr wrap="square" rtlCol="0">
            <a:spAutoFit/>
          </a:bodyPr>
          <a:lstStyle/>
          <a:p>
            <a:pPr algn="ctr"/>
            <a:endParaRPr lang="en-US" sz="2000" dirty="0"/>
          </a:p>
          <a:p>
            <a:r>
              <a:rPr lang="en-US" sz="2000" dirty="0"/>
              <a:t>Male and female adult leaders must be present for all overnight Scouting trips and outings, even those including parent and child, unless all youth and adults are the same gender.  Both male and female adult leaders must be 21 years of age or older and currently Youth Protection trained, and at least one must be a registered member of the BSA.</a:t>
            </a:r>
          </a:p>
        </p:txBody>
      </p:sp>
      <p:pic>
        <p:nvPicPr>
          <p:cNvPr id="2050" name="Picture 2" descr="Image result for cub scouts">
            <a:extLst>
              <a:ext uri="{FF2B5EF4-FFF2-40B4-BE49-F238E27FC236}">
                <a16:creationId xmlns:a16="http://schemas.microsoft.com/office/drawing/2014/main" id="{A999BC05-B8AD-430F-90CB-2DA400E46DF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8879" y="275616"/>
            <a:ext cx="972312" cy="9723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613013A-DD8B-40B1-8F0E-FD194F6CE04A}"/>
              </a:ext>
            </a:extLst>
          </p:cNvPr>
          <p:cNvSpPr/>
          <p:nvPr/>
        </p:nvSpPr>
        <p:spPr>
          <a:xfrm>
            <a:off x="479499" y="1525803"/>
            <a:ext cx="4769509" cy="1569660"/>
          </a:xfrm>
          <a:prstGeom prst="rect">
            <a:avLst/>
          </a:prstGeom>
        </p:spPr>
        <p:txBody>
          <a:bodyPr wrap="square">
            <a:spAutoFit/>
          </a:bodyPr>
          <a:lstStyle/>
          <a:p>
            <a:pPr algn="ctr"/>
            <a:r>
              <a:rPr lang="en-US" sz="2400" b="1" dirty="0"/>
              <a:t>Cub Scout overnight activities are designed to be family events where the parent(s) or legal guardian participates with the Cub Scout. </a:t>
            </a:r>
          </a:p>
        </p:txBody>
      </p:sp>
      <p:sp>
        <p:nvSpPr>
          <p:cNvPr id="2" name="Rectangle 1">
            <a:extLst>
              <a:ext uri="{FF2B5EF4-FFF2-40B4-BE49-F238E27FC236}">
                <a16:creationId xmlns:a16="http://schemas.microsoft.com/office/drawing/2014/main" id="{6C7239A3-307D-420B-A612-D135E906E3CD}"/>
              </a:ext>
            </a:extLst>
          </p:cNvPr>
          <p:cNvSpPr/>
          <p:nvPr/>
        </p:nvSpPr>
        <p:spPr>
          <a:xfrm>
            <a:off x="230923" y="1438441"/>
            <a:ext cx="5264270" cy="50326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6024E226-F60F-45E7-AC91-408AB6623BBC}"/>
              </a:ext>
            </a:extLst>
          </p:cNvPr>
          <p:cNvSpPr/>
          <p:nvPr/>
        </p:nvSpPr>
        <p:spPr>
          <a:xfrm>
            <a:off x="478303" y="3295292"/>
            <a:ext cx="4769509" cy="3046988"/>
          </a:xfrm>
          <a:prstGeom prst="rect">
            <a:avLst/>
          </a:prstGeom>
        </p:spPr>
        <p:txBody>
          <a:bodyPr wrap="square">
            <a:spAutoFit/>
          </a:bodyPr>
          <a:lstStyle/>
          <a:p>
            <a:pPr algn="ctr"/>
            <a:r>
              <a:rPr lang="en-US" sz="2400" dirty="0"/>
              <a:t>No Change</a:t>
            </a:r>
          </a:p>
          <a:p>
            <a:endParaRPr lang="en-US" sz="2400" dirty="0"/>
          </a:p>
          <a:p>
            <a:r>
              <a:rPr lang="en-US" sz="2400" dirty="0"/>
              <a:t>A minimum of two registered adult leaders, or one registered leader and a participating Scout’s parent or another adult is required for all trips and outings.  One of these adults must be 21 years of age or older.</a:t>
            </a:r>
          </a:p>
        </p:txBody>
      </p:sp>
      <p:sp>
        <p:nvSpPr>
          <p:cNvPr id="126" name="Rectangle 125">
            <a:extLst>
              <a:ext uri="{FF2B5EF4-FFF2-40B4-BE49-F238E27FC236}">
                <a16:creationId xmlns:a16="http://schemas.microsoft.com/office/drawing/2014/main" id="{F9E8762A-C416-452D-A585-9126990FF9E3}"/>
              </a:ext>
            </a:extLst>
          </p:cNvPr>
          <p:cNvSpPr/>
          <p:nvPr/>
        </p:nvSpPr>
        <p:spPr>
          <a:xfrm>
            <a:off x="5908431" y="1438681"/>
            <a:ext cx="5946791" cy="50324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2AE931-8814-433D-ABB7-C7C4E41D9E46}"/>
              </a:ext>
            </a:extLst>
          </p:cNvPr>
          <p:cNvSpPr/>
          <p:nvPr/>
        </p:nvSpPr>
        <p:spPr>
          <a:xfrm>
            <a:off x="6075485" y="1565529"/>
            <a:ext cx="5495192" cy="461665"/>
          </a:xfrm>
          <a:prstGeom prst="rect">
            <a:avLst/>
          </a:prstGeom>
        </p:spPr>
        <p:txBody>
          <a:bodyPr wrap="square">
            <a:spAutoFit/>
          </a:bodyPr>
          <a:lstStyle/>
          <a:p>
            <a:pPr algn="ctr"/>
            <a:r>
              <a:rPr lang="en-US" sz="2400" b="1" dirty="0"/>
              <a:t>Pack and </a:t>
            </a:r>
            <a:r>
              <a:rPr lang="en-US" sz="2400" b="1" dirty="0" err="1"/>
              <a:t>Webelos</a:t>
            </a:r>
            <a:r>
              <a:rPr lang="en-US" sz="2400" b="1" dirty="0"/>
              <a:t> Den Overnighters</a:t>
            </a:r>
          </a:p>
        </p:txBody>
      </p:sp>
      <p:sp>
        <p:nvSpPr>
          <p:cNvPr id="3" name="TextBox 2">
            <a:extLst>
              <a:ext uri="{FF2B5EF4-FFF2-40B4-BE49-F238E27FC236}">
                <a16:creationId xmlns:a16="http://schemas.microsoft.com/office/drawing/2014/main" id="{D84E90CE-B819-48DB-A5C5-5E47A7E20F54}"/>
              </a:ext>
            </a:extLst>
          </p:cNvPr>
          <p:cNvSpPr txBox="1"/>
          <p:nvPr/>
        </p:nvSpPr>
        <p:spPr>
          <a:xfrm>
            <a:off x="6181790" y="4993385"/>
            <a:ext cx="2593731" cy="1015663"/>
          </a:xfrm>
          <a:prstGeom prst="rect">
            <a:avLst/>
          </a:prstGeom>
          <a:noFill/>
        </p:spPr>
        <p:txBody>
          <a:bodyPr wrap="square" rtlCol="0">
            <a:spAutoFit/>
          </a:bodyPr>
          <a:lstStyle/>
          <a:p>
            <a:r>
              <a:rPr lang="en-US" sz="2000" b="1" dirty="0"/>
              <a:t>If all boy Den or Pack all adult leadership may be male.</a:t>
            </a:r>
          </a:p>
        </p:txBody>
      </p:sp>
      <p:sp>
        <p:nvSpPr>
          <p:cNvPr id="14" name="TextBox 13">
            <a:extLst>
              <a:ext uri="{FF2B5EF4-FFF2-40B4-BE49-F238E27FC236}">
                <a16:creationId xmlns:a16="http://schemas.microsoft.com/office/drawing/2014/main" id="{AFAD9903-CEEB-4B48-AABE-4A18ED1DEAD7}"/>
              </a:ext>
            </a:extLst>
          </p:cNvPr>
          <p:cNvSpPr txBox="1"/>
          <p:nvPr/>
        </p:nvSpPr>
        <p:spPr>
          <a:xfrm>
            <a:off x="9018506" y="4955304"/>
            <a:ext cx="2593731" cy="1015663"/>
          </a:xfrm>
          <a:prstGeom prst="rect">
            <a:avLst/>
          </a:prstGeom>
          <a:noFill/>
        </p:spPr>
        <p:txBody>
          <a:bodyPr wrap="square" rtlCol="0">
            <a:spAutoFit/>
          </a:bodyPr>
          <a:lstStyle/>
          <a:p>
            <a:r>
              <a:rPr lang="en-US" sz="2000" b="1" dirty="0"/>
              <a:t>If all girl Den or Pack all adult leadership may be female.</a:t>
            </a:r>
          </a:p>
        </p:txBody>
      </p:sp>
    </p:spTree>
    <p:extLst>
      <p:ext uri="{BB962C8B-B14F-4D97-AF65-F5344CB8AC3E}">
        <p14:creationId xmlns:p14="http://schemas.microsoft.com/office/powerpoint/2010/main" val="280214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5FB637-7915-40BC-AFD8-EACB9458CF1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1507"/>
          <a:stretch/>
        </p:blipFill>
        <p:spPr>
          <a:xfrm>
            <a:off x="-1" y="0"/>
            <a:ext cx="12188952" cy="6858000"/>
          </a:xfrm>
          <a:prstGeom prst="rect">
            <a:avLst/>
          </a:prstGeom>
        </p:spPr>
      </p:pic>
      <p:sp>
        <p:nvSpPr>
          <p:cNvPr id="4" name="Rectangle 3">
            <a:extLst>
              <a:ext uri="{FF2B5EF4-FFF2-40B4-BE49-F238E27FC236}">
                <a16:creationId xmlns:a16="http://schemas.microsoft.com/office/drawing/2014/main" id="{FD38B42E-AC2E-42A8-8B88-D6B7C5B72C10}"/>
              </a:ext>
            </a:extLst>
          </p:cNvPr>
          <p:cNvSpPr/>
          <p:nvPr/>
        </p:nvSpPr>
        <p:spPr>
          <a:xfrm>
            <a:off x="1" y="218393"/>
            <a:ext cx="11958440" cy="5262979"/>
          </a:xfrm>
          <a:prstGeom prst="rect">
            <a:avLst/>
          </a:prstGeom>
        </p:spPr>
        <p:txBody>
          <a:bodyPr wrap="square">
            <a:spAutoFit/>
          </a:bodyPr>
          <a:lstStyle/>
          <a:p>
            <a:pPr algn="r"/>
            <a:r>
              <a:rPr lang="en-US" sz="4800" dirty="0">
                <a:solidFill>
                  <a:schemeClr val="bg1"/>
                </a:solidFill>
                <a:latin typeface="Franklin Gothic Medium Cond" panose="020B0606030402020204" pitchFamily="34" charset="0"/>
              </a:rPr>
              <a:t>No adult may share a tent with the opposite sex unless he or she is that adult’s spouse.</a:t>
            </a:r>
          </a:p>
          <a:p>
            <a:pPr algn="r"/>
            <a:r>
              <a:rPr lang="en-US" sz="4800" dirty="0">
                <a:solidFill>
                  <a:schemeClr val="bg1"/>
                </a:solidFill>
                <a:latin typeface="Franklin Gothic Medium Cond" panose="020B0606030402020204" pitchFamily="34" charset="0"/>
              </a:rPr>
              <a:t>No youth may share a tent with an adult or a person of the opposite sex other than a family member or guardian. Assigning youth members more than two years apart in age to sleep in the same tent should be avoided unless the youth are relatives.</a:t>
            </a:r>
          </a:p>
        </p:txBody>
      </p:sp>
    </p:spTree>
    <p:extLst>
      <p:ext uri="{BB962C8B-B14F-4D97-AF65-F5344CB8AC3E}">
        <p14:creationId xmlns:p14="http://schemas.microsoft.com/office/powerpoint/2010/main" val="381386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7CC1DE-F473-40C8-BA8C-8728AD9161A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5480"/>
          <a:stretch/>
        </p:blipFill>
        <p:spPr>
          <a:xfrm>
            <a:off x="-1" y="0"/>
            <a:ext cx="12188952" cy="6858000"/>
          </a:xfrm>
          <a:prstGeom prst="rect">
            <a:avLst/>
          </a:prstGeom>
        </p:spPr>
      </p:pic>
      <p:sp>
        <p:nvSpPr>
          <p:cNvPr id="3" name="Content Placeholder 2">
            <a:extLst>
              <a:ext uri="{FF2B5EF4-FFF2-40B4-BE49-F238E27FC236}">
                <a16:creationId xmlns:a16="http://schemas.microsoft.com/office/drawing/2014/main" id="{F05DE6A3-E045-44DC-9FBD-6F699FA397F7}"/>
              </a:ext>
            </a:extLst>
          </p:cNvPr>
          <p:cNvSpPr>
            <a:spLocks noGrp="1"/>
          </p:cNvSpPr>
          <p:nvPr>
            <p:ph idx="1"/>
          </p:nvPr>
        </p:nvSpPr>
        <p:spPr>
          <a:xfrm>
            <a:off x="609600" y="1567647"/>
            <a:ext cx="10972800" cy="3722706"/>
          </a:xfrm>
        </p:spPr>
        <p:txBody>
          <a:bodyPr>
            <a:normAutofit/>
          </a:bodyPr>
          <a:lstStyle/>
          <a:p>
            <a:pPr marL="0" indent="0" algn="ctr">
              <a:buNone/>
            </a:pPr>
            <a:r>
              <a:rPr lang="en-US" sz="5000" dirty="0">
                <a:solidFill>
                  <a:schemeClr val="bg1"/>
                </a:solidFill>
                <a:latin typeface="Franklin Gothic Medium Cond" panose="020B0606030402020204" pitchFamily="34" charset="0"/>
              </a:rPr>
              <a:t>Whenever possible, separate shower and latrine facilities should be provided for male/female adults and youth.  If separate facilities are not available, separate shower times must be scheduled and clearly posted.</a:t>
            </a:r>
          </a:p>
        </p:txBody>
      </p:sp>
    </p:spTree>
    <p:extLst>
      <p:ext uri="{BB962C8B-B14F-4D97-AF65-F5344CB8AC3E}">
        <p14:creationId xmlns:p14="http://schemas.microsoft.com/office/powerpoint/2010/main" val="414445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0402E-00E0-45D3-8F71-34E5FDC160B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7802" b="7802"/>
          <a:stretch/>
        </p:blipFill>
        <p:spPr>
          <a:xfrm>
            <a:off x="0" y="0"/>
            <a:ext cx="12188952" cy="6858000"/>
          </a:xfrm>
          <a:prstGeom prst="rect">
            <a:avLst/>
          </a:prstGeom>
        </p:spPr>
      </p:pic>
    </p:spTree>
    <p:extLst>
      <p:ext uri="{BB962C8B-B14F-4D97-AF65-F5344CB8AC3E}">
        <p14:creationId xmlns:p14="http://schemas.microsoft.com/office/powerpoint/2010/main" val="240200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0CDE3-588B-4E42-A814-B8E2AC1CB16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15951"/>
          <a:stretch/>
        </p:blipFill>
        <p:spPr>
          <a:xfrm>
            <a:off x="0" y="1"/>
            <a:ext cx="12188952" cy="6858000"/>
          </a:xfrm>
          <a:prstGeom prst="rect">
            <a:avLst/>
          </a:prstGeom>
        </p:spPr>
      </p:pic>
      <p:sp>
        <p:nvSpPr>
          <p:cNvPr id="2" name="Title 1">
            <a:extLst>
              <a:ext uri="{FF2B5EF4-FFF2-40B4-BE49-F238E27FC236}">
                <a16:creationId xmlns:a16="http://schemas.microsoft.com/office/drawing/2014/main" id="{AA6BB043-1D57-4511-9D00-FE5C89E5518B}"/>
              </a:ext>
            </a:extLst>
          </p:cNvPr>
          <p:cNvSpPr>
            <a:spLocks noGrp="1"/>
          </p:cNvSpPr>
          <p:nvPr>
            <p:ph type="title"/>
          </p:nvPr>
        </p:nvSpPr>
        <p:spPr>
          <a:xfrm>
            <a:off x="838200" y="981815"/>
            <a:ext cx="10515600" cy="1325563"/>
          </a:xfrm>
        </p:spPr>
        <p:txBody>
          <a:bodyPr>
            <a:noAutofit/>
          </a:bodyPr>
          <a:lstStyle/>
          <a:p>
            <a:pPr algn="ctr"/>
            <a:r>
              <a:rPr lang="en-US" sz="5000" dirty="0">
                <a:solidFill>
                  <a:schemeClr val="bg1"/>
                </a:solidFill>
                <a:latin typeface="Franklin Gothic Medium Cond" panose="020B0606030402020204" pitchFamily="34" charset="0"/>
              </a:rPr>
              <a:t>COUNCIL DECIDES WHETHER THEY WANT TO PARTICIPATE IN EARLY ADOPTER PROGRAM </a:t>
            </a:r>
            <a:br>
              <a:rPr lang="en-US" sz="5000" dirty="0">
                <a:solidFill>
                  <a:schemeClr val="bg1"/>
                </a:solidFill>
                <a:latin typeface="Franklin Gothic Medium Cond" panose="020B0606030402020204" pitchFamily="34" charset="0"/>
              </a:rPr>
            </a:br>
            <a:r>
              <a:rPr lang="en-US" sz="5000" dirty="0">
                <a:solidFill>
                  <a:schemeClr val="bg1"/>
                </a:solidFill>
                <a:latin typeface="Franklin Gothic Medium Cond" panose="020B0606030402020204" pitchFamily="34" charset="0"/>
              </a:rPr>
              <a:t>BY FEBRUARY 15, 2018</a:t>
            </a:r>
          </a:p>
        </p:txBody>
      </p:sp>
    </p:spTree>
    <p:extLst>
      <p:ext uri="{BB962C8B-B14F-4D97-AF65-F5344CB8AC3E}">
        <p14:creationId xmlns:p14="http://schemas.microsoft.com/office/powerpoint/2010/main" val="361944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494</Words>
  <Application>Microsoft Office PowerPoint</Application>
  <PresentationFormat>Widescreen</PresentationFormat>
  <Paragraphs>36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Medium Cond</vt:lpstr>
      <vt:lpstr>Office Theme</vt:lpstr>
      <vt:lpstr>PowerPoint Presentation</vt:lpstr>
      <vt:lpstr>PowerPoint Presentation</vt:lpstr>
      <vt:lpstr>CUB SCOUT GIRLS</vt:lpstr>
      <vt:lpstr>PowerPoint Presentation</vt:lpstr>
      <vt:lpstr>PowerPoint Presentation</vt:lpstr>
      <vt:lpstr>PowerPoint Presentation</vt:lpstr>
      <vt:lpstr>PowerPoint Presentation</vt:lpstr>
      <vt:lpstr>PowerPoint Presentation</vt:lpstr>
      <vt:lpstr>COUNCIL DECIDES WHETHER THEY WANT TO PARTICIPATE IN EARLY ADOPTER PROGRAM  BY FEBRUARY 15, 2018</vt:lpstr>
      <vt:lpstr>COUNCIL APPROVES THE PACK IS IN GOOD STANDING AND HAS THE CAPACITY (LEADERSHIP, FACILITIES, ETC.) TO PARTICIPATE</vt:lpstr>
      <vt:lpstr>CHARTERED PARTNER AND PACK COMMITTEE ADOPTS USE OF THE FAMILY PACK MODEL</vt:lpstr>
      <vt:lpstr>LEADERS IN THE PACK ARE TRAINED IN THEIR POSITIONS</vt:lpstr>
      <vt:lpstr>Program Plan developed with a timeline to accomplish all rank requirements by May 31, 2018</vt:lpstr>
      <vt:lpstr>EARLY ADOPTERS AGREE TO:</vt:lpstr>
      <vt:lpstr>FAMILY.SCOUTING@SCOUTING.ORG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Scouting Early Adopter Program</dc:title>
  <dc:creator>Anthony Berger</dc:creator>
  <cp:lastModifiedBy>Anthony Berger</cp:lastModifiedBy>
  <cp:revision>48</cp:revision>
  <dcterms:created xsi:type="dcterms:W3CDTF">2017-12-07T21:42:58Z</dcterms:created>
  <dcterms:modified xsi:type="dcterms:W3CDTF">2017-12-21T21:04:21Z</dcterms:modified>
</cp:coreProperties>
</file>