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8"/>
  </p:notesMasterIdLst>
  <p:handoutMasterIdLst>
    <p:handoutMasterId r:id="rId29"/>
  </p:handoutMasterIdLst>
  <p:sldIdLst>
    <p:sldId id="275" r:id="rId2"/>
    <p:sldId id="277" r:id="rId3"/>
    <p:sldId id="276" r:id="rId4"/>
    <p:sldId id="286" r:id="rId5"/>
    <p:sldId id="278" r:id="rId6"/>
    <p:sldId id="267" r:id="rId7"/>
    <p:sldId id="274" r:id="rId8"/>
    <p:sldId id="281" r:id="rId9"/>
    <p:sldId id="273" r:id="rId10"/>
    <p:sldId id="264" r:id="rId11"/>
    <p:sldId id="269" r:id="rId12"/>
    <p:sldId id="260" r:id="rId13"/>
    <p:sldId id="302" r:id="rId14"/>
    <p:sldId id="285" r:id="rId15"/>
    <p:sldId id="309" r:id="rId16"/>
    <p:sldId id="262" r:id="rId17"/>
    <p:sldId id="310" r:id="rId18"/>
    <p:sldId id="307" r:id="rId19"/>
    <p:sldId id="304" r:id="rId20"/>
    <p:sldId id="293" r:id="rId21"/>
    <p:sldId id="268" r:id="rId22"/>
    <p:sldId id="305" r:id="rId23"/>
    <p:sldId id="300" r:id="rId24"/>
    <p:sldId id="306" r:id="rId25"/>
    <p:sldId id="279" r:id="rId26"/>
    <p:sldId id="270" r:id="rId27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2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60" autoAdjust="0"/>
    <p:restoredTop sz="99232" autoAdjust="0"/>
  </p:normalViewPr>
  <p:slideViewPr>
    <p:cSldViewPr snapToGrid="0">
      <p:cViewPr>
        <p:scale>
          <a:sx n="100" d="100"/>
          <a:sy n="100" d="100"/>
        </p:scale>
        <p:origin x="972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010"/>
    </p:cViewPr>
  </p:sorterViewPr>
  <p:notesViewPr>
    <p:cSldViewPr snapToGrid="0">
      <p:cViewPr varScale="1">
        <p:scale>
          <a:sx n="60" d="100"/>
          <a:sy n="60" d="100"/>
        </p:scale>
        <p:origin x="-1770" y="-72"/>
      </p:cViewPr>
      <p:guideLst>
        <p:guide orient="horz" pos="2928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399103770565276"/>
          <c:y val="0.14011538652008129"/>
          <c:w val="0.75312524739853715"/>
          <c:h val="0.63634922993116461"/>
        </c:manualLayout>
      </c:layout>
      <c:lineChart>
        <c:grouping val="standard"/>
        <c:varyColors val="0"/>
        <c:ser>
          <c:idx val="1"/>
          <c:order val="0"/>
          <c:tx>
            <c:strRef>
              <c:f>Sheet1!$A$2</c:f>
              <c:strCache>
                <c:ptCount val="1"/>
                <c:pt idx="0">
                  <c:v>U.S.</c:v>
                </c:pt>
              </c:strCache>
            </c:strRef>
          </c:tx>
          <c:cat>
            <c:strRef>
              <c:f>Sheet1!$B$1:$V$1</c:f>
              <c:strCache>
                <c:ptCount val="21"/>
                <c:pt idx="0">
                  <c:v>90</c:v>
                </c:pt>
                <c:pt idx="1">
                  <c:v>91</c:v>
                </c:pt>
                <c:pt idx="2">
                  <c:v>92</c:v>
                </c:pt>
                <c:pt idx="3">
                  <c:v>93</c:v>
                </c:pt>
                <c:pt idx="4">
                  <c:v>94</c:v>
                </c:pt>
                <c:pt idx="5">
                  <c:v>95</c:v>
                </c:pt>
                <c:pt idx="6">
                  <c:v>96</c:v>
                </c:pt>
                <c:pt idx="7">
                  <c:v>97</c:v>
                </c:pt>
                <c:pt idx="8">
                  <c:v>98</c:v>
                </c:pt>
                <c:pt idx="9">
                  <c:v>99</c:v>
                </c:pt>
                <c:pt idx="10">
                  <c:v>00</c:v>
                </c:pt>
                <c:pt idx="11">
                  <c:v>01</c:v>
                </c:pt>
                <c:pt idx="12">
                  <c:v>02</c:v>
                </c:pt>
                <c:pt idx="13">
                  <c:v>03</c:v>
                </c:pt>
                <c:pt idx="14">
                  <c:v>04</c:v>
                </c:pt>
                <c:pt idx="15">
                  <c:v>05</c:v>
                </c:pt>
                <c:pt idx="16">
                  <c:v>06</c:v>
                </c:pt>
                <c:pt idx="17">
                  <c:v>07</c:v>
                </c:pt>
                <c:pt idx="18">
                  <c:v>08</c:v>
                </c:pt>
                <c:pt idx="19">
                  <c:v>09</c:v>
                </c:pt>
                <c:pt idx="20">
                  <c:v>10</c:v>
                </c:pt>
              </c:strCache>
            </c:strRef>
          </c:cat>
          <c:val>
            <c:numRef>
              <c:f>Sheet1!$B$2:$V$2</c:f>
              <c:numCache>
                <c:formatCode>General</c:formatCode>
                <c:ptCount val="21"/>
                <c:pt idx="0">
                  <c:v>22.898729989999964</c:v>
                </c:pt>
                <c:pt idx="1">
                  <c:v>22.860287569999986</c:v>
                </c:pt>
                <c:pt idx="2">
                  <c:v>22.655535969999999</c:v>
                </c:pt>
                <c:pt idx="3">
                  <c:v>21.880859940000001</c:v>
                </c:pt>
                <c:pt idx="4">
                  <c:v>20.62292347</c:v>
                </c:pt>
                <c:pt idx="5">
                  <c:v>18.663362419999999</c:v>
                </c:pt>
                <c:pt idx="6">
                  <c:v>17.9524586</c:v>
                </c:pt>
                <c:pt idx="7">
                  <c:v>16.823632659999973</c:v>
                </c:pt>
                <c:pt idx="8">
                  <c:v>14.825455050000015</c:v>
                </c:pt>
                <c:pt idx="9">
                  <c:v>13.08752649</c:v>
                </c:pt>
                <c:pt idx="10">
                  <c:v>12.359983940000006</c:v>
                </c:pt>
                <c:pt idx="11">
                  <c:v>11.9041417</c:v>
                </c:pt>
                <c:pt idx="12">
                  <c:v>12.162237300000006</c:v>
                </c:pt>
                <c:pt idx="13">
                  <c:v>12.289320099999999</c:v>
                </c:pt>
                <c:pt idx="14">
                  <c:v>11.547185170000001</c:v>
                </c:pt>
                <c:pt idx="15">
                  <c:v>11.315913720000001</c:v>
                </c:pt>
                <c:pt idx="16">
                  <c:v>10.713086950000006</c:v>
                </c:pt>
                <c:pt idx="17">
                  <c:v>10.01</c:v>
                </c:pt>
                <c:pt idx="18">
                  <c:v>9.44</c:v>
                </c:pt>
                <c:pt idx="19">
                  <c:v>8.94</c:v>
                </c:pt>
                <c:pt idx="20">
                  <c:v>8.6300000000000008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8313344"/>
        <c:axId val="78314880"/>
      </c:lineChart>
      <c:catAx>
        <c:axId val="78313344"/>
        <c:scaling>
          <c:orientation val="minMax"/>
        </c:scaling>
        <c:delete val="0"/>
        <c:axPos val="b"/>
        <c:numFmt formatCode="@" sourceLinked="1"/>
        <c:majorTickMark val="out"/>
        <c:minorTickMark val="none"/>
        <c:tickLblPos val="nextTo"/>
        <c:txPr>
          <a:bodyPr rot="-2700000" vert="horz"/>
          <a:lstStyle/>
          <a:p>
            <a:pPr>
              <a:defRPr/>
            </a:pPr>
            <a:endParaRPr lang="en-US"/>
          </a:p>
        </c:txPr>
        <c:crossAx val="78314880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78314880"/>
        <c:scaling>
          <c:orientation val="minMax"/>
          <c:max val="25"/>
          <c:min val="8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78313344"/>
        <c:crosses val="autoZero"/>
        <c:crossBetween val="between"/>
        <c:majorUnit val="5"/>
        <c:minorUnit val="1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F94429-6858-447E-A456-A88F34867B43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31406FC-FAB4-421E-AD7A-9CC1225C1060}">
      <dgm:prSet phldrT="[Text]"/>
      <dgm:spPr/>
      <dgm:t>
        <a:bodyPr/>
        <a:lstStyle/>
        <a:p>
          <a:r>
            <a:rPr lang="en-US" dirty="0" smtClean="0">
              <a:latin typeface="+mj-lt"/>
            </a:rPr>
            <a:t>Agency Policy</a:t>
          </a:r>
          <a:endParaRPr lang="en-US" dirty="0">
            <a:latin typeface="+mj-lt"/>
          </a:endParaRPr>
        </a:p>
      </dgm:t>
    </dgm:pt>
    <dgm:pt modelId="{91800CED-2255-46EE-A7AB-AE202AB35E53}" type="parTrans" cxnId="{5762C4B8-CA64-4D34-B02B-92FFECE00256}">
      <dgm:prSet/>
      <dgm:spPr/>
      <dgm:t>
        <a:bodyPr/>
        <a:lstStyle/>
        <a:p>
          <a:endParaRPr lang="en-US"/>
        </a:p>
      </dgm:t>
    </dgm:pt>
    <dgm:pt modelId="{216C9C7E-8D4E-4CBE-BA48-3089A808D248}" type="sibTrans" cxnId="{5762C4B8-CA64-4D34-B02B-92FFECE00256}">
      <dgm:prSet/>
      <dgm:spPr/>
      <dgm:t>
        <a:bodyPr/>
        <a:lstStyle/>
        <a:p>
          <a:endParaRPr lang="en-US"/>
        </a:p>
      </dgm:t>
    </dgm:pt>
    <dgm:pt modelId="{5C8F082E-A0B0-4388-83C2-60F6B42D4C31}">
      <dgm:prSet phldrT="[Text]"/>
      <dgm:spPr/>
      <dgm:t>
        <a:bodyPr/>
        <a:lstStyle/>
        <a:p>
          <a:r>
            <a:rPr lang="en-US" dirty="0" smtClean="0">
              <a:latin typeface="+mj-lt"/>
            </a:rPr>
            <a:t>Protection</a:t>
          </a:r>
          <a:endParaRPr lang="en-US" dirty="0">
            <a:latin typeface="+mj-lt"/>
          </a:endParaRPr>
        </a:p>
      </dgm:t>
    </dgm:pt>
    <dgm:pt modelId="{E4D4BE4A-1566-4DAC-901D-F06963FB007E}" type="parTrans" cxnId="{D85C34ED-3EC8-424D-B480-6FFDC0024624}">
      <dgm:prSet/>
      <dgm:spPr/>
      <dgm:t>
        <a:bodyPr/>
        <a:lstStyle/>
        <a:p>
          <a:endParaRPr lang="en-US"/>
        </a:p>
      </dgm:t>
    </dgm:pt>
    <dgm:pt modelId="{FEFCA1FF-14C0-45F9-A6FB-8A1D4AC80496}" type="sibTrans" cxnId="{D85C34ED-3EC8-424D-B480-6FFDC0024624}">
      <dgm:prSet/>
      <dgm:spPr/>
      <dgm:t>
        <a:bodyPr/>
        <a:lstStyle/>
        <a:p>
          <a:endParaRPr lang="en-US"/>
        </a:p>
      </dgm:t>
    </dgm:pt>
    <dgm:pt modelId="{48FEAFC9-EAC5-4F72-959E-DCA41A17CA8A}">
      <dgm:prSet phldrT="[Text]"/>
      <dgm:spPr/>
      <dgm:t>
        <a:bodyPr/>
        <a:lstStyle/>
        <a:p>
          <a:r>
            <a:rPr lang="en-US" dirty="0" smtClean="0">
              <a:latin typeface="+mj-lt"/>
            </a:rPr>
            <a:t>Response</a:t>
          </a:r>
          <a:endParaRPr lang="en-US" dirty="0">
            <a:latin typeface="+mj-lt"/>
          </a:endParaRPr>
        </a:p>
      </dgm:t>
    </dgm:pt>
    <dgm:pt modelId="{474F62A3-F164-4E2D-BE44-D3918DB8A79C}" type="parTrans" cxnId="{DBC270F8-DFF6-43ED-B720-65377F535333}">
      <dgm:prSet/>
      <dgm:spPr/>
      <dgm:t>
        <a:bodyPr/>
        <a:lstStyle/>
        <a:p>
          <a:endParaRPr lang="en-US"/>
        </a:p>
      </dgm:t>
    </dgm:pt>
    <dgm:pt modelId="{ECF7EE98-E3F8-48CB-AF6B-7A4E9A2BC202}" type="sibTrans" cxnId="{DBC270F8-DFF6-43ED-B720-65377F535333}">
      <dgm:prSet/>
      <dgm:spPr/>
      <dgm:t>
        <a:bodyPr/>
        <a:lstStyle/>
        <a:p>
          <a:endParaRPr lang="en-US"/>
        </a:p>
      </dgm:t>
    </dgm:pt>
    <dgm:pt modelId="{71427C6E-B057-4E65-9B0B-4A419D13A004}">
      <dgm:prSet phldrT="[Text]"/>
      <dgm:spPr/>
      <dgm:t>
        <a:bodyPr/>
        <a:lstStyle/>
        <a:p>
          <a:r>
            <a:rPr lang="en-US" dirty="0" smtClean="0">
              <a:latin typeface="+mj-lt"/>
            </a:rPr>
            <a:t>Youth Education</a:t>
          </a:r>
          <a:endParaRPr lang="en-US" dirty="0">
            <a:latin typeface="+mj-lt"/>
          </a:endParaRPr>
        </a:p>
      </dgm:t>
    </dgm:pt>
    <dgm:pt modelId="{8CDCD358-1C91-4EFA-8A24-375723FD9B6E}" type="parTrans" cxnId="{7C182776-EEC5-45A7-AF04-64D15A77EB25}">
      <dgm:prSet/>
      <dgm:spPr/>
      <dgm:t>
        <a:bodyPr/>
        <a:lstStyle/>
        <a:p>
          <a:endParaRPr lang="en-US"/>
        </a:p>
      </dgm:t>
    </dgm:pt>
    <dgm:pt modelId="{13D042D7-133E-4B88-99E8-2E4536B37FCB}" type="sibTrans" cxnId="{7C182776-EEC5-45A7-AF04-64D15A77EB25}">
      <dgm:prSet/>
      <dgm:spPr/>
      <dgm:t>
        <a:bodyPr/>
        <a:lstStyle/>
        <a:p>
          <a:endParaRPr lang="en-US"/>
        </a:p>
      </dgm:t>
    </dgm:pt>
    <dgm:pt modelId="{A029CE8F-1240-4A94-9196-CDD9438B55AB}">
      <dgm:prSet phldrT="[Text]"/>
      <dgm:spPr/>
      <dgm:t>
        <a:bodyPr/>
        <a:lstStyle/>
        <a:p>
          <a:r>
            <a:rPr lang="en-US" dirty="0" smtClean="0">
              <a:latin typeface="+mj-lt"/>
            </a:rPr>
            <a:t>CSA specific</a:t>
          </a:r>
          <a:endParaRPr lang="en-US" dirty="0">
            <a:latin typeface="+mj-lt"/>
          </a:endParaRPr>
        </a:p>
      </dgm:t>
    </dgm:pt>
    <dgm:pt modelId="{0290B742-27BD-47FE-AA7B-CF947F91A385}" type="parTrans" cxnId="{437B276D-285D-4D8E-9FF5-D9CE9352CFC9}">
      <dgm:prSet/>
      <dgm:spPr/>
      <dgm:t>
        <a:bodyPr/>
        <a:lstStyle/>
        <a:p>
          <a:endParaRPr lang="en-US"/>
        </a:p>
      </dgm:t>
    </dgm:pt>
    <dgm:pt modelId="{71172035-5747-4368-B8C2-D5410E1A36C2}" type="sibTrans" cxnId="{437B276D-285D-4D8E-9FF5-D9CE9352CFC9}">
      <dgm:prSet/>
      <dgm:spPr/>
      <dgm:t>
        <a:bodyPr/>
        <a:lstStyle/>
        <a:p>
          <a:endParaRPr lang="en-US"/>
        </a:p>
      </dgm:t>
    </dgm:pt>
    <dgm:pt modelId="{06AA679E-579A-481E-975B-F55D294AB111}">
      <dgm:prSet phldrT="[Text]"/>
      <dgm:spPr/>
      <dgm:t>
        <a:bodyPr/>
        <a:lstStyle/>
        <a:p>
          <a:r>
            <a:rPr lang="en-US" dirty="0" smtClean="0">
              <a:latin typeface="+mj-lt"/>
            </a:rPr>
            <a:t>Social emotional skills</a:t>
          </a:r>
          <a:endParaRPr lang="en-US" dirty="0">
            <a:latin typeface="+mj-lt"/>
          </a:endParaRPr>
        </a:p>
      </dgm:t>
    </dgm:pt>
    <dgm:pt modelId="{A942DC62-FB9E-4485-B53F-D875D06BBC9E}" type="parTrans" cxnId="{22E378EA-F202-489D-924B-2A556E8AD904}">
      <dgm:prSet/>
      <dgm:spPr/>
      <dgm:t>
        <a:bodyPr/>
        <a:lstStyle/>
        <a:p>
          <a:endParaRPr lang="en-US"/>
        </a:p>
      </dgm:t>
    </dgm:pt>
    <dgm:pt modelId="{4DD70BB3-0872-402A-AACD-160676149DFB}" type="sibTrans" cxnId="{22E378EA-F202-489D-924B-2A556E8AD904}">
      <dgm:prSet/>
      <dgm:spPr/>
      <dgm:t>
        <a:bodyPr/>
        <a:lstStyle/>
        <a:p>
          <a:endParaRPr lang="en-US"/>
        </a:p>
      </dgm:t>
    </dgm:pt>
    <dgm:pt modelId="{1FFDD614-DCAA-4B8C-86FD-D2DDB6B247B5}">
      <dgm:prSet phldrT="[Text]"/>
      <dgm:spPr/>
      <dgm:t>
        <a:bodyPr/>
        <a:lstStyle/>
        <a:p>
          <a:r>
            <a:rPr lang="en-US" dirty="0" smtClean="0">
              <a:latin typeface="+mj-lt"/>
            </a:rPr>
            <a:t>Staff</a:t>
          </a:r>
          <a:r>
            <a:rPr lang="en-US" dirty="0" smtClean="0"/>
            <a:t> </a:t>
          </a:r>
          <a:r>
            <a:rPr lang="en-US" dirty="0" smtClean="0">
              <a:latin typeface="+mj-lt"/>
            </a:rPr>
            <a:t>Training</a:t>
          </a:r>
          <a:endParaRPr lang="en-US" dirty="0">
            <a:latin typeface="+mj-lt"/>
          </a:endParaRPr>
        </a:p>
      </dgm:t>
    </dgm:pt>
    <dgm:pt modelId="{9EBD2636-BA2C-41F5-9355-18B6698952EF}" type="sibTrans" cxnId="{50FE22C8-00C9-4D57-8CFE-A31F9FAD6A41}">
      <dgm:prSet/>
      <dgm:spPr/>
      <dgm:t>
        <a:bodyPr/>
        <a:lstStyle/>
        <a:p>
          <a:endParaRPr lang="en-US"/>
        </a:p>
      </dgm:t>
    </dgm:pt>
    <dgm:pt modelId="{944ACAD4-C69D-4711-A4EB-4EB29480EA33}" type="parTrans" cxnId="{50FE22C8-00C9-4D57-8CFE-A31F9FAD6A41}">
      <dgm:prSet/>
      <dgm:spPr/>
      <dgm:t>
        <a:bodyPr/>
        <a:lstStyle/>
        <a:p>
          <a:endParaRPr lang="en-US"/>
        </a:p>
      </dgm:t>
    </dgm:pt>
    <dgm:pt modelId="{D548D327-32B8-4051-AE78-F01D822C7C5F}">
      <dgm:prSet phldrT="[Text]"/>
      <dgm:spPr/>
      <dgm:t>
        <a:bodyPr/>
        <a:lstStyle/>
        <a:p>
          <a:r>
            <a:rPr lang="en-US" dirty="0" smtClean="0">
              <a:latin typeface="+mj-lt"/>
            </a:rPr>
            <a:t>Protection</a:t>
          </a:r>
          <a:endParaRPr lang="en-US" dirty="0">
            <a:latin typeface="+mj-lt"/>
          </a:endParaRPr>
        </a:p>
      </dgm:t>
    </dgm:pt>
    <dgm:pt modelId="{DAF2FC20-8B5D-4DC4-AC24-92AB3FD6BA89}" type="parTrans" cxnId="{2B243DFA-20E0-4A30-BFC8-3FEBAE0841E0}">
      <dgm:prSet/>
      <dgm:spPr/>
      <dgm:t>
        <a:bodyPr/>
        <a:lstStyle/>
        <a:p>
          <a:endParaRPr lang="en-US"/>
        </a:p>
      </dgm:t>
    </dgm:pt>
    <dgm:pt modelId="{59560C76-3D22-46A1-B606-CB315041FC45}" type="sibTrans" cxnId="{2B243DFA-20E0-4A30-BFC8-3FEBAE0841E0}">
      <dgm:prSet/>
      <dgm:spPr/>
      <dgm:t>
        <a:bodyPr/>
        <a:lstStyle/>
        <a:p>
          <a:endParaRPr lang="en-US"/>
        </a:p>
      </dgm:t>
    </dgm:pt>
    <dgm:pt modelId="{DEBCAAD7-43FC-454B-852D-BA88FFFE6870}">
      <dgm:prSet phldrT="[Text]"/>
      <dgm:spPr/>
      <dgm:t>
        <a:bodyPr/>
        <a:lstStyle/>
        <a:p>
          <a:r>
            <a:rPr lang="en-US" dirty="0" smtClean="0">
              <a:latin typeface="+mj-lt"/>
            </a:rPr>
            <a:t>Response</a:t>
          </a:r>
          <a:endParaRPr lang="en-US" dirty="0">
            <a:latin typeface="+mj-lt"/>
          </a:endParaRPr>
        </a:p>
      </dgm:t>
    </dgm:pt>
    <dgm:pt modelId="{2E0B6C93-BD42-458D-AEFA-FBAC6570A3B3}" type="parTrans" cxnId="{421DE4CE-EC7C-4169-903C-338BFCF35E7C}">
      <dgm:prSet/>
      <dgm:spPr/>
      <dgm:t>
        <a:bodyPr/>
        <a:lstStyle/>
        <a:p>
          <a:endParaRPr lang="en-US"/>
        </a:p>
      </dgm:t>
    </dgm:pt>
    <dgm:pt modelId="{5E83F22D-DB8E-4066-8AD1-319EB270D2F3}" type="sibTrans" cxnId="{421DE4CE-EC7C-4169-903C-338BFCF35E7C}">
      <dgm:prSet/>
      <dgm:spPr/>
      <dgm:t>
        <a:bodyPr/>
        <a:lstStyle/>
        <a:p>
          <a:endParaRPr lang="en-US"/>
        </a:p>
      </dgm:t>
    </dgm:pt>
    <dgm:pt modelId="{2A744E26-DC7B-4BDE-9F5F-256A094D4AF6}" type="pres">
      <dgm:prSet presAssocID="{45F94429-6858-447E-A456-A88F34867B43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47C0E51-AFD8-4384-A175-4323E5260405}" type="pres">
      <dgm:prSet presAssocID="{231406FC-FAB4-421E-AD7A-9CC1225C1060}" presName="circle1" presStyleLbl="node1" presStyleIdx="0" presStyleCnt="3"/>
      <dgm:spPr/>
    </dgm:pt>
    <dgm:pt modelId="{A07517DC-6F54-4BB2-A9CF-D8CF105A5FA4}" type="pres">
      <dgm:prSet presAssocID="{231406FC-FAB4-421E-AD7A-9CC1225C1060}" presName="space" presStyleCnt="0"/>
      <dgm:spPr/>
    </dgm:pt>
    <dgm:pt modelId="{C3494364-CF13-4659-A332-FEF2690B0F4D}" type="pres">
      <dgm:prSet presAssocID="{231406FC-FAB4-421E-AD7A-9CC1225C1060}" presName="rect1" presStyleLbl="alignAcc1" presStyleIdx="0" presStyleCnt="3"/>
      <dgm:spPr/>
      <dgm:t>
        <a:bodyPr/>
        <a:lstStyle/>
        <a:p>
          <a:endParaRPr lang="en-US"/>
        </a:p>
      </dgm:t>
    </dgm:pt>
    <dgm:pt modelId="{3CEA0BAF-269F-4EB5-82DF-051754BE70C3}" type="pres">
      <dgm:prSet presAssocID="{1FFDD614-DCAA-4B8C-86FD-D2DDB6B247B5}" presName="vertSpace2" presStyleLbl="node1" presStyleIdx="0" presStyleCnt="3"/>
      <dgm:spPr/>
    </dgm:pt>
    <dgm:pt modelId="{984A9048-7E86-4ABD-83F3-4B660C5359CE}" type="pres">
      <dgm:prSet presAssocID="{1FFDD614-DCAA-4B8C-86FD-D2DDB6B247B5}" presName="circle2" presStyleLbl="node1" presStyleIdx="1" presStyleCnt="3"/>
      <dgm:spPr>
        <a:solidFill>
          <a:srgbClr val="92D050"/>
        </a:solidFill>
      </dgm:spPr>
    </dgm:pt>
    <dgm:pt modelId="{FBF83973-8831-4442-A58D-556CC69C761E}" type="pres">
      <dgm:prSet presAssocID="{1FFDD614-DCAA-4B8C-86FD-D2DDB6B247B5}" presName="rect2" presStyleLbl="alignAcc1" presStyleIdx="1" presStyleCnt="3"/>
      <dgm:spPr/>
      <dgm:t>
        <a:bodyPr/>
        <a:lstStyle/>
        <a:p>
          <a:endParaRPr lang="en-US"/>
        </a:p>
      </dgm:t>
    </dgm:pt>
    <dgm:pt modelId="{EBE9BC71-DF12-46DF-8764-3A33F4BE263F}" type="pres">
      <dgm:prSet presAssocID="{71427C6E-B057-4E65-9B0B-4A419D13A004}" presName="vertSpace3" presStyleLbl="node1" presStyleIdx="1" presStyleCnt="3"/>
      <dgm:spPr/>
    </dgm:pt>
    <dgm:pt modelId="{5B5D2EEE-7D65-4F44-B084-16001ED76985}" type="pres">
      <dgm:prSet presAssocID="{71427C6E-B057-4E65-9B0B-4A419D13A004}" presName="circle3" presStyleLbl="node1" presStyleIdx="2" presStyleCnt="3"/>
      <dgm:spPr>
        <a:solidFill>
          <a:srgbClr val="C00000"/>
        </a:solidFill>
      </dgm:spPr>
    </dgm:pt>
    <dgm:pt modelId="{861E4005-C976-410F-8858-0623834AED75}" type="pres">
      <dgm:prSet presAssocID="{71427C6E-B057-4E65-9B0B-4A419D13A004}" presName="rect3" presStyleLbl="alignAcc1" presStyleIdx="2" presStyleCnt="3"/>
      <dgm:spPr/>
      <dgm:t>
        <a:bodyPr/>
        <a:lstStyle/>
        <a:p>
          <a:endParaRPr lang="en-US"/>
        </a:p>
      </dgm:t>
    </dgm:pt>
    <dgm:pt modelId="{63C44147-218A-47EA-B67E-C7D1C1404959}" type="pres">
      <dgm:prSet presAssocID="{231406FC-FAB4-421E-AD7A-9CC1225C1060}" presName="rect1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A070E2-7D66-4BA1-AEC2-82057163DD40}" type="pres">
      <dgm:prSet presAssocID="{231406FC-FAB4-421E-AD7A-9CC1225C1060}" presName="rect1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2E10B0-738F-4391-88F5-A5D77B077249}" type="pres">
      <dgm:prSet presAssocID="{1FFDD614-DCAA-4B8C-86FD-D2DDB6B247B5}" presName="rect2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2C4566-96EF-44A5-B0F2-03D9AF531422}" type="pres">
      <dgm:prSet presAssocID="{1FFDD614-DCAA-4B8C-86FD-D2DDB6B247B5}" presName="rect2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77E2E5-06C2-4971-B198-2EF3ACA6D6C6}" type="pres">
      <dgm:prSet presAssocID="{71427C6E-B057-4E65-9B0B-4A419D13A004}" presName="rect3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F555E5-84E5-4D22-A612-0C503C2760D2}" type="pres">
      <dgm:prSet presAssocID="{71427C6E-B057-4E65-9B0B-4A419D13A004}" presName="rect3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762C4B8-CA64-4D34-B02B-92FFECE00256}" srcId="{45F94429-6858-447E-A456-A88F34867B43}" destId="{231406FC-FAB4-421E-AD7A-9CC1225C1060}" srcOrd="0" destOrd="0" parTransId="{91800CED-2255-46EE-A7AB-AE202AB35E53}" sibTransId="{216C9C7E-8D4E-4CBE-BA48-3089A808D248}"/>
    <dgm:cxn modelId="{B9B5946E-6815-455E-87B3-23534D1E9066}" type="presOf" srcId="{1FFDD614-DCAA-4B8C-86FD-D2DDB6B247B5}" destId="{9B2E10B0-738F-4391-88F5-A5D77B077249}" srcOrd="1" destOrd="0" presId="urn:microsoft.com/office/officeart/2005/8/layout/target3"/>
    <dgm:cxn modelId="{7C182776-EEC5-45A7-AF04-64D15A77EB25}" srcId="{45F94429-6858-447E-A456-A88F34867B43}" destId="{71427C6E-B057-4E65-9B0B-4A419D13A004}" srcOrd="2" destOrd="0" parTransId="{8CDCD358-1C91-4EFA-8A24-375723FD9B6E}" sibTransId="{13D042D7-133E-4B88-99E8-2E4536B37FCB}"/>
    <dgm:cxn modelId="{609CAD6C-7153-4202-8E70-49DB76FF2EE9}" type="presOf" srcId="{231406FC-FAB4-421E-AD7A-9CC1225C1060}" destId="{C3494364-CF13-4659-A332-FEF2690B0F4D}" srcOrd="0" destOrd="0" presId="urn:microsoft.com/office/officeart/2005/8/layout/target3"/>
    <dgm:cxn modelId="{B9E08F15-D83A-4989-9ACB-29D573FBCD5F}" type="presOf" srcId="{1FFDD614-DCAA-4B8C-86FD-D2DDB6B247B5}" destId="{FBF83973-8831-4442-A58D-556CC69C761E}" srcOrd="0" destOrd="0" presId="urn:microsoft.com/office/officeart/2005/8/layout/target3"/>
    <dgm:cxn modelId="{376BB04C-E0FD-40D2-8AEA-5365848F1EE1}" type="presOf" srcId="{71427C6E-B057-4E65-9B0B-4A419D13A004}" destId="{861E4005-C976-410F-8858-0623834AED75}" srcOrd="0" destOrd="0" presId="urn:microsoft.com/office/officeart/2005/8/layout/target3"/>
    <dgm:cxn modelId="{2B243DFA-20E0-4A30-BFC8-3FEBAE0841E0}" srcId="{1FFDD614-DCAA-4B8C-86FD-D2DDB6B247B5}" destId="{D548D327-32B8-4051-AE78-F01D822C7C5F}" srcOrd="0" destOrd="0" parTransId="{DAF2FC20-8B5D-4DC4-AC24-92AB3FD6BA89}" sibTransId="{59560C76-3D22-46A1-B606-CB315041FC45}"/>
    <dgm:cxn modelId="{D85C34ED-3EC8-424D-B480-6FFDC0024624}" srcId="{231406FC-FAB4-421E-AD7A-9CC1225C1060}" destId="{5C8F082E-A0B0-4388-83C2-60F6B42D4C31}" srcOrd="0" destOrd="0" parTransId="{E4D4BE4A-1566-4DAC-901D-F06963FB007E}" sibTransId="{FEFCA1FF-14C0-45F9-A6FB-8A1D4AC80496}"/>
    <dgm:cxn modelId="{D8DD4C1D-007B-418E-AEA6-3CB3800FF16D}" type="presOf" srcId="{71427C6E-B057-4E65-9B0B-4A419D13A004}" destId="{E877E2E5-06C2-4971-B198-2EF3ACA6D6C6}" srcOrd="1" destOrd="0" presId="urn:microsoft.com/office/officeart/2005/8/layout/target3"/>
    <dgm:cxn modelId="{115E3C4B-EF50-4621-98D1-9E4F57301923}" type="presOf" srcId="{5C8F082E-A0B0-4388-83C2-60F6B42D4C31}" destId="{7CA070E2-7D66-4BA1-AEC2-82057163DD40}" srcOrd="0" destOrd="0" presId="urn:microsoft.com/office/officeart/2005/8/layout/target3"/>
    <dgm:cxn modelId="{0E5B1548-36AC-4194-82B6-5D22B93291BD}" type="presOf" srcId="{A029CE8F-1240-4A94-9196-CDD9438B55AB}" destId="{A5F555E5-84E5-4D22-A612-0C503C2760D2}" srcOrd="0" destOrd="0" presId="urn:microsoft.com/office/officeart/2005/8/layout/target3"/>
    <dgm:cxn modelId="{421DE4CE-EC7C-4169-903C-338BFCF35E7C}" srcId="{1FFDD614-DCAA-4B8C-86FD-D2DDB6B247B5}" destId="{DEBCAAD7-43FC-454B-852D-BA88FFFE6870}" srcOrd="1" destOrd="0" parTransId="{2E0B6C93-BD42-458D-AEFA-FBAC6570A3B3}" sibTransId="{5E83F22D-DB8E-4066-8AD1-319EB270D2F3}"/>
    <dgm:cxn modelId="{3A156385-DD31-4C2C-8851-946E82588C63}" type="presOf" srcId="{45F94429-6858-447E-A456-A88F34867B43}" destId="{2A744E26-DC7B-4BDE-9F5F-256A094D4AF6}" srcOrd="0" destOrd="0" presId="urn:microsoft.com/office/officeart/2005/8/layout/target3"/>
    <dgm:cxn modelId="{22E378EA-F202-489D-924B-2A556E8AD904}" srcId="{71427C6E-B057-4E65-9B0B-4A419D13A004}" destId="{06AA679E-579A-481E-975B-F55D294AB111}" srcOrd="1" destOrd="0" parTransId="{A942DC62-FB9E-4485-B53F-D875D06BBC9E}" sibTransId="{4DD70BB3-0872-402A-AACD-160676149DFB}"/>
    <dgm:cxn modelId="{8BD1E4CA-29BB-4457-867A-DB3634918510}" type="presOf" srcId="{06AA679E-579A-481E-975B-F55D294AB111}" destId="{A5F555E5-84E5-4D22-A612-0C503C2760D2}" srcOrd="0" destOrd="1" presId="urn:microsoft.com/office/officeart/2005/8/layout/target3"/>
    <dgm:cxn modelId="{437B276D-285D-4D8E-9FF5-D9CE9352CFC9}" srcId="{71427C6E-B057-4E65-9B0B-4A419D13A004}" destId="{A029CE8F-1240-4A94-9196-CDD9438B55AB}" srcOrd="0" destOrd="0" parTransId="{0290B742-27BD-47FE-AA7B-CF947F91A385}" sibTransId="{71172035-5747-4368-B8C2-D5410E1A36C2}"/>
    <dgm:cxn modelId="{DA3A15FD-490F-4276-A560-BA3E5DD49354}" type="presOf" srcId="{231406FC-FAB4-421E-AD7A-9CC1225C1060}" destId="{63C44147-218A-47EA-B67E-C7D1C1404959}" srcOrd="1" destOrd="0" presId="urn:microsoft.com/office/officeart/2005/8/layout/target3"/>
    <dgm:cxn modelId="{D1096AA1-9E3F-4BD9-A93E-4587166039BE}" type="presOf" srcId="{D548D327-32B8-4051-AE78-F01D822C7C5F}" destId="{072C4566-96EF-44A5-B0F2-03D9AF531422}" srcOrd="0" destOrd="0" presId="urn:microsoft.com/office/officeart/2005/8/layout/target3"/>
    <dgm:cxn modelId="{5E944824-6D83-43E9-A8A8-97AC5C4589BB}" type="presOf" srcId="{48FEAFC9-EAC5-4F72-959E-DCA41A17CA8A}" destId="{7CA070E2-7D66-4BA1-AEC2-82057163DD40}" srcOrd="0" destOrd="1" presId="urn:microsoft.com/office/officeart/2005/8/layout/target3"/>
    <dgm:cxn modelId="{1A53A544-F03F-440F-888A-3627AB8F50A9}" type="presOf" srcId="{DEBCAAD7-43FC-454B-852D-BA88FFFE6870}" destId="{072C4566-96EF-44A5-B0F2-03D9AF531422}" srcOrd="0" destOrd="1" presId="urn:microsoft.com/office/officeart/2005/8/layout/target3"/>
    <dgm:cxn modelId="{50FE22C8-00C9-4D57-8CFE-A31F9FAD6A41}" srcId="{45F94429-6858-447E-A456-A88F34867B43}" destId="{1FFDD614-DCAA-4B8C-86FD-D2DDB6B247B5}" srcOrd="1" destOrd="0" parTransId="{944ACAD4-C69D-4711-A4EB-4EB29480EA33}" sibTransId="{9EBD2636-BA2C-41F5-9355-18B6698952EF}"/>
    <dgm:cxn modelId="{DBC270F8-DFF6-43ED-B720-65377F535333}" srcId="{231406FC-FAB4-421E-AD7A-9CC1225C1060}" destId="{48FEAFC9-EAC5-4F72-959E-DCA41A17CA8A}" srcOrd="1" destOrd="0" parTransId="{474F62A3-F164-4E2D-BE44-D3918DB8A79C}" sibTransId="{ECF7EE98-E3F8-48CB-AF6B-7A4E9A2BC202}"/>
    <dgm:cxn modelId="{9CA33FE3-A47F-4F98-AD25-922848351A16}" type="presParOf" srcId="{2A744E26-DC7B-4BDE-9F5F-256A094D4AF6}" destId="{347C0E51-AFD8-4384-A175-4323E5260405}" srcOrd="0" destOrd="0" presId="urn:microsoft.com/office/officeart/2005/8/layout/target3"/>
    <dgm:cxn modelId="{E064E774-0FD5-4A60-A475-46DA1B8DA729}" type="presParOf" srcId="{2A744E26-DC7B-4BDE-9F5F-256A094D4AF6}" destId="{A07517DC-6F54-4BB2-A9CF-D8CF105A5FA4}" srcOrd="1" destOrd="0" presId="urn:microsoft.com/office/officeart/2005/8/layout/target3"/>
    <dgm:cxn modelId="{90DA1BB5-0311-4B7E-B9EF-92E3C1FA03D1}" type="presParOf" srcId="{2A744E26-DC7B-4BDE-9F5F-256A094D4AF6}" destId="{C3494364-CF13-4659-A332-FEF2690B0F4D}" srcOrd="2" destOrd="0" presId="urn:microsoft.com/office/officeart/2005/8/layout/target3"/>
    <dgm:cxn modelId="{3E7C78D6-CD86-4056-8FE9-4989196E5887}" type="presParOf" srcId="{2A744E26-DC7B-4BDE-9F5F-256A094D4AF6}" destId="{3CEA0BAF-269F-4EB5-82DF-051754BE70C3}" srcOrd="3" destOrd="0" presId="urn:microsoft.com/office/officeart/2005/8/layout/target3"/>
    <dgm:cxn modelId="{F1973826-2DF4-4324-AAB5-6E04D13B4B3F}" type="presParOf" srcId="{2A744E26-DC7B-4BDE-9F5F-256A094D4AF6}" destId="{984A9048-7E86-4ABD-83F3-4B660C5359CE}" srcOrd="4" destOrd="0" presId="urn:microsoft.com/office/officeart/2005/8/layout/target3"/>
    <dgm:cxn modelId="{91CDD645-E4D9-4255-BDE4-0EADC3C30549}" type="presParOf" srcId="{2A744E26-DC7B-4BDE-9F5F-256A094D4AF6}" destId="{FBF83973-8831-4442-A58D-556CC69C761E}" srcOrd="5" destOrd="0" presId="urn:microsoft.com/office/officeart/2005/8/layout/target3"/>
    <dgm:cxn modelId="{9DBCC3D6-F49C-47A8-8FD0-34B2F630B781}" type="presParOf" srcId="{2A744E26-DC7B-4BDE-9F5F-256A094D4AF6}" destId="{EBE9BC71-DF12-46DF-8764-3A33F4BE263F}" srcOrd="6" destOrd="0" presId="urn:microsoft.com/office/officeart/2005/8/layout/target3"/>
    <dgm:cxn modelId="{72409B4B-CC17-43BB-A678-53FF6DE0B705}" type="presParOf" srcId="{2A744E26-DC7B-4BDE-9F5F-256A094D4AF6}" destId="{5B5D2EEE-7D65-4F44-B084-16001ED76985}" srcOrd="7" destOrd="0" presId="urn:microsoft.com/office/officeart/2005/8/layout/target3"/>
    <dgm:cxn modelId="{27904FF0-099C-4169-AFEB-5A243AAFDFD1}" type="presParOf" srcId="{2A744E26-DC7B-4BDE-9F5F-256A094D4AF6}" destId="{861E4005-C976-410F-8858-0623834AED75}" srcOrd="8" destOrd="0" presId="urn:microsoft.com/office/officeart/2005/8/layout/target3"/>
    <dgm:cxn modelId="{40ADE2ED-2A59-47CD-9AA4-A3D917F78E50}" type="presParOf" srcId="{2A744E26-DC7B-4BDE-9F5F-256A094D4AF6}" destId="{63C44147-218A-47EA-B67E-C7D1C1404959}" srcOrd="9" destOrd="0" presId="urn:microsoft.com/office/officeart/2005/8/layout/target3"/>
    <dgm:cxn modelId="{D23F630A-E969-4DE9-B0F9-93CDEE2B9534}" type="presParOf" srcId="{2A744E26-DC7B-4BDE-9F5F-256A094D4AF6}" destId="{7CA070E2-7D66-4BA1-AEC2-82057163DD40}" srcOrd="10" destOrd="0" presId="urn:microsoft.com/office/officeart/2005/8/layout/target3"/>
    <dgm:cxn modelId="{26E384BB-A3E6-4578-90EC-C193E0A1EDB5}" type="presParOf" srcId="{2A744E26-DC7B-4BDE-9F5F-256A094D4AF6}" destId="{9B2E10B0-738F-4391-88F5-A5D77B077249}" srcOrd="11" destOrd="0" presId="urn:microsoft.com/office/officeart/2005/8/layout/target3"/>
    <dgm:cxn modelId="{272EC732-F50F-4D46-A0E5-300D6909051B}" type="presParOf" srcId="{2A744E26-DC7B-4BDE-9F5F-256A094D4AF6}" destId="{072C4566-96EF-44A5-B0F2-03D9AF531422}" srcOrd="12" destOrd="0" presId="urn:microsoft.com/office/officeart/2005/8/layout/target3"/>
    <dgm:cxn modelId="{098C8155-402C-41B7-9714-F0E865615BC0}" type="presParOf" srcId="{2A744E26-DC7B-4BDE-9F5F-256A094D4AF6}" destId="{E877E2E5-06C2-4971-B198-2EF3ACA6D6C6}" srcOrd="13" destOrd="0" presId="urn:microsoft.com/office/officeart/2005/8/layout/target3"/>
    <dgm:cxn modelId="{CBA985FE-9F06-4BF6-B63E-AF668F1E83F7}" type="presParOf" srcId="{2A744E26-DC7B-4BDE-9F5F-256A094D4AF6}" destId="{A5F555E5-84E5-4D22-A612-0C503C2760D2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7C0E51-AFD8-4384-A175-4323E5260405}">
      <dsp:nvSpPr>
        <dsp:cNvPr id="0" name=""/>
        <dsp:cNvSpPr/>
      </dsp:nvSpPr>
      <dsp:spPr>
        <a:xfrm>
          <a:off x="0" y="203199"/>
          <a:ext cx="3657600" cy="365760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494364-CF13-4659-A332-FEF2690B0F4D}">
      <dsp:nvSpPr>
        <dsp:cNvPr id="0" name=""/>
        <dsp:cNvSpPr/>
      </dsp:nvSpPr>
      <dsp:spPr>
        <a:xfrm>
          <a:off x="1828800" y="203199"/>
          <a:ext cx="4267200" cy="36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latin typeface="+mj-lt"/>
            </a:rPr>
            <a:t>Agency Policy</a:t>
          </a:r>
          <a:endParaRPr lang="en-US" sz="3200" kern="1200" dirty="0">
            <a:latin typeface="+mj-lt"/>
          </a:endParaRPr>
        </a:p>
      </dsp:txBody>
      <dsp:txXfrm>
        <a:off x="1828800" y="203199"/>
        <a:ext cx="2133600" cy="1097282"/>
      </dsp:txXfrm>
    </dsp:sp>
    <dsp:sp modelId="{984A9048-7E86-4ABD-83F3-4B660C5359CE}">
      <dsp:nvSpPr>
        <dsp:cNvPr id="0" name=""/>
        <dsp:cNvSpPr/>
      </dsp:nvSpPr>
      <dsp:spPr>
        <a:xfrm>
          <a:off x="640081" y="1300482"/>
          <a:ext cx="2377437" cy="2377437"/>
        </a:xfrm>
        <a:prstGeom prst="pie">
          <a:avLst>
            <a:gd name="adj1" fmla="val 5400000"/>
            <a:gd name="adj2" fmla="val 16200000"/>
          </a:avLst>
        </a:prstGeom>
        <a:solidFill>
          <a:srgbClr val="92D05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F83973-8831-4442-A58D-556CC69C761E}">
      <dsp:nvSpPr>
        <dsp:cNvPr id="0" name=""/>
        <dsp:cNvSpPr/>
      </dsp:nvSpPr>
      <dsp:spPr>
        <a:xfrm>
          <a:off x="1828800" y="1300482"/>
          <a:ext cx="4267200" cy="23774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latin typeface="+mj-lt"/>
            </a:rPr>
            <a:t>Staff</a:t>
          </a:r>
          <a:r>
            <a:rPr lang="en-US" sz="3200" kern="1200" dirty="0" smtClean="0"/>
            <a:t> </a:t>
          </a:r>
          <a:r>
            <a:rPr lang="en-US" sz="3200" kern="1200" dirty="0" smtClean="0">
              <a:latin typeface="+mj-lt"/>
            </a:rPr>
            <a:t>Training</a:t>
          </a:r>
          <a:endParaRPr lang="en-US" sz="3200" kern="1200" dirty="0">
            <a:latin typeface="+mj-lt"/>
          </a:endParaRPr>
        </a:p>
      </dsp:txBody>
      <dsp:txXfrm>
        <a:off x="1828800" y="1300482"/>
        <a:ext cx="2133600" cy="1097278"/>
      </dsp:txXfrm>
    </dsp:sp>
    <dsp:sp modelId="{5B5D2EEE-7D65-4F44-B084-16001ED76985}">
      <dsp:nvSpPr>
        <dsp:cNvPr id="0" name=""/>
        <dsp:cNvSpPr/>
      </dsp:nvSpPr>
      <dsp:spPr>
        <a:xfrm>
          <a:off x="1280160" y="2397761"/>
          <a:ext cx="1097278" cy="1097278"/>
        </a:xfrm>
        <a:prstGeom prst="pie">
          <a:avLst>
            <a:gd name="adj1" fmla="val 5400000"/>
            <a:gd name="adj2" fmla="val 16200000"/>
          </a:avLst>
        </a:prstGeom>
        <a:solidFill>
          <a:srgbClr val="C0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1E4005-C976-410F-8858-0623834AED75}">
      <dsp:nvSpPr>
        <dsp:cNvPr id="0" name=""/>
        <dsp:cNvSpPr/>
      </dsp:nvSpPr>
      <dsp:spPr>
        <a:xfrm>
          <a:off x="1828800" y="2397761"/>
          <a:ext cx="4267200" cy="109727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latin typeface="+mj-lt"/>
            </a:rPr>
            <a:t>Youth Education</a:t>
          </a:r>
          <a:endParaRPr lang="en-US" sz="3200" kern="1200" dirty="0">
            <a:latin typeface="+mj-lt"/>
          </a:endParaRPr>
        </a:p>
      </dsp:txBody>
      <dsp:txXfrm>
        <a:off x="1828800" y="2397761"/>
        <a:ext cx="2133600" cy="1097278"/>
      </dsp:txXfrm>
    </dsp:sp>
    <dsp:sp modelId="{7CA070E2-7D66-4BA1-AEC2-82057163DD40}">
      <dsp:nvSpPr>
        <dsp:cNvPr id="0" name=""/>
        <dsp:cNvSpPr/>
      </dsp:nvSpPr>
      <dsp:spPr>
        <a:xfrm>
          <a:off x="3962400" y="203199"/>
          <a:ext cx="2133600" cy="1097282"/>
        </a:xfrm>
        <a:prstGeom prst="rect">
          <a:avLst/>
        </a:prstGeom>
        <a:noFill/>
        <a:ln w="1905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>
              <a:latin typeface="+mj-lt"/>
            </a:rPr>
            <a:t>Protection</a:t>
          </a:r>
          <a:endParaRPr lang="en-US" sz="1900" kern="1200" dirty="0">
            <a:latin typeface="+mj-lt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>
              <a:latin typeface="+mj-lt"/>
            </a:rPr>
            <a:t>Response</a:t>
          </a:r>
          <a:endParaRPr lang="en-US" sz="1900" kern="1200" dirty="0">
            <a:latin typeface="+mj-lt"/>
          </a:endParaRPr>
        </a:p>
      </dsp:txBody>
      <dsp:txXfrm>
        <a:off x="3962400" y="203199"/>
        <a:ext cx="2133600" cy="1097282"/>
      </dsp:txXfrm>
    </dsp:sp>
    <dsp:sp modelId="{072C4566-96EF-44A5-B0F2-03D9AF531422}">
      <dsp:nvSpPr>
        <dsp:cNvPr id="0" name=""/>
        <dsp:cNvSpPr/>
      </dsp:nvSpPr>
      <dsp:spPr>
        <a:xfrm>
          <a:off x="3962400" y="1300482"/>
          <a:ext cx="2133600" cy="1097278"/>
        </a:xfrm>
        <a:prstGeom prst="rect">
          <a:avLst/>
        </a:prstGeom>
        <a:noFill/>
        <a:ln w="1905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>
              <a:latin typeface="+mj-lt"/>
            </a:rPr>
            <a:t>Protection</a:t>
          </a:r>
          <a:endParaRPr lang="en-US" sz="1900" kern="1200" dirty="0">
            <a:latin typeface="+mj-lt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>
              <a:latin typeface="+mj-lt"/>
            </a:rPr>
            <a:t>Response</a:t>
          </a:r>
          <a:endParaRPr lang="en-US" sz="1900" kern="1200" dirty="0">
            <a:latin typeface="+mj-lt"/>
          </a:endParaRPr>
        </a:p>
      </dsp:txBody>
      <dsp:txXfrm>
        <a:off x="3962400" y="1300482"/>
        <a:ext cx="2133600" cy="1097278"/>
      </dsp:txXfrm>
    </dsp:sp>
    <dsp:sp modelId="{A5F555E5-84E5-4D22-A612-0C503C2760D2}">
      <dsp:nvSpPr>
        <dsp:cNvPr id="0" name=""/>
        <dsp:cNvSpPr/>
      </dsp:nvSpPr>
      <dsp:spPr>
        <a:xfrm>
          <a:off x="3962400" y="2397761"/>
          <a:ext cx="2133600" cy="1097278"/>
        </a:xfrm>
        <a:prstGeom prst="rect">
          <a:avLst/>
        </a:prstGeom>
        <a:noFill/>
        <a:ln w="1905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>
              <a:latin typeface="+mj-lt"/>
            </a:rPr>
            <a:t>CSA specific</a:t>
          </a:r>
          <a:endParaRPr lang="en-US" sz="1900" kern="1200" dirty="0">
            <a:latin typeface="+mj-lt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>
              <a:latin typeface="+mj-lt"/>
            </a:rPr>
            <a:t>Social emotional skills</a:t>
          </a:r>
          <a:endParaRPr lang="en-US" sz="1900" kern="1200" dirty="0">
            <a:latin typeface="+mj-lt"/>
          </a:endParaRPr>
        </a:p>
      </dsp:txBody>
      <dsp:txXfrm>
        <a:off x="3962400" y="2397761"/>
        <a:ext cx="2133600" cy="10972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0.01383</cdr:y>
    </cdr:from>
    <cdr:to>
      <cdr:x>1</cdr:x>
      <cdr:y>0.11452</cdr:y>
    </cdr:to>
    <cdr:sp macro="" textlink="">
      <cdr:nvSpPr>
        <cdr:cNvPr id="3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0" y="50726"/>
          <a:ext cx="6416772" cy="36933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en-US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9pPr>
        </a:lstStyle>
        <a:p xmlns:a="http://schemas.openxmlformats.org/drawingml/2006/main">
          <a:pPr eaLnBrk="1" hangingPunct="1"/>
          <a:r>
            <a:rPr lang="en-US" sz="1800" dirty="0" smtClean="0">
              <a:latin typeface="+mn-lt"/>
              <a:ea typeface="+mj-ea"/>
              <a:cs typeface="+mj-cs"/>
            </a:rPr>
            <a:t>Trends in sexual abuse rates (CPS data) 1990-2010</a:t>
          </a:r>
          <a:endParaRPr lang="en-US" sz="1800" dirty="0">
            <a:latin typeface="+mn-lt"/>
            <a:ea typeface="+mj-ea"/>
            <a:cs typeface="+mj-cs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5BFC7-81D8-4CFB-B21B-3B4DBB41FAAA}" type="datetimeFigureOut">
              <a:rPr lang="en-US" smtClean="0"/>
              <a:pPr/>
              <a:t>11/2/2012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www.mecptraining.org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81FFB0-5327-4A8A-9AB6-0192553318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960916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2681B7-1F82-477F-875D-077FD104690D}" type="datetimeFigureOut">
              <a:rPr lang="en-US" smtClean="0"/>
              <a:pPr/>
              <a:t>11/2/2012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www.mecptraining.org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31308C-20FC-4005-8C55-E238838630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926067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200025" y="4438650"/>
            <a:ext cx="7800975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6785" y="5897042"/>
            <a:ext cx="1588892" cy="81430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 userDrawn="1"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8458200" y="0"/>
            <a:ext cx="685800" cy="6857999"/>
          </a:xfrm>
          <a:prstGeom prst="rect">
            <a:avLst/>
          </a:prstGeom>
          <a:gradFill>
            <a:gsLst>
              <a:gs pos="0">
                <a:schemeClr val="tx2"/>
              </a:gs>
              <a:gs pos="84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6785" y="5897042"/>
            <a:ext cx="1588892" cy="81430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n.org/en/pseataskforce/docs/keeping_children_safe_standards_for_child_protection_tool.pdf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hyperlink" Target="https://www.google.com/url?url=http://timesleader.com/stories/Pa-monsignor-gets-3-6-years-in-sex-abuse-cover-up,181705&amp;rct=j&amp;sa=X&amp;ei=mrISUNfCJsH40gHK8YHICQ&amp;ved=0CDYQpwIwAQ&amp;q=pennsylvania+sexual+abuse&amp;usg=AFQjCNEVE3nJfuZXCUT72wPwzn3hUkBmfw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svrc.org/sites/default/files/Publications_NSVRC_Guide_Child-Sexual-Abuse-Prevention-programs-for-children.pdf" TargetMode="External"/><Relationship Id="rId2" Type="http://schemas.openxmlformats.org/officeDocument/2006/relationships/hyperlink" Target="http://www.nsvrc.org/sites/default/files/Publications_NSVRC_Guide_Child-Sexual-Abuse-Prevention-programs-for-adults.pdf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277" y="2144399"/>
            <a:ext cx="84582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Latest Research:  Evaluation of Prevention Programs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2800" dirty="0" smtClean="0"/>
              <a:t>Lisa M. Jones</a:t>
            </a:r>
            <a:br>
              <a:rPr lang="en-US" sz="2800" dirty="0" smtClean="0"/>
            </a:br>
            <a:r>
              <a:rPr lang="en-US" sz="2800" dirty="0" smtClean="0"/>
              <a:t>Crimes Against Children Research Center--University of New Hampshire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9228" y="5607318"/>
            <a:ext cx="6384471" cy="1096867"/>
          </a:xfrm>
        </p:spPr>
        <p:txBody>
          <a:bodyPr>
            <a:normAutofit/>
          </a:bodyPr>
          <a:lstStyle/>
          <a:p>
            <a:r>
              <a:rPr lang="en-US" dirty="0" smtClean="0"/>
              <a:t>National Youth Protection Symposium</a:t>
            </a:r>
          </a:p>
          <a:p>
            <a:r>
              <a:rPr lang="en-US" dirty="0" smtClean="0"/>
              <a:t>November 1-2, 2012		Atlanta, GA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032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784" y="1037493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Are youth education programs effective?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95653" y="2206868"/>
            <a:ext cx="7734300" cy="3974857"/>
          </a:xfrm>
        </p:spPr>
        <p:txBody>
          <a:bodyPr>
            <a:normAutofit/>
          </a:bodyPr>
          <a:lstStyle/>
          <a:p>
            <a:r>
              <a:rPr lang="en-US" dirty="0" smtClean="0"/>
              <a:t>Evidence suggests that youth-education CSA prevention programs are effective.</a:t>
            </a:r>
          </a:p>
          <a:p>
            <a:r>
              <a:rPr lang="en-US" dirty="0" smtClean="0"/>
              <a:t>Several meta-analyses, plus two carefully done reviews conclude that:</a:t>
            </a:r>
          </a:p>
          <a:p>
            <a:pPr lvl="1"/>
            <a:r>
              <a:rPr lang="en-US" dirty="0" smtClean="0"/>
              <a:t>Youth show increased knowledge about CSA and maintain over time</a:t>
            </a:r>
          </a:p>
          <a:p>
            <a:pPr lvl="1"/>
            <a:r>
              <a:rPr lang="en-US" dirty="0" smtClean="0"/>
              <a:t>Youth demonstrate understanding that children are not at fault for abuse</a:t>
            </a:r>
          </a:p>
          <a:p>
            <a:pPr lvl="1"/>
            <a:r>
              <a:rPr lang="en-US" dirty="0" smtClean="0"/>
              <a:t>Evidence that children can learn and use self-protection strategies</a:t>
            </a:r>
          </a:p>
          <a:p>
            <a:pPr lvl="1"/>
            <a:r>
              <a:rPr lang="en-US" dirty="0" smtClean="0"/>
              <a:t>Evidence that programs provide youth with opportunity and language to report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7145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179" y="1131558"/>
            <a:ext cx="7620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Concerns about CSA education programs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250" y="2543174"/>
            <a:ext cx="7496175" cy="3124201"/>
          </a:xfrm>
        </p:spPr>
        <p:txBody>
          <a:bodyPr>
            <a:normAutofit/>
          </a:bodyPr>
          <a:lstStyle/>
          <a:p>
            <a:r>
              <a:rPr lang="en-US" dirty="0" smtClean="0"/>
              <a:t>Are the programs upsetting to children?</a:t>
            </a:r>
          </a:p>
          <a:p>
            <a:r>
              <a:rPr lang="en-US" dirty="0" smtClean="0"/>
              <a:t>Is education on sexual abuse appropriate for children?</a:t>
            </a:r>
          </a:p>
          <a:p>
            <a:r>
              <a:rPr lang="en-US" dirty="0" smtClean="0"/>
              <a:t>Are the programs too complicated for young children to learn?</a:t>
            </a:r>
          </a:p>
          <a:p>
            <a:r>
              <a:rPr lang="en-US" dirty="0" smtClean="0"/>
              <a:t>Is a focus on youth education unfair-shouldn’t the focus be on the adults to protect them?</a:t>
            </a:r>
          </a:p>
          <a:p>
            <a:endParaRPr lang="en-US" dirty="0" smtClean="0"/>
          </a:p>
          <a:p>
            <a:r>
              <a:rPr lang="en-US" dirty="0" smtClean="0"/>
              <a:t>How and where do we take the time to provide youth with this education?</a:t>
            </a:r>
          </a:p>
          <a:p>
            <a:pPr marL="11430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8334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7142" y="963411"/>
            <a:ext cx="7620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CSA prevention programs with research support: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85775" y="2352675"/>
            <a:ext cx="7591425" cy="3773804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i="1" dirty="0" smtClean="0"/>
              <a:t>Talking about Touching </a:t>
            </a:r>
            <a:r>
              <a:rPr lang="en-US" dirty="0" smtClean="0"/>
              <a:t>by the Committee for Children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i="1" dirty="0" smtClean="0"/>
              <a:t>Speak Up, Be Safe </a:t>
            </a:r>
            <a:r>
              <a:rPr lang="en-US" dirty="0" smtClean="0"/>
              <a:t>(Good Touch/Bad Touch) by </a:t>
            </a:r>
            <a:r>
              <a:rPr lang="en-US" dirty="0" err="1" smtClean="0"/>
              <a:t>Childhelp</a:t>
            </a:r>
            <a:endParaRPr lang="en-US" dirty="0" smtClean="0"/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i="1" dirty="0" smtClean="0"/>
              <a:t>Child Assault Prevention Programs </a:t>
            </a:r>
            <a:r>
              <a:rPr lang="en-US" dirty="0" smtClean="0"/>
              <a:t>(CAPP)—”Safe, Strong and Free”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i="1" dirty="0" smtClean="0"/>
              <a:t>Care for Kids</a:t>
            </a:r>
            <a:r>
              <a:rPr lang="en-US" dirty="0" smtClean="0"/>
              <a:t>—Prevent Child Abuse Vermont</a:t>
            </a:r>
          </a:p>
          <a:p>
            <a:pPr marL="109728" indent="0">
              <a:spcBef>
                <a:spcPts val="600"/>
              </a:spcBef>
              <a:spcAft>
                <a:spcPts val="600"/>
              </a:spcAft>
              <a:buNone/>
            </a:pPr>
            <a:endParaRPr lang="en-US" i="1" dirty="0"/>
          </a:p>
          <a:p>
            <a:pPr marL="109728" indent="0">
              <a:buNone/>
            </a:pPr>
            <a:r>
              <a:rPr lang="en-US" dirty="0" smtClean="0">
                <a:sym typeface="Wingdings"/>
              </a:rPr>
              <a:t></a:t>
            </a:r>
            <a:r>
              <a:rPr lang="en-US" dirty="0" smtClean="0"/>
              <a:t>Other ones:  </a:t>
            </a:r>
            <a:r>
              <a:rPr lang="en-US" i="1" dirty="0" smtClean="0"/>
              <a:t>Who Do You Tell, Body Safety Training, Feeling Yes, Feeling No, ?</a:t>
            </a:r>
          </a:p>
          <a:p>
            <a:pPr marL="109728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55444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Elements of effective youth prevention education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2438400"/>
            <a:ext cx="7848600" cy="4136136"/>
          </a:xfrm>
        </p:spPr>
        <p:txBody>
          <a:bodyPr/>
          <a:lstStyle/>
          <a:p>
            <a:r>
              <a:rPr lang="en-US" dirty="0" smtClean="0"/>
              <a:t>Multiple sessions</a:t>
            </a:r>
          </a:p>
          <a:p>
            <a:r>
              <a:rPr lang="en-US" dirty="0" smtClean="0"/>
              <a:t>Focus on skills</a:t>
            </a:r>
          </a:p>
          <a:p>
            <a:r>
              <a:rPr lang="en-US" dirty="0" smtClean="0"/>
              <a:t>Active learning, ideally physically and verbally involved in learning process</a:t>
            </a:r>
          </a:p>
          <a:p>
            <a:r>
              <a:rPr lang="en-US" dirty="0" smtClean="0"/>
              <a:t>Practice and rehearsal ideally with role-plays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771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064" y="883508"/>
            <a:ext cx="8171935" cy="1066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Best bets for youth serving organizations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346" y="2187640"/>
            <a:ext cx="7652179" cy="4325112"/>
          </a:xfrm>
        </p:spPr>
        <p:txBody>
          <a:bodyPr>
            <a:normAutofit/>
          </a:bodyPr>
          <a:lstStyle/>
          <a:p>
            <a:r>
              <a:rPr lang="en-US" sz="2000" dirty="0" smtClean="0"/>
              <a:t>Make youth protection as comprehensive as possible </a:t>
            </a:r>
          </a:p>
          <a:p>
            <a:r>
              <a:rPr lang="en-US" sz="2000" dirty="0" smtClean="0"/>
              <a:t>A combination of policy, ongoing training, and youth education is ideal</a:t>
            </a:r>
          </a:p>
          <a:p>
            <a:pPr marL="109728" indent="0">
              <a:buNone/>
            </a:pPr>
            <a:endParaRPr lang="en-US" sz="2000" dirty="0" smtClean="0"/>
          </a:p>
          <a:p>
            <a:pPr>
              <a:buFont typeface="Wingdings" pitchFamily="2" charset="2"/>
              <a:buChar char="Ø"/>
            </a:pPr>
            <a:r>
              <a:rPr lang="en-US" sz="1800" dirty="0"/>
              <a:t>Saul J, </a:t>
            </a:r>
            <a:r>
              <a:rPr lang="en-US" sz="1800" dirty="0" err="1"/>
              <a:t>Audage</a:t>
            </a:r>
            <a:r>
              <a:rPr lang="en-US" sz="1800" dirty="0"/>
              <a:t> NC.  </a:t>
            </a:r>
            <a:r>
              <a:rPr lang="en-US" sz="1800" i="1" dirty="0"/>
              <a:t>Preventing Child Sexual Abuse Within Youth-serving Organizations:  Getting Started on Policies and Procedures.  </a:t>
            </a:r>
            <a:r>
              <a:rPr lang="en-US" sz="1800" dirty="0"/>
              <a:t>Atlanta (GA): Centers for Disease Control and Prevention, National Center for Injury Prevention and Control; 2007</a:t>
            </a:r>
            <a:r>
              <a:rPr lang="en-US" sz="1800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1800" i="1" dirty="0"/>
              <a:t>Standards for Child Protection.</a:t>
            </a:r>
            <a:r>
              <a:rPr lang="en-US" sz="1800" dirty="0"/>
              <a:t>  By Keeping Children Safe. </a:t>
            </a:r>
            <a:r>
              <a:rPr lang="en-US" sz="1800" dirty="0">
                <a:hlinkClick r:id="rId2"/>
              </a:rPr>
              <a:t>http://www.un.org/en/pseataskforce/docs/keeping_children_safe_standards_for_child_protection_tool.pdf</a:t>
            </a:r>
            <a:r>
              <a:rPr lang="en-US" sz="1800" dirty="0"/>
              <a:t> </a:t>
            </a:r>
            <a:endParaRPr lang="en-US" sz="1800" i="1" dirty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094968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 and share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62224"/>
            <a:ext cx="7705725" cy="4012311"/>
          </a:xfrm>
        </p:spPr>
        <p:txBody>
          <a:bodyPr/>
          <a:lstStyle/>
          <a:p>
            <a:r>
              <a:rPr lang="en-US" dirty="0" smtClean="0"/>
              <a:t>Share policies and staff training resources</a:t>
            </a:r>
          </a:p>
          <a:p>
            <a:r>
              <a:rPr lang="en-US" dirty="0" smtClean="0"/>
              <a:t>Clearinghouse is critical</a:t>
            </a:r>
          </a:p>
          <a:p>
            <a:r>
              <a:rPr lang="en-US" dirty="0" smtClean="0"/>
              <a:t>Need to build more organizational checklists, self-auditing tools, packaged programs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675" y="790575"/>
            <a:ext cx="8229600" cy="1066800"/>
          </a:xfrm>
        </p:spPr>
        <p:txBody>
          <a:bodyPr>
            <a:normAutofit/>
          </a:bodyPr>
          <a:lstStyle/>
          <a:p>
            <a:r>
              <a:rPr lang="en-US" dirty="0" smtClean="0"/>
              <a:t>Find your inner researcher!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1962150"/>
            <a:ext cx="5267325" cy="4813237"/>
          </a:xfrm>
        </p:spPr>
        <p:txBody>
          <a:bodyPr/>
          <a:lstStyle/>
          <a:p>
            <a:r>
              <a:rPr lang="en-US" dirty="0" smtClean="0"/>
              <a:t>Protecting children means learning cross-disciplinary skills—including research</a:t>
            </a:r>
          </a:p>
          <a:p>
            <a:pPr marL="795528" lvl="1" indent="-457200">
              <a:buFont typeface="Wingdings" pitchFamily="2" charset="2"/>
              <a:buChar char="ü"/>
            </a:pPr>
            <a:r>
              <a:rPr lang="en-US" dirty="0" smtClean="0"/>
              <a:t>Know the research on CSA</a:t>
            </a:r>
          </a:p>
          <a:p>
            <a:pPr marL="795528" lvl="1" indent="-457200">
              <a:buFont typeface="Wingdings" pitchFamily="2" charset="2"/>
              <a:buChar char="ü"/>
            </a:pPr>
            <a:r>
              <a:rPr lang="en-US" dirty="0" smtClean="0"/>
              <a:t>Describe the research behind your prevention efforts</a:t>
            </a:r>
          </a:p>
          <a:p>
            <a:pPr marL="795528" lvl="1" indent="-457200">
              <a:buFont typeface="Wingdings" pitchFamily="2" charset="2"/>
              <a:buChar char="ü"/>
            </a:pPr>
            <a:r>
              <a:rPr lang="en-US" dirty="0" smtClean="0"/>
              <a:t>Participate in data collection/self-assessment, M&amp;E</a:t>
            </a:r>
          </a:p>
          <a:p>
            <a:pPr marL="795528" lvl="1" indent="-457200">
              <a:buFont typeface="Wingdings" pitchFamily="2" charset="2"/>
              <a:buChar char="ü"/>
            </a:pPr>
            <a:r>
              <a:rPr lang="en-US" dirty="0" smtClean="0"/>
              <a:t>Demand evaluation, participate in it if you can</a:t>
            </a:r>
          </a:p>
          <a:p>
            <a:pPr marL="795528" lvl="1" indent="-457200">
              <a:buFont typeface="Wingdings" pitchFamily="2" charset="2"/>
              <a:buChar char="ü"/>
            </a:pPr>
            <a:r>
              <a:rPr lang="en-US" dirty="0" smtClean="0"/>
              <a:t>Promote child sexual abuse prevention as a public health issue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14338" name="Picture 2" descr="https://encrypted-tbn2.gstatic.com/images?q=tbn:ANd9GcROePcoo1eu0FRXSmTq_dRfS2RqbClCSUretXgb75YSjMJ_z-BITMqVR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45200" y="1816100"/>
            <a:ext cx="1504950" cy="30289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3861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575" y="828675"/>
            <a:ext cx="7286625" cy="1066800"/>
          </a:xfrm>
        </p:spPr>
        <p:txBody>
          <a:bodyPr/>
          <a:lstStyle/>
          <a:p>
            <a:r>
              <a:rPr lang="en-US" dirty="0" smtClean="0"/>
              <a:t>Quick lesson on 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2011299"/>
            <a:ext cx="7419975" cy="4525963"/>
          </a:xfrm>
        </p:spPr>
        <p:txBody>
          <a:bodyPr/>
          <a:lstStyle/>
          <a:p>
            <a:r>
              <a:rPr lang="en-US" dirty="0" smtClean="0"/>
              <a:t>Gold Standard:  </a:t>
            </a:r>
            <a:r>
              <a:rPr lang="en-US" dirty="0" smtClean="0">
                <a:solidFill>
                  <a:srgbClr val="FF0000"/>
                </a:solidFill>
              </a:rPr>
              <a:t>Randomized Controlled Trial (RCT) </a:t>
            </a:r>
          </a:p>
          <a:p>
            <a:r>
              <a:rPr lang="en-US" dirty="0" smtClean="0"/>
              <a:t>Adequate: </a:t>
            </a:r>
            <a:r>
              <a:rPr lang="en-US" dirty="0" smtClean="0">
                <a:solidFill>
                  <a:srgbClr val="FF0000"/>
                </a:solidFill>
              </a:rPr>
              <a:t>Quasi-experimental</a:t>
            </a:r>
          </a:p>
          <a:p>
            <a:r>
              <a:rPr lang="en-US" dirty="0" smtClean="0"/>
              <a:t>(Developmental evaluation, Process evaluation, Innovation evaluation)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Meta-analyses</a:t>
            </a:r>
            <a:r>
              <a:rPr lang="en-US" dirty="0" smtClean="0"/>
              <a:t> are helpful in understanding where a field of prevention (or intervention) stands</a:t>
            </a:r>
          </a:p>
          <a:p>
            <a:endParaRPr lang="en-US" dirty="0" smtClean="0"/>
          </a:p>
          <a:p>
            <a:r>
              <a:rPr lang="en-US" dirty="0" smtClean="0"/>
              <a:t>Less acceptable:  Anecdotes, Pre-Post tests, Consumer satisfaction surveys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1085850"/>
            <a:ext cx="7324725" cy="1066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can we do if evidence-based programs are not available?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619375"/>
            <a:ext cx="6953250" cy="3755136"/>
          </a:xfrm>
        </p:spPr>
        <p:txBody>
          <a:bodyPr>
            <a:normAutofit fontScale="92500" lnSpcReduction="20000"/>
          </a:bodyPr>
          <a:lstStyle/>
          <a:p>
            <a:pPr marL="624078" indent="-514350">
              <a:buFont typeface="+mj-lt"/>
              <a:buAutoNum type="arabicPeriod"/>
            </a:pPr>
            <a:r>
              <a:rPr lang="en-US" dirty="0" smtClean="0"/>
              <a:t>Ask about evaluation-what did it find? Is it ongoing?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smtClean="0"/>
              <a:t>Have trusted CSA experts been involved in the development?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smtClean="0"/>
              <a:t>Ask how the program logic or theory is supported by research?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smtClean="0"/>
              <a:t>Does it include components of effective education/prevention?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smtClean="0"/>
              <a:t>Does it avoid things that we know DON’T work?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1066800"/>
            <a:ext cx="8229600" cy="10668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What do we need to avoid?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9424"/>
            <a:ext cx="7067550" cy="4325112"/>
          </a:xfrm>
        </p:spPr>
        <p:txBody>
          <a:bodyPr/>
          <a:lstStyle/>
          <a:p>
            <a:r>
              <a:rPr lang="en-US" dirty="0" smtClean="0"/>
              <a:t>Quick fixes-prevention education that is “easy”—assemblies, poster contests, etc.</a:t>
            </a:r>
          </a:p>
          <a:p>
            <a:r>
              <a:rPr lang="en-US" dirty="0" smtClean="0"/>
              <a:t>Being distracted by dramatic stories of “new” problems</a:t>
            </a:r>
          </a:p>
          <a:p>
            <a:r>
              <a:rPr lang="en-US" dirty="0" smtClean="0"/>
              <a:t>Intervention/prevention/education models that do not have evidence-supported logic models</a:t>
            </a:r>
          </a:p>
          <a:p>
            <a:pPr lvl="1"/>
            <a:r>
              <a:rPr lang="en-US" dirty="0" smtClean="0"/>
              <a:t>Teaching children physical self-defense</a:t>
            </a:r>
          </a:p>
          <a:p>
            <a:pPr lvl="1"/>
            <a:r>
              <a:rPr lang="en-US" dirty="0" smtClean="0"/>
              <a:t>Most Internet safety messages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58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news.google.com/news/tbn/jcm9F3oZo3oJ/6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263" y="3469146"/>
            <a:ext cx="1525710" cy="1525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87348">
            <a:off x="159362" y="2312272"/>
            <a:ext cx="3948679" cy="596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82" y="5565530"/>
            <a:ext cx="63341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954" y="3771900"/>
            <a:ext cx="6213963" cy="616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 descr="Penn-State-Scandal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5187" y="1116926"/>
            <a:ext cx="2178905" cy="1493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encrypted-tbn1.google.com/images?q=tbn:ANd9GcTcrvwnH6C0nu_J5MyapimK6O20E25LJ2SSIUv19VkaGYAFxrWh3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394" y="2068390"/>
            <a:ext cx="3041982" cy="1703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192" y="1230923"/>
            <a:ext cx="5958894" cy="612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7973" y="4632906"/>
            <a:ext cx="5838825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/>
          <p:cNvSpPr/>
          <p:nvPr/>
        </p:nvSpPr>
        <p:spPr>
          <a:xfrm>
            <a:off x="1695118" y="3954162"/>
            <a:ext cx="4421477" cy="678744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621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361950" y="1257300"/>
            <a:ext cx="7486650" cy="609600"/>
          </a:xfrm>
        </p:spPr>
        <p:txBody>
          <a:bodyPr>
            <a:noAutofit/>
          </a:bodyPr>
          <a:lstStyle/>
          <a:p>
            <a:r>
              <a:rPr lang="en-US" sz="3600" dirty="0" smtClean="0"/>
              <a:t>Popular yet problematic Internet safety messages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542924" y="2295524"/>
            <a:ext cx="6867525" cy="439102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>
                <a:effectLst/>
              </a:rPr>
              <a:t>“Don’t give out personal information.”</a:t>
            </a:r>
          </a:p>
          <a:p>
            <a:pPr>
              <a:buNone/>
            </a:pPr>
            <a:r>
              <a:rPr lang="en-US" dirty="0" smtClean="0"/>
              <a:t>“Don’t talk to strangers online.”</a:t>
            </a:r>
            <a:r>
              <a:rPr lang="en-US" dirty="0" smtClean="0">
                <a:effectLst/>
              </a:rPr>
              <a:t>	</a:t>
            </a:r>
            <a:endParaRPr lang="en-US" dirty="0"/>
          </a:p>
          <a:p>
            <a:pPr>
              <a:buNone/>
            </a:pPr>
            <a:r>
              <a:rPr lang="en-US" dirty="0" smtClean="0"/>
              <a:t>“Don’t use a sexy screen name.”</a:t>
            </a:r>
          </a:p>
          <a:p>
            <a:pPr>
              <a:buNone/>
            </a:pPr>
            <a:r>
              <a:rPr lang="en-US" dirty="0" smtClean="0">
                <a:effectLst/>
              </a:rPr>
              <a:t>“Think before you click.”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>
                <a:effectLst/>
              </a:rPr>
              <a:t>No research support</a:t>
            </a:r>
          </a:p>
          <a:p>
            <a:r>
              <a:rPr lang="en-US" dirty="0" smtClean="0"/>
              <a:t>Based on stereotype of Internet predator</a:t>
            </a:r>
          </a:p>
          <a:p>
            <a:r>
              <a:rPr lang="en-US" dirty="0" smtClean="0">
                <a:effectLst/>
              </a:rPr>
              <a:t>No understanding of causal factors or youth at-risk</a:t>
            </a:r>
          </a:p>
          <a:p>
            <a:r>
              <a:rPr lang="en-US" dirty="0" smtClean="0"/>
              <a:t>“Don’t do it” messages never effective with youth</a:t>
            </a:r>
            <a:endParaRPr lang="en-US" dirty="0" smtClean="0">
              <a:effectLst/>
            </a:endParaRPr>
          </a:p>
          <a:p>
            <a:endParaRPr lang="en-US" dirty="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58818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96816"/>
            <a:ext cx="8229600" cy="1066800"/>
          </a:xfrm>
        </p:spPr>
        <p:txBody>
          <a:bodyPr>
            <a:normAutofit/>
          </a:bodyPr>
          <a:lstStyle/>
          <a:p>
            <a:r>
              <a:rPr lang="en-US" dirty="0" smtClean="0"/>
              <a:t>CSA rates declining</a:t>
            </a:r>
            <a:endParaRPr lang="en-US" dirty="0"/>
          </a:p>
        </p:txBody>
      </p:sp>
      <p:graphicFrame>
        <p:nvGraphicFramePr>
          <p:cNvPr id="6" name="Object 4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936691933"/>
              </p:ext>
            </p:extLst>
          </p:nvPr>
        </p:nvGraphicFramePr>
        <p:xfrm>
          <a:off x="793654" y="1951892"/>
          <a:ext cx="6416772" cy="36678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 Box 7"/>
          <p:cNvSpPr txBox="1">
            <a:spLocks noChangeArrowheads="1"/>
          </p:cNvSpPr>
          <p:nvPr/>
        </p:nvSpPr>
        <p:spPr bwMode="auto">
          <a:xfrm rot="-5400000">
            <a:off x="-399300" y="3815839"/>
            <a:ext cx="27285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400" dirty="0">
                <a:latin typeface="+mn-lt"/>
              </a:rPr>
              <a:t>Rate per 10,000 Children (&lt;18)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19550" y="5334000"/>
            <a:ext cx="914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Year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206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1347" y="866775"/>
            <a:ext cx="7001053" cy="1066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Final suggestions: </a:t>
            </a:r>
            <a:r>
              <a:rPr lang="en-US" dirty="0" smtClean="0">
                <a:solidFill>
                  <a:srgbClr val="FF0000"/>
                </a:solidFill>
              </a:rPr>
              <a:t>Think broadly about child safety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76450"/>
            <a:ext cx="4038600" cy="3238501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/>
              <a:t>We need </a:t>
            </a:r>
            <a:r>
              <a:rPr lang="en-US" dirty="0" smtClean="0"/>
              <a:t>approaches </a:t>
            </a:r>
            <a:r>
              <a:rPr lang="en-US" dirty="0"/>
              <a:t>to child safety </a:t>
            </a:r>
            <a:r>
              <a:rPr lang="en-US" dirty="0" smtClean="0"/>
              <a:t>that are broader </a:t>
            </a:r>
            <a:r>
              <a:rPr lang="en-US" dirty="0"/>
              <a:t>than just CSA (or </a:t>
            </a:r>
            <a:r>
              <a:rPr lang="en-US" dirty="0" smtClean="0"/>
              <a:t>bullying or rape prevention)</a:t>
            </a:r>
            <a:endParaRPr lang="en-US" dirty="0"/>
          </a:p>
        </p:txBody>
      </p:sp>
      <p:pic>
        <p:nvPicPr>
          <p:cNvPr id="2051" name="Picture 3" descr="C:\Users\lmjones\AppData\Local\Microsoft\Windows\Temporary Internet Files\Content.IE5\U99DMJ2H\MP900262689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810" y="2196512"/>
            <a:ext cx="3657600" cy="242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5042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" y="771525"/>
            <a:ext cx="8229600" cy="1066800"/>
          </a:xfrm>
        </p:spPr>
        <p:txBody>
          <a:bodyPr/>
          <a:lstStyle/>
          <a:p>
            <a:r>
              <a:rPr lang="en-US" dirty="0" smtClean="0"/>
              <a:t>Social Emotional Learning (SEL)</a:t>
            </a:r>
            <a:endParaRPr lang="en-US" dirty="0"/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619125" y="1887474"/>
            <a:ext cx="7419975" cy="4325112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Implement a social emotional learning program (see CASEL.org) in addition to a CSA prevention strategy—Many evidence-based</a:t>
            </a:r>
          </a:p>
          <a:p>
            <a:r>
              <a:rPr lang="en-US" dirty="0" smtClean="0">
                <a:effectLst/>
              </a:rPr>
              <a:t>Focus attention on generic skills that improve online and offline decision-making, health and safety </a:t>
            </a:r>
          </a:p>
          <a:p>
            <a:pPr lvl="1"/>
            <a:r>
              <a:rPr lang="en-US" dirty="0" smtClean="0">
                <a:effectLst/>
              </a:rPr>
              <a:t>Emotion management</a:t>
            </a:r>
          </a:p>
          <a:p>
            <a:pPr lvl="1"/>
            <a:r>
              <a:rPr lang="en-US" dirty="0" smtClean="0">
                <a:effectLst/>
              </a:rPr>
              <a:t>Risk assessment</a:t>
            </a:r>
          </a:p>
          <a:p>
            <a:pPr lvl="1"/>
            <a:r>
              <a:rPr lang="en-US" dirty="0" smtClean="0">
                <a:effectLst/>
              </a:rPr>
              <a:t>Impulse control</a:t>
            </a:r>
          </a:p>
          <a:p>
            <a:pPr lvl="1"/>
            <a:r>
              <a:rPr lang="en-US" dirty="0" smtClean="0">
                <a:effectLst/>
              </a:rPr>
              <a:t>Perspective taking</a:t>
            </a:r>
          </a:p>
          <a:p>
            <a:pPr lvl="1"/>
            <a:r>
              <a:rPr lang="en-US" dirty="0" smtClean="0">
                <a:effectLst/>
              </a:rPr>
              <a:t>Refusal skills</a:t>
            </a:r>
          </a:p>
          <a:p>
            <a:pPr lvl="1"/>
            <a:r>
              <a:rPr lang="en-US" dirty="0" smtClean="0">
                <a:effectLst/>
              </a:rPr>
              <a:t>Bystander skills</a:t>
            </a:r>
          </a:p>
          <a:p>
            <a:pPr lvl="1"/>
            <a:r>
              <a:rPr lang="en-US" dirty="0" smtClean="0">
                <a:effectLst/>
              </a:rPr>
              <a:t>Help-seeking</a:t>
            </a:r>
          </a:p>
        </p:txBody>
      </p:sp>
    </p:spTree>
    <p:extLst>
      <p:ext uri="{BB962C8B-B14F-4D97-AF65-F5344CB8AC3E}">
        <p14:creationId xmlns:p14="http://schemas.microsoft.com/office/powerpoint/2010/main" val="280276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821" y="1104900"/>
            <a:ext cx="7286803" cy="1066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Final suggestions: </a:t>
            </a:r>
            <a:r>
              <a:rPr lang="en-US" dirty="0" smtClean="0">
                <a:solidFill>
                  <a:srgbClr val="FF0000"/>
                </a:solidFill>
              </a:rPr>
              <a:t>Support offender-level protection efforts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90574" y="2686050"/>
            <a:ext cx="7553326" cy="3238501"/>
          </a:xfrm>
        </p:spPr>
        <p:txBody>
          <a:bodyPr/>
          <a:lstStyle/>
          <a:p>
            <a:r>
              <a:rPr lang="en-US" dirty="0" smtClean="0"/>
              <a:t>Law enforcement/criminal justice response and sanctions</a:t>
            </a:r>
          </a:p>
          <a:p>
            <a:r>
              <a:rPr lang="en-US" dirty="0" smtClean="0"/>
              <a:t>Treatment</a:t>
            </a:r>
          </a:p>
          <a:p>
            <a:r>
              <a:rPr lang="en-US" dirty="0" smtClean="0"/>
              <a:t>Prevention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706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83623" y="1648532"/>
            <a:ext cx="6814456" cy="3681113"/>
          </a:xfrm>
        </p:spPr>
        <p:txBody>
          <a:bodyPr/>
          <a:lstStyle/>
          <a:p>
            <a:pPr marL="109728" indent="0">
              <a:buNone/>
            </a:pPr>
            <a:r>
              <a:rPr lang="en-US" dirty="0"/>
              <a:t>"The test of a first-rate intelligence is the ability to hold two opposing ideas in mind at the same time and still retain the ability to function."  </a:t>
            </a:r>
            <a:endParaRPr lang="en-US" dirty="0" smtClean="0"/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r>
              <a:rPr lang="en-US" dirty="0" smtClean="0"/>
              <a:t> </a:t>
            </a:r>
            <a:r>
              <a:rPr lang="en-US" dirty="0"/>
              <a:t>F. Scott Fitzgerald</a:t>
            </a:r>
          </a:p>
        </p:txBody>
      </p:sp>
    </p:spTree>
    <p:extLst>
      <p:ext uri="{BB962C8B-B14F-4D97-AF65-F5344CB8AC3E}">
        <p14:creationId xmlns:p14="http://schemas.microsoft.com/office/powerpoint/2010/main" val="2726357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275" y="752475"/>
            <a:ext cx="8229600" cy="1066800"/>
          </a:xfrm>
        </p:spPr>
        <p:txBody>
          <a:bodyPr/>
          <a:lstStyle/>
          <a:p>
            <a:r>
              <a:rPr lang="en-US" dirty="0" smtClean="0"/>
              <a:t>Good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1885951"/>
            <a:ext cx="7093131" cy="4038306"/>
          </a:xfrm>
        </p:spPr>
        <p:txBody>
          <a:bodyPr>
            <a:normAutofit/>
          </a:bodyPr>
          <a:lstStyle/>
          <a:p>
            <a:r>
              <a:rPr lang="en-US" sz="1600" dirty="0"/>
              <a:t>Finkelhor, D. (2009).  The prevention of childhood sexual abuse.  </a:t>
            </a:r>
            <a:r>
              <a:rPr lang="en-US" sz="1600" i="1" dirty="0"/>
              <a:t>The Future of Children, 20 </a:t>
            </a:r>
            <a:r>
              <a:rPr lang="en-US" sz="1600" dirty="0"/>
              <a:t>(20), 169-194</a:t>
            </a:r>
            <a:r>
              <a:rPr lang="en-US" sz="1600" dirty="0" smtClean="0"/>
              <a:t>.</a:t>
            </a:r>
          </a:p>
          <a:p>
            <a:r>
              <a:rPr lang="en-US" sz="1600" dirty="0" err="1" smtClean="0"/>
              <a:t>Wurtele</a:t>
            </a:r>
            <a:r>
              <a:rPr lang="en-US" sz="1600" dirty="0" smtClean="0"/>
              <a:t>, S.K. (2009).  Preventing sexual abuse of children in the twenty-</a:t>
            </a:r>
            <a:r>
              <a:rPr lang="en-US" sz="1600" dirty="0"/>
              <a:t>f</a:t>
            </a:r>
            <a:r>
              <a:rPr lang="en-US" sz="1600" dirty="0" smtClean="0"/>
              <a:t>irst </a:t>
            </a:r>
            <a:r>
              <a:rPr lang="en-US" sz="1600" dirty="0"/>
              <a:t>c</a:t>
            </a:r>
            <a:r>
              <a:rPr lang="en-US" sz="1600" dirty="0" smtClean="0"/>
              <a:t>entury:  Preparing for challenges and opportunities.  </a:t>
            </a:r>
            <a:r>
              <a:rPr lang="en-US" sz="1600" i="1" dirty="0" smtClean="0"/>
              <a:t>Journal of Child Sexual Abuse, 18</a:t>
            </a:r>
            <a:r>
              <a:rPr lang="en-US" sz="1600" dirty="0" smtClean="0"/>
              <a:t> (1), 1-18.</a:t>
            </a:r>
          </a:p>
          <a:p>
            <a:r>
              <a:rPr lang="en-US" sz="1600" dirty="0" err="1" smtClean="0"/>
              <a:t>Wurtele</a:t>
            </a:r>
            <a:r>
              <a:rPr lang="en-US" sz="1600" dirty="0" smtClean="0"/>
              <a:t>, S.K. (2012). Preventing the sexual exploitation of minors in youth-serving organizations. </a:t>
            </a:r>
            <a:r>
              <a:rPr lang="en-US" sz="1600" i="1" dirty="0" smtClean="0"/>
              <a:t>Children and Youth Services Review</a:t>
            </a:r>
            <a:r>
              <a:rPr lang="en-US" sz="1600" dirty="0" smtClean="0"/>
              <a:t>, </a:t>
            </a:r>
            <a:r>
              <a:rPr lang="en-US" sz="1600" dirty="0" err="1" smtClean="0"/>
              <a:t>doi</a:t>
            </a:r>
            <a:r>
              <a:rPr lang="en-US" sz="1600" dirty="0" smtClean="0"/>
              <a:t>:  10.1016/j.childyouth.2012.09.009.</a:t>
            </a:r>
          </a:p>
          <a:p>
            <a:r>
              <a:rPr lang="en-US" sz="1600" dirty="0" smtClean="0">
                <a:hlinkClick r:id="rId2"/>
              </a:rPr>
              <a:t>http://www.nsvrc.org/sites/default/files/Publications_NSVRC_Guide_Child-Sexual-Abuse-Prevention-programs-for-adults.pdf</a:t>
            </a:r>
            <a:r>
              <a:rPr lang="en-US" sz="1600" dirty="0" smtClean="0"/>
              <a:t> </a:t>
            </a:r>
          </a:p>
          <a:p>
            <a:r>
              <a:rPr lang="en-US" sz="1600" dirty="0" smtClean="0">
                <a:hlinkClick r:id="rId3"/>
              </a:rPr>
              <a:t>http://www.nsvrc.org/sites/default/files/Publications_NSVRC_Guide_Child-Sexual-Abuse-Prevention-programs-for-children.pdf</a:t>
            </a:r>
            <a:r>
              <a:rPr lang="en-US" sz="1600" dirty="0" smtClean="0"/>
              <a:t> </a:t>
            </a:r>
          </a:p>
          <a:p>
            <a:r>
              <a:rPr lang="en-US" sz="1600" dirty="0" smtClean="0"/>
              <a:t>NSVRC, Stop It Now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44203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19808" y="659423"/>
            <a:ext cx="8229600" cy="10668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Sexual abuse prevention research…</a:t>
            </a:r>
            <a:endParaRPr lang="en-US" sz="3600" dirty="0"/>
          </a:p>
        </p:txBody>
      </p:sp>
      <p:pic>
        <p:nvPicPr>
          <p:cNvPr id="1029" name="Picture 5" descr="https://encrypted-tbn0.google.com/images?q=tbn:ANd9GcRQD0POTJDBy4CZWFxt-od6Ufjh4VZ2BMjURmoyik7VL_x0JAW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130" y="1784839"/>
            <a:ext cx="5417724" cy="3470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528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Good Touch/Bad Touc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547" y="861969"/>
            <a:ext cx="2354830" cy="2833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lub-cdn.com/sites/default/files/imagecache/superphoto/103221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7552" y="673829"/>
            <a:ext cx="2043113" cy="3400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encrypted-tbn2.gstatic.com/images?q=tbn:ANd9GcSpEzUrAxfK6laEUmMicoQsr-v56TSC0J2OrBpL_-HdsiH7uD5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37" y="3590880"/>
            <a:ext cx="2362200" cy="193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encrypted-tbn3.gstatic.com/images?q=tbn:ANd9GcRFDKlrLzX8gVSfKnXyetcClaIi1HKdxErawRQtX9Ep0myR7RScMSd2Ddc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191" y="3077714"/>
            <a:ext cx="4203699" cy="2959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5501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238" y="835269"/>
            <a:ext cx="8229600" cy="1066800"/>
          </a:xfrm>
        </p:spPr>
        <p:txBody>
          <a:bodyPr/>
          <a:lstStyle/>
          <a:p>
            <a:r>
              <a:rPr lang="en-US" dirty="0" smtClean="0"/>
              <a:t>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48609"/>
            <a:ext cx="4038600" cy="3690340"/>
          </a:xfrm>
        </p:spPr>
        <p:txBody>
          <a:bodyPr>
            <a:normAutofit fontScale="85000" lnSpcReduction="20000"/>
          </a:bodyPr>
          <a:lstStyle/>
          <a:p>
            <a:pPr lvl="0">
              <a:spcAft>
                <a:spcPts val="1200"/>
              </a:spcAft>
            </a:pPr>
            <a:r>
              <a:rPr lang="en-US" sz="2000" dirty="0"/>
              <a:t>What </a:t>
            </a:r>
            <a:r>
              <a:rPr lang="en-US" sz="2000" dirty="0" smtClean="0"/>
              <a:t>can research tell us about effective child sexual abuse youth prevention?</a:t>
            </a:r>
            <a:endParaRPr lang="en-US" sz="2000" dirty="0"/>
          </a:p>
          <a:p>
            <a:pPr>
              <a:spcAft>
                <a:spcPts val="1200"/>
              </a:spcAft>
            </a:pPr>
            <a:r>
              <a:rPr lang="en-US" dirty="0" smtClean="0"/>
              <a:t>What information do we still lack?</a:t>
            </a:r>
          </a:p>
          <a:p>
            <a:pPr marL="109728" indent="0">
              <a:spcAft>
                <a:spcPts val="1200"/>
              </a:spcAft>
              <a:buNone/>
            </a:pPr>
            <a:r>
              <a:rPr lang="en-US" dirty="0" smtClean="0"/>
              <a:t>Based on this:</a:t>
            </a:r>
          </a:p>
          <a:p>
            <a:pPr>
              <a:spcAft>
                <a:spcPts val="1200"/>
              </a:spcAft>
            </a:pPr>
            <a:r>
              <a:rPr lang="en-US" sz="2000" dirty="0" smtClean="0"/>
              <a:t>What </a:t>
            </a:r>
            <a:r>
              <a:rPr lang="en-US" sz="2000" dirty="0"/>
              <a:t>are your best bets for </a:t>
            </a:r>
            <a:r>
              <a:rPr lang="en-US" sz="2000" dirty="0" smtClean="0"/>
              <a:t>improving safety? </a:t>
            </a:r>
          </a:p>
          <a:p>
            <a:pPr>
              <a:spcAft>
                <a:spcPts val="1200"/>
              </a:spcAft>
            </a:pPr>
            <a:r>
              <a:rPr lang="en-US" dirty="0" smtClean="0"/>
              <a:t>What do we need to avoid?</a:t>
            </a:r>
            <a:endParaRPr lang="en-US" sz="2000" dirty="0" smtClean="0"/>
          </a:p>
          <a:p>
            <a:pPr lvl="0">
              <a:spcAft>
                <a:spcPts val="1200"/>
              </a:spcAft>
            </a:pPr>
            <a:r>
              <a:rPr lang="en-US" sz="2000" dirty="0" smtClean="0"/>
              <a:t>How can we measure </a:t>
            </a:r>
            <a:r>
              <a:rPr lang="en-US" sz="2000" dirty="0"/>
              <a:t>success</a:t>
            </a:r>
            <a:r>
              <a:rPr lang="en-US" sz="2000" dirty="0" smtClean="0"/>
              <a:t>?</a:t>
            </a:r>
          </a:p>
          <a:p>
            <a:pPr lvl="0">
              <a:spcAft>
                <a:spcPts val="1200"/>
              </a:spcAft>
            </a:pPr>
            <a:r>
              <a:rPr lang="en-US" dirty="0" smtClean="0"/>
              <a:t>What next-step learning is important for the field?</a:t>
            </a:r>
            <a:endParaRPr lang="en-US" sz="2000" dirty="0"/>
          </a:p>
        </p:txBody>
      </p:sp>
      <p:pic>
        <p:nvPicPr>
          <p:cNvPr id="4" name="Picture 8" descr="C:\Users\lmjones\AppData\Local\Microsoft\Windows\Temporary Internet Files\Content.IE5\D1MAPRFU\MP900407458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8521" y="2110155"/>
            <a:ext cx="3174023" cy="2769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4658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4362" y="837806"/>
            <a:ext cx="7620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Important elements of agency CSA prevention</a:t>
            </a:r>
            <a:endParaRPr lang="en-US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02818160"/>
              </p:ext>
            </p:extLst>
          </p:nvPr>
        </p:nvGraphicFramePr>
        <p:xfrm>
          <a:off x="1123406" y="2076269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98972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622" y="820062"/>
            <a:ext cx="8229600" cy="10668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Agency-level </a:t>
            </a:r>
            <a:r>
              <a:rPr lang="en-US" sz="3600" dirty="0"/>
              <a:t>p</a:t>
            </a:r>
            <a:r>
              <a:rPr lang="en-US" sz="3600" dirty="0" smtClean="0"/>
              <a:t>revention </a:t>
            </a:r>
            <a:r>
              <a:rPr lang="en-US" sz="3600" dirty="0"/>
              <a:t>p</a:t>
            </a:r>
            <a:r>
              <a:rPr lang="en-US" sz="3600" dirty="0" smtClean="0"/>
              <a:t>olicies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3959" y="1923493"/>
            <a:ext cx="6664817" cy="3877231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Screening</a:t>
            </a:r>
          </a:p>
          <a:p>
            <a:pPr lvl="1"/>
            <a:r>
              <a:rPr lang="en-US" dirty="0" smtClean="0"/>
              <a:t>Interviews, reference checks, criminal background checks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Creating </a:t>
            </a:r>
            <a:r>
              <a:rPr lang="en-US" dirty="0"/>
              <a:t>a safe physical </a:t>
            </a:r>
            <a:r>
              <a:rPr lang="en-US" dirty="0" smtClean="0"/>
              <a:t>environment and establishing policies on staff-youth interactions </a:t>
            </a:r>
          </a:p>
          <a:p>
            <a:pPr lvl="1"/>
            <a:r>
              <a:rPr lang="en-US" dirty="0" smtClean="0"/>
              <a:t>Physical contact, boundaries, reduced one-on-one interactions, structured monitoring and supervision, no closed-door policies, limiting contact outside the organization</a:t>
            </a:r>
          </a:p>
          <a:p>
            <a:pPr lvl="1"/>
            <a:r>
              <a:rPr lang="en-US" i="1" dirty="0" smtClean="0"/>
              <a:t>Boys and Girls Club of America </a:t>
            </a:r>
            <a:r>
              <a:rPr lang="en-US" dirty="0" smtClean="0"/>
              <a:t>(BGCA) are implementing a Situational Prevention Model (SPM) that they are adapting from safe housing and crime prevention (Kaufman, </a:t>
            </a:r>
            <a:r>
              <a:rPr lang="en-US" dirty="0" err="1" smtClean="0"/>
              <a:t>Tews</a:t>
            </a:r>
            <a:r>
              <a:rPr lang="en-US" dirty="0" smtClean="0"/>
              <a:t>, </a:t>
            </a:r>
            <a:r>
              <a:rPr lang="en-US" dirty="0" err="1" smtClean="0"/>
              <a:t>Schuett</a:t>
            </a:r>
            <a:r>
              <a:rPr lang="en-US" dirty="0" smtClean="0"/>
              <a:t>, &amp; Kaufman, 2012)—focus on local input and sustainability.  They are hoping to evaluate. </a:t>
            </a:r>
          </a:p>
          <a:p>
            <a:pPr lvl="1"/>
            <a:endParaRPr lang="en-US" dirty="0" smtClean="0"/>
          </a:p>
          <a:p>
            <a:pPr marL="109728" indent="0">
              <a:buNone/>
            </a:pPr>
            <a:endParaRPr lang="en-US" dirty="0"/>
          </a:p>
          <a:p>
            <a:pPr marL="114300" indent="0">
              <a:buClr>
                <a:schemeClr val="accent2"/>
              </a:buCl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22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556" y="681681"/>
            <a:ext cx="8229600" cy="10668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Staff training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1341" y="1838326"/>
            <a:ext cx="7315200" cy="467757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Arguably one of the most important elements of safety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Few packaged training programs 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Very little research or </a:t>
            </a:r>
            <a:r>
              <a:rPr lang="en-US" dirty="0" smtClean="0"/>
              <a:t>evaluation</a:t>
            </a:r>
          </a:p>
          <a:p>
            <a:pPr marL="109728" indent="0">
              <a:buNone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Research on </a:t>
            </a:r>
            <a:r>
              <a:rPr lang="en-US" dirty="0" smtClean="0">
                <a:solidFill>
                  <a:srgbClr val="FF0000"/>
                </a:solidFill>
              </a:rPr>
              <a:t>Stewards of Children</a:t>
            </a:r>
            <a:r>
              <a:rPr lang="en-US" dirty="0" smtClean="0"/>
              <a:t> training program (Darkness to</a:t>
            </a:r>
            <a:r>
              <a:rPr lang="en-US" dirty="0"/>
              <a:t> </a:t>
            </a:r>
            <a:r>
              <a:rPr lang="en-US" dirty="0" smtClean="0"/>
              <a:t>Light)</a:t>
            </a:r>
            <a:endParaRPr lang="en-US" dirty="0"/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RCT: trained child care workers showed increased knowledge and behaviors at 3-month follow-up assessment (Rheingold, et al., 2012)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Web-based training acceptable and feasible, but research suggested some benefits to in-person training around support and communication.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300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0075" y="752475"/>
            <a:ext cx="7179276" cy="10668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Classroom-based or group-based youth education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024" y="1876947"/>
            <a:ext cx="7076941" cy="3895203"/>
          </a:xfrm>
        </p:spPr>
        <p:txBody>
          <a:bodyPr>
            <a:normAutofit lnSpcReduction="10000"/>
          </a:bodyPr>
          <a:lstStyle/>
          <a:p>
            <a:r>
              <a:rPr lang="en-US" u="sng" dirty="0" smtClean="0"/>
              <a:t>Recognize</a:t>
            </a:r>
            <a:r>
              <a:rPr lang="en-US" dirty="0" smtClean="0"/>
              <a:t>: </a:t>
            </a:r>
            <a:r>
              <a:rPr lang="en-US" dirty="0"/>
              <a:t>h</a:t>
            </a:r>
            <a:r>
              <a:rPr lang="en-US" dirty="0" smtClean="0"/>
              <a:t>elps them identify dangerous situations and boundary violations</a:t>
            </a:r>
          </a:p>
          <a:p>
            <a:r>
              <a:rPr lang="en-US" u="sng" dirty="0" smtClean="0"/>
              <a:t>Resist</a:t>
            </a:r>
            <a:r>
              <a:rPr lang="en-US" dirty="0" smtClean="0"/>
              <a:t>: Gives them permission and skills to break off unwanted contact</a:t>
            </a:r>
          </a:p>
          <a:p>
            <a:r>
              <a:rPr lang="en-US" u="sng" dirty="0" smtClean="0"/>
              <a:t>Report</a:t>
            </a:r>
            <a:r>
              <a:rPr lang="en-US" dirty="0" smtClean="0"/>
              <a:t>: Adults aren’t able to prevent everything—youth should be encouraged to report and provided with language to do so</a:t>
            </a:r>
          </a:p>
          <a:p>
            <a:r>
              <a:rPr lang="en-US" dirty="0" smtClean="0"/>
              <a:t>Provides messages to those who have experienced abuse that they are not at fault</a:t>
            </a:r>
          </a:p>
          <a:p>
            <a:r>
              <a:rPr lang="en-US" dirty="0" smtClean="0"/>
              <a:t>Increases social-emotional skills:  Recognizing and naming feelings, self-assertiveness skills—there are situations that youth can handle on their own or help each other handle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803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2021</TotalTime>
  <Words>1170</Words>
  <Application>Microsoft Office PowerPoint</Application>
  <PresentationFormat>On-screen Show (4:3)</PresentationFormat>
  <Paragraphs>148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Urban</vt:lpstr>
      <vt:lpstr>The Latest Research:  Evaluation of Prevention Programs  Lisa M. Jones Crimes Against Children Research Center--University of New Hampshire</vt:lpstr>
      <vt:lpstr>PowerPoint Presentation</vt:lpstr>
      <vt:lpstr>Sexual abuse prevention research…</vt:lpstr>
      <vt:lpstr>PowerPoint Presentation</vt:lpstr>
      <vt:lpstr>Presentation</vt:lpstr>
      <vt:lpstr>Important elements of agency CSA prevention</vt:lpstr>
      <vt:lpstr>Agency-level prevention policies</vt:lpstr>
      <vt:lpstr>Staff training</vt:lpstr>
      <vt:lpstr>Classroom-based or group-based youth education</vt:lpstr>
      <vt:lpstr>Are youth education programs effective?</vt:lpstr>
      <vt:lpstr>Concerns about CSA education programs</vt:lpstr>
      <vt:lpstr>CSA prevention programs with research support:</vt:lpstr>
      <vt:lpstr>Elements of effective youth prevention education</vt:lpstr>
      <vt:lpstr>Best bets for youth serving organizations</vt:lpstr>
      <vt:lpstr>Build and share resources</vt:lpstr>
      <vt:lpstr>Find your inner researcher!</vt:lpstr>
      <vt:lpstr>Quick lesson on evaluation</vt:lpstr>
      <vt:lpstr>What can we do if evidence-based programs are not available?</vt:lpstr>
      <vt:lpstr>What do we need to avoid?</vt:lpstr>
      <vt:lpstr>Popular yet problematic Internet safety messages</vt:lpstr>
      <vt:lpstr>CSA rates declining</vt:lpstr>
      <vt:lpstr>Final suggestions: Think broadly about child safety</vt:lpstr>
      <vt:lpstr>Social Emotional Learning (SEL)</vt:lpstr>
      <vt:lpstr>Final suggestions: Support offender-level protection efforts</vt:lpstr>
      <vt:lpstr>PowerPoint Presentation</vt:lpstr>
      <vt:lpstr>Good Resources</vt:lpstr>
    </vt:vector>
  </TitlesOfParts>
  <Company>Fox Valley Technical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Tunstall, Nadia</dc:creator>
  <cp:lastModifiedBy>Windows User</cp:lastModifiedBy>
  <cp:revision>140</cp:revision>
  <cp:lastPrinted>2012-07-27T13:55:07Z</cp:lastPrinted>
  <dcterms:created xsi:type="dcterms:W3CDTF">2011-07-25T13:35:50Z</dcterms:created>
  <dcterms:modified xsi:type="dcterms:W3CDTF">2012-11-02T11:08:07Z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-1870594872</vt:i4>
  </property>
  <property fmtid="{D5CDD505-2E9C-101B-9397-08002B2CF9AE}" pid="3" name="_NewReviewCycle">
    <vt:lpwstr/>
  </property>
  <property fmtid="{D5CDD505-2E9C-101B-9397-08002B2CF9AE}" pid="4" name="_EmailSubject">
    <vt:lpwstr>Webinar: preventing child-sexual abuse </vt:lpwstr>
  </property>
  <property fmtid="{D5CDD505-2E9C-101B-9397-08002B2CF9AE}" pid="5" name="_AuthorEmail">
    <vt:lpwstr>tunstall@fvtc.edu</vt:lpwstr>
  </property>
  <property fmtid="{D5CDD505-2E9C-101B-9397-08002B2CF9AE}" pid="6" name="_AuthorEmailDisplayName">
    <vt:lpwstr>Tunstall, Nadia</vt:lpwstr>
  </property>
  <property fmtid="{D5CDD505-2E9C-101B-9397-08002B2CF9AE}" pid="7" name="_PreviousAdHocReviewCycleID">
    <vt:i4>-1870594872</vt:i4>
  </property>
</Properties>
</file>