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87" r:id="rId3"/>
    <p:sldId id="288" r:id="rId4"/>
    <p:sldId id="269" r:id="rId5"/>
    <p:sldId id="291" r:id="rId6"/>
    <p:sldId id="289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CC"/>
    <a:srgbClr val="00FFFF"/>
    <a:srgbClr val="003300"/>
    <a:srgbClr val="996633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8" autoAdjust="0"/>
  </p:normalViewPr>
  <p:slideViewPr>
    <p:cSldViewPr>
      <p:cViewPr varScale="1">
        <p:scale>
          <a:sx n="138" d="100"/>
          <a:sy n="138" d="100"/>
        </p:scale>
        <p:origin x="245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CAC9-34B5-4E07-838C-F55B1A4B8E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C38D-3487-48E6-B5A4-70ED688D2F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9C38D-3487-48E6-B5A4-70ED688D2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6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for September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9C38D-3487-48E6-B5A4-70ED688D2F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6937-4CA7-43EA-8434-26EA5063C0F8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68A3-726C-4A04-81FB-98A6BC46F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04800"/>
            <a:ext cx="8763000" cy="4419600"/>
            <a:chOff x="152400" y="990600"/>
            <a:chExt cx="8763000" cy="4419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990600"/>
              <a:ext cx="8686800" cy="4124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010400" y="1066800"/>
              <a:ext cx="1905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84788" y="4724400"/>
              <a:ext cx="2854411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1" y="114177"/>
            <a:ext cx="1005840" cy="1296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-381000" y="-8603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 the water?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52" y="478418"/>
            <a:ext cx="7315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There’s a place for </a:t>
            </a:r>
            <a:r>
              <a:rPr lang="en-US" sz="36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Aquatic Sports </a:t>
            </a:r>
            <a:r>
              <a:rPr lang="en-US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en-US" sz="32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12792"/>
          <a:stretch/>
        </p:blipFill>
        <p:spPr bwMode="auto">
          <a:xfrm>
            <a:off x="823141" y="4533266"/>
            <a:ext cx="7498080" cy="18366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/>
          <p:cNvSpPr/>
          <p:nvPr/>
        </p:nvSpPr>
        <p:spPr>
          <a:xfrm>
            <a:off x="311352" y="1021080"/>
            <a:ext cx="73151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With or without experience.</a:t>
            </a:r>
            <a:endParaRPr lang="en-US" sz="32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6932" y="1829201"/>
            <a:ext cx="1258009" cy="338554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90600" y="1590443"/>
            <a:ext cx="7212780" cy="2860021"/>
            <a:chOff x="990600" y="1590443"/>
            <a:chExt cx="7212780" cy="2860021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857461" y="1590443"/>
              <a:ext cx="1714720" cy="21945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11847" y="1590443"/>
              <a:ext cx="1727332" cy="21945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373211" y="1591121"/>
              <a:ext cx="1709224" cy="21945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077268" y="1590443"/>
              <a:ext cx="1779985" cy="2194560"/>
              <a:chOff x="275381" y="2126421"/>
              <a:chExt cx="1705819" cy="2103120"/>
            </a:xfrm>
          </p:grpSpPr>
          <p:pic>
            <p:nvPicPr>
              <p:cNvPr id="6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9724"/>
              <a:stretch>
                <a:fillRect/>
              </a:stretch>
            </p:blipFill>
            <p:spPr bwMode="auto">
              <a:xfrm>
                <a:off x="275381" y="2126421"/>
                <a:ext cx="1700253" cy="1920240"/>
              </a:xfrm>
              <a:prstGeom prst="rect">
                <a:avLst/>
              </a:prstGeom>
              <a:noFill/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2" name="Picture 4" descr="C:\Users\David\Pictures\Jamb13plus\P1010669.JPG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38373" t="23850" r="33024" b="42922"/>
              <a:stretch/>
            </p:blipFill>
            <p:spPr bwMode="auto">
              <a:xfrm>
                <a:off x="275381" y="2743200"/>
                <a:ext cx="1705819" cy="148634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990600" y="3801331"/>
              <a:ext cx="1860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Scouts experience basic scuba skills in large above ground pools.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90973" y="3834707"/>
              <a:ext cx="1860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Stand up paddle board basics and games.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1345" y="3804133"/>
              <a:ext cx="1860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 water obstacle course of large inflatables – fun, plus great team building.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2535" y="3871285"/>
              <a:ext cx="1860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Kayak basics and beyond.</a:t>
              </a:r>
            </a:p>
            <a:p>
              <a:pPr algn="ctr"/>
              <a:r>
                <a:rPr lang="en-US" sz="1200" dirty="0"/>
                <a:t>On flat water.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39557" y="1883305"/>
              <a:ext cx="1066800" cy="276999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Revised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90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90400" y="41424"/>
            <a:ext cx="355360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i="1" u="sng" dirty="0">
                <a:solidFill>
                  <a:srgbClr val="0000CC"/>
                </a:solidFill>
              </a:rPr>
              <a:t>IN-WATER TEAMS: OPTIONS </a:t>
            </a:r>
            <a:r>
              <a:rPr lang="en-US" sz="1200" b="1" i="1" u="sng" dirty="0">
                <a:solidFill>
                  <a:srgbClr val="0000CC"/>
                </a:solidFill>
              </a:rPr>
              <a:t>&amp; </a:t>
            </a:r>
            <a:r>
              <a:rPr lang="en-US" b="1" i="1" u="sng" dirty="0">
                <a:solidFill>
                  <a:srgbClr val="0000CC"/>
                </a:solidFill>
              </a:rPr>
              <a:t>NEEDS</a:t>
            </a:r>
          </a:p>
          <a:p>
            <a:endParaRPr lang="en-US" b="1" i="1" dirty="0">
              <a:solidFill>
                <a:srgbClr val="0000CC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SCUBA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Certified Instructors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Divemasters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Repair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Certified lifeguards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Support Personnel                     </a:t>
            </a:r>
            <a:r>
              <a:rPr lang="en-US" i="1" dirty="0">
                <a:solidFill>
                  <a:srgbClr val="0000CC"/>
                </a:solidFill>
              </a:rPr>
              <a:t>(Manage participant flow, transport tanks, etc. Scuba experience useful, but no training required.)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0000CC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WATER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Aquatic Instructor, BSA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Certified lifeguards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Support Personnel                    </a:t>
            </a:r>
            <a:r>
              <a:rPr lang="en-US" i="1" dirty="0">
                <a:solidFill>
                  <a:srgbClr val="0000CC"/>
                </a:solidFill>
              </a:rPr>
              <a:t>(Manage participant flow, issue lifejackets &amp; helmets, time events, etc. Camp waterfront experience useful, but no training required.)</a:t>
            </a:r>
            <a:endParaRPr lang="en-US" b="1" i="1" dirty="0"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2" y="9530"/>
            <a:ext cx="2743200" cy="1623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32" y="1569192"/>
            <a:ext cx="2743200" cy="1794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" y="3320902"/>
            <a:ext cx="2743200" cy="15495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2" y="4796893"/>
            <a:ext cx="2743200" cy="2061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368" y="5175010"/>
            <a:ext cx="2743200" cy="1682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8132" y="3153387"/>
            <a:ext cx="2743200" cy="2053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132" y="1569192"/>
            <a:ext cx="2743200" cy="16162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861" y="108394"/>
            <a:ext cx="2743200" cy="14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531" y="26581"/>
            <a:ext cx="3622469" cy="61863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i="1" u="sng" dirty="0">
                <a:solidFill>
                  <a:srgbClr val="0000CC"/>
                </a:solidFill>
              </a:rPr>
              <a:t>ON-WATER TEAMS: OPTIONS </a:t>
            </a:r>
            <a:r>
              <a:rPr lang="en-US" sz="1600" b="1" i="1" u="sng" dirty="0">
                <a:solidFill>
                  <a:srgbClr val="0000CC"/>
                </a:solidFill>
              </a:rPr>
              <a:t>&amp;</a:t>
            </a:r>
            <a:r>
              <a:rPr lang="en-US" b="1" i="1" u="sng" dirty="0">
                <a:solidFill>
                  <a:srgbClr val="0000CC"/>
                </a:solidFill>
              </a:rPr>
              <a:t> NEEDS</a:t>
            </a:r>
          </a:p>
          <a:p>
            <a:endParaRPr lang="en-US" b="1" i="1" dirty="0">
              <a:solidFill>
                <a:srgbClr val="0000CC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KAYAK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Experienced Instructors </a:t>
            </a:r>
            <a:r>
              <a:rPr lang="en-US" i="1" dirty="0">
                <a:solidFill>
                  <a:srgbClr val="0000CC"/>
                </a:solidFill>
              </a:rPr>
              <a:t>(Aquatics Instructor BSA, ACA credentials, merit badge counselors, summer camp staff) </a:t>
            </a:r>
            <a:endParaRPr lang="en-US" b="1" i="1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Experienced kayakers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Support Personnel                     </a:t>
            </a:r>
            <a:r>
              <a:rPr lang="en-US" i="1" dirty="0">
                <a:solidFill>
                  <a:srgbClr val="0000CC"/>
                </a:solidFill>
              </a:rPr>
              <a:t>(Manage participant flow, issue lifejackets, etc. No training required.)</a:t>
            </a:r>
          </a:p>
          <a:p>
            <a:endParaRPr lang="en-US" b="1" i="1" dirty="0">
              <a:solidFill>
                <a:srgbClr val="0000CC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SUP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Experienced Instructors </a:t>
            </a:r>
            <a:r>
              <a:rPr lang="en-US" i="1" dirty="0">
                <a:solidFill>
                  <a:srgbClr val="0000CC"/>
                </a:solidFill>
              </a:rPr>
              <a:t>(Aquatics Instructor BSA, ACA credentials, summer camp staff) </a:t>
            </a:r>
            <a:endParaRPr lang="en-US" b="1" i="1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SUP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CC"/>
                </a:solidFill>
              </a:rPr>
              <a:t>Support Personnel                    </a:t>
            </a:r>
            <a:r>
              <a:rPr lang="en-US" i="1" dirty="0">
                <a:solidFill>
                  <a:srgbClr val="0000CC"/>
                </a:solidFill>
              </a:rPr>
              <a:t>(Manage participant flow, issue lifejackets, etc. No training required.)</a:t>
            </a:r>
            <a:endParaRPr lang="en-US" b="1" i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" y="76200"/>
            <a:ext cx="2743200" cy="147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804"/>
          <a:stretch/>
        </p:blipFill>
        <p:spPr>
          <a:xfrm>
            <a:off x="2771351" y="78070"/>
            <a:ext cx="2638849" cy="953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04"/>
          <a:stretch/>
        </p:blipFill>
        <p:spPr>
          <a:xfrm>
            <a:off x="2771351" y="1096823"/>
            <a:ext cx="2638849" cy="1663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4058"/>
          <a:stretch/>
        </p:blipFill>
        <p:spPr>
          <a:xfrm>
            <a:off x="2778331" y="2830007"/>
            <a:ext cx="2631869" cy="1855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brightnessContrast bright="30000"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53" y="1619519"/>
            <a:ext cx="2743200" cy="1089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781391"/>
            <a:ext cx="2743200" cy="194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" y="4797150"/>
            <a:ext cx="2743200" cy="1952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r="4058"/>
          <a:stretch/>
        </p:blipFill>
        <p:spPr>
          <a:xfrm>
            <a:off x="2778331" y="4719852"/>
            <a:ext cx="2631869" cy="2058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85800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Expanded Staff Transportation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More Time Off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Better Communications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Lunch Options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Tent Mate Choice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Enhanced Staff Village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Heated Showers</a:t>
            </a:r>
            <a:r>
              <a:rPr lang="en-US" sz="2800" dirty="0"/>
              <a:t> 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 Staff Photos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New / Improved: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791200"/>
            <a:ext cx="54864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en-US" sz="2800" b="1" dirty="0">
                <a:solidFill>
                  <a:srgbClr val="C00000"/>
                </a:solidFill>
              </a:rPr>
              <a:t>PADI back!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7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Staff Session 1</a:t>
            </a:r>
            <a:r>
              <a:rPr lang="en-US" sz="2800" b="1" dirty="0"/>
              <a:t> – July 15-29, 2017 (full jamboree)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Staff 26 and – $850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Staff 16-25 – $425</a:t>
            </a:r>
          </a:p>
          <a:p>
            <a:endParaRPr lang="en-US" dirty="0"/>
          </a:p>
          <a:p>
            <a:r>
              <a:rPr lang="en-US" sz="2800" b="1" i="1" dirty="0"/>
              <a:t>Staff Session 2</a:t>
            </a:r>
            <a:r>
              <a:rPr lang="en-US" sz="2800" b="1" dirty="0"/>
              <a:t> – July 15-22, 2017 (half jamboree)</a:t>
            </a:r>
            <a:r>
              <a:rPr lang="en-US" dirty="0"/>
              <a:t> – $425 (regardless of age)</a:t>
            </a:r>
          </a:p>
          <a:p>
            <a:endParaRPr lang="en-US" dirty="0"/>
          </a:p>
          <a:p>
            <a:r>
              <a:rPr lang="en-US" sz="2800" b="1" i="1" dirty="0"/>
              <a:t>Staff Session 3</a:t>
            </a:r>
            <a:r>
              <a:rPr lang="en-US" sz="2800" b="1" dirty="0"/>
              <a:t> – July 22-29, 2017 (half jamboree) </a:t>
            </a:r>
            <a:r>
              <a:rPr lang="en-US" dirty="0"/>
              <a:t>– $425 (regardless of age)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327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Dates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&amp;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Fees: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66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373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rgbClr val="00FFFF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Staffing Levels:     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00FFFF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0" y="1219200"/>
            <a:ext cx="8046906" cy="1720171"/>
            <a:chOff x="803079" y="1578400"/>
            <a:chExt cx="8046906" cy="1720171"/>
          </a:xfrm>
        </p:grpSpPr>
        <p:sp>
          <p:nvSpPr>
            <p:cNvPr id="23" name="Rectangle 22"/>
            <p:cNvSpPr/>
            <p:nvPr/>
          </p:nvSpPr>
          <p:spPr>
            <a:xfrm>
              <a:off x="838200" y="2057400"/>
              <a:ext cx="2827020" cy="381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438400"/>
              <a:ext cx="2667000" cy="381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38200" y="2057400"/>
              <a:ext cx="7759286" cy="762000"/>
              <a:chOff x="838200" y="2057400"/>
              <a:chExt cx="7759286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838200" y="2057400"/>
                <a:ext cx="7467600" cy="762000"/>
                <a:chOff x="1371600" y="2362200"/>
                <a:chExt cx="5715000" cy="7620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371600" y="2362200"/>
                  <a:ext cx="5715000" cy="381000"/>
                  <a:chOff x="1371600" y="2362200"/>
                  <a:chExt cx="5715000" cy="38100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1371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ectangle 3"/>
                  <p:cNvSpPr/>
                  <p:nvPr/>
                </p:nvSpPr>
                <p:spPr>
                  <a:xfrm>
                    <a:off x="2514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3657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4800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5943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1371600" y="2743200"/>
                  <a:ext cx="5715000" cy="381000"/>
                  <a:chOff x="1371600" y="2362200"/>
                  <a:chExt cx="5715000" cy="381000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1371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2514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657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800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943600" y="2362200"/>
                    <a:ext cx="11430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2148016" y="2270210"/>
                <a:ext cx="3991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20%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84373" y="2280507"/>
                <a:ext cx="3991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40%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9425" y="2277420"/>
                <a:ext cx="3991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60%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71607" y="2284282"/>
                <a:ext cx="3991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80%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81319" y="2271067"/>
                <a:ext cx="5161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100%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03079" y="1578400"/>
              <a:ext cx="7869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</a:rPr>
                <a:t>AQUATICS                                                                                      435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021" y="2836906"/>
              <a:ext cx="8017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</a:rPr>
                <a:t>ALL AREAS                                                                                    9195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5634" y="3505379"/>
            <a:ext cx="75425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2013: 226 Total Aquatics Staff, ~ 200 Full Time Equivalents</a:t>
            </a:r>
          </a:p>
          <a:p>
            <a:endParaRPr lang="en-US" sz="2400" b="1" dirty="0"/>
          </a:p>
          <a:p>
            <a:r>
              <a:rPr lang="en-US" dirty="0"/>
              <a:t>                                                 (data for Sept 2016)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87110" y="1238594"/>
            <a:ext cx="651140" cy="840606"/>
            <a:chOff x="6087110" y="1238594"/>
            <a:chExt cx="651140" cy="8406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00800" y="1698200"/>
              <a:ext cx="0" cy="381000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87110" y="1238594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5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353</Words>
  <Application>Microsoft Office PowerPoint</Application>
  <PresentationFormat>On-screen Show (4:3)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170</cp:revision>
  <dcterms:created xsi:type="dcterms:W3CDTF">2015-07-13T15:46:35Z</dcterms:created>
  <dcterms:modified xsi:type="dcterms:W3CDTF">2016-10-14T15:53:19Z</dcterms:modified>
</cp:coreProperties>
</file>