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6" r:id="rId4"/>
  </p:sldMasterIdLst>
  <p:notesMasterIdLst>
    <p:notesMasterId r:id="rId185"/>
  </p:notesMasterIdLst>
  <p:sldIdLst>
    <p:sldId id="274" r:id="rId5"/>
    <p:sldId id="256" r:id="rId6"/>
    <p:sldId id="257" r:id="rId7"/>
    <p:sldId id="288" r:id="rId8"/>
    <p:sldId id="434" r:id="rId9"/>
    <p:sldId id="259" r:id="rId10"/>
    <p:sldId id="435" r:id="rId11"/>
    <p:sldId id="261" r:id="rId12"/>
    <p:sldId id="262" r:id="rId13"/>
    <p:sldId id="263" r:id="rId14"/>
    <p:sldId id="264" r:id="rId15"/>
    <p:sldId id="265" r:id="rId16"/>
    <p:sldId id="266" r:id="rId17"/>
    <p:sldId id="436" r:id="rId18"/>
    <p:sldId id="437" r:id="rId19"/>
    <p:sldId id="269" r:id="rId20"/>
    <p:sldId id="270" r:id="rId21"/>
    <p:sldId id="271" r:id="rId22"/>
    <p:sldId id="272" r:id="rId23"/>
    <p:sldId id="438" r:id="rId24"/>
    <p:sldId id="439" r:id="rId25"/>
    <p:sldId id="440" r:id="rId26"/>
    <p:sldId id="441" r:id="rId27"/>
    <p:sldId id="442" r:id="rId28"/>
    <p:sldId id="443" r:id="rId29"/>
    <p:sldId id="444" r:id="rId30"/>
    <p:sldId id="445" r:id="rId31"/>
    <p:sldId id="446" r:id="rId32"/>
    <p:sldId id="447" r:id="rId33"/>
    <p:sldId id="448" r:id="rId34"/>
    <p:sldId id="449" r:id="rId35"/>
    <p:sldId id="450" r:id="rId36"/>
    <p:sldId id="451" r:id="rId37"/>
    <p:sldId id="452" r:id="rId38"/>
    <p:sldId id="453" r:id="rId39"/>
    <p:sldId id="289" r:id="rId40"/>
    <p:sldId id="454"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7" r:id="rId98"/>
    <p:sldId id="348" r:id="rId99"/>
    <p:sldId id="349" r:id="rId100"/>
    <p:sldId id="455" r:id="rId101"/>
    <p:sldId id="350" r:id="rId102"/>
    <p:sldId id="351" r:id="rId103"/>
    <p:sldId id="352" r:id="rId104"/>
    <p:sldId id="353" r:id="rId105"/>
    <p:sldId id="354" r:id="rId106"/>
    <p:sldId id="355"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433"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56" r:id="rId181"/>
    <p:sldId id="429" r:id="rId182"/>
    <p:sldId id="431" r:id="rId183"/>
    <p:sldId id="430" r:id="rId184"/>
  </p:sldIdLst>
  <p:sldSz cx="12192000" cy="6858000"/>
  <p:notesSz cx="6858000" cy="9144000"/>
  <p:custDataLst>
    <p:tags r:id="rId186"/>
  </p:custDataLst>
  <p:defaultTextStyle>
    <a:defPPr>
      <a:defRPr lang="en-US"/>
    </a:defPPr>
    <a:lvl1pPr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5pPr>
    <a:lvl6pPr marL="2286000" algn="l" defTabSz="914400" rtl="0" eaLnBrk="1" latinLnBrk="0" hangingPunct="1">
      <a:defRPr kern="1200">
        <a:solidFill>
          <a:schemeClr val="tx1"/>
        </a:solidFill>
        <a:latin typeface="Lucida Grande"/>
        <a:ea typeface="ヒラギノ角ゴ Pro W3" charset="-128"/>
        <a:cs typeface="+mn-cs"/>
      </a:defRPr>
    </a:lvl6pPr>
    <a:lvl7pPr marL="2743200" algn="l" defTabSz="914400" rtl="0" eaLnBrk="1" latinLnBrk="0" hangingPunct="1">
      <a:defRPr kern="1200">
        <a:solidFill>
          <a:schemeClr val="tx1"/>
        </a:solidFill>
        <a:latin typeface="Lucida Grande"/>
        <a:ea typeface="ヒラギノ角ゴ Pro W3" charset="-128"/>
        <a:cs typeface="+mn-cs"/>
      </a:defRPr>
    </a:lvl7pPr>
    <a:lvl8pPr marL="3200400" algn="l" defTabSz="914400" rtl="0" eaLnBrk="1" latinLnBrk="0" hangingPunct="1">
      <a:defRPr kern="1200">
        <a:solidFill>
          <a:schemeClr val="tx1"/>
        </a:solidFill>
        <a:latin typeface="Lucida Grande"/>
        <a:ea typeface="ヒラギノ角ゴ Pro W3" charset="-128"/>
        <a:cs typeface="+mn-cs"/>
      </a:defRPr>
    </a:lvl8pPr>
    <a:lvl9pPr marL="3657600" algn="l" defTabSz="914400" rtl="0" eaLnBrk="1" latinLnBrk="0" hangingPunct="1">
      <a:defRPr kern="1200">
        <a:solidFill>
          <a:schemeClr val="tx1"/>
        </a:solidFill>
        <a:latin typeface="Lucida Grande"/>
        <a:ea typeface="ヒラギノ角ゴ Pro W3"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87"/>
    <a:srgbClr val="CE1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213" autoAdjust="0"/>
  </p:normalViewPr>
  <p:slideViewPr>
    <p:cSldViewPr>
      <p:cViewPr varScale="1">
        <p:scale>
          <a:sx n="69" d="100"/>
          <a:sy n="69" d="100"/>
        </p:scale>
        <p:origin x="1128"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tags" Target="tags/tag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presProps" Target="presProps.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5C32AE-9B1C-4820-A963-85EB54B7E7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ucida Grande" charset="0"/>
              </a:defRPr>
            </a:lvl1pPr>
          </a:lstStyle>
          <a:p>
            <a:pPr>
              <a:defRPr/>
            </a:pPr>
            <a:endParaRPr lang="en-US"/>
          </a:p>
        </p:txBody>
      </p:sp>
      <p:sp>
        <p:nvSpPr>
          <p:cNvPr id="3" name="Date Placeholder 2">
            <a:extLst>
              <a:ext uri="{FF2B5EF4-FFF2-40B4-BE49-F238E27FC236}">
                <a16:creationId xmlns:a16="http://schemas.microsoft.com/office/drawing/2014/main" id="{EB702D72-73C8-406C-AB0B-606F20AFB3A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ucida Grande" charset="0"/>
              </a:defRPr>
            </a:lvl1pPr>
          </a:lstStyle>
          <a:p>
            <a:pPr>
              <a:defRPr/>
            </a:pPr>
            <a:fld id="{1B21A9CF-B49A-4D75-AE2E-1973DCE796E7}" type="datetimeFigureOut">
              <a:rPr lang="en-US"/>
              <a:pPr>
                <a:defRPr/>
              </a:pPr>
              <a:t>1/14/2025</a:t>
            </a:fld>
            <a:endParaRPr lang="en-US"/>
          </a:p>
        </p:txBody>
      </p:sp>
      <p:sp>
        <p:nvSpPr>
          <p:cNvPr id="4" name="Slide Image Placeholder 3">
            <a:extLst>
              <a:ext uri="{FF2B5EF4-FFF2-40B4-BE49-F238E27FC236}">
                <a16:creationId xmlns:a16="http://schemas.microsoft.com/office/drawing/2014/main" id="{B3947B3B-847A-4F96-B723-010FC17A347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460546B-8BA3-4B30-AD60-C92A6C442DA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C258F18-B86B-45AD-8B64-B4A8C2834A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ucida Grande" charset="0"/>
              </a:defRPr>
            </a:lvl1pPr>
          </a:lstStyle>
          <a:p>
            <a:pPr>
              <a:defRPr/>
            </a:pPr>
            <a:endParaRPr lang="en-US"/>
          </a:p>
        </p:txBody>
      </p:sp>
      <p:sp>
        <p:nvSpPr>
          <p:cNvPr id="7" name="Slide Number Placeholder 6">
            <a:extLst>
              <a:ext uri="{FF2B5EF4-FFF2-40B4-BE49-F238E27FC236}">
                <a16:creationId xmlns:a16="http://schemas.microsoft.com/office/drawing/2014/main" id="{78C6161A-0CD7-459D-A8B5-07D45575A3C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AB0236C-BAA0-48C9-8C7C-8451CE7314B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6" name="Google Shape;8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767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57" name="Google Shape;157;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66717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17" name="Google Shape;917;p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36084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9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33" name="Google Shape;933;p9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4641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10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41" name="Google Shape;941;p1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6625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0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49" name="Google Shape;949;p10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73068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10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a:p>
        </p:txBody>
      </p:sp>
      <p:sp>
        <p:nvSpPr>
          <p:cNvPr id="959" name="Google Shape;959;p10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107</a:t>
            </a:fld>
            <a:endParaRPr/>
          </a:p>
        </p:txBody>
      </p:sp>
    </p:spTree>
    <p:extLst>
      <p:ext uri="{BB962C8B-B14F-4D97-AF65-F5344CB8AC3E}">
        <p14:creationId xmlns:p14="http://schemas.microsoft.com/office/powerpoint/2010/main" val="30839451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0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65" name="Google Shape;965;p1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9118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0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73" name="Google Shape;973;p1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39687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10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81" name="Google Shape;981;p10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7216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0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89" name="Google Shape;989;p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69654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97" name="Google Shape;997;p10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893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66" name="Google Shape;166;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3187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0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05" name="Google Shape;1005;p10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6864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0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13" name="Google Shape;1013;p1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4950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21" name="Google Shape;1021;p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647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11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29" name="Google Shape;1029;p1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8882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1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37" name="Google Shape;1037;p1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12938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1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45" name="Google Shape;1045;p1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54585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1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53" name="Google Shape;1053;p1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58804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1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61" name="Google Shape;1061;p1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44705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1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69" name="Google Shape;1069;p1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28588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11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79" name="Google Shape;1079;p1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00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76" name="Google Shape;176;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6083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1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87" name="Google Shape;1087;p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95095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1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95" name="Google Shape;1095;p1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2463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2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03" name="Google Shape;1103;p1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642226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12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11" name="Google Shape;1111;p1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44197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12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19" name="Google Shape;1119;p1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12457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12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27" name="Google Shape;1127;p1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6504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2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35" name="Google Shape;1135;p1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56080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12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a:p>
        </p:txBody>
      </p:sp>
      <p:sp>
        <p:nvSpPr>
          <p:cNvPr id="1145" name="Google Shape;1145;p12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130</a:t>
            </a:fld>
            <a:endParaRPr/>
          </a:p>
        </p:txBody>
      </p:sp>
    </p:spTree>
    <p:extLst>
      <p:ext uri="{BB962C8B-B14F-4D97-AF65-F5344CB8AC3E}">
        <p14:creationId xmlns:p14="http://schemas.microsoft.com/office/powerpoint/2010/main" val="17771131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12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54" name="Google Shape;1154;p1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2693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12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62" name="Google Shape;1162;p1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237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84" name="Google Shape;18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7705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2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70" name="Google Shape;1170;p1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433030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2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78" name="Google Shape;1178;p1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624169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3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86" name="Google Shape;1186;p1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34275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3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196" name="Google Shape;1196;p1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97369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13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04" name="Google Shape;1204;p1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2008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13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04" name="Google Shape;1204;p1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80318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3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12" name="Google Shape;1212;p1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37307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13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21" name="Google Shape;1221;p1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10912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3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29" name="Google Shape;1229;p1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703745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13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37" name="Google Shape;1237;p1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36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92" name="Google Shape;192;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53871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3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46" name="Google Shape;1246;p1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65403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13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54" name="Google Shape;1254;p1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5868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1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13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a:p>
        </p:txBody>
      </p:sp>
      <p:sp>
        <p:nvSpPr>
          <p:cNvPr id="1264" name="Google Shape;1264;p13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145</a:t>
            </a:fld>
            <a:endParaRPr/>
          </a:p>
        </p:txBody>
      </p:sp>
    </p:spTree>
    <p:extLst>
      <p:ext uri="{BB962C8B-B14F-4D97-AF65-F5344CB8AC3E}">
        <p14:creationId xmlns:p14="http://schemas.microsoft.com/office/powerpoint/2010/main" val="12642798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14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73" name="Google Shape;1273;p1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24543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14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81" name="Google Shape;1281;p1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71905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14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89" name="Google Shape;1289;p1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97702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14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97" name="Google Shape;1297;p1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52064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14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05" name="Google Shape;1305;p1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53290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14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13" name="Google Shape;1313;p1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436449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4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21" name="Google Shape;1321;p1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450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00" name="Google Shape;200;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13623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14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29" name="Google Shape;1329;p1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47091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14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38" name="Google Shape;1338;p1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381308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14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46" name="Google Shape;1346;p1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7610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15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54" name="Google Shape;1354;p1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467440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15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62" name="Google Shape;1362;p1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38899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1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15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a:p>
        </p:txBody>
      </p:sp>
      <p:sp>
        <p:nvSpPr>
          <p:cNvPr id="1372" name="Google Shape;1372;p15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158</a:t>
            </a:fld>
            <a:endParaRPr/>
          </a:p>
        </p:txBody>
      </p:sp>
    </p:spTree>
    <p:extLst>
      <p:ext uri="{BB962C8B-B14F-4D97-AF65-F5344CB8AC3E}">
        <p14:creationId xmlns:p14="http://schemas.microsoft.com/office/powerpoint/2010/main" val="23092298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15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80" name="Google Shape;1380;p1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9222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15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88" name="Google Shape;1388;p1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720109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15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96" name="Google Shape;1396;p1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32929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5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04" name="Google Shape;1404;p1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4198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08" name="Google Shape;208;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70972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5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12" name="Google Shape;1412;p1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619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15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20" name="Google Shape;1420;p1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355911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5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28" name="Google Shape;1428;p1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5537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16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36" name="Google Shape;1436;p1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20754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16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44" name="Google Shape;1444;p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49555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6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52" name="Google Shape;1452;p1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60583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6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60" name="Google Shape;1460;p1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265000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16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68" name="Google Shape;1468;p1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934865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16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76" name="Google Shape;1476;p1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605006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16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84" name="Google Shape;1484;p1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4651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16" name="Google Shape;216;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0016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16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92" name="Google Shape;1492;p1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75228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6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500" name="Google Shape;1500;p1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89561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6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508" name="Google Shape;1508;p1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176542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17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516" name="Google Shape;1516;p1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57591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1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5" name="Google Shape;1525;p17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a:p>
        </p:txBody>
      </p:sp>
      <p:sp>
        <p:nvSpPr>
          <p:cNvPr id="1526" name="Google Shape;1526;p17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178</a:t>
            </a:fld>
            <a:endParaRPr/>
          </a:p>
        </p:txBody>
      </p:sp>
    </p:spTree>
    <p:extLst>
      <p:ext uri="{BB962C8B-B14F-4D97-AF65-F5344CB8AC3E}">
        <p14:creationId xmlns:p14="http://schemas.microsoft.com/office/powerpoint/2010/main" val="315054428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f703428a30_0_1: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1543" name="Google Shape;1543;gf703428a30_0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44870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17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535" name="Google Shape;1535;p1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114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Paper informs – people inspire. </a:t>
            </a:r>
            <a:endParaRPr/>
          </a:p>
        </p:txBody>
      </p:sp>
      <p:sp>
        <p:nvSpPr>
          <p:cNvPr id="226" name="Google Shape;226;p1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20</a:t>
            </a:fld>
            <a:endParaRPr/>
          </a:p>
        </p:txBody>
      </p:sp>
    </p:spTree>
    <p:extLst>
      <p:ext uri="{BB962C8B-B14F-4D97-AF65-F5344CB8AC3E}">
        <p14:creationId xmlns:p14="http://schemas.microsoft.com/office/powerpoint/2010/main" val="5888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32" name="Google Shape;232;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16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3" name="Google Shape;9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662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40" name="Google Shape;240;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19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48" name="Google Shape;248;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1719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56" name="Google Shape;256;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1579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65" name="Google Shape;265;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917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4" name="Google Shape;274;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5597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82" name="Google Shape;282;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979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04" name="Google Shape;304;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1282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f5d855d238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f5d855d238_1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313" name="Google Shape;313;gf5d855d238_1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29</a:t>
            </a:fld>
            <a:endParaRPr/>
          </a:p>
        </p:txBody>
      </p:sp>
    </p:spTree>
    <p:extLst>
      <p:ext uri="{BB962C8B-B14F-4D97-AF65-F5344CB8AC3E}">
        <p14:creationId xmlns:p14="http://schemas.microsoft.com/office/powerpoint/2010/main" val="1353343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5d855d238_1_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f5d855d238_1_1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322" name="Google Shape;322;gf5d855d238_1_1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30</a:t>
            </a:fld>
            <a:endParaRPr/>
          </a:p>
        </p:txBody>
      </p:sp>
    </p:spTree>
    <p:extLst>
      <p:ext uri="{BB962C8B-B14F-4D97-AF65-F5344CB8AC3E}">
        <p14:creationId xmlns:p14="http://schemas.microsoft.com/office/powerpoint/2010/main" val="63137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31" name="Google Shape;331;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670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9" name="Google Shape;9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4700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39" name="Google Shape;339;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5006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47" name="Google Shape;347;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942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57" name="Google Shape;357;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064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63" name="Google Shape;363;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7585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71" name="Google Shape;371;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543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80" name="Google Shape;380;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2751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89" name="Google Shape;389;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718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99" name="Google Shape;39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93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07" name="Google Shape;407;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725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15" name="Google Shape;415;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19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07" name="Google Shape;107;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1996097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23" name="Google Shape;423;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2390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31" name="Google Shape;431;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895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39" name="Google Shape;439;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255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49" name="Google Shape;449;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722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57" name="Google Shape;457;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021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65" name="Google Shape;465;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492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75" name="Google Shape;475;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219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83" name="Google Shape;483;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2732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4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494" name="Google Shape;494;p4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51</a:t>
            </a:fld>
            <a:endParaRPr/>
          </a:p>
        </p:txBody>
      </p:sp>
    </p:spTree>
    <p:extLst>
      <p:ext uri="{BB962C8B-B14F-4D97-AF65-F5344CB8AC3E}">
        <p14:creationId xmlns:p14="http://schemas.microsoft.com/office/powerpoint/2010/main" val="2120828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01" name="Google Shape;501;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1787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Remind all participants they must have:</a:t>
            </a:r>
            <a:endParaRPr dirty="0"/>
          </a:p>
          <a:p>
            <a:pPr marL="0" indent="0"/>
            <a:r>
              <a:rPr lang="en-US" dirty="0"/>
              <a:t>— Be Registered member of Scouting America</a:t>
            </a:r>
            <a:endParaRPr dirty="0"/>
          </a:p>
          <a:p>
            <a:pPr marL="0" indent="0"/>
            <a:r>
              <a:rPr lang="en-US" dirty="0"/>
              <a:t>— Current Youth Protection certificate</a:t>
            </a:r>
            <a:endParaRPr dirty="0"/>
          </a:p>
          <a:p>
            <a:pPr marL="0" indent="0"/>
            <a:r>
              <a:rPr lang="en-US" dirty="0"/>
              <a:t>— Completion of any Cub Scout leader-specific training on my.scouting.org</a:t>
            </a:r>
            <a:endParaRPr dirty="0"/>
          </a:p>
          <a:p>
            <a:pPr marL="0" indent="0"/>
            <a:r>
              <a:rPr lang="en-US" dirty="0"/>
              <a:t>— Current Hazardous Weather training certificate</a:t>
            </a:r>
            <a:endParaRPr dirty="0"/>
          </a:p>
          <a:p>
            <a:pPr marL="0" indent="0"/>
            <a:r>
              <a:rPr lang="en-US" dirty="0"/>
              <a:t>• Course Work</a:t>
            </a:r>
            <a:endParaRPr dirty="0"/>
          </a:p>
          <a:p>
            <a:pPr marL="0" indent="0"/>
            <a:r>
              <a:rPr lang="en-US" dirty="0"/>
              <a:t>— Online training, sent via NCS registration confirmation email</a:t>
            </a:r>
            <a:endParaRPr dirty="0"/>
          </a:p>
          <a:p>
            <a:pPr marL="0" indent="0"/>
            <a:endParaRPr dirty="0"/>
          </a:p>
        </p:txBody>
      </p:sp>
      <p:sp>
        <p:nvSpPr>
          <p:cNvPr id="115" name="Google Shape;115;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7</a:t>
            </a:fld>
            <a:endParaRPr/>
          </a:p>
        </p:txBody>
      </p:sp>
    </p:spTree>
    <p:extLst>
      <p:ext uri="{BB962C8B-B14F-4D97-AF65-F5344CB8AC3E}">
        <p14:creationId xmlns:p14="http://schemas.microsoft.com/office/powerpoint/2010/main" val="975078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09" name="Google Shape;509;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0935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17" name="Google Shape;517;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811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25" name="Google Shape;525;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3837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5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33" name="Google Shape;533;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44321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41" name="Google Shape;541;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343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49" name="Google Shape;549;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1387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57" name="Google Shape;557;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1201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65" name="Google Shape;565;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3126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73" name="Google Shape;573;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0694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82" name="Google Shape;582;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6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23" name="Google Shape;12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91896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89" name="Google Shape;589;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04004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97" name="Google Shape;597;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85528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6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05" name="Google Shape;605;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804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13" name="Google Shape;613;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6342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21" name="Google Shape;621;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5140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29" name="Google Shape;629;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10489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39" name="Google Shape;639;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098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47" name="Google Shape;647;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8976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6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55" name="Google Shape;655;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3778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63" name="Google Shape;663;p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788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31" name="Google Shape;131;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78299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71" name="Google Shape;671;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80940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6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81" name="Google Shape;681;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5212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7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89" name="Google Shape;689;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03333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97" name="Google Shape;697;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15668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7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05" name="Google Shape;705;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5021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13" name="Google Shape;713;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6492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7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22" name="Google Shape;722;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3774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7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29" name="Google Shape;729;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9585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7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37" name="Google Shape;737;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9287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45" name="Google Shape;745;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0368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endParaRPr/>
          </a:p>
          <a:p>
            <a:pPr marL="0" indent="0"/>
            <a:endParaRPr/>
          </a:p>
        </p:txBody>
      </p:sp>
      <p:sp>
        <p:nvSpPr>
          <p:cNvPr id="141" name="Google Shape;141;p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10</a:t>
            </a:fld>
            <a:endParaRPr/>
          </a:p>
        </p:txBody>
      </p:sp>
    </p:spTree>
    <p:extLst>
      <p:ext uri="{BB962C8B-B14F-4D97-AF65-F5344CB8AC3E}">
        <p14:creationId xmlns:p14="http://schemas.microsoft.com/office/powerpoint/2010/main" val="2237340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7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53" name="Google Shape;753;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12645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7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61" name="Google Shape;761;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45231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8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69" name="Google Shape;769;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7009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77" name="Google Shape;777;p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11591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8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87" name="Google Shape;787;p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1825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8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95" name="Google Shape;795;p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93795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8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03" name="Google Shape;803;p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5121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8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11" name="Google Shape;811;p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68874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8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19" name="Google Shape;819;p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25166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8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27" name="Google Shape;827;p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37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49" name="Google Shape;149;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544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8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37" name="Google Shape;837;p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4656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8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53" name="Google Shape;853;p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70996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9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61" name="Google Shape;861;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4897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9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69" name="Google Shape;869;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6543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9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69" name="Google Shape;869;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32328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9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77" name="Google Shape;877;p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5041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85" name="Google Shape;885;p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61488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9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93" name="Google Shape;893;p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59847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9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01" name="Google Shape;901;p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8860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09" name="Google Shape;909;p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1111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CA9929E-FDCD-554C-D3ED-F9595D7836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15532" y="1157480"/>
            <a:ext cx="2683687"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711273" y="2009174"/>
            <a:ext cx="7965195" cy="2387600"/>
          </a:xfrm>
        </p:spPr>
        <p:txBody>
          <a:bodyPr anchor="ctr" anchorCtr="0"/>
          <a:lstStyle>
            <a:lvl1pPr algn="l">
              <a:lnSpc>
                <a:spcPct val="100000"/>
              </a:lnSpc>
              <a:defRPr sz="6000">
                <a:solidFill>
                  <a:schemeClr val="tx2">
                    <a:lumMod val="75000"/>
                    <a:lumOff val="25000"/>
                  </a:schemeClr>
                </a:solidFill>
              </a:defRPr>
            </a:lvl1pPr>
          </a:lstStyle>
          <a:p>
            <a:r>
              <a:rPr kumimoji="0" lang="en-US" sz="4400" b="0" i="0" u="none" strike="noStrike" kern="1200" cap="none" spc="0" normalizeH="0" baseline="0" noProof="0" dirty="0">
                <a:ln>
                  <a:noFill/>
                </a:ln>
                <a:solidFill>
                  <a:srgbClr val="075697"/>
                </a:solidFill>
                <a:effectLst/>
                <a:uLnTx/>
                <a:uFillTx/>
                <a:latin typeface="Arial Black" panose="020B0A04020102020204" pitchFamily="34" charset="0"/>
                <a:ea typeface="+mj-ea"/>
                <a:cs typeface="+mj-cs"/>
              </a:rPr>
              <a:t>Click to edit Master title style</a:t>
            </a:r>
            <a:endParaRPr lang="en-US" dirty="0"/>
          </a:p>
        </p:txBody>
      </p:sp>
      <p:sp>
        <p:nvSpPr>
          <p:cNvPr id="5" name="Slide Number Placeholder 5">
            <a:extLst>
              <a:ext uri="{FF2B5EF4-FFF2-40B4-BE49-F238E27FC236}">
                <a16:creationId xmlns:a16="http://schemas.microsoft.com/office/drawing/2014/main" id="{1E66ED18-5638-DE1D-D0A1-463D1FDA7809}"/>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652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DFB7F1C-79AF-0EE8-E091-F9497D972E7C}"/>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lstStyle/>
          <a:p>
            <a:r>
              <a:rPr kumimoji="0" lang="en-US" sz="4400" b="0" i="0" u="none" strike="noStrike" kern="1200" cap="none" spc="0" normalizeH="0" baseline="0" noProof="0" dirty="0">
                <a:ln>
                  <a:noFill/>
                </a:ln>
                <a:solidFill>
                  <a:srgbClr val="075697"/>
                </a:solidFill>
                <a:effectLst/>
                <a:uLnTx/>
                <a:uFillTx/>
                <a:latin typeface="Arial Black" panose="020B0A04020102020204" pitchFamily="34" charset="0"/>
                <a:ea typeface="+mj-ea"/>
                <a:cs typeface="+mj-cs"/>
              </a:rPr>
              <a:t>Click to edit Master title style</a:t>
            </a:r>
            <a:endParaRPr lang="en-US" dirty="0"/>
          </a:p>
        </p:txBody>
      </p:sp>
      <p:sp>
        <p:nvSpPr>
          <p:cNvPr id="3" name="Content Placeholder 2"/>
          <p:cNvSpPr>
            <a:spLocks noGrp="1"/>
          </p:cNvSpPr>
          <p:nvPr>
            <p:ph idx="1"/>
          </p:nvPr>
        </p:nvSpPr>
        <p:spPr/>
        <p:txBody>
          <a:bodyPr>
            <a:noAutofit/>
          </a:bodyPr>
          <a:lstStyle>
            <a:lvl1pPr>
              <a:lnSpc>
                <a:spcPct val="100000"/>
              </a:lnSpc>
              <a:defRPr>
                <a:solidFill>
                  <a:srgbClr val="075697"/>
                </a:solidFill>
              </a:defRPr>
            </a:lvl1pPr>
            <a:lvl2pPr>
              <a:lnSpc>
                <a:spcPct val="100000"/>
              </a:lnSpc>
              <a:defRPr>
                <a:solidFill>
                  <a:srgbClr val="075697"/>
                </a:solidFill>
              </a:defRPr>
            </a:lvl2pPr>
            <a:lvl3pPr>
              <a:lnSpc>
                <a:spcPct val="100000"/>
              </a:lnSpc>
              <a:defRPr>
                <a:solidFill>
                  <a:srgbClr val="075697"/>
                </a:solidFill>
              </a:defRPr>
            </a:lvl3pPr>
            <a:lvl4pPr>
              <a:lnSpc>
                <a:spcPct val="100000"/>
              </a:lnSpc>
              <a:defRPr>
                <a:solidFill>
                  <a:srgbClr val="075697"/>
                </a:solidFill>
              </a:defRPr>
            </a:lvl4pPr>
            <a:lvl5pPr>
              <a:lnSpc>
                <a:spcPct val="100000"/>
              </a:lnSpc>
              <a:defRPr>
                <a:solidFill>
                  <a:srgbClr val="07569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4">
            <a:extLst>
              <a:ext uri="{FF2B5EF4-FFF2-40B4-BE49-F238E27FC236}">
                <a16:creationId xmlns:a16="http://schemas.microsoft.com/office/drawing/2014/main" id="{F4D8C873-A76D-0CBD-E363-1802028FFD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1C1ADC69-5B6B-BF4D-AA15-7030654706CD}"/>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191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C4E9B55-E4C1-BE1F-CC65-04376B7FA2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E5D9243C-B272-FC00-3E86-F86879D04B7F}"/>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6" name="Title 1">
            <a:extLst>
              <a:ext uri="{FF2B5EF4-FFF2-40B4-BE49-F238E27FC236}">
                <a16:creationId xmlns:a16="http://schemas.microsoft.com/office/drawing/2014/main" id="{26791C4E-0D7B-E945-D13C-FDBAD469112F}"/>
              </a:ext>
            </a:extLst>
          </p:cNvPr>
          <p:cNvSpPr txBox="1">
            <a:spLocks/>
          </p:cNvSpPr>
          <p:nvPr userDrawn="1"/>
        </p:nvSpPr>
        <p:spPr>
          <a:xfrm>
            <a:off x="1739900" y="238125"/>
            <a:ext cx="9613900" cy="1325563"/>
          </a:xfrm>
          <a:prstGeom prst="rect">
            <a:avLst/>
          </a:prstGeom>
        </p:spPr>
        <p:txBody>
          <a:bodyPr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75697"/>
                </a:solidFill>
                <a:effectLst/>
                <a:uLnTx/>
                <a:uFillTx/>
                <a:latin typeface="Arial" panose="020B0604020202020204" pitchFamily="34" charset="0"/>
                <a:ea typeface="+mj-ea"/>
                <a:cs typeface="Arial" panose="020B0604020202020204" pitchFamily="34" charset="0"/>
              </a:rPr>
              <a:t>Click to edit Master title style</a:t>
            </a:r>
          </a:p>
        </p:txBody>
      </p:sp>
      <p:sp>
        <p:nvSpPr>
          <p:cNvPr id="2" name="Title 1"/>
          <p:cNvSpPr>
            <a:spLocks noGrp="1"/>
          </p:cNvSpPr>
          <p:nvPr>
            <p:ph type="title"/>
          </p:nvPr>
        </p:nvSpPr>
        <p:spPr>
          <a:xfrm>
            <a:off x="1732966" y="1709738"/>
            <a:ext cx="9614483" cy="2852737"/>
          </a:xfrm>
        </p:spPr>
        <p:txBody>
          <a:bodyPr anchor="b"/>
          <a:lstStyle>
            <a:lvl1pPr>
              <a:defRPr sz="6000">
                <a:solidFill>
                  <a:srgbClr val="075697"/>
                </a:solidFill>
              </a:defRPr>
            </a:lvl1pPr>
          </a:lstStyle>
          <a:p>
            <a:r>
              <a:rPr lang="en-US" dirty="0"/>
              <a:t>Click to edit Master title style</a:t>
            </a:r>
          </a:p>
        </p:txBody>
      </p:sp>
      <p:sp>
        <p:nvSpPr>
          <p:cNvPr id="3" name="Text Placeholder 2"/>
          <p:cNvSpPr>
            <a:spLocks noGrp="1"/>
          </p:cNvSpPr>
          <p:nvPr>
            <p:ph type="body" idx="1"/>
          </p:nvPr>
        </p:nvSpPr>
        <p:spPr>
          <a:xfrm>
            <a:off x="1732966" y="4589463"/>
            <a:ext cx="9614483" cy="1500187"/>
          </a:xfrm>
        </p:spPr>
        <p:txBody>
          <a:bodyPr/>
          <a:lstStyle>
            <a:lvl1pPr marL="0" indent="0">
              <a:buNone/>
              <a:defRPr sz="2400">
                <a:solidFill>
                  <a:srgbClr val="075697"/>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0EC8AC53-06CF-D3FA-CD14-40F484A7D082}"/>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11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42E7DB01-1AF1-D0BC-2CA9-E1176D899A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3BF2D1F-2FFD-3CC2-86AF-06F743B13BA0}"/>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lstStyle>
            <a:lvl1pPr>
              <a:defRPr>
                <a:solidFill>
                  <a:srgbClr val="075697"/>
                </a:solidFill>
              </a:defRPr>
            </a:lvl1pPr>
          </a:lstStyle>
          <a:p>
            <a:r>
              <a:rPr lang="en-US" dirty="0"/>
              <a:t>Click to edit Master title style</a:t>
            </a:r>
          </a:p>
        </p:txBody>
      </p:sp>
      <p:sp>
        <p:nvSpPr>
          <p:cNvPr id="3" name="Content Placeholder 2"/>
          <p:cNvSpPr>
            <a:spLocks noGrp="1"/>
          </p:cNvSpPr>
          <p:nvPr>
            <p:ph sz="half" idx="1"/>
          </p:nvPr>
        </p:nvSpPr>
        <p:spPr>
          <a:xfrm>
            <a:off x="1739312" y="1825625"/>
            <a:ext cx="42804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73312" y="1825625"/>
            <a:ext cx="428048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8EF2805-B5A1-2BEB-756A-6E4C5EF7AFE0}"/>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038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C494739-8A77-0471-FEE2-988012F483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51B2C4DE-8AEF-612E-5D15-09CA30C82571}"/>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1718631" y="252777"/>
            <a:ext cx="9625740" cy="1325563"/>
          </a:xfrm>
        </p:spPr>
        <p:txBody>
          <a:bodyPr/>
          <a:lstStyle/>
          <a:p>
            <a:r>
              <a:rPr lang="en-US" dirty="0"/>
              <a:t>Click to edit Master title style</a:t>
            </a:r>
          </a:p>
        </p:txBody>
      </p:sp>
      <p:sp>
        <p:nvSpPr>
          <p:cNvPr id="3" name="Text Placeholder 2"/>
          <p:cNvSpPr>
            <a:spLocks noGrp="1"/>
          </p:cNvSpPr>
          <p:nvPr>
            <p:ph type="body" idx="1"/>
          </p:nvPr>
        </p:nvSpPr>
        <p:spPr>
          <a:xfrm>
            <a:off x="1718631" y="1681163"/>
            <a:ext cx="427894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18631" y="2505075"/>
            <a:ext cx="4278944"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076444" y="1681163"/>
            <a:ext cx="427894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76442" y="2505075"/>
            <a:ext cx="4278945"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8A2A84C6-FB46-5F3B-2964-CFA01EC2BEF9}"/>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28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00493DD-3315-1025-B11D-1CFD54365D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BA44CB28-23A8-B9D6-F818-6E76DF97FCE4}"/>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D5F874D9-58D2-D57A-0EBD-E4B850CAAD83}"/>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507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39C9BED-D754-1111-759C-13A31BD86F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06A514C7-9F22-C38D-FC83-B95156A11AD3}"/>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 name="Slide Number Placeholder 5">
            <a:extLst>
              <a:ext uri="{FF2B5EF4-FFF2-40B4-BE49-F238E27FC236}">
                <a16:creationId xmlns:a16="http://schemas.microsoft.com/office/drawing/2014/main" id="{E0520D55-4C12-1D1C-BC25-89D65DFBB91B}"/>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0167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4C3D17D-14CD-5B75-024D-4604B68EA1C0}"/>
              </a:ext>
            </a:extLst>
          </p:cNvPr>
          <p:cNvSpPr>
            <a:spLocks noGrp="1" noChangeArrowheads="1"/>
          </p:cNvSpPr>
          <p:nvPr>
            <p:ph type="title"/>
          </p:nvPr>
        </p:nvSpPr>
        <p:spPr bwMode="auto">
          <a:xfrm>
            <a:off x="1739900" y="238125"/>
            <a:ext cx="96139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27625C8-88BA-CB0D-C515-BC130012D517}"/>
              </a:ext>
            </a:extLst>
          </p:cNvPr>
          <p:cNvSpPr>
            <a:spLocks noGrp="1" noChangeArrowheads="1"/>
          </p:cNvSpPr>
          <p:nvPr>
            <p:ph type="body" idx="1"/>
          </p:nvPr>
        </p:nvSpPr>
        <p:spPr bwMode="auto">
          <a:xfrm>
            <a:off x="1739900" y="1825625"/>
            <a:ext cx="96139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a:extLst>
              <a:ext uri="{FF2B5EF4-FFF2-40B4-BE49-F238E27FC236}">
                <a16:creationId xmlns:a16="http://schemas.microsoft.com/office/drawing/2014/main" id="{1E04F030-61C4-1647-BCE0-E590603654CF}"/>
              </a:ext>
            </a:extLst>
          </p:cNvPr>
          <p:cNvSpPr>
            <a:spLocks noGrp="1"/>
          </p:cNvSpPr>
          <p:nvPr>
            <p:ph type="sldNum" sz="quarter" idx="4"/>
          </p:nvPr>
        </p:nvSpPr>
        <p:spPr>
          <a:xfrm>
            <a:off x="9448800" y="40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75697"/>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4EBAC4-8A95-49AF-98E6-8150622569C1}" type="slidenum">
              <a:rPr kumimoji="0" lang="en-US" sz="900" b="0" i="0" u="none" strike="noStrike" kern="1200" cap="none" spc="0" normalizeH="0" baseline="0" noProof="0" smtClean="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pic>
        <p:nvPicPr>
          <p:cNvPr id="2" name="Picture 1" descr="A pixelated eagle and fleur-de-lis&#10;&#10;Description automatically generated">
            <a:extLst>
              <a:ext uri="{FF2B5EF4-FFF2-40B4-BE49-F238E27FC236}">
                <a16:creationId xmlns:a16="http://schemas.microsoft.com/office/drawing/2014/main" id="{21B9F6C3-CBFF-BFC2-0403-D2BB06E6170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3" name="Rectangle 2">
            <a:extLst>
              <a:ext uri="{FF2B5EF4-FFF2-40B4-BE49-F238E27FC236}">
                <a16:creationId xmlns:a16="http://schemas.microsoft.com/office/drawing/2014/main" id="{511C2AB3-583C-9902-3A72-C710D7FB6709}"/>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5671378"/>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Lst>
  <p:hf hdr="0" ftr="0" dt="0"/>
  <p:txStyles>
    <p:titleStyle>
      <a:lvl1pPr algn="l" rtl="0" eaLnBrk="0" fontAlgn="base" hangingPunct="0">
        <a:lnSpc>
          <a:spcPct val="90000"/>
        </a:lnSpc>
        <a:spcBef>
          <a:spcPct val="0"/>
        </a:spcBef>
        <a:spcAft>
          <a:spcPct val="0"/>
        </a:spcAft>
        <a:defRPr sz="4400" b="1" kern="1200">
          <a:solidFill>
            <a:srgbClr val="075697"/>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9pPr>
    </p:titleStyle>
    <p:bodyStyle>
      <a:lvl1pPr marL="457200" indent="-457200" algn="l" rtl="0" eaLnBrk="0" fontAlgn="base" hangingPunct="0">
        <a:lnSpc>
          <a:spcPct val="90000"/>
        </a:lnSpc>
        <a:spcBef>
          <a:spcPts val="1000"/>
        </a:spcBef>
        <a:spcAft>
          <a:spcPct val="0"/>
        </a:spcAft>
        <a:buFont typeface="Wingdings" panose="05000000000000000000" pitchFamily="2" charset="2"/>
        <a:buChar char="§"/>
        <a:defRPr sz="2800" b="1" kern="1200">
          <a:solidFill>
            <a:srgbClr val="075697"/>
          </a:solidFill>
          <a:latin typeface="Arial" panose="020B0604020202020204" pitchFamily="34" charset="0"/>
          <a:ea typeface="+mn-ea"/>
          <a:cs typeface="Arial" panose="020B0604020202020204" pitchFamily="34" charset="0"/>
        </a:defRPr>
      </a:lvl1pPr>
      <a:lvl2pPr marL="800100" indent="-342900" algn="l" rtl="0" eaLnBrk="0" fontAlgn="base" hangingPunct="0">
        <a:lnSpc>
          <a:spcPct val="90000"/>
        </a:lnSpc>
        <a:spcBef>
          <a:spcPts val="500"/>
        </a:spcBef>
        <a:spcAft>
          <a:spcPct val="0"/>
        </a:spcAft>
        <a:buFont typeface="Wingdings" panose="05000000000000000000" pitchFamily="2" charset="2"/>
        <a:buChar char="§"/>
        <a:defRPr sz="2400" kern="1200">
          <a:solidFill>
            <a:srgbClr val="075697"/>
          </a:solidFill>
          <a:latin typeface="Arial" panose="020B0604020202020204" pitchFamily="34" charset="0"/>
          <a:ea typeface="+mn-ea"/>
          <a:cs typeface="Arial" panose="020B0604020202020204" pitchFamily="34" charset="0"/>
        </a:defRPr>
      </a:lvl2pPr>
      <a:lvl3pPr marL="1257300" indent="-342900" algn="l" rtl="0" eaLnBrk="0" fontAlgn="base" hangingPunct="0">
        <a:lnSpc>
          <a:spcPct val="90000"/>
        </a:lnSpc>
        <a:spcBef>
          <a:spcPts val="500"/>
        </a:spcBef>
        <a:spcAft>
          <a:spcPct val="0"/>
        </a:spcAft>
        <a:buFont typeface="Wingdings" panose="05000000000000000000" pitchFamily="2" charset="2"/>
        <a:buChar char="§"/>
        <a:defRPr sz="2000" kern="1200">
          <a:solidFill>
            <a:srgbClr val="075697"/>
          </a:solidFill>
          <a:latin typeface="Arial" panose="020B0604020202020204" pitchFamily="34" charset="0"/>
          <a:ea typeface="+mn-ea"/>
          <a:cs typeface="Arial" panose="020B0604020202020204" pitchFamily="34" charset="0"/>
        </a:defRPr>
      </a:lvl3pPr>
      <a:lvl4pPr marL="1657350" indent="-285750" algn="l" rtl="0" eaLnBrk="0" fontAlgn="base" hangingPunct="0">
        <a:lnSpc>
          <a:spcPct val="90000"/>
        </a:lnSpc>
        <a:spcBef>
          <a:spcPts val="500"/>
        </a:spcBef>
        <a:spcAft>
          <a:spcPct val="0"/>
        </a:spcAft>
        <a:buFont typeface="Wingdings" panose="05000000000000000000" pitchFamily="2" charset="2"/>
        <a:buChar char="§"/>
        <a:defRPr kern="1200">
          <a:solidFill>
            <a:srgbClr val="075697"/>
          </a:solidFill>
          <a:latin typeface="Arial" panose="020B0604020202020204" pitchFamily="34" charset="0"/>
          <a:ea typeface="+mn-ea"/>
          <a:cs typeface="Arial" panose="020B0604020202020204" pitchFamily="34" charset="0"/>
        </a:defRPr>
      </a:lvl4pPr>
      <a:lvl5pPr marL="2114550" indent="-285750" algn="l" rtl="0" eaLnBrk="0" fontAlgn="base" hangingPunct="0">
        <a:lnSpc>
          <a:spcPct val="90000"/>
        </a:lnSpc>
        <a:spcBef>
          <a:spcPts val="500"/>
        </a:spcBef>
        <a:spcAft>
          <a:spcPct val="0"/>
        </a:spcAft>
        <a:buFont typeface="Wingdings" panose="05000000000000000000" pitchFamily="2" charset="2"/>
        <a:buChar char="§"/>
        <a:defRPr kern="1200">
          <a:solidFill>
            <a:srgbClr val="0756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scouting.org/outdoor-programs/camping/cub-day-camp/"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scouting.org/outdoor-programs/camping/cub-day-cam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scouting.org/health-and-safety/incident-repor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8259E70D-1EC5-481D-A274-FC6D655B1327}"/>
              </a:ext>
            </a:extLst>
          </p:cNvPr>
          <p:cNvSpPr>
            <a:spLocks noGrp="1"/>
          </p:cNvSpPr>
          <p:nvPr>
            <p:ph type="ctrTitle"/>
          </p:nvPr>
        </p:nvSpPr>
        <p:spPr/>
        <p:txBody>
          <a:bodyPr/>
          <a:lstStyle/>
          <a:p>
            <a:endParaRPr lang="en-US" altLang="en-US" dirty="0">
              <a:latin typeface="Helvetica" panose="020B0604020202020204" pitchFamily="34" charset="0"/>
              <a:ea typeface="ヒラギノ角ゴ Pro W3" charset="-128"/>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8"/>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8"/>
          <p:cNvPicPr preferRelativeResize="0"/>
          <p:nvPr/>
        </p:nvPicPr>
        <p:blipFill rotWithShape="1">
          <a:blip r:embed="rId3">
            <a:alphaModFix/>
          </a:blip>
          <a:srcRect t="50101" b="12352"/>
          <a:stretch/>
        </p:blipFill>
        <p:spPr>
          <a:xfrm>
            <a:off x="-3047" y="10"/>
            <a:ext cx="12191998" cy="6857990"/>
          </a:xfrm>
          <a:prstGeom prst="rect">
            <a:avLst/>
          </a:prstGeom>
          <a:noFill/>
          <a:ln>
            <a:noFill/>
          </a:ln>
        </p:spPr>
      </p:pic>
      <p:sp>
        <p:nvSpPr>
          <p:cNvPr id="145" name="Google Shape;145;p8"/>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8"/>
          <p:cNvSpPr txBox="1">
            <a:spLocks noGrp="1"/>
          </p:cNvSpPr>
          <p:nvPr>
            <p:ph type="title"/>
          </p:nvPr>
        </p:nvSpPr>
        <p:spPr>
          <a:xfrm>
            <a:off x="1097280" y="325550"/>
            <a:ext cx="10058400" cy="357477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Rockwell"/>
              <a:buNone/>
            </a:pPr>
            <a:r>
              <a:rPr lang="en-US" sz="5200" b="1" cap="none">
                <a:solidFill>
                  <a:srgbClr val="FFFFFF"/>
                </a:solidFill>
                <a:latin typeface="Rockwell"/>
                <a:ea typeface="Rockwell"/>
                <a:cs typeface="Rockwell"/>
                <a:sym typeface="Rockwell"/>
              </a:rPr>
              <a:t>WHO DOES WHAT?</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7" name="Google Shape;897;p94"/>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Other Items to Consider </a:t>
            </a:r>
            <a:br>
              <a:rPr lang="en-US" sz="6000" b="1">
                <a:solidFill>
                  <a:srgbClr val="015F9D"/>
                </a:solidFill>
                <a:latin typeface="Calibri"/>
                <a:ea typeface="Calibri"/>
                <a:cs typeface="Calibri"/>
                <a:sym typeface="Calibri"/>
              </a:rPr>
            </a:br>
            <a:r>
              <a:rPr lang="en-US" sz="3300" i="1">
                <a:solidFill>
                  <a:srgbClr val="015F9D"/>
                </a:solidFill>
                <a:latin typeface="Calibri"/>
                <a:ea typeface="Calibri"/>
                <a:cs typeface="Calibri"/>
                <a:sym typeface="Calibri"/>
              </a:rPr>
              <a:t>(as needed by your camp situation)</a:t>
            </a:r>
            <a:endParaRPr/>
          </a:p>
        </p:txBody>
      </p:sp>
      <p:sp>
        <p:nvSpPr>
          <p:cNvPr id="898" name="Google Shape;898;p94"/>
          <p:cNvSpPr txBox="1">
            <a:spLocks noGrp="1"/>
          </p:cNvSpPr>
          <p:nvPr>
            <p:ph type="body" idx="1"/>
          </p:nvPr>
        </p:nvSpPr>
        <p:spPr>
          <a:xfrm>
            <a:off x="1904999" y="1993900"/>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All equipment and surfaces used in the preparation and serving of food are clean and sanitary. Dining hall tables, benches, and serving facilities are clean and in good repair. The dining hall has good ventilation and adequate room to walk freely between tables.</a:t>
            </a:r>
            <a:endParaRP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5" name="Google Shape;905;p95"/>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Other Items to Consider </a:t>
            </a:r>
            <a:br>
              <a:rPr lang="en-US" sz="6000" b="1">
                <a:solidFill>
                  <a:srgbClr val="015F9D"/>
                </a:solidFill>
                <a:latin typeface="Calibri"/>
                <a:ea typeface="Calibri"/>
                <a:cs typeface="Calibri"/>
                <a:sym typeface="Calibri"/>
              </a:rPr>
            </a:br>
            <a:r>
              <a:rPr lang="en-US" sz="3300" i="1">
                <a:solidFill>
                  <a:srgbClr val="015F9D"/>
                </a:solidFill>
                <a:latin typeface="Calibri"/>
                <a:ea typeface="Calibri"/>
                <a:cs typeface="Calibri"/>
                <a:sym typeface="Calibri"/>
              </a:rPr>
              <a:t>(as needed by your camp situation)</a:t>
            </a:r>
            <a:endParaRPr/>
          </a:p>
        </p:txBody>
      </p:sp>
      <p:sp>
        <p:nvSpPr>
          <p:cNvPr id="906" name="Google Shape;906;p95"/>
          <p:cNvSpPr txBox="1">
            <a:spLocks noGrp="1"/>
          </p:cNvSpPr>
          <p:nvPr>
            <p:ph type="body" idx="1"/>
          </p:nvPr>
        </p:nvSpPr>
        <p:spPr>
          <a:xfrm>
            <a:off x="1776255" y="1742600"/>
            <a:ext cx="8229600"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b="1" dirty="0"/>
              <a:t>Possible food allergies </a:t>
            </a:r>
            <a:r>
              <a:rPr lang="en-US" dirty="0"/>
              <a:t>should be kept in mind as meals and snacks are planned, as well as how the transportation, storage, and “use by” date requirements are met. Review with the head of food services to assess understanding of the guidelines and how they are followed.</a:t>
            </a:r>
            <a:endParaRPr dirty="0"/>
          </a:p>
          <a:p>
            <a:pPr marL="0" lvl="0" indent="0" algn="l" rtl="0">
              <a:lnSpc>
                <a:spcPct val="90000"/>
              </a:lnSpc>
              <a:spcBef>
                <a:spcPts val="1000"/>
              </a:spcBef>
              <a:spcAft>
                <a:spcPts val="0"/>
              </a:spcAft>
              <a:buClr>
                <a:schemeClr val="dk1"/>
              </a:buClr>
              <a:buSzPts val="2800"/>
              <a:buNone/>
            </a:pPr>
            <a:endParaRPr dirty="0"/>
          </a:p>
          <a:p>
            <a:pPr>
              <a:lnSpc>
                <a:spcPct val="90000"/>
              </a:lnSpc>
              <a:spcAft>
                <a:spcPts val="0"/>
              </a:spcAft>
              <a:buClr>
                <a:schemeClr val="dk1"/>
              </a:buClr>
              <a:buSzPts val="2800"/>
            </a:pPr>
            <a:r>
              <a:rPr lang="en-US" dirty="0"/>
              <a:t>Possible food and other allergies should be addressed during the registration process.  Also be cautious about cross-contamination of foods.</a:t>
            </a:r>
            <a:endParaRP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3" name="Google Shape;913;p96"/>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Other Items to Consider </a:t>
            </a:r>
            <a:br>
              <a:rPr lang="en-US" sz="6000" b="1">
                <a:solidFill>
                  <a:srgbClr val="015F9D"/>
                </a:solidFill>
                <a:latin typeface="Calibri"/>
                <a:ea typeface="Calibri"/>
                <a:cs typeface="Calibri"/>
                <a:sym typeface="Calibri"/>
              </a:rPr>
            </a:br>
            <a:r>
              <a:rPr lang="en-US" sz="3300" i="1">
                <a:solidFill>
                  <a:srgbClr val="015F9D"/>
                </a:solidFill>
                <a:latin typeface="Calibri"/>
                <a:ea typeface="Calibri"/>
                <a:cs typeface="Calibri"/>
                <a:sym typeface="Calibri"/>
              </a:rPr>
              <a:t>(as needed by your camp situation)</a:t>
            </a:r>
            <a:endParaRPr/>
          </a:p>
        </p:txBody>
      </p:sp>
      <p:sp>
        <p:nvSpPr>
          <p:cNvPr id="914" name="Google Shape;914;p96"/>
          <p:cNvSpPr txBox="1">
            <a:spLocks noGrp="1"/>
          </p:cNvSpPr>
          <p:nvPr>
            <p:ph type="body" idx="1"/>
          </p:nvPr>
        </p:nvSpPr>
        <p:spPr>
          <a:xfrm>
            <a:off x="1464548" y="1874837"/>
            <a:ext cx="9305052" cy="3998913"/>
          </a:xfrm>
          <a:prstGeom prst="rect">
            <a:avLst/>
          </a:prstGeom>
          <a:noFill/>
          <a:ln>
            <a:noFill/>
          </a:ln>
        </p:spPr>
        <p:txBody>
          <a:bodyPr spcFirstLastPara="1" wrap="square" lIns="91425" tIns="45700" rIns="91425" bIns="45700" anchor="t" anchorCtr="0">
            <a:normAutofit fontScale="92500"/>
          </a:bodyPr>
          <a:lstStyle/>
          <a:p>
            <a:pPr>
              <a:lnSpc>
                <a:spcPct val="90000"/>
              </a:lnSpc>
              <a:spcBef>
                <a:spcPts val="0"/>
              </a:spcBef>
              <a:spcAft>
                <a:spcPts val="0"/>
              </a:spcAft>
              <a:buClr>
                <a:schemeClr val="dk1"/>
              </a:buClr>
              <a:buSzPts val="2800"/>
            </a:pPr>
            <a:r>
              <a:rPr lang="en-US" b="1" dirty="0"/>
              <a:t>Smoking</a:t>
            </a:r>
            <a:r>
              <a:rPr lang="en-US" dirty="0"/>
              <a:t> is not allowed in the dining hall, nor is it permitted in the kitchen. A smoking zone away from any food preparation, serving, dining, and camping areas may be designated if local ordinances permit.</a:t>
            </a:r>
            <a:endParaRPr dirty="0"/>
          </a:p>
          <a:p>
            <a:pPr marL="635000">
              <a:lnSpc>
                <a:spcPct val="90000"/>
              </a:lnSpc>
              <a:spcAft>
                <a:spcPts val="0"/>
              </a:spcAft>
              <a:buClr>
                <a:schemeClr val="dk1"/>
              </a:buClr>
              <a:buSzPts val="2800"/>
            </a:pPr>
            <a:endParaRPr dirty="0"/>
          </a:p>
          <a:p>
            <a:pPr>
              <a:lnSpc>
                <a:spcPct val="90000"/>
              </a:lnSpc>
              <a:spcAft>
                <a:spcPts val="0"/>
              </a:spcAft>
              <a:buClr>
                <a:schemeClr val="dk1"/>
              </a:buClr>
              <a:buSzPts val="2800"/>
            </a:pPr>
            <a:r>
              <a:rPr lang="en-US" b="1" dirty="0"/>
              <a:t>Sanitation</a:t>
            </a:r>
            <a:r>
              <a:rPr lang="en-US" dirty="0"/>
              <a:t>—Disposing of garbage properly can control the spread of germs. Trash needs to be picked up in a timely manner and must meet local or state regulations. Disposal of garbage, refuse, and sewage meets the demand of those in attendance.</a:t>
            </a:r>
            <a:endParaRP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21" name="Google Shape;921;p97"/>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Other Items to Consider </a:t>
            </a:r>
            <a:br>
              <a:rPr lang="en-US" sz="6000" b="1">
                <a:solidFill>
                  <a:srgbClr val="015F9D"/>
                </a:solidFill>
                <a:latin typeface="Calibri"/>
                <a:ea typeface="Calibri"/>
                <a:cs typeface="Calibri"/>
                <a:sym typeface="Calibri"/>
              </a:rPr>
            </a:br>
            <a:r>
              <a:rPr lang="en-US" sz="3300" i="1">
                <a:solidFill>
                  <a:srgbClr val="015F9D"/>
                </a:solidFill>
                <a:latin typeface="Calibri"/>
                <a:ea typeface="Calibri"/>
                <a:cs typeface="Calibri"/>
                <a:sym typeface="Calibri"/>
              </a:rPr>
              <a:t>(as needed by your camp situation)</a:t>
            </a:r>
            <a:endParaRPr/>
          </a:p>
        </p:txBody>
      </p:sp>
      <p:sp>
        <p:nvSpPr>
          <p:cNvPr id="922" name="Google Shape;922;p97"/>
          <p:cNvSpPr txBox="1">
            <a:spLocks noGrp="1"/>
          </p:cNvSpPr>
          <p:nvPr>
            <p:ph type="body" idx="1"/>
          </p:nvPr>
        </p:nvSpPr>
        <p:spPr>
          <a:xfrm>
            <a:off x="1464548" y="1827211"/>
            <a:ext cx="9305052" cy="3998913"/>
          </a:xfrm>
          <a:prstGeom prst="rect">
            <a:avLst/>
          </a:prstGeom>
          <a:noFill/>
          <a:ln>
            <a:noFill/>
          </a:ln>
        </p:spPr>
        <p:txBody>
          <a:bodyPr spcFirstLastPara="1" wrap="square" lIns="91425" tIns="45700" rIns="91425" bIns="45700" anchor="t" anchorCtr="0">
            <a:noAutofit/>
          </a:bodyPr>
          <a:lstStyle/>
          <a:p>
            <a:pPr>
              <a:lnSpc>
                <a:spcPct val="120000"/>
              </a:lnSpc>
              <a:spcBef>
                <a:spcPts val="0"/>
              </a:spcBef>
              <a:spcAft>
                <a:spcPts val="0"/>
              </a:spcAft>
              <a:buClr>
                <a:schemeClr val="dk1"/>
              </a:buClr>
              <a:buSzPct val="100000"/>
            </a:pPr>
            <a:r>
              <a:rPr lang="en-US" sz="1600" b="1" dirty="0"/>
              <a:t>Toilets and Latrines</a:t>
            </a:r>
            <a:r>
              <a:rPr lang="en-US" sz="1600" dirty="0"/>
              <a:t>—Toilets and latrines are clean, well-ventilated, in good repair with adequate insect and pest control, and located throughout camp and/or in each campsite.</a:t>
            </a:r>
          </a:p>
          <a:p>
            <a:pPr>
              <a:lnSpc>
                <a:spcPct val="120000"/>
              </a:lnSpc>
              <a:spcBef>
                <a:spcPts val="0"/>
              </a:spcBef>
              <a:spcAft>
                <a:spcPts val="0"/>
              </a:spcAft>
              <a:buClr>
                <a:schemeClr val="dk1"/>
              </a:buClr>
              <a:buSzPct val="100000"/>
            </a:pPr>
            <a:endParaRPr lang="en-US" sz="1600" dirty="0"/>
          </a:p>
          <a:p>
            <a:pPr>
              <a:lnSpc>
                <a:spcPct val="120000"/>
              </a:lnSpc>
              <a:spcBef>
                <a:spcPts val="0"/>
              </a:spcBef>
              <a:spcAft>
                <a:spcPts val="0"/>
              </a:spcAft>
              <a:buClr>
                <a:schemeClr val="dk1"/>
              </a:buClr>
              <a:buSzPct val="100000"/>
            </a:pPr>
            <a:r>
              <a:rPr lang="en-US" sz="1600" dirty="0"/>
              <a:t>Procedures for separate use of restroom facilities by males and females and by youth and adults are in effect.</a:t>
            </a:r>
          </a:p>
          <a:p>
            <a:pPr>
              <a:lnSpc>
                <a:spcPct val="90000"/>
              </a:lnSpc>
              <a:spcBef>
                <a:spcPts val="0"/>
              </a:spcBef>
              <a:spcAft>
                <a:spcPts val="0"/>
              </a:spcAft>
              <a:buClr>
                <a:schemeClr val="dk1"/>
              </a:buClr>
              <a:buSzPct val="100000"/>
            </a:pPr>
            <a:endParaRPr lang="en-US" sz="1600" dirty="0"/>
          </a:p>
          <a:p>
            <a:pPr>
              <a:lnSpc>
                <a:spcPct val="120000"/>
              </a:lnSpc>
              <a:spcBef>
                <a:spcPts val="0"/>
              </a:spcBef>
              <a:spcAft>
                <a:spcPts val="0"/>
              </a:spcAft>
              <a:buClr>
                <a:schemeClr val="dk1"/>
              </a:buClr>
              <a:buSzPct val="100000"/>
            </a:pPr>
            <a:r>
              <a:rPr lang="en-US" sz="1600" dirty="0"/>
              <a:t>Procedures are in place to include periodic checks to ensure that safety, sanitation, and privacy of participants is maintained.</a:t>
            </a:r>
            <a:endParaRPr sz="1600" dirty="0"/>
          </a:p>
          <a:p>
            <a:pPr>
              <a:lnSpc>
                <a:spcPct val="90000"/>
              </a:lnSpc>
              <a:spcAft>
                <a:spcPts val="0"/>
              </a:spcAft>
              <a:buClr>
                <a:schemeClr val="dk1"/>
              </a:buClr>
              <a:buSzPct val="100000"/>
            </a:pPr>
            <a:endParaRPr sz="1600" dirty="0"/>
          </a:p>
          <a:p>
            <a:pPr>
              <a:lnSpc>
                <a:spcPct val="120000"/>
              </a:lnSpc>
              <a:spcAft>
                <a:spcPts val="0"/>
              </a:spcAft>
              <a:buClr>
                <a:schemeClr val="dk1"/>
              </a:buClr>
              <a:buSzPct val="100000"/>
            </a:pPr>
            <a:r>
              <a:rPr lang="en-US" sz="1600" b="1" dirty="0"/>
              <a:t>Handwashing</a:t>
            </a:r>
            <a:r>
              <a:rPr lang="en-US" sz="1600" dirty="0"/>
              <a:t>—Proper hand washing before and after eating, before food preparation and after disposing of garbage, as well as after using restroom facilities, can prevent the spread of many germs. Make sure staff and campers have access to facilities throughout the camp.</a:t>
            </a:r>
            <a:endParaRPr sz="16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7" name="Google Shape;937;p99"/>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Other Items to Consider </a:t>
            </a:r>
            <a:br>
              <a:rPr lang="en-US" sz="6000" b="1">
                <a:solidFill>
                  <a:srgbClr val="015F9D"/>
                </a:solidFill>
                <a:latin typeface="Calibri"/>
                <a:ea typeface="Calibri"/>
                <a:cs typeface="Calibri"/>
                <a:sym typeface="Calibri"/>
              </a:rPr>
            </a:br>
            <a:r>
              <a:rPr lang="en-US" sz="3300" i="1">
                <a:solidFill>
                  <a:srgbClr val="015F9D"/>
                </a:solidFill>
                <a:latin typeface="Calibri"/>
                <a:ea typeface="Calibri"/>
                <a:cs typeface="Calibri"/>
                <a:sym typeface="Calibri"/>
              </a:rPr>
              <a:t>(as needed by your camp situation)</a:t>
            </a:r>
            <a:endParaRPr/>
          </a:p>
        </p:txBody>
      </p:sp>
      <p:sp>
        <p:nvSpPr>
          <p:cNvPr id="938" name="Google Shape;938;p99"/>
          <p:cNvSpPr txBox="1">
            <a:spLocks noGrp="1"/>
          </p:cNvSpPr>
          <p:nvPr>
            <p:ph type="body" idx="1"/>
          </p:nvPr>
        </p:nvSpPr>
        <p:spPr>
          <a:xfrm>
            <a:off x="1464548" y="1841500"/>
            <a:ext cx="9152652"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dirty="0"/>
              <a:t>Bulk flammable storage: Bulk containers of flammable liquids are properly located, vented, secured, and connected according to the supplier’s recommendation or local codes. Fuel pumps are locked; all flammable fuels are safely stored in approved containers that are locked or located in a locker area or facility.</a:t>
            </a:r>
            <a:endParaRPr dirty="0"/>
          </a:p>
          <a:p>
            <a:pPr>
              <a:lnSpc>
                <a:spcPct val="90000"/>
              </a:lnSpc>
              <a:spcAft>
                <a:spcPts val="0"/>
              </a:spcAft>
              <a:buClr>
                <a:schemeClr val="dk1"/>
              </a:buClr>
              <a:buSzPts val="2800"/>
            </a:pPr>
            <a:endParaRPr dirty="0"/>
          </a:p>
          <a:p>
            <a:pPr>
              <a:lnSpc>
                <a:spcPct val="90000"/>
              </a:lnSpc>
              <a:spcAft>
                <a:spcPts val="0"/>
              </a:spcAft>
              <a:buClr>
                <a:schemeClr val="dk1"/>
              </a:buClr>
              <a:buSzPts val="2800"/>
            </a:pPr>
            <a:r>
              <a:rPr lang="en-US" dirty="0"/>
              <a:t>Signage: “Danger—No Smoking” signs are posted at fuel storage locations where required by code or established by council policy.</a:t>
            </a:r>
            <a:endParaRP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5" name="Google Shape;945;p100"/>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Summary</a:t>
            </a:r>
            <a:endParaRPr/>
          </a:p>
        </p:txBody>
      </p:sp>
      <p:sp>
        <p:nvSpPr>
          <p:cNvPr id="946" name="Google Shape;946;p100"/>
          <p:cNvSpPr txBox="1">
            <a:spLocks noGrp="1"/>
          </p:cNvSpPr>
          <p:nvPr>
            <p:ph type="body" idx="1"/>
          </p:nvPr>
        </p:nvSpPr>
        <p:spPr>
          <a:xfrm>
            <a:off x="1981200" y="1827211"/>
            <a:ext cx="8229600" cy="47220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By following these pre-camp and on-site steps, Cub Scout day camp standards will be in place to provide a healthier and safer camping experience for campers and staff.</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3" name="Google Shape;953;p101"/>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954" name="Google Shape;954;p101"/>
          <p:cNvSpPr txBox="1">
            <a:spLocks noGrp="1"/>
          </p:cNvSpPr>
          <p:nvPr>
            <p:ph type="body" idx="1"/>
          </p:nvPr>
        </p:nvSpPr>
        <p:spPr>
          <a:xfrm>
            <a:off x="838200" y="2151856"/>
            <a:ext cx="8382000" cy="4300337"/>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sz="2800" b="1" dirty="0"/>
              <a:t>SQ–405</a:t>
            </a:r>
            <a:endParaRPr dirty="0"/>
          </a:p>
          <a:p>
            <a:pPr>
              <a:lnSpc>
                <a:spcPct val="90000"/>
              </a:lnSpc>
              <a:spcAft>
                <a:spcPts val="0"/>
              </a:spcAft>
              <a:buClr>
                <a:schemeClr val="dk1"/>
              </a:buClr>
              <a:buSzPts val="2800"/>
            </a:pPr>
            <a:r>
              <a:rPr lang="en-US" sz="2800" b="1" dirty="0"/>
              <a:t>RP–453</a:t>
            </a:r>
            <a:endParaRPr dirty="0"/>
          </a:p>
          <a:p>
            <a:pPr>
              <a:lnSpc>
                <a:spcPct val="90000"/>
              </a:lnSpc>
              <a:spcAft>
                <a:spcPts val="0"/>
              </a:spcAft>
              <a:buClr>
                <a:schemeClr val="dk1"/>
              </a:buClr>
              <a:buSzPts val="2800"/>
            </a:pPr>
            <a:r>
              <a:rPr lang="en-US" sz="2800" b="1" dirty="0"/>
              <a:t>HS–503, 504, 505,   506, 507, 508, </a:t>
            </a:r>
            <a:endParaRPr dirty="0"/>
          </a:p>
          <a:p>
            <a:pPr>
              <a:lnSpc>
                <a:spcPct val="90000"/>
              </a:lnSpc>
              <a:spcAft>
                <a:spcPts val="0"/>
              </a:spcAft>
              <a:buClr>
                <a:schemeClr val="dk1"/>
              </a:buClr>
              <a:buSzPts val="2800"/>
            </a:pPr>
            <a:r>
              <a:rPr lang="en-US" sz="2800" b="1" dirty="0"/>
              <a:t>HS–509, 510</a:t>
            </a:r>
            <a:endParaRPr dirty="0"/>
          </a:p>
          <a:p>
            <a:pPr>
              <a:lnSpc>
                <a:spcPct val="90000"/>
              </a:lnSpc>
              <a:spcAft>
                <a:spcPts val="0"/>
              </a:spcAft>
              <a:buClr>
                <a:schemeClr val="dk1"/>
              </a:buClr>
              <a:buSzPts val="2800"/>
            </a:pPr>
            <a:r>
              <a:rPr lang="en-US" sz="2800" b="1" dirty="0"/>
              <a:t>FS–601, 602, 603 </a:t>
            </a:r>
            <a:endParaRPr dirty="0"/>
          </a:p>
          <a:p>
            <a:pPr marL="635000">
              <a:lnSpc>
                <a:spcPct val="90000"/>
              </a:lnSpc>
              <a:spcAft>
                <a:spcPts val="0"/>
              </a:spcAft>
              <a:buClr>
                <a:schemeClr val="dk1"/>
              </a:buClr>
              <a:buSzPts val="2800"/>
            </a:pPr>
            <a:endParaRPr sz="2800" b="1" dirty="0"/>
          </a:p>
          <a:p>
            <a:pPr>
              <a:lnSpc>
                <a:spcPct val="90000"/>
              </a:lnSpc>
              <a:spcAft>
                <a:spcPts val="0"/>
              </a:spcAft>
              <a:buClr>
                <a:schemeClr val="dk1"/>
              </a:buClr>
              <a:buSzPts val="2800"/>
            </a:pPr>
            <a:r>
              <a:rPr lang="en-US" sz="2800" b="1" dirty="0"/>
              <a:t>FA–702, 703, 705, 706, 707, 709, 710, 712, 713</a:t>
            </a:r>
            <a:endParaRPr dirty="0"/>
          </a:p>
          <a:p>
            <a:pPr>
              <a:lnSpc>
                <a:spcPct val="90000"/>
              </a:lnSpc>
              <a:spcAft>
                <a:spcPts val="0"/>
              </a:spcAft>
              <a:buClr>
                <a:schemeClr val="dk1"/>
              </a:buClr>
              <a:buSzPts val="2800"/>
            </a:pPr>
            <a:r>
              <a:rPr lang="en-US" sz="2800" b="1" dirty="0"/>
              <a:t>AO–801, 803, 808, 812</a:t>
            </a:r>
            <a:endParaRPr dirty="0"/>
          </a:p>
        </p:txBody>
      </p:sp>
      <p:pic>
        <p:nvPicPr>
          <p:cNvPr id="2" name="Picture 1">
            <a:extLst>
              <a:ext uri="{FF2B5EF4-FFF2-40B4-BE49-F238E27FC236}">
                <a16:creationId xmlns:a16="http://schemas.microsoft.com/office/drawing/2014/main" id="{3A69249C-D8ED-93B4-349E-8FC019ADA850}"/>
              </a:ext>
            </a:extLst>
          </p:cNvPr>
          <p:cNvPicPr>
            <a:picLocks noChangeAspect="1"/>
          </p:cNvPicPr>
          <p:nvPr/>
        </p:nvPicPr>
        <p:blipFill>
          <a:blip r:embed="rId3"/>
          <a:stretch>
            <a:fillRect/>
          </a:stretch>
        </p:blipFill>
        <p:spPr>
          <a:xfrm>
            <a:off x="7883414" y="1348080"/>
            <a:ext cx="2103302" cy="2731245"/>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102" descr="A picture containing sport, archery, outdoor, person&#10;&#10;Description automatically generated"/>
          <p:cNvPicPr preferRelativeResize="0"/>
          <p:nvPr/>
        </p:nvPicPr>
        <p:blipFill rotWithShape="1">
          <a:blip r:embed="rId3">
            <a:alphaModFix/>
          </a:blip>
          <a:srcRect/>
          <a:stretch/>
        </p:blipFill>
        <p:spPr>
          <a:xfrm>
            <a:off x="0" y="0"/>
            <a:ext cx="12192000" cy="6858308"/>
          </a:xfrm>
          <a:prstGeom prst="rect">
            <a:avLst/>
          </a:prstGeom>
          <a:noFill/>
          <a:ln>
            <a:noFill/>
          </a:ln>
        </p:spPr>
      </p:pic>
      <p:sp>
        <p:nvSpPr>
          <p:cNvPr id="962" name="Google Shape;962;p102"/>
          <p:cNvSpPr txBox="1">
            <a:spLocks noGrp="1"/>
          </p:cNvSpPr>
          <p:nvPr>
            <p:ph type="title"/>
          </p:nvPr>
        </p:nvSpPr>
        <p:spPr>
          <a:xfrm>
            <a:off x="838200" y="4395651"/>
            <a:ext cx="10515600" cy="26253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400"/>
              <a:buFont typeface="Rockwell"/>
              <a:buNone/>
            </a:pPr>
            <a:r>
              <a:rPr lang="en-US" sz="5400" b="1" cap="none">
                <a:solidFill>
                  <a:schemeClr val="lt1"/>
                </a:solidFill>
                <a:latin typeface="Rockwell"/>
                <a:ea typeface="Rockwell"/>
                <a:cs typeface="Rockwell"/>
                <a:sym typeface="Rockwell"/>
              </a:rPr>
              <a:t>STAFF SELECTION AND TRAINING</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9" name="Google Shape;969;p103"/>
          <p:cNvSpPr txBox="1">
            <a:spLocks noGrp="1"/>
          </p:cNvSpPr>
          <p:nvPr>
            <p:ph type="title"/>
          </p:nvPr>
        </p:nvSpPr>
        <p:spPr>
          <a:xfrm>
            <a:off x="1905000" y="3849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Staff Selection &amp; Training</a:t>
            </a:r>
            <a:endParaRPr/>
          </a:p>
        </p:txBody>
      </p:sp>
      <p:sp>
        <p:nvSpPr>
          <p:cNvPr id="970" name="Google Shape;970;p103"/>
          <p:cNvSpPr txBox="1">
            <a:spLocks noGrp="1"/>
          </p:cNvSpPr>
          <p:nvPr>
            <p:ph type="body" idx="1"/>
          </p:nvPr>
        </p:nvSpPr>
        <p:spPr>
          <a:xfrm>
            <a:off x="1371599" y="1634330"/>
            <a:ext cx="9907745" cy="471567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a:t>Learning Objectives:</a:t>
            </a:r>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List the different roles and general responsibilities of staff members at Cub Scout day camp. </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List the factors that determine the number of staff members for a camp. </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Describe how camp staff are found and recruited.</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List the critical fundamentals in camp staff applications, position descriptions, and letters of agreement. </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Explain why staff training is critical in executing a great program.</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List some key subjects that should be covered in staff development.</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Understand how a staff manual should be used to communicate camp expectations to staff members </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Understand Youth Protection policies at camp.</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Explain that staff training is a continual process and does not end when camp training is finished.</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Describe how to avoid unlawful harassment in camp.</a:t>
            </a:r>
            <a:endParaRPr sz="2400" i="1">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i="1">
                <a:latin typeface="Calibri"/>
                <a:ea typeface="Calibri"/>
                <a:cs typeface="Calibri"/>
                <a:sym typeface="Calibri"/>
              </a:rPr>
              <a:t>Describe the purpose of a code of conduct.</a:t>
            </a:r>
            <a:endParaRPr sz="2400" i="1">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7" name="Google Shape;977;p104"/>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Introduction</a:t>
            </a:r>
            <a:endParaRPr sz="3300" i="1">
              <a:solidFill>
                <a:srgbClr val="015F9D"/>
              </a:solidFill>
              <a:latin typeface="Calibri"/>
              <a:ea typeface="Calibri"/>
              <a:cs typeface="Calibri"/>
              <a:sym typeface="Calibri"/>
            </a:endParaRPr>
          </a:p>
        </p:txBody>
      </p:sp>
      <p:sp>
        <p:nvSpPr>
          <p:cNvPr id="978" name="Google Shape;978;p104"/>
          <p:cNvSpPr txBox="1">
            <a:spLocks noGrp="1"/>
          </p:cNvSpPr>
          <p:nvPr>
            <p:ph type="body" idx="1"/>
          </p:nvPr>
        </p:nvSpPr>
        <p:spPr>
          <a:xfrm>
            <a:off x="1066800" y="1429543"/>
            <a:ext cx="10293070" cy="399891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400"/>
              <a:buNone/>
            </a:pPr>
            <a:r>
              <a:rPr lang="en-US" sz="3400" b="1" i="1" dirty="0"/>
              <a:t>“The principal mission of the camp staff is to ensure a quality program of adventure that will meet the high expectations of every participating camper.”</a:t>
            </a:r>
            <a:endParaRPr dirty="0"/>
          </a:p>
          <a:p>
            <a:pPr marL="0" lvl="0" indent="0" algn="ctr" rtl="0">
              <a:lnSpc>
                <a:spcPct val="90000"/>
              </a:lnSpc>
              <a:spcBef>
                <a:spcPts val="1000"/>
              </a:spcBef>
              <a:spcAft>
                <a:spcPts val="0"/>
              </a:spcAft>
              <a:buClr>
                <a:schemeClr val="dk1"/>
              </a:buClr>
              <a:buSzPts val="3400"/>
              <a:buNone/>
            </a:pPr>
            <a:endParaRPr sz="3400" b="1" i="1" dirty="0"/>
          </a:p>
          <a:p>
            <a:pPr marL="0" lvl="0" indent="0" algn="l" rtl="0">
              <a:lnSpc>
                <a:spcPct val="90000"/>
              </a:lnSpc>
              <a:spcBef>
                <a:spcPts val="1000"/>
              </a:spcBef>
              <a:spcAft>
                <a:spcPts val="0"/>
              </a:spcAft>
              <a:buClr>
                <a:schemeClr val="dk1"/>
              </a:buClr>
              <a:buSzPts val="3400"/>
              <a:buNone/>
            </a:pPr>
            <a:r>
              <a:rPr lang="en-US" sz="3400" dirty="0"/>
              <a:t>Each staff member MUST be a team member who sets an example by applying the 12 points of the Scout Law in thought and action.</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9"/>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Who Does What?</a:t>
            </a:r>
            <a:endParaRPr/>
          </a:p>
        </p:txBody>
      </p:sp>
      <p:sp>
        <p:nvSpPr>
          <p:cNvPr id="154" name="Google Shape;154;p9"/>
          <p:cNvSpPr txBox="1">
            <a:spLocks noGrp="1"/>
          </p:cNvSpPr>
          <p:nvPr>
            <p:ph type="body" idx="1"/>
          </p:nvPr>
        </p:nvSpPr>
        <p:spPr>
          <a:xfrm>
            <a:off x="1104900" y="1828800"/>
            <a:ext cx="9690100" cy="429736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US" b="1"/>
              <a:t>LEARNING OBJECTIVES</a:t>
            </a:r>
            <a:endParaRPr/>
          </a:p>
          <a:p>
            <a:pPr marL="0" lvl="0" indent="0" algn="l" rtl="0">
              <a:lnSpc>
                <a:spcPct val="90000"/>
              </a:lnSpc>
              <a:spcBef>
                <a:spcPts val="1000"/>
              </a:spcBef>
              <a:spcAft>
                <a:spcPts val="0"/>
              </a:spcAft>
              <a:buClr>
                <a:schemeClr val="dk1"/>
              </a:buClr>
              <a:buSzPts val="2800"/>
              <a:buNone/>
            </a:pPr>
            <a:endParaRPr b="1"/>
          </a:p>
          <a:p>
            <a:pPr marL="228600" lvl="0" indent="-228600" algn="l" rtl="0">
              <a:lnSpc>
                <a:spcPct val="90000"/>
              </a:lnSpc>
              <a:spcBef>
                <a:spcPts val="1000"/>
              </a:spcBef>
              <a:spcAft>
                <a:spcPts val="0"/>
              </a:spcAft>
              <a:buClr>
                <a:schemeClr val="dk1"/>
              </a:buClr>
              <a:buSzPts val="2200"/>
              <a:buChar char="•"/>
            </a:pPr>
            <a:r>
              <a:rPr lang="en-US" sz="2200" i="1"/>
              <a:t>Explain the overall structure of a day camp staff organization</a:t>
            </a:r>
            <a:endParaRPr/>
          </a:p>
          <a:p>
            <a:pPr marL="0" lvl="0" indent="0" algn="l" rtl="0">
              <a:lnSpc>
                <a:spcPct val="90000"/>
              </a:lnSpc>
              <a:spcBef>
                <a:spcPts val="1000"/>
              </a:spcBef>
              <a:spcAft>
                <a:spcPts val="0"/>
              </a:spcAft>
              <a:buClr>
                <a:schemeClr val="dk1"/>
              </a:buClr>
              <a:buSzPts val="2200"/>
              <a:buNone/>
            </a:pPr>
            <a:endParaRPr sz="2200" i="1"/>
          </a:p>
          <a:p>
            <a:pPr marL="228600" lvl="0" indent="-228600" algn="l" rtl="0">
              <a:lnSpc>
                <a:spcPct val="90000"/>
              </a:lnSpc>
              <a:spcBef>
                <a:spcPts val="1000"/>
              </a:spcBef>
              <a:spcAft>
                <a:spcPts val="0"/>
              </a:spcAft>
              <a:buClr>
                <a:schemeClr val="dk1"/>
              </a:buClr>
              <a:buSzPts val="2200"/>
              <a:buChar char="•"/>
            </a:pPr>
            <a:r>
              <a:rPr lang="en-US" sz="2200" i="1"/>
              <a:t>Explain the roles of Day Camp Advisor, Day Camp Director, and Day Camp Program Director </a:t>
            </a:r>
            <a:endParaRPr sz="2200" i="1"/>
          </a:p>
          <a:p>
            <a:pPr marL="228600" lvl="0" indent="0" algn="l" rtl="0">
              <a:lnSpc>
                <a:spcPct val="90000"/>
              </a:lnSpc>
              <a:spcBef>
                <a:spcPts val="1000"/>
              </a:spcBef>
              <a:spcAft>
                <a:spcPts val="0"/>
              </a:spcAft>
              <a:buNone/>
            </a:pPr>
            <a:endParaRPr sz="2200" i="1"/>
          </a:p>
          <a:p>
            <a:pPr marL="228600" lvl="0" indent="-228600" algn="l" rtl="0">
              <a:lnSpc>
                <a:spcPct val="90000"/>
              </a:lnSpc>
              <a:spcBef>
                <a:spcPts val="1000"/>
              </a:spcBef>
              <a:spcAft>
                <a:spcPts val="0"/>
              </a:spcAft>
              <a:buClr>
                <a:schemeClr val="dk1"/>
              </a:buClr>
              <a:buSzPts val="2200"/>
              <a:buChar char="•"/>
            </a:pPr>
            <a:r>
              <a:rPr lang="en-US" sz="2200" i="1"/>
              <a:t>List the specific duties of these positions: camp advisor, camp director, and program director.</a:t>
            </a:r>
            <a:endParaRPr sz="2200" i="1"/>
          </a:p>
          <a:p>
            <a:pPr marL="0" lvl="0" indent="0" algn="l" rtl="0">
              <a:lnSpc>
                <a:spcPct val="90000"/>
              </a:lnSpc>
              <a:spcBef>
                <a:spcPts val="1000"/>
              </a:spcBef>
              <a:spcAft>
                <a:spcPts val="0"/>
              </a:spcAft>
              <a:buClr>
                <a:schemeClr val="dk1"/>
              </a:buClr>
              <a:buSzPts val="2200"/>
              <a:buNone/>
            </a:pPr>
            <a:endParaRPr sz="2200" i="1"/>
          </a:p>
          <a:p>
            <a:pPr marL="228600" lvl="0" indent="-228600" algn="l" rtl="0">
              <a:lnSpc>
                <a:spcPct val="90000"/>
              </a:lnSpc>
              <a:spcBef>
                <a:spcPts val="1000"/>
              </a:spcBef>
              <a:spcAft>
                <a:spcPts val="0"/>
              </a:spcAft>
              <a:buClr>
                <a:schemeClr val="dk1"/>
              </a:buClr>
              <a:buSzPts val="2200"/>
              <a:buChar char="•"/>
            </a:pPr>
            <a:r>
              <a:rPr lang="en-US" sz="2200" i="1"/>
              <a:t>Understand the importance of the partnership between the professionals and volunteers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5" name="Google Shape;985;p105"/>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Staff Members- </a:t>
            </a:r>
            <a:br>
              <a:rPr lang="en-US" sz="6000" b="1">
                <a:solidFill>
                  <a:srgbClr val="015F9D"/>
                </a:solidFill>
                <a:latin typeface="Calibri"/>
                <a:ea typeface="Calibri"/>
                <a:cs typeface="Calibri"/>
                <a:sym typeface="Calibri"/>
              </a:rPr>
            </a:br>
            <a:r>
              <a:rPr lang="en-US" sz="6000" b="1">
                <a:solidFill>
                  <a:srgbClr val="015F9D"/>
                </a:solidFill>
                <a:latin typeface="Calibri"/>
                <a:ea typeface="Calibri"/>
                <a:cs typeface="Calibri"/>
                <a:sym typeface="Calibri"/>
              </a:rPr>
              <a:t>Roles &amp; Responsibilities </a:t>
            </a:r>
            <a:endParaRPr sz="3300" i="1">
              <a:solidFill>
                <a:srgbClr val="015F9D"/>
              </a:solidFill>
              <a:latin typeface="Calibri"/>
              <a:ea typeface="Calibri"/>
              <a:cs typeface="Calibri"/>
              <a:sym typeface="Calibri"/>
            </a:endParaRPr>
          </a:p>
        </p:txBody>
      </p:sp>
      <p:sp>
        <p:nvSpPr>
          <p:cNvPr id="986" name="Google Shape;986;p105"/>
          <p:cNvSpPr txBox="1">
            <a:spLocks noGrp="1"/>
          </p:cNvSpPr>
          <p:nvPr>
            <p:ph type="body" idx="1"/>
          </p:nvPr>
        </p:nvSpPr>
        <p:spPr>
          <a:xfrm>
            <a:off x="1077755" y="2019300"/>
            <a:ext cx="107442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Support Unit leaders in making their year-round programs effective</a:t>
            </a:r>
            <a:endParaRPr dirty="0"/>
          </a:p>
          <a:p>
            <a:pPr>
              <a:lnSpc>
                <a:spcPct val="90000"/>
              </a:lnSpc>
              <a:spcAft>
                <a:spcPts val="0"/>
              </a:spcAft>
              <a:buClr>
                <a:schemeClr val="dk1"/>
              </a:buClr>
              <a:buSzPts val="2800"/>
            </a:pPr>
            <a:r>
              <a:rPr lang="en-US" dirty="0"/>
              <a:t>Instruct campers in skills such as aquatics, personal fitness, sportsmanship, craftsmanship, crafts, and sports</a:t>
            </a:r>
            <a:endParaRPr dirty="0"/>
          </a:p>
          <a:p>
            <a:pPr>
              <a:lnSpc>
                <a:spcPct val="90000"/>
              </a:lnSpc>
              <a:spcAft>
                <a:spcPts val="0"/>
              </a:spcAft>
              <a:buClr>
                <a:schemeClr val="dk1"/>
              </a:buClr>
              <a:buSzPts val="2800"/>
            </a:pPr>
            <a:r>
              <a:rPr lang="en-US" dirty="0"/>
              <a:t>Assist with safety procedures and YPT policies of the camp</a:t>
            </a:r>
            <a:endParaRPr dirty="0"/>
          </a:p>
          <a:p>
            <a:pPr>
              <a:lnSpc>
                <a:spcPct val="90000"/>
              </a:lnSpc>
              <a:spcAft>
                <a:spcPts val="0"/>
              </a:spcAft>
              <a:buClr>
                <a:schemeClr val="dk1"/>
              </a:buClr>
              <a:buSzPts val="2800"/>
            </a:pPr>
            <a:r>
              <a:rPr lang="en-US" dirty="0"/>
              <a:t>Give leadership to programs, campfires, and ceremonies</a:t>
            </a:r>
            <a:endParaRPr dirty="0"/>
          </a:p>
          <a:p>
            <a:pPr>
              <a:lnSpc>
                <a:spcPct val="90000"/>
              </a:lnSpc>
              <a:spcAft>
                <a:spcPts val="0"/>
              </a:spcAft>
              <a:buClr>
                <a:schemeClr val="dk1"/>
              </a:buClr>
              <a:buSzPts val="2800"/>
            </a:pPr>
            <a:r>
              <a:rPr lang="en-US" b="1" dirty="0"/>
              <a:t>By example and personal effort</a:t>
            </a:r>
            <a:r>
              <a:rPr lang="en-US" dirty="0"/>
              <a:t>, help youth and leaders have a happy, worthwhile experience.</a:t>
            </a:r>
            <a:endParaRPr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3" name="Google Shape;993;p106"/>
          <p:cNvSpPr txBox="1">
            <a:spLocks noGrp="1"/>
          </p:cNvSpPr>
          <p:nvPr>
            <p:ph type="title"/>
          </p:nvPr>
        </p:nvSpPr>
        <p:spPr>
          <a:xfrm>
            <a:off x="7247255" y="245266"/>
            <a:ext cx="4754245" cy="44156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Who is considered staff? </a:t>
            </a:r>
            <a:br>
              <a:rPr lang="en-US" sz="6000" b="1">
                <a:solidFill>
                  <a:srgbClr val="015F9D"/>
                </a:solidFill>
                <a:latin typeface="Calibri"/>
                <a:ea typeface="Calibri"/>
                <a:cs typeface="Calibri"/>
                <a:sym typeface="Calibri"/>
              </a:rPr>
            </a:br>
            <a:r>
              <a:rPr lang="en-US" sz="6000" b="1">
                <a:solidFill>
                  <a:srgbClr val="015F9D"/>
                </a:solidFill>
                <a:latin typeface="Calibri"/>
                <a:ea typeface="Calibri"/>
                <a:cs typeface="Calibri"/>
                <a:sym typeface="Calibri"/>
              </a:rPr>
              <a:t>(SQ-401)</a:t>
            </a:r>
            <a:endParaRPr sz="3300" i="1">
              <a:solidFill>
                <a:srgbClr val="015F9D"/>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361FBAC-00CB-3799-9C61-D20FA267BDB4}"/>
              </a:ext>
            </a:extLst>
          </p:cNvPr>
          <p:cNvPicPr>
            <a:picLocks noChangeAspect="1"/>
          </p:cNvPicPr>
          <p:nvPr/>
        </p:nvPicPr>
        <p:blipFill>
          <a:blip r:embed="rId3"/>
          <a:stretch>
            <a:fillRect/>
          </a:stretch>
        </p:blipFill>
        <p:spPr>
          <a:xfrm>
            <a:off x="2299607" y="115887"/>
            <a:ext cx="4191259" cy="5827714"/>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1001" name="Google Shape;1001;p107"/>
          <p:cNvSpPr txBox="1">
            <a:spLocks noGrp="1"/>
          </p:cNvSpPr>
          <p:nvPr>
            <p:ph type="title"/>
          </p:nvPr>
        </p:nvSpPr>
        <p:spPr>
          <a:xfrm>
            <a:off x="7247255" y="245266"/>
            <a:ext cx="4754245" cy="44156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Staff Ages</a:t>
            </a:r>
            <a:br>
              <a:rPr lang="en-US" sz="6000" b="1">
                <a:solidFill>
                  <a:srgbClr val="015F9D"/>
                </a:solidFill>
                <a:latin typeface="Calibri"/>
                <a:ea typeface="Calibri"/>
                <a:cs typeface="Calibri"/>
                <a:sym typeface="Calibri"/>
              </a:rPr>
            </a:br>
            <a:r>
              <a:rPr lang="en-US" sz="6000" b="1">
                <a:solidFill>
                  <a:srgbClr val="015F9D"/>
                </a:solidFill>
                <a:latin typeface="Calibri"/>
                <a:ea typeface="Calibri"/>
                <a:cs typeface="Calibri"/>
                <a:sym typeface="Calibri"/>
              </a:rPr>
              <a:t>(SQ-403, RP-451, 457, 459)</a:t>
            </a:r>
            <a:endParaRPr sz="3300" i="1">
              <a:solidFill>
                <a:srgbClr val="015F9D"/>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CABF9E83-B77E-7B43-54A3-159668052E13}"/>
              </a:ext>
            </a:extLst>
          </p:cNvPr>
          <p:cNvPicPr>
            <a:picLocks noChangeAspect="1"/>
          </p:cNvPicPr>
          <p:nvPr/>
        </p:nvPicPr>
        <p:blipFill>
          <a:blip r:embed="rId3"/>
          <a:stretch>
            <a:fillRect/>
          </a:stretch>
        </p:blipFill>
        <p:spPr>
          <a:xfrm>
            <a:off x="2124849" y="74199"/>
            <a:ext cx="4352152" cy="6085819"/>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9" name="Google Shape;1009;p108"/>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Staff Size Factors</a:t>
            </a:r>
            <a:endParaRPr sz="3300" i="1">
              <a:solidFill>
                <a:srgbClr val="015F9D"/>
              </a:solidFill>
              <a:latin typeface="Calibri"/>
              <a:ea typeface="Calibri"/>
              <a:cs typeface="Calibri"/>
              <a:sym typeface="Calibri"/>
            </a:endParaRPr>
          </a:p>
        </p:txBody>
      </p:sp>
      <p:sp>
        <p:nvSpPr>
          <p:cNvPr id="1010" name="Google Shape;1010;p108"/>
          <p:cNvSpPr txBox="1">
            <a:spLocks noGrp="1"/>
          </p:cNvSpPr>
          <p:nvPr>
            <p:ph type="body" idx="1"/>
          </p:nvPr>
        </p:nvSpPr>
        <p:spPr>
          <a:xfrm>
            <a:off x="1905000" y="1507329"/>
            <a:ext cx="8229600" cy="5223671"/>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ct val="100000"/>
            </a:pPr>
            <a:r>
              <a:rPr lang="en-US" dirty="0"/>
              <a:t>Number of campers expected</a:t>
            </a:r>
            <a:endParaRPr dirty="0"/>
          </a:p>
          <a:p>
            <a:pPr>
              <a:lnSpc>
                <a:spcPct val="90000"/>
              </a:lnSpc>
              <a:spcAft>
                <a:spcPts val="0"/>
              </a:spcAft>
              <a:buClr>
                <a:schemeClr val="dk1"/>
              </a:buClr>
              <a:buSzPct val="100000"/>
            </a:pPr>
            <a:r>
              <a:rPr lang="en-US" dirty="0"/>
              <a:t>Site characteristics</a:t>
            </a:r>
            <a:endParaRPr dirty="0"/>
          </a:p>
          <a:p>
            <a:pPr>
              <a:lnSpc>
                <a:spcPct val="90000"/>
              </a:lnSpc>
              <a:spcAft>
                <a:spcPts val="0"/>
              </a:spcAft>
              <a:buClr>
                <a:schemeClr val="dk1"/>
              </a:buClr>
              <a:buSzPct val="100000"/>
            </a:pPr>
            <a:r>
              <a:rPr lang="en-US" dirty="0"/>
              <a:t>Length of camp (days)</a:t>
            </a:r>
            <a:endParaRPr dirty="0"/>
          </a:p>
          <a:p>
            <a:pPr>
              <a:lnSpc>
                <a:spcPct val="90000"/>
              </a:lnSpc>
              <a:spcAft>
                <a:spcPts val="0"/>
              </a:spcAft>
              <a:buClr>
                <a:schemeClr val="dk1"/>
              </a:buClr>
              <a:buSzPct val="100000"/>
            </a:pPr>
            <a:r>
              <a:rPr lang="en-US" dirty="0"/>
              <a:t>Programming activities</a:t>
            </a:r>
            <a:endParaRPr dirty="0"/>
          </a:p>
          <a:p>
            <a:pPr>
              <a:lnSpc>
                <a:spcPct val="90000"/>
              </a:lnSpc>
              <a:spcAft>
                <a:spcPts val="0"/>
              </a:spcAft>
              <a:buClr>
                <a:schemeClr val="dk1"/>
              </a:buClr>
              <a:buSzPct val="100000"/>
            </a:pPr>
            <a:r>
              <a:rPr lang="en-US" dirty="0"/>
              <a:t>Specialized activities</a:t>
            </a:r>
            <a:endParaRPr dirty="0"/>
          </a:p>
          <a:p>
            <a:pPr>
              <a:lnSpc>
                <a:spcPct val="90000"/>
              </a:lnSpc>
              <a:spcAft>
                <a:spcPts val="0"/>
              </a:spcAft>
              <a:buClr>
                <a:schemeClr val="dk1"/>
              </a:buClr>
              <a:buSzPct val="100000"/>
            </a:pPr>
            <a:r>
              <a:rPr lang="en-US" dirty="0"/>
              <a:t>Type of Food Service</a:t>
            </a:r>
            <a:endParaRPr dirty="0"/>
          </a:p>
          <a:p>
            <a:pPr>
              <a:lnSpc>
                <a:spcPct val="90000"/>
              </a:lnSpc>
              <a:spcAft>
                <a:spcPts val="0"/>
              </a:spcAft>
              <a:buClr>
                <a:schemeClr val="dk1"/>
              </a:buClr>
              <a:buSzPct val="100000"/>
            </a:pPr>
            <a:r>
              <a:rPr lang="en-US" dirty="0"/>
              <a:t>Maintenance</a:t>
            </a:r>
            <a:endParaRPr dirty="0"/>
          </a:p>
          <a:p>
            <a:pPr>
              <a:lnSpc>
                <a:spcPct val="90000"/>
              </a:lnSpc>
              <a:spcAft>
                <a:spcPts val="0"/>
              </a:spcAft>
              <a:buClr>
                <a:schemeClr val="dk1"/>
              </a:buClr>
              <a:buSzPct val="100000"/>
            </a:pPr>
            <a:r>
              <a:rPr lang="en-US" dirty="0"/>
              <a:t>Participation of leaders</a:t>
            </a:r>
            <a:endParaRPr dirty="0"/>
          </a:p>
          <a:p>
            <a:pPr>
              <a:lnSpc>
                <a:spcPct val="90000"/>
              </a:lnSpc>
              <a:spcAft>
                <a:spcPts val="0"/>
              </a:spcAft>
              <a:buClr>
                <a:schemeClr val="dk1"/>
              </a:buClr>
              <a:buSzPct val="100000"/>
            </a:pPr>
            <a:r>
              <a:rPr lang="en-US" dirty="0"/>
              <a:t>Special Needs</a:t>
            </a:r>
            <a:endParaRPr dirty="0"/>
          </a:p>
          <a:p>
            <a:pPr>
              <a:lnSpc>
                <a:spcPct val="90000"/>
              </a:lnSpc>
              <a:spcAft>
                <a:spcPts val="0"/>
              </a:spcAft>
              <a:buClr>
                <a:schemeClr val="dk1"/>
              </a:buClr>
              <a:buSzPct val="100000"/>
            </a:pPr>
            <a:r>
              <a:rPr lang="en-US" dirty="0"/>
              <a:t>Staff Ages</a:t>
            </a:r>
            <a:endParaRPr dirty="0"/>
          </a:p>
          <a:p>
            <a:pPr>
              <a:lnSpc>
                <a:spcPct val="90000"/>
              </a:lnSpc>
              <a:spcAft>
                <a:spcPts val="0"/>
              </a:spcAft>
              <a:buClr>
                <a:schemeClr val="dk1"/>
              </a:buClr>
              <a:buSzPct val="100000"/>
            </a:pPr>
            <a:r>
              <a:rPr lang="en-US" dirty="0"/>
              <a:t>Tot Lot?</a:t>
            </a:r>
            <a:endParaRPr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7" name="Google Shape;1017;p109"/>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Potential Staff Positions</a:t>
            </a:r>
            <a:endParaRPr sz="3300" i="1">
              <a:solidFill>
                <a:srgbClr val="015F9D"/>
              </a:solidFill>
              <a:latin typeface="Calibri"/>
              <a:ea typeface="Calibri"/>
              <a:cs typeface="Calibri"/>
              <a:sym typeface="Calibri"/>
            </a:endParaRPr>
          </a:p>
        </p:txBody>
      </p:sp>
      <p:sp>
        <p:nvSpPr>
          <p:cNvPr id="1018" name="Google Shape;1018;p109"/>
          <p:cNvSpPr txBox="1">
            <a:spLocks noGrp="1"/>
          </p:cNvSpPr>
          <p:nvPr>
            <p:ph type="body" idx="1"/>
          </p:nvPr>
        </p:nvSpPr>
        <p:spPr>
          <a:xfrm>
            <a:off x="1339850" y="1542256"/>
            <a:ext cx="9804400" cy="5030789"/>
          </a:xfrm>
          <a:prstGeom prst="rect">
            <a:avLst/>
          </a:prstGeom>
          <a:noFill/>
          <a:ln>
            <a:noFill/>
          </a:ln>
        </p:spPr>
        <p:txBody>
          <a:bodyPr spcFirstLastPara="1" wrap="square" lIns="91425" tIns="45700" rIns="91425" bIns="45700" anchor="t" anchorCtr="0">
            <a:normAutofit/>
          </a:bodyPr>
          <a:lstStyle/>
          <a:p>
            <a:pPr lvl="1">
              <a:lnSpc>
                <a:spcPct val="90000"/>
              </a:lnSpc>
              <a:spcBef>
                <a:spcPts val="0"/>
              </a:spcBef>
              <a:spcAft>
                <a:spcPts val="0"/>
              </a:spcAft>
              <a:buClr>
                <a:schemeClr val="dk1"/>
              </a:buClr>
              <a:buSzPts val="2400"/>
            </a:pPr>
            <a:r>
              <a:rPr lang="en-US" dirty="0"/>
              <a:t>Business and Physical Arrangements Manager</a:t>
            </a:r>
            <a:endParaRPr dirty="0"/>
          </a:p>
          <a:p>
            <a:pPr lvl="1">
              <a:lnSpc>
                <a:spcPct val="90000"/>
              </a:lnSpc>
              <a:spcAft>
                <a:spcPts val="0"/>
              </a:spcAft>
              <a:buClr>
                <a:schemeClr val="dk1"/>
              </a:buClr>
              <a:buSzPts val="2400"/>
            </a:pPr>
            <a:r>
              <a:rPr lang="en-US" dirty="0"/>
              <a:t>Health Officer</a:t>
            </a:r>
            <a:endParaRPr dirty="0"/>
          </a:p>
          <a:p>
            <a:pPr lvl="1">
              <a:lnSpc>
                <a:spcPct val="90000"/>
              </a:lnSpc>
              <a:spcAft>
                <a:spcPts val="0"/>
              </a:spcAft>
              <a:buClr>
                <a:schemeClr val="dk1"/>
              </a:buClr>
              <a:buSzPts val="2400"/>
            </a:pPr>
            <a:r>
              <a:rPr lang="en-US" dirty="0"/>
              <a:t>Crafts Director</a:t>
            </a:r>
            <a:endParaRPr dirty="0"/>
          </a:p>
          <a:p>
            <a:pPr lvl="1">
              <a:lnSpc>
                <a:spcPct val="90000"/>
              </a:lnSpc>
              <a:spcAft>
                <a:spcPts val="0"/>
              </a:spcAft>
              <a:buClr>
                <a:schemeClr val="dk1"/>
              </a:buClr>
              <a:buSzPts val="2400"/>
            </a:pPr>
            <a:r>
              <a:rPr lang="en-US" dirty="0"/>
              <a:t>Aquatics Director</a:t>
            </a:r>
            <a:endParaRPr dirty="0"/>
          </a:p>
          <a:p>
            <a:pPr lvl="1">
              <a:lnSpc>
                <a:spcPct val="90000"/>
              </a:lnSpc>
              <a:spcAft>
                <a:spcPts val="0"/>
              </a:spcAft>
              <a:buClr>
                <a:schemeClr val="dk1"/>
              </a:buClr>
              <a:buSzPts val="2400"/>
            </a:pPr>
            <a:r>
              <a:rPr lang="en-US" dirty="0"/>
              <a:t>Shooting Sports Director</a:t>
            </a:r>
            <a:endParaRPr dirty="0"/>
          </a:p>
          <a:p>
            <a:pPr lvl="1">
              <a:lnSpc>
                <a:spcPct val="90000"/>
              </a:lnSpc>
              <a:spcAft>
                <a:spcPts val="0"/>
              </a:spcAft>
              <a:buClr>
                <a:schemeClr val="dk1"/>
              </a:buClr>
              <a:buSzPts val="2400"/>
            </a:pPr>
            <a:r>
              <a:rPr lang="en-US" dirty="0"/>
              <a:t>Station Instructors</a:t>
            </a:r>
            <a:endParaRPr dirty="0"/>
          </a:p>
          <a:p>
            <a:pPr lvl="1">
              <a:lnSpc>
                <a:spcPct val="90000"/>
              </a:lnSpc>
              <a:spcAft>
                <a:spcPts val="0"/>
              </a:spcAft>
              <a:buClr>
                <a:schemeClr val="dk1"/>
              </a:buClr>
              <a:buSzPts val="2400"/>
            </a:pPr>
            <a:r>
              <a:rPr lang="en-US" dirty="0"/>
              <a:t>Walking Den Leaders</a:t>
            </a:r>
            <a:endParaRPr dirty="0"/>
          </a:p>
          <a:p>
            <a:pPr lvl="1">
              <a:lnSpc>
                <a:spcPct val="90000"/>
              </a:lnSpc>
              <a:spcAft>
                <a:spcPts val="0"/>
              </a:spcAft>
              <a:buClr>
                <a:schemeClr val="dk1"/>
              </a:buClr>
              <a:buSzPts val="2400"/>
            </a:pPr>
            <a:r>
              <a:rPr lang="en-US" dirty="0"/>
              <a:t>Tot Lot leaders</a:t>
            </a:r>
            <a:endParaRPr dirty="0"/>
          </a:p>
          <a:p>
            <a:pPr lvl="1">
              <a:lnSpc>
                <a:spcPct val="90000"/>
              </a:lnSpc>
              <a:spcAft>
                <a:spcPts val="0"/>
              </a:spcAft>
              <a:buClr>
                <a:schemeClr val="dk1"/>
              </a:buClr>
              <a:buSzPts val="2400"/>
            </a:pPr>
            <a:r>
              <a:rPr lang="en-US" dirty="0"/>
              <a:t>Den Chiefs</a:t>
            </a:r>
            <a:endParaRPr dirty="0"/>
          </a:p>
          <a:p>
            <a:pPr lvl="1">
              <a:lnSpc>
                <a:spcPct val="90000"/>
              </a:lnSpc>
              <a:spcAft>
                <a:spcPts val="0"/>
              </a:spcAft>
              <a:buClr>
                <a:schemeClr val="dk1"/>
              </a:buClr>
              <a:buSzPts val="2400"/>
            </a:pPr>
            <a:r>
              <a:rPr lang="en-US" dirty="0"/>
              <a:t>Food Service Staff</a:t>
            </a:r>
            <a:endParaRPr dirty="0"/>
          </a:p>
          <a:p>
            <a:pPr lvl="1">
              <a:lnSpc>
                <a:spcPct val="90000"/>
              </a:lnSpc>
              <a:spcAft>
                <a:spcPts val="0"/>
              </a:spcAft>
              <a:buClr>
                <a:schemeClr val="dk1"/>
              </a:buClr>
              <a:buSzPts val="2400"/>
            </a:pPr>
            <a:r>
              <a:rPr lang="en-US" dirty="0"/>
              <a:t>Trading Post Staff</a:t>
            </a:r>
            <a:endParaRPr dirty="0"/>
          </a:p>
          <a:p>
            <a:pPr lvl="1">
              <a:lnSpc>
                <a:spcPct val="90000"/>
              </a:lnSpc>
              <a:spcAft>
                <a:spcPts val="0"/>
              </a:spcAft>
              <a:buClr>
                <a:schemeClr val="dk1"/>
              </a:buClr>
              <a:buSzPts val="2400"/>
            </a:pPr>
            <a:r>
              <a:rPr lang="en-US" dirty="0"/>
              <a:t>Quartermaster</a:t>
            </a:r>
            <a:endParaRP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5" name="Google Shape;1025;p110"/>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Where do we find them?</a:t>
            </a:r>
            <a:endParaRPr sz="3300" i="1">
              <a:solidFill>
                <a:srgbClr val="015F9D"/>
              </a:solidFill>
              <a:latin typeface="Calibri"/>
              <a:ea typeface="Calibri"/>
              <a:cs typeface="Calibri"/>
              <a:sym typeface="Calibri"/>
            </a:endParaRPr>
          </a:p>
        </p:txBody>
      </p:sp>
      <p:sp>
        <p:nvSpPr>
          <p:cNvPr id="1026" name="Google Shape;1026;p110"/>
          <p:cNvSpPr txBox="1">
            <a:spLocks noGrp="1"/>
          </p:cNvSpPr>
          <p:nvPr>
            <p:ph type="body" idx="1"/>
          </p:nvPr>
        </p:nvSpPr>
        <p:spPr>
          <a:xfrm>
            <a:off x="1776255" y="1634329"/>
            <a:ext cx="8229600" cy="4753771"/>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Previous Day Camp staff</a:t>
            </a:r>
            <a:endParaRPr dirty="0"/>
          </a:p>
          <a:p>
            <a:pPr>
              <a:lnSpc>
                <a:spcPct val="90000"/>
              </a:lnSpc>
              <a:spcAft>
                <a:spcPts val="0"/>
              </a:spcAft>
              <a:buClr>
                <a:schemeClr val="dk1"/>
              </a:buClr>
              <a:buSzPts val="2800"/>
            </a:pPr>
            <a:r>
              <a:rPr lang="en-US" dirty="0"/>
              <a:t>Pack unit leaders</a:t>
            </a:r>
            <a:endParaRPr dirty="0"/>
          </a:p>
          <a:p>
            <a:pPr>
              <a:lnSpc>
                <a:spcPct val="90000"/>
              </a:lnSpc>
              <a:spcAft>
                <a:spcPts val="0"/>
              </a:spcAft>
              <a:buClr>
                <a:schemeClr val="dk1"/>
              </a:buClr>
              <a:buSzPts val="2800"/>
            </a:pPr>
            <a:r>
              <a:rPr lang="en-US" dirty="0"/>
              <a:t>Parents</a:t>
            </a:r>
            <a:endParaRPr dirty="0"/>
          </a:p>
          <a:p>
            <a:pPr>
              <a:lnSpc>
                <a:spcPct val="90000"/>
              </a:lnSpc>
              <a:spcAft>
                <a:spcPts val="0"/>
              </a:spcAft>
              <a:buClr>
                <a:schemeClr val="dk1"/>
              </a:buClr>
              <a:buSzPts val="2800"/>
            </a:pPr>
            <a:r>
              <a:rPr lang="en-US" dirty="0"/>
              <a:t>Scout Troops / Venture Crews</a:t>
            </a:r>
            <a:endParaRPr dirty="0"/>
          </a:p>
          <a:p>
            <a:pPr>
              <a:lnSpc>
                <a:spcPct val="90000"/>
              </a:lnSpc>
              <a:spcAft>
                <a:spcPts val="0"/>
              </a:spcAft>
              <a:buClr>
                <a:schemeClr val="dk1"/>
              </a:buClr>
              <a:buSzPts val="2800"/>
            </a:pPr>
            <a:r>
              <a:rPr lang="en-US" dirty="0"/>
              <a:t>Eagle Scouts / NESA</a:t>
            </a:r>
            <a:endParaRPr dirty="0"/>
          </a:p>
          <a:p>
            <a:pPr>
              <a:lnSpc>
                <a:spcPct val="90000"/>
              </a:lnSpc>
              <a:spcAft>
                <a:spcPts val="0"/>
              </a:spcAft>
              <a:buClr>
                <a:schemeClr val="dk1"/>
              </a:buClr>
              <a:buSzPts val="2800"/>
            </a:pPr>
            <a:r>
              <a:rPr lang="en-US" dirty="0"/>
              <a:t>Order of the Arrow</a:t>
            </a:r>
            <a:endParaRPr dirty="0"/>
          </a:p>
          <a:p>
            <a:pPr>
              <a:lnSpc>
                <a:spcPct val="90000"/>
              </a:lnSpc>
              <a:spcAft>
                <a:spcPts val="0"/>
              </a:spcAft>
              <a:buClr>
                <a:schemeClr val="dk1"/>
              </a:buClr>
              <a:buSzPts val="2800"/>
            </a:pPr>
            <a:r>
              <a:rPr lang="en-US" dirty="0"/>
              <a:t>Council / district Scouters</a:t>
            </a:r>
            <a:endParaRPr dirty="0"/>
          </a:p>
          <a:p>
            <a:pPr>
              <a:lnSpc>
                <a:spcPct val="90000"/>
              </a:lnSpc>
              <a:spcAft>
                <a:spcPts val="0"/>
              </a:spcAft>
              <a:buClr>
                <a:schemeClr val="dk1"/>
              </a:buClr>
              <a:buSzPts val="2800"/>
            </a:pPr>
            <a:r>
              <a:rPr lang="en-US" dirty="0"/>
              <a:t>Community special interests</a:t>
            </a:r>
            <a:endParaRPr dirty="0"/>
          </a:p>
          <a:p>
            <a:pPr>
              <a:lnSpc>
                <a:spcPct val="90000"/>
              </a:lnSpc>
              <a:spcAft>
                <a:spcPts val="0"/>
              </a:spcAft>
              <a:buClr>
                <a:schemeClr val="dk1"/>
              </a:buClr>
              <a:buSzPts val="2800"/>
            </a:pPr>
            <a:r>
              <a:rPr lang="en-US" dirty="0"/>
              <a:t>RSVP / SRDA</a:t>
            </a:r>
            <a:endParaRP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111"/>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Where do we find them?</a:t>
            </a:r>
            <a:endParaRPr sz="3300" i="1">
              <a:solidFill>
                <a:srgbClr val="015F9D"/>
              </a:solidFill>
              <a:latin typeface="Calibri"/>
              <a:ea typeface="Calibri"/>
              <a:cs typeface="Calibri"/>
              <a:sym typeface="Calibri"/>
            </a:endParaRPr>
          </a:p>
        </p:txBody>
      </p:sp>
      <p:sp>
        <p:nvSpPr>
          <p:cNvPr id="1034" name="Google Shape;1034;p111"/>
          <p:cNvSpPr txBox="1">
            <a:spLocks noGrp="1"/>
          </p:cNvSpPr>
          <p:nvPr>
            <p:ph type="body" idx="1"/>
          </p:nvPr>
        </p:nvSpPr>
        <p:spPr>
          <a:xfrm>
            <a:off x="1776255" y="1634329"/>
            <a:ext cx="8229600" cy="4753771"/>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Military Groups</a:t>
            </a:r>
            <a:endParaRPr dirty="0"/>
          </a:p>
          <a:p>
            <a:pPr>
              <a:lnSpc>
                <a:spcPct val="90000"/>
              </a:lnSpc>
              <a:spcAft>
                <a:spcPts val="0"/>
              </a:spcAft>
              <a:buClr>
                <a:schemeClr val="dk1"/>
              </a:buClr>
              <a:buSzPts val="2800"/>
            </a:pPr>
            <a:r>
              <a:rPr lang="en-US" dirty="0"/>
              <a:t>Hospital staff</a:t>
            </a:r>
            <a:endParaRPr dirty="0"/>
          </a:p>
          <a:p>
            <a:pPr>
              <a:lnSpc>
                <a:spcPct val="90000"/>
              </a:lnSpc>
              <a:spcAft>
                <a:spcPts val="0"/>
              </a:spcAft>
              <a:buClr>
                <a:schemeClr val="dk1"/>
              </a:buClr>
              <a:buSzPts val="2800"/>
            </a:pPr>
            <a:r>
              <a:rPr lang="en-US" dirty="0"/>
              <a:t>Medical schools</a:t>
            </a:r>
            <a:endParaRPr dirty="0"/>
          </a:p>
          <a:p>
            <a:pPr>
              <a:lnSpc>
                <a:spcPct val="90000"/>
              </a:lnSpc>
              <a:spcAft>
                <a:spcPts val="0"/>
              </a:spcAft>
              <a:buClr>
                <a:schemeClr val="dk1"/>
              </a:buClr>
              <a:buSzPts val="2800"/>
            </a:pPr>
            <a:r>
              <a:rPr lang="en-US" dirty="0"/>
              <a:t>Paramedics / Ambulance companies</a:t>
            </a:r>
            <a:endParaRPr dirty="0"/>
          </a:p>
          <a:p>
            <a:pPr>
              <a:lnSpc>
                <a:spcPct val="90000"/>
              </a:lnSpc>
              <a:spcAft>
                <a:spcPts val="0"/>
              </a:spcAft>
              <a:buClr>
                <a:schemeClr val="dk1"/>
              </a:buClr>
              <a:buSzPts val="2800"/>
            </a:pPr>
            <a:r>
              <a:rPr lang="en-US" dirty="0"/>
              <a:t>USA Archery</a:t>
            </a:r>
            <a:endParaRPr dirty="0"/>
          </a:p>
          <a:p>
            <a:pPr>
              <a:lnSpc>
                <a:spcPct val="90000"/>
              </a:lnSpc>
              <a:spcAft>
                <a:spcPts val="0"/>
              </a:spcAft>
              <a:buClr>
                <a:schemeClr val="dk1"/>
              </a:buClr>
              <a:buSzPts val="2800"/>
            </a:pPr>
            <a:r>
              <a:rPr lang="en-US" dirty="0"/>
              <a:t>NRA</a:t>
            </a:r>
            <a:endParaRPr dirty="0"/>
          </a:p>
          <a:p>
            <a:pPr>
              <a:lnSpc>
                <a:spcPct val="90000"/>
              </a:lnSpc>
              <a:spcAft>
                <a:spcPts val="0"/>
              </a:spcAft>
              <a:buClr>
                <a:schemeClr val="dk1"/>
              </a:buClr>
              <a:buSzPts val="2800"/>
            </a:pPr>
            <a:r>
              <a:rPr lang="en-US" dirty="0"/>
              <a:t>Conservation groups</a:t>
            </a:r>
            <a:endParaRPr dirty="0"/>
          </a:p>
          <a:p>
            <a:pPr>
              <a:lnSpc>
                <a:spcPct val="90000"/>
              </a:lnSpc>
              <a:spcAft>
                <a:spcPts val="0"/>
              </a:spcAft>
              <a:buClr>
                <a:schemeClr val="dk1"/>
              </a:buClr>
              <a:buSzPts val="2800"/>
            </a:pPr>
            <a:r>
              <a:rPr lang="en-US" dirty="0"/>
              <a:t>Teachers</a:t>
            </a:r>
            <a:endParaRPr dirty="0"/>
          </a:p>
          <a:p>
            <a:pPr>
              <a:lnSpc>
                <a:spcPct val="90000"/>
              </a:lnSpc>
              <a:spcAft>
                <a:spcPts val="0"/>
              </a:spcAft>
              <a:buClr>
                <a:schemeClr val="dk1"/>
              </a:buClr>
              <a:buSzPts val="2800"/>
            </a:pPr>
            <a:r>
              <a:rPr lang="en-US" dirty="0"/>
              <a:t>Instructors</a:t>
            </a:r>
            <a:endParaRPr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41" name="Google Shape;1041;p112"/>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Applications, Job Descriptions, Letters of Agreement</a:t>
            </a:r>
            <a:endParaRPr sz="3300" i="1">
              <a:solidFill>
                <a:srgbClr val="015F9D"/>
              </a:solidFill>
              <a:latin typeface="Calibri"/>
              <a:ea typeface="Calibri"/>
              <a:cs typeface="Calibri"/>
              <a:sym typeface="Calibri"/>
            </a:endParaRPr>
          </a:p>
        </p:txBody>
      </p:sp>
      <p:sp>
        <p:nvSpPr>
          <p:cNvPr id="1042" name="Google Shape;1042;p112"/>
          <p:cNvSpPr txBox="1">
            <a:spLocks noGrp="1"/>
          </p:cNvSpPr>
          <p:nvPr>
            <p:ph type="body" idx="1"/>
          </p:nvPr>
        </p:nvSpPr>
        <p:spPr>
          <a:xfrm>
            <a:off x="1776255" y="2239165"/>
            <a:ext cx="8229600" cy="4337846"/>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Apply to all – Volunteer or Paid</a:t>
            </a:r>
            <a:endParaRPr dirty="0"/>
          </a:p>
          <a:p>
            <a:pPr>
              <a:lnSpc>
                <a:spcPct val="90000"/>
              </a:lnSpc>
              <a:spcAft>
                <a:spcPts val="0"/>
              </a:spcAft>
              <a:buClr>
                <a:schemeClr val="dk1"/>
              </a:buClr>
              <a:buSzPts val="2800"/>
            </a:pPr>
            <a:r>
              <a:rPr lang="en-US" dirty="0"/>
              <a:t>Council Policies</a:t>
            </a:r>
            <a:endParaRPr dirty="0"/>
          </a:p>
          <a:p>
            <a:pPr>
              <a:lnSpc>
                <a:spcPct val="90000"/>
              </a:lnSpc>
              <a:spcAft>
                <a:spcPts val="0"/>
              </a:spcAft>
              <a:buClr>
                <a:schemeClr val="dk1"/>
              </a:buClr>
              <a:buSzPts val="2800"/>
            </a:pPr>
            <a:r>
              <a:rPr lang="en-US" dirty="0"/>
              <a:t>Employment laws do not apply to volunteers, but all should be treated with the same respect.</a:t>
            </a:r>
            <a:endParaRPr dirty="0"/>
          </a:p>
          <a:p>
            <a:pPr>
              <a:lnSpc>
                <a:spcPct val="90000"/>
              </a:lnSpc>
              <a:spcAft>
                <a:spcPts val="0"/>
              </a:spcAft>
              <a:buClr>
                <a:schemeClr val="dk1"/>
              </a:buClr>
              <a:buSzPts val="2800"/>
            </a:pPr>
            <a:r>
              <a:rPr lang="en-US" dirty="0"/>
              <a:t>Documents are to be in “The Book”, or filed in the council electronic system!</a:t>
            </a:r>
            <a:endParaRP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9" name="Google Shape;1049;p113"/>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Selection of Camp Staff</a:t>
            </a:r>
            <a:endParaRPr sz="3300" i="1">
              <a:solidFill>
                <a:srgbClr val="015F9D"/>
              </a:solidFill>
              <a:latin typeface="Calibri"/>
              <a:ea typeface="Calibri"/>
              <a:cs typeface="Calibri"/>
              <a:sym typeface="Calibri"/>
            </a:endParaRPr>
          </a:p>
        </p:txBody>
      </p:sp>
      <p:sp>
        <p:nvSpPr>
          <p:cNvPr id="1050" name="Google Shape;1050;p113"/>
          <p:cNvSpPr txBox="1">
            <a:spLocks noGrp="1"/>
          </p:cNvSpPr>
          <p:nvPr>
            <p:ph type="body" idx="1"/>
          </p:nvPr>
        </p:nvSpPr>
        <p:spPr>
          <a:xfrm>
            <a:off x="1472327" y="1447800"/>
            <a:ext cx="9247345" cy="475377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dirty="0"/>
              <a:t>#1 - Must be registered members of Scouting America (SQ-401A)</a:t>
            </a:r>
            <a:endParaRPr dirty="0"/>
          </a:p>
          <a:p>
            <a:pPr marL="0" lvl="0" indent="0" algn="l" rtl="0">
              <a:lnSpc>
                <a:spcPct val="90000"/>
              </a:lnSpc>
              <a:spcBef>
                <a:spcPts val="1000"/>
              </a:spcBef>
              <a:spcAft>
                <a:spcPts val="0"/>
              </a:spcAft>
              <a:buClr>
                <a:schemeClr val="dk1"/>
              </a:buClr>
              <a:buSzPts val="2800"/>
              <a:buNone/>
            </a:pPr>
            <a:endParaRPr dirty="0"/>
          </a:p>
          <a:p>
            <a:pPr lvl="1">
              <a:lnSpc>
                <a:spcPct val="90000"/>
              </a:lnSpc>
              <a:spcAft>
                <a:spcPts val="0"/>
              </a:spcAft>
              <a:buClr>
                <a:schemeClr val="dk1"/>
              </a:buClr>
              <a:buSzPts val="2400"/>
            </a:pPr>
            <a:r>
              <a:rPr lang="en-US" dirty="0"/>
              <a:t>Recommendation – 50% in leadership positions have 3 years camp experience, or a degree in a related field (RP-458)</a:t>
            </a:r>
            <a:endParaRPr dirty="0"/>
          </a:p>
          <a:p>
            <a:pPr lvl="1">
              <a:lnSpc>
                <a:spcPct val="90000"/>
              </a:lnSpc>
              <a:spcAft>
                <a:spcPts val="0"/>
              </a:spcAft>
              <a:buClr>
                <a:schemeClr val="dk1"/>
              </a:buClr>
              <a:buSzPts val="2400"/>
            </a:pPr>
            <a:r>
              <a:rPr lang="en-US" dirty="0"/>
              <a:t>On site leadership – Orientation, written summary of their duties and responsibilities, and be supervised by a key staff member</a:t>
            </a:r>
            <a:endParaRPr dirty="0"/>
          </a:p>
          <a:p>
            <a:pPr lvl="1">
              <a:lnSpc>
                <a:spcPct val="90000"/>
              </a:lnSpc>
              <a:spcAft>
                <a:spcPts val="0"/>
              </a:spcAft>
              <a:buClr>
                <a:schemeClr val="dk1"/>
              </a:buClr>
              <a:buSzPts val="2400"/>
            </a:pPr>
            <a:r>
              <a:rPr lang="en-US" dirty="0"/>
              <a:t>All staff must be over 14 (SQ-401B), must comply with all labor laws (SQ-401C).</a:t>
            </a:r>
            <a:endParaRPr dirty="0"/>
          </a:p>
          <a:p>
            <a:pPr lvl="2">
              <a:lnSpc>
                <a:spcPct val="90000"/>
              </a:lnSpc>
              <a:spcAft>
                <a:spcPts val="0"/>
              </a:spcAft>
              <a:buClr>
                <a:schemeClr val="dk1"/>
              </a:buClr>
              <a:buSzPts val="2000"/>
            </a:pPr>
            <a:r>
              <a:rPr lang="en-US" dirty="0"/>
              <a:t>Federal Child labor laws may apply</a:t>
            </a:r>
            <a:endParaRPr dirty="0"/>
          </a:p>
          <a:p>
            <a:pPr lvl="2">
              <a:lnSpc>
                <a:spcPct val="90000"/>
              </a:lnSpc>
              <a:spcAft>
                <a:spcPts val="0"/>
              </a:spcAft>
              <a:buClr>
                <a:schemeClr val="dk1"/>
              </a:buClr>
              <a:buSzPts val="2000"/>
            </a:pPr>
            <a:r>
              <a:rPr lang="en-US" dirty="0"/>
              <a:t>No hazardous duty</a:t>
            </a:r>
            <a:endParaRPr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7" name="Google Shape;1057;p114"/>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Selection of Camp Staff</a:t>
            </a:r>
            <a:endParaRPr sz="3300" i="1">
              <a:solidFill>
                <a:srgbClr val="015F9D"/>
              </a:solidFill>
              <a:latin typeface="Calibri"/>
              <a:ea typeface="Calibri"/>
              <a:cs typeface="Calibri"/>
              <a:sym typeface="Calibri"/>
            </a:endParaRPr>
          </a:p>
        </p:txBody>
      </p:sp>
      <p:sp>
        <p:nvSpPr>
          <p:cNvPr id="1058" name="Google Shape;1058;p114"/>
          <p:cNvSpPr txBox="1">
            <a:spLocks noGrp="1"/>
          </p:cNvSpPr>
          <p:nvPr>
            <p:ph type="body" idx="1"/>
          </p:nvPr>
        </p:nvSpPr>
        <p:spPr>
          <a:xfrm>
            <a:off x="1698836" y="1634329"/>
            <a:ext cx="10302664" cy="3998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sz="2700" dirty="0"/>
              <a:t>#2 - An Application is submitted (SQ-401C.3)</a:t>
            </a:r>
            <a:endParaRPr sz="2700" dirty="0"/>
          </a:p>
          <a:p>
            <a:pPr marL="0" lvl="0" indent="0" algn="l" rtl="0">
              <a:lnSpc>
                <a:spcPct val="90000"/>
              </a:lnSpc>
              <a:spcBef>
                <a:spcPts val="1000"/>
              </a:spcBef>
              <a:spcAft>
                <a:spcPts val="0"/>
              </a:spcAft>
              <a:buClr>
                <a:schemeClr val="dk1"/>
              </a:buClr>
              <a:buSzPts val="2800"/>
              <a:buNone/>
            </a:pPr>
            <a:r>
              <a:rPr lang="en-US" sz="2700" dirty="0"/>
              <a:t>#3 – Application is reviewed</a:t>
            </a:r>
            <a:endParaRPr sz="2700" dirty="0"/>
          </a:p>
          <a:p>
            <a:pPr marL="0" lvl="0" indent="0" algn="l" rtl="0">
              <a:lnSpc>
                <a:spcPct val="90000"/>
              </a:lnSpc>
              <a:spcBef>
                <a:spcPts val="1000"/>
              </a:spcBef>
              <a:spcAft>
                <a:spcPts val="0"/>
              </a:spcAft>
              <a:buClr>
                <a:schemeClr val="dk1"/>
              </a:buClr>
              <a:buSzPts val="2800"/>
              <a:buNone/>
            </a:pPr>
            <a:r>
              <a:rPr lang="en-US" sz="2700" dirty="0"/>
              <a:t>#4 – Face to face interview</a:t>
            </a:r>
            <a:endParaRPr sz="2700" dirty="0"/>
          </a:p>
          <a:p>
            <a:pPr marL="0" lvl="0" indent="0" algn="l" rtl="0">
              <a:lnSpc>
                <a:spcPct val="90000"/>
              </a:lnSpc>
              <a:spcBef>
                <a:spcPts val="1000"/>
              </a:spcBef>
              <a:spcAft>
                <a:spcPts val="0"/>
              </a:spcAft>
              <a:buClr>
                <a:schemeClr val="dk1"/>
              </a:buClr>
              <a:buSzPts val="2800"/>
              <a:buNone/>
            </a:pPr>
            <a:r>
              <a:rPr lang="en-US" sz="2700" dirty="0"/>
              <a:t>#5 – Letter of Employment is issued, including Job Description </a:t>
            </a:r>
          </a:p>
          <a:p>
            <a:pPr marL="0" lvl="0" indent="0" algn="l" rtl="0">
              <a:lnSpc>
                <a:spcPct val="90000"/>
              </a:lnSpc>
              <a:spcBef>
                <a:spcPts val="1000"/>
              </a:spcBef>
              <a:spcAft>
                <a:spcPts val="0"/>
              </a:spcAft>
              <a:buClr>
                <a:schemeClr val="dk1"/>
              </a:buClr>
              <a:buSzPts val="2800"/>
              <a:buNone/>
            </a:pPr>
            <a:r>
              <a:rPr lang="en-US" sz="2700" dirty="0"/>
              <a:t>	(SQ-401C.3)</a:t>
            </a:r>
            <a:endParaRPr sz="2700" dirty="0"/>
          </a:p>
          <a:p>
            <a:pPr marL="0" lvl="0" indent="0" algn="l" rtl="0">
              <a:lnSpc>
                <a:spcPct val="90000"/>
              </a:lnSpc>
              <a:spcBef>
                <a:spcPts val="1000"/>
              </a:spcBef>
              <a:spcAft>
                <a:spcPts val="0"/>
              </a:spcAft>
              <a:buClr>
                <a:schemeClr val="dk1"/>
              </a:buClr>
              <a:buSzPts val="2800"/>
              <a:buNone/>
            </a:pPr>
            <a:r>
              <a:rPr lang="en-US" sz="2700" dirty="0"/>
              <a:t>#6 – Other necessary forms are completed</a:t>
            </a:r>
            <a:endParaRPr sz="2700"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1" name="Google Shape;161;p10"/>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Who Does What?</a:t>
            </a:r>
            <a:endParaRPr/>
          </a:p>
        </p:txBody>
      </p:sp>
      <p:sp>
        <p:nvSpPr>
          <p:cNvPr id="162" name="Google Shape;162;p10"/>
          <p:cNvSpPr txBox="1"/>
          <p:nvPr/>
        </p:nvSpPr>
        <p:spPr>
          <a:xfrm>
            <a:off x="1809750" y="1800402"/>
            <a:ext cx="8229600" cy="149841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Arial"/>
                <a:ea typeface="Arial"/>
                <a:cs typeface="Arial"/>
                <a:sym typeface="Arial"/>
              </a:rPr>
              <a:t>What is the biggest difference between the day camp staff advisor, the camp director, and the program director?</a:t>
            </a:r>
            <a:endParaRPr sz="3200" b="1" i="0" u="none" strike="noStrike" cap="none">
              <a:solidFill>
                <a:srgbClr val="000000"/>
              </a:solidFill>
              <a:latin typeface="Arial"/>
              <a:ea typeface="Arial"/>
              <a:cs typeface="Arial"/>
              <a:sym typeface="Arial"/>
            </a:endParaRPr>
          </a:p>
        </p:txBody>
      </p:sp>
      <p:sp>
        <p:nvSpPr>
          <p:cNvPr id="163" name="Google Shape;163;p10"/>
          <p:cNvSpPr txBox="1"/>
          <p:nvPr/>
        </p:nvSpPr>
        <p:spPr>
          <a:xfrm>
            <a:off x="1809750" y="3559185"/>
            <a:ext cx="8229600" cy="297502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CAMP STAFF ADVISOR – usually a professional, serves as a resource, and supports the directors</a:t>
            </a:r>
            <a:endParaRPr dirty="0"/>
          </a:p>
          <a:p>
            <a:pPr marL="342900" marR="0" lvl="0" indent="-190500" algn="l" rtl="0">
              <a:lnSpc>
                <a:spcPct val="100000"/>
              </a:lnSpc>
              <a:spcBef>
                <a:spcPts val="480"/>
              </a:spcBef>
              <a:spcAft>
                <a:spcPts val="0"/>
              </a:spcAft>
              <a:buClr>
                <a:schemeClr val="dk1"/>
              </a:buClr>
              <a:buSzPts val="2400"/>
              <a:buFont typeface="Arial"/>
              <a:buNone/>
            </a:pP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CAMP DIRECTOR – in charge of admin duties</a:t>
            </a:r>
            <a:endParaRPr dirty="0"/>
          </a:p>
          <a:p>
            <a:pPr marL="0" marR="0" lvl="0" indent="0" algn="l" rtl="0">
              <a:lnSpc>
                <a:spcPct val="100000"/>
              </a:lnSpc>
              <a:spcBef>
                <a:spcPts val="480"/>
              </a:spcBef>
              <a:spcAft>
                <a:spcPts val="0"/>
              </a:spcAft>
              <a:buClr>
                <a:schemeClr val="dk1"/>
              </a:buClr>
              <a:buSzPts val="2400"/>
              <a:buFont typeface="Arial"/>
              <a:buNone/>
            </a:pP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PROGRAM DIRECTOR – Program and program staff</a:t>
            </a:r>
            <a:endParaRPr dirty="0"/>
          </a:p>
          <a:p>
            <a:pPr marL="0" marR="0" lvl="0" indent="0" algn="l" rtl="0">
              <a:lnSpc>
                <a:spcPct val="100000"/>
              </a:lnSpc>
              <a:spcBef>
                <a:spcPts val="480"/>
              </a:spcBef>
              <a:spcAft>
                <a:spcPts val="0"/>
              </a:spcAft>
              <a:buClr>
                <a:schemeClr val="dk1"/>
              </a:buClr>
              <a:buSzPts val="2400"/>
              <a:buFont typeface="Arial"/>
              <a:buNone/>
            </a:pP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5" name="Google Shape;1065;p115"/>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Staff Training</a:t>
            </a:r>
            <a:endParaRPr sz="3300" i="1">
              <a:solidFill>
                <a:srgbClr val="015F9D"/>
              </a:solidFill>
              <a:latin typeface="Calibri"/>
              <a:ea typeface="Calibri"/>
              <a:cs typeface="Calibri"/>
              <a:sym typeface="Calibri"/>
            </a:endParaRPr>
          </a:p>
        </p:txBody>
      </p:sp>
      <p:sp>
        <p:nvSpPr>
          <p:cNvPr id="1066" name="Google Shape;1066;p115"/>
          <p:cNvSpPr txBox="1">
            <a:spLocks noGrp="1"/>
          </p:cNvSpPr>
          <p:nvPr>
            <p:ph type="body" idx="1"/>
          </p:nvPr>
        </p:nvSpPr>
        <p:spPr>
          <a:xfrm>
            <a:off x="1776254" y="1444230"/>
            <a:ext cx="8929845" cy="3998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a:lnSpc>
                <a:spcPct val="90000"/>
              </a:lnSpc>
              <a:spcAft>
                <a:spcPts val="0"/>
              </a:spcAft>
              <a:buClr>
                <a:schemeClr val="dk1"/>
              </a:buClr>
              <a:buSzPts val="2800"/>
            </a:pPr>
            <a:r>
              <a:rPr lang="en-US" dirty="0"/>
              <a:t>Should begin as soon as staff is recruited and confirmed</a:t>
            </a:r>
            <a:endParaRPr dirty="0"/>
          </a:p>
          <a:p>
            <a:pPr>
              <a:lnSpc>
                <a:spcPct val="90000"/>
              </a:lnSpc>
              <a:spcAft>
                <a:spcPts val="0"/>
              </a:spcAft>
              <a:buClr>
                <a:schemeClr val="dk1"/>
              </a:buClr>
              <a:buSzPts val="2800"/>
            </a:pPr>
            <a:r>
              <a:rPr lang="en-US" dirty="0"/>
              <a:t>Should continue thru camp duration</a:t>
            </a:r>
            <a:endParaRPr dirty="0"/>
          </a:p>
          <a:p>
            <a:pPr>
              <a:lnSpc>
                <a:spcPct val="90000"/>
              </a:lnSpc>
              <a:spcAft>
                <a:spcPts val="0"/>
              </a:spcAft>
              <a:buClr>
                <a:schemeClr val="dk1"/>
              </a:buClr>
              <a:buSzPts val="2800"/>
            </a:pPr>
            <a:r>
              <a:rPr lang="en-US" dirty="0"/>
              <a:t>Code of Conduct – review and sign (see workbook)</a:t>
            </a:r>
            <a:endParaRPr dirty="0"/>
          </a:p>
          <a:p>
            <a:pPr>
              <a:lnSpc>
                <a:spcPct val="90000"/>
              </a:lnSpc>
              <a:spcAft>
                <a:spcPts val="0"/>
              </a:spcAft>
              <a:buClr>
                <a:schemeClr val="dk1"/>
              </a:buClr>
              <a:buSzPts val="2800"/>
            </a:pPr>
            <a:r>
              <a:rPr lang="en-US" dirty="0"/>
              <a:t>Behavior – referenced to Scout Oath &amp; Law</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3" name="Google Shape;1073;p116"/>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Staff Development Guide</a:t>
            </a:r>
            <a:endParaRPr sz="3300" i="1">
              <a:solidFill>
                <a:srgbClr val="015F9D"/>
              </a:solidFill>
              <a:latin typeface="Calibri"/>
              <a:ea typeface="Calibri"/>
              <a:cs typeface="Calibri"/>
              <a:sym typeface="Calibri"/>
            </a:endParaRPr>
          </a:p>
        </p:txBody>
      </p:sp>
      <p:sp>
        <p:nvSpPr>
          <p:cNvPr id="1074" name="Google Shape;1074;p116"/>
          <p:cNvSpPr txBox="1"/>
          <p:nvPr/>
        </p:nvSpPr>
        <p:spPr>
          <a:xfrm>
            <a:off x="1776255" y="1634329"/>
            <a:ext cx="8229600" cy="32566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Review sample (or actual if present)</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Welcome and Personal Info</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Camp Site and Staff Organization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Staff Policies and Guidelines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Written Emergency Procedures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Special Activities</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1075" name="Google Shape;1075;p116"/>
          <p:cNvSpPr/>
          <p:nvPr/>
        </p:nvSpPr>
        <p:spPr>
          <a:xfrm>
            <a:off x="5400486" y="5111815"/>
            <a:ext cx="508916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pic>
        <p:nvPicPr>
          <p:cNvPr id="1076" name="Google Shape;1076;p116"/>
          <p:cNvPicPr preferRelativeResize="0"/>
          <p:nvPr/>
        </p:nvPicPr>
        <p:blipFill>
          <a:blip r:embed="rId3">
            <a:alphaModFix/>
          </a:blip>
          <a:stretch>
            <a:fillRect/>
          </a:stretch>
        </p:blipFill>
        <p:spPr>
          <a:xfrm rot="-1793796">
            <a:off x="9122923" y="2618881"/>
            <a:ext cx="1624705" cy="1082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0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3" name="Google Shape;1083;p117"/>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Staff Manual</a:t>
            </a:r>
            <a:endParaRPr sz="3300" i="1">
              <a:solidFill>
                <a:srgbClr val="015F9D"/>
              </a:solidFill>
              <a:latin typeface="Calibri"/>
              <a:ea typeface="Calibri"/>
              <a:cs typeface="Calibri"/>
              <a:sym typeface="Calibri"/>
            </a:endParaRPr>
          </a:p>
        </p:txBody>
      </p:sp>
      <p:sp>
        <p:nvSpPr>
          <p:cNvPr id="1084" name="Google Shape;1084;p117"/>
          <p:cNvSpPr txBox="1">
            <a:spLocks noGrp="1"/>
          </p:cNvSpPr>
          <p:nvPr>
            <p:ph type="body" idx="1"/>
          </p:nvPr>
        </p:nvSpPr>
        <p:spPr>
          <a:xfrm>
            <a:off x="1776255" y="1429543"/>
            <a:ext cx="8229600" cy="5119691"/>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ct val="100000"/>
            </a:pPr>
            <a:r>
              <a:rPr lang="en-US" dirty="0"/>
              <a:t>Used and Referenced at all staff meetings</a:t>
            </a:r>
            <a:endParaRPr dirty="0"/>
          </a:p>
          <a:p>
            <a:pPr>
              <a:lnSpc>
                <a:spcPct val="90000"/>
              </a:lnSpc>
              <a:spcAft>
                <a:spcPts val="0"/>
              </a:spcAft>
              <a:buClr>
                <a:schemeClr val="dk1"/>
              </a:buClr>
              <a:buSzPct val="100000"/>
            </a:pPr>
            <a:r>
              <a:rPr lang="en-US" dirty="0"/>
              <a:t>Emergency Procedures</a:t>
            </a:r>
            <a:endParaRPr dirty="0"/>
          </a:p>
          <a:p>
            <a:pPr>
              <a:lnSpc>
                <a:spcPct val="90000"/>
              </a:lnSpc>
              <a:spcAft>
                <a:spcPts val="0"/>
              </a:spcAft>
              <a:buClr>
                <a:schemeClr val="dk1"/>
              </a:buClr>
              <a:buSzPct val="100000"/>
            </a:pPr>
            <a:r>
              <a:rPr lang="en-US" dirty="0"/>
              <a:t>Security Plans</a:t>
            </a:r>
            <a:endParaRPr dirty="0"/>
          </a:p>
          <a:p>
            <a:pPr>
              <a:lnSpc>
                <a:spcPct val="90000"/>
              </a:lnSpc>
              <a:spcAft>
                <a:spcPts val="0"/>
              </a:spcAft>
              <a:buClr>
                <a:schemeClr val="dk1"/>
              </a:buClr>
              <a:buSzPct val="100000"/>
            </a:pPr>
            <a:r>
              <a:rPr lang="en-US" dirty="0"/>
              <a:t>Wildlife Hazards</a:t>
            </a:r>
            <a:endParaRPr dirty="0"/>
          </a:p>
          <a:p>
            <a:pPr>
              <a:lnSpc>
                <a:spcPct val="90000"/>
              </a:lnSpc>
              <a:spcAft>
                <a:spcPts val="0"/>
              </a:spcAft>
              <a:buClr>
                <a:schemeClr val="dk1"/>
              </a:buClr>
              <a:buSzPct val="100000"/>
            </a:pPr>
            <a:r>
              <a:rPr lang="en-US" dirty="0"/>
              <a:t>YPT at Camp</a:t>
            </a:r>
            <a:endParaRPr dirty="0"/>
          </a:p>
          <a:p>
            <a:pPr>
              <a:lnSpc>
                <a:spcPct val="90000"/>
              </a:lnSpc>
              <a:spcAft>
                <a:spcPts val="0"/>
              </a:spcAft>
              <a:buClr>
                <a:schemeClr val="dk1"/>
              </a:buClr>
              <a:buSzPct val="100000"/>
            </a:pPr>
            <a:r>
              <a:rPr lang="en-US" dirty="0"/>
              <a:t>Uniform / Costuming</a:t>
            </a:r>
            <a:endParaRPr dirty="0"/>
          </a:p>
          <a:p>
            <a:pPr>
              <a:lnSpc>
                <a:spcPct val="110000"/>
              </a:lnSpc>
              <a:spcAft>
                <a:spcPts val="0"/>
              </a:spcAft>
              <a:buClr>
                <a:schemeClr val="dk1"/>
              </a:buClr>
              <a:buSzPct val="100000"/>
            </a:pPr>
            <a:r>
              <a:rPr lang="en-US" dirty="0"/>
              <a:t>Rules for electronics, punctuality, manners, grooming and language</a:t>
            </a:r>
            <a:endParaRPr dirty="0"/>
          </a:p>
          <a:p>
            <a:pPr>
              <a:lnSpc>
                <a:spcPct val="90000"/>
              </a:lnSpc>
              <a:spcAft>
                <a:spcPts val="0"/>
              </a:spcAft>
              <a:buClr>
                <a:schemeClr val="dk1"/>
              </a:buClr>
              <a:buSzPct val="100000"/>
            </a:pPr>
            <a:r>
              <a:rPr lang="en-US" dirty="0"/>
              <a:t>Staff Use of Program Areas</a:t>
            </a:r>
            <a:endParaRPr dirty="0"/>
          </a:p>
          <a:p>
            <a:pPr>
              <a:lnSpc>
                <a:spcPct val="90000"/>
              </a:lnSpc>
              <a:spcAft>
                <a:spcPts val="0"/>
              </a:spcAft>
              <a:buClr>
                <a:schemeClr val="dk1"/>
              </a:buClr>
              <a:buSzPct val="100000"/>
            </a:pPr>
            <a:r>
              <a:rPr lang="en-US" dirty="0"/>
              <a:t>Trading Post guidelines</a:t>
            </a:r>
            <a:endParaRPr dirty="0"/>
          </a:p>
          <a:p>
            <a:pPr>
              <a:lnSpc>
                <a:spcPct val="90000"/>
              </a:lnSpc>
              <a:spcAft>
                <a:spcPts val="0"/>
              </a:spcAft>
              <a:buClr>
                <a:schemeClr val="dk1"/>
              </a:buClr>
              <a:buSzPct val="100000"/>
            </a:pPr>
            <a:r>
              <a:rPr lang="en-US" dirty="0"/>
              <a:t>Autos &amp; Bikes in camp</a:t>
            </a:r>
            <a:endParaRP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91" name="Google Shape;1091;p118"/>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Staff Manual</a:t>
            </a:r>
            <a:endParaRPr sz="3300" i="1">
              <a:solidFill>
                <a:srgbClr val="015F9D"/>
              </a:solidFill>
              <a:latin typeface="Calibri"/>
              <a:ea typeface="Calibri"/>
              <a:cs typeface="Calibri"/>
              <a:sym typeface="Calibri"/>
            </a:endParaRPr>
          </a:p>
        </p:txBody>
      </p:sp>
      <p:sp>
        <p:nvSpPr>
          <p:cNvPr id="1092" name="Google Shape;1092;p118"/>
          <p:cNvSpPr txBox="1">
            <a:spLocks noGrp="1"/>
          </p:cNvSpPr>
          <p:nvPr>
            <p:ph type="body" idx="1"/>
          </p:nvPr>
        </p:nvSpPr>
        <p:spPr>
          <a:xfrm>
            <a:off x="1776255" y="1544240"/>
            <a:ext cx="8229600" cy="4881960"/>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ct val="100000"/>
            </a:pPr>
            <a:r>
              <a:rPr lang="en-US" dirty="0"/>
              <a:t>Kitchen policy</a:t>
            </a:r>
            <a:endParaRPr dirty="0"/>
          </a:p>
          <a:p>
            <a:pPr>
              <a:lnSpc>
                <a:spcPct val="90000"/>
              </a:lnSpc>
              <a:spcAft>
                <a:spcPts val="0"/>
              </a:spcAft>
              <a:buClr>
                <a:schemeClr val="dk1"/>
              </a:buClr>
              <a:buSzPct val="100000"/>
            </a:pPr>
            <a:r>
              <a:rPr lang="en-US" dirty="0"/>
              <a:t>Things to bring and not bring to camp</a:t>
            </a:r>
            <a:endParaRPr dirty="0"/>
          </a:p>
          <a:p>
            <a:pPr>
              <a:lnSpc>
                <a:spcPct val="90000"/>
              </a:lnSpc>
              <a:spcAft>
                <a:spcPts val="0"/>
              </a:spcAft>
              <a:buClr>
                <a:schemeClr val="dk1"/>
              </a:buClr>
              <a:buSzPct val="100000"/>
            </a:pPr>
            <a:r>
              <a:rPr lang="en-US" dirty="0"/>
              <a:t>Map of camp – stations and facilities</a:t>
            </a:r>
            <a:endParaRPr dirty="0"/>
          </a:p>
          <a:p>
            <a:pPr>
              <a:lnSpc>
                <a:spcPct val="90000"/>
              </a:lnSpc>
              <a:spcAft>
                <a:spcPts val="0"/>
              </a:spcAft>
              <a:buClr>
                <a:schemeClr val="dk1"/>
              </a:buClr>
              <a:buSzPct val="100000"/>
            </a:pPr>
            <a:r>
              <a:rPr lang="en-US" dirty="0"/>
              <a:t>Objectives and philosophy of CS Day Camp</a:t>
            </a:r>
            <a:endParaRPr dirty="0"/>
          </a:p>
          <a:p>
            <a:pPr>
              <a:lnSpc>
                <a:spcPct val="90000"/>
              </a:lnSpc>
              <a:spcAft>
                <a:spcPts val="0"/>
              </a:spcAft>
              <a:buClr>
                <a:schemeClr val="dk1"/>
              </a:buClr>
              <a:buSzPct val="100000"/>
            </a:pPr>
            <a:r>
              <a:rPr lang="en-US" dirty="0"/>
              <a:t>Organization Chart</a:t>
            </a:r>
            <a:endParaRPr dirty="0"/>
          </a:p>
          <a:p>
            <a:pPr>
              <a:lnSpc>
                <a:spcPct val="90000"/>
              </a:lnSpc>
              <a:spcAft>
                <a:spcPts val="0"/>
              </a:spcAft>
              <a:buClr>
                <a:schemeClr val="dk1"/>
              </a:buClr>
              <a:buSzPct val="100000"/>
            </a:pPr>
            <a:r>
              <a:rPr lang="en-US" dirty="0"/>
              <a:t>Staff Roster</a:t>
            </a:r>
            <a:endParaRPr dirty="0"/>
          </a:p>
          <a:p>
            <a:pPr>
              <a:lnSpc>
                <a:spcPct val="90000"/>
              </a:lnSpc>
              <a:spcAft>
                <a:spcPts val="0"/>
              </a:spcAft>
              <a:buClr>
                <a:schemeClr val="dk1"/>
              </a:buClr>
              <a:buSzPct val="100000"/>
            </a:pPr>
            <a:r>
              <a:rPr lang="en-US" dirty="0"/>
              <a:t>Schedule</a:t>
            </a:r>
            <a:endParaRPr dirty="0"/>
          </a:p>
          <a:p>
            <a:pPr>
              <a:lnSpc>
                <a:spcPct val="90000"/>
              </a:lnSpc>
              <a:spcAft>
                <a:spcPts val="0"/>
              </a:spcAft>
              <a:buClr>
                <a:schemeClr val="dk1"/>
              </a:buClr>
              <a:buSzPct val="100000"/>
            </a:pPr>
            <a:r>
              <a:rPr lang="en-US" dirty="0"/>
              <a:t>Theme – related material</a:t>
            </a:r>
            <a:endParaRPr dirty="0"/>
          </a:p>
          <a:p>
            <a:pPr>
              <a:lnSpc>
                <a:spcPct val="90000"/>
              </a:lnSpc>
              <a:spcAft>
                <a:spcPts val="0"/>
              </a:spcAft>
              <a:buClr>
                <a:schemeClr val="dk1"/>
              </a:buClr>
              <a:buSzPct val="100000"/>
            </a:pPr>
            <a:r>
              <a:rPr lang="en-US" dirty="0"/>
              <a:t>Approved songs and skits</a:t>
            </a:r>
            <a:endParaRPr dirty="0"/>
          </a:p>
          <a:p>
            <a:pPr>
              <a:lnSpc>
                <a:spcPct val="90000"/>
              </a:lnSpc>
              <a:spcAft>
                <a:spcPts val="0"/>
              </a:spcAft>
              <a:buClr>
                <a:schemeClr val="dk1"/>
              </a:buClr>
              <a:buSzPct val="100000"/>
            </a:pPr>
            <a:r>
              <a:rPr lang="en-US" dirty="0"/>
              <a:t>Procedures</a:t>
            </a:r>
            <a:endParaRPr dirty="0"/>
          </a:p>
          <a:p>
            <a:pPr>
              <a:lnSpc>
                <a:spcPct val="90000"/>
              </a:lnSpc>
              <a:spcAft>
                <a:spcPts val="0"/>
              </a:spcAft>
              <a:buClr>
                <a:schemeClr val="dk1"/>
              </a:buClr>
              <a:buSzPct val="100000"/>
            </a:pPr>
            <a:r>
              <a:rPr lang="en-US" dirty="0"/>
              <a:t>Staff Rules &amp; Regs</a:t>
            </a:r>
            <a:endParaRPr dirty="0"/>
          </a:p>
          <a:p>
            <a:pPr marL="228600" lvl="0" indent="-64135"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9" name="Google Shape;1099;p119"/>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Staff Manual</a:t>
            </a:r>
            <a:endParaRPr sz="3300" i="1">
              <a:solidFill>
                <a:srgbClr val="015F9D"/>
              </a:solidFill>
              <a:latin typeface="Calibri"/>
              <a:ea typeface="Calibri"/>
              <a:cs typeface="Calibri"/>
              <a:sym typeface="Calibri"/>
            </a:endParaRPr>
          </a:p>
        </p:txBody>
      </p:sp>
      <p:sp>
        <p:nvSpPr>
          <p:cNvPr id="1100" name="Google Shape;1100;p119"/>
          <p:cNvSpPr txBox="1">
            <a:spLocks noGrp="1"/>
          </p:cNvSpPr>
          <p:nvPr>
            <p:ph type="body" idx="1"/>
          </p:nvPr>
        </p:nvSpPr>
        <p:spPr>
          <a:xfrm>
            <a:off x="1905000" y="1634329"/>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Phone policy</a:t>
            </a:r>
            <a:endParaRPr dirty="0"/>
          </a:p>
          <a:p>
            <a:pPr>
              <a:lnSpc>
                <a:spcPct val="90000"/>
              </a:lnSpc>
              <a:spcAft>
                <a:spcPts val="0"/>
              </a:spcAft>
              <a:buClr>
                <a:schemeClr val="dk1"/>
              </a:buClr>
              <a:buSzPts val="2800"/>
            </a:pPr>
            <a:r>
              <a:rPr lang="en-US" dirty="0"/>
              <a:t>Position responsibilities and duties</a:t>
            </a:r>
            <a:endParaRPr dirty="0"/>
          </a:p>
          <a:p>
            <a:pPr>
              <a:lnSpc>
                <a:spcPct val="90000"/>
              </a:lnSpc>
              <a:spcAft>
                <a:spcPts val="0"/>
              </a:spcAft>
              <a:buClr>
                <a:schemeClr val="dk1"/>
              </a:buClr>
              <a:buSzPts val="2800"/>
            </a:pPr>
            <a:r>
              <a:rPr lang="en-US" dirty="0"/>
              <a:t>Personnel policy</a:t>
            </a:r>
            <a:endParaRPr dirty="0"/>
          </a:p>
          <a:p>
            <a:pPr>
              <a:lnSpc>
                <a:spcPct val="90000"/>
              </a:lnSpc>
              <a:spcAft>
                <a:spcPts val="0"/>
              </a:spcAft>
              <a:buClr>
                <a:schemeClr val="dk1"/>
              </a:buClr>
              <a:buSzPts val="2800"/>
            </a:pPr>
            <a:r>
              <a:rPr lang="en-US" dirty="0"/>
              <a:t>Records to be kept</a:t>
            </a:r>
            <a:endParaRPr dirty="0"/>
          </a:p>
          <a:p>
            <a:pPr>
              <a:lnSpc>
                <a:spcPct val="90000"/>
              </a:lnSpc>
              <a:spcAft>
                <a:spcPts val="0"/>
              </a:spcAft>
              <a:buClr>
                <a:schemeClr val="dk1"/>
              </a:buClr>
              <a:buSzPts val="2800"/>
            </a:pPr>
            <a:r>
              <a:rPr lang="en-US" dirty="0"/>
              <a:t>Outlines of reports to be made</a:t>
            </a:r>
            <a:endParaRPr dirty="0"/>
          </a:p>
          <a:p>
            <a:pPr>
              <a:lnSpc>
                <a:spcPct val="90000"/>
              </a:lnSpc>
              <a:spcAft>
                <a:spcPts val="0"/>
              </a:spcAft>
              <a:buClr>
                <a:schemeClr val="dk1"/>
              </a:buClr>
              <a:buSzPts val="2800"/>
            </a:pPr>
            <a:r>
              <a:rPr lang="en-US" dirty="0"/>
              <a:t>Keep it simple and portable!</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7" name="Google Shape;1107;p120"/>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Unlawful Harassment </a:t>
            </a:r>
            <a:endParaRPr sz="3300">
              <a:solidFill>
                <a:srgbClr val="015F9D"/>
              </a:solidFill>
              <a:latin typeface="Calibri"/>
              <a:ea typeface="Calibri"/>
              <a:cs typeface="Calibri"/>
              <a:sym typeface="Calibri"/>
            </a:endParaRPr>
          </a:p>
        </p:txBody>
      </p:sp>
      <p:sp>
        <p:nvSpPr>
          <p:cNvPr id="1108" name="Google Shape;1108;p120"/>
          <p:cNvSpPr txBox="1">
            <a:spLocks noGrp="1"/>
          </p:cNvSpPr>
          <p:nvPr>
            <p:ph type="body" idx="1"/>
          </p:nvPr>
        </p:nvSpPr>
        <p:spPr>
          <a:xfrm>
            <a:off x="1623438" y="1716354"/>
            <a:ext cx="9327600" cy="4677600"/>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dirty="0"/>
              <a:t>Review Scouting America policy.</a:t>
            </a:r>
            <a:endParaRPr dirty="0"/>
          </a:p>
          <a:p>
            <a:pPr>
              <a:lnSpc>
                <a:spcPct val="90000"/>
              </a:lnSpc>
              <a:spcAft>
                <a:spcPts val="0"/>
              </a:spcAft>
              <a:buClr>
                <a:schemeClr val="dk1"/>
              </a:buClr>
              <a:buSzPts val="2800"/>
            </a:pPr>
            <a:r>
              <a:rPr lang="en-US" dirty="0"/>
              <a:t>Positive and productive work environment</a:t>
            </a:r>
            <a:endParaRPr dirty="0"/>
          </a:p>
          <a:p>
            <a:pPr>
              <a:lnSpc>
                <a:spcPct val="90000"/>
              </a:lnSpc>
              <a:spcAft>
                <a:spcPts val="0"/>
              </a:spcAft>
              <a:buClr>
                <a:schemeClr val="dk1"/>
              </a:buClr>
              <a:buSzPts val="2800"/>
            </a:pPr>
            <a:r>
              <a:rPr lang="en-US" dirty="0"/>
              <a:t>Prohibiting unlawful harassment</a:t>
            </a:r>
            <a:endParaRPr dirty="0"/>
          </a:p>
          <a:p>
            <a:pPr>
              <a:lnSpc>
                <a:spcPct val="90000"/>
              </a:lnSpc>
              <a:spcAft>
                <a:spcPts val="0"/>
              </a:spcAft>
              <a:buClr>
                <a:schemeClr val="dk1"/>
              </a:buClr>
              <a:buSzPts val="2800"/>
            </a:pPr>
            <a:r>
              <a:rPr lang="en-US" dirty="0"/>
              <a:t>Promptly  addressing reports of harassment</a:t>
            </a:r>
            <a:endParaRPr dirty="0"/>
          </a:p>
          <a:p>
            <a:pPr>
              <a:lnSpc>
                <a:spcPct val="90000"/>
              </a:lnSpc>
              <a:spcAft>
                <a:spcPts val="0"/>
              </a:spcAft>
              <a:buClr>
                <a:schemeClr val="dk1"/>
              </a:buClr>
              <a:buSzPts val="2800"/>
            </a:pPr>
            <a:r>
              <a:rPr lang="en-US" dirty="0"/>
              <a:t>Any form of harassment is forbidden:</a:t>
            </a:r>
            <a:endParaRPr dirty="0"/>
          </a:p>
          <a:p>
            <a:pPr lvl="1">
              <a:lnSpc>
                <a:spcPct val="90000"/>
              </a:lnSpc>
              <a:spcAft>
                <a:spcPts val="0"/>
              </a:spcAft>
              <a:buClr>
                <a:schemeClr val="dk1"/>
              </a:buClr>
              <a:buSzPts val="2400"/>
            </a:pPr>
            <a:r>
              <a:rPr lang="en-US" dirty="0"/>
              <a:t>Including but not limited to – race, gender, religion, color, sexual orientation, national origin, ancestry, citizenship status, uniformed service member status, marital status, pregnancy, age, medical condition, physical or emotional disability</a:t>
            </a:r>
            <a:endParaRPr dirty="0"/>
          </a:p>
          <a:p>
            <a:pPr>
              <a:lnSpc>
                <a:spcPct val="90000"/>
              </a:lnSpc>
              <a:spcAft>
                <a:spcPts val="0"/>
              </a:spcAft>
              <a:buClr>
                <a:schemeClr val="dk1"/>
              </a:buClr>
              <a:buSzPts val="2800"/>
            </a:pPr>
            <a:r>
              <a:rPr lang="en-US" dirty="0"/>
              <a:t>Action can include discipline and discharge</a:t>
            </a:r>
            <a:endParaRPr dirty="0"/>
          </a:p>
          <a:p>
            <a:pPr>
              <a:lnSpc>
                <a:spcPct val="90000"/>
              </a:lnSpc>
              <a:spcAft>
                <a:spcPts val="0"/>
              </a:spcAft>
              <a:buClr>
                <a:schemeClr val="dk1"/>
              </a:buClr>
              <a:buSzPts val="2800"/>
            </a:pPr>
            <a:r>
              <a:rPr lang="en-US" dirty="0"/>
              <a:t>Important – all staff understand the definition of harassment</a:t>
            </a:r>
            <a:endParaRPr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5" name="Google Shape;1115;p121"/>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Unlawful Harassment </a:t>
            </a:r>
            <a:endParaRPr sz="3300">
              <a:solidFill>
                <a:srgbClr val="015F9D"/>
              </a:solidFill>
              <a:latin typeface="Calibri"/>
              <a:ea typeface="Calibri"/>
              <a:cs typeface="Calibri"/>
              <a:sym typeface="Calibri"/>
            </a:endParaRPr>
          </a:p>
        </p:txBody>
      </p:sp>
      <p:sp>
        <p:nvSpPr>
          <p:cNvPr id="1116" name="Google Shape;1116;p121"/>
          <p:cNvSpPr txBox="1"/>
          <p:nvPr/>
        </p:nvSpPr>
        <p:spPr>
          <a:xfrm>
            <a:off x="1371600" y="1541463"/>
            <a:ext cx="10007600" cy="500777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1" dirty="0">
                <a:solidFill>
                  <a:schemeClr val="dk1"/>
                </a:solidFill>
                <a:latin typeface="Calibri"/>
                <a:ea typeface="Calibri"/>
                <a:cs typeface="Calibri"/>
                <a:sym typeface="Calibri"/>
              </a:rPr>
              <a:t>The term harassment includes but is not limited to slurs and any other offensive remarks, jokes, or other verbal, graphic, or physical conduct.</a:t>
            </a:r>
            <a:endParaRPr dirty="0"/>
          </a:p>
          <a:p>
            <a:pPr marL="0" marR="0" lvl="0" indent="0" algn="l" rtl="0">
              <a:lnSpc>
                <a:spcPct val="90000"/>
              </a:lnSpc>
              <a:spcBef>
                <a:spcPts val="100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Arial"/>
              <a:buNone/>
            </a:pPr>
            <a:r>
              <a:rPr lang="en-US" sz="1800" dirty="0">
                <a:solidFill>
                  <a:schemeClr val="dk1"/>
                </a:solidFill>
                <a:latin typeface="Calibri"/>
                <a:ea typeface="Calibri"/>
                <a:cs typeface="Calibri"/>
                <a:sym typeface="Calibri"/>
              </a:rPr>
              <a:t>Here are some examples of inappropriate behavior that may meet the definition of unlawful harassment:</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Unwelcome sexual advances</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Offering an employment benefit (such as a raise or promotion or assistance</a:t>
            </a:r>
            <a:r>
              <a:rPr lang="en-US" dirty="0">
                <a:sym typeface="Calibri"/>
              </a:rPr>
              <a:t> </a:t>
            </a:r>
            <a:r>
              <a:rPr lang="en-US" sz="1800" dirty="0">
                <a:solidFill>
                  <a:schemeClr val="dk1"/>
                </a:solidFill>
                <a:latin typeface="Calibri"/>
                <a:ea typeface="Calibri"/>
                <a:cs typeface="Calibri"/>
                <a:sym typeface="Calibri"/>
              </a:rPr>
              <a:t>with one’s career) in exchange for sexual favors, or threatening an employment</a:t>
            </a:r>
            <a:r>
              <a:rPr lang="en-US" dirty="0">
                <a:sym typeface="Calibri"/>
              </a:rPr>
              <a:t> </a:t>
            </a:r>
            <a:r>
              <a:rPr lang="en-US" sz="1800" dirty="0">
                <a:solidFill>
                  <a:schemeClr val="dk1"/>
                </a:solidFill>
                <a:latin typeface="Calibri"/>
                <a:ea typeface="Calibri"/>
                <a:cs typeface="Calibri"/>
                <a:sym typeface="Calibri"/>
              </a:rPr>
              <a:t>detriment (such as termination, demotion, or disciplinary action) for an</a:t>
            </a:r>
            <a:r>
              <a:rPr lang="en-US" dirty="0">
                <a:sym typeface="Calibri"/>
              </a:rPr>
              <a:t> </a:t>
            </a:r>
            <a:r>
              <a:rPr lang="en-US" sz="1800" dirty="0">
                <a:solidFill>
                  <a:schemeClr val="dk1"/>
                </a:solidFill>
                <a:latin typeface="Calibri"/>
                <a:ea typeface="Calibri"/>
                <a:cs typeface="Calibri"/>
                <a:sym typeface="Calibri"/>
              </a:rPr>
              <a:t>employee’s failure to engage in sexual activity</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Visual conduct, such as leering, making sexual gestures, or displaying sexually suggestive objects or pictures</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Verbal abuse</a:t>
            </a:r>
            <a:endParaRPr dirty="0"/>
          </a:p>
          <a:p>
            <a:pPr marL="228600" marR="0" lvl="0" indent="-228600" algn="l" rtl="0">
              <a:lnSpc>
                <a:spcPct val="90000"/>
              </a:lnSpc>
              <a:spcBef>
                <a:spcPts val="100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Derogatory or offensive jokes, emails, or comments about race, ethnic origin, age, disability, religion, or gender</a:t>
            </a:r>
            <a:endParaRPr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3" name="Google Shape;1123;p122"/>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Harassment by Non-Employees</a:t>
            </a:r>
            <a:endParaRPr sz="3300">
              <a:solidFill>
                <a:srgbClr val="015F9D"/>
              </a:solidFill>
              <a:latin typeface="Calibri"/>
              <a:ea typeface="Calibri"/>
              <a:cs typeface="Calibri"/>
              <a:sym typeface="Calibri"/>
            </a:endParaRPr>
          </a:p>
        </p:txBody>
      </p:sp>
      <p:sp>
        <p:nvSpPr>
          <p:cNvPr id="1124" name="Google Shape;1124;p122"/>
          <p:cNvSpPr txBox="1">
            <a:spLocks noGrp="1"/>
          </p:cNvSpPr>
          <p:nvPr>
            <p:ph type="body" idx="1"/>
          </p:nvPr>
        </p:nvSpPr>
        <p:spPr>
          <a:xfrm>
            <a:off x="1905000" y="1827211"/>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Any harassment will not be tolerated</a:t>
            </a:r>
            <a:endParaRPr dirty="0"/>
          </a:p>
          <a:p>
            <a:pPr>
              <a:lnSpc>
                <a:spcPct val="90000"/>
              </a:lnSpc>
              <a:spcAft>
                <a:spcPts val="0"/>
              </a:spcAft>
              <a:buClr>
                <a:schemeClr val="dk1"/>
              </a:buClr>
              <a:buSzPts val="2800"/>
            </a:pPr>
            <a:r>
              <a:rPr lang="en-US" dirty="0"/>
              <a:t>Harassment of an employee by a non-employee must be reported using the same procedure</a:t>
            </a:r>
            <a:endParaRPr dirty="0"/>
          </a:p>
          <a:p>
            <a:pPr>
              <a:lnSpc>
                <a:spcPct val="90000"/>
              </a:lnSpc>
              <a:spcAft>
                <a:spcPts val="0"/>
              </a:spcAft>
              <a:buClr>
                <a:schemeClr val="dk1"/>
              </a:buClr>
              <a:buSzPts val="2800"/>
            </a:pPr>
            <a:r>
              <a:rPr lang="en-US" dirty="0"/>
              <a:t>Appropriate action will be taken</a:t>
            </a:r>
            <a:endParaRPr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31" name="Google Shape;1131;p123"/>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Reporting Harassment Policy</a:t>
            </a:r>
            <a:endParaRPr sz="3300">
              <a:solidFill>
                <a:srgbClr val="015F9D"/>
              </a:solidFill>
              <a:latin typeface="Calibri"/>
              <a:ea typeface="Calibri"/>
              <a:cs typeface="Calibri"/>
              <a:sym typeface="Calibri"/>
            </a:endParaRPr>
          </a:p>
        </p:txBody>
      </p:sp>
      <p:sp>
        <p:nvSpPr>
          <p:cNvPr id="1132" name="Google Shape;1132;p123"/>
          <p:cNvSpPr txBox="1"/>
          <p:nvPr/>
        </p:nvSpPr>
        <p:spPr>
          <a:xfrm>
            <a:off x="1776255" y="1527569"/>
            <a:ext cx="8953500" cy="502166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Council Policy discussion</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It is an employee’s responsibility to report</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If not comfortable with supervisor level report, elevate to the next level – camp director, Scout Executive</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Reporting is done in good faith and is protected against adverse action or retaliation</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False reporting is also subject to action</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Reports should be investigated promptly and thoroughly, and action taken when warranted, as confidentially as possible</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9" name="Google Shape;1139;p124"/>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1140" name="Google Shape;1140;p124"/>
          <p:cNvSpPr txBox="1">
            <a:spLocks noGrp="1"/>
          </p:cNvSpPr>
          <p:nvPr>
            <p:ph type="body" idx="1"/>
          </p:nvPr>
        </p:nvSpPr>
        <p:spPr>
          <a:xfrm>
            <a:off x="838200" y="2151856"/>
            <a:ext cx="7467600" cy="4300337"/>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b="1" dirty="0"/>
              <a:t>PS-215</a:t>
            </a:r>
            <a:endParaRPr dirty="0"/>
          </a:p>
          <a:p>
            <a:pPr>
              <a:lnSpc>
                <a:spcPct val="90000"/>
              </a:lnSpc>
              <a:spcAft>
                <a:spcPts val="0"/>
              </a:spcAft>
              <a:buClr>
                <a:schemeClr val="dk1"/>
              </a:buClr>
              <a:buSzPts val="2800"/>
            </a:pPr>
            <a:r>
              <a:rPr lang="en-US" b="1" dirty="0"/>
              <a:t>SQ-401, 402, 403, 405</a:t>
            </a:r>
            <a:endParaRPr dirty="0"/>
          </a:p>
          <a:p>
            <a:pPr>
              <a:lnSpc>
                <a:spcPct val="90000"/>
              </a:lnSpc>
              <a:spcAft>
                <a:spcPts val="0"/>
              </a:spcAft>
              <a:buClr>
                <a:schemeClr val="dk1"/>
              </a:buClr>
              <a:buSzPts val="2800"/>
            </a:pPr>
            <a:r>
              <a:rPr lang="en-US" b="1" dirty="0"/>
              <a:t>HS-501, 505</a:t>
            </a:r>
            <a:endParaRPr dirty="0"/>
          </a:p>
          <a:p>
            <a:pPr>
              <a:lnSpc>
                <a:spcPct val="90000"/>
              </a:lnSpc>
              <a:spcAft>
                <a:spcPts val="0"/>
              </a:spcAft>
              <a:buClr>
                <a:schemeClr val="dk1"/>
              </a:buClr>
              <a:buSzPts val="2800"/>
            </a:pPr>
            <a:r>
              <a:rPr lang="en-US" b="1" dirty="0"/>
              <a:t>RP-451, 457, 458, 459</a:t>
            </a:r>
            <a:endParaRPr dirty="0"/>
          </a:p>
          <a:p>
            <a:pPr>
              <a:lnSpc>
                <a:spcPct val="90000"/>
              </a:lnSpc>
              <a:spcAft>
                <a:spcPts val="0"/>
              </a:spcAft>
              <a:buClr>
                <a:schemeClr val="dk1"/>
              </a:buClr>
              <a:buSzPts val="2800"/>
            </a:pPr>
            <a:r>
              <a:rPr lang="en-US" b="1" dirty="0"/>
              <a:t>AO-805</a:t>
            </a:r>
            <a:endParaRPr dirty="0"/>
          </a:p>
        </p:txBody>
      </p:sp>
      <p:pic>
        <p:nvPicPr>
          <p:cNvPr id="2" name="Picture 1">
            <a:extLst>
              <a:ext uri="{FF2B5EF4-FFF2-40B4-BE49-F238E27FC236}">
                <a16:creationId xmlns:a16="http://schemas.microsoft.com/office/drawing/2014/main" id="{44F7E02E-F29D-012A-3300-6D29E9706331}"/>
              </a:ext>
            </a:extLst>
          </p:cNvPr>
          <p:cNvPicPr>
            <a:picLocks noChangeAspect="1"/>
          </p:cNvPicPr>
          <p:nvPr/>
        </p:nvPicPr>
        <p:blipFill>
          <a:blip r:embed="rId3"/>
          <a:stretch>
            <a:fillRect/>
          </a:stretch>
        </p:blipFill>
        <p:spPr>
          <a:xfrm>
            <a:off x="7020233" y="1424302"/>
            <a:ext cx="2758367" cy="35818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70" name="Google Shape;170;p11"/>
          <p:cNvSpPr txBox="1">
            <a:spLocks noGrp="1"/>
          </p:cNvSpPr>
          <p:nvPr>
            <p:ph type="title"/>
          </p:nvPr>
        </p:nvSpPr>
        <p:spPr>
          <a:xfrm>
            <a:off x="1905000" y="308774"/>
            <a:ext cx="9448800" cy="105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Staff Organization</a:t>
            </a:r>
            <a:endParaRPr/>
          </a:p>
        </p:txBody>
      </p:sp>
      <p:pic>
        <p:nvPicPr>
          <p:cNvPr id="171" name="Google Shape;171;p11"/>
          <p:cNvPicPr preferRelativeResize="0"/>
          <p:nvPr/>
        </p:nvPicPr>
        <p:blipFill rotWithShape="1">
          <a:blip r:embed="rId3">
            <a:alphaModFix/>
          </a:blip>
          <a:srcRect/>
          <a:stretch/>
        </p:blipFill>
        <p:spPr>
          <a:xfrm>
            <a:off x="2215340" y="1499281"/>
            <a:ext cx="7373990" cy="4167906"/>
          </a:xfrm>
          <a:prstGeom prst="rect">
            <a:avLst/>
          </a:prstGeom>
          <a:noFill/>
          <a:ln>
            <a:noFill/>
          </a:ln>
        </p:spPr>
      </p:pic>
      <p:sp>
        <p:nvSpPr>
          <p:cNvPr id="172" name="Google Shape;172;p11"/>
          <p:cNvSpPr/>
          <p:nvPr/>
        </p:nvSpPr>
        <p:spPr>
          <a:xfrm>
            <a:off x="3501502" y="5959562"/>
            <a:ext cx="47492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rgbClr val="FF0000"/>
                </a:solidFill>
                <a:latin typeface="Calibri"/>
                <a:ea typeface="Calibri"/>
                <a:cs typeface="Calibri"/>
                <a:sym typeface="Calibri"/>
              </a:rPr>
              <a:t>Discuss your local Day Camp organization chart</a:t>
            </a:r>
            <a:endParaRPr b="1">
              <a:solidFill>
                <a:srgbClr val="FF0000"/>
              </a:solidFill>
            </a:endParaRPr>
          </a:p>
        </p:txBody>
      </p:sp>
      <p:pic>
        <p:nvPicPr>
          <p:cNvPr id="173" name="Google Shape;173;p11"/>
          <p:cNvPicPr preferRelativeResize="0"/>
          <p:nvPr/>
        </p:nvPicPr>
        <p:blipFill>
          <a:blip r:embed="rId4">
            <a:alphaModFix/>
          </a:blip>
          <a:stretch>
            <a:fillRect/>
          </a:stretch>
        </p:blipFill>
        <p:spPr>
          <a:xfrm rot="-1793796">
            <a:off x="288681" y="4505339"/>
            <a:ext cx="1493599" cy="9951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7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animEffect transition="in" filter="fade">
                                      <p:cBhvr>
                                        <p:cTn id="11"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2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8" name="Google Shape;1148;p125" descr="A picture containing person, outdoor&#10;&#10;Description automatically generated"/>
          <p:cNvPicPr preferRelativeResize="0"/>
          <p:nvPr/>
        </p:nvPicPr>
        <p:blipFill rotWithShape="1">
          <a:blip r:embed="rId3">
            <a:alphaModFix/>
          </a:blip>
          <a:srcRect t="8766" b="6963"/>
          <a:stretch/>
        </p:blipFill>
        <p:spPr>
          <a:xfrm>
            <a:off x="20" y="-22"/>
            <a:ext cx="12191977" cy="6858022"/>
          </a:xfrm>
          <a:prstGeom prst="rect">
            <a:avLst/>
          </a:prstGeom>
          <a:noFill/>
          <a:ln>
            <a:noFill/>
          </a:ln>
        </p:spPr>
      </p:pic>
      <p:sp>
        <p:nvSpPr>
          <p:cNvPr id="1149" name="Google Shape;1149;p125"/>
          <p:cNvSpPr/>
          <p:nvPr/>
        </p:nvSpPr>
        <p:spPr>
          <a:xfrm rot="-5400000">
            <a:off x="-1103377"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0" name="Google Shape;1150;p125"/>
          <p:cNvSpPr txBox="1">
            <a:spLocks noGrp="1"/>
          </p:cNvSpPr>
          <p:nvPr>
            <p:ph type="title"/>
          </p:nvPr>
        </p:nvSpPr>
        <p:spPr>
          <a:xfrm>
            <a:off x="2953407" y="3428989"/>
            <a:ext cx="6792969" cy="11393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10000"/>
              <a:buFont typeface="Rockwell"/>
              <a:buNone/>
            </a:pPr>
            <a:r>
              <a:rPr lang="en-US" sz="10000" b="1" cap="none">
                <a:solidFill>
                  <a:srgbClr val="FFFFFF"/>
                </a:solidFill>
                <a:latin typeface="Rockwell"/>
                <a:ea typeface="Rockwell"/>
                <a:cs typeface="Rockwell"/>
                <a:sym typeface="Rockwell"/>
              </a:rPr>
              <a:t>BUDGETS</a:t>
            </a:r>
            <a:endParaRPr/>
          </a:p>
        </p:txBody>
      </p:sp>
      <p:sp>
        <p:nvSpPr>
          <p:cNvPr id="1151" name="Google Shape;1151;p125"/>
          <p:cNvSpPr/>
          <p:nvPr/>
        </p:nvSpPr>
        <p:spPr>
          <a:xfrm rot="5400000">
            <a:off x="7540187"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8" name="Google Shape;1158;p126"/>
          <p:cNvSpPr txBox="1">
            <a:spLocks noGrp="1"/>
          </p:cNvSpPr>
          <p:nvPr>
            <p:ph type="title"/>
          </p:nvPr>
        </p:nvSpPr>
        <p:spPr>
          <a:xfrm>
            <a:off x="1905000" y="3849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Camp Budgets</a:t>
            </a:r>
            <a:endParaRPr/>
          </a:p>
        </p:txBody>
      </p:sp>
      <p:sp>
        <p:nvSpPr>
          <p:cNvPr id="1159" name="Google Shape;1159;p126"/>
          <p:cNvSpPr txBox="1">
            <a:spLocks noGrp="1"/>
          </p:cNvSpPr>
          <p:nvPr>
            <p:ph type="body" idx="1"/>
          </p:nvPr>
        </p:nvSpPr>
        <p:spPr>
          <a:xfrm>
            <a:off x="1371599" y="1634330"/>
            <a:ext cx="9907745" cy="47156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Learning Objectives:</a:t>
            </a:r>
            <a:endParaRPr/>
          </a:p>
          <a:p>
            <a:pPr marL="228600" lvl="0" indent="-228600" algn="l" rtl="0">
              <a:lnSpc>
                <a:spcPct val="90000"/>
              </a:lnSpc>
              <a:spcBef>
                <a:spcPts val="1000"/>
              </a:spcBef>
              <a:spcAft>
                <a:spcPts val="0"/>
              </a:spcAft>
              <a:buClr>
                <a:schemeClr val="dk1"/>
              </a:buClr>
              <a:buSzPts val="2400"/>
              <a:buChar char="•"/>
            </a:pPr>
            <a:r>
              <a:rPr lang="en-US" sz="2400" i="1"/>
              <a:t>Understand the elements of budget preparation</a:t>
            </a:r>
            <a:endParaRPr i="1"/>
          </a:p>
          <a:p>
            <a:pPr marL="228600" lvl="0" indent="-228600" algn="l" rtl="0">
              <a:lnSpc>
                <a:spcPct val="90000"/>
              </a:lnSpc>
              <a:spcBef>
                <a:spcPts val="1000"/>
              </a:spcBef>
              <a:spcAft>
                <a:spcPts val="0"/>
              </a:spcAft>
              <a:buClr>
                <a:schemeClr val="dk1"/>
              </a:buClr>
              <a:buSzPts val="2400"/>
              <a:buChar char="•"/>
            </a:pPr>
            <a:r>
              <a:rPr lang="en-US" sz="2400" i="1"/>
              <a:t>Identify income and expenditures related to a camp budget.</a:t>
            </a:r>
            <a:endParaRPr i="1"/>
          </a:p>
          <a:p>
            <a:pPr marL="228600" lvl="0" indent="-228600" algn="l" rtl="0">
              <a:lnSpc>
                <a:spcPct val="90000"/>
              </a:lnSpc>
              <a:spcBef>
                <a:spcPts val="1000"/>
              </a:spcBef>
              <a:spcAft>
                <a:spcPts val="0"/>
              </a:spcAft>
              <a:buClr>
                <a:schemeClr val="dk1"/>
              </a:buClr>
              <a:buSzPts val="2400"/>
              <a:buChar char="•"/>
            </a:pPr>
            <a:r>
              <a:rPr lang="en-US" sz="2400" i="1"/>
              <a:t>Understand how budgets are impacted by variables such as attendance, fees, and other sources of income.</a:t>
            </a:r>
            <a:endParaRPr i="1"/>
          </a:p>
          <a:p>
            <a:pPr marL="228600" lvl="0" indent="-228600" algn="l" rtl="0">
              <a:lnSpc>
                <a:spcPct val="90000"/>
              </a:lnSpc>
              <a:spcBef>
                <a:spcPts val="1000"/>
              </a:spcBef>
              <a:spcAft>
                <a:spcPts val="0"/>
              </a:spcAft>
              <a:buClr>
                <a:schemeClr val="dk1"/>
              </a:buClr>
              <a:buSzPts val="2400"/>
              <a:buChar char="•"/>
            </a:pPr>
            <a:r>
              <a:rPr lang="en-US" sz="2400" i="1"/>
              <a:t>Recognize the importance of tracking income and expenses and accurate reporting</a:t>
            </a:r>
            <a:endParaRPr i="1"/>
          </a:p>
          <a:p>
            <a:pPr marL="228600" lvl="0" indent="-228600" algn="l" rtl="0">
              <a:lnSpc>
                <a:spcPct val="90000"/>
              </a:lnSpc>
              <a:spcBef>
                <a:spcPts val="1000"/>
              </a:spcBef>
              <a:spcAft>
                <a:spcPts val="0"/>
              </a:spcAft>
              <a:buClr>
                <a:schemeClr val="dk1"/>
              </a:buClr>
              <a:buSzPts val="2400"/>
              <a:buChar char="•"/>
            </a:pPr>
            <a:r>
              <a:rPr lang="en-US" sz="2400" i="1"/>
              <a:t>Address specific business items to arrange with advisor before camp</a:t>
            </a:r>
            <a:endParaRPr i="1"/>
          </a:p>
          <a:p>
            <a:pPr marL="228600" lvl="0" indent="-228600" algn="l" rtl="0">
              <a:lnSpc>
                <a:spcPct val="90000"/>
              </a:lnSpc>
              <a:spcBef>
                <a:spcPts val="1000"/>
              </a:spcBef>
              <a:spcAft>
                <a:spcPts val="0"/>
              </a:spcAft>
              <a:buClr>
                <a:schemeClr val="dk1"/>
              </a:buClr>
              <a:buSzPts val="2400"/>
              <a:buChar char="•"/>
            </a:pPr>
            <a:r>
              <a:rPr lang="en-US" sz="2400" i="1"/>
              <a:t>Conduct an inventory of equipment and condition of program tools to determine need to add to future budgets</a:t>
            </a:r>
            <a:endParaRPr i="1"/>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6" name="Google Shape;1166;p127"/>
          <p:cNvSpPr txBox="1">
            <a:spLocks noGrp="1"/>
          </p:cNvSpPr>
          <p:nvPr>
            <p:ph type="title"/>
          </p:nvPr>
        </p:nvSpPr>
        <p:spPr>
          <a:xfrm>
            <a:off x="1905000" y="3849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Introduction</a:t>
            </a:r>
            <a:endParaRPr/>
          </a:p>
        </p:txBody>
      </p:sp>
      <p:sp>
        <p:nvSpPr>
          <p:cNvPr id="1167" name="Google Shape;1167;p127"/>
          <p:cNvSpPr txBox="1"/>
          <p:nvPr/>
        </p:nvSpPr>
        <p:spPr>
          <a:xfrm>
            <a:off x="1498600" y="1946055"/>
            <a:ext cx="9194700" cy="39990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Budgets are often the toughest part of day camp</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Advisor, director, and program director will need to work together before, during, and after to ensure the process is smooth and accurate</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Being responsible for and with finances is critical for the success of your camp, and future activities!</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4" name="Google Shape;1174;p128"/>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Budget Responsibility </a:t>
            </a:r>
            <a:endParaRPr/>
          </a:p>
        </p:txBody>
      </p:sp>
      <p:sp>
        <p:nvSpPr>
          <p:cNvPr id="1175" name="Google Shape;1175;p128"/>
          <p:cNvSpPr txBox="1">
            <a:spLocks noGrp="1"/>
          </p:cNvSpPr>
          <p:nvPr>
            <p:ph type="body" idx="1"/>
          </p:nvPr>
        </p:nvSpPr>
        <p:spPr>
          <a:xfrm>
            <a:off x="1776254" y="1634330"/>
            <a:ext cx="9501345" cy="3712370"/>
          </a:xfrm>
          <a:prstGeom prst="rect">
            <a:avLst/>
          </a:prstGeom>
          <a:noFill/>
          <a:ln>
            <a:noFill/>
          </a:ln>
        </p:spPr>
        <p:txBody>
          <a:bodyPr spcFirstLastPara="1" wrap="square" lIns="91425" tIns="45700" rIns="91425" bIns="45700" anchor="t" anchorCtr="0">
            <a:normAutofit fontScale="92500" lnSpcReduction="20000"/>
          </a:bodyPr>
          <a:lstStyle/>
          <a:p>
            <a:pPr>
              <a:lnSpc>
                <a:spcPct val="90000"/>
              </a:lnSpc>
              <a:spcBef>
                <a:spcPts val="0"/>
              </a:spcBef>
              <a:spcAft>
                <a:spcPts val="0"/>
              </a:spcAft>
              <a:buClr>
                <a:schemeClr val="dk1"/>
              </a:buClr>
              <a:buSzPts val="2800"/>
            </a:pPr>
            <a:r>
              <a:rPr lang="en-US" dirty="0"/>
              <a:t>Every camp’s budget is part of the council’s larger overall budget. The council annually prepares a budget that should include any long or short term, year-round, and day camps.</a:t>
            </a:r>
            <a:endParaRPr dirty="0"/>
          </a:p>
          <a:p>
            <a:pPr>
              <a:lnSpc>
                <a:spcPct val="90000"/>
              </a:lnSpc>
              <a:spcAft>
                <a:spcPts val="0"/>
              </a:spcAft>
              <a:buClr>
                <a:schemeClr val="dk1"/>
              </a:buClr>
              <a:buSzPts val="2800"/>
            </a:pPr>
            <a:r>
              <a:rPr lang="en-US" dirty="0"/>
              <a:t>Budget building often includes an annual analysis based on year-round data on all camp operations and properties. (AO-806)</a:t>
            </a:r>
            <a:endParaRPr dirty="0"/>
          </a:p>
          <a:p>
            <a:pPr>
              <a:lnSpc>
                <a:spcPct val="90000"/>
              </a:lnSpc>
              <a:spcAft>
                <a:spcPts val="0"/>
              </a:spcAft>
              <a:buClr>
                <a:schemeClr val="dk1"/>
              </a:buClr>
              <a:buSzPts val="2800"/>
            </a:pPr>
            <a:r>
              <a:rPr lang="en-US" dirty="0"/>
              <a:t>Understand that the income of the camp is part of the council’s larger budget, not a specific camp’s money. Any debts of the camp will be paid by the council. Any surplus funds after the season must go back to the council.</a:t>
            </a:r>
            <a:endParaRPr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2" name="Google Shape;1182;p129"/>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Budget Responsibility </a:t>
            </a:r>
            <a:endParaRPr/>
          </a:p>
        </p:txBody>
      </p:sp>
      <p:sp>
        <p:nvSpPr>
          <p:cNvPr id="1183" name="Google Shape;1183;p129"/>
          <p:cNvSpPr txBox="1"/>
          <p:nvPr/>
        </p:nvSpPr>
        <p:spPr>
          <a:xfrm>
            <a:off x="1905000" y="1634330"/>
            <a:ext cx="9156700" cy="3998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Don’t shortchange the program. Campers should receive value to match their fees.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Crafts and projects that the campers make and take home should be keepsakes that will foster memories. These things will remind campers and their families of day camp long after the camp is over.</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It should be more than orange juice lids and toilet paper rolls!</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90" name="Google Shape;1190;p130"/>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Budget Development </a:t>
            </a:r>
            <a:endParaRPr/>
          </a:p>
        </p:txBody>
      </p:sp>
      <p:sp>
        <p:nvSpPr>
          <p:cNvPr id="1191" name="Google Shape;1191;p130"/>
          <p:cNvSpPr txBox="1">
            <a:spLocks noGrp="1"/>
          </p:cNvSpPr>
          <p:nvPr>
            <p:ph type="body" idx="1"/>
          </p:nvPr>
        </p:nvSpPr>
        <p:spPr>
          <a:xfrm>
            <a:off x="1600200" y="1827211"/>
            <a:ext cx="8229600" cy="4624389"/>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300"/>
            </a:pPr>
            <a:r>
              <a:rPr lang="en-US" sz="2300" dirty="0"/>
              <a:t>Last year’s information</a:t>
            </a:r>
            <a:endParaRPr dirty="0"/>
          </a:p>
          <a:p>
            <a:pPr lvl="1">
              <a:lnSpc>
                <a:spcPct val="90000"/>
              </a:lnSpc>
              <a:spcAft>
                <a:spcPts val="0"/>
              </a:spcAft>
              <a:buClr>
                <a:schemeClr val="dk1"/>
              </a:buClr>
              <a:buSzPts val="1800"/>
            </a:pPr>
            <a:r>
              <a:rPr lang="en-US" sz="1800" dirty="0"/>
              <a:t>Leftover inventory</a:t>
            </a:r>
            <a:endParaRPr dirty="0"/>
          </a:p>
          <a:p>
            <a:pPr lvl="1">
              <a:lnSpc>
                <a:spcPct val="90000"/>
              </a:lnSpc>
              <a:spcAft>
                <a:spcPts val="0"/>
              </a:spcAft>
              <a:buClr>
                <a:schemeClr val="dk1"/>
              </a:buClr>
              <a:buSzPts val="1800"/>
            </a:pPr>
            <a:r>
              <a:rPr lang="en-US" sz="1800" dirty="0"/>
              <a:t>Attendance projection</a:t>
            </a:r>
            <a:endParaRPr dirty="0"/>
          </a:p>
          <a:p>
            <a:pPr>
              <a:lnSpc>
                <a:spcPct val="90000"/>
              </a:lnSpc>
              <a:spcAft>
                <a:spcPts val="0"/>
              </a:spcAft>
              <a:buClr>
                <a:schemeClr val="dk1"/>
              </a:buClr>
              <a:buSzPts val="2300"/>
            </a:pPr>
            <a:r>
              <a:rPr lang="en-US" sz="2300" dirty="0"/>
              <a:t>Income</a:t>
            </a:r>
            <a:endParaRPr dirty="0"/>
          </a:p>
          <a:p>
            <a:pPr lvl="1">
              <a:lnSpc>
                <a:spcPct val="90000"/>
              </a:lnSpc>
              <a:spcAft>
                <a:spcPts val="0"/>
              </a:spcAft>
              <a:buClr>
                <a:schemeClr val="dk1"/>
              </a:buClr>
              <a:buSzPts val="1800"/>
            </a:pPr>
            <a:r>
              <a:rPr lang="en-US" sz="1800" dirty="0"/>
              <a:t>Camp Fees</a:t>
            </a:r>
            <a:endParaRPr dirty="0"/>
          </a:p>
          <a:p>
            <a:pPr lvl="1">
              <a:lnSpc>
                <a:spcPct val="90000"/>
              </a:lnSpc>
              <a:spcAft>
                <a:spcPts val="0"/>
              </a:spcAft>
              <a:buClr>
                <a:schemeClr val="dk1"/>
              </a:buClr>
              <a:buSzPts val="1800"/>
            </a:pPr>
            <a:r>
              <a:rPr lang="en-US" sz="1800" dirty="0"/>
              <a:t>Trading Post income</a:t>
            </a:r>
            <a:endParaRPr dirty="0"/>
          </a:p>
          <a:p>
            <a:pPr lvl="1">
              <a:lnSpc>
                <a:spcPct val="90000"/>
              </a:lnSpc>
              <a:spcAft>
                <a:spcPts val="0"/>
              </a:spcAft>
              <a:buClr>
                <a:schemeClr val="dk1"/>
              </a:buClr>
              <a:buSzPts val="1800"/>
            </a:pPr>
            <a:r>
              <a:rPr lang="en-US" sz="1800" dirty="0"/>
              <a:t>Donations</a:t>
            </a:r>
            <a:endParaRPr dirty="0"/>
          </a:p>
          <a:p>
            <a:pPr lvl="1">
              <a:lnSpc>
                <a:spcPct val="90000"/>
              </a:lnSpc>
              <a:spcAft>
                <a:spcPts val="0"/>
              </a:spcAft>
              <a:buClr>
                <a:schemeClr val="dk1"/>
              </a:buClr>
              <a:buSzPts val="1800"/>
            </a:pPr>
            <a:r>
              <a:rPr lang="en-US" sz="1800" dirty="0"/>
              <a:t>Gifts-in-kind</a:t>
            </a:r>
            <a:endParaRPr dirty="0"/>
          </a:p>
          <a:p>
            <a:pPr>
              <a:lnSpc>
                <a:spcPct val="90000"/>
              </a:lnSpc>
              <a:spcAft>
                <a:spcPts val="0"/>
              </a:spcAft>
              <a:buClr>
                <a:schemeClr val="dk1"/>
              </a:buClr>
              <a:buSzPts val="2300"/>
            </a:pPr>
            <a:r>
              <a:rPr lang="en-US" sz="2300" dirty="0"/>
              <a:t>Expenses</a:t>
            </a:r>
            <a:endParaRPr dirty="0"/>
          </a:p>
          <a:p>
            <a:pPr lvl="1">
              <a:lnSpc>
                <a:spcPct val="90000"/>
              </a:lnSpc>
              <a:spcAft>
                <a:spcPts val="0"/>
              </a:spcAft>
              <a:buClr>
                <a:schemeClr val="dk1"/>
              </a:buClr>
              <a:buSzPts val="1800"/>
            </a:pPr>
            <a:r>
              <a:rPr lang="en-US" sz="1800" dirty="0"/>
              <a:t>Supplies, rent, port-a-potties</a:t>
            </a:r>
            <a:endParaRPr dirty="0"/>
          </a:p>
          <a:p>
            <a:pPr lvl="1">
              <a:lnSpc>
                <a:spcPct val="90000"/>
              </a:lnSpc>
              <a:spcAft>
                <a:spcPts val="0"/>
              </a:spcAft>
              <a:buClr>
                <a:schemeClr val="dk1"/>
              </a:buClr>
              <a:buSzPts val="1800"/>
            </a:pPr>
            <a:r>
              <a:rPr lang="en-US" sz="1800" dirty="0"/>
              <a:t>Contingency Funds</a:t>
            </a:r>
            <a:endParaRPr dirty="0"/>
          </a:p>
          <a:p>
            <a:pPr lvl="1">
              <a:lnSpc>
                <a:spcPct val="90000"/>
              </a:lnSpc>
              <a:spcAft>
                <a:spcPts val="0"/>
              </a:spcAft>
              <a:buClr>
                <a:schemeClr val="dk1"/>
              </a:buClr>
              <a:buSzPts val="1800"/>
            </a:pPr>
            <a:r>
              <a:rPr lang="en-US" sz="1800" dirty="0"/>
              <a:t>Council administration</a:t>
            </a:r>
            <a:endParaRPr dirty="0"/>
          </a:p>
        </p:txBody>
      </p:sp>
      <p:sp>
        <p:nvSpPr>
          <p:cNvPr id="1192" name="Google Shape;1192;p130"/>
          <p:cNvSpPr/>
          <p:nvPr/>
        </p:nvSpPr>
        <p:spPr>
          <a:xfrm>
            <a:off x="6096000" y="4585423"/>
            <a:ext cx="4572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pic>
        <p:nvPicPr>
          <p:cNvPr id="1193" name="Google Shape;1193;p130"/>
          <p:cNvPicPr preferRelativeResize="0"/>
          <p:nvPr/>
        </p:nvPicPr>
        <p:blipFill>
          <a:blip r:embed="rId3">
            <a:alphaModFix/>
          </a:blip>
          <a:stretch>
            <a:fillRect/>
          </a:stretch>
        </p:blipFill>
        <p:spPr>
          <a:xfrm rot="-1793798">
            <a:off x="10006709" y="2093828"/>
            <a:ext cx="1777810" cy="1184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19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200" name="Google Shape;1200;p131"/>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Budget Development </a:t>
            </a:r>
            <a:endParaRPr/>
          </a:p>
        </p:txBody>
      </p:sp>
      <p:sp>
        <p:nvSpPr>
          <p:cNvPr id="1201" name="Google Shape;1201;p131"/>
          <p:cNvSpPr txBox="1"/>
          <p:nvPr/>
        </p:nvSpPr>
        <p:spPr>
          <a:xfrm>
            <a:off x="1776255" y="2120900"/>
            <a:ext cx="8229600" cy="3998913"/>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Two methods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A) Camp key 3 develop complete budget and submit to council for consideration. All expenses, income, contingencies, variable costs are figured in.</a:t>
            </a:r>
            <a:endParaRPr dirty="0"/>
          </a:p>
          <a:p>
            <a:pPr marL="457200" marR="0" lvl="1" indent="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B) Camp key 3 is given a “Program cost” budget, basically how much can be spent on program supplies per scout. All other costs are not a concern of the camp staff but are managed by the council.</a:t>
            </a:r>
            <a:endParaRPr dirty="0"/>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457200" marR="0" lvl="1" indent="0" algn="ctr" rtl="0">
              <a:lnSpc>
                <a:spcPct val="90000"/>
              </a:lnSpc>
              <a:spcBef>
                <a:spcPts val="500"/>
              </a:spcBef>
              <a:spcAft>
                <a:spcPts val="0"/>
              </a:spcAft>
              <a:buClr>
                <a:schemeClr val="dk1"/>
              </a:buClr>
              <a:buSzPts val="2400"/>
              <a:buFont typeface="Arial"/>
              <a:buNone/>
            </a:pPr>
            <a:r>
              <a:rPr lang="en-US" sz="2400" b="0" i="0" u="none" strike="noStrike" cap="none" dirty="0">
                <a:solidFill>
                  <a:schemeClr val="dk1"/>
                </a:solidFill>
                <a:latin typeface="Calibri"/>
                <a:ea typeface="Calibri"/>
                <a:cs typeface="Calibri"/>
                <a:sym typeface="Calibri"/>
              </a:rPr>
              <a:t>Our council uses Method ____</a:t>
            </a:r>
            <a:endParaRPr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8" name="Google Shape;1208;p13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Budget Development </a:t>
            </a:r>
            <a:endParaRPr/>
          </a:p>
        </p:txBody>
      </p:sp>
      <p:sp>
        <p:nvSpPr>
          <p:cNvPr id="1209" name="Google Shape;1209;p132"/>
          <p:cNvSpPr txBox="1">
            <a:spLocks noGrp="1"/>
          </p:cNvSpPr>
          <p:nvPr>
            <p:ph type="body" idx="1"/>
          </p:nvPr>
        </p:nvSpPr>
        <p:spPr>
          <a:xfrm>
            <a:off x="1625600" y="1827211"/>
            <a:ext cx="8458200" cy="4535489"/>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dirty="0"/>
              <a:t>Purchasing</a:t>
            </a:r>
            <a:endParaRPr dirty="0"/>
          </a:p>
          <a:p>
            <a:pPr lvl="1">
              <a:lnSpc>
                <a:spcPct val="90000"/>
              </a:lnSpc>
              <a:spcAft>
                <a:spcPts val="0"/>
              </a:spcAft>
              <a:buClr>
                <a:schemeClr val="dk1"/>
              </a:buClr>
              <a:buSzPts val="2400"/>
            </a:pPr>
            <a:r>
              <a:rPr lang="en-US" dirty="0"/>
              <a:t>Bulk ordering of T-shirts, crafts, program supplies across all camps?</a:t>
            </a:r>
            <a:endParaRPr dirty="0"/>
          </a:p>
          <a:p>
            <a:pPr lvl="1">
              <a:lnSpc>
                <a:spcPct val="90000"/>
              </a:lnSpc>
              <a:spcAft>
                <a:spcPts val="0"/>
              </a:spcAft>
              <a:buClr>
                <a:schemeClr val="dk1"/>
              </a:buClr>
              <a:buSzPts val="2400"/>
            </a:pPr>
            <a:r>
              <a:rPr lang="en-US" dirty="0"/>
              <a:t>Who can order material? What is the approval procedure? Do you use purchase orders, or is reimbursement approved?</a:t>
            </a:r>
            <a:endParaRPr dirty="0"/>
          </a:p>
          <a:p>
            <a:pPr lvl="1">
              <a:lnSpc>
                <a:spcPct val="90000"/>
              </a:lnSpc>
              <a:spcAft>
                <a:spcPts val="0"/>
              </a:spcAft>
              <a:buClr>
                <a:schemeClr val="dk1"/>
              </a:buClr>
              <a:buSzPts val="2400"/>
            </a:pPr>
            <a:r>
              <a:rPr lang="en-US" dirty="0"/>
              <a:t>How is the trading post inventory purchased, tracked, and reconciled?</a:t>
            </a:r>
            <a:endParaRPr dirty="0"/>
          </a:p>
          <a:p>
            <a:pPr>
              <a:lnSpc>
                <a:spcPct val="90000"/>
              </a:lnSpc>
              <a:spcAft>
                <a:spcPts val="0"/>
              </a:spcAft>
              <a:buClr>
                <a:schemeClr val="dk1"/>
              </a:buClr>
              <a:buSzPts val="2800"/>
            </a:pPr>
            <a:r>
              <a:rPr lang="en-US" dirty="0"/>
              <a:t>Record Keeping</a:t>
            </a:r>
            <a:endParaRPr dirty="0"/>
          </a:p>
          <a:p>
            <a:pPr lvl="1">
              <a:lnSpc>
                <a:spcPct val="90000"/>
              </a:lnSpc>
              <a:spcAft>
                <a:spcPts val="0"/>
              </a:spcAft>
              <a:buClr>
                <a:schemeClr val="dk1"/>
              </a:buClr>
              <a:buSzPts val="2400"/>
            </a:pPr>
            <a:r>
              <a:rPr lang="en-US" dirty="0"/>
              <a:t>Track year-to-year expenses and income</a:t>
            </a:r>
            <a:endParaRPr dirty="0"/>
          </a:p>
          <a:p>
            <a:pPr lvl="1">
              <a:lnSpc>
                <a:spcPct val="90000"/>
              </a:lnSpc>
              <a:spcAft>
                <a:spcPts val="0"/>
              </a:spcAft>
              <a:buClr>
                <a:schemeClr val="dk1"/>
              </a:buClr>
              <a:buSzPts val="2400"/>
            </a:pPr>
            <a:r>
              <a:rPr lang="en-US" dirty="0"/>
              <a:t>Includes: registration, supply orders and expenses, post-season inventory of supplies and donations</a:t>
            </a:r>
            <a:endParaRPr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8" name="Google Shape;1208;p13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Budget Development </a:t>
            </a:r>
            <a:endParaRPr/>
          </a:p>
        </p:txBody>
      </p:sp>
      <p:sp>
        <p:nvSpPr>
          <p:cNvPr id="1209" name="Google Shape;1209;p132"/>
          <p:cNvSpPr txBox="1">
            <a:spLocks noGrp="1"/>
          </p:cNvSpPr>
          <p:nvPr>
            <p:ph type="body" idx="1"/>
          </p:nvPr>
        </p:nvSpPr>
        <p:spPr>
          <a:xfrm>
            <a:off x="1625600" y="1827211"/>
            <a:ext cx="8458200" cy="45354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And Finally – </a:t>
            </a:r>
          </a:p>
          <a:p>
            <a:pPr marL="0" lvl="0" indent="0" algn="l" rtl="0">
              <a:lnSpc>
                <a:spcPct val="90000"/>
              </a:lnSpc>
              <a:spcBef>
                <a:spcPts val="0"/>
              </a:spcBef>
              <a:spcAft>
                <a:spcPts val="0"/>
              </a:spcAft>
              <a:buClr>
                <a:schemeClr val="dk1"/>
              </a:buClr>
              <a:buSzPts val="2800"/>
              <a:buNone/>
            </a:pPr>
            <a:endParaRPr lang="en-US" dirty="0"/>
          </a:p>
          <a:p>
            <a:pPr indent="-457200">
              <a:spcBef>
                <a:spcPts val="0"/>
              </a:spcBef>
              <a:buSzPts val="2800"/>
            </a:pPr>
            <a:r>
              <a:rPr lang="en-US" dirty="0"/>
              <a:t>Final Reports To the Council Once Camp Is Over</a:t>
            </a:r>
          </a:p>
          <a:p>
            <a:pPr lvl="1" indent="-457200">
              <a:spcBef>
                <a:spcPts val="0"/>
              </a:spcBef>
              <a:buSzPts val="2800"/>
            </a:pPr>
            <a:r>
              <a:rPr lang="en-US" dirty="0"/>
              <a:t>Financial report of income and expenses</a:t>
            </a:r>
          </a:p>
          <a:p>
            <a:pPr lvl="1" indent="-457200">
              <a:spcBef>
                <a:spcPts val="0"/>
              </a:spcBef>
              <a:buSzPts val="2800"/>
            </a:pPr>
            <a:r>
              <a:rPr lang="en-US" dirty="0"/>
              <a:t>Itemized inventory of all program supplies, trading post stock, and other items.</a:t>
            </a:r>
          </a:p>
          <a:p>
            <a:pPr lvl="1" indent="-457200">
              <a:spcBef>
                <a:spcPts val="0"/>
              </a:spcBef>
              <a:buSzPts val="2800"/>
            </a:pPr>
            <a:endParaRPr dirty="0"/>
          </a:p>
        </p:txBody>
      </p:sp>
    </p:spTree>
    <p:extLst>
      <p:ext uri="{BB962C8B-B14F-4D97-AF65-F5344CB8AC3E}">
        <p14:creationId xmlns:p14="http://schemas.microsoft.com/office/powerpoint/2010/main" val="30663139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6" name="Google Shape;1216;p133"/>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General Expenses</a:t>
            </a:r>
            <a:endParaRPr dirty="0"/>
          </a:p>
        </p:txBody>
      </p:sp>
      <p:sp>
        <p:nvSpPr>
          <p:cNvPr id="1217" name="Google Shape;1217;p133"/>
          <p:cNvSpPr txBox="1">
            <a:spLocks noGrp="1"/>
          </p:cNvSpPr>
          <p:nvPr>
            <p:ph type="body" idx="1"/>
          </p:nvPr>
        </p:nvSpPr>
        <p:spPr>
          <a:xfrm>
            <a:off x="1600200" y="1371600"/>
            <a:ext cx="4038600" cy="4722022"/>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400"/>
              <a:buFont typeface="Arial" panose="020B0604020202020204" pitchFamily="34" charset="0"/>
              <a:buChar char="•"/>
            </a:pPr>
            <a:r>
              <a:rPr lang="en-US" sz="2400" dirty="0"/>
              <a:t>Fees / rentals</a:t>
            </a:r>
            <a:endParaRPr dirty="0"/>
          </a:p>
          <a:p>
            <a:pPr>
              <a:lnSpc>
                <a:spcPct val="90000"/>
              </a:lnSpc>
              <a:spcAft>
                <a:spcPts val="0"/>
              </a:spcAft>
              <a:buClr>
                <a:schemeClr val="dk1"/>
              </a:buClr>
              <a:buSzPts val="2400"/>
              <a:buFont typeface="Arial" panose="020B0604020202020204" pitchFamily="34" charset="0"/>
              <a:buChar char="•"/>
            </a:pPr>
            <a:r>
              <a:rPr lang="en-US" sz="2400" dirty="0"/>
              <a:t>Insurance</a:t>
            </a:r>
            <a:endParaRPr dirty="0"/>
          </a:p>
          <a:p>
            <a:pPr>
              <a:lnSpc>
                <a:spcPct val="90000"/>
              </a:lnSpc>
              <a:spcAft>
                <a:spcPts val="0"/>
              </a:spcAft>
              <a:buClr>
                <a:schemeClr val="dk1"/>
              </a:buClr>
              <a:buSzPts val="2400"/>
              <a:buFont typeface="Arial" panose="020B0604020202020204" pitchFamily="34" charset="0"/>
              <a:buChar char="•"/>
            </a:pPr>
            <a:r>
              <a:rPr lang="en-US" sz="2400" dirty="0"/>
              <a:t>Council Contingency</a:t>
            </a:r>
            <a:endParaRPr dirty="0"/>
          </a:p>
          <a:p>
            <a:pPr>
              <a:lnSpc>
                <a:spcPct val="90000"/>
              </a:lnSpc>
              <a:spcAft>
                <a:spcPts val="0"/>
              </a:spcAft>
              <a:buClr>
                <a:schemeClr val="dk1"/>
              </a:buClr>
              <a:buSzPts val="2400"/>
              <a:buFont typeface="Arial" panose="020B0604020202020204" pitchFamily="34" charset="0"/>
              <a:buChar char="•"/>
            </a:pPr>
            <a:r>
              <a:rPr lang="en-US" sz="2400" dirty="0"/>
              <a:t>Council Operating Fund</a:t>
            </a:r>
            <a:endParaRPr dirty="0"/>
          </a:p>
          <a:p>
            <a:pPr>
              <a:lnSpc>
                <a:spcPct val="90000"/>
              </a:lnSpc>
              <a:spcAft>
                <a:spcPts val="0"/>
              </a:spcAft>
              <a:buClr>
                <a:schemeClr val="dk1"/>
              </a:buClr>
              <a:buSzPts val="2400"/>
              <a:buFont typeface="Arial" panose="020B0604020202020204" pitchFamily="34" charset="0"/>
              <a:buChar char="•"/>
            </a:pPr>
            <a:r>
              <a:rPr lang="en-US" sz="2400" dirty="0"/>
              <a:t>Salaries</a:t>
            </a:r>
            <a:endParaRPr dirty="0"/>
          </a:p>
          <a:p>
            <a:pPr>
              <a:lnSpc>
                <a:spcPct val="90000"/>
              </a:lnSpc>
              <a:spcAft>
                <a:spcPts val="0"/>
              </a:spcAft>
              <a:buClr>
                <a:schemeClr val="dk1"/>
              </a:buClr>
              <a:buSzPts val="2400"/>
              <a:buFont typeface="Arial" panose="020B0604020202020204" pitchFamily="34" charset="0"/>
              <a:buChar char="•"/>
            </a:pPr>
            <a:r>
              <a:rPr lang="en-US" sz="2400" dirty="0"/>
              <a:t>Promotion &amp; Marketing</a:t>
            </a:r>
            <a:endParaRPr dirty="0"/>
          </a:p>
          <a:p>
            <a:pPr>
              <a:lnSpc>
                <a:spcPct val="90000"/>
              </a:lnSpc>
              <a:spcAft>
                <a:spcPts val="0"/>
              </a:spcAft>
              <a:buClr>
                <a:schemeClr val="dk1"/>
              </a:buClr>
              <a:buSzPts val="2400"/>
              <a:buFont typeface="Arial" panose="020B0604020202020204" pitchFamily="34" charset="0"/>
              <a:buChar char="•"/>
            </a:pPr>
            <a:r>
              <a:rPr lang="en-US" sz="2400" dirty="0"/>
              <a:t>Training (NCS, 1</a:t>
            </a:r>
            <a:r>
              <a:rPr lang="en-US" sz="2400" baseline="30000" dirty="0"/>
              <a:t>st</a:t>
            </a:r>
            <a:r>
              <a:rPr lang="en-US" sz="2400" dirty="0"/>
              <a:t> Aid, CPR)</a:t>
            </a:r>
            <a:endParaRPr dirty="0"/>
          </a:p>
          <a:p>
            <a:pPr>
              <a:lnSpc>
                <a:spcPct val="90000"/>
              </a:lnSpc>
              <a:spcAft>
                <a:spcPts val="0"/>
              </a:spcAft>
              <a:buClr>
                <a:schemeClr val="dk1"/>
              </a:buClr>
              <a:buSzPts val="2400"/>
              <a:buFont typeface="Arial" panose="020B0604020202020204" pitchFamily="34" charset="0"/>
              <a:buChar char="•"/>
            </a:pPr>
            <a:r>
              <a:rPr lang="en-US" sz="2400" dirty="0"/>
              <a:t>Medical Supplies</a:t>
            </a:r>
            <a:endParaRPr dirty="0"/>
          </a:p>
          <a:p>
            <a:pPr>
              <a:lnSpc>
                <a:spcPct val="90000"/>
              </a:lnSpc>
              <a:spcAft>
                <a:spcPts val="0"/>
              </a:spcAft>
              <a:buClr>
                <a:schemeClr val="dk1"/>
              </a:buClr>
              <a:buSzPts val="2400"/>
              <a:buFont typeface="Arial" panose="020B0604020202020204" pitchFamily="34" charset="0"/>
              <a:buChar char="•"/>
            </a:pPr>
            <a:r>
              <a:rPr lang="en-US" sz="2400" dirty="0"/>
              <a:t>Staff ID (T-shirts, hats, etc.)</a:t>
            </a:r>
            <a:endParaRPr dirty="0"/>
          </a:p>
        </p:txBody>
      </p:sp>
      <p:sp>
        <p:nvSpPr>
          <p:cNvPr id="1218" name="Google Shape;1218;p133"/>
          <p:cNvSpPr txBox="1"/>
          <p:nvPr/>
        </p:nvSpPr>
        <p:spPr>
          <a:xfrm>
            <a:off x="5943600" y="1516820"/>
            <a:ext cx="4038600" cy="472202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Office Supplies</a:t>
            </a:r>
            <a:endParaRPr sz="24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Telephones / Radios</a:t>
            </a:r>
            <a:endParaRPr sz="24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Food / catering</a:t>
            </a:r>
            <a:endParaRPr sz="24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Sanitation / Fuel</a:t>
            </a:r>
            <a:endParaRPr sz="24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Maintenance / repair</a:t>
            </a:r>
            <a:endParaRPr sz="24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Recognition items</a:t>
            </a:r>
            <a:endParaRPr sz="24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Travel / transportation</a:t>
            </a:r>
            <a:endParaRPr sz="24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Security</a:t>
            </a:r>
            <a:endParaRPr sz="24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Program</a:t>
            </a:r>
            <a:endParaRPr sz="2400" b="1" dirty="0">
              <a:solidFill>
                <a:srgbClr val="003F87"/>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13"/>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Day Camp Director</a:t>
            </a:r>
            <a:endParaRPr dirty="0"/>
          </a:p>
        </p:txBody>
      </p:sp>
      <p:sp>
        <p:nvSpPr>
          <p:cNvPr id="181" name="Google Shape;181;p13"/>
          <p:cNvSpPr txBox="1"/>
          <p:nvPr/>
        </p:nvSpPr>
        <p:spPr>
          <a:xfrm>
            <a:off x="1649027" y="1295400"/>
            <a:ext cx="10131425" cy="511903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Is responsible to the day camp advisor</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Supervises personnel and camp operations</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Recruits, interviews, and trains day camp staff</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Maintains the national standards</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With the camp advisor, is responsible for national accreditation</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With the camp advisor, is responsible for camp budget</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Creates staff organization chart</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With the camp advisor, is responsible for the emergency plan</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Implements the risk-management plan and the camper security plan</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Implements the program and supervises staff and program activities in accordance with approved policies during camp. (NCAP standard PD-112)</a:t>
            </a:r>
            <a:endParaRPr dirty="0"/>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Creates the menu and determines food costs</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Prepares the promotion plan</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Prepares the staff manual</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Develops check-in and orientation procedures</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Supervises the trading post and its staff</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Recognizes the staff and campers</a:t>
            </a:r>
            <a:endParaRPr sz="17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1700" dirty="0">
                <a:solidFill>
                  <a:schemeClr val="dk1"/>
                </a:solidFill>
                <a:latin typeface="Calibri"/>
                <a:ea typeface="Calibri"/>
                <a:cs typeface="Calibri"/>
                <a:sym typeface="Calibri"/>
              </a:rPr>
              <a:t>Prepares the evaluation at the end of camp</a:t>
            </a:r>
            <a:endParaRPr sz="1700" dirty="0">
              <a:solidFill>
                <a:schemeClr val="dk1"/>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5" name="Google Shape;1225;p134"/>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Program Expenses</a:t>
            </a:r>
            <a:endParaRPr/>
          </a:p>
        </p:txBody>
      </p:sp>
      <p:sp>
        <p:nvSpPr>
          <p:cNvPr id="1226" name="Google Shape;1226;p134"/>
          <p:cNvSpPr txBox="1">
            <a:spLocks noGrp="1"/>
          </p:cNvSpPr>
          <p:nvPr>
            <p:ph type="body" idx="1"/>
          </p:nvPr>
        </p:nvSpPr>
        <p:spPr>
          <a:xfrm>
            <a:off x="2019299" y="1634330"/>
            <a:ext cx="7109209" cy="4582335"/>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400"/>
            </a:pPr>
            <a:r>
              <a:rPr lang="en-US" sz="2400" dirty="0"/>
              <a:t>Leatherwork / crafts</a:t>
            </a:r>
            <a:endParaRPr dirty="0"/>
          </a:p>
          <a:p>
            <a:pPr>
              <a:lnSpc>
                <a:spcPct val="90000"/>
              </a:lnSpc>
              <a:spcAft>
                <a:spcPts val="0"/>
              </a:spcAft>
              <a:buClr>
                <a:schemeClr val="dk1"/>
              </a:buClr>
              <a:buSzPts val="2400"/>
            </a:pPr>
            <a:r>
              <a:rPr lang="en-US" sz="2400" dirty="0"/>
              <a:t>Ceremony / campfire</a:t>
            </a:r>
            <a:endParaRPr dirty="0"/>
          </a:p>
          <a:p>
            <a:pPr>
              <a:lnSpc>
                <a:spcPct val="90000"/>
              </a:lnSpc>
              <a:spcAft>
                <a:spcPts val="0"/>
              </a:spcAft>
              <a:buClr>
                <a:schemeClr val="dk1"/>
              </a:buClr>
              <a:buSzPts val="2400"/>
            </a:pPr>
            <a:r>
              <a:rPr lang="en-US" sz="2400" dirty="0"/>
              <a:t>Special programs</a:t>
            </a:r>
            <a:endParaRPr dirty="0"/>
          </a:p>
          <a:p>
            <a:pPr>
              <a:lnSpc>
                <a:spcPct val="90000"/>
              </a:lnSpc>
              <a:spcAft>
                <a:spcPts val="0"/>
              </a:spcAft>
              <a:buClr>
                <a:schemeClr val="dk1"/>
              </a:buClr>
              <a:buSzPts val="2400"/>
            </a:pPr>
            <a:r>
              <a:rPr lang="en-US" sz="2400" dirty="0"/>
              <a:t>Shooting Sports</a:t>
            </a:r>
            <a:endParaRPr dirty="0"/>
          </a:p>
          <a:p>
            <a:pPr>
              <a:lnSpc>
                <a:spcPct val="90000"/>
              </a:lnSpc>
              <a:spcAft>
                <a:spcPts val="0"/>
              </a:spcAft>
              <a:buClr>
                <a:schemeClr val="dk1"/>
              </a:buClr>
              <a:buSzPts val="2400"/>
            </a:pPr>
            <a:r>
              <a:rPr lang="en-US" sz="2400" dirty="0"/>
              <a:t>Awards &amp; Prizes</a:t>
            </a:r>
            <a:endParaRPr dirty="0"/>
          </a:p>
          <a:p>
            <a:pPr>
              <a:lnSpc>
                <a:spcPct val="90000"/>
              </a:lnSpc>
              <a:spcAft>
                <a:spcPts val="0"/>
              </a:spcAft>
              <a:buClr>
                <a:schemeClr val="dk1"/>
              </a:buClr>
              <a:buSzPts val="2400"/>
            </a:pPr>
            <a:r>
              <a:rPr lang="en-US" sz="2400" dirty="0"/>
              <a:t>Program Staff Training Costs</a:t>
            </a:r>
            <a:endParaRPr dirty="0"/>
          </a:p>
          <a:p>
            <a:pPr>
              <a:lnSpc>
                <a:spcPct val="90000"/>
              </a:lnSpc>
              <a:spcAft>
                <a:spcPts val="0"/>
              </a:spcAft>
              <a:buClr>
                <a:schemeClr val="dk1"/>
              </a:buClr>
              <a:buSzPts val="2400"/>
            </a:pPr>
            <a:r>
              <a:rPr lang="en-US" sz="2400" dirty="0"/>
              <a:t>Costumes</a:t>
            </a:r>
            <a:endParaRPr dirty="0"/>
          </a:p>
          <a:p>
            <a:pPr>
              <a:lnSpc>
                <a:spcPct val="90000"/>
              </a:lnSpc>
              <a:spcAft>
                <a:spcPts val="0"/>
              </a:spcAft>
              <a:buClr>
                <a:schemeClr val="dk1"/>
              </a:buClr>
              <a:buSzPts val="2400"/>
            </a:pPr>
            <a:r>
              <a:rPr lang="en-US" sz="2400" dirty="0"/>
              <a:t>Equipment replacement / depreciation</a:t>
            </a:r>
            <a:endParaRPr dirty="0"/>
          </a:p>
          <a:p>
            <a:pPr marL="228600" lvl="0" indent="-76200" algn="l" rtl="0">
              <a:lnSpc>
                <a:spcPct val="90000"/>
              </a:lnSpc>
              <a:spcBef>
                <a:spcPts val="1000"/>
              </a:spcBef>
              <a:spcAft>
                <a:spcPts val="0"/>
              </a:spcAft>
              <a:buClr>
                <a:schemeClr val="dk1"/>
              </a:buClr>
              <a:buSzPts val="2400"/>
              <a:buNone/>
            </a:pPr>
            <a:endParaRPr sz="2400" dirty="0"/>
          </a:p>
          <a:p>
            <a:pPr marL="0" lvl="0" indent="0" algn="ctr" rtl="0">
              <a:lnSpc>
                <a:spcPct val="90000"/>
              </a:lnSpc>
              <a:spcBef>
                <a:spcPts val="1000"/>
              </a:spcBef>
              <a:spcAft>
                <a:spcPts val="0"/>
              </a:spcAft>
              <a:buClr>
                <a:schemeClr val="dk1"/>
              </a:buClr>
              <a:buSzPts val="2400"/>
              <a:buNone/>
            </a:pPr>
            <a:r>
              <a:rPr lang="en-US" sz="2400" dirty="0"/>
              <a:t>Will you be sharing with other camps?</a:t>
            </a:r>
            <a:endParaRPr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3" name="Google Shape;1233;p135"/>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Variables</a:t>
            </a:r>
            <a:endParaRPr/>
          </a:p>
        </p:txBody>
      </p:sp>
      <p:sp>
        <p:nvSpPr>
          <p:cNvPr id="1234" name="Google Shape;1234;p135"/>
          <p:cNvSpPr txBox="1"/>
          <p:nvPr/>
        </p:nvSpPr>
        <p:spPr>
          <a:xfrm>
            <a:off x="1776255" y="1827211"/>
            <a:ext cx="8229600" cy="380844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May change right up to the day of camp</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Number of campers / staff</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Unforeseen costs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Replacement of tools or equipment</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800"/>
              <a:buFont typeface="Arial"/>
              <a:buNone/>
            </a:pPr>
            <a:r>
              <a:rPr lang="en-US" sz="2800">
                <a:solidFill>
                  <a:schemeClr val="dk1"/>
                </a:solidFill>
                <a:latin typeface="Calibri"/>
                <a:ea typeface="Calibri"/>
                <a:cs typeface="Calibri"/>
                <a:sym typeface="Calibri"/>
              </a:rPr>
              <a:t>What Else?</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41" name="Google Shape;1241;p136"/>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Council Financial Procedures</a:t>
            </a:r>
            <a:endParaRPr/>
          </a:p>
        </p:txBody>
      </p:sp>
      <p:sp>
        <p:nvSpPr>
          <p:cNvPr id="1242" name="Google Shape;1242;p136"/>
          <p:cNvSpPr txBox="1">
            <a:spLocks noGrp="1"/>
          </p:cNvSpPr>
          <p:nvPr>
            <p:ph type="body" idx="1"/>
          </p:nvPr>
        </p:nvSpPr>
        <p:spPr>
          <a:xfrm>
            <a:off x="1776255" y="1835941"/>
            <a:ext cx="4038600" cy="3808440"/>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buFont typeface="Arial" panose="020B0604020202020204" pitchFamily="34" charset="0"/>
              <a:buChar char="•"/>
            </a:pPr>
            <a:r>
              <a:rPr lang="en-US" dirty="0"/>
              <a:t>Handling Cash</a:t>
            </a:r>
            <a:endParaRPr dirty="0"/>
          </a:p>
          <a:p>
            <a:pPr>
              <a:lnSpc>
                <a:spcPct val="90000"/>
              </a:lnSpc>
              <a:spcAft>
                <a:spcPts val="0"/>
              </a:spcAft>
              <a:buClr>
                <a:schemeClr val="dk1"/>
              </a:buClr>
              <a:buSzPts val="2800"/>
              <a:buFont typeface="Arial" panose="020B0604020202020204" pitchFamily="34" charset="0"/>
              <a:buChar char="•"/>
            </a:pPr>
            <a:r>
              <a:rPr lang="en-US" dirty="0"/>
              <a:t>Credit Card, checks</a:t>
            </a:r>
            <a:endParaRPr dirty="0"/>
          </a:p>
          <a:p>
            <a:pPr>
              <a:lnSpc>
                <a:spcPct val="90000"/>
              </a:lnSpc>
              <a:spcAft>
                <a:spcPts val="0"/>
              </a:spcAft>
              <a:buClr>
                <a:schemeClr val="dk1"/>
              </a:buClr>
              <a:buSzPts val="2800"/>
              <a:buFont typeface="Arial" panose="020B0604020202020204" pitchFamily="34" charset="0"/>
              <a:buChar char="•"/>
            </a:pPr>
            <a:r>
              <a:rPr lang="en-US" dirty="0"/>
              <a:t>Purchase Orders</a:t>
            </a:r>
            <a:endParaRPr dirty="0"/>
          </a:p>
          <a:p>
            <a:pPr>
              <a:lnSpc>
                <a:spcPct val="90000"/>
              </a:lnSpc>
              <a:spcAft>
                <a:spcPts val="0"/>
              </a:spcAft>
              <a:buClr>
                <a:schemeClr val="dk1"/>
              </a:buClr>
              <a:buSzPts val="2800"/>
              <a:buFont typeface="Arial" panose="020B0604020202020204" pitchFamily="34" charset="0"/>
              <a:buChar char="•"/>
            </a:pPr>
            <a:r>
              <a:rPr lang="en-US" dirty="0"/>
              <a:t>Reimbursement</a:t>
            </a:r>
            <a:endParaRPr dirty="0"/>
          </a:p>
          <a:p>
            <a:pPr>
              <a:lnSpc>
                <a:spcPct val="90000"/>
              </a:lnSpc>
              <a:spcAft>
                <a:spcPts val="0"/>
              </a:spcAft>
              <a:buClr>
                <a:schemeClr val="dk1"/>
              </a:buClr>
              <a:buSzPts val="2800"/>
              <a:buFont typeface="Arial" panose="020B0604020202020204" pitchFamily="34" charset="0"/>
              <a:buChar char="•"/>
            </a:pPr>
            <a:r>
              <a:rPr lang="en-US" dirty="0"/>
              <a:t>Petty Cash</a:t>
            </a:r>
            <a:endParaRPr dirty="0"/>
          </a:p>
          <a:p>
            <a:pPr>
              <a:lnSpc>
                <a:spcPct val="90000"/>
              </a:lnSpc>
              <a:spcAft>
                <a:spcPts val="0"/>
              </a:spcAft>
              <a:buClr>
                <a:schemeClr val="dk1"/>
              </a:buClr>
              <a:buSzPts val="2800"/>
              <a:buFont typeface="Arial" panose="020B0604020202020204" pitchFamily="34" charset="0"/>
              <a:buChar char="•"/>
            </a:pPr>
            <a:r>
              <a:rPr lang="en-US" dirty="0"/>
              <a:t>Ordering Supplies</a:t>
            </a:r>
            <a:endParaRPr dirty="0"/>
          </a:p>
          <a:p>
            <a:pPr>
              <a:lnSpc>
                <a:spcPct val="90000"/>
              </a:lnSpc>
              <a:spcAft>
                <a:spcPts val="0"/>
              </a:spcAft>
              <a:buClr>
                <a:schemeClr val="dk1"/>
              </a:buClr>
              <a:buSzPts val="2800"/>
              <a:buFont typeface="Arial" panose="020B0604020202020204" pitchFamily="34" charset="0"/>
              <a:buChar char="•"/>
            </a:pPr>
            <a:r>
              <a:rPr lang="en-US" dirty="0"/>
              <a:t>Processing payments / refunds</a:t>
            </a:r>
            <a:endParaRPr dirty="0"/>
          </a:p>
        </p:txBody>
      </p:sp>
      <p:sp>
        <p:nvSpPr>
          <p:cNvPr id="1243" name="Google Shape;1243;p136"/>
          <p:cNvSpPr txBox="1"/>
          <p:nvPr/>
        </p:nvSpPr>
        <p:spPr>
          <a:xfrm>
            <a:off x="5967255" y="1815693"/>
            <a:ext cx="4038600" cy="380844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1" dirty="0">
                <a:solidFill>
                  <a:srgbClr val="003F87"/>
                </a:solidFill>
                <a:latin typeface="Arial" panose="020B0604020202020204" pitchFamily="34" charset="0"/>
                <a:ea typeface="Calibri"/>
                <a:cs typeface="Arial" panose="020B0604020202020204" pitchFamily="34" charset="0"/>
                <a:sym typeface="Calibri"/>
              </a:rPr>
              <a:t>Trading Post</a:t>
            </a:r>
            <a:endParaRPr sz="28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b="1" dirty="0">
                <a:solidFill>
                  <a:srgbClr val="003F87"/>
                </a:solidFill>
                <a:latin typeface="Arial" panose="020B0604020202020204" pitchFamily="34" charset="0"/>
                <a:ea typeface="Calibri"/>
                <a:cs typeface="Arial" panose="020B0604020202020204" pitchFamily="34" charset="0"/>
                <a:sym typeface="Calibri"/>
              </a:rPr>
              <a:t>Program Budgets</a:t>
            </a:r>
            <a:endParaRPr sz="28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b="1" dirty="0">
                <a:solidFill>
                  <a:srgbClr val="003F87"/>
                </a:solidFill>
                <a:latin typeface="Arial" panose="020B0604020202020204" pitchFamily="34" charset="0"/>
                <a:ea typeface="Calibri"/>
                <a:cs typeface="Arial" panose="020B0604020202020204" pitchFamily="34" charset="0"/>
                <a:sym typeface="Calibri"/>
              </a:rPr>
              <a:t>Inventory of Supplies</a:t>
            </a:r>
            <a:endParaRPr sz="28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b="1" dirty="0">
                <a:solidFill>
                  <a:srgbClr val="003F87"/>
                </a:solidFill>
                <a:latin typeface="Arial" panose="020B0604020202020204" pitchFamily="34" charset="0"/>
                <a:ea typeface="Calibri"/>
                <a:cs typeface="Arial" panose="020B0604020202020204" pitchFamily="34" charset="0"/>
                <a:sym typeface="Calibri"/>
              </a:rPr>
              <a:t>Vendor Contracts</a:t>
            </a:r>
            <a:endParaRPr sz="28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b="1" dirty="0">
                <a:solidFill>
                  <a:srgbClr val="003F87"/>
                </a:solidFill>
                <a:latin typeface="Arial" panose="020B0604020202020204" pitchFamily="34" charset="0"/>
                <a:ea typeface="Calibri"/>
                <a:cs typeface="Arial" panose="020B0604020202020204" pitchFamily="34" charset="0"/>
                <a:sym typeface="Calibri"/>
              </a:rPr>
              <a:t>Donations</a:t>
            </a:r>
            <a:endParaRPr sz="28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b="1" dirty="0">
                <a:solidFill>
                  <a:srgbClr val="003F87"/>
                </a:solidFill>
                <a:latin typeface="Arial" panose="020B0604020202020204" pitchFamily="34" charset="0"/>
                <a:ea typeface="Calibri"/>
                <a:cs typeface="Arial" panose="020B0604020202020204" pitchFamily="34" charset="0"/>
                <a:sym typeface="Calibri"/>
              </a:rPr>
              <a:t>Gifts-In-Kind</a:t>
            </a:r>
            <a:endParaRPr sz="2800" b="1" dirty="0">
              <a:solidFill>
                <a:srgbClr val="003F87"/>
              </a:solidFill>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b="1" dirty="0">
                <a:solidFill>
                  <a:srgbClr val="003F87"/>
                </a:solidFill>
                <a:latin typeface="Arial" panose="020B0604020202020204" pitchFamily="34" charset="0"/>
                <a:ea typeface="Calibri"/>
                <a:cs typeface="Arial" panose="020B0604020202020204" pitchFamily="34" charset="0"/>
                <a:sym typeface="Calibri"/>
              </a:rPr>
              <a:t>Payroll</a:t>
            </a:r>
            <a:endParaRPr sz="2800" b="1" dirty="0">
              <a:solidFill>
                <a:srgbClr val="003F87"/>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50" name="Google Shape;1250;p137"/>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Summary</a:t>
            </a:r>
            <a:endParaRPr/>
          </a:p>
        </p:txBody>
      </p:sp>
      <p:sp>
        <p:nvSpPr>
          <p:cNvPr id="1251" name="Google Shape;1251;p137"/>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fontScale="92500" lnSpcReduction="10000"/>
          </a:bodyPr>
          <a:lstStyle/>
          <a:p>
            <a:pPr lvl="0" algn="l" rtl="0">
              <a:lnSpc>
                <a:spcPct val="90000"/>
              </a:lnSpc>
              <a:spcBef>
                <a:spcPts val="0"/>
              </a:spcBef>
              <a:spcAft>
                <a:spcPts val="0"/>
              </a:spcAft>
              <a:buClr>
                <a:schemeClr val="dk1"/>
              </a:buClr>
              <a:buSzPts val="2800"/>
              <a:buFont typeface="Arial" panose="020B0604020202020204" pitchFamily="34" charset="0"/>
              <a:buChar char="•"/>
            </a:pPr>
            <a:r>
              <a:rPr lang="en-US" dirty="0"/>
              <a:t>It’s essential that the camp advisor, camp director, and program director communicate and work together on the camp budget</a:t>
            </a:r>
            <a:endParaRPr dirty="0"/>
          </a:p>
          <a:p>
            <a:pPr>
              <a:lnSpc>
                <a:spcPct val="90000"/>
              </a:lnSpc>
              <a:spcAft>
                <a:spcPts val="0"/>
              </a:spcAft>
              <a:buClr>
                <a:schemeClr val="dk1"/>
              </a:buClr>
              <a:buSzPts val="2800"/>
              <a:buFont typeface="Arial" panose="020B0604020202020204" pitchFamily="34" charset="0"/>
              <a:buChar char="•"/>
            </a:pPr>
            <a:endParaRPr dirty="0"/>
          </a:p>
          <a:p>
            <a:pPr lvl="0" algn="l" rtl="0">
              <a:lnSpc>
                <a:spcPct val="90000"/>
              </a:lnSpc>
              <a:spcBef>
                <a:spcPts val="1000"/>
              </a:spcBef>
              <a:spcAft>
                <a:spcPts val="0"/>
              </a:spcAft>
              <a:buClr>
                <a:schemeClr val="dk1"/>
              </a:buClr>
              <a:buSzPts val="2800"/>
              <a:buFont typeface="Arial" panose="020B0604020202020204" pitchFamily="34" charset="0"/>
              <a:buChar char="•"/>
            </a:pPr>
            <a:r>
              <a:rPr lang="en-US" dirty="0"/>
              <a:t>Communicate any budget constraints to directors to avoid surprises</a:t>
            </a:r>
            <a:endParaRPr dirty="0"/>
          </a:p>
          <a:p>
            <a:pPr marL="635000">
              <a:lnSpc>
                <a:spcPct val="90000"/>
              </a:lnSpc>
              <a:spcAft>
                <a:spcPts val="0"/>
              </a:spcAft>
              <a:buClr>
                <a:schemeClr val="dk1"/>
              </a:buClr>
              <a:buSzPts val="2800"/>
              <a:buFont typeface="Arial" panose="020B0604020202020204" pitchFamily="34" charset="0"/>
              <a:buChar char="•"/>
            </a:pPr>
            <a:endParaRPr dirty="0"/>
          </a:p>
          <a:p>
            <a:pPr lvl="0" algn="l" rtl="0">
              <a:lnSpc>
                <a:spcPct val="90000"/>
              </a:lnSpc>
              <a:spcBef>
                <a:spcPts val="1000"/>
              </a:spcBef>
              <a:spcAft>
                <a:spcPts val="0"/>
              </a:spcAft>
              <a:buClr>
                <a:schemeClr val="dk1"/>
              </a:buClr>
              <a:buSzPts val="2800"/>
              <a:buFont typeface="Arial" panose="020B0604020202020204" pitchFamily="34" charset="0"/>
              <a:buChar char="•"/>
            </a:pPr>
            <a:r>
              <a:rPr lang="en-US" dirty="0"/>
              <a:t>Maintain control! Each and every financial decision made affects your program</a:t>
            </a:r>
            <a:endParaRPr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8" name="Google Shape;1258;p138"/>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1259" name="Google Shape;1259;p138"/>
          <p:cNvSpPr txBox="1">
            <a:spLocks noGrp="1"/>
          </p:cNvSpPr>
          <p:nvPr>
            <p:ph type="body" idx="1"/>
          </p:nvPr>
        </p:nvSpPr>
        <p:spPr>
          <a:xfrm>
            <a:off x="838200" y="2151856"/>
            <a:ext cx="7467600" cy="4300337"/>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b="1" dirty="0"/>
              <a:t>RP-445, 854</a:t>
            </a:r>
            <a:endParaRPr dirty="0"/>
          </a:p>
          <a:p>
            <a:pPr>
              <a:lnSpc>
                <a:spcPct val="90000"/>
              </a:lnSpc>
              <a:spcAft>
                <a:spcPts val="0"/>
              </a:spcAft>
              <a:buClr>
                <a:schemeClr val="dk1"/>
              </a:buClr>
              <a:buSzPts val="2800"/>
            </a:pPr>
            <a:r>
              <a:rPr lang="en-US" b="1" dirty="0"/>
              <a:t>AO-806</a:t>
            </a:r>
            <a:endParaRPr dirty="0"/>
          </a:p>
        </p:txBody>
      </p:sp>
      <p:pic>
        <p:nvPicPr>
          <p:cNvPr id="2" name="Picture 1">
            <a:extLst>
              <a:ext uri="{FF2B5EF4-FFF2-40B4-BE49-F238E27FC236}">
                <a16:creationId xmlns:a16="http://schemas.microsoft.com/office/drawing/2014/main" id="{F856D9D5-E1FC-2906-D24B-BCF1663BA6A1}"/>
              </a:ext>
            </a:extLst>
          </p:cNvPr>
          <p:cNvPicPr>
            <a:picLocks noChangeAspect="1"/>
          </p:cNvPicPr>
          <p:nvPr/>
        </p:nvPicPr>
        <p:blipFill>
          <a:blip r:embed="rId3"/>
          <a:stretch>
            <a:fillRect/>
          </a:stretch>
        </p:blipFill>
        <p:spPr>
          <a:xfrm>
            <a:off x="7411065" y="1379600"/>
            <a:ext cx="2465039" cy="3200979"/>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39"/>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7" name="Google Shape;1267;p139" descr="A picture containing outdoor, person, tree, plant&#10;&#10;Description automatically generated"/>
          <p:cNvPicPr preferRelativeResize="0"/>
          <p:nvPr/>
        </p:nvPicPr>
        <p:blipFill rotWithShape="1">
          <a:blip r:embed="rId3">
            <a:alphaModFix/>
          </a:blip>
          <a:srcRect t="6865" b="8865"/>
          <a:stretch/>
        </p:blipFill>
        <p:spPr>
          <a:xfrm>
            <a:off x="20" y="-22"/>
            <a:ext cx="12191977" cy="6858022"/>
          </a:xfrm>
          <a:prstGeom prst="rect">
            <a:avLst/>
          </a:prstGeom>
          <a:noFill/>
          <a:ln>
            <a:noFill/>
          </a:ln>
        </p:spPr>
      </p:pic>
      <p:sp>
        <p:nvSpPr>
          <p:cNvPr id="1268" name="Google Shape;1268;p139"/>
          <p:cNvSpPr/>
          <p:nvPr/>
        </p:nvSpPr>
        <p:spPr>
          <a:xfrm rot="-5400000">
            <a:off x="-1103377"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9" name="Google Shape;1269;p139"/>
          <p:cNvSpPr txBox="1">
            <a:spLocks noGrp="1"/>
          </p:cNvSpPr>
          <p:nvPr>
            <p:ph type="title"/>
          </p:nvPr>
        </p:nvSpPr>
        <p:spPr>
          <a:xfrm>
            <a:off x="4412578" y="3288749"/>
            <a:ext cx="8890826" cy="356924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8000"/>
              <a:buFont typeface="Rockwell"/>
              <a:buNone/>
            </a:pPr>
            <a:r>
              <a:rPr lang="en-US" sz="8000" b="1" cap="none">
                <a:solidFill>
                  <a:srgbClr val="FFFFFF"/>
                </a:solidFill>
                <a:latin typeface="Rockwell"/>
                <a:ea typeface="Rockwell"/>
                <a:cs typeface="Rockwell"/>
                <a:sym typeface="Rockwell"/>
              </a:rPr>
              <a:t>PROMOTION AND MARKETING</a:t>
            </a:r>
            <a:endParaRPr/>
          </a:p>
        </p:txBody>
      </p:sp>
      <p:sp>
        <p:nvSpPr>
          <p:cNvPr id="1270" name="Google Shape;1270;p139"/>
          <p:cNvSpPr/>
          <p:nvPr/>
        </p:nvSpPr>
        <p:spPr>
          <a:xfrm rot="5400000">
            <a:off x="7540187"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7" name="Google Shape;1277;p140"/>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Promotion and Marketing</a:t>
            </a:r>
            <a:endParaRPr/>
          </a:p>
        </p:txBody>
      </p:sp>
      <p:sp>
        <p:nvSpPr>
          <p:cNvPr id="1278" name="Google Shape;1278;p140"/>
          <p:cNvSpPr txBox="1">
            <a:spLocks noGrp="1"/>
          </p:cNvSpPr>
          <p:nvPr>
            <p:ph type="body" idx="1"/>
          </p:nvPr>
        </p:nvSpPr>
        <p:spPr>
          <a:xfrm>
            <a:off x="1371599" y="1634330"/>
            <a:ext cx="9907745" cy="471567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dirty="0"/>
              <a:t>Learning Objectives:</a:t>
            </a:r>
            <a:endParaRPr dirty="0"/>
          </a:p>
          <a:p>
            <a:pPr>
              <a:lnSpc>
                <a:spcPct val="90000"/>
              </a:lnSpc>
              <a:spcAft>
                <a:spcPts val="0"/>
              </a:spcAft>
              <a:buClr>
                <a:schemeClr val="dk1"/>
              </a:buClr>
              <a:buSzPts val="2500"/>
            </a:pPr>
            <a:r>
              <a:rPr lang="en-US" sz="2500" i="1" dirty="0"/>
              <a:t>Describe the 7 elements in successful Cub Scout camp promotions and how the council will be assisting</a:t>
            </a:r>
            <a:endParaRPr i="1" dirty="0"/>
          </a:p>
          <a:p>
            <a:pPr>
              <a:lnSpc>
                <a:spcPct val="90000"/>
              </a:lnSpc>
              <a:spcAft>
                <a:spcPts val="0"/>
              </a:spcAft>
              <a:buClr>
                <a:schemeClr val="dk1"/>
              </a:buClr>
              <a:buSzPts val="2500"/>
            </a:pPr>
            <a:r>
              <a:rPr lang="en-US" sz="2500" i="1" dirty="0"/>
              <a:t>Explain why marketing materials should be directed to adult leaders, parents, and guardians, and what should be directed at youth</a:t>
            </a:r>
            <a:endParaRPr i="1" dirty="0"/>
          </a:p>
          <a:p>
            <a:pPr>
              <a:lnSpc>
                <a:spcPct val="90000"/>
              </a:lnSpc>
              <a:spcAft>
                <a:spcPts val="0"/>
              </a:spcAft>
              <a:buClr>
                <a:schemeClr val="dk1"/>
              </a:buClr>
              <a:buSzPts val="2500"/>
            </a:pPr>
            <a:r>
              <a:rPr lang="en-US" sz="2500" i="1" dirty="0"/>
              <a:t>Describe how to use the different tools used by your council for camp promotion</a:t>
            </a:r>
            <a:endParaRPr i="1" dirty="0"/>
          </a:p>
          <a:p>
            <a:pPr>
              <a:lnSpc>
                <a:spcPct val="90000"/>
              </a:lnSpc>
              <a:spcAft>
                <a:spcPts val="0"/>
              </a:spcAft>
              <a:buClr>
                <a:schemeClr val="dk1"/>
              </a:buClr>
              <a:buSzPts val="2500"/>
            </a:pPr>
            <a:r>
              <a:rPr lang="en-US" sz="2500" i="1" dirty="0"/>
              <a:t>Determine ways to overcome any negative reaction from last years camp</a:t>
            </a:r>
          </a:p>
          <a:p>
            <a:pPr>
              <a:lnSpc>
                <a:spcPct val="90000"/>
              </a:lnSpc>
              <a:spcAft>
                <a:spcPts val="0"/>
              </a:spcAft>
              <a:buClr>
                <a:schemeClr val="dk1"/>
              </a:buClr>
              <a:buSzPts val="2500"/>
            </a:pPr>
            <a:r>
              <a:rPr lang="en-US" sz="2500" i="1" dirty="0"/>
              <a:t>Explain how a camp survey can be helpful to the future of the camp.</a:t>
            </a:r>
            <a:endParaRPr i="1"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5" name="Google Shape;1285;p141"/>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Introduction </a:t>
            </a:r>
            <a:endParaRPr/>
          </a:p>
        </p:txBody>
      </p:sp>
      <p:sp>
        <p:nvSpPr>
          <p:cNvPr id="1286" name="Google Shape;1286;p141"/>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How will the council assist with promotion of your day camp?</a:t>
            </a:r>
            <a:endParaRPr dirty="0"/>
          </a:p>
          <a:p>
            <a:pPr>
              <a:lnSpc>
                <a:spcPct val="90000"/>
              </a:lnSpc>
              <a:spcAft>
                <a:spcPts val="0"/>
              </a:spcAft>
              <a:buClr>
                <a:schemeClr val="dk1"/>
              </a:buClr>
              <a:buSzPts val="2800"/>
            </a:pPr>
            <a:r>
              <a:rPr lang="en-US" dirty="0"/>
              <a:t>Remember that promotion is essential to having good participation at camp</a:t>
            </a:r>
            <a:endParaRPr dirty="0"/>
          </a:p>
          <a:p>
            <a:pPr>
              <a:lnSpc>
                <a:spcPct val="90000"/>
              </a:lnSpc>
              <a:spcAft>
                <a:spcPts val="0"/>
              </a:spcAft>
              <a:buClr>
                <a:schemeClr val="dk1"/>
              </a:buClr>
              <a:buSzPts val="1000"/>
            </a:pPr>
            <a:endParaRPr sz="1000" dirty="0"/>
          </a:p>
          <a:p>
            <a:pPr>
              <a:lnSpc>
                <a:spcPct val="90000"/>
              </a:lnSpc>
              <a:spcAft>
                <a:spcPts val="0"/>
              </a:spcAft>
              <a:buClr>
                <a:schemeClr val="dk1"/>
              </a:buClr>
              <a:buSzPts val="2800"/>
            </a:pPr>
            <a:r>
              <a:rPr lang="en-US" dirty="0"/>
              <a:t>Who will be in charge of each method of promotion?</a:t>
            </a:r>
            <a:endParaRP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3" name="Google Shape;1293;p14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Last Year’s Reputation</a:t>
            </a:r>
            <a:endParaRPr/>
          </a:p>
        </p:txBody>
      </p:sp>
      <p:sp>
        <p:nvSpPr>
          <p:cNvPr id="1294" name="Google Shape;1294;p142"/>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fontScale="77500" lnSpcReduction="20000"/>
          </a:bodyPr>
          <a:lstStyle/>
          <a:p>
            <a:pPr>
              <a:lnSpc>
                <a:spcPct val="90000"/>
              </a:lnSpc>
              <a:spcBef>
                <a:spcPts val="0"/>
              </a:spcBef>
              <a:spcAft>
                <a:spcPts val="0"/>
              </a:spcAft>
              <a:buClr>
                <a:schemeClr val="dk1"/>
              </a:buClr>
              <a:buSzPct val="100000"/>
            </a:pPr>
            <a:r>
              <a:rPr lang="en-US" dirty="0"/>
              <a:t>Next years promotion starts the first day of this year’s camp!</a:t>
            </a:r>
            <a:endParaRPr dirty="0"/>
          </a:p>
          <a:p>
            <a:pPr>
              <a:lnSpc>
                <a:spcPct val="90000"/>
              </a:lnSpc>
              <a:spcAft>
                <a:spcPts val="0"/>
              </a:spcAft>
              <a:buClr>
                <a:schemeClr val="dk1"/>
              </a:buClr>
              <a:buSzPct val="100000"/>
            </a:pPr>
            <a:r>
              <a:rPr lang="en-US" dirty="0"/>
              <a:t>The experience campers and leaders have this year will affect their desire to return next year.</a:t>
            </a:r>
            <a:endParaRPr dirty="0"/>
          </a:p>
          <a:p>
            <a:pPr>
              <a:lnSpc>
                <a:spcPct val="90000"/>
              </a:lnSpc>
              <a:spcAft>
                <a:spcPts val="0"/>
              </a:spcAft>
              <a:buClr>
                <a:schemeClr val="dk1"/>
              </a:buClr>
              <a:buSzPct val="100000"/>
            </a:pPr>
            <a:r>
              <a:rPr lang="en-US" dirty="0"/>
              <a:t>Will your promotion focus on some of the great things from last year, or will you be promoting the changes you made so camp will be even more fantastic?</a:t>
            </a:r>
            <a:endParaRPr dirty="0"/>
          </a:p>
          <a:p>
            <a:pPr>
              <a:lnSpc>
                <a:spcPct val="90000"/>
              </a:lnSpc>
              <a:spcAft>
                <a:spcPts val="0"/>
              </a:spcAft>
              <a:buClr>
                <a:schemeClr val="dk1"/>
              </a:buClr>
              <a:buSzPct val="100000"/>
            </a:pPr>
            <a:r>
              <a:rPr lang="en-US" dirty="0"/>
              <a:t>What were last year’s negatives? What’s the plan to correct them?</a:t>
            </a:r>
          </a:p>
          <a:p>
            <a:pPr>
              <a:lnSpc>
                <a:spcPct val="90000"/>
              </a:lnSpc>
              <a:spcAft>
                <a:spcPts val="0"/>
              </a:spcAft>
              <a:buClr>
                <a:schemeClr val="dk1"/>
              </a:buClr>
              <a:buSzPct val="100000"/>
            </a:pPr>
            <a:r>
              <a:rPr lang="en-US" dirty="0"/>
              <a:t>AO-809 states “The camp surveys its customers to assess satisfaction.”   What are your plans to conduct the survey?</a:t>
            </a:r>
            <a:endParaRPr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301" name="Google Shape;1301;p143"/>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Camp Plan </a:t>
            </a:r>
            <a:endParaRPr/>
          </a:p>
        </p:txBody>
      </p:sp>
      <p:sp>
        <p:nvSpPr>
          <p:cNvPr id="1302" name="Google Shape;1302;p143"/>
          <p:cNvSpPr txBox="1"/>
          <p:nvPr/>
        </p:nvSpPr>
        <p:spPr>
          <a:xfrm>
            <a:off x="1660358" y="1680492"/>
            <a:ext cx="9389444" cy="3998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3000"/>
              <a:buFont typeface="Arial"/>
              <a:buChar char="•"/>
            </a:pPr>
            <a:r>
              <a:rPr lang="en-US" sz="3000">
                <a:solidFill>
                  <a:schemeClr val="dk1"/>
                </a:solidFill>
                <a:latin typeface="Calibri"/>
                <a:ea typeface="Calibri"/>
                <a:cs typeface="Calibri"/>
                <a:sym typeface="Calibri"/>
              </a:rPr>
              <a:t>It’s hard to promote when you don’t know what’s happening</a:t>
            </a:r>
            <a:endParaRPr/>
          </a:p>
          <a:p>
            <a:pPr marL="228600" marR="0" lvl="0" indent="-228600" algn="l" rtl="0">
              <a:lnSpc>
                <a:spcPct val="90000"/>
              </a:lnSpc>
              <a:spcBef>
                <a:spcPts val="1000"/>
              </a:spcBef>
              <a:spcAft>
                <a:spcPts val="0"/>
              </a:spcAft>
              <a:buClr>
                <a:schemeClr val="dk1"/>
              </a:buClr>
              <a:buSzPts val="3000"/>
              <a:buFont typeface="Arial"/>
              <a:buChar char="•"/>
            </a:pPr>
            <a:r>
              <a:rPr lang="en-US" sz="3000">
                <a:solidFill>
                  <a:schemeClr val="dk1"/>
                </a:solidFill>
                <a:latin typeface="Calibri"/>
                <a:ea typeface="Calibri"/>
                <a:cs typeface="Calibri"/>
                <a:sym typeface="Calibri"/>
              </a:rPr>
              <a:t>Having a solid camp plan makes promotion easier. You don’t need every day planned, but you should have the overall plan in hand for promotions.</a:t>
            </a:r>
            <a:endParaRPr/>
          </a:p>
          <a:p>
            <a:pPr marL="228600" marR="0" lvl="0" indent="-228600" algn="l" rtl="0">
              <a:lnSpc>
                <a:spcPct val="90000"/>
              </a:lnSpc>
              <a:spcBef>
                <a:spcPts val="1000"/>
              </a:spcBef>
              <a:spcAft>
                <a:spcPts val="0"/>
              </a:spcAft>
              <a:buClr>
                <a:schemeClr val="dk1"/>
              </a:buClr>
              <a:buSzPts val="3000"/>
              <a:buFont typeface="Arial"/>
              <a:buChar char="•"/>
            </a:pPr>
            <a:r>
              <a:rPr lang="en-US" sz="3000">
                <a:solidFill>
                  <a:schemeClr val="dk1"/>
                </a:solidFill>
                <a:latin typeface="Calibri"/>
                <a:ea typeface="Calibri"/>
                <a:cs typeface="Calibri"/>
                <a:sym typeface="Calibri"/>
              </a:rPr>
              <a:t>Competence inspires confidence. Promote your camp as the greatest camp ever, be sure, and be proud!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8" name="Google Shape;188;p12"/>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Day Camp Staff Advisor</a:t>
            </a:r>
            <a:endParaRPr dirty="0"/>
          </a:p>
        </p:txBody>
      </p:sp>
      <p:sp>
        <p:nvSpPr>
          <p:cNvPr id="189" name="Google Shape;189;p12"/>
          <p:cNvSpPr txBox="1"/>
          <p:nvPr/>
        </p:nvSpPr>
        <p:spPr>
          <a:xfrm>
            <a:off x="1809750" y="1647031"/>
            <a:ext cx="9448800" cy="478592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Maintains the national standards at camp </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Maintains proper budget control </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Usually determines dates of operation</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Determines the staff salary chart and payroll</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Assists in creating and approves the camp staff organization chart</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Is aware of the emergency procedure plan</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Advises camp directors and program directors; communicates council-specific information to them</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With the camp director, is responsible for national accreditation</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Manages risk management and camper security plans</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Assists with camp problems</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Is responsible to the council for equipment and property</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Assists with the evaluation at the end of camp</a:t>
            </a:r>
            <a:endParaRPr sz="2200" dirty="0">
              <a:solidFill>
                <a:schemeClr val="dk1"/>
              </a:solidFill>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9" name="Google Shape;1309;p144"/>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Promotion Plan </a:t>
            </a:r>
            <a:endParaRPr/>
          </a:p>
        </p:txBody>
      </p:sp>
      <p:sp>
        <p:nvSpPr>
          <p:cNvPr id="1310" name="Google Shape;1310;p144"/>
          <p:cNvSpPr txBox="1">
            <a:spLocks noGrp="1"/>
          </p:cNvSpPr>
          <p:nvPr>
            <p:ph type="body" idx="1"/>
          </p:nvPr>
        </p:nvSpPr>
        <p:spPr>
          <a:xfrm>
            <a:off x="1905000" y="1680492"/>
            <a:ext cx="8229600"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dirty="0"/>
              <a:t>When will the promotion plan start? (not a few weeks before camp)</a:t>
            </a:r>
            <a:endParaRPr dirty="0"/>
          </a:p>
          <a:p>
            <a:pPr>
              <a:lnSpc>
                <a:spcPct val="90000"/>
              </a:lnSpc>
              <a:spcAft>
                <a:spcPts val="0"/>
              </a:spcAft>
              <a:buClr>
                <a:schemeClr val="dk1"/>
              </a:buClr>
              <a:buSzPts val="2800"/>
            </a:pPr>
            <a:r>
              <a:rPr lang="en-US" dirty="0"/>
              <a:t>Where will the plan be delivered? Pack Meetings? Roundtables, Cub Events?</a:t>
            </a:r>
            <a:endParaRPr dirty="0"/>
          </a:p>
          <a:p>
            <a:pPr>
              <a:lnSpc>
                <a:spcPct val="90000"/>
              </a:lnSpc>
              <a:spcAft>
                <a:spcPts val="0"/>
              </a:spcAft>
              <a:buClr>
                <a:schemeClr val="dk1"/>
              </a:buClr>
              <a:buSzPts val="2800"/>
            </a:pPr>
            <a:r>
              <a:rPr lang="en-US" dirty="0"/>
              <a:t>What materials do we need to promote?</a:t>
            </a:r>
            <a:endParaRPr dirty="0"/>
          </a:p>
          <a:p>
            <a:pPr>
              <a:lnSpc>
                <a:spcPct val="90000"/>
              </a:lnSpc>
              <a:spcAft>
                <a:spcPts val="0"/>
              </a:spcAft>
              <a:buClr>
                <a:schemeClr val="dk1"/>
              </a:buClr>
              <a:buSzPts val="2800"/>
            </a:pPr>
            <a:r>
              <a:rPr lang="en-US" dirty="0"/>
              <a:t>Can the council help, or will it be up to the Camp directors and staff?</a:t>
            </a:r>
            <a:endParaRPr dirty="0"/>
          </a:p>
          <a:p>
            <a:pPr>
              <a:lnSpc>
                <a:spcPct val="90000"/>
              </a:lnSpc>
              <a:spcAft>
                <a:spcPts val="0"/>
              </a:spcAft>
              <a:buClr>
                <a:schemeClr val="dk1"/>
              </a:buClr>
              <a:buSzPts val="2800"/>
            </a:pPr>
            <a:r>
              <a:rPr lang="en-US" dirty="0"/>
              <a:t>If social media used - who develops information?</a:t>
            </a:r>
            <a:endParaRPr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7" name="Google Shape;1317;p145"/>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Promotion Team </a:t>
            </a:r>
            <a:endParaRPr/>
          </a:p>
        </p:txBody>
      </p:sp>
      <p:sp>
        <p:nvSpPr>
          <p:cNvPr id="1318" name="Google Shape;1318;p145"/>
          <p:cNvSpPr txBox="1">
            <a:spLocks noGrp="1"/>
          </p:cNvSpPr>
          <p:nvPr>
            <p:ph type="body" idx="1"/>
          </p:nvPr>
        </p:nvSpPr>
        <p:spPr>
          <a:xfrm>
            <a:off x="1905000" y="1680492"/>
            <a:ext cx="8229600" cy="3998913"/>
          </a:xfrm>
          <a:prstGeom prst="rect">
            <a:avLst/>
          </a:prstGeom>
          <a:noFill/>
          <a:ln>
            <a:noFill/>
          </a:ln>
        </p:spPr>
        <p:txBody>
          <a:bodyPr spcFirstLastPara="1" wrap="square" lIns="91425" tIns="45700" rIns="91425" bIns="45700" anchor="t" anchorCtr="0">
            <a:normAutofit fontScale="92500"/>
          </a:bodyPr>
          <a:lstStyle/>
          <a:p>
            <a:pPr>
              <a:lnSpc>
                <a:spcPct val="90000"/>
              </a:lnSpc>
              <a:spcBef>
                <a:spcPts val="0"/>
              </a:spcBef>
              <a:spcAft>
                <a:spcPts val="0"/>
              </a:spcAft>
              <a:buClr>
                <a:schemeClr val="dk1"/>
              </a:buClr>
              <a:buSzPts val="2800"/>
            </a:pPr>
            <a:r>
              <a:rPr lang="en-US" dirty="0"/>
              <a:t>Recruit volunteers to help, including camp staff!</a:t>
            </a:r>
            <a:endParaRPr dirty="0"/>
          </a:p>
          <a:p>
            <a:pPr>
              <a:lnSpc>
                <a:spcPct val="90000"/>
              </a:lnSpc>
              <a:spcAft>
                <a:spcPts val="0"/>
              </a:spcAft>
              <a:buClr>
                <a:schemeClr val="dk1"/>
              </a:buClr>
              <a:buSzPts val="2800"/>
            </a:pPr>
            <a:r>
              <a:rPr lang="en-US" dirty="0"/>
              <a:t>Theme – related costumes, quick craft items</a:t>
            </a:r>
            <a:endParaRPr dirty="0"/>
          </a:p>
          <a:p>
            <a:pPr>
              <a:lnSpc>
                <a:spcPct val="90000"/>
              </a:lnSpc>
              <a:spcAft>
                <a:spcPts val="0"/>
              </a:spcAft>
              <a:buClr>
                <a:schemeClr val="dk1"/>
              </a:buClr>
              <a:buSzPts val="2800"/>
            </a:pPr>
            <a:r>
              <a:rPr lang="en-US" dirty="0"/>
              <a:t>Camp rap, song or skit to be performed at events and meetings</a:t>
            </a:r>
            <a:endParaRPr dirty="0"/>
          </a:p>
          <a:p>
            <a:pPr>
              <a:lnSpc>
                <a:spcPct val="90000"/>
              </a:lnSpc>
              <a:spcAft>
                <a:spcPts val="0"/>
              </a:spcAft>
              <a:buClr>
                <a:schemeClr val="dk1"/>
              </a:buClr>
              <a:buSzPts val="2800"/>
            </a:pPr>
            <a:r>
              <a:rPr lang="en-US" dirty="0"/>
              <a:t>Social Media </a:t>
            </a:r>
            <a:endParaRPr dirty="0"/>
          </a:p>
          <a:p>
            <a:pPr lvl="1">
              <a:lnSpc>
                <a:spcPct val="90000"/>
              </a:lnSpc>
              <a:spcAft>
                <a:spcPts val="0"/>
              </a:spcAft>
              <a:buClr>
                <a:schemeClr val="dk1"/>
              </a:buClr>
              <a:buSzPts val="2400"/>
            </a:pPr>
            <a:r>
              <a:rPr lang="en-US" dirty="0"/>
              <a:t>Council</a:t>
            </a:r>
            <a:endParaRPr dirty="0"/>
          </a:p>
          <a:p>
            <a:pPr lvl="1">
              <a:lnSpc>
                <a:spcPct val="90000"/>
              </a:lnSpc>
              <a:spcAft>
                <a:spcPts val="0"/>
              </a:spcAft>
              <a:buClr>
                <a:schemeClr val="dk1"/>
              </a:buClr>
              <a:buSzPts val="2400"/>
            </a:pPr>
            <a:r>
              <a:rPr lang="en-US" dirty="0"/>
              <a:t>District</a:t>
            </a:r>
            <a:endParaRPr dirty="0"/>
          </a:p>
          <a:p>
            <a:pPr lvl="1">
              <a:lnSpc>
                <a:spcPct val="90000"/>
              </a:lnSpc>
              <a:spcAft>
                <a:spcPts val="0"/>
              </a:spcAft>
              <a:buClr>
                <a:schemeClr val="dk1"/>
              </a:buClr>
              <a:buSzPts val="2400"/>
            </a:pPr>
            <a:r>
              <a:rPr lang="en-US" dirty="0"/>
              <a:t>Camp</a:t>
            </a:r>
            <a:endParaRPr dirty="0"/>
          </a:p>
          <a:p>
            <a:pPr>
              <a:lnSpc>
                <a:spcPct val="90000"/>
              </a:lnSpc>
              <a:spcAft>
                <a:spcPts val="0"/>
              </a:spcAft>
              <a:buClr>
                <a:schemeClr val="dk1"/>
              </a:buClr>
              <a:buSzPts val="2800"/>
            </a:pPr>
            <a:r>
              <a:rPr lang="en-US" dirty="0"/>
              <a:t>Who is reviewing material?</a:t>
            </a:r>
            <a:endParaRPr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5" name="Google Shape;1325;p146"/>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The Right Audience</a:t>
            </a:r>
            <a:endParaRPr/>
          </a:p>
        </p:txBody>
      </p:sp>
      <p:sp>
        <p:nvSpPr>
          <p:cNvPr id="1326" name="Google Shape;1326;p146"/>
          <p:cNvSpPr txBox="1">
            <a:spLocks noGrp="1"/>
          </p:cNvSpPr>
          <p:nvPr>
            <p:ph type="body" idx="1"/>
          </p:nvPr>
        </p:nvSpPr>
        <p:spPr>
          <a:xfrm>
            <a:off x="1905000" y="1680492"/>
            <a:ext cx="8229600" cy="4614430"/>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dirty="0"/>
              <a:t>Oriented towards adults</a:t>
            </a:r>
            <a:endParaRPr dirty="0"/>
          </a:p>
          <a:p>
            <a:pPr lvl="1">
              <a:lnSpc>
                <a:spcPct val="90000"/>
              </a:lnSpc>
              <a:spcAft>
                <a:spcPts val="0"/>
              </a:spcAft>
              <a:buClr>
                <a:schemeClr val="dk1"/>
              </a:buClr>
              <a:buSzPts val="2400"/>
            </a:pPr>
            <a:r>
              <a:rPr lang="en-US" dirty="0"/>
              <a:t>Make decisions for their Scouts</a:t>
            </a:r>
            <a:endParaRPr dirty="0"/>
          </a:p>
          <a:p>
            <a:pPr lvl="1">
              <a:lnSpc>
                <a:spcPct val="90000"/>
              </a:lnSpc>
              <a:spcAft>
                <a:spcPts val="0"/>
              </a:spcAft>
              <a:buClr>
                <a:schemeClr val="dk1"/>
              </a:buClr>
              <a:buSzPts val="2400"/>
            </a:pPr>
            <a:r>
              <a:rPr lang="en-US" dirty="0"/>
              <a:t>Flyers and other material geared towards adults</a:t>
            </a:r>
            <a:endParaRPr dirty="0"/>
          </a:p>
          <a:p>
            <a:pPr lvl="1">
              <a:lnSpc>
                <a:spcPct val="90000"/>
              </a:lnSpc>
              <a:spcAft>
                <a:spcPts val="0"/>
              </a:spcAft>
              <a:buClr>
                <a:schemeClr val="dk1"/>
              </a:buClr>
              <a:buSzPts val="2400"/>
            </a:pPr>
            <a:r>
              <a:rPr lang="en-US" dirty="0"/>
              <a:t>Include critical info 	</a:t>
            </a:r>
            <a:endParaRPr dirty="0"/>
          </a:p>
          <a:p>
            <a:pPr lvl="2">
              <a:lnSpc>
                <a:spcPct val="90000"/>
              </a:lnSpc>
              <a:spcAft>
                <a:spcPts val="0"/>
              </a:spcAft>
              <a:buClr>
                <a:schemeClr val="dk1"/>
              </a:buClr>
              <a:buSzPts val="2000"/>
            </a:pPr>
            <a:r>
              <a:rPr lang="en-US" dirty="0"/>
              <a:t>Place, Dates, Cost, Special events, etc.</a:t>
            </a:r>
            <a:endParaRPr dirty="0"/>
          </a:p>
          <a:p>
            <a:pPr lvl="2">
              <a:lnSpc>
                <a:spcPct val="90000"/>
              </a:lnSpc>
              <a:spcAft>
                <a:spcPts val="0"/>
              </a:spcAft>
              <a:buClr>
                <a:schemeClr val="dk1"/>
              </a:buClr>
              <a:buSzPts val="2000"/>
            </a:pPr>
            <a:r>
              <a:rPr lang="en-US" dirty="0"/>
              <a:t>Contact Info</a:t>
            </a:r>
            <a:endParaRPr dirty="0"/>
          </a:p>
          <a:p>
            <a:pPr>
              <a:lnSpc>
                <a:spcPct val="90000"/>
              </a:lnSpc>
              <a:spcAft>
                <a:spcPts val="0"/>
              </a:spcAft>
              <a:buClr>
                <a:schemeClr val="dk1"/>
              </a:buClr>
              <a:buSzPts val="2800"/>
            </a:pPr>
            <a:r>
              <a:rPr lang="en-US" dirty="0"/>
              <a:t>Built-In audience at Pack meetings</a:t>
            </a:r>
            <a:endParaRPr dirty="0"/>
          </a:p>
          <a:p>
            <a:pPr lvl="1">
              <a:lnSpc>
                <a:spcPct val="90000"/>
              </a:lnSpc>
              <a:spcAft>
                <a:spcPts val="0"/>
              </a:spcAft>
              <a:buClr>
                <a:schemeClr val="dk1"/>
              </a:buClr>
              <a:buSzPts val="2400"/>
            </a:pPr>
            <a:r>
              <a:rPr lang="en-US" dirty="0"/>
              <a:t>Don’t assume pack leadership is promoting</a:t>
            </a:r>
            <a:endParaRPr dirty="0"/>
          </a:p>
          <a:p>
            <a:pPr lvl="1">
              <a:lnSpc>
                <a:spcPct val="90000"/>
              </a:lnSpc>
              <a:spcAft>
                <a:spcPts val="0"/>
              </a:spcAft>
              <a:buClr>
                <a:schemeClr val="dk1"/>
              </a:buClr>
              <a:buSzPts val="2400"/>
            </a:pPr>
            <a:r>
              <a:rPr lang="en-US" dirty="0"/>
              <a:t>Promote strongly at larger packs and those who have supported in the past.</a:t>
            </a:r>
            <a:endParaRPr dirty="0"/>
          </a:p>
          <a:p>
            <a:pPr>
              <a:lnSpc>
                <a:spcPct val="90000"/>
              </a:lnSpc>
              <a:spcAft>
                <a:spcPts val="0"/>
              </a:spcAft>
              <a:buClr>
                <a:schemeClr val="dk1"/>
              </a:buClr>
              <a:buSzPts val="2800"/>
            </a:pPr>
            <a:r>
              <a:rPr lang="en-US" dirty="0"/>
              <a:t>Scout level as well</a:t>
            </a:r>
            <a:endParaRPr dirty="0"/>
          </a:p>
          <a:p>
            <a:pPr lvl="1">
              <a:lnSpc>
                <a:spcPct val="90000"/>
              </a:lnSpc>
              <a:spcAft>
                <a:spcPts val="0"/>
              </a:spcAft>
              <a:buClr>
                <a:schemeClr val="dk1"/>
              </a:buClr>
              <a:buSzPts val="2400"/>
            </a:pPr>
            <a:r>
              <a:rPr lang="en-US" dirty="0"/>
              <a:t>Games, activities to show how much fun camp is!</a:t>
            </a:r>
            <a:endParaRPr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3" name="Google Shape;1333;p147"/>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Promotional Material</a:t>
            </a:r>
            <a:endParaRPr/>
          </a:p>
        </p:txBody>
      </p:sp>
      <p:sp>
        <p:nvSpPr>
          <p:cNvPr id="1334" name="Google Shape;1334;p147"/>
          <p:cNvSpPr txBox="1"/>
          <p:nvPr/>
        </p:nvSpPr>
        <p:spPr>
          <a:xfrm>
            <a:off x="1776255" y="1942226"/>
            <a:ext cx="4038600" cy="3808500"/>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Promotion Team</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Websites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Social Media</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Eblast/email</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Fliers, brochures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Posters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Place Mats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Mailers</a:t>
            </a:r>
            <a:endParaRPr/>
          </a:p>
        </p:txBody>
      </p:sp>
      <p:sp>
        <p:nvSpPr>
          <p:cNvPr id="1335" name="Google Shape;1335;p147"/>
          <p:cNvSpPr txBox="1"/>
          <p:nvPr/>
        </p:nvSpPr>
        <p:spPr>
          <a:xfrm>
            <a:off x="6031630" y="1827201"/>
            <a:ext cx="4038600" cy="38085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Registration Packets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Videos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Pack Visits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Newsletters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Open House</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Cub Events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Local Service center</a:t>
            </a:r>
            <a:endParaRPr sz="2800">
              <a:solidFill>
                <a:schemeClr val="dk1"/>
              </a:solidFill>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148"/>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 Up Display Board</a:t>
            </a:r>
            <a:endParaRPr/>
          </a:p>
        </p:txBody>
      </p:sp>
      <p:sp>
        <p:nvSpPr>
          <p:cNvPr id="1343" name="Google Shape;1343;p148"/>
          <p:cNvSpPr txBox="1"/>
          <p:nvPr/>
        </p:nvSpPr>
        <p:spPr>
          <a:xfrm>
            <a:off x="1776254" y="1614075"/>
            <a:ext cx="9013665" cy="4411339"/>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All necessary information</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“On the Road” for promotion, take to meetings, events, etc.</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Nice to be able to see information in addition to hearing it.</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Humans need to be told more than once before they “hear” the information – multiple methods are needed to promote good communication.</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50" name="Google Shape;1350;p149"/>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Communication!</a:t>
            </a:r>
            <a:endParaRPr/>
          </a:p>
        </p:txBody>
      </p:sp>
      <p:sp>
        <p:nvSpPr>
          <p:cNvPr id="1351" name="Google Shape;1351;p149"/>
          <p:cNvSpPr txBox="1"/>
          <p:nvPr/>
        </p:nvSpPr>
        <p:spPr>
          <a:xfrm>
            <a:off x="1776254" y="1614075"/>
            <a:ext cx="9013665" cy="4411339"/>
          </a:xfrm>
          <a:prstGeom prst="rect">
            <a:avLst/>
          </a:prstGeom>
          <a:noFill/>
          <a:ln>
            <a:noFill/>
          </a:ln>
        </p:spPr>
        <p:txBody>
          <a:bodyPr spcFirstLastPara="1" wrap="square" lIns="91425" tIns="45700" rIns="91425" bIns="45700" anchor="t" anchorCtr="0">
            <a:noAutofit/>
          </a:bodyPr>
          <a:lstStyle/>
          <a:p>
            <a:pPr marL="228600" marR="0" lvl="0" indent="-227330" algn="l" rtl="0">
              <a:lnSpc>
                <a:spcPct val="70000"/>
              </a:lnSpc>
              <a:spcBef>
                <a:spcPts val="0"/>
              </a:spcBef>
              <a:spcAft>
                <a:spcPts val="0"/>
              </a:spcAft>
              <a:buClr>
                <a:schemeClr val="dk1"/>
              </a:buClr>
              <a:buSzPts val="2570"/>
              <a:buFont typeface="Arial"/>
              <a:buChar char="•"/>
            </a:pPr>
            <a:r>
              <a:rPr lang="en-US" sz="2570">
                <a:solidFill>
                  <a:schemeClr val="dk1"/>
                </a:solidFill>
                <a:latin typeface="Calibri"/>
                <a:ea typeface="Calibri"/>
                <a:cs typeface="Calibri"/>
                <a:sym typeface="Calibri"/>
              </a:rPr>
              <a:t>WHO can come?</a:t>
            </a:r>
            <a:endParaRPr sz="1485"/>
          </a:p>
          <a:p>
            <a:pPr marL="228600" marR="0" lvl="0" indent="-227330" algn="l" rtl="0">
              <a:lnSpc>
                <a:spcPct val="70000"/>
              </a:lnSpc>
              <a:spcBef>
                <a:spcPts val="1000"/>
              </a:spcBef>
              <a:spcAft>
                <a:spcPts val="0"/>
              </a:spcAft>
              <a:buClr>
                <a:schemeClr val="dk1"/>
              </a:buClr>
              <a:buSzPts val="2570"/>
              <a:buFont typeface="Arial"/>
              <a:buChar char="•"/>
            </a:pPr>
            <a:r>
              <a:rPr lang="en-US" sz="2570">
                <a:solidFill>
                  <a:schemeClr val="dk1"/>
                </a:solidFill>
                <a:latin typeface="Calibri"/>
                <a:ea typeface="Calibri"/>
                <a:cs typeface="Calibri"/>
                <a:sym typeface="Calibri"/>
              </a:rPr>
              <a:t>WHAT will you do?</a:t>
            </a:r>
            <a:endParaRPr sz="1485"/>
          </a:p>
          <a:p>
            <a:pPr marL="228600" marR="0" lvl="0" indent="-227330" algn="l" rtl="0">
              <a:lnSpc>
                <a:spcPct val="70000"/>
              </a:lnSpc>
              <a:spcBef>
                <a:spcPts val="1000"/>
              </a:spcBef>
              <a:spcAft>
                <a:spcPts val="0"/>
              </a:spcAft>
              <a:buClr>
                <a:schemeClr val="dk1"/>
              </a:buClr>
              <a:buSzPts val="2570"/>
              <a:buFont typeface="Arial"/>
              <a:buChar char="•"/>
            </a:pPr>
            <a:r>
              <a:rPr lang="en-US" sz="2570">
                <a:solidFill>
                  <a:schemeClr val="dk1"/>
                </a:solidFill>
                <a:latin typeface="Calibri"/>
                <a:ea typeface="Calibri"/>
                <a:cs typeface="Calibri"/>
                <a:sym typeface="Calibri"/>
              </a:rPr>
              <a:t>WHEN is the camp?</a:t>
            </a:r>
            <a:endParaRPr sz="1485"/>
          </a:p>
          <a:p>
            <a:pPr marL="228600" marR="0" lvl="0" indent="-227330" algn="l" rtl="0">
              <a:lnSpc>
                <a:spcPct val="70000"/>
              </a:lnSpc>
              <a:spcBef>
                <a:spcPts val="1000"/>
              </a:spcBef>
              <a:spcAft>
                <a:spcPts val="0"/>
              </a:spcAft>
              <a:buClr>
                <a:schemeClr val="dk1"/>
              </a:buClr>
              <a:buSzPts val="2570"/>
              <a:buFont typeface="Arial"/>
              <a:buChar char="•"/>
            </a:pPr>
            <a:r>
              <a:rPr lang="en-US" sz="2570">
                <a:solidFill>
                  <a:schemeClr val="dk1"/>
                </a:solidFill>
                <a:latin typeface="Calibri"/>
                <a:ea typeface="Calibri"/>
                <a:cs typeface="Calibri"/>
                <a:sym typeface="Calibri"/>
              </a:rPr>
              <a:t>WHERE is the camp?</a:t>
            </a:r>
            <a:endParaRPr sz="1485"/>
          </a:p>
          <a:p>
            <a:pPr marL="228600" marR="0" lvl="0" indent="-227330" algn="l" rtl="0">
              <a:lnSpc>
                <a:spcPct val="70000"/>
              </a:lnSpc>
              <a:spcBef>
                <a:spcPts val="1000"/>
              </a:spcBef>
              <a:spcAft>
                <a:spcPts val="0"/>
              </a:spcAft>
              <a:buClr>
                <a:schemeClr val="dk1"/>
              </a:buClr>
              <a:buSzPts val="2570"/>
              <a:buFont typeface="Arial"/>
              <a:buChar char="•"/>
            </a:pPr>
            <a:r>
              <a:rPr lang="en-US" sz="2570">
                <a:solidFill>
                  <a:schemeClr val="dk1"/>
                </a:solidFill>
                <a:latin typeface="Calibri"/>
                <a:ea typeface="Calibri"/>
                <a:cs typeface="Calibri"/>
                <a:sym typeface="Calibri"/>
              </a:rPr>
              <a:t>WHY should they attend?</a:t>
            </a:r>
            <a:endParaRPr sz="1485"/>
          </a:p>
          <a:p>
            <a:pPr marL="228600" marR="0" lvl="0" indent="-227330" algn="l" rtl="0">
              <a:lnSpc>
                <a:spcPct val="70000"/>
              </a:lnSpc>
              <a:spcBef>
                <a:spcPts val="1000"/>
              </a:spcBef>
              <a:spcAft>
                <a:spcPts val="0"/>
              </a:spcAft>
              <a:buClr>
                <a:schemeClr val="dk1"/>
              </a:buClr>
              <a:buSzPts val="2570"/>
              <a:buFont typeface="Arial"/>
              <a:buChar char="•"/>
            </a:pPr>
            <a:r>
              <a:rPr lang="en-US" sz="2570">
                <a:solidFill>
                  <a:schemeClr val="dk1"/>
                </a:solidFill>
                <a:latin typeface="Calibri"/>
                <a:ea typeface="Calibri"/>
                <a:cs typeface="Calibri"/>
                <a:sym typeface="Calibri"/>
              </a:rPr>
              <a:t>HOW to the sign up?</a:t>
            </a:r>
            <a:endParaRPr sz="1485"/>
          </a:p>
          <a:p>
            <a:pPr marL="228600" marR="0" lvl="0" indent="-227330" algn="l" rtl="0">
              <a:lnSpc>
                <a:spcPct val="70000"/>
              </a:lnSpc>
              <a:spcBef>
                <a:spcPts val="1000"/>
              </a:spcBef>
              <a:spcAft>
                <a:spcPts val="0"/>
              </a:spcAft>
              <a:buClr>
                <a:schemeClr val="dk1"/>
              </a:buClr>
              <a:buSzPts val="2570"/>
              <a:buFont typeface="Arial"/>
              <a:buChar char="•"/>
            </a:pPr>
            <a:r>
              <a:rPr lang="en-US" sz="2570">
                <a:solidFill>
                  <a:schemeClr val="dk1"/>
                </a:solidFill>
                <a:latin typeface="Calibri"/>
                <a:ea typeface="Calibri"/>
                <a:cs typeface="Calibri"/>
                <a:sym typeface="Calibri"/>
              </a:rPr>
              <a:t>HOW can parents/leaders help?</a:t>
            </a:r>
            <a:endParaRPr sz="1485"/>
          </a:p>
          <a:p>
            <a:pPr marL="228600" marR="0" lvl="0" indent="-64135" algn="l" rtl="0">
              <a:lnSpc>
                <a:spcPct val="70000"/>
              </a:lnSpc>
              <a:spcBef>
                <a:spcPts val="1000"/>
              </a:spcBef>
              <a:spcAft>
                <a:spcPts val="0"/>
              </a:spcAft>
              <a:buClr>
                <a:schemeClr val="dk1"/>
              </a:buClr>
              <a:buSzPts val="2170"/>
              <a:buFont typeface="Arial"/>
              <a:buNone/>
            </a:pPr>
            <a:endParaRPr sz="257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SzPts val="852"/>
              <a:buNone/>
            </a:pPr>
            <a:r>
              <a:rPr lang="en-US" sz="2570">
                <a:solidFill>
                  <a:schemeClr val="dk1"/>
                </a:solidFill>
                <a:latin typeface="Calibri"/>
                <a:ea typeface="Calibri"/>
                <a:cs typeface="Calibri"/>
                <a:sym typeface="Calibri"/>
              </a:rPr>
              <a:t>Accurate, Interesting – they can’t register if they don’t know about it!</a:t>
            </a:r>
            <a:endParaRPr sz="257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SzPts val="852"/>
              <a:buNone/>
            </a:pPr>
            <a:endParaRPr sz="257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SzPts val="852"/>
              <a:buNone/>
            </a:pPr>
            <a:r>
              <a:rPr lang="en-US" sz="2570">
                <a:solidFill>
                  <a:schemeClr val="dk1"/>
                </a:solidFill>
                <a:latin typeface="Calibri"/>
                <a:ea typeface="Calibri"/>
                <a:cs typeface="Calibri"/>
                <a:sym typeface="Calibri"/>
              </a:rPr>
              <a:t>Consider using QR codes to register.</a:t>
            </a:r>
            <a:endParaRPr sz="3070">
              <a:solidFill>
                <a:schemeClr val="dk1"/>
              </a:solidFill>
              <a:latin typeface="Calibri"/>
              <a:ea typeface="Calibri"/>
              <a:cs typeface="Calibri"/>
              <a:sym typeface="Calibri"/>
            </a:endParaRPr>
          </a:p>
          <a:p>
            <a:pPr marL="457200" marR="0" lvl="0" indent="0" algn="l" rtl="0">
              <a:lnSpc>
                <a:spcPct val="70000"/>
              </a:lnSpc>
              <a:spcBef>
                <a:spcPts val="1000"/>
              </a:spcBef>
              <a:spcAft>
                <a:spcPts val="0"/>
              </a:spcAft>
              <a:buSzPts val="852"/>
              <a:buNone/>
            </a:pPr>
            <a:endParaRPr sz="2570">
              <a:solidFill>
                <a:schemeClr val="dk1"/>
              </a:solidFill>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8" name="Google Shape;1358;p150"/>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Summary</a:t>
            </a:r>
            <a:endParaRPr/>
          </a:p>
        </p:txBody>
      </p:sp>
      <p:sp>
        <p:nvSpPr>
          <p:cNvPr id="1359" name="Google Shape;1359;p150"/>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How will the Council help promote?</a:t>
            </a:r>
            <a:endParaRPr dirty="0"/>
          </a:p>
          <a:p>
            <a:pPr>
              <a:lnSpc>
                <a:spcPct val="90000"/>
              </a:lnSpc>
              <a:spcAft>
                <a:spcPts val="0"/>
              </a:spcAft>
              <a:buClr>
                <a:schemeClr val="dk1"/>
              </a:buClr>
              <a:buSzPts val="2800"/>
            </a:pPr>
            <a:r>
              <a:rPr lang="en-US" dirty="0"/>
              <a:t>What information is needed?</a:t>
            </a:r>
            <a:endParaRPr dirty="0"/>
          </a:p>
          <a:p>
            <a:pPr>
              <a:lnSpc>
                <a:spcPct val="90000"/>
              </a:lnSpc>
              <a:spcAft>
                <a:spcPts val="0"/>
              </a:spcAft>
              <a:buClr>
                <a:schemeClr val="dk1"/>
              </a:buClr>
              <a:buSzPts val="2800"/>
            </a:pPr>
            <a:r>
              <a:rPr lang="en-US" dirty="0"/>
              <a:t>Who will build the promotional information?</a:t>
            </a:r>
            <a:endParaRPr dirty="0"/>
          </a:p>
          <a:p>
            <a:pPr>
              <a:lnSpc>
                <a:spcPct val="90000"/>
              </a:lnSpc>
              <a:spcAft>
                <a:spcPts val="0"/>
              </a:spcAft>
              <a:buClr>
                <a:schemeClr val="dk1"/>
              </a:buClr>
              <a:buSzPts val="2800"/>
            </a:pPr>
            <a:r>
              <a:rPr lang="en-US" dirty="0"/>
              <a:t>What is our timeline?</a:t>
            </a:r>
            <a:endParaRPr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6" name="Google Shape;1366;p151"/>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1367" name="Google Shape;1367;p151"/>
          <p:cNvSpPr txBox="1">
            <a:spLocks noGrp="1"/>
          </p:cNvSpPr>
          <p:nvPr>
            <p:ph type="body" idx="1"/>
          </p:nvPr>
        </p:nvSpPr>
        <p:spPr>
          <a:xfrm>
            <a:off x="838200" y="2228056"/>
            <a:ext cx="7467600" cy="43002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b="1" dirty="0"/>
              <a:t>RP-151</a:t>
            </a:r>
          </a:p>
          <a:p>
            <a:pPr>
              <a:lnSpc>
                <a:spcPct val="90000"/>
              </a:lnSpc>
              <a:spcBef>
                <a:spcPts val="0"/>
              </a:spcBef>
              <a:spcAft>
                <a:spcPts val="0"/>
              </a:spcAft>
              <a:buClr>
                <a:schemeClr val="dk1"/>
              </a:buClr>
              <a:buSzPts val="2800"/>
            </a:pPr>
            <a:r>
              <a:rPr lang="en-US" b="1" dirty="0"/>
              <a:t>AO-809</a:t>
            </a:r>
            <a:endParaRPr dirty="0"/>
          </a:p>
        </p:txBody>
      </p:sp>
      <p:pic>
        <p:nvPicPr>
          <p:cNvPr id="2" name="Picture 1">
            <a:extLst>
              <a:ext uri="{FF2B5EF4-FFF2-40B4-BE49-F238E27FC236}">
                <a16:creationId xmlns:a16="http://schemas.microsoft.com/office/drawing/2014/main" id="{C27CFF82-2367-FA82-BD73-782E09F84E8F}"/>
              </a:ext>
            </a:extLst>
          </p:cNvPr>
          <p:cNvPicPr>
            <a:picLocks noChangeAspect="1"/>
          </p:cNvPicPr>
          <p:nvPr/>
        </p:nvPicPr>
        <p:blipFill>
          <a:blip r:embed="rId3"/>
          <a:stretch>
            <a:fillRect/>
          </a:stretch>
        </p:blipFill>
        <p:spPr>
          <a:xfrm>
            <a:off x="7846142" y="1285575"/>
            <a:ext cx="2583025" cy="335419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152"/>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75" name="Google Shape;1375;p152" descr="A picture containing grass, person, outdoor, child&#10;&#10;Description automatically generated"/>
          <p:cNvPicPr preferRelativeResize="0"/>
          <p:nvPr/>
        </p:nvPicPr>
        <p:blipFill rotWithShape="1">
          <a:blip r:embed="rId3">
            <a:alphaModFix/>
          </a:blip>
          <a:srcRect b="15730"/>
          <a:stretch/>
        </p:blipFill>
        <p:spPr>
          <a:xfrm>
            <a:off x="-3047" y="10"/>
            <a:ext cx="12191999" cy="6857990"/>
          </a:xfrm>
          <a:prstGeom prst="rect">
            <a:avLst/>
          </a:prstGeom>
          <a:noFill/>
          <a:ln>
            <a:noFill/>
          </a:ln>
        </p:spPr>
      </p:pic>
      <p:sp>
        <p:nvSpPr>
          <p:cNvPr id="1376" name="Google Shape;1376;p152"/>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7" name="Google Shape;1377;p152"/>
          <p:cNvSpPr txBox="1">
            <a:spLocks noGrp="1"/>
          </p:cNvSpPr>
          <p:nvPr>
            <p:ph type="title"/>
          </p:nvPr>
        </p:nvSpPr>
        <p:spPr>
          <a:xfrm>
            <a:off x="1933621" y="2617155"/>
            <a:ext cx="9217598" cy="357477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Rockwell"/>
              <a:buNone/>
            </a:pPr>
            <a:r>
              <a:rPr lang="en-US" sz="5200" b="1" cap="none">
                <a:solidFill>
                  <a:srgbClr val="FFFFFF"/>
                </a:solidFill>
                <a:latin typeface="Rockwell"/>
                <a:ea typeface="Rockwell"/>
                <a:cs typeface="Rockwell"/>
                <a:sym typeface="Rockwell"/>
              </a:rPr>
              <a:t>TRADING POSTS AT DAY CAMP</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4" name="Google Shape;1384;p153"/>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Trading Posts at Day Camp</a:t>
            </a:r>
            <a:endParaRPr/>
          </a:p>
        </p:txBody>
      </p:sp>
      <p:sp>
        <p:nvSpPr>
          <p:cNvPr id="1385" name="Google Shape;1385;p153"/>
          <p:cNvSpPr txBox="1">
            <a:spLocks noGrp="1"/>
          </p:cNvSpPr>
          <p:nvPr>
            <p:ph type="body" idx="1"/>
          </p:nvPr>
        </p:nvSpPr>
        <p:spPr>
          <a:xfrm>
            <a:off x="1371599" y="1634330"/>
            <a:ext cx="9907745" cy="47156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Learning Objectives:</a:t>
            </a:r>
            <a:endParaRPr dirty="0"/>
          </a:p>
          <a:p>
            <a:pPr marL="228600" lvl="0" indent="-228600" algn="l" rtl="0">
              <a:lnSpc>
                <a:spcPct val="90000"/>
              </a:lnSpc>
              <a:spcBef>
                <a:spcPts val="1000"/>
              </a:spcBef>
              <a:spcAft>
                <a:spcPts val="0"/>
              </a:spcAft>
              <a:buClr>
                <a:schemeClr val="dk1"/>
              </a:buClr>
              <a:buSzPts val="2500"/>
              <a:buChar char="•"/>
            </a:pPr>
            <a:r>
              <a:rPr lang="en-US" sz="2500" i="1" dirty="0"/>
              <a:t>Illustrate the fiscal impact on the camp and council from a successful camp trading post</a:t>
            </a:r>
            <a:endParaRPr i="1" dirty="0"/>
          </a:p>
          <a:p>
            <a:pPr marL="228600" lvl="0" indent="-228600" algn="l" rtl="0">
              <a:lnSpc>
                <a:spcPct val="90000"/>
              </a:lnSpc>
              <a:spcBef>
                <a:spcPts val="1000"/>
              </a:spcBef>
              <a:spcAft>
                <a:spcPts val="0"/>
              </a:spcAft>
              <a:buClr>
                <a:schemeClr val="dk1"/>
              </a:buClr>
              <a:buSzPts val="2500"/>
              <a:buChar char="•"/>
            </a:pPr>
            <a:r>
              <a:rPr lang="en-US" sz="2500" i="1" dirty="0"/>
              <a:t>Explain that a trading post is a service, and parents, leaders, campers, visitors, and staff expect to have the opportunity to purchase camp-related items there.</a:t>
            </a:r>
            <a:endParaRPr i="1" dirty="0"/>
          </a:p>
          <a:p>
            <a:pPr marL="228600" lvl="0" indent="-228600" algn="l" rtl="0">
              <a:lnSpc>
                <a:spcPct val="90000"/>
              </a:lnSpc>
              <a:spcBef>
                <a:spcPts val="1000"/>
              </a:spcBef>
              <a:spcAft>
                <a:spcPts val="0"/>
              </a:spcAft>
              <a:buClr>
                <a:schemeClr val="dk1"/>
              </a:buClr>
              <a:buSzPts val="2500"/>
              <a:buChar char="•"/>
            </a:pPr>
            <a:r>
              <a:rPr lang="en-US" sz="2500" i="1" dirty="0"/>
              <a:t>Show how the trading post can be used as a mechanism to help deliver the camp theme.</a:t>
            </a:r>
            <a:endParaRPr i="1" dirty="0"/>
          </a:p>
          <a:p>
            <a:pPr marL="228600" lvl="0" indent="-228600" algn="l" rtl="0">
              <a:lnSpc>
                <a:spcPct val="90000"/>
              </a:lnSpc>
              <a:spcBef>
                <a:spcPts val="1000"/>
              </a:spcBef>
              <a:spcAft>
                <a:spcPts val="0"/>
              </a:spcAft>
              <a:buClr>
                <a:schemeClr val="dk1"/>
              </a:buClr>
              <a:buSzPts val="2500"/>
              <a:buChar char="•"/>
            </a:pPr>
            <a:r>
              <a:rPr lang="en-US" sz="2500" i="1" dirty="0"/>
              <a:t>Identify procedures  to order, price, display, and sell merchandise</a:t>
            </a:r>
            <a:endParaRPr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6" name="Google Shape;196;p14"/>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Day Camp Program Director</a:t>
            </a:r>
            <a:endParaRPr/>
          </a:p>
        </p:txBody>
      </p:sp>
      <p:sp>
        <p:nvSpPr>
          <p:cNvPr id="197" name="Google Shape;197;p14"/>
          <p:cNvSpPr txBox="1"/>
          <p:nvPr/>
        </p:nvSpPr>
        <p:spPr>
          <a:xfrm>
            <a:off x="1905000" y="1732336"/>
            <a:ext cx="9093200" cy="442364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Is responsible to the camp director </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Assists with promotion of the camp</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With the camp director, recruits, interviews, and trains program staff</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Creates the program staff organization chart</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Prepares schedules, including den formations and rotation schedules</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Prepares the program budget</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Understands and supports the emergency plan</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Maintains inventories of program supplies</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Provides program stations and activities</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Develops the theme for the camp</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Provides ceremonies, campfire, and mealtime programs</a:t>
            </a:r>
            <a:endParaRPr sz="220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a:solidFill>
                  <a:schemeClr val="dk1"/>
                </a:solidFill>
                <a:latin typeface="Calibri"/>
                <a:ea typeface="Calibri"/>
                <a:cs typeface="Calibri"/>
                <a:sym typeface="Calibri"/>
              </a:rPr>
              <a:t>Evaluates program effectiveness</a:t>
            </a:r>
            <a:endParaRPr sz="2200">
              <a:solidFill>
                <a:schemeClr val="dk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2" name="Google Shape;1392;p154"/>
          <p:cNvSpPr txBox="1">
            <a:spLocks noGrp="1"/>
          </p:cNvSpPr>
          <p:nvPr>
            <p:ph type="title"/>
          </p:nvPr>
        </p:nvSpPr>
        <p:spPr>
          <a:xfrm>
            <a:off x="1905000" y="3849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Trading Posts at Day Camp</a:t>
            </a:r>
            <a:endParaRPr/>
          </a:p>
        </p:txBody>
      </p:sp>
      <p:sp>
        <p:nvSpPr>
          <p:cNvPr id="1393" name="Google Shape;1393;p154"/>
          <p:cNvSpPr txBox="1">
            <a:spLocks noGrp="1"/>
          </p:cNvSpPr>
          <p:nvPr>
            <p:ph type="body" idx="1"/>
          </p:nvPr>
        </p:nvSpPr>
        <p:spPr>
          <a:xfrm>
            <a:off x="1371599" y="2373155"/>
            <a:ext cx="9907800" cy="471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Learning Objectives Continued:</a:t>
            </a:r>
            <a:endParaRPr dirty="0"/>
          </a:p>
          <a:p>
            <a:pPr marL="228600" lvl="0" indent="-228600" algn="l" rtl="0">
              <a:lnSpc>
                <a:spcPct val="90000"/>
              </a:lnSpc>
              <a:spcBef>
                <a:spcPts val="1000"/>
              </a:spcBef>
              <a:spcAft>
                <a:spcPts val="0"/>
              </a:spcAft>
              <a:buClr>
                <a:schemeClr val="dk1"/>
              </a:buClr>
              <a:buSzPts val="3000"/>
              <a:buChar char="•"/>
            </a:pPr>
            <a:r>
              <a:rPr lang="en-US" sz="3000" i="1" dirty="0"/>
              <a:t>Determine what to order, how much, and from where</a:t>
            </a:r>
            <a:endParaRPr i="1" dirty="0"/>
          </a:p>
          <a:p>
            <a:pPr marL="228600" lvl="0" indent="-228600" algn="l" rtl="0">
              <a:lnSpc>
                <a:spcPct val="90000"/>
              </a:lnSpc>
              <a:spcBef>
                <a:spcPts val="1000"/>
              </a:spcBef>
              <a:spcAft>
                <a:spcPts val="0"/>
              </a:spcAft>
              <a:buClr>
                <a:schemeClr val="dk1"/>
              </a:buClr>
              <a:buSzPts val="3000"/>
              <a:buChar char="•"/>
            </a:pPr>
            <a:r>
              <a:rPr lang="en-US" sz="3000" i="1" dirty="0"/>
              <a:t>Establish procedures for handling cash and credit cards</a:t>
            </a:r>
            <a:endParaRPr i="1" dirty="0"/>
          </a:p>
          <a:p>
            <a:pPr marL="228600" lvl="0" indent="-228600" algn="l" rtl="0">
              <a:lnSpc>
                <a:spcPct val="90000"/>
              </a:lnSpc>
              <a:spcBef>
                <a:spcPts val="1000"/>
              </a:spcBef>
              <a:spcAft>
                <a:spcPts val="0"/>
              </a:spcAft>
              <a:buClr>
                <a:schemeClr val="dk1"/>
              </a:buClr>
              <a:buSzPts val="3000"/>
              <a:buChar char="•"/>
            </a:pPr>
            <a:r>
              <a:rPr lang="en-US" sz="3000" i="1" dirty="0"/>
              <a:t>Explain managing and maintaining inventories in compliance with Scouting America guidelines.</a:t>
            </a:r>
            <a:endParaRPr i="1"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400" name="Google Shape;1400;p155"/>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Introduction </a:t>
            </a:r>
            <a:endParaRPr/>
          </a:p>
        </p:txBody>
      </p:sp>
      <p:sp>
        <p:nvSpPr>
          <p:cNvPr id="1401" name="Google Shape;1401;p155"/>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Who is running our Trading Post?</a:t>
            </a:r>
            <a:endParaRPr dirty="0"/>
          </a:p>
          <a:p>
            <a:pPr lvl="1">
              <a:lnSpc>
                <a:spcPct val="90000"/>
              </a:lnSpc>
              <a:spcAft>
                <a:spcPts val="0"/>
              </a:spcAft>
              <a:buClr>
                <a:schemeClr val="dk1"/>
              </a:buClr>
              <a:buSzPts val="2400"/>
            </a:pPr>
            <a:r>
              <a:rPr lang="en-US" dirty="0"/>
              <a:t>Council personnel?</a:t>
            </a:r>
            <a:endParaRPr dirty="0"/>
          </a:p>
          <a:p>
            <a:pPr lvl="1">
              <a:lnSpc>
                <a:spcPct val="90000"/>
              </a:lnSpc>
              <a:spcAft>
                <a:spcPts val="0"/>
              </a:spcAft>
              <a:buClr>
                <a:schemeClr val="dk1"/>
              </a:buClr>
              <a:buSzPts val="2400"/>
            </a:pPr>
            <a:r>
              <a:rPr lang="en-US" dirty="0"/>
              <a:t>Day Camp advisor?</a:t>
            </a:r>
            <a:endParaRPr dirty="0"/>
          </a:p>
          <a:p>
            <a:pPr lvl="1">
              <a:lnSpc>
                <a:spcPct val="90000"/>
              </a:lnSpc>
              <a:spcAft>
                <a:spcPts val="0"/>
              </a:spcAft>
              <a:buClr>
                <a:schemeClr val="dk1"/>
              </a:buClr>
              <a:buSzPts val="2400"/>
            </a:pPr>
            <a:r>
              <a:rPr lang="en-US" dirty="0"/>
              <a:t>Specified Individual?</a:t>
            </a:r>
            <a:endParaRPr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8" name="Google Shape;1408;p156"/>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Why Should We Have One?</a:t>
            </a:r>
            <a:endParaRPr/>
          </a:p>
        </p:txBody>
      </p:sp>
      <p:sp>
        <p:nvSpPr>
          <p:cNvPr id="1409" name="Google Shape;1409;p156"/>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1" dirty="0"/>
              <a:t>Positive fiscal impact. </a:t>
            </a:r>
            <a:r>
              <a:rPr lang="en-US" dirty="0"/>
              <a:t>A well-planned and well-managed trading post can be the difference between a camp making and losing money for the season.</a:t>
            </a:r>
            <a:endParaRPr dirty="0"/>
          </a:p>
          <a:p>
            <a:pPr>
              <a:lnSpc>
                <a:spcPct val="90000"/>
              </a:lnSpc>
              <a:spcAft>
                <a:spcPts val="0"/>
              </a:spcAft>
              <a:buClr>
                <a:schemeClr val="dk1"/>
              </a:buClr>
              <a:buSzPts val="2800"/>
            </a:pPr>
            <a:r>
              <a:rPr lang="en-US" b="1" dirty="0"/>
              <a:t>Program support. </a:t>
            </a:r>
            <a:r>
              <a:rPr lang="en-US" dirty="0"/>
              <a:t>A trading post can support the camp theme by decorating and by providing theme-related items for purchase.</a:t>
            </a:r>
            <a:endParaRPr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6" name="Google Shape;1416;p157"/>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Why Should We Have One?</a:t>
            </a:r>
            <a:endParaRPr/>
          </a:p>
        </p:txBody>
      </p:sp>
      <p:sp>
        <p:nvSpPr>
          <p:cNvPr id="1417" name="Google Shape;1417;p157"/>
          <p:cNvSpPr txBox="1">
            <a:spLocks noGrp="1"/>
          </p:cNvSpPr>
          <p:nvPr>
            <p:ph type="body" idx="1"/>
          </p:nvPr>
        </p:nvSpPr>
        <p:spPr>
          <a:xfrm>
            <a:off x="1776254" y="1835941"/>
            <a:ext cx="9648933" cy="3808440"/>
          </a:xfrm>
          <a:prstGeom prst="rect">
            <a:avLst/>
          </a:prstGeom>
          <a:noFill/>
          <a:ln>
            <a:noFill/>
          </a:ln>
        </p:spPr>
        <p:txBody>
          <a:bodyPr spcFirstLastPara="1" wrap="square" lIns="91425" tIns="45700" rIns="91425" bIns="45700" anchor="t" anchorCtr="0">
            <a:normAutofit fontScale="92500" lnSpcReduction="20000"/>
          </a:bodyPr>
          <a:lstStyle/>
          <a:p>
            <a:pPr>
              <a:lnSpc>
                <a:spcPct val="90000"/>
              </a:lnSpc>
              <a:spcBef>
                <a:spcPts val="0"/>
              </a:spcBef>
              <a:spcAft>
                <a:spcPts val="0"/>
              </a:spcAft>
              <a:buClr>
                <a:schemeClr val="dk1"/>
              </a:buClr>
              <a:buSzPts val="2800"/>
            </a:pPr>
            <a:r>
              <a:rPr lang="en-US" b="1" dirty="0"/>
              <a:t>Service to customers. </a:t>
            </a:r>
            <a:r>
              <a:rPr lang="en-US" dirty="0"/>
              <a:t>By offering items such as cold drinks, candy and snacks, camping supplies, books, and program support items, a service is being provided to our customers. Customers include campers, leaders, parents, visitors, and staff. </a:t>
            </a:r>
            <a:endParaRPr dirty="0"/>
          </a:p>
          <a:p>
            <a:pPr>
              <a:lnSpc>
                <a:spcPct val="90000"/>
              </a:lnSpc>
              <a:spcAft>
                <a:spcPts val="0"/>
              </a:spcAft>
              <a:buClr>
                <a:schemeClr val="dk1"/>
              </a:buClr>
              <a:buSzPts val="2800"/>
            </a:pPr>
            <a:r>
              <a:rPr lang="en-US" dirty="0"/>
              <a:t>A trading post gives them an opportunity to purchase memorabilia and souvenirs with your camp name. Having items available such as T-shirts, sweatshirts, hats, patches, water bottles, Frisbees, mugs, pocket knives, flashlights, etc., will satisfy that need and provide free promotion for your camp throughout the communities you serve.</a:t>
            </a:r>
            <a:endParaRPr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4" name="Google Shape;1424;p158"/>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Administration &amp; Management</a:t>
            </a:r>
            <a:endParaRPr/>
          </a:p>
        </p:txBody>
      </p:sp>
      <p:sp>
        <p:nvSpPr>
          <p:cNvPr id="1425" name="Google Shape;1425;p158"/>
          <p:cNvSpPr txBox="1">
            <a:spLocks noGrp="1"/>
          </p:cNvSpPr>
          <p:nvPr>
            <p:ph type="body" idx="1"/>
          </p:nvPr>
        </p:nvSpPr>
        <p:spPr>
          <a:xfrm>
            <a:off x="1752600" y="1828800"/>
            <a:ext cx="9648933" cy="3808440"/>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dirty="0"/>
              <a:t>A very important part of camp.</a:t>
            </a:r>
            <a:endParaRPr dirty="0"/>
          </a:p>
          <a:p>
            <a:pPr>
              <a:lnSpc>
                <a:spcPct val="90000"/>
              </a:lnSpc>
              <a:spcAft>
                <a:spcPts val="0"/>
              </a:spcAft>
              <a:buClr>
                <a:schemeClr val="dk1"/>
              </a:buClr>
              <a:buSzPts val="2800"/>
            </a:pPr>
            <a:r>
              <a:rPr lang="en-US" dirty="0"/>
              <a:t>Really operates as a separate retail establishment operating within your camp.</a:t>
            </a:r>
            <a:endParaRPr dirty="0"/>
          </a:p>
          <a:p>
            <a:pPr>
              <a:lnSpc>
                <a:spcPct val="90000"/>
              </a:lnSpc>
              <a:spcAft>
                <a:spcPts val="0"/>
              </a:spcAft>
              <a:buClr>
                <a:schemeClr val="dk1"/>
              </a:buClr>
              <a:buSzPts val="2800"/>
            </a:pPr>
            <a:r>
              <a:rPr lang="en-US" dirty="0"/>
              <a:t>Much care should be given to operation and administration.</a:t>
            </a:r>
            <a:endParaRPr dirty="0"/>
          </a:p>
          <a:p>
            <a:pPr>
              <a:lnSpc>
                <a:spcPct val="90000"/>
              </a:lnSpc>
              <a:spcAft>
                <a:spcPts val="0"/>
              </a:spcAft>
              <a:buClr>
                <a:schemeClr val="dk1"/>
              </a:buClr>
              <a:buSzPts val="2800"/>
            </a:pPr>
            <a:r>
              <a:rPr lang="en-US" dirty="0"/>
              <a:t>Scouting America has specific guidelines for operation, work with Day Camp advisor to ensure policies are defined and adhered to.</a:t>
            </a:r>
            <a:endParaRPr dirty="0"/>
          </a:p>
          <a:p>
            <a:pPr>
              <a:lnSpc>
                <a:spcPct val="90000"/>
              </a:lnSpc>
              <a:spcAft>
                <a:spcPts val="0"/>
              </a:spcAft>
              <a:buClr>
                <a:schemeClr val="dk1"/>
              </a:buClr>
              <a:buSzPts val="2800"/>
            </a:pPr>
            <a:r>
              <a:rPr lang="en-US" dirty="0"/>
              <a:t>Day Camp Advisor should approve all material purchases.</a:t>
            </a:r>
            <a:endParaRPr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2" name="Google Shape;1432;p159"/>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Trading Post Administration</a:t>
            </a:r>
            <a:endParaRPr/>
          </a:p>
        </p:txBody>
      </p:sp>
      <p:sp>
        <p:nvSpPr>
          <p:cNvPr id="1433" name="Google Shape;1433;p159"/>
          <p:cNvSpPr txBox="1">
            <a:spLocks noGrp="1"/>
          </p:cNvSpPr>
          <p:nvPr>
            <p:ph type="body" idx="1"/>
          </p:nvPr>
        </p:nvSpPr>
        <p:spPr>
          <a:xfrm>
            <a:off x="1776254" y="1835941"/>
            <a:ext cx="9648933"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One person is responsible</a:t>
            </a:r>
            <a:endParaRPr dirty="0"/>
          </a:p>
          <a:p>
            <a:pPr>
              <a:lnSpc>
                <a:spcPct val="90000"/>
              </a:lnSpc>
              <a:spcAft>
                <a:spcPts val="0"/>
              </a:spcAft>
              <a:buClr>
                <a:schemeClr val="dk1"/>
              </a:buClr>
              <a:buSzPts val="2800"/>
            </a:pPr>
            <a:r>
              <a:rPr lang="en-US" dirty="0"/>
              <a:t>Post hours of operation</a:t>
            </a:r>
            <a:endParaRPr dirty="0"/>
          </a:p>
          <a:p>
            <a:pPr>
              <a:lnSpc>
                <a:spcPct val="90000"/>
              </a:lnSpc>
              <a:spcAft>
                <a:spcPts val="0"/>
              </a:spcAft>
              <a:buClr>
                <a:schemeClr val="dk1"/>
              </a:buClr>
              <a:buSzPts val="2800"/>
            </a:pPr>
            <a:r>
              <a:rPr lang="en-US" dirty="0"/>
              <a:t>Cash and Carry only – no credit!</a:t>
            </a:r>
            <a:endParaRPr dirty="0"/>
          </a:p>
          <a:p>
            <a:pPr>
              <a:lnSpc>
                <a:spcPct val="90000"/>
              </a:lnSpc>
              <a:spcAft>
                <a:spcPts val="0"/>
              </a:spcAft>
              <a:buClr>
                <a:schemeClr val="dk1"/>
              </a:buClr>
              <a:buSzPts val="2800"/>
            </a:pPr>
            <a:r>
              <a:rPr lang="en-US" dirty="0"/>
              <a:t>Conduct regular inventories. Restock as needed</a:t>
            </a:r>
            <a:endParaRPr dirty="0"/>
          </a:p>
          <a:p>
            <a:pPr>
              <a:lnSpc>
                <a:spcPct val="90000"/>
              </a:lnSpc>
              <a:spcAft>
                <a:spcPts val="0"/>
              </a:spcAft>
              <a:buClr>
                <a:schemeClr val="dk1"/>
              </a:buClr>
              <a:buSzPts val="2800"/>
            </a:pPr>
            <a:r>
              <a:rPr lang="en-US" dirty="0"/>
              <a:t>Follow all cash-handling procedures diligently</a:t>
            </a:r>
            <a:endParaRPr dirty="0"/>
          </a:p>
          <a:p>
            <a:pPr>
              <a:lnSpc>
                <a:spcPct val="90000"/>
              </a:lnSpc>
              <a:spcAft>
                <a:spcPts val="0"/>
              </a:spcAft>
              <a:buClr>
                <a:schemeClr val="dk1"/>
              </a:buClr>
              <a:buSzPts val="2800"/>
            </a:pPr>
            <a:r>
              <a:rPr lang="en-US" dirty="0"/>
              <a:t>Have processes in place for customer security when dealing with credit or debit cards, personal checks</a:t>
            </a:r>
            <a:endParaRPr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1438" name="Google Shape;1438;p160" descr="Logo&#10;&#10;Description automatically generated"/>
          <p:cNvPicPr preferRelativeResize="0"/>
          <p:nvPr/>
        </p:nvPicPr>
        <p:blipFill rotWithShape="1">
          <a:blip r:embed="rId3">
            <a:alphaModFix/>
          </a:blip>
          <a:srcRect/>
          <a:stretch/>
        </p:blipFill>
        <p:spPr>
          <a:xfrm>
            <a:off x="379255" y="115886"/>
            <a:ext cx="1397000" cy="1711325"/>
          </a:xfrm>
          <a:prstGeom prst="rect">
            <a:avLst/>
          </a:prstGeom>
          <a:noFill/>
          <a:ln>
            <a:noFill/>
          </a:ln>
        </p:spPr>
      </p:pic>
      <p:sp>
        <p:nvSpPr>
          <p:cNvPr id="1440" name="Google Shape;1440;p160"/>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Prior to Camp</a:t>
            </a:r>
            <a:endParaRPr/>
          </a:p>
        </p:txBody>
      </p:sp>
      <p:sp>
        <p:nvSpPr>
          <p:cNvPr id="1441" name="Google Shape;1441;p160"/>
          <p:cNvSpPr txBox="1">
            <a:spLocks noGrp="1"/>
          </p:cNvSpPr>
          <p:nvPr>
            <p:ph type="body" idx="1"/>
          </p:nvPr>
        </p:nvSpPr>
        <p:spPr>
          <a:xfrm>
            <a:off x="1776254" y="1835941"/>
            <a:ext cx="9648933" cy="38084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Include the trading post in advertising so parents know it’s OK to send money.</a:t>
            </a:r>
            <a:endParaRPr dirty="0"/>
          </a:p>
          <a:p>
            <a:pPr marL="0" lvl="0" indent="0" algn="l" rtl="0">
              <a:lnSpc>
                <a:spcPct val="90000"/>
              </a:lnSpc>
              <a:spcBef>
                <a:spcPts val="1000"/>
              </a:spcBef>
              <a:spcAft>
                <a:spcPts val="0"/>
              </a:spcAft>
              <a:buClr>
                <a:schemeClr val="dk1"/>
              </a:buClr>
              <a:buSzPts val="2800"/>
              <a:buNone/>
            </a:pPr>
            <a:r>
              <a:rPr lang="en-US" dirty="0"/>
              <a:t>Order merchandise. Use last year’s trading post records to help determine what and how much to buy.</a:t>
            </a:r>
            <a:endParaRPr dirty="0"/>
          </a:p>
          <a:p>
            <a:pPr marL="0" lvl="0" indent="0" algn="l" rtl="0">
              <a:lnSpc>
                <a:spcPct val="90000"/>
              </a:lnSpc>
              <a:spcBef>
                <a:spcPts val="1000"/>
              </a:spcBef>
              <a:spcAft>
                <a:spcPts val="0"/>
              </a:spcAft>
              <a:buClr>
                <a:schemeClr val="dk1"/>
              </a:buClr>
              <a:buSzPts val="2800"/>
              <a:buNone/>
            </a:pPr>
            <a:r>
              <a:rPr lang="en-US" dirty="0"/>
              <a:t>Work with vendors and suppliers to establish a business relationship. Know what their policies are for reorders, returns, payment, and turnaround. There should be no surprises once you’ve agreed to conduct business with them.</a:t>
            </a:r>
            <a:endParaRPr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8" name="Google Shape;1448;p161"/>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Prior to Camp</a:t>
            </a:r>
            <a:endParaRPr/>
          </a:p>
        </p:txBody>
      </p:sp>
      <p:sp>
        <p:nvSpPr>
          <p:cNvPr id="1449" name="Google Shape;1449;p161"/>
          <p:cNvSpPr txBox="1">
            <a:spLocks noGrp="1"/>
          </p:cNvSpPr>
          <p:nvPr>
            <p:ph type="body" idx="1"/>
          </p:nvPr>
        </p:nvSpPr>
        <p:spPr>
          <a:xfrm>
            <a:off x="1776254" y="1835941"/>
            <a:ext cx="9648933"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Meet with your National Supply Group representative to determine your needs.</a:t>
            </a:r>
            <a:endParaRPr dirty="0"/>
          </a:p>
          <a:p>
            <a:pPr>
              <a:lnSpc>
                <a:spcPct val="90000"/>
              </a:lnSpc>
              <a:spcAft>
                <a:spcPts val="0"/>
              </a:spcAft>
              <a:buClr>
                <a:schemeClr val="dk1"/>
              </a:buClr>
              <a:buSzPts val="2800"/>
            </a:pPr>
            <a:r>
              <a:rPr lang="en-US" dirty="0"/>
              <a:t>Determine council policy on requesting cash for a cash drawer.</a:t>
            </a:r>
            <a:endParaRPr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6" name="Google Shape;1456;p16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Opening Your Trading Post</a:t>
            </a:r>
            <a:endParaRPr/>
          </a:p>
        </p:txBody>
      </p:sp>
      <p:sp>
        <p:nvSpPr>
          <p:cNvPr id="1457" name="Google Shape;1457;p162"/>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US" dirty="0"/>
              <a:t>Ready and open before anyone else arrives.</a:t>
            </a:r>
            <a:endParaRPr dirty="0"/>
          </a:p>
          <a:p>
            <a:pPr>
              <a:lnSpc>
                <a:spcPct val="90000"/>
              </a:lnSpc>
              <a:spcAft>
                <a:spcPts val="0"/>
              </a:spcAft>
              <a:buClr>
                <a:schemeClr val="dk1"/>
              </a:buClr>
              <a:buSzPts val="2800"/>
            </a:pPr>
            <a:r>
              <a:rPr lang="en-US" dirty="0"/>
              <a:t>Check opening inventory.</a:t>
            </a:r>
            <a:endParaRPr dirty="0"/>
          </a:p>
          <a:p>
            <a:pPr>
              <a:lnSpc>
                <a:spcPct val="90000"/>
              </a:lnSpc>
              <a:spcAft>
                <a:spcPts val="0"/>
              </a:spcAft>
              <a:buClr>
                <a:schemeClr val="dk1"/>
              </a:buClr>
              <a:buSzPts val="2800"/>
            </a:pPr>
            <a:r>
              <a:rPr lang="en-US" dirty="0"/>
              <a:t>Check suppliers’ invoices thoroughly, one at a time. Call them immediately if there are discrepancies.</a:t>
            </a:r>
            <a:endParaRPr dirty="0"/>
          </a:p>
          <a:p>
            <a:pPr>
              <a:lnSpc>
                <a:spcPct val="90000"/>
              </a:lnSpc>
              <a:spcAft>
                <a:spcPts val="0"/>
              </a:spcAft>
              <a:buClr>
                <a:schemeClr val="dk1"/>
              </a:buClr>
              <a:buSzPts val="2800"/>
            </a:pPr>
            <a:r>
              <a:rPr lang="en-US" dirty="0"/>
              <a:t>Display items in an organized and efficient manner. Have items located for easy viewing, without customers having to dig around to see what’s available.</a:t>
            </a:r>
            <a:endParaRPr dirty="0"/>
          </a:p>
          <a:p>
            <a:pPr>
              <a:lnSpc>
                <a:spcPct val="90000"/>
              </a:lnSpc>
              <a:spcAft>
                <a:spcPts val="0"/>
              </a:spcAft>
              <a:buClr>
                <a:schemeClr val="dk1"/>
              </a:buClr>
              <a:buSzPts val="2800"/>
            </a:pPr>
            <a:r>
              <a:rPr lang="en-US" dirty="0"/>
              <a:t>Develop and adhere to practices for checking in new merchandise.</a:t>
            </a:r>
            <a:endParaRPr dirty="0"/>
          </a:p>
          <a:p>
            <a:pPr>
              <a:lnSpc>
                <a:spcPct val="90000"/>
              </a:lnSpc>
              <a:spcAft>
                <a:spcPts val="0"/>
              </a:spcAft>
              <a:buClr>
                <a:schemeClr val="dk1"/>
              </a:buClr>
              <a:buSzPts val="2800"/>
            </a:pPr>
            <a:r>
              <a:rPr lang="en-US" dirty="0"/>
              <a:t>Properly store reserve inventory.</a:t>
            </a:r>
            <a:endParaRPr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4" name="Google Shape;1464;p163"/>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Stock Control</a:t>
            </a:r>
            <a:endParaRPr/>
          </a:p>
        </p:txBody>
      </p:sp>
      <p:sp>
        <p:nvSpPr>
          <p:cNvPr id="1465" name="Google Shape;1465;p163"/>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Determine if you will try to restock certain items, or only sell what was available at the start.</a:t>
            </a:r>
            <a:endParaRPr dirty="0"/>
          </a:p>
          <a:p>
            <a:pPr>
              <a:lnSpc>
                <a:spcPct val="90000"/>
              </a:lnSpc>
              <a:spcAft>
                <a:spcPts val="0"/>
              </a:spcAft>
              <a:buClr>
                <a:schemeClr val="dk1"/>
              </a:buClr>
              <a:buSzPts val="2800"/>
            </a:pPr>
            <a:r>
              <a:rPr lang="en-US" dirty="0"/>
              <a:t>Know the timelines available to restock, if possible</a:t>
            </a:r>
            <a:endParaRPr dirty="0"/>
          </a:p>
          <a:p>
            <a:pPr>
              <a:lnSpc>
                <a:spcPct val="90000"/>
              </a:lnSpc>
              <a:spcAft>
                <a:spcPts val="0"/>
              </a:spcAft>
              <a:buClr>
                <a:schemeClr val="dk1"/>
              </a:buClr>
              <a:buSzPts val="2800"/>
            </a:pPr>
            <a:r>
              <a:rPr lang="en-US" dirty="0"/>
              <a:t>Regular inventories are a necessity (AO-806C)</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4" name="Google Shape;204;p15"/>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The Partnership</a:t>
            </a:r>
            <a:endParaRPr/>
          </a:p>
        </p:txBody>
      </p:sp>
      <p:sp>
        <p:nvSpPr>
          <p:cNvPr id="205" name="Google Shape;205;p15"/>
          <p:cNvSpPr txBox="1">
            <a:spLocks noGrp="1"/>
          </p:cNvSpPr>
          <p:nvPr>
            <p:ph type="body" idx="1"/>
          </p:nvPr>
        </p:nvSpPr>
        <p:spPr>
          <a:xfrm>
            <a:off x="1809750" y="1743603"/>
            <a:ext cx="8229600" cy="4258734"/>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dirty="0"/>
              <a:t>Some duties overlap across all positions – you cannot be Camp Director and Program Director at the same time.  Why?</a:t>
            </a:r>
            <a:endParaRPr dirty="0"/>
          </a:p>
          <a:p>
            <a:pPr>
              <a:lnSpc>
                <a:spcPct val="90000"/>
              </a:lnSpc>
              <a:spcAft>
                <a:spcPts val="0"/>
              </a:spcAft>
              <a:buClr>
                <a:schemeClr val="dk1"/>
              </a:buClr>
              <a:buSzPts val="2800"/>
            </a:pPr>
            <a:endParaRPr dirty="0"/>
          </a:p>
          <a:p>
            <a:pPr>
              <a:lnSpc>
                <a:spcPct val="90000"/>
              </a:lnSpc>
              <a:spcAft>
                <a:spcPts val="0"/>
              </a:spcAft>
              <a:buClr>
                <a:schemeClr val="dk1"/>
              </a:buClr>
              <a:buSzPts val="2800"/>
            </a:pPr>
            <a:r>
              <a:rPr lang="en-US" dirty="0"/>
              <a:t>Each camp is unique, each council/district will decide their structure</a:t>
            </a:r>
            <a:endParaRPr dirty="0"/>
          </a:p>
          <a:p>
            <a:pPr>
              <a:lnSpc>
                <a:spcPct val="90000"/>
              </a:lnSpc>
              <a:spcAft>
                <a:spcPts val="0"/>
              </a:spcAft>
              <a:buClr>
                <a:schemeClr val="dk1"/>
              </a:buClr>
              <a:buSzPts val="2800"/>
            </a:pPr>
            <a:endParaRPr dirty="0"/>
          </a:p>
          <a:p>
            <a:pPr>
              <a:lnSpc>
                <a:spcPct val="90000"/>
              </a:lnSpc>
              <a:spcAft>
                <a:spcPts val="0"/>
              </a:spcAft>
              <a:buClr>
                <a:schemeClr val="dk1"/>
              </a:buClr>
              <a:buSzPts val="2800"/>
            </a:pPr>
            <a:r>
              <a:rPr lang="en-US" dirty="0"/>
              <a:t>Work together to provide a camping program that meets </a:t>
            </a:r>
            <a:r>
              <a:rPr lang="en-US" u="sng" dirty="0"/>
              <a:t>POLICIES</a:t>
            </a:r>
            <a:r>
              <a:rPr lang="en-US" dirty="0"/>
              <a:t> of Scouting America, budget of the council, and a </a:t>
            </a:r>
            <a:r>
              <a:rPr lang="en-US" u="sng" dirty="0"/>
              <a:t>POSITIVE EXPERIENCE </a:t>
            </a:r>
            <a:r>
              <a:rPr lang="en-US" dirty="0"/>
              <a:t>for Cub Scouts and Leaders!</a:t>
            </a:r>
            <a:endParaRPr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2" name="Google Shape;1472;p164"/>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Tips for Handling Money</a:t>
            </a:r>
            <a:endParaRPr/>
          </a:p>
        </p:txBody>
      </p:sp>
      <p:sp>
        <p:nvSpPr>
          <p:cNvPr id="1473" name="Google Shape;1473;p164"/>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A predetermined amount of cash is used to start each day.</a:t>
            </a:r>
            <a:endParaRPr dirty="0"/>
          </a:p>
          <a:p>
            <a:pPr>
              <a:lnSpc>
                <a:spcPct val="90000"/>
              </a:lnSpc>
              <a:spcAft>
                <a:spcPts val="0"/>
              </a:spcAft>
              <a:buClr>
                <a:schemeClr val="dk1"/>
              </a:buClr>
              <a:buSzPts val="2800"/>
            </a:pPr>
            <a:r>
              <a:rPr lang="en-US" dirty="0"/>
              <a:t>The trading post account should be balanced at the close of each day.</a:t>
            </a:r>
            <a:endParaRPr dirty="0"/>
          </a:p>
          <a:p>
            <a:pPr>
              <a:lnSpc>
                <a:spcPct val="90000"/>
              </a:lnSpc>
              <a:spcAft>
                <a:spcPts val="0"/>
              </a:spcAft>
              <a:buClr>
                <a:schemeClr val="dk1"/>
              </a:buClr>
              <a:buSzPts val="2800"/>
            </a:pPr>
            <a:r>
              <a:rPr lang="en-US" dirty="0"/>
              <a:t>Cash should be kept in a locked, secure place at the close of operation each day.</a:t>
            </a:r>
            <a:endParaRPr dirty="0"/>
          </a:p>
          <a:p>
            <a:pPr>
              <a:lnSpc>
                <a:spcPct val="90000"/>
              </a:lnSpc>
              <a:spcAft>
                <a:spcPts val="0"/>
              </a:spcAft>
              <a:buClr>
                <a:schemeClr val="dk1"/>
              </a:buClr>
              <a:buSzPts val="2800"/>
            </a:pPr>
            <a:r>
              <a:rPr lang="en-US" dirty="0"/>
              <a:t>Do not allow credit for campers or staff.</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165"/>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Tips for Handling Money</a:t>
            </a:r>
            <a:endParaRPr/>
          </a:p>
        </p:txBody>
      </p:sp>
      <p:sp>
        <p:nvSpPr>
          <p:cNvPr id="1481" name="Google Shape;1481;p165"/>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fontScale="92500"/>
          </a:bodyPr>
          <a:lstStyle/>
          <a:p>
            <a:pPr>
              <a:lnSpc>
                <a:spcPct val="90000"/>
              </a:lnSpc>
              <a:spcBef>
                <a:spcPts val="0"/>
              </a:spcBef>
              <a:spcAft>
                <a:spcPts val="0"/>
              </a:spcAft>
              <a:buClr>
                <a:schemeClr val="dk1"/>
              </a:buClr>
              <a:buSzPts val="2800"/>
            </a:pPr>
            <a:r>
              <a:rPr lang="en-US" dirty="0"/>
              <a:t>Receipts for all purchases must be made available immediately upon request.</a:t>
            </a:r>
            <a:endParaRPr dirty="0"/>
          </a:p>
          <a:p>
            <a:pPr>
              <a:lnSpc>
                <a:spcPct val="90000"/>
              </a:lnSpc>
              <a:spcAft>
                <a:spcPts val="0"/>
              </a:spcAft>
              <a:buClr>
                <a:schemeClr val="dk1"/>
              </a:buClr>
              <a:buSzPts val="2800"/>
            </a:pPr>
            <a:r>
              <a:rPr lang="en-US" dirty="0"/>
              <a:t>Credit and debit card information, as well as personal checks, need to be kept secure and away from access by anyone other than the store manager.</a:t>
            </a:r>
            <a:endParaRPr dirty="0"/>
          </a:p>
          <a:p>
            <a:pPr>
              <a:lnSpc>
                <a:spcPct val="90000"/>
              </a:lnSpc>
              <a:spcAft>
                <a:spcPts val="0"/>
              </a:spcAft>
              <a:buClr>
                <a:schemeClr val="dk1"/>
              </a:buClr>
              <a:buSzPts val="2800"/>
            </a:pPr>
            <a:r>
              <a:rPr lang="en-US" dirty="0"/>
              <a:t>Deposits should be made regularly to avoid having large amounts of cash on hand.</a:t>
            </a:r>
            <a:endParaRPr dirty="0"/>
          </a:p>
          <a:p>
            <a:pPr>
              <a:lnSpc>
                <a:spcPct val="90000"/>
              </a:lnSpc>
              <a:spcAft>
                <a:spcPts val="0"/>
              </a:spcAft>
              <a:buClr>
                <a:schemeClr val="dk1"/>
              </a:buClr>
              <a:buSzPts val="2800"/>
            </a:pPr>
            <a:r>
              <a:rPr lang="en-US" dirty="0"/>
              <a:t>Money should be counted by two people for accuracy.</a:t>
            </a:r>
            <a:endParaRPr dirty="0"/>
          </a:p>
          <a:p>
            <a:pPr>
              <a:lnSpc>
                <a:spcPct val="90000"/>
              </a:lnSpc>
              <a:spcAft>
                <a:spcPts val="0"/>
              </a:spcAft>
              <a:buClr>
                <a:schemeClr val="dk1"/>
              </a:buClr>
              <a:buSzPts val="2800"/>
            </a:pPr>
            <a:r>
              <a:rPr lang="en-US" dirty="0"/>
              <a:t>Proper procedures are essential!!</a:t>
            </a:r>
            <a:endParaRPr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8" name="Google Shape;1488;p166"/>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End of Camp</a:t>
            </a:r>
            <a:endParaRPr/>
          </a:p>
        </p:txBody>
      </p:sp>
      <p:sp>
        <p:nvSpPr>
          <p:cNvPr id="1489" name="Google Shape;1489;p166"/>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Efficient shutdown of a trading post will have a positive effect on how easily and effectively the trading post will open next year. All returnable items should be returned.</a:t>
            </a:r>
            <a:endParaRPr dirty="0"/>
          </a:p>
          <a:p>
            <a:pPr>
              <a:lnSpc>
                <a:spcPct val="90000"/>
              </a:lnSpc>
              <a:spcAft>
                <a:spcPts val="0"/>
              </a:spcAft>
              <a:buClr>
                <a:schemeClr val="dk1"/>
              </a:buClr>
              <a:buSzPts val="2800"/>
            </a:pPr>
            <a:r>
              <a:rPr lang="en-US" dirty="0"/>
              <a:t>Held-over items should be inventoried and stored. Record keeping is very important since those records will be used to determine trading post plans for next year.</a:t>
            </a:r>
            <a:endParaRPr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6" name="Google Shape;1496;p167"/>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Odds and Ends</a:t>
            </a:r>
            <a:endParaRPr/>
          </a:p>
        </p:txBody>
      </p:sp>
      <p:sp>
        <p:nvSpPr>
          <p:cNvPr id="1497" name="Google Shape;1497;p167"/>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dirty="0"/>
              <a:t>Litter control. Have receptacles for wrappers, etc. Encourage their use!</a:t>
            </a:r>
            <a:endParaRPr dirty="0"/>
          </a:p>
          <a:p>
            <a:pPr>
              <a:lnSpc>
                <a:spcPct val="90000"/>
              </a:lnSpc>
              <a:spcAft>
                <a:spcPts val="0"/>
              </a:spcAft>
              <a:buClr>
                <a:schemeClr val="dk1"/>
              </a:buClr>
              <a:buSzPts val="2800"/>
            </a:pPr>
            <a:r>
              <a:rPr lang="en-US" dirty="0"/>
              <a:t>Bags for purchases help with loss prevention.</a:t>
            </a:r>
            <a:endParaRPr dirty="0"/>
          </a:p>
          <a:p>
            <a:pPr>
              <a:lnSpc>
                <a:spcPct val="90000"/>
              </a:lnSpc>
              <a:spcAft>
                <a:spcPts val="0"/>
              </a:spcAft>
              <a:buClr>
                <a:schemeClr val="dk1"/>
              </a:buClr>
              <a:buSzPts val="2800"/>
            </a:pPr>
            <a:r>
              <a:rPr lang="en-US" dirty="0"/>
              <a:t>If they can’t see it, you can’t sell it!</a:t>
            </a:r>
            <a:endParaRPr dirty="0"/>
          </a:p>
          <a:p>
            <a:pPr>
              <a:lnSpc>
                <a:spcPct val="90000"/>
              </a:lnSpc>
              <a:spcAft>
                <a:spcPts val="0"/>
              </a:spcAft>
              <a:buClr>
                <a:schemeClr val="dk1"/>
              </a:buClr>
              <a:buSzPts val="2800"/>
            </a:pPr>
            <a:r>
              <a:rPr lang="en-US" dirty="0"/>
              <a:t>Involve the staff to sell “cool” stuff!</a:t>
            </a:r>
            <a:endParaRPr dirty="0"/>
          </a:p>
          <a:p>
            <a:pPr>
              <a:lnSpc>
                <a:spcPct val="90000"/>
              </a:lnSpc>
              <a:spcAft>
                <a:spcPts val="0"/>
              </a:spcAft>
              <a:buClr>
                <a:schemeClr val="dk1"/>
              </a:buClr>
              <a:buSzPts val="2800"/>
            </a:pPr>
            <a:r>
              <a:rPr lang="en-US" dirty="0"/>
              <a:t>Age appropriate items are essential.</a:t>
            </a:r>
            <a:endParaRPr dirty="0"/>
          </a:p>
          <a:p>
            <a:pPr>
              <a:lnSpc>
                <a:spcPct val="90000"/>
              </a:lnSpc>
              <a:spcAft>
                <a:spcPts val="0"/>
              </a:spcAft>
              <a:buClr>
                <a:schemeClr val="dk1"/>
              </a:buClr>
              <a:buSzPts val="2800"/>
            </a:pPr>
            <a:r>
              <a:rPr lang="en-US" dirty="0"/>
              <a:t>Don’t forget the adults.</a:t>
            </a:r>
            <a:endParaRPr dirty="0"/>
          </a:p>
          <a:p>
            <a:pPr>
              <a:lnSpc>
                <a:spcPct val="90000"/>
              </a:lnSpc>
              <a:spcAft>
                <a:spcPts val="0"/>
              </a:spcAft>
              <a:buClr>
                <a:schemeClr val="dk1"/>
              </a:buClr>
              <a:buSzPts val="2800"/>
            </a:pPr>
            <a:r>
              <a:rPr lang="en-US" dirty="0"/>
              <a:t>Theme-oriented items will be popular.</a:t>
            </a:r>
            <a:endParaRPr dirty="0"/>
          </a:p>
          <a:p>
            <a:pPr>
              <a:lnSpc>
                <a:spcPct val="90000"/>
              </a:lnSpc>
              <a:spcAft>
                <a:spcPts val="0"/>
              </a:spcAft>
              <a:buClr>
                <a:schemeClr val="dk1"/>
              </a:buClr>
              <a:buSzPts val="2800"/>
            </a:pPr>
            <a:r>
              <a:rPr lang="en-US" dirty="0"/>
              <a:t>Cover a variety of price levels.</a:t>
            </a:r>
            <a:endParaRPr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4" name="Google Shape;1504;p168"/>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What sells?</a:t>
            </a:r>
            <a:endParaRPr/>
          </a:p>
        </p:txBody>
      </p:sp>
      <p:sp>
        <p:nvSpPr>
          <p:cNvPr id="1505" name="Google Shape;1505;p168"/>
          <p:cNvSpPr txBox="1">
            <a:spLocks noGrp="1"/>
          </p:cNvSpPr>
          <p:nvPr>
            <p:ph type="body" idx="1"/>
          </p:nvPr>
        </p:nvSpPr>
        <p:spPr>
          <a:xfrm>
            <a:off x="1776255" y="1642366"/>
            <a:ext cx="9648933" cy="4713292"/>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What do we want to sell?</a:t>
            </a:r>
            <a:endParaRPr dirty="0"/>
          </a:p>
          <a:p>
            <a:pPr>
              <a:lnSpc>
                <a:spcPct val="90000"/>
              </a:lnSpc>
              <a:spcAft>
                <a:spcPts val="0"/>
              </a:spcAft>
              <a:buClr>
                <a:schemeClr val="dk1"/>
              </a:buClr>
              <a:buSzPts val="2800"/>
            </a:pPr>
            <a:r>
              <a:rPr lang="en-US" dirty="0"/>
              <a:t>What was hot last year?</a:t>
            </a:r>
            <a:endParaRPr dirty="0"/>
          </a:p>
          <a:p>
            <a:pPr>
              <a:lnSpc>
                <a:spcPct val="90000"/>
              </a:lnSpc>
              <a:spcAft>
                <a:spcPts val="0"/>
              </a:spcAft>
              <a:buClr>
                <a:schemeClr val="dk1"/>
              </a:buClr>
              <a:buSzPts val="2800"/>
            </a:pPr>
            <a:r>
              <a:rPr lang="en-US" dirty="0"/>
              <a:t>T-shirts, patches, branded items</a:t>
            </a:r>
            <a:endParaRPr dirty="0"/>
          </a:p>
          <a:p>
            <a:pPr>
              <a:lnSpc>
                <a:spcPct val="90000"/>
              </a:lnSpc>
              <a:spcAft>
                <a:spcPts val="0"/>
              </a:spcAft>
              <a:buClr>
                <a:schemeClr val="dk1"/>
              </a:buClr>
              <a:buSzPts val="2800"/>
            </a:pPr>
            <a:r>
              <a:rPr lang="en-US" dirty="0"/>
              <a:t>Candy, snacks, soft drinks, popcorn</a:t>
            </a:r>
            <a:endParaRPr dirty="0"/>
          </a:p>
          <a:p>
            <a:pPr>
              <a:lnSpc>
                <a:spcPct val="90000"/>
              </a:lnSpc>
              <a:spcAft>
                <a:spcPts val="0"/>
              </a:spcAft>
              <a:buClr>
                <a:schemeClr val="dk1"/>
              </a:buClr>
              <a:buSzPts val="2800"/>
            </a:pPr>
            <a:r>
              <a:rPr lang="en-US" dirty="0"/>
              <a:t>Cub Scout items</a:t>
            </a:r>
            <a:endParaRPr dirty="0"/>
          </a:p>
          <a:p>
            <a:pPr>
              <a:lnSpc>
                <a:spcPct val="90000"/>
              </a:lnSpc>
              <a:spcAft>
                <a:spcPts val="0"/>
              </a:spcAft>
              <a:buClr>
                <a:schemeClr val="dk1"/>
              </a:buClr>
              <a:buSzPts val="2800"/>
            </a:pPr>
            <a:r>
              <a:rPr lang="en-US" dirty="0"/>
              <a:t>Multiple price levels</a:t>
            </a:r>
            <a:endParaRPr dirty="0"/>
          </a:p>
          <a:p>
            <a:pPr>
              <a:lnSpc>
                <a:spcPct val="90000"/>
              </a:lnSpc>
              <a:spcAft>
                <a:spcPts val="0"/>
              </a:spcAft>
              <a:buClr>
                <a:schemeClr val="dk1"/>
              </a:buClr>
              <a:buSzPts val="2800"/>
            </a:pPr>
            <a:r>
              <a:rPr lang="en-US" dirty="0"/>
              <a:t>Magic tricks, games, puzzles</a:t>
            </a:r>
            <a:endParaRPr dirty="0"/>
          </a:p>
          <a:p>
            <a:pPr>
              <a:lnSpc>
                <a:spcPct val="90000"/>
              </a:lnSpc>
              <a:spcAft>
                <a:spcPts val="0"/>
              </a:spcAft>
              <a:buClr>
                <a:schemeClr val="dk1"/>
              </a:buClr>
              <a:buSzPts val="2800"/>
            </a:pPr>
            <a:r>
              <a:rPr lang="en-US" dirty="0"/>
              <a:t>Closeout from previous years on “sale”</a:t>
            </a:r>
            <a:endParaRPr dirty="0"/>
          </a:p>
          <a:p>
            <a:pPr>
              <a:lnSpc>
                <a:spcPct val="90000"/>
              </a:lnSpc>
              <a:spcAft>
                <a:spcPts val="0"/>
              </a:spcAft>
              <a:buClr>
                <a:schemeClr val="dk1"/>
              </a:buClr>
              <a:buSzPts val="2800"/>
            </a:pPr>
            <a:r>
              <a:rPr lang="en-US" dirty="0"/>
              <a:t>Healthy alternatives</a:t>
            </a:r>
            <a:endParaRPr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2" name="Google Shape;1512;p169"/>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Summary</a:t>
            </a:r>
            <a:endParaRPr/>
          </a:p>
        </p:txBody>
      </p:sp>
      <p:sp>
        <p:nvSpPr>
          <p:cNvPr id="1513" name="Google Shape;1513;p169"/>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The trading post in a Cub Scout camp can be a great asset to the program. It can add to the theme atmosphere, be a social gathering place and an information station, and help provide additional income for the camp and council. </a:t>
            </a:r>
            <a:endParaRPr dirty="0"/>
          </a:p>
          <a:p>
            <a:pPr>
              <a:lnSpc>
                <a:spcPct val="90000"/>
              </a:lnSpc>
              <a:spcAft>
                <a:spcPts val="0"/>
              </a:spcAft>
              <a:buClr>
                <a:schemeClr val="dk1"/>
              </a:buClr>
              <a:buSzPts val="2800"/>
            </a:pPr>
            <a:r>
              <a:rPr lang="en-US" dirty="0"/>
              <a:t>It can be a hive of activity with resources for leaders, parents, and campers.</a:t>
            </a:r>
            <a:endParaRPr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20" name="Google Shape;1520;p170"/>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1521" name="Google Shape;1521;p170"/>
          <p:cNvSpPr txBox="1">
            <a:spLocks noGrp="1"/>
          </p:cNvSpPr>
          <p:nvPr>
            <p:ph type="body" idx="1"/>
          </p:nvPr>
        </p:nvSpPr>
        <p:spPr>
          <a:xfrm>
            <a:off x="838200" y="2228056"/>
            <a:ext cx="7467600" cy="43002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b="1" dirty="0"/>
              <a:t>RP-159</a:t>
            </a:r>
            <a:endParaRPr dirty="0"/>
          </a:p>
          <a:p>
            <a:pPr>
              <a:lnSpc>
                <a:spcPct val="90000"/>
              </a:lnSpc>
              <a:spcAft>
                <a:spcPts val="0"/>
              </a:spcAft>
              <a:buClr>
                <a:schemeClr val="dk1"/>
              </a:buClr>
              <a:buSzPts val="2800"/>
            </a:pPr>
            <a:r>
              <a:rPr lang="en-US" b="1" dirty="0"/>
              <a:t>AO-806 C</a:t>
            </a:r>
            <a:endParaRPr dirty="0"/>
          </a:p>
        </p:txBody>
      </p:sp>
      <p:pic>
        <p:nvPicPr>
          <p:cNvPr id="2" name="Picture 1">
            <a:extLst>
              <a:ext uri="{FF2B5EF4-FFF2-40B4-BE49-F238E27FC236}">
                <a16:creationId xmlns:a16="http://schemas.microsoft.com/office/drawing/2014/main" id="{072EDCCD-97BA-E111-AB29-0C6C58759760}"/>
              </a:ext>
            </a:extLst>
          </p:cNvPr>
          <p:cNvPicPr>
            <a:picLocks noChangeAspect="1"/>
          </p:cNvPicPr>
          <p:nvPr/>
        </p:nvPicPr>
        <p:blipFill>
          <a:blip r:embed="rId3"/>
          <a:stretch>
            <a:fillRect/>
          </a:stretch>
        </p:blipFill>
        <p:spPr>
          <a:xfrm>
            <a:off x="6735297" y="1060487"/>
            <a:ext cx="3141006" cy="4078757"/>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7552-EB94-48E4-E364-0DE77D3CF84C}"/>
              </a:ext>
            </a:extLst>
          </p:cNvPr>
          <p:cNvSpPr>
            <a:spLocks noGrp="1"/>
          </p:cNvSpPr>
          <p:nvPr>
            <p:ph type="title"/>
          </p:nvPr>
        </p:nvSpPr>
        <p:spPr>
          <a:xfrm>
            <a:off x="1136397" y="502020"/>
            <a:ext cx="5323715" cy="1642970"/>
          </a:xfrm>
        </p:spPr>
        <p:txBody>
          <a:bodyPr anchor="b">
            <a:normAutofit/>
          </a:bodyPr>
          <a:lstStyle/>
          <a:p>
            <a:r>
              <a:rPr lang="en-US" sz="4000"/>
              <a:t>NEED IDEAS?</a:t>
            </a:r>
          </a:p>
        </p:txBody>
      </p:sp>
      <p:sp>
        <p:nvSpPr>
          <p:cNvPr id="3" name="Text Placeholder 2">
            <a:extLst>
              <a:ext uri="{FF2B5EF4-FFF2-40B4-BE49-F238E27FC236}">
                <a16:creationId xmlns:a16="http://schemas.microsoft.com/office/drawing/2014/main" id="{BE486211-AFE5-3530-2140-FAEB8B1F464D}"/>
              </a:ext>
            </a:extLst>
          </p:cNvPr>
          <p:cNvSpPr>
            <a:spLocks noGrp="1"/>
          </p:cNvSpPr>
          <p:nvPr>
            <p:ph type="body" idx="1"/>
          </p:nvPr>
        </p:nvSpPr>
        <p:spPr>
          <a:xfrm>
            <a:off x="1144923" y="2405894"/>
            <a:ext cx="5315189" cy="3535083"/>
          </a:xfrm>
        </p:spPr>
        <p:txBody>
          <a:bodyPr anchor="t">
            <a:normAutofit fontScale="92500" lnSpcReduction="20000"/>
          </a:bodyPr>
          <a:lstStyle/>
          <a:p>
            <a:pPr marL="114300" indent="0">
              <a:buNone/>
            </a:pPr>
            <a:r>
              <a:rPr lang="en-US" sz="1700" dirty="0"/>
              <a:t>If you are stumped for a great Day Camp theme idea, visit our Cub Scout Day Camp resource page at</a:t>
            </a:r>
          </a:p>
          <a:p>
            <a:pPr marL="114300" indent="0">
              <a:buNone/>
            </a:pPr>
            <a:r>
              <a:rPr lang="en-US" sz="1700" dirty="0">
                <a:hlinkClick r:id="rId2"/>
              </a:rPr>
              <a:t>https://www.scouting.org/outdoor-programs/camping/cub-day-camp/</a:t>
            </a:r>
            <a:endParaRPr lang="en-US" sz="1700" dirty="0"/>
          </a:p>
          <a:p>
            <a:pPr marL="114300" indent="0">
              <a:buNone/>
            </a:pPr>
            <a:endParaRPr lang="en-US" sz="1700" dirty="0"/>
          </a:p>
          <a:p>
            <a:pPr marL="114300" indent="0">
              <a:buNone/>
            </a:pPr>
            <a:r>
              <a:rPr lang="en-US" sz="1700" dirty="0"/>
              <a:t>This resource page has the current national Day Camp Theme Resource Book full of great ideas for activities, songs, skits, clip art for promotion and much more!</a:t>
            </a:r>
          </a:p>
          <a:p>
            <a:pPr marL="114300" indent="0">
              <a:buNone/>
            </a:pPr>
            <a:endParaRPr lang="en-US" sz="1700" dirty="0"/>
          </a:p>
          <a:p>
            <a:pPr marL="114300" indent="0">
              <a:buNone/>
            </a:pPr>
            <a:r>
              <a:rPr lang="en-US" sz="1700" dirty="0"/>
              <a:t>The resource page also has resources and theme ideas from past years.</a:t>
            </a:r>
          </a:p>
        </p:txBody>
      </p:sp>
      <p:pic>
        <p:nvPicPr>
          <p:cNvPr id="7" name="Picture 6">
            <a:extLst>
              <a:ext uri="{FF2B5EF4-FFF2-40B4-BE49-F238E27FC236}">
                <a16:creationId xmlns:a16="http://schemas.microsoft.com/office/drawing/2014/main" id="{45D2132A-6A72-65EE-AABD-046307A0B10B}"/>
              </a:ext>
            </a:extLst>
          </p:cNvPr>
          <p:cNvPicPr>
            <a:picLocks noChangeAspect="1"/>
          </p:cNvPicPr>
          <p:nvPr/>
        </p:nvPicPr>
        <p:blipFill>
          <a:blip r:embed="rId3"/>
          <a:stretch>
            <a:fillRect/>
          </a:stretch>
        </p:blipFill>
        <p:spPr>
          <a:xfrm>
            <a:off x="7874330" y="625905"/>
            <a:ext cx="3860470" cy="5369927"/>
          </a:xfrm>
          <a:prstGeom prst="rect">
            <a:avLst/>
          </a:prstGeom>
        </p:spPr>
      </p:pic>
    </p:spTree>
    <p:extLst>
      <p:ext uri="{BB962C8B-B14F-4D97-AF65-F5344CB8AC3E}">
        <p14:creationId xmlns:p14="http://schemas.microsoft.com/office/powerpoint/2010/main" val="14635202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7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29" name="Google Shape;1529;p171" descr="A picture containing tree, person, outdoor, yellow&#10;&#10;Description automatically generated"/>
          <p:cNvPicPr preferRelativeResize="0"/>
          <p:nvPr/>
        </p:nvPicPr>
        <p:blipFill rotWithShape="1">
          <a:blip r:embed="rId3">
            <a:alphaModFix/>
          </a:blip>
          <a:srcRect t="18080" b="25669"/>
          <a:stretch/>
        </p:blipFill>
        <p:spPr>
          <a:xfrm>
            <a:off x="20" y="-22"/>
            <a:ext cx="12191977" cy="6858022"/>
          </a:xfrm>
          <a:prstGeom prst="rect">
            <a:avLst/>
          </a:prstGeom>
          <a:noFill/>
          <a:ln>
            <a:noFill/>
          </a:ln>
        </p:spPr>
      </p:pic>
      <p:sp>
        <p:nvSpPr>
          <p:cNvPr id="1530" name="Google Shape;1530;p171"/>
          <p:cNvSpPr/>
          <p:nvPr/>
        </p:nvSpPr>
        <p:spPr>
          <a:xfrm rot="-5400000">
            <a:off x="-1103377"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1" name="Google Shape;1531;p171"/>
          <p:cNvSpPr txBox="1">
            <a:spLocks noGrp="1"/>
          </p:cNvSpPr>
          <p:nvPr>
            <p:ph type="title"/>
          </p:nvPr>
        </p:nvSpPr>
        <p:spPr>
          <a:xfrm>
            <a:off x="652679" y="275477"/>
            <a:ext cx="10883591" cy="356924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7000"/>
              <a:buFont typeface="Rockwell"/>
              <a:buNone/>
            </a:pPr>
            <a:r>
              <a:rPr lang="en-US" sz="7000" b="1" cap="none">
                <a:solidFill>
                  <a:srgbClr val="FFFFFF"/>
                </a:solidFill>
                <a:latin typeface="Rockwell"/>
                <a:ea typeface="Rockwell"/>
                <a:cs typeface="Rockwell"/>
                <a:sym typeface="Rockwell"/>
              </a:rPr>
              <a:t>CONGRATULATIONS!</a:t>
            </a:r>
            <a:endParaRPr/>
          </a:p>
        </p:txBody>
      </p:sp>
      <p:sp>
        <p:nvSpPr>
          <p:cNvPr id="1532" name="Google Shape;1532;p171"/>
          <p:cNvSpPr/>
          <p:nvPr/>
        </p:nvSpPr>
        <p:spPr>
          <a:xfrm rot="5400000">
            <a:off x="7540187"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31"/>
                                        </p:tgtEl>
                                        <p:attrNameLst>
                                          <p:attrName>style.visibility</p:attrName>
                                        </p:attrNameLst>
                                      </p:cBhvr>
                                      <p:to>
                                        <p:strVal val="visible"/>
                                      </p:to>
                                    </p:set>
                                    <p:animEffect transition="in" filter="fade">
                                      <p:cBhvr>
                                        <p:cTn id="7" dur="700"/>
                                        <p:tgtEl>
                                          <p:spTgt spid="1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7" name="Google Shape;1547;gf703428a30_0_1"/>
          <p:cNvSpPr txBox="1">
            <a:spLocks noGrp="1"/>
          </p:cNvSpPr>
          <p:nvPr>
            <p:ph type="title"/>
          </p:nvPr>
        </p:nvSpPr>
        <p:spPr>
          <a:xfrm>
            <a:off x="1905000" y="3087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Congratulations</a:t>
            </a:r>
            <a:endParaRPr/>
          </a:p>
        </p:txBody>
      </p:sp>
      <p:sp>
        <p:nvSpPr>
          <p:cNvPr id="1548" name="Google Shape;1548;gf703428a30_0_1"/>
          <p:cNvSpPr txBox="1">
            <a:spLocks noGrp="1"/>
          </p:cNvSpPr>
          <p:nvPr>
            <p:ph type="body" idx="1"/>
          </p:nvPr>
        </p:nvSpPr>
        <p:spPr>
          <a:xfrm>
            <a:off x="1776254" y="1835941"/>
            <a:ext cx="8040900" cy="3808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You’ve completed the In-Council portion of NCS for Day Camp Administration!</a:t>
            </a:r>
            <a:endParaRPr dirty="0"/>
          </a:p>
          <a:p>
            <a:pPr marL="0" lvl="0" indent="0" algn="l"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rgbClr val="FF0000"/>
              </a:buClr>
              <a:buSzPts val="2800"/>
              <a:buNone/>
            </a:pPr>
            <a:r>
              <a:rPr lang="en-US" b="1" dirty="0">
                <a:solidFill>
                  <a:srgbClr val="FF0000"/>
                </a:solidFill>
              </a:rPr>
              <a:t>Be sure your council adds “SCO_14001” and “CS 63”  to your training record!</a:t>
            </a:r>
            <a:endParaRPr dirty="0"/>
          </a:p>
          <a:p>
            <a:pPr marL="228600" lvl="0" indent="-50800" algn="l" rtl="0">
              <a:lnSpc>
                <a:spcPct val="90000"/>
              </a:lnSpc>
              <a:spcBef>
                <a:spcPts val="1000"/>
              </a:spcBef>
              <a:spcAft>
                <a:spcPts val="0"/>
              </a:spcAft>
              <a:buClr>
                <a:schemeClr val="dk1"/>
              </a:buClr>
              <a:buSzPts val="2800"/>
              <a:buNone/>
            </a:pPr>
            <a:endParaRPr b="1" dirty="0">
              <a:solidFill>
                <a:srgbClr val="FF0000"/>
              </a:solidFill>
            </a:endParaRPr>
          </a:p>
        </p:txBody>
      </p:sp>
      <p:pic>
        <p:nvPicPr>
          <p:cNvPr id="1549" name="Google Shape;1549;gf703428a30_0_1"/>
          <p:cNvPicPr preferRelativeResize="0"/>
          <p:nvPr/>
        </p:nvPicPr>
        <p:blipFill>
          <a:blip r:embed="rId3">
            <a:alphaModFix/>
          </a:blip>
          <a:stretch>
            <a:fillRect/>
          </a:stretch>
        </p:blipFill>
        <p:spPr>
          <a:xfrm rot="-1793792">
            <a:off x="9715800" y="2338331"/>
            <a:ext cx="2227523" cy="1484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5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2" name="Google Shape;212;p16"/>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Volunteer-Professional Relationship</a:t>
            </a:r>
            <a:endParaRPr/>
          </a:p>
        </p:txBody>
      </p:sp>
      <p:sp>
        <p:nvSpPr>
          <p:cNvPr id="213" name="Google Shape;213;p16"/>
          <p:cNvSpPr txBox="1">
            <a:spLocks noGrp="1"/>
          </p:cNvSpPr>
          <p:nvPr>
            <p:ph type="body" idx="1"/>
          </p:nvPr>
        </p:nvSpPr>
        <p:spPr>
          <a:xfrm>
            <a:off x="1905000" y="2003424"/>
            <a:ext cx="8813800"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b="1" u="sng" dirty="0"/>
              <a:t>Preparation </a:t>
            </a:r>
            <a:r>
              <a:rPr lang="en-US" dirty="0"/>
              <a:t>– Do your assigned work, follow through on your responsibilities, on time, and as agreed to.</a:t>
            </a:r>
            <a:endParaRPr dirty="0"/>
          </a:p>
          <a:p>
            <a:pPr>
              <a:lnSpc>
                <a:spcPct val="90000"/>
              </a:lnSpc>
              <a:spcAft>
                <a:spcPts val="0"/>
              </a:spcAft>
              <a:buClr>
                <a:schemeClr val="dk1"/>
              </a:buClr>
              <a:buSzPts val="2800"/>
            </a:pPr>
            <a:r>
              <a:rPr lang="en-US" b="1" u="sng" dirty="0"/>
              <a:t>Accessibility</a:t>
            </a:r>
            <a:r>
              <a:rPr lang="en-US" dirty="0"/>
              <a:t> – Accessible to each other – cells, email, whatever works – must talk frequently!</a:t>
            </a:r>
            <a:endParaRPr dirty="0"/>
          </a:p>
          <a:p>
            <a:pPr>
              <a:lnSpc>
                <a:spcPct val="90000"/>
              </a:lnSpc>
              <a:spcAft>
                <a:spcPts val="0"/>
              </a:spcAft>
              <a:buClr>
                <a:schemeClr val="dk1"/>
              </a:buClr>
              <a:buSzPts val="2800"/>
            </a:pPr>
            <a:r>
              <a:rPr lang="en-US" b="1" u="sng" dirty="0"/>
              <a:t>Time Efficiency</a:t>
            </a:r>
            <a:r>
              <a:rPr lang="en-US" b="1" dirty="0"/>
              <a:t> – </a:t>
            </a:r>
            <a:r>
              <a:rPr lang="en-US" dirty="0"/>
              <a:t>Appreciate each other’s time. Be efficient, don’t overload with tasks, respect each other in work, family, and health commitments</a:t>
            </a:r>
            <a:endParaRPr dirty="0"/>
          </a:p>
          <a:p>
            <a:pPr>
              <a:lnSpc>
                <a:spcPct val="90000"/>
              </a:lnSpc>
              <a:spcAft>
                <a:spcPts val="0"/>
              </a:spcAft>
              <a:buClr>
                <a:schemeClr val="dk1"/>
              </a:buClr>
              <a:buSzPts val="2800"/>
            </a:pPr>
            <a:r>
              <a:rPr lang="en-US" b="1" u="sng" dirty="0"/>
              <a:t>Communication</a:t>
            </a:r>
            <a:r>
              <a:rPr lang="en-US" dirty="0"/>
              <a:t> – Key to successful interaction. Keep each other informed of progress in your area. Communicate status, successes, and PROBLEMS!</a:t>
            </a:r>
            <a:endParaRPr b="1" u="sng"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9" name="Google Shape;1539;p17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Next Steps</a:t>
            </a:r>
            <a:endParaRPr dirty="0"/>
          </a:p>
        </p:txBody>
      </p:sp>
      <p:sp>
        <p:nvSpPr>
          <p:cNvPr id="1540" name="Google Shape;1540;p172"/>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rgbClr val="FF0000"/>
              </a:buClr>
              <a:buSzPts val="2800"/>
              <a:buNone/>
            </a:pPr>
            <a:endParaRPr lang="en-US" b="1" dirty="0">
              <a:solidFill>
                <a:srgbClr val="FF0000"/>
              </a:solidFill>
            </a:endParaRPr>
          </a:p>
          <a:p>
            <a:pPr marL="0" lvl="0" indent="0" algn="ctr" rtl="0">
              <a:lnSpc>
                <a:spcPct val="90000"/>
              </a:lnSpc>
              <a:spcBef>
                <a:spcPts val="1000"/>
              </a:spcBef>
              <a:spcAft>
                <a:spcPts val="0"/>
              </a:spcAft>
              <a:buClr>
                <a:srgbClr val="FF0000"/>
              </a:buClr>
              <a:buSzPts val="2800"/>
              <a:buNone/>
            </a:pPr>
            <a:r>
              <a:rPr lang="en-US" b="1" dirty="0">
                <a:solidFill>
                  <a:srgbClr val="FF0000"/>
                </a:solidFill>
              </a:rPr>
              <a:t>Be sure to bring your workbooks, and proof of all prerequisite completion to the In-person portion of National Camping School.</a:t>
            </a:r>
            <a:endParaRPr dirty="0"/>
          </a:p>
          <a:p>
            <a:pPr marL="228600" lvl="0" indent="-50800" algn="l" rtl="0">
              <a:lnSpc>
                <a:spcPct val="90000"/>
              </a:lnSpc>
              <a:spcBef>
                <a:spcPts val="1000"/>
              </a:spcBef>
              <a:spcAft>
                <a:spcPts val="0"/>
              </a:spcAft>
              <a:buClr>
                <a:schemeClr val="dk1"/>
              </a:buClr>
              <a:buSzPts val="2800"/>
              <a:buNone/>
            </a:pPr>
            <a:endParaRPr b="1" dirty="0">
              <a:solidFill>
                <a:srgbClr val="FF0000"/>
              </a:solidFill>
            </a:endParaRPr>
          </a:p>
          <a:p>
            <a:pPr marL="0" lvl="0" indent="0" algn="ctr" rtl="0">
              <a:lnSpc>
                <a:spcPct val="90000"/>
              </a:lnSpc>
              <a:spcBef>
                <a:spcPts val="1000"/>
              </a:spcBef>
              <a:spcAft>
                <a:spcPts val="0"/>
              </a:spcAft>
              <a:buClr>
                <a:schemeClr val="dk1"/>
              </a:buClr>
              <a:buSzPts val="2800"/>
              <a:buNone/>
            </a:pPr>
            <a:r>
              <a:rPr lang="en-US" b="1" dirty="0"/>
              <a:t>See you at National Camping School!!</a:t>
            </a:r>
            <a:endParaRP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17"/>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221" name="Google Shape;221;p17"/>
          <p:cNvSpPr txBox="1">
            <a:spLocks noGrp="1"/>
          </p:cNvSpPr>
          <p:nvPr>
            <p:ph type="body" idx="1"/>
          </p:nvPr>
        </p:nvSpPr>
        <p:spPr>
          <a:xfrm>
            <a:off x="1981200" y="1919288"/>
            <a:ext cx="8229600" cy="30650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dirty="0"/>
              <a:t>PD-112</a:t>
            </a:r>
            <a:endParaRPr dirty="0"/>
          </a:p>
          <a:p>
            <a:pPr marL="228600" lvl="0" indent="-228600" algn="l" rtl="0">
              <a:lnSpc>
                <a:spcPct val="90000"/>
              </a:lnSpc>
              <a:spcBef>
                <a:spcPts val="1000"/>
              </a:spcBef>
              <a:spcAft>
                <a:spcPts val="0"/>
              </a:spcAft>
              <a:buClr>
                <a:schemeClr val="dk1"/>
              </a:buClr>
              <a:buSzPts val="2800"/>
              <a:buChar char="•"/>
            </a:pPr>
            <a:r>
              <a:rPr lang="en-US" b="1" dirty="0"/>
              <a:t>SQ-401</a:t>
            </a:r>
            <a:endParaRPr dirty="0"/>
          </a:p>
          <a:p>
            <a:pPr marL="228600" lvl="0" indent="-228600" algn="l" rtl="0">
              <a:lnSpc>
                <a:spcPct val="90000"/>
              </a:lnSpc>
              <a:spcBef>
                <a:spcPts val="1000"/>
              </a:spcBef>
              <a:spcAft>
                <a:spcPts val="0"/>
              </a:spcAft>
              <a:buClr>
                <a:schemeClr val="dk1"/>
              </a:buClr>
              <a:buSzPts val="2800"/>
              <a:buChar char="•"/>
            </a:pPr>
            <a:r>
              <a:rPr lang="en-US" b="1" dirty="0"/>
              <a:t>SQ-403</a:t>
            </a:r>
            <a:endParaRPr dirty="0"/>
          </a:p>
          <a:p>
            <a:pPr marL="228600" lvl="0" indent="-228600" algn="l" rtl="0">
              <a:lnSpc>
                <a:spcPct val="90000"/>
              </a:lnSpc>
              <a:spcBef>
                <a:spcPts val="1000"/>
              </a:spcBef>
              <a:spcAft>
                <a:spcPts val="0"/>
              </a:spcAft>
              <a:buClr>
                <a:schemeClr val="dk1"/>
              </a:buClr>
              <a:buSzPts val="2800"/>
              <a:buChar char="•"/>
            </a:pPr>
            <a:r>
              <a:rPr lang="en-US" b="1" dirty="0"/>
              <a:t>RP-462</a:t>
            </a:r>
            <a:endParaRPr dirty="0"/>
          </a:p>
          <a:p>
            <a:pPr marL="228600" lvl="0" indent="-228600" algn="l" rtl="0">
              <a:lnSpc>
                <a:spcPct val="90000"/>
              </a:lnSpc>
              <a:spcBef>
                <a:spcPts val="1000"/>
              </a:spcBef>
              <a:spcAft>
                <a:spcPts val="0"/>
              </a:spcAft>
              <a:buClr>
                <a:schemeClr val="dk1"/>
              </a:buClr>
              <a:buSzPts val="2800"/>
              <a:buChar char="•"/>
            </a:pPr>
            <a:r>
              <a:rPr lang="en-US" b="1" dirty="0"/>
              <a:t>RP-851</a:t>
            </a:r>
            <a:endParaRPr dirty="0"/>
          </a:p>
        </p:txBody>
      </p:sp>
      <p:pic>
        <p:nvPicPr>
          <p:cNvPr id="3" name="Picture 2">
            <a:extLst>
              <a:ext uri="{FF2B5EF4-FFF2-40B4-BE49-F238E27FC236}">
                <a16:creationId xmlns:a16="http://schemas.microsoft.com/office/drawing/2014/main" id="{95C97D57-C10A-DEA4-C256-29ACAFA0E300}"/>
              </a:ext>
            </a:extLst>
          </p:cNvPr>
          <p:cNvPicPr>
            <a:picLocks noChangeAspect="1"/>
          </p:cNvPicPr>
          <p:nvPr/>
        </p:nvPicPr>
        <p:blipFill>
          <a:blip r:embed="rId3"/>
          <a:stretch>
            <a:fillRect/>
          </a:stretch>
        </p:blipFill>
        <p:spPr>
          <a:xfrm>
            <a:off x="7081754" y="692570"/>
            <a:ext cx="3313239" cy="42917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
          <p:cNvSpPr txBox="1"/>
          <p:nvPr/>
        </p:nvSpPr>
        <p:spPr>
          <a:xfrm>
            <a:off x="2286000" y="1443841"/>
            <a:ext cx="7468917" cy="32931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rgbClr val="FF0000"/>
                </a:solidFill>
                <a:latin typeface="Calibri"/>
                <a:ea typeface="Calibri"/>
                <a:cs typeface="Calibri"/>
                <a:sym typeface="Calibri"/>
              </a:rPr>
              <a:t>“In Council” Cub Scout Day Camp Administration - 2025</a:t>
            </a:r>
            <a:endParaRPr sz="4400" b="1" dirty="0">
              <a:solidFill>
                <a:srgbClr val="FF0000"/>
              </a:solidFill>
            </a:endParaRPr>
          </a:p>
          <a:p>
            <a:pPr marL="0" marR="0" lvl="0" indent="0" algn="ctr" rtl="0">
              <a:spcBef>
                <a:spcPts val="0"/>
              </a:spcBef>
              <a:spcAft>
                <a:spcPts val="0"/>
              </a:spcAft>
              <a:buNone/>
            </a:pPr>
            <a:r>
              <a:rPr lang="en-US" sz="2400" b="0" i="1" u="none" strike="noStrike" cap="none" dirty="0">
                <a:solidFill>
                  <a:schemeClr val="dk1"/>
                </a:solidFill>
                <a:latin typeface="Calibri"/>
                <a:ea typeface="Calibri"/>
                <a:cs typeface="Calibri"/>
                <a:sym typeface="Calibri"/>
              </a:rPr>
              <a:t>National Camping School</a:t>
            </a:r>
            <a:endParaRPr dirty="0"/>
          </a:p>
          <a:p>
            <a:pPr marL="0" marR="0" lvl="0" indent="0" algn="ctr"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b="0" i="0" u="none" strike="noStrike" cap="none" dirty="0">
                <a:solidFill>
                  <a:schemeClr val="dk1"/>
                </a:solidFill>
                <a:latin typeface="Calibri"/>
                <a:ea typeface="Calibri"/>
                <a:cs typeface="Calibri"/>
                <a:sym typeface="Calibri"/>
              </a:rPr>
              <a:t>Local councils: Please use this PowerPoint and the associated student workbook to facilitate your Local Council NCS Training Sessions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8" descr="A group of people looking at a phone&#10;&#10;Description automatically generated"/>
          <p:cNvPicPr preferRelativeResize="0">
            <a:picLocks noGrp="1"/>
          </p:cNvPicPr>
          <p:nvPr>
            <p:ph type="body" idx="1"/>
          </p:nvPr>
        </p:nvPicPr>
        <p:blipFill rotWithShape="1">
          <a:blip r:embed="rId3">
            <a:alphaModFix/>
          </a:blip>
          <a:srcRect t="15625"/>
          <a:stretch/>
        </p:blipFill>
        <p:spPr>
          <a:xfrm>
            <a:off x="0" y="0"/>
            <a:ext cx="12192000" cy="6858000"/>
          </a:xfrm>
          <a:prstGeom prst="rect">
            <a:avLst/>
          </a:prstGeom>
          <a:noFill/>
          <a:ln>
            <a:noFill/>
          </a:ln>
        </p:spPr>
      </p:pic>
      <p:sp>
        <p:nvSpPr>
          <p:cNvPr id="229" name="Google Shape;229;p18"/>
          <p:cNvSpPr txBox="1">
            <a:spLocks noGrp="1"/>
          </p:cNvSpPr>
          <p:nvPr>
            <p:ph type="title"/>
          </p:nvPr>
        </p:nvSpPr>
        <p:spPr>
          <a:xfrm>
            <a:off x="600075" y="4016705"/>
            <a:ext cx="10991850" cy="262539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Rockwell"/>
              <a:buNone/>
            </a:pPr>
            <a:r>
              <a:rPr lang="en-US" sz="8900" b="1" cap="none">
                <a:solidFill>
                  <a:schemeClr val="lt1"/>
                </a:solidFill>
                <a:latin typeface="Rockwell"/>
                <a:ea typeface="Rockwell"/>
                <a:cs typeface="Rockwell"/>
                <a:sym typeface="Rockwell"/>
              </a:rPr>
              <a:t>NCAP</a:t>
            </a:r>
            <a:r>
              <a:rPr lang="en-US" sz="5400" b="1" cap="none">
                <a:solidFill>
                  <a:schemeClr val="lt1"/>
                </a:solidFill>
                <a:latin typeface="Rockwell"/>
                <a:ea typeface="Rockwell"/>
                <a:cs typeface="Rockwell"/>
                <a:sym typeface="Rockwell"/>
              </a:rPr>
              <a:t> </a:t>
            </a:r>
            <a:br>
              <a:rPr lang="en-US" sz="5400" b="1" cap="none">
                <a:solidFill>
                  <a:schemeClr val="lt1"/>
                </a:solidFill>
                <a:latin typeface="Rockwell"/>
                <a:ea typeface="Rockwell"/>
                <a:cs typeface="Rockwell"/>
                <a:sym typeface="Rockwell"/>
              </a:rPr>
            </a:br>
            <a:r>
              <a:rPr lang="en-US" sz="5400" b="1" cap="none">
                <a:solidFill>
                  <a:schemeClr val="lt1"/>
                </a:solidFill>
                <a:latin typeface="Rockwell"/>
                <a:ea typeface="Rockwell"/>
                <a:cs typeface="Rockwell"/>
                <a:sym typeface="Rockwell"/>
              </a:rPr>
              <a:t>NATIONAL CAMP ACCREDITATION PROGRAM</a:t>
            </a:r>
            <a:endParaRPr sz="6700" b="1" cap="none">
              <a:solidFill>
                <a:schemeClr val="lt1"/>
              </a:solidFill>
              <a:latin typeface="Rockwell"/>
              <a:ea typeface="Rockwell"/>
              <a:cs typeface="Rockwell"/>
              <a:sym typeface="Rockwe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6" name="Google Shape;236;p19"/>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National Camp Accreditation Program - NCAP</a:t>
            </a:r>
            <a:endParaRPr/>
          </a:p>
        </p:txBody>
      </p:sp>
      <p:sp>
        <p:nvSpPr>
          <p:cNvPr id="237" name="Google Shape;237;p19"/>
          <p:cNvSpPr txBox="1"/>
          <p:nvPr/>
        </p:nvSpPr>
        <p:spPr>
          <a:xfrm>
            <a:off x="1809750" y="2003424"/>
            <a:ext cx="9340850" cy="3998913"/>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2800"/>
              <a:buFont typeface="Arial"/>
              <a:buNone/>
            </a:pPr>
            <a:r>
              <a:rPr lang="en-US" sz="2800" b="1">
                <a:solidFill>
                  <a:schemeClr val="dk1"/>
                </a:solidFill>
                <a:latin typeface="Calibri"/>
                <a:ea typeface="Calibri"/>
                <a:cs typeface="Calibri"/>
                <a:sym typeface="Calibri"/>
              </a:rPr>
              <a:t>LEARNING OBJECTIVES</a:t>
            </a:r>
            <a:endParaRPr/>
          </a:p>
          <a:p>
            <a:pPr marL="342900" marR="0" lvl="0" indent="-342900" algn="l" rtl="0">
              <a:lnSpc>
                <a:spcPct val="107000"/>
              </a:lnSpc>
              <a:spcBef>
                <a:spcPts val="0"/>
              </a:spcBef>
              <a:spcAft>
                <a:spcPts val="0"/>
              </a:spcAft>
              <a:buClr>
                <a:schemeClr val="dk1"/>
              </a:buClr>
              <a:buSzPts val="2300"/>
              <a:buFont typeface="Noto Sans Symbols"/>
              <a:buChar char="∙"/>
            </a:pPr>
            <a:r>
              <a:rPr lang="en-US" sz="2300" i="1">
                <a:solidFill>
                  <a:schemeClr val="dk1"/>
                </a:solidFill>
                <a:latin typeface="Calibri"/>
                <a:ea typeface="Calibri"/>
                <a:cs typeface="Calibri"/>
                <a:sym typeface="Calibri"/>
              </a:rPr>
              <a:t>Describe where and when day camp happens. </a:t>
            </a:r>
            <a:endParaRPr sz="2300" i="1">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300"/>
              <a:buFont typeface="Noto Sans Symbols"/>
              <a:buChar char="∙"/>
            </a:pPr>
            <a:r>
              <a:rPr lang="en-US" sz="2300" i="1">
                <a:solidFill>
                  <a:schemeClr val="dk1"/>
                </a:solidFill>
                <a:latin typeface="Calibri"/>
                <a:ea typeface="Calibri"/>
                <a:cs typeface="Calibri"/>
                <a:sym typeface="Calibri"/>
              </a:rPr>
              <a:t>Describe the importance of national standards and the accreditation process. </a:t>
            </a:r>
            <a:endParaRPr sz="2300" i="1">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300"/>
              <a:buFont typeface="Noto Sans Symbols"/>
              <a:buChar char="∙"/>
            </a:pPr>
            <a:r>
              <a:rPr lang="en-US" sz="2300" i="1">
                <a:solidFill>
                  <a:schemeClr val="dk1"/>
                </a:solidFill>
                <a:latin typeface="Calibri"/>
                <a:ea typeface="Calibri"/>
                <a:cs typeface="Calibri"/>
                <a:sym typeface="Calibri"/>
              </a:rPr>
              <a:t>Identify the national standards and reason for their existence. </a:t>
            </a:r>
            <a:endParaRPr sz="2300" i="1">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300"/>
              <a:buFont typeface="Noto Sans Symbols"/>
              <a:buChar char="∙"/>
            </a:pPr>
            <a:r>
              <a:rPr lang="en-US" sz="2300" i="1">
                <a:solidFill>
                  <a:schemeClr val="dk1"/>
                </a:solidFill>
                <a:latin typeface="Calibri"/>
                <a:ea typeface="Calibri"/>
                <a:cs typeface="Calibri"/>
                <a:sym typeface="Calibri"/>
              </a:rPr>
              <a:t>Define the key components of the national accreditation process: </a:t>
            </a:r>
            <a:endParaRPr sz="2300" i="1">
              <a:solidFill>
                <a:schemeClr val="dk1"/>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2300"/>
              <a:buFont typeface="Courier New"/>
              <a:buChar char="o"/>
            </a:pPr>
            <a:r>
              <a:rPr lang="en-US" sz="2300" b="0" i="1" u="none" strike="noStrike" cap="none">
                <a:solidFill>
                  <a:schemeClr val="dk1"/>
                </a:solidFill>
                <a:latin typeface="Calibri"/>
                <a:ea typeface="Calibri"/>
                <a:cs typeface="Calibri"/>
                <a:sym typeface="Calibri"/>
              </a:rPr>
              <a:t>Site Appraisal Form</a:t>
            </a:r>
            <a:endParaRPr sz="2300" b="0" i="1" u="none" strike="noStrike" cap="none">
              <a:solidFill>
                <a:schemeClr val="dk1"/>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2300"/>
              <a:buFont typeface="Courier New"/>
              <a:buChar char="o"/>
            </a:pPr>
            <a:r>
              <a:rPr lang="en-US" sz="2300" b="0" i="1" u="none" strike="noStrike" cap="none">
                <a:solidFill>
                  <a:schemeClr val="dk1"/>
                </a:solidFill>
                <a:latin typeface="Calibri"/>
                <a:ea typeface="Calibri"/>
                <a:cs typeface="Calibri"/>
                <a:sym typeface="Calibri"/>
              </a:rPr>
              <a:t>Local Council Authorization and Assessment Declaration Form</a:t>
            </a:r>
            <a:endParaRPr sz="2300" b="0" i="1" u="none" strike="noStrike" cap="none">
              <a:solidFill>
                <a:schemeClr val="dk1"/>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2300"/>
              <a:buFont typeface="Courier New"/>
              <a:buChar char="o"/>
            </a:pPr>
            <a:r>
              <a:rPr lang="en-US" sz="2300" b="0" i="1" u="none" strike="noStrike" cap="none">
                <a:solidFill>
                  <a:schemeClr val="dk1"/>
                </a:solidFill>
                <a:latin typeface="Calibri"/>
                <a:ea typeface="Calibri"/>
                <a:cs typeface="Calibri"/>
                <a:sym typeface="Calibri"/>
              </a:rPr>
              <a:t>Precamp/postcamp inspection</a:t>
            </a:r>
            <a:endParaRPr sz="2300" b="0" i="1" u="none" strike="noStrike" cap="none">
              <a:solidFill>
                <a:schemeClr val="dk1"/>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2300"/>
              <a:buFont typeface="Courier New"/>
              <a:buChar char="o"/>
            </a:pPr>
            <a:r>
              <a:rPr lang="en-US" sz="2300" b="0" i="1" u="none" strike="noStrike" cap="none">
                <a:solidFill>
                  <a:schemeClr val="dk1"/>
                </a:solidFill>
                <a:latin typeface="Calibri"/>
                <a:ea typeface="Calibri"/>
                <a:cs typeface="Calibri"/>
                <a:sym typeface="Calibri"/>
              </a:rPr>
              <a:t>On-site assessment, scoring, and recording. </a:t>
            </a:r>
            <a:endParaRPr sz="2300" b="0" i="1" u="none" strike="noStrike" cap="none">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300"/>
              <a:buFont typeface="Noto Sans Symbols"/>
              <a:buChar char="∙"/>
            </a:pPr>
            <a:r>
              <a:rPr lang="en-US" sz="2300" i="1">
                <a:solidFill>
                  <a:schemeClr val="dk1"/>
                </a:solidFill>
                <a:latin typeface="Calibri"/>
                <a:ea typeface="Calibri"/>
                <a:cs typeface="Calibri"/>
                <a:sym typeface="Calibri"/>
              </a:rPr>
              <a:t>Understand what an assessment team does.</a:t>
            </a:r>
            <a:endParaRPr sz="2300" i="1">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4" name="Google Shape;244;p20"/>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Where do we hold camp?</a:t>
            </a:r>
            <a:endParaRPr/>
          </a:p>
        </p:txBody>
      </p:sp>
      <p:sp>
        <p:nvSpPr>
          <p:cNvPr id="245" name="Google Shape;245;p20"/>
          <p:cNvSpPr txBox="1">
            <a:spLocks noGrp="1"/>
          </p:cNvSpPr>
          <p:nvPr>
            <p:ph type="body" idx="1"/>
          </p:nvPr>
        </p:nvSpPr>
        <p:spPr>
          <a:xfrm>
            <a:off x="1905000" y="2003424"/>
            <a:ext cx="8229600"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dirty="0"/>
              <a:t>City, County, State Parks</a:t>
            </a:r>
            <a:endParaRPr dirty="0"/>
          </a:p>
          <a:p>
            <a:pPr>
              <a:lnSpc>
                <a:spcPct val="90000"/>
              </a:lnSpc>
              <a:spcAft>
                <a:spcPts val="0"/>
              </a:spcAft>
              <a:buClr>
                <a:schemeClr val="dk1"/>
              </a:buClr>
              <a:buSzPts val="2800"/>
            </a:pPr>
            <a:r>
              <a:rPr lang="en-US" dirty="0"/>
              <a:t>Churchyards</a:t>
            </a:r>
            <a:endParaRPr dirty="0"/>
          </a:p>
          <a:p>
            <a:pPr>
              <a:lnSpc>
                <a:spcPct val="90000"/>
              </a:lnSpc>
              <a:spcAft>
                <a:spcPts val="0"/>
              </a:spcAft>
              <a:buClr>
                <a:schemeClr val="dk1"/>
              </a:buClr>
              <a:buSzPts val="2800"/>
            </a:pPr>
            <a:r>
              <a:rPr lang="en-US" dirty="0"/>
              <a:t>School Grounds</a:t>
            </a:r>
            <a:endParaRPr dirty="0"/>
          </a:p>
          <a:p>
            <a:pPr>
              <a:lnSpc>
                <a:spcPct val="90000"/>
              </a:lnSpc>
              <a:spcAft>
                <a:spcPts val="0"/>
              </a:spcAft>
              <a:buClr>
                <a:schemeClr val="dk1"/>
              </a:buClr>
              <a:buSzPts val="2800"/>
            </a:pPr>
            <a:r>
              <a:rPr lang="en-US" dirty="0"/>
              <a:t>Council Camps</a:t>
            </a:r>
            <a:endParaRPr dirty="0"/>
          </a:p>
          <a:p>
            <a:pPr>
              <a:lnSpc>
                <a:spcPct val="90000"/>
              </a:lnSpc>
              <a:spcAft>
                <a:spcPts val="0"/>
              </a:spcAft>
              <a:buClr>
                <a:schemeClr val="dk1"/>
              </a:buClr>
              <a:buSzPts val="2800"/>
            </a:pPr>
            <a:r>
              <a:rPr lang="en-US" dirty="0"/>
              <a:t>Open Fields</a:t>
            </a:r>
            <a:endParaRPr dirty="0"/>
          </a:p>
          <a:p>
            <a:pPr>
              <a:lnSpc>
                <a:spcPct val="90000"/>
              </a:lnSpc>
              <a:spcAft>
                <a:spcPts val="0"/>
              </a:spcAft>
              <a:buClr>
                <a:schemeClr val="dk1"/>
              </a:buClr>
              <a:buSzPts val="2800"/>
            </a:pPr>
            <a:r>
              <a:rPr lang="en-US" dirty="0"/>
              <a:t>Where the Scouts are!!</a:t>
            </a:r>
            <a:endParaRPr dirty="0"/>
          </a:p>
          <a:p>
            <a:pPr marL="228600" lvl="0" indent="-50800" algn="l"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en-US" dirty="0"/>
              <a:t>Accessible by the population we are serving.</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2" name="Google Shape;252;p21"/>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When / how long do we hold day camp?</a:t>
            </a:r>
            <a:endParaRPr/>
          </a:p>
        </p:txBody>
      </p:sp>
      <p:sp>
        <p:nvSpPr>
          <p:cNvPr id="253" name="Google Shape;253;p21"/>
          <p:cNvSpPr txBox="1">
            <a:spLocks noGrp="1"/>
          </p:cNvSpPr>
          <p:nvPr>
            <p:ph type="body" idx="1"/>
          </p:nvPr>
        </p:nvSpPr>
        <p:spPr>
          <a:xfrm>
            <a:off x="1905000" y="2146301"/>
            <a:ext cx="8686800" cy="3568700"/>
          </a:xfrm>
          <a:prstGeom prst="rect">
            <a:avLst/>
          </a:prstGeom>
          <a:noFill/>
          <a:ln>
            <a:noFill/>
          </a:ln>
        </p:spPr>
        <p:txBody>
          <a:bodyPr spcFirstLastPara="1" wrap="square" lIns="91425" tIns="45700" rIns="91425" bIns="45700" anchor="t" anchorCtr="0">
            <a:normAutofit fontScale="92500"/>
          </a:bodyPr>
          <a:lstStyle/>
          <a:p>
            <a:pPr>
              <a:lnSpc>
                <a:spcPct val="90000"/>
              </a:lnSpc>
              <a:spcBef>
                <a:spcPts val="0"/>
              </a:spcBef>
              <a:spcAft>
                <a:spcPts val="0"/>
              </a:spcAft>
              <a:buClr>
                <a:schemeClr val="dk1"/>
              </a:buClr>
              <a:buSzPts val="4000"/>
            </a:pPr>
            <a:r>
              <a:rPr lang="en-US" sz="4000" dirty="0"/>
              <a:t>2 or more days</a:t>
            </a:r>
            <a:endParaRPr dirty="0"/>
          </a:p>
          <a:p>
            <a:pPr>
              <a:lnSpc>
                <a:spcPct val="90000"/>
              </a:lnSpc>
              <a:spcAft>
                <a:spcPts val="0"/>
              </a:spcAft>
              <a:buClr>
                <a:schemeClr val="dk1"/>
              </a:buClr>
              <a:buSzPts val="4000"/>
            </a:pPr>
            <a:r>
              <a:rPr lang="en-US" sz="4000" dirty="0"/>
              <a:t>Duration may affect sign ups, depending on parent’s need for daycare</a:t>
            </a:r>
            <a:endParaRPr dirty="0"/>
          </a:p>
          <a:p>
            <a:pPr>
              <a:lnSpc>
                <a:spcPct val="90000"/>
              </a:lnSpc>
              <a:spcAft>
                <a:spcPts val="0"/>
              </a:spcAft>
              <a:buClr>
                <a:schemeClr val="dk1"/>
              </a:buClr>
              <a:buSzPts val="4000"/>
            </a:pPr>
            <a:r>
              <a:rPr lang="en-US" sz="4000" dirty="0"/>
              <a:t>Doesn’t have to be in the summer</a:t>
            </a:r>
          </a:p>
          <a:p>
            <a:pPr>
              <a:lnSpc>
                <a:spcPct val="90000"/>
              </a:lnSpc>
              <a:spcAft>
                <a:spcPts val="0"/>
              </a:spcAft>
              <a:buClr>
                <a:schemeClr val="dk1"/>
              </a:buClr>
              <a:buSzPts val="4000"/>
            </a:pPr>
            <a:r>
              <a:rPr lang="en-US" sz="4000" dirty="0"/>
              <a:t>No overnights</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2"/>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National Standards</a:t>
            </a:r>
            <a:endParaRPr/>
          </a:p>
        </p:txBody>
      </p:sp>
      <p:sp>
        <p:nvSpPr>
          <p:cNvPr id="261" name="Google Shape;261;p22"/>
          <p:cNvSpPr txBox="1">
            <a:spLocks noGrp="1"/>
          </p:cNvSpPr>
          <p:nvPr>
            <p:ph type="body" idx="1"/>
          </p:nvPr>
        </p:nvSpPr>
        <p:spPr>
          <a:xfrm>
            <a:off x="1905000" y="1841500"/>
            <a:ext cx="7150100" cy="25431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3000"/>
              <a:buFont typeface="Noto Sans Symbols"/>
              <a:buChar char="∙"/>
            </a:pPr>
            <a:r>
              <a:rPr lang="en-US" sz="3000">
                <a:latin typeface="Calibri"/>
                <a:ea typeface="Calibri"/>
                <a:cs typeface="Calibri"/>
                <a:sym typeface="Calibri"/>
              </a:rPr>
              <a:t>Ensure the health, safety, and well-being of every camper, visitor, and staff member while on camp property.</a:t>
            </a:r>
            <a:endParaRPr/>
          </a:p>
          <a:p>
            <a:pPr marL="0" marR="0" lvl="0" indent="0" algn="l" rtl="0">
              <a:lnSpc>
                <a:spcPct val="107000"/>
              </a:lnSpc>
              <a:spcBef>
                <a:spcPts val="0"/>
              </a:spcBef>
              <a:spcAft>
                <a:spcPts val="0"/>
              </a:spcAft>
              <a:buClr>
                <a:schemeClr val="dk1"/>
              </a:buClr>
              <a:buSzPts val="3000"/>
              <a:buNone/>
            </a:pPr>
            <a:endParaRPr sz="3000">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3000"/>
              <a:buFont typeface="Noto Sans Symbols"/>
              <a:buChar char="∙"/>
            </a:pPr>
            <a:r>
              <a:rPr lang="en-US" sz="3000">
                <a:latin typeface="Calibri"/>
                <a:ea typeface="Calibri"/>
                <a:cs typeface="Calibri"/>
                <a:sym typeface="Calibri"/>
              </a:rPr>
              <a:t>Ensure that the council takes pride in the high quality of its day camp, including the program staff, facilities, and equipment.</a:t>
            </a:r>
            <a:endParaRPr sz="3000">
              <a:latin typeface="Calibri"/>
              <a:ea typeface="Calibri"/>
              <a:cs typeface="Calibri"/>
              <a:sym typeface="Calibri"/>
            </a:endParaRPr>
          </a:p>
        </p:txBody>
      </p:sp>
      <p:pic>
        <p:nvPicPr>
          <p:cNvPr id="4" name="Picture 3">
            <a:extLst>
              <a:ext uri="{FF2B5EF4-FFF2-40B4-BE49-F238E27FC236}">
                <a16:creationId xmlns:a16="http://schemas.microsoft.com/office/drawing/2014/main" id="{F94D8AED-C249-51AD-B583-E7EB21F6B830}"/>
              </a:ext>
            </a:extLst>
          </p:cNvPr>
          <p:cNvPicPr>
            <a:picLocks noChangeAspect="1"/>
          </p:cNvPicPr>
          <p:nvPr/>
        </p:nvPicPr>
        <p:blipFill>
          <a:blip r:embed="rId3"/>
          <a:stretch>
            <a:fillRect/>
          </a:stretch>
        </p:blipFill>
        <p:spPr>
          <a:xfrm>
            <a:off x="9415486" y="774291"/>
            <a:ext cx="2106355" cy="272845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9" name="Google Shape;269;p23"/>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National Standards</a:t>
            </a:r>
            <a:endParaRPr/>
          </a:p>
        </p:txBody>
      </p:sp>
      <p:sp>
        <p:nvSpPr>
          <p:cNvPr id="270" name="Google Shape;270;p23"/>
          <p:cNvSpPr txBox="1">
            <a:spLocks noGrp="1"/>
          </p:cNvSpPr>
          <p:nvPr>
            <p:ph type="body" idx="1"/>
          </p:nvPr>
        </p:nvSpPr>
        <p:spPr>
          <a:xfrm>
            <a:off x="1542218" y="1868884"/>
            <a:ext cx="8223076" cy="4281054"/>
          </a:xfrm>
          <a:prstGeom prst="rect">
            <a:avLst/>
          </a:prstGeom>
          <a:noFill/>
          <a:ln>
            <a:noFill/>
          </a:ln>
        </p:spPr>
        <p:txBody>
          <a:bodyPr spcFirstLastPara="1" wrap="square" lIns="91425" tIns="45700" rIns="91425" bIns="45700" anchor="t" anchorCtr="0">
            <a:normAutofit fontScale="92500"/>
          </a:bodyPr>
          <a:lstStyle/>
          <a:p>
            <a:pPr>
              <a:lnSpc>
                <a:spcPct val="90000"/>
              </a:lnSpc>
              <a:spcBef>
                <a:spcPts val="0"/>
              </a:spcBef>
              <a:spcAft>
                <a:spcPts val="0"/>
              </a:spcAft>
              <a:buClr>
                <a:schemeClr val="dk1"/>
              </a:buClr>
              <a:buSzPts val="2800"/>
            </a:pPr>
            <a:r>
              <a:rPr lang="en-US" dirty="0"/>
              <a:t>Guide to be sure tasks are completed on time</a:t>
            </a:r>
            <a:endParaRPr dirty="0"/>
          </a:p>
          <a:p>
            <a:pPr>
              <a:lnSpc>
                <a:spcPct val="90000"/>
              </a:lnSpc>
              <a:spcAft>
                <a:spcPts val="0"/>
              </a:spcAft>
              <a:buClr>
                <a:schemeClr val="dk1"/>
              </a:buClr>
              <a:buSzPts val="2800"/>
            </a:pPr>
            <a:r>
              <a:rPr lang="en-US" dirty="0"/>
              <a:t>Your true source for the day camp process</a:t>
            </a:r>
            <a:endParaRPr dirty="0"/>
          </a:p>
          <a:p>
            <a:pPr>
              <a:lnSpc>
                <a:spcPct val="90000"/>
              </a:lnSpc>
              <a:spcAft>
                <a:spcPts val="0"/>
              </a:spcAft>
              <a:buClr>
                <a:schemeClr val="dk1"/>
              </a:buClr>
              <a:buSzPts val="2800"/>
            </a:pPr>
            <a:r>
              <a:rPr lang="en-US" b="1" dirty="0"/>
              <a:t>Scout Executive is responsible for ensuring the camp is accredited</a:t>
            </a:r>
            <a:endParaRPr dirty="0"/>
          </a:p>
          <a:p>
            <a:pPr>
              <a:lnSpc>
                <a:spcPct val="90000"/>
              </a:lnSpc>
              <a:spcAft>
                <a:spcPts val="0"/>
              </a:spcAft>
              <a:buClr>
                <a:schemeClr val="dk1"/>
              </a:buClr>
              <a:buSzPts val="2800"/>
            </a:pPr>
            <a:r>
              <a:rPr lang="en-US" dirty="0"/>
              <a:t>Scout Executive is responsible to see that standards are maintained, with help from your council’s committees such as camping, Health &amp; Safety, Risk Management, and others as needed</a:t>
            </a:r>
            <a:endParaRPr dirty="0"/>
          </a:p>
          <a:p>
            <a:pPr>
              <a:lnSpc>
                <a:spcPct val="90000"/>
              </a:lnSpc>
              <a:spcAft>
                <a:spcPts val="0"/>
              </a:spcAft>
              <a:buClr>
                <a:schemeClr val="dk1"/>
              </a:buClr>
              <a:buSzPts val="2800"/>
            </a:pPr>
            <a:r>
              <a:rPr lang="en-US" dirty="0"/>
              <a:t>Can be volunteers and professionals</a:t>
            </a:r>
            <a:endParaRPr dirty="0"/>
          </a:p>
        </p:txBody>
      </p:sp>
      <p:pic>
        <p:nvPicPr>
          <p:cNvPr id="2" name="Picture 1">
            <a:extLst>
              <a:ext uri="{FF2B5EF4-FFF2-40B4-BE49-F238E27FC236}">
                <a16:creationId xmlns:a16="http://schemas.microsoft.com/office/drawing/2014/main" id="{F4951C24-1815-05EA-4928-5B78723C3567}"/>
              </a:ext>
            </a:extLst>
          </p:cNvPr>
          <p:cNvPicPr>
            <a:picLocks noChangeAspect="1"/>
          </p:cNvPicPr>
          <p:nvPr/>
        </p:nvPicPr>
        <p:blipFill>
          <a:blip r:embed="rId3"/>
          <a:stretch>
            <a:fillRect/>
          </a:stretch>
        </p:blipFill>
        <p:spPr>
          <a:xfrm>
            <a:off x="9937928" y="589935"/>
            <a:ext cx="1886778" cy="245007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8" name="Google Shape;278;p24"/>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National Standards</a:t>
            </a:r>
            <a:endParaRPr/>
          </a:p>
        </p:txBody>
      </p:sp>
      <p:sp>
        <p:nvSpPr>
          <p:cNvPr id="279" name="Google Shape;279;p24"/>
          <p:cNvSpPr txBox="1">
            <a:spLocks noGrp="1"/>
          </p:cNvSpPr>
          <p:nvPr>
            <p:ph type="body" idx="1"/>
          </p:nvPr>
        </p:nvSpPr>
        <p:spPr>
          <a:xfrm>
            <a:off x="1476462" y="2109832"/>
            <a:ext cx="10003871" cy="4419842"/>
          </a:xfrm>
          <a:prstGeom prst="rect">
            <a:avLst/>
          </a:prstGeom>
          <a:noFill/>
          <a:ln>
            <a:noFill/>
          </a:ln>
        </p:spPr>
        <p:txBody>
          <a:bodyPr spcFirstLastPara="1" wrap="square" lIns="91425" tIns="45700" rIns="91425" bIns="45700" anchor="t" anchorCtr="0">
            <a:normAutofit fontScale="92500" lnSpcReduction="10000"/>
          </a:bodyPr>
          <a:lstStyle/>
          <a:p>
            <a:pPr marL="457200" lvl="0" indent="0" algn="l" rtl="0">
              <a:lnSpc>
                <a:spcPct val="115000"/>
              </a:lnSpc>
              <a:spcBef>
                <a:spcPts val="0"/>
              </a:spcBef>
              <a:spcAft>
                <a:spcPts val="0"/>
              </a:spcAft>
              <a:buClr>
                <a:schemeClr val="dk1"/>
              </a:buClr>
              <a:buSzPct val="40740"/>
              <a:buFont typeface="Arial"/>
              <a:buNone/>
            </a:pPr>
            <a:r>
              <a:rPr lang="en-US" sz="2700" dirty="0">
                <a:latin typeface="Noto Sans Symbols"/>
                <a:ea typeface="Noto Sans Symbols"/>
                <a:cs typeface="Noto Sans Symbols"/>
                <a:sym typeface="Noto Sans Symbols"/>
              </a:rPr>
              <a:t>●</a:t>
            </a:r>
            <a:r>
              <a:rPr lang="en-US" sz="2700" dirty="0">
                <a:latin typeface="Times New Roman"/>
                <a:ea typeface="Times New Roman"/>
                <a:cs typeface="Times New Roman"/>
                <a:sym typeface="Times New Roman"/>
              </a:rPr>
              <a:t>   	</a:t>
            </a:r>
            <a:r>
              <a:rPr lang="en-US" sz="2700" dirty="0">
                <a:latin typeface="Arial"/>
                <a:ea typeface="Arial"/>
                <a:cs typeface="Arial"/>
                <a:sym typeface="Arial"/>
              </a:rPr>
              <a:t>SA-0xx - Standards Applicability</a:t>
            </a:r>
            <a:endParaRPr sz="2700" dirty="0">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dirty="0">
                <a:latin typeface="Noto Sans Symbols"/>
                <a:ea typeface="Noto Sans Symbols"/>
                <a:cs typeface="Noto Sans Symbols"/>
                <a:sym typeface="Noto Sans Symbols"/>
              </a:rPr>
              <a:t>●</a:t>
            </a:r>
            <a:r>
              <a:rPr lang="en-US" sz="2700" dirty="0">
                <a:latin typeface="Times New Roman"/>
                <a:ea typeface="Times New Roman"/>
                <a:cs typeface="Times New Roman"/>
                <a:sym typeface="Times New Roman"/>
              </a:rPr>
              <a:t>   	</a:t>
            </a:r>
            <a:r>
              <a:rPr lang="en-US" sz="2700" dirty="0">
                <a:latin typeface="Arial"/>
                <a:ea typeface="Arial"/>
                <a:cs typeface="Arial"/>
                <a:sym typeface="Arial"/>
              </a:rPr>
              <a:t>PD 1xx – Program Design &amp; Recommended Practices</a:t>
            </a:r>
            <a:endParaRPr sz="2700" dirty="0">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dirty="0">
                <a:latin typeface="Noto Sans Symbols"/>
                <a:ea typeface="Noto Sans Symbols"/>
                <a:cs typeface="Noto Sans Symbols"/>
                <a:sym typeface="Noto Sans Symbols"/>
              </a:rPr>
              <a:t>●</a:t>
            </a:r>
            <a:r>
              <a:rPr lang="en-US" sz="2700" dirty="0">
                <a:latin typeface="Times New Roman"/>
                <a:ea typeface="Times New Roman"/>
                <a:cs typeface="Times New Roman"/>
                <a:sym typeface="Times New Roman"/>
              </a:rPr>
              <a:t>   	</a:t>
            </a:r>
            <a:r>
              <a:rPr lang="en-US" sz="2700" dirty="0">
                <a:latin typeface="Arial"/>
                <a:ea typeface="Arial"/>
                <a:cs typeface="Arial"/>
                <a:sym typeface="Arial"/>
              </a:rPr>
              <a:t>PS 2xx – Program Specific &amp; Recommended Practices</a:t>
            </a:r>
            <a:endParaRPr sz="2700" dirty="0">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dirty="0">
                <a:latin typeface="Noto Sans Symbols"/>
                <a:ea typeface="Noto Sans Symbols"/>
                <a:cs typeface="Noto Sans Symbols"/>
                <a:sym typeface="Noto Sans Symbols"/>
              </a:rPr>
              <a:t>●</a:t>
            </a:r>
            <a:r>
              <a:rPr lang="en-US" sz="2700" dirty="0">
                <a:latin typeface="Times New Roman"/>
                <a:ea typeface="Times New Roman"/>
                <a:cs typeface="Times New Roman"/>
                <a:sym typeface="Times New Roman"/>
              </a:rPr>
              <a:t>   	</a:t>
            </a:r>
            <a:r>
              <a:rPr lang="en-US" sz="2700" dirty="0">
                <a:latin typeface="Arial"/>
                <a:ea typeface="Arial"/>
                <a:cs typeface="Arial"/>
                <a:sym typeface="Arial"/>
              </a:rPr>
              <a:t>SQ 4xx – Staff Qualification &amp; Training &amp; Recommended      		      Practices</a:t>
            </a:r>
            <a:endParaRPr sz="2700" dirty="0">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dirty="0">
                <a:latin typeface="Noto Sans Symbols"/>
                <a:ea typeface="Noto Sans Symbols"/>
                <a:cs typeface="Noto Sans Symbols"/>
                <a:sym typeface="Noto Sans Symbols"/>
              </a:rPr>
              <a:t>●</a:t>
            </a:r>
            <a:r>
              <a:rPr lang="en-US" sz="2700" dirty="0">
                <a:latin typeface="Times New Roman"/>
                <a:ea typeface="Times New Roman"/>
                <a:cs typeface="Times New Roman"/>
                <a:sym typeface="Times New Roman"/>
              </a:rPr>
              <a:t>   	</a:t>
            </a:r>
            <a:r>
              <a:rPr lang="en-US" sz="2700" dirty="0">
                <a:latin typeface="Arial"/>
                <a:ea typeface="Arial"/>
                <a:cs typeface="Arial"/>
                <a:sym typeface="Arial"/>
              </a:rPr>
              <a:t>HS 5xx – Health &amp; Safety</a:t>
            </a:r>
            <a:endParaRPr sz="2700" dirty="0">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dirty="0">
                <a:latin typeface="Noto Sans Symbols"/>
                <a:ea typeface="Noto Sans Symbols"/>
                <a:cs typeface="Noto Sans Symbols"/>
                <a:sym typeface="Noto Sans Symbols"/>
              </a:rPr>
              <a:t>●</a:t>
            </a:r>
            <a:r>
              <a:rPr lang="en-US" sz="2700" dirty="0">
                <a:latin typeface="Times New Roman"/>
                <a:ea typeface="Times New Roman"/>
                <a:cs typeface="Times New Roman"/>
                <a:sym typeface="Times New Roman"/>
              </a:rPr>
              <a:t>   	</a:t>
            </a:r>
            <a:r>
              <a:rPr lang="en-US" sz="2700" dirty="0">
                <a:latin typeface="Arial"/>
                <a:ea typeface="Arial"/>
                <a:cs typeface="Arial"/>
                <a:sym typeface="Arial"/>
              </a:rPr>
              <a:t>FS  6xx – Food Service</a:t>
            </a:r>
            <a:endParaRPr sz="2700" dirty="0">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dirty="0">
                <a:latin typeface="Noto Sans Symbols"/>
                <a:ea typeface="Noto Sans Symbols"/>
                <a:cs typeface="Noto Sans Symbols"/>
                <a:sym typeface="Noto Sans Symbols"/>
              </a:rPr>
              <a:t>●</a:t>
            </a:r>
            <a:r>
              <a:rPr lang="en-US" sz="2700" dirty="0">
                <a:latin typeface="Times New Roman"/>
                <a:ea typeface="Times New Roman"/>
                <a:cs typeface="Times New Roman"/>
                <a:sym typeface="Times New Roman"/>
              </a:rPr>
              <a:t>   	</a:t>
            </a:r>
            <a:r>
              <a:rPr lang="en-US" sz="2700" dirty="0">
                <a:latin typeface="Arial"/>
                <a:ea typeface="Arial"/>
                <a:cs typeface="Arial"/>
                <a:sym typeface="Arial"/>
              </a:rPr>
              <a:t>FA  7xx – Facilities &amp; Recommended Practices</a:t>
            </a:r>
            <a:endParaRPr sz="2700" dirty="0">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dirty="0">
                <a:latin typeface="Noto Sans Symbols"/>
                <a:ea typeface="Noto Sans Symbols"/>
                <a:cs typeface="Noto Sans Symbols"/>
                <a:sym typeface="Noto Sans Symbols"/>
              </a:rPr>
              <a:t>●</a:t>
            </a:r>
            <a:r>
              <a:rPr lang="en-US" sz="2700" dirty="0">
                <a:latin typeface="Times New Roman"/>
                <a:ea typeface="Times New Roman"/>
                <a:cs typeface="Times New Roman"/>
                <a:sym typeface="Times New Roman"/>
              </a:rPr>
              <a:t>   	</a:t>
            </a:r>
            <a:r>
              <a:rPr lang="en-US" sz="2700" dirty="0">
                <a:latin typeface="Arial"/>
                <a:ea typeface="Arial"/>
                <a:cs typeface="Arial"/>
                <a:sym typeface="Arial"/>
              </a:rPr>
              <a:t>AO  8xx – Administration &amp; Operational</a:t>
            </a:r>
            <a:endParaRPr sz="2700" dirty="0">
              <a:latin typeface="Arial"/>
              <a:ea typeface="Arial"/>
              <a:cs typeface="Arial"/>
              <a:sym typeface="Arial"/>
            </a:endParaRPr>
          </a:p>
          <a:p>
            <a:pPr marL="0" lvl="0" indent="0" algn="l" rtl="0">
              <a:lnSpc>
                <a:spcPct val="115000"/>
              </a:lnSpc>
              <a:spcBef>
                <a:spcPts val="1200"/>
              </a:spcBef>
              <a:spcAft>
                <a:spcPts val="0"/>
              </a:spcAft>
              <a:buClr>
                <a:schemeClr val="dk1"/>
              </a:buClr>
              <a:buSzPct val="40740"/>
              <a:buFont typeface="Arial"/>
              <a:buNone/>
            </a:pPr>
            <a:r>
              <a:rPr lang="en-US" sz="2700" dirty="0">
                <a:latin typeface="Arial"/>
                <a:ea typeface="Arial"/>
                <a:cs typeface="Arial"/>
                <a:sym typeface="Arial"/>
              </a:rPr>
              <a:t> </a:t>
            </a:r>
            <a:endParaRPr sz="2700" dirty="0">
              <a:latin typeface="Arial"/>
              <a:ea typeface="Arial"/>
              <a:cs typeface="Arial"/>
              <a:sym typeface="Arial"/>
            </a:endParaRPr>
          </a:p>
          <a:p>
            <a:pPr marL="228600" lvl="0" indent="-50800" algn="l" rtl="0">
              <a:lnSpc>
                <a:spcPct val="90000"/>
              </a:lnSpc>
              <a:spcBef>
                <a:spcPts val="1200"/>
              </a:spcBef>
              <a:spcAft>
                <a:spcPts val="0"/>
              </a:spcAft>
              <a:buClr>
                <a:schemeClr val="dk1"/>
              </a:buClr>
              <a:buSzPct val="100000"/>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25" descr="Logo&#10;&#10;Description automatically generated"/>
          <p:cNvPicPr preferRelativeResize="0"/>
          <p:nvPr/>
        </p:nvPicPr>
        <p:blipFill rotWithShape="1">
          <a:blip r:embed="rId3">
            <a:alphaModFix/>
          </a:blip>
          <a:srcRect/>
          <a:stretch/>
        </p:blipFill>
        <p:spPr>
          <a:xfrm>
            <a:off x="379255" y="115886"/>
            <a:ext cx="1397000" cy="1711325"/>
          </a:xfrm>
          <a:prstGeom prst="rect">
            <a:avLst/>
          </a:prstGeom>
          <a:noFill/>
          <a:ln>
            <a:noFill/>
          </a:ln>
        </p:spPr>
      </p:pic>
      <p:sp>
        <p:nvSpPr>
          <p:cNvPr id="285" name="Google Shape;285;p25"/>
          <p:cNvSpPr txBox="1">
            <a:spLocks noGrp="1"/>
          </p:cNvSpPr>
          <p:nvPr>
            <p:ph type="title"/>
          </p:nvPr>
        </p:nvSpPr>
        <p:spPr>
          <a:xfrm>
            <a:off x="7933305" y="4560887"/>
            <a:ext cx="3122292"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National Standards</a:t>
            </a:r>
            <a:endParaRPr/>
          </a:p>
        </p:txBody>
      </p:sp>
      <p:pic>
        <p:nvPicPr>
          <p:cNvPr id="286" name="Google Shape;286;p25"/>
          <p:cNvPicPr preferRelativeResize="0"/>
          <p:nvPr/>
        </p:nvPicPr>
        <p:blipFill rotWithShape="1">
          <a:blip r:embed="rId4">
            <a:alphaModFix/>
          </a:blip>
          <a:srcRect/>
          <a:stretch/>
        </p:blipFill>
        <p:spPr>
          <a:xfrm>
            <a:off x="252063" y="102869"/>
            <a:ext cx="4648445" cy="6396446"/>
          </a:xfrm>
          <a:prstGeom prst="rect">
            <a:avLst/>
          </a:prstGeom>
          <a:noFill/>
          <a:ln>
            <a:noFill/>
          </a:ln>
        </p:spPr>
      </p:pic>
      <p:pic>
        <p:nvPicPr>
          <p:cNvPr id="287" name="Google Shape;287;p25"/>
          <p:cNvPicPr preferRelativeResize="0"/>
          <p:nvPr/>
        </p:nvPicPr>
        <p:blipFill rotWithShape="1">
          <a:blip r:embed="rId5">
            <a:alphaModFix/>
          </a:blip>
          <a:srcRect/>
          <a:stretch/>
        </p:blipFill>
        <p:spPr>
          <a:xfrm>
            <a:off x="7346439" y="102869"/>
            <a:ext cx="4669493" cy="3453722"/>
          </a:xfrm>
          <a:prstGeom prst="rect">
            <a:avLst/>
          </a:prstGeom>
          <a:noFill/>
          <a:ln>
            <a:noFill/>
          </a:ln>
        </p:spPr>
      </p:pic>
      <p:sp>
        <p:nvSpPr>
          <p:cNvPr id="288" name="Google Shape;288;p25"/>
          <p:cNvSpPr txBox="1"/>
          <p:nvPr/>
        </p:nvSpPr>
        <p:spPr>
          <a:xfrm>
            <a:off x="1186822" y="117021"/>
            <a:ext cx="1286412" cy="646331"/>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a:solidFill>
                  <a:schemeClr val="dk1"/>
                </a:solidFill>
                <a:latin typeface="Merriweather Sans"/>
                <a:ea typeface="Merriweather Sans"/>
                <a:cs typeface="Merriweather Sans"/>
                <a:sym typeface="Merriweather Sans"/>
              </a:rPr>
              <a:t>Standard or RP # </a:t>
            </a:r>
            <a:endParaRPr/>
          </a:p>
        </p:txBody>
      </p:sp>
      <p:cxnSp>
        <p:nvCxnSpPr>
          <p:cNvPr id="289" name="Google Shape;289;p25"/>
          <p:cNvCxnSpPr/>
          <p:nvPr/>
        </p:nvCxnSpPr>
        <p:spPr>
          <a:xfrm flipH="1">
            <a:off x="894742" y="274273"/>
            <a:ext cx="307559" cy="184943"/>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cxnSp>
        <p:nvCxnSpPr>
          <p:cNvPr id="290" name="Google Shape;290;p25"/>
          <p:cNvCxnSpPr/>
          <p:nvPr/>
        </p:nvCxnSpPr>
        <p:spPr>
          <a:xfrm rot="10800000">
            <a:off x="2257425" y="1577125"/>
            <a:ext cx="3009828" cy="147153"/>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sp>
        <p:nvSpPr>
          <p:cNvPr id="291" name="Google Shape;291;p25"/>
          <p:cNvSpPr txBox="1"/>
          <p:nvPr/>
        </p:nvSpPr>
        <p:spPr>
          <a:xfrm>
            <a:off x="4887241" y="5280875"/>
            <a:ext cx="1763713" cy="369887"/>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a:solidFill>
                  <a:schemeClr val="dk1"/>
                </a:solidFill>
                <a:latin typeface="Merriweather Sans"/>
                <a:ea typeface="Merriweather Sans"/>
                <a:cs typeface="Merriweather Sans"/>
                <a:sym typeface="Merriweather Sans"/>
              </a:rPr>
              <a:t>Interpretation</a:t>
            </a:r>
            <a:endParaRPr/>
          </a:p>
        </p:txBody>
      </p:sp>
      <p:cxnSp>
        <p:nvCxnSpPr>
          <p:cNvPr id="292" name="Google Shape;292;p25"/>
          <p:cNvCxnSpPr/>
          <p:nvPr/>
        </p:nvCxnSpPr>
        <p:spPr>
          <a:xfrm flipH="1">
            <a:off x="1685926" y="5548952"/>
            <a:ext cx="3122292" cy="337498"/>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sp>
        <p:nvSpPr>
          <p:cNvPr id="293" name="Google Shape;293;p25"/>
          <p:cNvSpPr txBox="1"/>
          <p:nvPr/>
        </p:nvSpPr>
        <p:spPr>
          <a:xfrm>
            <a:off x="10254176" y="2076700"/>
            <a:ext cx="1559400" cy="92340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a:solidFill>
                  <a:schemeClr val="dk1"/>
                </a:solidFill>
                <a:latin typeface="Merriweather Sans"/>
                <a:ea typeface="Merriweather Sans"/>
                <a:cs typeface="Merriweather Sans"/>
                <a:sym typeface="Merriweather Sans"/>
              </a:rPr>
              <a:t>Type of verification required</a:t>
            </a:r>
            <a:endParaRPr/>
          </a:p>
        </p:txBody>
      </p:sp>
      <p:cxnSp>
        <p:nvCxnSpPr>
          <p:cNvPr id="294" name="Google Shape;294;p25"/>
          <p:cNvCxnSpPr/>
          <p:nvPr/>
        </p:nvCxnSpPr>
        <p:spPr>
          <a:xfrm rot="10800000">
            <a:off x="4583535" y="438658"/>
            <a:ext cx="445048" cy="138740"/>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cxnSp>
        <p:nvCxnSpPr>
          <p:cNvPr id="295" name="Google Shape;295;p25"/>
          <p:cNvCxnSpPr/>
          <p:nvPr/>
        </p:nvCxnSpPr>
        <p:spPr>
          <a:xfrm rot="10800000">
            <a:off x="4608538" y="684893"/>
            <a:ext cx="601637" cy="244532"/>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sp>
        <p:nvSpPr>
          <p:cNvPr id="296" name="Google Shape;296;p25"/>
          <p:cNvSpPr txBox="1"/>
          <p:nvPr/>
        </p:nvSpPr>
        <p:spPr>
          <a:xfrm>
            <a:off x="4887241" y="2846704"/>
            <a:ext cx="1665287" cy="92333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a:solidFill>
                  <a:schemeClr val="dk1"/>
                </a:solidFill>
                <a:latin typeface="Merriweather Sans"/>
                <a:ea typeface="Merriweather Sans"/>
                <a:cs typeface="Merriweather Sans"/>
                <a:sym typeface="Merriweather Sans"/>
              </a:rPr>
              <a:t>Type of Camp Standard or RP Applies to</a:t>
            </a:r>
            <a:endParaRPr/>
          </a:p>
        </p:txBody>
      </p:sp>
      <p:cxnSp>
        <p:nvCxnSpPr>
          <p:cNvPr id="297" name="Google Shape;297;p25"/>
          <p:cNvCxnSpPr/>
          <p:nvPr/>
        </p:nvCxnSpPr>
        <p:spPr>
          <a:xfrm rot="10800000">
            <a:off x="9494451" y="987507"/>
            <a:ext cx="1259274" cy="1012996"/>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cxnSp>
        <p:nvCxnSpPr>
          <p:cNvPr id="298" name="Google Shape;298;p25"/>
          <p:cNvCxnSpPr/>
          <p:nvPr/>
        </p:nvCxnSpPr>
        <p:spPr>
          <a:xfrm rot="10800000">
            <a:off x="4608538" y="2390320"/>
            <a:ext cx="975068" cy="422513"/>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sp>
        <p:nvSpPr>
          <p:cNvPr id="299" name="Google Shape;299;p25"/>
          <p:cNvSpPr txBox="1"/>
          <p:nvPr/>
        </p:nvSpPr>
        <p:spPr>
          <a:xfrm>
            <a:off x="4989776" y="1744200"/>
            <a:ext cx="1849200" cy="64650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a:solidFill>
                  <a:schemeClr val="dk1"/>
                </a:solidFill>
                <a:latin typeface="Merriweather Sans"/>
                <a:ea typeface="Merriweather Sans"/>
                <a:cs typeface="Merriweather Sans"/>
                <a:sym typeface="Merriweather Sans"/>
              </a:rPr>
              <a:t>Specific Requirements</a:t>
            </a:r>
            <a:endParaRPr/>
          </a:p>
        </p:txBody>
      </p:sp>
      <p:sp>
        <p:nvSpPr>
          <p:cNvPr id="300" name="Google Shape;300;p25"/>
          <p:cNvSpPr txBox="1"/>
          <p:nvPr/>
        </p:nvSpPr>
        <p:spPr>
          <a:xfrm>
            <a:off x="5013829" y="172244"/>
            <a:ext cx="1377950" cy="646113"/>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a:solidFill>
                  <a:schemeClr val="dk1"/>
                </a:solidFill>
                <a:latin typeface="Merriweather Sans"/>
                <a:ea typeface="Merriweather Sans"/>
                <a:cs typeface="Merriweather Sans"/>
                <a:sym typeface="Merriweather Sans"/>
              </a:rPr>
              <a:t>Standard or RP Title</a:t>
            </a:r>
            <a:endParaRPr/>
          </a:p>
        </p:txBody>
      </p:sp>
      <p:sp>
        <p:nvSpPr>
          <p:cNvPr id="301" name="Google Shape;301;p25"/>
          <p:cNvSpPr txBox="1"/>
          <p:nvPr/>
        </p:nvSpPr>
        <p:spPr>
          <a:xfrm>
            <a:off x="5090776" y="965510"/>
            <a:ext cx="1252538" cy="64770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a:solidFill>
                  <a:schemeClr val="dk1"/>
                </a:solidFill>
                <a:latin typeface="Merriweather Sans"/>
                <a:ea typeface="Merriweather Sans"/>
                <a:cs typeface="Merriweather Sans"/>
                <a:sym typeface="Merriweather Sans"/>
              </a:rPr>
              <a:t>Revision Date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Google Shape;308;p26"/>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NCAP – Paperwork Reminders</a:t>
            </a:r>
            <a:endParaRPr/>
          </a:p>
        </p:txBody>
      </p:sp>
      <p:sp>
        <p:nvSpPr>
          <p:cNvPr id="309" name="Google Shape;309;p26"/>
          <p:cNvSpPr txBox="1">
            <a:spLocks noGrp="1"/>
          </p:cNvSpPr>
          <p:nvPr>
            <p:ph type="body" idx="1"/>
          </p:nvPr>
        </p:nvSpPr>
        <p:spPr>
          <a:xfrm>
            <a:off x="1776255" y="1634331"/>
            <a:ext cx="8993345" cy="428105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chemeClr val="dk1"/>
              </a:buClr>
              <a:buSzPct val="100000"/>
              <a:buNone/>
            </a:pPr>
            <a:r>
              <a:rPr lang="en-US" b="1" u="sng"/>
              <a:t>Step 1:  </a:t>
            </a:r>
            <a:r>
              <a:rPr lang="en-US"/>
              <a:t>Site selection – NCAP Site Appraisal Form</a:t>
            </a:r>
            <a:endParaRPr/>
          </a:p>
          <a:p>
            <a:pPr marL="0" lvl="0" indent="0" algn="l" rtl="0">
              <a:lnSpc>
                <a:spcPct val="150000"/>
              </a:lnSpc>
              <a:spcBef>
                <a:spcPts val="1000"/>
              </a:spcBef>
              <a:spcAft>
                <a:spcPts val="0"/>
              </a:spcAft>
              <a:buClr>
                <a:schemeClr val="dk1"/>
              </a:buClr>
              <a:buSzPct val="100000"/>
              <a:buNone/>
            </a:pPr>
            <a:r>
              <a:rPr lang="en-US" b="1" u="sng"/>
              <a:t>Step 2: </a:t>
            </a:r>
            <a:r>
              <a:rPr lang="en-US"/>
              <a:t>Council authorizes day camp “NCAP Local Council Authorization and Assessment form- Part A”</a:t>
            </a:r>
            <a:endParaRPr/>
          </a:p>
          <a:p>
            <a:pPr marL="0" lvl="0" indent="0" algn="l" rtl="0">
              <a:lnSpc>
                <a:spcPct val="150000"/>
              </a:lnSpc>
              <a:spcBef>
                <a:spcPts val="1000"/>
              </a:spcBef>
              <a:spcAft>
                <a:spcPts val="0"/>
              </a:spcAft>
              <a:buClr>
                <a:schemeClr val="dk1"/>
              </a:buClr>
              <a:buSzPct val="100000"/>
              <a:buNone/>
            </a:pPr>
            <a:r>
              <a:rPr lang="en-US" b="1" u="sng"/>
              <a:t>Step 3: </a:t>
            </a:r>
            <a:r>
              <a:rPr lang="en-US"/>
              <a:t>Camp planned in accordance with standards</a:t>
            </a:r>
            <a:endParaRPr/>
          </a:p>
          <a:p>
            <a:pPr marL="0" lvl="0" indent="0" algn="l" rtl="0">
              <a:lnSpc>
                <a:spcPct val="150000"/>
              </a:lnSpc>
              <a:spcBef>
                <a:spcPts val="1000"/>
              </a:spcBef>
              <a:spcAft>
                <a:spcPts val="0"/>
              </a:spcAft>
              <a:buClr>
                <a:schemeClr val="dk1"/>
              </a:buClr>
              <a:buSzPct val="100000"/>
              <a:buNone/>
            </a:pPr>
            <a:r>
              <a:rPr lang="en-US" b="1" u="sng"/>
              <a:t>Step 4: </a:t>
            </a:r>
            <a:r>
              <a:rPr lang="en-US"/>
              <a:t>On site assessment - “NCAP Local Council Authorization and Assessment form- Part B”</a:t>
            </a:r>
            <a:endParaRPr/>
          </a:p>
          <a:p>
            <a:pPr marL="0" lvl="0" indent="0" algn="l" rtl="0">
              <a:lnSpc>
                <a:spcPct val="150000"/>
              </a:lnSpc>
              <a:spcBef>
                <a:spcPts val="1000"/>
              </a:spcBef>
              <a:spcAft>
                <a:spcPts val="0"/>
              </a:spcAft>
              <a:buClr>
                <a:schemeClr val="dk1"/>
              </a:buClr>
              <a:buSzPct val="100000"/>
              <a:buNone/>
            </a:pPr>
            <a:r>
              <a:rPr lang="en-US" b="1" u="sng"/>
              <a:t>Step 5: </a:t>
            </a:r>
            <a:r>
              <a:rPr lang="en-US"/>
              <a:t>All paperwork is submitted</a:t>
            </a:r>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gf5d855d238_1_0"/>
          <p:cNvPicPr preferRelativeResize="0"/>
          <p:nvPr/>
        </p:nvPicPr>
        <p:blipFill>
          <a:blip r:embed="rId3">
            <a:alphaModFix/>
          </a:blip>
          <a:stretch>
            <a:fillRect/>
          </a:stretch>
        </p:blipFill>
        <p:spPr>
          <a:xfrm>
            <a:off x="5160749" y="152400"/>
            <a:ext cx="4211851" cy="5828951"/>
          </a:xfrm>
          <a:prstGeom prst="rect">
            <a:avLst/>
          </a:prstGeom>
          <a:noFill/>
          <a:ln w="76200" cap="flat" cmpd="sng">
            <a:solidFill>
              <a:srgbClr val="FF0000"/>
            </a:solidFill>
            <a:prstDash val="solid"/>
            <a:round/>
            <a:headEnd type="none" w="sm" len="sm"/>
            <a:tailEnd type="none" w="sm" len="sm"/>
          </a:ln>
        </p:spPr>
      </p:pic>
      <p:sp>
        <p:nvSpPr>
          <p:cNvPr id="316" name="Google Shape;316;gf5d855d238_1_0"/>
          <p:cNvSpPr txBox="1"/>
          <p:nvPr/>
        </p:nvSpPr>
        <p:spPr>
          <a:xfrm>
            <a:off x="1931300" y="1803250"/>
            <a:ext cx="3012300" cy="384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500" dirty="0">
                <a:latin typeface="Calibri"/>
                <a:ea typeface="Calibri"/>
                <a:cs typeface="Calibri"/>
                <a:sym typeface="Calibri"/>
              </a:rPr>
              <a:t>NCAP Site Appraisal Form</a:t>
            </a:r>
            <a:endParaRPr sz="4500" dirty="0">
              <a:latin typeface="Calibri"/>
              <a:ea typeface="Calibri"/>
              <a:cs typeface="Calibri"/>
              <a:sym typeface="Calibri"/>
            </a:endParaRPr>
          </a:p>
          <a:p>
            <a:pPr marL="0" lvl="0" indent="0" algn="ctr" rtl="0">
              <a:spcBef>
                <a:spcPts val="0"/>
              </a:spcBef>
              <a:spcAft>
                <a:spcPts val="0"/>
              </a:spcAft>
              <a:buNone/>
            </a:pPr>
            <a:r>
              <a:rPr lang="en-US" sz="4500" dirty="0">
                <a:latin typeface="Calibri"/>
                <a:ea typeface="Calibri"/>
                <a:cs typeface="Calibri"/>
                <a:sym typeface="Calibri"/>
              </a:rPr>
              <a:t>430-094</a:t>
            </a:r>
            <a:endParaRPr sz="4500" dirty="0">
              <a:latin typeface="Calibri"/>
              <a:ea typeface="Calibri"/>
              <a:cs typeface="Calibri"/>
              <a:sym typeface="Calibri"/>
            </a:endParaRPr>
          </a:p>
          <a:p>
            <a:pPr marL="0" lvl="0" indent="0" algn="ctr" rtl="0">
              <a:spcBef>
                <a:spcPts val="0"/>
              </a:spcBef>
              <a:spcAft>
                <a:spcPts val="0"/>
              </a:spcAft>
              <a:buNone/>
            </a:pPr>
            <a:endParaRPr sz="3000"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1752600" y="457200"/>
            <a:ext cx="8229600" cy="7297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Facilitator Instructions	</a:t>
            </a:r>
            <a:endParaRPr dirty="0"/>
          </a:p>
        </p:txBody>
      </p:sp>
      <p:sp>
        <p:nvSpPr>
          <p:cNvPr id="96" name="Google Shape;96;p2"/>
          <p:cNvSpPr txBox="1">
            <a:spLocks noGrp="1"/>
          </p:cNvSpPr>
          <p:nvPr>
            <p:ph type="body" idx="1"/>
          </p:nvPr>
        </p:nvSpPr>
        <p:spPr>
          <a:xfrm>
            <a:off x="1076324" y="1559914"/>
            <a:ext cx="10201275" cy="432494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FF0000"/>
              </a:buClr>
              <a:buSzPct val="100000"/>
              <a:buNone/>
            </a:pPr>
            <a:r>
              <a:rPr lang="en-US" b="1" dirty="0">
                <a:solidFill>
                  <a:srgbClr val="FF0000"/>
                </a:solidFill>
              </a:rPr>
              <a:t>Each participant should bring to council training:</a:t>
            </a:r>
            <a:endParaRPr dirty="0"/>
          </a:p>
          <a:p>
            <a:pPr marL="228600" lvl="0" indent="-228600" algn="l" rtl="0">
              <a:lnSpc>
                <a:spcPct val="90000"/>
              </a:lnSpc>
              <a:spcBef>
                <a:spcPts val="1000"/>
              </a:spcBef>
              <a:spcAft>
                <a:spcPts val="0"/>
              </a:spcAft>
              <a:buClr>
                <a:schemeClr val="dk1"/>
              </a:buClr>
              <a:buSzPct val="100000"/>
              <a:buChar char="•"/>
            </a:pPr>
            <a:r>
              <a:rPr lang="en-US" dirty="0"/>
              <a:t>Completed online NCS workbook</a:t>
            </a:r>
            <a:endParaRPr dirty="0"/>
          </a:p>
          <a:p>
            <a:pPr marL="228600" lvl="0" indent="-228600" algn="l" rtl="0">
              <a:lnSpc>
                <a:spcPct val="90000"/>
              </a:lnSpc>
              <a:spcBef>
                <a:spcPts val="1000"/>
              </a:spcBef>
              <a:spcAft>
                <a:spcPts val="0"/>
              </a:spcAft>
              <a:buClr>
                <a:schemeClr val="dk1"/>
              </a:buClr>
              <a:buSzPct val="100000"/>
              <a:buChar char="•"/>
            </a:pPr>
            <a:r>
              <a:rPr lang="en-US" dirty="0"/>
              <a:t>Certificate of completion of online NCS training (available on my.scouting.org)</a:t>
            </a:r>
            <a:endParaRPr dirty="0"/>
          </a:p>
          <a:p>
            <a:pPr marL="0" lvl="0" indent="0" algn="l" rtl="0">
              <a:lnSpc>
                <a:spcPct val="90000"/>
              </a:lnSpc>
              <a:spcBef>
                <a:spcPts val="1000"/>
              </a:spcBef>
              <a:spcAft>
                <a:spcPts val="0"/>
              </a:spcAft>
              <a:buClr>
                <a:schemeClr val="dk1"/>
              </a:buClr>
              <a:buSzPct val="100000"/>
              <a:buNone/>
            </a:pPr>
            <a:endParaRPr sz="2000" dirty="0"/>
          </a:p>
          <a:p>
            <a:pPr marL="0" lvl="0" indent="0" algn="l" rtl="0">
              <a:lnSpc>
                <a:spcPct val="90000"/>
              </a:lnSpc>
              <a:spcBef>
                <a:spcPts val="1000"/>
              </a:spcBef>
              <a:spcAft>
                <a:spcPts val="0"/>
              </a:spcAft>
              <a:buClr>
                <a:srgbClr val="FF0000"/>
              </a:buClr>
              <a:buSzPct val="100000"/>
              <a:buNone/>
            </a:pPr>
            <a:r>
              <a:rPr lang="en-US" b="1" dirty="0">
                <a:solidFill>
                  <a:srgbClr val="FF0000"/>
                </a:solidFill>
              </a:rPr>
              <a:t>Council supplies each participant with:</a:t>
            </a:r>
            <a:endParaRPr dirty="0"/>
          </a:p>
          <a:p>
            <a:pPr marL="228600" lvl="0" indent="-228600" algn="l" rtl="0">
              <a:lnSpc>
                <a:spcPct val="90000"/>
              </a:lnSpc>
              <a:spcBef>
                <a:spcPts val="1000"/>
              </a:spcBef>
              <a:spcAft>
                <a:spcPts val="0"/>
              </a:spcAft>
              <a:buClr>
                <a:schemeClr val="dk1"/>
              </a:buClr>
              <a:buSzPct val="100000"/>
              <a:buChar char="•"/>
            </a:pPr>
            <a:r>
              <a:rPr lang="en-US" dirty="0"/>
              <a:t>In-Council NCS Workbook</a:t>
            </a:r>
            <a:endParaRPr dirty="0"/>
          </a:p>
          <a:p>
            <a:pPr marL="228600" lvl="0" indent="-228600" algn="l" rtl="0">
              <a:lnSpc>
                <a:spcPct val="90000"/>
              </a:lnSpc>
              <a:spcBef>
                <a:spcPts val="1000"/>
              </a:spcBef>
              <a:spcAft>
                <a:spcPts val="0"/>
              </a:spcAft>
              <a:buClr>
                <a:schemeClr val="dk1"/>
              </a:buClr>
              <a:buSzPct val="100000"/>
              <a:buChar char="•"/>
            </a:pPr>
            <a:r>
              <a:rPr lang="en-US" dirty="0"/>
              <a:t>Council Specific Documents (see list on next slide)</a:t>
            </a:r>
            <a:endParaRPr dirty="0"/>
          </a:p>
          <a:p>
            <a:pPr marL="228600" lvl="0" indent="-228600" algn="l" rtl="0">
              <a:lnSpc>
                <a:spcPct val="90000"/>
              </a:lnSpc>
              <a:spcBef>
                <a:spcPts val="1000"/>
              </a:spcBef>
              <a:spcAft>
                <a:spcPts val="0"/>
              </a:spcAft>
              <a:buClr>
                <a:schemeClr val="dk1"/>
              </a:buClr>
              <a:buSzPct val="100000"/>
              <a:buChar char="•"/>
            </a:pPr>
            <a:r>
              <a:rPr lang="en-US" dirty="0"/>
              <a:t>Job Description for Camp Director and Program Director</a:t>
            </a:r>
          </a:p>
          <a:p>
            <a:pPr marL="228600" lvl="0" indent="-228600" algn="l" rtl="0">
              <a:lnSpc>
                <a:spcPct val="90000"/>
              </a:lnSpc>
              <a:spcBef>
                <a:spcPts val="1000"/>
              </a:spcBef>
              <a:spcAft>
                <a:spcPts val="0"/>
              </a:spcAft>
              <a:buClr>
                <a:schemeClr val="dk1"/>
              </a:buClr>
              <a:buSzPct val="100000"/>
              <a:buChar char="•"/>
            </a:pPr>
            <a:r>
              <a:rPr lang="en-US" dirty="0"/>
              <a:t>NCAP Circulars that apply to the upcoming camping season</a:t>
            </a:r>
            <a:endParaRPr dirty="0"/>
          </a:p>
          <a:p>
            <a:pPr marL="0" lvl="0" indent="0" algn="l" rtl="0">
              <a:lnSpc>
                <a:spcPct val="90000"/>
              </a:lnSpc>
              <a:spcBef>
                <a:spcPts val="1000"/>
              </a:spcBef>
              <a:spcAft>
                <a:spcPts val="0"/>
              </a:spcAft>
              <a:buClr>
                <a:schemeClr val="dk1"/>
              </a:buClr>
              <a:buSzPct val="100000"/>
              <a:buNone/>
            </a:pPr>
            <a:endParaRPr sz="800" b="1" dirty="0">
              <a:solidFill>
                <a:srgbClr val="FF0000"/>
              </a:solidFill>
            </a:endParaRPr>
          </a:p>
          <a:p>
            <a:pPr marL="0" lvl="0" indent="0" algn="l" rtl="0">
              <a:lnSpc>
                <a:spcPct val="90000"/>
              </a:lnSpc>
              <a:spcBef>
                <a:spcPts val="1000"/>
              </a:spcBef>
              <a:spcAft>
                <a:spcPts val="0"/>
              </a:spcAft>
              <a:buClr>
                <a:schemeClr val="dk1"/>
              </a:buClr>
              <a:buSzPct val="100000"/>
              <a:buNone/>
            </a:pPr>
            <a:endParaRPr sz="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f5d855d238_1_14"/>
          <p:cNvSpPr txBox="1">
            <a:spLocks noGrp="1"/>
          </p:cNvSpPr>
          <p:nvPr>
            <p:ph type="body" idx="1"/>
          </p:nvPr>
        </p:nvSpPr>
        <p:spPr>
          <a:xfrm>
            <a:off x="1063225" y="2562100"/>
            <a:ext cx="4220100" cy="4351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4300"/>
              <a:t>Part A and Part B</a:t>
            </a:r>
            <a:endParaRPr sz="4300"/>
          </a:p>
          <a:p>
            <a:pPr marL="0" lvl="0" indent="0" algn="ctr" rtl="0">
              <a:spcBef>
                <a:spcPts val="1000"/>
              </a:spcBef>
              <a:spcAft>
                <a:spcPts val="0"/>
              </a:spcAft>
              <a:buNone/>
            </a:pPr>
            <a:r>
              <a:rPr lang="en-US" sz="4300"/>
              <a:t>Local Council Assessment</a:t>
            </a:r>
            <a:endParaRPr sz="4300"/>
          </a:p>
        </p:txBody>
      </p:sp>
      <p:pic>
        <p:nvPicPr>
          <p:cNvPr id="325" name="Google Shape;325;gf5d855d238_1_14"/>
          <p:cNvPicPr preferRelativeResize="0"/>
          <p:nvPr/>
        </p:nvPicPr>
        <p:blipFill>
          <a:blip r:embed="rId3">
            <a:alphaModFix/>
          </a:blip>
          <a:stretch>
            <a:fillRect/>
          </a:stretch>
        </p:blipFill>
        <p:spPr>
          <a:xfrm>
            <a:off x="5919850" y="378725"/>
            <a:ext cx="4062350" cy="5641075"/>
          </a:xfrm>
          <a:prstGeom prst="rect">
            <a:avLst/>
          </a:prstGeom>
          <a:noFill/>
          <a:ln w="76200" cap="flat" cmpd="sng">
            <a:solidFill>
              <a:srgbClr val="38761D"/>
            </a:solidFill>
            <a:prstDash val="solid"/>
            <a:round/>
            <a:headEnd type="none" w="sm" len="sm"/>
            <a:tailEnd type="none" w="sm" len="sm"/>
          </a:ln>
        </p:spPr>
      </p:pic>
      <p:sp>
        <p:nvSpPr>
          <p:cNvPr id="326" name="Google Shape;326;gf5d855d238_1_14"/>
          <p:cNvSpPr txBox="1"/>
          <p:nvPr/>
        </p:nvSpPr>
        <p:spPr>
          <a:xfrm>
            <a:off x="1477675" y="2562100"/>
            <a:ext cx="339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5" name="Google Shape;335;p27"/>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Waivers and Variances</a:t>
            </a:r>
            <a:endParaRPr/>
          </a:p>
        </p:txBody>
      </p:sp>
      <p:pic>
        <p:nvPicPr>
          <p:cNvPr id="336" name="Google Shape;336;p27"/>
          <p:cNvPicPr preferRelativeResize="0"/>
          <p:nvPr/>
        </p:nvPicPr>
        <p:blipFill rotWithShape="1">
          <a:blip r:embed="rId3">
            <a:alphaModFix/>
          </a:blip>
          <a:srcRect/>
          <a:stretch/>
        </p:blipFill>
        <p:spPr>
          <a:xfrm>
            <a:off x="2819400" y="1175287"/>
            <a:ext cx="5846750" cy="4507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3" name="Google Shape;343;p28"/>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NCAP Assessment Team</a:t>
            </a:r>
            <a:endParaRPr/>
          </a:p>
        </p:txBody>
      </p:sp>
      <p:sp>
        <p:nvSpPr>
          <p:cNvPr id="344" name="Google Shape;344;p28"/>
          <p:cNvSpPr txBox="1">
            <a:spLocks noGrp="1"/>
          </p:cNvSpPr>
          <p:nvPr>
            <p:ph type="body" idx="1"/>
          </p:nvPr>
        </p:nvSpPr>
        <p:spPr>
          <a:xfrm>
            <a:off x="1776255" y="1719262"/>
            <a:ext cx="10007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Visit camps, review practices, activities, and site to see that standards are being maintained</a:t>
            </a:r>
            <a:endParaRPr dirty="0"/>
          </a:p>
          <a:p>
            <a:pPr>
              <a:lnSpc>
                <a:spcPct val="90000"/>
              </a:lnSpc>
              <a:spcAft>
                <a:spcPts val="0"/>
              </a:spcAft>
              <a:buClr>
                <a:schemeClr val="dk1"/>
              </a:buClr>
              <a:buSzPts val="2800"/>
            </a:pPr>
            <a:endParaRPr dirty="0"/>
          </a:p>
          <a:p>
            <a:pPr>
              <a:lnSpc>
                <a:spcPct val="90000"/>
              </a:lnSpc>
              <a:spcAft>
                <a:spcPts val="0"/>
              </a:spcAft>
              <a:buClr>
                <a:schemeClr val="dk1"/>
              </a:buClr>
              <a:buSzPts val="2800"/>
            </a:pPr>
            <a:r>
              <a:rPr lang="en-US" dirty="0"/>
              <a:t>Provide suggestions for the camp administration and program best practices</a:t>
            </a:r>
            <a:endParaRPr dirty="0"/>
          </a:p>
          <a:p>
            <a:pPr marL="635000">
              <a:lnSpc>
                <a:spcPct val="90000"/>
              </a:lnSpc>
              <a:spcAft>
                <a:spcPts val="0"/>
              </a:spcAft>
              <a:buClr>
                <a:schemeClr val="dk1"/>
              </a:buClr>
              <a:buSzPts val="2800"/>
            </a:pPr>
            <a:endParaRPr dirty="0"/>
          </a:p>
          <a:p>
            <a:pPr>
              <a:lnSpc>
                <a:spcPct val="90000"/>
              </a:lnSpc>
              <a:spcAft>
                <a:spcPts val="0"/>
              </a:spcAft>
              <a:buClr>
                <a:schemeClr val="dk1"/>
              </a:buClr>
              <a:buSzPts val="2800"/>
            </a:pPr>
            <a:r>
              <a:rPr lang="en-US" dirty="0"/>
              <a:t>Can shut sections, or entire camp down if discrepancies exist</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1" name="Google Shape;351;p29"/>
          <p:cNvSpPr txBox="1">
            <a:spLocks noGrp="1"/>
          </p:cNvSpPr>
          <p:nvPr>
            <p:ph type="title"/>
          </p:nvPr>
        </p:nvSpPr>
        <p:spPr>
          <a:xfrm>
            <a:off x="1905000" y="-7"/>
            <a:ext cx="9448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352" name="Google Shape;352;p29"/>
          <p:cNvSpPr txBox="1">
            <a:spLocks noGrp="1"/>
          </p:cNvSpPr>
          <p:nvPr>
            <p:ph type="body" idx="1"/>
          </p:nvPr>
        </p:nvSpPr>
        <p:spPr>
          <a:xfrm>
            <a:off x="1676400" y="1589750"/>
            <a:ext cx="2225100" cy="43563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buClr>
                <a:schemeClr val="dk1"/>
              </a:buClr>
              <a:buSzPts val="2200"/>
            </a:pPr>
            <a:r>
              <a:rPr lang="en-US" sz="2400" b="1" dirty="0"/>
              <a:t>SA-001</a:t>
            </a:r>
            <a:endParaRPr sz="2400" dirty="0"/>
          </a:p>
          <a:p>
            <a:pPr>
              <a:lnSpc>
                <a:spcPct val="115000"/>
              </a:lnSpc>
              <a:spcBef>
                <a:spcPts val="2200"/>
              </a:spcBef>
              <a:spcAft>
                <a:spcPts val="0"/>
              </a:spcAft>
              <a:buClr>
                <a:schemeClr val="dk1"/>
              </a:buClr>
              <a:buSzPts val="2200"/>
            </a:pPr>
            <a:r>
              <a:rPr lang="en-US" sz="2400" b="1" dirty="0"/>
              <a:t>SA-002</a:t>
            </a:r>
            <a:endParaRPr sz="2400" dirty="0"/>
          </a:p>
          <a:p>
            <a:pPr>
              <a:lnSpc>
                <a:spcPct val="115000"/>
              </a:lnSpc>
              <a:spcBef>
                <a:spcPts val="2200"/>
              </a:spcBef>
              <a:spcAft>
                <a:spcPts val="0"/>
              </a:spcAft>
              <a:buClr>
                <a:schemeClr val="dk1"/>
              </a:buClr>
              <a:buSzPts val="2200"/>
            </a:pPr>
            <a:r>
              <a:rPr lang="en-US" sz="2400" b="1" dirty="0"/>
              <a:t>SA-003</a:t>
            </a:r>
            <a:endParaRPr sz="2400" dirty="0"/>
          </a:p>
          <a:p>
            <a:pPr>
              <a:lnSpc>
                <a:spcPct val="115000"/>
              </a:lnSpc>
              <a:spcBef>
                <a:spcPts val="2200"/>
              </a:spcBef>
              <a:spcAft>
                <a:spcPts val="0"/>
              </a:spcAft>
              <a:buClr>
                <a:schemeClr val="dk1"/>
              </a:buClr>
              <a:buSzPts val="2200"/>
            </a:pPr>
            <a:r>
              <a:rPr lang="en-US" sz="2400" b="1" dirty="0"/>
              <a:t>SA-004</a:t>
            </a:r>
            <a:endParaRPr sz="2400" dirty="0"/>
          </a:p>
          <a:p>
            <a:pPr>
              <a:lnSpc>
                <a:spcPct val="115000"/>
              </a:lnSpc>
              <a:spcBef>
                <a:spcPts val="2200"/>
              </a:spcBef>
              <a:spcAft>
                <a:spcPts val="0"/>
              </a:spcAft>
              <a:buClr>
                <a:schemeClr val="dk1"/>
              </a:buClr>
              <a:buSzPts val="2200"/>
            </a:pPr>
            <a:r>
              <a:rPr lang="en-US" sz="2400" b="1" dirty="0"/>
              <a:t>SA-005                     </a:t>
            </a:r>
            <a:endParaRPr sz="2400" dirty="0"/>
          </a:p>
          <a:p>
            <a:pPr>
              <a:lnSpc>
                <a:spcPct val="115000"/>
              </a:lnSpc>
              <a:spcBef>
                <a:spcPts val="2200"/>
              </a:spcBef>
              <a:spcAft>
                <a:spcPts val="0"/>
              </a:spcAft>
              <a:buClr>
                <a:schemeClr val="dk1"/>
              </a:buClr>
              <a:buSzPts val="2200"/>
            </a:pPr>
            <a:r>
              <a:rPr lang="en-US" sz="2400" b="1" dirty="0"/>
              <a:t>SA-006</a:t>
            </a:r>
            <a:endParaRPr sz="2400" dirty="0"/>
          </a:p>
          <a:p>
            <a:pPr marL="228600" lvl="0" indent="0" algn="l" rtl="0">
              <a:lnSpc>
                <a:spcPct val="115000"/>
              </a:lnSpc>
              <a:spcBef>
                <a:spcPts val="2200"/>
              </a:spcBef>
              <a:spcAft>
                <a:spcPts val="0"/>
              </a:spcAft>
              <a:buNone/>
            </a:pPr>
            <a:endParaRPr dirty="0"/>
          </a:p>
          <a:p>
            <a:pPr marL="228600" lvl="0" indent="0" algn="l" rtl="0">
              <a:lnSpc>
                <a:spcPct val="115000"/>
              </a:lnSpc>
              <a:spcBef>
                <a:spcPts val="2200"/>
              </a:spcBef>
              <a:spcAft>
                <a:spcPts val="0"/>
              </a:spcAft>
              <a:buNone/>
            </a:pPr>
            <a:endParaRPr sz="2200" b="1" dirty="0"/>
          </a:p>
        </p:txBody>
      </p:sp>
      <p:sp>
        <p:nvSpPr>
          <p:cNvPr id="353" name="Google Shape;353;p29"/>
          <p:cNvSpPr txBox="1"/>
          <p:nvPr/>
        </p:nvSpPr>
        <p:spPr>
          <a:xfrm>
            <a:off x="4272845" y="1216101"/>
            <a:ext cx="3000000" cy="4425797"/>
          </a:xfrm>
          <a:prstGeom prst="rect">
            <a:avLst/>
          </a:prstGeom>
          <a:noFill/>
          <a:ln>
            <a:noFill/>
          </a:ln>
        </p:spPr>
        <p:txBody>
          <a:bodyPr spcFirstLastPara="1" wrap="square" lIns="91425" tIns="91425" rIns="91425" bIns="91425" anchor="t" anchorCtr="0">
            <a:spAutoFit/>
          </a:bodyPr>
          <a:lstStyle/>
          <a:p>
            <a:pPr marL="228600" lvl="0" indent="-228600" algn="l" rtl="0">
              <a:lnSpc>
                <a:spcPct val="115000"/>
              </a:lnSpc>
              <a:spcBef>
                <a:spcPts val="2200"/>
              </a:spcBef>
              <a:spcAft>
                <a:spcPts val="0"/>
              </a:spcAft>
              <a:buClr>
                <a:schemeClr val="dk1"/>
              </a:buClr>
              <a:buSzPts val="2200"/>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FA-701</a:t>
            </a:r>
            <a:endParaRPr sz="2400" b="1" dirty="0">
              <a:solidFill>
                <a:srgbClr val="003F87"/>
              </a:solidFill>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A0-801</a:t>
            </a:r>
            <a:endParaRPr sz="2400" dirty="0">
              <a:solidFill>
                <a:srgbClr val="003F87"/>
              </a:solidFill>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AO-802</a:t>
            </a:r>
            <a:endParaRPr sz="2400" dirty="0">
              <a:solidFill>
                <a:srgbClr val="003F87"/>
              </a:solidFill>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AO-808</a:t>
            </a:r>
            <a:endParaRPr sz="2400" dirty="0">
              <a:solidFill>
                <a:srgbClr val="003F87"/>
              </a:solidFill>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 AO-811</a:t>
            </a:r>
            <a:endParaRPr sz="2400" b="1" dirty="0">
              <a:solidFill>
                <a:srgbClr val="003F87"/>
              </a:solidFill>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Font typeface="Calibri"/>
              <a:buChar char="•"/>
            </a:pPr>
            <a:r>
              <a:rPr lang="en-US" sz="2400" b="1" dirty="0">
                <a:solidFill>
                  <a:srgbClr val="003F87"/>
                </a:solidFill>
                <a:latin typeface="Arial" panose="020B0604020202020204" pitchFamily="34" charset="0"/>
                <a:ea typeface="Calibri"/>
                <a:cs typeface="Arial" panose="020B0604020202020204" pitchFamily="34" charset="0"/>
                <a:sym typeface="Calibri"/>
              </a:rPr>
              <a:t>AO-812</a:t>
            </a:r>
            <a:endParaRPr sz="2400" b="1" dirty="0">
              <a:solidFill>
                <a:srgbClr val="003F87"/>
              </a:solidFill>
              <a:latin typeface="Arial" panose="020B0604020202020204" pitchFamily="34" charset="0"/>
              <a:ea typeface="Calibri"/>
              <a:cs typeface="Arial" panose="020B0604020202020204" pitchFamily="34" charset="0"/>
              <a:sym typeface="Calibri"/>
            </a:endParaRPr>
          </a:p>
        </p:txBody>
      </p:sp>
      <p:pic>
        <p:nvPicPr>
          <p:cNvPr id="2" name="Picture 1">
            <a:extLst>
              <a:ext uri="{FF2B5EF4-FFF2-40B4-BE49-F238E27FC236}">
                <a16:creationId xmlns:a16="http://schemas.microsoft.com/office/drawing/2014/main" id="{D112D896-6BA0-221E-CC5D-AC4DB9EE39D1}"/>
              </a:ext>
            </a:extLst>
          </p:cNvPr>
          <p:cNvPicPr>
            <a:picLocks noChangeAspect="1"/>
          </p:cNvPicPr>
          <p:nvPr/>
        </p:nvPicPr>
        <p:blipFill>
          <a:blip r:embed="rId3"/>
          <a:stretch>
            <a:fillRect/>
          </a:stretch>
        </p:blipFill>
        <p:spPr>
          <a:xfrm>
            <a:off x="7602627" y="1267863"/>
            <a:ext cx="2585307" cy="335715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0" descr="A picture containing outdoor, person, grass, person&#10;&#10;Description automatically generated"/>
          <p:cNvPicPr preferRelativeResize="0"/>
          <p:nvPr/>
        </p:nvPicPr>
        <p:blipFill rotWithShape="1">
          <a:blip r:embed="rId3">
            <a:alphaModFix/>
          </a:blip>
          <a:srcRect/>
          <a:stretch/>
        </p:blipFill>
        <p:spPr>
          <a:xfrm>
            <a:off x="0" y="-439058"/>
            <a:ext cx="12192000" cy="8128000"/>
          </a:xfrm>
          <a:prstGeom prst="rect">
            <a:avLst/>
          </a:prstGeom>
          <a:noFill/>
          <a:ln>
            <a:noFill/>
          </a:ln>
        </p:spPr>
      </p:pic>
      <p:sp>
        <p:nvSpPr>
          <p:cNvPr id="360" name="Google Shape;360;p30"/>
          <p:cNvSpPr txBox="1">
            <a:spLocks noGrp="1"/>
          </p:cNvSpPr>
          <p:nvPr>
            <p:ph type="title"/>
          </p:nvPr>
        </p:nvSpPr>
        <p:spPr>
          <a:xfrm>
            <a:off x="838200" y="4232605"/>
            <a:ext cx="10515600" cy="26253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400"/>
              <a:buFont typeface="Rockwell"/>
              <a:buNone/>
            </a:pPr>
            <a:r>
              <a:rPr lang="en-US" sz="5400" b="1" cap="none">
                <a:solidFill>
                  <a:schemeClr val="lt1"/>
                </a:solidFill>
                <a:latin typeface="Rockwell"/>
                <a:ea typeface="Rockwell"/>
                <a:cs typeface="Rockwell"/>
                <a:sym typeface="Rockwell"/>
              </a:rPr>
              <a:t>RISK MANAGEMENT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7" name="Google Shape;367;p31"/>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Risk Management</a:t>
            </a:r>
            <a:endParaRPr/>
          </a:p>
        </p:txBody>
      </p:sp>
      <p:sp>
        <p:nvSpPr>
          <p:cNvPr id="368" name="Google Shape;368;p31"/>
          <p:cNvSpPr txBox="1"/>
          <p:nvPr/>
        </p:nvSpPr>
        <p:spPr>
          <a:xfrm>
            <a:off x="1262777" y="1303082"/>
            <a:ext cx="9666445" cy="425183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ts val="2800"/>
              <a:buFont typeface="Arial"/>
              <a:buNone/>
            </a:pPr>
            <a:r>
              <a:rPr lang="en-US" sz="2800" b="1" dirty="0">
                <a:solidFill>
                  <a:schemeClr val="dk1"/>
                </a:solidFill>
                <a:latin typeface="Calibri"/>
                <a:ea typeface="Calibri"/>
                <a:cs typeface="Calibri"/>
                <a:sym typeface="Calibri"/>
              </a:rPr>
              <a:t>Learning Objectives</a:t>
            </a:r>
            <a:endParaRPr dirty="0"/>
          </a:p>
          <a:p>
            <a:pPr marL="228600" marR="0" lvl="0" indent="-241934" algn="l" rtl="0">
              <a:lnSpc>
                <a:spcPct val="90000"/>
              </a:lnSpc>
              <a:spcBef>
                <a:spcPts val="1000"/>
              </a:spcBef>
              <a:spcAft>
                <a:spcPts val="0"/>
              </a:spcAft>
              <a:buClr>
                <a:schemeClr val="dk1"/>
              </a:buClr>
              <a:buSzPts val="2800"/>
              <a:buFont typeface="Arial"/>
              <a:buChar char="•"/>
            </a:pPr>
            <a:r>
              <a:rPr lang="en-US" sz="2800" i="1" dirty="0">
                <a:solidFill>
                  <a:schemeClr val="dk1"/>
                </a:solidFill>
                <a:latin typeface="Calibri"/>
                <a:ea typeface="Calibri"/>
                <a:cs typeface="Calibri"/>
                <a:sym typeface="Calibri"/>
              </a:rPr>
              <a:t>Learn what risk management is, who reviews it, and how it relates to camps.</a:t>
            </a:r>
            <a:endParaRPr i="1" dirty="0"/>
          </a:p>
          <a:p>
            <a:pPr marL="228600" marR="0" lvl="0" indent="-241934" algn="l" rtl="0">
              <a:lnSpc>
                <a:spcPct val="90000"/>
              </a:lnSpc>
              <a:spcBef>
                <a:spcPts val="1000"/>
              </a:spcBef>
              <a:spcAft>
                <a:spcPts val="0"/>
              </a:spcAft>
              <a:buClr>
                <a:schemeClr val="dk1"/>
              </a:buClr>
              <a:buSzPts val="2800"/>
              <a:buFont typeface="Arial"/>
              <a:buChar char="•"/>
            </a:pPr>
            <a:r>
              <a:rPr lang="en-US" sz="2800" i="1" dirty="0">
                <a:solidFill>
                  <a:schemeClr val="dk1"/>
                </a:solidFill>
                <a:latin typeface="Calibri"/>
                <a:ea typeface="Calibri"/>
                <a:cs typeface="Calibri"/>
                <a:sym typeface="Calibri"/>
              </a:rPr>
              <a:t>Identify who we are responsible for in our camps</a:t>
            </a:r>
            <a:endParaRPr i="1" dirty="0"/>
          </a:p>
          <a:p>
            <a:pPr marL="228600" marR="0" lvl="0" indent="-241934" algn="l" rtl="0">
              <a:lnSpc>
                <a:spcPct val="90000"/>
              </a:lnSpc>
              <a:spcBef>
                <a:spcPts val="1000"/>
              </a:spcBef>
              <a:spcAft>
                <a:spcPts val="0"/>
              </a:spcAft>
              <a:buClr>
                <a:schemeClr val="dk1"/>
              </a:buClr>
              <a:buSzPts val="2800"/>
              <a:buFont typeface="Arial"/>
              <a:buChar char="•"/>
            </a:pPr>
            <a:r>
              <a:rPr lang="en-US" sz="2800" i="1" dirty="0">
                <a:solidFill>
                  <a:schemeClr val="dk1"/>
                </a:solidFill>
                <a:latin typeface="Calibri"/>
                <a:ea typeface="Calibri"/>
                <a:cs typeface="Calibri"/>
                <a:sym typeface="Calibri"/>
              </a:rPr>
              <a:t>Identify potential emergency situations at camp</a:t>
            </a:r>
            <a:endParaRPr i="1" dirty="0"/>
          </a:p>
          <a:p>
            <a:pPr marL="228600" marR="0" lvl="0" indent="-241934" algn="l" rtl="0">
              <a:lnSpc>
                <a:spcPct val="90000"/>
              </a:lnSpc>
              <a:spcBef>
                <a:spcPts val="1000"/>
              </a:spcBef>
              <a:spcAft>
                <a:spcPts val="0"/>
              </a:spcAft>
              <a:buClr>
                <a:schemeClr val="dk1"/>
              </a:buClr>
              <a:buSzPts val="2800"/>
              <a:buFont typeface="Arial"/>
              <a:buChar char="•"/>
            </a:pPr>
            <a:r>
              <a:rPr lang="en-US" sz="2800" i="1" dirty="0">
                <a:solidFill>
                  <a:schemeClr val="dk1"/>
                </a:solidFill>
                <a:latin typeface="Calibri"/>
                <a:ea typeface="Calibri"/>
                <a:cs typeface="Calibri"/>
                <a:sym typeface="Calibri"/>
              </a:rPr>
              <a:t>Describe the 8 parts of an emergency plan.</a:t>
            </a:r>
            <a:endParaRPr i="1" dirty="0"/>
          </a:p>
          <a:p>
            <a:pPr marL="228600" marR="0" lvl="0" indent="-241934" algn="l" rtl="0">
              <a:lnSpc>
                <a:spcPct val="90000"/>
              </a:lnSpc>
              <a:spcBef>
                <a:spcPts val="1000"/>
              </a:spcBef>
              <a:spcAft>
                <a:spcPts val="0"/>
              </a:spcAft>
              <a:buClr>
                <a:schemeClr val="dk1"/>
              </a:buClr>
              <a:buSzPts val="2800"/>
              <a:buFont typeface="Arial"/>
              <a:buChar char="•"/>
            </a:pPr>
            <a:r>
              <a:rPr lang="en-US" sz="2800" i="1" dirty="0">
                <a:solidFill>
                  <a:schemeClr val="dk1"/>
                </a:solidFill>
                <a:latin typeface="Calibri"/>
                <a:ea typeface="Calibri"/>
                <a:cs typeface="Calibri"/>
                <a:sym typeface="Calibri"/>
              </a:rPr>
              <a:t>Learn the importance of communicating emergency plans to staff &amp; participants.</a:t>
            </a:r>
            <a:endParaRPr i="1" dirty="0"/>
          </a:p>
          <a:p>
            <a:pPr marL="228600" marR="0" lvl="0" indent="-241934" algn="l" rtl="0">
              <a:lnSpc>
                <a:spcPct val="90000"/>
              </a:lnSpc>
              <a:spcBef>
                <a:spcPts val="1000"/>
              </a:spcBef>
              <a:spcAft>
                <a:spcPts val="0"/>
              </a:spcAft>
              <a:buClr>
                <a:schemeClr val="dk1"/>
              </a:buClr>
              <a:buSzPts val="2800"/>
              <a:buFont typeface="Arial"/>
              <a:buChar char="•"/>
            </a:pPr>
            <a:r>
              <a:rPr lang="en-US" sz="2800" i="1" dirty="0">
                <a:solidFill>
                  <a:schemeClr val="dk1"/>
                </a:solidFill>
                <a:latin typeface="Calibri"/>
                <a:ea typeface="Calibri"/>
                <a:cs typeface="Calibri"/>
                <a:sym typeface="Calibri"/>
              </a:rPr>
              <a:t>Become familiar with Scouting America resources focused on camp risk management.</a:t>
            </a:r>
            <a:endParaRPr i="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5" name="Google Shape;375;p32"/>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Risk Management</a:t>
            </a:r>
            <a:endParaRPr/>
          </a:p>
        </p:txBody>
      </p:sp>
      <p:sp>
        <p:nvSpPr>
          <p:cNvPr id="376" name="Google Shape;376;p32"/>
          <p:cNvSpPr txBox="1">
            <a:spLocks noGrp="1"/>
          </p:cNvSpPr>
          <p:nvPr>
            <p:ph type="body" idx="1"/>
          </p:nvPr>
        </p:nvSpPr>
        <p:spPr>
          <a:xfrm>
            <a:off x="1776255" y="1874837"/>
            <a:ext cx="8229600" cy="3998913"/>
          </a:xfrm>
          <a:prstGeom prst="rect">
            <a:avLst/>
          </a:prstGeom>
          <a:noFill/>
          <a:ln>
            <a:noFill/>
          </a:ln>
        </p:spPr>
        <p:txBody>
          <a:bodyPr spcFirstLastPara="1" wrap="square" lIns="91425" tIns="45700" rIns="91425" bIns="45700" anchor="t" anchorCtr="0">
            <a:normAutofit fontScale="77500" lnSpcReduction="20000"/>
          </a:bodyPr>
          <a:lstStyle/>
          <a:p>
            <a:pPr>
              <a:lnSpc>
                <a:spcPct val="90000"/>
              </a:lnSpc>
              <a:spcBef>
                <a:spcPts val="0"/>
              </a:spcBef>
              <a:spcAft>
                <a:spcPts val="0"/>
              </a:spcAft>
              <a:buClr>
                <a:schemeClr val="dk1"/>
              </a:buClr>
              <a:buSzPct val="100000"/>
            </a:pPr>
            <a:r>
              <a:rPr lang="en-US" dirty="0"/>
              <a:t>Everyone’s Job at  camp!</a:t>
            </a:r>
            <a:endParaRPr dirty="0"/>
          </a:p>
          <a:p>
            <a:pPr>
              <a:lnSpc>
                <a:spcPct val="90000"/>
              </a:lnSpc>
              <a:spcAft>
                <a:spcPts val="0"/>
              </a:spcAft>
              <a:buClr>
                <a:schemeClr val="dk1"/>
              </a:buClr>
              <a:buSzPct val="100000"/>
            </a:pPr>
            <a:r>
              <a:rPr lang="en-US" dirty="0"/>
              <a:t>It’s not “RISK ELIMINATION”, it’s “RISK MANAGEMENT”</a:t>
            </a:r>
            <a:endParaRPr dirty="0"/>
          </a:p>
          <a:p>
            <a:pPr>
              <a:lnSpc>
                <a:spcPct val="90000"/>
              </a:lnSpc>
              <a:spcAft>
                <a:spcPts val="0"/>
              </a:spcAft>
              <a:buClr>
                <a:schemeClr val="dk1"/>
              </a:buClr>
              <a:buSzPct val="100000"/>
            </a:pPr>
            <a:r>
              <a:rPr lang="en-US" dirty="0"/>
              <a:t>Minimize risk, and establish procedures to handle the risk</a:t>
            </a:r>
            <a:endParaRPr dirty="0"/>
          </a:p>
          <a:p>
            <a:pPr>
              <a:lnSpc>
                <a:spcPct val="90000"/>
              </a:lnSpc>
              <a:spcAft>
                <a:spcPts val="0"/>
              </a:spcAft>
              <a:buClr>
                <a:schemeClr val="dk1"/>
              </a:buClr>
              <a:buSzPct val="100000"/>
            </a:pPr>
            <a:r>
              <a:rPr lang="en-US" i="1" dirty="0"/>
              <a:t>Guide to Safe Scouting</a:t>
            </a:r>
            <a:r>
              <a:rPr lang="en-US" dirty="0"/>
              <a:t> is the reference.  Day Camp – NCAP process.</a:t>
            </a:r>
            <a:endParaRPr dirty="0"/>
          </a:p>
          <a:p>
            <a:pPr marL="515938">
              <a:lnSpc>
                <a:spcPct val="90000"/>
              </a:lnSpc>
              <a:spcAft>
                <a:spcPts val="0"/>
              </a:spcAft>
              <a:buSzPct val="64285"/>
            </a:pPr>
            <a:r>
              <a:rPr lang="en-US" dirty="0"/>
              <a:t>SAFE Checklist (</a:t>
            </a:r>
            <a:r>
              <a:rPr lang="en-US" b="1" dirty="0">
                <a:solidFill>
                  <a:srgbClr val="FF0000"/>
                </a:solidFill>
              </a:rPr>
              <a:t>S</a:t>
            </a:r>
            <a:r>
              <a:rPr lang="en-US" dirty="0"/>
              <a:t>upervision-</a:t>
            </a:r>
            <a:r>
              <a:rPr lang="en-US" b="1" dirty="0">
                <a:solidFill>
                  <a:srgbClr val="FF0000"/>
                </a:solidFill>
              </a:rPr>
              <a:t>A</a:t>
            </a:r>
            <a:r>
              <a:rPr lang="en-US" dirty="0"/>
              <a:t>ssessment-</a:t>
            </a:r>
            <a:r>
              <a:rPr lang="en-US" b="1" dirty="0">
                <a:solidFill>
                  <a:srgbClr val="FF0000"/>
                </a:solidFill>
              </a:rPr>
              <a:t>F</a:t>
            </a:r>
            <a:r>
              <a:rPr lang="en-US" dirty="0"/>
              <a:t>itness and Skill-</a:t>
            </a:r>
            <a:r>
              <a:rPr lang="en-US" b="1" dirty="0">
                <a:solidFill>
                  <a:srgbClr val="FF0000"/>
                </a:solidFill>
              </a:rPr>
              <a:t>E</a:t>
            </a:r>
            <a:r>
              <a:rPr lang="en-US" dirty="0"/>
              <a:t>quipment and Environment)</a:t>
            </a:r>
          </a:p>
          <a:p>
            <a:pPr>
              <a:lnSpc>
                <a:spcPct val="90000"/>
              </a:lnSpc>
              <a:spcAft>
                <a:spcPts val="0"/>
              </a:spcAft>
              <a:buClr>
                <a:schemeClr val="dk1"/>
              </a:buClr>
              <a:buSzPct val="100000"/>
            </a:pPr>
            <a:r>
              <a:rPr lang="en-US" dirty="0"/>
              <a:t>Pre-camp Inspection – evaluate for any risk, evaluated by Risk Management Committee of Council</a:t>
            </a:r>
            <a:endParaRPr dirty="0"/>
          </a:p>
          <a:p>
            <a:pPr>
              <a:lnSpc>
                <a:spcPct val="90000"/>
              </a:lnSpc>
              <a:spcAft>
                <a:spcPts val="0"/>
              </a:spcAft>
              <a:buClr>
                <a:schemeClr val="dk1"/>
              </a:buClr>
              <a:buSzPct val="100000"/>
            </a:pPr>
            <a:r>
              <a:rPr lang="en-US" dirty="0"/>
              <a:t>We are responsible for</a:t>
            </a:r>
            <a:r>
              <a:rPr lang="en-US" u="sng" dirty="0"/>
              <a:t> campers, leaders</a:t>
            </a:r>
            <a:r>
              <a:rPr lang="en-US" dirty="0"/>
              <a:t>, </a:t>
            </a:r>
            <a:r>
              <a:rPr lang="en-US" u="sng" dirty="0"/>
              <a:t>parents</a:t>
            </a:r>
            <a:r>
              <a:rPr lang="en-US" dirty="0"/>
              <a:t>, </a:t>
            </a:r>
            <a:r>
              <a:rPr lang="en-US" u="sng" dirty="0"/>
              <a:t>visitors</a:t>
            </a:r>
            <a:r>
              <a:rPr lang="en-US" dirty="0"/>
              <a:t>, </a:t>
            </a:r>
            <a:r>
              <a:rPr lang="en-US" u="sng" dirty="0"/>
              <a:t>staff</a:t>
            </a:r>
            <a:r>
              <a:rPr lang="en-US" dirty="0"/>
              <a:t> – </a:t>
            </a:r>
            <a:r>
              <a:rPr lang="en-US" b="1" u="sng" dirty="0"/>
              <a:t>everyone</a:t>
            </a:r>
            <a:r>
              <a:rPr lang="en-US" dirty="0"/>
              <a:t>!</a:t>
            </a:r>
            <a:endParaRPr dirty="0"/>
          </a:p>
        </p:txBody>
      </p:sp>
      <p:pic>
        <p:nvPicPr>
          <p:cNvPr id="377" name="Google Shape;377;p32"/>
          <p:cNvPicPr preferRelativeResize="0"/>
          <p:nvPr/>
        </p:nvPicPr>
        <p:blipFill>
          <a:blip r:embed="rId3">
            <a:alphaModFix/>
          </a:blip>
          <a:stretch>
            <a:fillRect/>
          </a:stretch>
        </p:blipFill>
        <p:spPr>
          <a:xfrm>
            <a:off x="9943305" y="548181"/>
            <a:ext cx="1847850" cy="2085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72F79-04B6-4B5B-4CB0-0028FADD5ECE}"/>
              </a:ext>
            </a:extLst>
          </p:cNvPr>
          <p:cNvSpPr>
            <a:spLocks noGrp="1"/>
          </p:cNvSpPr>
          <p:nvPr>
            <p:ph type="title"/>
          </p:nvPr>
        </p:nvSpPr>
        <p:spPr/>
        <p:txBody>
          <a:bodyPr/>
          <a:lstStyle/>
          <a:p>
            <a:r>
              <a:rPr lang="en-US" sz="4400" b="1" dirty="0">
                <a:solidFill>
                  <a:srgbClr val="015F9D"/>
                </a:solidFill>
                <a:latin typeface="Calibri"/>
                <a:ea typeface="Calibri"/>
                <a:cs typeface="Calibri"/>
                <a:sym typeface="Calibri"/>
              </a:rPr>
              <a:t>Daily Safety Moment</a:t>
            </a:r>
            <a:endParaRPr lang="en-US" dirty="0"/>
          </a:p>
        </p:txBody>
      </p:sp>
      <p:sp>
        <p:nvSpPr>
          <p:cNvPr id="3" name="TextBox 2">
            <a:extLst>
              <a:ext uri="{FF2B5EF4-FFF2-40B4-BE49-F238E27FC236}">
                <a16:creationId xmlns:a16="http://schemas.microsoft.com/office/drawing/2014/main" id="{E0C43682-9BFA-2174-10A7-016C626DC8D2}"/>
              </a:ext>
            </a:extLst>
          </p:cNvPr>
          <p:cNvSpPr txBox="1"/>
          <p:nvPr/>
        </p:nvSpPr>
        <p:spPr>
          <a:xfrm>
            <a:off x="838200" y="1792405"/>
            <a:ext cx="10739651" cy="4154984"/>
          </a:xfrm>
          <a:prstGeom prst="rect">
            <a:avLst/>
          </a:prstGeom>
          <a:noFill/>
        </p:spPr>
        <p:txBody>
          <a:bodyPr wrap="square" rtlCol="0">
            <a:spAutoFit/>
          </a:bodyPr>
          <a:lstStyle/>
          <a:p>
            <a:r>
              <a:rPr lang="en-US" sz="2400" dirty="0"/>
              <a:t>RP-552 states “The camp includes a safety moment as part of its daily program to help foster safety awareness and a culture of safety.”</a:t>
            </a:r>
          </a:p>
          <a:p>
            <a:endParaRPr lang="en-US" sz="2400" dirty="0"/>
          </a:p>
          <a:p>
            <a:r>
              <a:rPr lang="en-US" sz="2400" dirty="0"/>
              <a:t>Take a few moments each day to share a safety moment with your camp.  </a:t>
            </a:r>
          </a:p>
          <a:p>
            <a:endParaRPr lang="en-US" sz="2400" dirty="0"/>
          </a:p>
          <a:p>
            <a:r>
              <a:rPr lang="en-US" sz="2400" dirty="0"/>
              <a:t>Focusing on all aspects of safety each day will go a long way toward managing risks.</a:t>
            </a:r>
          </a:p>
          <a:p>
            <a:endParaRPr lang="en-US" sz="2400" dirty="0"/>
          </a:p>
          <a:p>
            <a:r>
              <a:rPr lang="en-US" sz="2400" dirty="0"/>
              <a:t>Example safety moments may be found at:</a:t>
            </a:r>
          </a:p>
          <a:p>
            <a:endParaRPr lang="en-US" sz="2400" dirty="0"/>
          </a:p>
          <a:p>
            <a:r>
              <a:rPr lang="en-US" sz="2400" dirty="0"/>
              <a:t>www.scouting.org/health-and-safety/safety-moments</a:t>
            </a:r>
          </a:p>
        </p:txBody>
      </p:sp>
    </p:spTree>
    <p:extLst>
      <p:ext uri="{BB962C8B-B14F-4D97-AF65-F5344CB8AC3E}">
        <p14:creationId xmlns:p14="http://schemas.microsoft.com/office/powerpoint/2010/main" val="195281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4" name="Google Shape;384;p33"/>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Our Risk Management Policies</a:t>
            </a:r>
            <a:endParaRPr dirty="0"/>
          </a:p>
        </p:txBody>
      </p:sp>
      <p:sp>
        <p:nvSpPr>
          <p:cNvPr id="385" name="Google Shape;385;p33"/>
          <p:cNvSpPr/>
          <p:nvPr/>
        </p:nvSpPr>
        <p:spPr>
          <a:xfrm>
            <a:off x="2781300" y="2355919"/>
            <a:ext cx="57936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FF0000"/>
                </a:solidFill>
                <a:latin typeface="Calibri"/>
                <a:ea typeface="Calibri"/>
                <a:cs typeface="Calibri"/>
                <a:sym typeface="Calibri"/>
              </a:rPr>
              <a:t>Discuss and Distribute the material to be covered pertinent to YOUR council procedures!!</a:t>
            </a:r>
            <a:endParaRPr sz="1800" b="1">
              <a:solidFill>
                <a:srgbClr val="FF0000"/>
              </a:solidFill>
            </a:endParaRPr>
          </a:p>
        </p:txBody>
      </p:sp>
      <p:pic>
        <p:nvPicPr>
          <p:cNvPr id="386" name="Google Shape;386;p33"/>
          <p:cNvPicPr preferRelativeResize="0"/>
          <p:nvPr/>
        </p:nvPicPr>
        <p:blipFill>
          <a:blip r:embed="rId3">
            <a:alphaModFix/>
          </a:blip>
          <a:stretch>
            <a:fillRect/>
          </a:stretch>
        </p:blipFill>
        <p:spPr>
          <a:xfrm rot="-1793792">
            <a:off x="4073125" y="3746581"/>
            <a:ext cx="2227523" cy="1484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3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3" name="Google Shape;393;p34"/>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Emergency Plan</a:t>
            </a:r>
            <a:endParaRPr/>
          </a:p>
        </p:txBody>
      </p:sp>
      <p:sp>
        <p:nvSpPr>
          <p:cNvPr id="394" name="Google Shape;394;p34"/>
          <p:cNvSpPr txBox="1">
            <a:spLocks noGrp="1"/>
          </p:cNvSpPr>
          <p:nvPr>
            <p:ph type="body" idx="1"/>
          </p:nvPr>
        </p:nvSpPr>
        <p:spPr>
          <a:xfrm>
            <a:off x="1905000" y="1827211"/>
            <a:ext cx="8229600" cy="2237282"/>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Review last year’s plan and update as necessary</a:t>
            </a:r>
            <a:endParaRPr dirty="0"/>
          </a:p>
          <a:p>
            <a:pPr marL="635000">
              <a:lnSpc>
                <a:spcPct val="90000"/>
              </a:lnSpc>
              <a:spcAft>
                <a:spcPts val="0"/>
              </a:spcAft>
              <a:buClr>
                <a:schemeClr val="dk1"/>
              </a:buClr>
              <a:buSzPts val="2800"/>
            </a:pPr>
            <a:endParaRPr dirty="0"/>
          </a:p>
          <a:p>
            <a:pPr>
              <a:lnSpc>
                <a:spcPct val="90000"/>
              </a:lnSpc>
              <a:spcAft>
                <a:spcPts val="0"/>
              </a:spcAft>
              <a:buClr>
                <a:schemeClr val="dk1"/>
              </a:buClr>
              <a:buSzPts val="2800"/>
            </a:pPr>
            <a:r>
              <a:rPr lang="en-US" dirty="0"/>
              <a:t>An Emergency Plan contains 8 parts</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95" name="Google Shape;395;p34"/>
          <p:cNvSpPr/>
          <p:nvPr/>
        </p:nvSpPr>
        <p:spPr>
          <a:xfrm>
            <a:off x="4633209" y="4677752"/>
            <a:ext cx="55014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Discuss and Distribute the material covered on this slide pertinent to YOUR council procedures!!</a:t>
            </a:r>
            <a:endParaRPr b="1">
              <a:solidFill>
                <a:srgbClr val="FF0000"/>
              </a:solidFill>
            </a:endParaRPr>
          </a:p>
        </p:txBody>
      </p:sp>
      <p:pic>
        <p:nvPicPr>
          <p:cNvPr id="396" name="Google Shape;396;p34"/>
          <p:cNvPicPr preferRelativeResize="0"/>
          <p:nvPr/>
        </p:nvPicPr>
        <p:blipFill>
          <a:blip r:embed="rId3">
            <a:alphaModFix/>
          </a:blip>
          <a:stretch>
            <a:fillRect/>
          </a:stretch>
        </p:blipFill>
        <p:spPr>
          <a:xfrm rot="-1793792">
            <a:off x="1883575" y="4210618"/>
            <a:ext cx="2227523" cy="1484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3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1524000" y="609600"/>
            <a:ext cx="8229600" cy="474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Items you</a:t>
            </a:r>
            <a:r>
              <a:rPr lang="en-US" sz="2400" b="1" i="0" u="none" strike="noStrike" cap="none" dirty="0">
                <a:solidFill>
                  <a:srgbClr val="FF0000"/>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should</a:t>
            </a:r>
            <a:r>
              <a:rPr lang="en-US" sz="2400" b="1" i="0" u="none" strike="noStrike" cap="none" dirty="0">
                <a:solidFill>
                  <a:srgbClr val="FF0000"/>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have at this training</a:t>
            </a:r>
            <a:endParaRPr dirty="0"/>
          </a:p>
        </p:txBody>
      </p:sp>
      <p:sp>
        <p:nvSpPr>
          <p:cNvPr id="102" name="Google Shape;102;p3"/>
          <p:cNvSpPr txBox="1"/>
          <p:nvPr/>
        </p:nvSpPr>
        <p:spPr>
          <a:xfrm>
            <a:off x="1371600" y="1084500"/>
            <a:ext cx="8977200" cy="4825200"/>
          </a:xfrm>
          <a:prstGeom prst="rect">
            <a:avLst/>
          </a:prstGeom>
          <a:noFill/>
          <a:ln>
            <a:noFill/>
          </a:ln>
        </p:spPr>
        <p:txBody>
          <a:bodyPr spcFirstLastPara="1" wrap="square" lIns="91425" tIns="45700" rIns="91425" bIns="45700" anchor="t" anchorCtr="0">
            <a:noAutofit/>
          </a:bodyPr>
          <a:lstStyle/>
          <a:p>
            <a:pPr marL="228600" marR="0" lvl="0" indent="-228631" algn="l" rtl="0">
              <a:lnSpc>
                <a:spcPct val="90000"/>
              </a:lnSpc>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NCAP Standards </a:t>
            </a:r>
            <a:r>
              <a:rPr lang="en-US" sz="1200" b="0" i="1" u="none" strike="noStrike" cap="none" dirty="0">
                <a:solidFill>
                  <a:schemeClr val="dk1"/>
                </a:solidFill>
                <a:latin typeface="Calibri"/>
                <a:ea typeface="Calibri"/>
                <a:cs typeface="Calibri"/>
                <a:sym typeface="Calibri"/>
              </a:rPr>
              <a:t>(2025 version)</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First Aid Logbook sample</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Previous year’s NCS Camp Book</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Documents Referenced in Slide 26 and 82 (or use camp book for reference)</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Staff Employment Documents</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Previous Staff Manual</a:t>
            </a:r>
          </a:p>
          <a:p>
            <a:pPr marL="228600" marR="0" lvl="0" indent="-228631" algn="l" rtl="0">
              <a:lnSpc>
                <a:spcPct val="90000"/>
              </a:lnSpc>
              <a:spcBef>
                <a:spcPts val="1000"/>
              </a:spcBef>
              <a:spcAft>
                <a:spcPts val="0"/>
              </a:spcAft>
              <a:buClr>
                <a:schemeClr val="dk1"/>
              </a:buClr>
              <a:buSzPct val="100000"/>
              <a:buFont typeface="Arial"/>
              <a:buChar char="•"/>
            </a:pPr>
            <a:r>
              <a:rPr lang="en-US" sz="1200" dirty="0">
                <a:solidFill>
                  <a:schemeClr val="dk1"/>
                </a:solidFill>
                <a:latin typeface="Calibri"/>
                <a:cs typeface="Calibri"/>
                <a:sym typeface="Calibri"/>
              </a:rPr>
              <a:t>Sample Staff Development Guide (sample may be found at </a:t>
            </a:r>
            <a:r>
              <a:rPr lang="en-US" sz="1200" dirty="0">
                <a:solidFill>
                  <a:schemeClr val="dk1"/>
                </a:solidFill>
                <a:latin typeface="Calibri"/>
                <a:cs typeface="Calibri"/>
                <a:sym typeface="Calibri"/>
                <a:hlinkClick r:id="rId3"/>
              </a:rPr>
              <a:t>https://www.scouting.org/outdoor-programs/camping/cub-day-camp/</a:t>
            </a:r>
            <a:r>
              <a:rPr lang="en-US" sz="1200" dirty="0">
                <a:solidFill>
                  <a:schemeClr val="dk1"/>
                </a:solidFill>
                <a:latin typeface="Calibri"/>
                <a:cs typeface="Calibri"/>
                <a:sym typeface="Calibri"/>
              </a:rPr>
              <a:t>)</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Previous and current year day camp budgets</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Previous promotion/marketing examples</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Guide to Safe Scouting (available online at https://www.scouting.org/health-and-safety/gss/toc/)</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dirty="0">
                <a:solidFill>
                  <a:schemeClr val="dk1"/>
                </a:solidFill>
                <a:latin typeface="Calibri"/>
                <a:ea typeface="Calibri"/>
                <a:cs typeface="Calibri"/>
                <a:sym typeface="Calibri"/>
              </a:rPr>
              <a:t>Council’s </a:t>
            </a:r>
            <a:r>
              <a:rPr lang="en-US" sz="1200" b="0" i="0" u="none" strike="noStrike" cap="none" dirty="0">
                <a:solidFill>
                  <a:schemeClr val="dk1"/>
                </a:solidFill>
                <a:latin typeface="Calibri"/>
                <a:ea typeface="Calibri"/>
                <a:cs typeface="Calibri"/>
                <a:sym typeface="Calibri"/>
              </a:rPr>
              <a:t>Risk Management Policy</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Council’s Insurance Information</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dirty="0">
                <a:solidFill>
                  <a:schemeClr val="dk1"/>
                </a:solidFill>
                <a:latin typeface="Calibri"/>
                <a:ea typeface="Calibri"/>
                <a:cs typeface="Calibri"/>
                <a:sym typeface="Calibri"/>
              </a:rPr>
              <a:t>Council’s </a:t>
            </a:r>
            <a:r>
              <a:rPr lang="en-US" sz="1200" b="0" i="0" u="none" strike="noStrike" cap="none" dirty="0">
                <a:solidFill>
                  <a:schemeClr val="dk1"/>
                </a:solidFill>
                <a:latin typeface="Calibri"/>
                <a:ea typeface="Calibri"/>
                <a:cs typeface="Calibri"/>
                <a:sym typeface="Calibri"/>
              </a:rPr>
              <a:t>Emergency Procedure</a:t>
            </a:r>
            <a:r>
              <a:rPr lang="en-US" sz="1200" dirty="0">
                <a:solidFill>
                  <a:schemeClr val="dk1"/>
                </a:solidFill>
                <a:latin typeface="Calibri"/>
                <a:ea typeface="Calibri"/>
                <a:cs typeface="Calibri"/>
                <a:sym typeface="Calibri"/>
              </a:rPr>
              <a:t> Plans</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Council’s Emergency/Crisis Plan</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Council</a:t>
            </a:r>
            <a:r>
              <a:rPr lang="en-US" sz="1200" dirty="0">
                <a:solidFill>
                  <a:schemeClr val="dk1"/>
                </a:solidFill>
                <a:latin typeface="Calibri"/>
                <a:ea typeface="Calibri"/>
                <a:cs typeface="Calibri"/>
                <a:sym typeface="Calibri"/>
              </a:rPr>
              <a:t>’s</a:t>
            </a:r>
            <a:r>
              <a:rPr lang="en-US" sz="1200" b="0" i="0" u="none" strike="noStrike" cap="none" dirty="0">
                <a:solidFill>
                  <a:schemeClr val="dk1"/>
                </a:solidFill>
                <a:latin typeface="Calibri"/>
                <a:ea typeface="Calibri"/>
                <a:cs typeface="Calibri"/>
                <a:sym typeface="Calibri"/>
              </a:rPr>
              <a:t> Emergency Contact List</a:t>
            </a:r>
            <a:endParaRPr sz="1200" dirty="0"/>
          </a:p>
          <a:p>
            <a:pPr marL="228600" marR="0" lvl="0" indent="-228631" algn="l" rtl="0">
              <a:lnSpc>
                <a:spcPct val="90000"/>
              </a:lnSpc>
              <a:spcBef>
                <a:spcPts val="100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Other council specific documents that will assist in preparing your day camp directors and program directors. </a:t>
            </a:r>
            <a:endParaRPr sz="12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1000"/>
              </a:spcBef>
              <a:spcAft>
                <a:spcPts val="0"/>
              </a:spcAft>
              <a:buNone/>
            </a:pPr>
            <a:endParaRPr sz="12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r>
              <a:rPr lang="en-US" sz="1200" b="1" i="0" u="none" strike="noStrike" cap="none" dirty="0">
                <a:solidFill>
                  <a:srgbClr val="FF0000"/>
                </a:solidFill>
                <a:latin typeface="Calibri"/>
                <a:ea typeface="Calibri"/>
                <a:cs typeface="Calibri"/>
                <a:sym typeface="Calibri"/>
              </a:rPr>
              <a:t>You will be prompted on the slide when it’s time to hand out some of these materials.</a:t>
            </a:r>
            <a:endParaRPr sz="1200" b="1" dirty="0">
              <a:solidFill>
                <a:srgbClr val="FF0000"/>
              </a:solidFill>
            </a:endParaRPr>
          </a:p>
        </p:txBody>
      </p:sp>
      <p:pic>
        <p:nvPicPr>
          <p:cNvPr id="103" name="Google Shape;103;p3"/>
          <p:cNvPicPr preferRelativeResize="0"/>
          <p:nvPr/>
        </p:nvPicPr>
        <p:blipFill>
          <a:blip r:embed="rId4">
            <a:alphaModFix/>
          </a:blip>
          <a:stretch>
            <a:fillRect/>
          </a:stretch>
        </p:blipFill>
        <p:spPr>
          <a:xfrm rot="-1793794">
            <a:off x="10049224" y="4213821"/>
            <a:ext cx="1439303" cy="9589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3" name="Google Shape;403;p35"/>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#1 – Warning or Emergency Signal</a:t>
            </a:r>
            <a:endParaRPr/>
          </a:p>
        </p:txBody>
      </p:sp>
      <p:sp>
        <p:nvSpPr>
          <p:cNvPr id="404" name="Google Shape;404;p35"/>
          <p:cNvSpPr txBox="1">
            <a:spLocks noGrp="1"/>
          </p:cNvSpPr>
          <p:nvPr>
            <p:ph type="body" idx="1"/>
          </p:nvPr>
        </p:nvSpPr>
        <p:spPr>
          <a:xfrm>
            <a:off x="1776254" y="1681162"/>
            <a:ext cx="9031445"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What will it be? Keep it simple, functional! </a:t>
            </a:r>
            <a:endParaRPr dirty="0"/>
          </a:p>
          <a:p>
            <a:pPr>
              <a:lnSpc>
                <a:spcPct val="90000"/>
              </a:lnSpc>
              <a:spcAft>
                <a:spcPts val="0"/>
              </a:spcAft>
              <a:buClr>
                <a:schemeClr val="dk1"/>
              </a:buClr>
              <a:buSzPts val="2800"/>
            </a:pPr>
            <a:r>
              <a:rPr lang="en-US" dirty="0"/>
              <a:t>Can it be heard everywhere in camp? Do we need runners to remote locations?</a:t>
            </a:r>
            <a:endParaRPr dirty="0"/>
          </a:p>
          <a:p>
            <a:pPr>
              <a:lnSpc>
                <a:spcPct val="90000"/>
              </a:lnSpc>
              <a:spcAft>
                <a:spcPts val="0"/>
              </a:spcAft>
              <a:buClr>
                <a:schemeClr val="dk1"/>
              </a:buClr>
              <a:buSzPts val="2800"/>
            </a:pPr>
            <a:r>
              <a:rPr lang="en-US" dirty="0"/>
              <a:t>Practice! Part of opening session</a:t>
            </a:r>
            <a:endParaRPr dirty="0"/>
          </a:p>
          <a:p>
            <a:pPr>
              <a:lnSpc>
                <a:spcPct val="90000"/>
              </a:lnSpc>
              <a:spcAft>
                <a:spcPts val="0"/>
              </a:spcAft>
              <a:buClr>
                <a:schemeClr val="dk1"/>
              </a:buClr>
              <a:buSzPts val="2800"/>
            </a:pPr>
            <a:r>
              <a:rPr lang="en-US" dirty="0"/>
              <a:t>What do we do when we hear it?</a:t>
            </a:r>
            <a:endParaRPr dirty="0"/>
          </a:p>
          <a:p>
            <a:pPr>
              <a:lnSpc>
                <a:spcPct val="90000"/>
              </a:lnSpc>
              <a:spcAft>
                <a:spcPts val="0"/>
              </a:spcAft>
              <a:buClr>
                <a:schemeClr val="dk1"/>
              </a:buClr>
              <a:buSzPts val="2800"/>
            </a:pPr>
            <a:r>
              <a:rPr lang="en-US" dirty="0"/>
              <a:t>Who is responsible for whom?</a:t>
            </a:r>
            <a:endParaRPr dirty="0"/>
          </a:p>
          <a:p>
            <a:pPr>
              <a:lnSpc>
                <a:spcPct val="90000"/>
              </a:lnSpc>
              <a:spcAft>
                <a:spcPts val="0"/>
              </a:spcAft>
              <a:buClr>
                <a:schemeClr val="dk1"/>
              </a:buClr>
              <a:buSzPts val="2800"/>
            </a:pPr>
            <a:r>
              <a:rPr lang="en-US" dirty="0"/>
              <a:t>What is the procedure for head counts and reporting?</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1" name="Google Shape;411;p36"/>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#2 – Central Location to Meet</a:t>
            </a:r>
            <a:endParaRPr/>
          </a:p>
        </p:txBody>
      </p:sp>
      <p:sp>
        <p:nvSpPr>
          <p:cNvPr id="412" name="Google Shape;412;p36"/>
          <p:cNvSpPr txBox="1">
            <a:spLocks noGrp="1"/>
          </p:cNvSpPr>
          <p:nvPr>
            <p:ph type="body" idx="1"/>
          </p:nvPr>
        </p:nvSpPr>
        <p:spPr>
          <a:xfrm>
            <a:off x="1904998" y="1634331"/>
            <a:ext cx="9169401" cy="4512469"/>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Use common sense</a:t>
            </a:r>
            <a:endParaRPr dirty="0"/>
          </a:p>
          <a:p>
            <a:pPr>
              <a:lnSpc>
                <a:spcPct val="90000"/>
              </a:lnSpc>
              <a:spcAft>
                <a:spcPts val="0"/>
              </a:spcAft>
              <a:buClr>
                <a:schemeClr val="dk1"/>
              </a:buClr>
              <a:buSzPts val="2800"/>
            </a:pPr>
            <a:r>
              <a:rPr lang="en-US" dirty="0"/>
              <a:t>Is it accessible from all locations? </a:t>
            </a:r>
            <a:endParaRPr dirty="0"/>
          </a:p>
          <a:p>
            <a:pPr>
              <a:lnSpc>
                <a:spcPct val="90000"/>
              </a:lnSpc>
              <a:spcAft>
                <a:spcPts val="0"/>
              </a:spcAft>
              <a:buClr>
                <a:schemeClr val="dk1"/>
              </a:buClr>
              <a:buSzPts val="2800"/>
            </a:pPr>
            <a:r>
              <a:rPr lang="en-US" dirty="0"/>
              <a:t>Easily identifiable</a:t>
            </a:r>
            <a:endParaRPr dirty="0"/>
          </a:p>
          <a:p>
            <a:pPr>
              <a:lnSpc>
                <a:spcPct val="90000"/>
              </a:lnSpc>
              <a:spcAft>
                <a:spcPts val="0"/>
              </a:spcAft>
              <a:buClr>
                <a:schemeClr val="dk1"/>
              </a:buClr>
              <a:buSzPts val="2800"/>
            </a:pPr>
            <a:r>
              <a:rPr lang="en-US" dirty="0"/>
              <a:t>Can campers sit comfortably?</a:t>
            </a:r>
            <a:endParaRPr dirty="0"/>
          </a:p>
          <a:p>
            <a:pPr>
              <a:lnSpc>
                <a:spcPct val="90000"/>
              </a:lnSpc>
              <a:spcAft>
                <a:spcPts val="0"/>
              </a:spcAft>
              <a:buClr>
                <a:schemeClr val="dk1"/>
              </a:buClr>
              <a:buSzPts val="2800"/>
            </a:pPr>
            <a:r>
              <a:rPr lang="en-US" dirty="0"/>
              <a:t>Adequate shelter? (FA - 714)</a:t>
            </a:r>
            <a:endParaRPr dirty="0"/>
          </a:p>
          <a:p>
            <a:pPr>
              <a:lnSpc>
                <a:spcPct val="90000"/>
              </a:lnSpc>
              <a:spcAft>
                <a:spcPts val="0"/>
              </a:spcAft>
              <a:buClr>
                <a:schemeClr val="dk1"/>
              </a:buClr>
              <a:buSzPts val="2800"/>
            </a:pPr>
            <a:r>
              <a:rPr lang="en-US" dirty="0"/>
              <a:t>What if a group can’t get there? Is there an alternative?</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Google Shape;419;p37"/>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#3 – Buddy System</a:t>
            </a:r>
            <a:endParaRPr/>
          </a:p>
        </p:txBody>
      </p:sp>
      <p:sp>
        <p:nvSpPr>
          <p:cNvPr id="420" name="Google Shape;420;p37"/>
          <p:cNvSpPr txBox="1">
            <a:spLocks noGrp="1"/>
          </p:cNvSpPr>
          <p:nvPr>
            <p:ph type="body" idx="1"/>
          </p:nvPr>
        </p:nvSpPr>
        <p:spPr>
          <a:xfrm>
            <a:off x="1904999" y="1827211"/>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HS-511</a:t>
            </a:r>
            <a:endParaRPr dirty="0"/>
          </a:p>
          <a:p>
            <a:pPr>
              <a:lnSpc>
                <a:spcPct val="90000"/>
              </a:lnSpc>
              <a:spcAft>
                <a:spcPts val="0"/>
              </a:spcAft>
              <a:buClr>
                <a:schemeClr val="dk1"/>
              </a:buClr>
              <a:buSzPts val="2800"/>
            </a:pPr>
            <a:r>
              <a:rPr lang="en-US" dirty="0"/>
              <a:t>Part of everyday life in camp</a:t>
            </a:r>
            <a:endParaRPr dirty="0"/>
          </a:p>
          <a:p>
            <a:pPr>
              <a:lnSpc>
                <a:spcPct val="90000"/>
              </a:lnSpc>
              <a:spcAft>
                <a:spcPts val="0"/>
              </a:spcAft>
              <a:buClr>
                <a:schemeClr val="dk1"/>
              </a:buClr>
              <a:buSzPts val="2800"/>
            </a:pPr>
            <a:r>
              <a:rPr lang="en-US" dirty="0"/>
              <a:t>No exceptions</a:t>
            </a:r>
            <a:endParaRPr dirty="0"/>
          </a:p>
          <a:p>
            <a:pPr>
              <a:lnSpc>
                <a:spcPct val="90000"/>
              </a:lnSpc>
              <a:spcAft>
                <a:spcPts val="0"/>
              </a:spcAft>
              <a:buClr>
                <a:schemeClr val="dk1"/>
              </a:buClr>
              <a:buSzPts val="2800"/>
            </a:pPr>
            <a:r>
              <a:rPr lang="en-US" dirty="0"/>
              <a:t>Practice!</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7" name="Google Shape;427;p38"/>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#4 – Leadership Plan </a:t>
            </a:r>
            <a:endParaRPr/>
          </a:p>
        </p:txBody>
      </p:sp>
      <p:sp>
        <p:nvSpPr>
          <p:cNvPr id="428" name="Google Shape;428;p38"/>
          <p:cNvSpPr txBox="1">
            <a:spLocks noGrp="1"/>
          </p:cNvSpPr>
          <p:nvPr>
            <p:ph type="body" idx="1"/>
          </p:nvPr>
        </p:nvSpPr>
        <p:spPr>
          <a:xfrm>
            <a:off x="1776254" y="1634331"/>
            <a:ext cx="8790145" cy="4914901"/>
          </a:xfrm>
          <a:prstGeom prst="rect">
            <a:avLst/>
          </a:prstGeom>
          <a:noFill/>
          <a:ln>
            <a:noFill/>
          </a:ln>
        </p:spPr>
        <p:txBody>
          <a:bodyPr spcFirstLastPara="1" wrap="square" lIns="91425" tIns="45700" rIns="91425" bIns="45700" anchor="t" anchorCtr="0">
            <a:normAutofit fontScale="92500" lnSpcReduction="20000"/>
          </a:bodyPr>
          <a:lstStyle/>
          <a:p>
            <a:pPr>
              <a:lnSpc>
                <a:spcPct val="90000"/>
              </a:lnSpc>
              <a:spcBef>
                <a:spcPts val="0"/>
              </a:spcBef>
              <a:spcAft>
                <a:spcPts val="0"/>
              </a:spcAft>
              <a:buClr>
                <a:schemeClr val="dk1"/>
              </a:buClr>
              <a:buSzPct val="100000"/>
            </a:pPr>
            <a:r>
              <a:rPr lang="en-US" dirty="0"/>
              <a:t>All leaders know their roles. Review it with them (AO–805)</a:t>
            </a:r>
            <a:endParaRPr dirty="0"/>
          </a:p>
          <a:p>
            <a:pPr>
              <a:lnSpc>
                <a:spcPct val="90000"/>
              </a:lnSpc>
              <a:spcAft>
                <a:spcPts val="0"/>
              </a:spcAft>
              <a:buClr>
                <a:schemeClr val="dk1"/>
              </a:buClr>
              <a:buSzPct val="100000"/>
            </a:pPr>
            <a:r>
              <a:rPr lang="en-US" dirty="0"/>
              <a:t>Each group has a leader assigned</a:t>
            </a:r>
            <a:endParaRPr dirty="0"/>
          </a:p>
          <a:p>
            <a:pPr>
              <a:lnSpc>
                <a:spcPct val="90000"/>
              </a:lnSpc>
              <a:spcAft>
                <a:spcPts val="0"/>
              </a:spcAft>
              <a:buClr>
                <a:schemeClr val="dk1"/>
              </a:buClr>
              <a:buSzPct val="100000"/>
            </a:pPr>
            <a:r>
              <a:rPr lang="en-US" dirty="0"/>
              <a:t>First Aid responders are designated</a:t>
            </a:r>
            <a:endParaRPr dirty="0"/>
          </a:p>
          <a:p>
            <a:pPr>
              <a:lnSpc>
                <a:spcPct val="90000"/>
              </a:lnSpc>
              <a:spcAft>
                <a:spcPts val="0"/>
              </a:spcAft>
              <a:buClr>
                <a:schemeClr val="dk1"/>
              </a:buClr>
              <a:buSzPct val="100000"/>
            </a:pPr>
            <a:r>
              <a:rPr lang="en-US" dirty="0"/>
              <a:t>When moving, there should be a leader in front and back</a:t>
            </a:r>
            <a:endParaRPr dirty="0"/>
          </a:p>
          <a:p>
            <a:pPr>
              <a:lnSpc>
                <a:spcPct val="90000"/>
              </a:lnSpc>
              <a:spcAft>
                <a:spcPts val="0"/>
              </a:spcAft>
              <a:buClr>
                <a:schemeClr val="dk1"/>
              </a:buClr>
              <a:buSzPct val="100000"/>
            </a:pPr>
            <a:r>
              <a:rPr lang="en-US" dirty="0"/>
              <a:t>Telephones or other communication systems must be available to designated staff members. (AO-807)</a:t>
            </a:r>
            <a:endParaRPr dirty="0"/>
          </a:p>
          <a:p>
            <a:pPr>
              <a:lnSpc>
                <a:spcPct val="90000"/>
              </a:lnSpc>
              <a:spcAft>
                <a:spcPts val="0"/>
              </a:spcAft>
              <a:buClr>
                <a:schemeClr val="dk1"/>
              </a:buClr>
              <a:buSzPct val="100000"/>
            </a:pPr>
            <a:r>
              <a:rPr lang="en-US" dirty="0"/>
              <a:t>Information and procedures are in place for communication with Responders and medical, Scout Executive, parents and campers</a:t>
            </a:r>
            <a:endParaRPr dirty="0"/>
          </a:p>
          <a:p>
            <a:pPr>
              <a:lnSpc>
                <a:spcPct val="90000"/>
              </a:lnSpc>
              <a:spcAft>
                <a:spcPts val="0"/>
              </a:spcAft>
              <a:buClr>
                <a:schemeClr val="dk1"/>
              </a:buClr>
              <a:buSzPct val="100000"/>
            </a:pPr>
            <a:r>
              <a:rPr lang="en-US" dirty="0"/>
              <a:t>Media spokesperson is designated</a:t>
            </a:r>
            <a:endParaRPr dirty="0"/>
          </a:p>
          <a:p>
            <a:pPr>
              <a:lnSpc>
                <a:spcPct val="90000"/>
              </a:lnSpc>
              <a:spcAft>
                <a:spcPts val="0"/>
              </a:spcAft>
              <a:buClr>
                <a:schemeClr val="dk1"/>
              </a:buClr>
              <a:buSzPct val="100000"/>
            </a:pPr>
            <a:r>
              <a:rPr lang="en-US" dirty="0"/>
              <a:t>All staff members are trained in the plan</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5" name="Google Shape;435;p39"/>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#5 – Emergency Vehicles</a:t>
            </a:r>
            <a:endParaRPr/>
          </a:p>
        </p:txBody>
      </p:sp>
      <p:sp>
        <p:nvSpPr>
          <p:cNvPr id="436" name="Google Shape;436;p39"/>
          <p:cNvSpPr txBox="1">
            <a:spLocks noGrp="1"/>
          </p:cNvSpPr>
          <p:nvPr>
            <p:ph type="body" idx="1"/>
          </p:nvPr>
        </p:nvSpPr>
        <p:spPr>
          <a:xfrm>
            <a:off x="1776255" y="1473995"/>
            <a:ext cx="9044145" cy="4799806"/>
          </a:xfrm>
          <a:prstGeom prst="rect">
            <a:avLst/>
          </a:prstGeom>
          <a:noFill/>
          <a:ln>
            <a:noFill/>
          </a:ln>
        </p:spPr>
        <p:txBody>
          <a:bodyPr spcFirstLastPara="1" wrap="square" lIns="91425" tIns="45700" rIns="91425" bIns="45700" anchor="t" anchorCtr="0">
            <a:normAutofit fontScale="85000" lnSpcReduction="20000"/>
          </a:bodyPr>
          <a:lstStyle/>
          <a:p>
            <a:pPr>
              <a:lnSpc>
                <a:spcPct val="90000"/>
              </a:lnSpc>
              <a:spcBef>
                <a:spcPts val="0"/>
              </a:spcBef>
              <a:spcAft>
                <a:spcPts val="0"/>
              </a:spcAft>
              <a:buClr>
                <a:schemeClr val="dk1"/>
              </a:buClr>
              <a:buSzPct val="100000"/>
            </a:pPr>
            <a:r>
              <a:rPr lang="en-US" dirty="0"/>
              <a:t>All vehicles are in good repair and operated in a safe and legal manner.</a:t>
            </a:r>
            <a:endParaRPr dirty="0"/>
          </a:p>
          <a:p>
            <a:pPr>
              <a:lnSpc>
                <a:spcPct val="90000"/>
              </a:lnSpc>
              <a:spcAft>
                <a:spcPts val="0"/>
              </a:spcAft>
              <a:buClr>
                <a:schemeClr val="dk1"/>
              </a:buClr>
              <a:buSzPct val="100000"/>
            </a:pPr>
            <a:r>
              <a:rPr lang="en-US" dirty="0"/>
              <a:t>Policies are in place to address motor vehicle use (at council facility)</a:t>
            </a:r>
            <a:endParaRPr dirty="0"/>
          </a:p>
          <a:p>
            <a:pPr>
              <a:lnSpc>
                <a:spcPct val="90000"/>
              </a:lnSpc>
              <a:spcAft>
                <a:spcPts val="0"/>
              </a:spcAft>
              <a:buClr>
                <a:schemeClr val="dk1"/>
              </a:buClr>
              <a:buSzPct val="100000"/>
            </a:pPr>
            <a:r>
              <a:rPr lang="en-US" dirty="0"/>
              <a:t>Vehicles are parked in a designated area</a:t>
            </a:r>
            <a:endParaRPr dirty="0"/>
          </a:p>
          <a:p>
            <a:pPr>
              <a:lnSpc>
                <a:spcPct val="90000"/>
              </a:lnSpc>
              <a:spcAft>
                <a:spcPts val="0"/>
              </a:spcAft>
              <a:buClr>
                <a:schemeClr val="dk1"/>
              </a:buClr>
              <a:buSzPct val="100000"/>
            </a:pPr>
            <a:r>
              <a:rPr lang="en-US" dirty="0"/>
              <a:t>Roads are restricted to camp vehicles ( if possible)</a:t>
            </a:r>
            <a:endParaRPr dirty="0"/>
          </a:p>
          <a:p>
            <a:pPr>
              <a:lnSpc>
                <a:spcPct val="90000"/>
              </a:lnSpc>
              <a:spcAft>
                <a:spcPts val="0"/>
              </a:spcAft>
              <a:buClr>
                <a:schemeClr val="dk1"/>
              </a:buClr>
              <a:buSzPct val="100000"/>
            </a:pPr>
            <a:r>
              <a:rPr lang="en-US" dirty="0"/>
              <a:t>One “emergency vehicle” is always designated and available. Not for emergency victims</a:t>
            </a:r>
            <a:endParaRPr dirty="0"/>
          </a:p>
          <a:p>
            <a:pPr>
              <a:lnSpc>
                <a:spcPct val="90000"/>
              </a:lnSpc>
              <a:spcAft>
                <a:spcPts val="0"/>
              </a:spcAft>
              <a:buClr>
                <a:schemeClr val="dk1"/>
              </a:buClr>
              <a:buSzPct val="100000"/>
            </a:pPr>
            <a:r>
              <a:rPr lang="en-US" dirty="0"/>
              <a:t>Access to ambulance is available. Staff will not transport.</a:t>
            </a:r>
            <a:endParaRPr dirty="0"/>
          </a:p>
          <a:p>
            <a:pPr>
              <a:lnSpc>
                <a:spcPct val="90000"/>
              </a:lnSpc>
              <a:spcAft>
                <a:spcPts val="0"/>
              </a:spcAft>
              <a:buClr>
                <a:schemeClr val="dk1"/>
              </a:buClr>
              <a:buSzPct val="100000"/>
            </a:pPr>
            <a:r>
              <a:rPr lang="en-US" dirty="0"/>
              <a:t>Is entry to camp easy to find and travel?</a:t>
            </a:r>
            <a:endParaRPr dirty="0"/>
          </a:p>
          <a:p>
            <a:pPr>
              <a:lnSpc>
                <a:spcPct val="90000"/>
              </a:lnSpc>
              <a:spcAft>
                <a:spcPts val="0"/>
              </a:spcAft>
              <a:buClr>
                <a:schemeClr val="dk1"/>
              </a:buClr>
              <a:buSzPct val="100000"/>
            </a:pPr>
            <a:r>
              <a:rPr lang="en-US" dirty="0"/>
              <a:t>How will we evacuate if necessary? Inform emergency agencies.</a:t>
            </a:r>
            <a:endParaRPr dirty="0"/>
          </a:p>
          <a:p>
            <a:pPr>
              <a:lnSpc>
                <a:spcPct val="90000"/>
              </a:lnSpc>
              <a:spcAft>
                <a:spcPts val="0"/>
              </a:spcAft>
              <a:buClr>
                <a:schemeClr val="dk1"/>
              </a:buClr>
              <a:buSzPct val="100000"/>
            </a:pPr>
            <a:r>
              <a:rPr lang="en-US" dirty="0"/>
              <a:t>See FA-711</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3" name="Google Shape;443;p40"/>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#6 – Emergency Phone Numbers</a:t>
            </a:r>
            <a:endParaRPr/>
          </a:p>
        </p:txBody>
      </p:sp>
      <p:sp>
        <p:nvSpPr>
          <p:cNvPr id="444" name="Google Shape;444;p40"/>
          <p:cNvSpPr txBox="1">
            <a:spLocks noGrp="1"/>
          </p:cNvSpPr>
          <p:nvPr>
            <p:ph type="body" idx="1"/>
          </p:nvPr>
        </p:nvSpPr>
        <p:spPr>
          <a:xfrm>
            <a:off x="1776255" y="1634331"/>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See AO-807</a:t>
            </a:r>
            <a:endParaRPr dirty="0"/>
          </a:p>
          <a:p>
            <a:pPr>
              <a:lnSpc>
                <a:spcPct val="90000"/>
              </a:lnSpc>
              <a:spcAft>
                <a:spcPts val="0"/>
              </a:spcAft>
              <a:buClr>
                <a:schemeClr val="dk1"/>
              </a:buClr>
              <a:buSzPts val="2800"/>
            </a:pPr>
            <a:r>
              <a:rPr lang="en-US" dirty="0"/>
              <a:t>Posted in more than one location</a:t>
            </a:r>
            <a:endParaRPr dirty="0"/>
          </a:p>
          <a:p>
            <a:pPr>
              <a:lnSpc>
                <a:spcPct val="90000"/>
              </a:lnSpc>
              <a:spcAft>
                <a:spcPts val="0"/>
              </a:spcAft>
              <a:buClr>
                <a:schemeClr val="dk1"/>
              </a:buClr>
              <a:buSzPts val="2800"/>
            </a:pPr>
            <a:r>
              <a:rPr lang="en-US" dirty="0"/>
              <a:t>Numbers are current and correct (what are our emergency numbers?)</a:t>
            </a:r>
            <a:endParaRPr dirty="0"/>
          </a:p>
          <a:p>
            <a:pPr>
              <a:lnSpc>
                <a:spcPct val="90000"/>
              </a:lnSpc>
              <a:spcAft>
                <a:spcPts val="0"/>
              </a:spcAft>
              <a:buClr>
                <a:schemeClr val="dk1"/>
              </a:buClr>
              <a:buSzPts val="2800"/>
            </a:pPr>
            <a:r>
              <a:rPr lang="en-US" dirty="0"/>
              <a:t>Who will call?</a:t>
            </a:r>
            <a:endParaRPr dirty="0"/>
          </a:p>
          <a:p>
            <a:pPr>
              <a:lnSpc>
                <a:spcPct val="90000"/>
              </a:lnSpc>
              <a:spcAft>
                <a:spcPts val="0"/>
              </a:spcAft>
              <a:buClr>
                <a:schemeClr val="dk1"/>
              </a:buClr>
              <a:buSzPts val="2800"/>
            </a:pPr>
            <a:r>
              <a:rPr lang="en-US" dirty="0"/>
              <a:t>Who will call the Scout Executive?</a:t>
            </a:r>
            <a:endParaRPr dirty="0"/>
          </a:p>
        </p:txBody>
      </p:sp>
      <p:sp>
        <p:nvSpPr>
          <p:cNvPr id="445" name="Google Shape;445;p40"/>
          <p:cNvSpPr/>
          <p:nvPr/>
        </p:nvSpPr>
        <p:spPr>
          <a:xfrm>
            <a:off x="1210038" y="5435299"/>
            <a:ext cx="554636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Discuss and Distribute the material covered on this slide pertinent to YOUR council procedures!!</a:t>
            </a:r>
            <a:endParaRPr b="1">
              <a:solidFill>
                <a:srgbClr val="FF0000"/>
              </a:solidFill>
            </a:endParaRPr>
          </a:p>
        </p:txBody>
      </p:sp>
      <p:pic>
        <p:nvPicPr>
          <p:cNvPr id="446" name="Google Shape;446;p40"/>
          <p:cNvPicPr preferRelativeResize="0"/>
          <p:nvPr/>
        </p:nvPicPr>
        <p:blipFill>
          <a:blip r:embed="rId3">
            <a:alphaModFix/>
          </a:blip>
          <a:stretch>
            <a:fillRect/>
          </a:stretch>
        </p:blipFill>
        <p:spPr>
          <a:xfrm rot="-1793782">
            <a:off x="7215579" y="5081924"/>
            <a:ext cx="1439821" cy="9593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4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3" name="Google Shape;453;p41"/>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#7 – Emergency Shelter</a:t>
            </a:r>
            <a:endParaRPr/>
          </a:p>
        </p:txBody>
      </p:sp>
      <p:sp>
        <p:nvSpPr>
          <p:cNvPr id="454" name="Google Shape;454;p41"/>
          <p:cNvSpPr txBox="1">
            <a:spLocks noGrp="1"/>
          </p:cNvSpPr>
          <p:nvPr>
            <p:ph type="body" idx="1"/>
          </p:nvPr>
        </p:nvSpPr>
        <p:spPr>
          <a:xfrm>
            <a:off x="1904999" y="1827211"/>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What do we use for a shelter?</a:t>
            </a:r>
            <a:endParaRPr dirty="0"/>
          </a:p>
          <a:p>
            <a:pPr>
              <a:lnSpc>
                <a:spcPct val="90000"/>
              </a:lnSpc>
              <a:spcAft>
                <a:spcPts val="0"/>
              </a:spcAft>
              <a:buClr>
                <a:schemeClr val="dk1"/>
              </a:buClr>
              <a:buSzPts val="2800"/>
            </a:pPr>
            <a:r>
              <a:rPr lang="en-US" dirty="0"/>
              <a:t>Consider appropriateness for rain, wind, and other possible conditions</a:t>
            </a:r>
            <a:endParaRPr dirty="0"/>
          </a:p>
          <a:p>
            <a:pPr>
              <a:lnSpc>
                <a:spcPct val="90000"/>
              </a:lnSpc>
              <a:spcAft>
                <a:spcPts val="0"/>
              </a:spcAft>
              <a:buClr>
                <a:schemeClr val="dk1"/>
              </a:buClr>
              <a:buSzPts val="2800"/>
            </a:pPr>
            <a:r>
              <a:rPr lang="en-US" dirty="0"/>
              <a:t>Is the size adequate, or will be have to divide the group? What is the plan?</a:t>
            </a:r>
            <a:endParaRPr dirty="0"/>
          </a:p>
          <a:p>
            <a:pPr>
              <a:lnSpc>
                <a:spcPct val="90000"/>
              </a:lnSpc>
              <a:spcAft>
                <a:spcPts val="0"/>
              </a:spcAft>
              <a:buClr>
                <a:schemeClr val="dk1"/>
              </a:buClr>
              <a:buSzPts val="2800"/>
            </a:pPr>
            <a:r>
              <a:rPr lang="en-US" dirty="0"/>
              <a:t>FA-714</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1" name="Google Shape;461;p42"/>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#8 – Evacuation Plan </a:t>
            </a:r>
            <a:endParaRPr/>
          </a:p>
        </p:txBody>
      </p:sp>
      <p:sp>
        <p:nvSpPr>
          <p:cNvPr id="462" name="Google Shape;462;p42"/>
          <p:cNvSpPr txBox="1">
            <a:spLocks noGrp="1"/>
          </p:cNvSpPr>
          <p:nvPr>
            <p:ph type="body" idx="1"/>
          </p:nvPr>
        </p:nvSpPr>
        <p:spPr>
          <a:xfrm>
            <a:off x="1904998" y="1634331"/>
            <a:ext cx="9017001" cy="4914901"/>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3200"/>
            </a:pPr>
            <a:r>
              <a:rPr lang="en-US" sz="2400" dirty="0"/>
              <a:t>Evacuation is a real possibility</a:t>
            </a:r>
            <a:endParaRPr sz="2400" dirty="0"/>
          </a:p>
          <a:p>
            <a:pPr>
              <a:lnSpc>
                <a:spcPct val="90000"/>
              </a:lnSpc>
              <a:spcAft>
                <a:spcPts val="0"/>
              </a:spcAft>
              <a:buClr>
                <a:schemeClr val="dk1"/>
              </a:buClr>
              <a:buSzPts val="3200"/>
            </a:pPr>
            <a:r>
              <a:rPr lang="en-US" sz="2400" dirty="0"/>
              <a:t>Determine leadership  - who makes the decision to evacuate?</a:t>
            </a:r>
            <a:endParaRPr sz="2400" dirty="0"/>
          </a:p>
          <a:p>
            <a:pPr>
              <a:lnSpc>
                <a:spcPct val="90000"/>
              </a:lnSpc>
              <a:spcAft>
                <a:spcPts val="0"/>
              </a:spcAft>
              <a:buClr>
                <a:schemeClr val="dk1"/>
              </a:buClr>
              <a:buSzPts val="3200"/>
            </a:pPr>
            <a:r>
              <a:rPr lang="en-US" sz="2400" dirty="0"/>
              <a:t>Be sure the council is involved and informed</a:t>
            </a:r>
            <a:endParaRPr sz="2400" dirty="0"/>
          </a:p>
          <a:p>
            <a:pPr>
              <a:lnSpc>
                <a:spcPct val="90000"/>
              </a:lnSpc>
              <a:spcAft>
                <a:spcPts val="0"/>
              </a:spcAft>
              <a:buClr>
                <a:schemeClr val="dk1"/>
              </a:buClr>
              <a:buSzPts val="3200"/>
            </a:pPr>
            <a:r>
              <a:rPr lang="en-US" sz="2400" dirty="0"/>
              <a:t>Do we need to shut off utilities (council properties)?</a:t>
            </a:r>
            <a:endParaRPr sz="2400" dirty="0"/>
          </a:p>
          <a:p>
            <a:pPr>
              <a:lnSpc>
                <a:spcPct val="90000"/>
              </a:lnSpc>
              <a:spcAft>
                <a:spcPts val="0"/>
              </a:spcAft>
              <a:buClr>
                <a:schemeClr val="dk1"/>
              </a:buClr>
              <a:buSzPts val="3200"/>
            </a:pPr>
            <a:r>
              <a:rPr lang="en-US" sz="2400" dirty="0"/>
              <a:t>Communication with authorities?</a:t>
            </a:r>
            <a:endParaRPr sz="2400" dirty="0"/>
          </a:p>
          <a:p>
            <a:pPr>
              <a:lnSpc>
                <a:spcPct val="90000"/>
              </a:lnSpc>
              <a:spcAft>
                <a:spcPts val="0"/>
              </a:spcAft>
              <a:buClr>
                <a:schemeClr val="dk1"/>
              </a:buClr>
              <a:buSzPts val="3200"/>
            </a:pPr>
            <a:r>
              <a:rPr lang="en-US" sz="2400" dirty="0"/>
              <a:t>Communication with families?</a:t>
            </a:r>
            <a:endParaRPr sz="2400" dirty="0"/>
          </a:p>
          <a:p>
            <a:pPr>
              <a:lnSpc>
                <a:spcPct val="90000"/>
              </a:lnSpc>
              <a:spcAft>
                <a:spcPts val="0"/>
              </a:spcAft>
              <a:buClr>
                <a:schemeClr val="dk1"/>
              </a:buClr>
              <a:buSzPts val="3200"/>
            </a:pPr>
            <a:r>
              <a:rPr lang="en-US" sz="2400" dirty="0"/>
              <a:t>FA-705, AO-805, AO-807</a:t>
            </a:r>
            <a:endParaRPr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9" name="Google Shape;469;p43"/>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Incident Reporting</a:t>
            </a:r>
            <a:endParaRPr/>
          </a:p>
        </p:txBody>
      </p:sp>
      <p:sp>
        <p:nvSpPr>
          <p:cNvPr id="470" name="Google Shape;470;p43"/>
          <p:cNvSpPr txBox="1">
            <a:spLocks noGrp="1"/>
          </p:cNvSpPr>
          <p:nvPr>
            <p:ph type="body" idx="1"/>
          </p:nvPr>
        </p:nvSpPr>
        <p:spPr>
          <a:xfrm>
            <a:off x="1351677" y="1547392"/>
            <a:ext cx="9488645" cy="4249999"/>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sz="2400" dirty="0"/>
              <a:t>Report all incidents per Scouting America protocol (AO 808)</a:t>
            </a:r>
          </a:p>
          <a:p>
            <a:pPr>
              <a:lnSpc>
                <a:spcPct val="90000"/>
              </a:lnSpc>
              <a:spcBef>
                <a:spcPts val="0"/>
              </a:spcBef>
              <a:spcAft>
                <a:spcPts val="0"/>
              </a:spcAft>
              <a:buClr>
                <a:schemeClr val="dk1"/>
              </a:buClr>
              <a:buSzPts val="2800"/>
            </a:pPr>
            <a:r>
              <a:rPr lang="en-US" sz="2400" dirty="0"/>
              <a:t>Review the Scouting America incident reporting website: </a:t>
            </a:r>
            <a:r>
              <a:rPr lang="en-US" sz="2400" dirty="0">
                <a:hlinkClick r:id="rId3"/>
              </a:rPr>
              <a:t>www.scouting.org/health-and-safety/incident-report/</a:t>
            </a:r>
            <a:endParaRPr lang="en-US" sz="2400" dirty="0"/>
          </a:p>
          <a:p>
            <a:pPr>
              <a:lnSpc>
                <a:spcPct val="90000"/>
              </a:lnSpc>
              <a:spcBef>
                <a:spcPts val="0"/>
              </a:spcBef>
              <a:spcAft>
                <a:spcPts val="0"/>
              </a:spcAft>
              <a:buClr>
                <a:schemeClr val="dk1"/>
              </a:buClr>
              <a:buSzPts val="2800"/>
            </a:pPr>
            <a:r>
              <a:rPr lang="en-US" sz="2400" b="1" dirty="0">
                <a:solidFill>
                  <a:srgbClr val="FF0000"/>
                </a:solidFill>
              </a:rPr>
              <a:t>NEW: </a:t>
            </a:r>
            <a:r>
              <a:rPr lang="en-US" sz="2400" dirty="0"/>
              <a:t>As part of AO 808, the Camp Director, the Program Director and the Camp Advisor must review the incident reporting site/documents and sign a certification statement 60 days prior to start of camp.</a:t>
            </a:r>
          </a:p>
          <a:p>
            <a:pPr>
              <a:lnSpc>
                <a:spcPct val="90000"/>
              </a:lnSpc>
              <a:spcBef>
                <a:spcPts val="0"/>
              </a:spcBef>
              <a:spcAft>
                <a:spcPts val="0"/>
              </a:spcAft>
              <a:buClr>
                <a:schemeClr val="dk1"/>
              </a:buClr>
              <a:buSzPts val="2800"/>
            </a:pPr>
            <a:r>
              <a:rPr lang="en-US" sz="2400" dirty="0"/>
              <a:t>Fatality or catastrophic injury or illness the Camp Director is in charge, supported by the camp health officer.</a:t>
            </a:r>
          </a:p>
          <a:p>
            <a:pPr>
              <a:lnSpc>
                <a:spcPct val="90000"/>
              </a:lnSpc>
              <a:spcBef>
                <a:spcPts val="0"/>
              </a:spcBef>
              <a:spcAft>
                <a:spcPts val="0"/>
              </a:spcAft>
              <a:buClr>
                <a:schemeClr val="dk1"/>
              </a:buClr>
              <a:buSzPts val="2800"/>
            </a:pPr>
            <a:r>
              <a:rPr lang="en-US" sz="2400" dirty="0"/>
              <a:t>What are the council protocols for these incidents? (HS-507)</a:t>
            </a:r>
          </a:p>
          <a:p>
            <a:pPr>
              <a:lnSpc>
                <a:spcPct val="90000"/>
              </a:lnSpc>
              <a:spcBef>
                <a:spcPts val="0"/>
              </a:spcBef>
              <a:spcAft>
                <a:spcPts val="0"/>
              </a:spcAft>
              <a:buClr>
                <a:schemeClr val="dk1"/>
              </a:buClr>
              <a:buSzPts val="2800"/>
            </a:pPr>
            <a:r>
              <a:rPr lang="en-US" sz="2400" dirty="0"/>
              <a:t>What are the council emergency policies and procedures? (AO 805)</a:t>
            </a:r>
            <a:endParaRPr sz="2400" dirty="0"/>
          </a:p>
        </p:txBody>
      </p:sp>
      <p:sp>
        <p:nvSpPr>
          <p:cNvPr id="471" name="Google Shape;471;p43"/>
          <p:cNvSpPr/>
          <p:nvPr/>
        </p:nvSpPr>
        <p:spPr>
          <a:xfrm>
            <a:off x="906762" y="5656043"/>
            <a:ext cx="56138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Discuss and Distribute the material covered on this slide pertinent to YOUR council procedures!!</a:t>
            </a:r>
            <a:endParaRPr b="1">
              <a:solidFill>
                <a:srgbClr val="FF0000"/>
              </a:solidFill>
            </a:endParaRPr>
          </a:p>
        </p:txBody>
      </p:sp>
      <p:pic>
        <p:nvPicPr>
          <p:cNvPr id="472" name="Google Shape;472;p43"/>
          <p:cNvPicPr preferRelativeResize="0"/>
          <p:nvPr/>
        </p:nvPicPr>
        <p:blipFill>
          <a:blip r:embed="rId4">
            <a:alphaModFix/>
          </a:blip>
          <a:stretch>
            <a:fillRect/>
          </a:stretch>
        </p:blipFill>
        <p:spPr>
          <a:xfrm rot="-1793776">
            <a:off x="10635070" y="5092654"/>
            <a:ext cx="1300332" cy="8663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4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9" name="Google Shape;479;p44"/>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Summary</a:t>
            </a:r>
            <a:endParaRPr/>
          </a:p>
        </p:txBody>
      </p:sp>
      <p:sp>
        <p:nvSpPr>
          <p:cNvPr id="480" name="Google Shape;480;p44"/>
          <p:cNvSpPr txBox="1">
            <a:spLocks noGrp="1"/>
          </p:cNvSpPr>
          <p:nvPr>
            <p:ph type="body" idx="1"/>
          </p:nvPr>
        </p:nvSpPr>
        <p:spPr>
          <a:xfrm>
            <a:off x="1776255" y="1634331"/>
            <a:ext cx="8966201" cy="399891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US" dirty="0"/>
              <a:t>Through the years, Scouting America has developed a plan for safe camping. </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The NCAP standards have been put in place for the safety of youth, staff, and leaders. </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Risk management means managing the environment to minimize risks to everyone’s safety and well-being while allowing for a fun learning experience to take place.</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C4A0-B3FC-6526-8DC2-9818D185647D}"/>
              </a:ext>
            </a:extLst>
          </p:cNvPr>
          <p:cNvSpPr>
            <a:spLocks noGrp="1"/>
          </p:cNvSpPr>
          <p:nvPr>
            <p:ph type="title"/>
          </p:nvPr>
        </p:nvSpPr>
        <p:spPr>
          <a:xfrm>
            <a:off x="1447800" y="419558"/>
            <a:ext cx="10515600" cy="1325563"/>
          </a:xfrm>
        </p:spPr>
        <p:txBody>
          <a:bodyPr/>
          <a:lstStyle/>
          <a:p>
            <a:r>
              <a:rPr lang="en-US" dirty="0"/>
              <a:t>Important Changes to NCAP Standards</a:t>
            </a:r>
          </a:p>
        </p:txBody>
      </p:sp>
      <p:sp>
        <p:nvSpPr>
          <p:cNvPr id="4" name="TextBox 3">
            <a:extLst>
              <a:ext uri="{FF2B5EF4-FFF2-40B4-BE49-F238E27FC236}">
                <a16:creationId xmlns:a16="http://schemas.microsoft.com/office/drawing/2014/main" id="{41A66642-2B39-4181-FF4F-97BAFD950CB4}"/>
              </a:ext>
            </a:extLst>
          </p:cNvPr>
          <p:cNvSpPr txBox="1"/>
          <p:nvPr/>
        </p:nvSpPr>
        <p:spPr>
          <a:xfrm>
            <a:off x="838200" y="2691580"/>
            <a:ext cx="10412711" cy="830997"/>
          </a:xfrm>
          <a:prstGeom prst="rect">
            <a:avLst/>
          </a:prstGeom>
          <a:noFill/>
        </p:spPr>
        <p:txBody>
          <a:bodyPr wrap="square">
            <a:spAutoFit/>
          </a:bodyPr>
          <a:lstStyle/>
          <a:p>
            <a:pPr algn="l"/>
            <a:r>
              <a:rPr lang="en-US" sz="2400" b="0" i="0" u="none" strike="noStrike" baseline="0" dirty="0">
                <a:latin typeface="Calibri" panose="020F0502020204030204" pitchFamily="34" charset="0"/>
                <a:cs typeface="Calibri" panose="020F0502020204030204" pitchFamily="34" charset="0"/>
              </a:rPr>
              <a:t>Please reference NCAP Circulars 20, 21 and 22 to confirm upcoming changes to the 2025 camping season.*</a:t>
            </a:r>
          </a:p>
        </p:txBody>
      </p:sp>
      <p:sp>
        <p:nvSpPr>
          <p:cNvPr id="5" name="TextBox 4">
            <a:extLst>
              <a:ext uri="{FF2B5EF4-FFF2-40B4-BE49-F238E27FC236}">
                <a16:creationId xmlns:a16="http://schemas.microsoft.com/office/drawing/2014/main" id="{44BEBFA3-7CF4-7D86-B2D2-F64ABF3A593C}"/>
              </a:ext>
            </a:extLst>
          </p:cNvPr>
          <p:cNvSpPr txBox="1"/>
          <p:nvPr/>
        </p:nvSpPr>
        <p:spPr>
          <a:xfrm>
            <a:off x="1343947" y="5131817"/>
            <a:ext cx="8913555" cy="523220"/>
          </a:xfrm>
          <a:prstGeom prst="rect">
            <a:avLst/>
          </a:prstGeom>
          <a:noFill/>
        </p:spPr>
        <p:txBody>
          <a:bodyPr wrap="square">
            <a:spAutoFit/>
          </a:bodyPr>
          <a:lstStyle/>
          <a:p>
            <a:r>
              <a:rPr lang="en-US" sz="1400" b="1" i="0" u="none" strike="noStrike" baseline="0" dirty="0">
                <a:solidFill>
                  <a:srgbClr val="FF0000"/>
                </a:solidFill>
                <a:latin typeface="Calibri" panose="020F0502020204030204" pitchFamily="34" charset="0"/>
                <a:cs typeface="Calibri" panose="020F0502020204030204" pitchFamily="34" charset="0"/>
              </a:rPr>
              <a:t>*This is not intended to be a complete list of changes to the NCAP Standards that apply to Day Camp. Please review all applicable Day Camp Standards prior to holding your camp. </a:t>
            </a:r>
            <a:endParaRPr lang="en-US" sz="1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3468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7" name="Google Shape;487;p45"/>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488" name="Google Shape;488;p45"/>
          <p:cNvSpPr txBox="1">
            <a:spLocks noGrp="1"/>
          </p:cNvSpPr>
          <p:nvPr>
            <p:ph type="body" idx="1"/>
          </p:nvPr>
        </p:nvSpPr>
        <p:spPr>
          <a:xfrm>
            <a:off x="3418995" y="1371600"/>
            <a:ext cx="2827950" cy="4677900"/>
          </a:xfrm>
          <a:prstGeom prst="rect">
            <a:avLst/>
          </a:prstGeom>
          <a:noFill/>
          <a:ln>
            <a:noFill/>
          </a:ln>
        </p:spPr>
        <p:txBody>
          <a:bodyPr spcFirstLastPara="1" wrap="square" lIns="91425" tIns="45700" rIns="91425" bIns="45700" anchor="t" anchorCtr="0">
            <a:noAutofit/>
          </a:bodyPr>
          <a:lstStyle/>
          <a:p>
            <a:pPr marL="228600" lvl="0" indent="-279400" algn="l" rtl="0">
              <a:lnSpc>
                <a:spcPct val="100000"/>
              </a:lnSpc>
              <a:spcBef>
                <a:spcPts val="0"/>
              </a:spcBef>
              <a:spcAft>
                <a:spcPts val="0"/>
              </a:spcAft>
              <a:buSzPts val="2600"/>
              <a:buFont typeface="Calibri"/>
              <a:buChar char="●"/>
            </a:pPr>
            <a:r>
              <a:rPr lang="en-US" sz="2400" b="1" dirty="0">
                <a:sym typeface="Calibri"/>
              </a:rPr>
              <a:t>PD-108     	</a:t>
            </a:r>
          </a:p>
          <a:p>
            <a:pPr marL="228600" lvl="0" indent="-279400" algn="l" rtl="0">
              <a:lnSpc>
                <a:spcPct val="100000"/>
              </a:lnSpc>
              <a:spcBef>
                <a:spcPts val="0"/>
              </a:spcBef>
              <a:spcAft>
                <a:spcPts val="0"/>
              </a:spcAft>
              <a:buSzPts val="2600"/>
              <a:buFont typeface="Calibri"/>
              <a:buChar char="●"/>
            </a:pPr>
            <a:r>
              <a:rPr lang="en-US" sz="2400" b="1" dirty="0">
                <a:sym typeface="Calibri"/>
              </a:rPr>
              <a:t>PD-112   </a:t>
            </a:r>
          </a:p>
          <a:p>
            <a:pPr marL="228600" lvl="0" indent="-279400" algn="l" rtl="0">
              <a:lnSpc>
                <a:spcPct val="100000"/>
              </a:lnSpc>
              <a:spcBef>
                <a:spcPts val="0"/>
              </a:spcBef>
              <a:spcAft>
                <a:spcPts val="0"/>
              </a:spcAft>
              <a:buSzPts val="2600"/>
              <a:buFont typeface="Calibri"/>
              <a:buChar char="●"/>
            </a:pPr>
            <a:r>
              <a:rPr lang="en-US" sz="2400" b="1" dirty="0">
                <a:sym typeface="Calibri"/>
              </a:rPr>
              <a:t>HS-511</a:t>
            </a:r>
          </a:p>
          <a:p>
            <a:pPr marL="228600" lvl="0" indent="-279400" algn="l" rtl="0">
              <a:lnSpc>
                <a:spcPct val="100000"/>
              </a:lnSpc>
              <a:spcBef>
                <a:spcPts val="0"/>
              </a:spcBef>
              <a:spcAft>
                <a:spcPts val="0"/>
              </a:spcAft>
              <a:buSzPts val="2600"/>
              <a:buFont typeface="Calibri"/>
              <a:buChar char="●"/>
            </a:pPr>
            <a:r>
              <a:rPr lang="en-US" sz="2400" b="1" dirty="0">
                <a:sym typeface="Calibri"/>
              </a:rPr>
              <a:t>FA-703 </a:t>
            </a:r>
          </a:p>
          <a:p>
            <a:pPr marL="228600" lvl="0" indent="-279400" algn="l" rtl="0">
              <a:lnSpc>
                <a:spcPct val="100000"/>
              </a:lnSpc>
              <a:spcBef>
                <a:spcPts val="0"/>
              </a:spcBef>
              <a:spcAft>
                <a:spcPts val="0"/>
              </a:spcAft>
              <a:buSzPts val="2600"/>
              <a:buFont typeface="Calibri"/>
              <a:buChar char="●"/>
            </a:pPr>
            <a:r>
              <a:rPr lang="en-US" sz="2400" b="1" dirty="0">
                <a:sym typeface="Calibri"/>
              </a:rPr>
              <a:t>FA-705 </a:t>
            </a:r>
          </a:p>
          <a:p>
            <a:pPr marL="228600" lvl="0" indent="-279400" algn="l" rtl="0">
              <a:lnSpc>
                <a:spcPct val="100000"/>
              </a:lnSpc>
              <a:spcBef>
                <a:spcPts val="0"/>
              </a:spcBef>
              <a:spcAft>
                <a:spcPts val="0"/>
              </a:spcAft>
              <a:buSzPts val="2600"/>
              <a:buFont typeface="Calibri"/>
              <a:buChar char="●"/>
            </a:pPr>
            <a:r>
              <a:rPr lang="en-US" sz="2400" b="1" dirty="0">
                <a:sym typeface="Calibri"/>
              </a:rPr>
              <a:t>FA-711</a:t>
            </a:r>
          </a:p>
          <a:p>
            <a:pPr marL="228600" lvl="0" indent="-279400">
              <a:lnSpc>
                <a:spcPct val="115000"/>
              </a:lnSpc>
              <a:spcBef>
                <a:spcPts val="0"/>
              </a:spcBef>
              <a:buSzPts val="2600"/>
              <a:buFont typeface="Calibri"/>
              <a:buChar char="●"/>
            </a:pPr>
            <a:r>
              <a:rPr lang="pt-BR" sz="2400" b="1" dirty="0"/>
              <a:t>FA-714</a:t>
            </a:r>
          </a:p>
          <a:p>
            <a:pPr marL="228600" lvl="0" indent="-279400">
              <a:lnSpc>
                <a:spcPct val="115000"/>
              </a:lnSpc>
              <a:spcBef>
                <a:spcPts val="0"/>
              </a:spcBef>
              <a:buSzPts val="2600"/>
              <a:buFont typeface="Calibri"/>
              <a:buChar char="●"/>
            </a:pPr>
            <a:r>
              <a:rPr lang="pt-BR" sz="2400" b="1" dirty="0"/>
              <a:t>AO-805</a:t>
            </a:r>
          </a:p>
          <a:p>
            <a:pPr marL="228600" lvl="0" indent="-279400">
              <a:lnSpc>
                <a:spcPct val="115000"/>
              </a:lnSpc>
              <a:spcBef>
                <a:spcPts val="0"/>
              </a:spcBef>
              <a:buSzPts val="2600"/>
              <a:buFont typeface="Calibri"/>
              <a:buChar char="●"/>
            </a:pPr>
            <a:r>
              <a:rPr lang="pt-BR" sz="2400" b="1" dirty="0"/>
              <a:t>AO-807</a:t>
            </a:r>
          </a:p>
          <a:p>
            <a:pPr marL="228600" lvl="0" indent="-279400">
              <a:lnSpc>
                <a:spcPct val="115000"/>
              </a:lnSpc>
              <a:spcBef>
                <a:spcPts val="0"/>
              </a:spcBef>
              <a:buSzPts val="2600"/>
              <a:buFont typeface="Calibri"/>
              <a:buChar char="●"/>
            </a:pPr>
            <a:r>
              <a:rPr lang="pt-BR" sz="2400" b="1" dirty="0"/>
              <a:t>AO-808</a:t>
            </a:r>
          </a:p>
          <a:p>
            <a:pPr marL="228600" lvl="0" indent="-279400">
              <a:lnSpc>
                <a:spcPct val="115000"/>
              </a:lnSpc>
              <a:spcBef>
                <a:spcPts val="0"/>
              </a:spcBef>
              <a:buSzPts val="2600"/>
              <a:buFont typeface="Calibri"/>
              <a:buChar char="●"/>
            </a:pPr>
            <a:r>
              <a:rPr lang="pt-BR" sz="2400" b="1" dirty="0"/>
              <a:t>AO-812</a:t>
            </a:r>
          </a:p>
          <a:p>
            <a:pPr marL="228600" lvl="0" indent="-279400">
              <a:lnSpc>
                <a:spcPct val="115000"/>
              </a:lnSpc>
              <a:spcBef>
                <a:spcPts val="0"/>
              </a:spcBef>
              <a:buSzPts val="2600"/>
              <a:buFont typeface="Calibri"/>
              <a:buChar char="●"/>
            </a:pPr>
            <a:r>
              <a:rPr lang="pt-BR" sz="2400" b="1" dirty="0"/>
              <a:t>RP-552</a:t>
            </a:r>
            <a:endParaRPr lang="pt-BR" sz="2400" dirty="0"/>
          </a:p>
          <a:p>
            <a:pPr marL="228600" lvl="0" indent="-279400" algn="l" rtl="0">
              <a:lnSpc>
                <a:spcPct val="100000"/>
              </a:lnSpc>
              <a:spcBef>
                <a:spcPts val="0"/>
              </a:spcBef>
              <a:spcAft>
                <a:spcPts val="0"/>
              </a:spcAft>
              <a:buSzPts val="2600"/>
              <a:buFont typeface="Calibri"/>
              <a:buChar char="●"/>
            </a:pPr>
            <a:endParaRPr dirty="0"/>
          </a:p>
          <a:p>
            <a:pPr marL="228600" lvl="0" indent="0" algn="l" rtl="0">
              <a:lnSpc>
                <a:spcPct val="100000"/>
              </a:lnSpc>
              <a:spcBef>
                <a:spcPts val="2200"/>
              </a:spcBef>
              <a:spcAft>
                <a:spcPts val="0"/>
              </a:spcAft>
              <a:buNone/>
            </a:pPr>
            <a:endParaRPr sz="2600" b="1" dirty="0"/>
          </a:p>
        </p:txBody>
      </p:sp>
      <p:sp>
        <p:nvSpPr>
          <p:cNvPr id="490" name="Google Shape;490;p45"/>
          <p:cNvSpPr txBox="1"/>
          <p:nvPr/>
        </p:nvSpPr>
        <p:spPr>
          <a:xfrm>
            <a:off x="5845350" y="1827200"/>
            <a:ext cx="1871100" cy="680156"/>
          </a:xfrm>
          <a:prstGeom prst="rect">
            <a:avLst/>
          </a:prstGeom>
          <a:noFill/>
          <a:ln>
            <a:noFill/>
          </a:ln>
        </p:spPr>
        <p:txBody>
          <a:bodyPr spcFirstLastPara="1" wrap="square" lIns="91425" tIns="91425" rIns="91425" bIns="91425" anchor="t" anchorCtr="0">
            <a:spAutoFit/>
          </a:bodyPr>
          <a:lstStyle/>
          <a:p>
            <a:pPr lvl="0" algn="l" rtl="0">
              <a:lnSpc>
                <a:spcPct val="115000"/>
              </a:lnSpc>
              <a:spcBef>
                <a:spcPts val="0"/>
              </a:spcBef>
              <a:spcAft>
                <a:spcPts val="0"/>
              </a:spcAft>
              <a:buClr>
                <a:schemeClr val="dk1"/>
              </a:buClr>
              <a:buSzPts val="2600"/>
            </a:pPr>
            <a:endParaRPr sz="2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143C38B-3FF1-6ACD-4B00-7FF957CCED88}"/>
              </a:ext>
            </a:extLst>
          </p:cNvPr>
          <p:cNvPicPr>
            <a:picLocks noChangeAspect="1"/>
          </p:cNvPicPr>
          <p:nvPr/>
        </p:nvPicPr>
        <p:blipFill>
          <a:blip r:embed="rId3"/>
          <a:stretch>
            <a:fillRect/>
          </a:stretch>
        </p:blipFill>
        <p:spPr>
          <a:xfrm>
            <a:off x="6457070" y="1195418"/>
            <a:ext cx="3272630" cy="424967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6"/>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7" name="Google Shape;497;p46" descr="A picture containing ground, outdoor, tree, person&#10;&#10;Description automatically generated"/>
          <p:cNvPicPr preferRelativeResize="0"/>
          <p:nvPr/>
        </p:nvPicPr>
        <p:blipFill rotWithShape="1">
          <a:blip r:embed="rId3">
            <a:alphaModFix/>
          </a:blip>
          <a:srcRect b="15745"/>
          <a:stretch/>
        </p:blipFill>
        <p:spPr>
          <a:xfrm>
            <a:off x="20" y="1282"/>
            <a:ext cx="12191980" cy="6856718"/>
          </a:xfrm>
          <a:prstGeom prst="rect">
            <a:avLst/>
          </a:prstGeom>
          <a:noFill/>
          <a:ln>
            <a:noFill/>
          </a:ln>
        </p:spPr>
      </p:pic>
      <p:sp>
        <p:nvSpPr>
          <p:cNvPr id="498" name="Google Shape;498;p46"/>
          <p:cNvSpPr txBox="1">
            <a:spLocks noGrp="1"/>
          </p:cNvSpPr>
          <p:nvPr>
            <p:ph type="title"/>
          </p:nvPr>
        </p:nvSpPr>
        <p:spPr>
          <a:xfrm>
            <a:off x="962117" y="4122782"/>
            <a:ext cx="10515600" cy="26253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400"/>
              <a:buFont typeface="Rockwell"/>
              <a:buNone/>
            </a:pPr>
            <a:r>
              <a:rPr lang="en-US" sz="5400" b="1" cap="none">
                <a:solidFill>
                  <a:schemeClr val="lt1"/>
                </a:solidFill>
                <a:latin typeface="Rockwell"/>
                <a:ea typeface="Rockwell"/>
                <a:cs typeface="Rockwell"/>
                <a:sym typeface="Rockwell"/>
              </a:rPr>
              <a:t>ORIENTATION &amp; OPENING FUNCTIONS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5" name="Google Shape;505;p47"/>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Orientation &amp; Opening Functions</a:t>
            </a:r>
            <a:endParaRPr/>
          </a:p>
        </p:txBody>
      </p:sp>
      <p:sp>
        <p:nvSpPr>
          <p:cNvPr id="506" name="Google Shape;506;p47"/>
          <p:cNvSpPr txBox="1"/>
          <p:nvPr/>
        </p:nvSpPr>
        <p:spPr>
          <a:xfrm>
            <a:off x="1904999" y="1827211"/>
            <a:ext cx="8229600" cy="399891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b="1">
                <a:solidFill>
                  <a:schemeClr val="dk1"/>
                </a:solidFill>
                <a:latin typeface="Calibri"/>
                <a:ea typeface="Calibri"/>
                <a:cs typeface="Calibri"/>
                <a:sym typeface="Calibri"/>
              </a:rPr>
              <a:t>LEARNING OBJECTIVES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i="1">
                <a:solidFill>
                  <a:schemeClr val="dk1"/>
                </a:solidFill>
                <a:latin typeface="Calibri"/>
                <a:ea typeface="Calibri"/>
                <a:cs typeface="Calibri"/>
                <a:sym typeface="Calibri"/>
              </a:rPr>
              <a:t>Explain potential opening functions that need to be completed prior to opening camp</a:t>
            </a:r>
            <a:endParaRPr i="1"/>
          </a:p>
          <a:p>
            <a:pPr marL="228600" marR="0" lvl="0" indent="-228600" algn="l" rtl="0">
              <a:lnSpc>
                <a:spcPct val="90000"/>
              </a:lnSpc>
              <a:spcBef>
                <a:spcPts val="1000"/>
              </a:spcBef>
              <a:spcAft>
                <a:spcPts val="0"/>
              </a:spcAft>
              <a:buClr>
                <a:schemeClr val="dk1"/>
              </a:buClr>
              <a:buSzPts val="2800"/>
              <a:buFont typeface="Arial"/>
              <a:buChar char="•"/>
            </a:pPr>
            <a:r>
              <a:rPr lang="en-US" sz="2800" i="1">
                <a:solidFill>
                  <a:schemeClr val="dk1"/>
                </a:solidFill>
                <a:latin typeface="Calibri"/>
                <a:ea typeface="Calibri"/>
                <a:cs typeface="Calibri"/>
                <a:sym typeface="Calibri"/>
              </a:rPr>
              <a:t>Recognize the importance of communication, proper training, and orientation of parents and leaders</a:t>
            </a:r>
            <a:endParaRPr i="1"/>
          </a:p>
          <a:p>
            <a:pPr marL="228600" marR="0" lvl="0" indent="-228600" algn="l" rtl="0">
              <a:lnSpc>
                <a:spcPct val="90000"/>
              </a:lnSpc>
              <a:spcBef>
                <a:spcPts val="1000"/>
              </a:spcBef>
              <a:spcAft>
                <a:spcPts val="0"/>
              </a:spcAft>
              <a:buClr>
                <a:schemeClr val="dk1"/>
              </a:buClr>
              <a:buSzPts val="2800"/>
              <a:buFont typeface="Arial"/>
              <a:buChar char="•"/>
            </a:pPr>
            <a:r>
              <a:rPr lang="en-US" sz="2800" i="1">
                <a:solidFill>
                  <a:schemeClr val="dk1"/>
                </a:solidFill>
                <a:latin typeface="Calibri"/>
                <a:ea typeface="Calibri"/>
                <a:cs typeface="Calibri"/>
                <a:sym typeface="Calibri"/>
              </a:rPr>
              <a:t>Describe a typical orientation for adult leaders</a:t>
            </a:r>
            <a:endParaRPr i="1"/>
          </a:p>
          <a:p>
            <a:pPr marL="228600" marR="0" lvl="0" indent="-228600" algn="l" rtl="0">
              <a:lnSpc>
                <a:spcPct val="90000"/>
              </a:lnSpc>
              <a:spcBef>
                <a:spcPts val="1000"/>
              </a:spcBef>
              <a:spcAft>
                <a:spcPts val="0"/>
              </a:spcAft>
              <a:buClr>
                <a:schemeClr val="dk1"/>
              </a:buClr>
              <a:buSzPts val="2800"/>
              <a:buFont typeface="Arial"/>
              <a:buChar char="•"/>
            </a:pPr>
            <a:r>
              <a:rPr lang="en-US" sz="2800" i="1">
                <a:solidFill>
                  <a:schemeClr val="dk1"/>
                </a:solidFill>
                <a:latin typeface="Calibri"/>
                <a:ea typeface="Calibri"/>
                <a:cs typeface="Calibri"/>
                <a:sym typeface="Calibri"/>
              </a:rPr>
              <a:t>Review appropriate check-in procedures</a:t>
            </a:r>
            <a:endParaRPr i="1"/>
          </a:p>
          <a:p>
            <a:pPr marL="228600" marR="0" lvl="0" indent="-228600" algn="l" rtl="0">
              <a:lnSpc>
                <a:spcPct val="90000"/>
              </a:lnSpc>
              <a:spcBef>
                <a:spcPts val="1000"/>
              </a:spcBef>
              <a:spcAft>
                <a:spcPts val="0"/>
              </a:spcAft>
              <a:buClr>
                <a:schemeClr val="dk1"/>
              </a:buClr>
              <a:buSzPts val="2800"/>
              <a:buFont typeface="Arial"/>
              <a:buChar char="•"/>
            </a:pPr>
            <a:r>
              <a:rPr lang="en-US" sz="2800" i="1">
                <a:solidFill>
                  <a:schemeClr val="dk1"/>
                </a:solidFill>
                <a:latin typeface="Calibri"/>
                <a:ea typeface="Calibri"/>
                <a:cs typeface="Calibri"/>
                <a:sym typeface="Calibri"/>
              </a:rPr>
              <a:t>Explain the importance of efficient record keeping</a:t>
            </a:r>
            <a:endParaRPr i="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3" name="Google Shape;513;p48"/>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Opening &amp; Closing Procedures</a:t>
            </a:r>
            <a:endParaRPr/>
          </a:p>
        </p:txBody>
      </p:sp>
      <p:sp>
        <p:nvSpPr>
          <p:cNvPr id="514" name="Google Shape;514;p48"/>
          <p:cNvSpPr txBox="1">
            <a:spLocks noGrp="1"/>
          </p:cNvSpPr>
          <p:nvPr>
            <p:ph type="body" idx="1"/>
          </p:nvPr>
        </p:nvSpPr>
        <p:spPr>
          <a:xfrm>
            <a:off x="1568450" y="1524000"/>
            <a:ext cx="9055100" cy="46743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en-US" sz="3000" b="1" dirty="0"/>
              <a:t>Plan or manual with written procedures for the following:</a:t>
            </a:r>
            <a:endParaRPr dirty="0"/>
          </a:p>
          <a:p>
            <a:pPr lvl="1">
              <a:lnSpc>
                <a:spcPct val="90000"/>
              </a:lnSpc>
              <a:spcAft>
                <a:spcPts val="0"/>
              </a:spcAft>
              <a:buClr>
                <a:schemeClr val="dk1"/>
              </a:buClr>
              <a:buSzPts val="3000"/>
            </a:pPr>
            <a:r>
              <a:rPr lang="en-US" sz="3000" dirty="0"/>
              <a:t>Review of evals from current session</a:t>
            </a:r>
            <a:endParaRPr dirty="0"/>
          </a:p>
          <a:p>
            <a:pPr lvl="1">
              <a:lnSpc>
                <a:spcPct val="90000"/>
              </a:lnSpc>
              <a:spcAft>
                <a:spcPts val="0"/>
              </a:spcAft>
              <a:buClr>
                <a:schemeClr val="dk1"/>
              </a:buClr>
              <a:buSzPts val="3000"/>
            </a:pPr>
            <a:r>
              <a:rPr lang="en-US" sz="3000" dirty="0"/>
              <a:t>Review of checkout reports from staff</a:t>
            </a:r>
            <a:endParaRPr dirty="0"/>
          </a:p>
          <a:p>
            <a:pPr lvl="1">
              <a:lnSpc>
                <a:spcPct val="90000"/>
              </a:lnSpc>
              <a:spcAft>
                <a:spcPts val="0"/>
              </a:spcAft>
              <a:buClr>
                <a:schemeClr val="dk1"/>
              </a:buClr>
              <a:buSzPts val="3000"/>
            </a:pPr>
            <a:r>
              <a:rPr lang="en-US" sz="3000" dirty="0"/>
              <a:t>Physical setup and takedown requirements</a:t>
            </a:r>
            <a:endParaRPr dirty="0"/>
          </a:p>
          <a:p>
            <a:pPr lvl="1">
              <a:lnSpc>
                <a:spcPct val="90000"/>
              </a:lnSpc>
              <a:spcAft>
                <a:spcPts val="0"/>
              </a:spcAft>
              <a:buClr>
                <a:schemeClr val="dk1"/>
              </a:buClr>
              <a:buSzPts val="3000"/>
            </a:pPr>
            <a:r>
              <a:rPr lang="en-US" sz="3000" dirty="0"/>
              <a:t>Inventory, condition, and location of equipment &amp; supplies</a:t>
            </a:r>
            <a:endParaRPr dirty="0"/>
          </a:p>
          <a:p>
            <a:pPr lvl="1">
              <a:lnSpc>
                <a:spcPct val="90000"/>
              </a:lnSpc>
              <a:spcAft>
                <a:spcPts val="0"/>
              </a:spcAft>
              <a:buClr>
                <a:schemeClr val="dk1"/>
              </a:buClr>
              <a:buSzPts val="3000"/>
            </a:pPr>
            <a:r>
              <a:rPr lang="en-US" sz="3000" dirty="0"/>
              <a:t>Design and layout of program areas</a:t>
            </a:r>
            <a:endParaRPr dirty="0"/>
          </a:p>
          <a:p>
            <a:pPr lvl="1">
              <a:lnSpc>
                <a:spcPct val="90000"/>
              </a:lnSpc>
              <a:spcAft>
                <a:spcPts val="0"/>
              </a:spcAft>
              <a:buClr>
                <a:schemeClr val="dk1"/>
              </a:buClr>
              <a:buSzPts val="3000"/>
            </a:pPr>
            <a:r>
              <a:rPr lang="en-US" sz="3000" dirty="0"/>
              <a:t>End of season maintenance (RP-855)</a:t>
            </a:r>
            <a:endParaRPr dirty="0"/>
          </a:p>
          <a:p>
            <a:pPr lvl="1">
              <a:lnSpc>
                <a:spcPct val="90000"/>
              </a:lnSpc>
              <a:spcAft>
                <a:spcPts val="0"/>
              </a:spcAft>
              <a:buClr>
                <a:schemeClr val="dk1"/>
              </a:buClr>
              <a:buSzPts val="3000"/>
            </a:pPr>
            <a:r>
              <a:rPr lang="en-US" sz="3000" dirty="0"/>
              <a:t>Equipment &amp; Supply needs for next year</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1" name="Google Shape;521;p49"/>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Pre-Camp Orientation</a:t>
            </a:r>
            <a:endParaRPr/>
          </a:p>
        </p:txBody>
      </p:sp>
      <p:sp>
        <p:nvSpPr>
          <p:cNvPr id="522" name="Google Shape;522;p49"/>
          <p:cNvSpPr txBox="1">
            <a:spLocks noGrp="1"/>
          </p:cNvSpPr>
          <p:nvPr>
            <p:ph type="body" idx="1"/>
          </p:nvPr>
        </p:nvSpPr>
        <p:spPr>
          <a:xfrm>
            <a:off x="1776254" y="1874837"/>
            <a:ext cx="9107645"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Leaders &amp; Parents need to know what to expect and how to plan so they can arrive prepared</a:t>
            </a:r>
            <a:endParaRPr dirty="0"/>
          </a:p>
          <a:p>
            <a:pPr>
              <a:lnSpc>
                <a:spcPct val="90000"/>
              </a:lnSpc>
              <a:spcAft>
                <a:spcPts val="0"/>
              </a:spcAft>
              <a:buClr>
                <a:schemeClr val="dk1"/>
              </a:buClr>
              <a:buSzPts val="900"/>
            </a:pPr>
            <a:endParaRPr sz="900" dirty="0"/>
          </a:p>
          <a:p>
            <a:pPr>
              <a:lnSpc>
                <a:spcPct val="90000"/>
              </a:lnSpc>
              <a:spcAft>
                <a:spcPts val="0"/>
              </a:spcAft>
              <a:buClr>
                <a:schemeClr val="dk1"/>
              </a:buClr>
              <a:buSzPts val="2800"/>
            </a:pPr>
            <a:r>
              <a:rPr lang="en-US" dirty="0"/>
              <a:t>Brochures, flyers, websites</a:t>
            </a:r>
            <a:endParaRPr dirty="0"/>
          </a:p>
          <a:p>
            <a:pPr lvl="1">
              <a:lnSpc>
                <a:spcPct val="90000"/>
              </a:lnSpc>
              <a:spcAft>
                <a:spcPts val="0"/>
              </a:spcAft>
              <a:buClr>
                <a:schemeClr val="dk1"/>
              </a:buClr>
              <a:buSzPts val="2400"/>
            </a:pPr>
            <a:r>
              <a:rPr lang="en-US" dirty="0"/>
              <a:t>Dates, Times, Locations, Fees</a:t>
            </a:r>
            <a:endParaRPr dirty="0"/>
          </a:p>
          <a:p>
            <a:pPr lvl="1">
              <a:lnSpc>
                <a:spcPct val="90000"/>
              </a:lnSpc>
              <a:spcAft>
                <a:spcPts val="0"/>
              </a:spcAft>
              <a:buClr>
                <a:schemeClr val="dk1"/>
              </a:buClr>
              <a:buSzPts val="2400"/>
            </a:pPr>
            <a:r>
              <a:rPr lang="en-US" dirty="0"/>
              <a:t>Special information</a:t>
            </a:r>
            <a:endParaRPr dirty="0"/>
          </a:p>
          <a:p>
            <a:pPr marL="762000" lvl="1">
              <a:lnSpc>
                <a:spcPct val="90000"/>
              </a:lnSpc>
              <a:spcBef>
                <a:spcPts val="0"/>
              </a:spcBef>
              <a:spcAft>
                <a:spcPts val="0"/>
              </a:spcAft>
              <a:buSzPts val="2400"/>
            </a:pPr>
            <a:r>
              <a:rPr lang="en-US" dirty="0"/>
              <a:t>Lunches, Tours, trips, special activities</a:t>
            </a:r>
            <a:endParaRPr dirty="0"/>
          </a:p>
          <a:p>
            <a:pPr lvl="2">
              <a:lnSpc>
                <a:spcPct val="90000"/>
              </a:lnSpc>
              <a:spcAft>
                <a:spcPts val="0"/>
              </a:spcAft>
              <a:buClr>
                <a:schemeClr val="dk1"/>
              </a:buClr>
              <a:buSzPts val="900"/>
            </a:pPr>
            <a:endParaRPr sz="1400" dirty="0"/>
          </a:p>
          <a:p>
            <a:pPr>
              <a:lnSpc>
                <a:spcPct val="90000"/>
              </a:lnSpc>
              <a:spcAft>
                <a:spcPts val="0"/>
              </a:spcAft>
              <a:buClr>
                <a:schemeClr val="dk1"/>
              </a:buClr>
              <a:buSzPts val="2800"/>
            </a:pPr>
            <a:r>
              <a:rPr lang="en-US" dirty="0"/>
              <a:t>2-3 weeks before camp</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9" name="Google Shape;529;p50"/>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Pre-Camp Orientation</a:t>
            </a:r>
            <a:endParaRPr/>
          </a:p>
        </p:txBody>
      </p:sp>
      <p:sp>
        <p:nvSpPr>
          <p:cNvPr id="530" name="Google Shape;530;p50"/>
          <p:cNvSpPr txBox="1">
            <a:spLocks noGrp="1"/>
          </p:cNvSpPr>
          <p:nvPr>
            <p:ph type="body" idx="1"/>
          </p:nvPr>
        </p:nvSpPr>
        <p:spPr>
          <a:xfrm>
            <a:off x="1776254" y="1634331"/>
            <a:ext cx="8917145" cy="4791869"/>
          </a:xfrm>
          <a:prstGeom prst="rect">
            <a:avLst/>
          </a:prstGeom>
          <a:noFill/>
          <a:ln>
            <a:noFill/>
          </a:ln>
        </p:spPr>
        <p:txBody>
          <a:bodyPr spcFirstLastPara="1" wrap="square" lIns="91425" tIns="45700" rIns="91425" bIns="45700" anchor="t" anchorCtr="0">
            <a:normAutofit fontScale="92500" lnSpcReduction="20000"/>
          </a:bodyPr>
          <a:lstStyle/>
          <a:p>
            <a:pPr>
              <a:lnSpc>
                <a:spcPct val="90000"/>
              </a:lnSpc>
              <a:spcBef>
                <a:spcPts val="0"/>
              </a:spcBef>
              <a:spcAft>
                <a:spcPts val="0"/>
              </a:spcAft>
              <a:buClr>
                <a:schemeClr val="dk1"/>
              </a:buClr>
              <a:buSzPct val="100000"/>
            </a:pPr>
            <a:r>
              <a:rPr lang="en-US" dirty="0"/>
              <a:t>Key Staff Members  - discuss program and answer questions</a:t>
            </a:r>
            <a:endParaRPr dirty="0"/>
          </a:p>
          <a:p>
            <a:pPr>
              <a:lnSpc>
                <a:spcPct val="90000"/>
              </a:lnSpc>
              <a:spcAft>
                <a:spcPts val="0"/>
              </a:spcAft>
              <a:buClr>
                <a:schemeClr val="dk1"/>
              </a:buClr>
              <a:buSzPct val="100000"/>
            </a:pPr>
            <a:r>
              <a:rPr lang="en-US" dirty="0"/>
              <a:t>Tour of the camp, if possible</a:t>
            </a:r>
            <a:endParaRPr dirty="0"/>
          </a:p>
          <a:p>
            <a:pPr>
              <a:lnSpc>
                <a:spcPct val="90000"/>
              </a:lnSpc>
              <a:spcAft>
                <a:spcPts val="0"/>
              </a:spcAft>
              <a:buClr>
                <a:schemeClr val="dk1"/>
              </a:buClr>
              <a:buSzPct val="100000"/>
            </a:pPr>
            <a:r>
              <a:rPr lang="en-US" dirty="0"/>
              <a:t>Review procedures for check-in, registration, emergencies, camper security</a:t>
            </a:r>
            <a:endParaRPr dirty="0"/>
          </a:p>
          <a:p>
            <a:pPr>
              <a:lnSpc>
                <a:spcPct val="90000"/>
              </a:lnSpc>
              <a:spcAft>
                <a:spcPts val="0"/>
              </a:spcAft>
              <a:buClr>
                <a:schemeClr val="dk1"/>
              </a:buClr>
              <a:buSzPct val="100000"/>
            </a:pPr>
            <a:r>
              <a:rPr lang="en-US" dirty="0"/>
              <a:t>Provide instructions on leader and parent expectations</a:t>
            </a:r>
            <a:endParaRPr dirty="0"/>
          </a:p>
          <a:p>
            <a:pPr>
              <a:lnSpc>
                <a:spcPct val="90000"/>
              </a:lnSpc>
              <a:spcAft>
                <a:spcPts val="0"/>
              </a:spcAft>
              <a:buClr>
                <a:schemeClr val="dk1"/>
              </a:buClr>
              <a:buSzPct val="100000"/>
            </a:pPr>
            <a:r>
              <a:rPr lang="en-US" dirty="0"/>
              <a:t>Review schedule of activities</a:t>
            </a:r>
            <a:endParaRPr dirty="0"/>
          </a:p>
          <a:p>
            <a:pPr>
              <a:lnSpc>
                <a:spcPct val="90000"/>
              </a:lnSpc>
              <a:spcAft>
                <a:spcPts val="0"/>
              </a:spcAft>
              <a:buClr>
                <a:schemeClr val="dk1"/>
              </a:buClr>
              <a:buSzPct val="100000"/>
            </a:pPr>
            <a:r>
              <a:rPr lang="en-US" dirty="0"/>
              <a:t>Discuss the theme</a:t>
            </a:r>
            <a:endParaRPr dirty="0"/>
          </a:p>
          <a:p>
            <a:pPr>
              <a:lnSpc>
                <a:spcPct val="90000"/>
              </a:lnSpc>
              <a:spcAft>
                <a:spcPts val="0"/>
              </a:spcAft>
              <a:buClr>
                <a:schemeClr val="dk1"/>
              </a:buClr>
              <a:buSzPct val="100000"/>
            </a:pPr>
            <a:r>
              <a:rPr lang="en-US" dirty="0"/>
              <a:t>Medical Forms</a:t>
            </a:r>
            <a:endParaRPr dirty="0"/>
          </a:p>
          <a:p>
            <a:pPr>
              <a:lnSpc>
                <a:spcPct val="90000"/>
              </a:lnSpc>
              <a:spcAft>
                <a:spcPts val="0"/>
              </a:spcAft>
              <a:buClr>
                <a:schemeClr val="dk1"/>
              </a:buClr>
              <a:buSzPct val="100000"/>
            </a:pPr>
            <a:r>
              <a:rPr lang="en-US" dirty="0"/>
              <a:t>T-shirt distribution</a:t>
            </a:r>
            <a:endParaRPr dirty="0"/>
          </a:p>
          <a:p>
            <a:pPr>
              <a:lnSpc>
                <a:spcPct val="90000"/>
              </a:lnSpc>
              <a:spcAft>
                <a:spcPts val="0"/>
              </a:spcAft>
              <a:buClr>
                <a:schemeClr val="dk1"/>
              </a:buClr>
              <a:buSzPct val="100000"/>
            </a:pPr>
            <a:r>
              <a:rPr lang="en-US" dirty="0"/>
              <a:t>Promote trading post items</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7" name="Google Shape;537;p51"/>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Pre-Camp Orientation</a:t>
            </a:r>
            <a:endParaRPr/>
          </a:p>
        </p:txBody>
      </p:sp>
      <p:sp>
        <p:nvSpPr>
          <p:cNvPr id="538" name="Google Shape;538;p51"/>
          <p:cNvSpPr txBox="1">
            <a:spLocks noGrp="1"/>
          </p:cNvSpPr>
          <p:nvPr>
            <p:ph type="body" idx="1"/>
          </p:nvPr>
        </p:nvSpPr>
        <p:spPr>
          <a:xfrm>
            <a:off x="1904999" y="1896268"/>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Medical Checks – process for collecting &amp; securing medical info</a:t>
            </a:r>
            <a:endParaRPr dirty="0"/>
          </a:p>
          <a:p>
            <a:pPr>
              <a:lnSpc>
                <a:spcPct val="90000"/>
              </a:lnSpc>
              <a:spcAft>
                <a:spcPts val="0"/>
              </a:spcAft>
              <a:buClr>
                <a:schemeClr val="dk1"/>
              </a:buClr>
              <a:buSzPts val="2800"/>
            </a:pPr>
            <a:r>
              <a:rPr lang="en-US" dirty="0"/>
              <a:t>Daily Sign-in. What about no-shows?</a:t>
            </a:r>
            <a:endParaRPr dirty="0"/>
          </a:p>
          <a:p>
            <a:pPr>
              <a:lnSpc>
                <a:spcPct val="90000"/>
              </a:lnSpc>
              <a:spcAft>
                <a:spcPts val="0"/>
              </a:spcAft>
              <a:buClr>
                <a:schemeClr val="dk1"/>
              </a:buClr>
              <a:buSzPts val="2800"/>
            </a:pPr>
            <a:r>
              <a:rPr lang="en-US" dirty="0"/>
              <a:t>Authorization for removal from camp – who can do it, how will you track it?</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5" name="Google Shape;545;p52"/>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Arrival in Camp – Check In Procedures</a:t>
            </a:r>
            <a:endParaRPr/>
          </a:p>
        </p:txBody>
      </p:sp>
      <p:sp>
        <p:nvSpPr>
          <p:cNvPr id="546" name="Google Shape;546;p52"/>
          <p:cNvSpPr txBox="1">
            <a:spLocks noGrp="1"/>
          </p:cNvSpPr>
          <p:nvPr>
            <p:ph type="body" idx="1"/>
          </p:nvPr>
        </p:nvSpPr>
        <p:spPr>
          <a:xfrm>
            <a:off x="1600200" y="1779107"/>
            <a:ext cx="9907744" cy="4770125"/>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sz="2400" b="1" dirty="0"/>
              <a:t>ONE CHANCE TO MAKE A GOOD FIRST IMPRESSION!</a:t>
            </a:r>
            <a:endParaRPr sz="2400" dirty="0"/>
          </a:p>
          <a:p>
            <a:pPr>
              <a:lnSpc>
                <a:spcPct val="90000"/>
              </a:lnSpc>
              <a:spcAft>
                <a:spcPts val="0"/>
              </a:spcAft>
              <a:buClr>
                <a:schemeClr val="dk1"/>
              </a:buClr>
              <a:buSzPts val="2800"/>
            </a:pPr>
            <a:r>
              <a:rPr lang="en-US" sz="2400" b="1" dirty="0"/>
              <a:t>Positive &amp; Inviting Appearance on arrival</a:t>
            </a:r>
            <a:endParaRPr sz="2400" dirty="0"/>
          </a:p>
          <a:p>
            <a:pPr>
              <a:lnSpc>
                <a:spcPct val="90000"/>
              </a:lnSpc>
              <a:spcAft>
                <a:spcPts val="0"/>
              </a:spcAft>
              <a:buClr>
                <a:schemeClr val="dk1"/>
              </a:buClr>
              <a:buSzPts val="2800"/>
            </a:pPr>
            <a:r>
              <a:rPr lang="en-US" sz="2400" dirty="0"/>
              <a:t>Greeted with a smile by a uniformed staff member?</a:t>
            </a:r>
            <a:endParaRPr sz="2400" dirty="0"/>
          </a:p>
          <a:p>
            <a:pPr>
              <a:lnSpc>
                <a:spcPct val="90000"/>
              </a:lnSpc>
              <a:spcAft>
                <a:spcPts val="0"/>
              </a:spcAft>
              <a:buClr>
                <a:schemeClr val="dk1"/>
              </a:buClr>
              <a:buSzPts val="2800"/>
            </a:pPr>
            <a:r>
              <a:rPr lang="en-US" sz="2400" dirty="0"/>
              <a:t>Area free of litter and organized? Is the grass cut?</a:t>
            </a:r>
            <a:endParaRPr sz="2400" dirty="0"/>
          </a:p>
          <a:p>
            <a:pPr>
              <a:lnSpc>
                <a:spcPct val="90000"/>
              </a:lnSpc>
              <a:spcAft>
                <a:spcPts val="0"/>
              </a:spcAft>
              <a:buClr>
                <a:schemeClr val="dk1"/>
              </a:buClr>
              <a:buSzPts val="2800"/>
            </a:pPr>
            <a:r>
              <a:rPr lang="en-US" sz="2400" dirty="0"/>
              <a:t>Sufficient signage for drop off, parking, access from main roads?</a:t>
            </a:r>
            <a:endParaRPr sz="2400" dirty="0"/>
          </a:p>
          <a:p>
            <a:pPr>
              <a:lnSpc>
                <a:spcPct val="90000"/>
              </a:lnSpc>
              <a:spcAft>
                <a:spcPts val="0"/>
              </a:spcAft>
              <a:buClr>
                <a:schemeClr val="dk1"/>
              </a:buClr>
              <a:buSzPts val="2800"/>
            </a:pPr>
            <a:r>
              <a:rPr lang="en-US" sz="2400" dirty="0"/>
              <a:t>Greeted enthusiastically by staff they encounter?</a:t>
            </a:r>
            <a:endParaRPr sz="2400" dirty="0"/>
          </a:p>
          <a:p>
            <a:pPr>
              <a:lnSpc>
                <a:spcPct val="90000"/>
              </a:lnSpc>
              <a:spcAft>
                <a:spcPts val="0"/>
              </a:spcAft>
              <a:buClr>
                <a:schemeClr val="dk1"/>
              </a:buClr>
              <a:buSzPts val="2800"/>
            </a:pPr>
            <a:r>
              <a:rPr lang="en-US" sz="2400" dirty="0"/>
              <a:t>Restrooms? Directions, signs, </a:t>
            </a:r>
            <a:r>
              <a:rPr lang="en-US" sz="2400" dirty="0" err="1"/>
              <a:t>etc</a:t>
            </a:r>
            <a:r>
              <a:rPr lang="en-US" sz="2400" dirty="0"/>
              <a:t>?</a:t>
            </a:r>
            <a:endParaRPr sz="2400" dirty="0"/>
          </a:p>
          <a:p>
            <a:pPr>
              <a:lnSpc>
                <a:spcPct val="90000"/>
              </a:lnSpc>
              <a:spcAft>
                <a:spcPts val="0"/>
              </a:spcAft>
              <a:buClr>
                <a:schemeClr val="dk1"/>
              </a:buClr>
              <a:buSzPts val="2800"/>
            </a:pPr>
            <a:r>
              <a:rPr lang="en-US" sz="2400" dirty="0"/>
              <a:t>Parents feel safe about leaving their Cub Scout here?</a:t>
            </a:r>
            <a:endParaRPr sz="2400" dirty="0"/>
          </a:p>
          <a:p>
            <a:pPr>
              <a:lnSpc>
                <a:spcPct val="90000"/>
              </a:lnSpc>
              <a:spcAft>
                <a:spcPts val="0"/>
              </a:spcAft>
              <a:buClr>
                <a:schemeClr val="dk1"/>
              </a:buClr>
              <a:buSzPts val="2800"/>
            </a:pPr>
            <a:r>
              <a:rPr lang="en-US" sz="2400" dirty="0"/>
              <a:t>Can they recognize the theme?</a:t>
            </a:r>
            <a:endParaRPr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3" name="Google Shape;553;p53"/>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Arrival in Camp – Check In Procedures</a:t>
            </a:r>
            <a:endParaRPr/>
          </a:p>
        </p:txBody>
      </p:sp>
      <p:sp>
        <p:nvSpPr>
          <p:cNvPr id="554" name="Google Shape;554;p53"/>
          <p:cNvSpPr txBox="1">
            <a:spLocks noGrp="1"/>
          </p:cNvSpPr>
          <p:nvPr>
            <p:ph type="body" idx="1"/>
          </p:nvPr>
        </p:nvSpPr>
        <p:spPr>
          <a:xfrm>
            <a:off x="1904999" y="2197100"/>
            <a:ext cx="8229600" cy="435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Divide the process into stations:</a:t>
            </a:r>
            <a:endParaRPr dirty="0"/>
          </a:p>
          <a:p>
            <a:pPr marL="793750" lvl="1">
              <a:lnSpc>
                <a:spcPct val="90000"/>
              </a:lnSpc>
              <a:spcAft>
                <a:spcPts val="0"/>
              </a:spcAft>
              <a:buClr>
                <a:schemeClr val="dk1"/>
              </a:buClr>
              <a:buSzPts val="2500"/>
            </a:pPr>
            <a:r>
              <a:rPr lang="en-US" sz="2500" dirty="0"/>
              <a:t>Paperwork and Fee Clearance</a:t>
            </a:r>
            <a:endParaRPr sz="2500" dirty="0"/>
          </a:p>
          <a:p>
            <a:pPr marL="793750" lvl="1">
              <a:lnSpc>
                <a:spcPct val="90000"/>
              </a:lnSpc>
              <a:spcAft>
                <a:spcPts val="0"/>
              </a:spcAft>
              <a:buClr>
                <a:schemeClr val="dk1"/>
              </a:buClr>
              <a:buSzPts val="2500"/>
            </a:pPr>
            <a:r>
              <a:rPr lang="en-US" sz="2500" dirty="0"/>
              <a:t>Medical Check (must retain confidentiality)</a:t>
            </a:r>
            <a:endParaRPr sz="2500" dirty="0"/>
          </a:p>
          <a:p>
            <a:pPr marL="793750" lvl="1">
              <a:lnSpc>
                <a:spcPct val="90000"/>
              </a:lnSpc>
              <a:spcAft>
                <a:spcPts val="0"/>
              </a:spcAft>
              <a:buClr>
                <a:schemeClr val="dk1"/>
              </a:buClr>
              <a:buSzPts val="2500"/>
            </a:pPr>
            <a:r>
              <a:rPr lang="en-US" sz="2500" dirty="0"/>
              <a:t>T-shirts for those who missed orientation</a:t>
            </a:r>
            <a:endParaRPr sz="2500" dirty="0"/>
          </a:p>
          <a:p>
            <a:pPr marL="793750" lvl="1">
              <a:lnSpc>
                <a:spcPct val="90000"/>
              </a:lnSpc>
              <a:spcAft>
                <a:spcPts val="0"/>
              </a:spcAft>
              <a:buClr>
                <a:schemeClr val="dk1"/>
              </a:buClr>
              <a:buSzPts val="2500"/>
            </a:pPr>
            <a:r>
              <a:rPr lang="en-US" sz="2500" dirty="0"/>
              <a:t>Den Assignment – meet the den leader/chief</a:t>
            </a:r>
            <a:endParaRPr sz="2500" dirty="0"/>
          </a:p>
          <a:p>
            <a:pPr marL="793750" lvl="1">
              <a:lnSpc>
                <a:spcPct val="90000"/>
              </a:lnSpc>
              <a:spcAft>
                <a:spcPts val="0"/>
              </a:spcAft>
              <a:buClr>
                <a:schemeClr val="dk1"/>
              </a:buClr>
              <a:buSzPts val="2500"/>
            </a:pPr>
            <a:r>
              <a:rPr lang="en-US" sz="2500" dirty="0"/>
              <a:t>Wristband / name tag / ID tag creation or distribution</a:t>
            </a:r>
            <a:endParaRPr sz="2500" dirty="0"/>
          </a:p>
          <a:p>
            <a:pPr marL="793750" lvl="1">
              <a:lnSpc>
                <a:spcPct val="90000"/>
              </a:lnSpc>
              <a:spcAft>
                <a:spcPts val="0"/>
              </a:spcAft>
              <a:buClr>
                <a:schemeClr val="dk1"/>
              </a:buClr>
              <a:buSzPts val="2500"/>
            </a:pPr>
            <a:r>
              <a:rPr lang="en-US" sz="2500" dirty="0"/>
              <a:t>Pre-opening activity</a:t>
            </a:r>
            <a:endParaRPr sz="2500" dirty="0"/>
          </a:p>
          <a:p>
            <a:pPr marL="793750" lvl="1">
              <a:lnSpc>
                <a:spcPct val="90000"/>
              </a:lnSpc>
              <a:spcAft>
                <a:spcPts val="0"/>
              </a:spcAft>
              <a:buClr>
                <a:schemeClr val="dk1"/>
              </a:buClr>
              <a:buSzPts val="2500"/>
            </a:pPr>
            <a:r>
              <a:rPr lang="en-US" sz="2500" dirty="0"/>
              <a:t>Allow for good flow, smoothly moving from one to the next</a:t>
            </a:r>
            <a:endParaRPr sz="25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p54"/>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Council Paperwork &amp; Fees</a:t>
            </a:r>
            <a:endParaRPr/>
          </a:p>
        </p:txBody>
      </p:sp>
      <p:sp>
        <p:nvSpPr>
          <p:cNvPr id="562" name="Google Shape;562;p54"/>
          <p:cNvSpPr txBox="1">
            <a:spLocks noGrp="1"/>
          </p:cNvSpPr>
          <p:nvPr>
            <p:ph type="body" idx="1"/>
          </p:nvPr>
        </p:nvSpPr>
        <p:spPr>
          <a:xfrm>
            <a:off x="1904999" y="1634331"/>
            <a:ext cx="8229600"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3200"/>
            </a:pPr>
            <a:r>
              <a:rPr lang="en-US" sz="3200" dirty="0"/>
              <a:t>Application forms for unregistered youth</a:t>
            </a:r>
            <a:endParaRPr dirty="0"/>
          </a:p>
          <a:p>
            <a:pPr>
              <a:lnSpc>
                <a:spcPct val="90000"/>
              </a:lnSpc>
              <a:spcAft>
                <a:spcPts val="0"/>
              </a:spcAft>
              <a:buClr>
                <a:schemeClr val="dk1"/>
              </a:buClr>
              <a:buSzPts val="3200"/>
            </a:pPr>
            <a:r>
              <a:rPr lang="en-US" sz="3200" dirty="0"/>
              <a:t>Registration forms for walk-ins</a:t>
            </a:r>
            <a:endParaRPr dirty="0"/>
          </a:p>
          <a:p>
            <a:pPr>
              <a:lnSpc>
                <a:spcPct val="90000"/>
              </a:lnSpc>
              <a:spcAft>
                <a:spcPts val="0"/>
              </a:spcAft>
              <a:buClr>
                <a:schemeClr val="dk1"/>
              </a:buClr>
              <a:buSzPts val="3200"/>
            </a:pPr>
            <a:r>
              <a:rPr lang="en-US" sz="3200" dirty="0"/>
              <a:t>Permission Slips, if necessary</a:t>
            </a:r>
            <a:endParaRPr dirty="0"/>
          </a:p>
          <a:p>
            <a:pPr>
              <a:lnSpc>
                <a:spcPct val="90000"/>
              </a:lnSpc>
              <a:spcAft>
                <a:spcPts val="0"/>
              </a:spcAft>
              <a:buClr>
                <a:schemeClr val="dk1"/>
              </a:buClr>
              <a:buSzPts val="3200"/>
            </a:pPr>
            <a:r>
              <a:rPr lang="en-US" sz="3200" dirty="0"/>
              <a:t>Updating roster for walk-ins and no-shows</a:t>
            </a:r>
            <a:endParaRPr dirty="0"/>
          </a:p>
          <a:p>
            <a:pPr>
              <a:lnSpc>
                <a:spcPct val="90000"/>
              </a:lnSpc>
              <a:spcAft>
                <a:spcPts val="0"/>
              </a:spcAft>
              <a:buClr>
                <a:schemeClr val="dk1"/>
              </a:buClr>
              <a:buSzPts val="3200"/>
            </a:pPr>
            <a:r>
              <a:rPr lang="en-US" sz="3200" dirty="0"/>
              <a:t>Collection of fees (council policy on handling funds?)</a:t>
            </a:r>
            <a:endParaRPr dirty="0"/>
          </a:p>
          <a:p>
            <a:pPr>
              <a:lnSpc>
                <a:spcPct val="90000"/>
              </a:lnSpc>
              <a:spcAft>
                <a:spcPts val="0"/>
              </a:spcAft>
              <a:buClr>
                <a:schemeClr val="dk1"/>
              </a:buClr>
              <a:buSzPts val="3200"/>
            </a:pPr>
            <a:r>
              <a:rPr lang="en-US" sz="3200" dirty="0"/>
              <a:t>Receipt book</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4" descr="A picture containing outdoor, person, sky, girl&#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0" name="Google Shape;110;p4"/>
          <p:cNvSpPr txBox="1">
            <a:spLocks noGrp="1"/>
          </p:cNvSpPr>
          <p:nvPr>
            <p:ph type="title"/>
          </p:nvPr>
        </p:nvSpPr>
        <p:spPr>
          <a:xfrm>
            <a:off x="280323" y="156809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Rockwell"/>
              <a:buNone/>
            </a:pPr>
            <a:r>
              <a:rPr lang="en-US" sz="6000" b="1" cap="none">
                <a:latin typeface="Rockwell"/>
                <a:ea typeface="Rockwell"/>
                <a:cs typeface="Rockwell"/>
                <a:sym typeface="Rockwell"/>
              </a:rPr>
              <a:t>CUB SCOUT </a:t>
            </a:r>
            <a:br>
              <a:rPr lang="en-US" sz="6000" b="1" cap="none">
                <a:latin typeface="Rockwell"/>
                <a:ea typeface="Rockwell"/>
                <a:cs typeface="Rockwell"/>
                <a:sym typeface="Rockwell"/>
              </a:rPr>
            </a:br>
            <a:r>
              <a:rPr lang="en-US" sz="6000" b="1" cap="none">
                <a:latin typeface="Rockwell"/>
                <a:ea typeface="Rockwell"/>
                <a:cs typeface="Rockwell"/>
                <a:sym typeface="Rockwell"/>
              </a:rPr>
              <a:t>OUTDOOR </a:t>
            </a:r>
            <a:br>
              <a:rPr lang="en-US" sz="6000" b="1" cap="none">
                <a:latin typeface="Rockwell"/>
                <a:ea typeface="Rockwell"/>
                <a:cs typeface="Rockwell"/>
                <a:sym typeface="Rockwell"/>
              </a:rPr>
            </a:br>
            <a:r>
              <a:rPr lang="en-US" sz="6000" b="1" cap="none">
                <a:latin typeface="Rockwell"/>
                <a:ea typeface="Rockwell"/>
                <a:cs typeface="Rockwell"/>
                <a:sym typeface="Rockwell"/>
              </a:rPr>
              <a:t>DAY CAMP</a:t>
            </a:r>
            <a:br>
              <a:rPr lang="en-US" sz="6000" b="1" cap="none">
                <a:latin typeface="Rockwell"/>
                <a:ea typeface="Rockwell"/>
                <a:cs typeface="Rockwell"/>
                <a:sym typeface="Rockwell"/>
              </a:rPr>
            </a:br>
            <a:r>
              <a:rPr lang="en-US" sz="6000" b="1" cap="none">
                <a:latin typeface="Rockwell"/>
                <a:ea typeface="Rockwell"/>
                <a:cs typeface="Rockwell"/>
                <a:sym typeface="Rockwell"/>
              </a:rPr>
              <a:t>IN-COUNCIL TRAINING</a:t>
            </a:r>
            <a:endParaRPr/>
          </a:p>
        </p:txBody>
      </p:sp>
      <p:sp>
        <p:nvSpPr>
          <p:cNvPr id="111" name="Google Shape;111;p4"/>
          <p:cNvSpPr txBox="1"/>
          <p:nvPr/>
        </p:nvSpPr>
        <p:spPr>
          <a:xfrm>
            <a:off x="6029325" y="5585180"/>
            <a:ext cx="6162675"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chemeClr val="dk1"/>
                </a:solidFill>
                <a:latin typeface="Calibri"/>
                <a:ea typeface="Calibri"/>
                <a:cs typeface="Calibri"/>
                <a:sym typeface="Calibri"/>
              </a:rPr>
              <a:t>________________________ Council</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9" name="Google Shape;569;p55"/>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Summary</a:t>
            </a:r>
            <a:endParaRPr/>
          </a:p>
        </p:txBody>
      </p:sp>
      <p:sp>
        <p:nvSpPr>
          <p:cNvPr id="570" name="Google Shape;570;p55"/>
          <p:cNvSpPr txBox="1">
            <a:spLocks noGrp="1"/>
          </p:cNvSpPr>
          <p:nvPr>
            <p:ph type="body" idx="1"/>
          </p:nvPr>
        </p:nvSpPr>
        <p:spPr>
          <a:xfrm>
            <a:off x="1981200" y="1827211"/>
            <a:ext cx="8229600" cy="4722021"/>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Create high morale and minimize stress with a well-defined and organized opening  process. Be sure your staff knows each job, and their part of it as well.</a:t>
            </a:r>
            <a:endParaRPr dirty="0"/>
          </a:p>
          <a:p>
            <a:pPr>
              <a:lnSpc>
                <a:spcPct val="90000"/>
              </a:lnSpc>
              <a:spcAft>
                <a:spcPts val="0"/>
              </a:spcAft>
              <a:buClr>
                <a:schemeClr val="dk1"/>
              </a:buClr>
              <a:buSzPts val="2800"/>
            </a:pPr>
            <a:r>
              <a:rPr lang="en-US" dirty="0"/>
              <a:t>Signage</a:t>
            </a:r>
            <a:endParaRPr dirty="0"/>
          </a:p>
          <a:p>
            <a:pPr>
              <a:lnSpc>
                <a:spcPct val="90000"/>
              </a:lnSpc>
              <a:spcAft>
                <a:spcPts val="0"/>
              </a:spcAft>
              <a:buClr>
                <a:schemeClr val="dk1"/>
              </a:buClr>
              <a:buSzPts val="2800"/>
            </a:pPr>
            <a:r>
              <a:rPr lang="en-US" dirty="0"/>
              <a:t>Start out happy!</a:t>
            </a:r>
            <a:endParaRPr dirty="0"/>
          </a:p>
          <a:p>
            <a:pPr>
              <a:lnSpc>
                <a:spcPct val="90000"/>
              </a:lnSpc>
              <a:spcAft>
                <a:spcPts val="0"/>
              </a:spcAft>
              <a:buClr>
                <a:schemeClr val="dk1"/>
              </a:buClr>
              <a:buSzPts val="2800"/>
            </a:pPr>
            <a:r>
              <a:rPr lang="en-US" dirty="0"/>
              <a:t>Smooth, fun, fast – no bottlenecks!</a:t>
            </a:r>
            <a:endParaRPr dirty="0"/>
          </a:p>
          <a:p>
            <a:pPr>
              <a:lnSpc>
                <a:spcPct val="90000"/>
              </a:lnSpc>
              <a:spcAft>
                <a:spcPts val="0"/>
              </a:spcAft>
              <a:buClr>
                <a:schemeClr val="dk1"/>
              </a:buClr>
              <a:buSzPts val="2800"/>
            </a:pPr>
            <a:r>
              <a:rPr lang="en-US" dirty="0"/>
              <a:t>The first day should be fun and exciting for youth, leaders, and STAFF!!</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7" name="Google Shape;577;p56"/>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578" name="Google Shape;578;p56"/>
          <p:cNvSpPr txBox="1">
            <a:spLocks noGrp="1"/>
          </p:cNvSpPr>
          <p:nvPr>
            <p:ph type="body" idx="1"/>
          </p:nvPr>
        </p:nvSpPr>
        <p:spPr>
          <a:xfrm>
            <a:off x="1905000" y="1655963"/>
            <a:ext cx="4582986" cy="4677962"/>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buClr>
                <a:schemeClr val="dk1"/>
              </a:buClr>
              <a:buSzPts val="2600"/>
            </a:pPr>
            <a:r>
              <a:rPr lang="en-US" sz="2600" b="1" dirty="0">
                <a:latin typeface="Calibri"/>
                <a:ea typeface="Calibri"/>
                <a:cs typeface="Calibri"/>
                <a:sym typeface="Calibri"/>
              </a:rPr>
              <a:t>PD-108</a:t>
            </a:r>
            <a:endParaRPr dirty="0"/>
          </a:p>
          <a:p>
            <a:pPr>
              <a:lnSpc>
                <a:spcPct val="115000"/>
              </a:lnSpc>
              <a:spcBef>
                <a:spcPts val="2200"/>
              </a:spcBef>
              <a:spcAft>
                <a:spcPts val="0"/>
              </a:spcAft>
              <a:buClr>
                <a:schemeClr val="dk1"/>
              </a:buClr>
              <a:buSzPts val="2600"/>
            </a:pPr>
            <a:r>
              <a:rPr lang="en-US" sz="2600" b="1" dirty="0">
                <a:latin typeface="Calibri"/>
                <a:ea typeface="Calibri"/>
                <a:cs typeface="Calibri"/>
                <a:sym typeface="Calibri"/>
              </a:rPr>
              <a:t>RP-855</a:t>
            </a:r>
            <a:endParaRPr sz="2600" b="1" dirty="0"/>
          </a:p>
        </p:txBody>
      </p:sp>
      <p:pic>
        <p:nvPicPr>
          <p:cNvPr id="2" name="Picture 1">
            <a:extLst>
              <a:ext uri="{FF2B5EF4-FFF2-40B4-BE49-F238E27FC236}">
                <a16:creationId xmlns:a16="http://schemas.microsoft.com/office/drawing/2014/main" id="{8ADF6E83-4F91-530A-5936-AB16833C6880}"/>
              </a:ext>
            </a:extLst>
          </p:cNvPr>
          <p:cNvPicPr>
            <a:picLocks noChangeAspect="1"/>
          </p:cNvPicPr>
          <p:nvPr/>
        </p:nvPicPr>
        <p:blipFill>
          <a:blip r:embed="rId3"/>
          <a:stretch>
            <a:fillRect/>
          </a:stretch>
        </p:blipFill>
        <p:spPr>
          <a:xfrm>
            <a:off x="6592529" y="1100579"/>
            <a:ext cx="2782128" cy="361273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5" name="Google Shape;585;p57" descr="A group of people standing next to a person&#10;&#10;Description automatically generated"/>
          <p:cNvPicPr preferRelativeResize="0">
            <a:picLocks noGrp="1"/>
          </p:cNvPicPr>
          <p:nvPr>
            <p:ph type="body" idx="1"/>
          </p:nvPr>
        </p:nvPicPr>
        <p:blipFill rotWithShape="1">
          <a:blip r:embed="rId3">
            <a:alphaModFix/>
          </a:blip>
          <a:srcRect t="9781" b="5964"/>
          <a:stretch/>
        </p:blipFill>
        <p:spPr>
          <a:xfrm>
            <a:off x="20" y="1282"/>
            <a:ext cx="12191980" cy="6856718"/>
          </a:xfrm>
          <a:prstGeom prst="rect">
            <a:avLst/>
          </a:prstGeom>
          <a:noFill/>
          <a:ln>
            <a:noFill/>
          </a:ln>
        </p:spPr>
      </p:pic>
      <p:sp>
        <p:nvSpPr>
          <p:cNvPr id="586" name="Google Shape;586;p57"/>
          <p:cNvSpPr txBox="1">
            <a:spLocks noGrp="1"/>
          </p:cNvSpPr>
          <p:nvPr>
            <p:ph type="title"/>
          </p:nvPr>
        </p:nvSpPr>
        <p:spPr>
          <a:xfrm>
            <a:off x="2083925" y="5020350"/>
            <a:ext cx="8562900" cy="1648200"/>
          </a:xfrm>
          <a:prstGeom prst="rect">
            <a:avLst/>
          </a:prstGeom>
          <a:solidFill>
            <a:srgbClr val="3C78D8"/>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400"/>
              <a:buFont typeface="Rockwell"/>
              <a:buNone/>
            </a:pPr>
            <a:r>
              <a:rPr lang="en-US" sz="5400" b="1" cap="none">
                <a:solidFill>
                  <a:schemeClr val="lt1"/>
                </a:solidFill>
                <a:latin typeface="Rockwell"/>
                <a:ea typeface="Rockwell"/>
                <a:cs typeface="Rockwell"/>
                <a:sym typeface="Rockwell"/>
              </a:rPr>
              <a:t>CAMPER SECURITY</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3" name="Google Shape;593;p58"/>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Camper Security</a:t>
            </a:r>
            <a:endParaRPr/>
          </a:p>
        </p:txBody>
      </p:sp>
      <p:sp>
        <p:nvSpPr>
          <p:cNvPr id="594" name="Google Shape;594;p58"/>
          <p:cNvSpPr txBox="1">
            <a:spLocks noGrp="1"/>
          </p:cNvSpPr>
          <p:nvPr>
            <p:ph type="body" idx="1"/>
          </p:nvPr>
        </p:nvSpPr>
        <p:spPr>
          <a:xfrm>
            <a:off x="1514701" y="1026462"/>
            <a:ext cx="8772300" cy="54750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700"/>
              <a:buNone/>
            </a:pPr>
            <a:endParaRPr sz="1035" dirty="0"/>
          </a:p>
          <a:p>
            <a:pPr marL="0" lvl="0" indent="0" algn="l" rtl="0">
              <a:lnSpc>
                <a:spcPct val="70000"/>
              </a:lnSpc>
              <a:spcBef>
                <a:spcPts val="0"/>
              </a:spcBef>
              <a:spcAft>
                <a:spcPts val="0"/>
              </a:spcAft>
              <a:buClr>
                <a:schemeClr val="dk1"/>
              </a:buClr>
              <a:buSzPts val="700"/>
              <a:buNone/>
            </a:pPr>
            <a:endParaRPr sz="2250" dirty="0"/>
          </a:p>
          <a:p>
            <a:pPr marL="0" lvl="0" indent="0" algn="l" rtl="0">
              <a:lnSpc>
                <a:spcPct val="70000"/>
              </a:lnSpc>
              <a:spcBef>
                <a:spcPts val="0"/>
              </a:spcBef>
              <a:spcAft>
                <a:spcPts val="0"/>
              </a:spcAft>
              <a:buClr>
                <a:schemeClr val="dk1"/>
              </a:buClr>
              <a:buSzPts val="700"/>
              <a:buNone/>
            </a:pPr>
            <a:r>
              <a:rPr lang="en-US" sz="2250" dirty="0"/>
              <a:t>Learning Objectives:</a:t>
            </a:r>
            <a:endParaRPr sz="2250" dirty="0"/>
          </a:p>
          <a:p>
            <a:pPr marL="0" lvl="0" indent="0" algn="l" rtl="0">
              <a:lnSpc>
                <a:spcPct val="70000"/>
              </a:lnSpc>
              <a:spcBef>
                <a:spcPts val="0"/>
              </a:spcBef>
              <a:spcAft>
                <a:spcPts val="0"/>
              </a:spcAft>
              <a:buClr>
                <a:schemeClr val="dk1"/>
              </a:buClr>
              <a:buSzPts val="700"/>
              <a:buNone/>
            </a:pPr>
            <a:endParaRPr sz="1562" dirty="0"/>
          </a:p>
          <a:p>
            <a:pPr marL="427832" indent="-342900">
              <a:spcAft>
                <a:spcPts val="0"/>
              </a:spcAft>
              <a:buSzPts val="2263"/>
            </a:pPr>
            <a:r>
              <a:rPr lang="en-US" sz="2262" i="1" dirty="0"/>
              <a:t>Identify camper security information that should be communicated to unit leaders and parents prior to camp and at registration</a:t>
            </a:r>
            <a:endParaRPr sz="2262" i="1" dirty="0"/>
          </a:p>
          <a:p>
            <a:pPr marL="427832" indent="-342900">
              <a:spcBef>
                <a:spcPts val="0"/>
              </a:spcBef>
              <a:spcAft>
                <a:spcPts val="0"/>
              </a:spcAft>
              <a:buSzPts val="2263"/>
            </a:pPr>
            <a:r>
              <a:rPr lang="en-US" sz="2262" i="1" dirty="0"/>
              <a:t>Identify transportation security measures (FA-711, PS-216)</a:t>
            </a:r>
            <a:endParaRPr sz="2262" i="1" dirty="0"/>
          </a:p>
          <a:p>
            <a:pPr marL="427832" indent="-342900">
              <a:spcBef>
                <a:spcPts val="0"/>
              </a:spcBef>
              <a:spcAft>
                <a:spcPts val="0"/>
              </a:spcAft>
              <a:buSzPts val="2263"/>
            </a:pPr>
            <a:r>
              <a:rPr lang="en-US" sz="2262" i="1" dirty="0"/>
              <a:t>Explain procedures for: </a:t>
            </a:r>
            <a:endParaRPr sz="2262" i="1" dirty="0"/>
          </a:p>
          <a:p>
            <a:pPr marL="800100" indent="-342900">
              <a:spcBef>
                <a:spcPts val="500"/>
              </a:spcBef>
              <a:spcAft>
                <a:spcPts val="0"/>
              </a:spcAft>
              <a:buSzPts val="275"/>
            </a:pPr>
            <a:r>
              <a:rPr lang="en-US" sz="2262" i="1" dirty="0"/>
              <a:t>Camper security check-in</a:t>
            </a:r>
            <a:endParaRPr sz="2262" i="1" dirty="0"/>
          </a:p>
          <a:p>
            <a:pPr marL="800100" indent="-342900">
              <a:spcBef>
                <a:spcPts val="500"/>
              </a:spcBef>
              <a:spcAft>
                <a:spcPts val="0"/>
              </a:spcAft>
              <a:buSzPts val="275"/>
            </a:pPr>
            <a:r>
              <a:rPr lang="en-US" sz="2262" i="1" dirty="0"/>
              <a:t>Camp contract personnel, if used, and visitors</a:t>
            </a:r>
            <a:endParaRPr sz="2262" i="1" dirty="0"/>
          </a:p>
          <a:p>
            <a:pPr marL="800100" indent="-342900">
              <a:spcBef>
                <a:spcPts val="500"/>
              </a:spcBef>
              <a:spcAft>
                <a:spcPts val="0"/>
              </a:spcAft>
              <a:buSzPts val="275"/>
            </a:pPr>
            <a:r>
              <a:rPr lang="en-US" sz="2262" i="1" dirty="0"/>
              <a:t>Handling unwanted visitors</a:t>
            </a:r>
            <a:endParaRPr sz="2262" i="1" dirty="0"/>
          </a:p>
          <a:p>
            <a:pPr marL="800100" indent="-342900">
              <a:spcBef>
                <a:spcPts val="500"/>
              </a:spcBef>
              <a:spcAft>
                <a:spcPts val="0"/>
              </a:spcAft>
              <a:buSzPts val="275"/>
            </a:pPr>
            <a:r>
              <a:rPr lang="en-US" sz="2262" i="1" dirty="0"/>
              <a:t>Handling media</a:t>
            </a:r>
            <a:endParaRPr sz="2262" i="1" dirty="0"/>
          </a:p>
          <a:p>
            <a:pPr>
              <a:spcBef>
                <a:spcPts val="500"/>
              </a:spcBef>
              <a:spcAft>
                <a:spcPts val="0"/>
              </a:spcAft>
              <a:buSzPts val="275"/>
            </a:pPr>
            <a:r>
              <a:rPr lang="en-US" sz="2262" i="1" dirty="0"/>
              <a:t>Handling early checkout</a:t>
            </a:r>
            <a:endParaRPr sz="2262" i="1" dirty="0"/>
          </a:p>
          <a:p>
            <a:pPr marL="427832" indent="-342900">
              <a:spcAft>
                <a:spcPts val="0"/>
              </a:spcAft>
              <a:buSzPts val="2263"/>
            </a:pPr>
            <a:r>
              <a:rPr lang="en-US" sz="2262" i="1" dirty="0"/>
              <a:t>Identify areas in camp that pose potential security issues</a:t>
            </a:r>
            <a:endParaRPr sz="2262" i="1" dirty="0"/>
          </a:p>
          <a:p>
            <a:pPr marL="0" lvl="0" indent="0" algn="l" rtl="0">
              <a:lnSpc>
                <a:spcPct val="100000"/>
              </a:lnSpc>
              <a:spcBef>
                <a:spcPts val="1000"/>
              </a:spcBef>
              <a:spcAft>
                <a:spcPts val="0"/>
              </a:spcAft>
              <a:buSzPts val="275"/>
              <a:buNone/>
            </a:pPr>
            <a:endParaRPr sz="2262" i="1" dirty="0"/>
          </a:p>
          <a:p>
            <a:pPr marL="228600" lvl="0" indent="-50800" algn="l" rtl="0">
              <a:lnSpc>
                <a:spcPct val="70000"/>
              </a:lnSpc>
              <a:spcBef>
                <a:spcPts val="1000"/>
              </a:spcBef>
              <a:spcAft>
                <a:spcPts val="0"/>
              </a:spcAft>
              <a:buClr>
                <a:schemeClr val="dk1"/>
              </a:buClr>
              <a:buSzPts val="700"/>
              <a:buNone/>
            </a:pPr>
            <a:endParaRPr sz="1035"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1" name="Google Shape;601;p59"/>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rPr>
              <a:t>Transportation Issues</a:t>
            </a:r>
            <a:endParaRPr lang="en-US" sz="6000" b="1" dirty="0">
              <a:solidFill>
                <a:srgbClr val="015F9D"/>
              </a:solidFill>
              <a:latin typeface="Calibri"/>
              <a:ea typeface="Calibri"/>
              <a:cs typeface="Calibri"/>
              <a:sym typeface="Calibri"/>
            </a:endParaRPr>
          </a:p>
        </p:txBody>
      </p:sp>
      <p:sp>
        <p:nvSpPr>
          <p:cNvPr id="602" name="Google Shape;602;p59"/>
          <p:cNvSpPr txBox="1"/>
          <p:nvPr/>
        </p:nvSpPr>
        <p:spPr>
          <a:xfrm>
            <a:off x="1558650" y="1295400"/>
            <a:ext cx="9074700" cy="4705200"/>
          </a:xfrm>
          <a:prstGeom prst="rect">
            <a:avLst/>
          </a:prstGeom>
          <a:noFill/>
          <a:ln>
            <a:noFill/>
          </a:ln>
        </p:spPr>
        <p:txBody>
          <a:bodyPr spcFirstLastPara="1" wrap="square" lIns="91425" tIns="45700" rIns="91425" bIns="45700" anchor="t" anchorCtr="0">
            <a:normAutofit lnSpcReduction="10000"/>
          </a:bodyPr>
          <a:lstStyle/>
          <a:p>
            <a:pPr marR="0" lvl="0" algn="l" rtl="0">
              <a:lnSpc>
                <a:spcPct val="90000"/>
              </a:lnSpc>
              <a:spcBef>
                <a:spcPts val="0"/>
              </a:spcBef>
              <a:spcAft>
                <a:spcPts val="0"/>
              </a:spcAft>
              <a:buClr>
                <a:schemeClr val="dk1"/>
              </a:buClr>
              <a:buSzPts val="2800"/>
            </a:pPr>
            <a:endParaRPr lang="en-US" sz="2400" dirty="0">
              <a:solidFill>
                <a:schemeClr val="dk1"/>
              </a:solidFill>
              <a:latin typeface="Calibri"/>
              <a:ea typeface="Calibri"/>
              <a:cs typeface="Calibri"/>
              <a:sym typeface="Calibri"/>
            </a:endParaRPr>
          </a:p>
          <a:p>
            <a:pPr marL="228600" marR="0" lvl="0" indent="-241934" algn="l" rtl="0">
              <a:lnSpc>
                <a:spcPct val="90000"/>
              </a:lnSpc>
              <a:spcBef>
                <a:spcPts val="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Monitor parking and drop-off areas</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Watch when near busy streets, avoid if possible</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If providing transportation, do so in a safe fashion</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All passengers should be secured by seat belts when in passenger vehicles – and according to local law</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Consider using law enforcement to help direct traffic</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Consider “back-in” parking to facilitate leaving the area</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Communicate safe rules to pedestrians and drivers</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Council vehicles must be maintained properly</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Time evening events to arrive at home at a reasonable hour</a:t>
            </a:r>
            <a:endParaRPr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9" name="Google Shape;609;p60"/>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Routing and Accounting For</a:t>
            </a:r>
            <a:endParaRPr dirty="0"/>
          </a:p>
        </p:txBody>
      </p:sp>
      <p:sp>
        <p:nvSpPr>
          <p:cNvPr id="610" name="Google Shape;610;p60"/>
          <p:cNvSpPr txBox="1"/>
          <p:nvPr/>
        </p:nvSpPr>
        <p:spPr>
          <a:xfrm>
            <a:off x="1904999" y="1908968"/>
            <a:ext cx="8229600" cy="3998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Path to check-in is well-marked. Provide maps as needed.</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Identify everyone in camp: (AO-804)</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campers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leaders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staff</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Visitors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Daily verification of no-shows</a:t>
            </a:r>
            <a:endParaRPr/>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7" name="Google Shape;617;p61"/>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Identification Methods</a:t>
            </a:r>
            <a:endParaRPr dirty="0"/>
          </a:p>
        </p:txBody>
      </p:sp>
      <p:sp>
        <p:nvSpPr>
          <p:cNvPr id="618" name="Google Shape;618;p61"/>
          <p:cNvSpPr txBox="1"/>
          <p:nvPr/>
        </p:nvSpPr>
        <p:spPr>
          <a:xfrm>
            <a:off x="1904998" y="1668462"/>
            <a:ext cx="9144001" cy="4683273"/>
          </a:xfrm>
          <a:prstGeom prst="rect">
            <a:avLst/>
          </a:prstGeom>
          <a:noFill/>
          <a:ln>
            <a:noFill/>
          </a:ln>
        </p:spPr>
        <p:txBody>
          <a:bodyPr spcFirstLastPara="1" wrap="square" lIns="91425" tIns="45700" rIns="91425" bIns="45700" anchor="t" anchorCtr="0">
            <a:normAutofit lnSpcReduction="10000"/>
          </a:bodyPr>
          <a:lstStyle/>
          <a:p>
            <a:pPr marR="0" lvl="0" algn="l" rtl="0">
              <a:lnSpc>
                <a:spcPct val="90000"/>
              </a:lnSpc>
              <a:spcBef>
                <a:spcPts val="0"/>
              </a:spcBef>
              <a:spcAft>
                <a:spcPts val="0"/>
              </a:spcAft>
              <a:buClr>
                <a:schemeClr val="dk1"/>
              </a:buClr>
              <a:buSzPts val="2800"/>
            </a:pPr>
            <a:endParaRPr lang="en-US" sz="28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T-shirts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Campers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Staff, leaders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Wrist Bands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Bolos, necklaces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Hats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Logbook and hang tag for visitors</a:t>
            </a:r>
            <a:endParaRPr dirty="0"/>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800"/>
              <a:buFont typeface="Arial"/>
              <a:buNone/>
            </a:pPr>
            <a:r>
              <a:rPr lang="en-US" sz="2800" b="1" dirty="0">
                <a:solidFill>
                  <a:srgbClr val="FF0000"/>
                </a:solidFill>
                <a:latin typeface="Calibri"/>
                <a:ea typeface="Calibri"/>
                <a:cs typeface="Calibri"/>
                <a:sym typeface="Calibri"/>
              </a:rPr>
              <a:t>Make sure staff and campers are aware of it!</a:t>
            </a:r>
            <a:endParaRPr b="1" dirty="0">
              <a:solidFill>
                <a:srgbClr val="FF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5" name="Google Shape;625;p62"/>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Unauthorized Visitors</a:t>
            </a:r>
            <a:endParaRPr dirty="0"/>
          </a:p>
        </p:txBody>
      </p:sp>
      <p:sp>
        <p:nvSpPr>
          <p:cNvPr id="626" name="Google Shape;626;p62"/>
          <p:cNvSpPr txBox="1"/>
          <p:nvPr/>
        </p:nvSpPr>
        <p:spPr>
          <a:xfrm>
            <a:off x="1776254" y="1634331"/>
            <a:ext cx="8904445" cy="4891363"/>
          </a:xfrm>
          <a:prstGeom prst="rect">
            <a:avLst/>
          </a:prstGeom>
          <a:noFill/>
          <a:ln>
            <a:noFill/>
          </a:ln>
        </p:spPr>
        <p:txBody>
          <a:bodyPr spcFirstLastPara="1" wrap="square" lIns="91425" tIns="45700" rIns="91425" bIns="45700" anchor="t" anchorCtr="0">
            <a:normAutofit/>
          </a:bodyPr>
          <a:lstStyle/>
          <a:p>
            <a:pPr marR="0" lvl="0" algn="l" rtl="0">
              <a:lnSpc>
                <a:spcPct val="90000"/>
              </a:lnSpc>
              <a:spcBef>
                <a:spcPts val="0"/>
              </a:spcBef>
              <a:spcAft>
                <a:spcPts val="0"/>
              </a:spcAft>
              <a:buClr>
                <a:schemeClr val="dk1"/>
              </a:buClr>
              <a:buSzPts val="2800"/>
            </a:pPr>
            <a:endParaRPr lang="en-US" sz="28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Written procedure for intruders or unauthorized visitors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Campers and Staff are coached in procedure (AO-804)</a:t>
            </a:r>
            <a:endParaRPr dirty="0"/>
          </a:p>
          <a:p>
            <a:pPr marL="457200" marR="0" lvl="1" indent="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Possible Steps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Report presence to the Camp Director or staff advisor.</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 Director approaches unwanted guest to determine why they are in camp.</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Ask them to leave the area/property. Keep them in sight until they are gone.</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Contact law enforcement if they refuse to leave or return.</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3" name="Google Shape;633;p63"/>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Media or Government Agencies</a:t>
            </a:r>
            <a:endParaRPr dirty="0"/>
          </a:p>
        </p:txBody>
      </p:sp>
      <p:sp>
        <p:nvSpPr>
          <p:cNvPr id="634" name="Google Shape;634;p63"/>
          <p:cNvSpPr txBox="1">
            <a:spLocks noGrp="1"/>
          </p:cNvSpPr>
          <p:nvPr>
            <p:ph type="body" idx="1"/>
          </p:nvPr>
        </p:nvSpPr>
        <p:spPr>
          <a:xfrm>
            <a:off x="1491379" y="1634330"/>
            <a:ext cx="9209100" cy="4400299"/>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endParaRPr lang="en-US" dirty="0"/>
          </a:p>
          <a:p>
            <a:pPr>
              <a:lnSpc>
                <a:spcPct val="90000"/>
              </a:lnSpc>
              <a:spcBef>
                <a:spcPts val="0"/>
              </a:spcBef>
              <a:spcAft>
                <a:spcPts val="0"/>
              </a:spcAft>
              <a:buClr>
                <a:schemeClr val="dk1"/>
              </a:buClr>
              <a:buSzPts val="2800"/>
            </a:pPr>
            <a:r>
              <a:rPr lang="en-US" dirty="0"/>
              <a:t>What is the Council Policy?</a:t>
            </a:r>
            <a:endParaRPr dirty="0"/>
          </a:p>
          <a:p>
            <a:pPr>
              <a:lnSpc>
                <a:spcPct val="90000"/>
              </a:lnSpc>
              <a:spcAft>
                <a:spcPts val="0"/>
              </a:spcAft>
              <a:buClr>
                <a:schemeClr val="dk1"/>
              </a:buClr>
              <a:buSzPts val="2800"/>
            </a:pPr>
            <a:r>
              <a:rPr lang="en-US" b="1" dirty="0"/>
              <a:t>The Council Scout Executive/CEO is the official spokesman for the camp</a:t>
            </a:r>
            <a:r>
              <a:rPr lang="en-US" dirty="0"/>
              <a:t>.  The day camp staff adviser should facilitate that contact, if needed.</a:t>
            </a:r>
            <a:endParaRPr dirty="0"/>
          </a:p>
          <a:p>
            <a:pPr>
              <a:lnSpc>
                <a:spcPct val="90000"/>
              </a:lnSpc>
              <a:spcAft>
                <a:spcPts val="0"/>
              </a:spcAft>
              <a:buClr>
                <a:schemeClr val="dk1"/>
              </a:buClr>
              <a:buSzPts val="2800"/>
            </a:pPr>
            <a:r>
              <a:rPr lang="en-US" dirty="0"/>
              <a:t>Be friendly, ask them to check-in, provide badging according to your plan.</a:t>
            </a:r>
            <a:endParaRPr dirty="0"/>
          </a:p>
          <a:p>
            <a:pPr>
              <a:lnSpc>
                <a:spcPct val="90000"/>
              </a:lnSpc>
              <a:spcAft>
                <a:spcPts val="0"/>
              </a:spcAft>
              <a:buClr>
                <a:schemeClr val="dk1"/>
              </a:buClr>
              <a:buSzPts val="2800"/>
            </a:pPr>
            <a:r>
              <a:rPr lang="en-US" dirty="0"/>
              <a:t>Escort at all times.</a:t>
            </a:r>
            <a:endParaRPr dirty="0"/>
          </a:p>
          <a:p>
            <a:pPr>
              <a:lnSpc>
                <a:spcPct val="90000"/>
              </a:lnSpc>
              <a:spcAft>
                <a:spcPts val="0"/>
              </a:spcAft>
              <a:buClr>
                <a:schemeClr val="dk1"/>
              </a:buClr>
              <a:buSzPts val="2800"/>
            </a:pPr>
            <a:r>
              <a:rPr lang="en-US" dirty="0"/>
              <a:t>Be cautious.</a:t>
            </a:r>
            <a:endParaRPr dirty="0"/>
          </a:p>
          <a:p>
            <a:pPr>
              <a:lnSpc>
                <a:spcPct val="90000"/>
              </a:lnSpc>
              <a:spcAft>
                <a:spcPts val="0"/>
              </a:spcAft>
              <a:buClr>
                <a:schemeClr val="dk1"/>
              </a:buClr>
              <a:buSzPts val="2800"/>
            </a:pPr>
            <a:r>
              <a:rPr lang="en-US" dirty="0"/>
              <a:t>Photographs may only be taken with parent’s release form.</a:t>
            </a:r>
            <a:endParaRPr dirty="0"/>
          </a:p>
        </p:txBody>
      </p:sp>
      <p:sp>
        <p:nvSpPr>
          <p:cNvPr id="635" name="Google Shape;635;p63"/>
          <p:cNvSpPr/>
          <p:nvPr/>
        </p:nvSpPr>
        <p:spPr>
          <a:xfrm>
            <a:off x="5405100" y="5841750"/>
            <a:ext cx="501064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Discuss and Distribute the material covered on this slide pertinent to YOUR council procedures!!</a:t>
            </a:r>
            <a:endParaRPr b="1">
              <a:solidFill>
                <a:srgbClr val="FF0000"/>
              </a:solidFill>
            </a:endParaRPr>
          </a:p>
        </p:txBody>
      </p:sp>
      <p:pic>
        <p:nvPicPr>
          <p:cNvPr id="636" name="Google Shape;636;p63"/>
          <p:cNvPicPr preferRelativeResize="0"/>
          <p:nvPr/>
        </p:nvPicPr>
        <p:blipFill>
          <a:blip r:embed="rId3">
            <a:alphaModFix/>
          </a:blip>
          <a:stretch>
            <a:fillRect/>
          </a:stretch>
        </p:blipFill>
        <p:spPr>
          <a:xfrm rot="-1793788">
            <a:off x="10679172" y="3497402"/>
            <a:ext cx="1171256" cy="10685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6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3" name="Google Shape;643;p64"/>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Outside Providers of Program (PD-109)</a:t>
            </a:r>
            <a:endParaRPr/>
          </a:p>
        </p:txBody>
      </p:sp>
      <p:sp>
        <p:nvSpPr>
          <p:cNvPr id="644" name="Google Shape;644;p64"/>
          <p:cNvSpPr txBox="1">
            <a:spLocks noGrp="1"/>
          </p:cNvSpPr>
          <p:nvPr>
            <p:ph type="body" idx="1"/>
          </p:nvPr>
        </p:nvSpPr>
        <p:spPr>
          <a:xfrm>
            <a:off x="1776255" y="2120900"/>
            <a:ext cx="8739345"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dirty="0"/>
              <a:t>Who is authorized to sign contracts for the council? Do we have/use any?</a:t>
            </a:r>
            <a:endParaRPr dirty="0"/>
          </a:p>
          <a:p>
            <a:pPr>
              <a:lnSpc>
                <a:spcPct val="90000"/>
              </a:lnSpc>
              <a:spcAft>
                <a:spcPts val="0"/>
              </a:spcAft>
              <a:buClr>
                <a:schemeClr val="dk1"/>
              </a:buClr>
              <a:buSzPts val="2800"/>
            </a:pPr>
            <a:r>
              <a:rPr lang="en-US" dirty="0"/>
              <a:t>This standard applies if a council uses public or private outside (non-Scouting America) providers of programs or activities. The council must have a written agreement with each provider that outlines the responsibilities of both parties.</a:t>
            </a:r>
            <a:endParaRPr dirty="0"/>
          </a:p>
          <a:p>
            <a:pPr>
              <a:lnSpc>
                <a:spcPct val="90000"/>
              </a:lnSpc>
              <a:spcAft>
                <a:spcPts val="0"/>
              </a:spcAft>
              <a:buClr>
                <a:schemeClr val="dk1"/>
              </a:buClr>
              <a:buSzPts val="2800"/>
            </a:pPr>
            <a:r>
              <a:rPr lang="en-US" dirty="0"/>
              <a:t>The council requires staff to accompany campers participating in outside programs and ensures that these staff members are well-informed of their responsibilities for camper supervision.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8" name="Google Shape;118;p5" descr="A group of people playing frisbee in a park&#10;&#10;Description automatically generated"/>
          <p:cNvPicPr preferRelativeResize="0"/>
          <p:nvPr/>
        </p:nvPicPr>
        <p:blipFill rotWithShape="1">
          <a:blip r:embed="rId3">
            <a:alphaModFix/>
          </a:blip>
          <a:srcRect t="7619" b="23783"/>
          <a:stretch/>
        </p:blipFill>
        <p:spPr>
          <a:xfrm>
            <a:off x="-3047" y="10"/>
            <a:ext cx="12191999" cy="6857990"/>
          </a:xfrm>
          <a:prstGeom prst="rect">
            <a:avLst/>
          </a:prstGeom>
          <a:noFill/>
          <a:ln>
            <a:noFill/>
          </a:ln>
        </p:spPr>
      </p:pic>
      <p:sp>
        <p:nvSpPr>
          <p:cNvPr id="119" name="Google Shape;119;p5"/>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5"/>
          <p:cNvSpPr txBox="1"/>
          <p:nvPr/>
        </p:nvSpPr>
        <p:spPr>
          <a:xfrm>
            <a:off x="4872445" y="5212080"/>
            <a:ext cx="7319555" cy="132343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a:solidFill>
                  <a:srgbClr val="002060"/>
                </a:solidFill>
                <a:latin typeface="Calibri"/>
                <a:ea typeface="Calibri"/>
                <a:cs typeface="Calibri"/>
                <a:sym typeface="Calibri"/>
              </a:rPr>
              <a:t>Introduction</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51" name="Google Shape;651;p65"/>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Outside Providers of Program (PD-109)</a:t>
            </a:r>
            <a:endParaRPr dirty="0"/>
          </a:p>
        </p:txBody>
      </p:sp>
      <p:sp>
        <p:nvSpPr>
          <p:cNvPr id="652" name="Google Shape;652;p65"/>
          <p:cNvSpPr txBox="1">
            <a:spLocks noGrp="1"/>
          </p:cNvSpPr>
          <p:nvPr>
            <p:ph type="body" idx="1"/>
          </p:nvPr>
        </p:nvSpPr>
        <p:spPr>
          <a:xfrm>
            <a:off x="1776254" y="2085172"/>
            <a:ext cx="9056845" cy="3998913"/>
          </a:xfrm>
          <a:prstGeom prst="rect">
            <a:avLst/>
          </a:prstGeom>
          <a:noFill/>
          <a:ln>
            <a:noFill/>
          </a:ln>
        </p:spPr>
        <p:txBody>
          <a:bodyPr spcFirstLastPara="1" wrap="square" lIns="91425" tIns="45700" rIns="91425" bIns="45700" anchor="t" anchorCtr="0">
            <a:normAutofit fontScale="77500" lnSpcReduction="20000"/>
          </a:bodyPr>
          <a:lstStyle/>
          <a:p>
            <a:pPr marL="0" indent="0">
              <a:lnSpc>
                <a:spcPct val="90000"/>
              </a:lnSpc>
              <a:spcBef>
                <a:spcPts val="0"/>
              </a:spcBef>
              <a:spcAft>
                <a:spcPts val="0"/>
              </a:spcAft>
              <a:buClr>
                <a:schemeClr val="dk1"/>
              </a:buClr>
              <a:buSzPct val="100000"/>
              <a:buNone/>
            </a:pPr>
            <a:r>
              <a:rPr lang="en-US" b="1" dirty="0"/>
              <a:t>Specific Requirements of the Standard</a:t>
            </a:r>
            <a:endParaRPr dirty="0"/>
          </a:p>
          <a:p>
            <a:pPr marL="0" indent="0">
              <a:lnSpc>
                <a:spcPct val="90000"/>
              </a:lnSpc>
              <a:spcAft>
                <a:spcPts val="0"/>
              </a:spcAft>
              <a:buClr>
                <a:schemeClr val="dk1"/>
              </a:buClr>
              <a:buSzPct val="100000"/>
              <a:buNone/>
            </a:pPr>
            <a:r>
              <a:rPr lang="en-US" dirty="0"/>
              <a:t>The council selects only providers who:</a:t>
            </a:r>
            <a:endParaRPr dirty="0"/>
          </a:p>
          <a:p>
            <a:pPr>
              <a:lnSpc>
                <a:spcPct val="90000"/>
              </a:lnSpc>
              <a:spcAft>
                <a:spcPts val="0"/>
              </a:spcAft>
              <a:buClr>
                <a:schemeClr val="dk1"/>
              </a:buClr>
              <a:buSzPct val="100000"/>
            </a:pPr>
            <a:r>
              <a:rPr lang="en-US" dirty="0"/>
              <a:t>Present programming in keeping with Scouting America standards.</a:t>
            </a:r>
            <a:endParaRPr dirty="0"/>
          </a:p>
          <a:p>
            <a:pPr>
              <a:spcAft>
                <a:spcPts val="0"/>
              </a:spcAft>
              <a:buClr>
                <a:schemeClr val="dk1"/>
              </a:buClr>
              <a:buSzPct val="100000"/>
            </a:pPr>
            <a:r>
              <a:rPr lang="en-US" dirty="0"/>
              <a:t>Provide an adequate number of instructors/guides with verified qualifications.</a:t>
            </a:r>
            <a:endParaRPr dirty="0"/>
          </a:p>
          <a:p>
            <a:pPr>
              <a:lnSpc>
                <a:spcPct val="90000"/>
              </a:lnSpc>
              <a:spcAft>
                <a:spcPts val="0"/>
              </a:spcAft>
              <a:buClr>
                <a:schemeClr val="dk1"/>
              </a:buClr>
              <a:buSzPct val="100000"/>
            </a:pPr>
            <a:r>
              <a:rPr lang="en-US" dirty="0"/>
              <a:t>Use equipment that is safe, age-appropriate, and in good repair.</a:t>
            </a:r>
            <a:endParaRPr dirty="0"/>
          </a:p>
          <a:p>
            <a:pPr>
              <a:lnSpc>
                <a:spcPct val="90000"/>
              </a:lnSpc>
              <a:spcAft>
                <a:spcPts val="0"/>
              </a:spcAft>
              <a:buClr>
                <a:schemeClr val="dk1"/>
              </a:buClr>
              <a:buSzPct val="100000"/>
            </a:pPr>
            <a:r>
              <a:rPr lang="en-US" dirty="0"/>
              <a:t>Provide evidence that they meet or exceed Scouting America insurance requirements.</a:t>
            </a:r>
            <a:endParaRPr dirty="0"/>
          </a:p>
          <a:p>
            <a:pPr>
              <a:spcAft>
                <a:spcPts val="0"/>
              </a:spcAft>
              <a:buClr>
                <a:schemeClr val="dk1"/>
              </a:buClr>
              <a:buSzPct val="100000"/>
            </a:pPr>
            <a:r>
              <a:rPr lang="en-US" dirty="0"/>
              <a:t>Meet or exceed the requirements outlined in the Guide to Safe Scouting.</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9" name="Google Shape;659;p66"/>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Outside Providers of Program (PD-109)</a:t>
            </a:r>
            <a:endParaRPr/>
          </a:p>
        </p:txBody>
      </p:sp>
      <p:sp>
        <p:nvSpPr>
          <p:cNvPr id="660" name="Google Shape;660;p66"/>
          <p:cNvSpPr txBox="1">
            <a:spLocks noGrp="1"/>
          </p:cNvSpPr>
          <p:nvPr>
            <p:ph type="body" idx="1"/>
          </p:nvPr>
        </p:nvSpPr>
        <p:spPr>
          <a:xfrm>
            <a:off x="1295400" y="1984039"/>
            <a:ext cx="9601200" cy="43723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dirty="0"/>
              <a:t>Daily off-site providers providing service at a place of public accommodation (e.g., general public swimming pool, public beach) should meet as many of these policies as is reasonably possible and accompanying staff should always ensure maintenance of Youth Protection policies. </a:t>
            </a:r>
            <a:endParaRPr dirty="0"/>
          </a:p>
          <a:p>
            <a:pPr>
              <a:lnSpc>
                <a:spcPct val="90000"/>
              </a:lnSpc>
              <a:spcAft>
                <a:spcPts val="0"/>
              </a:spcAft>
              <a:buClr>
                <a:schemeClr val="dk1"/>
              </a:buClr>
              <a:buSzPts val="2800"/>
            </a:pPr>
            <a:r>
              <a:rPr lang="en-US" dirty="0"/>
              <a:t>Where compliance with the standard as written cannot be achieved due to unusual circumstances, the council should propose how it intends to demonstrate compliance in the application, and approval will be provided in the Authorization to Operate.</a:t>
            </a: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7" name="Google Shape;667;p67"/>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On-Site Contract Personnel Background Check (RP-852)</a:t>
            </a:r>
            <a:endParaRPr/>
          </a:p>
        </p:txBody>
      </p:sp>
      <p:sp>
        <p:nvSpPr>
          <p:cNvPr id="668" name="Google Shape;668;p67"/>
          <p:cNvSpPr txBox="1">
            <a:spLocks noGrp="1"/>
          </p:cNvSpPr>
          <p:nvPr>
            <p:ph type="body" idx="1"/>
          </p:nvPr>
        </p:nvSpPr>
        <p:spPr>
          <a:xfrm>
            <a:off x="1776254" y="2357439"/>
            <a:ext cx="9285445"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As a recommended practice, camps employing outside food service contractors or other vendors whose function requires that their personnel are regularly on-site should request certification that criminal background checks have been conducted.</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5" name="Google Shape;675;p68"/>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Early Check Out Procedures</a:t>
            </a:r>
            <a:endParaRPr/>
          </a:p>
        </p:txBody>
      </p:sp>
      <p:sp>
        <p:nvSpPr>
          <p:cNvPr id="676" name="Google Shape;676;p68"/>
          <p:cNvSpPr txBox="1">
            <a:spLocks noGrp="1"/>
          </p:cNvSpPr>
          <p:nvPr>
            <p:ph type="body" idx="1"/>
          </p:nvPr>
        </p:nvSpPr>
        <p:spPr>
          <a:xfrm>
            <a:off x="1447800" y="1679901"/>
            <a:ext cx="8229600"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dirty="0"/>
              <a:t>It may be necessary, either expectedly or unexpectedly, for a camper to leave camp before the scheduled end of the camp session. Written procedures are in place regarding release of campers who are minors to a parent or to people other than the legal parent or guardian. (NCAP standard AO-804)</a:t>
            </a:r>
            <a:endParaRPr dirty="0"/>
          </a:p>
          <a:p>
            <a:pPr marL="635000">
              <a:lnSpc>
                <a:spcPct val="90000"/>
              </a:lnSpc>
              <a:spcAft>
                <a:spcPts val="0"/>
              </a:spcAft>
              <a:buClr>
                <a:schemeClr val="dk1"/>
              </a:buClr>
              <a:buSzPts val="2800"/>
            </a:pPr>
            <a:endParaRPr dirty="0"/>
          </a:p>
          <a:p>
            <a:pPr>
              <a:lnSpc>
                <a:spcPct val="90000"/>
              </a:lnSpc>
              <a:spcAft>
                <a:spcPts val="0"/>
              </a:spcAft>
              <a:buClr>
                <a:schemeClr val="dk1"/>
              </a:buClr>
              <a:buSzPts val="2800"/>
            </a:pPr>
            <a:r>
              <a:rPr lang="en-US" dirty="0"/>
              <a:t>What are our procedures?</a:t>
            </a:r>
            <a:endParaRPr dirty="0"/>
          </a:p>
        </p:txBody>
      </p:sp>
      <p:sp>
        <p:nvSpPr>
          <p:cNvPr id="677" name="Google Shape;677;p68"/>
          <p:cNvSpPr/>
          <p:nvPr/>
        </p:nvSpPr>
        <p:spPr>
          <a:xfrm>
            <a:off x="5538683" y="5562600"/>
            <a:ext cx="520551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Discuss and Distribute the material covered on this slide pertinent to YOUR council procedures!!</a:t>
            </a:r>
            <a:endParaRPr b="1">
              <a:solidFill>
                <a:srgbClr val="FF0000"/>
              </a:solidFill>
            </a:endParaRPr>
          </a:p>
        </p:txBody>
      </p:sp>
      <p:pic>
        <p:nvPicPr>
          <p:cNvPr id="678" name="Google Shape;678;p68"/>
          <p:cNvPicPr preferRelativeResize="0"/>
          <p:nvPr/>
        </p:nvPicPr>
        <p:blipFill>
          <a:blip r:embed="rId3">
            <a:alphaModFix/>
          </a:blip>
          <a:stretch>
            <a:fillRect/>
          </a:stretch>
        </p:blipFill>
        <p:spPr>
          <a:xfrm rot="-1793769">
            <a:off x="10131424" y="2758908"/>
            <a:ext cx="1631774" cy="13401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6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5" name="Google Shape;685;p69"/>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Identifying Areas in Camp for Potential Security Problems</a:t>
            </a:r>
            <a:endParaRPr/>
          </a:p>
        </p:txBody>
      </p:sp>
      <p:sp>
        <p:nvSpPr>
          <p:cNvPr id="686" name="Google Shape;686;p69"/>
          <p:cNvSpPr txBox="1">
            <a:spLocks noGrp="1"/>
          </p:cNvSpPr>
          <p:nvPr>
            <p:ph type="body" idx="1"/>
          </p:nvPr>
        </p:nvSpPr>
        <p:spPr>
          <a:xfrm>
            <a:off x="1905000" y="2197100"/>
            <a:ext cx="8229600" cy="399891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ts val="2800"/>
              <a:buNone/>
            </a:pPr>
            <a:r>
              <a:rPr lang="en-US" dirty="0"/>
              <a:t>Each camp has areas with potential security problems. </a:t>
            </a: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120000"/>
              </a:lnSpc>
              <a:spcBef>
                <a:spcPts val="0"/>
              </a:spcBef>
              <a:spcAft>
                <a:spcPts val="0"/>
              </a:spcAft>
              <a:buClr>
                <a:schemeClr val="dk1"/>
              </a:buClr>
              <a:buSzPts val="2800"/>
              <a:buNone/>
            </a:pPr>
            <a:r>
              <a:rPr lang="en-US" dirty="0"/>
              <a:t>You will need to take extra steps to minimize risks of abuse or abduction in the following:</a:t>
            </a:r>
            <a:endParaRPr dirty="0"/>
          </a:p>
          <a:p>
            <a:pPr>
              <a:lnSpc>
                <a:spcPct val="90000"/>
              </a:lnSpc>
              <a:spcAft>
                <a:spcPts val="0"/>
              </a:spcAft>
              <a:buClr>
                <a:schemeClr val="dk1"/>
              </a:buClr>
              <a:buSzPts val="2800"/>
            </a:pPr>
            <a:r>
              <a:rPr lang="en-US" dirty="0"/>
              <a:t>Physical Layout – any blind spots?</a:t>
            </a:r>
            <a:endParaRPr dirty="0"/>
          </a:p>
          <a:p>
            <a:pPr>
              <a:lnSpc>
                <a:spcPct val="90000"/>
              </a:lnSpc>
              <a:spcAft>
                <a:spcPts val="0"/>
              </a:spcAft>
              <a:buClr>
                <a:schemeClr val="dk1"/>
              </a:buClr>
              <a:buSzPts val="2800"/>
            </a:pPr>
            <a:r>
              <a:rPr lang="en-US" dirty="0"/>
              <a:t>Public access to the camp area?</a:t>
            </a:r>
            <a:endParaRPr dirty="0"/>
          </a:p>
          <a:p>
            <a:pPr>
              <a:lnSpc>
                <a:spcPct val="90000"/>
              </a:lnSpc>
              <a:spcAft>
                <a:spcPts val="0"/>
              </a:spcAft>
              <a:buClr>
                <a:schemeClr val="dk1"/>
              </a:buClr>
              <a:buSzPts val="2800"/>
            </a:pPr>
            <a:r>
              <a:rPr lang="en-US" dirty="0"/>
              <a:t>Swimming pool &amp; changing areas</a:t>
            </a:r>
            <a:endParaRPr dirty="0"/>
          </a:p>
          <a:p>
            <a:pPr>
              <a:lnSpc>
                <a:spcPct val="90000"/>
              </a:lnSpc>
              <a:spcAft>
                <a:spcPts val="0"/>
              </a:spcAft>
              <a:buClr>
                <a:schemeClr val="dk1"/>
              </a:buClr>
              <a:buSzPts val="2800"/>
            </a:pPr>
            <a:r>
              <a:rPr lang="en-US" dirty="0"/>
              <a:t>Behind buildings</a:t>
            </a:r>
            <a:endParaRPr dirty="0"/>
          </a:p>
          <a:p>
            <a:pPr>
              <a:lnSpc>
                <a:spcPct val="90000"/>
              </a:lnSpc>
              <a:spcAft>
                <a:spcPts val="0"/>
              </a:spcAft>
              <a:buClr>
                <a:schemeClr val="dk1"/>
              </a:buClr>
              <a:buSzPts val="2800"/>
            </a:pPr>
            <a:r>
              <a:rPr lang="en-US" dirty="0"/>
              <a:t>Busy Roads</a:t>
            </a:r>
            <a:endParaRPr dirty="0"/>
          </a:p>
          <a:p>
            <a:pPr>
              <a:lnSpc>
                <a:spcPct val="90000"/>
              </a:lnSpc>
              <a:spcAft>
                <a:spcPts val="0"/>
              </a:spcAft>
              <a:buClr>
                <a:schemeClr val="dk1"/>
              </a:buClr>
              <a:buSzPts val="2800"/>
            </a:pPr>
            <a:r>
              <a:rPr lang="en-US" dirty="0"/>
              <a:t>Congested registration areas</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3" name="Google Shape;693;p70"/>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Identifying Areas in Camp for Potential Security Problems</a:t>
            </a:r>
            <a:endParaRPr/>
          </a:p>
        </p:txBody>
      </p:sp>
      <p:sp>
        <p:nvSpPr>
          <p:cNvPr id="694" name="Google Shape;694;p70"/>
          <p:cNvSpPr txBox="1">
            <a:spLocks noGrp="1"/>
          </p:cNvSpPr>
          <p:nvPr>
            <p:ph type="body" idx="1"/>
          </p:nvPr>
        </p:nvSpPr>
        <p:spPr>
          <a:xfrm>
            <a:off x="1905000" y="2247900"/>
            <a:ext cx="8229600"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dirty="0"/>
              <a:t>Train staff to inspect these areas and stress using the buddy system to your campers.</a:t>
            </a:r>
            <a:endParaRPr dirty="0"/>
          </a:p>
          <a:p>
            <a:pPr>
              <a:lnSpc>
                <a:spcPct val="90000"/>
              </a:lnSpc>
              <a:spcAft>
                <a:spcPts val="0"/>
              </a:spcAft>
              <a:buClr>
                <a:schemeClr val="dk1"/>
              </a:buClr>
              <a:buSzPts val="2800"/>
            </a:pPr>
            <a:endParaRPr dirty="0"/>
          </a:p>
          <a:p>
            <a:pPr>
              <a:lnSpc>
                <a:spcPct val="90000"/>
              </a:lnSpc>
              <a:spcAft>
                <a:spcPts val="0"/>
              </a:spcAft>
              <a:buClr>
                <a:schemeClr val="dk1"/>
              </a:buClr>
              <a:buSzPts val="2800"/>
            </a:pPr>
            <a:r>
              <a:rPr lang="en-US" dirty="0"/>
              <a:t>Buddy system drills (simply calling out, “Find your buddy!”) can emphasize in a fun way the importance of being with your buddy at all times.</a:t>
            </a:r>
            <a:endParaRPr dirty="0"/>
          </a:p>
          <a:p>
            <a:pPr marL="635000">
              <a:lnSpc>
                <a:spcPct val="90000"/>
              </a:lnSpc>
              <a:spcAft>
                <a:spcPts val="0"/>
              </a:spcAft>
              <a:buClr>
                <a:schemeClr val="dk1"/>
              </a:buClr>
              <a:buSzPts val="2800"/>
            </a:pPr>
            <a:endParaRPr dirty="0"/>
          </a:p>
          <a:p>
            <a:pPr>
              <a:lnSpc>
                <a:spcPct val="90000"/>
              </a:lnSpc>
              <a:spcAft>
                <a:spcPts val="0"/>
              </a:spcAft>
              <a:buClr>
                <a:schemeClr val="dk1"/>
              </a:buClr>
              <a:buSzPts val="2800"/>
            </a:pPr>
            <a:r>
              <a:rPr lang="en-US" dirty="0"/>
              <a:t>Grounds should be inspected daily for potential problems.</a:t>
            </a: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701" name="Google Shape;701;p71"/>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Communication Systems</a:t>
            </a:r>
            <a:endParaRPr/>
          </a:p>
        </p:txBody>
      </p:sp>
      <p:sp>
        <p:nvSpPr>
          <p:cNvPr id="702" name="Google Shape;702;p71"/>
          <p:cNvSpPr txBox="1">
            <a:spLocks noGrp="1"/>
          </p:cNvSpPr>
          <p:nvPr>
            <p:ph type="body" idx="1"/>
          </p:nvPr>
        </p:nvSpPr>
        <p:spPr>
          <a:xfrm>
            <a:off x="1905000" y="2247900"/>
            <a:ext cx="8229600" cy="3998913"/>
          </a:xfrm>
          <a:prstGeom prst="rect">
            <a:avLst/>
          </a:prstGeom>
          <a:noFill/>
          <a:ln>
            <a:noFill/>
          </a:ln>
        </p:spPr>
        <p:txBody>
          <a:bodyPr spcFirstLastPara="1" wrap="square" lIns="91425" tIns="45700" rIns="91425" bIns="45700" anchor="t" anchorCtr="0">
            <a:normAutofit/>
          </a:bodyPr>
          <a:lstStyle/>
          <a:p>
            <a:pPr>
              <a:lnSpc>
                <a:spcPct val="115000"/>
              </a:lnSpc>
              <a:spcBef>
                <a:spcPts val="0"/>
              </a:spcBef>
              <a:spcAft>
                <a:spcPts val="0"/>
              </a:spcAft>
              <a:buSzPts val="2800"/>
            </a:pPr>
            <a:r>
              <a:rPr lang="en-US" dirty="0"/>
              <a:t>Must be reliable</a:t>
            </a:r>
            <a:endParaRPr dirty="0"/>
          </a:p>
          <a:p>
            <a:pPr>
              <a:lnSpc>
                <a:spcPct val="115000"/>
              </a:lnSpc>
              <a:spcBef>
                <a:spcPts val="0"/>
              </a:spcBef>
              <a:spcAft>
                <a:spcPts val="0"/>
              </a:spcAft>
              <a:buSzPts val="2800"/>
            </a:pPr>
            <a:r>
              <a:rPr lang="en-US" dirty="0"/>
              <a:t>Know who on staff may use</a:t>
            </a:r>
            <a:endParaRPr dirty="0"/>
          </a:p>
          <a:p>
            <a:pPr>
              <a:lnSpc>
                <a:spcPct val="115000"/>
              </a:lnSpc>
              <a:spcBef>
                <a:spcPts val="0"/>
              </a:spcBef>
              <a:spcAft>
                <a:spcPts val="0"/>
              </a:spcAft>
              <a:buSzPts val="2800"/>
            </a:pPr>
            <a:r>
              <a:rPr lang="en-US" dirty="0"/>
              <a:t>Must be tested prior to and during camp - correct any failures immediately</a:t>
            </a:r>
            <a:endParaRPr dirty="0"/>
          </a:p>
          <a:p>
            <a:pPr marL="228600" lvl="0" indent="0" algn="l" rtl="0">
              <a:lnSpc>
                <a:spcPct val="115000"/>
              </a:lnSpc>
              <a:spcBef>
                <a:spcPts val="0"/>
              </a:spcBef>
              <a:spcAft>
                <a:spcPts val="0"/>
              </a:spcAft>
              <a:buNone/>
            </a:pPr>
            <a:endParaRPr dirty="0"/>
          </a:p>
          <a:p>
            <a:pPr marL="228600" lvl="0" indent="0" algn="l" rtl="0">
              <a:lnSpc>
                <a:spcPct val="100000"/>
              </a:lnSpc>
              <a:spcBef>
                <a:spcPts val="0"/>
              </a:spcBef>
              <a:spcAft>
                <a:spcPts val="0"/>
              </a:spcAft>
              <a:buNone/>
            </a:pPr>
            <a:r>
              <a:rPr lang="en-US" dirty="0"/>
              <a:t>(AO-807)</a:t>
            </a:r>
            <a:endParaRPr dirty="0"/>
          </a:p>
          <a:p>
            <a:pPr marL="228600" lvl="0" indent="0" algn="l" rtl="0">
              <a:lnSpc>
                <a:spcPct val="100000"/>
              </a:lnSpc>
              <a:spcBef>
                <a:spcPts val="0"/>
              </a:spcBef>
              <a:spcAft>
                <a:spcPts val="0"/>
              </a:spcAft>
              <a:buNone/>
            </a:pPr>
            <a:endParaRPr dirty="0"/>
          </a:p>
          <a:p>
            <a:pPr marL="228600" lvl="0" indent="0" algn="l" rtl="0">
              <a:lnSpc>
                <a:spcPct val="90000"/>
              </a:lnSpc>
              <a:spcBef>
                <a:spcPts val="1000"/>
              </a:spcBef>
              <a:spcAft>
                <a:spcPts val="0"/>
              </a:spcAft>
              <a:buNone/>
            </a:pP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9" name="Google Shape;709;p72"/>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Summary</a:t>
            </a:r>
            <a:endParaRPr/>
          </a:p>
        </p:txBody>
      </p:sp>
      <p:sp>
        <p:nvSpPr>
          <p:cNvPr id="710" name="Google Shape;710;p72"/>
          <p:cNvSpPr txBox="1">
            <a:spLocks noGrp="1"/>
          </p:cNvSpPr>
          <p:nvPr>
            <p:ph type="body" idx="1"/>
          </p:nvPr>
        </p:nvSpPr>
        <p:spPr>
          <a:xfrm>
            <a:off x="1981200" y="1827211"/>
            <a:ext cx="8229600" cy="47220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Camper security begins before campers and leaders come to camp.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Carefully considering the areas of security risk and putting procedures into place to deal with them will help ensure that everyone remains safe and secure while they are at camp.</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7" name="Google Shape;717;p73"/>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Standards </a:t>
            </a:r>
            <a:endParaRPr/>
          </a:p>
        </p:txBody>
      </p:sp>
      <p:sp>
        <p:nvSpPr>
          <p:cNvPr id="718" name="Google Shape;718;p73"/>
          <p:cNvSpPr txBox="1">
            <a:spLocks noGrp="1"/>
          </p:cNvSpPr>
          <p:nvPr>
            <p:ph type="body" idx="1"/>
          </p:nvPr>
        </p:nvSpPr>
        <p:spPr>
          <a:xfrm>
            <a:off x="2046425" y="1634324"/>
            <a:ext cx="4583100" cy="4911900"/>
          </a:xfrm>
          <a:prstGeom prst="rect">
            <a:avLst/>
          </a:prstGeom>
          <a:noFill/>
          <a:ln>
            <a:noFill/>
          </a:ln>
        </p:spPr>
        <p:txBody>
          <a:bodyPr spcFirstLastPara="1" wrap="square" lIns="91425" tIns="45700" rIns="91425" bIns="45700" anchor="t" anchorCtr="0">
            <a:noAutofit/>
          </a:bodyPr>
          <a:lstStyle/>
          <a:p>
            <a:pPr marL="381000" indent="-342900">
              <a:lnSpc>
                <a:spcPct val="115000"/>
              </a:lnSpc>
              <a:spcBef>
                <a:spcPts val="0"/>
              </a:spcBef>
              <a:spcAft>
                <a:spcPts val="0"/>
              </a:spcAft>
              <a:buClr>
                <a:schemeClr val="dk1"/>
              </a:buClr>
              <a:buSzPts val="2400"/>
            </a:pPr>
            <a:r>
              <a:rPr lang="en-US" sz="2400" b="1" dirty="0">
                <a:latin typeface="Calibri"/>
                <a:ea typeface="Calibri"/>
                <a:cs typeface="Calibri"/>
                <a:sym typeface="Calibri"/>
              </a:rPr>
              <a:t>PD-108</a:t>
            </a:r>
            <a:endParaRPr sz="2400" dirty="0"/>
          </a:p>
          <a:p>
            <a:pPr marL="381000" indent="-342900">
              <a:lnSpc>
                <a:spcPct val="115000"/>
              </a:lnSpc>
              <a:spcBef>
                <a:spcPts val="2200"/>
              </a:spcBef>
              <a:spcAft>
                <a:spcPts val="0"/>
              </a:spcAft>
              <a:buClr>
                <a:schemeClr val="dk1"/>
              </a:buClr>
              <a:buSzPts val="2400"/>
            </a:pPr>
            <a:r>
              <a:rPr lang="en-US" sz="2400" b="1" dirty="0">
                <a:latin typeface="Calibri"/>
                <a:ea typeface="Calibri"/>
                <a:cs typeface="Calibri"/>
                <a:sym typeface="Calibri"/>
              </a:rPr>
              <a:t>PD-109</a:t>
            </a:r>
            <a:endParaRPr sz="2400" dirty="0"/>
          </a:p>
          <a:p>
            <a:pPr marL="381000" indent="-342900">
              <a:lnSpc>
                <a:spcPct val="115000"/>
              </a:lnSpc>
              <a:spcBef>
                <a:spcPts val="2200"/>
              </a:spcBef>
              <a:spcAft>
                <a:spcPts val="0"/>
              </a:spcAft>
              <a:buClr>
                <a:schemeClr val="dk1"/>
              </a:buClr>
              <a:buSzPts val="2400"/>
            </a:pPr>
            <a:r>
              <a:rPr lang="en-US" sz="2400" b="1" dirty="0">
                <a:latin typeface="Calibri"/>
                <a:ea typeface="Calibri"/>
                <a:cs typeface="Calibri"/>
                <a:sym typeface="Calibri"/>
              </a:rPr>
              <a:t>PS-216</a:t>
            </a:r>
            <a:endParaRPr sz="2400" dirty="0"/>
          </a:p>
          <a:p>
            <a:pPr marL="381000" indent="-342900">
              <a:lnSpc>
                <a:spcPct val="115000"/>
              </a:lnSpc>
              <a:spcBef>
                <a:spcPts val="2200"/>
              </a:spcBef>
              <a:spcAft>
                <a:spcPts val="0"/>
              </a:spcAft>
              <a:buClr>
                <a:schemeClr val="dk1"/>
              </a:buClr>
              <a:buSzPts val="2400"/>
            </a:pPr>
            <a:r>
              <a:rPr lang="en-US" sz="2400" b="1" dirty="0">
                <a:latin typeface="Calibri"/>
                <a:ea typeface="Calibri"/>
                <a:cs typeface="Calibri"/>
                <a:sym typeface="Calibri"/>
              </a:rPr>
              <a:t>FA-711</a:t>
            </a:r>
            <a:endParaRPr sz="2400" dirty="0"/>
          </a:p>
          <a:p>
            <a:pPr marL="381000" indent="-342900">
              <a:lnSpc>
                <a:spcPct val="115000"/>
              </a:lnSpc>
              <a:spcBef>
                <a:spcPts val="2200"/>
              </a:spcBef>
              <a:spcAft>
                <a:spcPts val="0"/>
              </a:spcAft>
              <a:buClr>
                <a:schemeClr val="dk1"/>
              </a:buClr>
              <a:buSzPts val="2400"/>
            </a:pPr>
            <a:r>
              <a:rPr lang="en-US" sz="2400" b="1" dirty="0">
                <a:latin typeface="Calibri"/>
                <a:ea typeface="Calibri"/>
                <a:cs typeface="Calibri"/>
                <a:sym typeface="Calibri"/>
              </a:rPr>
              <a:t>AO-804</a:t>
            </a:r>
            <a:endParaRPr sz="2400" dirty="0"/>
          </a:p>
          <a:p>
            <a:pPr marL="381000" indent="-342900">
              <a:lnSpc>
                <a:spcPct val="115000"/>
              </a:lnSpc>
              <a:spcBef>
                <a:spcPts val="2200"/>
              </a:spcBef>
              <a:spcAft>
                <a:spcPts val="0"/>
              </a:spcAft>
              <a:buClr>
                <a:schemeClr val="dk1"/>
              </a:buClr>
              <a:buSzPts val="2400"/>
            </a:pPr>
            <a:r>
              <a:rPr lang="en-US" sz="2400" b="1" dirty="0">
                <a:latin typeface="Calibri"/>
                <a:ea typeface="Calibri"/>
                <a:cs typeface="Calibri"/>
                <a:sym typeface="Calibri"/>
              </a:rPr>
              <a:t>AO-807</a:t>
            </a:r>
            <a:endParaRPr sz="2400" dirty="0"/>
          </a:p>
          <a:p>
            <a:pPr marL="381000" indent="-342900">
              <a:lnSpc>
                <a:spcPct val="115000"/>
              </a:lnSpc>
              <a:spcBef>
                <a:spcPts val="2200"/>
              </a:spcBef>
              <a:spcAft>
                <a:spcPts val="0"/>
              </a:spcAft>
              <a:buClr>
                <a:schemeClr val="dk1"/>
              </a:buClr>
              <a:buSzPts val="2400"/>
            </a:pPr>
            <a:r>
              <a:rPr lang="en-US" sz="2400" b="1" dirty="0">
                <a:latin typeface="Calibri"/>
                <a:ea typeface="Calibri"/>
                <a:cs typeface="Calibri"/>
                <a:sym typeface="Calibri"/>
              </a:rPr>
              <a:t>RP-852</a:t>
            </a:r>
            <a:endParaRPr sz="2400" b="1" dirty="0"/>
          </a:p>
        </p:txBody>
      </p:sp>
      <p:pic>
        <p:nvPicPr>
          <p:cNvPr id="2" name="Picture 1">
            <a:extLst>
              <a:ext uri="{FF2B5EF4-FFF2-40B4-BE49-F238E27FC236}">
                <a16:creationId xmlns:a16="http://schemas.microsoft.com/office/drawing/2014/main" id="{E9712732-7D20-1765-40F0-F2FFEA243375}"/>
              </a:ext>
            </a:extLst>
          </p:cNvPr>
          <p:cNvPicPr>
            <a:picLocks noChangeAspect="1"/>
          </p:cNvPicPr>
          <p:nvPr/>
        </p:nvPicPr>
        <p:blipFill>
          <a:blip r:embed="rId3"/>
          <a:stretch>
            <a:fillRect/>
          </a:stretch>
        </p:blipFill>
        <p:spPr>
          <a:xfrm>
            <a:off x="6412453" y="1454067"/>
            <a:ext cx="2902935" cy="3769609"/>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5" name="Google Shape;725;p74"/>
          <p:cNvPicPr preferRelativeResize="0"/>
          <p:nvPr/>
        </p:nvPicPr>
        <p:blipFill rotWithShape="1">
          <a:blip r:embed="rId3">
            <a:alphaModFix/>
          </a:blip>
          <a:srcRect b="15745"/>
          <a:stretch/>
        </p:blipFill>
        <p:spPr>
          <a:xfrm>
            <a:off x="-1504" y="0"/>
            <a:ext cx="12191980" cy="6856718"/>
          </a:xfrm>
          <a:prstGeom prst="rect">
            <a:avLst/>
          </a:prstGeom>
          <a:noFill/>
          <a:ln>
            <a:noFill/>
          </a:ln>
        </p:spPr>
      </p:pic>
      <p:sp>
        <p:nvSpPr>
          <p:cNvPr id="726" name="Google Shape;726;p74"/>
          <p:cNvSpPr txBox="1">
            <a:spLocks noGrp="1"/>
          </p:cNvSpPr>
          <p:nvPr>
            <p:ph type="title"/>
          </p:nvPr>
        </p:nvSpPr>
        <p:spPr>
          <a:xfrm>
            <a:off x="2027075" y="5115075"/>
            <a:ext cx="10163400" cy="17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9000"/>
              <a:buFont typeface="Rockwell"/>
              <a:buNone/>
            </a:pPr>
            <a:r>
              <a:rPr lang="en-US" sz="8500" b="1" cap="none">
                <a:solidFill>
                  <a:schemeClr val="lt1"/>
                </a:solidFill>
                <a:latin typeface="Rockwell"/>
                <a:ea typeface="Rockwell"/>
                <a:cs typeface="Rockwell"/>
                <a:sym typeface="Rockwell"/>
              </a:rPr>
              <a:t>CAMPER HEALTH</a:t>
            </a:r>
            <a:endParaRPr sz="3459"/>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txBox="1"/>
          <p:nvPr/>
        </p:nvSpPr>
        <p:spPr>
          <a:xfrm>
            <a:off x="1384300" y="1965325"/>
            <a:ext cx="8813800" cy="3507698"/>
          </a:xfrm>
          <a:prstGeom prst="rect">
            <a:avLst/>
          </a:prstGeom>
          <a:noFill/>
          <a:ln>
            <a:noFill/>
          </a:ln>
        </p:spPr>
        <p:txBody>
          <a:bodyPr spcFirstLastPara="1" wrap="square" lIns="91425" tIns="45700" rIns="91425" bIns="45700" anchor="t" anchorCtr="0">
            <a:normAutofit fontScale="92500" lnSpcReduction="20000"/>
          </a:bodyPr>
          <a:lstStyle/>
          <a:p>
            <a:pPr marL="342900" marR="0" lvl="0" indent="-342900" algn="l" rtl="0">
              <a:lnSpc>
                <a:spcPct val="90000"/>
              </a:lnSpc>
              <a:spcBef>
                <a:spcPts val="0"/>
              </a:spcBef>
              <a:spcAft>
                <a:spcPts val="0"/>
              </a:spcAft>
              <a:buClr>
                <a:schemeClr val="dk1"/>
              </a:buClr>
              <a:buSzPct val="100000"/>
              <a:buFont typeface="Arial"/>
              <a:buChar char="•"/>
            </a:pPr>
            <a:r>
              <a:rPr lang="en-US" sz="5000">
                <a:solidFill>
                  <a:schemeClr val="dk1"/>
                </a:solidFill>
                <a:latin typeface="Calibri"/>
                <a:ea typeface="Calibri"/>
                <a:cs typeface="Calibri"/>
                <a:sym typeface="Calibri"/>
              </a:rPr>
              <a:t>This is part 2 of the Cub Scout Day Camp Administration National Camping School training.</a:t>
            </a:r>
            <a:endParaRPr/>
          </a:p>
          <a:p>
            <a:pPr marL="0" marR="0" lvl="0" indent="0" algn="l" rtl="0">
              <a:lnSpc>
                <a:spcPct val="90000"/>
              </a:lnSpc>
              <a:spcBef>
                <a:spcPts val="1000"/>
              </a:spcBef>
              <a:spcAft>
                <a:spcPts val="0"/>
              </a:spcAft>
              <a:buClr>
                <a:srgbClr val="888888"/>
              </a:buClr>
              <a:buSzPct val="100000"/>
              <a:buFont typeface="Arial"/>
              <a:buNone/>
            </a:pPr>
            <a:endParaRPr sz="5000">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dk1"/>
              </a:buClr>
              <a:buSzPct val="100000"/>
              <a:buFont typeface="Arial"/>
              <a:buChar char="•"/>
            </a:pPr>
            <a:r>
              <a:rPr lang="en-US" sz="5000">
                <a:solidFill>
                  <a:schemeClr val="dk1"/>
                </a:solidFill>
                <a:latin typeface="Calibri"/>
                <a:ea typeface="Calibri"/>
                <a:cs typeface="Calibri"/>
                <a:sym typeface="Calibri"/>
              </a:rPr>
              <a:t>Online and all pre-requisites should be completed at this point.</a:t>
            </a:r>
            <a:endParaRPr/>
          </a:p>
          <a:p>
            <a:pPr marL="0" marR="0" lvl="0" indent="0" algn="l" rtl="0">
              <a:lnSpc>
                <a:spcPct val="90000"/>
              </a:lnSpc>
              <a:spcBef>
                <a:spcPts val="1000"/>
              </a:spcBef>
              <a:spcAft>
                <a:spcPts val="0"/>
              </a:spcAft>
              <a:buClr>
                <a:srgbClr val="888888"/>
              </a:buClr>
              <a:buSzPct val="100000"/>
              <a:buFont typeface="Arial"/>
              <a:buNone/>
            </a:pPr>
            <a:endParaRPr sz="24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888888"/>
              </a:buClr>
              <a:buSzPct val="100000"/>
              <a:buFont typeface="Arial"/>
              <a:buNone/>
            </a:pPr>
            <a:endParaRPr sz="2400">
              <a:solidFill>
                <a:srgbClr val="888888"/>
              </a:solidFill>
              <a:latin typeface="Calibri"/>
              <a:ea typeface="Calibri"/>
              <a:cs typeface="Calibri"/>
              <a:sym typeface="Calibri"/>
            </a:endParaRPr>
          </a:p>
        </p:txBody>
      </p:sp>
      <p:sp>
        <p:nvSpPr>
          <p:cNvPr id="128" name="Google Shape;128;p6"/>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Introduction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3" name="Google Shape;733;p75"/>
          <p:cNvSpPr txBox="1">
            <a:spLocks noGrp="1"/>
          </p:cNvSpPr>
          <p:nvPr>
            <p:ph type="title"/>
          </p:nvPr>
        </p:nvSpPr>
        <p:spPr>
          <a:xfrm>
            <a:off x="1905000" y="577848"/>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Camp Health</a:t>
            </a:r>
            <a:endParaRPr/>
          </a:p>
        </p:txBody>
      </p:sp>
      <p:sp>
        <p:nvSpPr>
          <p:cNvPr id="734" name="Google Shape;734;p75"/>
          <p:cNvSpPr txBox="1">
            <a:spLocks noGrp="1"/>
          </p:cNvSpPr>
          <p:nvPr>
            <p:ph type="body" idx="1"/>
          </p:nvPr>
        </p:nvSpPr>
        <p:spPr>
          <a:xfrm>
            <a:off x="838200" y="1827200"/>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Learning Objectives:</a:t>
            </a:r>
            <a:endParaRPr/>
          </a:p>
          <a:p>
            <a:pPr marL="228600" lvl="0" indent="-228600" algn="l" rtl="0">
              <a:lnSpc>
                <a:spcPct val="90000"/>
              </a:lnSpc>
              <a:spcBef>
                <a:spcPts val="1000"/>
              </a:spcBef>
              <a:spcAft>
                <a:spcPts val="0"/>
              </a:spcAft>
              <a:buClr>
                <a:schemeClr val="dk1"/>
              </a:buClr>
              <a:buSzPts val="2800"/>
              <a:buChar char="•"/>
            </a:pPr>
            <a:r>
              <a:rPr lang="en-US" i="1"/>
              <a:t>Define roles of camp medical personnel</a:t>
            </a:r>
            <a:endParaRPr i="1"/>
          </a:p>
          <a:p>
            <a:pPr marL="228600" lvl="0" indent="-228600" algn="l" rtl="0">
              <a:lnSpc>
                <a:spcPct val="90000"/>
              </a:lnSpc>
              <a:spcBef>
                <a:spcPts val="1000"/>
              </a:spcBef>
              <a:spcAft>
                <a:spcPts val="0"/>
              </a:spcAft>
              <a:buClr>
                <a:schemeClr val="dk1"/>
              </a:buClr>
              <a:buSzPts val="2800"/>
              <a:buChar char="•"/>
            </a:pPr>
            <a:r>
              <a:rPr lang="en-US" i="1"/>
              <a:t>Define the role of accident &amp; sickness insurance</a:t>
            </a:r>
            <a:endParaRPr i="1"/>
          </a:p>
          <a:p>
            <a:pPr marL="228600" lvl="0" indent="-228600" algn="l" rtl="0">
              <a:lnSpc>
                <a:spcPct val="90000"/>
              </a:lnSpc>
              <a:spcBef>
                <a:spcPts val="1000"/>
              </a:spcBef>
              <a:spcAft>
                <a:spcPts val="0"/>
              </a:spcAft>
              <a:buClr>
                <a:schemeClr val="dk1"/>
              </a:buClr>
              <a:buSzPts val="2800"/>
              <a:buChar char="•"/>
            </a:pPr>
            <a:r>
              <a:rPr lang="en-US" i="1"/>
              <a:t>Define a properly equipped medical care area</a:t>
            </a:r>
            <a:endParaRPr i="1"/>
          </a:p>
          <a:p>
            <a:pPr marL="228600" lvl="0" indent="-228600" algn="l" rtl="0">
              <a:lnSpc>
                <a:spcPct val="90000"/>
              </a:lnSpc>
              <a:spcBef>
                <a:spcPts val="1000"/>
              </a:spcBef>
              <a:spcAft>
                <a:spcPts val="0"/>
              </a:spcAft>
              <a:buClr>
                <a:schemeClr val="dk1"/>
              </a:buClr>
              <a:buSzPts val="2800"/>
              <a:buChar char="•"/>
            </a:pPr>
            <a:r>
              <a:rPr lang="en-US" i="1"/>
              <a:t>Identify proper procedures to dispense meds at camp</a:t>
            </a:r>
            <a:endParaRPr i="1"/>
          </a:p>
          <a:p>
            <a:pPr marL="228600" lvl="0" indent="-228600" algn="l" rtl="0">
              <a:lnSpc>
                <a:spcPct val="90000"/>
              </a:lnSpc>
              <a:spcBef>
                <a:spcPts val="1000"/>
              </a:spcBef>
              <a:spcAft>
                <a:spcPts val="0"/>
              </a:spcAft>
              <a:buClr>
                <a:schemeClr val="dk1"/>
              </a:buClr>
              <a:buSzPts val="2800"/>
              <a:buChar char="•"/>
            </a:pPr>
            <a:r>
              <a:rPr lang="en-US" i="1"/>
              <a:t>Understand written policy for medical care while at camp</a:t>
            </a:r>
            <a:endParaRPr i="1"/>
          </a:p>
          <a:p>
            <a:pPr marL="228600" lvl="0" indent="-228600" algn="l" rtl="0">
              <a:lnSpc>
                <a:spcPct val="90000"/>
              </a:lnSpc>
              <a:spcBef>
                <a:spcPts val="1000"/>
              </a:spcBef>
              <a:spcAft>
                <a:spcPts val="0"/>
              </a:spcAft>
              <a:buClr>
                <a:schemeClr val="dk1"/>
              </a:buClr>
              <a:buSzPts val="2800"/>
              <a:buChar char="•"/>
            </a:pPr>
            <a:r>
              <a:rPr lang="en-US" i="1"/>
              <a:t>List the purposes that health forms and first aid logs fulfill at camp.</a:t>
            </a:r>
            <a:endParaRPr i="1"/>
          </a:p>
          <a:p>
            <a:pPr marL="0" lvl="0" indent="0" algn="l" rtl="0">
              <a:lnSpc>
                <a:spcPct val="90000"/>
              </a:lnSpc>
              <a:spcBef>
                <a:spcPts val="1000"/>
              </a:spcBef>
              <a:spcAft>
                <a:spcPts val="0"/>
              </a:spcAft>
              <a:buClr>
                <a:schemeClr val="dk1"/>
              </a:buClr>
              <a:buSzPts val="2800"/>
              <a:buNone/>
            </a:pPr>
            <a:endParaRPr i="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41" name="Google Shape;741;p76"/>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Introduction</a:t>
            </a:r>
            <a:endParaRPr/>
          </a:p>
        </p:txBody>
      </p:sp>
      <p:sp>
        <p:nvSpPr>
          <p:cNvPr id="742" name="Google Shape;742;p76"/>
          <p:cNvSpPr txBox="1"/>
          <p:nvPr/>
        </p:nvSpPr>
        <p:spPr>
          <a:xfrm>
            <a:off x="1776255" y="1827211"/>
            <a:ext cx="8229600" cy="3998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Creating a healthy and safe environment for your campers, leaders, and staff takes planning. There are two stages of planning that are necessary:</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Pre-camp health and safety steps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On-site health and safety steps</a:t>
            </a:r>
            <a:endParaRPr/>
          </a:p>
          <a:p>
            <a:pPr marL="457200" marR="0" lvl="1" indent="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9" name="Google Shape;749;p77"/>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Before Camp Begins</a:t>
            </a:r>
            <a:endParaRPr/>
          </a:p>
        </p:txBody>
      </p:sp>
      <p:sp>
        <p:nvSpPr>
          <p:cNvPr id="750" name="Google Shape;750;p77"/>
          <p:cNvSpPr txBox="1">
            <a:spLocks noGrp="1"/>
          </p:cNvSpPr>
          <p:nvPr>
            <p:ph type="body" idx="1"/>
          </p:nvPr>
        </p:nvSpPr>
        <p:spPr>
          <a:xfrm>
            <a:off x="1776255" y="1874837"/>
            <a:ext cx="8840945"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dirty="0"/>
              <a:t>All necessary and required permits, certificates, licenses, and agreements secured for lawfully operating a camp at the location.</a:t>
            </a:r>
            <a:endParaRPr dirty="0"/>
          </a:p>
          <a:p>
            <a:pPr>
              <a:lnSpc>
                <a:spcPct val="90000"/>
              </a:lnSpc>
              <a:spcAft>
                <a:spcPts val="0"/>
              </a:spcAft>
              <a:buClr>
                <a:schemeClr val="dk1"/>
              </a:buClr>
              <a:buSzPts val="2800"/>
            </a:pPr>
            <a:r>
              <a:rPr lang="en-US" dirty="0"/>
              <a:t>Appropriate on-site medical supervision secured.</a:t>
            </a:r>
            <a:endParaRPr dirty="0"/>
          </a:p>
          <a:p>
            <a:pPr>
              <a:lnSpc>
                <a:spcPct val="90000"/>
              </a:lnSpc>
              <a:spcAft>
                <a:spcPts val="0"/>
              </a:spcAft>
              <a:buClr>
                <a:schemeClr val="dk1"/>
              </a:buClr>
              <a:buSzPts val="2800"/>
            </a:pPr>
            <a:r>
              <a:rPr lang="en-US" dirty="0"/>
              <a:t>Accident and sickness insurance secured for all campers.</a:t>
            </a:r>
            <a:endParaRPr dirty="0"/>
          </a:p>
          <a:p>
            <a:pPr>
              <a:lnSpc>
                <a:spcPct val="90000"/>
              </a:lnSpc>
              <a:spcAft>
                <a:spcPts val="0"/>
              </a:spcAft>
              <a:buClr>
                <a:schemeClr val="dk1"/>
              </a:buClr>
              <a:buSzPts val="2800"/>
            </a:pPr>
            <a:r>
              <a:rPr lang="en-US" dirty="0"/>
              <a:t>Appropriate equipment secured for the medical care area.</a:t>
            </a:r>
            <a:endParaRPr dirty="0"/>
          </a:p>
          <a:p>
            <a:pPr>
              <a:lnSpc>
                <a:spcPct val="90000"/>
              </a:lnSpc>
              <a:spcAft>
                <a:spcPts val="0"/>
              </a:spcAft>
              <a:buClr>
                <a:schemeClr val="dk1"/>
              </a:buClr>
              <a:buSzPts val="2800"/>
            </a:pPr>
            <a:r>
              <a:rPr lang="en-US" dirty="0"/>
              <a:t>Procedures in place for dispensing and securely storing medications.</a:t>
            </a:r>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7" name="Google Shape;757;p78"/>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Before Camp Begins</a:t>
            </a:r>
            <a:endParaRPr/>
          </a:p>
        </p:txBody>
      </p:sp>
      <p:sp>
        <p:nvSpPr>
          <p:cNvPr id="758" name="Google Shape;758;p78"/>
          <p:cNvSpPr txBox="1"/>
          <p:nvPr/>
        </p:nvSpPr>
        <p:spPr>
          <a:xfrm>
            <a:off x="1776254" y="1827211"/>
            <a:ext cx="9069545" cy="3998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All written policies for medical-care services approved annually by the council’s health supervisor in conjunction with the risk management committee.</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First-aid kits for all on-site program areas secured with adequate supplies and equipment.</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5" name="Google Shape;765;p79"/>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Required Permits, Certificates, Licenses and Procedures</a:t>
            </a:r>
            <a:endParaRPr/>
          </a:p>
        </p:txBody>
      </p:sp>
      <p:sp>
        <p:nvSpPr>
          <p:cNvPr id="766" name="Google Shape;766;p79"/>
          <p:cNvSpPr txBox="1">
            <a:spLocks noGrp="1"/>
          </p:cNvSpPr>
          <p:nvPr>
            <p:ph type="body" idx="1"/>
          </p:nvPr>
        </p:nvSpPr>
        <p:spPr>
          <a:xfrm>
            <a:off x="1776255" y="2159000"/>
            <a:ext cx="8229600" cy="3998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Advisor and Director work together in the following areas:</a:t>
            </a:r>
            <a:endParaRPr dirty="0"/>
          </a:p>
          <a:p>
            <a:pPr marL="0" lvl="0" indent="0" algn="l" rtl="0">
              <a:lnSpc>
                <a:spcPct val="90000"/>
              </a:lnSpc>
              <a:spcBef>
                <a:spcPts val="1000"/>
              </a:spcBef>
              <a:spcAft>
                <a:spcPts val="0"/>
              </a:spcAft>
              <a:buClr>
                <a:schemeClr val="dk1"/>
              </a:buClr>
              <a:buSzPts val="2800"/>
              <a:buNone/>
            </a:pPr>
            <a:endParaRPr dirty="0"/>
          </a:p>
          <a:p>
            <a:pPr>
              <a:lnSpc>
                <a:spcPct val="90000"/>
              </a:lnSpc>
              <a:spcAft>
                <a:spcPts val="0"/>
              </a:spcAft>
              <a:buClr>
                <a:schemeClr val="dk1"/>
              </a:buClr>
              <a:buSzPts val="2800"/>
            </a:pPr>
            <a:r>
              <a:rPr lang="en-US" dirty="0"/>
              <a:t>Drinking Water Certification</a:t>
            </a:r>
            <a:endParaRPr dirty="0"/>
          </a:p>
          <a:p>
            <a:pPr>
              <a:lnSpc>
                <a:spcPct val="90000"/>
              </a:lnSpc>
              <a:spcAft>
                <a:spcPts val="0"/>
              </a:spcAft>
              <a:buClr>
                <a:schemeClr val="dk1"/>
              </a:buClr>
              <a:buSzPts val="2800"/>
            </a:pPr>
            <a:r>
              <a:rPr lang="en-US" dirty="0"/>
              <a:t>General Health procedures</a:t>
            </a:r>
            <a:endParaRPr dirty="0"/>
          </a:p>
          <a:p>
            <a:pPr>
              <a:lnSpc>
                <a:spcPct val="90000"/>
              </a:lnSpc>
              <a:spcAft>
                <a:spcPts val="0"/>
              </a:spcAft>
              <a:buClr>
                <a:schemeClr val="dk1"/>
              </a:buClr>
              <a:buSzPts val="2800"/>
            </a:pPr>
            <a:r>
              <a:rPr lang="en-US" dirty="0"/>
              <a:t>Accident prevention</a:t>
            </a:r>
            <a:endParaRPr dirty="0"/>
          </a:p>
          <a:p>
            <a:pPr>
              <a:lnSpc>
                <a:spcPct val="90000"/>
              </a:lnSpc>
              <a:spcAft>
                <a:spcPts val="0"/>
              </a:spcAft>
              <a:buClr>
                <a:schemeClr val="dk1"/>
              </a:buClr>
              <a:buSzPts val="2800"/>
            </a:pPr>
            <a:r>
              <a:rPr lang="en-US" dirty="0"/>
              <a:t>Major Emergency procedures</a:t>
            </a:r>
            <a:endParaRPr dirty="0"/>
          </a:p>
          <a:p>
            <a:pPr>
              <a:lnSpc>
                <a:spcPct val="90000"/>
              </a:lnSpc>
              <a:spcAft>
                <a:spcPts val="0"/>
              </a:spcAft>
              <a:buClr>
                <a:schemeClr val="dk1"/>
              </a:buClr>
              <a:buSzPts val="2800"/>
            </a:pPr>
            <a:r>
              <a:rPr lang="en-US" dirty="0"/>
              <a:t>Site Concerns</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3" name="Google Shape;773;p80"/>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Medical Personnel</a:t>
            </a:r>
            <a:endParaRPr/>
          </a:p>
        </p:txBody>
      </p:sp>
      <p:sp>
        <p:nvSpPr>
          <p:cNvPr id="774" name="Google Shape;774;p80"/>
          <p:cNvSpPr txBox="1">
            <a:spLocks noGrp="1"/>
          </p:cNvSpPr>
          <p:nvPr>
            <p:ph type="body" idx="1"/>
          </p:nvPr>
        </p:nvSpPr>
        <p:spPr>
          <a:xfrm>
            <a:off x="1079850" y="1827200"/>
            <a:ext cx="10642200" cy="4348500"/>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dirty="0"/>
              <a:t>Council Health Supervisor – Oversees council affairs for health services and is a licensed physician medicine in the applicable state.</a:t>
            </a:r>
            <a:endParaRPr dirty="0"/>
          </a:p>
          <a:p>
            <a:pPr>
              <a:lnSpc>
                <a:spcPct val="90000"/>
              </a:lnSpc>
              <a:spcAft>
                <a:spcPts val="0"/>
              </a:spcAft>
              <a:buClr>
                <a:schemeClr val="dk1"/>
              </a:buClr>
              <a:buSzPts val="800"/>
            </a:pPr>
            <a:endParaRPr sz="800" dirty="0"/>
          </a:p>
          <a:p>
            <a:pPr>
              <a:lnSpc>
                <a:spcPct val="90000"/>
              </a:lnSpc>
              <a:spcAft>
                <a:spcPts val="0"/>
              </a:spcAft>
              <a:buClr>
                <a:schemeClr val="dk1"/>
              </a:buClr>
              <a:buSzPts val="2800"/>
            </a:pPr>
            <a:r>
              <a:rPr lang="en-US" dirty="0"/>
              <a:t>Camp health officer -  Trained professional, who is on hand at camp. At least 18 years of age. Conducts a daily safety inspection of camp, emphasizing sanitation. Review SQ-405 for specific training requirements based on camp location. </a:t>
            </a:r>
            <a:endParaRPr dirty="0"/>
          </a:p>
          <a:p>
            <a:pPr>
              <a:lnSpc>
                <a:spcPct val="90000"/>
              </a:lnSpc>
              <a:spcAft>
                <a:spcPts val="0"/>
              </a:spcAft>
              <a:buClr>
                <a:schemeClr val="dk1"/>
              </a:buClr>
              <a:buSzPts val="2800"/>
            </a:pPr>
            <a:r>
              <a:rPr lang="en-US" dirty="0"/>
              <a:t>Camp health officer has completed the training “Camp Health Officer Training for Day Camp &amp; Short-Term Camps” per SQ-405 located at </a:t>
            </a:r>
            <a:r>
              <a:rPr lang="en-US" dirty="0">
                <a:highlight>
                  <a:srgbClr val="FFFF00"/>
                </a:highlight>
              </a:rPr>
              <a:t>https://www.scouting.org/health-and-safety/training/</a:t>
            </a:r>
            <a:endParaRPr dirty="0">
              <a:highlight>
                <a:srgbClr val="FFFF00"/>
              </a:highligh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81" name="Google Shape;781;p81"/>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Insurance</a:t>
            </a:r>
            <a:endParaRPr/>
          </a:p>
        </p:txBody>
      </p:sp>
      <p:sp>
        <p:nvSpPr>
          <p:cNvPr id="782" name="Google Shape;782;p81"/>
          <p:cNvSpPr txBox="1"/>
          <p:nvPr/>
        </p:nvSpPr>
        <p:spPr>
          <a:xfrm>
            <a:off x="1654464" y="1458771"/>
            <a:ext cx="8716962" cy="399891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Calibri"/>
                <a:ea typeface="Calibri"/>
                <a:cs typeface="Calibri"/>
                <a:sym typeface="Calibri"/>
              </a:rPr>
              <a:t>All camps must have current accident and sickness insurance in effect for all campers and staff as specified by the council and state and local government agencies. This insurance should be secured by the council, and the camp director will need written confirmation that can be viewed by the assessment team.</a:t>
            </a:r>
            <a:endParaRPr dirty="0"/>
          </a:p>
          <a:p>
            <a:pPr marL="0" marR="0" lvl="0" indent="0" algn="l" rtl="0">
              <a:lnSpc>
                <a:spcPct val="90000"/>
              </a:lnSpc>
              <a:spcBef>
                <a:spcPts val="1000"/>
              </a:spcBef>
              <a:spcAft>
                <a:spcPts val="0"/>
              </a:spcAft>
              <a:buClr>
                <a:schemeClr val="dk1"/>
              </a:buClr>
              <a:buSzPts val="800"/>
              <a:buFont typeface="Arial"/>
              <a:buNone/>
            </a:pPr>
            <a:endParaRPr sz="8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800"/>
              <a:buFont typeface="Arial"/>
              <a:buNone/>
            </a:pPr>
            <a:endParaRPr sz="8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dirty="0">
                <a:solidFill>
                  <a:schemeClr val="dk1"/>
                </a:solidFill>
                <a:latin typeface="Calibri"/>
                <a:ea typeface="Calibri"/>
                <a:cs typeface="Calibri"/>
                <a:sym typeface="Calibri"/>
              </a:rPr>
              <a:t>Where is that confirmation?</a:t>
            </a:r>
            <a:endParaRPr dirty="0"/>
          </a:p>
        </p:txBody>
      </p:sp>
      <p:sp>
        <p:nvSpPr>
          <p:cNvPr id="783" name="Google Shape;783;p81"/>
          <p:cNvSpPr/>
          <p:nvPr/>
        </p:nvSpPr>
        <p:spPr>
          <a:xfrm>
            <a:off x="5575299" y="5924550"/>
            <a:ext cx="48307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Discuss and Distribute the material covered on this slide pertinent to YOUR council procedures!!</a:t>
            </a:r>
            <a:endParaRPr b="1">
              <a:solidFill>
                <a:srgbClr val="FF0000"/>
              </a:solidFill>
            </a:endParaRPr>
          </a:p>
        </p:txBody>
      </p:sp>
      <p:pic>
        <p:nvPicPr>
          <p:cNvPr id="784" name="Google Shape;784;p81"/>
          <p:cNvPicPr preferRelativeResize="0"/>
          <p:nvPr/>
        </p:nvPicPr>
        <p:blipFill>
          <a:blip r:embed="rId3">
            <a:alphaModFix/>
          </a:blip>
          <a:stretch>
            <a:fillRect/>
          </a:stretch>
        </p:blipFill>
        <p:spPr>
          <a:xfrm rot="-1793801">
            <a:off x="9611618" y="4261486"/>
            <a:ext cx="1346480" cy="8971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7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1" name="Google Shape;791;p82"/>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Medical Care Area</a:t>
            </a:r>
            <a:endParaRPr/>
          </a:p>
        </p:txBody>
      </p:sp>
      <p:sp>
        <p:nvSpPr>
          <p:cNvPr id="792" name="Google Shape;792;p82"/>
          <p:cNvSpPr txBox="1">
            <a:spLocks noGrp="1"/>
          </p:cNvSpPr>
          <p:nvPr>
            <p:ph type="body" idx="1"/>
          </p:nvPr>
        </p:nvSpPr>
        <p:spPr>
          <a:xfrm>
            <a:off x="1776255" y="1934366"/>
            <a:ext cx="8229600" cy="3998913"/>
          </a:xfrm>
          <a:prstGeom prst="rect">
            <a:avLst/>
          </a:prstGeom>
          <a:noFill/>
          <a:ln>
            <a:noFill/>
          </a:ln>
        </p:spPr>
        <p:txBody>
          <a:bodyPr spcFirstLastPara="1" wrap="square" lIns="91425" tIns="45700" rIns="91425" bIns="45700" anchor="t" anchorCtr="0">
            <a:normAutofit fontScale="92500"/>
          </a:bodyPr>
          <a:lstStyle/>
          <a:p>
            <a:pPr>
              <a:lnSpc>
                <a:spcPct val="90000"/>
              </a:lnSpc>
              <a:spcBef>
                <a:spcPts val="0"/>
              </a:spcBef>
              <a:spcAft>
                <a:spcPts val="0"/>
              </a:spcAft>
              <a:buClr>
                <a:schemeClr val="dk1"/>
              </a:buClr>
              <a:buSzPts val="2800"/>
            </a:pPr>
            <a:r>
              <a:rPr lang="en-US" dirty="0"/>
              <a:t>Clearly Marked</a:t>
            </a:r>
            <a:endParaRPr dirty="0"/>
          </a:p>
          <a:p>
            <a:pPr>
              <a:lnSpc>
                <a:spcPct val="90000"/>
              </a:lnSpc>
              <a:spcAft>
                <a:spcPts val="0"/>
              </a:spcAft>
              <a:buClr>
                <a:schemeClr val="dk1"/>
              </a:buClr>
              <a:buSzPts val="2800"/>
            </a:pPr>
            <a:r>
              <a:rPr lang="en-US" dirty="0"/>
              <a:t>Lockable medical storage system (dry and cold)</a:t>
            </a:r>
            <a:endParaRPr dirty="0"/>
          </a:p>
          <a:p>
            <a:pPr>
              <a:lnSpc>
                <a:spcPct val="90000"/>
              </a:lnSpc>
              <a:spcAft>
                <a:spcPts val="0"/>
              </a:spcAft>
              <a:buClr>
                <a:schemeClr val="dk1"/>
              </a:buClr>
              <a:buSzPts val="2800"/>
            </a:pPr>
            <a:r>
              <a:rPr lang="en-US" dirty="0"/>
              <a:t>Available toilets, washing water, and drinking water</a:t>
            </a:r>
            <a:endParaRPr dirty="0"/>
          </a:p>
          <a:p>
            <a:pPr>
              <a:lnSpc>
                <a:spcPct val="90000"/>
              </a:lnSpc>
              <a:spcAft>
                <a:spcPts val="0"/>
              </a:spcAft>
              <a:buClr>
                <a:schemeClr val="dk1"/>
              </a:buClr>
              <a:buSzPts val="2800"/>
            </a:pPr>
            <a:r>
              <a:rPr lang="en-US" dirty="0"/>
              <a:t>Space for medical treatment</a:t>
            </a:r>
            <a:endParaRPr dirty="0"/>
          </a:p>
          <a:p>
            <a:pPr>
              <a:lnSpc>
                <a:spcPct val="90000"/>
              </a:lnSpc>
              <a:spcAft>
                <a:spcPts val="0"/>
              </a:spcAft>
              <a:buClr>
                <a:schemeClr val="dk1"/>
              </a:buClr>
              <a:buSzPts val="2800"/>
            </a:pPr>
            <a:r>
              <a:rPr lang="en-US" dirty="0"/>
              <a:t>Protection from elements</a:t>
            </a:r>
            <a:endParaRPr dirty="0"/>
          </a:p>
          <a:p>
            <a:pPr>
              <a:lnSpc>
                <a:spcPct val="90000"/>
              </a:lnSpc>
              <a:spcAft>
                <a:spcPts val="0"/>
              </a:spcAft>
              <a:buClr>
                <a:schemeClr val="dk1"/>
              </a:buClr>
              <a:buSzPts val="2800"/>
            </a:pPr>
            <a:r>
              <a:rPr lang="en-US" dirty="0"/>
              <a:t>Staff continuously on call to meet routine and special needs per council written procedures and to maintain health and medication logs</a:t>
            </a: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9" name="Google Shape;799;p83"/>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Medication Handling (HS-508)</a:t>
            </a:r>
            <a:endParaRPr/>
          </a:p>
        </p:txBody>
      </p:sp>
      <p:sp>
        <p:nvSpPr>
          <p:cNvPr id="800" name="Google Shape;800;p83"/>
          <p:cNvSpPr txBox="1"/>
          <p:nvPr/>
        </p:nvSpPr>
        <p:spPr>
          <a:xfrm>
            <a:off x="1473199" y="1981479"/>
            <a:ext cx="8813801" cy="3998913"/>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rtl="0">
              <a:lnSpc>
                <a:spcPct val="90000"/>
              </a:lnSpc>
              <a:spcBef>
                <a:spcPts val="0"/>
              </a:spcBef>
              <a:spcAft>
                <a:spcPts val="0"/>
              </a:spcAft>
              <a:buClr>
                <a:schemeClr val="dk1"/>
              </a:buClr>
              <a:buSzPct val="100000"/>
              <a:buFont typeface="Arial"/>
              <a:buChar char="•"/>
            </a:pPr>
            <a:r>
              <a:rPr lang="en-US" sz="2800">
                <a:solidFill>
                  <a:schemeClr val="dk1"/>
                </a:solidFill>
                <a:latin typeface="Calibri"/>
                <a:ea typeface="Calibri"/>
                <a:cs typeface="Calibri"/>
                <a:sym typeface="Calibri"/>
              </a:rPr>
              <a:t>The camp requires that all prescription and over-the-counter (OTC) medications be stored under lock (including those requiring refrigeration), except when in the control of medical-care staff or other adult leader responsible for administration and/or dispensing medications. </a:t>
            </a:r>
            <a:endParaRPr/>
          </a:p>
          <a:p>
            <a:pPr marL="0" marR="0" lvl="0" indent="0" algn="l" rtl="0">
              <a:lnSpc>
                <a:spcPct val="90000"/>
              </a:lnSpc>
              <a:spcBef>
                <a:spcPts val="1000"/>
              </a:spcBef>
              <a:spcAft>
                <a:spcPts val="0"/>
              </a:spcAft>
              <a:buClr>
                <a:schemeClr val="dk1"/>
              </a:buClr>
              <a:buSzPct val="100000"/>
              <a:buFont typeface="Arial"/>
              <a:buNone/>
            </a:pPr>
            <a:endParaRPr sz="2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r>
              <a:rPr lang="en-US" sz="2800" i="1">
                <a:solidFill>
                  <a:schemeClr val="dk1"/>
                </a:solidFill>
                <a:latin typeface="Calibri"/>
                <a:ea typeface="Calibri"/>
                <a:cs typeface="Calibri"/>
                <a:sym typeface="Calibri"/>
              </a:rPr>
              <a:t>An exception may be made for a limited amount of medication to be carried by a camper, leader, parent, or staff member for life-threatening conditions, including epinephrine injector, heart medication, and inhalers, or for a limited amount of medication approved for use in a first-aid kit.</a:t>
            </a:r>
            <a:endParaRPr/>
          </a:p>
          <a:p>
            <a:pPr marL="228600" marR="0" lvl="0" indent="-64135" algn="l" rtl="0">
              <a:lnSpc>
                <a:spcPct val="90000"/>
              </a:lnSpc>
              <a:spcBef>
                <a:spcPts val="1000"/>
              </a:spcBef>
              <a:spcAft>
                <a:spcPts val="0"/>
              </a:spcAft>
              <a:buClr>
                <a:schemeClr val="dk1"/>
              </a:buClr>
              <a:buSzPct val="1000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7" name="Google Shape;807;p84"/>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Medication Handling (HS-508)</a:t>
            </a:r>
            <a:endParaRPr/>
          </a:p>
        </p:txBody>
      </p:sp>
      <p:sp>
        <p:nvSpPr>
          <p:cNvPr id="808" name="Google Shape;808;p84"/>
          <p:cNvSpPr txBox="1">
            <a:spLocks noGrp="1"/>
          </p:cNvSpPr>
          <p:nvPr>
            <p:ph type="body" idx="1"/>
          </p:nvPr>
        </p:nvSpPr>
        <p:spPr>
          <a:xfrm>
            <a:off x="1898072" y="2057400"/>
            <a:ext cx="9684327" cy="3998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Medications must be:</a:t>
            </a:r>
            <a:endParaRPr dirty="0"/>
          </a:p>
          <a:p>
            <a:pPr marL="0" lvl="0" indent="0" algn="l" rtl="0">
              <a:lnSpc>
                <a:spcPct val="90000"/>
              </a:lnSpc>
              <a:spcBef>
                <a:spcPts val="1000"/>
              </a:spcBef>
              <a:spcAft>
                <a:spcPts val="0"/>
              </a:spcAft>
              <a:buClr>
                <a:schemeClr val="dk1"/>
              </a:buClr>
              <a:buSzPts val="2800"/>
              <a:buNone/>
            </a:pPr>
            <a:r>
              <a:rPr lang="en-US" dirty="0"/>
              <a:t>— Kept in their original containers; or</a:t>
            </a:r>
            <a:endParaRPr dirty="0"/>
          </a:p>
          <a:p>
            <a:pPr marL="0" lvl="0" indent="-548640" algn="l" rtl="0">
              <a:lnSpc>
                <a:spcPct val="90000"/>
              </a:lnSpc>
              <a:spcBef>
                <a:spcPts val="1000"/>
              </a:spcBef>
              <a:spcAft>
                <a:spcPts val="0"/>
              </a:spcAft>
              <a:buClr>
                <a:schemeClr val="dk1"/>
              </a:buClr>
              <a:buSzPts val="2800"/>
              <a:buNone/>
            </a:pPr>
            <a:r>
              <a:rPr lang="en-US" dirty="0"/>
              <a:t>— Labeled and maintained in a fashion approved by                                                     the council health supervisor.</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Google Shape;135;p7"/>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Pre-Requisites for National Camping </a:t>
            </a:r>
            <a:r>
              <a:rPr lang="en-US" sz="6000" b="1" dirty="0">
                <a:solidFill>
                  <a:srgbClr val="015F9D"/>
                </a:solidFill>
              </a:rPr>
              <a:t>School</a:t>
            </a:r>
            <a:endParaRPr dirty="0"/>
          </a:p>
        </p:txBody>
      </p:sp>
      <p:sp>
        <p:nvSpPr>
          <p:cNvPr id="136" name="Google Shape;136;p7"/>
          <p:cNvSpPr txBox="1"/>
          <p:nvPr/>
        </p:nvSpPr>
        <p:spPr>
          <a:xfrm>
            <a:off x="1092200" y="2054090"/>
            <a:ext cx="10871100" cy="32376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3000"/>
              <a:buFont typeface="Arial"/>
              <a:buChar char="•"/>
            </a:pPr>
            <a:r>
              <a:rPr lang="en-US" sz="3000" b="1" i="0" u="none" strike="noStrike" cap="none" dirty="0">
                <a:solidFill>
                  <a:srgbClr val="FF0000"/>
                </a:solidFill>
                <a:latin typeface="Arial"/>
                <a:ea typeface="Arial"/>
                <a:cs typeface="Arial"/>
                <a:sym typeface="Arial"/>
              </a:rPr>
              <a:t>YPT</a:t>
            </a:r>
            <a:r>
              <a:rPr lang="en-US" sz="3000" b="1" i="0" u="none" strike="noStrike" cap="none" dirty="0">
                <a:solidFill>
                  <a:srgbClr val="000000"/>
                </a:solidFill>
                <a:latin typeface="Arial"/>
                <a:ea typeface="Arial"/>
                <a:cs typeface="Arial"/>
                <a:sym typeface="Arial"/>
              </a:rPr>
              <a:t> </a:t>
            </a:r>
            <a:r>
              <a:rPr lang="en-US" sz="3000" b="0" i="0" u="none" strike="noStrike" cap="none" dirty="0">
                <a:solidFill>
                  <a:srgbClr val="000000"/>
                </a:solidFill>
                <a:latin typeface="Arial"/>
                <a:ea typeface="Arial"/>
                <a:cs typeface="Arial"/>
                <a:sym typeface="Arial"/>
              </a:rPr>
              <a:t>(and are a Registered leader)</a:t>
            </a:r>
            <a:endParaRPr dirty="0"/>
          </a:p>
          <a:p>
            <a:pPr marL="342900" marR="0" lvl="0" indent="-342900" algn="l" rtl="0">
              <a:lnSpc>
                <a:spcPct val="100000"/>
              </a:lnSpc>
              <a:spcBef>
                <a:spcPts val="600"/>
              </a:spcBef>
              <a:spcAft>
                <a:spcPts val="0"/>
              </a:spcAft>
              <a:buClr>
                <a:srgbClr val="000000"/>
              </a:buClr>
              <a:buSzPts val="3000"/>
              <a:buFont typeface="Arial"/>
              <a:buChar char="•"/>
            </a:pPr>
            <a:r>
              <a:rPr lang="en-US" sz="3000" b="0" i="0" u="none" strike="noStrike" cap="none" dirty="0">
                <a:solidFill>
                  <a:srgbClr val="000000"/>
                </a:solidFill>
                <a:latin typeface="Arial"/>
                <a:ea typeface="Arial"/>
                <a:cs typeface="Arial"/>
                <a:sym typeface="Arial"/>
              </a:rPr>
              <a:t>Any </a:t>
            </a:r>
            <a:r>
              <a:rPr lang="en-US" sz="3000" b="1" i="0" u="none" strike="noStrike" cap="none" dirty="0">
                <a:solidFill>
                  <a:srgbClr val="FF0000"/>
                </a:solidFill>
                <a:latin typeface="Arial"/>
                <a:ea typeface="Arial"/>
                <a:cs typeface="Arial"/>
                <a:sym typeface="Arial"/>
              </a:rPr>
              <a:t>Cub Leader specific </a:t>
            </a:r>
            <a:r>
              <a:rPr lang="en-US" sz="3000" b="0" i="0" u="none" strike="noStrike" cap="none" dirty="0">
                <a:solidFill>
                  <a:srgbClr val="000000"/>
                </a:solidFill>
                <a:latin typeface="Arial"/>
                <a:ea typeface="Arial"/>
                <a:cs typeface="Arial"/>
                <a:sym typeface="Arial"/>
              </a:rPr>
              <a:t>training from </a:t>
            </a:r>
            <a:r>
              <a:rPr lang="en-US" sz="3000" b="0" i="1" u="sng" strike="noStrike" cap="none" dirty="0">
                <a:solidFill>
                  <a:srgbClr val="000000"/>
                </a:solidFill>
                <a:latin typeface="Arial"/>
                <a:ea typeface="Arial"/>
                <a:cs typeface="Arial"/>
                <a:sym typeface="Arial"/>
              </a:rPr>
              <a:t>my.scouting.org </a:t>
            </a:r>
            <a:endParaRPr dirty="0"/>
          </a:p>
          <a:p>
            <a:pPr marL="342900" marR="0" lvl="0" indent="-342900" algn="l" rtl="0">
              <a:lnSpc>
                <a:spcPct val="100000"/>
              </a:lnSpc>
              <a:spcBef>
                <a:spcPts val="600"/>
              </a:spcBef>
              <a:spcAft>
                <a:spcPts val="0"/>
              </a:spcAft>
              <a:buClr>
                <a:srgbClr val="FF0000"/>
              </a:buClr>
              <a:buSzPts val="3000"/>
              <a:buFont typeface="Arial"/>
              <a:buChar char="•"/>
            </a:pPr>
            <a:r>
              <a:rPr lang="en-US" sz="3000" b="1" i="0" u="none" strike="noStrike" cap="none" dirty="0">
                <a:solidFill>
                  <a:srgbClr val="FF0000"/>
                </a:solidFill>
                <a:latin typeface="Arial"/>
                <a:ea typeface="Arial"/>
                <a:cs typeface="Arial"/>
                <a:sym typeface="Arial"/>
              </a:rPr>
              <a:t>Cub Scout Day Camp Administration </a:t>
            </a:r>
            <a:r>
              <a:rPr lang="en-US" sz="3000" b="0" i="0" u="none" strike="noStrike" cap="none" dirty="0">
                <a:solidFill>
                  <a:srgbClr val="000000"/>
                </a:solidFill>
                <a:latin typeface="Arial"/>
                <a:ea typeface="Arial"/>
                <a:cs typeface="Arial"/>
                <a:sym typeface="Arial"/>
              </a:rPr>
              <a:t>Online Training – Available online at my.scouting.org (</a:t>
            </a:r>
            <a:r>
              <a:rPr lang="en-US" sz="3000" dirty="0"/>
              <a:t>SCO_14001)</a:t>
            </a:r>
            <a:endParaRPr sz="3000" b="0" i="1"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FF0000"/>
              </a:buClr>
              <a:buSzPts val="3000"/>
              <a:buFont typeface="Arial"/>
              <a:buChar char="•"/>
            </a:pPr>
            <a:r>
              <a:rPr lang="en-US" sz="3000" b="1" i="0" u="none" strike="noStrike" cap="none" dirty="0">
                <a:solidFill>
                  <a:srgbClr val="FF0000"/>
                </a:solidFill>
                <a:latin typeface="Arial"/>
                <a:ea typeface="Arial"/>
                <a:cs typeface="Arial"/>
                <a:sym typeface="Arial"/>
              </a:rPr>
              <a:t>Cub Scout Day Camp Administration </a:t>
            </a:r>
            <a:r>
              <a:rPr lang="en-US" sz="3000" b="0" i="0" u="none" strike="noStrike" cap="none" dirty="0">
                <a:solidFill>
                  <a:srgbClr val="000000"/>
                </a:solidFill>
                <a:latin typeface="Arial"/>
                <a:ea typeface="Arial"/>
                <a:cs typeface="Arial"/>
                <a:sym typeface="Arial"/>
              </a:rPr>
              <a:t>in Council (CS 63) (this training). </a:t>
            </a:r>
            <a:endParaRPr dirty="0"/>
          </a:p>
          <a:p>
            <a:pPr marL="0" marR="0" lvl="0" indent="0" algn="l" rtl="0">
              <a:lnSpc>
                <a:spcPct val="100000"/>
              </a:lnSpc>
              <a:spcBef>
                <a:spcPts val="160"/>
              </a:spcBef>
              <a:spcAft>
                <a:spcPts val="0"/>
              </a:spcAft>
              <a:buNone/>
            </a:pPr>
            <a:endParaRPr sz="800" b="0" i="0" u="none" strike="noStrike" cap="none" dirty="0">
              <a:solidFill>
                <a:srgbClr val="000000"/>
              </a:solidFill>
              <a:latin typeface="Arial"/>
              <a:ea typeface="Arial"/>
              <a:cs typeface="Arial"/>
              <a:sym typeface="Arial"/>
            </a:endParaRPr>
          </a:p>
        </p:txBody>
      </p:sp>
      <p:sp>
        <p:nvSpPr>
          <p:cNvPr id="137" name="Google Shape;137;p7"/>
          <p:cNvSpPr txBox="1"/>
          <p:nvPr/>
        </p:nvSpPr>
        <p:spPr>
          <a:xfrm>
            <a:off x="1257300" y="5540672"/>
            <a:ext cx="8001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1800" b="1" i="1" u="none" strike="noStrike" cap="none">
                <a:solidFill>
                  <a:srgbClr val="FF0000"/>
                </a:solidFill>
                <a:latin typeface="Arial"/>
                <a:ea typeface="Arial"/>
                <a:cs typeface="Arial"/>
                <a:sym typeface="Arial"/>
              </a:rPr>
              <a:t>Be sure to print proof of all completions and bring to the National Camping School session. NO CERTIFICATION will be presented until pre-reqs have been completed.</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5" name="Google Shape;815;p85"/>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Medication Handling (HS-508)</a:t>
            </a:r>
            <a:endParaRPr dirty="0"/>
          </a:p>
        </p:txBody>
      </p:sp>
      <p:sp>
        <p:nvSpPr>
          <p:cNvPr id="816" name="Google Shape;816;p85"/>
          <p:cNvSpPr txBox="1">
            <a:spLocks noGrp="1"/>
          </p:cNvSpPr>
          <p:nvPr>
            <p:ph type="body" idx="1"/>
          </p:nvPr>
        </p:nvSpPr>
        <p:spPr>
          <a:xfrm>
            <a:off x="1562100" y="1827211"/>
            <a:ext cx="8826500" cy="3998913"/>
          </a:xfrm>
          <a:prstGeom prst="rect">
            <a:avLst/>
          </a:prstGeom>
          <a:noFill/>
          <a:ln>
            <a:noFill/>
          </a:ln>
        </p:spPr>
        <p:txBody>
          <a:bodyPr spcFirstLastPara="1" wrap="square" lIns="91425" tIns="45700" rIns="91425" bIns="45700" anchor="t" anchorCtr="0">
            <a:normAutofit fontScale="85000" lnSpcReduction="20000"/>
          </a:bodyPr>
          <a:lstStyle/>
          <a:p>
            <a:pPr indent="-457200">
              <a:spcBef>
                <a:spcPts val="0"/>
              </a:spcBef>
              <a:buSzPct val="100000"/>
            </a:pPr>
            <a:r>
              <a:rPr lang="en-US" dirty="0"/>
              <a:t>For prescription medications, in accordance with the prescribing medical-care provider’s directions or a parent/guardian’s signed summary thereof.</a:t>
            </a:r>
            <a:endParaRPr dirty="0"/>
          </a:p>
          <a:p>
            <a:pPr indent="-457200">
              <a:buSzPct val="100000"/>
            </a:pPr>
            <a:r>
              <a:rPr lang="en-US" dirty="0"/>
              <a:t>For OTC medications, in accordance with the original label, except as otherwise provided by the council’s health supervisor, or a prescribing medical-care provider’s directions, or a parent/guardian’s signed summary thereof.</a:t>
            </a:r>
            <a:endParaRPr dirty="0"/>
          </a:p>
          <a:p>
            <a:pPr indent="-457200">
              <a:buSzPct val="100000"/>
            </a:pPr>
            <a:r>
              <a:rPr lang="en-US" dirty="0"/>
              <a:t>Camp-supplied medications must be administered and/or dispensed in accordance with pre-approved medical procedures approved by the council’s health supervisor.</a:t>
            </a: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3" name="Google Shape;823;p86"/>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Medication Handling (HS-508)</a:t>
            </a:r>
            <a:endParaRPr/>
          </a:p>
        </p:txBody>
      </p:sp>
      <p:sp>
        <p:nvSpPr>
          <p:cNvPr id="824" name="Google Shape;824;p86"/>
          <p:cNvSpPr txBox="1">
            <a:spLocks noGrp="1"/>
          </p:cNvSpPr>
          <p:nvPr>
            <p:ph type="body" idx="1"/>
          </p:nvPr>
        </p:nvSpPr>
        <p:spPr>
          <a:xfrm>
            <a:off x="1981200" y="1827211"/>
            <a:ext cx="85852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t>All administration or dispensing of medication must be recorded in accordance with the council’s written policies.</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31" name="Google Shape;831;p87"/>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Medical Policies </a:t>
            </a:r>
            <a:endParaRPr/>
          </a:p>
        </p:txBody>
      </p:sp>
      <p:sp>
        <p:nvSpPr>
          <p:cNvPr id="832" name="Google Shape;832;p87"/>
          <p:cNvSpPr txBox="1"/>
          <p:nvPr/>
        </p:nvSpPr>
        <p:spPr>
          <a:xfrm>
            <a:off x="1330799" y="1141991"/>
            <a:ext cx="10099201" cy="4574017"/>
          </a:xfrm>
          <a:prstGeom prst="rect">
            <a:avLst/>
          </a:prstGeom>
          <a:noFill/>
          <a:ln>
            <a:noFill/>
          </a:ln>
        </p:spPr>
        <p:txBody>
          <a:bodyPr spcFirstLastPara="1" wrap="square" lIns="91425" tIns="45700" rIns="91425" bIns="45700" anchor="t" anchorCtr="0">
            <a:normAutofit/>
          </a:bodyPr>
          <a:lstStyle/>
          <a:p>
            <a:pPr marR="0" lvl="0" algn="l" rtl="0">
              <a:lnSpc>
                <a:spcPct val="90000"/>
              </a:lnSpc>
              <a:spcBef>
                <a:spcPts val="0"/>
              </a:spcBef>
              <a:spcAft>
                <a:spcPts val="0"/>
              </a:spcAft>
              <a:buClr>
                <a:schemeClr val="dk1"/>
              </a:buClr>
              <a:buSzPts val="2800"/>
            </a:pPr>
            <a:r>
              <a:rPr lang="en-US" sz="2800" dirty="0">
                <a:solidFill>
                  <a:schemeClr val="dk1"/>
                </a:solidFill>
                <a:latin typeface="Calibri"/>
                <a:ea typeface="Calibri"/>
                <a:cs typeface="Calibri"/>
                <a:sym typeface="Calibri"/>
              </a:rPr>
              <a:t>Written policies for medical-care services must be approved annually by the council’s health supervisor in conjunction with the risk management committee. Specific written policies required by NCAP standard HS-506 include:</a:t>
            </a:r>
            <a:endParaRPr dirty="0"/>
          </a:p>
          <a:p>
            <a:pPr marL="0" marR="0" lvl="0" indent="0" algn="l" rtl="0">
              <a:lnSpc>
                <a:spcPct val="90000"/>
              </a:lnSpc>
              <a:spcBef>
                <a:spcPts val="1000"/>
              </a:spcBef>
              <a:spcAft>
                <a:spcPts val="0"/>
              </a:spcAft>
              <a:buClr>
                <a:schemeClr val="dk1"/>
              </a:buClr>
              <a:buSzPts val="800"/>
              <a:buFont typeface="Arial"/>
              <a:buNone/>
            </a:pPr>
            <a:endParaRPr sz="800" dirty="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 Health Operations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 Treatment Procedures </a:t>
            </a:r>
            <a:r>
              <a:rPr lang="en-US" sz="2400" b="0" i="1" u="none" strike="noStrike" cap="none" dirty="0">
                <a:solidFill>
                  <a:schemeClr val="dk1"/>
                </a:solidFill>
                <a:latin typeface="Calibri"/>
                <a:ea typeface="Calibri"/>
                <a:cs typeface="Calibri"/>
                <a:sym typeface="Calibri"/>
              </a:rPr>
              <a:t>(Standing Orders)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EMS Services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Authority, limits, required experience and training of the camp health officer</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Leadership and expectation of non-medical camp staff to provide medical care – first aid</a:t>
            </a:r>
            <a:endParaRPr dirty="0"/>
          </a:p>
        </p:txBody>
      </p:sp>
      <p:sp>
        <p:nvSpPr>
          <p:cNvPr id="833" name="Google Shape;833;p87"/>
          <p:cNvSpPr/>
          <p:nvPr/>
        </p:nvSpPr>
        <p:spPr>
          <a:xfrm>
            <a:off x="5356221" y="5586405"/>
            <a:ext cx="53800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pic>
        <p:nvPicPr>
          <p:cNvPr id="834" name="Google Shape;834;p87"/>
          <p:cNvPicPr preferRelativeResize="0"/>
          <p:nvPr/>
        </p:nvPicPr>
        <p:blipFill>
          <a:blip r:embed="rId3">
            <a:alphaModFix/>
          </a:blip>
          <a:stretch>
            <a:fillRect/>
          </a:stretch>
        </p:blipFill>
        <p:spPr>
          <a:xfrm rot="-1793740">
            <a:off x="222885" y="3724783"/>
            <a:ext cx="1496159" cy="11584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8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41" name="Google Shape;841;p88"/>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Medical Policies </a:t>
            </a:r>
            <a:endParaRPr/>
          </a:p>
        </p:txBody>
      </p:sp>
      <p:sp>
        <p:nvSpPr>
          <p:cNvPr id="842" name="Google Shape;842;p88"/>
          <p:cNvSpPr txBox="1">
            <a:spLocks noGrp="1"/>
          </p:cNvSpPr>
          <p:nvPr>
            <p:ph type="body" idx="1"/>
          </p:nvPr>
        </p:nvSpPr>
        <p:spPr>
          <a:xfrm>
            <a:off x="1458755" y="1640121"/>
            <a:ext cx="8963129" cy="3998913"/>
          </a:xfrm>
          <a:prstGeom prst="rect">
            <a:avLst/>
          </a:prstGeom>
          <a:noFill/>
          <a:ln>
            <a:noFill/>
          </a:ln>
        </p:spPr>
        <p:txBody>
          <a:bodyPr spcFirstLastPara="1" wrap="square" lIns="91425" tIns="45700" rIns="91425" bIns="45700" anchor="t" anchorCtr="0">
            <a:normAutofit/>
          </a:bodyPr>
          <a:lstStyle/>
          <a:p>
            <a:pPr lvl="1">
              <a:lnSpc>
                <a:spcPct val="90000"/>
              </a:lnSpc>
              <a:spcBef>
                <a:spcPts val="0"/>
              </a:spcBef>
              <a:spcAft>
                <a:spcPts val="0"/>
              </a:spcAft>
              <a:buClr>
                <a:schemeClr val="dk1"/>
              </a:buClr>
              <a:buSzPts val="2600"/>
            </a:pPr>
            <a:r>
              <a:rPr lang="en-US" sz="2600" dirty="0"/>
              <a:t>Equipment and supplies needed for camp </a:t>
            </a:r>
            <a:endParaRPr dirty="0"/>
          </a:p>
          <a:p>
            <a:pPr lvl="1">
              <a:lnSpc>
                <a:spcPct val="90000"/>
              </a:lnSpc>
              <a:spcAft>
                <a:spcPts val="0"/>
              </a:spcAft>
              <a:buClr>
                <a:schemeClr val="dk1"/>
              </a:buClr>
              <a:buSzPts val="2600"/>
            </a:pPr>
            <a:r>
              <a:rPr lang="en-US" sz="2600" dirty="0"/>
              <a:t>Health screenings as needed</a:t>
            </a:r>
            <a:endParaRPr dirty="0"/>
          </a:p>
          <a:p>
            <a:pPr lvl="1">
              <a:lnSpc>
                <a:spcPct val="90000"/>
              </a:lnSpc>
              <a:spcAft>
                <a:spcPts val="0"/>
              </a:spcAft>
              <a:buClr>
                <a:schemeClr val="dk1"/>
              </a:buClr>
              <a:buSzPts val="2600"/>
            </a:pPr>
            <a:r>
              <a:rPr lang="en-US" sz="2600" dirty="0"/>
              <a:t>Medication management</a:t>
            </a:r>
            <a:endParaRPr dirty="0"/>
          </a:p>
          <a:p>
            <a:pPr lvl="1">
              <a:lnSpc>
                <a:spcPct val="90000"/>
              </a:lnSpc>
              <a:spcAft>
                <a:spcPts val="0"/>
              </a:spcAft>
              <a:buClr>
                <a:schemeClr val="dk1"/>
              </a:buClr>
              <a:buSzPts val="2600"/>
            </a:pPr>
            <a:r>
              <a:rPr lang="en-US" sz="2600" dirty="0"/>
              <a:t>Sanitation of health facilities with procedures for dealing with contaminated waste, sharps</a:t>
            </a:r>
            <a:endParaRPr dirty="0"/>
          </a:p>
          <a:p>
            <a:pPr lvl="1">
              <a:lnSpc>
                <a:spcPct val="90000"/>
              </a:lnSpc>
              <a:spcAft>
                <a:spcPts val="0"/>
              </a:spcAft>
              <a:buClr>
                <a:schemeClr val="dk1"/>
              </a:buClr>
              <a:buSzPts val="2600"/>
            </a:pPr>
            <a:r>
              <a:rPr lang="en-US" sz="2600" dirty="0"/>
              <a:t>Medical record keeping</a:t>
            </a:r>
            <a:endParaRPr dirty="0"/>
          </a:p>
          <a:p>
            <a:pPr lvl="1">
              <a:lnSpc>
                <a:spcPct val="90000"/>
              </a:lnSpc>
              <a:spcAft>
                <a:spcPts val="0"/>
              </a:spcAft>
              <a:buClr>
                <a:schemeClr val="dk1"/>
              </a:buClr>
              <a:buSzPts val="2600"/>
            </a:pPr>
            <a:r>
              <a:rPr lang="en-US" sz="2600" dirty="0"/>
              <a:t>Selection and maintenance of camp first-aid kits</a:t>
            </a:r>
            <a:endParaRP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7" name="Google Shape;857;p89"/>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First Aid Kits (HS-510)</a:t>
            </a:r>
            <a:endParaRPr/>
          </a:p>
        </p:txBody>
      </p:sp>
      <p:sp>
        <p:nvSpPr>
          <p:cNvPr id="858" name="Google Shape;858;p89"/>
          <p:cNvSpPr txBox="1"/>
          <p:nvPr/>
        </p:nvSpPr>
        <p:spPr>
          <a:xfrm>
            <a:off x="1981200" y="1591789"/>
            <a:ext cx="8229600" cy="3998913"/>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The camp supplies or ensures that adequate first-aid kits are available. </a:t>
            </a:r>
            <a:endParaRPr sz="2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The camp supplies first-aid kits to all on-site program areas. </a:t>
            </a:r>
            <a:endParaRPr sz="2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All first-aid kits provided by the camp have</a:t>
            </a:r>
            <a:r>
              <a:rPr lang="en-US"/>
              <a:t> </a:t>
            </a:r>
            <a:r>
              <a:rPr lang="en-US" sz="2800">
                <a:solidFill>
                  <a:schemeClr val="dk1"/>
                </a:solidFill>
                <a:latin typeface="Calibri"/>
                <a:ea typeface="Calibri"/>
                <a:cs typeface="Calibri"/>
                <a:sym typeface="Calibri"/>
              </a:rPr>
              <a:t>adequate supplies and equipment. </a:t>
            </a:r>
            <a:endParaRPr sz="2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All camp first-aid kits are kept in easily identifiable, accessible containers and locations.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5" name="Google Shape;865;p90"/>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Health Forms</a:t>
            </a:r>
            <a:endParaRPr/>
          </a:p>
        </p:txBody>
      </p:sp>
      <p:sp>
        <p:nvSpPr>
          <p:cNvPr id="866" name="Google Shape;866;p90"/>
          <p:cNvSpPr txBox="1">
            <a:spLocks noGrp="1"/>
          </p:cNvSpPr>
          <p:nvPr>
            <p:ph type="body" idx="1"/>
          </p:nvPr>
        </p:nvSpPr>
        <p:spPr>
          <a:xfrm>
            <a:off x="1776255" y="1590910"/>
            <a:ext cx="9829800" cy="3998913"/>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2800"/>
              <a:buNone/>
            </a:pPr>
            <a:r>
              <a:rPr lang="en-US" dirty="0"/>
              <a:t>A current (within 12 months) health history is required of all campers, leaders, and staff members. (Note that state law will supersede Scouting America health form requirements). </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The information is reviewed at the beginning of camp and is kept on file during the camping period as recommended by the council. Health forms are returned at the end of camp. Cub Scout campers use the Annual Health and Medical Record, No. 680-001, sections A and B.</a:t>
            </a: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3" name="Google Shape;873;p91"/>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First Aid Log (No. 680-127)</a:t>
            </a:r>
            <a:endParaRPr/>
          </a:p>
        </p:txBody>
      </p:sp>
      <p:sp>
        <p:nvSpPr>
          <p:cNvPr id="874" name="Google Shape;874;p91"/>
          <p:cNvSpPr txBox="1"/>
          <p:nvPr/>
        </p:nvSpPr>
        <p:spPr>
          <a:xfrm>
            <a:off x="1664677" y="1394349"/>
            <a:ext cx="8711223" cy="516234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dirty="0">
                <a:solidFill>
                  <a:schemeClr val="dk1"/>
                </a:solidFill>
                <a:latin typeface="Calibri"/>
                <a:ea typeface="Calibri"/>
                <a:cs typeface="Calibri"/>
                <a:sym typeface="Calibri"/>
              </a:rPr>
              <a:t>Daily record of all first aid and medical treatments is kept.</a:t>
            </a:r>
            <a:endParaRPr dirty="0"/>
          </a:p>
          <a:p>
            <a:pPr marL="228600" marR="0" lvl="0" indent="-228600" algn="l" rtl="0">
              <a:lnSpc>
                <a:spcPct val="90000"/>
              </a:lnSpc>
              <a:spcBef>
                <a:spcPts val="1000"/>
              </a:spcBef>
              <a:spcAft>
                <a:spcPts val="0"/>
              </a:spcAft>
              <a:buClr>
                <a:schemeClr val="dk1"/>
              </a:buClr>
              <a:buSzPct val="100000"/>
              <a:buFont typeface="Arial"/>
              <a:buChar char="•"/>
            </a:pPr>
            <a:r>
              <a:rPr lang="en-US" sz="2800" dirty="0">
                <a:solidFill>
                  <a:schemeClr val="dk1"/>
                </a:solidFill>
                <a:latin typeface="Calibri"/>
                <a:ea typeface="Calibri"/>
                <a:cs typeface="Calibri"/>
                <a:sym typeface="Calibri"/>
              </a:rPr>
              <a:t>Staff records are kept in separate log from campers.</a:t>
            </a:r>
            <a:endParaRPr dirty="0"/>
          </a:p>
          <a:p>
            <a:pPr marL="228600" marR="0" lvl="0" indent="-228600" algn="l" rtl="0">
              <a:lnSpc>
                <a:spcPct val="90000"/>
              </a:lnSpc>
              <a:spcBef>
                <a:spcPts val="1000"/>
              </a:spcBef>
              <a:spcAft>
                <a:spcPts val="0"/>
              </a:spcAft>
              <a:buClr>
                <a:schemeClr val="dk1"/>
              </a:buClr>
              <a:buSzPct val="100000"/>
              <a:buFont typeface="Arial"/>
              <a:buChar char="•"/>
            </a:pPr>
            <a:r>
              <a:rPr lang="en-US" sz="2800" dirty="0">
                <a:solidFill>
                  <a:schemeClr val="dk1"/>
                </a:solidFill>
                <a:latin typeface="Calibri"/>
                <a:ea typeface="Calibri"/>
                <a:cs typeface="Calibri"/>
                <a:sym typeface="Calibri"/>
              </a:rPr>
              <a:t>Camp Director and Health Officer should review and sign off daily.</a:t>
            </a:r>
            <a:endParaRPr dirty="0"/>
          </a:p>
          <a:p>
            <a:pPr marL="228600" marR="0" lvl="0" indent="-228600" algn="l" rtl="0">
              <a:lnSpc>
                <a:spcPct val="90000"/>
              </a:lnSpc>
              <a:spcBef>
                <a:spcPts val="1000"/>
              </a:spcBef>
              <a:spcAft>
                <a:spcPts val="0"/>
              </a:spcAft>
              <a:buClr>
                <a:schemeClr val="dk1"/>
              </a:buClr>
              <a:buSzPct val="100000"/>
              <a:buFont typeface="Arial"/>
              <a:buChar char="•"/>
            </a:pPr>
            <a:r>
              <a:rPr lang="en-US" sz="2800" dirty="0">
                <a:solidFill>
                  <a:schemeClr val="dk1"/>
                </a:solidFill>
                <a:latin typeface="Calibri"/>
                <a:ea typeface="Calibri"/>
                <a:cs typeface="Calibri"/>
                <a:sym typeface="Calibri"/>
              </a:rPr>
              <a:t>All injuries, illnesses, and incidents requiring the intervention of a medical provider beyond basic Scout-rendered first aid are reported promptly, following Scouting America guidelines.</a:t>
            </a:r>
            <a:endParaRPr dirty="0"/>
          </a:p>
          <a:p>
            <a:pPr marL="228600" marR="0" lvl="0" indent="-228600" algn="l" rtl="0">
              <a:lnSpc>
                <a:spcPct val="90000"/>
              </a:lnSpc>
              <a:spcBef>
                <a:spcPts val="1000"/>
              </a:spcBef>
              <a:spcAft>
                <a:spcPts val="0"/>
              </a:spcAft>
              <a:buClr>
                <a:schemeClr val="dk1"/>
              </a:buClr>
              <a:buSzPct val="100000"/>
              <a:buFont typeface="Arial"/>
              <a:buChar char="•"/>
            </a:pPr>
            <a:r>
              <a:rPr lang="en-US" sz="2800" dirty="0">
                <a:solidFill>
                  <a:schemeClr val="dk1"/>
                </a:solidFill>
                <a:latin typeface="Calibri"/>
                <a:ea typeface="Calibri"/>
                <a:cs typeface="Calibri"/>
                <a:sym typeface="Calibri"/>
              </a:rPr>
              <a:t>Procedures are in the First Aid Log and will be followed for these incidents.</a:t>
            </a:r>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3" name="Google Shape;873;p91"/>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a:solidFill>
                  <a:srgbClr val="015F9D"/>
                </a:solidFill>
                <a:latin typeface="Calibri"/>
                <a:ea typeface="Calibri"/>
                <a:cs typeface="Calibri"/>
                <a:sym typeface="Calibri"/>
              </a:rPr>
              <a:t>First Aid Log (No. 680-127)</a:t>
            </a:r>
            <a:endParaRPr/>
          </a:p>
        </p:txBody>
      </p:sp>
      <p:sp>
        <p:nvSpPr>
          <p:cNvPr id="874" name="Google Shape;874;p91"/>
          <p:cNvSpPr txBox="1"/>
          <p:nvPr/>
        </p:nvSpPr>
        <p:spPr>
          <a:xfrm>
            <a:off x="1664677" y="1394349"/>
            <a:ext cx="8711223" cy="5162340"/>
          </a:xfrm>
          <a:prstGeom prst="rect">
            <a:avLst/>
          </a:prstGeom>
          <a:noFill/>
          <a:ln>
            <a:noFill/>
          </a:ln>
        </p:spPr>
        <p:txBody>
          <a:bodyPr spcFirstLastPara="1" wrap="square" lIns="91425" tIns="45700" rIns="91425" bIns="45700" anchor="t" anchorCtr="0">
            <a:normAutofit/>
          </a:bodyPr>
          <a:lstStyle/>
          <a:p>
            <a:pPr marL="228600" indent="-228600">
              <a:lnSpc>
                <a:spcPct val="90000"/>
              </a:lnSpc>
              <a:buClr>
                <a:schemeClr val="dk1"/>
              </a:buClr>
              <a:buSzPct val="1000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Close of Camp – logs are reviewed by Risk Management committee and are stored in a secure fashion for 18 years or as required by local law.</a:t>
            </a:r>
            <a:endParaRPr lang="en-US" sz="2800" dirty="0">
              <a:latin typeface="Calibri" panose="020F0502020204030204" pitchFamily="34" charset="0"/>
              <a:cs typeface="Calibri" panose="020F0502020204030204" pitchFamily="34" charset="0"/>
            </a:endParaRPr>
          </a:p>
          <a:p>
            <a:pPr marL="228600" marR="0" lvl="0" indent="-228600" algn="l" rtl="0">
              <a:lnSpc>
                <a:spcPct val="90000"/>
              </a:lnSpc>
              <a:spcBef>
                <a:spcPts val="0"/>
              </a:spcBef>
              <a:spcAft>
                <a:spcPts val="0"/>
              </a:spcAft>
              <a:buClr>
                <a:schemeClr val="dk1"/>
              </a:buClr>
              <a:buSzPct val="100000"/>
              <a:buFont typeface="Arial"/>
              <a:buChar char="•"/>
            </a:pPr>
            <a:endParaRPr lang="en-US" sz="2800" dirty="0">
              <a:latin typeface="Calibri" panose="020F0502020204030204" pitchFamily="34" charset="0"/>
              <a:cs typeface="Calibri" panose="020F0502020204030204" pitchFamily="34" charset="0"/>
            </a:endParaRPr>
          </a:p>
          <a:p>
            <a:pPr marL="228600" marR="0" lvl="0" indent="-228600" algn="l" rtl="0">
              <a:lnSpc>
                <a:spcPct val="90000"/>
              </a:lnSpc>
              <a:spcBef>
                <a:spcPts val="0"/>
              </a:spcBef>
              <a:spcAft>
                <a:spcPts val="0"/>
              </a:spcAft>
              <a:buClr>
                <a:schemeClr val="dk1"/>
              </a:buClr>
              <a:buSzPct val="100000"/>
              <a:buFont typeface="Arial"/>
              <a:buChar char="•"/>
            </a:pPr>
            <a:endParaRPr lang="en-US" sz="2800" dirty="0">
              <a:latin typeface="Calibri" panose="020F0502020204030204" pitchFamily="34" charset="0"/>
              <a:cs typeface="Calibri" panose="020F0502020204030204" pitchFamily="34" charset="0"/>
            </a:endParaRPr>
          </a:p>
          <a:p>
            <a:pPr marL="228600" marR="0" lvl="0" indent="-228600" algn="l" rtl="0">
              <a:lnSpc>
                <a:spcPct val="90000"/>
              </a:lnSpc>
              <a:spcBef>
                <a:spcPts val="0"/>
              </a:spcBef>
              <a:spcAft>
                <a:spcPts val="0"/>
              </a:spcAft>
              <a:buClr>
                <a:schemeClr val="dk1"/>
              </a:buClr>
              <a:buSzPct val="100000"/>
              <a:buFont typeface="Arial"/>
              <a:buChar char="•"/>
            </a:pPr>
            <a:r>
              <a:rPr lang="en-US" sz="2800" dirty="0">
                <a:latin typeface="Calibri" panose="020F0502020204030204" pitchFamily="34" charset="0"/>
                <a:cs typeface="Calibri" panose="020F0502020204030204" pitchFamily="34" charset="0"/>
              </a:rPr>
              <a:t>HS-507 Verification Item</a:t>
            </a:r>
          </a:p>
          <a:p>
            <a:pPr marL="228600" marR="0" lvl="0" indent="-228600" algn="l" rtl="0">
              <a:lnSpc>
                <a:spcPct val="90000"/>
              </a:lnSpc>
              <a:spcBef>
                <a:spcPts val="0"/>
              </a:spcBef>
              <a:spcAft>
                <a:spcPts val="0"/>
              </a:spcAft>
              <a:buClr>
                <a:schemeClr val="dk1"/>
              </a:buClr>
              <a:buSzPct val="100000"/>
              <a:buFont typeface="Arial"/>
              <a:buChar char="•"/>
            </a:pPr>
            <a:endParaRPr lang="en-US" sz="2800" dirty="0">
              <a:latin typeface="Calibri" panose="020F0502020204030204" pitchFamily="34" charset="0"/>
              <a:cs typeface="Calibri" panose="020F0502020204030204" pitchFamily="34" charset="0"/>
            </a:endParaRPr>
          </a:p>
          <a:p>
            <a:pPr marR="0" lvl="0" algn="l" rtl="0">
              <a:lnSpc>
                <a:spcPct val="90000"/>
              </a:lnSpc>
              <a:spcBef>
                <a:spcPts val="0"/>
              </a:spcBef>
              <a:spcAft>
                <a:spcPts val="0"/>
              </a:spcAft>
              <a:buClr>
                <a:schemeClr val="dk1"/>
              </a:buClr>
              <a:buSzPct val="100000"/>
            </a:pPr>
            <a:r>
              <a:rPr lang="en-US" sz="2800" dirty="0">
                <a:latin typeface="Calibri" panose="020F0502020204030204" pitchFamily="34" charset="0"/>
                <a:cs typeface="Calibri" panose="020F0502020204030204" pitchFamily="34" charset="0"/>
              </a:rPr>
              <a:t>During camp, a plan is in place for observation of the medical log(s) and spot-check of completeness, without excessive intrusion into the privacy of an individual.</a:t>
            </a:r>
            <a:endParaRP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9769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1" name="Google Shape;881;p92"/>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Other Items to Consider </a:t>
            </a:r>
            <a:br>
              <a:rPr lang="en-US" sz="6000" b="1">
                <a:solidFill>
                  <a:srgbClr val="015F9D"/>
                </a:solidFill>
                <a:latin typeface="Calibri"/>
                <a:ea typeface="Calibri"/>
                <a:cs typeface="Calibri"/>
                <a:sym typeface="Calibri"/>
              </a:rPr>
            </a:br>
            <a:r>
              <a:rPr lang="en-US" sz="3300" i="1">
                <a:solidFill>
                  <a:srgbClr val="015F9D"/>
                </a:solidFill>
                <a:latin typeface="Calibri"/>
                <a:ea typeface="Calibri"/>
                <a:cs typeface="Calibri"/>
                <a:sym typeface="Calibri"/>
              </a:rPr>
              <a:t>(as needed by your camp situation)</a:t>
            </a:r>
            <a:endParaRPr/>
          </a:p>
        </p:txBody>
      </p:sp>
      <p:sp>
        <p:nvSpPr>
          <p:cNvPr id="882" name="Google Shape;882;p92"/>
          <p:cNvSpPr txBox="1">
            <a:spLocks noGrp="1"/>
          </p:cNvSpPr>
          <p:nvPr>
            <p:ph type="body" idx="1"/>
          </p:nvPr>
        </p:nvSpPr>
        <p:spPr>
          <a:xfrm>
            <a:off x="1904999" y="2001837"/>
            <a:ext cx="95631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1" dirty="0"/>
              <a:t>Water</a:t>
            </a:r>
            <a:r>
              <a:rPr lang="en-US" dirty="0"/>
              <a:t>—Adequate access to safe drinking water is provided to all participants. Drinking water is from an approved public water system source or is tested regularly during the season for bacteriological quality and meets governmental health standards. In the absence of an applicable health code, piped or provided water supplies are tested at least once a year at the start of camp.</a:t>
            </a:r>
            <a:endParaRP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9" name="Google Shape;889;p93"/>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a:solidFill>
                  <a:srgbClr val="015F9D"/>
                </a:solidFill>
                <a:latin typeface="Calibri"/>
                <a:ea typeface="Calibri"/>
                <a:cs typeface="Calibri"/>
                <a:sym typeface="Calibri"/>
              </a:rPr>
              <a:t>Other Items to Consider </a:t>
            </a:r>
            <a:br>
              <a:rPr lang="en-US" sz="6000" b="1">
                <a:solidFill>
                  <a:srgbClr val="015F9D"/>
                </a:solidFill>
                <a:latin typeface="Calibri"/>
                <a:ea typeface="Calibri"/>
                <a:cs typeface="Calibri"/>
                <a:sym typeface="Calibri"/>
              </a:rPr>
            </a:br>
            <a:r>
              <a:rPr lang="en-US" sz="3300" i="1">
                <a:solidFill>
                  <a:srgbClr val="015F9D"/>
                </a:solidFill>
                <a:latin typeface="Calibri"/>
                <a:ea typeface="Calibri"/>
                <a:cs typeface="Calibri"/>
                <a:sym typeface="Calibri"/>
              </a:rPr>
              <a:t>(as needed by your camp situation)</a:t>
            </a:r>
            <a:endParaRPr/>
          </a:p>
        </p:txBody>
      </p:sp>
      <p:sp>
        <p:nvSpPr>
          <p:cNvPr id="890" name="Google Shape;890;p93"/>
          <p:cNvSpPr txBox="1">
            <a:spLocks noGrp="1"/>
          </p:cNvSpPr>
          <p:nvPr>
            <p:ph type="body" idx="1"/>
          </p:nvPr>
        </p:nvSpPr>
        <p:spPr>
          <a:xfrm>
            <a:off x="1404258" y="1874837"/>
            <a:ext cx="9212942"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1" dirty="0"/>
              <a:t>Food Storage and Handling</a:t>
            </a:r>
            <a:r>
              <a:rPr lang="en-US" dirty="0"/>
              <a:t>—Proper food storage is necessary. Make sure the camp refrigeration units are clean, sanitary, and able to achieve required temperatures. If handling food, staff needs to be neat, wear clean clothing, have no health concerns, and comply with all state and local laws. Dishes, silverware, cookware, and cooking utensils are properly cleaned and sanitized in accordance with state and local regulations. Provided meals should be dietitian-approved and nutritionally balanced.</a:t>
            </a:r>
            <a:endParaRPr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d099e9-e759-440a-bc1b-128c581fff5d" xsi:nil="true"/>
    <lcf76f155ced4ddcb4097134ff3c332f xmlns="dc65e795-d042-4999-b96a-6d3c35f9046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13492822F86146B24BC1E9E2480075" ma:contentTypeVersion="18" ma:contentTypeDescription="Create a new document." ma:contentTypeScope="" ma:versionID="fee3aeec86c6e17d249eaa1f8f33a0c3">
  <xsd:schema xmlns:xsd="http://www.w3.org/2001/XMLSchema" xmlns:xs="http://www.w3.org/2001/XMLSchema" xmlns:p="http://schemas.microsoft.com/office/2006/metadata/properties" xmlns:ns2="dc65e795-d042-4999-b96a-6d3c35f9046b" xmlns:ns3="cdd099e9-e759-440a-bc1b-128c581fff5d" targetNamespace="http://schemas.microsoft.com/office/2006/metadata/properties" ma:root="true" ma:fieldsID="41cc93d51423f891021bed07fc5cc0fd" ns2:_="" ns3:_="">
    <xsd:import namespace="dc65e795-d042-4999-b96a-6d3c35f9046b"/>
    <xsd:import namespace="cdd099e9-e759-440a-bc1b-128c581fff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5e795-d042-4999-b96a-6d3c35f904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d099e9-e759-440a-bc1b-128c581fff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927372-def7-4ee4-bb09-107e30c14d09}" ma:internalName="TaxCatchAll" ma:showField="CatchAllData" ma:web="cdd099e9-e759-440a-bc1b-128c581fff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451291-DCC1-467B-B14D-6DA7AC0D6326}">
  <ds:schemaRefs>
    <ds:schemaRef ds:uri="http://schemas.microsoft.com/office/2006/metadata/properties"/>
    <ds:schemaRef ds:uri="http://schemas.microsoft.com/office/infopath/2007/PartnerControls"/>
    <ds:schemaRef ds:uri="cdd099e9-e759-440a-bc1b-128c581fff5d"/>
    <ds:schemaRef ds:uri="dc65e795-d042-4999-b96a-6d3c35f9046b"/>
  </ds:schemaRefs>
</ds:datastoreItem>
</file>

<file path=customXml/itemProps2.xml><?xml version="1.0" encoding="utf-8"?>
<ds:datastoreItem xmlns:ds="http://schemas.openxmlformats.org/officeDocument/2006/customXml" ds:itemID="{32D323D3-D11E-45B8-907A-3168C5ADEE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65e795-d042-4999-b96a-6d3c35f9046b"/>
    <ds:schemaRef ds:uri="cdd099e9-e759-440a-bc1b-128c581fff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CF37CC-43D0-4AAD-8101-9DFEEC9009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1844</TotalTime>
  <Words>9605</Words>
  <Application>Microsoft Office PowerPoint</Application>
  <PresentationFormat>Widescreen</PresentationFormat>
  <Paragraphs>1182</Paragraphs>
  <Slides>180</Slides>
  <Notes>176</Notes>
  <HiddenSlides>0</HiddenSlides>
  <MMClips>0</MMClips>
  <ScaleCrop>false</ScaleCrop>
  <HeadingPairs>
    <vt:vector size="4" baseType="variant">
      <vt:variant>
        <vt:lpstr>Theme</vt:lpstr>
      </vt:variant>
      <vt:variant>
        <vt:i4>1</vt:i4>
      </vt:variant>
      <vt:variant>
        <vt:lpstr>Slide Titles</vt:lpstr>
      </vt:variant>
      <vt:variant>
        <vt:i4>180</vt:i4>
      </vt:variant>
    </vt:vector>
  </HeadingPairs>
  <TitlesOfParts>
    <vt:vector size="181" baseType="lpstr">
      <vt:lpstr>1_Office Theme</vt:lpstr>
      <vt:lpstr>PowerPoint Presentation</vt:lpstr>
      <vt:lpstr>PowerPoint Presentation</vt:lpstr>
      <vt:lpstr>Facilitator Instructions </vt:lpstr>
      <vt:lpstr>PowerPoint Presentation</vt:lpstr>
      <vt:lpstr>Important Changes to NCAP Standards</vt:lpstr>
      <vt:lpstr>CUB SCOUT  OUTDOOR  DAY CAMP IN-COUNCIL TRAINING</vt:lpstr>
      <vt:lpstr>PowerPoint Presentation</vt:lpstr>
      <vt:lpstr>Introduction</vt:lpstr>
      <vt:lpstr>Pre-Requisites for National Camping School</vt:lpstr>
      <vt:lpstr>WHO DOES WHAT?</vt:lpstr>
      <vt:lpstr>Who Does What?</vt:lpstr>
      <vt:lpstr>Who Does What?</vt:lpstr>
      <vt:lpstr>Staff Organization</vt:lpstr>
      <vt:lpstr>Day Camp Director</vt:lpstr>
      <vt:lpstr>Day Camp Staff Advisor</vt:lpstr>
      <vt:lpstr>Day Camp Program Director</vt:lpstr>
      <vt:lpstr>The Partnership</vt:lpstr>
      <vt:lpstr>Volunteer-Professional Relationship</vt:lpstr>
      <vt:lpstr>Standards </vt:lpstr>
      <vt:lpstr>NCAP  NATIONAL CAMP ACCREDITATION PROGRAM</vt:lpstr>
      <vt:lpstr>National Camp Accreditation Program - NCAP</vt:lpstr>
      <vt:lpstr>Where do we hold camp?</vt:lpstr>
      <vt:lpstr>When / how long do we hold day camp?</vt:lpstr>
      <vt:lpstr>National Standards</vt:lpstr>
      <vt:lpstr>National Standards</vt:lpstr>
      <vt:lpstr>National Standards</vt:lpstr>
      <vt:lpstr>National Standards</vt:lpstr>
      <vt:lpstr>NCAP – Paperwork Reminders</vt:lpstr>
      <vt:lpstr>PowerPoint Presentation</vt:lpstr>
      <vt:lpstr>PowerPoint Presentation</vt:lpstr>
      <vt:lpstr>Waivers and Variances</vt:lpstr>
      <vt:lpstr>NCAP Assessment Team</vt:lpstr>
      <vt:lpstr>Standards </vt:lpstr>
      <vt:lpstr>RISK MANAGEMENT</vt:lpstr>
      <vt:lpstr>Risk Management</vt:lpstr>
      <vt:lpstr>Risk Management</vt:lpstr>
      <vt:lpstr>Daily Safety Moment</vt:lpstr>
      <vt:lpstr>Our Risk Management Policies</vt:lpstr>
      <vt:lpstr>Emergency Plan</vt:lpstr>
      <vt:lpstr>#1 – Warning or Emergency Signal</vt:lpstr>
      <vt:lpstr>#2 – Central Location to Meet</vt:lpstr>
      <vt:lpstr>#3 – Buddy System</vt:lpstr>
      <vt:lpstr>#4 – Leadership Plan </vt:lpstr>
      <vt:lpstr>#5 – Emergency Vehicles</vt:lpstr>
      <vt:lpstr>#6 – Emergency Phone Numbers</vt:lpstr>
      <vt:lpstr>#7 – Emergency Shelter</vt:lpstr>
      <vt:lpstr>#8 – Evacuation Plan </vt:lpstr>
      <vt:lpstr>Incident Reporting</vt:lpstr>
      <vt:lpstr>Summary</vt:lpstr>
      <vt:lpstr>Standards </vt:lpstr>
      <vt:lpstr>ORIENTATION &amp; OPENING FUNCTIONS</vt:lpstr>
      <vt:lpstr>Orientation &amp; Opening Functions</vt:lpstr>
      <vt:lpstr>Opening &amp; Closing Procedures</vt:lpstr>
      <vt:lpstr>Pre-Camp Orientation</vt:lpstr>
      <vt:lpstr>Pre-Camp Orientation</vt:lpstr>
      <vt:lpstr>Pre-Camp Orientation</vt:lpstr>
      <vt:lpstr>Arrival in Camp – Check In Procedures</vt:lpstr>
      <vt:lpstr>Arrival in Camp – Check In Procedures</vt:lpstr>
      <vt:lpstr>Council Paperwork &amp; Fees</vt:lpstr>
      <vt:lpstr>Summary</vt:lpstr>
      <vt:lpstr>Standards </vt:lpstr>
      <vt:lpstr>CAMPER SECURITY</vt:lpstr>
      <vt:lpstr>Camper Security</vt:lpstr>
      <vt:lpstr>Transportation Issues</vt:lpstr>
      <vt:lpstr>Routing and Accounting For</vt:lpstr>
      <vt:lpstr>Identification Methods</vt:lpstr>
      <vt:lpstr>Unauthorized Visitors</vt:lpstr>
      <vt:lpstr>Media or Government Agencies</vt:lpstr>
      <vt:lpstr>Outside Providers of Program (PD-109)</vt:lpstr>
      <vt:lpstr>Outside Providers of Program (PD-109)</vt:lpstr>
      <vt:lpstr>Outside Providers of Program (PD-109)</vt:lpstr>
      <vt:lpstr>On-Site Contract Personnel Background Check (RP-852)</vt:lpstr>
      <vt:lpstr>Early Check Out Procedures</vt:lpstr>
      <vt:lpstr>Identifying Areas in Camp for Potential Security Problems</vt:lpstr>
      <vt:lpstr>Identifying Areas in Camp for Potential Security Problems</vt:lpstr>
      <vt:lpstr>Communication Systems</vt:lpstr>
      <vt:lpstr>Summary</vt:lpstr>
      <vt:lpstr>Standards </vt:lpstr>
      <vt:lpstr>CAMPER HEALTH</vt:lpstr>
      <vt:lpstr>Camp Health</vt:lpstr>
      <vt:lpstr>Introduction</vt:lpstr>
      <vt:lpstr>Before Camp Begins</vt:lpstr>
      <vt:lpstr>Before Camp Begins</vt:lpstr>
      <vt:lpstr>Required Permits, Certificates, Licenses and Procedures</vt:lpstr>
      <vt:lpstr>Medical Personnel</vt:lpstr>
      <vt:lpstr>Insurance</vt:lpstr>
      <vt:lpstr>Medical Care Area</vt:lpstr>
      <vt:lpstr>Medication Handling (HS-508)</vt:lpstr>
      <vt:lpstr>Medication Handling (HS-508)</vt:lpstr>
      <vt:lpstr>Medication Handling (HS-508)</vt:lpstr>
      <vt:lpstr>Medication Handling (HS-508)</vt:lpstr>
      <vt:lpstr>Medical Policies </vt:lpstr>
      <vt:lpstr>Medical Policies </vt:lpstr>
      <vt:lpstr>First Aid Kits (HS-510)</vt:lpstr>
      <vt:lpstr>Health Forms</vt:lpstr>
      <vt:lpstr>First Aid Log (No. 680-127)</vt:lpstr>
      <vt:lpstr>First Aid Log (No. 680-127)</vt:lpstr>
      <vt:lpstr>Other Items to Consider  (as needed by your camp situation)</vt:lpstr>
      <vt:lpstr>Other Items to Consider  (as needed by your camp situation)</vt:lpstr>
      <vt:lpstr>Other Items to Consider  (as needed by your camp situation)</vt:lpstr>
      <vt:lpstr>Other Items to Consider  (as needed by your camp situation)</vt:lpstr>
      <vt:lpstr>Other Items to Consider  (as needed by your camp situation)</vt:lpstr>
      <vt:lpstr>Other Items to Consider  (as needed by your camp situation)</vt:lpstr>
      <vt:lpstr>Other Items to Consider  (as needed by your camp situation)</vt:lpstr>
      <vt:lpstr>Summary</vt:lpstr>
      <vt:lpstr>Standards </vt:lpstr>
      <vt:lpstr>STAFF SELECTION AND TRAINING</vt:lpstr>
      <vt:lpstr>Staff Selection &amp; Training</vt:lpstr>
      <vt:lpstr>Introduction</vt:lpstr>
      <vt:lpstr>Staff Members-  Roles &amp; Responsibilities </vt:lpstr>
      <vt:lpstr>Who is considered staff?  (SQ-401)</vt:lpstr>
      <vt:lpstr>Staff Ages (SQ-403, RP-451, 457, 459)</vt:lpstr>
      <vt:lpstr>Staff Size Factors</vt:lpstr>
      <vt:lpstr>Potential Staff Positions</vt:lpstr>
      <vt:lpstr>Where do we find them?</vt:lpstr>
      <vt:lpstr>Where do we find them?</vt:lpstr>
      <vt:lpstr>Applications, Job Descriptions, Letters of Agreement</vt:lpstr>
      <vt:lpstr>Selection of Camp Staff</vt:lpstr>
      <vt:lpstr>Selection of Camp Staff</vt:lpstr>
      <vt:lpstr>Staff Training</vt:lpstr>
      <vt:lpstr>Staff Development Guide</vt:lpstr>
      <vt:lpstr>Staff Manual</vt:lpstr>
      <vt:lpstr>Staff Manual</vt:lpstr>
      <vt:lpstr>Staff Manual</vt:lpstr>
      <vt:lpstr>Unlawful Harassment </vt:lpstr>
      <vt:lpstr>Unlawful Harassment </vt:lpstr>
      <vt:lpstr>Harassment by Non-Employees</vt:lpstr>
      <vt:lpstr>Reporting Harassment Policy</vt:lpstr>
      <vt:lpstr>Standards </vt:lpstr>
      <vt:lpstr>BUDGETS</vt:lpstr>
      <vt:lpstr>Camp Budgets</vt:lpstr>
      <vt:lpstr>Introduction</vt:lpstr>
      <vt:lpstr>Budget Responsibility </vt:lpstr>
      <vt:lpstr>Budget Responsibility </vt:lpstr>
      <vt:lpstr>Budget Development </vt:lpstr>
      <vt:lpstr>Budget Development </vt:lpstr>
      <vt:lpstr>Budget Development </vt:lpstr>
      <vt:lpstr>Budget Development </vt:lpstr>
      <vt:lpstr>General Expenses</vt:lpstr>
      <vt:lpstr>Program Expenses</vt:lpstr>
      <vt:lpstr>Variables</vt:lpstr>
      <vt:lpstr>Council Financial Procedures</vt:lpstr>
      <vt:lpstr>Summary</vt:lpstr>
      <vt:lpstr>Standards </vt:lpstr>
      <vt:lpstr>PROMOTION AND MARKETING</vt:lpstr>
      <vt:lpstr>Promotion and Marketing</vt:lpstr>
      <vt:lpstr>Introduction </vt:lpstr>
      <vt:lpstr>Last Year’s Reputation</vt:lpstr>
      <vt:lpstr>Camp Plan </vt:lpstr>
      <vt:lpstr>Promotion Plan </vt:lpstr>
      <vt:lpstr>Promotion Team </vt:lpstr>
      <vt:lpstr>The Right Audience</vt:lpstr>
      <vt:lpstr>Promotional Material</vt:lpstr>
      <vt:lpstr>Stand Up Display Board</vt:lpstr>
      <vt:lpstr>Communication!</vt:lpstr>
      <vt:lpstr>Summary</vt:lpstr>
      <vt:lpstr>Standards </vt:lpstr>
      <vt:lpstr>TRADING POSTS AT DAY CAMP</vt:lpstr>
      <vt:lpstr>Trading Posts at Day Camp</vt:lpstr>
      <vt:lpstr>Trading Posts at Day Camp</vt:lpstr>
      <vt:lpstr>Introduction </vt:lpstr>
      <vt:lpstr>Why Should We Have One?</vt:lpstr>
      <vt:lpstr>Why Should We Have One?</vt:lpstr>
      <vt:lpstr>Administration &amp; Management</vt:lpstr>
      <vt:lpstr>Trading Post Administration</vt:lpstr>
      <vt:lpstr>Prior to Camp</vt:lpstr>
      <vt:lpstr>Prior to Camp</vt:lpstr>
      <vt:lpstr>Opening Your Trading Post</vt:lpstr>
      <vt:lpstr>Stock Control</vt:lpstr>
      <vt:lpstr>Tips for Handling Money</vt:lpstr>
      <vt:lpstr>Tips for Handling Money</vt:lpstr>
      <vt:lpstr>End of Camp</vt:lpstr>
      <vt:lpstr>Odds and Ends</vt:lpstr>
      <vt:lpstr>What sells?</vt:lpstr>
      <vt:lpstr>Summary</vt:lpstr>
      <vt:lpstr>Standards </vt:lpstr>
      <vt:lpstr>NEED IDEAS?</vt:lpstr>
      <vt:lpstr>CONGRATULATIONS!</vt:lpstr>
      <vt:lpstr>Congratulations</vt:lpstr>
      <vt:lpstr>Next Steps</vt:lpstr>
    </vt:vector>
  </TitlesOfParts>
  <Company>BSA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bsa</dc:creator>
  <cp:lastModifiedBy>D Kampa</cp:lastModifiedBy>
  <cp:revision>74</cp:revision>
  <dcterms:created xsi:type="dcterms:W3CDTF">2009-05-13T21:15:59Z</dcterms:created>
  <dcterms:modified xsi:type="dcterms:W3CDTF">2025-01-14T08:50:10Z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0D443C95-C580-4718-81E9-BAEFD3C3B3F6</vt:lpwstr>
  </property>
  <property fmtid="{D5CDD505-2E9C-101B-9397-08002B2CF9AE}" pid="3" name="ArticulatePath">
    <vt:lpwstr>03 5 Fiscal Management - 2020</vt:lpwstr>
  </property>
  <property fmtid="{D5CDD505-2E9C-101B-9397-08002B2CF9AE}" pid="4" name="ContentTypeId">
    <vt:lpwstr>0x0101002113492822F86146B24BC1E9E2480075</vt:lpwstr>
  </property>
  <property fmtid="{D5CDD505-2E9C-101B-9397-08002B2CF9AE}" pid="5" name="MediaServiceImageTags">
    <vt:lpwstr/>
  </property>
</Properties>
</file>