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86" r:id="rId3"/>
    <p:sldMasterId id="2147483689" r:id="rId4"/>
  </p:sldMasterIdLst>
  <p:notesMasterIdLst>
    <p:notesMasterId r:id="rId40"/>
  </p:notesMasterIdLst>
  <p:sldIdLst>
    <p:sldId id="291" r:id="rId5"/>
    <p:sldId id="296" r:id="rId6"/>
    <p:sldId id="339" r:id="rId7"/>
    <p:sldId id="340" r:id="rId8"/>
    <p:sldId id="341" r:id="rId9"/>
    <p:sldId id="342" r:id="rId10"/>
    <p:sldId id="343" r:id="rId11"/>
    <p:sldId id="303" r:id="rId12"/>
    <p:sldId id="256" r:id="rId13"/>
    <p:sldId id="293" r:id="rId14"/>
    <p:sldId id="338" r:id="rId15"/>
    <p:sldId id="337" r:id="rId16"/>
    <p:sldId id="344" r:id="rId17"/>
    <p:sldId id="294" r:id="rId18"/>
    <p:sldId id="324" r:id="rId19"/>
    <p:sldId id="345" r:id="rId20"/>
    <p:sldId id="346" r:id="rId21"/>
    <p:sldId id="347" r:id="rId22"/>
    <p:sldId id="348" r:id="rId23"/>
    <p:sldId id="349" r:id="rId24"/>
    <p:sldId id="350" r:id="rId25"/>
    <p:sldId id="351" r:id="rId26"/>
    <p:sldId id="352" r:id="rId27"/>
    <p:sldId id="353" r:id="rId28"/>
    <p:sldId id="354" r:id="rId29"/>
    <p:sldId id="355" r:id="rId30"/>
    <p:sldId id="356" r:id="rId31"/>
    <p:sldId id="357" r:id="rId32"/>
    <p:sldId id="358" r:id="rId33"/>
    <p:sldId id="359" r:id="rId34"/>
    <p:sldId id="360" r:id="rId35"/>
    <p:sldId id="361" r:id="rId36"/>
    <p:sldId id="362" r:id="rId37"/>
    <p:sldId id="363" r:id="rId38"/>
    <p:sldId id="307" r:id="rId3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69" autoAdjust="0"/>
    <p:restoredTop sz="94660"/>
  </p:normalViewPr>
  <p:slideViewPr>
    <p:cSldViewPr snapToGrid="0">
      <p:cViewPr varScale="1">
        <p:scale>
          <a:sx n="59" d="100"/>
          <a:sy n="59" d="100"/>
        </p:scale>
        <p:origin x="68" y="132"/>
      </p:cViewPr>
      <p:guideLst/>
    </p:cSldViewPr>
  </p:slideViewPr>
  <p:notesTextViewPr>
    <p:cViewPr>
      <p:scale>
        <a:sx n="1" d="1"/>
        <a:sy n="1" d="1"/>
      </p:scale>
      <p:origin x="0" y="0"/>
    </p:cViewPr>
  </p:notesTextViewPr>
  <p:notesViewPr>
    <p:cSldViewPr snapToGrid="0">
      <p:cViewPr varScale="1">
        <p:scale>
          <a:sx n="77" d="100"/>
          <a:sy n="77" d="100"/>
        </p:scale>
        <p:origin x="406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Mei" userId="feb0f13d996b1905" providerId="LiveId" clId="{354658D3-66AE-4A05-A668-B8972E7EC349}"/>
    <pc:docChg chg="custSel addSld delSld modSld sldOrd">
      <pc:chgData name="Anthony Mei" userId="feb0f13d996b1905" providerId="LiveId" clId="{354658D3-66AE-4A05-A668-B8972E7EC349}" dt="2023-05-22T20:46:16.933" v="345" actId="47"/>
      <pc:docMkLst>
        <pc:docMk/>
      </pc:docMkLst>
      <pc:sldChg chg="modSp mod">
        <pc:chgData name="Anthony Mei" userId="feb0f13d996b1905" providerId="LiveId" clId="{354658D3-66AE-4A05-A668-B8972E7EC349}" dt="2023-05-22T16:19:34.509" v="298" actId="113"/>
        <pc:sldMkLst>
          <pc:docMk/>
          <pc:sldMk cId="0" sldId="256"/>
        </pc:sldMkLst>
        <pc:spChg chg="mod">
          <ac:chgData name="Anthony Mei" userId="feb0f13d996b1905" providerId="LiveId" clId="{354658D3-66AE-4A05-A668-B8972E7EC349}" dt="2023-05-22T16:19:34.509" v="298" actId="113"/>
          <ac:spMkLst>
            <pc:docMk/>
            <pc:sldMk cId="0" sldId="256"/>
            <ac:spMk id="68" creationId="{00000000-0000-0000-0000-000000000000}"/>
          </ac:spMkLst>
        </pc:spChg>
      </pc:sldChg>
      <pc:sldChg chg="del">
        <pc:chgData name="Anthony Mei" userId="feb0f13d996b1905" providerId="LiveId" clId="{354658D3-66AE-4A05-A668-B8972E7EC349}" dt="2023-05-22T16:13:42.148" v="192" actId="47"/>
        <pc:sldMkLst>
          <pc:docMk/>
          <pc:sldMk cId="3669650787" sldId="257"/>
        </pc:sldMkLst>
      </pc:sldChg>
      <pc:sldChg chg="modSp mod">
        <pc:chgData name="Anthony Mei" userId="feb0f13d996b1905" providerId="LiveId" clId="{354658D3-66AE-4A05-A668-B8972E7EC349}" dt="2023-05-22T16:03:04.788" v="5" actId="20577"/>
        <pc:sldMkLst>
          <pc:docMk/>
          <pc:sldMk cId="2088033591" sldId="296"/>
        </pc:sldMkLst>
        <pc:spChg chg="mod">
          <ac:chgData name="Anthony Mei" userId="feb0f13d996b1905" providerId="LiveId" clId="{354658D3-66AE-4A05-A668-B8972E7EC349}" dt="2023-05-22T16:03:04.788" v="5" actId="20577"/>
          <ac:spMkLst>
            <pc:docMk/>
            <pc:sldMk cId="2088033591" sldId="296"/>
            <ac:spMk id="6146" creationId="{3987DC90-33F4-4CDD-821F-DE93BE77E793}"/>
          </ac:spMkLst>
        </pc:spChg>
      </pc:sldChg>
      <pc:sldChg chg="delSp del">
        <pc:chgData name="Anthony Mei" userId="feb0f13d996b1905" providerId="LiveId" clId="{354658D3-66AE-4A05-A668-B8972E7EC349}" dt="2023-05-22T16:23:24.729" v="331" actId="47"/>
        <pc:sldMkLst>
          <pc:docMk/>
          <pc:sldMk cId="2643142919" sldId="297"/>
        </pc:sldMkLst>
        <pc:picChg chg="del">
          <ac:chgData name="Anthony Mei" userId="feb0f13d996b1905" providerId="LiveId" clId="{354658D3-66AE-4A05-A668-B8972E7EC349}" dt="2023-05-22T16:12:41.413" v="191"/>
          <ac:picMkLst>
            <pc:docMk/>
            <pc:sldMk cId="2643142919" sldId="297"/>
            <ac:picMk id="3" creationId="{BADB4302-EA1B-9E52-545F-06CF075C561A}"/>
          </ac:picMkLst>
        </pc:picChg>
      </pc:sldChg>
      <pc:sldChg chg="del">
        <pc:chgData name="Anthony Mei" userId="feb0f13d996b1905" providerId="LiveId" clId="{354658D3-66AE-4A05-A668-B8972E7EC349}" dt="2023-05-22T16:17:12.859" v="211" actId="47"/>
        <pc:sldMkLst>
          <pc:docMk/>
          <pc:sldMk cId="1144442790" sldId="302"/>
        </pc:sldMkLst>
      </pc:sldChg>
      <pc:sldChg chg="modSp mod">
        <pc:chgData name="Anthony Mei" userId="feb0f13d996b1905" providerId="LiveId" clId="{354658D3-66AE-4A05-A668-B8972E7EC349}" dt="2023-05-22T16:18:40.563" v="274" actId="1076"/>
        <pc:sldMkLst>
          <pc:docMk/>
          <pc:sldMk cId="259972266" sldId="303"/>
        </pc:sldMkLst>
        <pc:spChg chg="mod">
          <ac:chgData name="Anthony Mei" userId="feb0f13d996b1905" providerId="LiveId" clId="{354658D3-66AE-4A05-A668-B8972E7EC349}" dt="2023-05-22T16:18:35.593" v="273" actId="1076"/>
          <ac:spMkLst>
            <pc:docMk/>
            <pc:sldMk cId="259972266" sldId="303"/>
            <ac:spMk id="5" creationId="{992C8A09-1DF1-F6F3-43DF-E9FC5173F2A1}"/>
          </ac:spMkLst>
        </pc:spChg>
        <pc:spChg chg="mod">
          <ac:chgData name="Anthony Mei" userId="feb0f13d996b1905" providerId="LiveId" clId="{354658D3-66AE-4A05-A668-B8972E7EC349}" dt="2023-05-22T16:18:40.563" v="274" actId="1076"/>
          <ac:spMkLst>
            <pc:docMk/>
            <pc:sldMk cId="259972266" sldId="303"/>
            <ac:spMk id="6" creationId="{B638998C-1DAC-C52C-9D27-86383B0FEAE5}"/>
          </ac:spMkLst>
        </pc:spChg>
      </pc:sldChg>
      <pc:sldChg chg="modSp mod">
        <pc:chgData name="Anthony Mei" userId="feb0f13d996b1905" providerId="LiveId" clId="{354658D3-66AE-4A05-A668-B8972E7EC349}" dt="2023-05-22T16:14:16.579" v="208" actId="20577"/>
        <pc:sldMkLst>
          <pc:docMk/>
          <pc:sldMk cId="3112065274" sldId="307"/>
        </pc:sldMkLst>
        <pc:spChg chg="mod">
          <ac:chgData name="Anthony Mei" userId="feb0f13d996b1905" providerId="LiveId" clId="{354658D3-66AE-4A05-A668-B8972E7EC349}" dt="2023-05-22T16:14:16.579" v="208" actId="20577"/>
          <ac:spMkLst>
            <pc:docMk/>
            <pc:sldMk cId="3112065274" sldId="307"/>
            <ac:spMk id="3" creationId="{15134F37-4429-3D9E-5E3B-AF9710C0E332}"/>
          </ac:spMkLst>
        </pc:spChg>
      </pc:sldChg>
      <pc:sldChg chg="del">
        <pc:chgData name="Anthony Mei" userId="feb0f13d996b1905" providerId="LiveId" clId="{354658D3-66AE-4A05-A668-B8972E7EC349}" dt="2023-05-22T16:17:14.301" v="212" actId="47"/>
        <pc:sldMkLst>
          <pc:docMk/>
          <pc:sldMk cId="855763846" sldId="316"/>
        </pc:sldMkLst>
      </pc:sldChg>
      <pc:sldChg chg="delSp del ord">
        <pc:chgData name="Anthony Mei" userId="feb0f13d996b1905" providerId="LiveId" clId="{354658D3-66AE-4A05-A668-B8972E7EC349}" dt="2023-05-22T20:46:16.933" v="345" actId="47"/>
        <pc:sldMkLst>
          <pc:docMk/>
          <pc:sldMk cId="1133705077" sldId="320"/>
        </pc:sldMkLst>
        <pc:picChg chg="del">
          <ac:chgData name="Anthony Mei" userId="feb0f13d996b1905" providerId="LiveId" clId="{354658D3-66AE-4A05-A668-B8972E7EC349}" dt="2023-05-22T16:15:33.155" v="209"/>
          <ac:picMkLst>
            <pc:docMk/>
            <pc:sldMk cId="1133705077" sldId="320"/>
            <ac:picMk id="2" creationId="{4F405E1F-434E-23E0-19FA-2536404E03BF}"/>
          </ac:picMkLst>
        </pc:picChg>
      </pc:sldChg>
      <pc:sldChg chg="modSp mod">
        <pc:chgData name="Anthony Mei" userId="feb0f13d996b1905" providerId="LiveId" clId="{354658D3-66AE-4A05-A668-B8972E7EC349}" dt="2023-05-22T16:50:18.680" v="341" actId="20577"/>
        <pc:sldMkLst>
          <pc:docMk/>
          <pc:sldMk cId="1833673497" sldId="324"/>
        </pc:sldMkLst>
        <pc:spChg chg="mod">
          <ac:chgData name="Anthony Mei" userId="feb0f13d996b1905" providerId="LiveId" clId="{354658D3-66AE-4A05-A668-B8972E7EC349}" dt="2023-05-22T16:09:38.683" v="64" actId="20577"/>
          <ac:spMkLst>
            <pc:docMk/>
            <pc:sldMk cId="1833673497" sldId="324"/>
            <ac:spMk id="2" creationId="{482BFDAF-F12B-5395-F2A8-C7B8EF8F0CE7}"/>
          </ac:spMkLst>
        </pc:spChg>
        <pc:spChg chg="mod">
          <ac:chgData name="Anthony Mei" userId="feb0f13d996b1905" providerId="LiveId" clId="{354658D3-66AE-4A05-A668-B8972E7EC349}" dt="2023-05-22T16:50:18.680" v="341" actId="20577"/>
          <ac:spMkLst>
            <pc:docMk/>
            <pc:sldMk cId="1833673497" sldId="324"/>
            <ac:spMk id="5" creationId="{4E7799D7-2E1F-8714-C747-C45CBF27B694}"/>
          </ac:spMkLst>
        </pc:spChg>
        <pc:spChg chg="mod">
          <ac:chgData name="Anthony Mei" userId="feb0f13d996b1905" providerId="LiveId" clId="{354658D3-66AE-4A05-A668-B8972E7EC349}" dt="2023-05-22T16:11:42.643" v="190" actId="20577"/>
          <ac:spMkLst>
            <pc:docMk/>
            <pc:sldMk cId="1833673497" sldId="324"/>
            <ac:spMk id="9" creationId="{6F2AA17B-33BE-E93C-CA3D-258F059A9231}"/>
          </ac:spMkLst>
        </pc:spChg>
      </pc:sldChg>
      <pc:sldChg chg="del">
        <pc:chgData name="Anthony Mei" userId="feb0f13d996b1905" providerId="LiveId" clId="{354658D3-66AE-4A05-A668-B8972E7EC349}" dt="2023-05-22T16:20:22.627" v="300" actId="47"/>
        <pc:sldMkLst>
          <pc:docMk/>
          <pc:sldMk cId="391130367" sldId="325"/>
        </pc:sldMkLst>
      </pc:sldChg>
      <pc:sldChg chg="delSp modSp del mod">
        <pc:chgData name="Anthony Mei" userId="feb0f13d996b1905" providerId="LiveId" clId="{354658D3-66AE-4A05-A668-B8972E7EC349}" dt="2023-05-22T20:45:40.030" v="344" actId="47"/>
        <pc:sldMkLst>
          <pc:docMk/>
          <pc:sldMk cId="3456568987" sldId="326"/>
        </pc:sldMkLst>
        <pc:spChg chg="del mod">
          <ac:chgData name="Anthony Mei" userId="feb0f13d996b1905" providerId="LiveId" clId="{354658D3-66AE-4A05-A668-B8972E7EC349}" dt="2023-05-22T16:26:12.113" v="335"/>
          <ac:spMkLst>
            <pc:docMk/>
            <pc:sldMk cId="3456568987" sldId="326"/>
            <ac:spMk id="8" creationId="{74EB5742-E789-11C3-01A0-FC11063E86D0}"/>
          </ac:spMkLst>
        </pc:spChg>
        <pc:picChg chg="del">
          <ac:chgData name="Anthony Mei" userId="feb0f13d996b1905" providerId="LiveId" clId="{354658D3-66AE-4A05-A668-B8972E7EC349}" dt="2023-05-22T16:23:47.905" v="332" actId="478"/>
          <ac:picMkLst>
            <pc:docMk/>
            <pc:sldMk cId="3456568987" sldId="326"/>
            <ac:picMk id="1026" creationId="{0DB6BC6D-D69C-08E9-2589-277816AC84A6}"/>
          </ac:picMkLst>
        </pc:picChg>
      </pc:sldChg>
      <pc:sldChg chg="del">
        <pc:chgData name="Anthony Mei" userId="feb0f13d996b1905" providerId="LiveId" clId="{354658D3-66AE-4A05-A668-B8972E7EC349}" dt="2023-05-22T16:17:08.602" v="210" actId="47"/>
        <pc:sldMkLst>
          <pc:docMk/>
          <pc:sldMk cId="1700264465" sldId="327"/>
        </pc:sldMkLst>
      </pc:sldChg>
      <pc:sldChg chg="del">
        <pc:chgData name="Anthony Mei" userId="feb0f13d996b1905" providerId="LiveId" clId="{354658D3-66AE-4A05-A668-B8972E7EC349}" dt="2023-05-22T16:13:42.148" v="192" actId="47"/>
        <pc:sldMkLst>
          <pc:docMk/>
          <pc:sldMk cId="2092247039" sldId="328"/>
        </pc:sldMkLst>
      </pc:sldChg>
      <pc:sldChg chg="del">
        <pc:chgData name="Anthony Mei" userId="feb0f13d996b1905" providerId="LiveId" clId="{354658D3-66AE-4A05-A668-B8972E7EC349}" dt="2023-05-22T16:13:42.148" v="192" actId="47"/>
        <pc:sldMkLst>
          <pc:docMk/>
          <pc:sldMk cId="1066327597" sldId="329"/>
        </pc:sldMkLst>
      </pc:sldChg>
      <pc:sldChg chg="del">
        <pc:chgData name="Anthony Mei" userId="feb0f13d996b1905" providerId="LiveId" clId="{354658D3-66AE-4A05-A668-B8972E7EC349}" dt="2023-05-22T16:13:42.148" v="192" actId="47"/>
        <pc:sldMkLst>
          <pc:docMk/>
          <pc:sldMk cId="1700647268" sldId="330"/>
        </pc:sldMkLst>
      </pc:sldChg>
      <pc:sldChg chg="del">
        <pc:chgData name="Anthony Mei" userId="feb0f13d996b1905" providerId="LiveId" clId="{354658D3-66AE-4A05-A668-B8972E7EC349}" dt="2023-05-22T16:13:42.148" v="192" actId="47"/>
        <pc:sldMkLst>
          <pc:docMk/>
          <pc:sldMk cId="4278643550" sldId="331"/>
        </pc:sldMkLst>
      </pc:sldChg>
      <pc:sldChg chg="del">
        <pc:chgData name="Anthony Mei" userId="feb0f13d996b1905" providerId="LiveId" clId="{354658D3-66AE-4A05-A668-B8972E7EC349}" dt="2023-05-22T16:13:42.148" v="192" actId="47"/>
        <pc:sldMkLst>
          <pc:docMk/>
          <pc:sldMk cId="1332637308" sldId="332"/>
        </pc:sldMkLst>
      </pc:sldChg>
      <pc:sldChg chg="del">
        <pc:chgData name="Anthony Mei" userId="feb0f13d996b1905" providerId="LiveId" clId="{354658D3-66AE-4A05-A668-B8972E7EC349}" dt="2023-05-22T16:13:42.148" v="192" actId="47"/>
        <pc:sldMkLst>
          <pc:docMk/>
          <pc:sldMk cId="4033425577" sldId="333"/>
        </pc:sldMkLst>
      </pc:sldChg>
      <pc:sldChg chg="del">
        <pc:chgData name="Anthony Mei" userId="feb0f13d996b1905" providerId="LiveId" clId="{354658D3-66AE-4A05-A668-B8972E7EC349}" dt="2023-05-22T16:13:48.295" v="193" actId="47"/>
        <pc:sldMkLst>
          <pc:docMk/>
          <pc:sldMk cId="782364513" sldId="334"/>
        </pc:sldMkLst>
      </pc:sldChg>
      <pc:sldChg chg="del">
        <pc:chgData name="Anthony Mei" userId="feb0f13d996b1905" providerId="LiveId" clId="{354658D3-66AE-4A05-A668-B8972E7EC349}" dt="2023-05-22T16:20:06.131" v="299" actId="47"/>
        <pc:sldMkLst>
          <pc:docMk/>
          <pc:sldMk cId="3924945353" sldId="335"/>
        </pc:sldMkLst>
      </pc:sldChg>
      <pc:sldChg chg="modSp mod">
        <pc:chgData name="Anthony Mei" userId="feb0f13d996b1905" providerId="LiveId" clId="{354658D3-66AE-4A05-A668-B8972E7EC349}" dt="2023-05-22T16:21:39.140" v="303" actId="1076"/>
        <pc:sldMkLst>
          <pc:docMk/>
          <pc:sldMk cId="0" sldId="337"/>
        </pc:sldMkLst>
        <pc:spChg chg="mod">
          <ac:chgData name="Anthony Mei" userId="feb0f13d996b1905" providerId="LiveId" clId="{354658D3-66AE-4A05-A668-B8972E7EC349}" dt="2023-05-22T16:21:36.085" v="302" actId="1076"/>
          <ac:spMkLst>
            <pc:docMk/>
            <pc:sldMk cId="0" sldId="337"/>
            <ac:spMk id="21" creationId="{00000000-0000-0000-0000-000000000000}"/>
          </ac:spMkLst>
        </pc:spChg>
        <pc:picChg chg="mod">
          <ac:chgData name="Anthony Mei" userId="feb0f13d996b1905" providerId="LiveId" clId="{354658D3-66AE-4A05-A668-B8972E7EC349}" dt="2023-05-22T16:21:39.140" v="303" actId="1076"/>
          <ac:picMkLst>
            <pc:docMk/>
            <pc:sldMk cId="0" sldId="337"/>
            <ac:picMk id="22" creationId="{00000000-0000-0000-0000-000000000000}"/>
          </ac:picMkLst>
        </pc:picChg>
      </pc:sldChg>
      <pc:sldChg chg="delSp modSp new mod">
        <pc:chgData name="Anthony Mei" userId="feb0f13d996b1905" providerId="LiveId" clId="{354658D3-66AE-4A05-A668-B8972E7EC349}" dt="2023-05-22T16:22:17.131" v="328" actId="1076"/>
        <pc:sldMkLst>
          <pc:docMk/>
          <pc:sldMk cId="1212065087" sldId="338"/>
        </pc:sldMkLst>
        <pc:spChg chg="mod">
          <ac:chgData name="Anthony Mei" userId="feb0f13d996b1905" providerId="LiveId" clId="{354658D3-66AE-4A05-A668-B8972E7EC349}" dt="2023-05-22T16:22:17.131" v="328" actId="1076"/>
          <ac:spMkLst>
            <pc:docMk/>
            <pc:sldMk cId="1212065087" sldId="338"/>
            <ac:spMk id="2" creationId="{4FD06314-3D02-E975-B2DA-FBC65F4D7E81}"/>
          </ac:spMkLst>
        </pc:spChg>
        <pc:spChg chg="del">
          <ac:chgData name="Anthony Mei" userId="feb0f13d996b1905" providerId="LiveId" clId="{354658D3-66AE-4A05-A668-B8972E7EC349}" dt="2023-05-22T16:22:12.145" v="327" actId="478"/>
          <ac:spMkLst>
            <pc:docMk/>
            <pc:sldMk cId="1212065087" sldId="338"/>
            <ac:spMk id="3" creationId="{4FD09C84-4F1E-B14D-6B33-C40BDCEE143B}"/>
          </ac:spMkLst>
        </pc:spChg>
      </pc:sldChg>
      <pc:sldChg chg="add">
        <pc:chgData name="Anthony Mei" userId="feb0f13d996b1905" providerId="LiveId" clId="{354658D3-66AE-4A05-A668-B8972E7EC349}" dt="2023-05-22T20:45:35.872" v="342"/>
        <pc:sldMkLst>
          <pc:docMk/>
          <pc:sldMk cId="913556312" sldId="339"/>
        </pc:sldMkLst>
      </pc:sldChg>
      <pc:sldChg chg="add">
        <pc:chgData name="Anthony Mei" userId="feb0f13d996b1905" providerId="LiveId" clId="{354658D3-66AE-4A05-A668-B8972E7EC349}" dt="2023-05-22T20:45:35.872" v="342"/>
        <pc:sldMkLst>
          <pc:docMk/>
          <pc:sldMk cId="186473394" sldId="340"/>
        </pc:sldMkLst>
      </pc:sldChg>
      <pc:sldChg chg="add">
        <pc:chgData name="Anthony Mei" userId="feb0f13d996b1905" providerId="LiveId" clId="{354658D3-66AE-4A05-A668-B8972E7EC349}" dt="2023-05-22T20:45:35.872" v="342"/>
        <pc:sldMkLst>
          <pc:docMk/>
          <pc:sldMk cId="230619416" sldId="341"/>
        </pc:sldMkLst>
      </pc:sldChg>
      <pc:sldChg chg="modSp add mod">
        <pc:chgData name="Anthony Mei" userId="feb0f13d996b1905" providerId="LiveId" clId="{354658D3-66AE-4A05-A668-B8972E7EC349}" dt="2023-05-22T20:45:35.976" v="343" actId="27636"/>
        <pc:sldMkLst>
          <pc:docMk/>
          <pc:sldMk cId="519197307" sldId="342"/>
        </pc:sldMkLst>
        <pc:spChg chg="mod">
          <ac:chgData name="Anthony Mei" userId="feb0f13d996b1905" providerId="LiveId" clId="{354658D3-66AE-4A05-A668-B8972E7EC349}" dt="2023-05-22T20:45:35.976" v="343" actId="27636"/>
          <ac:spMkLst>
            <pc:docMk/>
            <pc:sldMk cId="519197307" sldId="342"/>
            <ac:spMk id="3" creationId="{C1433AD4-8100-D951-7B39-82CB0D0F5516}"/>
          </ac:spMkLst>
        </pc:spChg>
      </pc:sldChg>
      <pc:sldChg chg="add">
        <pc:chgData name="Anthony Mei" userId="feb0f13d996b1905" providerId="LiveId" clId="{354658D3-66AE-4A05-A668-B8972E7EC349}" dt="2023-05-22T20:45:35.872" v="342"/>
        <pc:sldMkLst>
          <pc:docMk/>
          <pc:sldMk cId="1969591424" sldId="343"/>
        </pc:sldMkLst>
      </pc:sldChg>
    </pc:docChg>
  </pc:docChgLst>
  <pc:docChgLst>
    <pc:chgData name="Garfield Murden" userId="060d81a4-3396-43f0-b961-d88e364970e7" providerId="ADAL" clId="{CF3BA77B-07EF-450B-B429-5273B4B0D99B}"/>
    <pc:docChg chg="addSld delSld modSld">
      <pc:chgData name="Garfield Murden" userId="060d81a4-3396-43f0-b961-d88e364970e7" providerId="ADAL" clId="{CF3BA77B-07EF-450B-B429-5273B4B0D99B}" dt="2023-05-25T21:39:49.945" v="20" actId="2696"/>
      <pc:docMkLst>
        <pc:docMk/>
      </pc:docMkLst>
      <pc:sldChg chg="del">
        <pc:chgData name="Garfield Murden" userId="060d81a4-3396-43f0-b961-d88e364970e7" providerId="ADAL" clId="{CF3BA77B-07EF-450B-B429-5273B4B0D99B}" dt="2023-05-25T21:37:48.116" v="3" actId="2696"/>
        <pc:sldMkLst>
          <pc:docMk/>
          <pc:sldMk cId="1971658925" sldId="257"/>
        </pc:sldMkLst>
      </pc:sldChg>
      <pc:sldChg chg="del">
        <pc:chgData name="Garfield Murden" userId="060d81a4-3396-43f0-b961-d88e364970e7" providerId="ADAL" clId="{CF3BA77B-07EF-450B-B429-5273B4B0D99B}" dt="2023-05-25T21:38:21.401" v="5" actId="2696"/>
        <pc:sldMkLst>
          <pc:docMk/>
          <pc:sldMk cId="414708674" sldId="258"/>
        </pc:sldMkLst>
      </pc:sldChg>
      <pc:sldChg chg="del">
        <pc:chgData name="Garfield Murden" userId="060d81a4-3396-43f0-b961-d88e364970e7" providerId="ADAL" clId="{CF3BA77B-07EF-450B-B429-5273B4B0D99B}" dt="2023-05-25T21:37:57.956" v="4" actId="2696"/>
        <pc:sldMkLst>
          <pc:docMk/>
          <pc:sldMk cId="1058694421" sldId="259"/>
        </pc:sldMkLst>
      </pc:sldChg>
      <pc:sldChg chg="del">
        <pc:chgData name="Garfield Murden" userId="060d81a4-3396-43f0-b961-d88e364970e7" providerId="ADAL" clId="{CF3BA77B-07EF-450B-B429-5273B4B0D99B}" dt="2023-05-25T21:38:39.728" v="7" actId="2696"/>
        <pc:sldMkLst>
          <pc:docMk/>
          <pc:sldMk cId="4049619355" sldId="260"/>
        </pc:sldMkLst>
      </pc:sldChg>
      <pc:sldChg chg="del">
        <pc:chgData name="Garfield Murden" userId="060d81a4-3396-43f0-b961-d88e364970e7" providerId="ADAL" clId="{CF3BA77B-07EF-450B-B429-5273B4B0D99B}" dt="2023-05-25T21:38:33.010" v="6" actId="2696"/>
        <pc:sldMkLst>
          <pc:docMk/>
          <pc:sldMk cId="902261366" sldId="261"/>
        </pc:sldMkLst>
      </pc:sldChg>
      <pc:sldChg chg="del">
        <pc:chgData name="Garfield Murden" userId="060d81a4-3396-43f0-b961-d88e364970e7" providerId="ADAL" clId="{CF3BA77B-07EF-450B-B429-5273B4B0D99B}" dt="2023-05-25T21:39:49.945" v="20" actId="2696"/>
        <pc:sldMkLst>
          <pc:docMk/>
          <pc:sldMk cId="382832691" sldId="262"/>
        </pc:sldMkLst>
      </pc:sldChg>
      <pc:sldChg chg="del">
        <pc:chgData name="Garfield Murden" userId="060d81a4-3396-43f0-b961-d88e364970e7" providerId="ADAL" clId="{CF3BA77B-07EF-450B-B429-5273B4B0D99B}" dt="2023-05-25T21:38:44.766" v="8" actId="2696"/>
        <pc:sldMkLst>
          <pc:docMk/>
          <pc:sldMk cId="1303953165" sldId="263"/>
        </pc:sldMkLst>
      </pc:sldChg>
      <pc:sldChg chg="del">
        <pc:chgData name="Garfield Murden" userId="060d81a4-3396-43f0-b961-d88e364970e7" providerId="ADAL" clId="{CF3BA77B-07EF-450B-B429-5273B4B0D99B}" dt="2023-05-25T21:38:48.488" v="9" actId="2696"/>
        <pc:sldMkLst>
          <pc:docMk/>
          <pc:sldMk cId="1678100397" sldId="264"/>
        </pc:sldMkLst>
      </pc:sldChg>
      <pc:sldChg chg="del">
        <pc:chgData name="Garfield Murden" userId="060d81a4-3396-43f0-b961-d88e364970e7" providerId="ADAL" clId="{CF3BA77B-07EF-450B-B429-5273B4B0D99B}" dt="2023-05-25T21:38:51.399" v="10" actId="2696"/>
        <pc:sldMkLst>
          <pc:docMk/>
          <pc:sldMk cId="782083147" sldId="265"/>
        </pc:sldMkLst>
      </pc:sldChg>
      <pc:sldChg chg="del">
        <pc:chgData name="Garfield Murden" userId="060d81a4-3396-43f0-b961-d88e364970e7" providerId="ADAL" clId="{CF3BA77B-07EF-450B-B429-5273B4B0D99B}" dt="2023-05-25T21:38:54.673" v="11" actId="2696"/>
        <pc:sldMkLst>
          <pc:docMk/>
          <pc:sldMk cId="442301671" sldId="266"/>
        </pc:sldMkLst>
      </pc:sldChg>
      <pc:sldChg chg="del">
        <pc:chgData name="Garfield Murden" userId="060d81a4-3396-43f0-b961-d88e364970e7" providerId="ADAL" clId="{CF3BA77B-07EF-450B-B429-5273B4B0D99B}" dt="2023-05-25T21:39:08.276" v="12" actId="2696"/>
        <pc:sldMkLst>
          <pc:docMk/>
          <pc:sldMk cId="547951241" sldId="267"/>
        </pc:sldMkLst>
      </pc:sldChg>
      <pc:sldChg chg="del">
        <pc:chgData name="Garfield Murden" userId="060d81a4-3396-43f0-b961-d88e364970e7" providerId="ADAL" clId="{CF3BA77B-07EF-450B-B429-5273B4B0D99B}" dt="2023-05-25T21:39:15.583" v="13" actId="2696"/>
        <pc:sldMkLst>
          <pc:docMk/>
          <pc:sldMk cId="3281333274" sldId="268"/>
        </pc:sldMkLst>
      </pc:sldChg>
      <pc:sldChg chg="del">
        <pc:chgData name="Garfield Murden" userId="060d81a4-3396-43f0-b961-d88e364970e7" providerId="ADAL" clId="{CF3BA77B-07EF-450B-B429-5273B4B0D99B}" dt="2023-05-25T21:39:24.228" v="15" actId="2696"/>
        <pc:sldMkLst>
          <pc:docMk/>
          <pc:sldMk cId="3498266571" sldId="269"/>
        </pc:sldMkLst>
      </pc:sldChg>
      <pc:sldChg chg="del">
        <pc:chgData name="Garfield Murden" userId="060d81a4-3396-43f0-b961-d88e364970e7" providerId="ADAL" clId="{CF3BA77B-07EF-450B-B429-5273B4B0D99B}" dt="2023-05-25T21:39:32.868" v="17" actId="2696"/>
        <pc:sldMkLst>
          <pc:docMk/>
          <pc:sldMk cId="3715579572" sldId="270"/>
        </pc:sldMkLst>
      </pc:sldChg>
      <pc:sldChg chg="del">
        <pc:chgData name="Garfield Murden" userId="060d81a4-3396-43f0-b961-d88e364970e7" providerId="ADAL" clId="{CF3BA77B-07EF-450B-B429-5273B4B0D99B}" dt="2023-05-25T21:39:28.801" v="16" actId="2696"/>
        <pc:sldMkLst>
          <pc:docMk/>
          <pc:sldMk cId="1112661113" sldId="271"/>
        </pc:sldMkLst>
      </pc:sldChg>
      <pc:sldChg chg="del">
        <pc:chgData name="Garfield Murden" userId="060d81a4-3396-43f0-b961-d88e364970e7" providerId="ADAL" clId="{CF3BA77B-07EF-450B-B429-5273B4B0D99B}" dt="2023-05-25T21:39:20.443" v="14" actId="2696"/>
        <pc:sldMkLst>
          <pc:docMk/>
          <pc:sldMk cId="2545261382" sldId="272"/>
        </pc:sldMkLst>
      </pc:sldChg>
      <pc:sldChg chg="del">
        <pc:chgData name="Garfield Murden" userId="060d81a4-3396-43f0-b961-d88e364970e7" providerId="ADAL" clId="{CF3BA77B-07EF-450B-B429-5273B4B0D99B}" dt="2023-05-25T21:39:37.259" v="18" actId="2696"/>
        <pc:sldMkLst>
          <pc:docMk/>
          <pc:sldMk cId="1416699613" sldId="273"/>
        </pc:sldMkLst>
      </pc:sldChg>
      <pc:sldChg chg="del">
        <pc:chgData name="Garfield Murden" userId="060d81a4-3396-43f0-b961-d88e364970e7" providerId="ADAL" clId="{CF3BA77B-07EF-450B-B429-5273B4B0D99B}" dt="2023-05-25T21:39:41.495" v="19" actId="2696"/>
        <pc:sldMkLst>
          <pc:docMk/>
          <pc:sldMk cId="938575600" sldId="274"/>
        </pc:sldMkLst>
      </pc:sldChg>
      <pc:sldChg chg="del">
        <pc:chgData name="Garfield Murden" userId="060d81a4-3396-43f0-b961-d88e364970e7" providerId="ADAL" clId="{CF3BA77B-07EF-450B-B429-5273B4B0D99B}" dt="2023-05-25T21:36:57.093" v="2" actId="2696"/>
        <pc:sldMkLst>
          <pc:docMk/>
          <pc:sldMk cId="3299735118" sldId="336"/>
        </pc:sldMkLst>
      </pc:sldChg>
      <pc:sldChg chg="add">
        <pc:chgData name="Garfield Murden" userId="060d81a4-3396-43f0-b961-d88e364970e7" providerId="ADAL" clId="{CF3BA77B-07EF-450B-B429-5273B4B0D99B}" dt="2023-05-25T21:34:45.380" v="1"/>
        <pc:sldMkLst>
          <pc:docMk/>
          <pc:sldMk cId="1544936814" sldId="345"/>
        </pc:sldMkLst>
      </pc:sldChg>
      <pc:sldChg chg="add">
        <pc:chgData name="Garfield Murden" userId="060d81a4-3396-43f0-b961-d88e364970e7" providerId="ADAL" clId="{CF3BA77B-07EF-450B-B429-5273B4B0D99B}" dt="2023-05-25T21:34:45.380" v="1"/>
        <pc:sldMkLst>
          <pc:docMk/>
          <pc:sldMk cId="1858092900" sldId="346"/>
        </pc:sldMkLst>
      </pc:sldChg>
      <pc:sldChg chg="add">
        <pc:chgData name="Garfield Murden" userId="060d81a4-3396-43f0-b961-d88e364970e7" providerId="ADAL" clId="{CF3BA77B-07EF-450B-B429-5273B4B0D99B}" dt="2023-05-25T21:34:45.380" v="1"/>
        <pc:sldMkLst>
          <pc:docMk/>
          <pc:sldMk cId="1763522358" sldId="347"/>
        </pc:sldMkLst>
      </pc:sldChg>
      <pc:sldChg chg="add">
        <pc:chgData name="Garfield Murden" userId="060d81a4-3396-43f0-b961-d88e364970e7" providerId="ADAL" clId="{CF3BA77B-07EF-450B-B429-5273B4B0D99B}" dt="2023-05-25T21:34:45.380" v="1"/>
        <pc:sldMkLst>
          <pc:docMk/>
          <pc:sldMk cId="2200674373" sldId="348"/>
        </pc:sldMkLst>
      </pc:sldChg>
      <pc:sldChg chg="add">
        <pc:chgData name="Garfield Murden" userId="060d81a4-3396-43f0-b961-d88e364970e7" providerId="ADAL" clId="{CF3BA77B-07EF-450B-B429-5273B4B0D99B}" dt="2023-05-25T21:34:45.380" v="1"/>
        <pc:sldMkLst>
          <pc:docMk/>
          <pc:sldMk cId="1899145683" sldId="349"/>
        </pc:sldMkLst>
      </pc:sldChg>
      <pc:sldChg chg="add">
        <pc:chgData name="Garfield Murden" userId="060d81a4-3396-43f0-b961-d88e364970e7" providerId="ADAL" clId="{CF3BA77B-07EF-450B-B429-5273B4B0D99B}" dt="2023-05-25T21:34:45.380" v="1"/>
        <pc:sldMkLst>
          <pc:docMk/>
          <pc:sldMk cId="1808102169" sldId="350"/>
        </pc:sldMkLst>
      </pc:sldChg>
      <pc:sldChg chg="add">
        <pc:chgData name="Garfield Murden" userId="060d81a4-3396-43f0-b961-d88e364970e7" providerId="ADAL" clId="{CF3BA77B-07EF-450B-B429-5273B4B0D99B}" dt="2023-05-25T21:34:45.380" v="1"/>
        <pc:sldMkLst>
          <pc:docMk/>
          <pc:sldMk cId="476713374" sldId="351"/>
        </pc:sldMkLst>
      </pc:sldChg>
      <pc:sldChg chg="add">
        <pc:chgData name="Garfield Murden" userId="060d81a4-3396-43f0-b961-d88e364970e7" providerId="ADAL" clId="{CF3BA77B-07EF-450B-B429-5273B4B0D99B}" dt="2023-05-25T21:34:45.380" v="1"/>
        <pc:sldMkLst>
          <pc:docMk/>
          <pc:sldMk cId="504875758" sldId="352"/>
        </pc:sldMkLst>
      </pc:sldChg>
      <pc:sldChg chg="add">
        <pc:chgData name="Garfield Murden" userId="060d81a4-3396-43f0-b961-d88e364970e7" providerId="ADAL" clId="{CF3BA77B-07EF-450B-B429-5273B4B0D99B}" dt="2023-05-25T21:34:45.380" v="1"/>
        <pc:sldMkLst>
          <pc:docMk/>
          <pc:sldMk cId="1056159289" sldId="353"/>
        </pc:sldMkLst>
      </pc:sldChg>
      <pc:sldChg chg="add">
        <pc:chgData name="Garfield Murden" userId="060d81a4-3396-43f0-b961-d88e364970e7" providerId="ADAL" clId="{CF3BA77B-07EF-450B-B429-5273B4B0D99B}" dt="2023-05-25T21:34:45.380" v="1"/>
        <pc:sldMkLst>
          <pc:docMk/>
          <pc:sldMk cId="2070917139" sldId="354"/>
        </pc:sldMkLst>
      </pc:sldChg>
      <pc:sldChg chg="add">
        <pc:chgData name="Garfield Murden" userId="060d81a4-3396-43f0-b961-d88e364970e7" providerId="ADAL" clId="{CF3BA77B-07EF-450B-B429-5273B4B0D99B}" dt="2023-05-25T21:34:45.380" v="1"/>
        <pc:sldMkLst>
          <pc:docMk/>
          <pc:sldMk cId="2248789227" sldId="355"/>
        </pc:sldMkLst>
      </pc:sldChg>
      <pc:sldChg chg="add">
        <pc:chgData name="Garfield Murden" userId="060d81a4-3396-43f0-b961-d88e364970e7" providerId="ADAL" clId="{CF3BA77B-07EF-450B-B429-5273B4B0D99B}" dt="2023-05-25T21:34:45.380" v="1"/>
        <pc:sldMkLst>
          <pc:docMk/>
          <pc:sldMk cId="2901151436" sldId="356"/>
        </pc:sldMkLst>
      </pc:sldChg>
      <pc:sldChg chg="add">
        <pc:chgData name="Garfield Murden" userId="060d81a4-3396-43f0-b961-d88e364970e7" providerId="ADAL" clId="{CF3BA77B-07EF-450B-B429-5273B4B0D99B}" dt="2023-05-25T21:34:45.380" v="1"/>
        <pc:sldMkLst>
          <pc:docMk/>
          <pc:sldMk cId="110280841" sldId="357"/>
        </pc:sldMkLst>
      </pc:sldChg>
      <pc:sldChg chg="add">
        <pc:chgData name="Garfield Murden" userId="060d81a4-3396-43f0-b961-d88e364970e7" providerId="ADAL" clId="{CF3BA77B-07EF-450B-B429-5273B4B0D99B}" dt="2023-05-25T21:34:45.380" v="1"/>
        <pc:sldMkLst>
          <pc:docMk/>
          <pc:sldMk cId="1310739669" sldId="358"/>
        </pc:sldMkLst>
      </pc:sldChg>
      <pc:sldChg chg="add">
        <pc:chgData name="Garfield Murden" userId="060d81a4-3396-43f0-b961-d88e364970e7" providerId="ADAL" clId="{CF3BA77B-07EF-450B-B429-5273B4B0D99B}" dt="2023-05-25T21:34:45.380" v="1"/>
        <pc:sldMkLst>
          <pc:docMk/>
          <pc:sldMk cId="160183428" sldId="359"/>
        </pc:sldMkLst>
      </pc:sldChg>
      <pc:sldChg chg="add">
        <pc:chgData name="Garfield Murden" userId="060d81a4-3396-43f0-b961-d88e364970e7" providerId="ADAL" clId="{CF3BA77B-07EF-450B-B429-5273B4B0D99B}" dt="2023-05-25T21:34:45.380" v="1"/>
        <pc:sldMkLst>
          <pc:docMk/>
          <pc:sldMk cId="1914072143" sldId="360"/>
        </pc:sldMkLst>
      </pc:sldChg>
      <pc:sldChg chg="add">
        <pc:chgData name="Garfield Murden" userId="060d81a4-3396-43f0-b961-d88e364970e7" providerId="ADAL" clId="{CF3BA77B-07EF-450B-B429-5273B4B0D99B}" dt="2023-05-25T21:34:45.380" v="1"/>
        <pc:sldMkLst>
          <pc:docMk/>
          <pc:sldMk cId="3359626610" sldId="361"/>
        </pc:sldMkLst>
      </pc:sldChg>
      <pc:sldChg chg="add">
        <pc:chgData name="Garfield Murden" userId="060d81a4-3396-43f0-b961-d88e364970e7" providerId="ADAL" clId="{CF3BA77B-07EF-450B-B429-5273B4B0D99B}" dt="2023-05-25T21:34:45.380" v="1"/>
        <pc:sldMkLst>
          <pc:docMk/>
          <pc:sldMk cId="2081811492" sldId="362"/>
        </pc:sldMkLst>
      </pc:sldChg>
      <pc:sldChg chg="add">
        <pc:chgData name="Garfield Murden" userId="060d81a4-3396-43f0-b961-d88e364970e7" providerId="ADAL" clId="{CF3BA77B-07EF-450B-B429-5273B4B0D99B}" dt="2023-05-25T21:34:45.380" v="1"/>
        <pc:sldMkLst>
          <pc:docMk/>
          <pc:sldMk cId="2637811943" sldId="3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78BE0-777A-4BBF-9C92-1FB7392B6317}" type="datetimeFigureOut">
              <a:rPr lang="en-US" smtClean="0"/>
              <a:t>5/25/2023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12C43-3F04-40D9-8230-F7D37C3A88CE}" type="slidenum">
              <a:rPr lang="en-US" smtClean="0"/>
              <a:t>‹#›</a:t>
            </a:fld>
            <a:endParaRPr lang="en-US"/>
          </a:p>
        </p:txBody>
      </p:sp>
    </p:spTree>
    <p:extLst>
      <p:ext uri="{BB962C8B-B14F-4D97-AF65-F5344CB8AC3E}">
        <p14:creationId xmlns:p14="http://schemas.microsoft.com/office/powerpoint/2010/main" val="3259631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ami.org/mhstat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hs.umich.edu/exercis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uhs.umich.edu/mindfulness" TargetMode="External"/><Relationship Id="rId5" Type="http://schemas.openxmlformats.org/officeDocument/2006/relationships/hyperlink" Target="https://uhs.umich.edu/oneminute" TargetMode="External"/><Relationship Id="rId4" Type="http://schemas.openxmlformats.org/officeDocument/2006/relationships/hyperlink" Target="https://uhs.umich.edu/sleep"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psychologytoday.com/us/basics/pandas" TargetMode="External"/><Relationship Id="rId3" Type="http://schemas.openxmlformats.org/officeDocument/2006/relationships/hyperlink" Target="https://www.psychologytoday.com/us/blog/social-health/202102/5-ways-create-culture-connection-remote-workers" TargetMode="External"/><Relationship Id="rId7" Type="http://schemas.openxmlformats.org/officeDocument/2006/relationships/hyperlink" Target="https://www.psychologytoday.com/us/basics/empathy"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psychologytoday.com/us/basics/anxiety" TargetMode="External"/><Relationship Id="rId11" Type="http://schemas.openxmlformats.org/officeDocument/2006/relationships/hyperlink" Target="https://www.psychologytoday.com/us/basics/authenticity" TargetMode="External"/><Relationship Id="rId5" Type="http://schemas.openxmlformats.org/officeDocument/2006/relationships/hyperlink" Target="https://www.psychologytoday.com/us/basics/depression" TargetMode="External"/><Relationship Id="rId10" Type="http://schemas.openxmlformats.org/officeDocument/2006/relationships/hyperlink" Target="https://www.psychologytoday.com/us/basics/friends" TargetMode="External"/><Relationship Id="rId4" Type="http://schemas.openxmlformats.org/officeDocument/2006/relationships/hyperlink" Target="https://www.psychologytoday.com/us/basics/loneliness" TargetMode="External"/><Relationship Id="rId9" Type="http://schemas.openxmlformats.org/officeDocument/2006/relationships/hyperlink" Target="http://perpus.univpancasila.ac.id/repository/EBUPT180666.pdf#page=256"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imh.nih.gov/health/publications/children-and-mental-health"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couting.org/health-and-safety/safety-moments/transporting-scouts-safel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entalhealthfirstaid.org/2020/03/how-to-care-for-yourself-while-practicing-physical-distanc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8E90177-C643-4A84-8C5C-948D67C613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57DD5197-D33C-457E-9171-81569D5C25B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US" altLang="en-US">
              <a:ea typeface="ＭＳ Ｐゴシック" pitchFamily="34" charset="-128"/>
            </a:endParaRPr>
          </a:p>
        </p:txBody>
      </p:sp>
      <p:sp>
        <p:nvSpPr>
          <p:cNvPr id="7172" name="Slide Number Placeholder 3">
            <a:extLst>
              <a:ext uri="{FF2B5EF4-FFF2-40B4-BE49-F238E27FC236}">
                <a16:creationId xmlns:a16="http://schemas.microsoft.com/office/drawing/2014/main" id="{DF72755F-D797-4045-83AA-DDC69F82B807}"/>
              </a:ext>
            </a:extLst>
          </p:cNvPr>
          <p:cNvSpPr txBox="1">
            <a:spLocks noGrp="1"/>
          </p:cNvSpPr>
          <p:nvPr/>
        </p:nvSpPr>
        <p:spPr bwMode="auto">
          <a:xfrm>
            <a:off x="4022725" y="8770938"/>
            <a:ext cx="3078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2" tIns="46671" rIns="93342" bIns="4667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0324143-2B53-464B-ACCF-D95AD50EDEB6}" type="slidenum">
              <a:rPr lang="en-US" altLang="en-US">
                <a:ea typeface="MS PGothic" panose="020B0600070205080204" pitchFamily="34" charset="-128"/>
              </a:rPr>
              <a:pPr algn="r" eaLnBrk="1" hangingPunct="1">
                <a:spcBef>
                  <a:spcPct val="0"/>
                </a:spcBef>
              </a:pPr>
              <a:t>1</a:t>
            </a:fld>
            <a:endParaRPr lang="en-US" altLang="en-US">
              <a:ea typeface="MS PGothic" panose="020B0600070205080204" pitchFamily="34" charset="-128"/>
            </a:endParaRPr>
          </a:p>
        </p:txBody>
      </p:sp>
    </p:spTree>
    <p:extLst>
      <p:ext uri="{BB962C8B-B14F-4D97-AF65-F5344CB8AC3E}">
        <p14:creationId xmlns:p14="http://schemas.microsoft.com/office/powerpoint/2010/main" val="1994400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May is Mental Health Awareness Month</a:t>
            </a:r>
          </a:p>
          <a:p>
            <a:r>
              <a:rPr lang="en-US" b="0" i="0" dirty="0">
                <a:solidFill>
                  <a:schemeClr val="tx1"/>
                </a:solidFill>
                <a:effectLst/>
                <a:latin typeface="+mn-lt"/>
              </a:rPr>
              <a:t>The mission of the Boy Scouts of America is in its simplest form – to prepare young people for life. So how can we help prepare Scouts mentally for the challenges they face now and in the future?</a:t>
            </a:r>
            <a:endParaRPr lang="en-US" dirty="0">
              <a:solidFill>
                <a:schemeClr val="tx1"/>
              </a:solidFill>
              <a:latin typeface="+mn-lt"/>
            </a:endParaRPr>
          </a:p>
          <a:p>
            <a:endParaRPr lang="en-US" dirty="0">
              <a:solidFill>
                <a:schemeClr val="tx1"/>
              </a:solidFill>
              <a:latin typeface="+mn-lt"/>
            </a:endParaRPr>
          </a:p>
          <a:p>
            <a:r>
              <a:rPr lang="en-US" dirty="0">
                <a:solidFill>
                  <a:schemeClr val="tx1"/>
                </a:solidFill>
                <a:latin typeface="+mn-lt"/>
              </a:rPr>
              <a:t>According to data gathered by the American Camp Association, youth mental health incidents at accredited camps have increased substantially over the last decade. Youth at BSA camps are not immune from this trend. BSA believes that MESH is an important and evolving issue. </a:t>
            </a:r>
          </a:p>
          <a:p>
            <a:pPr defTabSz="942289">
              <a:defRPr/>
            </a:pPr>
            <a:r>
              <a:rPr lang="en-US" dirty="0">
                <a:solidFill>
                  <a:schemeClr val="tx1"/>
                </a:solidFill>
                <a:latin typeface="+mn-lt"/>
              </a:rPr>
              <a:t>It may not seem like mental health concerns share much with other kinds of special needs and disabilities, but many neurodiverse diagnoses, such as autism, also have co-occurring mental health issues. In addition, techniques for supporting a Scout with a mental health concerns are also useful in other situations. </a:t>
            </a: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16</a:t>
            </a:fld>
            <a:endParaRPr lang="en-US"/>
          </a:p>
        </p:txBody>
      </p:sp>
    </p:spTree>
    <p:extLst>
      <p:ext uri="{BB962C8B-B14F-4D97-AF65-F5344CB8AC3E}">
        <p14:creationId xmlns:p14="http://schemas.microsoft.com/office/powerpoint/2010/main" val="1330445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Anxiety, depression, and other mental health[2] disorders affect both youth and adults. At the outset, we need to recognize that Scouting volunteers generally lack the expertise to work youth with these conditions. Also, We are not here to diagnose or provide treatment. </a:t>
            </a:r>
          </a:p>
          <a:p>
            <a:pPr marL="176679" indent="-176679" fontAlgn="base">
              <a:buFont typeface="Arial" panose="020B0604020202020204" pitchFamily="34" charset="0"/>
              <a:buChar char="•"/>
            </a:pPr>
            <a:r>
              <a:rPr lang="en-US" b="1" i="0" u="sng" dirty="0">
                <a:solidFill>
                  <a:schemeClr val="tx1"/>
                </a:solidFill>
                <a:effectLst/>
                <a:latin typeface="+mn-lt"/>
                <a:hlinkClick r:id="rId3">
                  <a:extLst>
                    <a:ext uri="{A12FA001-AC4F-418D-AE19-62706E023703}">
                      <ahyp:hlinkClr xmlns:ahyp="http://schemas.microsoft.com/office/drawing/2018/hyperlinkcolor" val="tx"/>
                    </a:ext>
                  </a:extLst>
                </a:hlinkClick>
              </a:rPr>
              <a:t>One</a:t>
            </a:r>
            <a:r>
              <a:rPr lang="en-US" b="0" i="0" dirty="0">
                <a:solidFill>
                  <a:schemeClr val="tx1"/>
                </a:solidFill>
                <a:effectLst/>
                <a:latin typeface="+mn-lt"/>
              </a:rPr>
              <a:t> in six U.S. youth aged 6-17 experience a mental health disorder each year.</a:t>
            </a:r>
          </a:p>
          <a:p>
            <a:pPr marL="176679" indent="-176679" fontAlgn="base">
              <a:buFont typeface="Arial" panose="020B0604020202020204" pitchFamily="34" charset="0"/>
              <a:buChar char="•"/>
            </a:pPr>
            <a:r>
              <a:rPr lang="en-US" b="1" i="0" u="sng" dirty="0">
                <a:solidFill>
                  <a:schemeClr val="tx1"/>
                </a:solidFill>
                <a:effectLst/>
                <a:latin typeface="+mn-lt"/>
                <a:hlinkClick r:id="rId3">
                  <a:extLst>
                    <a:ext uri="{A12FA001-AC4F-418D-AE19-62706E023703}">
                      <ahyp:hlinkClr xmlns:ahyp="http://schemas.microsoft.com/office/drawing/2018/hyperlinkcolor" val="tx"/>
                    </a:ext>
                  </a:extLst>
                </a:hlinkClick>
              </a:rPr>
              <a:t>Half</a:t>
            </a:r>
            <a:r>
              <a:rPr lang="en-US" b="0" i="0" dirty="0">
                <a:solidFill>
                  <a:schemeClr val="tx1"/>
                </a:solidFill>
                <a:effectLst/>
                <a:latin typeface="+mn-lt"/>
              </a:rPr>
              <a:t> of all lifetime mental illness begins by age 14, and 75% by age 24.</a:t>
            </a: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17</a:t>
            </a:fld>
            <a:endParaRPr lang="en-US"/>
          </a:p>
        </p:txBody>
      </p:sp>
    </p:spTree>
    <p:extLst>
      <p:ext uri="{BB962C8B-B14F-4D97-AF65-F5344CB8AC3E}">
        <p14:creationId xmlns:p14="http://schemas.microsoft.com/office/powerpoint/2010/main" val="1273349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chemeClr val="tx1"/>
                </a:solidFill>
                <a:effectLst/>
                <a:latin typeface="+mn-lt"/>
              </a:rPr>
              <a:t>The World Health Organization defines Mental health as a state of mental well-being that enables people to cope with the stresses of life, realize their abilities, learn well and work well, and contribute to their community. It is an integral component of health and well-being that underpins our individual and collective abilities to make decisions, build relationships and shape the world we live in. Mental health is crucial to personal, community and socio-economic development.</a:t>
            </a:r>
          </a:p>
          <a:p>
            <a:pPr algn="l"/>
            <a:r>
              <a:rPr lang="en-US" b="0" i="0" dirty="0">
                <a:solidFill>
                  <a:schemeClr val="tx1"/>
                </a:solidFill>
                <a:effectLst/>
                <a:latin typeface="+mn-lt"/>
              </a:rPr>
              <a:t>Mental health is more than the absence of mental disorders. It exists on a complex continuum, which is experienced differently from one person to the next, with varying degrees of difficulty and distress and potentially very different social and clinical outcomes.</a:t>
            </a:r>
          </a:p>
          <a:p>
            <a:pPr algn="l"/>
            <a:r>
              <a:rPr lang="en-US" b="0" i="0" dirty="0">
                <a:solidFill>
                  <a:schemeClr val="tx1"/>
                </a:solidFill>
                <a:effectLst/>
                <a:latin typeface="+mn-lt"/>
              </a:rPr>
              <a:t>Mental health conditions include mental disorders and psychosocial disabilities as well as other mental states associated with significant distress, impairment in functioning, or risk of self-harm. People with mental health conditions are more likely to experience lower levels of mental well-being, but this is not always or necessarily the case.</a:t>
            </a: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18</a:t>
            </a:fld>
            <a:endParaRPr lang="en-US"/>
          </a:p>
        </p:txBody>
      </p:sp>
    </p:spTree>
    <p:extLst>
      <p:ext uri="{BB962C8B-B14F-4D97-AF65-F5344CB8AC3E}">
        <p14:creationId xmlns:p14="http://schemas.microsoft.com/office/powerpoint/2010/main" val="912014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more in-depth overview specific to anxiety and depressions and other mental health concerns, please refer to Module J of the Inclusion Toolbox. </a:t>
            </a:r>
          </a:p>
          <a:p>
            <a:r>
              <a:rPr lang="en-US" dirty="0"/>
              <a:t>The primary purpose of this module is to help recognize when a Scout may be struggling, how you can support the Scout, and when these struggles are a cause for concern. That way you know when to turn to family members and professionals to assist the Scout with his or her immediate needs.</a:t>
            </a: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19</a:t>
            </a:fld>
            <a:endParaRPr lang="en-US"/>
          </a:p>
        </p:txBody>
      </p:sp>
    </p:spTree>
    <p:extLst>
      <p:ext uri="{BB962C8B-B14F-4D97-AF65-F5344CB8AC3E}">
        <p14:creationId xmlns:p14="http://schemas.microsoft.com/office/powerpoint/2010/main" val="3087549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dirty="0">
                <a:solidFill>
                  <a:schemeClr val="tx1"/>
                </a:solidFill>
                <a:effectLst/>
                <a:latin typeface="+mn-lt"/>
              </a:rPr>
              <a:t>Try these tips to keep your balance, or re-balance yourself.*</a:t>
            </a:r>
          </a:p>
          <a:p>
            <a:pPr algn="l"/>
            <a:r>
              <a:rPr lang="en-US" b="0" i="0" u="none" dirty="0">
                <a:solidFill>
                  <a:schemeClr val="tx1"/>
                </a:solidFill>
                <a:effectLst/>
                <a:latin typeface="+mn-lt"/>
              </a:rPr>
              <a:t>1. Value yourself:</a:t>
            </a:r>
          </a:p>
          <a:p>
            <a:pPr algn="l"/>
            <a:r>
              <a:rPr lang="en-US" b="0" i="0" u="none" dirty="0">
                <a:solidFill>
                  <a:schemeClr val="tx1"/>
                </a:solidFill>
                <a:effectLst/>
                <a:latin typeface="+mn-lt"/>
              </a:rPr>
              <a:t>Treat yourself with kindness and respect, and avoid self-criticism. Make time for your hobbies and favorite projects, or broaden your horizons. Do a daily crossword puzzle, plant a garden, take dance lessons, learn to play an instrument or become fluent in another language.</a:t>
            </a:r>
          </a:p>
          <a:p>
            <a:pPr algn="l"/>
            <a:r>
              <a:rPr lang="en-US" b="0" i="0" u="none" dirty="0">
                <a:solidFill>
                  <a:schemeClr val="tx1"/>
                </a:solidFill>
                <a:effectLst/>
                <a:latin typeface="+mn-lt"/>
              </a:rPr>
              <a:t>2. Take care of your body:</a:t>
            </a:r>
          </a:p>
          <a:p>
            <a:pPr algn="l"/>
            <a:r>
              <a:rPr lang="en-US" b="0" i="0" u="none" dirty="0">
                <a:solidFill>
                  <a:schemeClr val="tx1"/>
                </a:solidFill>
                <a:effectLst/>
                <a:latin typeface="+mn-lt"/>
              </a:rPr>
              <a:t>Taking care of yourself physically can improve your mental health. Be sure to:</a:t>
            </a:r>
          </a:p>
          <a:p>
            <a:pPr algn="l">
              <a:buFont typeface="Arial" panose="020B0604020202020204" pitchFamily="34" charset="0"/>
              <a:buChar char="•"/>
            </a:pPr>
            <a:r>
              <a:rPr lang="en-US" b="0" i="0" u="none" dirty="0">
                <a:solidFill>
                  <a:schemeClr val="tx1"/>
                </a:solidFill>
                <a:effectLst/>
                <a:latin typeface="+mn-lt"/>
              </a:rPr>
              <a:t>Eat nutritious meals</a:t>
            </a:r>
          </a:p>
          <a:p>
            <a:pPr algn="l">
              <a:buFont typeface="Arial" panose="020B0604020202020204" pitchFamily="34" charset="0"/>
              <a:buChar char="•"/>
            </a:pPr>
            <a:r>
              <a:rPr lang="en-US" b="0" i="0" u="none" dirty="0">
                <a:solidFill>
                  <a:schemeClr val="tx1"/>
                </a:solidFill>
                <a:effectLst/>
                <a:latin typeface="+mn-lt"/>
              </a:rPr>
              <a:t>Avoid smoking and vaping</a:t>
            </a:r>
          </a:p>
          <a:p>
            <a:pPr algn="l">
              <a:buFont typeface="Arial" panose="020B0604020202020204" pitchFamily="34" charset="0"/>
              <a:buChar char="•"/>
            </a:pPr>
            <a:r>
              <a:rPr lang="en-US" b="0" i="0" u="none" dirty="0">
                <a:solidFill>
                  <a:schemeClr val="tx1"/>
                </a:solidFill>
                <a:effectLst/>
                <a:latin typeface="+mn-lt"/>
              </a:rPr>
              <a:t>Drink plenty of water</a:t>
            </a:r>
          </a:p>
          <a:p>
            <a:pPr algn="l">
              <a:buFont typeface="Arial" panose="020B0604020202020204" pitchFamily="34" charset="0"/>
              <a:buChar char="•"/>
            </a:pPr>
            <a:r>
              <a:rPr lang="en-US"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Exercise</a:t>
            </a:r>
            <a:r>
              <a:rPr lang="en-US" b="0" i="0" u="none" dirty="0">
                <a:solidFill>
                  <a:schemeClr val="tx1"/>
                </a:solidFill>
                <a:effectLst/>
                <a:latin typeface="+mn-lt"/>
              </a:rPr>
              <a:t>, which helps decrease depression and anxiety and improve moods</a:t>
            </a:r>
          </a:p>
          <a:p>
            <a:pPr algn="l">
              <a:buFont typeface="Arial" panose="020B0604020202020204" pitchFamily="34" charset="0"/>
              <a:buChar char="•"/>
            </a:pPr>
            <a:r>
              <a:rPr lang="en-US" b="0" i="0" u="none" dirty="0">
                <a:solidFill>
                  <a:schemeClr val="tx1"/>
                </a:solidFill>
                <a:effectLst/>
                <a:latin typeface="+mn-lt"/>
              </a:rPr>
              <a:t>Get enough </a:t>
            </a:r>
            <a:r>
              <a:rPr lang="en-US"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sleep</a:t>
            </a:r>
            <a:r>
              <a:rPr lang="en-US" b="0" i="0" u="none" dirty="0">
                <a:solidFill>
                  <a:schemeClr val="tx1"/>
                </a:solidFill>
                <a:effectLst/>
                <a:latin typeface="+mn-lt"/>
              </a:rPr>
              <a:t>. Researchers believe that lack of sleep contributes to a high rate of depression in college students. </a:t>
            </a:r>
          </a:p>
          <a:p>
            <a:pPr algn="l"/>
            <a:r>
              <a:rPr lang="en-US" b="0" i="0" u="none" dirty="0">
                <a:solidFill>
                  <a:schemeClr val="tx1"/>
                </a:solidFill>
                <a:effectLst/>
                <a:latin typeface="+mn-lt"/>
              </a:rPr>
              <a:t>3. Surround yourself with good people:</a:t>
            </a:r>
          </a:p>
          <a:p>
            <a:pPr algn="l"/>
            <a:r>
              <a:rPr lang="en-US" b="0" i="0" u="none" dirty="0">
                <a:solidFill>
                  <a:schemeClr val="tx1"/>
                </a:solidFill>
                <a:effectLst/>
                <a:latin typeface="+mn-lt"/>
              </a:rPr>
              <a:t>People with strong family or social connections are generally healthier than those who lack a support network. Make plans with supportive family members and friends, or seek out activities where you can meet new people, such as a club, class or support group.</a:t>
            </a:r>
          </a:p>
          <a:p>
            <a:pPr algn="l"/>
            <a:r>
              <a:rPr lang="en-US" b="0" i="0" u="none" dirty="0">
                <a:solidFill>
                  <a:schemeClr val="tx1"/>
                </a:solidFill>
                <a:effectLst/>
                <a:latin typeface="+mn-lt"/>
              </a:rPr>
              <a:t>4. Give yourself:</a:t>
            </a:r>
          </a:p>
          <a:p>
            <a:pPr algn="l"/>
            <a:r>
              <a:rPr lang="en-US" b="0" i="0" u="none" dirty="0">
                <a:solidFill>
                  <a:schemeClr val="tx1"/>
                </a:solidFill>
                <a:effectLst/>
                <a:latin typeface="+mn-lt"/>
              </a:rPr>
              <a:t>Volunteer your time and energy to help someone else. You'll feel good about doing something tangible to help someone in need — and it's a great way to meet new people. </a:t>
            </a:r>
          </a:p>
          <a:p>
            <a:pPr algn="l"/>
            <a:r>
              <a:rPr lang="en-US" b="0" i="0" u="none" dirty="0">
                <a:solidFill>
                  <a:schemeClr val="tx1"/>
                </a:solidFill>
                <a:effectLst/>
                <a:latin typeface="+mn-lt"/>
              </a:rPr>
              <a:t>5. Learn how to deal with stress:</a:t>
            </a:r>
          </a:p>
          <a:p>
            <a:pPr algn="l"/>
            <a:r>
              <a:rPr lang="en-US" b="0" i="0" u="none" dirty="0">
                <a:solidFill>
                  <a:schemeClr val="tx1"/>
                </a:solidFill>
                <a:effectLst/>
                <a:latin typeface="+mn-lt"/>
              </a:rPr>
              <a:t>Like it or not, stress is a part of life. Practice good coping skills: Try </a:t>
            </a:r>
            <a:r>
              <a:rPr lang="en-US"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One-Minute Stress Strategies</a:t>
            </a:r>
            <a:r>
              <a:rPr lang="en-US" b="0" i="0" u="none" dirty="0">
                <a:solidFill>
                  <a:schemeClr val="tx1"/>
                </a:solidFill>
                <a:effectLst/>
                <a:latin typeface="+mn-lt"/>
              </a:rPr>
              <a:t>, do Tai Chi, exercise, take a nature walk, play with your pet or try journal writing as a stress reducer. Also, remember to smile and see the humor in life. Research shows that laughter can boost your immune system, ease pain, relax your body and reduce stress.</a:t>
            </a:r>
          </a:p>
          <a:p>
            <a:pPr algn="l"/>
            <a:r>
              <a:rPr lang="en-US" b="0" i="0" u="none" dirty="0">
                <a:solidFill>
                  <a:schemeClr val="tx1"/>
                </a:solidFill>
                <a:effectLst/>
                <a:latin typeface="+mn-lt"/>
              </a:rPr>
              <a:t>6. Quiet your mind:</a:t>
            </a:r>
          </a:p>
          <a:p>
            <a:pPr algn="l"/>
            <a:r>
              <a:rPr lang="en-US" b="0" i="0" u="none" dirty="0">
                <a:solidFill>
                  <a:schemeClr val="tx1"/>
                </a:solidFill>
                <a:effectLst/>
                <a:latin typeface="+mn-lt"/>
              </a:rPr>
              <a:t>Try meditating, </a:t>
            </a:r>
            <a:r>
              <a:rPr lang="en-US"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Mindfulness</a:t>
            </a:r>
            <a:r>
              <a:rPr lang="en-US" b="0" i="0" u="none" dirty="0">
                <a:solidFill>
                  <a:schemeClr val="tx1"/>
                </a:solidFill>
                <a:effectLst/>
                <a:latin typeface="+mn-lt"/>
              </a:rPr>
              <a:t> and/or prayer. Relaxation exercises and prayer can improve your state of mind and outlook on life. In fact, research shows that meditation may help you feel calm and enhance the effects of therapy. </a:t>
            </a:r>
          </a:p>
          <a:p>
            <a:pPr algn="l"/>
            <a:r>
              <a:rPr lang="en-US" b="0" i="0" u="none" dirty="0">
                <a:solidFill>
                  <a:schemeClr val="tx1"/>
                </a:solidFill>
                <a:effectLst/>
                <a:latin typeface="+mn-lt"/>
              </a:rPr>
              <a:t>7. Set realistic goals: SMART goals (Specific, Measurable, Attainable, Relevant and Timely)</a:t>
            </a:r>
          </a:p>
          <a:p>
            <a:pPr algn="l"/>
            <a:r>
              <a:rPr lang="en-US" b="0" i="0" u="none" dirty="0">
                <a:solidFill>
                  <a:schemeClr val="tx1"/>
                </a:solidFill>
                <a:effectLst/>
                <a:latin typeface="+mn-lt"/>
              </a:rPr>
              <a:t>Decide what you want to achieve academically, professionally and personally, and write down the steps you need to realize your goals. Aim high, but be realistic and don't over-schedule. You'll enjoy a tremendous sense of accomplishment and self-worth as you progress toward your goal. </a:t>
            </a:r>
          </a:p>
          <a:p>
            <a:pPr algn="l"/>
            <a:r>
              <a:rPr lang="en-US" b="0" i="0" u="none" dirty="0">
                <a:solidFill>
                  <a:schemeClr val="tx1"/>
                </a:solidFill>
                <a:effectLst/>
                <a:latin typeface="+mn-lt"/>
              </a:rPr>
              <a:t>8. Break up the monotony:</a:t>
            </a:r>
          </a:p>
          <a:p>
            <a:pPr algn="l"/>
            <a:r>
              <a:rPr lang="en-US" b="0" i="0" u="none" dirty="0">
                <a:solidFill>
                  <a:schemeClr val="tx1"/>
                </a:solidFill>
                <a:effectLst/>
                <a:latin typeface="+mn-lt"/>
              </a:rPr>
              <a:t>Although our routines make us more efficient and enhance our feelings of security and safety, a little change of pace can perk up a tedious schedule. Alter your jogging route, plan a road-trip, take a walk in a different park, hang some new pictures or try a new restaurant. </a:t>
            </a:r>
          </a:p>
          <a:p>
            <a:pPr algn="l"/>
            <a:r>
              <a:rPr lang="en-US" b="0" i="0" u="none" dirty="0">
                <a:solidFill>
                  <a:schemeClr val="tx1"/>
                </a:solidFill>
                <a:effectLst/>
                <a:latin typeface="+mn-lt"/>
              </a:rPr>
              <a:t>9. Avoid alcohol and other drugs:</a:t>
            </a:r>
          </a:p>
          <a:p>
            <a:pPr algn="l"/>
            <a:r>
              <a:rPr lang="en-US" b="0" i="0" u="none" dirty="0">
                <a:solidFill>
                  <a:schemeClr val="tx1"/>
                </a:solidFill>
                <a:effectLst/>
                <a:latin typeface="+mn-lt"/>
              </a:rPr>
              <a:t>Keep alcohol use to a minimum and avoid other drugs. Sometimes people use alcohol and other drugs to "self-medicate" but in reality, alcohol and other drugs only aggravate problems. </a:t>
            </a:r>
          </a:p>
          <a:p>
            <a:pPr algn="l"/>
            <a:r>
              <a:rPr lang="en-US" b="0" i="0" u="none" dirty="0">
                <a:solidFill>
                  <a:schemeClr val="tx1"/>
                </a:solidFill>
                <a:effectLst/>
                <a:latin typeface="+mn-lt"/>
              </a:rPr>
              <a:t>10. Get help when you need it:</a:t>
            </a:r>
          </a:p>
          <a:p>
            <a:pPr algn="l"/>
            <a:r>
              <a:rPr lang="en-US" b="0" i="0" u="none" dirty="0">
                <a:solidFill>
                  <a:schemeClr val="tx1"/>
                </a:solidFill>
                <a:effectLst/>
                <a:latin typeface="+mn-lt"/>
              </a:rPr>
              <a:t>Seeking help is a sign of strength — not a weakness. And it is important to remember that treatment is effective. People who get appropriate care can recover from mental illness and addiction and lead full, rewarding lives. </a:t>
            </a:r>
          </a:p>
          <a:p>
            <a:pPr algn="l"/>
            <a:r>
              <a:rPr lang="en-US" b="0" i="1" u="none" dirty="0">
                <a:solidFill>
                  <a:srgbClr val="333333"/>
                </a:solidFill>
                <a:effectLst/>
                <a:latin typeface="+mn-lt"/>
              </a:rPr>
              <a:t>*Adapted from the National Mental Health Association/National Council for Community Behavioral Healthcare</a:t>
            </a:r>
            <a:endParaRPr lang="en-US" b="0" i="0" u="none" dirty="0">
              <a:solidFill>
                <a:srgbClr val="333333"/>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20</a:t>
            </a:fld>
            <a:endParaRPr lang="en-US"/>
          </a:p>
        </p:txBody>
      </p:sp>
    </p:spTree>
    <p:extLst>
      <p:ext uri="{BB962C8B-B14F-4D97-AF65-F5344CB8AC3E}">
        <p14:creationId xmlns:p14="http://schemas.microsoft.com/office/powerpoint/2010/main" val="1604233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effectLst/>
                <a:latin typeface="+mn-lt"/>
              </a:rPr>
              <a:t>Emotional health is about how we feel about ourselves, how we handle difficult situations, and how we acknowledge both our own and other people’s feelings.</a:t>
            </a:r>
          </a:p>
          <a:p>
            <a:pPr algn="l"/>
            <a:r>
              <a:rPr lang="en-US" sz="1200" b="0" i="0" dirty="0">
                <a:solidFill>
                  <a:schemeClr val="tx1"/>
                </a:solidFill>
                <a:effectLst/>
                <a:latin typeface="+mn-lt"/>
              </a:rPr>
              <a:t>The definition of emotional health is pretty much the same as the definition of </a:t>
            </a:r>
            <a:r>
              <a:rPr lang="en-US" sz="1200" b="0" i="1" dirty="0">
                <a:solidFill>
                  <a:schemeClr val="tx1"/>
                </a:solidFill>
                <a:effectLst/>
                <a:latin typeface="+mn-lt"/>
              </a:rPr>
              <a:t>emotional well-being</a:t>
            </a:r>
            <a:r>
              <a:rPr lang="en-US" sz="1200" b="0" i="0" dirty="0">
                <a:solidFill>
                  <a:schemeClr val="tx1"/>
                </a:solidFill>
                <a:effectLst/>
                <a:latin typeface="+mn-lt"/>
              </a:rPr>
              <a:t>. It’s what helps you not just survive but also heal when you’re faced with difficult times in life and thrive overall. Emotional wellness or health is an essential component if you want your everyday life to feel whole and balanced.</a:t>
            </a:r>
          </a:p>
          <a:p>
            <a:pPr algn="l"/>
            <a:endParaRPr lang="en-US" sz="1200" b="0" i="0" dirty="0">
              <a:solidFill>
                <a:schemeClr val="tx1"/>
              </a:solidFill>
              <a:effectLst/>
              <a:latin typeface="+mn-lt"/>
            </a:endParaRPr>
          </a:p>
          <a:p>
            <a:pPr algn="l"/>
            <a:r>
              <a:rPr lang="en-US" sz="1200" b="0" i="0" dirty="0">
                <a:solidFill>
                  <a:schemeClr val="tx1"/>
                </a:solidFill>
                <a:effectLst/>
                <a:latin typeface="+mn-lt"/>
              </a:rPr>
              <a:t>Emotional health is a person’s ability to accept and manage feelings through challenge and change. Someone who is emotionally healthy can allow their emotions to be digestible. The mundane hassles of daily life offer opportunities to practice responses, rather than reactions to allow emotional health to flourish.</a:t>
            </a:r>
          </a:p>
          <a:p>
            <a:pPr algn="l"/>
            <a:r>
              <a:rPr lang="en-US" sz="1200" b="0" i="0" dirty="0">
                <a:solidFill>
                  <a:schemeClr val="tx1"/>
                </a:solidFill>
                <a:effectLst/>
                <a:latin typeface="+mn-lt"/>
              </a:rPr>
              <a:t>Emotional health includes both emotional intelligence and emotional regulation. </a:t>
            </a:r>
          </a:p>
          <a:p>
            <a:pPr algn="l"/>
            <a:endParaRPr lang="en-US" b="0" i="0" dirty="0">
              <a:solidFill>
                <a:srgbClr val="333333"/>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21</a:t>
            </a:fld>
            <a:endParaRPr lang="en-US"/>
          </a:p>
        </p:txBody>
      </p:sp>
    </p:spTree>
    <p:extLst>
      <p:ext uri="{BB962C8B-B14F-4D97-AF65-F5344CB8AC3E}">
        <p14:creationId xmlns:p14="http://schemas.microsoft.com/office/powerpoint/2010/main" val="3386748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effectLst/>
                <a:latin typeface="+mn-lt"/>
              </a:rPr>
              <a:t>Resilience: People who are emotionally well, experts say, have fewer negative emotions and can bounce back from difficulties faster. This quality is called resilience. Learning healthy ways to cope and how to draw from resources in your community can help you build resilience.</a:t>
            </a:r>
          </a:p>
          <a:p>
            <a:pPr algn="l"/>
            <a:endParaRPr lang="en-US" sz="1200" b="0" i="0" dirty="0">
              <a:solidFill>
                <a:schemeClr val="tx1"/>
              </a:solidFill>
              <a:effectLst/>
              <a:latin typeface="+mn-lt"/>
            </a:endParaRPr>
          </a:p>
          <a:p>
            <a:pPr algn="l"/>
            <a:r>
              <a:rPr lang="en-US" sz="1200" b="0" i="0" dirty="0">
                <a:solidFill>
                  <a:schemeClr val="tx1"/>
                </a:solidFill>
                <a:effectLst/>
                <a:latin typeface="+mn-lt"/>
              </a:rPr>
              <a:t>Stress: Everyone feels stressed from time to time. Stress can give you a rush of energy when it’s needed most. But if stress lasts a long time—a condition known as chronic stress—those “high-alert” changes become harmful rather than helpful. Learning healthy ways to cope with stress can also boost your resilience.</a:t>
            </a:r>
          </a:p>
          <a:p>
            <a:pPr algn="l"/>
            <a:endParaRPr lang="en-US" sz="1200" b="0" i="0" dirty="0">
              <a:solidFill>
                <a:schemeClr val="tx1"/>
              </a:solidFill>
              <a:effectLst/>
              <a:latin typeface="+mn-lt"/>
            </a:endParaRPr>
          </a:p>
          <a:p>
            <a:pPr algn="l"/>
            <a:r>
              <a:rPr lang="en-US" sz="1200" b="0" i="0" dirty="0">
                <a:solidFill>
                  <a:schemeClr val="tx1"/>
                </a:solidFill>
                <a:effectLst/>
                <a:latin typeface="+mn-lt"/>
              </a:rPr>
              <a:t>Sleep: To fit in everything we want to do in our day, we often sacrifice sleep. But sleep affects both mental and physical health. It’s vital to your well-being. When you’re tired, you can’t function at your best. Sleep helps you think more clearly, have quicker reflexes, and focus better. Take steps to make sure you regularly get a good night’s sleep. </a:t>
            </a:r>
          </a:p>
          <a:p>
            <a:pPr algn="l"/>
            <a:endParaRPr lang="en-US" sz="1200" b="0" i="0" dirty="0">
              <a:solidFill>
                <a:schemeClr val="tx1"/>
              </a:solidFill>
              <a:effectLst/>
              <a:latin typeface="+mn-lt"/>
            </a:endParaRPr>
          </a:p>
          <a:p>
            <a:pPr algn="l"/>
            <a:r>
              <a:rPr lang="en-US" sz="1200" b="0" i="0" dirty="0">
                <a:solidFill>
                  <a:schemeClr val="tx1"/>
                </a:solidFill>
                <a:effectLst/>
                <a:latin typeface="+mn-lt"/>
              </a:rPr>
              <a:t>Social Connections: Social connections might help protect health and lengthen life. Scientists are finding that our links to others can have powerful effects on our health—both emotionally and physically. Whether with romantic partners, family, friends, neighbors, or others, social connections can influence our biology and well-being. </a:t>
            </a:r>
          </a:p>
          <a:p>
            <a:pPr algn="l"/>
            <a:endParaRPr lang="en-US" sz="1200" b="0" i="0" dirty="0">
              <a:solidFill>
                <a:schemeClr val="tx1"/>
              </a:solidFill>
              <a:effectLst/>
              <a:latin typeface="+mn-lt"/>
            </a:endParaRPr>
          </a:p>
          <a:p>
            <a:pPr algn="l"/>
            <a:r>
              <a:rPr lang="en-US" sz="1200" b="0" i="0" dirty="0">
                <a:solidFill>
                  <a:schemeClr val="tx1"/>
                </a:solidFill>
                <a:effectLst/>
                <a:latin typeface="+mn-lt"/>
              </a:rPr>
              <a:t>Cope with loss When someone you love dies, your world changes. There is no right or wrong way to mourn. Although the death of a loved one can feel overwhelming, most people can make it through the grieving process with the support of family and friends. Learn healthy ways to help you through difficult times. </a:t>
            </a:r>
          </a:p>
          <a:p>
            <a:pPr algn="l"/>
            <a:endParaRPr lang="en-US" sz="1200" b="0" i="0" dirty="0">
              <a:solidFill>
                <a:schemeClr val="tx1"/>
              </a:solidFill>
              <a:effectLst/>
              <a:latin typeface="+mn-lt"/>
            </a:endParaRPr>
          </a:p>
          <a:p>
            <a:pPr algn="l"/>
            <a:r>
              <a:rPr lang="en-US" sz="1200" b="0" i="0" dirty="0">
                <a:solidFill>
                  <a:schemeClr val="tx1"/>
                </a:solidFill>
                <a:effectLst/>
                <a:latin typeface="+mn-lt"/>
              </a:rPr>
              <a:t>Mindfulness: The concept of mindfulness is simple. This ancient practice is about being completely aware of what’s happening in the present—of all that’s going on inside and all that’s happening around you. It means not living your life on “autopilot.” Becoming a more mindful person requires commitment and practice. You can find some tips to help you get started on our resource slide sited as emotional wellness.</a:t>
            </a:r>
          </a:p>
          <a:p>
            <a:r>
              <a:rPr lang="en-US" sz="1200" dirty="0">
                <a:solidFill>
                  <a:schemeClr val="tx1"/>
                </a:solidFill>
                <a:latin typeface="+mn-lt"/>
              </a:rPr>
              <a:t>https://www.nih.gov/sites/default/files/health-info/wellness-toolkits/emotional-wellness-checklist-2022-7.pdf</a:t>
            </a:r>
          </a:p>
        </p:txBody>
      </p:sp>
      <p:sp>
        <p:nvSpPr>
          <p:cNvPr id="4" name="Slide Number Placeholder 3"/>
          <p:cNvSpPr>
            <a:spLocks noGrp="1"/>
          </p:cNvSpPr>
          <p:nvPr>
            <p:ph type="sldNum" sz="quarter" idx="5"/>
          </p:nvPr>
        </p:nvSpPr>
        <p:spPr/>
        <p:txBody>
          <a:bodyPr/>
          <a:lstStyle/>
          <a:p>
            <a:fld id="{69B22C9A-D227-46F9-952D-BC9C5C793121}" type="slidenum">
              <a:rPr lang="en-US" smtClean="0"/>
              <a:t>22</a:t>
            </a:fld>
            <a:endParaRPr lang="en-US"/>
          </a:p>
        </p:txBody>
      </p:sp>
    </p:spTree>
    <p:extLst>
      <p:ext uri="{BB962C8B-B14F-4D97-AF65-F5344CB8AC3E}">
        <p14:creationId xmlns:p14="http://schemas.microsoft.com/office/powerpoint/2010/main" val="766863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2C2D30"/>
                </a:solidFill>
                <a:effectLst/>
                <a:latin typeface="Proxima Nova Regular"/>
              </a:rPr>
              <a:t>Social health</a:t>
            </a:r>
            <a:r>
              <a:rPr lang="en-US" b="0" i="0" dirty="0">
                <a:solidFill>
                  <a:srgbClr val="2C2D30"/>
                </a:solidFill>
                <a:effectLst/>
                <a:latin typeface="Proxima Nova Regular"/>
              </a:rPr>
              <a:t> is the aspect of overall well-being that stems from connection and community. It’s about having close bonds with family and friends, enjoying a sense of belonging to groups, and feeling supported, valued, and loved.</a:t>
            </a:r>
          </a:p>
          <a:p>
            <a:endParaRPr lang="en-US" b="0" i="0" dirty="0">
              <a:solidFill>
                <a:srgbClr val="2C2D30"/>
              </a:solidFill>
              <a:effectLst/>
              <a:latin typeface="Proxima Nova Regular"/>
            </a:endParaRPr>
          </a:p>
          <a:p>
            <a:r>
              <a:rPr lang="en-US" b="0" i="0" dirty="0">
                <a:solidFill>
                  <a:srgbClr val="2C2D30"/>
                </a:solidFill>
                <a:effectLst/>
                <a:latin typeface="Proxima Nova Regular"/>
              </a:rPr>
              <a:t>It’s different from </a:t>
            </a:r>
            <a:r>
              <a:rPr lang="en-US" b="0" i="1" dirty="0">
                <a:solidFill>
                  <a:srgbClr val="2C2D30"/>
                </a:solidFill>
                <a:effectLst/>
                <a:latin typeface="Proxima Nova Regular"/>
              </a:rPr>
              <a:t>mental health</a:t>
            </a:r>
            <a:r>
              <a:rPr lang="en-US" b="0" i="0" dirty="0">
                <a:solidFill>
                  <a:srgbClr val="2C2D30"/>
                </a:solidFill>
                <a:effectLst/>
                <a:latin typeface="Proxima Nova Regular"/>
              </a:rPr>
              <a:t>, which encompasses psychological and emotional well-being and relates to our thoughts and feelings. Social health can both contribute to and be affected by mental health.</a:t>
            </a:r>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23</a:t>
            </a:fld>
            <a:endParaRPr lang="en-US"/>
          </a:p>
        </p:txBody>
      </p:sp>
    </p:spTree>
    <p:extLst>
      <p:ext uri="{BB962C8B-B14F-4D97-AF65-F5344CB8AC3E}">
        <p14:creationId xmlns:p14="http://schemas.microsoft.com/office/powerpoint/2010/main" val="4001032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C2D30"/>
                </a:solidFill>
                <a:effectLst/>
                <a:latin typeface="Proxima Nova Semi Bold"/>
              </a:rPr>
              <a:t>According to Psychology Today they recommend:</a:t>
            </a:r>
          </a:p>
          <a:p>
            <a:pPr algn="l"/>
            <a:endParaRPr lang="en-US" b="0" i="0" dirty="0">
              <a:solidFill>
                <a:srgbClr val="2C2D30"/>
              </a:solidFill>
              <a:effectLst/>
              <a:latin typeface="Proxima Nova Semi Bold"/>
            </a:endParaRPr>
          </a:p>
          <a:p>
            <a:pPr algn="l"/>
            <a:r>
              <a:rPr lang="en-US" b="0" i="0" dirty="0">
                <a:solidFill>
                  <a:srgbClr val="2C2D30"/>
                </a:solidFill>
                <a:effectLst/>
                <a:latin typeface="Proxima Nova Semi Bold"/>
              </a:rPr>
              <a:t>1. Connect with five people each week.</a:t>
            </a:r>
          </a:p>
          <a:p>
            <a:pPr algn="l"/>
            <a:r>
              <a:rPr lang="en-US" b="0" i="0" dirty="0">
                <a:solidFill>
                  <a:srgbClr val="2C2D30"/>
                </a:solidFill>
                <a:effectLst/>
                <a:latin typeface="Proxima Nova Regular"/>
              </a:rPr>
              <a:t>Studies have found that people who connected with at least five people each week were more likely to be happy. This was true for family members and friends, but also </a:t>
            </a:r>
            <a:r>
              <a:rPr lang="en-US" b="0" i="0" u="none" strike="noStrike" dirty="0">
                <a:solidFill>
                  <a:srgbClr val="477BE4"/>
                </a:solidFill>
                <a:effectLst/>
                <a:latin typeface="Proxima Nova Semi Bold"/>
                <a:hlinkClick r:id="rId3"/>
              </a:rPr>
              <a:t>coworkers</a:t>
            </a:r>
            <a:r>
              <a:rPr lang="en-US" b="0" i="0" dirty="0">
                <a:solidFill>
                  <a:srgbClr val="2C2D30"/>
                </a:solidFill>
                <a:effectLst/>
                <a:latin typeface="Proxima Nova Regular"/>
              </a:rPr>
              <a:t>, indicating that meaningful connection can come from a variety of sources. The form of these interactions can vary too; the survey reported that happier people call, text, video chat, write letters, have loved ones over, or go out for a walk or meal with others at least a few times a week.</a:t>
            </a:r>
          </a:p>
          <a:p>
            <a:pPr algn="l"/>
            <a:endParaRPr lang="en-US" b="0" i="0" dirty="0">
              <a:solidFill>
                <a:srgbClr val="2C2D30"/>
              </a:solidFill>
              <a:effectLst/>
              <a:latin typeface="Proxima Nova Regular"/>
            </a:endParaRPr>
          </a:p>
          <a:p>
            <a:pPr algn="l"/>
            <a:r>
              <a:rPr lang="en-US" b="0" i="0" dirty="0">
                <a:solidFill>
                  <a:srgbClr val="2C2D30"/>
                </a:solidFill>
                <a:effectLst/>
                <a:latin typeface="Proxima Nova Semi Bold"/>
              </a:rPr>
              <a:t>2. Talk on the phone for 10 minutes.</a:t>
            </a:r>
          </a:p>
          <a:p>
            <a:pPr algn="l"/>
            <a:r>
              <a:rPr lang="en-US" b="0" i="0" dirty="0">
                <a:solidFill>
                  <a:srgbClr val="2C2D30"/>
                </a:solidFill>
                <a:effectLst/>
                <a:latin typeface="Proxima Nova Regular"/>
              </a:rPr>
              <a:t>While it’s wonderful to spend time with others in person, even brief interactions from far apart can make a meaningful difference. Talking on the phone for 10 minutes 2 to 5 times a week significantly lowered people’s levels of </a:t>
            </a:r>
            <a:r>
              <a:rPr lang="en-US" b="0" i="0" u="none" strike="noStrike" dirty="0">
                <a:solidFill>
                  <a:srgbClr val="2C2D30"/>
                </a:solidFill>
                <a:effectLst/>
                <a:latin typeface="inherit"/>
                <a:hlinkClick r:id="rId4" tooltip="Psychology Today looks at loneliness"/>
              </a:rPr>
              <a:t>loneliness</a:t>
            </a:r>
            <a:r>
              <a:rPr lang="en-US" b="0" i="0" dirty="0">
                <a:solidFill>
                  <a:srgbClr val="2C2D30"/>
                </a:solidFill>
                <a:effectLst/>
                <a:latin typeface="Proxima Nova Regular"/>
              </a:rPr>
              <a:t>, </a:t>
            </a:r>
            <a:r>
              <a:rPr lang="en-US" b="0" i="0" u="none" strike="noStrike" dirty="0">
                <a:solidFill>
                  <a:srgbClr val="2C2D30"/>
                </a:solidFill>
                <a:effectLst/>
                <a:latin typeface="inherit"/>
                <a:hlinkClick r:id="rId5" tooltip="Psychology Today looks at depression"/>
              </a:rPr>
              <a:t>depression</a:t>
            </a:r>
            <a:r>
              <a:rPr lang="en-US" b="0" i="0" dirty="0">
                <a:solidFill>
                  <a:srgbClr val="2C2D30"/>
                </a:solidFill>
                <a:effectLst/>
                <a:latin typeface="Proxima Nova Regular"/>
              </a:rPr>
              <a:t>, and </a:t>
            </a:r>
            <a:r>
              <a:rPr lang="en-US" b="0" i="0" u="none" strike="noStrike" dirty="0">
                <a:solidFill>
                  <a:srgbClr val="2C2D30"/>
                </a:solidFill>
                <a:effectLst/>
                <a:latin typeface="inherit"/>
                <a:hlinkClick r:id="rId6" tooltip="Psychology Today looks at anxiety"/>
              </a:rPr>
              <a:t>anxiety</a:t>
            </a:r>
            <a:r>
              <a:rPr lang="en-US" b="0" i="0" dirty="0">
                <a:solidFill>
                  <a:srgbClr val="2C2D30"/>
                </a:solidFill>
                <a:effectLst/>
                <a:latin typeface="Proxima Nova Regular"/>
              </a:rPr>
              <a:t>. Importantly, the phone calls centered around </a:t>
            </a:r>
            <a:r>
              <a:rPr lang="en-US" b="0" i="0" u="none" strike="noStrike" dirty="0">
                <a:solidFill>
                  <a:srgbClr val="2C2D30"/>
                </a:solidFill>
                <a:effectLst/>
                <a:latin typeface="inherit"/>
                <a:hlinkClick r:id="rId7" tooltip="Psychology Today looks at empathic"/>
              </a:rPr>
              <a:t>empathic</a:t>
            </a:r>
            <a:r>
              <a:rPr lang="en-US" b="0" i="0" dirty="0">
                <a:solidFill>
                  <a:srgbClr val="2C2D30"/>
                </a:solidFill>
                <a:effectLst/>
                <a:latin typeface="Proxima Nova Regular"/>
              </a:rPr>
              <a:t> communication, with the callers listening actively and asking questions about the other person’s life.</a:t>
            </a:r>
          </a:p>
          <a:p>
            <a:pPr algn="l"/>
            <a:endParaRPr lang="en-US" b="0" i="0" dirty="0">
              <a:solidFill>
                <a:srgbClr val="2C2D30"/>
              </a:solidFill>
              <a:effectLst/>
              <a:latin typeface="Proxima Nova Regular"/>
            </a:endParaRPr>
          </a:p>
          <a:p>
            <a:pPr algn="l"/>
            <a:r>
              <a:rPr lang="en-US" b="0" i="0" dirty="0">
                <a:solidFill>
                  <a:srgbClr val="2C2D30"/>
                </a:solidFill>
                <a:effectLst/>
                <a:latin typeface="Proxima Nova Semi Bold"/>
              </a:rPr>
              <a:t>3. Do a small act of kindness or “Do a Good Turn”</a:t>
            </a:r>
          </a:p>
          <a:p>
            <a:pPr algn="l"/>
            <a:r>
              <a:rPr lang="en-US" b="0" i="0" dirty="0">
                <a:solidFill>
                  <a:srgbClr val="2C2D30"/>
                </a:solidFill>
                <a:effectLst/>
                <a:latin typeface="Proxima Nova Regular"/>
              </a:rPr>
              <a:t>Giving kindness may be as beneficial as receiving kindness. For instance, doing thoughtful gestures for neighbors—such as checking in on them, providing helpful information, bringing in their garbage </a:t>
            </a:r>
            <a:r>
              <a:rPr lang="en-US" b="0" i="0" u="none" strike="noStrike" dirty="0">
                <a:solidFill>
                  <a:srgbClr val="2C2D30"/>
                </a:solidFill>
                <a:effectLst/>
                <a:latin typeface="inherit"/>
                <a:hlinkClick r:id="rId8" tooltip="Psychology Today looks at cans"/>
              </a:rPr>
              <a:t>cans</a:t>
            </a:r>
            <a:r>
              <a:rPr lang="en-US" b="0" i="0" dirty="0">
                <a:solidFill>
                  <a:srgbClr val="2C2D30"/>
                </a:solidFill>
                <a:effectLst/>
                <a:latin typeface="Proxima Nova Regular"/>
              </a:rPr>
              <a:t>, or mowing their lawns—the likelihood of feeling lonely decreases and the sense of neighborhood unity increases.</a:t>
            </a:r>
          </a:p>
          <a:p>
            <a:pPr algn="l"/>
            <a:endParaRPr lang="en-US" b="0" i="0" dirty="0">
              <a:solidFill>
                <a:srgbClr val="2C2D30"/>
              </a:solidFill>
              <a:effectLst/>
              <a:latin typeface="Proxima Nova Semi Bold"/>
            </a:endParaRPr>
          </a:p>
          <a:p>
            <a:pPr algn="l"/>
            <a:r>
              <a:rPr lang="en-US" b="0" i="0" dirty="0">
                <a:solidFill>
                  <a:srgbClr val="2C2D30"/>
                </a:solidFill>
                <a:effectLst/>
                <a:latin typeface="Proxima Nova Semi Bold"/>
              </a:rPr>
              <a:t>4. Keep three friends close.</a:t>
            </a:r>
          </a:p>
          <a:p>
            <a:pPr algn="l"/>
            <a:r>
              <a:rPr lang="en-US" b="0" i="0" dirty="0">
                <a:solidFill>
                  <a:srgbClr val="2C2D30"/>
                </a:solidFill>
                <a:effectLst/>
                <a:latin typeface="Proxima Nova Regular"/>
              </a:rPr>
              <a:t>People who had fewer or no close friends, and previous </a:t>
            </a:r>
            <a:r>
              <a:rPr lang="en-US" b="0" i="0" u="none" strike="noStrike" dirty="0">
                <a:solidFill>
                  <a:srgbClr val="477BE4"/>
                </a:solidFill>
                <a:effectLst/>
                <a:latin typeface="Proxima Nova Semi Bold"/>
                <a:hlinkClick r:id="rId9"/>
              </a:rPr>
              <a:t>research</a:t>
            </a:r>
            <a:r>
              <a:rPr lang="en-US" b="0" i="0" dirty="0">
                <a:solidFill>
                  <a:srgbClr val="2C2D30"/>
                </a:solidFill>
                <a:effectLst/>
                <a:latin typeface="Proxima Nova Regular"/>
              </a:rPr>
              <a:t> has shown that </a:t>
            </a:r>
            <a:r>
              <a:rPr lang="en-US" b="0" i="0" u="none" strike="noStrike" dirty="0">
                <a:solidFill>
                  <a:srgbClr val="2C2D30"/>
                </a:solidFill>
                <a:effectLst/>
                <a:latin typeface="inherit"/>
                <a:hlinkClick r:id="rId10" tooltip="Psychology Today looks at friendship"/>
              </a:rPr>
              <a:t>friendship</a:t>
            </a:r>
            <a:r>
              <a:rPr lang="en-US" b="0" i="0" dirty="0">
                <a:solidFill>
                  <a:srgbClr val="2C2D30"/>
                </a:solidFill>
                <a:effectLst/>
                <a:latin typeface="Proxima Nova Regular"/>
              </a:rPr>
              <a:t> positively influences health and even longevity. People often leave interactions with close friends feeling loved, supported, and happy, and the qualities that are most important in these relationships are honesty and </a:t>
            </a:r>
            <a:r>
              <a:rPr lang="en-US" b="0" i="0" u="none" strike="noStrike" dirty="0">
                <a:solidFill>
                  <a:srgbClr val="2C2D30"/>
                </a:solidFill>
                <a:effectLst/>
                <a:latin typeface="inherit"/>
                <a:hlinkClick r:id="rId11" tooltip="Psychology Today looks at authenticity"/>
              </a:rPr>
              <a:t>authenticity</a:t>
            </a:r>
            <a:r>
              <a:rPr lang="en-US" b="0" i="0" dirty="0">
                <a:solidFill>
                  <a:srgbClr val="2C2D30"/>
                </a:solidFill>
                <a:effectLst/>
                <a:latin typeface="Proxima Nova Regular"/>
              </a:rPr>
              <a:t>.</a:t>
            </a:r>
          </a:p>
          <a:p>
            <a:pPr algn="l"/>
            <a:br>
              <a:rPr lang="en-US" b="0" i="0" dirty="0">
                <a:solidFill>
                  <a:srgbClr val="8A8D96"/>
                </a:solidFill>
                <a:effectLst/>
                <a:latin typeface="Proxima Nova Regular"/>
              </a:rPr>
            </a:br>
            <a:r>
              <a:rPr lang="en-US" b="0" i="0" dirty="0">
                <a:solidFill>
                  <a:srgbClr val="2C2D30"/>
                </a:solidFill>
                <a:effectLst/>
                <a:latin typeface="Proxima Nova Semi Bold"/>
              </a:rPr>
              <a:t>5. Get involved locally.</a:t>
            </a:r>
          </a:p>
          <a:p>
            <a:pPr algn="l"/>
            <a:r>
              <a:rPr lang="en-US" b="0" i="0" dirty="0">
                <a:solidFill>
                  <a:srgbClr val="2C2D30"/>
                </a:solidFill>
                <a:effectLst/>
                <a:latin typeface="Proxima Nova Regular"/>
              </a:rPr>
              <a:t>One-on-one connection is an important driver of social health, but so is a broader sense of community and camaraderie</a:t>
            </a:r>
          </a:p>
          <a:p>
            <a:endParaRPr lang="en-US" b="0" i="0" dirty="0">
              <a:solidFill>
                <a:srgbClr val="2C2D30"/>
              </a:solidFill>
              <a:effectLst/>
              <a:latin typeface="Proxima Nova Regular"/>
            </a:endParaRPr>
          </a:p>
          <a:p>
            <a:r>
              <a:rPr lang="en-US" b="0" i="0" dirty="0">
                <a:solidFill>
                  <a:srgbClr val="2C2D30"/>
                </a:solidFill>
                <a:effectLst/>
                <a:latin typeface="Proxima Nova Regular"/>
              </a:rPr>
              <a:t>Similar to physical and mental health, social health takes sustained effort and consistent habits to keep strong. But just like you don’t need to run a marathon to stay physically fit, you can do simple actions each day or each week to enjoy greater social wellness. Try these recommendations and see what works for you.</a:t>
            </a:r>
          </a:p>
          <a:p>
            <a:endParaRPr lang="en-US" dirty="0"/>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24</a:t>
            </a:fld>
            <a:endParaRPr lang="en-US"/>
          </a:p>
        </p:txBody>
      </p:sp>
    </p:spTree>
    <p:extLst>
      <p:ext uri="{BB962C8B-B14F-4D97-AF65-F5344CB8AC3E}">
        <p14:creationId xmlns:p14="http://schemas.microsoft.com/office/powerpoint/2010/main" val="2333422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93340"/>
                </a:solidFill>
                <a:effectLst/>
                <a:latin typeface="Open Sans" panose="020B0606030504020204" pitchFamily="34" charset="0"/>
              </a:rPr>
              <a:t>It can be tough to tell if </a:t>
            </a:r>
            <a:r>
              <a:rPr lang="en-US" b="0" i="0" u="none" strike="noStrike" dirty="0">
                <a:solidFill>
                  <a:srgbClr val="0678BE"/>
                </a:solidFill>
                <a:effectLst/>
                <a:latin typeface="Open Sans" panose="020B0606030504020204" pitchFamily="34" charset="0"/>
                <a:hlinkClick r:id="rId3" tooltip="Children and Mental Health [21-MH-8085]"/>
              </a:rPr>
              <a:t>troubling behavior in a child is just part of growing up or a problem</a:t>
            </a:r>
            <a:r>
              <a:rPr lang="en-US" b="0" i="0" dirty="0">
                <a:solidFill>
                  <a:srgbClr val="293340"/>
                </a:solidFill>
                <a:effectLst/>
                <a:latin typeface="Open Sans" panose="020B0606030504020204" pitchFamily="34" charset="0"/>
              </a:rPr>
              <a:t> that should be discussed with a health professional. But if there are behavioral signs and symptoms that last weeks or months, and if these issues interfere with the child’s daily life at home and at school, or with friends, you should contact a health professional.</a:t>
            </a:r>
          </a:p>
          <a:p>
            <a:pPr algn="l"/>
            <a:endParaRPr lang="en-US" b="0" i="0" dirty="0">
              <a:solidFill>
                <a:srgbClr val="293340"/>
              </a:solidFill>
              <a:effectLst/>
              <a:latin typeface="Open Sans" panose="020B0606030504020204" pitchFamily="34" charset="0"/>
            </a:endParaRPr>
          </a:p>
          <a:p>
            <a:pPr algn="l"/>
            <a:r>
              <a:rPr lang="en-US" b="0" i="0" dirty="0">
                <a:solidFill>
                  <a:srgbClr val="293340"/>
                </a:solidFill>
                <a:effectLst/>
                <a:latin typeface="Open Sans" panose="020B0606030504020204" pitchFamily="34" charset="0"/>
              </a:rPr>
              <a:t>As Scout leaders, it is important to understand that we may not spend enough time with the Scout to see some of these signs. But if we do, we should demonstrate empathy and support.</a:t>
            </a:r>
          </a:p>
          <a:p>
            <a:pPr algn="l"/>
            <a:endParaRPr lang="en-US" b="0" i="0" dirty="0">
              <a:solidFill>
                <a:srgbClr val="293340"/>
              </a:solidFill>
              <a:effectLst/>
              <a:latin typeface="Open Sans" panose="020B0606030504020204" pitchFamily="34" charset="0"/>
            </a:endParaRPr>
          </a:p>
          <a:p>
            <a:pPr algn="l"/>
            <a:r>
              <a:rPr lang="en-US" b="0" i="0" dirty="0">
                <a:solidFill>
                  <a:srgbClr val="293340"/>
                </a:solidFill>
                <a:effectLst/>
                <a:latin typeface="Open Sans" panose="020B0606030504020204" pitchFamily="34" charset="0"/>
              </a:rPr>
              <a:t>Young children may benefit from an evaluation and treatment if they:</a:t>
            </a:r>
          </a:p>
          <a:p>
            <a:pPr algn="l">
              <a:buFont typeface="Arial" panose="020B0604020202020204" pitchFamily="34" charset="0"/>
              <a:buChar char="•"/>
            </a:pPr>
            <a:r>
              <a:rPr lang="en-US" b="0" i="0" dirty="0">
                <a:solidFill>
                  <a:srgbClr val="293340"/>
                </a:solidFill>
                <a:effectLst/>
                <a:latin typeface="Open Sans" panose="020B0606030504020204" pitchFamily="34" charset="0"/>
              </a:rPr>
              <a:t>Have frequent tantrums or are intensely irritable much of the time</a:t>
            </a:r>
          </a:p>
          <a:p>
            <a:pPr algn="l">
              <a:buFont typeface="Arial" panose="020B0604020202020204" pitchFamily="34" charset="0"/>
              <a:buChar char="•"/>
            </a:pPr>
            <a:r>
              <a:rPr lang="en-US" b="0" i="0" dirty="0">
                <a:solidFill>
                  <a:srgbClr val="293340"/>
                </a:solidFill>
                <a:effectLst/>
                <a:latin typeface="Open Sans" panose="020B0606030504020204" pitchFamily="34" charset="0"/>
              </a:rPr>
              <a:t>Often talk about fears or worries</a:t>
            </a:r>
          </a:p>
          <a:p>
            <a:pPr algn="l">
              <a:buFont typeface="Arial" panose="020B0604020202020204" pitchFamily="34" charset="0"/>
              <a:buChar char="•"/>
            </a:pPr>
            <a:r>
              <a:rPr lang="en-US" b="0" i="0" dirty="0">
                <a:solidFill>
                  <a:srgbClr val="293340"/>
                </a:solidFill>
                <a:effectLst/>
                <a:latin typeface="Open Sans" panose="020B0606030504020204" pitchFamily="34" charset="0"/>
              </a:rPr>
              <a:t>Complain about frequent stomachaches or headaches with no known medical cause</a:t>
            </a:r>
          </a:p>
          <a:p>
            <a:pPr algn="l">
              <a:buFont typeface="Arial" panose="020B0604020202020204" pitchFamily="34" charset="0"/>
              <a:buChar char="•"/>
            </a:pPr>
            <a:r>
              <a:rPr lang="en-US" b="0" i="0" dirty="0">
                <a:solidFill>
                  <a:srgbClr val="293340"/>
                </a:solidFill>
                <a:effectLst/>
                <a:latin typeface="Open Sans" panose="020B0606030504020204" pitchFamily="34" charset="0"/>
              </a:rPr>
              <a:t>Are in constant motion and cannot sit quietly (except when they are watching videos or playing video games)</a:t>
            </a:r>
          </a:p>
          <a:p>
            <a:pPr algn="l">
              <a:buFont typeface="Arial" panose="020B0604020202020204" pitchFamily="34" charset="0"/>
              <a:buChar char="•"/>
            </a:pPr>
            <a:r>
              <a:rPr lang="en-US" b="0" i="0" dirty="0">
                <a:solidFill>
                  <a:srgbClr val="293340"/>
                </a:solidFill>
                <a:effectLst/>
                <a:latin typeface="Open Sans" panose="020B0606030504020204" pitchFamily="34" charset="0"/>
              </a:rPr>
              <a:t>Sleep too much or too little, have frequent nightmares, or seem sleepy during the day</a:t>
            </a:r>
          </a:p>
          <a:p>
            <a:pPr algn="l">
              <a:buFont typeface="Arial" panose="020B0604020202020204" pitchFamily="34" charset="0"/>
              <a:buChar char="•"/>
            </a:pPr>
            <a:r>
              <a:rPr lang="en-US" b="0" i="0" dirty="0">
                <a:solidFill>
                  <a:srgbClr val="293340"/>
                </a:solidFill>
                <a:effectLst/>
                <a:latin typeface="Open Sans" panose="020B0606030504020204" pitchFamily="34" charset="0"/>
              </a:rPr>
              <a:t>Are not interested in playing with other children or have difficulty making friends</a:t>
            </a:r>
          </a:p>
          <a:p>
            <a:pPr algn="l">
              <a:buFont typeface="Arial" panose="020B0604020202020204" pitchFamily="34" charset="0"/>
              <a:buChar char="•"/>
            </a:pPr>
            <a:r>
              <a:rPr lang="en-US" b="0" i="0" dirty="0">
                <a:solidFill>
                  <a:srgbClr val="293340"/>
                </a:solidFill>
                <a:effectLst/>
                <a:latin typeface="Open Sans" panose="020B0606030504020204" pitchFamily="34" charset="0"/>
              </a:rPr>
              <a:t>Struggle academically or have experienced a recent decline in grades</a:t>
            </a:r>
          </a:p>
          <a:p>
            <a:pPr algn="l">
              <a:buFont typeface="Arial" panose="020B0604020202020204" pitchFamily="34" charset="0"/>
              <a:buChar char="•"/>
            </a:pPr>
            <a:r>
              <a:rPr lang="en-US" b="0" i="0" dirty="0">
                <a:solidFill>
                  <a:srgbClr val="293340"/>
                </a:solidFill>
                <a:effectLst/>
                <a:latin typeface="Open Sans" panose="020B0606030504020204" pitchFamily="34" charset="0"/>
              </a:rPr>
              <a:t>Repeat actions or check things many times out of fear that something bad may happen</a:t>
            </a: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25</a:t>
            </a:fld>
            <a:endParaRPr lang="en-US"/>
          </a:p>
        </p:txBody>
      </p:sp>
    </p:spTree>
    <p:extLst>
      <p:ext uri="{BB962C8B-B14F-4D97-AF65-F5344CB8AC3E}">
        <p14:creationId xmlns:p14="http://schemas.microsoft.com/office/powerpoint/2010/main" val="3148770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8E90177-C643-4A84-8C5C-948D67C613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57DD5197-D33C-457E-9171-81569D5C25B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US" altLang="en-US">
              <a:ea typeface="ＭＳ Ｐゴシック" pitchFamily="34" charset="-128"/>
            </a:endParaRPr>
          </a:p>
        </p:txBody>
      </p:sp>
      <p:sp>
        <p:nvSpPr>
          <p:cNvPr id="7172" name="Slide Number Placeholder 3">
            <a:extLst>
              <a:ext uri="{FF2B5EF4-FFF2-40B4-BE49-F238E27FC236}">
                <a16:creationId xmlns:a16="http://schemas.microsoft.com/office/drawing/2014/main" id="{DF72755F-D797-4045-83AA-DDC69F82B807}"/>
              </a:ext>
            </a:extLst>
          </p:cNvPr>
          <p:cNvSpPr txBox="1">
            <a:spLocks noGrp="1"/>
          </p:cNvSpPr>
          <p:nvPr/>
        </p:nvSpPr>
        <p:spPr bwMode="auto">
          <a:xfrm>
            <a:off x="4022725" y="8770938"/>
            <a:ext cx="3078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2" tIns="46671" rIns="93342" bIns="4667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0324143-2B53-464B-ACCF-D95AD50EDEB6}" type="slidenum">
              <a:rPr lang="en-US" altLang="en-US">
                <a:ea typeface="MS PGothic" panose="020B0600070205080204" pitchFamily="34" charset="-128"/>
              </a:rPr>
              <a:pPr algn="r" eaLnBrk="1" hangingPunct="1">
                <a:spcBef>
                  <a:spcPct val="0"/>
                </a:spcBef>
              </a:pPr>
              <a:t>2</a:t>
            </a:fld>
            <a:endParaRPr lang="en-US" altLang="en-US">
              <a:ea typeface="MS PGothic" panose="020B0600070205080204" pitchFamily="34" charset="-128"/>
            </a:endParaRPr>
          </a:p>
        </p:txBody>
      </p:sp>
    </p:spTree>
    <p:extLst>
      <p:ext uri="{BB962C8B-B14F-4D97-AF65-F5344CB8AC3E}">
        <p14:creationId xmlns:p14="http://schemas.microsoft.com/office/powerpoint/2010/main" val="106124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93340"/>
                </a:solidFill>
                <a:effectLst/>
                <a:latin typeface="Open Sans" panose="020B0606030504020204" pitchFamily="34" charset="0"/>
              </a:rPr>
              <a:t>Older children and adolescents may benefit from an evaluation if they:</a:t>
            </a:r>
          </a:p>
          <a:p>
            <a:pPr algn="l">
              <a:buFont typeface="Arial" panose="020B0604020202020204" pitchFamily="34" charset="0"/>
              <a:buChar char="•"/>
            </a:pPr>
            <a:r>
              <a:rPr lang="en-US" b="0" i="0" dirty="0">
                <a:solidFill>
                  <a:srgbClr val="293340"/>
                </a:solidFill>
                <a:effectLst/>
                <a:latin typeface="Open Sans" panose="020B0606030504020204" pitchFamily="34" charset="0"/>
              </a:rPr>
              <a:t>Have lost interest in things that they used to enjoy</a:t>
            </a:r>
          </a:p>
          <a:p>
            <a:pPr algn="l">
              <a:buFont typeface="Arial" panose="020B0604020202020204" pitchFamily="34" charset="0"/>
              <a:buChar char="•"/>
            </a:pPr>
            <a:r>
              <a:rPr lang="en-US" b="0" i="0" dirty="0">
                <a:solidFill>
                  <a:srgbClr val="293340"/>
                </a:solidFill>
                <a:effectLst/>
                <a:latin typeface="Open Sans" panose="020B0606030504020204" pitchFamily="34" charset="0"/>
              </a:rPr>
              <a:t>Have low energy</a:t>
            </a:r>
          </a:p>
          <a:p>
            <a:pPr algn="l">
              <a:buFont typeface="Arial" panose="020B0604020202020204" pitchFamily="34" charset="0"/>
              <a:buChar char="•"/>
            </a:pPr>
            <a:r>
              <a:rPr lang="en-US" b="0" i="0" dirty="0">
                <a:solidFill>
                  <a:srgbClr val="293340"/>
                </a:solidFill>
                <a:effectLst/>
                <a:latin typeface="Open Sans" panose="020B0606030504020204" pitchFamily="34" charset="0"/>
              </a:rPr>
              <a:t>Sleep too much or too little, or seem sleepy throughout the day</a:t>
            </a:r>
          </a:p>
          <a:p>
            <a:pPr algn="l">
              <a:buFont typeface="Arial" panose="020B0604020202020204" pitchFamily="34" charset="0"/>
              <a:buChar char="•"/>
            </a:pPr>
            <a:r>
              <a:rPr lang="en-US" b="0" i="0" dirty="0">
                <a:solidFill>
                  <a:srgbClr val="293340"/>
                </a:solidFill>
                <a:effectLst/>
                <a:latin typeface="Open Sans" panose="020B0606030504020204" pitchFamily="34" charset="0"/>
              </a:rPr>
              <a:t>Spend more and more time alone, and avoid social activities with friends or family</a:t>
            </a:r>
          </a:p>
          <a:p>
            <a:pPr algn="l">
              <a:buFont typeface="Arial" panose="020B0604020202020204" pitchFamily="34" charset="0"/>
              <a:buChar char="•"/>
            </a:pPr>
            <a:r>
              <a:rPr lang="en-US" b="0" i="0" dirty="0">
                <a:solidFill>
                  <a:srgbClr val="293340"/>
                </a:solidFill>
                <a:effectLst/>
                <a:latin typeface="Open Sans" panose="020B0606030504020204" pitchFamily="34" charset="0"/>
              </a:rPr>
              <a:t>Diet or exercise excessively, or fear gaining weight</a:t>
            </a:r>
          </a:p>
          <a:p>
            <a:pPr algn="l">
              <a:buFont typeface="Arial" panose="020B0604020202020204" pitchFamily="34" charset="0"/>
              <a:buChar char="•"/>
            </a:pPr>
            <a:r>
              <a:rPr lang="en-US" b="0" i="0" dirty="0">
                <a:solidFill>
                  <a:srgbClr val="293340"/>
                </a:solidFill>
                <a:effectLst/>
                <a:latin typeface="Open Sans" panose="020B0606030504020204" pitchFamily="34" charset="0"/>
              </a:rPr>
              <a:t>Engage in self-harm behaviors (such as cutting or burning their skin)</a:t>
            </a:r>
          </a:p>
          <a:p>
            <a:pPr algn="l">
              <a:buFont typeface="Arial" panose="020B0604020202020204" pitchFamily="34" charset="0"/>
              <a:buChar char="•"/>
            </a:pPr>
            <a:r>
              <a:rPr lang="en-US" b="0" i="0" dirty="0">
                <a:solidFill>
                  <a:srgbClr val="293340"/>
                </a:solidFill>
                <a:effectLst/>
                <a:latin typeface="Open Sans" panose="020B0606030504020204" pitchFamily="34" charset="0"/>
              </a:rPr>
              <a:t>Smoke, drink alcohol, or use drugs</a:t>
            </a:r>
          </a:p>
          <a:p>
            <a:pPr algn="l">
              <a:buFont typeface="Arial" panose="020B0604020202020204" pitchFamily="34" charset="0"/>
              <a:buChar char="•"/>
            </a:pPr>
            <a:r>
              <a:rPr lang="en-US" b="0" i="0" dirty="0">
                <a:solidFill>
                  <a:srgbClr val="293340"/>
                </a:solidFill>
                <a:effectLst/>
                <a:latin typeface="Open Sans" panose="020B0606030504020204" pitchFamily="34" charset="0"/>
              </a:rPr>
              <a:t>Engage in risky or destructive behavior alone or with friends</a:t>
            </a:r>
          </a:p>
          <a:p>
            <a:pPr algn="l">
              <a:buFont typeface="Arial" panose="020B0604020202020204" pitchFamily="34" charset="0"/>
              <a:buChar char="•"/>
            </a:pPr>
            <a:r>
              <a:rPr lang="en-US" b="0" i="0" dirty="0">
                <a:solidFill>
                  <a:srgbClr val="293340"/>
                </a:solidFill>
                <a:effectLst/>
                <a:latin typeface="Open Sans" panose="020B0606030504020204" pitchFamily="34" charset="0"/>
              </a:rPr>
              <a:t>Have thoughts of suicide</a:t>
            </a:r>
          </a:p>
          <a:p>
            <a:pPr algn="l">
              <a:buFont typeface="Arial" panose="020B0604020202020204" pitchFamily="34" charset="0"/>
              <a:buChar char="•"/>
            </a:pPr>
            <a:r>
              <a:rPr lang="en-US" b="0" i="0" dirty="0">
                <a:solidFill>
                  <a:srgbClr val="293340"/>
                </a:solidFill>
                <a:effectLst/>
                <a:latin typeface="Open Sans" panose="020B0606030504020204" pitchFamily="34" charset="0"/>
              </a:rPr>
              <a:t>Have periods of highly elevated energy and activity, and require much less sleep than usual</a:t>
            </a:r>
          </a:p>
          <a:p>
            <a:pPr algn="l">
              <a:buFont typeface="Arial" panose="020B0604020202020204" pitchFamily="34" charset="0"/>
              <a:buChar char="•"/>
            </a:pPr>
            <a:r>
              <a:rPr lang="en-US" b="0" i="0" dirty="0">
                <a:solidFill>
                  <a:srgbClr val="293340"/>
                </a:solidFill>
                <a:effectLst/>
                <a:latin typeface="Open Sans" panose="020B0606030504020204" pitchFamily="34" charset="0"/>
              </a:rPr>
              <a:t>Say that they think someone is trying to control their mind or that they hear things that other people cannot hear</a:t>
            </a: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26</a:t>
            </a:fld>
            <a:endParaRPr lang="en-US"/>
          </a:p>
        </p:txBody>
      </p:sp>
    </p:spTree>
    <p:extLst>
      <p:ext uri="{BB962C8B-B14F-4D97-AF65-F5344CB8AC3E}">
        <p14:creationId xmlns:p14="http://schemas.microsoft.com/office/powerpoint/2010/main" val="2020181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tx1"/>
                </a:solidFill>
                <a:effectLst/>
                <a:latin typeface="+mn-lt"/>
              </a:rPr>
              <a:t>Mental health and substance use challenges look different for each person affected. No challenge or diagnosis is exactly the same, and some mental health challenges can be difficult to recognize. It can be easy to generalize or make assumptions, but realities vary, and these challenges can impact more than you may think</a:t>
            </a:r>
            <a:endParaRPr lang="en-US" sz="1200" dirty="0">
              <a:solidFill>
                <a:schemeClr val="tx1"/>
              </a:solidFill>
              <a:latin typeface="+mn-lt"/>
            </a:endParaRPr>
          </a:p>
          <a:p>
            <a:endParaRPr lang="en-US" sz="1200" dirty="0">
              <a:solidFill>
                <a:schemeClr val="tx1"/>
              </a:solidFill>
              <a:latin typeface="+mn-lt"/>
            </a:endParaRPr>
          </a:p>
          <a:p>
            <a:r>
              <a:rPr lang="en-US" sz="1200" b="0" i="0" dirty="0">
                <a:solidFill>
                  <a:schemeClr val="tx1"/>
                </a:solidFill>
                <a:effectLst/>
                <a:latin typeface="+mn-lt"/>
              </a:rPr>
              <a:t>There are 8 methods to meet the aims of Scouting and through the </a:t>
            </a:r>
            <a:r>
              <a:rPr lang="en-US" sz="1200" b="1" i="0" dirty="0">
                <a:solidFill>
                  <a:schemeClr val="tx1"/>
                </a:solidFill>
                <a:effectLst/>
                <a:latin typeface="+mn-lt"/>
              </a:rPr>
              <a:t>Method of Association with Adults</a:t>
            </a:r>
            <a:r>
              <a:rPr lang="en-US" sz="1200" b="0" i="0" dirty="0">
                <a:solidFill>
                  <a:schemeClr val="tx1"/>
                </a:solidFill>
                <a:effectLst/>
                <a:latin typeface="+mn-lt"/>
              </a:rPr>
              <a:t> – Scouts learn a great deal by watching how adults conduct themselves. Scout leaders can be positive role models for the members of their troops. In many cases a Scoutmaster who is willing to listen to the Scouts, encourage them, and take a sincere interest in them can make a profound difference in their lives.</a:t>
            </a:r>
          </a:p>
          <a:p>
            <a:endParaRPr lang="en-US" sz="1200" dirty="0">
              <a:solidFill>
                <a:schemeClr val="tx1"/>
              </a:solidFill>
              <a:latin typeface="+mn-lt"/>
            </a:endParaRPr>
          </a:p>
          <a:p>
            <a:r>
              <a:rPr lang="en-US" sz="1200" dirty="0">
                <a:solidFill>
                  <a:schemeClr val="tx1"/>
                </a:solidFill>
                <a:latin typeface="+mn-lt"/>
              </a:rPr>
              <a:t>A Scout leader needs to be careful not to make assumptions about a Scout. Mental health symptoms can look different from one individual to another. Some behaviors that look like a mental health symptom may also be age-appropriate or developmentally “typical” behaviors at different ages. Children and adolescents are maturing as they grow, and are learning and developing new skills for regulating their emotions and motivating themselves. For example, a behavior such as a tantrum or emotional meltdown may be age-appropriate behavior rather than a sign of a mental health concern. </a:t>
            </a:r>
          </a:p>
          <a:p>
            <a:endParaRPr lang="en-US" sz="1200" dirty="0">
              <a:solidFill>
                <a:schemeClr val="tx1"/>
              </a:solidFill>
              <a:latin typeface="+mn-lt"/>
            </a:endParaRPr>
          </a:p>
          <a:p>
            <a:r>
              <a:rPr lang="en-US" sz="1200" dirty="0">
                <a:solidFill>
                  <a:schemeClr val="tx1"/>
                </a:solidFill>
                <a:latin typeface="+mn-lt"/>
              </a:rPr>
              <a:t>If we do see something, communicate your concern with the Scout, if it is age appropriate. Communicate with the family. Offer to be a support. It is NOT our role to diagnose! </a:t>
            </a:r>
          </a:p>
          <a:p>
            <a:r>
              <a:rPr lang="en-US" sz="1200" dirty="0">
                <a:solidFill>
                  <a:schemeClr val="tx1"/>
                </a:solidFill>
                <a:latin typeface="+mn-lt"/>
              </a:rPr>
              <a:t>Depending on the situation, we may need to be prepared to call for appropriate professional support. </a:t>
            </a:r>
          </a:p>
          <a:p>
            <a:endParaRPr lang="en-US" sz="1200" dirty="0">
              <a:solidFill>
                <a:schemeClr val="tx1"/>
              </a:solidFill>
              <a:latin typeface="+mn-lt"/>
            </a:endParaRPr>
          </a:p>
          <a:p>
            <a:r>
              <a:rPr lang="en-US" sz="1200" dirty="0">
                <a:solidFill>
                  <a:schemeClr val="tx1"/>
                </a:solidFill>
                <a:latin typeface="+mn-lt"/>
              </a:rPr>
              <a:t>We need to be understanding if a Scout needs to take a break from participation in Scouting. Scouts experiencing severe mental health symptoms may need to step away for a while due to high level needs. Scout leaders should be prepared to support the Scout and family when they re-integrate into the Scout unit and understand that advancement may not be the top priority. Participation in Scouting in general may be an important way for them to get back to their day to day activities and social skill building.</a:t>
            </a:r>
          </a:p>
          <a:p>
            <a:endParaRPr lang="en-US" dirty="0"/>
          </a:p>
          <a:p>
            <a:r>
              <a:rPr lang="en-US" b="0" i="0" dirty="0">
                <a:solidFill>
                  <a:srgbClr val="2A395B"/>
                </a:solidFill>
                <a:effectLst/>
                <a:latin typeface="HCo Ideal Sans SSm"/>
              </a:rPr>
              <a:t>.</a:t>
            </a:r>
          </a:p>
          <a:p>
            <a:endParaRPr lang="en-US" dirty="0"/>
          </a:p>
        </p:txBody>
      </p:sp>
      <p:sp>
        <p:nvSpPr>
          <p:cNvPr id="4" name="Slide Number Placeholder 3"/>
          <p:cNvSpPr>
            <a:spLocks noGrp="1"/>
          </p:cNvSpPr>
          <p:nvPr>
            <p:ph type="sldNum" sz="quarter" idx="5"/>
          </p:nvPr>
        </p:nvSpPr>
        <p:spPr/>
        <p:txBody>
          <a:bodyPr/>
          <a:lstStyle/>
          <a:p>
            <a:fld id="{0D8D8215-1BEB-4848-80C2-5775FFEC7AC4}" type="slidenum">
              <a:rPr lang="en-US" smtClean="0"/>
              <a:t>27</a:t>
            </a:fld>
            <a:endParaRPr lang="en-US"/>
          </a:p>
        </p:txBody>
      </p:sp>
    </p:spTree>
    <p:extLst>
      <p:ext uri="{BB962C8B-B14F-4D97-AF65-F5344CB8AC3E}">
        <p14:creationId xmlns:p14="http://schemas.microsoft.com/office/powerpoint/2010/main" val="1120986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200" b="0" i="0" dirty="0">
                <a:solidFill>
                  <a:schemeClr val="tx1"/>
                </a:solidFill>
                <a:effectLst/>
                <a:latin typeface="+mn-lt"/>
              </a:rPr>
              <a:t>It is important to know how to interact. It is good to develop a few consistent messages to use that will help create a positive MESH environment. In most cases, you should be prepared to sit in silence, listen and not offer advice. Most often people need to feel heard and validated. We are not focused on the fix but rather to be present and available to those sharing their stories. Give the person reassurance, support and information. Encourage the person to seek appropriate professional help if necessary. Encourage the person to seek self-help and other support strategies.</a:t>
            </a:r>
          </a:p>
          <a:p>
            <a:pPr defTabSz="942289">
              <a:defRPr/>
            </a:pPr>
            <a:endParaRPr lang="en-US" sz="1200" b="0" i="0" dirty="0">
              <a:solidFill>
                <a:schemeClr val="tx1"/>
              </a:solidFill>
              <a:effectLst/>
              <a:latin typeface="+mn-lt"/>
            </a:endParaRPr>
          </a:p>
          <a:p>
            <a:pPr defTabSz="942289">
              <a:defRPr/>
            </a:pPr>
            <a:r>
              <a:rPr lang="en-US" sz="1200" b="0" i="0" dirty="0">
                <a:solidFill>
                  <a:schemeClr val="tx1"/>
                </a:solidFill>
                <a:effectLst/>
                <a:latin typeface="+mn-lt"/>
              </a:rPr>
              <a:t>Remember, the BSA mandates that everyone in the organization reports any known or suspected abuse to law enforcement. We need to also report if a Scout may present a safety risk to themselves or others. </a:t>
            </a:r>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69B22C9A-D227-46F9-952D-BC9C5C793121}" type="slidenum">
              <a:rPr lang="en-US" smtClean="0"/>
              <a:t>28</a:t>
            </a:fld>
            <a:endParaRPr lang="en-US"/>
          </a:p>
        </p:txBody>
      </p:sp>
    </p:spTree>
    <p:extLst>
      <p:ext uri="{BB962C8B-B14F-4D97-AF65-F5344CB8AC3E}">
        <p14:creationId xmlns:p14="http://schemas.microsoft.com/office/powerpoint/2010/main" val="2606182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sz="1200" b="1" i="0" dirty="0">
                <a:solidFill>
                  <a:schemeClr val="tx1"/>
                </a:solidFill>
                <a:effectLst/>
                <a:latin typeface="+mn-lt"/>
              </a:rPr>
              <a:t>As leaders:</a:t>
            </a:r>
          </a:p>
          <a:p>
            <a:pPr algn="l">
              <a:buFont typeface="Arial" panose="020B0604020202020204" pitchFamily="34" charset="0"/>
              <a:buChar char="•"/>
            </a:pPr>
            <a:endParaRPr lang="en-US" sz="1200" b="1" i="0" dirty="0">
              <a:solidFill>
                <a:schemeClr val="tx1"/>
              </a:solidFill>
              <a:effectLst/>
              <a:latin typeface="+mn-lt"/>
            </a:endParaRPr>
          </a:p>
          <a:p>
            <a:pPr algn="l">
              <a:buFont typeface="Arial" panose="020B0604020202020204" pitchFamily="34" charset="0"/>
              <a:buChar char="•"/>
            </a:pPr>
            <a:r>
              <a:rPr lang="en-US" sz="1200" b="1" i="0" dirty="0">
                <a:solidFill>
                  <a:schemeClr val="tx1"/>
                </a:solidFill>
                <a:effectLst/>
                <a:latin typeface="+mn-lt"/>
              </a:rPr>
              <a:t>Intentional Camp Schedules</a:t>
            </a:r>
            <a:r>
              <a:rPr lang="en-US" sz="1200" b="0" i="0" dirty="0">
                <a:solidFill>
                  <a:schemeClr val="tx1"/>
                </a:solidFill>
                <a:effectLst/>
                <a:latin typeface="+mn-lt"/>
              </a:rPr>
              <a:t> - building in time for rest, clearly sharing expectations whether that's schedules, program requirements etc. Encourage fewer activities at camp so that Scouts have time to relax and have fun. Make sure that parents understand that camp is not school, that it is a time for Scouts to work on other areas besides advancement.</a:t>
            </a:r>
          </a:p>
          <a:p>
            <a:pPr algn="l">
              <a:buFont typeface="Arial" panose="020B0604020202020204" pitchFamily="34" charset="0"/>
              <a:buChar char="•"/>
            </a:pPr>
            <a:r>
              <a:rPr lang="en-US" sz="1200" b="1" i="0" dirty="0">
                <a:solidFill>
                  <a:schemeClr val="tx1"/>
                </a:solidFill>
                <a:effectLst/>
                <a:latin typeface="+mn-lt"/>
              </a:rPr>
              <a:t>Encourage rest</a:t>
            </a:r>
            <a:r>
              <a:rPr lang="en-US" sz="1200" b="0" i="0" dirty="0">
                <a:solidFill>
                  <a:schemeClr val="tx1"/>
                </a:solidFill>
                <a:effectLst/>
                <a:latin typeface="+mn-lt"/>
              </a:rPr>
              <a:t> - ensure sleeping areas are adequate. Leverage lights out time frames as necessary </a:t>
            </a:r>
          </a:p>
          <a:p>
            <a:pPr defTabSz="942289">
              <a:buFont typeface="Arial" panose="020B0604020202020204" pitchFamily="34" charset="0"/>
              <a:buChar char="•"/>
              <a:defRPr/>
            </a:pPr>
            <a:r>
              <a:rPr lang="en-US" sz="1200" b="1" i="0" dirty="0">
                <a:solidFill>
                  <a:schemeClr val="tx1"/>
                </a:solidFill>
                <a:effectLst/>
                <a:latin typeface="+mn-lt"/>
              </a:rPr>
              <a:t>Emphasize mindfulness </a:t>
            </a:r>
            <a:r>
              <a:rPr lang="en-US" sz="1200" b="0" i="0" dirty="0">
                <a:solidFill>
                  <a:schemeClr val="tx1"/>
                </a:solidFill>
                <a:effectLst/>
                <a:latin typeface="+mn-lt"/>
              </a:rPr>
              <a:t>- take a walk, take deep breaths, Utilize Tranquility Base within the camp site, establishing a safe, quiet zone that can be used to help regulate mood, stress, anxiety.  The utilization of Tranquility Bases has really helped reduce the number of unnecessary visits to the health lodge. For more information we have published articles about Tranquility Base can be found in Abilities Digest as well as in the Inclusion Toolbox.</a:t>
            </a:r>
          </a:p>
          <a:p>
            <a:pPr algn="l">
              <a:buFont typeface="Arial" panose="020B0604020202020204" pitchFamily="34" charset="0"/>
              <a:buChar char="•"/>
            </a:pPr>
            <a:endParaRPr lang="en-US" sz="1200" b="0" i="0" dirty="0">
              <a:solidFill>
                <a:schemeClr val="tx1"/>
              </a:solidFill>
              <a:effectLst/>
              <a:latin typeface="+mn-lt"/>
            </a:endParaRPr>
          </a:p>
          <a:p>
            <a:pPr algn="l">
              <a:buFont typeface="Arial" panose="020B0604020202020204" pitchFamily="34" charset="0"/>
              <a:buChar char="•"/>
            </a:pPr>
            <a:r>
              <a:rPr lang="en-US" sz="1200" b="1" i="0" dirty="0">
                <a:solidFill>
                  <a:schemeClr val="tx1"/>
                </a:solidFill>
                <a:effectLst/>
                <a:latin typeface="+mn-lt"/>
              </a:rPr>
              <a:t>Discuss ways to decrease stress</a:t>
            </a:r>
            <a:r>
              <a:rPr lang="en-US" sz="1200" b="0" i="0" dirty="0">
                <a:solidFill>
                  <a:schemeClr val="tx1"/>
                </a:solidFill>
                <a:effectLst/>
                <a:latin typeface="+mn-lt"/>
              </a:rPr>
              <a:t> that can build on staff and participants - Set priorities. Decide what must get done and what can wait. Show compassion for yourself. Note what you’ve accomplished at the end of the day, not what you didn’t.</a:t>
            </a:r>
          </a:p>
          <a:p>
            <a:pPr algn="l">
              <a:buFont typeface="Arial" panose="020B0604020202020204" pitchFamily="34" charset="0"/>
              <a:buChar char="•"/>
            </a:pPr>
            <a:r>
              <a:rPr lang="en-US" sz="1200" b="1" i="0" dirty="0">
                <a:solidFill>
                  <a:schemeClr val="tx1"/>
                </a:solidFill>
                <a:effectLst/>
                <a:latin typeface="+mn-lt"/>
              </a:rPr>
              <a:t>Tap into social connections and community - </a:t>
            </a:r>
            <a:r>
              <a:rPr lang="en-US" sz="1200" b="0" i="0" dirty="0">
                <a:solidFill>
                  <a:schemeClr val="tx1"/>
                </a:solidFill>
                <a:effectLst/>
                <a:latin typeface="+mn-lt"/>
              </a:rPr>
              <a:t>lean on the troop and patrol structure to ensure connectedness</a:t>
            </a: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29</a:t>
            </a:fld>
            <a:endParaRPr lang="en-US"/>
          </a:p>
        </p:txBody>
      </p:sp>
    </p:spTree>
    <p:extLst>
      <p:ext uri="{BB962C8B-B14F-4D97-AF65-F5344CB8AC3E}">
        <p14:creationId xmlns:p14="http://schemas.microsoft.com/office/powerpoint/2010/main" val="3698106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1" i="0" dirty="0">
                <a:solidFill>
                  <a:schemeClr val="tx1"/>
                </a:solidFill>
                <a:effectLst/>
                <a:latin typeface="+mn-lt"/>
              </a:rPr>
              <a:t>As Camp leadership</a:t>
            </a:r>
          </a:p>
          <a:p>
            <a:pPr algn="l">
              <a:buFont typeface="+mj-lt"/>
              <a:buAutoNum type="arabicPeriod"/>
            </a:pPr>
            <a:endParaRPr lang="en-US" b="1" i="0" dirty="0">
              <a:solidFill>
                <a:schemeClr val="tx1"/>
              </a:solidFill>
              <a:effectLst/>
              <a:latin typeface="+mn-lt"/>
            </a:endParaRPr>
          </a:p>
          <a:p>
            <a:pPr algn="l">
              <a:buFont typeface="+mj-lt"/>
              <a:buAutoNum type="arabicPeriod"/>
            </a:pPr>
            <a:r>
              <a:rPr lang="en-US" b="1" i="0" dirty="0">
                <a:solidFill>
                  <a:schemeClr val="tx1"/>
                </a:solidFill>
                <a:effectLst/>
                <a:latin typeface="+mn-lt"/>
              </a:rPr>
              <a:t>Establish a mental health support network</a:t>
            </a:r>
            <a:r>
              <a:rPr lang="en-US" b="0" i="0" dirty="0">
                <a:solidFill>
                  <a:schemeClr val="tx1"/>
                </a:solidFill>
                <a:effectLst/>
                <a:latin typeface="+mn-lt"/>
              </a:rPr>
              <a:t>. Build relationships with community mental health resources prior to your camp season.  Have professionals in place that you can contact at any time to help you with mental health issues.</a:t>
            </a:r>
          </a:p>
          <a:p>
            <a:pPr algn="l">
              <a:buFont typeface="+mj-lt"/>
              <a:buAutoNum type="arabicPeriod"/>
            </a:pPr>
            <a:r>
              <a:rPr lang="en-US" b="1" i="0" dirty="0">
                <a:solidFill>
                  <a:schemeClr val="tx1"/>
                </a:solidFill>
                <a:effectLst/>
                <a:latin typeface="+mn-lt"/>
              </a:rPr>
              <a:t>Provide a positive camp environment.</a:t>
            </a:r>
            <a:r>
              <a:rPr lang="en-US" b="0" i="0" dirty="0">
                <a:solidFill>
                  <a:schemeClr val="tx1"/>
                </a:solidFill>
                <a:effectLst/>
                <a:latin typeface="+mn-lt"/>
              </a:rPr>
              <a:t> Feeling safe is critical to a person’s learning and mental health. Promote positive behaviors such as respect, responsibility, and kindness. Prevent negative behaviors such as bullying and harassment. Provide easily understood rules of conduct and fair discipline practices. Teach campers to work together to stand up to a bully, encourage them to reach out to lonely or excluded peers, celebrate acts of kindness, and reinforce the availability of support.</a:t>
            </a:r>
          </a:p>
          <a:p>
            <a:pPr algn="l">
              <a:buFont typeface="+mj-lt"/>
              <a:buAutoNum type="arabicPeriod"/>
            </a:pPr>
            <a:r>
              <a:rPr lang="en-US" b="1" i="0" dirty="0">
                <a:solidFill>
                  <a:schemeClr val="tx1"/>
                </a:solidFill>
                <a:effectLst/>
                <a:latin typeface="+mn-lt"/>
              </a:rPr>
              <a:t>Create a sense of belonging. </a:t>
            </a:r>
            <a:r>
              <a:rPr lang="en-US" b="0" i="0" dirty="0">
                <a:solidFill>
                  <a:schemeClr val="tx1"/>
                </a:solidFill>
                <a:effectLst/>
                <a:latin typeface="+mn-lt"/>
              </a:rPr>
              <a:t>Feeling connected and welcomed is essential to a child’s positive adjustment, self-identification, and sense of trust in others and themselves. Building strong, positive relationships among campers and staff is important to promoting mental wellness.</a:t>
            </a:r>
          </a:p>
          <a:p>
            <a:pPr algn="l">
              <a:buFont typeface="+mj-lt"/>
              <a:buAutoNum type="arabicPeriod"/>
            </a:pPr>
            <a:r>
              <a:rPr lang="en-US" b="1" i="0" dirty="0">
                <a:solidFill>
                  <a:schemeClr val="tx1"/>
                </a:solidFill>
                <a:effectLst/>
                <a:latin typeface="+mn-lt"/>
              </a:rPr>
              <a:t>Educate staff on the symptoms of and help for mental health problems.</a:t>
            </a:r>
            <a:r>
              <a:rPr lang="en-US" b="0" i="0" dirty="0">
                <a:solidFill>
                  <a:schemeClr val="tx1"/>
                </a:solidFill>
                <a:effectLst/>
                <a:latin typeface="+mn-lt"/>
              </a:rPr>
              <a:t> Information helps break down the stigma surrounding mental health and enables staff and campers to recognize when to seek help. Your mental health professional network can provide useful information on symptoms of problems like depression or suicide risk. These can include changes in habits, withdrawal, decreased social and academic functioning, erratic or changed behavior, and increased physical complaints like we discussed earlier</a:t>
            </a:r>
          </a:p>
          <a:p>
            <a:pPr algn="l">
              <a:buFont typeface="+mj-lt"/>
              <a:buAutoNum type="arabicPeriod"/>
            </a:pPr>
            <a:r>
              <a:rPr lang="en-US" b="1" i="0" dirty="0">
                <a:solidFill>
                  <a:schemeClr val="tx1"/>
                </a:solidFill>
                <a:effectLst/>
                <a:latin typeface="+mn-lt"/>
              </a:rPr>
              <a:t>Establish an incident response team</a:t>
            </a:r>
            <a:r>
              <a:rPr lang="en-US" b="0" i="0" dirty="0">
                <a:solidFill>
                  <a:schemeClr val="tx1"/>
                </a:solidFill>
                <a:effectLst/>
                <a:latin typeface="+mn-lt"/>
              </a:rPr>
              <a:t>. Being prepared to respond to an incident is important to safeguarding campers’ physical and mental well-being. Incident response teams should include relevant administrators, staff, and mental health professionals who collaborate with community resources.</a:t>
            </a:r>
          </a:p>
          <a:p>
            <a:pPr algn="l">
              <a:buFont typeface="+mj-lt"/>
              <a:buAutoNum type="arabicPeriod"/>
            </a:pPr>
            <a:endParaRPr lang="en-US" b="0" i="0" dirty="0">
              <a:solidFill>
                <a:schemeClr val="tx1"/>
              </a:solidFill>
              <a:effectLst/>
              <a:latin typeface="+mn-lt"/>
            </a:endParaRPr>
          </a:p>
          <a:p>
            <a:pPr algn="l">
              <a:buFont typeface="+mj-lt"/>
              <a:buAutoNum type="arabicPeriod"/>
            </a:pPr>
            <a:r>
              <a:rPr lang="en-US" b="0" i="0" dirty="0">
                <a:solidFill>
                  <a:schemeClr val="tx1"/>
                </a:solidFill>
                <a:effectLst/>
                <a:latin typeface="+mn-lt"/>
              </a:rPr>
              <a:t>We also recommend that Camp create a Tranquility Base, or safe space where a camper can go to help regroup and mentally and emotionally regulate themselves. </a:t>
            </a: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30</a:t>
            </a:fld>
            <a:endParaRPr lang="en-US"/>
          </a:p>
        </p:txBody>
      </p:sp>
    </p:spTree>
    <p:extLst>
      <p:ext uri="{BB962C8B-B14F-4D97-AF65-F5344CB8AC3E}">
        <p14:creationId xmlns:p14="http://schemas.microsoft.com/office/powerpoint/2010/main" val="3643476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appropriate network is one that is supervised by a relevant mental health professional with network members operating under supervision. For long-term camps, camp leadership should be able to access the support network as needed, preferably including emergency access. NCAP recommends that councils consider some level of staff training, a protocol for involvement of the MESH support network, and an in-camp response team that is trained to provide immediate support pending further direction from the support network. </a:t>
            </a:r>
          </a:p>
          <a:p>
            <a:r>
              <a:rPr lang="en-US" dirty="0"/>
              <a:t>To find out what resources your Council has</a:t>
            </a:r>
          </a:p>
          <a:p>
            <a:pPr algn="l">
              <a:buFont typeface="Arial" panose="020B0604020202020204" pitchFamily="34" charset="0"/>
              <a:buChar char="•"/>
            </a:pPr>
            <a:r>
              <a:rPr lang="en-US" b="0" i="0" dirty="0">
                <a:solidFill>
                  <a:srgbClr val="212121"/>
                </a:solidFill>
                <a:effectLst/>
                <a:latin typeface="Roboto" panose="02000000000000000000" pitchFamily="2" charset="0"/>
              </a:rPr>
              <a:t>Touchbase with your Council Health Supervisor. Do they have resources you can access locally that can be shared with your unit leaders? Who do they know in the mental health community who could be on a call list for your camps?</a:t>
            </a:r>
          </a:p>
          <a:p>
            <a:pPr marL="765610" lvl="1" indent="-294465">
              <a:buFont typeface="Arial" panose="020B0604020202020204" pitchFamily="34" charset="0"/>
              <a:buChar char="•"/>
            </a:pPr>
            <a:r>
              <a:rPr lang="en-US" b="0" i="0" dirty="0">
                <a:solidFill>
                  <a:srgbClr val="212121"/>
                </a:solidFill>
                <a:effectLst/>
                <a:latin typeface="Roboto" panose="02000000000000000000" pitchFamily="2" charset="0"/>
              </a:rPr>
              <a:t>One of the best sources is the American Psychological Association.</a:t>
            </a:r>
          </a:p>
          <a:p>
            <a:pPr marL="765610" lvl="1" indent="-294465">
              <a:buFont typeface="Arial" panose="020B0604020202020204" pitchFamily="34" charset="0"/>
              <a:buChar char="•"/>
            </a:pPr>
            <a:r>
              <a:rPr lang="en-US" b="0" i="0" dirty="0">
                <a:solidFill>
                  <a:srgbClr val="212121"/>
                </a:solidFill>
                <a:effectLst/>
                <a:latin typeface="Roboto" panose="02000000000000000000" pitchFamily="2" charset="0"/>
              </a:rPr>
              <a:t>Other options include contacting local colleges. Psychology majors (both undergrad and grad school) always need to have internships, volunteer projects, etc. to graduate. </a:t>
            </a:r>
          </a:p>
          <a:p>
            <a:pPr marL="765610" lvl="1" indent="-294465">
              <a:buFont typeface="Arial" panose="020B0604020202020204" pitchFamily="34" charset="0"/>
              <a:buChar char="•"/>
            </a:pPr>
            <a:r>
              <a:rPr lang="en-US" b="0" i="0" dirty="0">
                <a:solidFill>
                  <a:srgbClr val="212121"/>
                </a:solidFill>
                <a:effectLst/>
                <a:latin typeface="Roboto" panose="02000000000000000000" pitchFamily="2" charset="0"/>
              </a:rPr>
              <a:t>Contact area churches, local hospitals or community health centers. Many have programs in place. </a:t>
            </a:r>
          </a:p>
          <a:p>
            <a:pPr algn="l">
              <a:buFont typeface="Arial" panose="020B0604020202020204" pitchFamily="34" charset="0"/>
              <a:buChar char="•"/>
            </a:pPr>
            <a:r>
              <a:rPr lang="en-US" b="0" i="0" dirty="0">
                <a:solidFill>
                  <a:srgbClr val="212121"/>
                </a:solidFill>
                <a:effectLst/>
                <a:latin typeface="Roboto" panose="02000000000000000000" pitchFamily="2" charset="0"/>
              </a:rPr>
              <a:t>The American Camp Association has a host of “MESH” resources you can access (MESH stands for Mental, Emotional, Social Health). Check those out</a:t>
            </a:r>
          </a:p>
          <a:p>
            <a:pPr algn="l">
              <a:buFont typeface="Arial" panose="020B0604020202020204" pitchFamily="34" charset="0"/>
              <a:buChar char="•"/>
            </a:pPr>
            <a:r>
              <a:rPr lang="en-US" b="0" i="0" dirty="0">
                <a:solidFill>
                  <a:srgbClr val="212121"/>
                </a:solidFill>
                <a:effectLst/>
                <a:latin typeface="Roboto" panose="02000000000000000000" pitchFamily="2" charset="0"/>
              </a:rPr>
              <a:t>The BSA has several excellent safety moments on this topic that you can review </a:t>
            </a:r>
            <a:r>
              <a:rPr lang="en-US" b="1" i="0" u="none" strike="noStrike" dirty="0">
                <a:solidFill>
                  <a:srgbClr val="006CFF"/>
                </a:solidFill>
                <a:effectLst/>
                <a:latin typeface="Roboto" panose="02000000000000000000" pitchFamily="2" charset="0"/>
                <a:hlinkClick r:id="rId3"/>
              </a:rPr>
              <a:t>here</a:t>
            </a:r>
            <a:r>
              <a:rPr lang="en-US" b="0" i="0" dirty="0">
                <a:solidFill>
                  <a:srgbClr val="212121"/>
                </a:solidFill>
                <a:effectLst/>
                <a:latin typeface="Roboto" panose="02000000000000000000" pitchFamily="2" charset="0"/>
              </a:rPr>
              <a:t>. Talking about mental health is an essential first step.</a:t>
            </a: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31</a:t>
            </a:fld>
            <a:endParaRPr lang="en-US"/>
          </a:p>
        </p:txBody>
      </p:sp>
    </p:spTree>
    <p:extLst>
      <p:ext uri="{BB962C8B-B14F-4D97-AF65-F5344CB8AC3E}">
        <p14:creationId xmlns:p14="http://schemas.microsoft.com/office/powerpoint/2010/main" val="3801634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tx1"/>
                </a:solidFill>
                <a:effectLst/>
                <a:latin typeface="+mn-lt"/>
              </a:rPr>
              <a:t>As leaders and volunteers it is important to implement self care. When talking with the Youth Council who visited the mini conference in Houston this past month, they spoke about how important it was for them to see adults practicing self-care. How can we expect our youth to learn healthy mental, emotional and social health if we, ourselves are not modeling it. We should be utilizing the EDGE method in every aspect, not just for teaching Scouting skills. Remember, you can’t help others without taking care of yourself first. </a:t>
            </a:r>
          </a:p>
          <a:p>
            <a:pPr algn="l" fontAlgn="base">
              <a:buFont typeface="+mj-lt"/>
              <a:buAutoNum type="arabicPeriod"/>
            </a:pPr>
            <a:r>
              <a:rPr lang="en-US" sz="1200" b="1" i="0" dirty="0">
                <a:solidFill>
                  <a:schemeClr val="tx1"/>
                </a:solidFill>
                <a:effectLst/>
                <a:latin typeface="+mn-lt"/>
              </a:rPr>
              <a:t>What will I do for self-care? </a:t>
            </a:r>
            <a:r>
              <a:rPr lang="en-US" sz="1200" b="0" i="0" dirty="0">
                <a:solidFill>
                  <a:schemeClr val="tx1"/>
                </a:solidFill>
                <a:effectLst/>
                <a:latin typeface="+mn-lt"/>
              </a:rPr>
              <a:t>Stick to the basics and add certain self-care activities to your calendar. Some examples are getting enough sleep, exercising as appropriate for your own health, eating healthfully, spending time with loved ones, using relaxation exercises and practicing meditation.</a:t>
            </a:r>
          </a:p>
          <a:p>
            <a:pPr algn="l" fontAlgn="base">
              <a:buFont typeface="+mj-lt"/>
              <a:buAutoNum type="arabicPeriod"/>
            </a:pPr>
            <a:r>
              <a:rPr lang="en-US" sz="1200" b="1" i="0" dirty="0">
                <a:solidFill>
                  <a:schemeClr val="tx1"/>
                </a:solidFill>
                <a:effectLst/>
                <a:latin typeface="+mn-lt"/>
              </a:rPr>
              <a:t>Whom can I call at any time? </a:t>
            </a:r>
            <a:r>
              <a:rPr lang="en-US" sz="1200" b="0" i="0" dirty="0">
                <a:solidFill>
                  <a:schemeClr val="tx1"/>
                </a:solidFill>
                <a:effectLst/>
                <a:latin typeface="+mn-lt"/>
              </a:rPr>
              <a:t>Identify people in your life who you trust and can talk to about the good and bad that may happen.</a:t>
            </a:r>
          </a:p>
          <a:p>
            <a:pPr algn="l" fontAlgn="base">
              <a:buFont typeface="+mj-lt"/>
              <a:buAutoNum type="arabicPeriod"/>
            </a:pPr>
            <a:r>
              <a:rPr lang="en-US" sz="1200" b="1" i="0" dirty="0">
                <a:solidFill>
                  <a:schemeClr val="tx1"/>
                </a:solidFill>
                <a:effectLst/>
                <a:latin typeface="+mn-lt"/>
              </a:rPr>
              <a:t>Whom can I reach out to if I need more help? </a:t>
            </a:r>
            <a:r>
              <a:rPr lang="en-US" sz="1200" b="0" i="0" dirty="0">
                <a:solidFill>
                  <a:schemeClr val="tx1"/>
                </a:solidFill>
                <a:effectLst/>
                <a:latin typeface="+mn-lt"/>
              </a:rPr>
              <a:t>Identify who you can call if you are feeling overwhelmed, anxious, or sad. This may include loved ones, a coach or teacher, or mental health professional.</a:t>
            </a:r>
          </a:p>
          <a:p>
            <a:pPr algn="l" fontAlgn="base"/>
            <a:r>
              <a:rPr lang="en-US" sz="1200" b="0" i="0" dirty="0">
                <a:solidFill>
                  <a:schemeClr val="tx1"/>
                </a:solidFill>
                <a:effectLst/>
                <a:latin typeface="+mn-lt"/>
              </a:rPr>
              <a:t>As you start to think about what activities you want to include in your self-care plan, it can be helpful to explore these domains and brainstorm people, programs and activities that are important and feel safe to you within each. You may find that you have things for one domain, a few, or all of them:</a:t>
            </a:r>
          </a:p>
          <a:p>
            <a:pPr algn="l" fontAlgn="base">
              <a:buFont typeface="+mj-lt"/>
              <a:buAutoNum type="arabicPeriod"/>
            </a:pPr>
            <a:r>
              <a:rPr lang="en-US" sz="1200" b="1" i="0" dirty="0">
                <a:solidFill>
                  <a:schemeClr val="tx1"/>
                </a:solidFill>
                <a:effectLst/>
                <a:latin typeface="+mn-lt"/>
              </a:rPr>
              <a:t>Intellectual</a:t>
            </a:r>
            <a:endParaRPr lang="en-US" sz="1200" b="0" i="0" dirty="0">
              <a:solidFill>
                <a:schemeClr val="tx1"/>
              </a:solidFill>
              <a:effectLst/>
              <a:latin typeface="+mn-lt"/>
            </a:endParaRPr>
          </a:p>
          <a:p>
            <a:pPr algn="l" fontAlgn="base">
              <a:buFont typeface="+mj-lt"/>
              <a:buAutoNum type="arabicPeriod"/>
            </a:pPr>
            <a:r>
              <a:rPr lang="en-US" sz="1200" b="1" i="0" dirty="0">
                <a:solidFill>
                  <a:schemeClr val="tx1"/>
                </a:solidFill>
                <a:effectLst/>
                <a:latin typeface="+mn-lt"/>
              </a:rPr>
              <a:t>Emotional</a:t>
            </a:r>
            <a:endParaRPr lang="en-US" sz="1200" b="0" i="0" dirty="0">
              <a:solidFill>
                <a:schemeClr val="tx1"/>
              </a:solidFill>
              <a:effectLst/>
              <a:latin typeface="+mn-lt"/>
            </a:endParaRPr>
          </a:p>
          <a:p>
            <a:pPr algn="l" fontAlgn="base">
              <a:buFont typeface="+mj-lt"/>
              <a:buAutoNum type="arabicPeriod"/>
            </a:pPr>
            <a:r>
              <a:rPr lang="en-US" sz="1200" b="1" i="0" dirty="0">
                <a:solidFill>
                  <a:schemeClr val="tx1"/>
                </a:solidFill>
                <a:effectLst/>
                <a:latin typeface="+mn-lt"/>
              </a:rPr>
              <a:t>Occupational</a:t>
            </a:r>
            <a:endParaRPr lang="en-US" sz="1200" b="0" i="0" dirty="0">
              <a:solidFill>
                <a:schemeClr val="tx1"/>
              </a:solidFill>
              <a:effectLst/>
              <a:latin typeface="+mn-lt"/>
            </a:endParaRPr>
          </a:p>
          <a:p>
            <a:pPr algn="l" fontAlgn="base">
              <a:buFont typeface="+mj-lt"/>
              <a:buAutoNum type="arabicPeriod"/>
            </a:pPr>
            <a:r>
              <a:rPr lang="en-US" sz="1200" b="1" i="0" dirty="0">
                <a:solidFill>
                  <a:schemeClr val="tx1"/>
                </a:solidFill>
                <a:effectLst/>
                <a:latin typeface="+mn-lt"/>
              </a:rPr>
              <a:t>Environment</a:t>
            </a:r>
            <a:endParaRPr lang="en-US" sz="1200" b="0" i="0" dirty="0">
              <a:solidFill>
                <a:schemeClr val="tx1"/>
              </a:solidFill>
              <a:effectLst/>
              <a:latin typeface="+mn-lt"/>
            </a:endParaRPr>
          </a:p>
          <a:p>
            <a:pPr algn="l" fontAlgn="base">
              <a:buFont typeface="+mj-lt"/>
              <a:buAutoNum type="arabicPeriod"/>
            </a:pPr>
            <a:r>
              <a:rPr lang="en-US" sz="1200" b="1" i="0" dirty="0">
                <a:solidFill>
                  <a:schemeClr val="tx1"/>
                </a:solidFill>
                <a:effectLst/>
                <a:latin typeface="+mn-lt"/>
              </a:rPr>
              <a:t>Community</a:t>
            </a:r>
            <a:endParaRPr lang="en-US" sz="1200" b="0" i="0" dirty="0">
              <a:solidFill>
                <a:schemeClr val="tx1"/>
              </a:solidFill>
              <a:effectLst/>
              <a:latin typeface="+mn-lt"/>
            </a:endParaRPr>
          </a:p>
          <a:p>
            <a:pPr algn="l" fontAlgn="base">
              <a:buFont typeface="+mj-lt"/>
              <a:buAutoNum type="arabicPeriod"/>
            </a:pPr>
            <a:r>
              <a:rPr lang="en-US" sz="1200" b="1" i="0" dirty="0">
                <a:solidFill>
                  <a:schemeClr val="tx1"/>
                </a:solidFill>
                <a:effectLst/>
                <a:latin typeface="+mn-lt"/>
              </a:rPr>
              <a:t>Physical</a:t>
            </a:r>
            <a:endParaRPr lang="en-US" sz="1200" b="0" i="0" dirty="0">
              <a:solidFill>
                <a:schemeClr val="tx1"/>
              </a:solidFill>
              <a:effectLst/>
              <a:latin typeface="+mn-lt"/>
            </a:endParaRPr>
          </a:p>
          <a:p>
            <a:pPr algn="l" fontAlgn="base">
              <a:buFont typeface="+mj-lt"/>
              <a:buAutoNum type="arabicPeriod"/>
            </a:pPr>
            <a:r>
              <a:rPr lang="en-US" sz="1200" b="1" i="0" dirty="0">
                <a:solidFill>
                  <a:schemeClr val="tx1"/>
                </a:solidFill>
                <a:effectLst/>
                <a:latin typeface="+mn-lt"/>
              </a:rPr>
              <a:t>Financial</a:t>
            </a:r>
            <a:endParaRPr lang="en-US" sz="1200" b="0" i="0" dirty="0">
              <a:solidFill>
                <a:schemeClr val="tx1"/>
              </a:solidFill>
              <a:effectLst/>
              <a:latin typeface="+mn-lt"/>
            </a:endParaRPr>
          </a:p>
          <a:p>
            <a:pPr algn="l" fontAlgn="base">
              <a:buFont typeface="+mj-lt"/>
              <a:buAutoNum type="arabicPeriod"/>
            </a:pPr>
            <a:r>
              <a:rPr lang="en-US" sz="1200" b="1" i="0" dirty="0">
                <a:solidFill>
                  <a:schemeClr val="tx1"/>
                </a:solidFill>
                <a:effectLst/>
                <a:latin typeface="+mn-lt"/>
              </a:rPr>
              <a:t>Spiritual</a:t>
            </a:r>
            <a:endParaRPr lang="en-US" sz="1200" b="0" i="0" dirty="0">
              <a:solidFill>
                <a:schemeClr val="tx1"/>
              </a:solidFill>
              <a:effectLst/>
              <a:latin typeface="+mn-lt"/>
            </a:endParaRPr>
          </a:p>
          <a:p>
            <a:pPr algn="l" fontAlgn="base"/>
            <a:r>
              <a:rPr lang="en-US" sz="1200" b="0" i="0" dirty="0">
                <a:solidFill>
                  <a:schemeClr val="tx1"/>
                </a:solidFill>
                <a:effectLst/>
                <a:latin typeface="+mn-lt"/>
              </a:rPr>
              <a:t>Remember that everyone’s self-care plan will be different — and that’s OK. Equally important, don’t be afraid to ask for help. Reach out to the supportive people in your life and discuss self-care methods that may have helped them and what you’re hoping to achieve. You can also use these </a:t>
            </a:r>
            <a:r>
              <a:rPr lang="en-US" sz="1200" b="1" i="0" u="sng" dirty="0">
                <a:solidFill>
                  <a:srgbClr val="0563C1"/>
                </a:solidFill>
                <a:effectLst/>
                <a:latin typeface="+mn-lt"/>
                <a:hlinkClick r:id="rId3">
                  <a:extLst>
                    <a:ext uri="{A12FA001-AC4F-418D-AE19-62706E023703}">
                      <ahyp:hlinkClr xmlns:ahyp="http://schemas.microsoft.com/office/drawing/2018/hyperlinkcolor" val="tx"/>
                    </a:ext>
                  </a:extLst>
                </a:hlinkClick>
              </a:rPr>
              <a:t>tips from </a:t>
            </a:r>
            <a:r>
              <a:rPr lang="en-US" sz="1200" b="1" i="0" u="sng" dirty="0">
                <a:solidFill>
                  <a:schemeClr val="tx1"/>
                </a:solidFill>
                <a:effectLst/>
                <a:latin typeface="+mn-lt"/>
                <a:hlinkClick r:id="rId3">
                  <a:extLst>
                    <a:ext uri="{A12FA001-AC4F-418D-AE19-62706E023703}">
                      <ahyp:hlinkClr xmlns:ahyp="http://schemas.microsoft.com/office/drawing/2018/hyperlinkcolor" val="tx"/>
                    </a:ext>
                  </a:extLst>
                </a:hlinkClick>
              </a:rPr>
              <a:t>Mental Health First A</a:t>
            </a:r>
            <a:r>
              <a:rPr lang="en-US" sz="1200" b="1" i="0" u="sng" dirty="0">
                <a:solidFill>
                  <a:schemeClr val="tx1"/>
                </a:solidFill>
                <a:effectLst/>
                <a:latin typeface="+mn-lt"/>
              </a:rPr>
              <a:t>id</a:t>
            </a:r>
            <a:r>
              <a:rPr lang="en-US" sz="1200" b="0" i="0" dirty="0">
                <a:solidFill>
                  <a:schemeClr val="tx1"/>
                </a:solidFill>
                <a:effectLst/>
                <a:latin typeface="+mn-lt"/>
              </a:rPr>
              <a:t> to care for yourself. With the right information and tools, you can #BeTheDifference for yourself every day.</a:t>
            </a: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32</a:t>
            </a:fld>
            <a:endParaRPr lang="en-US"/>
          </a:p>
        </p:txBody>
      </p:sp>
    </p:spTree>
    <p:extLst>
      <p:ext uri="{BB962C8B-B14F-4D97-AF65-F5344CB8AC3E}">
        <p14:creationId xmlns:p14="http://schemas.microsoft.com/office/powerpoint/2010/main" val="3232627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effectLst/>
                <a:latin typeface="+mn-lt"/>
              </a:rPr>
              <a:t>In a final “safety moment” because we should never underestimate the power of how sleep can effect us and be extremely beneficial  for our overall health I am referring to the age old “Scoutmaster Nap on Safely” while </a:t>
            </a:r>
          </a:p>
          <a:p>
            <a:pPr algn="l"/>
            <a:endParaRPr lang="en-US" sz="1200" b="0" i="0" dirty="0">
              <a:solidFill>
                <a:schemeClr val="tx1"/>
              </a:solidFill>
              <a:effectLst/>
              <a:latin typeface="+mn-lt"/>
            </a:endParaRPr>
          </a:p>
          <a:p>
            <a:pPr algn="l"/>
            <a:r>
              <a:rPr lang="en-US" sz="1200" b="0" i="0" dirty="0">
                <a:solidFill>
                  <a:schemeClr val="tx1"/>
                </a:solidFill>
                <a:effectLst/>
                <a:latin typeface="+mn-lt"/>
              </a:rPr>
              <a:t>“Nap on Safely” isn’t the only way to nap, but it sure makes napping simple if you follow the plan:</a:t>
            </a:r>
          </a:p>
          <a:p>
            <a:pPr algn="l">
              <a:buFont typeface="+mj-lt"/>
              <a:buAutoNum type="arabicPeriod"/>
            </a:pPr>
            <a:r>
              <a:rPr lang="en-US" sz="1200" b="0" i="0" dirty="0">
                <a:solidFill>
                  <a:schemeClr val="tx1"/>
                </a:solidFill>
                <a:effectLst/>
                <a:latin typeface="+mn-lt"/>
              </a:rPr>
              <a:t>How long do you have to nap?</a:t>
            </a:r>
          </a:p>
          <a:p>
            <a:pPr marL="765610" lvl="1" indent="-294465">
              <a:buFont typeface="+mj-lt"/>
              <a:buAutoNum type="arabicPeriod"/>
            </a:pPr>
            <a:r>
              <a:rPr lang="en-US" sz="1200" b="0" i="0" dirty="0">
                <a:solidFill>
                  <a:schemeClr val="tx1"/>
                </a:solidFill>
                <a:effectLst/>
                <a:latin typeface="+mn-lt"/>
              </a:rPr>
              <a:t>Six minutes will enhance memory, 10–15 minutes can improve focus and productivity.</a:t>
            </a:r>
          </a:p>
          <a:p>
            <a:pPr marL="765610" lvl="1" indent="-294465">
              <a:buFont typeface="+mj-lt"/>
              <a:buAutoNum type="arabicPeriod"/>
            </a:pPr>
            <a:r>
              <a:rPr lang="en-US" sz="1200" b="0" i="0" dirty="0">
                <a:solidFill>
                  <a:schemeClr val="tx1"/>
                </a:solidFill>
                <a:effectLst/>
                <a:latin typeface="+mn-lt"/>
              </a:rPr>
              <a:t>The NASA nap (26 minutes) is the optimal time for a performance enhancement of 34 percent and an overall alertness increase of 54 percent.</a:t>
            </a:r>
          </a:p>
          <a:p>
            <a:pPr marL="765610" lvl="1" indent="-294465">
              <a:buFont typeface="+mj-lt"/>
              <a:buAutoNum type="arabicPeriod"/>
            </a:pPr>
            <a:r>
              <a:rPr lang="en-US" sz="1200" b="0" i="0" dirty="0">
                <a:solidFill>
                  <a:schemeClr val="tx1"/>
                </a:solidFill>
                <a:effectLst/>
                <a:latin typeface="+mn-lt"/>
              </a:rPr>
              <a:t>Extend that nap into the 40–60 minute range, and you will likely be groggy upon awakening as you didn’t finish the sleep cycle. Not good if you are already grumpy.</a:t>
            </a:r>
          </a:p>
          <a:p>
            <a:pPr marL="765610" lvl="1" indent="-294465">
              <a:buFont typeface="+mj-lt"/>
              <a:buAutoNum type="arabicPeriod"/>
            </a:pPr>
            <a:r>
              <a:rPr lang="en-US" sz="1200" b="0" i="0" dirty="0">
                <a:solidFill>
                  <a:schemeClr val="tx1"/>
                </a:solidFill>
                <a:effectLst/>
                <a:latin typeface="+mn-lt"/>
              </a:rPr>
              <a:t>90 minutes of napping can give you a boost of creativity as you finish a cycle. 90 minutes can also top off the sleep you missed the night before.</a:t>
            </a:r>
          </a:p>
          <a:p>
            <a:pPr algn="l">
              <a:buFont typeface="+mj-lt"/>
              <a:buAutoNum type="arabicPeriod"/>
            </a:pPr>
            <a:r>
              <a:rPr lang="en-US" sz="1200" b="0" i="0" dirty="0">
                <a:solidFill>
                  <a:schemeClr val="tx1"/>
                </a:solidFill>
                <a:effectLst/>
                <a:latin typeface="+mn-lt"/>
              </a:rPr>
              <a:t>Plan to nap between 1:00 and 3:00 p.m. so as to fit the circadian rhythm of most folks. Want everyone to be fresh at your evening campfire? Give them a program break, and schedule naps from 1:00–3:00 at the next campout or camporee.</a:t>
            </a:r>
          </a:p>
          <a:p>
            <a:pPr algn="l">
              <a:buFont typeface="+mj-lt"/>
              <a:buAutoNum type="arabicPeriod"/>
            </a:pPr>
            <a:r>
              <a:rPr lang="en-US" sz="1200" b="0" i="0" dirty="0">
                <a:solidFill>
                  <a:schemeClr val="tx1"/>
                </a:solidFill>
                <a:effectLst/>
                <a:latin typeface="+mn-lt"/>
              </a:rPr>
              <a:t>Make sure you have a safe area and set-up. Make your room darker or cover your eyes (using two pirate patches, an eye mask, or an ostrich pillow). Lie down instead of sitting up. Good news for hammock campers: Hammocks are the best place to nap as the gentle swaying will help you go to sleep.</a:t>
            </a:r>
          </a:p>
          <a:p>
            <a:pPr algn="l">
              <a:buFont typeface="+mj-lt"/>
              <a:buAutoNum type="arabicPeriod"/>
            </a:pPr>
            <a:r>
              <a:rPr lang="en-US" sz="1200" b="0" i="0" dirty="0">
                <a:solidFill>
                  <a:schemeClr val="tx1"/>
                </a:solidFill>
                <a:effectLst/>
                <a:latin typeface="+mn-lt"/>
              </a:rPr>
              <a:t>Set a timer. Remember, 26 minutes is optimal.</a:t>
            </a:r>
          </a:p>
          <a:p>
            <a:pPr algn="l">
              <a:buFont typeface="+mj-lt"/>
              <a:buAutoNum type="arabicPeriod"/>
            </a:pPr>
            <a:r>
              <a:rPr lang="en-US" sz="1200" b="0" i="0" dirty="0">
                <a:solidFill>
                  <a:schemeClr val="tx1"/>
                </a:solidFill>
                <a:effectLst/>
                <a:latin typeface="+mn-lt"/>
              </a:rPr>
              <a:t>Need a super boost for your afternoon? Drink a cup of coffee BEFORE you lie down. Combining caffeinated coffee and a nap will make you feel invincible. (Of course, this is not recommended for youth; the target audience for this tip is the Scoutmaster.)</a:t>
            </a:r>
          </a:p>
          <a:p>
            <a:pPr algn="l"/>
            <a:r>
              <a:rPr lang="en-US" sz="1200" b="0" i="0" dirty="0">
                <a:solidFill>
                  <a:schemeClr val="tx1"/>
                </a:solidFill>
                <a:effectLst/>
                <a:latin typeface="+mn-lt"/>
              </a:rPr>
              <a:t>Napping can’t take the place of getting enough regular sleep. But it certainly may help you through the week at Scout camp or make up for staying up late around the campfire with your crew the night before.</a:t>
            </a:r>
          </a:p>
          <a:p>
            <a:pPr algn="l"/>
            <a:r>
              <a:rPr lang="en-US" sz="1200" b="0" i="0" dirty="0">
                <a:solidFill>
                  <a:schemeClr val="tx1"/>
                </a:solidFill>
                <a:effectLst/>
                <a:latin typeface="+mn-lt"/>
              </a:rPr>
              <a:t>Napping may also help you to</a:t>
            </a:r>
          </a:p>
          <a:p>
            <a:pPr algn="l">
              <a:buFont typeface="Arial" panose="020B0604020202020204" pitchFamily="34" charset="0"/>
              <a:buChar char="•"/>
            </a:pPr>
            <a:r>
              <a:rPr lang="en-US" sz="1200" b="0" i="0" dirty="0">
                <a:solidFill>
                  <a:schemeClr val="tx1"/>
                </a:solidFill>
                <a:effectLst/>
                <a:latin typeface="+mn-lt"/>
              </a:rPr>
              <a:t>Resist comfort foods and lose some excess weight.</a:t>
            </a:r>
          </a:p>
          <a:p>
            <a:pPr algn="l">
              <a:buFont typeface="Arial" panose="020B0604020202020204" pitchFamily="34" charset="0"/>
              <a:buChar char="•"/>
            </a:pPr>
            <a:r>
              <a:rPr lang="en-US" sz="1200" b="0" i="0" dirty="0">
                <a:solidFill>
                  <a:schemeClr val="tx1"/>
                </a:solidFill>
                <a:effectLst/>
                <a:latin typeface="+mn-lt"/>
              </a:rPr>
              <a:t>Lower your risk of cardiac disorders. Just knowing your nap is coming may lower your blood pressure!</a:t>
            </a:r>
          </a:p>
          <a:p>
            <a:pPr algn="l">
              <a:buFont typeface="Arial" panose="020B0604020202020204" pitchFamily="34" charset="0"/>
              <a:buChar char="•"/>
            </a:pPr>
            <a:r>
              <a:rPr lang="en-US" sz="1200" b="0" i="0" dirty="0">
                <a:solidFill>
                  <a:schemeClr val="tx1"/>
                </a:solidFill>
                <a:effectLst/>
                <a:latin typeface="+mn-lt"/>
              </a:rPr>
              <a:t>Reduce the risk of diabetes by lowering insulin and cortisol levels.</a:t>
            </a:r>
          </a:p>
          <a:p>
            <a:pPr algn="l">
              <a:buFont typeface="Arial" panose="020B0604020202020204" pitchFamily="34" charset="0"/>
              <a:buChar char="•"/>
            </a:pPr>
            <a:r>
              <a:rPr lang="en-US" sz="1200" b="0" i="0" dirty="0">
                <a:solidFill>
                  <a:schemeClr val="tx1"/>
                </a:solidFill>
                <a:effectLst/>
                <a:latin typeface="+mn-lt"/>
              </a:rPr>
              <a:t>Reduce stress and anxiety by lowering cortisol and releasing growth hormones.</a:t>
            </a:r>
          </a:p>
          <a:p>
            <a:pPr algn="l">
              <a:buFont typeface="Arial" panose="020B0604020202020204" pitchFamily="34" charset="0"/>
              <a:buChar char="•"/>
            </a:pPr>
            <a:r>
              <a:rPr lang="en-US" sz="1200" b="0" i="0" dirty="0">
                <a:solidFill>
                  <a:schemeClr val="tx1"/>
                </a:solidFill>
                <a:effectLst/>
                <a:latin typeface="+mn-lt"/>
              </a:rPr>
              <a:t>Combat driving fatigue on a long trip with an emergency nap.</a:t>
            </a:r>
          </a:p>
          <a:p>
            <a:endParaRPr lang="en-US" dirty="0"/>
          </a:p>
        </p:txBody>
      </p:sp>
      <p:sp>
        <p:nvSpPr>
          <p:cNvPr id="4" name="Slide Number Placeholder 3"/>
          <p:cNvSpPr>
            <a:spLocks noGrp="1"/>
          </p:cNvSpPr>
          <p:nvPr>
            <p:ph type="sldNum" sz="quarter" idx="5"/>
          </p:nvPr>
        </p:nvSpPr>
        <p:spPr/>
        <p:txBody>
          <a:bodyPr/>
          <a:lstStyle/>
          <a:p>
            <a:fld id="{69B22C9A-D227-46F9-952D-BC9C5C793121}" type="slidenum">
              <a:rPr lang="en-US" smtClean="0"/>
              <a:t>33</a:t>
            </a:fld>
            <a:endParaRPr lang="en-US"/>
          </a:p>
        </p:txBody>
      </p:sp>
    </p:spTree>
    <p:extLst>
      <p:ext uri="{BB962C8B-B14F-4D97-AF65-F5344CB8AC3E}">
        <p14:creationId xmlns:p14="http://schemas.microsoft.com/office/powerpoint/2010/main" val="3201715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B22C9A-D227-46F9-952D-BC9C5C793121}" type="slidenum">
              <a:rPr lang="en-US" smtClean="0"/>
              <a:t>34</a:t>
            </a:fld>
            <a:endParaRPr lang="en-US"/>
          </a:p>
        </p:txBody>
      </p:sp>
    </p:spTree>
    <p:extLst>
      <p:ext uri="{BB962C8B-B14F-4D97-AF65-F5344CB8AC3E}">
        <p14:creationId xmlns:p14="http://schemas.microsoft.com/office/powerpoint/2010/main" val="1015597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F12C43-3F04-40D9-8230-F7D37C3A88CE}" type="slidenum">
              <a:rPr lang="en-US" smtClean="0"/>
              <a:t>35</a:t>
            </a:fld>
            <a:endParaRPr lang="en-US"/>
          </a:p>
        </p:txBody>
      </p:sp>
    </p:spTree>
    <p:extLst>
      <p:ext uri="{BB962C8B-B14F-4D97-AF65-F5344CB8AC3E}">
        <p14:creationId xmlns:p14="http://schemas.microsoft.com/office/powerpoint/2010/main" val="240801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3F87"/>
                </a:solidFill>
                <a:effectLst/>
                <a:latin typeface="Roboto Slab" pitchFamily="2" charset="0"/>
              </a:rPr>
              <a:t>SUMMARY</a:t>
            </a:r>
            <a:endParaRPr lang="en-US" b="0" i="0" dirty="0">
              <a:solidFill>
                <a:srgbClr val="003F87"/>
              </a:solidFill>
              <a:effectLst/>
              <a:latin typeface="Roboto Slab" pitchFamily="2" charset="0"/>
            </a:endParaRPr>
          </a:p>
          <a:p>
            <a:pPr algn="l"/>
            <a:r>
              <a:rPr lang="en-US" b="0" i="0" dirty="0">
                <a:solidFill>
                  <a:srgbClr val="515354"/>
                </a:solidFill>
                <a:effectLst/>
                <a:latin typeface="Roboto" panose="02000000000000000000" pitchFamily="2" charset="0"/>
              </a:rPr>
              <a:t>Many of us can feel a bit out of sorts when away from familiar surroundings, and Scouts are no different. Many Scouts experience some symptoms of homesickness during campouts, and identifying these symptoms early and addressing them can help make the event a great experience for everyone.</a:t>
            </a:r>
          </a:p>
          <a:p>
            <a:endParaRPr lang="en-US" dirty="0"/>
          </a:p>
        </p:txBody>
      </p:sp>
      <p:sp>
        <p:nvSpPr>
          <p:cNvPr id="4" name="Slide Number Placeholder 3"/>
          <p:cNvSpPr>
            <a:spLocks noGrp="1"/>
          </p:cNvSpPr>
          <p:nvPr>
            <p:ph type="sldNum" sz="quarter" idx="5"/>
          </p:nvPr>
        </p:nvSpPr>
        <p:spPr/>
        <p:txBody>
          <a:bodyPr/>
          <a:lstStyle/>
          <a:p>
            <a:fld id="{68F519C5-569E-48D0-B756-5DEB24F66D76}" type="slidenum">
              <a:rPr lang="en-US" smtClean="0"/>
              <a:t>3</a:t>
            </a:fld>
            <a:endParaRPr lang="en-US"/>
          </a:p>
        </p:txBody>
      </p:sp>
    </p:spTree>
    <p:extLst>
      <p:ext uri="{BB962C8B-B14F-4D97-AF65-F5344CB8AC3E}">
        <p14:creationId xmlns:p14="http://schemas.microsoft.com/office/powerpoint/2010/main" val="43147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15354"/>
                </a:solidFill>
                <a:effectLst/>
                <a:latin typeface="Roboto" panose="02000000000000000000" pitchFamily="2" charset="0"/>
              </a:rPr>
              <a:t>According to the American Camp Association, most campers report at least some homesick feelings during one day of their camp stay. Common symptoms include mild depression, anxiety, withdrawn behavior, somatic—or physical—complaints, and misbehavior.</a:t>
            </a:r>
          </a:p>
          <a:p>
            <a:endParaRPr lang="en-US" b="0" i="0" dirty="0">
              <a:solidFill>
                <a:srgbClr val="515354"/>
              </a:solidFill>
              <a:effectLst/>
              <a:latin typeface="Roboto" panose="02000000000000000000" pitchFamily="2" charset="0"/>
            </a:endParaRPr>
          </a:p>
          <a:p>
            <a:r>
              <a:rPr lang="en-US" b="0" i="0" dirty="0">
                <a:solidFill>
                  <a:srgbClr val="515354"/>
                </a:solidFill>
                <a:effectLst/>
                <a:latin typeface="Roboto" panose="02000000000000000000" pitchFamily="2" charset="0"/>
              </a:rPr>
              <a:t>Younger Scouts usually are those affected the most. Those who experience homesickness typically have little experience with separation, are anxious or depressed before camp, and may feel they have little control over their situation. They may have no camping experience, feel forced to attend, have insecurities at home, or have overheard their parents express anxiety about them leaving.</a:t>
            </a:r>
            <a:endParaRPr lang="en-US" dirty="0"/>
          </a:p>
        </p:txBody>
      </p:sp>
      <p:sp>
        <p:nvSpPr>
          <p:cNvPr id="4" name="Slide Number Placeholder 3"/>
          <p:cNvSpPr>
            <a:spLocks noGrp="1"/>
          </p:cNvSpPr>
          <p:nvPr>
            <p:ph type="sldNum" sz="quarter" idx="5"/>
          </p:nvPr>
        </p:nvSpPr>
        <p:spPr/>
        <p:txBody>
          <a:bodyPr/>
          <a:lstStyle/>
          <a:p>
            <a:fld id="{68F519C5-569E-48D0-B756-5DEB24F66D76}" type="slidenum">
              <a:rPr lang="en-US" smtClean="0"/>
              <a:t>4</a:t>
            </a:fld>
            <a:endParaRPr lang="en-US"/>
          </a:p>
        </p:txBody>
      </p:sp>
    </p:spTree>
    <p:extLst>
      <p:ext uri="{BB962C8B-B14F-4D97-AF65-F5344CB8AC3E}">
        <p14:creationId xmlns:p14="http://schemas.microsoft.com/office/powerpoint/2010/main" val="396004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515354"/>
                </a:solidFill>
                <a:effectLst/>
                <a:latin typeface="Roboto" panose="02000000000000000000" pitchFamily="2" charset="0"/>
              </a:rPr>
              <a:t>Helpful Pre-Camp and Camp Strategies</a:t>
            </a:r>
            <a:br>
              <a:rPr lang="en-US" b="1" i="0" dirty="0">
                <a:solidFill>
                  <a:srgbClr val="515354"/>
                </a:solidFill>
                <a:effectLst/>
                <a:latin typeface="Roboto" panose="02000000000000000000" pitchFamily="2" charset="0"/>
              </a:rPr>
            </a:br>
            <a:r>
              <a:rPr lang="en-US" b="0" i="0" dirty="0">
                <a:solidFill>
                  <a:srgbClr val="515354"/>
                </a:solidFill>
                <a:effectLst/>
                <a:latin typeface="Roboto" panose="02000000000000000000" pitchFamily="2" charset="0"/>
              </a:rPr>
              <a:t>Adult leaders can mitigate many of the potential problems of homesickness by planning ahead and taking the following steps:</a:t>
            </a:r>
          </a:p>
          <a:p>
            <a:pPr algn="l">
              <a:buFont typeface="Arial" panose="020B0604020202020204" pitchFamily="34" charset="0"/>
              <a:buChar char="•"/>
            </a:pPr>
            <a:r>
              <a:rPr lang="en-US" b="0" i="0" dirty="0">
                <a:solidFill>
                  <a:srgbClr val="515354"/>
                </a:solidFill>
                <a:effectLst/>
                <a:latin typeface="Roboto" panose="02000000000000000000" pitchFamily="2" charset="0"/>
              </a:rPr>
              <a:t>Take campers for a visit prior to camp starting. If not possible, show them material from the camp so that they can become more familiar. All BSA Camps should provide a leader’s guide that will have all the information you need. Also, utilize Google Maps and look at the camp sites.</a:t>
            </a:r>
          </a:p>
          <a:p>
            <a:pPr algn="l">
              <a:buFont typeface="Arial" panose="020B0604020202020204" pitchFamily="34" charset="0"/>
              <a:buChar char="•"/>
            </a:pPr>
            <a:r>
              <a:rPr lang="en-US" b="0" i="0" dirty="0">
                <a:solidFill>
                  <a:srgbClr val="515354"/>
                </a:solidFill>
                <a:effectLst/>
                <a:latin typeface="Roboto" panose="02000000000000000000" pitchFamily="2" charset="0"/>
              </a:rPr>
              <a:t>Make sure all Scouts are included in the planning phase, and discuss what camp life will be like.</a:t>
            </a:r>
          </a:p>
          <a:p>
            <a:pPr algn="l">
              <a:buFont typeface="Arial" panose="020B0604020202020204" pitchFamily="34" charset="0"/>
              <a:buChar char="•"/>
            </a:pPr>
            <a:r>
              <a:rPr lang="en-US" b="0" i="0" dirty="0">
                <a:solidFill>
                  <a:srgbClr val="515354"/>
                </a:solidFill>
                <a:effectLst/>
                <a:latin typeface="Roboto" panose="02000000000000000000" pitchFamily="2" charset="0"/>
              </a:rPr>
              <a:t>Address any fears of hazing or bullying.</a:t>
            </a:r>
          </a:p>
          <a:p>
            <a:pPr algn="l">
              <a:buFont typeface="Arial" panose="020B0604020202020204" pitchFamily="34" charset="0"/>
              <a:buChar char="•"/>
            </a:pPr>
            <a:r>
              <a:rPr lang="en-US" b="0" i="0" dirty="0">
                <a:solidFill>
                  <a:srgbClr val="515354"/>
                </a:solidFill>
                <a:effectLst/>
                <a:latin typeface="Roboto" panose="02000000000000000000" pitchFamily="2" charset="0"/>
              </a:rPr>
              <a:t>Make everyone feel a part of the group.</a:t>
            </a:r>
          </a:p>
          <a:p>
            <a:endParaRPr lang="en-US" dirty="0"/>
          </a:p>
        </p:txBody>
      </p:sp>
      <p:sp>
        <p:nvSpPr>
          <p:cNvPr id="4" name="Slide Number Placeholder 3"/>
          <p:cNvSpPr>
            <a:spLocks noGrp="1"/>
          </p:cNvSpPr>
          <p:nvPr>
            <p:ph type="sldNum" sz="quarter" idx="5"/>
          </p:nvPr>
        </p:nvSpPr>
        <p:spPr/>
        <p:txBody>
          <a:bodyPr/>
          <a:lstStyle/>
          <a:p>
            <a:fld id="{68F519C5-569E-48D0-B756-5DEB24F66D76}" type="slidenum">
              <a:rPr lang="en-US" smtClean="0"/>
              <a:t>5</a:t>
            </a:fld>
            <a:endParaRPr lang="en-US"/>
          </a:p>
        </p:txBody>
      </p:sp>
    </p:spTree>
    <p:extLst>
      <p:ext uri="{BB962C8B-B14F-4D97-AF65-F5344CB8AC3E}">
        <p14:creationId xmlns:p14="http://schemas.microsoft.com/office/powerpoint/2010/main" val="1317577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15354"/>
                </a:solidFill>
                <a:effectLst/>
                <a:latin typeface="Roboto" panose="02000000000000000000" pitchFamily="2" charset="0"/>
              </a:rPr>
              <a:t>Once everyone is in camp, there are additional steps that can help minimize feelings of homesickness:</a:t>
            </a:r>
          </a:p>
          <a:p>
            <a:pPr algn="l">
              <a:buFont typeface="Arial" panose="020B0604020202020204" pitchFamily="34" charset="0"/>
              <a:buChar char="•"/>
            </a:pPr>
            <a:r>
              <a:rPr lang="en-US" b="0" i="0" dirty="0">
                <a:solidFill>
                  <a:srgbClr val="515354"/>
                </a:solidFill>
                <a:effectLst/>
                <a:latin typeface="Roboto" panose="02000000000000000000" pitchFamily="2" charset="0"/>
              </a:rPr>
              <a:t>Immediately get everyone integrated into the camp routine and inform them of what to expect.</a:t>
            </a:r>
          </a:p>
          <a:p>
            <a:pPr algn="l">
              <a:buFont typeface="Arial" panose="020B0604020202020204" pitchFamily="34" charset="0"/>
              <a:buChar char="•"/>
            </a:pPr>
            <a:r>
              <a:rPr lang="en-US" b="0" i="0" dirty="0">
                <a:solidFill>
                  <a:srgbClr val="515354"/>
                </a:solidFill>
                <a:effectLst/>
                <a:latin typeface="Roboto" panose="02000000000000000000" pitchFamily="2" charset="0"/>
              </a:rPr>
              <a:t>Provide social support to normalize their experience, e.g., asking an older Scout to help mentor a younger Scout who exhibits homesickness and to empathize with their feelings.</a:t>
            </a:r>
          </a:p>
          <a:p>
            <a:pPr algn="l">
              <a:buFont typeface="Arial" panose="020B0604020202020204" pitchFamily="34" charset="0"/>
              <a:buChar char="•"/>
            </a:pPr>
            <a:r>
              <a:rPr lang="en-US" b="0" i="0" dirty="0">
                <a:solidFill>
                  <a:srgbClr val="515354"/>
                </a:solidFill>
                <a:effectLst/>
                <a:latin typeface="Roboto" panose="02000000000000000000" pitchFamily="2" charset="0"/>
              </a:rPr>
              <a:t>Promote an appropriate connection with home, e.g., have them write a letter home.</a:t>
            </a:r>
          </a:p>
          <a:p>
            <a:pPr algn="l">
              <a:buFont typeface="Arial" panose="020B0604020202020204" pitchFamily="34" charset="0"/>
              <a:buChar char="•"/>
            </a:pPr>
            <a:r>
              <a:rPr lang="en-US" b="0" i="0" dirty="0">
                <a:solidFill>
                  <a:srgbClr val="515354"/>
                </a:solidFill>
                <a:effectLst/>
                <a:latin typeface="Roboto" panose="02000000000000000000" pitchFamily="2" charset="0"/>
              </a:rPr>
              <a:t>Assess the Scouts’ needs and provide positive coping outlets. Some of these strategies might be to get them involved in fun activities, encouraging them to talk with other Scouts or a leader about their feelings, reminding them of the fun things that they have done or will do at camp, and providing special fun tasks to do each day. Using a Tranquility Base can assist with this.</a:t>
            </a:r>
          </a:p>
          <a:p>
            <a:pPr algn="l">
              <a:buFont typeface="Arial" panose="020B0604020202020204" pitchFamily="34" charset="0"/>
              <a:buChar char="•"/>
            </a:pPr>
            <a:r>
              <a:rPr lang="en-US" b="0" i="0" dirty="0">
                <a:solidFill>
                  <a:srgbClr val="515354"/>
                </a:solidFill>
                <a:effectLst/>
                <a:latin typeface="Roboto" panose="02000000000000000000" pitchFamily="2" charset="0"/>
              </a:rPr>
              <a:t>Encourage them and follow up regularly.</a:t>
            </a:r>
          </a:p>
          <a:p>
            <a:endParaRPr lang="en-US" dirty="0"/>
          </a:p>
        </p:txBody>
      </p:sp>
      <p:sp>
        <p:nvSpPr>
          <p:cNvPr id="4" name="Slide Number Placeholder 3"/>
          <p:cNvSpPr>
            <a:spLocks noGrp="1"/>
          </p:cNvSpPr>
          <p:nvPr>
            <p:ph type="sldNum" sz="quarter" idx="5"/>
          </p:nvPr>
        </p:nvSpPr>
        <p:spPr/>
        <p:txBody>
          <a:bodyPr/>
          <a:lstStyle/>
          <a:p>
            <a:fld id="{68F519C5-569E-48D0-B756-5DEB24F66D76}" type="slidenum">
              <a:rPr lang="en-US" smtClean="0"/>
              <a:t>6</a:t>
            </a:fld>
            <a:endParaRPr lang="en-US"/>
          </a:p>
        </p:txBody>
      </p:sp>
    </p:spTree>
    <p:extLst>
      <p:ext uri="{BB962C8B-B14F-4D97-AF65-F5344CB8AC3E}">
        <p14:creationId xmlns:p14="http://schemas.microsoft.com/office/powerpoint/2010/main" val="147855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519C5-569E-48D0-B756-5DEB24F66D76}" type="slidenum">
              <a:rPr lang="en-US" smtClean="0"/>
              <a:t>7</a:t>
            </a:fld>
            <a:endParaRPr lang="en-US"/>
          </a:p>
        </p:txBody>
      </p:sp>
    </p:spTree>
    <p:extLst>
      <p:ext uri="{BB962C8B-B14F-4D97-AF65-F5344CB8AC3E}">
        <p14:creationId xmlns:p14="http://schemas.microsoft.com/office/powerpoint/2010/main" val="934721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4698cb820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g14698cb820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 name="Google Shape;64;g14698cb820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 name="Google Shape;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3809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187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2442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2698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
        <p:nvSpPr>
          <p:cNvPr id="4" name="Shape 19">
            <a:extLst>
              <a:ext uri="{FF2B5EF4-FFF2-40B4-BE49-F238E27FC236}">
                <a16:creationId xmlns:a16="http://schemas.microsoft.com/office/drawing/2014/main" id="{81B88AEA-E1D4-4E0C-9424-3B46FCDF6CF5}"/>
              </a:ext>
            </a:extLst>
          </p:cNvPr>
          <p:cNvSpPr txBox="1">
            <a:spLocks noGrp="1"/>
          </p:cNvSpPr>
          <p:nvPr>
            <p:ph type="sldNum" idx="10"/>
          </p:nvPr>
        </p:nvSpPr>
        <p:spPr>
          <a:xfrm>
            <a:off x="11296651" y="6218239"/>
            <a:ext cx="732367" cy="523875"/>
          </a:xfrm>
          <a:prstGeom prst="rect">
            <a:avLst/>
          </a:prstGeom>
        </p:spPr>
        <p:txBody>
          <a:bodyPr vert="horz" wrap="square" lIns="91425" tIns="91425" rIns="91425" bIns="91425" numCol="1" anchor="ctr" anchorCtr="0" compatLnSpc="1">
            <a:prstTxWarp prst="textNoShape">
              <a:avLst/>
            </a:prstTxWarp>
            <a:noAutofit/>
          </a:bodyPr>
          <a:lstStyle>
            <a:lvl1pPr eaLnBrk="1" hangingPunct="1">
              <a:defRPr/>
            </a:lvl1pPr>
          </a:lstStyle>
          <a:p>
            <a:fld id="{567D58DC-7C85-45C4-AC43-8172B73EB166}" type="slidenum">
              <a:rPr lang="en-US" altLang="en-US"/>
              <a:pPr/>
              <a:t>‹#›</a:t>
            </a:fld>
            <a:endParaRPr lang="en-US" altLang="en-US"/>
          </a:p>
        </p:txBody>
      </p:sp>
    </p:spTree>
    <p:extLst>
      <p:ext uri="{BB962C8B-B14F-4D97-AF65-F5344CB8AC3E}">
        <p14:creationId xmlns:p14="http://schemas.microsoft.com/office/powerpoint/2010/main" val="208655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3809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190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C248EDA-6F9C-4DE2-96FA-33A1B34D4B9A}"/>
              </a:ext>
            </a:extLst>
          </p:cNvPr>
          <p:cNvSpPr>
            <a:spLocks noGrp="1"/>
          </p:cNvSpPr>
          <p:nvPr>
            <p:ph type="dt" sz="half" idx="10"/>
          </p:nvPr>
        </p:nvSpPr>
        <p:spPr>
          <a:xfrm>
            <a:off x="609600" y="6356351"/>
            <a:ext cx="2844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fld id="{E43F6467-CBD1-4637-A734-5F063A1AC05C}" type="datetimeFigureOut">
              <a:rPr lang="en-US"/>
              <a:pPr>
                <a:defRPr/>
              </a:pPr>
              <a:t>5/25/2023</a:t>
            </a:fld>
            <a:endParaRPr lang="en-US"/>
          </a:p>
        </p:txBody>
      </p:sp>
      <p:sp>
        <p:nvSpPr>
          <p:cNvPr id="5" name="Footer Placeholder 4">
            <a:extLst>
              <a:ext uri="{FF2B5EF4-FFF2-40B4-BE49-F238E27FC236}">
                <a16:creationId xmlns:a16="http://schemas.microsoft.com/office/drawing/2014/main" id="{5D10E775-01B0-4355-B211-E3778A507C1E}"/>
              </a:ext>
            </a:extLst>
          </p:cNvPr>
          <p:cNvSpPr>
            <a:spLocks noGrp="1"/>
          </p:cNvSpPr>
          <p:nvPr>
            <p:ph type="ftr" sz="quarter" idx="11"/>
          </p:nvPr>
        </p:nvSpPr>
        <p:spPr>
          <a:xfrm>
            <a:off x="4165600" y="6356351"/>
            <a:ext cx="3860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CA42576C-3C76-4C01-88FA-CD6B072AC3B9}"/>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000000"/>
                </a:solidFill>
                <a:latin typeface="Calibri" panose="020F0502020204030204" pitchFamily="34" charset="0"/>
              </a:defRPr>
            </a:lvl1pPr>
          </a:lstStyle>
          <a:p>
            <a:fld id="{EF357E2F-F669-48AA-AE90-5C3D35E537FE}" type="slidenum">
              <a:rPr lang="en-US" altLang="en-US"/>
              <a:pPr/>
              <a:t>‹#›</a:t>
            </a:fld>
            <a:endParaRPr lang="en-US" altLang="en-US"/>
          </a:p>
        </p:txBody>
      </p:sp>
    </p:spTree>
    <p:extLst>
      <p:ext uri="{BB962C8B-B14F-4D97-AF65-F5344CB8AC3E}">
        <p14:creationId xmlns:p14="http://schemas.microsoft.com/office/powerpoint/2010/main" val="278122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C248EDA-6F9C-4DE2-96FA-33A1B34D4B9A}"/>
              </a:ext>
            </a:extLst>
          </p:cNvPr>
          <p:cNvSpPr>
            <a:spLocks noGrp="1"/>
          </p:cNvSpPr>
          <p:nvPr>
            <p:ph type="dt" sz="half" idx="10"/>
          </p:nvPr>
        </p:nvSpPr>
        <p:spPr>
          <a:xfrm>
            <a:off x="609600" y="6356351"/>
            <a:ext cx="2844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fld id="{E43F6467-CBD1-4637-A734-5F063A1AC05C}" type="datetimeFigureOut">
              <a:rPr lang="en-US"/>
              <a:pPr>
                <a:defRPr/>
              </a:pPr>
              <a:t>5/25/2023</a:t>
            </a:fld>
            <a:endParaRPr lang="en-US"/>
          </a:p>
        </p:txBody>
      </p:sp>
      <p:sp>
        <p:nvSpPr>
          <p:cNvPr id="5" name="Footer Placeholder 4">
            <a:extLst>
              <a:ext uri="{FF2B5EF4-FFF2-40B4-BE49-F238E27FC236}">
                <a16:creationId xmlns:a16="http://schemas.microsoft.com/office/drawing/2014/main" id="{5D10E775-01B0-4355-B211-E3778A507C1E}"/>
              </a:ext>
            </a:extLst>
          </p:cNvPr>
          <p:cNvSpPr>
            <a:spLocks noGrp="1"/>
          </p:cNvSpPr>
          <p:nvPr>
            <p:ph type="ftr" sz="quarter" idx="11"/>
          </p:nvPr>
        </p:nvSpPr>
        <p:spPr>
          <a:xfrm>
            <a:off x="4165600" y="6356351"/>
            <a:ext cx="3860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CA42576C-3C76-4C01-88FA-CD6B072AC3B9}"/>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000000"/>
                </a:solidFill>
                <a:latin typeface="Calibri" panose="020F0502020204030204" pitchFamily="34" charset="0"/>
              </a:defRPr>
            </a:lvl1pPr>
          </a:lstStyle>
          <a:p>
            <a:fld id="{EF357E2F-F669-48AA-AE90-5C3D35E537FE}" type="slidenum">
              <a:rPr lang="en-US" altLang="en-US"/>
              <a:pPr/>
              <a:t>‹#›</a:t>
            </a:fld>
            <a:endParaRPr lang="en-US" altLang="en-US"/>
          </a:p>
        </p:txBody>
      </p:sp>
    </p:spTree>
    <p:extLst>
      <p:ext uri="{BB962C8B-B14F-4D97-AF65-F5344CB8AC3E}">
        <p14:creationId xmlns:p14="http://schemas.microsoft.com/office/powerpoint/2010/main" val="3240672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15FF9-12FB-4BA7-B91C-BBA911689A05}"/>
              </a:ext>
            </a:extLst>
          </p:cNvPr>
          <p:cNvSpPr>
            <a:spLocks noGrp="1"/>
          </p:cNvSpPr>
          <p:nvPr>
            <p:ph type="dt" sz="half" idx="10"/>
          </p:nvPr>
        </p:nvSpPr>
        <p:spPr>
          <a:xfrm>
            <a:off x="609600" y="6356351"/>
            <a:ext cx="2844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fld id="{25B00865-B2E9-40D7-B623-689F8E4CC75C}" type="datetimeFigureOut">
              <a:rPr lang="en-US"/>
              <a:pPr>
                <a:defRPr/>
              </a:pPr>
              <a:t>5/25/2023</a:t>
            </a:fld>
            <a:endParaRPr lang="en-US"/>
          </a:p>
        </p:txBody>
      </p:sp>
      <p:sp>
        <p:nvSpPr>
          <p:cNvPr id="5" name="Footer Placeholder 4">
            <a:extLst>
              <a:ext uri="{FF2B5EF4-FFF2-40B4-BE49-F238E27FC236}">
                <a16:creationId xmlns:a16="http://schemas.microsoft.com/office/drawing/2014/main" id="{7202E653-6B12-46F4-A5EF-36405FF44CB5}"/>
              </a:ext>
            </a:extLst>
          </p:cNvPr>
          <p:cNvSpPr>
            <a:spLocks noGrp="1"/>
          </p:cNvSpPr>
          <p:nvPr>
            <p:ph type="ftr" sz="quarter" idx="11"/>
          </p:nvPr>
        </p:nvSpPr>
        <p:spPr>
          <a:xfrm>
            <a:off x="4165600" y="6356351"/>
            <a:ext cx="3860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FDCD5871-83E2-4A9B-A68B-FC5BF07FCBD9}"/>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000000"/>
                </a:solidFill>
                <a:latin typeface="Calibri" panose="020F0502020204030204" pitchFamily="34" charset="0"/>
              </a:defRPr>
            </a:lvl1pPr>
          </a:lstStyle>
          <a:p>
            <a:fld id="{82F403CA-D65F-471B-9275-80D9CA0B4B1F}" type="slidenum">
              <a:rPr lang="en-US" altLang="en-US"/>
              <a:pPr/>
              <a:t>‹#›</a:t>
            </a:fld>
            <a:endParaRPr lang="en-US" altLang="en-US"/>
          </a:p>
        </p:txBody>
      </p:sp>
    </p:spTree>
    <p:extLst>
      <p:ext uri="{BB962C8B-B14F-4D97-AF65-F5344CB8AC3E}">
        <p14:creationId xmlns:p14="http://schemas.microsoft.com/office/powerpoint/2010/main" val="1039734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C944AE-9DC3-465B-99A6-EB305F5EA246}"/>
              </a:ext>
            </a:extLst>
          </p:cNvPr>
          <p:cNvSpPr>
            <a:spLocks noGrp="1"/>
          </p:cNvSpPr>
          <p:nvPr>
            <p:ph type="dt" sz="half" idx="10"/>
          </p:nvPr>
        </p:nvSpPr>
        <p:spPr>
          <a:xfrm>
            <a:off x="609600" y="6356351"/>
            <a:ext cx="2844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fld id="{7E94D721-BE3C-4C04-849C-24B797B31609}" type="datetimeFigureOut">
              <a:rPr lang="en-US"/>
              <a:pPr>
                <a:defRPr/>
              </a:pPr>
              <a:t>5/25/2023</a:t>
            </a:fld>
            <a:endParaRPr lang="en-US"/>
          </a:p>
        </p:txBody>
      </p:sp>
      <p:sp>
        <p:nvSpPr>
          <p:cNvPr id="5" name="Footer Placeholder 4">
            <a:extLst>
              <a:ext uri="{FF2B5EF4-FFF2-40B4-BE49-F238E27FC236}">
                <a16:creationId xmlns:a16="http://schemas.microsoft.com/office/drawing/2014/main" id="{1F874014-E09D-4E95-97B3-BEFC43DE402F}"/>
              </a:ext>
            </a:extLst>
          </p:cNvPr>
          <p:cNvSpPr>
            <a:spLocks noGrp="1"/>
          </p:cNvSpPr>
          <p:nvPr>
            <p:ph type="ftr" sz="quarter" idx="11"/>
          </p:nvPr>
        </p:nvSpPr>
        <p:spPr>
          <a:xfrm>
            <a:off x="4165600" y="6356351"/>
            <a:ext cx="3860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8ADB8A89-12D5-4B66-94D4-4D095DC82CEE}"/>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000000"/>
                </a:solidFill>
                <a:latin typeface="Calibri" panose="020F0502020204030204" pitchFamily="34" charset="0"/>
              </a:defRPr>
            </a:lvl1pPr>
          </a:lstStyle>
          <a:p>
            <a:fld id="{DBE69A26-D974-440E-A602-B9752577C1F0}" type="slidenum">
              <a:rPr lang="en-US" altLang="en-US"/>
              <a:pPr/>
              <a:t>‹#›</a:t>
            </a:fld>
            <a:endParaRPr lang="en-US" altLang="en-US"/>
          </a:p>
        </p:txBody>
      </p:sp>
    </p:spTree>
    <p:extLst>
      <p:ext uri="{BB962C8B-B14F-4D97-AF65-F5344CB8AC3E}">
        <p14:creationId xmlns:p14="http://schemas.microsoft.com/office/powerpoint/2010/main" val="1481358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DA3459-9B7D-4E12-978C-983A29C7C741}"/>
              </a:ext>
            </a:extLst>
          </p:cNvPr>
          <p:cNvSpPr>
            <a:spLocks noGrp="1"/>
          </p:cNvSpPr>
          <p:nvPr>
            <p:ph type="dt" sz="half" idx="10"/>
          </p:nvPr>
        </p:nvSpPr>
        <p:spPr>
          <a:xfrm>
            <a:off x="609600" y="6356351"/>
            <a:ext cx="2844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fld id="{5B7355DD-FBD9-41E3-958A-15168F910133}" type="datetimeFigureOut">
              <a:rPr lang="en-US"/>
              <a:pPr>
                <a:defRPr/>
              </a:pPr>
              <a:t>5/25/2023</a:t>
            </a:fld>
            <a:endParaRPr lang="en-US"/>
          </a:p>
        </p:txBody>
      </p:sp>
      <p:sp>
        <p:nvSpPr>
          <p:cNvPr id="6" name="Footer Placeholder 5">
            <a:extLst>
              <a:ext uri="{FF2B5EF4-FFF2-40B4-BE49-F238E27FC236}">
                <a16:creationId xmlns:a16="http://schemas.microsoft.com/office/drawing/2014/main" id="{B4B455F9-D3C1-438C-B429-2C6FB18EACD5}"/>
              </a:ext>
            </a:extLst>
          </p:cNvPr>
          <p:cNvSpPr>
            <a:spLocks noGrp="1"/>
          </p:cNvSpPr>
          <p:nvPr>
            <p:ph type="ftr" sz="quarter" idx="11"/>
          </p:nvPr>
        </p:nvSpPr>
        <p:spPr>
          <a:xfrm>
            <a:off x="4165600" y="6356351"/>
            <a:ext cx="3860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a:extLst>
              <a:ext uri="{FF2B5EF4-FFF2-40B4-BE49-F238E27FC236}">
                <a16:creationId xmlns:a16="http://schemas.microsoft.com/office/drawing/2014/main" id="{C622A210-13D7-4CC9-8336-E85FB85E8628}"/>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000000"/>
                </a:solidFill>
                <a:latin typeface="Calibri" panose="020F0502020204030204" pitchFamily="34" charset="0"/>
              </a:defRPr>
            </a:lvl1pPr>
          </a:lstStyle>
          <a:p>
            <a:fld id="{1EDA1E67-6947-41DF-94DC-DD96488AE147}" type="slidenum">
              <a:rPr lang="en-US" altLang="en-US"/>
              <a:pPr/>
              <a:t>‹#›</a:t>
            </a:fld>
            <a:endParaRPr lang="en-US" altLang="en-US"/>
          </a:p>
        </p:txBody>
      </p:sp>
    </p:spTree>
    <p:extLst>
      <p:ext uri="{BB962C8B-B14F-4D97-AF65-F5344CB8AC3E}">
        <p14:creationId xmlns:p14="http://schemas.microsoft.com/office/powerpoint/2010/main" val="4231772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993284-3CA7-446A-B9AE-A2C8C61FD494}"/>
              </a:ext>
            </a:extLst>
          </p:cNvPr>
          <p:cNvSpPr>
            <a:spLocks noGrp="1"/>
          </p:cNvSpPr>
          <p:nvPr>
            <p:ph type="dt" sz="half" idx="10"/>
          </p:nvPr>
        </p:nvSpPr>
        <p:spPr>
          <a:xfrm>
            <a:off x="609600" y="6356351"/>
            <a:ext cx="2844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fld id="{7A936430-1B84-4714-A422-113E2AEE2DED}" type="datetimeFigureOut">
              <a:rPr lang="en-US"/>
              <a:pPr>
                <a:defRPr/>
              </a:pPr>
              <a:t>5/25/2023</a:t>
            </a:fld>
            <a:endParaRPr lang="en-US"/>
          </a:p>
        </p:txBody>
      </p:sp>
      <p:sp>
        <p:nvSpPr>
          <p:cNvPr id="8" name="Footer Placeholder 7">
            <a:extLst>
              <a:ext uri="{FF2B5EF4-FFF2-40B4-BE49-F238E27FC236}">
                <a16:creationId xmlns:a16="http://schemas.microsoft.com/office/drawing/2014/main" id="{195ABC82-DCBF-4D95-8FBD-BBB4AC14F0C7}"/>
              </a:ext>
            </a:extLst>
          </p:cNvPr>
          <p:cNvSpPr>
            <a:spLocks noGrp="1"/>
          </p:cNvSpPr>
          <p:nvPr>
            <p:ph type="ftr" sz="quarter" idx="11"/>
          </p:nvPr>
        </p:nvSpPr>
        <p:spPr>
          <a:xfrm>
            <a:off x="4165600" y="6356351"/>
            <a:ext cx="3860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9" name="Slide Number Placeholder 8">
            <a:extLst>
              <a:ext uri="{FF2B5EF4-FFF2-40B4-BE49-F238E27FC236}">
                <a16:creationId xmlns:a16="http://schemas.microsoft.com/office/drawing/2014/main" id="{53AC4B1B-4093-4D73-9132-D58B0D3C19DE}"/>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000000"/>
                </a:solidFill>
                <a:latin typeface="Calibri" panose="020F0502020204030204" pitchFamily="34" charset="0"/>
              </a:defRPr>
            </a:lvl1pPr>
          </a:lstStyle>
          <a:p>
            <a:fld id="{F2E09E19-1E31-41AF-BD2B-FAC998F02674}" type="slidenum">
              <a:rPr lang="en-US" altLang="en-US"/>
              <a:pPr/>
              <a:t>‹#›</a:t>
            </a:fld>
            <a:endParaRPr lang="en-US" altLang="en-US"/>
          </a:p>
        </p:txBody>
      </p:sp>
    </p:spTree>
    <p:extLst>
      <p:ext uri="{BB962C8B-B14F-4D97-AF65-F5344CB8AC3E}">
        <p14:creationId xmlns:p14="http://schemas.microsoft.com/office/powerpoint/2010/main" val="228972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Thursday, May 25,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387459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987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2563"/>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6025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76461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1011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958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71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
        <p:nvSpPr>
          <p:cNvPr id="4" name="Shape 19">
            <a:extLst>
              <a:ext uri="{FF2B5EF4-FFF2-40B4-BE49-F238E27FC236}">
                <a16:creationId xmlns:a16="http://schemas.microsoft.com/office/drawing/2014/main" id="{81B88AEA-E1D4-4E0C-9424-3B46FCDF6CF5}"/>
              </a:ext>
            </a:extLst>
          </p:cNvPr>
          <p:cNvSpPr txBox="1">
            <a:spLocks noGrp="1"/>
          </p:cNvSpPr>
          <p:nvPr>
            <p:ph type="sldNum" idx="10"/>
          </p:nvPr>
        </p:nvSpPr>
        <p:spPr>
          <a:xfrm>
            <a:off x="11296651" y="6218239"/>
            <a:ext cx="732367" cy="523875"/>
          </a:xfrm>
          <a:prstGeom prst="rect">
            <a:avLst/>
          </a:prstGeom>
        </p:spPr>
        <p:txBody>
          <a:bodyPr vert="horz" wrap="square" lIns="91425" tIns="91425" rIns="91425" bIns="91425" numCol="1" anchor="ctr" anchorCtr="0" compatLnSpc="1">
            <a:prstTxWarp prst="textNoShape">
              <a:avLst/>
            </a:prstTxWarp>
            <a:noAutofit/>
          </a:bodyPr>
          <a:lstStyle>
            <a:lvl1pPr eaLnBrk="1" hangingPunct="1">
              <a:defRPr/>
            </a:lvl1pPr>
          </a:lstStyle>
          <a:p>
            <a:fld id="{567D58DC-7C85-45C4-AC43-8172B73EB166}" type="slidenum">
              <a:rPr lang="en-US" altLang="en-US"/>
              <a:pPr/>
              <a:t>‹#›</a:t>
            </a:fld>
            <a:endParaRPr lang="en-US" altLang="en-US"/>
          </a:p>
        </p:txBody>
      </p:sp>
    </p:spTree>
    <p:extLst>
      <p:ext uri="{BB962C8B-B14F-4D97-AF65-F5344CB8AC3E}">
        <p14:creationId xmlns:p14="http://schemas.microsoft.com/office/powerpoint/2010/main" val="2959797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37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C248EDA-6F9C-4DE2-96FA-33A1B34D4B9A}"/>
              </a:ext>
            </a:extLst>
          </p:cNvPr>
          <p:cNvSpPr>
            <a:spLocks noGrp="1"/>
          </p:cNvSpPr>
          <p:nvPr>
            <p:ph type="dt" sz="half" idx="10"/>
          </p:nvPr>
        </p:nvSpPr>
        <p:spPr>
          <a:xfrm>
            <a:off x="609600" y="6356351"/>
            <a:ext cx="2844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fld id="{E43F6467-CBD1-4637-A734-5F063A1AC05C}" type="datetimeFigureOut">
              <a:rPr lang="en-US"/>
              <a:pPr>
                <a:defRPr/>
              </a:pPr>
              <a:t>5/25/2023</a:t>
            </a:fld>
            <a:endParaRPr lang="en-US"/>
          </a:p>
        </p:txBody>
      </p:sp>
      <p:sp>
        <p:nvSpPr>
          <p:cNvPr id="5" name="Footer Placeholder 4">
            <a:extLst>
              <a:ext uri="{FF2B5EF4-FFF2-40B4-BE49-F238E27FC236}">
                <a16:creationId xmlns:a16="http://schemas.microsoft.com/office/drawing/2014/main" id="{5D10E775-01B0-4355-B211-E3778A507C1E}"/>
              </a:ext>
            </a:extLst>
          </p:cNvPr>
          <p:cNvSpPr>
            <a:spLocks noGrp="1"/>
          </p:cNvSpPr>
          <p:nvPr>
            <p:ph type="ftr" sz="quarter" idx="11"/>
          </p:nvPr>
        </p:nvSpPr>
        <p:spPr>
          <a:xfrm>
            <a:off x="4165600" y="6356351"/>
            <a:ext cx="3860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CA42576C-3C76-4C01-88FA-CD6B072AC3B9}"/>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000000"/>
                </a:solidFill>
                <a:latin typeface="Calibri" panose="020F0502020204030204" pitchFamily="34" charset="0"/>
              </a:defRPr>
            </a:lvl1pPr>
          </a:lstStyle>
          <a:p>
            <a:fld id="{EF357E2F-F669-48AA-AE90-5C3D35E537FE}" type="slidenum">
              <a:rPr lang="en-US" altLang="en-US"/>
              <a:pPr/>
              <a:t>‹#›</a:t>
            </a:fld>
            <a:endParaRPr lang="en-US" altLang="en-US"/>
          </a:p>
        </p:txBody>
      </p:sp>
    </p:spTree>
    <p:extLst>
      <p:ext uri="{BB962C8B-B14F-4D97-AF65-F5344CB8AC3E}">
        <p14:creationId xmlns:p14="http://schemas.microsoft.com/office/powerpoint/2010/main" val="3140239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15FF9-12FB-4BA7-B91C-BBA911689A05}"/>
              </a:ext>
            </a:extLst>
          </p:cNvPr>
          <p:cNvSpPr>
            <a:spLocks noGrp="1"/>
          </p:cNvSpPr>
          <p:nvPr>
            <p:ph type="dt" sz="half" idx="10"/>
          </p:nvPr>
        </p:nvSpPr>
        <p:spPr>
          <a:xfrm>
            <a:off x="609600" y="6356351"/>
            <a:ext cx="2844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fld id="{25B00865-B2E9-40D7-B623-689F8E4CC75C}" type="datetimeFigureOut">
              <a:rPr lang="en-US"/>
              <a:pPr>
                <a:defRPr/>
              </a:pPr>
              <a:t>5/25/2023</a:t>
            </a:fld>
            <a:endParaRPr lang="en-US"/>
          </a:p>
        </p:txBody>
      </p:sp>
      <p:sp>
        <p:nvSpPr>
          <p:cNvPr id="5" name="Footer Placeholder 4">
            <a:extLst>
              <a:ext uri="{FF2B5EF4-FFF2-40B4-BE49-F238E27FC236}">
                <a16:creationId xmlns:a16="http://schemas.microsoft.com/office/drawing/2014/main" id="{7202E653-6B12-46F4-A5EF-36405FF44CB5}"/>
              </a:ext>
            </a:extLst>
          </p:cNvPr>
          <p:cNvSpPr>
            <a:spLocks noGrp="1"/>
          </p:cNvSpPr>
          <p:nvPr>
            <p:ph type="ftr" sz="quarter" idx="11"/>
          </p:nvPr>
        </p:nvSpPr>
        <p:spPr>
          <a:xfrm>
            <a:off x="4165600" y="6356351"/>
            <a:ext cx="3860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FDCD5871-83E2-4A9B-A68B-FC5BF07FCBD9}"/>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000000"/>
                </a:solidFill>
                <a:latin typeface="Calibri" panose="020F0502020204030204" pitchFamily="34" charset="0"/>
              </a:defRPr>
            </a:lvl1pPr>
          </a:lstStyle>
          <a:p>
            <a:fld id="{82F403CA-D65F-471B-9275-80D9CA0B4B1F}" type="slidenum">
              <a:rPr lang="en-US" altLang="en-US"/>
              <a:pPr/>
              <a:t>‹#›</a:t>
            </a:fld>
            <a:endParaRPr lang="en-US" altLang="en-US"/>
          </a:p>
        </p:txBody>
      </p:sp>
    </p:spTree>
    <p:extLst>
      <p:ext uri="{BB962C8B-B14F-4D97-AF65-F5344CB8AC3E}">
        <p14:creationId xmlns:p14="http://schemas.microsoft.com/office/powerpoint/2010/main" val="3703288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C944AE-9DC3-465B-99A6-EB305F5EA246}"/>
              </a:ext>
            </a:extLst>
          </p:cNvPr>
          <p:cNvSpPr>
            <a:spLocks noGrp="1"/>
          </p:cNvSpPr>
          <p:nvPr>
            <p:ph type="dt" sz="half" idx="10"/>
          </p:nvPr>
        </p:nvSpPr>
        <p:spPr>
          <a:xfrm>
            <a:off x="609600" y="6356351"/>
            <a:ext cx="2844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fld id="{7E94D721-BE3C-4C04-849C-24B797B31609}" type="datetimeFigureOut">
              <a:rPr lang="en-US"/>
              <a:pPr>
                <a:defRPr/>
              </a:pPr>
              <a:t>5/25/2023</a:t>
            </a:fld>
            <a:endParaRPr lang="en-US"/>
          </a:p>
        </p:txBody>
      </p:sp>
      <p:sp>
        <p:nvSpPr>
          <p:cNvPr id="5" name="Footer Placeholder 4">
            <a:extLst>
              <a:ext uri="{FF2B5EF4-FFF2-40B4-BE49-F238E27FC236}">
                <a16:creationId xmlns:a16="http://schemas.microsoft.com/office/drawing/2014/main" id="{1F874014-E09D-4E95-97B3-BEFC43DE402F}"/>
              </a:ext>
            </a:extLst>
          </p:cNvPr>
          <p:cNvSpPr>
            <a:spLocks noGrp="1"/>
          </p:cNvSpPr>
          <p:nvPr>
            <p:ph type="ftr" sz="quarter" idx="11"/>
          </p:nvPr>
        </p:nvSpPr>
        <p:spPr>
          <a:xfrm>
            <a:off x="4165600" y="6356351"/>
            <a:ext cx="3860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8ADB8A89-12D5-4B66-94D4-4D095DC82CEE}"/>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000000"/>
                </a:solidFill>
                <a:latin typeface="Calibri" panose="020F0502020204030204" pitchFamily="34" charset="0"/>
              </a:defRPr>
            </a:lvl1pPr>
          </a:lstStyle>
          <a:p>
            <a:fld id="{DBE69A26-D974-440E-A602-B9752577C1F0}" type="slidenum">
              <a:rPr lang="en-US" altLang="en-US"/>
              <a:pPr/>
              <a:t>‹#›</a:t>
            </a:fld>
            <a:endParaRPr lang="en-US" altLang="en-US"/>
          </a:p>
        </p:txBody>
      </p:sp>
    </p:spTree>
    <p:extLst>
      <p:ext uri="{BB962C8B-B14F-4D97-AF65-F5344CB8AC3E}">
        <p14:creationId xmlns:p14="http://schemas.microsoft.com/office/powerpoint/2010/main" val="613327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DA3459-9B7D-4E12-978C-983A29C7C741}"/>
              </a:ext>
            </a:extLst>
          </p:cNvPr>
          <p:cNvSpPr>
            <a:spLocks noGrp="1"/>
          </p:cNvSpPr>
          <p:nvPr>
            <p:ph type="dt" sz="half" idx="10"/>
          </p:nvPr>
        </p:nvSpPr>
        <p:spPr>
          <a:xfrm>
            <a:off x="609600" y="6356351"/>
            <a:ext cx="2844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fld id="{5B7355DD-FBD9-41E3-958A-15168F910133}" type="datetimeFigureOut">
              <a:rPr lang="en-US"/>
              <a:pPr>
                <a:defRPr/>
              </a:pPr>
              <a:t>5/25/2023</a:t>
            </a:fld>
            <a:endParaRPr lang="en-US"/>
          </a:p>
        </p:txBody>
      </p:sp>
      <p:sp>
        <p:nvSpPr>
          <p:cNvPr id="6" name="Footer Placeholder 5">
            <a:extLst>
              <a:ext uri="{FF2B5EF4-FFF2-40B4-BE49-F238E27FC236}">
                <a16:creationId xmlns:a16="http://schemas.microsoft.com/office/drawing/2014/main" id="{B4B455F9-D3C1-438C-B429-2C6FB18EACD5}"/>
              </a:ext>
            </a:extLst>
          </p:cNvPr>
          <p:cNvSpPr>
            <a:spLocks noGrp="1"/>
          </p:cNvSpPr>
          <p:nvPr>
            <p:ph type="ftr" sz="quarter" idx="11"/>
          </p:nvPr>
        </p:nvSpPr>
        <p:spPr>
          <a:xfrm>
            <a:off x="4165600" y="6356351"/>
            <a:ext cx="3860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a:extLst>
              <a:ext uri="{FF2B5EF4-FFF2-40B4-BE49-F238E27FC236}">
                <a16:creationId xmlns:a16="http://schemas.microsoft.com/office/drawing/2014/main" id="{C622A210-13D7-4CC9-8336-E85FB85E8628}"/>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000000"/>
                </a:solidFill>
                <a:latin typeface="Calibri" panose="020F0502020204030204" pitchFamily="34" charset="0"/>
              </a:defRPr>
            </a:lvl1pPr>
          </a:lstStyle>
          <a:p>
            <a:fld id="{1EDA1E67-6947-41DF-94DC-DD96488AE147}" type="slidenum">
              <a:rPr lang="en-US" altLang="en-US"/>
              <a:pPr/>
              <a:t>‹#›</a:t>
            </a:fld>
            <a:endParaRPr lang="en-US" altLang="en-US"/>
          </a:p>
        </p:txBody>
      </p:sp>
    </p:spTree>
    <p:extLst>
      <p:ext uri="{BB962C8B-B14F-4D97-AF65-F5344CB8AC3E}">
        <p14:creationId xmlns:p14="http://schemas.microsoft.com/office/powerpoint/2010/main" val="197777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993284-3CA7-446A-B9AE-A2C8C61FD494}"/>
              </a:ext>
            </a:extLst>
          </p:cNvPr>
          <p:cNvSpPr>
            <a:spLocks noGrp="1"/>
          </p:cNvSpPr>
          <p:nvPr>
            <p:ph type="dt" sz="half" idx="10"/>
          </p:nvPr>
        </p:nvSpPr>
        <p:spPr>
          <a:xfrm>
            <a:off x="609600" y="6356351"/>
            <a:ext cx="2844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fld id="{7A936430-1B84-4714-A422-113E2AEE2DED}" type="datetimeFigureOut">
              <a:rPr lang="en-US"/>
              <a:pPr>
                <a:defRPr/>
              </a:pPr>
              <a:t>5/25/2023</a:t>
            </a:fld>
            <a:endParaRPr lang="en-US"/>
          </a:p>
        </p:txBody>
      </p:sp>
      <p:sp>
        <p:nvSpPr>
          <p:cNvPr id="8" name="Footer Placeholder 7">
            <a:extLst>
              <a:ext uri="{FF2B5EF4-FFF2-40B4-BE49-F238E27FC236}">
                <a16:creationId xmlns:a16="http://schemas.microsoft.com/office/drawing/2014/main" id="{195ABC82-DCBF-4D95-8FBD-BBB4AC14F0C7}"/>
              </a:ext>
            </a:extLst>
          </p:cNvPr>
          <p:cNvSpPr>
            <a:spLocks noGrp="1"/>
          </p:cNvSpPr>
          <p:nvPr>
            <p:ph type="ftr" sz="quarter" idx="11"/>
          </p:nvPr>
        </p:nvSpPr>
        <p:spPr>
          <a:xfrm>
            <a:off x="4165600" y="6356351"/>
            <a:ext cx="3860800" cy="365125"/>
          </a:xfrm>
          <a:prstGeom prst="rect">
            <a:avLst/>
          </a:prstGeom>
        </p:spPr>
        <p:txBody>
          <a:bodyPr/>
          <a:lstStyle>
            <a:lvl1pPr defTabSz="457200"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9" name="Slide Number Placeholder 8">
            <a:extLst>
              <a:ext uri="{FF2B5EF4-FFF2-40B4-BE49-F238E27FC236}">
                <a16:creationId xmlns:a16="http://schemas.microsoft.com/office/drawing/2014/main" id="{53AC4B1B-4093-4D73-9132-D58B0D3C19DE}"/>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000000"/>
                </a:solidFill>
                <a:latin typeface="Calibri" panose="020F0502020204030204" pitchFamily="34" charset="0"/>
              </a:defRPr>
            </a:lvl1pPr>
          </a:lstStyle>
          <a:p>
            <a:fld id="{F2E09E19-1E31-41AF-BD2B-FAC998F02674}" type="slidenum">
              <a:rPr lang="en-US" altLang="en-US"/>
              <a:pPr/>
              <a:t>‹#›</a:t>
            </a:fld>
            <a:endParaRPr lang="en-US" altLang="en-US"/>
          </a:p>
        </p:txBody>
      </p:sp>
    </p:spTree>
    <p:extLst>
      <p:ext uri="{BB962C8B-B14F-4D97-AF65-F5344CB8AC3E}">
        <p14:creationId xmlns:p14="http://schemas.microsoft.com/office/powerpoint/2010/main" val="2414338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950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2563"/>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6025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76461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8964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A1B1964-A4DD-4F61-A0D5-448F60C449CF}"/>
              </a:ext>
            </a:extLst>
          </p:cNvPr>
          <p:cNvSpPr>
            <a:spLocks noGrp="1" noChangeArrowheads="1"/>
          </p:cNvSpPr>
          <p:nvPr>
            <p:ph type="title"/>
          </p:nvPr>
        </p:nvSpPr>
        <p:spPr bwMode="auto">
          <a:xfrm>
            <a:off x="609600" y="28987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07387AF-6B82-4B18-B217-9992D313EAC9}"/>
              </a:ext>
            </a:extLst>
          </p:cNvPr>
          <p:cNvSpPr>
            <a:spLocks noGrp="1" noChangeArrowheads="1"/>
          </p:cNvSpPr>
          <p:nvPr>
            <p:ph type="body" idx="1"/>
          </p:nvPr>
        </p:nvSpPr>
        <p:spPr bwMode="auto">
          <a:xfrm>
            <a:off x="609600" y="3971925"/>
            <a:ext cx="109728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485129922"/>
      </p:ext>
    </p:extLst>
  </p:cSld>
  <p:clrMap bg1="lt1" tx1="dk1" bg2="lt2" tx2="dk2" accent1="accent1" accent2="accent2" accent3="accent3" accent4="accent4" accent5="accent5" accent6="accent6" hlink="hlink" folHlink="folHlink"/>
  <p:sldLayoutIdLst>
    <p:sldLayoutId id="2147483673" r:id="rId1"/>
    <p:sldLayoutId id="2147483674" r:id="rId2"/>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512-932_Powerpoint2.jpg">
            <a:extLst>
              <a:ext uri="{FF2B5EF4-FFF2-40B4-BE49-F238E27FC236}">
                <a16:creationId xmlns:a16="http://schemas.microsoft.com/office/drawing/2014/main" id="{9E604FC0-B3D5-44F0-AF16-9405B5C0B2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B159472B-F52A-4521-964E-8B3DFFEEFE1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40688FF9-DC97-48C3-8B9E-B81A14F520A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7605712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A1B1964-A4DD-4F61-A0D5-448F60C449CF}"/>
              </a:ext>
            </a:extLst>
          </p:cNvPr>
          <p:cNvSpPr>
            <a:spLocks noGrp="1" noChangeArrowheads="1"/>
          </p:cNvSpPr>
          <p:nvPr>
            <p:ph type="title"/>
          </p:nvPr>
        </p:nvSpPr>
        <p:spPr bwMode="auto">
          <a:xfrm>
            <a:off x="609600" y="28987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07387AF-6B82-4B18-B217-9992D313EAC9}"/>
              </a:ext>
            </a:extLst>
          </p:cNvPr>
          <p:cNvSpPr>
            <a:spLocks noGrp="1" noChangeArrowheads="1"/>
          </p:cNvSpPr>
          <p:nvPr>
            <p:ph type="body" idx="1"/>
          </p:nvPr>
        </p:nvSpPr>
        <p:spPr bwMode="auto">
          <a:xfrm>
            <a:off x="609600" y="3971925"/>
            <a:ext cx="109728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38701583"/>
      </p:ext>
    </p:extLst>
  </p:cSld>
  <p:clrMap bg1="lt1" tx1="dk1" bg2="lt2" tx2="dk2" accent1="accent1" accent2="accent2" accent3="accent3" accent4="accent4" accent5="accent5" accent6="accent6" hlink="hlink" folHlink="folHlink"/>
  <p:sldLayoutIdLst>
    <p:sldLayoutId id="2147483687" r:id="rId1"/>
    <p:sldLayoutId id="2147483688" r:id="rId2"/>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512-932_Powerpoint2.jpg">
            <a:extLst>
              <a:ext uri="{FF2B5EF4-FFF2-40B4-BE49-F238E27FC236}">
                <a16:creationId xmlns:a16="http://schemas.microsoft.com/office/drawing/2014/main" id="{9E604FC0-B3D5-44F0-AF16-9405B5C0B2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B159472B-F52A-4521-964E-8B3DFFEEFE1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40688FF9-DC97-48C3-8B9E-B81A14F520A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1852979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s://www.psychologytoday.com/us/blog/social-health/202108/how-strengthen-your-social-muscles" TargetMode="External"/><Relationship Id="rId3" Type="http://schemas.openxmlformats.org/officeDocument/2006/relationships/hyperlink" Target="https://uhs.umich.edu/tenthings" TargetMode="External"/><Relationship Id="rId7" Type="http://schemas.openxmlformats.org/officeDocument/2006/relationships/hyperlink" Target="https://www.psychologytoday.com/us/blog/social-health/202302/what-is-social-health" TargetMode="External"/><Relationship Id="rId12" Type="http://schemas.openxmlformats.org/officeDocument/2006/relationships/hyperlink" Target="https://blog.scoutingmagazine.org/2023/05/02/how-to-help-scouts-who-have-anxiety-about-attending-summer-camp/?utm_source=scoutingwire&amp;utm_campaign=swvolunteer05172023&amp;utm_medium=email&amp;utm_content="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eddinscounseling.com/emotional-health-vs-mental-health/" TargetMode="External"/><Relationship Id="rId11" Type="http://schemas.openxmlformats.org/officeDocument/2006/relationships/hyperlink" Target="https://www.scouting.org/health-and-safety/safety-moments/psychological-first-aid/" TargetMode="External"/><Relationship Id="rId5" Type="http://schemas.openxmlformats.org/officeDocument/2006/relationships/hyperlink" Target="https://www.nih.gov/health-information/emotional-wellness-toolkit" TargetMode="External"/><Relationship Id="rId10" Type="http://schemas.openxmlformats.org/officeDocument/2006/relationships/hyperlink" Target="https://www.acacamps.org/resources/mental-health-resources-tips-camps" TargetMode="External"/><Relationship Id="rId4" Type="http://schemas.openxmlformats.org/officeDocument/2006/relationships/hyperlink" Target="https://www.who.int/news-room/fact-sheets/detail/mental-health-strengthening-our-response" TargetMode="External"/><Relationship Id="rId9" Type="http://schemas.openxmlformats.org/officeDocument/2006/relationships/hyperlink" Target="https://www.psychologytoday.com/us/blog/social-health/202005/how-s-your-social-health"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SpecialNeedsChair@scouting.org"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s://www.scouting.org/health-and-safety/safety-moments/homesickness/"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hyperlink" Target="https://www.acacamps.org/parents-families/planning-camp/coping-homesickness-camp" TargetMode="External"/><Relationship Id="rId4" Type="http://schemas.openxmlformats.org/officeDocument/2006/relationships/hyperlink" Target="https://drchristhurber.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 Id="rId5" Type="http://schemas.openxmlformats.org/officeDocument/2006/relationships/hyperlink" Target="mailto:specialneedschair@scouting.org" TargetMode="External"/><Relationship Id="rId4" Type="http://schemas.openxmlformats.org/officeDocument/2006/relationships/hyperlink" Target="mailto:tonymei.novato@gmai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987DC90-33F4-4CDD-821F-DE93BE77E793}"/>
              </a:ext>
            </a:extLst>
          </p:cNvPr>
          <p:cNvSpPr>
            <a:spLocks noGrp="1"/>
          </p:cNvSpPr>
          <p:nvPr>
            <p:ph type="title" idx="4294967295"/>
          </p:nvPr>
        </p:nvSpPr>
        <p:spPr>
          <a:xfrm>
            <a:off x="1981200" y="4664074"/>
            <a:ext cx="8229600" cy="1143000"/>
          </a:xfrm>
        </p:spPr>
        <p:txBody>
          <a:bodyPr>
            <a:normAutofit fontScale="90000"/>
          </a:bodyPr>
          <a:lstStyle/>
          <a:p>
            <a:pPr eaLnBrk="1" hangingPunct="1"/>
            <a:r>
              <a:rPr lang="en-US" altLang="en-US" sz="4000"/>
              <a:t>Special Needs and Disabilities Roundtable </a:t>
            </a:r>
            <a:br>
              <a:rPr lang="en-US" altLang="en-US" sz="4000"/>
            </a:br>
            <a:r>
              <a:rPr lang="en-US" altLang="en-US" sz="4000"/>
              <a:t>Will begin at 6:30pm Central Time</a:t>
            </a:r>
          </a:p>
        </p:txBody>
      </p:sp>
      <p:sp>
        <p:nvSpPr>
          <p:cNvPr id="6147" name="Slide Number Placeholder 5">
            <a:extLst>
              <a:ext uri="{FF2B5EF4-FFF2-40B4-BE49-F238E27FC236}">
                <a16:creationId xmlns:a16="http://schemas.microsoft.com/office/drawing/2014/main" id="{6C75F8E8-028F-48EC-AE34-F6BAB11560BD}"/>
              </a:ext>
            </a:extLst>
          </p:cNvPr>
          <p:cNvSpPr txBox="1">
            <a:spLocks noGrp="1"/>
          </p:cNvSpPr>
          <p:nvPr/>
        </p:nvSpPr>
        <p:spPr bwMode="auto">
          <a:xfrm>
            <a:off x="85344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16E5BE44-CA11-433F-B4A6-57428B082EDF}" type="slidenum">
              <a:rPr lang="en-US" altLang="en-US" sz="1800">
                <a:solidFill>
                  <a:srgbClr val="898989"/>
                </a:solidFill>
                <a:ea typeface="MS PGothic" panose="020B0600070205080204" pitchFamily="34" charset="-128"/>
              </a:rPr>
              <a:pPr eaLnBrk="1" hangingPunct="1">
                <a:spcBef>
                  <a:spcPct val="0"/>
                </a:spcBef>
                <a:buFontTx/>
                <a:buNone/>
              </a:pPr>
              <a:t>1</a:t>
            </a:fld>
            <a:endParaRPr lang="en-US" altLang="en-US" sz="1800">
              <a:solidFill>
                <a:srgbClr val="898989"/>
              </a:solidFill>
              <a:ea typeface="MS PGothic" panose="020B0600070205080204" pitchFamily="34" charset="-128"/>
            </a:endParaRPr>
          </a:p>
        </p:txBody>
      </p:sp>
      <p:pic>
        <p:nvPicPr>
          <p:cNvPr id="1028" name="Picture 4">
            <a:extLst>
              <a:ext uri="{FF2B5EF4-FFF2-40B4-BE49-F238E27FC236}">
                <a16:creationId xmlns:a16="http://schemas.microsoft.com/office/drawing/2014/main" id="{58C3F9FB-F407-4131-8FAC-B774DAEA5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33" y="1228725"/>
            <a:ext cx="6960534"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263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4AE6-EC7D-465C-88A6-3B31033301A8}"/>
              </a:ext>
            </a:extLst>
          </p:cNvPr>
          <p:cNvSpPr>
            <a:spLocks noGrp="1"/>
          </p:cNvSpPr>
          <p:nvPr>
            <p:ph type="title"/>
          </p:nvPr>
        </p:nvSpPr>
        <p:spPr>
          <a:xfrm>
            <a:off x="609600" y="555205"/>
            <a:ext cx="10972800" cy="1143000"/>
          </a:xfrm>
        </p:spPr>
        <p:txBody>
          <a:bodyPr/>
          <a:lstStyle/>
          <a:p>
            <a:r>
              <a:rPr lang="en-US" altLang="en-US" sz="4400" b="1" i="1">
                <a:ea typeface="Geneva" charset="-128"/>
              </a:rPr>
              <a:t>Inclusion Toolbox for</a:t>
            </a:r>
            <a:br>
              <a:rPr lang="en-US" altLang="en-US" sz="4400" b="1" i="1">
                <a:ea typeface="Geneva" charset="-128"/>
              </a:rPr>
            </a:br>
            <a:r>
              <a:rPr lang="en-US" altLang="en-US" sz="4400" b="1" i="1">
                <a:ea typeface="Geneva" charset="-128"/>
              </a:rPr>
              <a:t>Specials Needs &amp; Disabilities</a:t>
            </a:r>
            <a:endParaRPr lang="en-US"/>
          </a:p>
        </p:txBody>
      </p:sp>
      <p:sp>
        <p:nvSpPr>
          <p:cNvPr id="6" name="TextBox 5">
            <a:extLst>
              <a:ext uri="{FF2B5EF4-FFF2-40B4-BE49-F238E27FC236}">
                <a16:creationId xmlns:a16="http://schemas.microsoft.com/office/drawing/2014/main" id="{168A8396-9ADA-00D8-3C9A-442AAA4DC4D8}"/>
              </a:ext>
            </a:extLst>
          </p:cNvPr>
          <p:cNvSpPr txBox="1"/>
          <p:nvPr/>
        </p:nvSpPr>
        <p:spPr>
          <a:xfrm>
            <a:off x="1115367" y="4825467"/>
            <a:ext cx="9988062" cy="923330"/>
          </a:xfrm>
          <a:prstGeom prst="rect">
            <a:avLst/>
          </a:prstGeom>
          <a:noFill/>
        </p:spPr>
        <p:txBody>
          <a:bodyPr wrap="square">
            <a:spAutoFit/>
          </a:bodyPr>
          <a:lstStyle/>
          <a:p>
            <a:pPr marL="0" marR="0">
              <a:spcBef>
                <a:spcPts val="0"/>
              </a:spcBef>
              <a:spcAft>
                <a:spcPts val="0"/>
              </a:spcAft>
              <a:tabLst>
                <a:tab pos="3390900" algn="l"/>
              </a:tabLst>
            </a:pPr>
            <a:r>
              <a:rPr lang="en-US" sz="1800" dirty="0">
                <a:effectLst/>
                <a:latin typeface="Franklin Gothic Medium" panose="020B0603020102020204" pitchFamily="34" charset="0"/>
                <a:ea typeface="Calibri" panose="020F0502020204030204" pitchFamily="34" charset="0"/>
              </a:rPr>
              <a:t>DOWNLOADABLE			  				WEB-BASED AT</a:t>
            </a:r>
            <a:endParaRPr lang="en-US" sz="1400" dirty="0">
              <a:effectLst/>
              <a:latin typeface="Times New Roman" panose="02020603050405020304" pitchFamily="18" charset="0"/>
              <a:ea typeface="Calibri" panose="020F0502020204030204" pitchFamily="34" charset="0"/>
            </a:endParaRPr>
          </a:p>
          <a:p>
            <a:pPr marL="0" marR="0">
              <a:spcBef>
                <a:spcPts val="0"/>
              </a:spcBef>
              <a:spcAft>
                <a:spcPts val="0"/>
              </a:spcAft>
              <a:tabLst>
                <a:tab pos="3390900" algn="l"/>
              </a:tabLst>
            </a:pPr>
            <a:r>
              <a:rPr lang="en-US" sz="1800" dirty="0">
                <a:effectLst/>
                <a:latin typeface="Franklin Gothic Medium" panose="020B0603020102020204" pitchFamily="34" charset="0"/>
                <a:ea typeface="Calibri" panose="020F0502020204030204" pitchFamily="34" charset="0"/>
              </a:rPr>
              <a:t>November 2022			  				</a:t>
            </a:r>
            <a:r>
              <a:rPr lang="en-US" sz="1800" dirty="0" err="1">
                <a:effectLst/>
                <a:latin typeface="Franklin Gothic Medium" panose="020B0603020102020204" pitchFamily="34" charset="0"/>
                <a:ea typeface="Calibri" panose="020F0502020204030204" pitchFamily="34" charset="0"/>
              </a:rPr>
              <a:t>AbleScouts.Org</a:t>
            </a:r>
            <a:endParaRPr lang="en-US" sz="1400" dirty="0">
              <a:effectLst/>
              <a:latin typeface="Times New Roman" panose="02020603050405020304" pitchFamily="18" charset="0"/>
              <a:ea typeface="Calibri" panose="020F0502020204030204" pitchFamily="34" charset="0"/>
            </a:endParaRPr>
          </a:p>
          <a:p>
            <a:pPr marL="0" marR="0">
              <a:spcBef>
                <a:spcPts val="0"/>
              </a:spcBef>
              <a:spcAft>
                <a:spcPts val="0"/>
              </a:spcAft>
              <a:tabLst>
                <a:tab pos="3390900" algn="l"/>
              </a:tabLst>
            </a:pPr>
            <a:r>
              <a:rPr lang="en-US" sz="1800" dirty="0">
                <a:effectLst/>
                <a:latin typeface="Franklin Gothic Medium" panose="020B0603020102020204" pitchFamily="34" charset="0"/>
                <a:ea typeface="Calibri" panose="020F0502020204030204" pitchFamily="34" charset="0"/>
              </a:rPr>
              <a:t>       Edition</a:t>
            </a:r>
            <a:endParaRPr lang="en-US" sz="1400" dirty="0">
              <a:effectLst/>
              <a:latin typeface="Times New Roman" panose="02020603050405020304" pitchFamily="18" charset="0"/>
              <a:ea typeface="Calibri" panose="020F0502020204030204" pitchFamily="34" charset="0"/>
            </a:endParaRPr>
          </a:p>
        </p:txBody>
      </p:sp>
      <p:pic>
        <p:nvPicPr>
          <p:cNvPr id="8" name="Picture 7">
            <a:extLst>
              <a:ext uri="{FF2B5EF4-FFF2-40B4-BE49-F238E27FC236}">
                <a16:creationId xmlns:a16="http://schemas.microsoft.com/office/drawing/2014/main" id="{7B057C62-0FBF-5841-A940-A2A6EF71171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2958" y="3128890"/>
            <a:ext cx="1584960" cy="1584960"/>
          </a:xfrm>
          <a:prstGeom prst="rect">
            <a:avLst/>
          </a:prstGeom>
          <a:noFill/>
          <a:ln>
            <a:noFill/>
          </a:ln>
        </p:spPr>
      </p:pic>
      <p:sp>
        <p:nvSpPr>
          <p:cNvPr id="9" name="Text Box 2">
            <a:extLst>
              <a:ext uri="{FF2B5EF4-FFF2-40B4-BE49-F238E27FC236}">
                <a16:creationId xmlns:a16="http://schemas.microsoft.com/office/drawing/2014/main" id="{85AB9E4C-CE9E-B91C-7ADD-FE98EC5052C0}"/>
              </a:ext>
            </a:extLst>
          </p:cNvPr>
          <p:cNvSpPr txBox="1">
            <a:spLocks noChangeArrowheads="1"/>
          </p:cNvSpPr>
          <p:nvPr/>
        </p:nvSpPr>
        <p:spPr bwMode="auto">
          <a:xfrm>
            <a:off x="9622155" y="738085"/>
            <a:ext cx="1960245" cy="77724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a:noAutofit/>
          </a:bodyPr>
          <a:lstStyle/>
          <a:p>
            <a:pPr marL="0" marR="0" algn="ctr">
              <a:spcBef>
                <a:spcPts val="0"/>
              </a:spcBef>
              <a:spcAft>
                <a:spcPts val="0"/>
              </a:spcAft>
            </a:pPr>
            <a:r>
              <a:rPr lang="en-US" sz="1200" dirty="0">
                <a:solidFill>
                  <a:srgbClr val="FF0000"/>
                </a:solidFill>
                <a:effectLst/>
                <a:latin typeface="Arial Black" panose="020B0A04020102020204" pitchFamily="34" charset="0"/>
                <a:ea typeface="Calibri" panose="020F0502020204030204" pitchFamily="34" charset="0"/>
              </a:rPr>
              <a:t>SUPERCEDES</a:t>
            </a:r>
            <a:endParaRPr lang="en-US" sz="1200" dirty="0">
              <a:effectLst/>
              <a:latin typeface="Times New Roman" panose="02020603050405020304" pitchFamily="18" charset="0"/>
              <a:ea typeface="Calibri" panose="020F0502020204030204" pitchFamily="34" charset="0"/>
            </a:endParaRPr>
          </a:p>
          <a:p>
            <a:pPr marL="0" marR="0" algn="ctr">
              <a:spcBef>
                <a:spcPts val="0"/>
              </a:spcBef>
              <a:spcAft>
                <a:spcPts val="0"/>
              </a:spcAft>
            </a:pPr>
            <a:r>
              <a:rPr lang="en-US" sz="1200" dirty="0">
                <a:solidFill>
                  <a:srgbClr val="FF0000"/>
                </a:solidFill>
                <a:effectLst/>
                <a:latin typeface="Arial Black" panose="020B0A04020102020204" pitchFamily="34" charset="0"/>
                <a:ea typeface="Calibri" panose="020F0502020204030204" pitchFamily="34" charset="0"/>
              </a:rPr>
              <a:t> BSA 34059</a:t>
            </a:r>
            <a:endParaRPr lang="en-US" sz="1200" dirty="0">
              <a:effectLst/>
              <a:latin typeface="Times New Roman" panose="02020603050405020304" pitchFamily="18" charset="0"/>
              <a:ea typeface="Calibri" panose="020F0502020204030204" pitchFamily="34" charset="0"/>
            </a:endParaRPr>
          </a:p>
          <a:p>
            <a:pPr marL="0" marR="0" algn="ctr">
              <a:spcBef>
                <a:spcPts val="0"/>
              </a:spcBef>
              <a:spcAft>
                <a:spcPts val="0"/>
              </a:spcAft>
            </a:pPr>
            <a:r>
              <a:rPr lang="en-US" sz="1200" dirty="0">
                <a:solidFill>
                  <a:srgbClr val="FF0000"/>
                </a:solidFill>
                <a:effectLst/>
                <a:latin typeface="Arial Black" panose="020B0A04020102020204" pitchFamily="34" charset="0"/>
                <a:ea typeface="Calibri" panose="020F0502020204030204" pitchFamily="34" charset="0"/>
              </a:rPr>
              <a:t>2007 EDITION</a:t>
            </a:r>
            <a:endParaRPr lang="en-US" sz="1200" dirty="0">
              <a:effectLst/>
              <a:latin typeface="Times New Roman" panose="02020603050405020304" pitchFamily="18" charset="0"/>
              <a:ea typeface="Calibri" panose="020F0502020204030204" pitchFamily="34" charset="0"/>
            </a:endParaRPr>
          </a:p>
        </p:txBody>
      </p:sp>
      <p:pic>
        <p:nvPicPr>
          <p:cNvPr id="5" name="Picture 4" descr="Qr code&#10;&#10;Description automatically generated">
            <a:extLst>
              <a:ext uri="{FF2B5EF4-FFF2-40B4-BE49-F238E27FC236}">
                <a16:creationId xmlns:a16="http://schemas.microsoft.com/office/drawing/2014/main" id="{1D5017F6-1EB0-3932-2110-C41A3B22D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082" y="3202407"/>
            <a:ext cx="1623060" cy="1623060"/>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FFB8FBE0-FAD9-3B70-AF9A-417909856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736" y="1786530"/>
            <a:ext cx="3494527" cy="4537047"/>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06314-3D02-E975-B2DA-FBC65F4D7E81}"/>
              </a:ext>
            </a:extLst>
          </p:cNvPr>
          <p:cNvSpPr>
            <a:spLocks noGrp="1"/>
          </p:cNvSpPr>
          <p:nvPr>
            <p:ph type="title"/>
          </p:nvPr>
        </p:nvSpPr>
        <p:spPr>
          <a:xfrm>
            <a:off x="400050" y="2608263"/>
            <a:ext cx="10972800" cy="1143000"/>
          </a:xfrm>
        </p:spPr>
        <p:txBody>
          <a:bodyPr/>
          <a:lstStyle/>
          <a:p>
            <a:r>
              <a:rPr lang="en-US" dirty="0"/>
              <a:t>LEARNING OPPORTUNITIES</a:t>
            </a:r>
          </a:p>
        </p:txBody>
      </p:sp>
    </p:spTree>
    <p:extLst>
      <p:ext uri="{BB962C8B-B14F-4D97-AF65-F5344CB8AC3E}">
        <p14:creationId xmlns:p14="http://schemas.microsoft.com/office/powerpoint/2010/main" val="1212065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21" name="Google Shape;21;p3"/>
          <p:cNvSpPr txBox="1">
            <a:spLocks noGrp="1"/>
          </p:cNvSpPr>
          <p:nvPr>
            <p:ph type="ctrTitle"/>
          </p:nvPr>
        </p:nvSpPr>
        <p:spPr>
          <a:xfrm>
            <a:off x="475425" y="2670167"/>
            <a:ext cx="11066000" cy="4888400"/>
          </a:xfrm>
          <a:prstGeom prst="rect">
            <a:avLst/>
          </a:prstGeom>
        </p:spPr>
        <p:txBody>
          <a:bodyPr spcFirstLastPara="1" vert="horz" wrap="square" lIns="60933" tIns="60933" rIns="60933" bIns="60933" numCol="1" anchor="t" anchorCtr="0" compatLnSpc="1">
            <a:prstTxWarp prst="textNoShape">
              <a:avLst/>
            </a:prstTxWarp>
            <a:noAutofit/>
          </a:bodyPr>
          <a:lstStyle/>
          <a:p>
            <a:pPr marL="609585" indent="-440256" algn="l">
              <a:spcBef>
                <a:spcPts val="0"/>
              </a:spcBef>
              <a:spcAft>
                <a:spcPts val="0"/>
              </a:spcAft>
              <a:buSzPts val="1600"/>
              <a:buFont typeface="Comic Sans MS"/>
              <a:buChar char="●"/>
            </a:pPr>
            <a:r>
              <a:rPr lang="en" sz="2133" dirty="0">
                <a:latin typeface="Comic Sans MS"/>
                <a:ea typeface="Comic Sans MS"/>
                <a:cs typeface="Comic Sans MS"/>
                <a:sym typeface="Comic Sans MS"/>
              </a:rPr>
              <a:t>June 25 - July 1 Zia Experience and Adaptive Special Needs Conference @     Philmont </a:t>
            </a:r>
            <a:endParaRPr sz="2133" dirty="0">
              <a:latin typeface="Comic Sans MS"/>
              <a:ea typeface="Comic Sans MS"/>
              <a:cs typeface="Comic Sans MS"/>
              <a:sym typeface="Comic Sans MS"/>
            </a:endParaRPr>
          </a:p>
          <a:p>
            <a:pPr marL="609585" indent="-440256" algn="l">
              <a:spcBef>
                <a:spcPts val="0"/>
              </a:spcBef>
              <a:spcAft>
                <a:spcPts val="0"/>
              </a:spcAft>
              <a:buSzPts val="1600"/>
              <a:buFont typeface="Comic Sans MS"/>
              <a:buChar char="●"/>
            </a:pPr>
            <a:r>
              <a:rPr lang="en" sz="2133" dirty="0">
                <a:latin typeface="Comic Sans MS"/>
                <a:ea typeface="Comic Sans MS"/>
                <a:cs typeface="Comic Sans MS"/>
                <a:sym typeface="Comic Sans MS"/>
              </a:rPr>
              <a:t>July 19 - July 28 National Jamboree  “Tent of Possibilities”</a:t>
            </a:r>
            <a:endParaRPr sz="2133" dirty="0">
              <a:latin typeface="Comic Sans MS"/>
              <a:ea typeface="Comic Sans MS"/>
              <a:cs typeface="Comic Sans MS"/>
              <a:sym typeface="Comic Sans MS"/>
            </a:endParaRPr>
          </a:p>
          <a:p>
            <a:pPr marL="609585" indent="-440256" algn="l">
              <a:spcBef>
                <a:spcPts val="0"/>
              </a:spcBef>
              <a:spcAft>
                <a:spcPts val="0"/>
              </a:spcAft>
              <a:buSzPts val="1600"/>
              <a:buFont typeface="Comic Sans MS"/>
              <a:buChar char="●"/>
            </a:pPr>
            <a:r>
              <a:rPr lang="en" sz="2133" dirty="0">
                <a:latin typeface="Comic Sans MS"/>
                <a:ea typeface="Comic Sans MS"/>
                <a:cs typeface="Comic Sans MS"/>
                <a:sym typeface="Comic Sans MS"/>
              </a:rPr>
              <a:t>September 27 - October 1  National Outdoor Conference</a:t>
            </a:r>
            <a:endParaRPr sz="2133" dirty="0">
              <a:latin typeface="Comic Sans MS"/>
              <a:ea typeface="Comic Sans MS"/>
              <a:cs typeface="Comic Sans MS"/>
              <a:sym typeface="Comic Sans MS"/>
            </a:endParaRPr>
          </a:p>
          <a:p>
            <a:pPr marL="1219170" lvl="1" indent="-423323" algn="l">
              <a:spcBef>
                <a:spcPts val="0"/>
              </a:spcBef>
              <a:spcAft>
                <a:spcPts val="0"/>
              </a:spcAft>
              <a:buClr>
                <a:schemeClr val="dk1"/>
              </a:buClr>
              <a:buSzPts val="1400"/>
              <a:buFont typeface="Comic Sans MS"/>
              <a:buChar char="○"/>
            </a:pPr>
            <a:r>
              <a:rPr lang="en" sz="1867" dirty="0">
                <a:solidFill>
                  <a:schemeClr val="dk1"/>
                </a:solidFill>
                <a:latin typeface="Comic Sans MS"/>
                <a:ea typeface="Comic Sans MS"/>
                <a:cs typeface="Comic Sans MS"/>
                <a:sym typeface="Comic Sans MS"/>
              </a:rPr>
              <a:t>National BSA Special Needs Accessible Camps (w/ National Properties Strategic Analysis Committee)</a:t>
            </a:r>
            <a:endParaRPr sz="1867" dirty="0">
              <a:solidFill>
                <a:schemeClr val="dk1"/>
              </a:solidFill>
              <a:latin typeface="Comic Sans MS"/>
              <a:ea typeface="Comic Sans MS"/>
              <a:cs typeface="Comic Sans MS"/>
              <a:sym typeface="Comic Sans MS"/>
            </a:endParaRPr>
          </a:p>
          <a:p>
            <a:pPr marL="1219170" lvl="1" indent="-423323" algn="l">
              <a:spcBef>
                <a:spcPts val="0"/>
              </a:spcBef>
              <a:spcAft>
                <a:spcPts val="0"/>
              </a:spcAft>
              <a:buClr>
                <a:schemeClr val="dk1"/>
              </a:buClr>
              <a:buSzPts val="1400"/>
              <a:buFont typeface="Comic Sans MS"/>
              <a:buChar char="○"/>
            </a:pPr>
            <a:r>
              <a:rPr lang="en" sz="1867" dirty="0">
                <a:solidFill>
                  <a:schemeClr val="dk1"/>
                </a:solidFill>
                <a:latin typeface="Comic Sans MS"/>
                <a:ea typeface="Comic Sans MS"/>
                <a:cs typeface="Comic Sans MS"/>
                <a:sym typeface="Comic Sans MS"/>
              </a:rPr>
              <a:t>Disabilities Awareness in Scouts BSA Camps</a:t>
            </a:r>
            <a:endParaRPr sz="1867" dirty="0">
              <a:solidFill>
                <a:schemeClr val="dk1"/>
              </a:solidFill>
              <a:latin typeface="Comic Sans MS"/>
              <a:ea typeface="Comic Sans MS"/>
              <a:cs typeface="Comic Sans MS"/>
              <a:sym typeface="Comic Sans MS"/>
            </a:endParaRPr>
          </a:p>
          <a:p>
            <a:pPr marL="1219170" lvl="1" indent="-423323" algn="l">
              <a:spcBef>
                <a:spcPts val="0"/>
              </a:spcBef>
              <a:spcAft>
                <a:spcPts val="0"/>
              </a:spcAft>
              <a:buClr>
                <a:schemeClr val="dk1"/>
              </a:buClr>
              <a:buSzPts val="1400"/>
              <a:buFont typeface="Comic Sans MS"/>
              <a:buChar char="○"/>
            </a:pPr>
            <a:r>
              <a:rPr lang="en" sz="1867" dirty="0">
                <a:solidFill>
                  <a:schemeClr val="dk1"/>
                </a:solidFill>
                <a:latin typeface="Comic Sans MS"/>
                <a:ea typeface="Comic Sans MS"/>
                <a:cs typeface="Comic Sans MS"/>
                <a:sym typeface="Comic Sans MS"/>
              </a:rPr>
              <a:t>Building an Outdoor Program for the Intellectually Disabled Scout</a:t>
            </a:r>
            <a:endParaRPr sz="1867" dirty="0">
              <a:solidFill>
                <a:schemeClr val="dk1"/>
              </a:solidFill>
              <a:latin typeface="Comic Sans MS"/>
              <a:ea typeface="Comic Sans MS"/>
              <a:cs typeface="Comic Sans MS"/>
              <a:sym typeface="Comic Sans MS"/>
            </a:endParaRPr>
          </a:p>
          <a:p>
            <a:pPr marL="1219170" lvl="1" indent="-423323" algn="l">
              <a:spcBef>
                <a:spcPts val="0"/>
              </a:spcBef>
              <a:spcAft>
                <a:spcPts val="0"/>
              </a:spcAft>
              <a:buClr>
                <a:schemeClr val="dk1"/>
              </a:buClr>
              <a:buSzPts val="1400"/>
              <a:buFont typeface="Comic Sans MS"/>
              <a:buChar char="○"/>
            </a:pPr>
            <a:r>
              <a:rPr lang="en" sz="1867" dirty="0">
                <a:solidFill>
                  <a:schemeClr val="dk1"/>
                </a:solidFill>
                <a:latin typeface="Comic Sans MS"/>
                <a:ea typeface="Comic Sans MS"/>
                <a:cs typeface="Comic Sans MS"/>
                <a:sym typeface="Comic Sans MS"/>
              </a:rPr>
              <a:t>Creating a Blueprint for an Exceptional Camp Program for the Challenged Scout</a:t>
            </a:r>
            <a:endParaRPr sz="1867" dirty="0">
              <a:solidFill>
                <a:schemeClr val="dk1"/>
              </a:solidFill>
              <a:latin typeface="Comic Sans MS"/>
              <a:ea typeface="Comic Sans MS"/>
              <a:cs typeface="Comic Sans MS"/>
              <a:sym typeface="Comic Sans MS"/>
            </a:endParaRPr>
          </a:p>
          <a:p>
            <a:pPr marL="1219170" lvl="1" indent="-423323" algn="l">
              <a:spcBef>
                <a:spcPts val="0"/>
              </a:spcBef>
              <a:spcAft>
                <a:spcPts val="0"/>
              </a:spcAft>
              <a:buClr>
                <a:schemeClr val="dk1"/>
              </a:buClr>
              <a:buSzPts val="1400"/>
              <a:buFont typeface="Comic Sans MS"/>
              <a:buChar char="○"/>
            </a:pPr>
            <a:r>
              <a:rPr lang="en" sz="1867" dirty="0">
                <a:solidFill>
                  <a:schemeClr val="dk1"/>
                </a:solidFill>
                <a:latin typeface="Comic Sans MS"/>
                <a:ea typeface="Comic Sans MS"/>
                <a:cs typeface="Comic Sans MS"/>
                <a:sym typeface="Comic Sans MS"/>
              </a:rPr>
              <a:t>Using the Inclusion Toolbox</a:t>
            </a:r>
            <a:endParaRPr sz="1867" dirty="0">
              <a:solidFill>
                <a:schemeClr val="dk1"/>
              </a:solidFill>
              <a:latin typeface="Comic Sans MS"/>
              <a:ea typeface="Comic Sans MS"/>
              <a:cs typeface="Comic Sans MS"/>
              <a:sym typeface="Comic Sans MS"/>
            </a:endParaRPr>
          </a:p>
          <a:p>
            <a:pPr marL="1219170" lvl="1" indent="-423323" algn="l">
              <a:spcBef>
                <a:spcPts val="0"/>
              </a:spcBef>
              <a:spcAft>
                <a:spcPts val="0"/>
              </a:spcAft>
              <a:buClr>
                <a:schemeClr val="dk1"/>
              </a:buClr>
              <a:buSzPts val="1400"/>
              <a:buFont typeface="Comic Sans MS"/>
              <a:buChar char="○"/>
            </a:pPr>
            <a:r>
              <a:rPr lang="en" sz="1867" dirty="0">
                <a:solidFill>
                  <a:schemeClr val="dk1"/>
                </a:solidFill>
                <a:latin typeface="Comic Sans MS"/>
                <a:ea typeface="Comic Sans MS"/>
                <a:cs typeface="Comic Sans MS"/>
                <a:sym typeface="Comic Sans MS"/>
              </a:rPr>
              <a:t>Supporting Mental Health in Scouting</a:t>
            </a:r>
            <a:endParaRPr sz="1867" dirty="0">
              <a:solidFill>
                <a:schemeClr val="dk1"/>
              </a:solidFill>
              <a:latin typeface="Comic Sans MS"/>
              <a:ea typeface="Comic Sans MS"/>
              <a:cs typeface="Comic Sans MS"/>
              <a:sym typeface="Comic Sans MS"/>
            </a:endParaRPr>
          </a:p>
          <a:p>
            <a:pPr marL="609585" algn="l">
              <a:spcBef>
                <a:spcPts val="0"/>
              </a:spcBef>
              <a:spcAft>
                <a:spcPts val="0"/>
              </a:spcAft>
            </a:pPr>
            <a:r>
              <a:rPr lang="en" sz="2133" dirty="0">
                <a:latin typeface="Comic Sans MS"/>
                <a:ea typeface="Comic Sans MS"/>
                <a:cs typeface="Comic Sans MS"/>
                <a:sym typeface="Comic Sans MS"/>
              </a:rPr>
              <a:t>  </a:t>
            </a:r>
            <a:endParaRPr sz="2133" dirty="0">
              <a:latin typeface="Comic Sans MS"/>
              <a:ea typeface="Comic Sans MS"/>
              <a:cs typeface="Comic Sans MS"/>
              <a:sym typeface="Comic Sans MS"/>
            </a:endParaRPr>
          </a:p>
        </p:txBody>
      </p:sp>
      <p:pic>
        <p:nvPicPr>
          <p:cNvPr id="22" name="Google Shape;22;p3"/>
          <p:cNvPicPr preferRelativeResize="0"/>
          <p:nvPr/>
        </p:nvPicPr>
        <p:blipFill>
          <a:blip r:embed="rId3">
            <a:alphaModFix/>
          </a:blip>
          <a:stretch>
            <a:fillRect/>
          </a:stretch>
        </p:blipFill>
        <p:spPr>
          <a:xfrm>
            <a:off x="244410" y="469643"/>
            <a:ext cx="3771900" cy="1562100"/>
          </a:xfrm>
          <a:prstGeom prst="rect">
            <a:avLst/>
          </a:prstGeom>
          <a:noFill/>
          <a:ln>
            <a:noFill/>
          </a:ln>
        </p:spPr>
      </p:pic>
      <p:sp>
        <p:nvSpPr>
          <p:cNvPr id="23" name="Google Shape;23;p3"/>
          <p:cNvSpPr txBox="1"/>
          <p:nvPr/>
        </p:nvSpPr>
        <p:spPr>
          <a:xfrm>
            <a:off x="4492467" y="531584"/>
            <a:ext cx="6625200" cy="861734"/>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4000" b="1">
                <a:latin typeface="Comic Sans MS"/>
                <a:ea typeface="Comic Sans MS"/>
                <a:cs typeface="Comic Sans MS"/>
                <a:sym typeface="Comic Sans MS"/>
              </a:rPr>
              <a:t>DATES TO REMEMBER</a:t>
            </a:r>
            <a:endParaRPr sz="4000" b="1">
              <a:latin typeface="Comic Sans MS"/>
              <a:ea typeface="Comic Sans MS"/>
              <a:cs typeface="Comic Sans MS"/>
              <a:sym typeface="Comic Sans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A7942B5-6194-CB7C-DF0E-A5943AB20EEC}"/>
              </a:ext>
            </a:extLst>
          </p:cNvPr>
          <p:cNvSpPr/>
          <p:nvPr/>
        </p:nvSpPr>
        <p:spPr>
          <a:xfrm>
            <a:off x="6841535" y="785672"/>
            <a:ext cx="4801865" cy="513993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0" cap="none" spc="0" dirty="0">
              <a:ln w="0"/>
              <a:solidFill>
                <a:schemeClr val="tx1"/>
              </a:solidFill>
              <a:effectLst>
                <a:outerShdw blurRad="38100" dist="19050" dir="2700000" algn="tl" rotWithShape="0">
                  <a:schemeClr val="dk1">
                    <a:alpha val="40000"/>
                  </a:schemeClr>
                </a:outerShdw>
              </a:effectLst>
            </a:endParaRPr>
          </a:p>
          <a:p>
            <a:pPr algn="ctr"/>
            <a:endParaRPr lang="en-US" sz="3600">
              <a:ln w="0"/>
              <a:solidFill>
                <a:schemeClr val="tx1"/>
              </a:solidFill>
              <a:effectLst>
                <a:outerShdw blurRad="38100" dist="19050" dir="2700000" algn="tl" rotWithShape="0">
                  <a:schemeClr val="dk1">
                    <a:alpha val="40000"/>
                  </a:schemeClr>
                </a:outerShdw>
              </a:effectLst>
            </a:endParaRPr>
          </a:p>
          <a:p>
            <a:pPr algn="ctr"/>
            <a:endParaRPr lang="en-US" sz="3600" b="0" cap="none" spc="0">
              <a:ln w="0"/>
              <a:solidFill>
                <a:schemeClr val="tx1"/>
              </a:solidFill>
              <a:effectLst>
                <a:outerShdw blurRad="38100" dist="19050" dir="2700000" algn="tl" rotWithShape="0">
                  <a:schemeClr val="dk1">
                    <a:alpha val="40000"/>
                  </a:schemeClr>
                </a:outerShdw>
              </a:effectLst>
            </a:endParaRPr>
          </a:p>
          <a:p>
            <a:pPr algn="ctr"/>
            <a:r>
              <a:rPr lang="en-US" sz="3600" b="1" cap="none" spc="0" dirty="0">
                <a:ln w="0"/>
                <a:solidFill>
                  <a:schemeClr val="tx1"/>
                </a:solidFill>
                <a:effectLst>
                  <a:outerShdw blurRad="38100" dist="19050" dir="2700000" algn="tl" rotWithShape="0">
                    <a:schemeClr val="dk1">
                      <a:alpha val="40000"/>
                    </a:schemeClr>
                  </a:outerShdw>
                </a:effectLst>
              </a:rPr>
              <a:t>The Zia Experience</a:t>
            </a:r>
          </a:p>
        </p:txBody>
      </p:sp>
      <p:pic>
        <p:nvPicPr>
          <p:cNvPr id="6" name="Picture 4" descr="The Philmont Training Center - Philmont Scout Ranch">
            <a:extLst>
              <a:ext uri="{FF2B5EF4-FFF2-40B4-BE49-F238E27FC236}">
                <a16:creationId xmlns:a16="http://schemas.microsoft.com/office/drawing/2014/main" id="{7F0BCCBD-44E3-5265-357B-AC62FB347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8275" y="4739929"/>
            <a:ext cx="1081196" cy="10811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68B2D3-3368-2C5A-F46E-6F33049F05FD}"/>
              </a:ext>
            </a:extLst>
          </p:cNvPr>
          <p:cNvSpPr txBox="1"/>
          <p:nvPr/>
        </p:nvSpPr>
        <p:spPr>
          <a:xfrm>
            <a:off x="6786890" y="785672"/>
            <a:ext cx="4828321" cy="584775"/>
          </a:xfrm>
          <a:prstGeom prst="rect">
            <a:avLst/>
          </a:prstGeom>
          <a:noFill/>
        </p:spPr>
        <p:txBody>
          <a:bodyPr wrap="square" rtlCol="0">
            <a:spAutoFit/>
          </a:bodyPr>
          <a:lstStyle/>
          <a:p>
            <a:pPr algn="ctr"/>
            <a:r>
              <a:rPr lang="en-US" sz="3200" b="1" dirty="0"/>
              <a:t>June 25-July 1, 2023</a:t>
            </a:r>
          </a:p>
        </p:txBody>
      </p:sp>
      <p:sp>
        <p:nvSpPr>
          <p:cNvPr id="8" name="TextBox 7">
            <a:extLst>
              <a:ext uri="{FF2B5EF4-FFF2-40B4-BE49-F238E27FC236}">
                <a16:creationId xmlns:a16="http://schemas.microsoft.com/office/drawing/2014/main" id="{9BAE6584-1FB6-C563-DBED-718F533E985E}"/>
              </a:ext>
            </a:extLst>
          </p:cNvPr>
          <p:cNvSpPr txBox="1"/>
          <p:nvPr/>
        </p:nvSpPr>
        <p:spPr>
          <a:xfrm>
            <a:off x="6939325" y="4413303"/>
            <a:ext cx="4828321" cy="646331"/>
          </a:xfrm>
          <a:prstGeom prst="rect">
            <a:avLst/>
          </a:prstGeom>
          <a:noFill/>
        </p:spPr>
        <p:txBody>
          <a:bodyPr wrap="square" rtlCol="0">
            <a:spAutoFit/>
          </a:bodyPr>
          <a:lstStyle/>
          <a:p>
            <a:pPr algn="ctr"/>
            <a:r>
              <a:rPr lang="en-US" dirty="0"/>
              <a:t>Adaptive Philmont Adventure for Scouts with Special Needs</a:t>
            </a:r>
          </a:p>
        </p:txBody>
      </p:sp>
      <p:sp>
        <p:nvSpPr>
          <p:cNvPr id="9" name="TextBox 8">
            <a:extLst>
              <a:ext uri="{FF2B5EF4-FFF2-40B4-BE49-F238E27FC236}">
                <a16:creationId xmlns:a16="http://schemas.microsoft.com/office/drawing/2014/main" id="{FDCA88A0-AB3B-F790-D755-EE9FFF6F5075}"/>
              </a:ext>
            </a:extLst>
          </p:cNvPr>
          <p:cNvSpPr txBox="1"/>
          <p:nvPr/>
        </p:nvSpPr>
        <p:spPr>
          <a:xfrm>
            <a:off x="6815078" y="1429078"/>
            <a:ext cx="4854778" cy="1200329"/>
          </a:xfrm>
          <a:prstGeom prst="rect">
            <a:avLst/>
          </a:prstGeom>
          <a:noFill/>
        </p:spPr>
        <p:txBody>
          <a:bodyPr wrap="square" rtlCol="0">
            <a:spAutoFit/>
          </a:bodyPr>
          <a:lstStyle/>
          <a:p>
            <a:pPr algn="ctr"/>
            <a:r>
              <a:rPr lang="en-US" sz="3600" b="1" dirty="0"/>
              <a:t>Adaptive Special Needs Conference</a:t>
            </a:r>
          </a:p>
        </p:txBody>
      </p:sp>
      <p:pic>
        <p:nvPicPr>
          <p:cNvPr id="10" name="Picture 2">
            <a:extLst>
              <a:ext uri="{FF2B5EF4-FFF2-40B4-BE49-F238E27FC236}">
                <a16:creationId xmlns:a16="http://schemas.microsoft.com/office/drawing/2014/main" id="{EBEF4377-4765-F3E1-A93E-E257349F9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1610">
            <a:off x="4716668" y="405365"/>
            <a:ext cx="2094785" cy="27921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4">
            <a:extLst>
              <a:ext uri="{FF2B5EF4-FFF2-40B4-BE49-F238E27FC236}">
                <a16:creationId xmlns:a16="http://schemas.microsoft.com/office/drawing/2014/main" id="{D11F3AF7-F58C-DC63-FFC4-B6890B489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00836">
            <a:off x="438244" y="4012866"/>
            <a:ext cx="1905588" cy="254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6">
            <a:extLst>
              <a:ext uri="{FF2B5EF4-FFF2-40B4-BE49-F238E27FC236}">
                <a16:creationId xmlns:a16="http://schemas.microsoft.com/office/drawing/2014/main" id="{1F8092EB-0B37-419B-ABDA-F463560DA3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20" t="7688" r="195" b="19259"/>
          <a:stretch/>
        </p:blipFill>
        <p:spPr bwMode="auto">
          <a:xfrm rot="485653">
            <a:off x="4591547" y="4215651"/>
            <a:ext cx="2174237" cy="22430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a:extLst>
              <a:ext uri="{FF2B5EF4-FFF2-40B4-BE49-F238E27FC236}">
                <a16:creationId xmlns:a16="http://schemas.microsoft.com/office/drawing/2014/main" id="{58120E26-9FA3-AC1F-5FC0-4FDFE6733E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87" t="6902" r="14168" b="1232"/>
          <a:stretch/>
        </p:blipFill>
        <p:spPr bwMode="auto">
          <a:xfrm rot="20822887">
            <a:off x="414051" y="499395"/>
            <a:ext cx="2626478" cy="22980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Content Placeholder 13">
            <a:extLst>
              <a:ext uri="{FF2B5EF4-FFF2-40B4-BE49-F238E27FC236}">
                <a16:creationId xmlns:a16="http://schemas.microsoft.com/office/drawing/2014/main" id="{E27FFB00-89C2-7D19-6EFB-62C83CF1F3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43955">
            <a:off x="2161155" y="2368693"/>
            <a:ext cx="2779947" cy="27799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61093E0F-2107-24A4-53A0-363E6D6EED6D}"/>
              </a:ext>
            </a:extLst>
          </p:cNvPr>
          <p:cNvSpPr txBox="1"/>
          <p:nvPr/>
        </p:nvSpPr>
        <p:spPr>
          <a:xfrm>
            <a:off x="7135354" y="5135545"/>
            <a:ext cx="1907045" cy="646331"/>
          </a:xfrm>
          <a:prstGeom prst="rect">
            <a:avLst/>
          </a:prstGeom>
          <a:noFill/>
        </p:spPr>
        <p:txBody>
          <a:bodyPr wrap="square">
            <a:spAutoFit/>
          </a:bodyPr>
          <a:lstStyle/>
          <a:p>
            <a:r>
              <a:rPr lang="en-US" sz="1200" dirty="0"/>
              <a:t>https://www.philmontscoutranch.org/ptc/ptc-conferences/</a:t>
            </a:r>
          </a:p>
        </p:txBody>
      </p:sp>
      <p:pic>
        <p:nvPicPr>
          <p:cNvPr id="14" name="Picture 13">
            <a:extLst>
              <a:ext uri="{FF2B5EF4-FFF2-40B4-BE49-F238E27FC236}">
                <a16:creationId xmlns:a16="http://schemas.microsoft.com/office/drawing/2014/main" id="{51BABA6D-3887-8C82-57A7-DF9AAD491F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0941" y="2645644"/>
            <a:ext cx="1183051" cy="1183051"/>
          </a:xfrm>
          <a:prstGeom prst="rect">
            <a:avLst/>
          </a:prstGeom>
        </p:spPr>
      </p:pic>
    </p:spTree>
    <p:extLst>
      <p:ext uri="{BB962C8B-B14F-4D97-AF65-F5344CB8AC3E}">
        <p14:creationId xmlns:p14="http://schemas.microsoft.com/office/powerpoint/2010/main" val="1366326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a:extLst>
              <a:ext uri="{FF2B5EF4-FFF2-40B4-BE49-F238E27FC236}">
                <a16:creationId xmlns:a16="http://schemas.microsoft.com/office/drawing/2014/main" id="{98C664DB-47A7-460A-BCC8-43AAC46F21C3}"/>
              </a:ext>
            </a:extLst>
          </p:cNvPr>
          <p:cNvSpPr txBox="1">
            <a:spLocks/>
          </p:cNvSpPr>
          <p:nvPr/>
        </p:nvSpPr>
        <p:spPr bwMode="auto">
          <a:xfrm>
            <a:off x="814647" y="2813384"/>
            <a:ext cx="10108277" cy="123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lvl1pPr eaLnBrk="0" hangingPunct="0">
              <a:spcBef>
                <a:spcPct val="20000"/>
              </a:spcBef>
              <a:buClr>
                <a:schemeClr val="tx1"/>
              </a:buClr>
              <a:buSzPct val="80000"/>
              <a:buFont typeface="Wingdings 2" panose="05020102010507070707" pitchFamily="18" charset="2"/>
              <a:buChar char=""/>
              <a:defRPr sz="3000">
                <a:solidFill>
                  <a:schemeClr val="bg1"/>
                </a:solidFill>
                <a:latin typeface="Arial" panose="020B0604020202020204" pitchFamily="34" charset="0"/>
                <a:ea typeface="Geneva" charset="-128"/>
              </a:defRPr>
            </a:lvl1pPr>
            <a:lvl2pPr marL="722313" indent="-273050" eaLnBrk="0" hangingPunct="0">
              <a:spcBef>
                <a:spcPct val="20000"/>
              </a:spcBef>
              <a:buClr>
                <a:schemeClr val="tx1"/>
              </a:buClr>
              <a:buSzPct val="90000"/>
              <a:buFont typeface="Arial" panose="020B0604020202020204" pitchFamily="34" charset="0"/>
              <a:buChar char="•"/>
              <a:defRPr sz="2600">
                <a:solidFill>
                  <a:schemeClr val="bg1"/>
                </a:solidFill>
                <a:latin typeface="Arial" panose="020B0604020202020204" pitchFamily="34" charset="0"/>
                <a:ea typeface="Geneva" charset="-128"/>
              </a:defRPr>
            </a:lvl2pPr>
            <a:lvl3pPr marL="1004888" indent="-255588" eaLnBrk="0" hangingPunct="0">
              <a:spcBef>
                <a:spcPct val="20000"/>
              </a:spcBef>
              <a:buClr>
                <a:schemeClr val="tx1"/>
              </a:buClr>
              <a:buSzPct val="85000"/>
              <a:buFont typeface="Arial" panose="020B0604020202020204" pitchFamily="34" charset="0"/>
              <a:buChar char="○"/>
              <a:defRPr sz="2400">
                <a:solidFill>
                  <a:schemeClr val="bg1"/>
                </a:solidFill>
                <a:latin typeface="Arial" panose="020B0604020202020204" pitchFamily="34" charset="0"/>
                <a:ea typeface="Geneva" charset="-128"/>
              </a:defRPr>
            </a:lvl3pPr>
            <a:lvl4pPr marL="1279525" indent="-236538" eaLnBrk="0" hangingPunct="0">
              <a:spcBef>
                <a:spcPct val="20000"/>
              </a:spcBef>
              <a:buClr>
                <a:schemeClr val="tx1"/>
              </a:buClr>
              <a:buSzPct val="90000"/>
              <a:buFont typeface="Wingdings 2" panose="05020102010507070707" pitchFamily="18" charset="2"/>
              <a:buChar char=""/>
              <a:defRPr sz="2000">
                <a:solidFill>
                  <a:schemeClr val="bg1"/>
                </a:solidFill>
                <a:latin typeface="Arial" panose="020B0604020202020204" pitchFamily="34" charset="0"/>
                <a:ea typeface="Geneva" charset="-128"/>
              </a:defRPr>
            </a:lvl4pPr>
            <a:lvl5pPr marL="1489075" indent="-182563" eaLnBrk="0" hangingPunct="0">
              <a:spcBef>
                <a:spcPct val="20000"/>
              </a:spcBef>
              <a:buClr>
                <a:schemeClr val="tx1"/>
              </a:buClr>
              <a:buSzPct val="100000"/>
              <a:buFont typeface="Arial" panose="020B0604020202020204" pitchFamily="34" charset="0"/>
              <a:buChar char="-"/>
              <a:defRPr sz="2000">
                <a:solidFill>
                  <a:schemeClr val="bg1"/>
                </a:solidFill>
                <a:latin typeface="Arial" panose="020B0604020202020204" pitchFamily="34" charset="0"/>
                <a:ea typeface="Geneva" charset="-128"/>
              </a:defRPr>
            </a:lvl5pPr>
            <a:lvl6pPr marL="1946275" indent="-182563" eaLnBrk="0" fontAlgn="base" hangingPunct="0">
              <a:spcBef>
                <a:spcPct val="20000"/>
              </a:spcBef>
              <a:spcAft>
                <a:spcPct val="0"/>
              </a:spcAft>
              <a:buClr>
                <a:schemeClr val="tx1"/>
              </a:buClr>
              <a:buSzPct val="100000"/>
              <a:buFont typeface="Arial" panose="020B0604020202020204" pitchFamily="34" charset="0"/>
              <a:buChar char="-"/>
              <a:defRPr sz="2000">
                <a:solidFill>
                  <a:schemeClr val="bg1"/>
                </a:solidFill>
                <a:latin typeface="Arial" panose="020B0604020202020204" pitchFamily="34" charset="0"/>
                <a:ea typeface="Geneva" charset="-128"/>
              </a:defRPr>
            </a:lvl6pPr>
            <a:lvl7pPr marL="2403475" indent="-182563" eaLnBrk="0" fontAlgn="base" hangingPunct="0">
              <a:spcBef>
                <a:spcPct val="20000"/>
              </a:spcBef>
              <a:spcAft>
                <a:spcPct val="0"/>
              </a:spcAft>
              <a:buClr>
                <a:schemeClr val="tx1"/>
              </a:buClr>
              <a:buSzPct val="100000"/>
              <a:buFont typeface="Arial" panose="020B0604020202020204" pitchFamily="34" charset="0"/>
              <a:buChar char="-"/>
              <a:defRPr sz="2000">
                <a:solidFill>
                  <a:schemeClr val="bg1"/>
                </a:solidFill>
                <a:latin typeface="Arial" panose="020B0604020202020204" pitchFamily="34" charset="0"/>
                <a:ea typeface="Geneva" charset="-128"/>
              </a:defRPr>
            </a:lvl7pPr>
            <a:lvl8pPr marL="2860675" indent="-182563" eaLnBrk="0" fontAlgn="base" hangingPunct="0">
              <a:spcBef>
                <a:spcPct val="20000"/>
              </a:spcBef>
              <a:spcAft>
                <a:spcPct val="0"/>
              </a:spcAft>
              <a:buClr>
                <a:schemeClr val="tx1"/>
              </a:buClr>
              <a:buSzPct val="100000"/>
              <a:buFont typeface="Arial" panose="020B0604020202020204" pitchFamily="34" charset="0"/>
              <a:buChar char="-"/>
              <a:defRPr sz="2000">
                <a:solidFill>
                  <a:schemeClr val="bg1"/>
                </a:solidFill>
                <a:latin typeface="Arial" panose="020B0604020202020204" pitchFamily="34" charset="0"/>
                <a:ea typeface="Geneva" charset="-128"/>
              </a:defRPr>
            </a:lvl8pPr>
            <a:lvl9pPr marL="3317875" indent="-182563" eaLnBrk="0" fontAlgn="base" hangingPunct="0">
              <a:spcBef>
                <a:spcPct val="20000"/>
              </a:spcBef>
              <a:spcAft>
                <a:spcPct val="0"/>
              </a:spcAft>
              <a:buClr>
                <a:schemeClr val="tx1"/>
              </a:buClr>
              <a:buSzPct val="100000"/>
              <a:buFont typeface="Arial" panose="020B0604020202020204" pitchFamily="34" charset="0"/>
              <a:buChar char="-"/>
              <a:defRPr sz="2000">
                <a:solidFill>
                  <a:schemeClr val="bg1"/>
                </a:solidFill>
                <a:latin typeface="Arial" panose="020B0604020202020204" pitchFamily="34" charset="0"/>
                <a:ea typeface="Geneva" charset="-128"/>
              </a:defRPr>
            </a:lvl9pPr>
          </a:lstStyle>
          <a:p>
            <a:pPr algn="ctr">
              <a:spcBef>
                <a:spcPct val="0"/>
              </a:spcBef>
              <a:buClrTx/>
              <a:buSzTx/>
              <a:buFontTx/>
              <a:buNone/>
            </a:pPr>
            <a:r>
              <a:rPr lang="en-US" altLang="en-US" sz="5400" b="1" dirty="0">
                <a:solidFill>
                  <a:schemeClr val="tx1"/>
                </a:solidFill>
                <a:latin typeface="Franklin Gothic Book" panose="020B0503020102020204" pitchFamily="34" charset="0"/>
              </a:rPr>
              <a:t>NATIONAL WEEKEND WORKSHOPS</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E0A55BA-EAD5-113D-6AD1-CCD3F98C6494}"/>
              </a:ext>
            </a:extLst>
          </p:cNvPr>
          <p:cNvSpPr>
            <a:spLocks noChangeArrowheads="1"/>
          </p:cNvSpPr>
          <p:nvPr/>
        </p:nvSpPr>
        <p:spPr bwMode="auto">
          <a:xfrm>
            <a:off x="4272637" y="815054"/>
            <a:ext cx="477161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4400" b="1" dirty="0"/>
              <a:t>SAVE THE DATE</a:t>
            </a:r>
          </a:p>
        </p:txBody>
      </p:sp>
      <p:sp>
        <p:nvSpPr>
          <p:cNvPr id="5" name="Rectangle 3">
            <a:extLst>
              <a:ext uri="{FF2B5EF4-FFF2-40B4-BE49-F238E27FC236}">
                <a16:creationId xmlns:a16="http://schemas.microsoft.com/office/drawing/2014/main" id="{4E7799D7-2E1F-8714-C747-C45CBF27B694}"/>
              </a:ext>
            </a:extLst>
          </p:cNvPr>
          <p:cNvSpPr>
            <a:spLocks noChangeArrowheads="1"/>
          </p:cNvSpPr>
          <p:nvPr/>
        </p:nvSpPr>
        <p:spPr bwMode="auto">
          <a:xfrm>
            <a:off x="2673927" y="2974227"/>
            <a:ext cx="635092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1"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chemeClr val="tx1"/>
                </a:solidFill>
                <a:effectLst/>
                <a:latin typeface="Arial" panose="020B0604020202020204" pitchFamily="34" charset="0"/>
                <a:ea typeface="Arial" panose="020B0604020202020204" pitchFamily="34" charset="0"/>
              </a:rPr>
              <a:t>Presented by:</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BOY SCOUTS of AMERICA </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NATIONAL SPECIAL NEEDS AND DISABILITIES COMMITTEE</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chemeClr val="tx1"/>
                </a:solidFill>
                <a:effectLst/>
                <a:latin typeface="Arial" panose="020B0604020202020204" pitchFamily="34" charset="0"/>
                <a:ea typeface="Arial" panose="020B0604020202020204" pitchFamily="34" charset="0"/>
              </a:rPr>
              <a:t>20-21 October </a:t>
            </a:r>
            <a:r>
              <a:rPr kumimoji="0" lang="en-US" altLang="en-US" sz="36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2023</a:t>
            </a: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Hosted by GOLDEN GATE AREA COUNCIL</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Pleasanton, CA</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6" name="image4.png">
            <a:extLst>
              <a:ext uri="{FF2B5EF4-FFF2-40B4-BE49-F238E27FC236}">
                <a16:creationId xmlns:a16="http://schemas.microsoft.com/office/drawing/2014/main" id="{7A242015-7089-EC27-87AE-856C409217AF}"/>
              </a:ext>
            </a:extLst>
          </p:cNvPr>
          <p:cNvPicPr/>
          <p:nvPr/>
        </p:nvPicPr>
        <p:blipFill>
          <a:blip r:embed="rId2">
            <a:extLst>
              <a:ext uri="{28A0092B-C50C-407E-A947-70E740481C1C}">
                <a14:useLocalDpi xmlns:a14="http://schemas.microsoft.com/office/drawing/2010/main" val="0"/>
              </a:ext>
            </a:extLst>
          </a:blip>
          <a:srcRect/>
          <a:stretch>
            <a:fillRect/>
          </a:stretch>
        </p:blipFill>
        <p:spPr>
          <a:xfrm>
            <a:off x="837459" y="455029"/>
            <a:ext cx="1999615" cy="824865"/>
          </a:xfrm>
          <a:prstGeom prst="rect">
            <a:avLst/>
          </a:prstGeom>
          <a:ln/>
        </p:spPr>
      </p:pic>
      <p:pic>
        <p:nvPicPr>
          <p:cNvPr id="7" name="image3.png">
            <a:extLst>
              <a:ext uri="{FF2B5EF4-FFF2-40B4-BE49-F238E27FC236}">
                <a16:creationId xmlns:a16="http://schemas.microsoft.com/office/drawing/2014/main" id="{33C8EABC-96DD-18B2-09C4-312998F2FFF7}"/>
              </a:ext>
            </a:extLst>
          </p:cNvPr>
          <p:cNvPicPr/>
          <p:nvPr/>
        </p:nvPicPr>
        <p:blipFill>
          <a:blip r:embed="rId3"/>
          <a:srcRect/>
          <a:stretch>
            <a:fillRect/>
          </a:stretch>
        </p:blipFill>
        <p:spPr>
          <a:xfrm>
            <a:off x="10019881" y="455029"/>
            <a:ext cx="1999615" cy="1090085"/>
          </a:xfrm>
          <a:prstGeom prst="rect">
            <a:avLst/>
          </a:prstGeom>
          <a:ln/>
        </p:spPr>
      </p:pic>
      <p:sp>
        <p:nvSpPr>
          <p:cNvPr id="9" name="Text Box 2">
            <a:extLst>
              <a:ext uri="{FF2B5EF4-FFF2-40B4-BE49-F238E27FC236}">
                <a16:creationId xmlns:a16="http://schemas.microsoft.com/office/drawing/2014/main" id="{6F2AA17B-33BE-E93C-CA3D-258F059A9231}"/>
              </a:ext>
            </a:extLst>
          </p:cNvPr>
          <p:cNvSpPr txBox="1">
            <a:spLocks noChangeArrowheads="1"/>
          </p:cNvSpPr>
          <p:nvPr/>
        </p:nvSpPr>
        <p:spPr bwMode="auto">
          <a:xfrm>
            <a:off x="416821" y="4568534"/>
            <a:ext cx="2895600" cy="17430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200" b="1" dirty="0">
                <a:effectLst/>
                <a:latin typeface="Arial" panose="020B0604020202020204" pitchFamily="34" charset="0"/>
                <a:ea typeface="Arial" panose="020B0604020202020204" pitchFamily="34" charset="0"/>
              </a:rPr>
              <a:t>Topics to be discussed:</a:t>
            </a:r>
            <a:endParaRPr lang="en-US" sz="1100" dirty="0">
              <a:effectLst/>
              <a:latin typeface="Arial" panose="020B0604020202020204" pitchFamily="34" charset="0"/>
              <a:ea typeface="Arial" panose="020B0604020202020204" pitchFamily="34" charset="0"/>
            </a:endParaRPr>
          </a:p>
          <a:p>
            <a:pPr marL="266700" marR="0">
              <a:lnSpc>
                <a:spcPct val="115000"/>
              </a:lnSpc>
              <a:spcBef>
                <a:spcPts val="0"/>
              </a:spcBef>
              <a:spcAft>
                <a:spcPts val="0"/>
              </a:spcAft>
            </a:pPr>
            <a:r>
              <a:rPr lang="en-US" sz="1100" dirty="0">
                <a:effectLst/>
                <a:latin typeface="Arial" panose="020B0604020202020204" pitchFamily="34" charset="0"/>
                <a:ea typeface="Arial" panose="020B0604020202020204" pitchFamily="34" charset="0"/>
              </a:rPr>
              <a:t> How Scouts with SND communicate</a:t>
            </a:r>
          </a:p>
          <a:p>
            <a:pPr marL="266700" marR="0">
              <a:lnSpc>
                <a:spcPct val="115000"/>
              </a:lnSpc>
              <a:spcBef>
                <a:spcPts val="0"/>
              </a:spcBef>
              <a:spcAft>
                <a:spcPts val="0"/>
              </a:spcAft>
            </a:pPr>
            <a:r>
              <a:rPr lang="en-US" sz="1100" dirty="0">
                <a:ea typeface="Arial" panose="020B0604020202020204" pitchFamily="34" charset="0"/>
              </a:rPr>
              <a:t>How we communicate with them</a:t>
            </a:r>
          </a:p>
          <a:p>
            <a:pPr marL="266700" marR="0">
              <a:lnSpc>
                <a:spcPct val="115000"/>
              </a:lnSpc>
              <a:spcBef>
                <a:spcPts val="0"/>
              </a:spcBef>
              <a:spcAft>
                <a:spcPts val="0"/>
              </a:spcAft>
            </a:pPr>
            <a:r>
              <a:rPr lang="en-US" sz="1100" dirty="0">
                <a:effectLst/>
                <a:latin typeface="Arial" panose="020B0604020202020204" pitchFamily="34" charset="0"/>
                <a:ea typeface="Arial" panose="020B0604020202020204" pitchFamily="34" charset="0"/>
              </a:rPr>
              <a:t>Impact of multiple SND</a:t>
            </a:r>
          </a:p>
          <a:p>
            <a:pPr marL="266700" marR="0">
              <a:lnSpc>
                <a:spcPct val="115000"/>
              </a:lnSpc>
              <a:spcBef>
                <a:spcPts val="0"/>
              </a:spcBef>
              <a:spcAft>
                <a:spcPts val="0"/>
              </a:spcAft>
            </a:pPr>
            <a:r>
              <a:rPr lang="en-US" sz="1100" dirty="0">
                <a:ea typeface="Arial" panose="020B0604020202020204" pitchFamily="34" charset="0"/>
              </a:rPr>
              <a:t>How we communicate beyond Scouting</a:t>
            </a:r>
            <a:endParaRPr lang="en-US" sz="1100" dirty="0">
              <a:effectLst/>
              <a:latin typeface="Arial" panose="020B0604020202020204" pitchFamily="34" charset="0"/>
              <a:ea typeface="Arial" panose="020B0604020202020204" pitchFamily="34" charset="0"/>
            </a:endParaRPr>
          </a:p>
        </p:txBody>
      </p:sp>
      <p:sp>
        <p:nvSpPr>
          <p:cNvPr id="11" name="Text Box 2">
            <a:extLst>
              <a:ext uri="{FF2B5EF4-FFF2-40B4-BE49-F238E27FC236}">
                <a16:creationId xmlns:a16="http://schemas.microsoft.com/office/drawing/2014/main" id="{BB53589A-323E-083B-9FE3-C6EB894F9866}"/>
              </a:ext>
            </a:extLst>
          </p:cNvPr>
          <p:cNvSpPr txBox="1">
            <a:spLocks noChangeArrowheads="1"/>
          </p:cNvSpPr>
          <p:nvPr/>
        </p:nvSpPr>
        <p:spPr bwMode="auto">
          <a:xfrm>
            <a:off x="9296400" y="4198612"/>
            <a:ext cx="2895600" cy="211299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200" b="1" dirty="0">
                <a:effectLst/>
                <a:latin typeface="Arial" panose="020B0604020202020204" pitchFamily="34" charset="0"/>
                <a:ea typeface="Arial" panose="020B0604020202020204" pitchFamily="34" charset="0"/>
              </a:rPr>
              <a:t>Conference designed for:</a:t>
            </a:r>
            <a:endParaRPr lang="en-US" sz="11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Adult Leadership</a:t>
            </a:r>
            <a:endParaRPr lang="en-US" sz="11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Camp Leadership</a:t>
            </a:r>
            <a:endParaRPr lang="en-US" sz="11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Professional BSA Staff</a:t>
            </a:r>
            <a:endParaRPr lang="en-US" sz="11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Volunteer BSA Staff</a:t>
            </a:r>
            <a:endParaRPr lang="en-US" sz="11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Parents</a:t>
            </a:r>
            <a:endParaRPr lang="en-US" sz="11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Caregivers</a:t>
            </a:r>
          </a:p>
          <a:p>
            <a:pPr marL="342900" marR="0" lvl="0" indent="-342900">
              <a:lnSpc>
                <a:spcPct val="115000"/>
              </a:lnSpc>
              <a:spcBef>
                <a:spcPts val="0"/>
              </a:spcBef>
              <a:spcAft>
                <a:spcPts val="0"/>
              </a:spcAft>
              <a:buFont typeface="Arial" panose="020B0604020202020204" pitchFamily="34" charset="0"/>
              <a:buChar char="●"/>
            </a:pPr>
            <a:r>
              <a:rPr lang="en-US" sz="1200" i="1" u="none" strike="noStrike" dirty="0">
                <a:effectLst/>
                <a:latin typeface="Arial" panose="020B0604020202020204" pitchFamily="34" charset="0"/>
                <a:ea typeface="Arial" panose="020B0604020202020204" pitchFamily="34" charset="0"/>
              </a:rPr>
              <a:t>Anyone Interested   </a:t>
            </a:r>
            <a:endParaRPr lang="en-US" sz="1100" u="none" strike="noStrike" dirty="0">
              <a:effectLst/>
              <a:latin typeface="Arial" panose="020B0604020202020204" pitchFamily="34" charset="0"/>
              <a:ea typeface="Arial" panose="020B0604020202020204" pitchFamily="34" charset="0"/>
            </a:endParaRPr>
          </a:p>
        </p:txBody>
      </p:sp>
      <p:sp>
        <p:nvSpPr>
          <p:cNvPr id="12" name="Text Box 2">
            <a:extLst>
              <a:ext uri="{FF2B5EF4-FFF2-40B4-BE49-F238E27FC236}">
                <a16:creationId xmlns:a16="http://schemas.microsoft.com/office/drawing/2014/main" id="{353ADBA6-96AE-5C9F-74C2-6B9C5CBD5FD6}"/>
              </a:ext>
            </a:extLst>
          </p:cNvPr>
          <p:cNvSpPr txBox="1">
            <a:spLocks noChangeArrowheads="1"/>
          </p:cNvSpPr>
          <p:nvPr/>
        </p:nvSpPr>
        <p:spPr bwMode="auto">
          <a:xfrm>
            <a:off x="3959525" y="5772487"/>
            <a:ext cx="4511615" cy="27045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100" b="1" i="1" dirty="0">
                <a:effectLst/>
                <a:latin typeface="Arial" panose="020B0604020202020204" pitchFamily="34" charset="0"/>
                <a:ea typeface="Arial" panose="020B0604020202020204" pitchFamily="34" charset="0"/>
              </a:rPr>
              <a:t>Registration information coming soon</a:t>
            </a:r>
            <a:endParaRPr lang="en-US" sz="1100" dirty="0">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482BFDAF-F12B-5395-F2A8-C7B8EF8F0CE7}"/>
              </a:ext>
            </a:extLst>
          </p:cNvPr>
          <p:cNvSpPr txBox="1"/>
          <p:nvPr/>
        </p:nvSpPr>
        <p:spPr>
          <a:xfrm>
            <a:off x="416822" y="1872342"/>
            <a:ext cx="11597021" cy="1077218"/>
          </a:xfrm>
          <a:prstGeom prst="rect">
            <a:avLst/>
          </a:prstGeom>
          <a:noFill/>
        </p:spPr>
        <p:txBody>
          <a:bodyPr wrap="none" rtlCol="0">
            <a:spAutoFit/>
          </a:bodyPr>
          <a:lstStyle/>
          <a:p>
            <a:pPr algn="ctr"/>
            <a:r>
              <a:rPr lang="en-US" sz="3200" dirty="0"/>
              <a:t>A MINI CONFERENCE ON SPECIAL NEEDS &amp; DISABILITIES</a:t>
            </a:r>
          </a:p>
          <a:p>
            <a:pPr algn="ctr"/>
            <a:r>
              <a:rPr lang="en-US" sz="3200" dirty="0"/>
              <a:t>COMMUNICATIONS, INCLUSIVITY &amp; SCOUTS WITH SND </a:t>
            </a:r>
          </a:p>
        </p:txBody>
      </p:sp>
    </p:spTree>
    <p:extLst>
      <p:ext uri="{BB962C8B-B14F-4D97-AF65-F5344CB8AC3E}">
        <p14:creationId xmlns:p14="http://schemas.microsoft.com/office/powerpoint/2010/main" val="1833673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ADCC-A0CE-4A6B-0934-B2582C377D03}"/>
              </a:ext>
            </a:extLst>
          </p:cNvPr>
          <p:cNvSpPr>
            <a:spLocks noGrp="1"/>
          </p:cNvSpPr>
          <p:nvPr>
            <p:ph type="ctrTitle"/>
          </p:nvPr>
        </p:nvSpPr>
        <p:spPr>
          <a:xfrm>
            <a:off x="1524000" y="406498"/>
            <a:ext cx="9144000" cy="1193800"/>
          </a:xfrm>
        </p:spPr>
        <p:txBody>
          <a:bodyPr>
            <a:normAutofit fontScale="90000"/>
          </a:bodyPr>
          <a:lstStyle/>
          <a:p>
            <a:r>
              <a:rPr lang="en-US" sz="8000" b="1" dirty="0"/>
              <a:t>M.E.S.H in Scouting</a:t>
            </a:r>
          </a:p>
        </p:txBody>
      </p:sp>
      <p:sp>
        <p:nvSpPr>
          <p:cNvPr id="3" name="Subtitle 2">
            <a:extLst>
              <a:ext uri="{FF2B5EF4-FFF2-40B4-BE49-F238E27FC236}">
                <a16:creationId xmlns:a16="http://schemas.microsoft.com/office/drawing/2014/main" id="{F9050636-6F28-6B2E-8B3C-AA87EE3AC324}"/>
              </a:ext>
            </a:extLst>
          </p:cNvPr>
          <p:cNvSpPr>
            <a:spLocks noGrp="1"/>
          </p:cNvSpPr>
          <p:nvPr>
            <p:ph type="subTitle" idx="1"/>
          </p:nvPr>
        </p:nvSpPr>
        <p:spPr>
          <a:xfrm>
            <a:off x="1524000" y="5441156"/>
            <a:ext cx="9144000" cy="822484"/>
          </a:xfrm>
        </p:spPr>
        <p:txBody>
          <a:bodyPr>
            <a:normAutofit/>
          </a:bodyPr>
          <a:lstStyle/>
          <a:p>
            <a:r>
              <a:rPr lang="en-US" sz="3600" dirty="0">
                <a:solidFill>
                  <a:schemeClr val="tx1"/>
                </a:solidFill>
              </a:rPr>
              <a:t>Mental, Emotional, Social Health</a:t>
            </a:r>
          </a:p>
        </p:txBody>
      </p:sp>
      <p:pic>
        <p:nvPicPr>
          <p:cNvPr id="4" name="Picture 4">
            <a:extLst>
              <a:ext uri="{FF2B5EF4-FFF2-40B4-BE49-F238E27FC236}">
                <a16:creationId xmlns:a16="http://schemas.microsoft.com/office/drawing/2014/main" id="{7001A619-2B60-17E6-77FC-450F3616A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521" y="1739347"/>
            <a:ext cx="5068957" cy="3379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936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524A18-4591-D6C5-C311-1A5285A5BA8C}"/>
              </a:ext>
            </a:extLst>
          </p:cNvPr>
          <p:cNvSpPr>
            <a:spLocks noGrp="1"/>
          </p:cNvSpPr>
          <p:nvPr>
            <p:ph idx="1"/>
          </p:nvPr>
        </p:nvSpPr>
        <p:spPr>
          <a:xfrm>
            <a:off x="838200" y="3005667"/>
            <a:ext cx="10515600" cy="4039129"/>
          </a:xfrm>
        </p:spPr>
        <p:txBody>
          <a:bodyPr/>
          <a:lstStyle/>
          <a:p>
            <a:pPr marL="0" indent="0" algn="ctr">
              <a:buNone/>
            </a:pPr>
            <a:r>
              <a:rPr lang="en-US" dirty="0"/>
              <a:t>IF YOU OR SOMEONE YOU CARE ABOUT IS PRESENTLY EXPERIENCING THOUGHTS OF SUICIDE, SELF-HARM, OR HARM TO OTHERS</a:t>
            </a:r>
          </a:p>
          <a:p>
            <a:pPr marL="0" indent="0" algn="ctr">
              <a:buNone/>
            </a:pPr>
            <a:r>
              <a:rPr lang="en-US" dirty="0"/>
              <a:t> </a:t>
            </a:r>
            <a:r>
              <a:rPr lang="en-US" sz="3200" b="1" dirty="0"/>
              <a:t>STOP NOW AND CALL </a:t>
            </a:r>
            <a:endParaRPr lang="en-US" b="1" dirty="0"/>
          </a:p>
          <a:p>
            <a:pPr marL="0" indent="0" algn="ctr">
              <a:buNone/>
            </a:pPr>
            <a:r>
              <a:rPr lang="en-US" dirty="0"/>
              <a:t>LOCAL EMERGENCY SERVICES </a:t>
            </a:r>
            <a:r>
              <a:rPr lang="en-US" b="1" dirty="0"/>
              <a:t>(911) </a:t>
            </a:r>
          </a:p>
          <a:p>
            <a:pPr marL="0" indent="0" algn="ctr">
              <a:buNone/>
            </a:pPr>
            <a:r>
              <a:rPr lang="en-US" dirty="0"/>
              <a:t>OR IF MORE APPROPRIATE, SUICIDE &amp; CRISIS LIFELINE </a:t>
            </a:r>
            <a:r>
              <a:rPr lang="en-US" b="1" dirty="0"/>
              <a:t>(988)</a:t>
            </a:r>
          </a:p>
        </p:txBody>
      </p:sp>
      <p:pic>
        <p:nvPicPr>
          <p:cNvPr id="1026" name="Picture 2" descr="Lifeline">
            <a:extLst>
              <a:ext uri="{FF2B5EF4-FFF2-40B4-BE49-F238E27FC236}">
                <a16:creationId xmlns:a16="http://schemas.microsoft.com/office/drawing/2014/main" id="{4BC76115-B3EC-7ECC-9ADE-273E29C3C6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75" b="5936"/>
          <a:stretch/>
        </p:blipFill>
        <p:spPr bwMode="auto">
          <a:xfrm>
            <a:off x="4645025" y="440267"/>
            <a:ext cx="2647950" cy="247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092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0FBA-D69F-B81A-A385-01389407F7F1}"/>
              </a:ext>
            </a:extLst>
          </p:cNvPr>
          <p:cNvSpPr>
            <a:spLocks noGrp="1"/>
          </p:cNvSpPr>
          <p:nvPr>
            <p:ph type="title"/>
          </p:nvPr>
        </p:nvSpPr>
        <p:spPr/>
        <p:txBody>
          <a:bodyPr/>
          <a:lstStyle/>
          <a:p>
            <a:r>
              <a:rPr lang="en-US" b="1" dirty="0"/>
              <a:t>What is Mental Health?</a:t>
            </a:r>
          </a:p>
        </p:txBody>
      </p:sp>
      <p:sp>
        <p:nvSpPr>
          <p:cNvPr id="3" name="Content Placeholder 2">
            <a:extLst>
              <a:ext uri="{FF2B5EF4-FFF2-40B4-BE49-F238E27FC236}">
                <a16:creationId xmlns:a16="http://schemas.microsoft.com/office/drawing/2014/main" id="{790DA245-DEF7-8531-0E81-C05C26E95BA7}"/>
              </a:ext>
            </a:extLst>
          </p:cNvPr>
          <p:cNvSpPr>
            <a:spLocks noGrp="1"/>
          </p:cNvSpPr>
          <p:nvPr>
            <p:ph idx="1"/>
          </p:nvPr>
        </p:nvSpPr>
        <p:spPr>
          <a:xfrm>
            <a:off x="609600" y="1600201"/>
            <a:ext cx="10972800" cy="4267199"/>
          </a:xfrm>
        </p:spPr>
        <p:txBody>
          <a:bodyPr/>
          <a:lstStyle/>
          <a:p>
            <a:r>
              <a:rPr lang="en-US" dirty="0"/>
              <a:t>A state of mental well-being</a:t>
            </a:r>
          </a:p>
          <a:p>
            <a:r>
              <a:rPr lang="en-US" dirty="0"/>
              <a:t>Cope with stress</a:t>
            </a:r>
          </a:p>
          <a:p>
            <a:r>
              <a:rPr lang="en-US" dirty="0"/>
              <a:t>Make decisions</a:t>
            </a:r>
          </a:p>
          <a:p>
            <a:r>
              <a:rPr lang="en-US" dirty="0"/>
              <a:t>Realize abilities</a:t>
            </a:r>
          </a:p>
          <a:p>
            <a:r>
              <a:rPr lang="en-US" dirty="0"/>
              <a:t>Learn and work well </a:t>
            </a:r>
          </a:p>
          <a:p>
            <a:r>
              <a:rPr lang="en-US" dirty="0"/>
              <a:t>Contribute to community</a:t>
            </a:r>
          </a:p>
          <a:p>
            <a:r>
              <a:rPr lang="en-US" dirty="0"/>
              <a:t>Experienced differently, and in varying degrees</a:t>
            </a:r>
          </a:p>
        </p:txBody>
      </p:sp>
      <p:sp>
        <p:nvSpPr>
          <p:cNvPr id="5" name="TextBox 4">
            <a:extLst>
              <a:ext uri="{FF2B5EF4-FFF2-40B4-BE49-F238E27FC236}">
                <a16:creationId xmlns:a16="http://schemas.microsoft.com/office/drawing/2014/main" id="{45CBC5F4-BAAB-8302-7678-8610D725BC33}"/>
              </a:ext>
            </a:extLst>
          </p:cNvPr>
          <p:cNvSpPr txBox="1"/>
          <p:nvPr/>
        </p:nvSpPr>
        <p:spPr>
          <a:xfrm>
            <a:off x="1280160" y="6049963"/>
            <a:ext cx="9631680" cy="369332"/>
          </a:xfrm>
          <a:prstGeom prst="rect">
            <a:avLst/>
          </a:prstGeom>
          <a:noFill/>
        </p:spPr>
        <p:txBody>
          <a:bodyPr wrap="square">
            <a:spAutoFit/>
          </a:bodyPr>
          <a:lstStyle/>
          <a:p>
            <a:r>
              <a:rPr lang="en-US" i="1" dirty="0"/>
              <a:t>https://www.who.int/news-room/fact-sheets/detail/mental-health-strengthening-our-response</a:t>
            </a:r>
          </a:p>
        </p:txBody>
      </p:sp>
      <p:pic>
        <p:nvPicPr>
          <p:cNvPr id="1026" name="Picture 2" descr="111,600+ Mental Health Illustrations, Royalty-Free Vector Graphics &amp; Clip  Art - iStock | Mental health awareness, Mental health icon, Mental health  support">
            <a:extLst>
              <a:ext uri="{FF2B5EF4-FFF2-40B4-BE49-F238E27FC236}">
                <a16:creationId xmlns:a16="http://schemas.microsoft.com/office/drawing/2014/main" id="{CDA3AD29-504B-078D-1AF6-D4BE44064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910" y="1897380"/>
            <a:ext cx="3756918" cy="306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522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20402-992E-A3BC-A980-25041BFA4B56}"/>
              </a:ext>
            </a:extLst>
          </p:cNvPr>
          <p:cNvSpPr>
            <a:spLocks noGrp="1"/>
          </p:cNvSpPr>
          <p:nvPr>
            <p:ph type="title"/>
          </p:nvPr>
        </p:nvSpPr>
        <p:spPr/>
        <p:txBody>
          <a:bodyPr/>
          <a:lstStyle/>
          <a:p>
            <a:r>
              <a:rPr lang="en-US" b="1" dirty="0"/>
              <a:t>Mental Health Concerns</a:t>
            </a:r>
          </a:p>
        </p:txBody>
      </p:sp>
      <p:sp>
        <p:nvSpPr>
          <p:cNvPr id="3" name="Content Placeholder 2">
            <a:extLst>
              <a:ext uri="{FF2B5EF4-FFF2-40B4-BE49-F238E27FC236}">
                <a16:creationId xmlns:a16="http://schemas.microsoft.com/office/drawing/2014/main" id="{093AA0F2-7A7A-6D06-66A2-CC58A95F2CF1}"/>
              </a:ext>
            </a:extLst>
          </p:cNvPr>
          <p:cNvSpPr>
            <a:spLocks noGrp="1"/>
          </p:cNvSpPr>
          <p:nvPr>
            <p:ph idx="1"/>
          </p:nvPr>
        </p:nvSpPr>
        <p:spPr>
          <a:xfrm>
            <a:off x="609600" y="1485758"/>
            <a:ext cx="7240929" cy="3886481"/>
          </a:xfrm>
        </p:spPr>
        <p:txBody>
          <a:bodyPr>
            <a:normAutofit lnSpcReduction="10000"/>
          </a:bodyPr>
          <a:lstStyle/>
          <a:p>
            <a:pPr algn="l"/>
            <a:r>
              <a:rPr lang="en-US" i="0" dirty="0">
                <a:effectLst/>
              </a:rPr>
              <a:t>J: Understanding Anxiety, Depression, and Other Mental Health Concerns</a:t>
            </a:r>
          </a:p>
          <a:p>
            <a:pPr lvl="4"/>
            <a:r>
              <a:rPr lang="en-US" sz="2400" i="0" dirty="0">
                <a:effectLst/>
              </a:rPr>
              <a:t>Anxiety</a:t>
            </a:r>
          </a:p>
          <a:p>
            <a:pPr lvl="4"/>
            <a:r>
              <a:rPr lang="en-US" sz="2400" dirty="0"/>
              <a:t>Depression</a:t>
            </a:r>
          </a:p>
          <a:p>
            <a:pPr lvl="4"/>
            <a:r>
              <a:rPr lang="en-US" sz="2400" i="0" dirty="0">
                <a:effectLst/>
              </a:rPr>
              <a:t>Obsessive Com</a:t>
            </a:r>
            <a:r>
              <a:rPr lang="en-US" sz="2400" dirty="0"/>
              <a:t>pulsive Disorder</a:t>
            </a:r>
          </a:p>
          <a:p>
            <a:pPr lvl="4"/>
            <a:r>
              <a:rPr lang="en-US" sz="2400" dirty="0"/>
              <a:t>Bipolar Disorder</a:t>
            </a:r>
          </a:p>
          <a:p>
            <a:pPr lvl="4"/>
            <a:r>
              <a:rPr lang="en-US" sz="2400" dirty="0"/>
              <a:t>Eating Disorders</a:t>
            </a:r>
          </a:p>
          <a:p>
            <a:pPr lvl="4"/>
            <a:r>
              <a:rPr lang="en-US" sz="2400" dirty="0"/>
              <a:t>Substance Abuse</a:t>
            </a:r>
          </a:p>
          <a:p>
            <a:pPr lvl="4"/>
            <a:r>
              <a:rPr lang="en-US" sz="2400" dirty="0"/>
              <a:t>Psychosis</a:t>
            </a:r>
          </a:p>
          <a:p>
            <a:pPr lvl="4"/>
            <a:endParaRPr lang="en-US" dirty="0"/>
          </a:p>
        </p:txBody>
      </p:sp>
      <p:pic>
        <p:nvPicPr>
          <p:cNvPr id="1026" name="Picture 2">
            <a:extLst>
              <a:ext uri="{FF2B5EF4-FFF2-40B4-BE49-F238E27FC236}">
                <a16:creationId xmlns:a16="http://schemas.microsoft.com/office/drawing/2014/main" id="{0BCFB777-9CD7-F618-41D9-6CC656796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5720" y="1145893"/>
            <a:ext cx="4010723" cy="52313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3E3C2ED-0763-CE94-F47B-473D67311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49" y="4134942"/>
            <a:ext cx="2042160" cy="2042160"/>
          </a:xfrm>
          <a:prstGeom prst="rect">
            <a:avLst/>
          </a:prstGeom>
        </p:spPr>
      </p:pic>
    </p:spTree>
    <p:extLst>
      <p:ext uri="{BB962C8B-B14F-4D97-AF65-F5344CB8AC3E}">
        <p14:creationId xmlns:p14="http://schemas.microsoft.com/office/powerpoint/2010/main" val="2200674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987DC90-33F4-4CDD-821F-DE93BE77E793}"/>
              </a:ext>
            </a:extLst>
          </p:cNvPr>
          <p:cNvSpPr>
            <a:spLocks noGrp="1"/>
          </p:cNvSpPr>
          <p:nvPr>
            <p:ph type="title" idx="4294967295"/>
          </p:nvPr>
        </p:nvSpPr>
        <p:spPr>
          <a:xfrm>
            <a:off x="1981200" y="4664074"/>
            <a:ext cx="8229600" cy="1143000"/>
          </a:xfrm>
        </p:spPr>
        <p:txBody>
          <a:bodyPr>
            <a:normAutofit fontScale="90000"/>
          </a:bodyPr>
          <a:lstStyle/>
          <a:p>
            <a:pPr eaLnBrk="1" hangingPunct="1"/>
            <a:r>
              <a:rPr lang="en-US" altLang="en-US" sz="5600" b="1" dirty="0"/>
              <a:t>Special Needs and Disabilities Roundtable </a:t>
            </a:r>
            <a:br>
              <a:rPr lang="en-US" altLang="en-US" sz="4000" dirty="0"/>
            </a:br>
            <a:r>
              <a:rPr lang="en-US" altLang="en-US" sz="4000" dirty="0"/>
              <a:t>May 22, 2023</a:t>
            </a:r>
          </a:p>
        </p:txBody>
      </p:sp>
      <p:sp>
        <p:nvSpPr>
          <p:cNvPr id="6147" name="Slide Number Placeholder 5">
            <a:extLst>
              <a:ext uri="{FF2B5EF4-FFF2-40B4-BE49-F238E27FC236}">
                <a16:creationId xmlns:a16="http://schemas.microsoft.com/office/drawing/2014/main" id="{6C75F8E8-028F-48EC-AE34-F6BAB11560BD}"/>
              </a:ext>
            </a:extLst>
          </p:cNvPr>
          <p:cNvSpPr txBox="1">
            <a:spLocks noGrp="1"/>
          </p:cNvSpPr>
          <p:nvPr/>
        </p:nvSpPr>
        <p:spPr bwMode="auto">
          <a:xfrm>
            <a:off x="85344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16E5BE44-CA11-433F-B4A6-57428B082EDF}" type="slidenum">
              <a:rPr lang="en-US" altLang="en-US" sz="1800">
                <a:solidFill>
                  <a:srgbClr val="898989"/>
                </a:solidFill>
                <a:ea typeface="MS PGothic" panose="020B0600070205080204" pitchFamily="34" charset="-128"/>
              </a:rPr>
              <a:pPr eaLnBrk="1" hangingPunct="1">
                <a:spcBef>
                  <a:spcPct val="0"/>
                </a:spcBef>
                <a:buFontTx/>
                <a:buNone/>
              </a:pPr>
              <a:t>2</a:t>
            </a:fld>
            <a:endParaRPr lang="en-US" altLang="en-US" sz="1800">
              <a:solidFill>
                <a:srgbClr val="898989"/>
              </a:solidFill>
              <a:ea typeface="MS PGothic" panose="020B0600070205080204" pitchFamily="34" charset="-128"/>
            </a:endParaRPr>
          </a:p>
        </p:txBody>
      </p:sp>
      <p:pic>
        <p:nvPicPr>
          <p:cNvPr id="1028" name="Picture 4">
            <a:extLst>
              <a:ext uri="{FF2B5EF4-FFF2-40B4-BE49-F238E27FC236}">
                <a16:creationId xmlns:a16="http://schemas.microsoft.com/office/drawing/2014/main" id="{58C3F9FB-F407-4131-8FAC-B774DAEA5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33" y="982915"/>
            <a:ext cx="6960534"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033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F47B2-C7CC-F411-5C1C-05BD3AE5F547}"/>
              </a:ext>
            </a:extLst>
          </p:cNvPr>
          <p:cNvSpPr>
            <a:spLocks noGrp="1"/>
          </p:cNvSpPr>
          <p:nvPr>
            <p:ph type="title"/>
          </p:nvPr>
        </p:nvSpPr>
        <p:spPr/>
        <p:txBody>
          <a:bodyPr/>
          <a:lstStyle/>
          <a:p>
            <a:r>
              <a:rPr lang="en-US" b="1" dirty="0"/>
              <a:t>How To Improve Mental Health</a:t>
            </a:r>
          </a:p>
        </p:txBody>
      </p:sp>
      <p:sp>
        <p:nvSpPr>
          <p:cNvPr id="3" name="Content Placeholder 2">
            <a:extLst>
              <a:ext uri="{FF2B5EF4-FFF2-40B4-BE49-F238E27FC236}">
                <a16:creationId xmlns:a16="http://schemas.microsoft.com/office/drawing/2014/main" id="{2B6DBA99-C1DA-9EFD-3DB2-8A4FE6934A80}"/>
              </a:ext>
            </a:extLst>
          </p:cNvPr>
          <p:cNvSpPr>
            <a:spLocks noGrp="1"/>
          </p:cNvSpPr>
          <p:nvPr>
            <p:ph idx="1"/>
          </p:nvPr>
        </p:nvSpPr>
        <p:spPr>
          <a:xfrm>
            <a:off x="609600" y="1979265"/>
            <a:ext cx="11445240" cy="3481966"/>
          </a:xfrm>
        </p:spPr>
        <p:txBody>
          <a:bodyPr numCol="2"/>
          <a:lstStyle/>
          <a:p>
            <a:r>
              <a:rPr lang="en-US" b="0" i="0" dirty="0">
                <a:solidFill>
                  <a:srgbClr val="333333"/>
                </a:solidFill>
                <a:effectLst/>
              </a:rPr>
              <a:t>Value yourself and your body</a:t>
            </a:r>
          </a:p>
          <a:p>
            <a:r>
              <a:rPr lang="en-US" dirty="0">
                <a:solidFill>
                  <a:srgbClr val="333333"/>
                </a:solidFill>
              </a:rPr>
              <a:t>Surround yourself with good people</a:t>
            </a:r>
          </a:p>
          <a:p>
            <a:r>
              <a:rPr lang="en-US" dirty="0">
                <a:solidFill>
                  <a:srgbClr val="333333"/>
                </a:solidFill>
              </a:rPr>
              <a:t>Give of yourself</a:t>
            </a:r>
          </a:p>
          <a:p>
            <a:r>
              <a:rPr lang="en-US" dirty="0">
                <a:solidFill>
                  <a:srgbClr val="333333"/>
                </a:solidFill>
              </a:rPr>
              <a:t>Deal with stress</a:t>
            </a:r>
          </a:p>
          <a:p>
            <a:endParaRPr lang="en-US" dirty="0">
              <a:solidFill>
                <a:srgbClr val="333333"/>
              </a:solidFill>
            </a:endParaRPr>
          </a:p>
          <a:p>
            <a:r>
              <a:rPr lang="en-US" dirty="0">
                <a:solidFill>
                  <a:srgbClr val="333333"/>
                </a:solidFill>
              </a:rPr>
              <a:t>Quiet your mind</a:t>
            </a:r>
          </a:p>
          <a:p>
            <a:r>
              <a:rPr lang="en-US" dirty="0">
                <a:solidFill>
                  <a:srgbClr val="333333"/>
                </a:solidFill>
              </a:rPr>
              <a:t>Set SMART goals</a:t>
            </a:r>
          </a:p>
          <a:p>
            <a:r>
              <a:rPr lang="en-US" dirty="0">
                <a:solidFill>
                  <a:srgbClr val="333333"/>
                </a:solidFill>
              </a:rPr>
              <a:t>Break up the monotony</a:t>
            </a:r>
          </a:p>
          <a:p>
            <a:r>
              <a:rPr lang="en-US" dirty="0">
                <a:solidFill>
                  <a:srgbClr val="333333"/>
                </a:solidFill>
              </a:rPr>
              <a:t>Avoid alcohol or drugs</a:t>
            </a:r>
          </a:p>
          <a:p>
            <a:r>
              <a:rPr lang="en-US" dirty="0">
                <a:solidFill>
                  <a:srgbClr val="333333"/>
                </a:solidFill>
              </a:rPr>
              <a:t>Get help</a:t>
            </a:r>
          </a:p>
          <a:p>
            <a:pPr marL="0" indent="0">
              <a:buNone/>
            </a:pPr>
            <a:endParaRPr lang="en-US" dirty="0"/>
          </a:p>
        </p:txBody>
      </p:sp>
      <p:sp>
        <p:nvSpPr>
          <p:cNvPr id="5" name="TextBox 4">
            <a:extLst>
              <a:ext uri="{FF2B5EF4-FFF2-40B4-BE49-F238E27FC236}">
                <a16:creationId xmlns:a16="http://schemas.microsoft.com/office/drawing/2014/main" id="{618AACA1-B47F-3A0B-5349-579971187680}"/>
              </a:ext>
            </a:extLst>
          </p:cNvPr>
          <p:cNvSpPr txBox="1"/>
          <p:nvPr/>
        </p:nvSpPr>
        <p:spPr>
          <a:xfrm>
            <a:off x="609600" y="6045815"/>
            <a:ext cx="11445240" cy="369332"/>
          </a:xfrm>
          <a:prstGeom prst="rect">
            <a:avLst/>
          </a:prstGeom>
          <a:noFill/>
        </p:spPr>
        <p:txBody>
          <a:bodyPr wrap="square">
            <a:spAutoFit/>
          </a:bodyPr>
          <a:lstStyle/>
          <a:p>
            <a:pPr algn="l"/>
            <a:r>
              <a:rPr lang="en-US" b="0" i="1" dirty="0">
                <a:solidFill>
                  <a:srgbClr val="333333"/>
                </a:solidFill>
                <a:effectLst/>
                <a:latin typeface="Helvetica Neue"/>
              </a:rPr>
              <a:t>*Adapted from the National Mental Health Association/National Council for Community Behavioral Healthcare</a:t>
            </a:r>
            <a:endParaRPr lang="en-US" b="0" i="0" dirty="0">
              <a:solidFill>
                <a:srgbClr val="333333"/>
              </a:solidFill>
              <a:effectLst/>
              <a:latin typeface="Helvetica Neue"/>
            </a:endParaRPr>
          </a:p>
        </p:txBody>
      </p:sp>
    </p:spTree>
    <p:extLst>
      <p:ext uri="{BB962C8B-B14F-4D97-AF65-F5344CB8AC3E}">
        <p14:creationId xmlns:p14="http://schemas.microsoft.com/office/powerpoint/2010/main" val="1899145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2A46-9306-4DB3-2E9B-95EB0B887B2F}"/>
              </a:ext>
            </a:extLst>
          </p:cNvPr>
          <p:cNvSpPr>
            <a:spLocks noGrp="1"/>
          </p:cNvSpPr>
          <p:nvPr>
            <p:ph type="title"/>
          </p:nvPr>
        </p:nvSpPr>
        <p:spPr/>
        <p:txBody>
          <a:bodyPr/>
          <a:lstStyle/>
          <a:p>
            <a:r>
              <a:rPr lang="en-US" b="1" dirty="0"/>
              <a:t>What is Emotional Health?</a:t>
            </a:r>
          </a:p>
        </p:txBody>
      </p:sp>
      <p:sp>
        <p:nvSpPr>
          <p:cNvPr id="3" name="Content Placeholder 2">
            <a:extLst>
              <a:ext uri="{FF2B5EF4-FFF2-40B4-BE49-F238E27FC236}">
                <a16:creationId xmlns:a16="http://schemas.microsoft.com/office/drawing/2014/main" id="{8D9958C4-CBEE-3007-6CC5-2C15222B8224}"/>
              </a:ext>
            </a:extLst>
          </p:cNvPr>
          <p:cNvSpPr>
            <a:spLocks noGrp="1"/>
          </p:cNvSpPr>
          <p:nvPr>
            <p:ph idx="1"/>
          </p:nvPr>
        </p:nvSpPr>
        <p:spPr>
          <a:xfrm>
            <a:off x="609600" y="1600201"/>
            <a:ext cx="10972800" cy="3337559"/>
          </a:xfrm>
        </p:spPr>
        <p:txBody>
          <a:bodyPr/>
          <a:lstStyle/>
          <a:p>
            <a:pPr algn="l">
              <a:buFont typeface="Arial" panose="020B0604020202020204" pitchFamily="34" charset="0"/>
              <a:buChar char="•"/>
            </a:pPr>
            <a:r>
              <a:rPr lang="en-US" b="0" i="0" dirty="0">
                <a:solidFill>
                  <a:srgbClr val="444444"/>
                </a:solidFill>
                <a:effectLst/>
              </a:rPr>
              <a:t>Being aware of your emotions</a:t>
            </a:r>
          </a:p>
          <a:p>
            <a:pPr algn="l">
              <a:buFont typeface="Arial" panose="020B0604020202020204" pitchFamily="34" charset="0"/>
              <a:buChar char="•"/>
            </a:pPr>
            <a:r>
              <a:rPr lang="en-US" b="0" i="0" dirty="0">
                <a:solidFill>
                  <a:srgbClr val="444444"/>
                </a:solidFill>
                <a:effectLst/>
              </a:rPr>
              <a:t>Accepting your feelings</a:t>
            </a:r>
          </a:p>
          <a:p>
            <a:pPr algn="l">
              <a:buFont typeface="Arial" panose="020B0604020202020204" pitchFamily="34" charset="0"/>
              <a:buChar char="•"/>
            </a:pPr>
            <a:r>
              <a:rPr lang="en-US" b="0" i="0" dirty="0">
                <a:solidFill>
                  <a:srgbClr val="444444"/>
                </a:solidFill>
                <a:effectLst/>
              </a:rPr>
              <a:t>Processing and managing those feelings</a:t>
            </a:r>
          </a:p>
          <a:p>
            <a:pPr algn="l">
              <a:buFont typeface="Arial" panose="020B0604020202020204" pitchFamily="34" charset="0"/>
              <a:buChar char="•"/>
            </a:pPr>
            <a:r>
              <a:rPr lang="en-US" b="0" i="0" dirty="0">
                <a:solidFill>
                  <a:srgbClr val="444444"/>
                </a:solidFill>
                <a:effectLst/>
              </a:rPr>
              <a:t>Expressing your feelings</a:t>
            </a:r>
          </a:p>
          <a:p>
            <a:pPr algn="l">
              <a:buFont typeface="Arial" panose="020B0604020202020204" pitchFamily="34" charset="0"/>
              <a:buChar char="•"/>
            </a:pPr>
            <a:r>
              <a:rPr lang="en-US" b="0" i="0" dirty="0">
                <a:solidFill>
                  <a:srgbClr val="444444"/>
                </a:solidFill>
                <a:effectLst/>
              </a:rPr>
              <a:t>Appropriately doing all of the above.</a:t>
            </a:r>
          </a:p>
          <a:p>
            <a:pPr marL="0" indent="0">
              <a:buNone/>
            </a:pPr>
            <a:endParaRPr lang="en-US" dirty="0"/>
          </a:p>
        </p:txBody>
      </p:sp>
      <p:sp>
        <p:nvSpPr>
          <p:cNvPr id="5" name="TextBox 4">
            <a:extLst>
              <a:ext uri="{FF2B5EF4-FFF2-40B4-BE49-F238E27FC236}">
                <a16:creationId xmlns:a16="http://schemas.microsoft.com/office/drawing/2014/main" id="{2D8642C8-68EC-4B9E-1A70-09BBCA3B094A}"/>
              </a:ext>
            </a:extLst>
          </p:cNvPr>
          <p:cNvSpPr txBox="1"/>
          <p:nvPr/>
        </p:nvSpPr>
        <p:spPr>
          <a:xfrm>
            <a:off x="2933700" y="5997991"/>
            <a:ext cx="6324600" cy="369332"/>
          </a:xfrm>
          <a:prstGeom prst="rect">
            <a:avLst/>
          </a:prstGeom>
          <a:noFill/>
        </p:spPr>
        <p:txBody>
          <a:bodyPr wrap="square">
            <a:spAutoFit/>
          </a:bodyPr>
          <a:lstStyle/>
          <a:p>
            <a:r>
              <a:rPr lang="en-US" i="1" dirty="0"/>
              <a:t>https://www.talkspace.com/blog/emotional-health-definition/</a:t>
            </a:r>
          </a:p>
        </p:txBody>
      </p:sp>
      <p:pic>
        <p:nvPicPr>
          <p:cNvPr id="2050" name="Picture 2" descr="24,100+ Mental Health Care Illustrations, Royalty-Free Vector Graphics &amp;  Clip Art - iStock | Mental health care icon, Mental health care facility,  Mental health care vector">
            <a:extLst>
              <a:ext uri="{FF2B5EF4-FFF2-40B4-BE49-F238E27FC236}">
                <a16:creationId xmlns:a16="http://schemas.microsoft.com/office/drawing/2014/main" id="{8FF39161-0BE2-975F-561A-4BF128182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928" y="1152959"/>
            <a:ext cx="3979352" cy="455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102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8292-3B69-2173-3FBD-7075DF1CE949}"/>
              </a:ext>
            </a:extLst>
          </p:cNvPr>
          <p:cNvSpPr>
            <a:spLocks noGrp="1"/>
          </p:cNvSpPr>
          <p:nvPr>
            <p:ph type="title"/>
          </p:nvPr>
        </p:nvSpPr>
        <p:spPr/>
        <p:txBody>
          <a:bodyPr/>
          <a:lstStyle/>
          <a:p>
            <a:r>
              <a:rPr lang="en-US" b="1" i="0" dirty="0">
                <a:effectLst/>
              </a:rPr>
              <a:t>Emotional Health Checklist</a:t>
            </a:r>
            <a:endParaRPr lang="en-US" dirty="0"/>
          </a:p>
        </p:txBody>
      </p:sp>
      <p:sp>
        <p:nvSpPr>
          <p:cNvPr id="3" name="Content Placeholder 2">
            <a:extLst>
              <a:ext uri="{FF2B5EF4-FFF2-40B4-BE49-F238E27FC236}">
                <a16:creationId xmlns:a16="http://schemas.microsoft.com/office/drawing/2014/main" id="{2D4AC2F0-99F7-B3CA-F5B3-6E9A83CF9F43}"/>
              </a:ext>
            </a:extLst>
          </p:cNvPr>
          <p:cNvSpPr>
            <a:spLocks noGrp="1"/>
          </p:cNvSpPr>
          <p:nvPr>
            <p:ph idx="1"/>
          </p:nvPr>
        </p:nvSpPr>
        <p:spPr>
          <a:xfrm>
            <a:off x="6096000" y="1539240"/>
            <a:ext cx="5897880" cy="3886199"/>
          </a:xfrm>
        </p:spPr>
        <p:txBody>
          <a:bodyPr/>
          <a:lstStyle/>
          <a:p>
            <a:r>
              <a:rPr lang="en-US" b="0" dirty="0">
                <a:effectLst/>
              </a:rPr>
              <a:t>Build resilience</a:t>
            </a:r>
          </a:p>
          <a:p>
            <a:r>
              <a:rPr lang="en-US" b="0" dirty="0">
                <a:effectLst/>
              </a:rPr>
              <a:t>Reduce stress</a:t>
            </a:r>
          </a:p>
          <a:p>
            <a:r>
              <a:rPr lang="en-US" b="0" dirty="0">
                <a:effectLst/>
              </a:rPr>
              <a:t>Get quality sleep</a:t>
            </a:r>
          </a:p>
          <a:p>
            <a:r>
              <a:rPr lang="en-US" b="0" dirty="0">
                <a:effectLst/>
              </a:rPr>
              <a:t>Strengthen social connections</a:t>
            </a:r>
          </a:p>
          <a:p>
            <a:r>
              <a:rPr lang="en-US" b="0" dirty="0">
                <a:effectLst/>
              </a:rPr>
              <a:t>Cope with loss</a:t>
            </a:r>
          </a:p>
          <a:p>
            <a:r>
              <a:rPr lang="en-US" b="0" dirty="0">
                <a:effectLst/>
              </a:rPr>
              <a:t>Be mindful</a:t>
            </a:r>
          </a:p>
          <a:p>
            <a:endParaRPr lang="en-US" dirty="0"/>
          </a:p>
        </p:txBody>
      </p:sp>
      <p:sp>
        <p:nvSpPr>
          <p:cNvPr id="5" name="TextBox 4">
            <a:extLst>
              <a:ext uri="{FF2B5EF4-FFF2-40B4-BE49-F238E27FC236}">
                <a16:creationId xmlns:a16="http://schemas.microsoft.com/office/drawing/2014/main" id="{3B3969A7-01FC-B35E-77B9-F9BA7AF8564F}"/>
              </a:ext>
            </a:extLst>
          </p:cNvPr>
          <p:cNvSpPr txBox="1"/>
          <p:nvPr/>
        </p:nvSpPr>
        <p:spPr>
          <a:xfrm>
            <a:off x="2720340" y="5943283"/>
            <a:ext cx="6751320" cy="369332"/>
          </a:xfrm>
          <a:prstGeom prst="rect">
            <a:avLst/>
          </a:prstGeom>
          <a:noFill/>
        </p:spPr>
        <p:txBody>
          <a:bodyPr wrap="square">
            <a:spAutoFit/>
          </a:bodyPr>
          <a:lstStyle/>
          <a:p>
            <a:r>
              <a:rPr lang="en-US" i="1" dirty="0"/>
              <a:t>https://www.nih.gov/health-information/emotional-wellness-toolkit</a:t>
            </a:r>
          </a:p>
        </p:txBody>
      </p:sp>
      <p:pic>
        <p:nvPicPr>
          <p:cNvPr id="7" name="Picture 6">
            <a:extLst>
              <a:ext uri="{FF2B5EF4-FFF2-40B4-BE49-F238E27FC236}">
                <a16:creationId xmlns:a16="http://schemas.microsoft.com/office/drawing/2014/main" id="{3897151A-CDC8-1ED3-0E2E-270DD4CF6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58" y="1539240"/>
            <a:ext cx="5488542" cy="3657598"/>
          </a:xfrm>
          <a:prstGeom prst="rect">
            <a:avLst/>
          </a:prstGeom>
        </p:spPr>
      </p:pic>
    </p:spTree>
    <p:extLst>
      <p:ext uri="{BB962C8B-B14F-4D97-AF65-F5344CB8AC3E}">
        <p14:creationId xmlns:p14="http://schemas.microsoft.com/office/powerpoint/2010/main" val="476713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010E-402B-2408-B35D-FBE6348FEADB}"/>
              </a:ext>
            </a:extLst>
          </p:cNvPr>
          <p:cNvSpPr>
            <a:spLocks noGrp="1"/>
          </p:cNvSpPr>
          <p:nvPr>
            <p:ph type="title"/>
          </p:nvPr>
        </p:nvSpPr>
        <p:spPr/>
        <p:txBody>
          <a:bodyPr/>
          <a:lstStyle/>
          <a:p>
            <a:r>
              <a:rPr lang="en-US" b="1" dirty="0"/>
              <a:t>What is Social Health?</a:t>
            </a:r>
          </a:p>
        </p:txBody>
      </p:sp>
      <p:sp>
        <p:nvSpPr>
          <p:cNvPr id="3" name="Content Placeholder 2">
            <a:extLst>
              <a:ext uri="{FF2B5EF4-FFF2-40B4-BE49-F238E27FC236}">
                <a16:creationId xmlns:a16="http://schemas.microsoft.com/office/drawing/2014/main" id="{83504DD0-3B12-BD0B-FA93-C41DB12D7C81}"/>
              </a:ext>
            </a:extLst>
          </p:cNvPr>
          <p:cNvSpPr>
            <a:spLocks noGrp="1"/>
          </p:cNvSpPr>
          <p:nvPr>
            <p:ph idx="1"/>
          </p:nvPr>
        </p:nvSpPr>
        <p:spPr>
          <a:xfrm>
            <a:off x="609600" y="1600201"/>
            <a:ext cx="10972800" cy="4114799"/>
          </a:xfrm>
        </p:spPr>
        <p:txBody>
          <a:bodyPr/>
          <a:lstStyle/>
          <a:p>
            <a:r>
              <a:rPr lang="en-US" dirty="0"/>
              <a:t>Connection</a:t>
            </a:r>
          </a:p>
          <a:p>
            <a:r>
              <a:rPr lang="en-US" dirty="0"/>
              <a:t>Community</a:t>
            </a:r>
          </a:p>
          <a:p>
            <a:r>
              <a:rPr lang="en-US" dirty="0"/>
              <a:t>Belonging</a:t>
            </a:r>
          </a:p>
          <a:p>
            <a:r>
              <a:rPr lang="en-US" dirty="0"/>
              <a:t>Relationships</a:t>
            </a:r>
          </a:p>
          <a:p>
            <a:pPr lvl="1"/>
            <a:r>
              <a:rPr lang="en-US" dirty="0"/>
              <a:t>Family</a:t>
            </a:r>
          </a:p>
          <a:p>
            <a:pPr lvl="1"/>
            <a:r>
              <a:rPr lang="en-US" dirty="0"/>
              <a:t>Friends</a:t>
            </a:r>
          </a:p>
          <a:p>
            <a:r>
              <a:rPr lang="en-US" dirty="0"/>
              <a:t>Feeling supported, valued and loved.</a:t>
            </a:r>
          </a:p>
        </p:txBody>
      </p:sp>
      <p:sp>
        <p:nvSpPr>
          <p:cNvPr id="5" name="TextBox 4">
            <a:extLst>
              <a:ext uri="{FF2B5EF4-FFF2-40B4-BE49-F238E27FC236}">
                <a16:creationId xmlns:a16="http://schemas.microsoft.com/office/drawing/2014/main" id="{B3239777-6AF0-B7D6-7D74-D3370DF5B4B8}"/>
              </a:ext>
            </a:extLst>
          </p:cNvPr>
          <p:cNvSpPr txBox="1"/>
          <p:nvPr/>
        </p:nvSpPr>
        <p:spPr>
          <a:xfrm>
            <a:off x="1623060" y="6019483"/>
            <a:ext cx="8945880" cy="369332"/>
          </a:xfrm>
          <a:prstGeom prst="rect">
            <a:avLst/>
          </a:prstGeom>
          <a:noFill/>
        </p:spPr>
        <p:txBody>
          <a:bodyPr wrap="square">
            <a:spAutoFit/>
          </a:bodyPr>
          <a:lstStyle/>
          <a:p>
            <a:r>
              <a:rPr lang="en-US" i="1" dirty="0"/>
              <a:t>https://www.psychologytoday.com/us/blog/social-health/202302/what-is-social-health</a:t>
            </a:r>
          </a:p>
        </p:txBody>
      </p:sp>
      <p:pic>
        <p:nvPicPr>
          <p:cNvPr id="7" name="Picture 6">
            <a:extLst>
              <a:ext uri="{FF2B5EF4-FFF2-40B4-BE49-F238E27FC236}">
                <a16:creationId xmlns:a16="http://schemas.microsoft.com/office/drawing/2014/main" id="{B103928C-D339-F16A-CEBC-D18CEB8E46CF}"/>
              </a:ext>
            </a:extLst>
          </p:cNvPr>
          <p:cNvPicPr>
            <a:picLocks noChangeAspect="1"/>
          </p:cNvPicPr>
          <p:nvPr/>
        </p:nvPicPr>
        <p:blipFill rotWithShape="1">
          <a:blip r:embed="rId3">
            <a:extLst>
              <a:ext uri="{28A0092B-C50C-407E-A947-70E740481C1C}">
                <a14:useLocalDpi xmlns:a14="http://schemas.microsoft.com/office/drawing/2010/main" val="0"/>
              </a:ext>
            </a:extLst>
          </a:blip>
          <a:srcRect l="4585" t="12637" r="3991"/>
          <a:stretch/>
        </p:blipFill>
        <p:spPr>
          <a:xfrm>
            <a:off x="5836920" y="1600201"/>
            <a:ext cx="5608320" cy="3318588"/>
          </a:xfrm>
          <a:prstGeom prst="rect">
            <a:avLst/>
          </a:prstGeom>
        </p:spPr>
      </p:pic>
    </p:spTree>
    <p:extLst>
      <p:ext uri="{BB962C8B-B14F-4D97-AF65-F5344CB8AC3E}">
        <p14:creationId xmlns:p14="http://schemas.microsoft.com/office/powerpoint/2010/main" val="504875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2EC4-AD03-6B95-A038-75719660D1DB}"/>
              </a:ext>
            </a:extLst>
          </p:cNvPr>
          <p:cNvSpPr>
            <a:spLocks noGrp="1"/>
          </p:cNvSpPr>
          <p:nvPr>
            <p:ph type="title"/>
          </p:nvPr>
        </p:nvSpPr>
        <p:spPr/>
        <p:txBody>
          <a:bodyPr/>
          <a:lstStyle/>
          <a:p>
            <a:r>
              <a:rPr lang="en-US" b="1" dirty="0"/>
              <a:t>How to work on Social Health</a:t>
            </a:r>
          </a:p>
        </p:txBody>
      </p:sp>
      <p:sp>
        <p:nvSpPr>
          <p:cNvPr id="3" name="Content Placeholder 2">
            <a:extLst>
              <a:ext uri="{FF2B5EF4-FFF2-40B4-BE49-F238E27FC236}">
                <a16:creationId xmlns:a16="http://schemas.microsoft.com/office/drawing/2014/main" id="{4C6DA2BC-9146-139A-C016-C540325A69A6}"/>
              </a:ext>
            </a:extLst>
          </p:cNvPr>
          <p:cNvSpPr>
            <a:spLocks noGrp="1"/>
          </p:cNvSpPr>
          <p:nvPr>
            <p:ph idx="1"/>
          </p:nvPr>
        </p:nvSpPr>
        <p:spPr>
          <a:xfrm>
            <a:off x="609600" y="1600201"/>
            <a:ext cx="10972800" cy="3291839"/>
          </a:xfrm>
        </p:spPr>
        <p:txBody>
          <a:bodyPr/>
          <a:lstStyle/>
          <a:p>
            <a:r>
              <a:rPr lang="en-US" b="0" i="0" dirty="0">
                <a:solidFill>
                  <a:srgbClr val="2C2D30"/>
                </a:solidFill>
                <a:effectLst/>
                <a:latin typeface="Proxima Nova Semi Bold"/>
              </a:rPr>
              <a:t>Connect with five people each week</a:t>
            </a:r>
          </a:p>
          <a:p>
            <a:r>
              <a:rPr lang="en-US" dirty="0">
                <a:solidFill>
                  <a:srgbClr val="2C2D30"/>
                </a:solidFill>
                <a:latin typeface="Proxima Nova Semi Bold"/>
              </a:rPr>
              <a:t>Talk on the phone for 10 minutes</a:t>
            </a:r>
          </a:p>
          <a:p>
            <a:r>
              <a:rPr lang="en-US" b="0" i="0" dirty="0">
                <a:solidFill>
                  <a:srgbClr val="2C2D30"/>
                </a:solidFill>
                <a:effectLst/>
                <a:latin typeface="Proxima Nova Semi Bold"/>
              </a:rPr>
              <a:t>Do a good turn</a:t>
            </a:r>
          </a:p>
          <a:p>
            <a:r>
              <a:rPr lang="en-US" dirty="0">
                <a:solidFill>
                  <a:srgbClr val="2C2D30"/>
                </a:solidFill>
                <a:latin typeface="Proxima Nova Semi Bold"/>
              </a:rPr>
              <a:t>Keep a couple close friends</a:t>
            </a:r>
          </a:p>
          <a:p>
            <a:r>
              <a:rPr lang="en-US" b="0" i="0" dirty="0">
                <a:solidFill>
                  <a:srgbClr val="2C2D30"/>
                </a:solidFill>
                <a:effectLst/>
                <a:latin typeface="Proxima Nova Semi Bold"/>
              </a:rPr>
              <a:t>Get invol</a:t>
            </a:r>
            <a:r>
              <a:rPr lang="en-US" dirty="0">
                <a:solidFill>
                  <a:srgbClr val="2C2D30"/>
                </a:solidFill>
                <a:latin typeface="Proxima Nova Semi Bold"/>
              </a:rPr>
              <a:t>ved</a:t>
            </a:r>
            <a:endParaRPr lang="en-US" b="0" i="0" dirty="0">
              <a:solidFill>
                <a:srgbClr val="2C2D30"/>
              </a:solidFill>
              <a:effectLst/>
              <a:latin typeface="Proxima Nova Semi Bold"/>
            </a:endParaRPr>
          </a:p>
          <a:p>
            <a:endParaRPr lang="en-US" dirty="0"/>
          </a:p>
        </p:txBody>
      </p:sp>
      <p:sp>
        <p:nvSpPr>
          <p:cNvPr id="5" name="TextBox 4">
            <a:extLst>
              <a:ext uri="{FF2B5EF4-FFF2-40B4-BE49-F238E27FC236}">
                <a16:creationId xmlns:a16="http://schemas.microsoft.com/office/drawing/2014/main" id="{60C51722-F32F-2078-086D-2DDC12939A00}"/>
              </a:ext>
            </a:extLst>
          </p:cNvPr>
          <p:cNvSpPr txBox="1"/>
          <p:nvPr/>
        </p:nvSpPr>
        <p:spPr>
          <a:xfrm>
            <a:off x="739140" y="6016675"/>
            <a:ext cx="10713720" cy="369332"/>
          </a:xfrm>
          <a:prstGeom prst="rect">
            <a:avLst/>
          </a:prstGeom>
          <a:noFill/>
        </p:spPr>
        <p:txBody>
          <a:bodyPr wrap="square">
            <a:spAutoFit/>
          </a:bodyPr>
          <a:lstStyle/>
          <a:p>
            <a:r>
              <a:rPr lang="en-US" i="1" dirty="0"/>
              <a:t>https://www.psychologytoday.com/us/blog/social-health/202108/how-strengthen-your-social-muscles</a:t>
            </a:r>
          </a:p>
        </p:txBody>
      </p:sp>
      <p:pic>
        <p:nvPicPr>
          <p:cNvPr id="7" name="Picture 6">
            <a:extLst>
              <a:ext uri="{FF2B5EF4-FFF2-40B4-BE49-F238E27FC236}">
                <a16:creationId xmlns:a16="http://schemas.microsoft.com/office/drawing/2014/main" id="{8F57E115-2AAB-E286-4AA1-74FEC6B3AFF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1958" t="21535"/>
          <a:stretch/>
        </p:blipFill>
        <p:spPr>
          <a:xfrm>
            <a:off x="7978140" y="1268457"/>
            <a:ext cx="3474720" cy="4641537"/>
          </a:xfrm>
          <a:prstGeom prst="rect">
            <a:avLst/>
          </a:prstGeom>
        </p:spPr>
      </p:pic>
    </p:spTree>
    <p:extLst>
      <p:ext uri="{BB962C8B-B14F-4D97-AF65-F5344CB8AC3E}">
        <p14:creationId xmlns:p14="http://schemas.microsoft.com/office/powerpoint/2010/main" val="1056159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DC74-FD45-3380-3699-1B9292791AEB}"/>
              </a:ext>
            </a:extLst>
          </p:cNvPr>
          <p:cNvSpPr>
            <a:spLocks noGrp="1"/>
          </p:cNvSpPr>
          <p:nvPr>
            <p:ph type="title"/>
          </p:nvPr>
        </p:nvSpPr>
        <p:spPr/>
        <p:txBody>
          <a:bodyPr/>
          <a:lstStyle/>
          <a:p>
            <a:r>
              <a:rPr lang="en-US" b="1" dirty="0"/>
              <a:t>Warning Signs for Younger Children</a:t>
            </a:r>
          </a:p>
        </p:txBody>
      </p:sp>
      <p:sp>
        <p:nvSpPr>
          <p:cNvPr id="3" name="Content Placeholder 2">
            <a:extLst>
              <a:ext uri="{FF2B5EF4-FFF2-40B4-BE49-F238E27FC236}">
                <a16:creationId xmlns:a16="http://schemas.microsoft.com/office/drawing/2014/main" id="{FDBCB3C7-7BBD-DD5B-63E9-E4F1EA416A38}"/>
              </a:ext>
            </a:extLst>
          </p:cNvPr>
          <p:cNvSpPr>
            <a:spLocks noGrp="1"/>
          </p:cNvSpPr>
          <p:nvPr>
            <p:ph idx="1"/>
          </p:nvPr>
        </p:nvSpPr>
        <p:spPr/>
        <p:txBody>
          <a:bodyPr/>
          <a:lstStyle/>
          <a:p>
            <a:r>
              <a:rPr lang="en-US" dirty="0"/>
              <a:t>Frequent tantrums or irritability</a:t>
            </a:r>
          </a:p>
          <a:p>
            <a:r>
              <a:rPr lang="en-US" dirty="0"/>
              <a:t>Often talk of fears or worries</a:t>
            </a:r>
          </a:p>
          <a:p>
            <a:r>
              <a:rPr lang="en-US" dirty="0"/>
              <a:t>Frequent stomach or head aches</a:t>
            </a:r>
          </a:p>
          <a:p>
            <a:r>
              <a:rPr lang="en-US" dirty="0"/>
              <a:t>Sleep too much, or too little</a:t>
            </a:r>
          </a:p>
          <a:p>
            <a:r>
              <a:rPr lang="en-US" dirty="0"/>
              <a:t>Not interested in connecting with peers </a:t>
            </a:r>
          </a:p>
          <a:p>
            <a:r>
              <a:rPr lang="en-US" dirty="0"/>
              <a:t>Struggle with school or decline in grades</a:t>
            </a:r>
          </a:p>
          <a:p>
            <a:r>
              <a:rPr lang="en-US" dirty="0"/>
              <a:t>Repeatedly check things many times out of fear</a:t>
            </a:r>
          </a:p>
          <a:p>
            <a:endParaRPr lang="en-US" dirty="0"/>
          </a:p>
        </p:txBody>
      </p:sp>
      <p:pic>
        <p:nvPicPr>
          <p:cNvPr id="5" name="Picture 4">
            <a:extLst>
              <a:ext uri="{FF2B5EF4-FFF2-40B4-BE49-F238E27FC236}">
                <a16:creationId xmlns:a16="http://schemas.microsoft.com/office/drawing/2014/main" id="{09B42C06-699A-67B5-C187-9769E1C746B0}"/>
              </a:ext>
            </a:extLst>
          </p:cNvPr>
          <p:cNvPicPr>
            <a:picLocks noChangeAspect="1"/>
          </p:cNvPicPr>
          <p:nvPr/>
        </p:nvPicPr>
        <p:blipFill rotWithShape="1">
          <a:blip r:embed="rId3">
            <a:extLst>
              <a:ext uri="{28A0092B-C50C-407E-A947-70E740481C1C}">
                <a14:useLocalDpi xmlns:a14="http://schemas.microsoft.com/office/drawing/2010/main" val="0"/>
              </a:ext>
            </a:extLst>
          </a:blip>
          <a:srcRect l="15950" b="4231"/>
          <a:stretch/>
        </p:blipFill>
        <p:spPr>
          <a:xfrm>
            <a:off x="7833360" y="1600201"/>
            <a:ext cx="4100776" cy="3108959"/>
          </a:xfrm>
          <a:prstGeom prst="rect">
            <a:avLst/>
          </a:prstGeom>
        </p:spPr>
      </p:pic>
    </p:spTree>
    <p:extLst>
      <p:ext uri="{BB962C8B-B14F-4D97-AF65-F5344CB8AC3E}">
        <p14:creationId xmlns:p14="http://schemas.microsoft.com/office/powerpoint/2010/main" val="2070917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9436A-5231-10B1-92CE-CE780CCCAA9B}"/>
              </a:ext>
            </a:extLst>
          </p:cNvPr>
          <p:cNvSpPr>
            <a:spLocks noGrp="1"/>
          </p:cNvSpPr>
          <p:nvPr>
            <p:ph type="title"/>
          </p:nvPr>
        </p:nvSpPr>
        <p:spPr/>
        <p:txBody>
          <a:bodyPr/>
          <a:lstStyle/>
          <a:p>
            <a:r>
              <a:rPr lang="en-US" b="1" dirty="0"/>
              <a:t>Warning Signs for Teens </a:t>
            </a:r>
          </a:p>
        </p:txBody>
      </p:sp>
      <p:sp>
        <p:nvSpPr>
          <p:cNvPr id="3" name="Content Placeholder 2">
            <a:extLst>
              <a:ext uri="{FF2B5EF4-FFF2-40B4-BE49-F238E27FC236}">
                <a16:creationId xmlns:a16="http://schemas.microsoft.com/office/drawing/2014/main" id="{DA36653D-06D8-FAC4-5B66-A059379641C2}"/>
              </a:ext>
            </a:extLst>
          </p:cNvPr>
          <p:cNvSpPr>
            <a:spLocks noGrp="1"/>
          </p:cNvSpPr>
          <p:nvPr>
            <p:ph idx="1"/>
          </p:nvPr>
        </p:nvSpPr>
        <p:spPr/>
        <p:txBody>
          <a:bodyPr>
            <a:normAutofit fontScale="92500" lnSpcReduction="20000"/>
          </a:bodyPr>
          <a:lstStyle/>
          <a:p>
            <a:r>
              <a:rPr lang="en-US" dirty="0"/>
              <a:t>Lost interest in things they used to enjoy</a:t>
            </a:r>
          </a:p>
          <a:p>
            <a:r>
              <a:rPr lang="en-US" dirty="0"/>
              <a:t>Low energy</a:t>
            </a:r>
          </a:p>
          <a:p>
            <a:r>
              <a:rPr lang="en-US" dirty="0"/>
              <a:t>Sleep too much or too little, seem sleepy throughout the day</a:t>
            </a:r>
          </a:p>
          <a:p>
            <a:r>
              <a:rPr lang="en-US" dirty="0"/>
              <a:t>Spending more time alone</a:t>
            </a:r>
          </a:p>
          <a:p>
            <a:r>
              <a:rPr lang="en-US" dirty="0"/>
              <a:t>Change in eating habits or dieting/exercise excessively</a:t>
            </a:r>
          </a:p>
          <a:p>
            <a:r>
              <a:rPr lang="en-US" dirty="0"/>
              <a:t>Engaging in risky or self-harm behaviors</a:t>
            </a:r>
          </a:p>
          <a:p>
            <a:r>
              <a:rPr lang="en-US" dirty="0"/>
              <a:t>Periods of highly elevated energy </a:t>
            </a:r>
          </a:p>
          <a:p>
            <a:r>
              <a:rPr lang="en-US" dirty="0"/>
              <a:t>Have thoughts of suicide</a:t>
            </a:r>
          </a:p>
          <a:p>
            <a:r>
              <a:rPr lang="en-US" dirty="0"/>
              <a:t>Say they can hear or see things others can not</a:t>
            </a:r>
          </a:p>
          <a:p>
            <a:endParaRPr lang="en-US" dirty="0"/>
          </a:p>
          <a:p>
            <a:endParaRPr lang="en-US" dirty="0"/>
          </a:p>
        </p:txBody>
      </p:sp>
    </p:spTree>
    <p:extLst>
      <p:ext uri="{BB962C8B-B14F-4D97-AF65-F5344CB8AC3E}">
        <p14:creationId xmlns:p14="http://schemas.microsoft.com/office/powerpoint/2010/main" val="2248789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DA3C-DA4A-097B-E47E-5F0B1DB7B0BA}"/>
              </a:ext>
            </a:extLst>
          </p:cNvPr>
          <p:cNvSpPr>
            <a:spLocks noGrp="1"/>
          </p:cNvSpPr>
          <p:nvPr>
            <p:ph type="title"/>
          </p:nvPr>
        </p:nvSpPr>
        <p:spPr/>
        <p:txBody>
          <a:bodyPr/>
          <a:lstStyle/>
          <a:p>
            <a:r>
              <a:rPr lang="en-US" b="1" dirty="0"/>
              <a:t>Do NOT Make Assumptions</a:t>
            </a:r>
          </a:p>
        </p:txBody>
      </p:sp>
      <p:sp>
        <p:nvSpPr>
          <p:cNvPr id="3" name="Content Placeholder 2">
            <a:extLst>
              <a:ext uri="{FF2B5EF4-FFF2-40B4-BE49-F238E27FC236}">
                <a16:creationId xmlns:a16="http://schemas.microsoft.com/office/drawing/2014/main" id="{E9F7460B-D02A-382E-5ED9-0D81033B07E2}"/>
              </a:ext>
            </a:extLst>
          </p:cNvPr>
          <p:cNvSpPr>
            <a:spLocks noGrp="1"/>
          </p:cNvSpPr>
          <p:nvPr>
            <p:ph idx="1"/>
          </p:nvPr>
        </p:nvSpPr>
        <p:spPr/>
        <p:txBody>
          <a:bodyPr/>
          <a:lstStyle/>
          <a:p>
            <a:r>
              <a:rPr lang="en-US" dirty="0"/>
              <a:t>Mental health symptoms can look different from one individual to another</a:t>
            </a:r>
          </a:p>
          <a:p>
            <a:r>
              <a:rPr lang="en-US" dirty="0"/>
              <a:t>Some behaviors may be developmentally “typical”</a:t>
            </a:r>
          </a:p>
          <a:p>
            <a:r>
              <a:rPr lang="en-US" dirty="0"/>
              <a:t>Be understanding</a:t>
            </a:r>
          </a:p>
          <a:p>
            <a:r>
              <a:rPr lang="en-US" dirty="0"/>
              <a:t>Allow for breaks</a:t>
            </a:r>
          </a:p>
          <a:p>
            <a:r>
              <a:rPr lang="en-US" dirty="0"/>
              <a:t>Communicate with the Scout</a:t>
            </a:r>
          </a:p>
          <a:p>
            <a:r>
              <a:rPr lang="en-US" dirty="0"/>
              <a:t>Communicate with the Family</a:t>
            </a:r>
          </a:p>
        </p:txBody>
      </p:sp>
    </p:spTree>
    <p:extLst>
      <p:ext uri="{BB962C8B-B14F-4D97-AF65-F5344CB8AC3E}">
        <p14:creationId xmlns:p14="http://schemas.microsoft.com/office/powerpoint/2010/main" val="2901151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1801-C3C5-A7D9-879E-21B15DDB2520}"/>
              </a:ext>
            </a:extLst>
          </p:cNvPr>
          <p:cNvSpPr>
            <a:spLocks noGrp="1"/>
          </p:cNvSpPr>
          <p:nvPr>
            <p:ph type="title"/>
          </p:nvPr>
        </p:nvSpPr>
        <p:spPr/>
        <p:txBody>
          <a:bodyPr/>
          <a:lstStyle/>
          <a:p>
            <a:r>
              <a:rPr lang="en-US" b="1" dirty="0"/>
              <a:t>How to Respond</a:t>
            </a:r>
          </a:p>
        </p:txBody>
      </p:sp>
      <p:sp>
        <p:nvSpPr>
          <p:cNvPr id="3" name="Content Placeholder 2">
            <a:extLst>
              <a:ext uri="{FF2B5EF4-FFF2-40B4-BE49-F238E27FC236}">
                <a16:creationId xmlns:a16="http://schemas.microsoft.com/office/drawing/2014/main" id="{94064D3B-52CC-EC1D-E7A7-A706BBDACDB0}"/>
              </a:ext>
            </a:extLst>
          </p:cNvPr>
          <p:cNvSpPr>
            <a:spLocks noGrp="1"/>
          </p:cNvSpPr>
          <p:nvPr>
            <p:ph idx="1"/>
          </p:nvPr>
        </p:nvSpPr>
        <p:spPr>
          <a:xfrm>
            <a:off x="6096000" y="1737690"/>
            <a:ext cx="5486400" cy="3382620"/>
          </a:xfrm>
        </p:spPr>
        <p:txBody>
          <a:bodyPr/>
          <a:lstStyle/>
          <a:p>
            <a:r>
              <a:rPr lang="en-US" dirty="0"/>
              <a:t>Active Listening</a:t>
            </a:r>
          </a:p>
          <a:p>
            <a:r>
              <a:rPr lang="en-US" dirty="0"/>
              <a:t>Listen Non-Judgmentally</a:t>
            </a:r>
          </a:p>
          <a:p>
            <a:r>
              <a:rPr lang="en-US" dirty="0"/>
              <a:t>Reassure</a:t>
            </a:r>
          </a:p>
          <a:p>
            <a:r>
              <a:rPr lang="en-US" dirty="0"/>
              <a:t>Enable Self Care</a:t>
            </a:r>
          </a:p>
          <a:p>
            <a:r>
              <a:rPr lang="en-US" dirty="0"/>
              <a:t>Enable Help</a:t>
            </a:r>
          </a:p>
        </p:txBody>
      </p:sp>
      <p:pic>
        <p:nvPicPr>
          <p:cNvPr id="5" name="Picture 4">
            <a:extLst>
              <a:ext uri="{FF2B5EF4-FFF2-40B4-BE49-F238E27FC236}">
                <a16:creationId xmlns:a16="http://schemas.microsoft.com/office/drawing/2014/main" id="{D03E84C8-DE2A-9A06-7FE7-C50A45C95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737690"/>
            <a:ext cx="5075912" cy="3382620"/>
          </a:xfrm>
          <a:prstGeom prst="rect">
            <a:avLst/>
          </a:prstGeom>
        </p:spPr>
      </p:pic>
    </p:spTree>
    <p:extLst>
      <p:ext uri="{BB962C8B-B14F-4D97-AF65-F5344CB8AC3E}">
        <p14:creationId xmlns:p14="http://schemas.microsoft.com/office/powerpoint/2010/main" val="110280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E41C-349C-ECE9-F009-942EF662D85A}"/>
              </a:ext>
            </a:extLst>
          </p:cNvPr>
          <p:cNvSpPr>
            <a:spLocks noGrp="1"/>
          </p:cNvSpPr>
          <p:nvPr>
            <p:ph type="title"/>
          </p:nvPr>
        </p:nvSpPr>
        <p:spPr/>
        <p:txBody>
          <a:bodyPr/>
          <a:lstStyle/>
          <a:p>
            <a:r>
              <a:rPr lang="en-US" b="1" dirty="0"/>
              <a:t>What Can We Do To Help at Camp?</a:t>
            </a:r>
          </a:p>
        </p:txBody>
      </p:sp>
      <p:sp>
        <p:nvSpPr>
          <p:cNvPr id="3" name="Content Placeholder 2">
            <a:extLst>
              <a:ext uri="{FF2B5EF4-FFF2-40B4-BE49-F238E27FC236}">
                <a16:creationId xmlns:a16="http://schemas.microsoft.com/office/drawing/2014/main" id="{B918EBE5-6E9D-9435-6F51-CFCB38CFA6C0}"/>
              </a:ext>
            </a:extLst>
          </p:cNvPr>
          <p:cNvSpPr>
            <a:spLocks noGrp="1"/>
          </p:cNvSpPr>
          <p:nvPr>
            <p:ph idx="1"/>
          </p:nvPr>
        </p:nvSpPr>
        <p:spPr>
          <a:xfrm>
            <a:off x="609600" y="2387599"/>
            <a:ext cx="8427720" cy="4195763"/>
          </a:xfrm>
        </p:spPr>
        <p:txBody>
          <a:bodyPr/>
          <a:lstStyle/>
          <a:p>
            <a:r>
              <a:rPr lang="en-US" dirty="0"/>
              <a:t>Intentional camp schedules</a:t>
            </a:r>
          </a:p>
          <a:p>
            <a:r>
              <a:rPr lang="en-US" dirty="0"/>
              <a:t>Encourage rest</a:t>
            </a:r>
          </a:p>
          <a:p>
            <a:r>
              <a:rPr lang="en-US" dirty="0"/>
              <a:t>Emphasize mindfulness</a:t>
            </a:r>
          </a:p>
          <a:p>
            <a:r>
              <a:rPr lang="en-US" dirty="0"/>
              <a:t>Discuss ways to decrease stress</a:t>
            </a:r>
          </a:p>
          <a:p>
            <a:r>
              <a:rPr lang="en-US" dirty="0"/>
              <a:t>Assist with social connections and community</a:t>
            </a:r>
          </a:p>
        </p:txBody>
      </p:sp>
      <p:pic>
        <p:nvPicPr>
          <p:cNvPr id="5" name="Picture 4">
            <a:extLst>
              <a:ext uri="{FF2B5EF4-FFF2-40B4-BE49-F238E27FC236}">
                <a16:creationId xmlns:a16="http://schemas.microsoft.com/office/drawing/2014/main" id="{9991C110-E981-F2EB-1F29-86BF83262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080" y="1560543"/>
            <a:ext cx="4739640" cy="3158526"/>
          </a:xfrm>
          <a:prstGeom prst="rect">
            <a:avLst/>
          </a:prstGeom>
        </p:spPr>
      </p:pic>
    </p:spTree>
    <p:extLst>
      <p:ext uri="{BB962C8B-B14F-4D97-AF65-F5344CB8AC3E}">
        <p14:creationId xmlns:p14="http://schemas.microsoft.com/office/powerpoint/2010/main" val="1310739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0DF903B-1F55-3F54-5F13-E60BD97B1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365" y="347133"/>
            <a:ext cx="9711267" cy="35203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A57C7C-2E75-873D-12E1-D5CCA301CE33}"/>
              </a:ext>
            </a:extLst>
          </p:cNvPr>
          <p:cNvSpPr>
            <a:spLocks noGrp="1"/>
          </p:cNvSpPr>
          <p:nvPr>
            <p:ph type="ctrTitle"/>
          </p:nvPr>
        </p:nvSpPr>
        <p:spPr>
          <a:xfrm>
            <a:off x="1523999" y="3044296"/>
            <a:ext cx="9144000" cy="2387600"/>
          </a:xfrm>
        </p:spPr>
        <p:txBody>
          <a:bodyPr/>
          <a:lstStyle/>
          <a:p>
            <a:r>
              <a:rPr lang="en-US" dirty="0"/>
              <a:t>Homesickness</a:t>
            </a:r>
          </a:p>
        </p:txBody>
      </p:sp>
      <p:sp>
        <p:nvSpPr>
          <p:cNvPr id="3" name="Subtitle 2">
            <a:extLst>
              <a:ext uri="{FF2B5EF4-FFF2-40B4-BE49-F238E27FC236}">
                <a16:creationId xmlns:a16="http://schemas.microsoft.com/office/drawing/2014/main" id="{A5009440-4519-5A92-21B7-114025137DA1}"/>
              </a:ext>
            </a:extLst>
          </p:cNvPr>
          <p:cNvSpPr>
            <a:spLocks noGrp="1"/>
          </p:cNvSpPr>
          <p:nvPr>
            <p:ph type="subTitle" idx="1"/>
          </p:nvPr>
        </p:nvSpPr>
        <p:spPr>
          <a:xfrm>
            <a:off x="1523998" y="4172267"/>
            <a:ext cx="9144000" cy="1655762"/>
          </a:xfrm>
        </p:spPr>
        <p:txBody>
          <a:bodyPr/>
          <a:lstStyle/>
          <a:p>
            <a:r>
              <a:rPr lang="en-US" dirty="0"/>
              <a:t>BSA Safety Moment</a:t>
            </a:r>
          </a:p>
        </p:txBody>
      </p:sp>
    </p:spTree>
    <p:extLst>
      <p:ext uri="{BB962C8B-B14F-4D97-AF65-F5344CB8AC3E}">
        <p14:creationId xmlns:p14="http://schemas.microsoft.com/office/powerpoint/2010/main" val="913556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3CF8-72D3-97FF-1FD5-FE05BFAD199B}"/>
              </a:ext>
            </a:extLst>
          </p:cNvPr>
          <p:cNvSpPr>
            <a:spLocks noGrp="1"/>
          </p:cNvSpPr>
          <p:nvPr>
            <p:ph type="title"/>
          </p:nvPr>
        </p:nvSpPr>
        <p:spPr/>
        <p:txBody>
          <a:bodyPr/>
          <a:lstStyle/>
          <a:p>
            <a:r>
              <a:rPr lang="en-US" b="1" dirty="0"/>
              <a:t>Tips for Camps</a:t>
            </a:r>
          </a:p>
        </p:txBody>
      </p:sp>
      <p:sp>
        <p:nvSpPr>
          <p:cNvPr id="3" name="Content Placeholder 2">
            <a:extLst>
              <a:ext uri="{FF2B5EF4-FFF2-40B4-BE49-F238E27FC236}">
                <a16:creationId xmlns:a16="http://schemas.microsoft.com/office/drawing/2014/main" id="{55C36FF5-71CF-8441-257A-0C453D4F76DE}"/>
              </a:ext>
            </a:extLst>
          </p:cNvPr>
          <p:cNvSpPr>
            <a:spLocks noGrp="1"/>
          </p:cNvSpPr>
          <p:nvPr>
            <p:ph idx="1"/>
          </p:nvPr>
        </p:nvSpPr>
        <p:spPr>
          <a:xfrm>
            <a:off x="294290" y="1417638"/>
            <a:ext cx="11897710" cy="3596639"/>
          </a:xfrm>
        </p:spPr>
        <p:txBody>
          <a:bodyPr/>
          <a:lstStyle/>
          <a:p>
            <a:r>
              <a:rPr lang="en-US" dirty="0"/>
              <a:t>Establish a mental health support network</a:t>
            </a:r>
          </a:p>
          <a:p>
            <a:r>
              <a:rPr lang="en-US" dirty="0"/>
              <a:t>Provide a positive camp environment</a:t>
            </a:r>
          </a:p>
          <a:p>
            <a:r>
              <a:rPr lang="en-US" dirty="0"/>
              <a:t>Create a sense of belonging</a:t>
            </a:r>
          </a:p>
          <a:p>
            <a:r>
              <a:rPr lang="en-US" dirty="0"/>
              <a:t>Educate staff on the symptoms of and help for mental health problems</a:t>
            </a:r>
          </a:p>
          <a:p>
            <a:r>
              <a:rPr lang="en-US" dirty="0"/>
              <a:t>Establish an incident response team</a:t>
            </a:r>
          </a:p>
        </p:txBody>
      </p:sp>
      <p:sp>
        <p:nvSpPr>
          <p:cNvPr id="5" name="TextBox 4">
            <a:extLst>
              <a:ext uri="{FF2B5EF4-FFF2-40B4-BE49-F238E27FC236}">
                <a16:creationId xmlns:a16="http://schemas.microsoft.com/office/drawing/2014/main" id="{7CEB920A-788B-E1B4-C1D8-EA2A12A5968E}"/>
              </a:ext>
            </a:extLst>
          </p:cNvPr>
          <p:cNvSpPr txBox="1"/>
          <p:nvPr/>
        </p:nvSpPr>
        <p:spPr>
          <a:xfrm>
            <a:off x="2278380" y="6016675"/>
            <a:ext cx="7635240" cy="369332"/>
          </a:xfrm>
          <a:prstGeom prst="rect">
            <a:avLst/>
          </a:prstGeom>
          <a:noFill/>
        </p:spPr>
        <p:txBody>
          <a:bodyPr wrap="square">
            <a:spAutoFit/>
          </a:bodyPr>
          <a:lstStyle/>
          <a:p>
            <a:r>
              <a:rPr lang="en-US" i="1" dirty="0"/>
              <a:t>https://www.acacamps.org/resources/mental-health-resources-tips-camps</a:t>
            </a:r>
          </a:p>
        </p:txBody>
      </p:sp>
    </p:spTree>
    <p:extLst>
      <p:ext uri="{BB962C8B-B14F-4D97-AF65-F5344CB8AC3E}">
        <p14:creationId xmlns:p14="http://schemas.microsoft.com/office/powerpoint/2010/main" val="160183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8E2D2-5AFD-5F0C-532C-441A475F7815}"/>
              </a:ext>
            </a:extLst>
          </p:cNvPr>
          <p:cNvSpPr>
            <a:spLocks noGrp="1"/>
          </p:cNvSpPr>
          <p:nvPr>
            <p:ph type="title"/>
          </p:nvPr>
        </p:nvSpPr>
        <p:spPr>
          <a:xfrm>
            <a:off x="1082040" y="792798"/>
            <a:ext cx="10972800" cy="1143000"/>
          </a:xfrm>
        </p:spPr>
        <p:txBody>
          <a:bodyPr/>
          <a:lstStyle/>
          <a:p>
            <a:r>
              <a:rPr lang="en-US" dirty="0"/>
              <a:t>NCAP RP-551 Mental, Emotional and Social Health Support</a:t>
            </a:r>
          </a:p>
        </p:txBody>
      </p:sp>
      <p:sp>
        <p:nvSpPr>
          <p:cNvPr id="3" name="Content Placeholder 2">
            <a:extLst>
              <a:ext uri="{FF2B5EF4-FFF2-40B4-BE49-F238E27FC236}">
                <a16:creationId xmlns:a16="http://schemas.microsoft.com/office/drawing/2014/main" id="{E3B1DC76-DC6C-4610-B0A4-9D6F86F6B7F3}"/>
              </a:ext>
            </a:extLst>
          </p:cNvPr>
          <p:cNvSpPr>
            <a:spLocks noGrp="1"/>
          </p:cNvSpPr>
          <p:nvPr>
            <p:ph idx="1"/>
          </p:nvPr>
        </p:nvSpPr>
        <p:spPr>
          <a:xfrm>
            <a:off x="1082040" y="2240279"/>
            <a:ext cx="10393680" cy="3936683"/>
          </a:xfrm>
        </p:spPr>
        <p:txBody>
          <a:bodyPr>
            <a:normAutofit fontScale="92500" lnSpcReduction="10000"/>
          </a:bodyPr>
          <a:lstStyle/>
          <a:p>
            <a:pPr marL="0" indent="0" algn="ctr">
              <a:buNone/>
            </a:pPr>
            <a:r>
              <a:rPr lang="en-US" dirty="0"/>
              <a:t>Recommended Practice</a:t>
            </a:r>
          </a:p>
          <a:p>
            <a:pPr marL="0" indent="0" algn="ctr">
              <a:buNone/>
            </a:pPr>
            <a:r>
              <a:rPr lang="en-US" sz="2000" b="1" dirty="0"/>
              <a:t>Applies to:</a:t>
            </a:r>
          </a:p>
          <a:p>
            <a:pPr marL="0" indent="0" algn="ctr">
              <a:buNone/>
            </a:pPr>
            <a:r>
              <a:rPr lang="en-US" sz="2000" b="1" dirty="0"/>
              <a:t>Day Camp &amp; Resident Camp</a:t>
            </a:r>
          </a:p>
          <a:p>
            <a:pPr marL="0" indent="0" algn="ctr">
              <a:buNone/>
            </a:pPr>
            <a:endParaRPr lang="en-US" dirty="0"/>
          </a:p>
          <a:p>
            <a:pPr marL="0" indent="0">
              <a:buNone/>
            </a:pPr>
            <a:r>
              <a:rPr lang="en-US" dirty="0"/>
              <a:t>The camp has access to an appropriate support network to assist in responding to staff and camper mental, emotional and social health (MESH) needs. This support network is approved by the council’s health supervisor and reflected in the camp’s on-site treatment procedures.</a:t>
            </a:r>
          </a:p>
        </p:txBody>
      </p:sp>
    </p:spTree>
    <p:extLst>
      <p:ext uri="{BB962C8B-B14F-4D97-AF65-F5344CB8AC3E}">
        <p14:creationId xmlns:p14="http://schemas.microsoft.com/office/powerpoint/2010/main" val="1914072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002A-9152-B3C3-11BF-D8B1262A60C1}"/>
              </a:ext>
            </a:extLst>
          </p:cNvPr>
          <p:cNvSpPr>
            <a:spLocks noGrp="1"/>
          </p:cNvSpPr>
          <p:nvPr>
            <p:ph type="title"/>
          </p:nvPr>
        </p:nvSpPr>
        <p:spPr/>
        <p:txBody>
          <a:bodyPr/>
          <a:lstStyle/>
          <a:p>
            <a:r>
              <a:rPr lang="en-US" b="1" dirty="0"/>
              <a:t>Self Care</a:t>
            </a:r>
          </a:p>
        </p:txBody>
      </p:sp>
      <p:sp>
        <p:nvSpPr>
          <p:cNvPr id="3" name="Content Placeholder 2">
            <a:extLst>
              <a:ext uri="{FF2B5EF4-FFF2-40B4-BE49-F238E27FC236}">
                <a16:creationId xmlns:a16="http://schemas.microsoft.com/office/drawing/2014/main" id="{0363DD29-6E21-E4DE-2990-A98569951F27}"/>
              </a:ext>
            </a:extLst>
          </p:cNvPr>
          <p:cNvSpPr>
            <a:spLocks noGrp="1"/>
          </p:cNvSpPr>
          <p:nvPr>
            <p:ph idx="1"/>
          </p:nvPr>
        </p:nvSpPr>
        <p:spPr>
          <a:xfrm>
            <a:off x="838200" y="1182231"/>
            <a:ext cx="7970520" cy="2246770"/>
          </a:xfrm>
        </p:spPr>
        <p:txBody>
          <a:bodyPr numCol="1"/>
          <a:lstStyle/>
          <a:p>
            <a:r>
              <a:rPr lang="en-US" i="0" dirty="0">
                <a:effectLst/>
              </a:rPr>
              <a:t>What will I do for self-care?</a:t>
            </a:r>
          </a:p>
          <a:p>
            <a:r>
              <a:rPr lang="en-US" i="0" dirty="0">
                <a:effectLst/>
              </a:rPr>
              <a:t>Whom can I call at any time? </a:t>
            </a:r>
            <a:endParaRPr lang="en-US" dirty="0"/>
          </a:p>
          <a:p>
            <a:r>
              <a:rPr lang="en-US" i="0" dirty="0">
                <a:effectLst/>
              </a:rPr>
              <a:t> Whom can I reach out to if I need more help? </a:t>
            </a:r>
          </a:p>
          <a:p>
            <a:endParaRPr lang="en-US" b="1" dirty="0">
              <a:solidFill>
                <a:srgbClr val="2A395B"/>
              </a:solidFill>
              <a:latin typeface="inherit"/>
            </a:endParaRPr>
          </a:p>
          <a:p>
            <a:endParaRPr lang="en-US" b="1" i="0" dirty="0">
              <a:solidFill>
                <a:srgbClr val="2A395B"/>
              </a:solidFill>
              <a:effectLst/>
              <a:latin typeface="inherit"/>
            </a:endParaRPr>
          </a:p>
          <a:p>
            <a:endParaRPr lang="en-US" dirty="0"/>
          </a:p>
        </p:txBody>
      </p:sp>
      <p:sp>
        <p:nvSpPr>
          <p:cNvPr id="5" name="TextBox 4">
            <a:extLst>
              <a:ext uri="{FF2B5EF4-FFF2-40B4-BE49-F238E27FC236}">
                <a16:creationId xmlns:a16="http://schemas.microsoft.com/office/drawing/2014/main" id="{80A38928-7F54-1E99-690C-3040BBFC01CC}"/>
              </a:ext>
            </a:extLst>
          </p:cNvPr>
          <p:cNvSpPr txBox="1"/>
          <p:nvPr/>
        </p:nvSpPr>
        <p:spPr>
          <a:xfrm>
            <a:off x="1973580" y="3547915"/>
            <a:ext cx="5699760" cy="2246769"/>
          </a:xfrm>
          <a:prstGeom prst="rect">
            <a:avLst/>
          </a:prstGeom>
          <a:noFill/>
        </p:spPr>
        <p:txBody>
          <a:bodyPr wrap="square" numCol="2">
            <a:spAutoFit/>
          </a:bodyPr>
          <a:lstStyle/>
          <a:p>
            <a:pPr marL="457200" indent="-457200" algn="l" fontAlgn="base">
              <a:buFont typeface="Arial" panose="020B0604020202020204" pitchFamily="34" charset="0"/>
              <a:buChar char="•"/>
            </a:pPr>
            <a:r>
              <a:rPr lang="en-US" sz="2800" i="0" dirty="0">
                <a:effectLst/>
                <a:latin typeface="+mn-lt"/>
              </a:rPr>
              <a:t>Intellectual</a:t>
            </a:r>
          </a:p>
          <a:p>
            <a:pPr marL="457200" indent="-457200" algn="l" fontAlgn="base">
              <a:buFont typeface="Arial" panose="020B0604020202020204" pitchFamily="34" charset="0"/>
              <a:buChar char="•"/>
            </a:pPr>
            <a:r>
              <a:rPr lang="en-US" sz="2800" i="0" dirty="0">
                <a:effectLst/>
                <a:latin typeface="+mn-lt"/>
              </a:rPr>
              <a:t>Emotional</a:t>
            </a:r>
          </a:p>
          <a:p>
            <a:pPr marL="457200" indent="-457200" algn="l" fontAlgn="base">
              <a:buFont typeface="Arial" panose="020B0604020202020204" pitchFamily="34" charset="0"/>
              <a:buChar char="•"/>
            </a:pPr>
            <a:r>
              <a:rPr lang="en-US" sz="2800" i="0" dirty="0">
                <a:effectLst/>
                <a:latin typeface="+mn-lt"/>
              </a:rPr>
              <a:t>Occupational</a:t>
            </a:r>
          </a:p>
          <a:p>
            <a:pPr marL="457200" indent="-457200" algn="l" fontAlgn="base">
              <a:buFont typeface="Arial" panose="020B0604020202020204" pitchFamily="34" charset="0"/>
              <a:buChar char="•"/>
            </a:pPr>
            <a:r>
              <a:rPr lang="en-US" sz="2800" i="0" dirty="0">
                <a:effectLst/>
                <a:latin typeface="+mn-lt"/>
              </a:rPr>
              <a:t>Environment</a:t>
            </a:r>
          </a:p>
          <a:p>
            <a:pPr marL="457200" indent="-457200" algn="l" fontAlgn="base">
              <a:buFont typeface="Arial" panose="020B0604020202020204" pitchFamily="34" charset="0"/>
              <a:buChar char="•"/>
            </a:pPr>
            <a:r>
              <a:rPr lang="en-US" sz="2800" i="0" dirty="0">
                <a:effectLst/>
                <a:latin typeface="+mn-lt"/>
              </a:rPr>
              <a:t>Community</a:t>
            </a:r>
          </a:p>
          <a:p>
            <a:pPr marL="457200" indent="-457200" algn="l" fontAlgn="base">
              <a:buFont typeface="Arial" panose="020B0604020202020204" pitchFamily="34" charset="0"/>
              <a:buChar char="•"/>
            </a:pPr>
            <a:r>
              <a:rPr lang="en-US" sz="2800" i="0" dirty="0">
                <a:effectLst/>
                <a:latin typeface="+mn-lt"/>
              </a:rPr>
              <a:t>Physical</a:t>
            </a:r>
          </a:p>
          <a:p>
            <a:pPr marL="457200" indent="-457200" algn="l" fontAlgn="base">
              <a:buFont typeface="Arial" panose="020B0604020202020204" pitchFamily="34" charset="0"/>
              <a:buChar char="•"/>
            </a:pPr>
            <a:r>
              <a:rPr lang="en-US" sz="2800" i="0" dirty="0">
                <a:effectLst/>
                <a:latin typeface="+mn-lt"/>
              </a:rPr>
              <a:t>Financial</a:t>
            </a:r>
          </a:p>
          <a:p>
            <a:pPr marL="457200" indent="-457200" algn="l" fontAlgn="base">
              <a:buFont typeface="Arial" panose="020B0604020202020204" pitchFamily="34" charset="0"/>
              <a:buChar char="•"/>
            </a:pPr>
            <a:r>
              <a:rPr lang="en-US" sz="2800" i="0" dirty="0">
                <a:effectLst/>
                <a:latin typeface="+mn-lt"/>
              </a:rPr>
              <a:t>Spiritual</a:t>
            </a:r>
          </a:p>
        </p:txBody>
      </p:sp>
      <p:sp>
        <p:nvSpPr>
          <p:cNvPr id="6" name="TextBox 5">
            <a:extLst>
              <a:ext uri="{FF2B5EF4-FFF2-40B4-BE49-F238E27FC236}">
                <a16:creationId xmlns:a16="http://schemas.microsoft.com/office/drawing/2014/main" id="{E0D2028D-2836-5C6E-04A2-01F4693BD366}"/>
              </a:ext>
            </a:extLst>
          </p:cNvPr>
          <p:cNvSpPr txBox="1"/>
          <p:nvPr/>
        </p:nvSpPr>
        <p:spPr>
          <a:xfrm>
            <a:off x="1661160" y="6053228"/>
            <a:ext cx="8869680" cy="369332"/>
          </a:xfrm>
          <a:prstGeom prst="rect">
            <a:avLst/>
          </a:prstGeom>
          <a:noFill/>
        </p:spPr>
        <p:txBody>
          <a:bodyPr wrap="square">
            <a:spAutoFit/>
          </a:bodyPr>
          <a:lstStyle/>
          <a:p>
            <a:r>
              <a:rPr lang="en-US" dirty="0"/>
              <a:t>https://www.mentalhealthfirstaid.org/2020/07/how-to-create-your-own-self-care-plan/</a:t>
            </a:r>
          </a:p>
        </p:txBody>
      </p:sp>
      <p:pic>
        <p:nvPicPr>
          <p:cNvPr id="8" name="Picture 7">
            <a:extLst>
              <a:ext uri="{FF2B5EF4-FFF2-40B4-BE49-F238E27FC236}">
                <a16:creationId xmlns:a16="http://schemas.microsoft.com/office/drawing/2014/main" id="{281B42B4-91AA-C41E-3FC8-88E836069E75}"/>
              </a:ext>
            </a:extLst>
          </p:cNvPr>
          <p:cNvPicPr>
            <a:picLocks noChangeAspect="1"/>
          </p:cNvPicPr>
          <p:nvPr/>
        </p:nvPicPr>
        <p:blipFill rotWithShape="1">
          <a:blip r:embed="rId3">
            <a:extLst>
              <a:ext uri="{28A0092B-C50C-407E-A947-70E740481C1C}">
                <a14:useLocalDpi xmlns:a14="http://schemas.microsoft.com/office/drawing/2010/main" val="0"/>
              </a:ext>
            </a:extLst>
          </a:blip>
          <a:srcRect l="28675" t="4005" r="20086" b="8222"/>
          <a:stretch/>
        </p:blipFill>
        <p:spPr>
          <a:xfrm>
            <a:off x="8138160" y="1321681"/>
            <a:ext cx="3814163" cy="4354088"/>
          </a:xfrm>
          <a:prstGeom prst="rect">
            <a:avLst/>
          </a:prstGeom>
        </p:spPr>
      </p:pic>
    </p:spTree>
    <p:extLst>
      <p:ext uri="{BB962C8B-B14F-4D97-AF65-F5344CB8AC3E}">
        <p14:creationId xmlns:p14="http://schemas.microsoft.com/office/powerpoint/2010/main" val="3359626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76DD1-008F-38A0-0DB5-77D651013D15}"/>
              </a:ext>
            </a:extLst>
          </p:cNvPr>
          <p:cNvSpPr>
            <a:spLocks noGrp="1"/>
          </p:cNvSpPr>
          <p:nvPr>
            <p:ph type="title"/>
          </p:nvPr>
        </p:nvSpPr>
        <p:spPr>
          <a:xfrm>
            <a:off x="609600" y="533718"/>
            <a:ext cx="10972800" cy="1143000"/>
          </a:xfrm>
        </p:spPr>
        <p:txBody>
          <a:bodyPr/>
          <a:lstStyle/>
          <a:p>
            <a:r>
              <a:rPr lang="en-US" b="1" dirty="0"/>
              <a:t>Nap on Safely</a:t>
            </a:r>
          </a:p>
        </p:txBody>
      </p:sp>
      <p:sp>
        <p:nvSpPr>
          <p:cNvPr id="3" name="Content Placeholder 2">
            <a:extLst>
              <a:ext uri="{FF2B5EF4-FFF2-40B4-BE49-F238E27FC236}">
                <a16:creationId xmlns:a16="http://schemas.microsoft.com/office/drawing/2014/main" id="{65C69168-308E-28FA-79C4-315CCA7A2C95}"/>
              </a:ext>
            </a:extLst>
          </p:cNvPr>
          <p:cNvSpPr>
            <a:spLocks noGrp="1"/>
          </p:cNvSpPr>
          <p:nvPr>
            <p:ph idx="1"/>
          </p:nvPr>
        </p:nvSpPr>
        <p:spPr>
          <a:xfrm>
            <a:off x="838200" y="2002977"/>
            <a:ext cx="6675120" cy="3386455"/>
          </a:xfrm>
        </p:spPr>
        <p:txBody>
          <a:bodyPr/>
          <a:lstStyle/>
          <a:p>
            <a:r>
              <a:rPr lang="en-US" i="0" dirty="0">
                <a:solidFill>
                  <a:srgbClr val="000000"/>
                </a:solidFill>
                <a:effectLst/>
              </a:rPr>
              <a:t>1. Nap for the right amount of time</a:t>
            </a:r>
          </a:p>
          <a:p>
            <a:r>
              <a:rPr lang="en-US" i="0" dirty="0">
                <a:solidFill>
                  <a:srgbClr val="000000"/>
                </a:solidFill>
                <a:effectLst/>
              </a:rPr>
              <a:t>2. Nap at the right time</a:t>
            </a:r>
          </a:p>
          <a:p>
            <a:r>
              <a:rPr lang="en-US" i="0" dirty="0">
                <a:solidFill>
                  <a:srgbClr val="000000"/>
                </a:solidFill>
                <a:effectLst/>
              </a:rPr>
              <a:t>3. Nap in the right setting</a:t>
            </a:r>
          </a:p>
          <a:p>
            <a:r>
              <a:rPr lang="en-US" i="0" dirty="0">
                <a:solidFill>
                  <a:srgbClr val="000000"/>
                </a:solidFill>
                <a:effectLst/>
              </a:rPr>
              <a:t>4. Nap with a timer</a:t>
            </a:r>
          </a:p>
          <a:p>
            <a:r>
              <a:rPr lang="en-US" i="0" dirty="0">
                <a:solidFill>
                  <a:srgbClr val="000000"/>
                </a:solidFill>
                <a:effectLst/>
              </a:rPr>
              <a:t>5. Nap after drinking coffee</a:t>
            </a:r>
          </a:p>
          <a:p>
            <a:endParaRPr lang="en-US" dirty="0"/>
          </a:p>
        </p:txBody>
      </p:sp>
      <p:pic>
        <p:nvPicPr>
          <p:cNvPr id="2050" name="Picture 2" descr="Has your council ever had something like a Nap On Safely award for adult  leaders? : r/BSA">
            <a:extLst>
              <a:ext uri="{FF2B5EF4-FFF2-40B4-BE49-F238E27FC236}">
                <a16:creationId xmlns:a16="http://schemas.microsoft.com/office/drawing/2014/main" id="{72887085-47EB-C302-8FFC-52F93C3799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75" t="20000" r="2716" b="2445"/>
          <a:stretch/>
        </p:blipFill>
        <p:spPr bwMode="auto">
          <a:xfrm>
            <a:off x="7787640" y="1825625"/>
            <a:ext cx="3794760" cy="374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11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2A87-6AD3-778B-C9B0-7E6D2EEE3D97}"/>
              </a:ext>
            </a:extLst>
          </p:cNvPr>
          <p:cNvSpPr>
            <a:spLocks noGrp="1"/>
          </p:cNvSpPr>
          <p:nvPr>
            <p:ph type="title"/>
          </p:nvPr>
        </p:nvSpPr>
        <p:spPr>
          <a:xfrm>
            <a:off x="838200" y="365125"/>
            <a:ext cx="10515600" cy="564515"/>
          </a:xfrm>
        </p:spPr>
        <p:txBody>
          <a:bodyPr>
            <a:normAutofit fontScale="90000"/>
          </a:bodyPr>
          <a:lstStyle/>
          <a:p>
            <a:r>
              <a:rPr lang="en-US" dirty="0"/>
              <a:t>Resources</a:t>
            </a:r>
          </a:p>
        </p:txBody>
      </p:sp>
      <p:sp>
        <p:nvSpPr>
          <p:cNvPr id="3" name="Content Placeholder 2">
            <a:extLst>
              <a:ext uri="{FF2B5EF4-FFF2-40B4-BE49-F238E27FC236}">
                <a16:creationId xmlns:a16="http://schemas.microsoft.com/office/drawing/2014/main" id="{2B756839-BB86-2213-A3FB-CE10299E3E2F}"/>
              </a:ext>
            </a:extLst>
          </p:cNvPr>
          <p:cNvSpPr>
            <a:spLocks noGrp="1"/>
          </p:cNvSpPr>
          <p:nvPr>
            <p:ph idx="1"/>
          </p:nvPr>
        </p:nvSpPr>
        <p:spPr>
          <a:xfrm>
            <a:off x="838200" y="1112520"/>
            <a:ext cx="10515600" cy="5064443"/>
          </a:xfrm>
        </p:spPr>
        <p:txBody>
          <a:bodyPr>
            <a:normAutofit fontScale="70000" lnSpcReduction="20000"/>
          </a:bodyPr>
          <a:lstStyle/>
          <a:p>
            <a:r>
              <a:rPr lang="en-US" dirty="0">
                <a:hlinkClick r:id="rId3"/>
              </a:rPr>
              <a:t>https://uhs.umich.edu/tenthings</a:t>
            </a:r>
            <a:endParaRPr lang="en-US" dirty="0"/>
          </a:p>
          <a:p>
            <a:r>
              <a:rPr lang="en-US" dirty="0">
                <a:hlinkClick r:id="rId4"/>
              </a:rPr>
              <a:t>https://www.who.int/news-room/fact-sheets/detail/mental-health-strengthening-our-response</a:t>
            </a:r>
            <a:endParaRPr lang="en-US" dirty="0"/>
          </a:p>
          <a:p>
            <a:r>
              <a:rPr lang="en-US" dirty="0">
                <a:hlinkClick r:id="rId5"/>
              </a:rPr>
              <a:t>https://www.nih.gov/health-information/emotional-wellness-toolkit</a:t>
            </a:r>
            <a:endParaRPr lang="en-US" dirty="0"/>
          </a:p>
          <a:p>
            <a:r>
              <a:rPr lang="en-US" dirty="0">
                <a:hlinkClick r:id="rId6"/>
              </a:rPr>
              <a:t>https://eddinscounseling.com/emotional-health-vs-mental-health/</a:t>
            </a:r>
            <a:endParaRPr lang="en-US" dirty="0"/>
          </a:p>
          <a:p>
            <a:r>
              <a:rPr lang="en-US" dirty="0">
                <a:hlinkClick r:id="rId7"/>
              </a:rPr>
              <a:t>https://www.psychologytoday.com/us/blog/social-health/202302/what-is-social-health</a:t>
            </a:r>
            <a:endParaRPr lang="en-US" dirty="0"/>
          </a:p>
          <a:p>
            <a:r>
              <a:rPr lang="en-US" dirty="0">
                <a:hlinkClick r:id="rId8"/>
              </a:rPr>
              <a:t>https://www.psychologytoday.com/us/blog/social-health/202108/how-strengthen-your-social-muscles</a:t>
            </a:r>
            <a:endParaRPr lang="en-US" dirty="0"/>
          </a:p>
          <a:p>
            <a:r>
              <a:rPr lang="en-US" dirty="0">
                <a:hlinkClick r:id="rId9"/>
              </a:rPr>
              <a:t>https://www.psychologytoday.com/us/blog/social-health/202005/how-s-your-social-health</a:t>
            </a:r>
            <a:endParaRPr lang="en-US" dirty="0"/>
          </a:p>
          <a:p>
            <a:r>
              <a:rPr lang="en-US" dirty="0">
                <a:hlinkClick r:id="rId10"/>
              </a:rPr>
              <a:t>https://www.acacamps.org/resources/mental-health-resources-tips-camps</a:t>
            </a:r>
            <a:endParaRPr lang="en-US" dirty="0"/>
          </a:p>
          <a:p>
            <a:r>
              <a:rPr lang="en-US" dirty="0">
                <a:hlinkClick r:id="rId11"/>
              </a:rPr>
              <a:t>https://www.scouting.org/health-and-safety/safety-moments/psychological-first-aid/</a:t>
            </a:r>
            <a:endParaRPr lang="en-US" dirty="0"/>
          </a:p>
          <a:p>
            <a:r>
              <a:rPr lang="en-US" dirty="0">
                <a:hlinkClick r:id="rId12"/>
              </a:rPr>
              <a:t>https://blog.scoutingmagazine.org/2023/05/02/how-to-help-scouts-who-have-anxiety-about-attending-summer-camp/?utm_source=scoutingwire&amp;utm_campaign=swvolunteer05172023&amp;utm_medium=email&amp;utm_content=</a:t>
            </a:r>
            <a:endParaRPr lang="en-US" dirty="0"/>
          </a:p>
          <a:p>
            <a:endParaRPr lang="en-US" dirty="0"/>
          </a:p>
          <a:p>
            <a:endParaRPr lang="en-US" dirty="0"/>
          </a:p>
        </p:txBody>
      </p:sp>
    </p:spTree>
    <p:extLst>
      <p:ext uri="{BB962C8B-B14F-4D97-AF65-F5344CB8AC3E}">
        <p14:creationId xmlns:p14="http://schemas.microsoft.com/office/powerpoint/2010/main" val="2637811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1C672-8562-8D27-4211-579587C7E70E}"/>
              </a:ext>
            </a:extLst>
          </p:cNvPr>
          <p:cNvSpPr>
            <a:spLocks noGrp="1"/>
          </p:cNvSpPr>
          <p:nvPr>
            <p:ph type="title"/>
          </p:nvPr>
        </p:nvSpPr>
        <p:spPr/>
        <p:txBody>
          <a:bodyPr/>
          <a:lstStyle/>
          <a:p>
            <a:r>
              <a:rPr lang="en-US" dirty="0"/>
              <a:t>NEXT NSNDC ROUNDTABLE</a:t>
            </a:r>
          </a:p>
        </p:txBody>
      </p:sp>
      <p:sp>
        <p:nvSpPr>
          <p:cNvPr id="3" name="Content Placeholder 2">
            <a:extLst>
              <a:ext uri="{FF2B5EF4-FFF2-40B4-BE49-F238E27FC236}">
                <a16:creationId xmlns:a16="http://schemas.microsoft.com/office/drawing/2014/main" id="{15134F37-4429-3D9E-5E3B-AF9710C0E332}"/>
              </a:ext>
            </a:extLst>
          </p:cNvPr>
          <p:cNvSpPr>
            <a:spLocks noGrp="1"/>
          </p:cNvSpPr>
          <p:nvPr>
            <p:ph idx="1"/>
          </p:nvPr>
        </p:nvSpPr>
        <p:spPr>
          <a:xfrm>
            <a:off x="873529" y="2603616"/>
            <a:ext cx="10972800" cy="4525963"/>
          </a:xfrm>
        </p:spPr>
        <p:txBody>
          <a:bodyPr/>
          <a:lstStyle/>
          <a:p>
            <a:r>
              <a:rPr lang="en-US" dirty="0"/>
              <a:t>Topic TBD  (submit suggestions to </a:t>
            </a:r>
            <a:r>
              <a:rPr lang="en-US" b="1" i="0" u="sng" dirty="0">
                <a:solidFill>
                  <a:srgbClr val="006CFF"/>
                </a:solidFill>
                <a:effectLst/>
                <a:latin typeface="Roboto" panose="02000000000000000000" pitchFamily="2" charset="0"/>
                <a:hlinkClick r:id="rId3"/>
              </a:rPr>
              <a:t>SpecialNeedsChair@scouting.org</a:t>
            </a:r>
            <a:r>
              <a:rPr lang="en-US" b="1" i="0" u="sng" dirty="0">
                <a:solidFill>
                  <a:srgbClr val="006CFF"/>
                </a:solidFill>
                <a:effectLst/>
                <a:latin typeface="Roboto" panose="02000000000000000000" pitchFamily="2" charset="0"/>
              </a:rPr>
              <a:t>)</a:t>
            </a:r>
            <a:endParaRPr lang="en-US" dirty="0"/>
          </a:p>
          <a:p>
            <a:r>
              <a:rPr lang="en-US" dirty="0"/>
              <a:t>TENTATIVELY: August 22, 2023</a:t>
            </a:r>
          </a:p>
        </p:txBody>
      </p:sp>
    </p:spTree>
    <p:extLst>
      <p:ext uri="{BB962C8B-B14F-4D97-AF65-F5344CB8AC3E}">
        <p14:creationId xmlns:p14="http://schemas.microsoft.com/office/powerpoint/2010/main" val="3112065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1E15-5B56-008E-C020-663B63155FE6}"/>
              </a:ext>
            </a:extLst>
          </p:cNvPr>
          <p:cNvSpPr>
            <a:spLocks noGrp="1"/>
          </p:cNvSpPr>
          <p:nvPr>
            <p:ph type="title"/>
          </p:nvPr>
        </p:nvSpPr>
        <p:spPr/>
        <p:txBody>
          <a:bodyPr/>
          <a:lstStyle/>
          <a:p>
            <a:r>
              <a:rPr lang="en-US" b="1" i="0" dirty="0">
                <a:solidFill>
                  <a:srgbClr val="515354"/>
                </a:solidFill>
                <a:effectLst/>
              </a:rPr>
              <a:t>Homesickness Risk Factors</a:t>
            </a:r>
            <a:endParaRPr lang="en-US" dirty="0"/>
          </a:p>
        </p:txBody>
      </p:sp>
      <p:pic>
        <p:nvPicPr>
          <p:cNvPr id="7" name="Content Placeholder 6">
            <a:extLst>
              <a:ext uri="{FF2B5EF4-FFF2-40B4-BE49-F238E27FC236}">
                <a16:creationId xmlns:a16="http://schemas.microsoft.com/office/drawing/2014/main" id="{44C1F698-035F-85F2-F9D7-0AD44ED6551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955" t="6279" r="48645" b="31782"/>
          <a:stretch/>
        </p:blipFill>
        <p:spPr>
          <a:xfrm>
            <a:off x="633046" y="2077550"/>
            <a:ext cx="3247292" cy="3311914"/>
          </a:xfrm>
        </p:spPr>
      </p:pic>
      <p:sp>
        <p:nvSpPr>
          <p:cNvPr id="11" name="TextBox 10">
            <a:extLst>
              <a:ext uri="{FF2B5EF4-FFF2-40B4-BE49-F238E27FC236}">
                <a16:creationId xmlns:a16="http://schemas.microsoft.com/office/drawing/2014/main" id="{DD552028-C679-D284-C060-CABE3339BE64}"/>
              </a:ext>
            </a:extLst>
          </p:cNvPr>
          <p:cNvSpPr txBox="1"/>
          <p:nvPr/>
        </p:nvSpPr>
        <p:spPr>
          <a:xfrm>
            <a:off x="4542692" y="2342476"/>
            <a:ext cx="6811108" cy="3046988"/>
          </a:xfrm>
          <a:prstGeom prst="rect">
            <a:avLst/>
          </a:prstGeom>
          <a:noFill/>
        </p:spPr>
        <p:txBody>
          <a:bodyPr wrap="square">
            <a:spAutoFit/>
          </a:bodyPr>
          <a:lstStyle/>
          <a:p>
            <a:pPr algn="l"/>
            <a:r>
              <a:rPr lang="en-US" sz="2400" b="1" i="0" dirty="0">
                <a:solidFill>
                  <a:srgbClr val="202124"/>
                </a:solidFill>
                <a:effectLst/>
                <a:latin typeface="+mj-lt"/>
              </a:rPr>
              <a:t>Symptoms of homesickness include:</a:t>
            </a:r>
            <a:endParaRPr lang="en-US" sz="2400" b="0" i="0" dirty="0">
              <a:solidFill>
                <a:srgbClr val="202124"/>
              </a:solidFill>
              <a:effectLst/>
              <a:latin typeface="+mj-lt"/>
            </a:endParaRPr>
          </a:p>
          <a:p>
            <a:pPr algn="l">
              <a:buFont typeface="Arial" panose="020B0604020202020204" pitchFamily="34" charset="0"/>
              <a:buChar char="•"/>
            </a:pPr>
            <a:r>
              <a:rPr lang="en-US" sz="2400" b="0" i="0" dirty="0">
                <a:solidFill>
                  <a:srgbClr val="202124"/>
                </a:solidFill>
                <a:effectLst/>
                <a:latin typeface="+mj-lt"/>
              </a:rPr>
              <a:t>a disturbed sleeping pattern.</a:t>
            </a:r>
          </a:p>
          <a:p>
            <a:pPr algn="l">
              <a:buFont typeface="Arial" panose="020B0604020202020204" pitchFamily="34" charset="0"/>
              <a:buChar char="•"/>
            </a:pPr>
            <a:r>
              <a:rPr lang="en-US" sz="2400" b="0" i="0" dirty="0">
                <a:solidFill>
                  <a:srgbClr val="202124"/>
                </a:solidFill>
                <a:effectLst/>
                <a:latin typeface="+mj-lt"/>
              </a:rPr>
              <a:t>feeling angry, nauseous, nervous or sad.</a:t>
            </a:r>
          </a:p>
          <a:p>
            <a:pPr algn="l">
              <a:buFont typeface="Arial" panose="020B0604020202020204" pitchFamily="34" charset="0"/>
              <a:buChar char="•"/>
            </a:pPr>
            <a:r>
              <a:rPr lang="en-US" sz="2400" b="0" i="0" dirty="0">
                <a:solidFill>
                  <a:srgbClr val="202124"/>
                </a:solidFill>
                <a:effectLst/>
                <a:latin typeface="+mj-lt"/>
              </a:rPr>
              <a:t>feeling isolated, lonely or withdrawn.</a:t>
            </a:r>
          </a:p>
          <a:p>
            <a:pPr algn="l">
              <a:buFont typeface="Arial" panose="020B0604020202020204" pitchFamily="34" charset="0"/>
              <a:buChar char="•"/>
            </a:pPr>
            <a:r>
              <a:rPr lang="en-US" sz="2400" b="0" i="0" dirty="0">
                <a:solidFill>
                  <a:srgbClr val="202124"/>
                </a:solidFill>
                <a:effectLst/>
                <a:latin typeface="+mj-lt"/>
              </a:rPr>
              <a:t>feeling overwhelmed, insecure, anxious or panicky.</a:t>
            </a:r>
          </a:p>
          <a:p>
            <a:pPr algn="l">
              <a:buFont typeface="Arial" panose="020B0604020202020204" pitchFamily="34" charset="0"/>
              <a:buChar char="•"/>
            </a:pPr>
            <a:r>
              <a:rPr lang="en-US" sz="2400" b="0" i="0" dirty="0">
                <a:solidFill>
                  <a:srgbClr val="202124"/>
                </a:solidFill>
                <a:effectLst/>
                <a:latin typeface="+mj-lt"/>
              </a:rPr>
              <a:t>feelings of low self-esteem or self-worth.</a:t>
            </a:r>
          </a:p>
          <a:p>
            <a:pPr algn="l">
              <a:buFont typeface="Arial" panose="020B0604020202020204" pitchFamily="34" charset="0"/>
              <a:buChar char="•"/>
            </a:pPr>
            <a:r>
              <a:rPr lang="en-US" sz="2400" b="0" i="0" dirty="0">
                <a:solidFill>
                  <a:srgbClr val="202124"/>
                </a:solidFill>
                <a:effectLst/>
                <a:latin typeface="+mj-lt"/>
              </a:rPr>
              <a:t>headaches.</a:t>
            </a:r>
          </a:p>
          <a:p>
            <a:pPr algn="l">
              <a:buFont typeface="Arial" panose="020B0604020202020204" pitchFamily="34" charset="0"/>
              <a:buChar char="•"/>
            </a:pPr>
            <a:r>
              <a:rPr lang="en-US" sz="2400" b="0" i="0" dirty="0">
                <a:solidFill>
                  <a:srgbClr val="202124"/>
                </a:solidFill>
                <a:effectLst/>
                <a:latin typeface="+mj-lt"/>
              </a:rPr>
              <a:t>a lack of appetite or concentration.</a:t>
            </a:r>
          </a:p>
        </p:txBody>
      </p:sp>
    </p:spTree>
    <p:extLst>
      <p:ext uri="{BB962C8B-B14F-4D97-AF65-F5344CB8AC3E}">
        <p14:creationId xmlns:p14="http://schemas.microsoft.com/office/powerpoint/2010/main" val="186473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342F-D6E7-4107-FF07-2B52CB704894}"/>
              </a:ext>
            </a:extLst>
          </p:cNvPr>
          <p:cNvSpPr>
            <a:spLocks noGrp="1"/>
          </p:cNvSpPr>
          <p:nvPr>
            <p:ph type="title"/>
          </p:nvPr>
        </p:nvSpPr>
        <p:spPr/>
        <p:txBody>
          <a:bodyPr/>
          <a:lstStyle/>
          <a:p>
            <a:r>
              <a:rPr lang="en-US" b="1" i="0" dirty="0">
                <a:solidFill>
                  <a:srgbClr val="515354"/>
                </a:solidFill>
                <a:effectLst/>
              </a:rPr>
              <a:t>Helpful Pre-Camp and Camp Strategies</a:t>
            </a:r>
            <a:endParaRPr lang="en-US" dirty="0"/>
          </a:p>
        </p:txBody>
      </p:sp>
      <p:pic>
        <p:nvPicPr>
          <p:cNvPr id="5" name="Content Placeholder 4">
            <a:extLst>
              <a:ext uri="{FF2B5EF4-FFF2-40B4-BE49-F238E27FC236}">
                <a16:creationId xmlns:a16="http://schemas.microsoft.com/office/drawing/2014/main" id="{1649AF0A-3E74-9907-F5FF-5B72590469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22918" y="2028091"/>
            <a:ext cx="5409078" cy="3599291"/>
          </a:xfrm>
        </p:spPr>
      </p:pic>
      <p:sp>
        <p:nvSpPr>
          <p:cNvPr id="7" name="TextBox 6">
            <a:extLst>
              <a:ext uri="{FF2B5EF4-FFF2-40B4-BE49-F238E27FC236}">
                <a16:creationId xmlns:a16="http://schemas.microsoft.com/office/drawing/2014/main" id="{E86CF672-DF40-F0D3-7FAA-A5480E029D0E}"/>
              </a:ext>
            </a:extLst>
          </p:cNvPr>
          <p:cNvSpPr txBox="1"/>
          <p:nvPr/>
        </p:nvSpPr>
        <p:spPr>
          <a:xfrm>
            <a:off x="304800" y="2119576"/>
            <a:ext cx="5791200" cy="2677656"/>
          </a:xfrm>
          <a:prstGeom prst="rect">
            <a:avLst/>
          </a:prstGeom>
          <a:noFill/>
        </p:spPr>
        <p:txBody>
          <a:bodyPr wrap="square">
            <a:spAutoFit/>
          </a:bodyPr>
          <a:lstStyle/>
          <a:p>
            <a:pPr algn="l">
              <a:buFont typeface="Arial" panose="020B0604020202020204" pitchFamily="34" charset="0"/>
              <a:buChar char="•"/>
            </a:pPr>
            <a:r>
              <a:rPr lang="en-US" sz="2400" b="0" i="0" dirty="0">
                <a:solidFill>
                  <a:srgbClr val="515354"/>
                </a:solidFill>
                <a:effectLst/>
                <a:latin typeface="+mj-lt"/>
              </a:rPr>
              <a:t>Take campers for a visit prior to camp starting. </a:t>
            </a:r>
          </a:p>
          <a:p>
            <a:pPr algn="l">
              <a:buFont typeface="Arial" panose="020B0604020202020204" pitchFamily="34" charset="0"/>
              <a:buChar char="•"/>
            </a:pPr>
            <a:r>
              <a:rPr lang="en-US" sz="2400" b="0" i="0" dirty="0">
                <a:solidFill>
                  <a:srgbClr val="515354"/>
                </a:solidFill>
                <a:effectLst/>
                <a:latin typeface="+mj-lt"/>
              </a:rPr>
              <a:t>Make sure all Scouts are included in the planning phase, and discuss what camp life will be like.</a:t>
            </a:r>
          </a:p>
          <a:p>
            <a:pPr algn="l">
              <a:buFont typeface="Arial" panose="020B0604020202020204" pitchFamily="34" charset="0"/>
              <a:buChar char="•"/>
            </a:pPr>
            <a:r>
              <a:rPr lang="en-US" sz="2400" b="0" i="0" dirty="0">
                <a:solidFill>
                  <a:srgbClr val="515354"/>
                </a:solidFill>
                <a:effectLst/>
                <a:latin typeface="+mj-lt"/>
              </a:rPr>
              <a:t>Address any fears of hazing or bullying.</a:t>
            </a:r>
          </a:p>
          <a:p>
            <a:pPr algn="l">
              <a:buFont typeface="Arial" panose="020B0604020202020204" pitchFamily="34" charset="0"/>
              <a:buChar char="•"/>
            </a:pPr>
            <a:r>
              <a:rPr lang="en-US" sz="2400" b="0" i="0" dirty="0">
                <a:solidFill>
                  <a:srgbClr val="515354"/>
                </a:solidFill>
                <a:effectLst/>
                <a:latin typeface="+mj-lt"/>
              </a:rPr>
              <a:t>Make everyone feel a part of the group.</a:t>
            </a:r>
          </a:p>
        </p:txBody>
      </p:sp>
    </p:spTree>
    <p:extLst>
      <p:ext uri="{BB962C8B-B14F-4D97-AF65-F5344CB8AC3E}">
        <p14:creationId xmlns:p14="http://schemas.microsoft.com/office/powerpoint/2010/main" val="230619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08B6D-7BB0-1C82-A909-43DE1CF89E76}"/>
              </a:ext>
            </a:extLst>
          </p:cNvPr>
          <p:cNvSpPr>
            <a:spLocks noGrp="1"/>
          </p:cNvSpPr>
          <p:nvPr>
            <p:ph type="title"/>
          </p:nvPr>
        </p:nvSpPr>
        <p:spPr/>
        <p:txBody>
          <a:bodyPr/>
          <a:lstStyle/>
          <a:p>
            <a:r>
              <a:rPr lang="en-US" b="1" dirty="0"/>
              <a:t>Additional Steps Once at Camp</a:t>
            </a:r>
          </a:p>
        </p:txBody>
      </p:sp>
      <p:sp>
        <p:nvSpPr>
          <p:cNvPr id="3" name="Content Placeholder 2">
            <a:extLst>
              <a:ext uri="{FF2B5EF4-FFF2-40B4-BE49-F238E27FC236}">
                <a16:creationId xmlns:a16="http://schemas.microsoft.com/office/drawing/2014/main" id="{C1433AD4-8100-D951-7B39-82CB0D0F5516}"/>
              </a:ext>
            </a:extLst>
          </p:cNvPr>
          <p:cNvSpPr>
            <a:spLocks noGrp="1"/>
          </p:cNvSpPr>
          <p:nvPr>
            <p:ph idx="1"/>
          </p:nvPr>
        </p:nvSpPr>
        <p:spPr>
          <a:xfrm>
            <a:off x="5996354" y="1690688"/>
            <a:ext cx="6066692" cy="4351338"/>
          </a:xfrm>
        </p:spPr>
        <p:txBody>
          <a:bodyPr>
            <a:normAutofit fontScale="92500" lnSpcReduction="20000"/>
          </a:bodyPr>
          <a:lstStyle/>
          <a:p>
            <a:pPr algn="l">
              <a:buFont typeface="Arial" panose="020B0604020202020204" pitchFamily="34" charset="0"/>
              <a:buChar char="•"/>
            </a:pPr>
            <a:r>
              <a:rPr lang="en-US" b="0" i="0" dirty="0">
                <a:solidFill>
                  <a:srgbClr val="515354"/>
                </a:solidFill>
                <a:effectLst/>
                <a:latin typeface="Roboto" panose="02000000000000000000" pitchFamily="2" charset="0"/>
              </a:rPr>
              <a:t>Immediately integrate into the camp routine &amp; inform them of what to expect.</a:t>
            </a:r>
          </a:p>
          <a:p>
            <a:pPr algn="l">
              <a:buFont typeface="Arial" panose="020B0604020202020204" pitchFamily="34" charset="0"/>
              <a:buChar char="•"/>
            </a:pPr>
            <a:r>
              <a:rPr lang="en-US" b="0" i="0" dirty="0">
                <a:solidFill>
                  <a:srgbClr val="515354"/>
                </a:solidFill>
                <a:effectLst/>
                <a:latin typeface="Roboto" panose="02000000000000000000" pitchFamily="2" charset="0"/>
              </a:rPr>
              <a:t>Provide social support </a:t>
            </a:r>
          </a:p>
          <a:p>
            <a:pPr algn="l">
              <a:buFont typeface="Arial" panose="020B0604020202020204" pitchFamily="34" charset="0"/>
              <a:buChar char="•"/>
            </a:pPr>
            <a:r>
              <a:rPr lang="en-US" b="0" i="0" dirty="0">
                <a:solidFill>
                  <a:srgbClr val="515354"/>
                </a:solidFill>
                <a:effectLst/>
                <a:latin typeface="Roboto" panose="02000000000000000000" pitchFamily="2" charset="0"/>
              </a:rPr>
              <a:t>Promote an appropriate connection with home</a:t>
            </a:r>
          </a:p>
          <a:p>
            <a:pPr algn="l">
              <a:buFont typeface="Arial" panose="020B0604020202020204" pitchFamily="34" charset="0"/>
              <a:buChar char="•"/>
            </a:pPr>
            <a:r>
              <a:rPr lang="en-US" b="0" i="0" dirty="0">
                <a:solidFill>
                  <a:srgbClr val="515354"/>
                </a:solidFill>
                <a:effectLst/>
                <a:latin typeface="Roboto" panose="02000000000000000000" pitchFamily="2" charset="0"/>
              </a:rPr>
              <a:t>Assess the Scouts’ needs and provide positive coping outlets. </a:t>
            </a:r>
          </a:p>
          <a:p>
            <a:pPr algn="l">
              <a:buFont typeface="Arial" panose="020B0604020202020204" pitchFamily="34" charset="0"/>
              <a:buChar char="•"/>
            </a:pPr>
            <a:r>
              <a:rPr lang="en-US" b="0" i="0" dirty="0">
                <a:solidFill>
                  <a:srgbClr val="515354"/>
                </a:solidFill>
                <a:effectLst/>
                <a:latin typeface="Roboto" panose="02000000000000000000" pitchFamily="2" charset="0"/>
              </a:rPr>
              <a:t>Encourage them and follow up regularly.</a:t>
            </a:r>
          </a:p>
          <a:p>
            <a:endParaRPr lang="en-US" dirty="0"/>
          </a:p>
        </p:txBody>
      </p:sp>
      <p:pic>
        <p:nvPicPr>
          <p:cNvPr id="5" name="Picture 4">
            <a:extLst>
              <a:ext uri="{FF2B5EF4-FFF2-40B4-BE49-F238E27FC236}">
                <a16:creationId xmlns:a16="http://schemas.microsoft.com/office/drawing/2014/main" id="{D9881FC6-8D37-680B-53B6-616D9ABF4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41" y="1690688"/>
            <a:ext cx="4646441" cy="4018513"/>
          </a:xfrm>
          <a:prstGeom prst="rect">
            <a:avLst/>
          </a:prstGeom>
        </p:spPr>
      </p:pic>
    </p:spTree>
    <p:extLst>
      <p:ext uri="{BB962C8B-B14F-4D97-AF65-F5344CB8AC3E}">
        <p14:creationId xmlns:p14="http://schemas.microsoft.com/office/powerpoint/2010/main" val="519197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334E3-E0E0-D58E-BC08-A105808BF5D3}"/>
              </a:ext>
            </a:extLst>
          </p:cNvPr>
          <p:cNvSpPr>
            <a:spLocks noGrp="1"/>
          </p:cNvSpPr>
          <p:nvPr>
            <p:ph type="title"/>
          </p:nvPr>
        </p:nvSpPr>
        <p:spPr/>
        <p:txBody>
          <a:bodyPr/>
          <a:lstStyle/>
          <a:p>
            <a:r>
              <a:rPr lang="en-US" b="1" dirty="0"/>
              <a:t>Additional Information</a:t>
            </a:r>
          </a:p>
        </p:txBody>
      </p:sp>
      <p:sp>
        <p:nvSpPr>
          <p:cNvPr id="3" name="Content Placeholder 2">
            <a:extLst>
              <a:ext uri="{FF2B5EF4-FFF2-40B4-BE49-F238E27FC236}">
                <a16:creationId xmlns:a16="http://schemas.microsoft.com/office/drawing/2014/main" id="{A0F9BDA4-5CE1-662A-BCE2-0594D6055997}"/>
              </a:ext>
            </a:extLst>
          </p:cNvPr>
          <p:cNvSpPr>
            <a:spLocks noGrp="1"/>
          </p:cNvSpPr>
          <p:nvPr>
            <p:ph idx="1"/>
          </p:nvPr>
        </p:nvSpPr>
        <p:spPr/>
        <p:txBody>
          <a:bodyPr/>
          <a:lstStyle/>
          <a:p>
            <a:r>
              <a:rPr lang="en-US" dirty="0">
                <a:hlinkClick r:id="rId3"/>
              </a:rPr>
              <a:t>https://www.scouting.org/health-and-safety/safety-moments/homesickness/</a:t>
            </a:r>
            <a:endParaRPr lang="en-US" dirty="0"/>
          </a:p>
          <a:p>
            <a:r>
              <a:rPr lang="en-US" dirty="0">
                <a:hlinkClick r:id="rId4"/>
              </a:rPr>
              <a:t>https://drchristhurber.com/</a:t>
            </a:r>
            <a:endParaRPr lang="en-US" dirty="0"/>
          </a:p>
          <a:p>
            <a:r>
              <a:rPr lang="en-US" dirty="0">
                <a:hlinkClick r:id="rId5"/>
              </a:rPr>
              <a:t>https://www.acacamps.org/parents-families/planning-camp</a:t>
            </a:r>
            <a:r>
              <a:rPr lang="en-US">
                <a:hlinkClick r:id="rId5"/>
              </a:rPr>
              <a:t>/coping-homesickness-camp</a:t>
            </a:r>
            <a:endParaRPr lang="en-US"/>
          </a:p>
          <a:p>
            <a:endParaRPr lang="en-US" dirty="0"/>
          </a:p>
        </p:txBody>
      </p:sp>
    </p:spTree>
    <p:extLst>
      <p:ext uri="{BB962C8B-B14F-4D97-AF65-F5344CB8AC3E}">
        <p14:creationId xmlns:p14="http://schemas.microsoft.com/office/powerpoint/2010/main" val="1969591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2.png">
            <a:extLst>
              <a:ext uri="{FF2B5EF4-FFF2-40B4-BE49-F238E27FC236}">
                <a16:creationId xmlns:a16="http://schemas.microsoft.com/office/drawing/2014/main" id="{A4F2BB43-93D9-9294-5A77-C46CEF045C5F}"/>
              </a:ext>
            </a:extLst>
          </p:cNvPr>
          <p:cNvPicPr/>
          <p:nvPr/>
        </p:nvPicPr>
        <p:blipFill>
          <a:blip r:embed="rId2"/>
          <a:srcRect/>
          <a:stretch>
            <a:fillRect/>
          </a:stretch>
        </p:blipFill>
        <p:spPr>
          <a:xfrm rot="20784253">
            <a:off x="12806" y="244646"/>
            <a:ext cx="2357755" cy="2317750"/>
          </a:xfrm>
          <a:prstGeom prst="rect">
            <a:avLst/>
          </a:prstGeom>
          <a:ln/>
        </p:spPr>
      </p:pic>
      <p:pic>
        <p:nvPicPr>
          <p:cNvPr id="2049" name="image1.png">
            <a:extLst>
              <a:ext uri="{FF2B5EF4-FFF2-40B4-BE49-F238E27FC236}">
                <a16:creationId xmlns:a16="http://schemas.microsoft.com/office/drawing/2014/main" id="{65DFA644-8A21-6C87-B16D-3D1725229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825" y="457200"/>
            <a:ext cx="3686175" cy="1533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92C8A09-1DF1-F6F3-43DF-E9FC5173F2A1}"/>
              </a:ext>
            </a:extLst>
          </p:cNvPr>
          <p:cNvSpPr>
            <a:spLocks noChangeArrowheads="1"/>
          </p:cNvSpPr>
          <p:nvPr/>
        </p:nvSpPr>
        <p:spPr bwMode="auto">
          <a:xfrm>
            <a:off x="2391442" y="1223962"/>
            <a:ext cx="563167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ctr"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chemeClr val="tx1"/>
                </a:solidFill>
                <a:effectLst/>
                <a:latin typeface="Arial" panose="020B0604020202020204" pitchFamily="34" charset="0"/>
                <a:ea typeface="Impact" panose="020B0806030902050204" pitchFamily="34" charset="0"/>
                <a:cs typeface="Impact" panose="020B0806030902050204" pitchFamily="34" charset="0"/>
              </a:rPr>
              <a:t> </a:t>
            </a:r>
            <a:r>
              <a:rPr kumimoji="0" lang="en-US" altLang="en-US" sz="3500" b="1" i="0" u="none" strike="noStrike" cap="none" normalizeH="0" baseline="0" dirty="0">
                <a:ln>
                  <a:noFill/>
                </a:ln>
                <a:solidFill>
                  <a:schemeClr val="tx1"/>
                </a:solidFill>
                <a:effectLst/>
                <a:latin typeface="Arial" panose="020B0604020202020204" pitchFamily="34" charset="0"/>
                <a:ea typeface="Impact" panose="020B0806030902050204" pitchFamily="34" charset="0"/>
                <a:cs typeface="Impact" panose="020B0806030902050204" pitchFamily="34" charset="0"/>
              </a:rPr>
              <a:t> WE NEED</a:t>
            </a:r>
            <a:r>
              <a:rPr kumimoji="0" lang="en-US" altLang="en-US" sz="3000" b="1" i="0" u="none" strike="noStrike" cap="none" normalizeH="0" baseline="0" dirty="0">
                <a:ln>
                  <a:noFill/>
                </a:ln>
                <a:solidFill>
                  <a:schemeClr val="tx1"/>
                </a:solidFill>
                <a:effectLst/>
                <a:latin typeface="Arial" panose="020B0604020202020204" pitchFamily="34" charset="0"/>
                <a:ea typeface="Impact" panose="020B0806030902050204" pitchFamily="34" charset="0"/>
                <a:cs typeface="Impact" panose="020B0806030902050204" pitchFamily="34" charset="0"/>
              </a:rPr>
              <a:t> </a:t>
            </a:r>
            <a:r>
              <a:rPr kumimoji="0" lang="en-US" altLang="en-US" sz="5000" b="1" i="0" u="none" strike="noStrike" cap="none" normalizeH="0" baseline="0" dirty="0">
                <a:ln>
                  <a:noFill/>
                </a:ln>
                <a:solidFill>
                  <a:srgbClr val="FF0000"/>
                </a:solidFill>
                <a:effectLst/>
                <a:latin typeface="Arial" panose="020B0604020202020204" pitchFamily="34" charset="0"/>
                <a:ea typeface="Impact" panose="020B0806030902050204" pitchFamily="34" charset="0"/>
                <a:cs typeface="Impact" panose="020B0806030902050204" pitchFamily="34" charset="0"/>
              </a:rPr>
              <a:t>YOU</a:t>
            </a:r>
            <a:r>
              <a:rPr kumimoji="0" lang="en-US" altLang="en-US" sz="5000" b="1" i="0" u="none" strike="noStrike" cap="none" normalizeH="0" baseline="0" dirty="0">
                <a:ln>
                  <a:noFill/>
                </a:ln>
                <a:solidFill>
                  <a:schemeClr val="tx1"/>
                </a:solidFill>
                <a:effectLst/>
                <a:latin typeface="Arial" panose="020B0604020202020204" pitchFamily="34" charset="0"/>
                <a:ea typeface="Impact" panose="020B0806030902050204" pitchFamily="34" charset="0"/>
                <a:cs typeface="Impact" panose="020B0806030902050204" pitchFamily="34" charset="0"/>
              </a:rPr>
              <a:t>!</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Looking for a rewarding experience?</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B638998C-1DAC-C52C-9D27-86383B0FEAE5}"/>
              </a:ext>
            </a:extLst>
          </p:cNvPr>
          <p:cNvSpPr>
            <a:spLocks noChangeArrowheads="1"/>
          </p:cNvSpPr>
          <p:nvPr/>
        </p:nvSpPr>
        <p:spPr bwMode="auto">
          <a:xfrm>
            <a:off x="792210" y="2725187"/>
            <a:ext cx="1117284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Registration for JST (Staff) closes on May 31, 2023</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Come join us as a National Jamboree volunteer at the Special Needs &amp; Disabilities Challenge.  Help others learn about Special Needs.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R="0" lvl="0" algn="ctr"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a:ln>
                  <a:noFill/>
                </a:ln>
                <a:solidFill>
                  <a:srgbClr val="38761D"/>
                </a:solidFill>
                <a:effectLst/>
                <a:latin typeface="Arial" panose="020B0604020202020204" pitchFamily="34" charset="0"/>
                <a:ea typeface="Arial" panose="020B0604020202020204" pitchFamily="34" charset="0"/>
              </a:rPr>
              <a:t>JULY 19-28, 2023</a:t>
            </a:r>
            <a:endParaRPr kumimoji="0" lang="en-US" altLang="en-US" sz="3200" b="1"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Positions available for half week or full week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Contact Tony Mei </a:t>
            </a:r>
            <a:r>
              <a:rPr kumimoji="0" lang="en-US" altLang="en-US" sz="2400" b="0" i="0" u="none" strike="noStrike" cap="none" normalizeH="0" baseline="0" dirty="0">
                <a:ln>
                  <a:noFill/>
                </a:ln>
                <a:solidFill>
                  <a:srgbClr val="1155CC"/>
                </a:solidFill>
                <a:effectLst/>
                <a:latin typeface="Arial" panose="020B0604020202020204" pitchFamily="34" charset="0"/>
                <a:ea typeface="Arial" panose="020B0604020202020204" pitchFamily="34" charset="0"/>
                <a:hlinkClick r:id="rId4"/>
              </a:rPr>
              <a:t>tonymei.novato@gmail.com</a:t>
            </a:r>
            <a:endParaRPr kumimoji="0" lang="en-US"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or Warren </a:t>
            </a:r>
            <a:r>
              <a:rPr kumimoji="0" lang="en-US" altLang="en-US" sz="2400" b="0" i="0" u="none" strike="noStrike" cap="none" normalizeH="0" baseline="0" dirty="0" err="1">
                <a:ln>
                  <a:noFill/>
                </a:ln>
                <a:solidFill>
                  <a:schemeClr val="tx1"/>
                </a:solidFill>
                <a:effectLst/>
                <a:latin typeface="Arial" panose="020B0604020202020204" pitchFamily="34" charset="0"/>
                <a:ea typeface="Arial" panose="020B0604020202020204" pitchFamily="34" charset="0"/>
              </a:rPr>
              <a:t>Wenner</a:t>
            </a:r>
            <a:r>
              <a:rPr kumimoji="0" lang="en-US"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en-US" altLang="en-US" sz="2400" b="0" i="0" u="none" strike="noStrike" cap="none" normalizeH="0" baseline="0" dirty="0">
                <a:ln>
                  <a:noFill/>
                </a:ln>
                <a:solidFill>
                  <a:srgbClr val="1155CC"/>
                </a:solidFill>
                <a:effectLst/>
                <a:latin typeface="Arial" panose="020B0604020202020204" pitchFamily="34" charset="0"/>
                <a:ea typeface="Arial" panose="020B0604020202020204" pitchFamily="34" charset="0"/>
                <a:hlinkClick r:id="rId5"/>
              </a:rPr>
              <a:t>specialneedschair@scouting.org</a:t>
            </a:r>
            <a:r>
              <a:rPr kumimoji="0" lang="en-US" altLang="en-US" sz="2400" b="0" i="0" u="none" strike="noStrike" cap="none" normalizeH="0" baseline="0" dirty="0">
                <a:ln>
                  <a:noFill/>
                </a:ln>
                <a:solidFill>
                  <a:schemeClr val="tx1"/>
                </a:solidFill>
                <a:effectLst/>
                <a:latin typeface="Arial" panose="020B0604020202020204" pitchFamily="34" charset="0"/>
              </a:rPr>
              <a:t> </a:t>
            </a:r>
          </a:p>
        </p:txBody>
      </p:sp>
      <p:sp>
        <p:nvSpPr>
          <p:cNvPr id="8" name="TextBox 7">
            <a:extLst>
              <a:ext uri="{FF2B5EF4-FFF2-40B4-BE49-F238E27FC236}">
                <a16:creationId xmlns:a16="http://schemas.microsoft.com/office/drawing/2014/main" id="{24601211-C068-A8BC-AE4D-DA1848D3E44E}"/>
              </a:ext>
            </a:extLst>
          </p:cNvPr>
          <p:cNvSpPr txBox="1"/>
          <p:nvPr/>
        </p:nvSpPr>
        <p:spPr>
          <a:xfrm>
            <a:off x="2609636" y="574930"/>
            <a:ext cx="5943287" cy="707886"/>
          </a:xfrm>
          <a:prstGeom prst="rect">
            <a:avLst/>
          </a:prstGeom>
          <a:noFill/>
        </p:spPr>
        <p:txBody>
          <a:bodyPr wrap="square">
            <a:spAutoFit/>
          </a:bodyPr>
          <a:lstStyle/>
          <a:p>
            <a:r>
              <a:rPr lang="en-US" sz="4000" b="1" dirty="0">
                <a:effectLst/>
                <a:latin typeface="+mj-lt"/>
                <a:ea typeface="Impact" panose="020B0806030902050204" pitchFamily="34" charset="0"/>
                <a:cs typeface="Impact" panose="020B0806030902050204" pitchFamily="34" charset="0"/>
              </a:rPr>
              <a:t>CALLING ALL VOLUNTEERS</a:t>
            </a:r>
            <a:endParaRPr lang="en-US" sz="4000" dirty="0">
              <a:latin typeface="+mj-lt"/>
            </a:endParaRPr>
          </a:p>
        </p:txBody>
      </p:sp>
    </p:spTree>
    <p:extLst>
      <p:ext uri="{BB962C8B-B14F-4D97-AF65-F5344CB8AC3E}">
        <p14:creationId xmlns:p14="http://schemas.microsoft.com/office/powerpoint/2010/main" val="259972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g14698cb820d_0_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a:t>
            </a:fld>
            <a:endParaRPr sz="1300">
              <a:solidFill>
                <a:schemeClr val="dk2"/>
              </a:solidFill>
              <a:latin typeface="Arial"/>
              <a:ea typeface="Arial"/>
              <a:cs typeface="Arial"/>
              <a:sym typeface="Arial"/>
            </a:endParaRPr>
          </a:p>
        </p:txBody>
      </p:sp>
      <p:sp>
        <p:nvSpPr>
          <p:cNvPr id="67" name="Google Shape;67;g14698cb820d_0_5"/>
          <p:cNvSpPr txBox="1">
            <a:spLocks noGrp="1"/>
          </p:cNvSpPr>
          <p:nvPr>
            <p:ph type="title"/>
          </p:nvPr>
        </p:nvSpPr>
        <p:spPr>
          <a:xfrm>
            <a:off x="218250" y="2874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2023 National Jamboree Quick Facts</a:t>
            </a:r>
            <a:endParaRPr/>
          </a:p>
        </p:txBody>
      </p:sp>
      <p:sp>
        <p:nvSpPr>
          <p:cNvPr id="68" name="Google Shape;68;g14698cb820d_0_5"/>
          <p:cNvSpPr txBox="1">
            <a:spLocks noGrp="1"/>
          </p:cNvSpPr>
          <p:nvPr>
            <p:ph type="body" idx="1"/>
          </p:nvPr>
        </p:nvSpPr>
        <p:spPr>
          <a:xfrm>
            <a:off x="366250" y="1155775"/>
            <a:ext cx="7093800" cy="5475300"/>
          </a:xfrm>
          <a:prstGeom prst="rect">
            <a:avLst/>
          </a:prstGeom>
          <a:noFill/>
          <a:ln>
            <a:noFill/>
          </a:ln>
        </p:spPr>
        <p:txBody>
          <a:bodyPr spcFirstLastPara="1" wrap="square" lIns="91425" tIns="45700" rIns="91425" bIns="45700" anchor="t" anchorCtr="0">
            <a:noAutofit/>
          </a:bodyPr>
          <a:lstStyle/>
          <a:p>
            <a:pPr marL="457200" lvl="0" indent="-330200" algn="l" rtl="0">
              <a:lnSpc>
                <a:spcPct val="100000"/>
              </a:lnSpc>
              <a:spcBef>
                <a:spcPts val="0"/>
              </a:spcBef>
              <a:spcAft>
                <a:spcPts val="0"/>
              </a:spcAft>
              <a:buSzPts val="1600"/>
              <a:buFont typeface="Calibri"/>
              <a:buChar char="●"/>
            </a:pPr>
            <a:r>
              <a:rPr lang="en-US" sz="1600" dirty="0">
                <a:highlight>
                  <a:srgbClr val="FFFFFF"/>
                </a:highlight>
              </a:rPr>
              <a:t>J</a:t>
            </a:r>
            <a:r>
              <a:rPr lang="en-US" sz="1600" dirty="0"/>
              <a:t>amboree is the best of Scouting all in one place</a:t>
            </a:r>
            <a:endParaRPr sz="1600" dirty="0"/>
          </a:p>
          <a:p>
            <a:pPr marL="914400" lvl="1" indent="-330200" algn="l" rtl="0">
              <a:lnSpc>
                <a:spcPct val="100000"/>
              </a:lnSpc>
              <a:spcBef>
                <a:spcPts val="1000"/>
              </a:spcBef>
              <a:spcAft>
                <a:spcPts val="0"/>
              </a:spcAft>
              <a:buSzPts val="1600"/>
              <a:buFont typeface="Calibri"/>
              <a:buChar char="○"/>
            </a:pPr>
            <a:r>
              <a:rPr lang="en-US" sz="1600" dirty="0"/>
              <a:t>Since 1937, national jamborees have brought tens of thousands of Scouts together to share the bond of Scouting</a:t>
            </a:r>
            <a:endParaRPr sz="1600" dirty="0"/>
          </a:p>
          <a:p>
            <a:pPr marL="457200" lvl="0" indent="-330200" algn="l" rtl="0">
              <a:lnSpc>
                <a:spcPct val="100000"/>
              </a:lnSpc>
              <a:spcBef>
                <a:spcPts val="1000"/>
              </a:spcBef>
              <a:spcAft>
                <a:spcPts val="0"/>
              </a:spcAft>
              <a:buSzPts val="1600"/>
              <a:buFont typeface="Calibri"/>
              <a:buChar char="●"/>
            </a:pPr>
            <a:r>
              <a:rPr lang="en-US" sz="1600" dirty="0"/>
              <a:t>July 19-28, 2023 at Summit Bechtel Reserve in West Virginia </a:t>
            </a:r>
            <a:endParaRPr sz="1600" dirty="0"/>
          </a:p>
          <a:p>
            <a:pPr marL="457200" lvl="0" indent="-330200" algn="l" rtl="0">
              <a:lnSpc>
                <a:spcPct val="100000"/>
              </a:lnSpc>
              <a:spcBef>
                <a:spcPts val="1000"/>
              </a:spcBef>
              <a:spcAft>
                <a:spcPts val="0"/>
              </a:spcAft>
              <a:buSzPts val="1600"/>
              <a:buFont typeface="Calibri"/>
              <a:buChar char="●"/>
            </a:pPr>
            <a:r>
              <a:rPr lang="en-US" sz="1600" b="1" dirty="0"/>
              <a:t>Registration closes on May 31, 2023</a:t>
            </a:r>
            <a:endParaRPr sz="1600" b="1" dirty="0"/>
          </a:p>
          <a:p>
            <a:pPr marL="457200" lvl="0" indent="-330200" algn="l" rtl="0">
              <a:lnSpc>
                <a:spcPct val="100000"/>
              </a:lnSpc>
              <a:spcBef>
                <a:spcPts val="1000"/>
              </a:spcBef>
              <a:spcAft>
                <a:spcPts val="0"/>
              </a:spcAft>
              <a:buSzPts val="1600"/>
              <a:buFont typeface="Calibri"/>
              <a:buChar char="●"/>
            </a:pPr>
            <a:r>
              <a:rPr lang="en-US" sz="1600" dirty="0"/>
              <a:t>$1,285 national fee for youth and leaders (council fees extra)</a:t>
            </a:r>
            <a:endParaRPr sz="1600" dirty="0"/>
          </a:p>
          <a:p>
            <a:pPr marL="914400" lvl="1" indent="-330200" algn="l" rtl="0">
              <a:lnSpc>
                <a:spcPct val="100000"/>
              </a:lnSpc>
              <a:spcBef>
                <a:spcPts val="1000"/>
              </a:spcBef>
              <a:spcAft>
                <a:spcPts val="0"/>
              </a:spcAft>
              <a:buSzPts val="1600"/>
              <a:buFont typeface="Calibri"/>
              <a:buChar char="○"/>
            </a:pPr>
            <a:r>
              <a:rPr lang="en-US" sz="1600" dirty="0"/>
              <a:t>Scholarships available up to full amount! </a:t>
            </a:r>
            <a:endParaRPr sz="1600" dirty="0"/>
          </a:p>
          <a:p>
            <a:pPr marL="457200" lvl="0" indent="-330200" algn="l" rtl="0">
              <a:lnSpc>
                <a:spcPct val="100000"/>
              </a:lnSpc>
              <a:spcBef>
                <a:spcPts val="1000"/>
              </a:spcBef>
              <a:spcAft>
                <a:spcPts val="0"/>
              </a:spcAft>
              <a:buSzPts val="1600"/>
              <a:buFont typeface="Calibri"/>
              <a:buChar char="●"/>
            </a:pPr>
            <a:r>
              <a:rPr lang="en-US" sz="1600" dirty="0"/>
              <a:t>Service Team (staff) fees: </a:t>
            </a:r>
            <a:endParaRPr sz="1600" dirty="0"/>
          </a:p>
          <a:p>
            <a:pPr marL="1219200" lvl="1" indent="-406400" algn="l" rtl="0">
              <a:lnSpc>
                <a:spcPct val="100000"/>
              </a:lnSpc>
              <a:spcBef>
                <a:spcPts val="1000"/>
              </a:spcBef>
              <a:spcAft>
                <a:spcPts val="0"/>
              </a:spcAft>
              <a:buSzPts val="1600"/>
              <a:buFont typeface="Calibri"/>
              <a:buChar char="○"/>
            </a:pPr>
            <a:r>
              <a:rPr lang="en-US" sz="1600" dirty="0"/>
              <a:t>Age 16-33: $400 (half) or $675 (full)</a:t>
            </a:r>
            <a:endParaRPr sz="1600" dirty="0"/>
          </a:p>
          <a:p>
            <a:pPr marL="1219200" lvl="1" indent="-406400" algn="l" rtl="0">
              <a:lnSpc>
                <a:spcPct val="100000"/>
              </a:lnSpc>
              <a:spcBef>
                <a:spcPts val="1000"/>
              </a:spcBef>
              <a:spcAft>
                <a:spcPts val="0"/>
              </a:spcAft>
              <a:buSzPts val="1600"/>
              <a:buFont typeface="Calibri"/>
              <a:buChar char="○"/>
            </a:pPr>
            <a:r>
              <a:rPr lang="en-US" sz="1600" dirty="0"/>
              <a:t>Age 34+: $700 (half) or $1200 (full)</a:t>
            </a:r>
            <a:endParaRPr sz="1600" dirty="0"/>
          </a:p>
          <a:p>
            <a:pPr marL="457200" lvl="0" indent="-330200" algn="l" rtl="0">
              <a:lnSpc>
                <a:spcPct val="100000"/>
              </a:lnSpc>
              <a:spcBef>
                <a:spcPts val="1000"/>
              </a:spcBef>
              <a:spcAft>
                <a:spcPts val="0"/>
              </a:spcAft>
              <a:buSzPts val="1600"/>
              <a:buFont typeface="Calibri"/>
              <a:buChar char="●"/>
            </a:pPr>
            <a:r>
              <a:rPr lang="en-US" sz="1600" b="1" dirty="0">
                <a:highlight>
                  <a:srgbClr val="FFFF00"/>
                </a:highlight>
              </a:rPr>
              <a:t>Special Needs &amp; Disabilities Challenge is looking for JST (staff)</a:t>
            </a:r>
          </a:p>
          <a:p>
            <a:pPr marL="457200" lvl="0" indent="-330200" algn="l" rtl="0">
              <a:lnSpc>
                <a:spcPct val="100000"/>
              </a:lnSpc>
              <a:spcBef>
                <a:spcPts val="1000"/>
              </a:spcBef>
              <a:spcAft>
                <a:spcPts val="0"/>
              </a:spcAft>
              <a:buSzPts val="1600"/>
              <a:buFont typeface="Calibri"/>
              <a:buChar char="●"/>
            </a:pPr>
            <a:r>
              <a:rPr lang="en-US" sz="1600" dirty="0"/>
              <a:t>Jamboree is committed to accessibility</a:t>
            </a:r>
            <a:endParaRPr sz="1600" dirty="0"/>
          </a:p>
          <a:p>
            <a:pPr marL="457200" lvl="0" indent="-330200" algn="l" rtl="0">
              <a:lnSpc>
                <a:spcPct val="100000"/>
              </a:lnSpc>
              <a:spcBef>
                <a:spcPts val="1000"/>
              </a:spcBef>
              <a:spcAft>
                <a:spcPts val="0"/>
              </a:spcAft>
              <a:buSzPts val="1600"/>
              <a:buChar char="●"/>
            </a:pPr>
            <a:r>
              <a:rPr lang="en-US" sz="1600" b="1" u="sng" dirty="0">
                <a:highlight>
                  <a:srgbClr val="FFFF00"/>
                </a:highlight>
              </a:rPr>
              <a:t>Jamboree.Scouting.org</a:t>
            </a:r>
            <a:endParaRPr sz="1600" b="1" u="sng" dirty="0">
              <a:highlight>
                <a:srgbClr val="FFFF00"/>
              </a:highlight>
            </a:endParaRPr>
          </a:p>
          <a:p>
            <a:pPr marL="0" lvl="0" indent="0" algn="l" rtl="0">
              <a:lnSpc>
                <a:spcPct val="100000"/>
              </a:lnSpc>
              <a:spcBef>
                <a:spcPts val="1000"/>
              </a:spcBef>
              <a:spcAft>
                <a:spcPts val="1000"/>
              </a:spcAft>
              <a:buSzPts val="1800"/>
              <a:buNone/>
            </a:pPr>
            <a:endParaRPr sz="1600" dirty="0"/>
          </a:p>
        </p:txBody>
      </p:sp>
      <p:pic>
        <p:nvPicPr>
          <p:cNvPr id="69" name="Google Shape;69;g14698cb820d_0_5" descr="Logo, company name&#10;&#10;Description automatically generated"/>
          <p:cNvPicPr preferRelativeResize="0"/>
          <p:nvPr/>
        </p:nvPicPr>
        <p:blipFill rotWithShape="1">
          <a:blip r:embed="rId3">
            <a:alphaModFix/>
          </a:blip>
          <a:srcRect/>
          <a:stretch/>
        </p:blipFill>
        <p:spPr>
          <a:xfrm>
            <a:off x="7013501" y="2883749"/>
            <a:ext cx="2050049" cy="2050049"/>
          </a:xfrm>
          <a:prstGeom prst="rect">
            <a:avLst/>
          </a:prstGeom>
          <a:noFill/>
          <a:ln>
            <a:noFill/>
          </a:ln>
        </p:spPr>
      </p:pic>
      <p:pic>
        <p:nvPicPr>
          <p:cNvPr id="70" name="Google Shape;70;g14698cb820d_0_5" descr="A group of men on a bicycle&#10;&#10;Description automatically generated with low confidence"/>
          <p:cNvPicPr preferRelativeResize="0"/>
          <p:nvPr/>
        </p:nvPicPr>
        <p:blipFill rotWithShape="1">
          <a:blip r:embed="rId4">
            <a:alphaModFix/>
          </a:blip>
          <a:srcRect/>
          <a:stretch/>
        </p:blipFill>
        <p:spPr>
          <a:xfrm>
            <a:off x="9192200" y="2885808"/>
            <a:ext cx="2999800" cy="2282771"/>
          </a:xfrm>
          <a:prstGeom prst="rect">
            <a:avLst/>
          </a:prstGeom>
          <a:noFill/>
          <a:ln>
            <a:noFill/>
          </a:ln>
        </p:spPr>
      </p:pic>
      <p:pic>
        <p:nvPicPr>
          <p:cNvPr id="71" name="Google Shape;71;g14698cb820d_0_5" descr="A group of people standing together&#10;&#10;Description automatically generated with low confidence"/>
          <p:cNvPicPr preferRelativeResize="0">
            <a:picLocks noGrp="1"/>
          </p:cNvPicPr>
          <p:nvPr>
            <p:ph type="pic" idx="2"/>
          </p:nvPr>
        </p:nvPicPr>
        <p:blipFill rotWithShape="1">
          <a:blip r:embed="rId5">
            <a:alphaModFix/>
          </a:blip>
          <a:srcRect/>
          <a:stretch/>
        </p:blipFill>
        <p:spPr>
          <a:xfrm>
            <a:off x="9192200" y="134567"/>
            <a:ext cx="2999800" cy="2749183"/>
          </a:xfrm>
          <a:prstGeom prst="rect">
            <a:avLst/>
          </a:prstGeom>
          <a:solidFill>
            <a:schemeClr val="lt2"/>
          </a:solidFill>
          <a:ln>
            <a:noFill/>
          </a:ln>
        </p:spPr>
      </p:pic>
      <p:pic>
        <p:nvPicPr>
          <p:cNvPr id="72" name="Google Shape;72;g14698cb820d_0_5" descr="A picture containing person, sky, outdoor, people&#10;&#10;Description automatically generated"/>
          <p:cNvPicPr preferRelativeResize="0"/>
          <p:nvPr/>
        </p:nvPicPr>
        <p:blipFill rotWithShape="1">
          <a:blip r:embed="rId6">
            <a:alphaModFix/>
          </a:blip>
          <a:srcRect/>
          <a:stretch/>
        </p:blipFill>
        <p:spPr>
          <a:xfrm>
            <a:off x="9192199" y="5041038"/>
            <a:ext cx="2999800" cy="1816962"/>
          </a:xfrm>
          <a:prstGeom prst="rect">
            <a:avLst/>
          </a:prstGeom>
          <a:noFill/>
          <a:ln>
            <a:noFill/>
          </a:ln>
        </p:spPr>
      </p:pic>
      <p:pic>
        <p:nvPicPr>
          <p:cNvPr id="73" name="Google Shape;73;g14698cb820d_0_5" descr="A group of people in a raft&#10;&#10;Description automatically generated with medium confidence"/>
          <p:cNvPicPr preferRelativeResize="0"/>
          <p:nvPr/>
        </p:nvPicPr>
        <p:blipFill rotWithShape="1">
          <a:blip r:embed="rId7">
            <a:alphaModFix/>
          </a:blip>
          <a:srcRect/>
          <a:stretch/>
        </p:blipFill>
        <p:spPr>
          <a:xfrm>
            <a:off x="5982682" y="5041048"/>
            <a:ext cx="3209518" cy="1816950"/>
          </a:xfrm>
          <a:prstGeom prst="rect">
            <a:avLst/>
          </a:prstGeom>
          <a:noFill/>
          <a:ln>
            <a:noFill/>
          </a:ln>
        </p:spPr>
      </p:pic>
    </p:spTree>
  </p:cSld>
  <p:clrMapOvr>
    <a:masterClrMapping/>
  </p:clrMapOvr>
</p:sld>
</file>

<file path=ppt/theme/theme1.xml><?xml version="1.0" encoding="utf-8"?>
<a:theme xmlns:a="http://schemas.openxmlformats.org/drawingml/2006/main" name="NSND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SNDC Theme" id="{475720CA-1808-4346-B886-EA0C0BA1CBF0}" vid="{B64DBD4A-42B9-4516-BC73-B06393B5A1D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SND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SNDC Theme" id="{475720CA-1808-4346-B886-EA0C0BA1CBF0}" vid="{B64DBD4A-42B9-4516-BC73-B06393B5A1D4}"/>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NSNDC Theme</Template>
  <TotalTime>466</TotalTime>
  <Words>6718</Words>
  <Application>Microsoft Office PowerPoint</Application>
  <PresentationFormat>Widescreen</PresentationFormat>
  <Paragraphs>477</Paragraphs>
  <Slides>35</Slides>
  <Notes>29</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35</vt:i4>
      </vt:variant>
    </vt:vector>
  </HeadingPairs>
  <TitlesOfParts>
    <vt:vector size="54" baseType="lpstr">
      <vt:lpstr>Arial</vt:lpstr>
      <vt:lpstr>Arial Black</vt:lpstr>
      <vt:lpstr>Calibri</vt:lpstr>
      <vt:lpstr>Comic Sans MS</vt:lpstr>
      <vt:lpstr>Franklin Gothic Book</vt:lpstr>
      <vt:lpstr>Franklin Gothic Medium</vt:lpstr>
      <vt:lpstr>HCo Ideal Sans SSm</vt:lpstr>
      <vt:lpstr>Helvetica Neue</vt:lpstr>
      <vt:lpstr>inherit</vt:lpstr>
      <vt:lpstr>Open Sans</vt:lpstr>
      <vt:lpstr>Proxima Nova Regular</vt:lpstr>
      <vt:lpstr>Proxima Nova Semi Bold</vt:lpstr>
      <vt:lpstr>Roboto</vt:lpstr>
      <vt:lpstr>Roboto Slab</vt:lpstr>
      <vt:lpstr>Times New Roman</vt:lpstr>
      <vt:lpstr>NSNDC Theme</vt:lpstr>
      <vt:lpstr>Custom Design</vt:lpstr>
      <vt:lpstr>1_NSNDC Theme</vt:lpstr>
      <vt:lpstr>1_Custom Design</vt:lpstr>
      <vt:lpstr>Special Needs and Disabilities Roundtable  Will begin at 6:30pm Central Time</vt:lpstr>
      <vt:lpstr>Special Needs and Disabilities Roundtable  May 22, 2023</vt:lpstr>
      <vt:lpstr>Homesickness</vt:lpstr>
      <vt:lpstr>Homesickness Risk Factors</vt:lpstr>
      <vt:lpstr>Helpful Pre-Camp and Camp Strategies</vt:lpstr>
      <vt:lpstr>Additional Steps Once at Camp</vt:lpstr>
      <vt:lpstr>Additional Information</vt:lpstr>
      <vt:lpstr>PowerPoint Presentation</vt:lpstr>
      <vt:lpstr>2023 National Jamboree Quick Facts</vt:lpstr>
      <vt:lpstr>Inclusion Toolbox for Specials Needs &amp; Disabilities</vt:lpstr>
      <vt:lpstr>LEARNING OPPORTUNITIES</vt:lpstr>
      <vt:lpstr>June 25 - July 1 Zia Experience and Adaptive Special Needs Conference @     Philmont  July 19 - July 28 National Jamboree  “Tent of Possibilities” September 27 - October 1  National Outdoor Conference National BSA Special Needs Accessible Camps (w/ National Properties Strategic Analysis Committee) Disabilities Awareness in Scouts BSA Camps Building an Outdoor Program for the Intellectually Disabled Scout Creating a Blueprint for an Exceptional Camp Program for the Challenged Scout Using the Inclusion Toolbox Supporting Mental Health in Scouting   </vt:lpstr>
      <vt:lpstr>PowerPoint Presentation</vt:lpstr>
      <vt:lpstr>PowerPoint Presentation</vt:lpstr>
      <vt:lpstr>PowerPoint Presentation</vt:lpstr>
      <vt:lpstr>M.E.S.H in Scouting</vt:lpstr>
      <vt:lpstr>PowerPoint Presentation</vt:lpstr>
      <vt:lpstr>What is Mental Health?</vt:lpstr>
      <vt:lpstr>Mental Health Concerns</vt:lpstr>
      <vt:lpstr>How To Improve Mental Health</vt:lpstr>
      <vt:lpstr>What is Emotional Health?</vt:lpstr>
      <vt:lpstr>Emotional Health Checklist</vt:lpstr>
      <vt:lpstr>What is Social Health?</vt:lpstr>
      <vt:lpstr>How to work on Social Health</vt:lpstr>
      <vt:lpstr>Warning Signs for Younger Children</vt:lpstr>
      <vt:lpstr>Warning Signs for Teens </vt:lpstr>
      <vt:lpstr>Do NOT Make Assumptions</vt:lpstr>
      <vt:lpstr>How to Respond</vt:lpstr>
      <vt:lpstr>What Can We Do To Help at Camp?</vt:lpstr>
      <vt:lpstr>Tips for Camps</vt:lpstr>
      <vt:lpstr>NCAP RP-551 Mental, Emotional and Social Health Support</vt:lpstr>
      <vt:lpstr>Self Care</vt:lpstr>
      <vt:lpstr>Nap on Safely</vt:lpstr>
      <vt:lpstr>Resources</vt:lpstr>
      <vt:lpstr>NEXT NSNDC ROUNDTABLE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Summer Camp for Scouts with Special Needs</dc:title>
  <dc:creator>Alyssa Hightower</dc:creator>
  <cp:lastModifiedBy>Garfield Murden</cp:lastModifiedBy>
  <cp:revision>10</cp:revision>
  <dcterms:created xsi:type="dcterms:W3CDTF">2021-04-03T23:25:07Z</dcterms:created>
  <dcterms:modified xsi:type="dcterms:W3CDTF">2023-05-25T21:39:55Z</dcterms:modified>
</cp:coreProperties>
</file>