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73.jpg" ContentType="image/png"/>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 id="2147483683" r:id="rId4"/>
  </p:sldMasterIdLst>
  <p:notesMasterIdLst>
    <p:notesMasterId r:id="rId32"/>
  </p:notesMasterIdLst>
  <p:sldIdLst>
    <p:sldId id="284" r:id="rId5"/>
    <p:sldId id="340" r:id="rId6"/>
    <p:sldId id="341" r:id="rId7"/>
    <p:sldId id="257" r:id="rId8"/>
    <p:sldId id="342" r:id="rId9"/>
    <p:sldId id="259" r:id="rId10"/>
    <p:sldId id="260" r:id="rId11"/>
    <p:sldId id="261" r:id="rId12"/>
    <p:sldId id="262" r:id="rId13"/>
    <p:sldId id="263" r:id="rId14"/>
    <p:sldId id="264" r:id="rId15"/>
    <p:sldId id="343" r:id="rId16"/>
    <p:sldId id="344" r:id="rId17"/>
    <p:sldId id="345" r:id="rId18"/>
    <p:sldId id="271" r:id="rId19"/>
    <p:sldId id="272" r:id="rId20"/>
    <p:sldId id="273" r:id="rId21"/>
    <p:sldId id="274" r:id="rId22"/>
    <p:sldId id="275" r:id="rId23"/>
    <p:sldId id="276" r:id="rId24"/>
    <p:sldId id="339" r:id="rId25"/>
    <p:sldId id="277" r:id="rId26"/>
    <p:sldId id="278" r:id="rId27"/>
    <p:sldId id="279" r:id="rId28"/>
    <p:sldId id="281" r:id="rId29"/>
    <p:sldId id="338" r:id="rId30"/>
    <p:sldId id="283" r:id="rId31"/>
  </p:sldIdLst>
  <p:sldSz cx="12192000" cy="6858000"/>
  <p:notesSz cx="6858000" cy="9144000"/>
  <p:embeddedFontLst>
    <p:embeddedFont>
      <p:font typeface="Avenir" panose="02000503020000020003" pitchFamily="2" charset="0"/>
      <p:regular r:id="rId33"/>
      <p: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erriweather Sans" pitchFamily="2" charset="77"/>
      <p:regular r:id="rId41"/>
      <p:bold r:id="rId42"/>
      <p:italic r:id="rId43"/>
      <p:boldItalic r:id="rId44"/>
    </p:embeddedFont>
    <p:embeddedFont>
      <p:font typeface="Montserrat" pitchFamily="2" charset="77"/>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Tw Cen MT" panose="020B0602020104020603" pitchFamily="34" charset="77"/>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Kraeutler" initials="" lastIdx="5" clrIdx="0"/>
  <p:cmAuthor id="1" name="Mitch Leff 2020"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A6"/>
    <a:srgbClr val="0F4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9FE38-060E-4011-890C-10DB1F32AC85}" v="7" dt="2022-12-14T00:40:39.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5"/>
    <p:restoredTop sz="94699"/>
  </p:normalViewPr>
  <p:slideViewPr>
    <p:cSldViewPr snapToGrid="0">
      <p:cViewPr varScale="1">
        <p:scale>
          <a:sx n="152" d="100"/>
          <a:sy n="152" d="100"/>
        </p:scale>
        <p:origin x="19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font" Target="fonts/font22.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cs typeface="Calibri" panose="020F050202020403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54" name="Google Shape;3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2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33" name="Google Shape;3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40fed7f5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4" name="Google Shape;384;g1840fed7f5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8d6131edd4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94" name="Google Shape;394;g18d6131edd4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8d6131edd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74" name="Google Shape;374;g18d6131edd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15" name="Google Shape;4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27" name="Google Shape;4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9" name="Google Shape;4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73" name="Google Shape;4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90" name="Google Shape;4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01" name="Google Shape;5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6131edd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64" name="Google Shape;364;g18d6131edd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02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16" name="Google Shape;5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27" name="Google Shape;5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37" name="Google Shape;5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63" name="Google Shape;5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FEC5-DDEB-430E-8CB3-7967F2F105FE}" type="slidenum">
              <a:rPr kumimoji="0" lang="en-US" sz="1200" b="0" i="0" u="none" strike="noStrike" kern="1200" cap="none" spc="0" normalizeH="0" baseline="0" noProof="0" smtClean="0">
                <a:ln>
                  <a:noFill/>
                </a:ln>
                <a:solidFill>
                  <a:prstClr val="black"/>
                </a:solidFill>
                <a:effectLst/>
                <a:uLnTx/>
                <a:uFillTx/>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a typeface="+mn-ea"/>
            </a:endParaRPr>
          </a:p>
        </p:txBody>
      </p:sp>
    </p:spTree>
    <p:extLst>
      <p:ext uri="{BB962C8B-B14F-4D97-AF65-F5344CB8AC3E}">
        <p14:creationId xmlns:p14="http://schemas.microsoft.com/office/powerpoint/2010/main" val="330204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84" name="Google Shape;5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panose="020F0502020204030204" pitchFamily="34" charset="0"/>
              <a:cs typeface="Calibri" panose="020F0502020204030204" pitchFamily="34" charset="0"/>
              <a:sym typeface="Calibri"/>
            </a:endParaRPr>
          </a:p>
        </p:txBody>
      </p:sp>
      <p:sp>
        <p:nvSpPr>
          <p:cNvPr id="264" name="Google Shape;2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ea typeface="Calibri"/>
                <a:sym typeface="Calibri"/>
              </a:rPr>
              <a:t>7</a:t>
            </a:fld>
            <a:endParaRPr sz="1200" b="0" i="0" u="none" strike="noStrike" cap="none" dirty="0">
              <a:solidFill>
                <a:srgbClr val="000000"/>
              </a:solidFill>
              <a:ea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6" name="Google Shape;2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5" name="Google Shape;2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5" name="Google Shape;3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pic>
        <p:nvPicPr>
          <p:cNvPr id="26" name="Google Shape;26;p3"/>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8738936" y="6231812"/>
            <a:ext cx="3826869" cy="522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3600"/>
              <a:buFont typeface="Avenir"/>
              <a:buNone/>
              <a:defRPr sz="36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8" name="Google Shape;108;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4" name="Google Shape;11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15" name="Google Shape;11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6" name="Google Shape;11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7" name="Google Shape;11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0" name="Google Shape;12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1" name="Google Shape;12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2" name="Google Shape;1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3" name="Google Shape;1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4" name="Google Shape;1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7" name="Google Shape;127;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8" name="Google Shape;1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9" name="Google Shape;1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0" name="Google Shape;1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3600"/>
              <a:buFont typeface="Avenir"/>
              <a:buNone/>
              <a:defRPr sz="36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3" name="Google Shape;1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4" name="Google Shape;1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5" name="Google Shape;1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4" name="Google Shape;144;p23"/>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45" name="Google Shape;145;p2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46" name="Google Shape;146;p2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47" name="Google Shape;147;p2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2928966"/>
            <a:ext cx="10515600" cy="163350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24"/>
          <p:cNvSpPr txBox="1">
            <a:spLocks noGrp="1"/>
          </p:cNvSpPr>
          <p:nvPr>
            <p:ph type="ctrTitle"/>
          </p:nvPr>
        </p:nvSpPr>
        <p:spPr>
          <a:xfrm>
            <a:off x="914400" y="2130429"/>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venir"/>
              <a:buNone/>
              <a:defRPr sz="40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0" name="Google Shape;150;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Calibri" panose="020F0502020204030204" pitchFamily="34" charset="0"/>
                <a:cs typeface="Calibri" panose="020F0502020204030204" pitchFamily="34" charset="0"/>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151" name="Google Shape;151;p2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2" name="Google Shape;152;p2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3" name="Google Shape;153;p2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6" name="Google Shape;156;p2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latin typeface="Calibri" panose="020F0502020204030204" pitchFamily="34" charset="0"/>
                <a:cs typeface="Calibri" panose="020F0502020204030204" pitchFamily="34" charset="0"/>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157" name="Google Shape;157;p2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8" name="Google Shape;158;p2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9" name="Google Shape;159;p2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venir"/>
              <a:buNone/>
              <a:defRPr sz="40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2" name="Google Shape;162;p26"/>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Calibri" panose="020F0502020204030204" pitchFamily="34" charset="0"/>
                <a:cs typeface="Calibri" panose="020F0502020204030204" pitchFamily="34" charset="0"/>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163" name="Google Shape;163;p26"/>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Calibri" panose="020F0502020204030204" pitchFamily="34" charset="0"/>
                <a:cs typeface="Calibri" panose="020F0502020204030204" pitchFamily="34" charset="0"/>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164" name="Google Shape;164;p2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65" name="Google Shape;165;p2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66" name="Google Shape;166;p2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venir"/>
              <a:buNone/>
              <a:defRPr sz="40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9" name="Google Shape;169;p27"/>
          <p:cNvSpPr txBox="1">
            <a:spLocks noGrp="1"/>
          </p:cNvSpPr>
          <p:nvPr>
            <p:ph type="body" idx="1"/>
          </p:nvPr>
        </p:nvSpPr>
        <p:spPr>
          <a:xfrm>
            <a:off x="609600" y="1535114"/>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170" name="Google Shape;170;p2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panose="020F0502020204030204" pitchFamily="34" charset="0"/>
                <a:cs typeface="Calibri" panose="020F05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171" name="Google Shape;171;p27"/>
          <p:cNvSpPr txBox="1">
            <a:spLocks noGrp="1"/>
          </p:cNvSpPr>
          <p:nvPr>
            <p:ph type="body" idx="3"/>
          </p:nvPr>
        </p:nvSpPr>
        <p:spPr>
          <a:xfrm>
            <a:off x="6193373" y="1535114"/>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172" name="Google Shape;172;p27"/>
          <p:cNvSpPr txBox="1">
            <a:spLocks noGrp="1"/>
          </p:cNvSpPr>
          <p:nvPr>
            <p:ph type="body" idx="4"/>
          </p:nvPr>
        </p:nvSpPr>
        <p:spPr>
          <a:xfrm>
            <a:off x="6193373"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panose="020F0502020204030204" pitchFamily="34" charset="0"/>
                <a:cs typeface="Calibri" panose="020F05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173" name="Google Shape;173;p2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4" name="Google Shape;174;p2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5" name="Google Shape;175;p2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venir"/>
              <a:buNone/>
              <a:defRPr b="1">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8" name="Google Shape;178;p2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9" name="Google Shape;179;p2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80" name="Google Shape;180;p2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p2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83" name="Google Shape;183;p2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84" name="Google Shape;184;p2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609606" y="273050"/>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venir"/>
              <a:buNone/>
              <a:defRPr sz="2000" b="1">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7" name="Google Shape;187;p30"/>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Calibri" panose="020F0502020204030204" pitchFamily="34" charset="0"/>
                <a:cs typeface="Calibri" panose="020F0502020204030204" pitchFamily="34" charset="0"/>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188" name="Google Shape;188;p30"/>
          <p:cNvSpPr txBox="1">
            <a:spLocks noGrp="1"/>
          </p:cNvSpPr>
          <p:nvPr>
            <p:ph type="body" idx="2"/>
          </p:nvPr>
        </p:nvSpPr>
        <p:spPr>
          <a:xfrm>
            <a:off x="609606"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Calibri" panose="020F0502020204030204" pitchFamily="34" charset="0"/>
                <a:cs typeface="Calibri" panose="020F0502020204030204" pitchFamily="34" charset="0"/>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189" name="Google Shape;189;p3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0" name="Google Shape;190;p3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1" name="Google Shape;191;p3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2389717" y="4800602"/>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4" name="Google Shape;194;p31"/>
          <p:cNvSpPr>
            <a:spLocks noGrp="1"/>
          </p:cNvSpPr>
          <p:nvPr>
            <p:ph type="pic" idx="2"/>
          </p:nvPr>
        </p:nvSpPr>
        <p:spPr>
          <a:xfrm>
            <a:off x="2389717" y="612775"/>
            <a:ext cx="7315200" cy="4114800"/>
          </a:xfrm>
          <a:prstGeom prst="rect">
            <a:avLst/>
          </a:prstGeom>
          <a:noFill/>
          <a:ln>
            <a:noFill/>
          </a:ln>
        </p:spPr>
      </p:sp>
      <p:sp>
        <p:nvSpPr>
          <p:cNvPr id="195" name="Google Shape;195;p31"/>
          <p:cNvSpPr txBox="1">
            <a:spLocks noGrp="1"/>
          </p:cNvSpPr>
          <p:nvPr>
            <p:ph type="body" idx="1"/>
          </p:nvPr>
        </p:nvSpPr>
        <p:spPr>
          <a:xfrm>
            <a:off x="2389717" y="5367340"/>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Calibri" panose="020F0502020204030204" pitchFamily="34" charset="0"/>
                <a:cs typeface="Calibri" panose="020F0502020204030204" pitchFamily="34" charset="0"/>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196" name="Google Shape;196;p3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7" name="Google Shape;197;p3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8" name="Google Shape;198;p3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1" name="Google Shape;201;p32"/>
          <p:cNvSpPr txBox="1">
            <a:spLocks noGrp="1"/>
          </p:cNvSpPr>
          <p:nvPr>
            <p:ph type="body" idx="1"/>
          </p:nvPr>
        </p:nvSpPr>
        <p:spPr>
          <a:xfrm rot="5400000">
            <a:off x="3833019" y="-1623216"/>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02" name="Google Shape;202;p3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3" name="Google Shape;203;p3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4" name="Google Shape;204;p3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rot="5400000">
            <a:off x="7285038" y="1828804"/>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7" name="Google Shape;207;p33"/>
          <p:cNvSpPr txBox="1">
            <a:spLocks noGrp="1"/>
          </p:cNvSpPr>
          <p:nvPr>
            <p:ph type="body" idx="1"/>
          </p:nvPr>
        </p:nvSpPr>
        <p:spPr>
          <a:xfrm rot="5400000">
            <a:off x="1697038" y="-812796"/>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08" name="Google Shape;208;p3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9" name="Google Shape;209;p3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10" name="Google Shape;210;p3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ontentPage">
  <p:cSld name="3_ContentPage">
    <p:spTree>
      <p:nvGrpSpPr>
        <p:cNvPr id="1" name="Shape 211"/>
        <p:cNvGrpSpPr/>
        <p:nvPr/>
      </p:nvGrpSpPr>
      <p:grpSpPr>
        <a:xfrm>
          <a:off x="0" y="0"/>
          <a:ext cx="0" cy="0"/>
          <a:chOff x="0" y="0"/>
          <a:chExt cx="0" cy="0"/>
        </a:xfrm>
      </p:grpSpPr>
      <p:pic>
        <p:nvPicPr>
          <p:cNvPr id="212" name="Google Shape;212;p34" descr="C+M_ContentBack01.jpg"/>
          <p:cNvPicPr preferRelativeResize="0"/>
          <p:nvPr/>
        </p:nvPicPr>
        <p:blipFill rotWithShape="1">
          <a:blip r:embed="rId2">
            <a:alphaModFix/>
          </a:blip>
          <a:srcRect/>
          <a:stretch/>
        </p:blipFill>
        <p:spPr>
          <a:xfrm>
            <a:off x="0" y="1"/>
            <a:ext cx="12192000" cy="6857143"/>
          </a:xfrm>
          <a:prstGeom prst="rect">
            <a:avLst/>
          </a:prstGeom>
          <a:noFill/>
          <a:ln>
            <a:noFill/>
          </a:ln>
        </p:spPr>
      </p:pic>
      <p:sp>
        <p:nvSpPr>
          <p:cNvPr id="213" name="Google Shape;213;p34"/>
          <p:cNvSpPr txBox="1">
            <a:spLocks noGrp="1"/>
          </p:cNvSpPr>
          <p:nvPr>
            <p:ph type="body" idx="1"/>
          </p:nvPr>
        </p:nvSpPr>
        <p:spPr>
          <a:xfrm>
            <a:off x="952500" y="1485901"/>
            <a:ext cx="10972800" cy="4914901"/>
          </a:xfrm>
          <a:prstGeom prst="rect">
            <a:avLst/>
          </a:prstGeom>
          <a:noFill/>
          <a:ln>
            <a:noFill/>
          </a:ln>
        </p:spPr>
        <p:txBody>
          <a:bodyPr spcFirstLastPara="1" wrap="square" lIns="91425" tIns="0" rIns="91425" bIns="45700" anchor="t" anchorCtr="0">
            <a:normAutofit/>
          </a:bodyPr>
          <a:lstStyle>
            <a:lvl1pPr marL="457200" marR="0" lvl="0" indent="-228600" algn="l">
              <a:lnSpc>
                <a:spcPct val="117611"/>
              </a:lnSpc>
              <a:spcBef>
                <a:spcPts val="0"/>
              </a:spcBef>
              <a:spcAft>
                <a:spcPts val="0"/>
              </a:spcAft>
              <a:buClr>
                <a:srgbClr val="0091CE"/>
              </a:buClr>
              <a:buSzPts val="1800"/>
              <a:buFont typeface="Arial"/>
              <a:buNone/>
              <a:defRPr sz="1800" b="1" i="0" cap="none">
                <a:solidFill>
                  <a:srgbClr val="0091CE"/>
                </a:solidFill>
                <a:latin typeface="Arial"/>
                <a:ea typeface="Arial"/>
                <a:cs typeface="Arial"/>
                <a:sym typeface="Arial"/>
              </a:defRPr>
            </a:lvl1pPr>
            <a:lvl2pPr marL="914400" lvl="1" indent="-342900" algn="l">
              <a:lnSpc>
                <a:spcPct val="122500"/>
              </a:lnSpc>
              <a:spcBef>
                <a:spcPts val="756"/>
              </a:spcBef>
              <a:spcAft>
                <a:spcPts val="0"/>
              </a:spcAft>
              <a:buClr>
                <a:srgbClr val="0091CE"/>
              </a:buClr>
              <a:buSzPts val="1800"/>
              <a:buFont typeface="Merriweather Sans"/>
              <a:buChar char="+"/>
              <a:defRPr sz="1800">
                <a:latin typeface="Arial"/>
                <a:ea typeface="Arial"/>
                <a:cs typeface="Arial"/>
                <a:sym typeface="Arial"/>
              </a:defRPr>
            </a:lvl2pPr>
            <a:lvl3pPr marL="1371600" lvl="2" indent="-323850" algn="l">
              <a:lnSpc>
                <a:spcPct val="147000"/>
              </a:lnSpc>
              <a:spcBef>
                <a:spcPts val="756"/>
              </a:spcBef>
              <a:spcAft>
                <a:spcPts val="0"/>
              </a:spcAft>
              <a:buClr>
                <a:srgbClr val="A5A5A5"/>
              </a:buClr>
              <a:buSzPts val="1500"/>
              <a:buFont typeface="Arial"/>
              <a:buChar char="•"/>
              <a:defRPr sz="1500">
                <a:latin typeface="Arial"/>
                <a:ea typeface="Arial"/>
                <a:cs typeface="Arial"/>
                <a:sym typeface="Arial"/>
              </a:defRPr>
            </a:lvl3pPr>
            <a:lvl4pPr marL="1828800" lvl="3" indent="-323850" algn="l">
              <a:lnSpc>
                <a:spcPct val="147000"/>
              </a:lnSpc>
              <a:spcBef>
                <a:spcPts val="756"/>
              </a:spcBef>
              <a:spcAft>
                <a:spcPts val="0"/>
              </a:spcAft>
              <a:buClr>
                <a:srgbClr val="A5A5A5"/>
              </a:buClr>
              <a:buSzPts val="1500"/>
              <a:buFont typeface="Arial"/>
              <a:buChar char="•"/>
              <a:defRPr sz="1500">
                <a:latin typeface="Arial"/>
                <a:ea typeface="Arial"/>
                <a:cs typeface="Arial"/>
                <a:sym typeface="Arial"/>
              </a:defRPr>
            </a:lvl4pPr>
            <a:lvl5pPr marL="2286000" lvl="4" indent="-323850" algn="l">
              <a:lnSpc>
                <a:spcPct val="147000"/>
              </a:lnSpc>
              <a:spcBef>
                <a:spcPts val="756"/>
              </a:spcBef>
              <a:spcAft>
                <a:spcPts val="0"/>
              </a:spcAft>
              <a:buClr>
                <a:srgbClr val="A5A5A5"/>
              </a:buClr>
              <a:buSzPts val="1500"/>
              <a:buFont typeface="Arial"/>
              <a:buChar char="•"/>
              <a:defRPr sz="1500">
                <a:latin typeface="Arial"/>
                <a:ea typeface="Arial"/>
                <a:cs typeface="Arial"/>
                <a:sym typeface="Arial"/>
              </a:defRPr>
            </a:lvl5pPr>
            <a:lvl6pPr marL="2743200" lvl="5" indent="-292100" algn="l">
              <a:spcBef>
                <a:spcPts val="756"/>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214" name="Google Shape;214;p34"/>
          <p:cNvSpPr txBox="1">
            <a:spLocks noGrp="1"/>
          </p:cNvSpPr>
          <p:nvPr>
            <p:ph type="title"/>
          </p:nvPr>
        </p:nvSpPr>
        <p:spPr>
          <a:xfrm>
            <a:off x="952500" y="0"/>
            <a:ext cx="10972800" cy="1143000"/>
          </a:xfrm>
          <a:prstGeom prst="rect">
            <a:avLst/>
          </a:prstGeom>
          <a:noFill/>
          <a:ln>
            <a:noFill/>
          </a:ln>
        </p:spPr>
        <p:txBody>
          <a:bodyPr spcFirstLastPara="1" wrap="square" lIns="57600" tIns="28800" rIns="57600" bIns="28800" anchor="ctr" anchorCtr="0">
            <a:normAutofit/>
          </a:bodyPr>
          <a:lstStyle>
            <a:lvl1pPr lvl="0" algn="l">
              <a:spcBef>
                <a:spcPts val="0"/>
              </a:spcBef>
              <a:spcAft>
                <a:spcPts val="0"/>
              </a:spcAft>
              <a:buClr>
                <a:schemeClr val="lt1"/>
              </a:buClr>
              <a:buSzPts val="2100"/>
              <a:buFont typeface="Arial"/>
              <a:buNone/>
              <a:defRPr sz="21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4"/>
          <p:cNvSpPr txBox="1"/>
          <p:nvPr/>
        </p:nvSpPr>
        <p:spPr>
          <a:xfrm>
            <a:off x="10325100" y="6535952"/>
            <a:ext cx="1600200" cy="181281"/>
          </a:xfrm>
          <a:prstGeom prst="rect">
            <a:avLst/>
          </a:prstGeom>
          <a:noFill/>
          <a:ln>
            <a:noFill/>
          </a:ln>
        </p:spPr>
        <p:txBody>
          <a:bodyPr spcFirstLastPara="1" wrap="square" lIns="57600" tIns="28800" rIns="57600" bIns="28800" anchor="t" anchorCtr="0">
            <a:spAutoFit/>
          </a:bodyPr>
          <a:lstStyle/>
          <a:p>
            <a:pPr marL="0" marR="0" lvl="0" indent="0" algn="r" rtl="0">
              <a:spcBef>
                <a:spcPts val="0"/>
              </a:spcBef>
              <a:spcAft>
                <a:spcPts val="0"/>
              </a:spcAft>
              <a:buNone/>
            </a:pPr>
            <a:fld id="{00000000-1234-1234-1234-123412341234}" type="slidenum">
              <a:rPr lang="en-US" sz="800" b="1" i="0">
                <a:solidFill>
                  <a:schemeClr val="dk1"/>
                </a:solidFill>
                <a:latin typeface="Arial"/>
                <a:ea typeface="Arial"/>
                <a:cs typeface="Arial"/>
                <a:sym typeface="Arial"/>
              </a:rPr>
              <a:t>‹#›</a:t>
            </a:fld>
            <a:endParaRPr sz="800" b="1" i="0">
              <a:solidFill>
                <a:schemeClr val="dk1"/>
              </a:solidFill>
              <a:latin typeface="Arial"/>
              <a:ea typeface="Arial"/>
              <a:cs typeface="Arial"/>
              <a:sym typeface="Arial"/>
            </a:endParaRPr>
          </a:p>
        </p:txBody>
      </p:sp>
      <p:sp>
        <p:nvSpPr>
          <p:cNvPr id="216" name="Google Shape;216;p34"/>
          <p:cNvSpPr txBox="1">
            <a:spLocks noGrp="1"/>
          </p:cNvSpPr>
          <p:nvPr>
            <p:ph type="body" idx="2"/>
          </p:nvPr>
        </p:nvSpPr>
        <p:spPr>
          <a:xfrm>
            <a:off x="6438900" y="5600701"/>
            <a:ext cx="5486400" cy="640556"/>
          </a:xfrm>
          <a:prstGeom prst="rect">
            <a:avLst/>
          </a:prstGeom>
          <a:noFill/>
          <a:ln>
            <a:noFill/>
          </a:ln>
        </p:spPr>
        <p:txBody>
          <a:bodyPr spcFirstLastPara="1" wrap="square" lIns="91425" tIns="45700" rIns="91425" bIns="45700" anchor="b" anchorCtr="0">
            <a:normAutofit/>
          </a:bodyPr>
          <a:lstStyle>
            <a:lvl1pPr marL="457200" lvl="0" indent="-228600" algn="r">
              <a:spcBef>
                <a:spcPts val="0"/>
              </a:spcBef>
              <a:spcAft>
                <a:spcPts val="0"/>
              </a:spcAft>
              <a:buClr>
                <a:srgbClr val="A5A5A5"/>
              </a:buClr>
              <a:buSzPts val="900"/>
              <a:buNone/>
              <a:defRPr sz="900" b="0" i="0" cap="none">
                <a:solidFill>
                  <a:srgbClr val="A5A5A5"/>
                </a:solidFill>
                <a:latin typeface="Arial"/>
                <a:ea typeface="Arial"/>
                <a:cs typeface="Arial"/>
                <a:sym typeface="Arial"/>
              </a:defRPr>
            </a:lvl1pPr>
            <a:lvl2pPr marL="914400" lvl="1" indent="-228600" algn="l">
              <a:spcBef>
                <a:spcPts val="260"/>
              </a:spcBef>
              <a:spcAft>
                <a:spcPts val="0"/>
              </a:spcAft>
              <a:buClr>
                <a:schemeClr val="dk1"/>
              </a:buClr>
              <a:buSzPts val="1300"/>
              <a:buNone/>
              <a:defRPr sz="1300" b="1"/>
            </a:lvl2pPr>
            <a:lvl3pPr marL="1371600" lvl="2" indent="-228600" algn="l">
              <a:spcBef>
                <a:spcPts val="220"/>
              </a:spcBef>
              <a:spcAft>
                <a:spcPts val="0"/>
              </a:spcAft>
              <a:buClr>
                <a:schemeClr val="dk1"/>
              </a:buClr>
              <a:buSzPts val="1100"/>
              <a:buNone/>
              <a:defRPr sz="1100" b="1"/>
            </a:lvl3pPr>
            <a:lvl4pPr marL="1828800" lvl="3" indent="-228600" algn="l">
              <a:spcBef>
                <a:spcPts val="200"/>
              </a:spcBef>
              <a:spcAft>
                <a:spcPts val="0"/>
              </a:spcAft>
              <a:buClr>
                <a:schemeClr val="dk1"/>
              </a:buClr>
              <a:buSzPts val="1000"/>
              <a:buNone/>
              <a:defRPr sz="1000" b="1"/>
            </a:lvl4pPr>
            <a:lvl5pPr marL="2286000" lvl="4" indent="-228600" algn="l">
              <a:spcBef>
                <a:spcPts val="200"/>
              </a:spcBef>
              <a:spcAft>
                <a:spcPts val="0"/>
              </a:spcAft>
              <a:buClr>
                <a:schemeClr val="dk1"/>
              </a:buClr>
              <a:buSzPts val="1000"/>
              <a:buNone/>
              <a:defRPr sz="1000" b="1"/>
            </a:lvl5pPr>
            <a:lvl6pPr marL="2743200" lvl="5" indent="-228600" algn="l">
              <a:spcBef>
                <a:spcPts val="200"/>
              </a:spcBef>
              <a:spcAft>
                <a:spcPts val="0"/>
              </a:spcAft>
              <a:buClr>
                <a:schemeClr val="dk1"/>
              </a:buClr>
              <a:buSzPts val="1000"/>
              <a:buNone/>
              <a:defRPr sz="1000" b="1"/>
            </a:lvl6pPr>
            <a:lvl7pPr marL="3200400" lvl="6" indent="-228600" algn="l">
              <a:spcBef>
                <a:spcPts val="200"/>
              </a:spcBef>
              <a:spcAft>
                <a:spcPts val="0"/>
              </a:spcAft>
              <a:buClr>
                <a:schemeClr val="dk1"/>
              </a:buClr>
              <a:buSzPts val="1000"/>
              <a:buNone/>
              <a:defRPr sz="1000" b="1"/>
            </a:lvl7pPr>
            <a:lvl8pPr marL="3657600" lvl="7" indent="-228600" algn="l">
              <a:spcBef>
                <a:spcPts val="200"/>
              </a:spcBef>
              <a:spcAft>
                <a:spcPts val="0"/>
              </a:spcAft>
              <a:buClr>
                <a:schemeClr val="dk1"/>
              </a:buClr>
              <a:buSzPts val="1000"/>
              <a:buNone/>
              <a:defRPr sz="1000" b="1"/>
            </a:lvl8pPr>
            <a:lvl9pPr marL="4114800" lvl="8" indent="-228600" algn="l">
              <a:spcBef>
                <a:spcPts val="200"/>
              </a:spcBef>
              <a:spcAft>
                <a:spcPts val="0"/>
              </a:spcAft>
              <a:buClr>
                <a:schemeClr val="dk1"/>
              </a:buClr>
              <a:buSzPts val="1000"/>
              <a:buNone/>
              <a:defRPr sz="1000" b="1"/>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SectionDivider_BoldGrad">
  <p:cSld name="5_SectionDivider_BoldGrad">
    <p:spTree>
      <p:nvGrpSpPr>
        <p:cNvPr id="1" name="Shape 217"/>
        <p:cNvGrpSpPr/>
        <p:nvPr/>
      </p:nvGrpSpPr>
      <p:grpSpPr>
        <a:xfrm>
          <a:off x="0" y="0"/>
          <a:ext cx="0" cy="0"/>
          <a:chOff x="0" y="0"/>
          <a:chExt cx="0" cy="0"/>
        </a:xfrm>
      </p:grpSpPr>
      <p:pic>
        <p:nvPicPr>
          <p:cNvPr id="218" name="Google Shape;218;p35" descr="Untitled-1.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9" name="Google Shape;219;p35"/>
          <p:cNvSpPr txBox="1">
            <a:spLocks noGrp="1"/>
          </p:cNvSpPr>
          <p:nvPr>
            <p:ph type="title"/>
          </p:nvPr>
        </p:nvSpPr>
        <p:spPr>
          <a:xfrm>
            <a:off x="1123951" y="0"/>
            <a:ext cx="10972800" cy="6858000"/>
          </a:xfrm>
          <a:prstGeom prst="rect">
            <a:avLst/>
          </a:prstGeom>
          <a:noFill/>
          <a:ln>
            <a:noFill/>
          </a:ln>
        </p:spPr>
        <p:txBody>
          <a:bodyPr spcFirstLastPara="1" wrap="square" lIns="57600" tIns="28800" rIns="57600" bIns="28800" anchor="ctr" anchorCtr="0">
            <a:normAutofit/>
          </a:bodyPr>
          <a:lstStyle>
            <a:lvl1pPr lvl="0" algn="l">
              <a:spcBef>
                <a:spcPts val="0"/>
              </a:spcBef>
              <a:spcAft>
                <a:spcPts val="0"/>
              </a:spcAft>
              <a:buClr>
                <a:schemeClr val="lt1"/>
              </a:buClr>
              <a:buSzPts val="7600"/>
              <a:buFont typeface="Arial"/>
              <a:buNone/>
              <a:defRPr sz="76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16B5-7110-4A29-B4BD-2B3493FC3C3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120DD69-C18C-4E5D-A25F-A7C7CE8EC2DF}"/>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1139D8-043B-4288-8462-7332E9E2E9F4}"/>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5" name="Footer Placeholder 4">
            <a:extLst>
              <a:ext uri="{FF2B5EF4-FFF2-40B4-BE49-F238E27FC236}">
                <a16:creationId xmlns:a16="http://schemas.microsoft.com/office/drawing/2014/main" id="{0614D962-BD2F-4D49-8589-ECF9CD891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4350-57B7-44F2-8BC6-40C4274FE53C}"/>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579104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C17B-FDA1-449D-8C20-3B3A55E5B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3CFDA-E9C3-4DFB-974B-49E7C4D7BFC7}"/>
              </a:ext>
            </a:extLst>
          </p:cNvPr>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DBB925-EB62-4F72-933B-8114DEFE3B18}"/>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5" name="Footer Placeholder 4">
            <a:extLst>
              <a:ext uri="{FF2B5EF4-FFF2-40B4-BE49-F238E27FC236}">
                <a16:creationId xmlns:a16="http://schemas.microsoft.com/office/drawing/2014/main" id="{DD490417-F316-406C-A7F0-3C24AAFB1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31AA-735A-4932-B336-AA98B275A98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846696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D843-FF72-4024-B31E-2CCEDCF75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9028F-5DC4-4531-94D2-89C4568A9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0A3CF0D-560E-4060-AF73-3C0884B5858C}"/>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5" name="Footer Placeholder 4">
            <a:extLst>
              <a:ext uri="{FF2B5EF4-FFF2-40B4-BE49-F238E27FC236}">
                <a16:creationId xmlns:a16="http://schemas.microsoft.com/office/drawing/2014/main" id="{7A6C0C73-496C-4B05-B74C-703ACB4D8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9C1C-06A5-45B8-93C7-B47E1EC74A14}"/>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4728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A4C3-5802-43A6-850B-4C3B5DDDE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E6A82-41B6-4529-A99F-2A0FAADA87B9}"/>
              </a:ext>
            </a:extLst>
          </p:cNvPr>
          <p:cNvSpPr>
            <a:spLocks noGrp="1"/>
          </p:cNvSpPr>
          <p:nvPr>
            <p:ph sz="half" idx="1"/>
          </p:nvPr>
        </p:nvSpPr>
        <p:spPr>
          <a:xfrm>
            <a:off x="838200" y="1825625"/>
            <a:ext cx="51816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435B133-E531-4A9D-991A-AD6649129A9A}"/>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AD462DE-7857-4A2F-A896-D2504F06C610}"/>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6" name="Footer Placeholder 5">
            <a:extLst>
              <a:ext uri="{FF2B5EF4-FFF2-40B4-BE49-F238E27FC236}">
                <a16:creationId xmlns:a16="http://schemas.microsoft.com/office/drawing/2014/main" id="{5BE85BFA-186E-4B2A-AB3E-47BCC51DE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601EB-C0CD-4A56-9D64-90E107EE046D}"/>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288086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713-C649-4D88-86DE-8CFC5A982C8D}"/>
              </a:ext>
            </a:extLst>
          </p:cNvPr>
          <p:cNvSpPr>
            <a:spLocks noGrp="1"/>
          </p:cNvSpPr>
          <p:nvPr>
            <p:ph type="title"/>
          </p:nvPr>
        </p:nvSpPr>
        <p:spPr/>
        <p:txBody>
          <a:bodyPr>
            <a:normAutofit/>
          </a:bodyPr>
          <a:lstStyle>
            <a:lvl1pPr>
              <a:defRPr lang="en-US" sz="3600" b="1" kern="1200" dirty="0">
                <a:solidFill>
                  <a:prstClr val="black"/>
                </a:solidFill>
                <a:latin typeface="Calibri" panose="020F0502020204030204"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BF91148-BC01-4B15-BA01-4FD09B044A5D}"/>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4" name="Footer Placeholder 3">
            <a:extLst>
              <a:ext uri="{FF2B5EF4-FFF2-40B4-BE49-F238E27FC236}">
                <a16:creationId xmlns:a16="http://schemas.microsoft.com/office/drawing/2014/main" id="{FFBD5AAE-DFF3-4FF6-A453-CBC190A0B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840A0C-3DA6-4A9C-A6F2-011E9F2DD15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34226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CE43-45A8-4C76-8C54-3EAE30BEC1FD}"/>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3" name="Footer Placeholder 2">
            <a:extLst>
              <a:ext uri="{FF2B5EF4-FFF2-40B4-BE49-F238E27FC236}">
                <a16:creationId xmlns:a16="http://schemas.microsoft.com/office/drawing/2014/main" id="{44F2E3FD-D6E4-4E30-8DB9-1469A7A65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1E9CE-92BF-41EC-8BEF-57DA487828AE}"/>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093056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34601-0125-4FF0-8A5E-399631272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BDB52-7F76-48FD-A3B2-0AB49045B284}"/>
              </a:ext>
            </a:extLst>
          </p:cNvPr>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B64D0E-7EDA-4D4E-AA15-E309007ABFEC}"/>
              </a:ext>
            </a:extLst>
          </p:cNvPr>
          <p:cNvSpPr>
            <a:spLocks noGrp="1"/>
          </p:cNvSpPr>
          <p:nvPr>
            <p:ph type="dt" sz="half" idx="10"/>
          </p:nvPr>
        </p:nvSpPr>
        <p:spPr/>
        <p:txBody>
          <a:bodyPr/>
          <a:lstStyle/>
          <a:p>
            <a:fld id="{4B1C4CF0-E0E5-46E3-8AEF-EEFBFF0B3491}" type="datetimeFigureOut">
              <a:rPr lang="en-US" smtClean="0"/>
              <a:t>12/13/22</a:t>
            </a:fld>
            <a:endParaRPr lang="en-US"/>
          </a:p>
        </p:txBody>
      </p:sp>
      <p:sp>
        <p:nvSpPr>
          <p:cNvPr id="5" name="Footer Placeholder 4">
            <a:extLst>
              <a:ext uri="{FF2B5EF4-FFF2-40B4-BE49-F238E27FC236}">
                <a16:creationId xmlns:a16="http://schemas.microsoft.com/office/drawing/2014/main" id="{33CF9E9E-3063-4C12-B749-7838A010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4E934-4F2B-44C9-A8A1-C45E95F9D842}"/>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339199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prstClr val="black"/>
                </a:solidFill>
                <a:latin typeface="Calibri" panose="020F0502020204030204" pitchFamily="34" charset="0"/>
                <a:ea typeface="+mj-ea"/>
                <a:cs typeface="+mj-cs"/>
              </a:defRPr>
            </a:lvl1pPr>
          </a:lstStyle>
          <a:p>
            <a:r>
              <a:rPr lang="en-US" dirty="0"/>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12/13/22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56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C734E"/>
              </a:buClr>
              <a:buSzPts val="4000"/>
              <a:buFont typeface="Calibri"/>
              <a:buNone/>
              <a:defRPr sz="4000" b="1" cap="none">
                <a:solidFill>
                  <a:srgbClr val="6C734E"/>
                </a:solidFill>
                <a:latin typeface="Calibri" panose="020F0502020204030204" pitchFamily="34" charset="0"/>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10"/>
          <p:cNvSpPr>
            <a:spLocks noGrp="1"/>
          </p:cNvSpPr>
          <p:nvPr>
            <p:ph type="pic" idx="2"/>
          </p:nvPr>
        </p:nvSpPr>
        <p:spPr>
          <a:xfrm>
            <a:off x="5183188" y="987425"/>
            <a:ext cx="6172200" cy="4873625"/>
          </a:xfrm>
          <a:prstGeom prst="rect">
            <a:avLst/>
          </a:prstGeom>
          <a:noFill/>
          <a:ln>
            <a:noFill/>
          </a:ln>
        </p:spPr>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7" name="Google Shape;8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8" name="Google Shape;138;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venir"/>
                <a:ea typeface="Avenir"/>
                <a:cs typeface="Avenir"/>
                <a:sym typeface="Avenir"/>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9" name="Google Shape;139;p2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0" name="Google Shape;140;p2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1" name="Google Shape;141;p2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CE83-A23E-46F5-8B90-CA6DDA455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F4905-C50E-41DA-9DB3-9A0739385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B53A6A-DF2B-4732-B299-8702228DF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C4CF0-E0E5-46E3-8AEF-EEFBFF0B3491}" type="datetimeFigureOut">
              <a:rPr lang="en-US" smtClean="0"/>
              <a:t>12/13/22</a:t>
            </a:fld>
            <a:endParaRPr lang="en-US"/>
          </a:p>
        </p:txBody>
      </p:sp>
      <p:sp>
        <p:nvSpPr>
          <p:cNvPr id="5" name="Footer Placeholder 4">
            <a:extLst>
              <a:ext uri="{FF2B5EF4-FFF2-40B4-BE49-F238E27FC236}">
                <a16:creationId xmlns:a16="http://schemas.microsoft.com/office/drawing/2014/main" id="{3CECCAA8-9453-4935-B8C8-39FFB499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6FBDB-72C5-4698-8A78-B610D65E6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521B-1D81-4FCA-BCFE-9BEE6D771DDC}" type="slidenum">
              <a:rPr lang="en-US" smtClean="0"/>
              <a:t>‹#›</a:t>
            </a:fld>
            <a:endParaRPr lang="en-US"/>
          </a:p>
        </p:txBody>
      </p:sp>
    </p:spTree>
    <p:extLst>
      <p:ext uri="{BB962C8B-B14F-4D97-AF65-F5344CB8AC3E}">
        <p14:creationId xmlns:p14="http://schemas.microsoft.com/office/powerpoint/2010/main" val="16198343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ascout.scouting.org/"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scouting.org/wp-content/uploads/2020/05/Be-A-Scout-Pin-Set-up.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help/104002523024878"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help/210413455658361"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hyperlink" Target="https://www.facebook.com/help/104002523024878"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scouting.webdamdb.com/bp/" TargetMode="External"/><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facebook.com/help/210413455658361" TargetMode="External"/><Relationship Id="rId5" Type="http://schemas.openxmlformats.org/officeDocument/2006/relationships/image" Target="../media/image33.png"/><Relationship Id="rId4" Type="http://schemas.openxmlformats.org/officeDocument/2006/relationships/hyperlink" Target="https://www.scouting.org/resources/online-regist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s://scouting.webdamdb.com/b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business/help/347929565360250?id=30036058427127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scouting.webdamdb.com/bp/#/folder/10317021/140126163" TargetMode="External"/><Relationship Id="rId7"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facebook.com/help/38984980771863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couting.webdamdb.com/bp/#/folder/10317021/140126163" TargetMode="Externa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0.jpeg"/><Relationship Id="rId5" Type="http://schemas.openxmlformats.org/officeDocument/2006/relationships/image" Target="../media/image49.jpg"/><Relationship Id="rId4" Type="http://schemas.openxmlformats.org/officeDocument/2006/relationships/hyperlink" Target="https://scouting.webdamdb.com/b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hyperlink" Target="mailto:rich.gargas@gargasprojectsolutions.com" TargetMode="External"/><Relationship Id="rId26" Type="http://schemas.openxmlformats.org/officeDocument/2006/relationships/image" Target="../media/image68.png"/><Relationship Id="rId3" Type="http://schemas.openxmlformats.org/officeDocument/2006/relationships/image" Target="../media/image57.jpeg"/><Relationship Id="rId21" Type="http://schemas.openxmlformats.org/officeDocument/2006/relationships/image" Target="../media/image63.png"/><Relationship Id="rId34" Type="http://schemas.openxmlformats.org/officeDocument/2006/relationships/hyperlink" Target="mailto:matthew@matthewlundh.com" TargetMode="External"/><Relationship Id="rId7" Type="http://schemas.openxmlformats.org/officeDocument/2006/relationships/hyperlink" Target="mailto:BeATrainedLeader@gmail.com" TargetMode="External"/><Relationship Id="rId12" Type="http://schemas.openxmlformats.org/officeDocument/2006/relationships/image" Target="../media/image59.png"/><Relationship Id="rId17" Type="http://schemas.openxmlformats.org/officeDocument/2006/relationships/hyperlink" Target="mailto:Jhearrell@nase.org" TargetMode="External"/><Relationship Id="rId25" Type="http://schemas.openxmlformats.org/officeDocument/2006/relationships/image" Target="../media/image67.png"/><Relationship Id="rId33" Type="http://schemas.openxmlformats.org/officeDocument/2006/relationships/image" Target="../media/image72.jpeg"/><Relationship Id="rId2" Type="http://schemas.openxmlformats.org/officeDocument/2006/relationships/notesSlide" Target="../notesSlides/notesSlide24.xml"/><Relationship Id="rId16" Type="http://schemas.openxmlformats.org/officeDocument/2006/relationships/hyperlink" Target="mailto:stevenjpiehl@gmail.com" TargetMode="External"/><Relationship Id="rId20" Type="http://schemas.openxmlformats.org/officeDocument/2006/relationships/image" Target="../media/image62.png"/><Relationship Id="rId29" Type="http://schemas.openxmlformats.org/officeDocument/2006/relationships/hyperlink" Target="mailto:gordon@highlanderconsulting.com" TargetMode="External"/><Relationship Id="rId1" Type="http://schemas.openxmlformats.org/officeDocument/2006/relationships/slideLayout" Target="../slideLayouts/slideLayout33.xml"/><Relationship Id="rId6" Type="http://schemas.openxmlformats.org/officeDocument/2006/relationships/hyperlink" Target="mailto:sailwestward@gmail.com" TargetMode="External"/><Relationship Id="rId11" Type="http://schemas.openxmlformats.org/officeDocument/2006/relationships/hyperlink" Target="mailto:mmatzinger@burco.com" TargetMode="External"/><Relationship Id="rId24" Type="http://schemas.openxmlformats.org/officeDocument/2006/relationships/image" Target="../media/image66.png"/><Relationship Id="rId32" Type="http://schemas.openxmlformats.org/officeDocument/2006/relationships/hyperlink" Target="mailto:noackpat@yahoo.com" TargetMode="External"/><Relationship Id="rId5" Type="http://schemas.openxmlformats.org/officeDocument/2006/relationships/hyperlink" Target="mailto:bdoole@permanentvalue.com" TargetMode="External"/><Relationship Id="rId15" Type="http://schemas.openxmlformats.org/officeDocument/2006/relationships/hyperlink" Target="mailto:an@tunicadistrict.org" TargetMode="External"/><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hyperlink" Target="mailto:bethstockner@takingstockpm.com" TargetMode="External"/><Relationship Id="rId19" Type="http://schemas.openxmlformats.org/officeDocument/2006/relationships/hyperlink" Target="mailto:vanauken@brandforward.com" TargetMode="External"/><Relationship Id="rId31" Type="http://schemas.openxmlformats.org/officeDocument/2006/relationships/image" Target="../media/image71.jpeg"/><Relationship Id="rId4" Type="http://schemas.openxmlformats.org/officeDocument/2006/relationships/image" Target="../media/image58.png"/><Relationship Id="rId9" Type="http://schemas.openxmlformats.org/officeDocument/2006/relationships/hyperlink" Target="mailto:bob@bobbrownct.com" TargetMode="External"/><Relationship Id="rId14" Type="http://schemas.openxmlformats.org/officeDocument/2006/relationships/image" Target="../media/image61.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hyperlink" Target="mailto:robbie.dibigio1@gmail.com" TargetMode="External"/><Relationship Id="rId35" Type="http://schemas.openxmlformats.org/officeDocument/2006/relationships/image" Target="../media/image73.jpg"/><Relationship Id="rId8" Type="http://schemas.openxmlformats.org/officeDocument/2006/relationships/hyperlink" Target="mailto:clarycreative@gmai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scouting.org/resources/online-registration/"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hyperlink" Target="https://www.qr-code-generator.com/" TargetMode="External"/><Relationship Id="rId10" Type="http://schemas.openxmlformats.org/officeDocument/2006/relationships/image" Target="../media/image22.png"/><Relationship Id="rId4" Type="http://schemas.openxmlformats.org/officeDocument/2006/relationships/hyperlink" Target="https://support.google.com/chrome/answer/9979877"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6D128F-01EC-968D-DD21-DDC2B03CBF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570"/>
            <a:ext cx="12192000" cy="8008151"/>
          </a:xfrm>
          <a:prstGeom prst="rect">
            <a:avLst/>
          </a:prstGeom>
        </p:spPr>
      </p:pic>
      <p:sp>
        <p:nvSpPr>
          <p:cNvPr id="10" name="Rectangle 9">
            <a:extLst>
              <a:ext uri="{FF2B5EF4-FFF2-40B4-BE49-F238E27FC236}">
                <a16:creationId xmlns:a16="http://schemas.microsoft.com/office/drawing/2014/main" id="{CBE6A221-1FB7-BB1B-011A-E3F18DD0E7D8}"/>
              </a:ext>
            </a:extLst>
          </p:cNvPr>
          <p:cNvSpPr/>
          <p:nvPr/>
        </p:nvSpPr>
        <p:spPr>
          <a:xfrm>
            <a:off x="-152399" y="-9570"/>
            <a:ext cx="6487886" cy="1661993"/>
          </a:xfrm>
          <a:prstGeom prst="rect">
            <a:avLst/>
          </a:prstGeom>
          <a:solidFill>
            <a:srgbClr val="0F4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388415-7D22-EC06-0487-38BE2897798A}"/>
              </a:ext>
            </a:extLst>
          </p:cNvPr>
          <p:cNvSpPr txBox="1"/>
          <p:nvPr/>
        </p:nvSpPr>
        <p:spPr>
          <a:xfrm>
            <a:off x="163286" y="112380"/>
            <a:ext cx="8349343" cy="1661993"/>
          </a:xfrm>
          <a:prstGeom prst="rect">
            <a:avLst/>
          </a:prstGeom>
          <a:noFill/>
        </p:spPr>
        <p:txBody>
          <a:bodyPr wrap="square" rtlCol="0">
            <a:spAutoFit/>
          </a:bodyPr>
          <a:lstStyle/>
          <a:p>
            <a:r>
              <a:rPr lang="en-US" sz="2800" b="1" dirty="0">
                <a:solidFill>
                  <a:srgbClr val="FFFFFF"/>
                </a:solidFill>
                <a:latin typeface="Calibri" panose="020F0502020204030204" pitchFamily="34" charset="0"/>
                <a:cs typeface="Calibri" panose="020F0502020204030204" pitchFamily="34" charset="0"/>
                <a:sym typeface="Avenir"/>
              </a:rPr>
              <a:t>2023 Campaign Kit For</a:t>
            </a:r>
            <a:br>
              <a:rPr lang="en-US" sz="2800" b="1" dirty="0">
                <a:solidFill>
                  <a:srgbClr val="FFFFFF"/>
                </a:solidFill>
                <a:latin typeface="Calibri" panose="020F0502020204030204" pitchFamily="34" charset="0"/>
                <a:cs typeface="Calibri" panose="020F0502020204030204" pitchFamily="34" charset="0"/>
                <a:sym typeface="Avenir"/>
              </a:rPr>
            </a:br>
            <a:r>
              <a:rPr lang="en-US" sz="6000" b="1" dirty="0">
                <a:solidFill>
                  <a:srgbClr val="FFFFFF"/>
                </a:solidFill>
                <a:latin typeface="Calibri" panose="020F0502020204030204" pitchFamily="34" charset="0"/>
                <a:cs typeface="Calibri" panose="020F0502020204030204" pitchFamily="34" charset="0"/>
                <a:sym typeface="Avenir"/>
              </a:rPr>
              <a:t>Pinewood Derby</a:t>
            </a:r>
            <a:endParaRPr lang="en-US" sz="4400" b="1" dirty="0">
              <a:solidFill>
                <a:srgbClr val="FFFFFF"/>
              </a:solidFill>
              <a:latin typeface="Calibri" panose="020F0502020204030204" pitchFamily="34" charset="0"/>
              <a:cs typeface="Calibri" panose="020F0502020204030204" pitchFamily="34" charset="0"/>
              <a:sym typeface="Avenir"/>
            </a:endParaRPr>
          </a:p>
          <a:p>
            <a:endParaRPr lang="en-US" dirty="0"/>
          </a:p>
        </p:txBody>
      </p:sp>
      <p:pic>
        <p:nvPicPr>
          <p:cNvPr id="15" name="Picture 14">
            <a:extLst>
              <a:ext uri="{FF2B5EF4-FFF2-40B4-BE49-F238E27FC236}">
                <a16:creationId xmlns:a16="http://schemas.microsoft.com/office/drawing/2014/main" id="{33518067-C6E8-1359-5062-D9564BB5E4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2141"/>
            <a:ext cx="4060371" cy="895859"/>
          </a:xfrm>
          <a:prstGeom prst="rect">
            <a:avLst/>
          </a:prstGeom>
        </p:spPr>
      </p:pic>
    </p:spTree>
    <p:extLst>
      <p:ext uri="{BB962C8B-B14F-4D97-AF65-F5344CB8AC3E}">
        <p14:creationId xmlns:p14="http://schemas.microsoft.com/office/powerpoint/2010/main" val="365301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4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18" name="Google Shape;318;p43"/>
          <p:cNvSpPr txBox="1">
            <a:spLocks noGrp="1"/>
          </p:cNvSpPr>
          <p:nvPr>
            <p:ph type="title" idx="4294967295"/>
          </p:nvPr>
        </p:nvSpPr>
        <p:spPr>
          <a:xfrm>
            <a:off x="589560" y="856180"/>
            <a:ext cx="5279408" cy="1128068"/>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tx1"/>
                </a:solidFill>
                <a:latin typeface="Calibri" panose="020F0502020204030204" pitchFamily="34" charset="0"/>
                <a:cs typeface="Calibri" panose="020F0502020204030204" pitchFamily="34" charset="0"/>
              </a:rPr>
              <a:t>Update BeAScout.org</a:t>
            </a:r>
            <a:endParaRPr sz="4000" b="1" dirty="0">
              <a:solidFill>
                <a:schemeClr val="tx1"/>
              </a:solidFill>
              <a:latin typeface="Calibri" panose="020F0502020204030204" pitchFamily="34" charset="0"/>
              <a:cs typeface="Calibri" panose="020F0502020204030204" pitchFamily="34" charset="0"/>
            </a:endParaRPr>
          </a:p>
        </p:txBody>
      </p:sp>
      <p:grpSp>
        <p:nvGrpSpPr>
          <p:cNvPr id="319" name="Google Shape;319;p43"/>
          <p:cNvGrpSpPr/>
          <p:nvPr/>
        </p:nvGrpSpPr>
        <p:grpSpPr>
          <a:xfrm>
            <a:off x="0" y="1083484"/>
            <a:ext cx="355196" cy="673460"/>
            <a:chOff x="0" y="823811"/>
            <a:chExt cx="355196" cy="673460"/>
          </a:xfrm>
        </p:grpSpPr>
        <p:sp>
          <p:nvSpPr>
            <p:cNvPr id="320" name="Google Shape;320;p43"/>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1" name="Google Shape;321;p43"/>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322" name="Google Shape;322;p43"/>
          <p:cNvSpPr/>
          <p:nvPr/>
        </p:nvSpPr>
        <p:spPr>
          <a:xfrm flipH="1">
            <a:off x="696258" y="2019911"/>
            <a:ext cx="4975066"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3" name="Google Shape;323;p43"/>
          <p:cNvSpPr txBox="1">
            <a:spLocks noGrp="1"/>
          </p:cNvSpPr>
          <p:nvPr>
            <p:ph type="body" idx="4294967295"/>
          </p:nvPr>
        </p:nvSpPr>
        <p:spPr>
          <a:xfrm>
            <a:off x="622074" y="2239009"/>
            <a:ext cx="5920205" cy="25998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The Pinewood Derby is a great way to attract new families to your Pack.</a:t>
            </a: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chemeClr val="dk1"/>
              </a:buClr>
              <a:buSzPts val="2400"/>
              <a:buNone/>
            </a:pP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Sending interested families to </a:t>
            </a:r>
            <a:r>
              <a:rPr lang="en-US" sz="2000" u="sng" dirty="0">
                <a:solidFill>
                  <a:schemeClr val="hlink"/>
                </a:solidFill>
                <a:latin typeface="Calibri" panose="020F0502020204030204" pitchFamily="34" charset="0"/>
                <a:ea typeface="Avenir"/>
                <a:cs typeface="Calibri" panose="020F0502020204030204" pitchFamily="34" charset="0"/>
                <a:sym typeface="Avenir"/>
                <a:hlinkClick r:id="rId3"/>
              </a:rPr>
              <a:t>BeAScout.org</a:t>
            </a:r>
            <a:r>
              <a:rPr lang="en-US" sz="2000" dirty="0">
                <a:latin typeface="Calibri" panose="020F0502020204030204" pitchFamily="34" charset="0"/>
                <a:ea typeface="Avenir"/>
                <a:cs typeface="Calibri" panose="020F0502020204030204" pitchFamily="34" charset="0"/>
                <a:sym typeface="Avenir"/>
              </a:rPr>
              <a:t> is the surest way to capture and track potential new Scouts.   </a:t>
            </a: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180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Before you begin your PWD campaign, make sure the information on your </a:t>
            </a:r>
            <a:r>
              <a:rPr lang="en-US" sz="2000" u="sng" dirty="0">
                <a:solidFill>
                  <a:schemeClr val="hlink"/>
                </a:solidFill>
                <a:latin typeface="Calibri" panose="020F0502020204030204" pitchFamily="34" charset="0"/>
                <a:ea typeface="Avenir"/>
                <a:cs typeface="Calibri" panose="020F0502020204030204" pitchFamily="34" charset="0"/>
                <a:sym typeface="Avenir"/>
                <a:hlinkClick r:id="rId3"/>
              </a:rPr>
              <a:t>BeAScout.org</a:t>
            </a:r>
            <a:r>
              <a:rPr lang="en-US" sz="2000" dirty="0">
                <a:latin typeface="Calibri" panose="020F0502020204030204" pitchFamily="34" charset="0"/>
                <a:ea typeface="Avenir"/>
                <a:cs typeface="Calibri" panose="020F0502020204030204" pitchFamily="34" charset="0"/>
                <a:sym typeface="Avenir"/>
              </a:rPr>
              <a:t> pin is up to date! </a:t>
            </a:r>
            <a:endParaRPr sz="2000" dirty="0">
              <a:latin typeface="Calibri" panose="020F0502020204030204" pitchFamily="34" charset="0"/>
              <a:ea typeface="Avenir"/>
              <a:cs typeface="Calibri" panose="020F0502020204030204" pitchFamily="34" charset="0"/>
              <a:sym typeface="Avenir"/>
            </a:endParaRPr>
          </a:p>
        </p:txBody>
      </p:sp>
      <p:sp>
        <p:nvSpPr>
          <p:cNvPr id="324" name="Google Shape;324;p43"/>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5" name="Google Shape;325;p43"/>
          <p:cNvSpPr/>
          <p:nvPr/>
        </p:nvSpPr>
        <p:spPr>
          <a:xfrm>
            <a:off x="6849687" y="357447"/>
            <a:ext cx="4845488" cy="292358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6" name="Google Shape;326;p43"/>
          <p:cNvSpPr/>
          <p:nvPr/>
        </p:nvSpPr>
        <p:spPr>
          <a:xfrm>
            <a:off x="6849687" y="3505479"/>
            <a:ext cx="4845488" cy="292358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7" name="Google Shape;327;p43"/>
          <p:cNvSpPr txBox="1"/>
          <p:nvPr/>
        </p:nvSpPr>
        <p:spPr>
          <a:xfrm>
            <a:off x="2184608" y="5147817"/>
            <a:ext cx="4054724" cy="14056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panose="020F0502020204030204" pitchFamily="34" charset="0"/>
                <a:ea typeface="Avenir"/>
                <a:cs typeface="Calibri" panose="020F0502020204030204" pitchFamily="34" charset="0"/>
                <a:sym typeface="Avenir"/>
              </a:rPr>
              <a:t>Find out how to update your pin here </a:t>
            </a:r>
            <a:r>
              <a:rPr lang="en-US" sz="22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BeAScout.org.</a:t>
            </a:r>
            <a:br>
              <a:rPr lang="en-US" sz="2200" b="1" i="1" u="none" strike="noStrike" cap="none" dirty="0">
                <a:solidFill>
                  <a:schemeClr val="dk1"/>
                </a:solidFill>
                <a:latin typeface="Calibri" panose="020F0502020204030204" pitchFamily="34" charset="0"/>
                <a:ea typeface="Avenir"/>
                <a:cs typeface="Calibri" panose="020F0502020204030204" pitchFamily="34" charset="0"/>
                <a:sym typeface="Avenir"/>
              </a:rPr>
            </a:br>
            <a:endParaRPr sz="22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127000" algn="l" rtl="0">
              <a:lnSpc>
                <a:spcPct val="90000"/>
              </a:lnSpc>
              <a:spcBef>
                <a:spcPts val="1600"/>
              </a:spcBef>
              <a:spcAft>
                <a:spcPts val="0"/>
              </a:spcAft>
              <a:buClr>
                <a:schemeClr val="dk1"/>
              </a:buClr>
              <a:buSzPts val="2000"/>
              <a:buFont typeface="Arial"/>
              <a:buNone/>
            </a:pPr>
            <a:endParaRPr sz="20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328" name="Google Shape;328;p43" descr="Qr code&#10;&#10;Description automatically generated"/>
          <p:cNvPicPr preferRelativeResize="0"/>
          <p:nvPr/>
        </p:nvPicPr>
        <p:blipFill rotWithShape="1">
          <a:blip r:embed="rId5">
            <a:alphaModFix/>
          </a:blip>
          <a:srcRect/>
          <a:stretch/>
        </p:blipFill>
        <p:spPr>
          <a:xfrm>
            <a:off x="748552" y="5027521"/>
            <a:ext cx="1494330" cy="1494330"/>
          </a:xfrm>
          <a:prstGeom prst="rect">
            <a:avLst/>
          </a:prstGeom>
          <a:noFill/>
          <a:ln>
            <a:noFill/>
          </a:ln>
        </p:spPr>
      </p:pic>
      <p:pic>
        <p:nvPicPr>
          <p:cNvPr id="329" name="Google Shape;329;p43" descr="Graphical user interface, website&#10;&#10;Description automatically generated"/>
          <p:cNvPicPr preferRelativeResize="0"/>
          <p:nvPr/>
        </p:nvPicPr>
        <p:blipFill rotWithShape="1">
          <a:blip r:embed="rId6">
            <a:alphaModFix/>
          </a:blip>
          <a:srcRect/>
          <a:stretch/>
        </p:blipFill>
        <p:spPr>
          <a:xfrm>
            <a:off x="7017428" y="511862"/>
            <a:ext cx="4583670" cy="2614756"/>
          </a:xfrm>
          <a:prstGeom prst="rect">
            <a:avLst/>
          </a:prstGeom>
          <a:noFill/>
          <a:ln>
            <a:noFill/>
          </a:ln>
        </p:spPr>
      </p:pic>
      <p:pic>
        <p:nvPicPr>
          <p:cNvPr id="330" name="Google Shape;330;p43"/>
          <p:cNvPicPr preferRelativeResize="0"/>
          <p:nvPr/>
        </p:nvPicPr>
        <p:blipFill rotWithShape="1">
          <a:blip r:embed="rId7">
            <a:alphaModFix/>
          </a:blip>
          <a:srcRect/>
          <a:stretch/>
        </p:blipFill>
        <p:spPr>
          <a:xfrm>
            <a:off x="6990334" y="3623837"/>
            <a:ext cx="4397433" cy="25187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4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6" name="Google Shape;336;p44"/>
          <p:cNvSpPr txBox="1">
            <a:spLocks noGrp="1"/>
          </p:cNvSpPr>
          <p:nvPr>
            <p:ph type="title" idx="4294967295"/>
          </p:nvPr>
        </p:nvSpPr>
        <p:spPr>
          <a:xfrm>
            <a:off x="611648" y="530989"/>
            <a:ext cx="5279408" cy="1128068"/>
          </a:xfrm>
          <a:prstGeom prst="rect">
            <a:avLst/>
          </a:prstGeom>
          <a:noFill/>
          <a:ln>
            <a:noFill/>
          </a:ln>
        </p:spPr>
        <p:txBody>
          <a:bodyPr spcFirstLastPara="1" wrap="square" lIns="91425" tIns="45700" rIns="91425" bIns="45700" anchor="ctr" anchorCtr="0">
            <a:normAutofit fontScale="90000"/>
          </a:bodyPr>
          <a:lstStyle/>
          <a:p>
            <a:pPr marL="0" lvl="0" indent="0">
              <a:buSzPts val="3700"/>
            </a:pPr>
            <a:r>
              <a:rPr lang="en-US" sz="4000" b="1" dirty="0">
                <a:solidFill>
                  <a:schemeClr val="tx1"/>
                </a:solidFill>
                <a:latin typeface="Calibri" panose="020F0502020204030204" pitchFamily="34" charset="0"/>
                <a:cs typeface="Calibri" panose="020F0502020204030204" pitchFamily="34" charset="0"/>
              </a:rPr>
              <a:t>Set Up Your </a:t>
            </a:r>
            <a:br>
              <a:rPr lang="en-US"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Facebook Page</a:t>
            </a:r>
            <a:endParaRPr sz="4000" b="1" dirty="0">
              <a:solidFill>
                <a:schemeClr val="tx1"/>
              </a:solidFill>
              <a:latin typeface="Calibri" panose="020F0502020204030204" pitchFamily="34" charset="0"/>
              <a:cs typeface="Calibri" panose="020F0502020204030204" pitchFamily="34" charset="0"/>
            </a:endParaRPr>
          </a:p>
        </p:txBody>
      </p:sp>
      <p:grpSp>
        <p:nvGrpSpPr>
          <p:cNvPr id="337" name="Google Shape;337;p44"/>
          <p:cNvGrpSpPr/>
          <p:nvPr/>
        </p:nvGrpSpPr>
        <p:grpSpPr>
          <a:xfrm>
            <a:off x="0" y="1083484"/>
            <a:ext cx="355196" cy="673460"/>
            <a:chOff x="0" y="823811"/>
            <a:chExt cx="355196" cy="673460"/>
          </a:xfrm>
        </p:grpSpPr>
        <p:sp>
          <p:nvSpPr>
            <p:cNvPr id="338" name="Google Shape;338;p44"/>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9" name="Google Shape;339;p44"/>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340" name="Google Shape;340;p44"/>
          <p:cNvSpPr/>
          <p:nvPr/>
        </p:nvSpPr>
        <p:spPr>
          <a:xfrm flipH="1">
            <a:off x="684983" y="1776115"/>
            <a:ext cx="4975066"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1" name="Google Shape;341;p44"/>
          <p:cNvSpPr txBox="1">
            <a:spLocks noGrp="1"/>
          </p:cNvSpPr>
          <p:nvPr>
            <p:ph type="body" idx="4294967295"/>
          </p:nvPr>
        </p:nvSpPr>
        <p:spPr>
          <a:xfrm>
            <a:off x="636858" y="2081801"/>
            <a:ext cx="5505281" cy="20704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r>
              <a:rPr lang="en-US" sz="2300" dirty="0">
                <a:solidFill>
                  <a:srgbClr val="000000"/>
                </a:solidFill>
                <a:latin typeface="Calibri" panose="020F0502020204030204" pitchFamily="34" charset="0"/>
                <a:ea typeface="Avenir"/>
                <a:cs typeface="Calibri" panose="020F0502020204030204" pitchFamily="34" charset="0"/>
                <a:sym typeface="Avenir"/>
              </a:rPr>
              <a:t>You probably have a </a:t>
            </a:r>
            <a:r>
              <a:rPr lang="en-US" sz="2300" u="sng" dirty="0">
                <a:solidFill>
                  <a:schemeClr val="hlink"/>
                </a:solidFill>
                <a:latin typeface="Calibri" panose="020F0502020204030204" pitchFamily="34" charset="0"/>
                <a:ea typeface="Avenir"/>
                <a:cs typeface="Calibri" panose="020F0502020204030204" pitchFamily="34" charset="0"/>
                <a:sym typeface="Avenir"/>
                <a:hlinkClick r:id="rId3"/>
              </a:rPr>
              <a:t>Facebook page for your unit</a:t>
            </a:r>
            <a:r>
              <a:rPr lang="en-US" sz="2300" dirty="0">
                <a:solidFill>
                  <a:srgbClr val="000000"/>
                </a:solidFill>
                <a:latin typeface="Calibri" panose="020F0502020204030204" pitchFamily="34" charset="0"/>
                <a:ea typeface="Avenir"/>
                <a:cs typeface="Calibri" panose="020F0502020204030204" pitchFamily="34" charset="0"/>
                <a:sym typeface="Avenir"/>
              </a:rPr>
              <a:t>. But make sure to post photos and video from last year’s PWD.</a:t>
            </a:r>
            <a:endParaRPr sz="2300" dirty="0">
              <a:solidFill>
                <a:srgbClr val="000000"/>
              </a:solidFill>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rgbClr val="000000"/>
              </a:buClr>
              <a:buSzPts val="2800"/>
              <a:buNone/>
            </a:pPr>
            <a:r>
              <a:rPr lang="en-US" sz="2300" dirty="0">
                <a:solidFill>
                  <a:srgbClr val="000000"/>
                </a:solidFill>
                <a:latin typeface="Calibri" panose="020F0502020204030204" pitchFamily="34" charset="0"/>
                <a:ea typeface="Avenir"/>
                <a:cs typeface="Calibri" panose="020F0502020204030204" pitchFamily="34" charset="0"/>
                <a:sym typeface="Avenir"/>
              </a:rPr>
              <a:t>That’ll let families see the fun Scouts have creating and racing their cars.</a:t>
            </a:r>
            <a:endParaRPr sz="2300" dirty="0">
              <a:latin typeface="Calibri" panose="020F0502020204030204" pitchFamily="34" charset="0"/>
              <a:ea typeface="Avenir"/>
              <a:cs typeface="Calibri" panose="020F0502020204030204" pitchFamily="34" charset="0"/>
              <a:sym typeface="Avenir"/>
            </a:endParaRPr>
          </a:p>
        </p:txBody>
      </p:sp>
      <p:sp>
        <p:nvSpPr>
          <p:cNvPr id="342" name="Google Shape;342;p44"/>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3" name="Google Shape;343;p44"/>
          <p:cNvSpPr/>
          <p:nvPr/>
        </p:nvSpPr>
        <p:spPr>
          <a:xfrm>
            <a:off x="6367511" y="623272"/>
            <a:ext cx="5350143" cy="335270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4" name="Google Shape;344;p44"/>
          <p:cNvSpPr/>
          <p:nvPr/>
        </p:nvSpPr>
        <p:spPr>
          <a:xfrm>
            <a:off x="6337843" y="3730919"/>
            <a:ext cx="5369533" cy="247490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44"/>
          <p:cNvSpPr txBox="1"/>
          <p:nvPr/>
        </p:nvSpPr>
        <p:spPr>
          <a:xfrm>
            <a:off x="2181137" y="4208618"/>
            <a:ext cx="3775501" cy="8231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panose="020F0502020204030204" pitchFamily="34" charset="0"/>
                <a:ea typeface="Avenir"/>
                <a:cs typeface="Calibri" panose="020F0502020204030204" pitchFamily="34" charset="0"/>
                <a:sym typeface="Avenir"/>
              </a:rPr>
              <a:t>Learn how to set up your own Facebook page.</a:t>
            </a:r>
            <a:endParaRPr sz="12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pic>
        <p:nvPicPr>
          <p:cNvPr id="346" name="Google Shape;346;p44" descr="Qr code&#10;&#10;Description automatically generated"/>
          <p:cNvPicPr preferRelativeResize="0"/>
          <p:nvPr/>
        </p:nvPicPr>
        <p:blipFill rotWithShape="1">
          <a:blip r:embed="rId4">
            <a:alphaModFix/>
          </a:blip>
          <a:srcRect/>
          <a:stretch/>
        </p:blipFill>
        <p:spPr>
          <a:xfrm>
            <a:off x="533695" y="4125877"/>
            <a:ext cx="1545836" cy="1545836"/>
          </a:xfrm>
          <a:prstGeom prst="rect">
            <a:avLst/>
          </a:prstGeom>
          <a:noFill/>
          <a:ln>
            <a:noFill/>
          </a:ln>
        </p:spPr>
      </p:pic>
      <p:pic>
        <p:nvPicPr>
          <p:cNvPr id="347" name="Google Shape;347;p44" descr="Qr code&#10;&#10;Description automatically generated"/>
          <p:cNvPicPr preferRelativeResize="0"/>
          <p:nvPr/>
        </p:nvPicPr>
        <p:blipFill rotWithShape="1">
          <a:blip r:embed="rId5">
            <a:alphaModFix/>
          </a:blip>
          <a:srcRect/>
          <a:stretch/>
        </p:blipFill>
        <p:spPr>
          <a:xfrm>
            <a:off x="4551644" y="4926696"/>
            <a:ext cx="1545837" cy="1545837"/>
          </a:xfrm>
          <a:prstGeom prst="rect">
            <a:avLst/>
          </a:prstGeom>
          <a:noFill/>
          <a:ln>
            <a:noFill/>
          </a:ln>
        </p:spPr>
      </p:pic>
      <p:sp>
        <p:nvSpPr>
          <p:cNvPr id="348" name="Google Shape;348;p44"/>
          <p:cNvSpPr/>
          <p:nvPr/>
        </p:nvSpPr>
        <p:spPr>
          <a:xfrm>
            <a:off x="3215906" y="6075092"/>
            <a:ext cx="1167063" cy="31787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9" name="Google Shape;349;p44"/>
          <p:cNvSpPr txBox="1"/>
          <p:nvPr/>
        </p:nvSpPr>
        <p:spPr>
          <a:xfrm>
            <a:off x="540614" y="5722832"/>
            <a:ext cx="3258824" cy="8231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panose="020F0502020204030204" pitchFamily="34" charset="0"/>
                <a:ea typeface="Avenir"/>
                <a:cs typeface="Calibri" panose="020F0502020204030204" pitchFamily="34" charset="0"/>
                <a:sym typeface="Avenir"/>
              </a:rPr>
              <a:t>Or use Facebook’s handy page creator tool.</a:t>
            </a:r>
            <a:endParaRPr dirty="0">
              <a:latin typeface="Calibri" panose="020F0502020204030204" pitchFamily="34" charset="0"/>
              <a:cs typeface="Calibri" panose="020F0502020204030204" pitchFamily="34" charset="0"/>
            </a:endParaRPr>
          </a:p>
        </p:txBody>
      </p:sp>
      <p:sp>
        <p:nvSpPr>
          <p:cNvPr id="350" name="Google Shape;350;p44"/>
          <p:cNvSpPr/>
          <p:nvPr/>
        </p:nvSpPr>
        <p:spPr>
          <a:xfrm rot="10800000">
            <a:off x="2263035" y="4926270"/>
            <a:ext cx="1167063" cy="2987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351" name="Google Shape;351;p4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33125" y="1031665"/>
            <a:ext cx="4667949" cy="4667949"/>
          </a:xfrm>
          <a:prstGeom prst="rect">
            <a:avLst/>
          </a:prstGeom>
          <a:noFill/>
          <a:ln>
            <a:noFill/>
          </a:ln>
          <a:effectLst>
            <a:outerShdw blurRad="139700" dist="127000" dir="5400000" algn="t" rotWithShape="0">
              <a:srgbClr val="000000">
                <a:alpha val="149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8"/>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7" name="Google Shape;387;p4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8" name="Google Shape;388;p48"/>
          <p:cNvSpPr txBox="1">
            <a:spLocks noGrp="1"/>
          </p:cNvSpPr>
          <p:nvPr>
            <p:ph type="title"/>
          </p:nvPr>
        </p:nvSpPr>
        <p:spPr>
          <a:xfrm>
            <a:off x="342899" y="591350"/>
            <a:ext cx="354270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Identify Pinewood Derby Partnerships</a:t>
            </a:r>
            <a:endParaRPr sz="4000" b="1" dirty="0">
              <a:solidFill>
                <a:schemeClr val="bg1"/>
              </a:solidFill>
            </a:endParaRPr>
          </a:p>
        </p:txBody>
      </p:sp>
      <p:sp>
        <p:nvSpPr>
          <p:cNvPr id="389" name="Google Shape;389;p48"/>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1" name="Google Shape;391;p48"/>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None/>
            </a:pPr>
            <a:r>
              <a:rPr lang="en-US" sz="2400" b="1" dirty="0">
                <a:ea typeface="Avenir"/>
                <a:sym typeface="Avenir"/>
              </a:rPr>
              <a:t>Your Pinewood Derby program provides an opportunity for businesses and community partnerships.</a:t>
            </a:r>
          </a:p>
          <a:p>
            <a:pPr marL="0" lvl="0" indent="0" algn="l" rtl="0">
              <a:lnSpc>
                <a:spcPct val="100000"/>
              </a:lnSpc>
              <a:spcBef>
                <a:spcPts val="0"/>
              </a:spcBef>
              <a:spcAft>
                <a:spcPts val="0"/>
              </a:spcAft>
              <a:buClr>
                <a:schemeClr val="dk1"/>
              </a:buClr>
              <a:buSzPts val="3200"/>
              <a:buNone/>
            </a:pPr>
            <a:endParaRPr sz="2400" b="1" dirty="0">
              <a:ea typeface="Avenir"/>
              <a:sym typeface="Avenir"/>
            </a:endParaRPr>
          </a:p>
          <a:p>
            <a:pPr marL="457200" lvl="0" indent="-400050" algn="l" rtl="0">
              <a:lnSpc>
                <a:spcPct val="100000"/>
              </a:lnSpc>
              <a:spcBef>
                <a:spcPts val="0"/>
              </a:spcBef>
              <a:spcAft>
                <a:spcPts val="0"/>
              </a:spcAft>
              <a:buSzPts val="2700"/>
              <a:buFont typeface="Avenir"/>
              <a:buChar char="•"/>
            </a:pPr>
            <a:r>
              <a:rPr lang="en-US" sz="2400" dirty="0">
                <a:ea typeface="Avenir"/>
                <a:sym typeface="Avenir"/>
              </a:rPr>
              <a:t>Partnerships are a way for your Pack to get in-kind products or services (PWD accessories, materials for your track, yard signs, etc.)</a:t>
            </a:r>
            <a:endParaRPr sz="2400" dirty="0">
              <a:ea typeface="Avenir"/>
              <a:sym typeface="Avenir"/>
            </a:endParaRPr>
          </a:p>
          <a:p>
            <a:pPr marL="457200" lvl="0" indent="-400050" algn="l" rtl="0">
              <a:lnSpc>
                <a:spcPct val="100000"/>
              </a:lnSpc>
              <a:spcBef>
                <a:spcPts val="0"/>
              </a:spcBef>
              <a:spcAft>
                <a:spcPts val="0"/>
              </a:spcAft>
              <a:buSzPts val="2700"/>
              <a:buFont typeface="Avenir"/>
              <a:buChar char="•"/>
            </a:pPr>
            <a:r>
              <a:rPr lang="en-US" sz="2400" dirty="0">
                <a:ea typeface="Avenir"/>
                <a:sym typeface="Avenir"/>
              </a:rPr>
              <a:t>For your partners, it’s a way to support a local community group, build goodwill, and potential customers (discounts for Scouts in uniform, frequent diner cards, store signage, etc.). Packs might even have local partners as “name sponsors” for their PWD program.</a:t>
            </a:r>
            <a:endParaRPr sz="2400" dirty="0">
              <a:ea typeface="Avenir"/>
              <a:sym typeface="Avenir"/>
            </a:endParaRPr>
          </a:p>
          <a:p>
            <a:pPr marL="457200" lvl="0" indent="0" algn="l" rtl="0">
              <a:lnSpc>
                <a:spcPct val="100000"/>
              </a:lnSpc>
              <a:spcBef>
                <a:spcPts val="1600"/>
              </a:spcBef>
              <a:spcAft>
                <a:spcPts val="0"/>
              </a:spcAft>
              <a:buNone/>
            </a:pPr>
            <a:endParaRPr sz="2000" dirty="0">
              <a:ea typeface="Avenir"/>
              <a:sym typeface="Avenir"/>
            </a:endParaRPr>
          </a:p>
        </p:txBody>
      </p:sp>
      <p:pic>
        <p:nvPicPr>
          <p:cNvPr id="4" name="Picture 3" descr="A picture containing person, child, young&#10;&#10;Description automatically generated">
            <a:extLst>
              <a:ext uri="{FF2B5EF4-FFF2-40B4-BE49-F238E27FC236}">
                <a16:creationId xmlns:a16="http://schemas.microsoft.com/office/drawing/2014/main" id="{A93358AF-552E-DC2E-CC2B-2EB6B886A7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353" y="4371694"/>
            <a:ext cx="2631246" cy="1805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9"/>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8" name="Google Shape;398;p49"/>
          <p:cNvSpPr txBox="1">
            <a:spLocks noGrp="1"/>
          </p:cNvSpPr>
          <p:nvPr>
            <p:ph type="title"/>
          </p:nvPr>
        </p:nvSpPr>
        <p:spPr>
          <a:xfrm>
            <a:off x="316992" y="603539"/>
            <a:ext cx="343443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Examples of  Pinewood Derby Partners</a:t>
            </a:r>
            <a:endParaRPr sz="4000" b="1" dirty="0">
              <a:solidFill>
                <a:schemeClr val="bg1"/>
              </a:solidFill>
            </a:endParaRPr>
          </a:p>
        </p:txBody>
      </p:sp>
      <p:sp>
        <p:nvSpPr>
          <p:cNvPr id="399" name="Google Shape;399;p49"/>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8" name="TextBox 7">
            <a:extLst>
              <a:ext uri="{FF2B5EF4-FFF2-40B4-BE49-F238E27FC236}">
                <a16:creationId xmlns:a16="http://schemas.microsoft.com/office/drawing/2014/main" id="{74E5463E-8C17-9EDE-3F4B-2A1B614BA142}"/>
              </a:ext>
            </a:extLst>
          </p:cNvPr>
          <p:cNvSpPr txBox="1"/>
          <p:nvPr/>
        </p:nvSpPr>
        <p:spPr>
          <a:xfrm>
            <a:off x="4852405" y="319087"/>
            <a:ext cx="7022603" cy="6032421"/>
          </a:xfrm>
          <a:prstGeom prst="rect">
            <a:avLst/>
          </a:prstGeom>
          <a:noFill/>
        </p:spPr>
        <p:txBody>
          <a:bodyPr wrap="square" rtlCol="0">
            <a:spAutoFit/>
          </a:bodyPr>
          <a:lstStyle/>
          <a:p>
            <a:r>
              <a:rPr lang="en-US" sz="3200" b="1" dirty="0">
                <a:effectLst/>
                <a:latin typeface="Calibri" panose="020F0502020204030204" pitchFamily="34" charset="0"/>
                <a:cs typeface="Calibri" panose="020F0502020204030204" pitchFamily="34" charset="0"/>
              </a:rPr>
              <a:t>Local businesses partnerships: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Hardware Stores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Craft and Hobby Stores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Auto Dealerships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Mechanics and Auto Body Repair Shops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Tire Dealers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Local Restaurants</a:t>
            </a:r>
          </a:p>
          <a:p>
            <a:br>
              <a:rPr lang="en-US" sz="2800" dirty="0">
                <a:effectLst/>
                <a:latin typeface="Calibri" panose="020F0502020204030204" pitchFamily="34" charset="0"/>
                <a:cs typeface="Calibri" panose="020F0502020204030204" pitchFamily="34" charset="0"/>
              </a:rPr>
            </a:br>
            <a:r>
              <a:rPr lang="en-US" sz="3200" b="1" dirty="0">
                <a:effectLst/>
                <a:latin typeface="Calibri" panose="020F0502020204030204" pitchFamily="34" charset="0"/>
                <a:cs typeface="Calibri" panose="020F0502020204030204" pitchFamily="34" charset="0"/>
              </a:rPr>
              <a:t>Local community partners: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Schools and School Foundations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Your Chartering Organization</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Local Neighborhood Associations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Elks Club, Rotary Club, Kiwanis, etc.</a:t>
            </a:r>
          </a:p>
          <a:p>
            <a:endParaRPr lang="en-US" dirty="0">
              <a:latin typeface="Calibri" panose="020F0502020204030204" pitchFamily="34" charset="0"/>
              <a:cs typeface="Calibri" panose="020F0502020204030204" pitchFamily="34" charset="0"/>
            </a:endParaRPr>
          </a:p>
        </p:txBody>
      </p:sp>
      <p:pic>
        <p:nvPicPr>
          <p:cNvPr id="9" name="Picture 8" descr="A picture containing person&#10;&#10;Description automatically generated">
            <a:extLst>
              <a:ext uri="{FF2B5EF4-FFF2-40B4-BE49-F238E27FC236}">
                <a16:creationId xmlns:a16="http://schemas.microsoft.com/office/drawing/2014/main" id="{8EF14FB3-8ACC-6519-0265-F185724E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229" y="4773274"/>
            <a:ext cx="2439888" cy="16269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7" name="Google Shape;377;p47"/>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8" name="Google Shape;378;p47"/>
          <p:cNvSpPr txBox="1">
            <a:spLocks noGrp="1"/>
          </p:cNvSpPr>
          <p:nvPr>
            <p:ph type="title"/>
          </p:nvPr>
        </p:nvSpPr>
        <p:spPr>
          <a:xfrm>
            <a:off x="685134" y="591347"/>
            <a:ext cx="320040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Build Your Pinewood Derby Campaign</a:t>
            </a:r>
            <a:endParaRPr sz="4000" b="1" dirty="0">
              <a:solidFill>
                <a:schemeClr val="bg1"/>
              </a:solidFill>
            </a:endParaRPr>
          </a:p>
        </p:txBody>
      </p:sp>
      <p:sp>
        <p:nvSpPr>
          <p:cNvPr id="379" name="Google Shape;379;p47"/>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80" name="Google Shape;380;p47"/>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None/>
            </a:pPr>
            <a:r>
              <a:rPr lang="en-US" sz="3200" b="1" dirty="0">
                <a:ea typeface="Avenir"/>
                <a:sym typeface="Avenir"/>
              </a:rPr>
              <a:t>Let’s get to work setting up the </a:t>
            </a:r>
            <a:br>
              <a:rPr lang="en-US" sz="3200" b="1" dirty="0">
                <a:ea typeface="Avenir"/>
                <a:sym typeface="Avenir"/>
              </a:rPr>
            </a:br>
            <a:r>
              <a:rPr lang="en-US" sz="3200" b="1" dirty="0">
                <a:ea typeface="Avenir"/>
                <a:sym typeface="Avenir"/>
              </a:rPr>
              <a:t>5 key elements of your Pinewood Derby promotional plan.</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Making the Most of Social Media: Create A Series of Facebook Calendar Events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Boost Facebook Calendar Events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Set up a 2-week social media campaign</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Hyperlocal Marketing: Fliers, Yard Signs and Posters – with QR codes!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Spread the Word: Mobilize Your Scouting Family</a:t>
            </a:r>
            <a:endParaRPr dirty="0"/>
          </a:p>
        </p:txBody>
      </p:sp>
      <p:pic>
        <p:nvPicPr>
          <p:cNvPr id="3" name="Picture 2" descr="A group of people posing for a photo&#10;&#10;Description automatically generated with medium confidence">
            <a:extLst>
              <a:ext uri="{FF2B5EF4-FFF2-40B4-BE49-F238E27FC236}">
                <a16:creationId xmlns:a16="http://schemas.microsoft.com/office/drawing/2014/main" id="{9E853D8D-373A-A0C6-276A-072B7E3511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1146" y="4501490"/>
            <a:ext cx="2484388" cy="1675554"/>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5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18" name="Google Shape;418;p51"/>
          <p:cNvSpPr txBox="1">
            <a:spLocks noGrp="1"/>
          </p:cNvSpPr>
          <p:nvPr>
            <p:ph type="title"/>
          </p:nvPr>
        </p:nvSpPr>
        <p:spPr>
          <a:xfrm>
            <a:off x="793662" y="386930"/>
            <a:ext cx="10066122" cy="960794"/>
          </a:xfrm>
          <a:prstGeom prst="rect">
            <a:avLst/>
          </a:prstGeom>
          <a:noFill/>
          <a:ln>
            <a:noFill/>
          </a:ln>
        </p:spPr>
        <p:txBody>
          <a:bodyPr spcFirstLastPara="1" wrap="square" lIns="91425" tIns="45700" rIns="91425" bIns="45700" anchor="b" anchorCtr="0">
            <a:normAutofit/>
          </a:bodyPr>
          <a:lstStyle/>
          <a:p>
            <a:pPr marL="0" lvl="0" indent="0">
              <a:buClr>
                <a:schemeClr val="dk1"/>
              </a:buClr>
              <a:buSzPts val="3700"/>
            </a:pPr>
            <a:r>
              <a:rPr lang="en-US" sz="4400" dirty="0">
                <a:solidFill>
                  <a:schemeClr val="tx1"/>
                </a:solidFill>
                <a:sym typeface="Calibri"/>
              </a:rPr>
              <a:t>Step 1: Create a Facebook Calendar Event</a:t>
            </a:r>
            <a:endParaRPr sz="4400" dirty="0">
              <a:solidFill>
                <a:schemeClr val="tx1"/>
              </a:solidFill>
              <a:sym typeface="Calibri"/>
            </a:endParaRPr>
          </a:p>
        </p:txBody>
      </p:sp>
      <p:sp>
        <p:nvSpPr>
          <p:cNvPr id="419" name="Google Shape;419;p51"/>
          <p:cNvSpPr/>
          <p:nvPr/>
        </p:nvSpPr>
        <p:spPr>
          <a:xfrm rot="10800000">
            <a:off x="44052" y="155793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0" name="Google Shape;420;p51"/>
          <p:cNvSpPr/>
          <p:nvPr/>
        </p:nvSpPr>
        <p:spPr>
          <a:xfrm>
            <a:off x="14977" y="2203079"/>
            <a:ext cx="11136499"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1" name="Google Shape;421;p51"/>
          <p:cNvSpPr txBox="1"/>
          <p:nvPr/>
        </p:nvSpPr>
        <p:spPr>
          <a:xfrm>
            <a:off x="793661" y="2599509"/>
            <a:ext cx="5955068" cy="3639450"/>
          </a:xfrm>
          <a:prstGeom prst="rect">
            <a:avLst/>
          </a:prstGeom>
          <a:noFill/>
          <a:ln>
            <a:noFill/>
          </a:ln>
        </p:spPr>
        <p:txBody>
          <a:bodyPr spcFirstLastPara="1" wrap="square" lIns="91425" tIns="45700" rIns="91425" bIns="45700" anchor="ctr" anchorCtr="0">
            <a:normAutofit fontScale="92500" lnSpcReduction="20000"/>
          </a:bodyPr>
          <a:lstStyle/>
          <a:p>
            <a:pPr marL="228600" marR="0" lvl="0" indent="-219075" algn="l" rtl="0">
              <a:lnSpc>
                <a:spcPct val="11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Every campaign needs a ”landing page” where interested families can be directed to learn more about your event.  For Scouting, Facebook Calendar Events are an effective tool for lots of reasons. </a:t>
            </a:r>
            <a:endParaRPr sz="20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228600" marR="0" lvl="0" indent="-219075" algn="l" rtl="0">
              <a:lnSpc>
                <a:spcPct val="11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A </a:t>
            </a:r>
            <a:r>
              <a:rPr lang="en-US" sz="2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3"/>
              </a:rPr>
              <a:t>Facebook Calendar Event </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is a calendar invitation you set up for events like joining nights, meetings and more. Events are easy to create and make it simple to reach people you want to invite to your joining event.  Best of all, </a:t>
            </a:r>
            <a:r>
              <a:rPr lang="en-US" sz="2000" dirty="0">
                <a:solidFill>
                  <a:schemeClr val="dk1"/>
                </a:solidFill>
                <a:latin typeface="Calibri" panose="020F0502020204030204" pitchFamily="34" charset="0"/>
                <a:ea typeface="Avenir"/>
                <a:cs typeface="Calibri" panose="020F0502020204030204" pitchFamily="34" charset="0"/>
                <a:sym typeface="Avenir"/>
              </a:rPr>
              <a:t>Parents</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 are familiar with events and very comfortable using them.</a:t>
            </a:r>
            <a:endParaRPr dirty="0">
              <a:latin typeface="Calibri" panose="020F0502020204030204" pitchFamily="34" charset="0"/>
              <a:cs typeface="Calibri" panose="020F0502020204030204" pitchFamily="34" charset="0"/>
            </a:endParaRPr>
          </a:p>
          <a:p>
            <a:pPr marL="228600" marR="0" lvl="0" indent="-219075" algn="l" rtl="0">
              <a:lnSpc>
                <a:spcPct val="11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Important: To use Facebook calendar events you’ll need an </a:t>
            </a:r>
            <a:r>
              <a:rPr lang="en-US" sz="2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organization page for your Scout unit</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  </a:t>
            </a:r>
            <a:endParaRPr dirty="0">
              <a:latin typeface="Calibri" panose="020F0502020204030204" pitchFamily="34" charset="0"/>
              <a:cs typeface="Calibri" panose="020F0502020204030204" pitchFamily="34" charset="0"/>
            </a:endParaRPr>
          </a:p>
          <a:p>
            <a:pPr marL="0" marR="0" lvl="0" indent="41084" algn="l" rtl="0">
              <a:lnSpc>
                <a:spcPct val="90000"/>
              </a:lnSpc>
              <a:spcBef>
                <a:spcPts val="1000"/>
              </a:spcBef>
              <a:spcAft>
                <a:spcPts val="0"/>
              </a:spcAft>
              <a:buClr>
                <a:schemeClr val="dk1"/>
              </a:buClr>
              <a:buSzPct val="100000"/>
              <a:buFont typeface="Arial"/>
              <a:buNone/>
            </a:pPr>
            <a:endParaRPr sz="7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41084" algn="l" rtl="0">
              <a:lnSpc>
                <a:spcPct val="90000"/>
              </a:lnSpc>
              <a:spcBef>
                <a:spcPts val="1000"/>
              </a:spcBef>
              <a:spcAft>
                <a:spcPts val="0"/>
              </a:spcAft>
              <a:buClr>
                <a:schemeClr val="dk1"/>
              </a:buClr>
              <a:buSzPct val="100000"/>
              <a:buFont typeface="Arial"/>
              <a:buNone/>
            </a:pPr>
            <a:endParaRPr sz="7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22" name="Google Shape;422;p51"/>
          <p:cNvSpPr/>
          <p:nvPr/>
        </p:nvSpPr>
        <p:spPr>
          <a:xfrm rot="5400000">
            <a:off x="11243311" y="187053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423" name="Google Shape;423;p51"/>
          <p:cNvPicPr preferRelativeResize="0"/>
          <p:nvPr/>
        </p:nvPicPr>
        <p:blipFill>
          <a:blip r:embed="rId5">
            <a:alphaModFix/>
          </a:blip>
          <a:stretch>
            <a:fillRect/>
          </a:stretch>
        </p:blipFill>
        <p:spPr>
          <a:xfrm>
            <a:off x="7178566" y="2478245"/>
            <a:ext cx="3680961" cy="3639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Google Shape;429;p52"/>
          <p:cNvSpPr txBox="1">
            <a:spLocks noGrp="1"/>
          </p:cNvSpPr>
          <p:nvPr>
            <p:ph type="title"/>
          </p:nvPr>
        </p:nvSpPr>
        <p:spPr>
          <a:xfrm>
            <a:off x="661385" y="454435"/>
            <a:ext cx="4944152" cy="1622321"/>
          </a:xfrm>
          <a:prstGeom prst="rect">
            <a:avLst/>
          </a:prstGeom>
          <a:noFill/>
          <a:ln>
            <a:noFill/>
          </a:ln>
        </p:spPr>
        <p:txBody>
          <a:bodyPr spcFirstLastPara="1" wrap="square" lIns="91425" tIns="45700" rIns="91425" bIns="45700" anchor="ctr" anchorCtr="0">
            <a:noAutofit/>
          </a:bodyPr>
          <a:lstStyle/>
          <a:p>
            <a:pPr marL="0" lvl="0" indent="0">
              <a:buClr>
                <a:schemeClr val="dk1"/>
              </a:buClr>
              <a:buSzPts val="3700"/>
            </a:pPr>
            <a:r>
              <a:rPr lang="en-US" sz="3200" dirty="0">
                <a:solidFill>
                  <a:schemeClr val="tx1"/>
                </a:solidFill>
                <a:sym typeface="Calibri"/>
              </a:rPr>
              <a:t>Increase the Impact of Your Facebook Calendar Event</a:t>
            </a:r>
            <a:endParaRPr sz="3200" dirty="0">
              <a:solidFill>
                <a:schemeClr val="tx1"/>
              </a:solidFill>
              <a:sym typeface="Calibri"/>
            </a:endParaRPr>
          </a:p>
        </p:txBody>
      </p:sp>
      <p:sp>
        <p:nvSpPr>
          <p:cNvPr id="430" name="Google Shape;430;p52"/>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1" name="Google Shape;431;p52"/>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2" name="Google Shape;432;p52"/>
          <p:cNvSpPr txBox="1"/>
          <p:nvPr/>
        </p:nvSpPr>
        <p:spPr>
          <a:xfrm>
            <a:off x="7014448" y="4127427"/>
            <a:ext cx="4583477" cy="19415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u="none" strike="noStrike" cap="none" dirty="0">
                <a:solidFill>
                  <a:schemeClr val="dk1"/>
                </a:solidFill>
                <a:latin typeface="Calibri" panose="020F0502020204030204" pitchFamily="34" charset="0"/>
                <a:ea typeface="Avenir"/>
                <a:cs typeface="Calibri" panose="020F0502020204030204" pitchFamily="34" charset="0"/>
                <a:sym typeface="Avenir"/>
              </a:rPr>
              <a:t>Join Cub Scouts!</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Join the Adventure of Cub Scouting at our sign-up event (date, time) at (location). </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If your son or daughter enjoys camping, hiking and having fun  - then join Cub Scout Pack (unit number)! That’s right – Cub Scouting is for boys and girls.  It’s fun for the entire family. </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1" i="1" u="none" strike="noStrike" cap="none" dirty="0">
                <a:solidFill>
                  <a:schemeClr val="dk1"/>
                </a:solidFill>
                <a:latin typeface="Calibri" panose="020F0502020204030204" pitchFamily="34" charset="0"/>
                <a:ea typeface="Avenir"/>
                <a:cs typeface="Calibri" panose="020F0502020204030204" pitchFamily="34" charset="0"/>
                <a:sym typeface="Avenir"/>
              </a:rPr>
              <a:t>Come by our sign up and join the fun! </a:t>
            </a: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Can’t come to the sign-up event? Join online at (URL)</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endParaRPr sz="200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33" name="Google Shape;433;p52"/>
          <p:cNvGrpSpPr/>
          <p:nvPr/>
        </p:nvGrpSpPr>
        <p:grpSpPr>
          <a:xfrm>
            <a:off x="559905" y="2084562"/>
            <a:ext cx="4774677" cy="3129477"/>
            <a:chOff x="2414" y="327970"/>
            <a:chExt cx="4774677" cy="3129477"/>
          </a:xfrm>
        </p:grpSpPr>
        <p:sp>
          <p:nvSpPr>
            <p:cNvPr id="434" name="Google Shape;434;p52"/>
            <p:cNvSpPr/>
            <p:nvPr/>
          </p:nvSpPr>
          <p:spPr>
            <a:xfrm>
              <a:off x="825634" y="640804"/>
              <a:ext cx="658576" cy="71"/>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2"/>
            <p:cNvSpPr/>
            <p:nvPr/>
          </p:nvSpPr>
          <p:spPr>
            <a:xfrm>
              <a:off x="1523725" y="585520"/>
              <a:ext cx="75736" cy="141351"/>
            </a:xfrm>
            <a:prstGeom prst="chevron">
              <a:avLst>
                <a:gd name="adj" fmla="val 9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2"/>
            <p:cNvSpPr/>
            <p:nvPr/>
          </p:nvSpPr>
          <p:spPr>
            <a:xfrm>
              <a:off x="430442" y="327970"/>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2"/>
            <p:cNvSpPr txBox="1"/>
            <p:nvPr/>
          </p:nvSpPr>
          <p:spPr>
            <a:xfrm>
              <a:off x="522080" y="419608"/>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1</a:t>
              </a:r>
              <a:endParaRPr dirty="0"/>
            </a:p>
          </p:txBody>
        </p:sp>
        <p:sp>
          <p:nvSpPr>
            <p:cNvPr id="438" name="Google Shape;438;p52"/>
            <p:cNvSpPr/>
            <p:nvPr/>
          </p:nvSpPr>
          <p:spPr>
            <a:xfrm>
              <a:off x="2414" y="1118262"/>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2"/>
            <p:cNvSpPr txBox="1"/>
            <p:nvPr/>
          </p:nvSpPr>
          <p:spPr>
            <a:xfrm>
              <a:off x="2414" y="1414621"/>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Add a Great Image or Video </a:t>
              </a:r>
            </a:p>
            <a:p>
              <a:pPr marL="0" marR="0" lvl="0" indent="0" algn="l" rtl="0">
                <a:lnSpc>
                  <a:spcPct val="90000"/>
                </a:lnSpc>
                <a:spcBef>
                  <a:spcPts val="0"/>
                </a:spcBef>
                <a:spcAft>
                  <a:spcPts val="0"/>
                </a:spcAft>
                <a:buClr>
                  <a:schemeClr val="dk1"/>
                </a:buClr>
                <a:buSzPts val="1100"/>
                <a:buFont typeface="Calibri"/>
                <a:buNone/>
              </a:pPr>
              <a:br>
                <a:rPr lang="en-US" sz="1100" dirty="0">
                  <a:solidFill>
                    <a:schemeClr val="dk1"/>
                  </a:solidFill>
                  <a:latin typeface="Calibri" panose="020F0502020204030204" pitchFamily="34" charset="0"/>
                  <a:ea typeface="Calibri"/>
                  <a:cs typeface="Calibri" panose="020F0502020204030204" pitchFamily="34" charset="0"/>
                  <a:sym typeface="Calibri"/>
                </a:rPr>
              </a:br>
              <a:r>
                <a:rPr lang="en-US" sz="1100" dirty="0">
                  <a:solidFill>
                    <a:schemeClr val="dk1"/>
                  </a:solidFill>
                  <a:latin typeface="Calibri" panose="020F0502020204030204" pitchFamily="34" charset="0"/>
                  <a:ea typeface="Calibri"/>
                  <a:cs typeface="Calibri" panose="020F0502020204030204" pitchFamily="34" charset="0"/>
                  <a:sym typeface="Calibri"/>
                </a:rPr>
                <a:t>A picture or video is worth a thousand words, so be sure to add a photo, logo, or video to your invite. Looking for photos? </a:t>
              </a:r>
              <a:r>
                <a:rPr lang="en-US" sz="1100" u="sng" dirty="0">
                  <a:solidFill>
                    <a:schemeClr val="hlink"/>
                  </a:solidFill>
                  <a:latin typeface="Calibri" panose="020F0502020204030204" pitchFamily="34" charset="0"/>
                  <a:ea typeface="Calibri"/>
                  <a:cs typeface="Calibri" panose="020F0502020204030204" pitchFamily="34" charset="0"/>
                  <a:sym typeface="Calibri"/>
                  <a:hlinkClick r:id="rId3"/>
                </a:rPr>
                <a:t>The BSA Brand Center has everything you need.</a:t>
              </a:r>
              <a:endParaRPr sz="11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0" name="Google Shape;440;p52"/>
            <p:cNvSpPr/>
            <p:nvPr/>
          </p:nvSpPr>
          <p:spPr>
            <a:xfrm>
              <a:off x="1648855" y="642798"/>
              <a:ext cx="1481796" cy="7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2"/>
            <p:cNvSpPr/>
            <p:nvPr/>
          </p:nvSpPr>
          <p:spPr>
            <a:xfrm>
              <a:off x="3170166" y="587161"/>
              <a:ext cx="75736" cy="143159"/>
            </a:xfrm>
            <a:prstGeom prst="chevron">
              <a:avLst>
                <a:gd name="adj" fmla="val 9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2"/>
            <p:cNvSpPr/>
            <p:nvPr/>
          </p:nvSpPr>
          <p:spPr>
            <a:xfrm>
              <a:off x="2076883" y="329964"/>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2"/>
            <p:cNvSpPr txBox="1"/>
            <p:nvPr/>
          </p:nvSpPr>
          <p:spPr>
            <a:xfrm>
              <a:off x="2168521" y="421602"/>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2</a:t>
              </a:r>
              <a:endParaRPr dirty="0"/>
            </a:p>
          </p:txBody>
        </p:sp>
        <p:sp>
          <p:nvSpPr>
            <p:cNvPr id="444" name="Google Shape;444;p52"/>
            <p:cNvSpPr/>
            <p:nvPr/>
          </p:nvSpPr>
          <p:spPr>
            <a:xfrm>
              <a:off x="1648855" y="1123298"/>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2"/>
            <p:cNvSpPr txBox="1"/>
            <p:nvPr/>
          </p:nvSpPr>
          <p:spPr>
            <a:xfrm>
              <a:off x="1648855" y="1419657"/>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Write a Compelling Description. </a:t>
              </a:r>
            </a:p>
            <a:p>
              <a:pPr marL="0" marR="0" lvl="0" indent="0" algn="l" rtl="0">
                <a:lnSpc>
                  <a:spcPct val="90000"/>
                </a:lnSpc>
                <a:spcBef>
                  <a:spcPts val="0"/>
                </a:spcBef>
                <a:spcAft>
                  <a:spcPts val="0"/>
                </a:spcAft>
                <a:buClr>
                  <a:schemeClr val="dk1"/>
                </a:buClr>
                <a:buSzPts val="1100"/>
                <a:buFont typeface="Calibri"/>
                <a:buNone/>
              </a:pPr>
              <a:br>
                <a:rPr lang="en-US" sz="1100" b="1" dirty="0">
                  <a:solidFill>
                    <a:schemeClr val="dk1"/>
                  </a:solidFill>
                  <a:latin typeface="Calibri" panose="020F0502020204030204" pitchFamily="34" charset="0"/>
                  <a:ea typeface="Calibri"/>
                  <a:cs typeface="Calibri" panose="020F0502020204030204" pitchFamily="34" charset="0"/>
                  <a:sym typeface="Calibri"/>
                </a:rPr>
              </a:br>
              <a:r>
                <a:rPr lang="en-US" sz="1100" dirty="0">
                  <a:solidFill>
                    <a:schemeClr val="dk1"/>
                  </a:solidFill>
                  <a:latin typeface="Calibri" panose="020F0502020204030204" pitchFamily="34" charset="0"/>
                  <a:ea typeface="Calibri"/>
                  <a:cs typeface="Calibri" panose="020F0502020204030204" pitchFamily="34" charset="0"/>
                  <a:sym typeface="Calibri"/>
                </a:rPr>
                <a:t>Tell people why they should attend and any information about your Scouting unit or event</a:t>
              </a:r>
              <a:r>
                <a:rPr lang="en-US" sz="1100" b="1" dirty="0">
                  <a:solidFill>
                    <a:schemeClr val="dk1"/>
                  </a:solidFill>
                  <a:latin typeface="Calibri" panose="020F0502020204030204" pitchFamily="34" charset="0"/>
                  <a:ea typeface="Calibri"/>
                  <a:cs typeface="Calibri" panose="020F0502020204030204" pitchFamily="34" charset="0"/>
                  <a:sym typeface="Calibri"/>
                </a:rPr>
                <a:t>. </a:t>
              </a:r>
              <a:endParaRPr sz="11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6" name="Google Shape;446;p52"/>
            <p:cNvSpPr/>
            <p:nvPr/>
          </p:nvSpPr>
          <p:spPr>
            <a:xfrm>
              <a:off x="3295295" y="642798"/>
              <a:ext cx="740898" cy="7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2"/>
            <p:cNvSpPr/>
            <p:nvPr/>
          </p:nvSpPr>
          <p:spPr>
            <a:xfrm>
              <a:off x="3723324" y="329964"/>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2"/>
            <p:cNvSpPr txBox="1"/>
            <p:nvPr/>
          </p:nvSpPr>
          <p:spPr>
            <a:xfrm>
              <a:off x="3814962" y="421602"/>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3</a:t>
              </a:r>
              <a:endParaRPr dirty="0"/>
            </a:p>
          </p:txBody>
        </p:sp>
        <p:sp>
          <p:nvSpPr>
            <p:cNvPr id="449" name="Google Shape;449;p52"/>
            <p:cNvSpPr/>
            <p:nvPr/>
          </p:nvSpPr>
          <p:spPr>
            <a:xfrm>
              <a:off x="3295295" y="1123298"/>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2"/>
            <p:cNvSpPr txBox="1"/>
            <p:nvPr/>
          </p:nvSpPr>
          <p:spPr>
            <a:xfrm>
              <a:off x="3295295" y="1419657"/>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Include your unit’s registration URL. </a:t>
              </a:r>
              <a:br>
                <a:rPr lang="en-US" sz="1100" b="1" dirty="0">
                  <a:solidFill>
                    <a:schemeClr val="dk1"/>
                  </a:solidFill>
                  <a:latin typeface="Calibri" panose="020F0502020204030204" pitchFamily="34" charset="0"/>
                  <a:ea typeface="Calibri"/>
                  <a:cs typeface="Calibri" panose="020F0502020204030204" pitchFamily="34" charset="0"/>
                  <a:sym typeface="Calibri"/>
                </a:rPr>
              </a:br>
              <a:br>
                <a:rPr lang="en-US" sz="1100" b="1" dirty="0">
                  <a:solidFill>
                    <a:schemeClr val="dk1"/>
                  </a:solidFill>
                  <a:latin typeface="Calibri" panose="020F0502020204030204" pitchFamily="34" charset="0"/>
                  <a:ea typeface="Calibri"/>
                  <a:cs typeface="Calibri" panose="020F0502020204030204" pitchFamily="34" charset="0"/>
                  <a:sym typeface="Calibri"/>
                </a:rPr>
              </a:br>
              <a:r>
                <a:rPr lang="en-US" sz="1100" b="0" dirty="0">
                  <a:solidFill>
                    <a:schemeClr val="dk1"/>
                  </a:solidFill>
                  <a:latin typeface="Calibri" panose="020F0502020204030204" pitchFamily="34" charset="0"/>
                  <a:ea typeface="Calibri"/>
                  <a:cs typeface="Calibri" panose="020F0502020204030204" pitchFamily="34" charset="0"/>
                  <a:sym typeface="Calibri"/>
                </a:rPr>
                <a:t>Make it easy for  people can register immediately</a:t>
              </a:r>
              <a:r>
                <a:rPr lang="en-US" sz="1100" dirty="0">
                  <a:solidFill>
                    <a:schemeClr val="dk1"/>
                  </a:solidFill>
                  <a:latin typeface="Calibri" panose="020F0502020204030204" pitchFamily="34" charset="0"/>
                  <a:ea typeface="Calibri"/>
                  <a:cs typeface="Calibri" panose="020F0502020204030204" pitchFamily="34" charset="0"/>
                  <a:sym typeface="Calibri"/>
                </a:rPr>
                <a:t>.</a:t>
              </a:r>
              <a:r>
                <a:rPr lang="en-US" sz="1100" b="1" dirty="0">
                  <a:solidFill>
                    <a:schemeClr val="dk1"/>
                  </a:solidFill>
                  <a:latin typeface="Calibri" panose="020F0502020204030204" pitchFamily="34" charset="0"/>
                  <a:ea typeface="Calibri"/>
                  <a:cs typeface="Calibri" panose="020F0502020204030204" pitchFamily="34" charset="0"/>
                  <a:sym typeface="Calibri"/>
                </a:rPr>
                <a:t> </a:t>
              </a:r>
              <a:r>
                <a:rPr lang="en-US" sz="1100" b="0" u="sng" dirty="0">
                  <a:solidFill>
                    <a:schemeClr val="hlink"/>
                  </a:solidFill>
                  <a:latin typeface="Calibri" panose="020F0502020204030204" pitchFamily="34" charset="0"/>
                  <a:ea typeface="Calibri"/>
                  <a:cs typeface="Calibri" panose="020F0502020204030204" pitchFamily="34" charset="0"/>
                  <a:sym typeface="Calibri"/>
                  <a:hlinkClick r:id="rId4"/>
                </a:rPr>
                <a:t>Find out more about how to find and use your unit’s registration URL.</a:t>
              </a:r>
              <a:endParaRPr sz="1100" b="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451" name="Google Shape;451;p52"/>
          <p:cNvSpPr/>
          <p:nvPr/>
        </p:nvSpPr>
        <p:spPr>
          <a:xfrm rot="-5400000">
            <a:off x="2514732" y="3775762"/>
            <a:ext cx="809885" cy="4396898"/>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452" name="Google Shape;452;p52" descr="Logo, icon&#10;&#10;Description automatically generated"/>
          <p:cNvPicPr preferRelativeResize="0"/>
          <p:nvPr/>
        </p:nvPicPr>
        <p:blipFill rotWithShape="1">
          <a:blip r:embed="rId5">
            <a:alphaModFix/>
          </a:blip>
          <a:srcRect/>
          <a:stretch/>
        </p:blipFill>
        <p:spPr>
          <a:xfrm>
            <a:off x="879150" y="5660229"/>
            <a:ext cx="648775" cy="646405"/>
          </a:xfrm>
          <a:prstGeom prst="rect">
            <a:avLst/>
          </a:prstGeom>
          <a:noFill/>
          <a:ln>
            <a:noFill/>
          </a:ln>
        </p:spPr>
      </p:pic>
      <p:sp>
        <p:nvSpPr>
          <p:cNvPr id="453" name="Google Shape;453;p52"/>
          <p:cNvSpPr txBox="1"/>
          <p:nvPr/>
        </p:nvSpPr>
        <p:spPr>
          <a:xfrm>
            <a:off x="1813215" y="5641306"/>
            <a:ext cx="2335172" cy="65296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b="1" u="none" dirty="0">
                <a:solidFill>
                  <a:schemeClr val="dk1"/>
                </a:solidFill>
                <a:latin typeface="Calibri" panose="020F0502020204030204" pitchFamily="34" charset="0"/>
                <a:ea typeface="Avenir"/>
                <a:cs typeface="Calibri" panose="020F0502020204030204" pitchFamily="34" charset="0"/>
                <a:sym typeface="Avenir"/>
              </a:rPr>
              <a:t>Learn How to Create a </a:t>
            </a:r>
            <a:r>
              <a:rPr lang="en-US" sz="1400" b="1" u="sng" dirty="0">
                <a:solidFill>
                  <a:schemeClr val="hlink"/>
                </a:solidFill>
                <a:latin typeface="Calibri" panose="020F0502020204030204" pitchFamily="34" charset="0"/>
                <a:ea typeface="Avenir"/>
                <a:cs typeface="Calibri" panose="020F0502020204030204" pitchFamily="34" charset="0"/>
                <a:sym typeface="Avenir"/>
                <a:hlinkClick r:id="rId6"/>
              </a:rPr>
              <a:t>Facebook Calendar Event</a:t>
            </a:r>
            <a:endParaRPr sz="1400" b="1" u="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ctr" rtl="0">
              <a:lnSpc>
                <a:spcPct val="90000"/>
              </a:lnSpc>
              <a:spcBef>
                <a:spcPts val="1000"/>
              </a:spcBef>
              <a:spcAft>
                <a:spcPts val="0"/>
              </a:spcAft>
              <a:buClr>
                <a:schemeClr val="dk1"/>
              </a:buClr>
              <a:buSzPts val="2000"/>
              <a:buFont typeface="Arial"/>
              <a:buNone/>
            </a:pPr>
            <a:endParaRPr sz="2000" b="1" u="none"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454" name="Google Shape;454;p52"/>
          <p:cNvCxnSpPr/>
          <p:nvPr/>
        </p:nvCxnSpPr>
        <p:spPr>
          <a:xfrm rot="10800000">
            <a:off x="1713905" y="5651916"/>
            <a:ext cx="0" cy="637314"/>
          </a:xfrm>
          <a:prstGeom prst="straightConnector1">
            <a:avLst/>
          </a:prstGeom>
          <a:noFill/>
          <a:ln w="9525" cap="flat" cmpd="sng">
            <a:solidFill>
              <a:schemeClr val="accent1"/>
            </a:solidFill>
            <a:prstDash val="solid"/>
            <a:miter lim="800000"/>
            <a:headEnd type="none" w="sm" len="sm"/>
            <a:tailEnd type="none" w="sm" len="sm"/>
          </a:ln>
        </p:spPr>
      </p:cxnSp>
      <p:pic>
        <p:nvPicPr>
          <p:cNvPr id="455" name="Google Shape;455;p52" descr="Qr code&#10;&#10;Description automatically generated"/>
          <p:cNvPicPr preferRelativeResize="0"/>
          <p:nvPr/>
        </p:nvPicPr>
        <p:blipFill rotWithShape="1">
          <a:blip r:embed="rId7">
            <a:alphaModFix/>
          </a:blip>
          <a:srcRect/>
          <a:stretch/>
        </p:blipFill>
        <p:spPr>
          <a:xfrm>
            <a:off x="4247696" y="5626544"/>
            <a:ext cx="695335" cy="695335"/>
          </a:xfrm>
          <a:prstGeom prst="rect">
            <a:avLst/>
          </a:prstGeom>
          <a:noFill/>
          <a:ln>
            <a:noFill/>
          </a:ln>
        </p:spPr>
      </p:pic>
      <p:pic>
        <p:nvPicPr>
          <p:cNvPr id="456" name="Google Shape;456;p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653775" y="1118275"/>
            <a:ext cx="4944150" cy="278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p:nvPr/>
        </p:nvSpPr>
        <p:spPr>
          <a:xfrm>
            <a:off x="6913448" y="1326475"/>
            <a:ext cx="4672200" cy="4100100"/>
          </a:xfrm>
          <a:prstGeom prst="rect">
            <a:avLst/>
          </a:prstGeom>
          <a:noFill/>
          <a:ln>
            <a:noFill/>
          </a:ln>
        </p:spPr>
        <p:txBody>
          <a:bodyPr spcFirstLastPara="1" wrap="square" lIns="91425" tIns="45700" rIns="91425" bIns="45700" anchor="t" anchorCtr="0">
            <a:normAutofit/>
          </a:bodyPr>
          <a:lstStyle/>
          <a:p>
            <a:pPr>
              <a:buClr>
                <a:schemeClr val="dk1"/>
              </a:buClr>
              <a:buSzPts val="1400"/>
            </a:pPr>
            <a:r>
              <a:rPr lang="en-US" sz="1900" b="1" i="1" dirty="0">
                <a:solidFill>
                  <a:schemeClr val="dk1"/>
                </a:solidFill>
                <a:latin typeface="Calibri" panose="020F0502020204030204" pitchFamily="34" charset="0"/>
                <a:cs typeface="Calibri" panose="020F0502020204030204" pitchFamily="34" charset="0"/>
                <a:sym typeface="Avenir"/>
              </a:rPr>
              <a:t>Race your Pinewood Derby car!</a:t>
            </a:r>
            <a:endParaRPr sz="1900" b="1" i="1" dirty="0">
              <a:solidFill>
                <a:schemeClr val="dk1"/>
              </a:solidFill>
              <a:latin typeface="Calibri" panose="020F0502020204030204" pitchFamily="34" charset="0"/>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Now that you’ve built your car, it’s time to race. We’ll make sure your car is as fast as you want it, and that it passes that all-important pre-race inspection!</a:t>
            </a: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Sign up for time to race with your Den (date, time) at (location). </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Message us or call for more information.</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600"/>
              <a:buFont typeface="Arial"/>
              <a:buNone/>
            </a:pPr>
            <a:endParaRPr sz="1600" i="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600"/>
              <a:buFont typeface="Arial"/>
              <a:buNone/>
            </a:pPr>
            <a:endParaRPr sz="1600" dirty="0">
              <a:solidFill>
                <a:schemeClr val="dk1"/>
              </a:solidFill>
              <a:latin typeface="Calibri" panose="020F0502020204030204" pitchFamily="34" charset="0"/>
              <a:ea typeface="Avenir"/>
              <a:cs typeface="Calibri" panose="020F0502020204030204" pitchFamily="34" charset="0"/>
              <a:sym typeface="Avenir"/>
            </a:endParaRPr>
          </a:p>
        </p:txBody>
      </p:sp>
      <p:sp>
        <p:nvSpPr>
          <p:cNvPr id="462" name="Google Shape;462;p53"/>
          <p:cNvSpPr/>
          <p:nvPr/>
        </p:nvSpPr>
        <p:spPr>
          <a:xfrm>
            <a:off x="666275" y="4748993"/>
            <a:ext cx="10859400" cy="181320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463" name="Google Shape;463;p53" descr="Qr cod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6864" y="4943466"/>
            <a:ext cx="1470969" cy="1470969"/>
          </a:xfrm>
          <a:prstGeom prst="rect">
            <a:avLst/>
          </a:prstGeom>
          <a:noFill/>
          <a:ln>
            <a:noFill/>
          </a:ln>
        </p:spPr>
      </p:pic>
      <p:sp>
        <p:nvSpPr>
          <p:cNvPr id="464" name="Google Shape;464;p53"/>
          <p:cNvSpPr txBox="1">
            <a:spLocks noGrp="1"/>
          </p:cNvSpPr>
          <p:nvPr>
            <p:ph type="title"/>
          </p:nvPr>
        </p:nvSpPr>
        <p:spPr>
          <a:xfrm>
            <a:off x="838200" y="365125"/>
            <a:ext cx="10515600" cy="582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b="1" dirty="0"/>
              <a:t>Sample Copy for Your Facebook PWD Event</a:t>
            </a:r>
            <a:r>
              <a:rPr lang="en-US" sz="4000" dirty="0"/>
              <a:t> </a:t>
            </a:r>
            <a:br>
              <a:rPr lang="en-US" sz="4000" dirty="0"/>
            </a:br>
            <a:r>
              <a:rPr lang="en-US" sz="2400" dirty="0"/>
              <a:t>(Customize these for your pack!)</a:t>
            </a:r>
            <a:endParaRPr sz="4000" dirty="0"/>
          </a:p>
        </p:txBody>
      </p:sp>
      <p:cxnSp>
        <p:nvCxnSpPr>
          <p:cNvPr id="465" name="Google Shape;465;p53"/>
          <p:cNvCxnSpPr/>
          <p:nvPr/>
        </p:nvCxnSpPr>
        <p:spPr>
          <a:xfrm>
            <a:off x="6428572" y="1349303"/>
            <a:ext cx="0" cy="2998200"/>
          </a:xfrm>
          <a:prstGeom prst="straightConnector1">
            <a:avLst/>
          </a:prstGeom>
          <a:noFill/>
          <a:ln w="9525" cap="flat" cmpd="sng">
            <a:solidFill>
              <a:schemeClr val="accent1"/>
            </a:solidFill>
            <a:prstDash val="solid"/>
            <a:miter lim="800000"/>
            <a:headEnd type="none" w="sm" len="sm"/>
            <a:tailEnd type="none" w="sm" len="sm"/>
          </a:ln>
        </p:spPr>
      </p:cxnSp>
      <p:sp>
        <p:nvSpPr>
          <p:cNvPr id="466" name="Google Shape;466;p53"/>
          <p:cNvSpPr txBox="1"/>
          <p:nvPr/>
        </p:nvSpPr>
        <p:spPr>
          <a:xfrm>
            <a:off x="875043" y="4858779"/>
            <a:ext cx="2457064" cy="16403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Calibri" panose="020F0502020204030204" pitchFamily="34" charset="0"/>
                <a:ea typeface="Avenir"/>
                <a:cs typeface="Calibri" panose="020F0502020204030204" pitchFamily="34" charset="0"/>
                <a:sym typeface="Avenir"/>
              </a:rPr>
              <a:t>A Picture is Worth </a:t>
            </a:r>
            <a:br>
              <a:rPr lang="en-US" sz="2000" b="1" dirty="0">
                <a:solidFill>
                  <a:schemeClr val="dk1"/>
                </a:solidFill>
                <a:latin typeface="Calibri" panose="020F0502020204030204" pitchFamily="34" charset="0"/>
                <a:ea typeface="Avenir"/>
                <a:cs typeface="Calibri" panose="020F0502020204030204" pitchFamily="34" charset="0"/>
                <a:sym typeface="Avenir"/>
              </a:rPr>
            </a:br>
            <a:r>
              <a:rPr lang="en-US" sz="2000" b="1" dirty="0">
                <a:solidFill>
                  <a:schemeClr val="dk1"/>
                </a:solidFill>
                <a:latin typeface="Calibri" panose="020F0502020204030204" pitchFamily="34" charset="0"/>
                <a:ea typeface="Avenir"/>
                <a:cs typeface="Calibri" panose="020F0502020204030204" pitchFamily="34" charset="0"/>
                <a:sym typeface="Avenir"/>
              </a:rPr>
              <a:t>1,000 Words</a:t>
            </a:r>
            <a:endParaRPr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300"/>
              <a:buFont typeface="Arial"/>
              <a:buNone/>
            </a:pPr>
            <a:r>
              <a:rPr lang="en-US" sz="1300" dirty="0">
                <a:solidFill>
                  <a:schemeClr val="dk1"/>
                </a:solidFill>
                <a:latin typeface="Calibri" panose="020F0502020204030204" pitchFamily="34" charset="0"/>
                <a:ea typeface="Avenir"/>
                <a:cs typeface="Calibri" panose="020F0502020204030204" pitchFamily="34" charset="0"/>
                <a:sym typeface="Avenir"/>
              </a:rPr>
              <a:t>Be sure to include a great photo of the Scouts in your unit. Don’t have a photo? Use one from the </a:t>
            </a:r>
            <a:r>
              <a:rPr lang="en-US" sz="1300" u="sng" dirty="0">
                <a:solidFill>
                  <a:schemeClr val="hlink"/>
                </a:solidFill>
                <a:latin typeface="Calibri" panose="020F0502020204030204" pitchFamily="34" charset="0"/>
                <a:ea typeface="Avenir"/>
                <a:cs typeface="Calibri" panose="020F0502020204030204" pitchFamily="34" charset="0"/>
                <a:sym typeface="Avenir"/>
                <a:hlinkClick r:id="rId4"/>
              </a:rPr>
              <a:t>Brand Center</a:t>
            </a:r>
            <a:r>
              <a:rPr lang="en-US" sz="1300" dirty="0">
                <a:solidFill>
                  <a:schemeClr val="dk1"/>
                </a:solidFill>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p:txBody>
      </p:sp>
      <p:sp>
        <p:nvSpPr>
          <p:cNvPr id="470" name="Google Shape;470;p53"/>
          <p:cNvSpPr txBox="1"/>
          <p:nvPr/>
        </p:nvSpPr>
        <p:spPr>
          <a:xfrm>
            <a:off x="965205" y="1326475"/>
            <a:ext cx="4978500" cy="3928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Aft>
                <a:spcPts val="0"/>
              </a:spcAft>
              <a:buClr>
                <a:schemeClr val="dk1"/>
              </a:buClr>
              <a:buSzPts val="1400"/>
              <a:buFont typeface="Arial"/>
              <a:buNone/>
            </a:pPr>
            <a:r>
              <a:rPr lang="en-US" sz="1900" b="1" i="1" dirty="0">
                <a:solidFill>
                  <a:schemeClr val="dk1"/>
                </a:solidFill>
                <a:latin typeface="Calibri" panose="020F0502020204030204" pitchFamily="34" charset="0"/>
                <a:ea typeface="Avenir"/>
                <a:cs typeface="Calibri" panose="020F0502020204030204" pitchFamily="34" charset="0"/>
                <a:sym typeface="Avenir"/>
              </a:rPr>
              <a:t>Workshop: Build your Pinewood Derby car!</a:t>
            </a:r>
          </a:p>
          <a:p>
            <a:pPr marL="0" marR="0" lvl="0" indent="0" algn="l" rtl="0">
              <a:lnSpc>
                <a:spcPct val="100000"/>
              </a:lnSpc>
              <a:spcAft>
                <a:spcPts val="0"/>
              </a:spcAft>
              <a:buClr>
                <a:schemeClr val="dk1"/>
              </a:buClr>
              <a:buSzPts val="1400"/>
              <a:buFont typeface="Arial"/>
              <a:buNone/>
            </a:pPr>
            <a:endParaRPr sz="1900" dirty="0">
              <a:latin typeface="Calibri" panose="020F0502020204030204" pitchFamily="34" charset="0"/>
              <a:cs typeface="Calibri" panose="020F0502020204030204" pitchFamily="34" charset="0"/>
            </a:endParaRPr>
          </a:p>
          <a:p>
            <a:pPr marL="0" marR="0" lvl="0" indent="0" algn="l" rtl="0">
              <a:lnSpc>
                <a:spcPct val="100000"/>
              </a:lnSpc>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Time to get your hands dirty and build your Pinewood Derby car! We’ll have all the tools you need - and adults to guide your Scout - to turn that block wood into a fun racing vehicle.</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Join us at (date, time) at (location). </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Message us or call for more information.</a:t>
            </a:r>
            <a:endParaRPr sz="1900"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600"/>
              <a:buFont typeface="Arial"/>
              <a:buNone/>
            </a:pPr>
            <a:endParaRPr sz="16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Picture 2" descr="A picture containing indoor&#10;&#10;Description automatically generated">
            <a:extLst>
              <a:ext uri="{FF2B5EF4-FFF2-40B4-BE49-F238E27FC236}">
                <a16:creationId xmlns:a16="http://schemas.microsoft.com/office/drawing/2014/main" id="{990A63BC-AA30-4445-6CB1-9579A60621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4335" y="4920108"/>
            <a:ext cx="1939987" cy="1471643"/>
          </a:xfrm>
          <a:prstGeom prst="rect">
            <a:avLst/>
          </a:prstGeom>
          <a:ln w="25400">
            <a:solidFill>
              <a:schemeClr val="bg2">
                <a:lumMod val="50000"/>
              </a:schemeClr>
            </a:solidFill>
          </a:ln>
        </p:spPr>
      </p:pic>
      <p:pic>
        <p:nvPicPr>
          <p:cNvPr id="5" name="Picture 4" descr="A picture containing person, outdoor&#10;&#10;Description automatically generated">
            <a:extLst>
              <a:ext uri="{FF2B5EF4-FFF2-40B4-BE49-F238E27FC236}">
                <a16:creationId xmlns:a16="http://schemas.microsoft.com/office/drawing/2014/main" id="{9E1D9285-0C41-23C7-C6FD-D4CBF7A204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78705" y="4939763"/>
            <a:ext cx="1939986" cy="1451314"/>
          </a:xfrm>
          <a:prstGeom prst="rect">
            <a:avLst/>
          </a:prstGeom>
          <a:ln w="25400">
            <a:solidFill>
              <a:schemeClr val="bg2">
                <a:lumMod val="50000"/>
              </a:schemeClr>
            </a:solidFill>
          </a:ln>
        </p:spPr>
      </p:pic>
      <p:pic>
        <p:nvPicPr>
          <p:cNvPr id="7" name="Picture 6" descr="A group of people posing for a photo&#10;&#10;Description automatically generated with medium confidence">
            <a:extLst>
              <a:ext uri="{FF2B5EF4-FFF2-40B4-BE49-F238E27FC236}">
                <a16:creationId xmlns:a16="http://schemas.microsoft.com/office/drawing/2014/main" id="{48C220A0-8345-28F9-2E49-2FC2CBFD6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05194" y="4920108"/>
            <a:ext cx="2181241" cy="1470969"/>
          </a:xfrm>
          <a:prstGeom prst="rect">
            <a:avLst/>
          </a:prstGeom>
          <a:ln w="25400">
            <a:solidFill>
              <a:schemeClr val="bg2"/>
            </a:solidFill>
            <a:extLst>
              <a:ext uri="{C807C97D-BFC1-408E-A445-0C87EB9F89A2}">
                <ask:lineSketchStyleProps xmlns:ask="http://schemas.microsoft.com/office/drawing/2018/sketchyshapes">
                  <ask:type>
                    <ask:lineSketchNone/>
                  </ask:type>
                </ask:lineSketchStyleProps>
              </a:ext>
            </a:extLst>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Google Shape;475;p5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76" name="Google Shape;476;p5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77" name="Google Shape;477;p54"/>
          <p:cNvSpPr txBox="1">
            <a:spLocks noGrp="1"/>
          </p:cNvSpPr>
          <p:nvPr>
            <p:ph type="title"/>
          </p:nvPr>
        </p:nvSpPr>
        <p:spPr>
          <a:xfrm>
            <a:off x="828161" y="2560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venir"/>
              <a:buNone/>
            </a:pPr>
            <a:r>
              <a:rPr lang="en-US" sz="4000" b="1" dirty="0">
                <a:sym typeface="Avenir"/>
              </a:rPr>
              <a:t>Step 2: Boost the Calendar Event</a:t>
            </a:r>
            <a:endParaRPr sz="4000" b="1" dirty="0">
              <a:sym typeface="Avenir"/>
            </a:endParaRPr>
          </a:p>
        </p:txBody>
      </p:sp>
      <p:sp>
        <p:nvSpPr>
          <p:cNvPr id="478" name="Google Shape;478;p5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79" name="Google Shape;479;p54"/>
          <p:cNvSpPr txBox="1">
            <a:spLocks noGrp="1"/>
          </p:cNvSpPr>
          <p:nvPr>
            <p:ph type="body" idx="1"/>
          </p:nvPr>
        </p:nvSpPr>
        <p:spPr>
          <a:xfrm>
            <a:off x="1269016" y="1416779"/>
            <a:ext cx="6323534" cy="457016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rgbClr val="000000"/>
              </a:buClr>
              <a:buSzPts val="1600"/>
              <a:buNone/>
            </a:pPr>
            <a:r>
              <a:rPr lang="en-US" sz="1600" u="sng" dirty="0">
                <a:solidFill>
                  <a:schemeClr val="hlink"/>
                </a:solidFill>
                <a:ea typeface="Avenir"/>
                <a:sym typeface="Avenir"/>
                <a:hlinkClick r:id="rId3"/>
              </a:rPr>
              <a:t>Once you’ve created your Facebook calendar event, boost the Event </a:t>
            </a:r>
            <a:r>
              <a:rPr lang="en-US" sz="1600" dirty="0">
                <a:solidFill>
                  <a:srgbClr val="000000"/>
                </a:solidFill>
                <a:ea typeface="Avenir"/>
                <a:sym typeface="Avenir"/>
              </a:rPr>
              <a:t>so it will be seen by more people.</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What is boosting? Boosting is paid advertising and an essential step in promoting your event. For as little as $1 a day, Facebook will promote your event to an audience that is broader than just people who follow or like your page. </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This allows you to precisely target who will see your event.  For example, you can geotarget parents of elementary school-age youth in a certain geographic such as a zip code or radius around a school or meeting place.  </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Taking it a step further, you can even geotarget the times and places parents gather - and spend time on their phones!  Think Little League games, soccer tournaments or even pick up times at schools.</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For tips to selecting the best geotarget settings, review the options on the next slide...</a:t>
            </a:r>
            <a:endParaRPr dirty="0"/>
          </a:p>
          <a:p>
            <a:pPr marL="0" lvl="0" indent="0" algn="l" rtl="0">
              <a:lnSpc>
                <a:spcPct val="90000"/>
              </a:lnSpc>
              <a:spcBef>
                <a:spcPts val="1600"/>
              </a:spcBef>
              <a:spcAft>
                <a:spcPts val="0"/>
              </a:spcAft>
              <a:buClr>
                <a:schemeClr val="dk1"/>
              </a:buClr>
              <a:buSzPts val="1500"/>
              <a:buNone/>
            </a:pPr>
            <a:endParaRPr sz="1500" b="0" i="0" u="none" strike="noStrike" dirty="0">
              <a:ea typeface="Avenir"/>
              <a:sym typeface="Avenir"/>
            </a:endParaRPr>
          </a:p>
          <a:p>
            <a:pPr marL="0" lvl="0" indent="0" algn="l" rtl="0">
              <a:lnSpc>
                <a:spcPct val="90000"/>
              </a:lnSpc>
              <a:spcBef>
                <a:spcPts val="1000"/>
              </a:spcBef>
              <a:spcAft>
                <a:spcPts val="0"/>
              </a:spcAft>
              <a:buClr>
                <a:schemeClr val="dk1"/>
              </a:buClr>
              <a:buSzPts val="1500"/>
              <a:buNone/>
            </a:pPr>
            <a:endParaRPr sz="1500" dirty="0">
              <a:ea typeface="Avenir"/>
              <a:sym typeface="Avenir"/>
            </a:endParaRPr>
          </a:p>
        </p:txBody>
      </p:sp>
      <p:grpSp>
        <p:nvGrpSpPr>
          <p:cNvPr id="480" name="Google Shape;480;p54"/>
          <p:cNvGrpSpPr/>
          <p:nvPr/>
        </p:nvGrpSpPr>
        <p:grpSpPr>
          <a:xfrm>
            <a:off x="8231381" y="1532741"/>
            <a:ext cx="2919813" cy="3402173"/>
            <a:chOff x="8420517" y="1208159"/>
            <a:chExt cx="3255062" cy="4087973"/>
          </a:xfrm>
        </p:grpSpPr>
        <p:sp>
          <p:nvSpPr>
            <p:cNvPr id="481" name="Google Shape;481;p54"/>
            <p:cNvSpPr/>
            <p:nvPr/>
          </p:nvSpPr>
          <p:spPr>
            <a:xfrm>
              <a:off x="8420517" y="1208159"/>
              <a:ext cx="3255062" cy="407569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sp>
          <p:nvSpPr>
            <p:cNvPr id="482" name="Google Shape;482;p54"/>
            <p:cNvSpPr txBox="1"/>
            <p:nvPr/>
          </p:nvSpPr>
          <p:spPr>
            <a:xfrm>
              <a:off x="8544044" y="4469902"/>
              <a:ext cx="3131535" cy="8262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Here’s how to create an ad to </a:t>
              </a:r>
              <a:r>
                <a:rPr lang="en-US" sz="1200" u="sng" dirty="0">
                  <a:solidFill>
                    <a:schemeClr val="hlink"/>
                  </a:solidFill>
                  <a:latin typeface="Calibri" panose="020F0502020204030204" pitchFamily="34" charset="0"/>
                  <a:ea typeface="Avenir"/>
                  <a:cs typeface="Calibri" panose="020F0502020204030204" pitchFamily="34" charset="0"/>
                  <a:sym typeface="Avenir"/>
                  <a:hlinkClick r:id="rId3"/>
                </a:rPr>
                <a:t>boost your campaign event on Facebook</a:t>
              </a:r>
              <a:r>
                <a:rPr lang="en-US" sz="1200" dirty="0">
                  <a:solidFill>
                    <a:schemeClr val="dk1"/>
                  </a:solidFill>
                  <a:latin typeface="Calibri" panose="020F0502020204030204" pitchFamily="34" charset="0"/>
                  <a:ea typeface="Avenir"/>
                  <a:cs typeface="Calibri" panose="020F0502020204030204" pitchFamily="34" charset="0"/>
                  <a:sym typeface="Avenir"/>
                </a:rPr>
                <a:t>.</a:t>
              </a:r>
              <a:endParaRPr dirty="0"/>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grpSp>
      <p:pic>
        <p:nvPicPr>
          <p:cNvPr id="483" name="Google Shape;483;p54" descr="Qr code&#10;&#10;Description automatically generated"/>
          <p:cNvPicPr preferRelativeResize="0"/>
          <p:nvPr/>
        </p:nvPicPr>
        <p:blipFill rotWithShape="1">
          <a:blip r:embed="rId4">
            <a:alphaModFix/>
          </a:blip>
          <a:srcRect/>
          <a:stretch/>
        </p:blipFill>
        <p:spPr>
          <a:xfrm>
            <a:off x="9858910" y="3035866"/>
            <a:ext cx="1221649" cy="1221649"/>
          </a:xfrm>
          <a:prstGeom prst="rect">
            <a:avLst/>
          </a:prstGeom>
          <a:noFill/>
          <a:ln>
            <a:noFill/>
          </a:ln>
        </p:spPr>
      </p:pic>
      <p:pic>
        <p:nvPicPr>
          <p:cNvPr id="484" name="Google Shape;484;p54" descr="Logo, icon&#10;&#10;Description automatically generated"/>
          <p:cNvPicPr preferRelativeResize="0"/>
          <p:nvPr/>
        </p:nvPicPr>
        <p:blipFill rotWithShape="1">
          <a:blip r:embed="rId5">
            <a:alphaModFix/>
          </a:blip>
          <a:srcRect/>
          <a:stretch/>
        </p:blipFill>
        <p:spPr>
          <a:xfrm>
            <a:off x="9153068" y="1767696"/>
            <a:ext cx="890871" cy="887618"/>
          </a:xfrm>
          <a:prstGeom prst="rect">
            <a:avLst/>
          </a:prstGeom>
          <a:noFill/>
          <a:ln>
            <a:noFill/>
          </a:ln>
        </p:spPr>
      </p:pic>
      <p:sp>
        <p:nvSpPr>
          <p:cNvPr id="485" name="Google Shape;485;p54"/>
          <p:cNvSpPr txBox="1"/>
          <p:nvPr/>
        </p:nvSpPr>
        <p:spPr>
          <a:xfrm>
            <a:off x="8299177" y="3155186"/>
            <a:ext cx="1664049" cy="6529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How to Boost a Facebook  Event</a:t>
            </a:r>
            <a:endParaRPr dirty="0"/>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486" name="Google Shape;486;p54"/>
          <p:cNvCxnSpPr/>
          <p:nvPr/>
        </p:nvCxnSpPr>
        <p:spPr>
          <a:xfrm>
            <a:off x="8440605" y="2830483"/>
            <a:ext cx="2501364" cy="0"/>
          </a:xfrm>
          <a:prstGeom prst="straightConnector1">
            <a:avLst/>
          </a:prstGeom>
          <a:noFill/>
          <a:ln w="9525" cap="flat" cmpd="sng">
            <a:solidFill>
              <a:schemeClr val="accent1"/>
            </a:solidFill>
            <a:prstDash val="solid"/>
            <a:miter lim="800000"/>
            <a:headEnd type="none" w="sm" len="sm"/>
            <a:tailEnd type="none" w="sm" len="sm"/>
          </a:ln>
        </p:spPr>
      </p:cxnSp>
      <p:sp>
        <p:nvSpPr>
          <p:cNvPr id="487" name="Google Shape;487;p54"/>
          <p:cNvSpPr txBox="1"/>
          <p:nvPr/>
        </p:nvSpPr>
        <p:spPr>
          <a:xfrm>
            <a:off x="2468982" y="5683809"/>
            <a:ext cx="984474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rgbClr val="000000"/>
                </a:solidFill>
                <a:latin typeface="Calibri" panose="020F0502020204030204" pitchFamily="34" charset="0"/>
                <a:ea typeface="Avenir"/>
                <a:cs typeface="Calibri" panose="020F0502020204030204" pitchFamily="34" charset="0"/>
                <a:sym typeface="Avenir"/>
              </a:rPr>
              <a:t>Boosting is a powerful, cost-effective marketing tool that’s easy to use!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5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3" name="Google Shape;493;p5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4" name="Google Shape;494;p55"/>
          <p:cNvSpPr txBox="1">
            <a:spLocks noGrp="1"/>
          </p:cNvSpPr>
          <p:nvPr>
            <p:ph type="title"/>
          </p:nvPr>
        </p:nvSpPr>
        <p:spPr>
          <a:xfrm>
            <a:off x="555711" y="238999"/>
            <a:ext cx="111725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venir"/>
              <a:buNone/>
            </a:pPr>
            <a:r>
              <a:rPr lang="en-US" sz="4000" b="1" dirty="0">
                <a:sym typeface="Avenir"/>
              </a:rPr>
              <a:t>Choosing the Best Geotargeted Audience</a:t>
            </a:r>
            <a:endParaRPr sz="4000" b="1" dirty="0">
              <a:sym typeface="Avenir"/>
            </a:endParaRPr>
          </a:p>
        </p:txBody>
      </p:sp>
      <p:sp>
        <p:nvSpPr>
          <p:cNvPr id="495" name="Google Shape;495;p5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96" name="Google Shape;496;p55"/>
          <p:cNvSpPr txBox="1">
            <a:spLocks noGrp="1"/>
          </p:cNvSpPr>
          <p:nvPr>
            <p:ph type="body" idx="1"/>
          </p:nvPr>
        </p:nvSpPr>
        <p:spPr>
          <a:xfrm>
            <a:off x="920506" y="1603889"/>
            <a:ext cx="4628483" cy="457016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b="1" dirty="0">
                <a:ea typeface="Avenir"/>
                <a:sym typeface="Avenir"/>
              </a:rPr>
              <a:t>Audience Selections</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Geofencing Target: </a:t>
            </a:r>
            <a:r>
              <a:rPr lang="en-US" sz="1600" dirty="0">
                <a:ea typeface="Avenir"/>
                <a:sym typeface="Avenir"/>
              </a:rPr>
              <a:t>Men &amp; Women age 25-49</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Interest Targeting:  </a:t>
            </a:r>
            <a:r>
              <a:rPr lang="en-US" sz="1600" dirty="0">
                <a:ea typeface="Avenir"/>
                <a:sym typeface="Avenir"/>
              </a:rPr>
              <a:t>Parents, Parents of Elementary Age Kids, Parents of 1</a:t>
            </a:r>
            <a:r>
              <a:rPr lang="en-US" sz="1600" baseline="30000" dirty="0">
                <a:ea typeface="Avenir"/>
                <a:sym typeface="Avenir"/>
              </a:rPr>
              <a:t>st</a:t>
            </a:r>
            <a:r>
              <a:rPr lang="en-US" sz="1600" dirty="0">
                <a:ea typeface="Avenir"/>
                <a:sym typeface="Avenir"/>
              </a:rPr>
              <a:t> Grade, Parents of 2</a:t>
            </a:r>
            <a:r>
              <a:rPr lang="en-US" sz="1600" baseline="30000" dirty="0">
                <a:ea typeface="Avenir"/>
                <a:sym typeface="Avenir"/>
              </a:rPr>
              <a:t>nd</a:t>
            </a:r>
            <a:r>
              <a:rPr lang="en-US" sz="1600" dirty="0">
                <a:ea typeface="Avenir"/>
                <a:sym typeface="Avenir"/>
              </a:rPr>
              <a:t> Grade, Parents of 3</a:t>
            </a:r>
            <a:r>
              <a:rPr lang="en-US" sz="1600" baseline="30000" dirty="0">
                <a:ea typeface="Avenir"/>
                <a:sym typeface="Avenir"/>
              </a:rPr>
              <a:t>rd</a:t>
            </a:r>
            <a:r>
              <a:rPr lang="en-US" sz="1600" dirty="0">
                <a:ea typeface="Avenir"/>
                <a:sym typeface="Avenir"/>
              </a:rPr>
              <a:t> Grade, Parents of 4</a:t>
            </a:r>
            <a:r>
              <a:rPr lang="en-US" sz="1600" baseline="30000" dirty="0">
                <a:ea typeface="Avenir"/>
                <a:sym typeface="Avenir"/>
              </a:rPr>
              <a:t>th</a:t>
            </a:r>
            <a:r>
              <a:rPr lang="en-US" sz="1600" dirty="0">
                <a:ea typeface="Avenir"/>
                <a:sym typeface="Avenir"/>
              </a:rPr>
              <a:t> Grade</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Secondary Interest Targeting:  </a:t>
            </a:r>
            <a:r>
              <a:rPr lang="en-US" sz="1600" dirty="0">
                <a:ea typeface="Avenir"/>
                <a:sym typeface="Avenir"/>
              </a:rPr>
              <a:t>Outdoors, Camping, Hiking, STEM</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Fence Radius:  Generally, </a:t>
            </a:r>
            <a:r>
              <a:rPr lang="en-US" sz="1600" dirty="0">
                <a:ea typeface="Avenir"/>
                <a:sym typeface="Avenir"/>
              </a:rPr>
              <a:t>2-4 miles around a joining event location .  In dense urban areas, you may fence 0.5 miles.  In more rural areas you may fence 10 miles.  Use the walk/drive distance as a rule of thumb.  Fence only as far out as the reasonable person would drive weekly to attend a Den/Pack Meeting. </a:t>
            </a:r>
            <a:endParaRPr dirty="0"/>
          </a:p>
          <a:p>
            <a:pPr marL="0" lvl="0" indent="0" algn="l" rtl="0">
              <a:lnSpc>
                <a:spcPct val="90000"/>
              </a:lnSpc>
              <a:spcBef>
                <a:spcPts val="600"/>
              </a:spcBef>
              <a:spcAft>
                <a:spcPts val="0"/>
              </a:spcAft>
              <a:buClr>
                <a:schemeClr val="dk1"/>
              </a:buClr>
              <a:buSzPts val="1600"/>
              <a:buNone/>
            </a:pPr>
            <a:endParaRPr sz="1600" dirty="0">
              <a:ea typeface="Avenir"/>
              <a:sym typeface="Avenir"/>
            </a:endParaRPr>
          </a:p>
          <a:p>
            <a:pPr marL="0" lvl="0" indent="0" algn="l" rtl="0">
              <a:lnSpc>
                <a:spcPct val="90000"/>
              </a:lnSpc>
              <a:spcBef>
                <a:spcPts val="1600"/>
              </a:spcBef>
              <a:spcAft>
                <a:spcPts val="0"/>
              </a:spcAft>
              <a:buClr>
                <a:schemeClr val="dk1"/>
              </a:buClr>
              <a:buSzPts val="1500"/>
              <a:buNone/>
            </a:pPr>
            <a:endParaRPr sz="1500" b="0" i="0" u="none" strike="noStrike" dirty="0">
              <a:ea typeface="Avenir"/>
              <a:sym typeface="Avenir"/>
            </a:endParaRPr>
          </a:p>
          <a:p>
            <a:pPr marL="0" lvl="0" indent="0" algn="l" rtl="0">
              <a:lnSpc>
                <a:spcPct val="90000"/>
              </a:lnSpc>
              <a:spcBef>
                <a:spcPts val="1000"/>
              </a:spcBef>
              <a:spcAft>
                <a:spcPts val="0"/>
              </a:spcAft>
              <a:buClr>
                <a:schemeClr val="dk1"/>
              </a:buClr>
              <a:buSzPts val="1500"/>
              <a:buNone/>
            </a:pPr>
            <a:endParaRPr sz="1500" dirty="0">
              <a:ea typeface="Avenir"/>
              <a:sym typeface="Avenir"/>
            </a:endParaRPr>
          </a:p>
        </p:txBody>
      </p:sp>
      <p:sp>
        <p:nvSpPr>
          <p:cNvPr id="497" name="Google Shape;497;p55"/>
          <p:cNvSpPr txBox="1"/>
          <p:nvPr/>
        </p:nvSpPr>
        <p:spPr>
          <a:xfrm>
            <a:off x="5908714" y="1564562"/>
            <a:ext cx="5923560" cy="45701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dirty="0">
                <a:solidFill>
                  <a:schemeClr val="dk1"/>
                </a:solidFill>
                <a:latin typeface="Calibri" panose="020F0502020204030204" pitchFamily="34" charset="0"/>
                <a:ea typeface="Avenir"/>
                <a:cs typeface="Calibri" panose="020F0502020204030204" pitchFamily="34" charset="0"/>
                <a:sym typeface="Avenir"/>
              </a:rPr>
              <a:t>Do’s &amp; Don’ts</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The more targeting info you enter, the narrower your audience will become.  Go too narrow and you’ll quickly cut out most of your audience.</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You can hold a joining event at one location but fence around other locations.  If you fence around multiple locations, the system will spread your budget across all the locations you fence.  In that case, increase the spend so the dollars are not spread too thin to be effective.</a:t>
            </a:r>
            <a:endParaRPr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800"/>
              <a:buFont typeface="Arial"/>
              <a:buNone/>
            </a:pPr>
            <a:r>
              <a:rPr lang="en-US" sz="1800" b="1" dirty="0">
                <a:solidFill>
                  <a:schemeClr val="dk1"/>
                </a:solidFill>
                <a:latin typeface="Calibri" panose="020F0502020204030204" pitchFamily="34" charset="0"/>
                <a:ea typeface="Avenir"/>
                <a:cs typeface="Calibri" panose="020F0502020204030204" pitchFamily="34" charset="0"/>
                <a:sym typeface="Avenir"/>
              </a:rPr>
              <a:t>Places to consider fencing around?  </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Anywhere families are visiting.  You do not need permission to fence around a location.  It is an invisible fence.</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Consider schools, family-oriented restaurants, parks, playgrounds, rec centers, grocery stores, stadiums and sports venues, etc.  Remember that being local is key.  Fence locations that are near the joining event location.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7" name="Google Shape;357;p4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8" name="Google Shape;358;p45"/>
          <p:cNvSpPr txBox="1">
            <a:spLocks noGrp="1"/>
          </p:cNvSpPr>
          <p:nvPr>
            <p:ph type="title"/>
          </p:nvPr>
        </p:nvSpPr>
        <p:spPr>
          <a:xfrm>
            <a:off x="357200" y="357200"/>
            <a:ext cx="4083300" cy="469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5400" b="1" dirty="0">
                <a:solidFill>
                  <a:srgbClr val="FFFFFF"/>
                </a:solidFill>
                <a:sym typeface="Avenir"/>
              </a:rPr>
              <a:t>What’s a Pinewood </a:t>
            </a:r>
            <a:br>
              <a:rPr lang="en-US" sz="5400" b="1" dirty="0">
                <a:solidFill>
                  <a:srgbClr val="FFFFFF"/>
                </a:solidFill>
                <a:sym typeface="Avenir"/>
              </a:rPr>
            </a:br>
            <a:r>
              <a:rPr lang="en-US" sz="5400" b="1" dirty="0">
                <a:solidFill>
                  <a:srgbClr val="FFFFFF"/>
                </a:solidFill>
                <a:sym typeface="Avenir"/>
              </a:rPr>
              <a:t>Derby?</a:t>
            </a:r>
            <a:endParaRPr sz="5400" b="1" dirty="0">
              <a:solidFill>
                <a:srgbClr val="FFFFFF"/>
              </a:solidFill>
              <a:sym typeface="Arial"/>
            </a:endParaRPr>
          </a:p>
        </p:txBody>
      </p:sp>
      <p:sp>
        <p:nvSpPr>
          <p:cNvPr id="359" name="Google Shape;359;p4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0" name="Google Shape;360;p45"/>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0" algn="l" rtl="0">
              <a:lnSpc>
                <a:spcPct val="90000"/>
              </a:lnSpc>
              <a:spcBef>
                <a:spcPts val="1600"/>
              </a:spcBef>
              <a:spcAft>
                <a:spcPts val="0"/>
              </a:spcAft>
              <a:buNone/>
            </a:pPr>
            <a:r>
              <a:rPr lang="en-US" sz="2350" dirty="0">
                <a:solidFill>
                  <a:srgbClr val="4A4A4A"/>
                </a:solidFill>
                <a:highlight>
                  <a:srgbClr val="FFFFFF"/>
                </a:highlight>
                <a:ea typeface="Roboto"/>
                <a:sym typeface="Roboto"/>
              </a:rPr>
              <a:t>Partnered with a parent or guardian, Cub Scouts work together, strengthening bonds and building confidence – and their own custom race cars! </a:t>
            </a:r>
            <a:endParaRPr sz="2350" dirty="0">
              <a:solidFill>
                <a:srgbClr val="4A4A4A"/>
              </a:solidFill>
              <a:highlight>
                <a:srgbClr val="FFFFFF"/>
              </a:highlight>
              <a:ea typeface="Roboto"/>
              <a:sym typeface="Roboto"/>
            </a:endParaRPr>
          </a:p>
          <a:p>
            <a:pPr marL="457200" lvl="0" indent="-377825" algn="l" rtl="0">
              <a:lnSpc>
                <a:spcPct val="90000"/>
              </a:lnSpc>
              <a:spcBef>
                <a:spcPts val="160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They begin with an official Pinewood Derby Race Car kit, then create a design, then carve it from the wood block provided in the kit.</a:t>
            </a:r>
            <a:endParaRPr sz="2350" dirty="0">
              <a:solidFill>
                <a:srgbClr val="4A4A4A"/>
              </a:solidFill>
              <a:highlight>
                <a:srgbClr val="FFFFFF"/>
              </a:highlight>
              <a:ea typeface="Roboto"/>
              <a:sym typeface="Roboto"/>
            </a:endParaRPr>
          </a:p>
          <a:p>
            <a:pPr marL="457200" lvl="0" indent="-377825" algn="l" rtl="0">
              <a:lnSpc>
                <a:spcPct val="90000"/>
              </a:lnSpc>
              <a:spcBef>
                <a:spcPts val="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They detail it with paint, decals and other accessories, and perfect strategies to compete in their pack’s own Pinewood Derby. </a:t>
            </a:r>
            <a:endParaRPr sz="2350" dirty="0">
              <a:solidFill>
                <a:srgbClr val="4A4A4A"/>
              </a:solidFill>
              <a:highlight>
                <a:srgbClr val="FFFFFF"/>
              </a:highlight>
              <a:ea typeface="Roboto"/>
              <a:sym typeface="Roboto"/>
            </a:endParaRPr>
          </a:p>
          <a:p>
            <a:pPr marL="457200" lvl="0" indent="-377825" algn="l" rtl="0">
              <a:lnSpc>
                <a:spcPct val="90000"/>
              </a:lnSpc>
              <a:spcBef>
                <a:spcPts val="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It’s a wonderful learning experience centered on teamwork, ingenuity and sportsmanship – all for the thrill of the race and a lifetime of great memories to share with fellow racers young and old.</a:t>
            </a:r>
            <a:endParaRPr sz="3800" dirty="0"/>
          </a:p>
        </p:txBody>
      </p:sp>
      <p:pic>
        <p:nvPicPr>
          <p:cNvPr id="3" name="Picture 2" descr="A picture containing person, music, indoor, bowed instrument&#10;&#10;Description automatically generated">
            <a:extLst>
              <a:ext uri="{FF2B5EF4-FFF2-40B4-BE49-F238E27FC236}">
                <a16:creationId xmlns:a16="http://schemas.microsoft.com/office/drawing/2014/main" id="{2A5B4A93-DA74-9C78-8C5D-4854C737C9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620" y="4381500"/>
            <a:ext cx="3334460" cy="1894256"/>
          </a:xfrm>
          <a:prstGeom prst="rect">
            <a:avLst/>
          </a:prstGeom>
        </p:spPr>
      </p:pic>
    </p:spTree>
    <p:extLst>
      <p:ext uri="{BB962C8B-B14F-4D97-AF65-F5344CB8AC3E}">
        <p14:creationId xmlns:p14="http://schemas.microsoft.com/office/powerpoint/2010/main" val="111415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Google Shape;503;p56"/>
          <p:cNvSpPr txBox="1">
            <a:spLocks noGrp="1"/>
          </p:cNvSpPr>
          <p:nvPr>
            <p:ph type="title"/>
          </p:nvPr>
        </p:nvSpPr>
        <p:spPr>
          <a:xfrm>
            <a:off x="838200" y="8110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Avenir"/>
              <a:buNone/>
            </a:pPr>
            <a:r>
              <a:rPr lang="en-US" sz="4000" b="1" dirty="0">
                <a:sym typeface="Avenir"/>
              </a:rPr>
              <a:t>Step 3: Launch Your Social Media Campaign</a:t>
            </a:r>
            <a:endParaRPr sz="4000" b="1" dirty="0"/>
          </a:p>
        </p:txBody>
      </p:sp>
      <p:sp>
        <p:nvSpPr>
          <p:cNvPr id="504" name="Google Shape;504;p56"/>
          <p:cNvSpPr txBox="1">
            <a:spLocks noGrp="1"/>
          </p:cNvSpPr>
          <p:nvPr>
            <p:ph type="body" idx="1"/>
          </p:nvPr>
        </p:nvSpPr>
        <p:spPr>
          <a:xfrm>
            <a:off x="838200" y="1069784"/>
            <a:ext cx="10515600" cy="699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ea typeface="Avenir"/>
                <a:sym typeface="Avenir"/>
              </a:rPr>
              <a:t>Launch a two-week social media campaign on Facebook to build awareness of your Pinewood Derby, the pack, and invite families to join.  We’ve made it easy!</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p:txBody>
      </p:sp>
      <p:sp>
        <p:nvSpPr>
          <p:cNvPr id="505" name="Google Shape;505;p56"/>
          <p:cNvSpPr txBox="1"/>
          <p:nvPr/>
        </p:nvSpPr>
        <p:spPr>
          <a:xfrm>
            <a:off x="787289" y="4820207"/>
            <a:ext cx="7546005"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In the Brand Center you’ll find a sample </a:t>
            </a:r>
            <a:r>
              <a:rPr lang="en-US" sz="1600" u="sng" dirty="0">
                <a:solidFill>
                  <a:schemeClr val="hlink"/>
                </a:solidFill>
                <a:latin typeface="Calibri" panose="020F0502020204030204" pitchFamily="34" charset="0"/>
                <a:ea typeface="Avenir"/>
                <a:cs typeface="Calibri" panose="020F0502020204030204" pitchFamily="34" charset="0"/>
                <a:sym typeface="Avenir"/>
                <a:hlinkClick r:id="rId3"/>
              </a:rPr>
              <a:t>4-week schedule of posts </a:t>
            </a:r>
            <a:r>
              <a:rPr lang="en-US" sz="1600" dirty="0">
                <a:solidFill>
                  <a:schemeClr val="dk1"/>
                </a:solidFill>
                <a:latin typeface="Calibri" panose="020F0502020204030204" pitchFamily="34" charset="0"/>
                <a:ea typeface="Avenir"/>
                <a:cs typeface="Calibri" panose="020F0502020204030204" pitchFamily="34" charset="0"/>
                <a:sym typeface="Avenir"/>
              </a:rPr>
              <a:t>to get you started. You can add your own content. The important part is to post regularly to show the fun and adventure youth have in your Cub Scout pack.</a:t>
            </a:r>
            <a:endParaRPr dirty="0">
              <a:latin typeface="Calibri" panose="020F0502020204030204" pitchFamily="34" charset="0"/>
              <a:cs typeface="Calibri" panose="020F0502020204030204" pitchFamily="34" charset="0"/>
            </a:endParaRPr>
          </a:p>
          <a:p>
            <a:pPr marL="285750" marR="0" lvl="0" indent="-285750" algn="l" rtl="0">
              <a:spcBef>
                <a:spcPts val="12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Note: Save time by creating your posts in advance in advance, and then use </a:t>
            </a:r>
            <a:r>
              <a:rPr lang="en-US" sz="1600" u="sng" dirty="0">
                <a:solidFill>
                  <a:schemeClr val="hlink"/>
                </a:solidFill>
                <a:latin typeface="Calibri" panose="020F0502020204030204" pitchFamily="34" charset="0"/>
                <a:ea typeface="Avenir"/>
                <a:cs typeface="Calibri" panose="020F0502020204030204" pitchFamily="34" charset="0"/>
                <a:sym typeface="Avenir"/>
                <a:hlinkClick r:id="rId4"/>
              </a:rPr>
              <a:t>Facebook’s scheduling tool</a:t>
            </a:r>
            <a:r>
              <a:rPr lang="en-US" sz="1600" dirty="0">
                <a:solidFill>
                  <a:schemeClr val="dk1"/>
                </a:solidFill>
                <a:latin typeface="Calibri" panose="020F0502020204030204" pitchFamily="34" charset="0"/>
                <a:ea typeface="Avenir"/>
                <a:cs typeface="Calibri" panose="020F0502020204030204" pitchFamily="34" charset="0"/>
                <a:sym typeface="Avenir"/>
              </a:rPr>
              <a:t> to plan out when they’ll post!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06" name="Google Shape;506;p56"/>
          <p:cNvSpPr/>
          <p:nvPr/>
        </p:nvSpPr>
        <p:spPr>
          <a:xfrm>
            <a:off x="8952190" y="2013161"/>
            <a:ext cx="2441317" cy="3775055"/>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507" name="Google Shape;507;p56" descr="Logo, icon&#10;&#10;Description automatically generated"/>
          <p:cNvPicPr preferRelativeResize="0"/>
          <p:nvPr/>
        </p:nvPicPr>
        <p:blipFill rotWithShape="1">
          <a:blip r:embed="rId5">
            <a:alphaModFix/>
          </a:blip>
          <a:srcRect/>
          <a:stretch/>
        </p:blipFill>
        <p:spPr>
          <a:xfrm>
            <a:off x="9688747" y="2271669"/>
            <a:ext cx="811560" cy="808597"/>
          </a:xfrm>
          <a:prstGeom prst="rect">
            <a:avLst/>
          </a:prstGeom>
          <a:noFill/>
          <a:ln>
            <a:noFill/>
          </a:ln>
        </p:spPr>
      </p:pic>
      <p:cxnSp>
        <p:nvCxnSpPr>
          <p:cNvPr id="508" name="Google Shape;508;p56"/>
          <p:cNvCxnSpPr/>
          <p:nvPr/>
        </p:nvCxnSpPr>
        <p:spPr>
          <a:xfrm>
            <a:off x="9219251" y="3321224"/>
            <a:ext cx="2033450" cy="5365"/>
          </a:xfrm>
          <a:prstGeom prst="straightConnector1">
            <a:avLst/>
          </a:prstGeom>
          <a:noFill/>
          <a:ln w="9525" cap="flat" cmpd="sng">
            <a:solidFill>
              <a:schemeClr val="accent1"/>
            </a:solidFill>
            <a:prstDash val="solid"/>
            <a:miter lim="800000"/>
            <a:headEnd type="none" w="sm" len="sm"/>
            <a:tailEnd type="none" w="sm" len="sm"/>
          </a:ln>
        </p:spPr>
      </p:cxnSp>
      <p:sp>
        <p:nvSpPr>
          <p:cNvPr id="509" name="Google Shape;509;p56"/>
          <p:cNvSpPr txBox="1"/>
          <p:nvPr/>
        </p:nvSpPr>
        <p:spPr>
          <a:xfrm>
            <a:off x="9067241" y="3502145"/>
            <a:ext cx="1236989" cy="6529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How to Schedule a Facebook  Post</a:t>
            </a:r>
            <a:endParaRPr dirty="0">
              <a:latin typeface="Calibri" panose="020F0502020204030204" pitchFamily="34" charset="0"/>
              <a:cs typeface="Calibri" panose="020F0502020204030204" pitchFamily="34" charset="0"/>
            </a:endParaRPr>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sp>
        <p:nvSpPr>
          <p:cNvPr id="510" name="Google Shape;510;p56"/>
          <p:cNvSpPr txBox="1"/>
          <p:nvPr/>
        </p:nvSpPr>
        <p:spPr>
          <a:xfrm>
            <a:off x="9067241" y="4513053"/>
            <a:ext cx="2337470" cy="6876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Did you know you can create and schedule your entire set of Facebook posts at once? </a:t>
            </a:r>
            <a:endParaRPr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Spending some time planning and </a:t>
            </a:r>
            <a:r>
              <a:rPr lang="en-US" sz="1200" u="sng" dirty="0">
                <a:solidFill>
                  <a:schemeClr val="hlink"/>
                </a:solidFill>
                <a:latin typeface="Calibri" panose="020F0502020204030204" pitchFamily="34" charset="0"/>
                <a:ea typeface="Avenir"/>
                <a:cs typeface="Calibri" panose="020F0502020204030204" pitchFamily="34" charset="0"/>
                <a:sym typeface="Avenir"/>
                <a:hlinkClick r:id="rId4"/>
              </a:rPr>
              <a:t>scheduling posts</a:t>
            </a:r>
            <a:r>
              <a:rPr lang="en-US" sz="1200" dirty="0">
                <a:solidFill>
                  <a:schemeClr val="dk1"/>
                </a:solidFill>
                <a:latin typeface="Calibri" panose="020F0502020204030204" pitchFamily="34" charset="0"/>
                <a:ea typeface="Avenir"/>
                <a:cs typeface="Calibri" panose="020F0502020204030204" pitchFamily="34" charset="0"/>
                <a:sym typeface="Avenir"/>
              </a:rPr>
              <a:t> and they’ll happen automatically!</a:t>
            </a: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511" name="Google Shape;511;p56" descr="Qr code&#10;&#10;Description automatically generated"/>
          <p:cNvPicPr preferRelativeResize="0"/>
          <p:nvPr/>
        </p:nvPicPr>
        <p:blipFill rotWithShape="1">
          <a:blip r:embed="rId6">
            <a:alphaModFix/>
          </a:blip>
          <a:srcRect/>
          <a:stretch/>
        </p:blipFill>
        <p:spPr>
          <a:xfrm>
            <a:off x="10255704" y="3443571"/>
            <a:ext cx="952500" cy="952500"/>
          </a:xfrm>
          <a:prstGeom prst="rect">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6717E4F2-FDC0-DFE2-AAAC-9B0B7D2605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1942" y="2018939"/>
            <a:ext cx="4625283" cy="2601722"/>
          </a:xfrm>
          <a:prstGeom prst="rect">
            <a:avLst/>
          </a:prstGeom>
        </p:spPr>
      </p:pic>
      <p:pic>
        <p:nvPicPr>
          <p:cNvPr id="5" name="Picture 4" descr="A group of people running on a race track&#10;&#10;Description automatically generated with low confidence">
            <a:extLst>
              <a:ext uri="{FF2B5EF4-FFF2-40B4-BE49-F238E27FC236}">
                <a16:creationId xmlns:a16="http://schemas.microsoft.com/office/drawing/2014/main" id="{6F5E6F83-4DCF-80CE-68D0-5AB2CE7ADDC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4286" y="2018939"/>
            <a:ext cx="2611019" cy="26110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7ADB58C-38D9-4684-45CA-522E0489CF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508" y="638314"/>
            <a:ext cx="8549672" cy="511234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8EC88B5-69F2-1BBC-D752-61C3CCBCF715}"/>
              </a:ext>
            </a:extLst>
          </p:cNvPr>
          <p:cNvSpPr txBox="1"/>
          <p:nvPr/>
        </p:nvSpPr>
        <p:spPr>
          <a:xfrm>
            <a:off x="1894788" y="6106692"/>
            <a:ext cx="9925737" cy="461665"/>
          </a:xfrm>
          <a:prstGeom prst="rect">
            <a:avLst/>
          </a:prstGeom>
          <a:noFill/>
        </p:spPr>
        <p:txBody>
          <a:bodyPr wrap="square">
            <a:spAutoFit/>
          </a:bodyPr>
          <a:lstStyle/>
          <a:p>
            <a:r>
              <a:rPr lang="en-US" sz="2400" b="1" i="0" dirty="0">
                <a:solidFill>
                  <a:srgbClr val="242424"/>
                </a:solidFill>
                <a:effectLst/>
                <a:latin typeface="Calibri" panose="020F0502020204030204" pitchFamily="34" charset="0"/>
              </a:rPr>
              <a:t>Find a full Pinewood Derby social media calendar on the </a:t>
            </a:r>
            <a:r>
              <a:rPr lang="en-US" sz="2400" b="1" i="0" dirty="0">
                <a:solidFill>
                  <a:srgbClr val="242424"/>
                </a:solidFill>
                <a:effectLst/>
                <a:latin typeface="Calibri" panose="020F0502020204030204" pitchFamily="34" charset="0"/>
                <a:hlinkClick r:id="rId2"/>
              </a:rPr>
              <a:t>BSA Brand Center! </a:t>
            </a:r>
            <a:endParaRPr lang="en-US" sz="2400" b="1" dirty="0"/>
          </a:p>
        </p:txBody>
      </p:sp>
      <p:pic>
        <p:nvPicPr>
          <p:cNvPr id="7" name="Picture 6" descr="Logo&#10;&#10;Description automatically generated">
            <a:extLst>
              <a:ext uri="{FF2B5EF4-FFF2-40B4-BE49-F238E27FC236}">
                <a16:creationId xmlns:a16="http://schemas.microsoft.com/office/drawing/2014/main" id="{295DBFF9-5ED4-642A-17BA-EB0D6C18B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3343" y="2158739"/>
            <a:ext cx="2071494" cy="2071494"/>
          </a:xfrm>
          <a:prstGeom prst="rect">
            <a:avLst/>
          </a:prstGeom>
        </p:spPr>
      </p:pic>
    </p:spTree>
    <p:extLst>
      <p:ext uri="{BB962C8B-B14F-4D97-AF65-F5344CB8AC3E}">
        <p14:creationId xmlns:p14="http://schemas.microsoft.com/office/powerpoint/2010/main" val="234898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pic>
        <p:nvPicPr>
          <p:cNvPr id="518" name="Google Shape;518;p57"/>
          <p:cNvPicPr preferRelativeResize="0"/>
          <p:nvPr/>
        </p:nvPicPr>
        <p:blipFill rotWithShape="1">
          <a:blip r:embed="rId3">
            <a:alphaModFix/>
          </a:blip>
          <a:srcRect/>
          <a:stretch/>
        </p:blipFill>
        <p:spPr>
          <a:xfrm>
            <a:off x="5300423" y="4804374"/>
            <a:ext cx="2153912" cy="1830959"/>
          </a:xfrm>
          <a:prstGeom prst="rect">
            <a:avLst/>
          </a:prstGeom>
          <a:noFill/>
          <a:ln>
            <a:noFill/>
          </a:ln>
        </p:spPr>
      </p:pic>
      <p:sp>
        <p:nvSpPr>
          <p:cNvPr id="519" name="Google Shape;519;p57"/>
          <p:cNvSpPr txBox="1">
            <a:spLocks noGrp="1"/>
          </p:cNvSpPr>
          <p:nvPr>
            <p:ph type="title"/>
          </p:nvPr>
        </p:nvSpPr>
        <p:spPr>
          <a:xfrm>
            <a:off x="804954" y="368916"/>
            <a:ext cx="1103124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Avenir"/>
              <a:buNone/>
            </a:pPr>
            <a:r>
              <a:rPr lang="en-US" sz="4000" b="1" dirty="0">
                <a:sym typeface="Avenir"/>
              </a:rPr>
              <a:t>Step 4: Go Hyperlocal with Fliers, </a:t>
            </a:r>
            <a:br>
              <a:rPr lang="en-US" sz="4000" b="1" dirty="0">
                <a:sym typeface="Avenir"/>
              </a:rPr>
            </a:br>
            <a:r>
              <a:rPr lang="en-US" sz="4000" b="1" dirty="0">
                <a:sym typeface="Avenir"/>
              </a:rPr>
              <a:t>Yard Signs and Posters</a:t>
            </a:r>
            <a:br>
              <a:rPr lang="en-US" sz="3600" dirty="0">
                <a:solidFill>
                  <a:srgbClr val="000000"/>
                </a:solidFill>
                <a:ea typeface="Avenir"/>
                <a:sym typeface="Avenir"/>
              </a:rPr>
            </a:br>
            <a:endParaRPr sz="3600" b="1" dirty="0">
              <a:solidFill>
                <a:srgbClr val="000000"/>
              </a:solidFill>
              <a:ea typeface="Avenir"/>
              <a:sym typeface="Avenir"/>
            </a:endParaRPr>
          </a:p>
        </p:txBody>
      </p:sp>
      <p:sp>
        <p:nvSpPr>
          <p:cNvPr id="520" name="Google Shape;520;p57"/>
          <p:cNvSpPr txBox="1">
            <a:spLocks noGrp="1"/>
          </p:cNvSpPr>
          <p:nvPr>
            <p:ph type="body" idx="1"/>
          </p:nvPr>
        </p:nvSpPr>
        <p:spPr>
          <a:xfrm>
            <a:off x="804954" y="1326201"/>
            <a:ext cx="6900236" cy="3132563"/>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10000"/>
              </a:lnSpc>
              <a:spcBef>
                <a:spcPts val="1200"/>
              </a:spcBef>
              <a:spcAft>
                <a:spcPts val="0"/>
              </a:spcAft>
              <a:buClr>
                <a:schemeClr val="dk1"/>
              </a:buClr>
              <a:buSzPct val="63929"/>
              <a:buNone/>
            </a:pPr>
            <a:r>
              <a:rPr lang="en-US" sz="2900" dirty="0">
                <a:ea typeface="Avenir"/>
                <a:sym typeface="Avenir"/>
              </a:rPr>
              <a:t>Because Cub Scout packs are community and neighborhood based, yard signs, fliers and posters are a good way to reach families in your area. Don’t just rely on schools! Distribute join your PWD fliers, posters, and yard signs in and around libraries and friendly businesses.</a:t>
            </a:r>
            <a:endParaRPr sz="2900" dirty="0"/>
          </a:p>
          <a:p>
            <a:pPr marL="461963" lvl="0" indent="-443471" algn="l" rtl="0">
              <a:lnSpc>
                <a:spcPct val="110000"/>
              </a:lnSpc>
              <a:spcBef>
                <a:spcPts val="1200"/>
              </a:spcBef>
              <a:spcAft>
                <a:spcPts val="0"/>
              </a:spcAft>
              <a:buClr>
                <a:schemeClr val="dk1"/>
              </a:buClr>
              <a:buSzPct val="100000"/>
              <a:buFont typeface="Noto Sans Symbols"/>
              <a:buChar char="❑"/>
            </a:pPr>
            <a:r>
              <a:rPr lang="en-US" sz="2900" dirty="0">
                <a:ea typeface="Avenir"/>
                <a:sym typeface="Avenir"/>
              </a:rPr>
              <a:t>Ask local business to distribute fliers, for example local hardware stores, craft stores, auto dealerships, and auto repair shops might post and share information..</a:t>
            </a:r>
            <a:endParaRPr sz="2900" dirty="0"/>
          </a:p>
          <a:p>
            <a:pPr marL="461963" lvl="0" indent="-443471" algn="l" rtl="0">
              <a:lnSpc>
                <a:spcPct val="110000"/>
              </a:lnSpc>
              <a:spcBef>
                <a:spcPts val="1800"/>
              </a:spcBef>
              <a:spcAft>
                <a:spcPts val="0"/>
              </a:spcAft>
              <a:buClr>
                <a:schemeClr val="dk1"/>
              </a:buClr>
              <a:buSzPct val="100000"/>
              <a:buFont typeface="Noto Sans Symbols"/>
              <a:buChar char="❑"/>
            </a:pPr>
            <a:r>
              <a:rPr lang="en-US" sz="2900" dirty="0">
                <a:ea typeface="Avenir"/>
                <a:sym typeface="Avenir"/>
              </a:rPr>
              <a:t>Place yard signs where families go. Fast-food drive-</a:t>
            </a:r>
            <a:r>
              <a:rPr lang="en-US" sz="2900" dirty="0" err="1">
                <a:ea typeface="Avenir"/>
                <a:sym typeface="Avenir"/>
              </a:rPr>
              <a:t>thrus</a:t>
            </a:r>
            <a:r>
              <a:rPr lang="en-US" sz="2900" dirty="0">
                <a:ea typeface="Avenir"/>
                <a:sym typeface="Avenir"/>
              </a:rPr>
              <a:t>, where hardware or craft supplies are sold. Don’t forget your own home.</a:t>
            </a:r>
            <a:endParaRPr sz="2900" dirty="0"/>
          </a:p>
          <a:p>
            <a:pPr marL="461963" lvl="0" indent="-443471" algn="l" rtl="0">
              <a:lnSpc>
                <a:spcPct val="110000"/>
              </a:lnSpc>
              <a:spcBef>
                <a:spcPts val="1800"/>
              </a:spcBef>
              <a:spcAft>
                <a:spcPts val="0"/>
              </a:spcAft>
              <a:buClr>
                <a:schemeClr val="dk1"/>
              </a:buClr>
              <a:buSzPct val="100000"/>
              <a:buFont typeface="Noto Sans Symbols"/>
              <a:buChar char="❑"/>
            </a:pPr>
            <a:r>
              <a:rPr lang="en-US" sz="2900" dirty="0">
                <a:ea typeface="Avenir"/>
                <a:sym typeface="Avenir"/>
              </a:rPr>
              <a:t>Make sure every flyer, poster or yard sign design includes a QR code to help direct families to your Pinewood Derby event page.  You can even create a unique QR code for each design to measure which type performed the best.</a:t>
            </a:r>
            <a:endParaRPr sz="2900" dirty="0"/>
          </a:p>
          <a:p>
            <a:pPr marL="0" lvl="0" indent="0" algn="l" rtl="0">
              <a:lnSpc>
                <a:spcPct val="90000"/>
              </a:lnSpc>
              <a:spcBef>
                <a:spcPts val="1600"/>
              </a:spcBef>
              <a:spcAft>
                <a:spcPts val="0"/>
              </a:spcAft>
              <a:buClr>
                <a:schemeClr val="dk1"/>
              </a:buClr>
              <a:buSzPct val="100000"/>
              <a:buNone/>
            </a:pPr>
            <a:endParaRPr dirty="0"/>
          </a:p>
        </p:txBody>
      </p:sp>
      <p:sp>
        <p:nvSpPr>
          <p:cNvPr id="521" name="Google Shape;521;p57"/>
          <p:cNvSpPr/>
          <p:nvPr/>
        </p:nvSpPr>
        <p:spPr>
          <a:xfrm>
            <a:off x="825648" y="4753267"/>
            <a:ext cx="6764577" cy="1882066"/>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panose="020F0502020204030204" pitchFamily="34" charset="0"/>
              <a:ea typeface="Calibri"/>
              <a:cs typeface="Calibri" panose="020F0502020204030204" pitchFamily="34" charset="0"/>
              <a:sym typeface="Calibri"/>
            </a:endParaRPr>
          </a:p>
        </p:txBody>
      </p:sp>
      <p:sp>
        <p:nvSpPr>
          <p:cNvPr id="522" name="Google Shape;522;p57"/>
          <p:cNvSpPr txBox="1"/>
          <p:nvPr/>
        </p:nvSpPr>
        <p:spPr>
          <a:xfrm>
            <a:off x="2292418" y="4950440"/>
            <a:ext cx="3008005" cy="14877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BSA Brand Center…</a:t>
            </a:r>
            <a:br>
              <a:rPr lang="en-US" sz="1000" b="1" dirty="0">
                <a:solidFill>
                  <a:schemeClr val="dk1"/>
                </a:solidFill>
                <a:latin typeface="Calibri" panose="020F0502020204030204" pitchFamily="34" charset="0"/>
                <a:ea typeface="Avenir"/>
                <a:cs typeface="Calibri" panose="020F0502020204030204" pitchFamily="34" charset="0"/>
                <a:sym typeface="Avenir"/>
              </a:rPr>
            </a:br>
            <a:endParaRPr sz="10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400"/>
              <a:buFont typeface="Arial"/>
              <a:buNone/>
            </a:pPr>
            <a:r>
              <a:rPr lang="en-US" sz="1400" b="1" dirty="0">
                <a:solidFill>
                  <a:schemeClr val="dk1"/>
                </a:solidFill>
                <a:latin typeface="Calibri" panose="020F0502020204030204" pitchFamily="34" charset="0"/>
                <a:ea typeface="Avenir"/>
                <a:cs typeface="Calibri" panose="020F0502020204030204" pitchFamily="34" charset="0"/>
                <a:sym typeface="Avenir"/>
              </a:rPr>
              <a:t>The </a:t>
            </a:r>
            <a:r>
              <a:rPr lang="en-US" sz="1400" b="1" u="sng" dirty="0">
                <a:solidFill>
                  <a:schemeClr val="hlink"/>
                </a:solidFill>
                <a:latin typeface="Calibri" panose="020F0502020204030204" pitchFamily="34" charset="0"/>
                <a:ea typeface="Avenir"/>
                <a:cs typeface="Calibri" panose="020F0502020204030204" pitchFamily="34" charset="0"/>
                <a:sym typeface="Avenir"/>
                <a:hlinkClick r:id="rId4"/>
              </a:rPr>
              <a:t>BSA Brand Center </a:t>
            </a:r>
            <a:r>
              <a:rPr lang="en-US" sz="1400" b="1" dirty="0">
                <a:solidFill>
                  <a:schemeClr val="dk1"/>
                </a:solidFill>
                <a:latin typeface="Calibri" panose="020F0502020204030204" pitchFamily="34" charset="0"/>
                <a:ea typeface="Avenir"/>
                <a:cs typeface="Calibri" panose="020F0502020204030204" pitchFamily="34" charset="0"/>
                <a:sym typeface="Avenir"/>
              </a:rPr>
              <a:t>is the place to find videos, </a:t>
            </a:r>
            <a:r>
              <a:rPr lang="en-US" sz="1400" dirty="0">
                <a:solidFill>
                  <a:schemeClr val="dk1"/>
                </a:solidFill>
                <a:latin typeface="Calibri" panose="020F0502020204030204" pitchFamily="34" charset="0"/>
                <a:ea typeface="Avenir"/>
                <a:cs typeface="Calibri" panose="020F0502020204030204" pitchFamily="34" charset="0"/>
                <a:sym typeface="Avenir"/>
              </a:rPr>
              <a:t>fliers, social media images and plans, posters, peer-to-peer cards and so much more! </a:t>
            </a:r>
            <a:endParaRPr dirty="0">
              <a:latin typeface="Calibri" panose="020F0502020204030204" pitchFamily="34" charset="0"/>
              <a:cs typeface="Calibri" panose="020F0502020204030204" pitchFamily="34" charset="0"/>
            </a:endParaRPr>
          </a:p>
        </p:txBody>
      </p:sp>
      <p:pic>
        <p:nvPicPr>
          <p:cNvPr id="523" name="Google Shape;523;p57"/>
          <p:cNvPicPr preferRelativeResize="0"/>
          <p:nvPr/>
        </p:nvPicPr>
        <p:blipFill rotWithShape="1">
          <a:blip r:embed="rId5">
            <a:alphaModFix/>
          </a:blip>
          <a:srcRect/>
          <a:stretch/>
        </p:blipFill>
        <p:spPr>
          <a:xfrm>
            <a:off x="873705" y="4816769"/>
            <a:ext cx="1370656" cy="1755061"/>
          </a:xfrm>
          <a:prstGeom prst="rect">
            <a:avLst/>
          </a:prstGeom>
          <a:noFill/>
          <a:ln>
            <a:noFill/>
          </a:ln>
        </p:spPr>
      </p:pic>
      <p:pic>
        <p:nvPicPr>
          <p:cNvPr id="3" name="Picture 2" descr="A group of people posing for a photo&#10;&#10;Description automatically generated with medium confidence">
            <a:extLst>
              <a:ext uri="{FF2B5EF4-FFF2-40B4-BE49-F238E27FC236}">
                <a16:creationId xmlns:a16="http://schemas.microsoft.com/office/drawing/2014/main" id="{590F3F68-7C3E-3494-871A-18891AC45C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50999" y="129002"/>
            <a:ext cx="3252863" cy="3252863"/>
          </a:xfrm>
          <a:prstGeom prst="rect">
            <a:avLst/>
          </a:prstGeom>
        </p:spPr>
      </p:pic>
      <p:pic>
        <p:nvPicPr>
          <p:cNvPr id="5" name="Picture 4" descr="A group of people running on a race track&#10;&#10;Description automatically generated with low confidence">
            <a:extLst>
              <a:ext uri="{FF2B5EF4-FFF2-40B4-BE49-F238E27FC236}">
                <a16:creationId xmlns:a16="http://schemas.microsoft.com/office/drawing/2014/main" id="{AF63DEB3-1D9A-3776-4571-34B4A8A63F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0999" y="3452469"/>
            <a:ext cx="3252863" cy="32528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5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0" name="Google Shape;530;p5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1" name="Google Shape;531;p58"/>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b="1" dirty="0">
                <a:solidFill>
                  <a:schemeClr val="bg1"/>
                </a:solidFill>
                <a:sym typeface="Avenir"/>
              </a:rPr>
              <a:t>Step 5: Mobilize Your Scouting Families</a:t>
            </a:r>
            <a:endParaRPr b="1" dirty="0">
              <a:solidFill>
                <a:schemeClr val="bg1"/>
              </a:solidFill>
            </a:endParaRPr>
          </a:p>
        </p:txBody>
      </p:sp>
      <p:sp>
        <p:nvSpPr>
          <p:cNvPr id="532" name="Google Shape;532;p5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33" name="Google Shape;533;p58"/>
          <p:cNvSpPr txBox="1">
            <a:spLocks noGrp="1"/>
          </p:cNvSpPr>
          <p:nvPr>
            <p:ph type="body" idx="1"/>
          </p:nvPr>
        </p:nvSpPr>
        <p:spPr>
          <a:xfrm>
            <a:off x="4430683" y="417222"/>
            <a:ext cx="6906491" cy="612169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n-US" sz="3100" i="1" dirty="0"/>
              <a:t>“More hands make light work”</a:t>
            </a:r>
            <a:endParaRPr dirty="0"/>
          </a:p>
          <a:p>
            <a:pPr marL="0" lvl="0" indent="0" algn="l" rtl="0">
              <a:lnSpc>
                <a:spcPct val="90000"/>
              </a:lnSpc>
              <a:spcBef>
                <a:spcPts val="1000"/>
              </a:spcBef>
              <a:spcAft>
                <a:spcPts val="0"/>
              </a:spcAft>
              <a:buClr>
                <a:schemeClr val="dk1"/>
              </a:buClr>
              <a:buSzPct val="100000"/>
              <a:buNone/>
            </a:pPr>
            <a:endParaRPr sz="1000" i="1" dirty="0"/>
          </a:p>
          <a:p>
            <a:pPr marL="0" lvl="0" indent="0" algn="l" rtl="0">
              <a:lnSpc>
                <a:spcPct val="110000"/>
              </a:lnSpc>
              <a:spcBef>
                <a:spcPts val="1000"/>
              </a:spcBef>
              <a:spcAft>
                <a:spcPts val="0"/>
              </a:spcAft>
              <a:buClr>
                <a:schemeClr val="dk1"/>
              </a:buClr>
              <a:buSzPct val="100000"/>
              <a:buNone/>
            </a:pPr>
            <a:r>
              <a:rPr lang="en-US" sz="2400" dirty="0">
                <a:ea typeface="Avenir"/>
                <a:sym typeface="Avenir"/>
              </a:rPr>
              <a:t>Reaching families, inviting them to join and onboarding them can be a lot of work if you go it alone. </a:t>
            </a:r>
            <a:r>
              <a:rPr lang="en-US" sz="2400" i="1" dirty="0">
                <a:ea typeface="Avenir"/>
                <a:sym typeface="Avenir"/>
              </a:rPr>
              <a:t>Make sure you ask every leader and parent in your unit to help.</a:t>
            </a:r>
            <a:endParaRPr dirty="0"/>
          </a:p>
          <a:p>
            <a:pPr marL="0" lvl="0" indent="0" algn="l" rtl="0">
              <a:lnSpc>
                <a:spcPct val="110000"/>
              </a:lnSpc>
              <a:spcBef>
                <a:spcPts val="1000"/>
              </a:spcBef>
              <a:spcAft>
                <a:spcPts val="0"/>
              </a:spcAft>
              <a:buClr>
                <a:schemeClr val="dk1"/>
              </a:buClr>
              <a:buSzPct val="100000"/>
              <a:buNone/>
            </a:pPr>
            <a:r>
              <a:rPr lang="en-US" sz="2400" dirty="0">
                <a:ea typeface="Avenir"/>
                <a:sym typeface="Avenir"/>
              </a:rPr>
              <a:t>Explain all of your Pinewood Derby events to your parents and leaders. Break up the tasks and ask people to help. </a:t>
            </a:r>
            <a:endParaRPr dirty="0"/>
          </a:p>
          <a:p>
            <a:pPr marL="0" lvl="0" indent="0" algn="l" rtl="0">
              <a:lnSpc>
                <a:spcPct val="110000"/>
              </a:lnSpc>
              <a:spcBef>
                <a:spcPts val="1000"/>
              </a:spcBef>
              <a:spcAft>
                <a:spcPts val="0"/>
              </a:spcAft>
              <a:buClr>
                <a:schemeClr val="dk1"/>
              </a:buClr>
              <a:buSzPct val="100000"/>
              <a:buNone/>
            </a:pPr>
            <a:r>
              <a:rPr lang="en-US" sz="2400" b="1" dirty="0">
                <a:ea typeface="Avenir"/>
                <a:sym typeface="Avenir"/>
              </a:rPr>
              <a:t>Ask your families to: </a:t>
            </a:r>
            <a:endParaRPr b="1" dirty="0"/>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Invite their friends and family to visit meetings – and join</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Share posts about the Pinewood Derby and the pack on their social channels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Distribute posters and fliers to local businesses and organizations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Share news of your PWD events to parent teacher association meeting, other and other groups organizations they may be part of.</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Drop off fliers to local after-school care centers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Put up fliers and posters on community bulletin boards, hardware stores, auto shops, car dealers, etc.</a:t>
            </a:r>
            <a:endParaRPr dirty="0">
              <a:latin typeface="Calibri" panose="020F0502020204030204" pitchFamily="34" charset="0"/>
              <a:cs typeface="Calibri" panose="020F0502020204030204" pitchFamily="34" charset="0"/>
            </a:endParaRPr>
          </a:p>
          <a:p>
            <a:pPr marL="685800" lvl="1" indent="-164655" algn="l" rtl="0">
              <a:lnSpc>
                <a:spcPct val="90000"/>
              </a:lnSpc>
              <a:spcBef>
                <a:spcPts val="500"/>
              </a:spcBef>
              <a:spcAft>
                <a:spcPts val="0"/>
              </a:spcAft>
              <a:buClr>
                <a:schemeClr val="dk1"/>
              </a:buClr>
              <a:buSzPct val="100000"/>
              <a:buNone/>
            </a:pPr>
            <a:endParaRPr sz="1300" dirty="0">
              <a:latin typeface="Calibri" panose="020F0502020204030204" pitchFamily="34" charset="0"/>
              <a:cs typeface="Calibri" panose="020F0502020204030204" pitchFamily="34" charset="0"/>
            </a:endParaRPr>
          </a:p>
          <a:p>
            <a:pPr marL="685800" lvl="1" indent="-164655" algn="l" rtl="0">
              <a:lnSpc>
                <a:spcPct val="90000"/>
              </a:lnSpc>
              <a:spcBef>
                <a:spcPts val="500"/>
              </a:spcBef>
              <a:spcAft>
                <a:spcPts val="0"/>
              </a:spcAft>
              <a:buClr>
                <a:schemeClr val="dk1"/>
              </a:buClr>
              <a:buSzPct val="100000"/>
              <a:buNone/>
            </a:pPr>
            <a:endParaRPr sz="130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59"/>
          <p:cNvSpPr/>
          <p:nvPr/>
        </p:nvSpPr>
        <p:spPr>
          <a:xfrm>
            <a:off x="24838" y="-635"/>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0" name="Google Shape;540;p59"/>
          <p:cNvSpPr txBox="1">
            <a:spLocks noGrp="1"/>
          </p:cNvSpPr>
          <p:nvPr>
            <p:ph type="title"/>
          </p:nvPr>
        </p:nvSpPr>
        <p:spPr>
          <a:xfrm>
            <a:off x="589560" y="292146"/>
            <a:ext cx="4560584"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Avenir"/>
              <a:buNone/>
            </a:pPr>
            <a:r>
              <a:rPr lang="en-US" sz="3700" b="1" dirty="0">
                <a:ea typeface="Avenir"/>
                <a:sym typeface="Avenir"/>
              </a:rPr>
              <a:t>Timelines and Schedules</a:t>
            </a:r>
            <a:endParaRPr dirty="0"/>
          </a:p>
        </p:txBody>
      </p:sp>
      <p:grpSp>
        <p:nvGrpSpPr>
          <p:cNvPr id="541" name="Google Shape;541;p59"/>
          <p:cNvGrpSpPr/>
          <p:nvPr/>
        </p:nvGrpSpPr>
        <p:grpSpPr>
          <a:xfrm>
            <a:off x="0" y="1083484"/>
            <a:ext cx="355196" cy="673460"/>
            <a:chOff x="0" y="823811"/>
            <a:chExt cx="355196" cy="673460"/>
          </a:xfrm>
        </p:grpSpPr>
        <p:sp>
          <p:nvSpPr>
            <p:cNvPr id="542" name="Google Shape;542;p59"/>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3" name="Google Shape;543;p59"/>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544" name="Google Shape;544;p59"/>
          <p:cNvSpPr/>
          <p:nvPr/>
        </p:nvSpPr>
        <p:spPr>
          <a:xfrm flipH="1">
            <a:off x="665085" y="1526535"/>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5" name="Google Shape;545;p59"/>
          <p:cNvSpPr txBox="1">
            <a:spLocks noGrp="1"/>
          </p:cNvSpPr>
          <p:nvPr>
            <p:ph type="body" idx="1"/>
          </p:nvPr>
        </p:nvSpPr>
        <p:spPr>
          <a:xfrm>
            <a:off x="563978" y="1712360"/>
            <a:ext cx="4877752" cy="4871844"/>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20000"/>
              </a:lnSpc>
              <a:spcBef>
                <a:spcPts val="0"/>
              </a:spcBef>
              <a:spcAft>
                <a:spcPts val="0"/>
              </a:spcAft>
              <a:buClr>
                <a:schemeClr val="dk1"/>
              </a:buClr>
              <a:buSzPts val="1400"/>
              <a:buNone/>
            </a:pPr>
            <a:r>
              <a:rPr lang="en-US" sz="1400" b="1" dirty="0">
                <a:ea typeface="Avenir"/>
                <a:sym typeface="Avenir"/>
              </a:rPr>
              <a:t>Planning is the key to successful marketing efforts (and almost every other effort, too!)</a:t>
            </a:r>
            <a:endParaRPr dirty="0"/>
          </a:p>
          <a:p>
            <a:pPr marL="0" lvl="0" indent="0" algn="l" rtl="0">
              <a:lnSpc>
                <a:spcPct val="120000"/>
              </a:lnSpc>
              <a:spcBef>
                <a:spcPts val="1000"/>
              </a:spcBef>
              <a:spcAft>
                <a:spcPts val="0"/>
              </a:spcAft>
              <a:buClr>
                <a:schemeClr val="dk1"/>
              </a:buClr>
              <a:buSzPts val="1400"/>
              <a:buNone/>
            </a:pPr>
            <a:r>
              <a:rPr lang="en-US" sz="1400" dirty="0">
                <a:ea typeface="Avenir"/>
                <a:sym typeface="Avenir"/>
              </a:rPr>
              <a:t>We highly recommend good </a:t>
            </a:r>
            <a:r>
              <a:rPr lang="en-US" sz="1400" b="1" dirty="0">
                <a:ea typeface="Avenir"/>
                <a:sym typeface="Avenir"/>
              </a:rPr>
              <a:t>old-fashioned backdating</a:t>
            </a:r>
            <a:r>
              <a:rPr lang="en-US" sz="1400" dirty="0">
                <a:ea typeface="Avenir"/>
                <a:sym typeface="Avenir"/>
              </a:rPr>
              <a:t>. For example, when you’re planning your PWD kit distribution event, grab a calendar and count backwards from the date of that event. Schedule out all your marketing activities! </a:t>
            </a:r>
            <a:endParaRPr dirty="0"/>
          </a:p>
          <a:p>
            <a:pPr marL="0" lvl="0" indent="0" algn="l" rtl="0">
              <a:lnSpc>
                <a:spcPct val="120000"/>
              </a:lnSpc>
              <a:spcBef>
                <a:spcPts val="1000"/>
              </a:spcBef>
              <a:spcAft>
                <a:spcPts val="0"/>
              </a:spcAft>
              <a:buClr>
                <a:schemeClr val="dk1"/>
              </a:buClr>
              <a:buSzPts val="1400"/>
              <a:buNone/>
            </a:pPr>
            <a:r>
              <a:rPr lang="en-US" sz="1400" dirty="0">
                <a:ea typeface="Avenir"/>
                <a:sym typeface="Avenir"/>
              </a:rPr>
              <a:t>For example:</a:t>
            </a:r>
            <a:endParaRPr dirty="0"/>
          </a:p>
          <a:p>
            <a:pPr marL="685800" lvl="1" indent="-228600" algn="l" rtl="0">
              <a:lnSpc>
                <a:spcPct val="120000"/>
              </a:lnSpc>
              <a:spcBef>
                <a:spcPts val="500"/>
              </a:spcBef>
              <a:spcAft>
                <a:spcPts val="0"/>
              </a:spcAft>
              <a:buClr>
                <a:schemeClr val="dk1"/>
              </a:buClr>
              <a:buSzPts val="1400"/>
              <a:buChar char="•"/>
            </a:pPr>
            <a:r>
              <a:rPr lang="en-US" sz="1400" dirty="0">
                <a:latin typeface="Calibri" panose="020F0502020204030204" pitchFamily="34" charset="0"/>
                <a:ea typeface="Avenir"/>
                <a:cs typeface="Calibri" panose="020F0502020204030204" pitchFamily="34" charset="0"/>
                <a:sym typeface="Avenir"/>
              </a:rPr>
              <a:t>Note the event date</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Start posting </a:t>
            </a:r>
            <a:r>
              <a:rPr lang="en-US" sz="1400" dirty="0">
                <a:latin typeface="Calibri" panose="020F0502020204030204" pitchFamily="34" charset="0"/>
                <a:ea typeface="Avenir"/>
                <a:cs typeface="Calibri" panose="020F0502020204030204" pitchFamily="34" charset="0"/>
                <a:sym typeface="Avenir"/>
              </a:rPr>
              <a:t>on your Facebook page 4 weeks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Set up and boost your calendar </a:t>
            </a:r>
            <a:r>
              <a:rPr lang="en-US" sz="1400" dirty="0">
                <a:latin typeface="Calibri" panose="020F0502020204030204" pitchFamily="34" charset="0"/>
                <a:ea typeface="Avenir"/>
                <a:cs typeface="Calibri" panose="020F0502020204030204" pitchFamily="34" charset="0"/>
                <a:sym typeface="Avenir"/>
              </a:rPr>
              <a:t>event 2 weeks prior to your event </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Distribute fliers </a:t>
            </a:r>
            <a:r>
              <a:rPr lang="en-US" sz="1400" dirty="0">
                <a:latin typeface="Calibri" panose="020F0502020204030204" pitchFamily="34" charset="0"/>
                <a:ea typeface="Avenir"/>
                <a:cs typeface="Calibri" panose="020F0502020204030204" pitchFamily="34" charset="0"/>
                <a:sym typeface="Avenir"/>
              </a:rPr>
              <a:t>in schools 10 days to 2 weeks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Place yard signs </a:t>
            </a:r>
            <a:r>
              <a:rPr lang="en-US" sz="1400" dirty="0">
                <a:latin typeface="Calibri" panose="020F0502020204030204" pitchFamily="34" charset="0"/>
                <a:ea typeface="Avenir"/>
                <a:cs typeface="Calibri" panose="020F0502020204030204" pitchFamily="34" charset="0"/>
                <a:sym typeface="Avenir"/>
              </a:rPr>
              <a:t>at school 1 week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dirty="0">
                <a:latin typeface="Calibri" panose="020F0502020204030204" pitchFamily="34" charset="0"/>
                <a:ea typeface="Avenir"/>
                <a:cs typeface="Calibri" panose="020F0502020204030204" pitchFamily="34" charset="0"/>
                <a:sym typeface="Avenir"/>
              </a:rPr>
              <a:t>… and more…</a:t>
            </a:r>
            <a:endParaRPr dirty="0">
              <a:latin typeface="Calibri" panose="020F0502020204030204" pitchFamily="34" charset="0"/>
              <a:cs typeface="Calibri" panose="020F0502020204030204" pitchFamily="34" charset="0"/>
            </a:endParaRPr>
          </a:p>
          <a:p>
            <a:pPr marL="0" lvl="0" indent="0" algn="l" rtl="0">
              <a:lnSpc>
                <a:spcPct val="120000"/>
              </a:lnSpc>
              <a:spcBef>
                <a:spcPts val="1000"/>
              </a:spcBef>
              <a:spcAft>
                <a:spcPts val="0"/>
              </a:spcAft>
              <a:buClr>
                <a:schemeClr val="dk1"/>
              </a:buClr>
              <a:buSzPts val="1400"/>
              <a:buNone/>
            </a:pPr>
            <a:r>
              <a:rPr lang="en-US" sz="1400" dirty="0">
                <a:ea typeface="Avenir"/>
                <a:sym typeface="Avenir"/>
              </a:rPr>
              <a:t>Don’t skip this step!  Map it all out… then meet with other </a:t>
            </a:r>
            <a:br>
              <a:rPr lang="en-US" sz="1400" dirty="0">
                <a:ea typeface="Avenir"/>
                <a:sym typeface="Avenir"/>
              </a:rPr>
            </a:br>
            <a:r>
              <a:rPr lang="en-US" sz="1400" dirty="0">
                <a:ea typeface="Avenir"/>
                <a:sym typeface="Avenir"/>
              </a:rPr>
              <a:t>leaders and parents to decide who can help cover all your marketing tactics.</a:t>
            </a:r>
            <a:endParaRPr dirty="0"/>
          </a:p>
        </p:txBody>
      </p:sp>
      <p:sp>
        <p:nvSpPr>
          <p:cNvPr id="546" name="Google Shape;546;p59"/>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7" name="Google Shape;547;p59"/>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4" name="Picture 3" descr="A picture containing dark&#10;&#10;Description automatically generated">
            <a:extLst>
              <a:ext uri="{FF2B5EF4-FFF2-40B4-BE49-F238E27FC236}">
                <a16:creationId xmlns:a16="http://schemas.microsoft.com/office/drawing/2014/main" id="{555F37DD-87EF-695A-6D5F-EA1A8D1A88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2185" y="4069589"/>
            <a:ext cx="2914602" cy="2082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Google Shape;557;p60">
            <a:extLst>
              <a:ext uri="{FF2B5EF4-FFF2-40B4-BE49-F238E27FC236}">
                <a16:creationId xmlns:a16="http://schemas.microsoft.com/office/drawing/2014/main" id="{6063B2FA-013A-F448-4607-BCC7879A807A}"/>
              </a:ext>
            </a:extLst>
          </p:cNvPr>
          <p:cNvSpPr txBox="1">
            <a:spLocks/>
          </p:cNvSpPr>
          <p:nvPr/>
        </p:nvSpPr>
        <p:spPr>
          <a:xfrm>
            <a:off x="6210366" y="1015899"/>
            <a:ext cx="3427081" cy="10212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200" b="1" dirty="0">
                <a:latin typeface="Calibri" panose="020F0502020204030204" pitchFamily="34" charset="0"/>
                <a:cs typeface="Calibri" panose="020F0502020204030204" pitchFamily="34" charset="0"/>
                <a:sym typeface="Avenir"/>
              </a:rPr>
              <a:t>Sample schedule:</a:t>
            </a:r>
            <a:endParaRPr lang="en-US" sz="3200" dirty="0">
              <a:latin typeface="Calibri" panose="020F0502020204030204" pitchFamily="34" charset="0"/>
              <a:cs typeface="Calibri" panose="020F0502020204030204" pitchFamily="34" charset="0"/>
            </a:endParaRPr>
          </a:p>
        </p:txBody>
      </p:sp>
      <p:sp>
        <p:nvSpPr>
          <p:cNvPr id="6" name="Google Shape;559;p60">
            <a:extLst>
              <a:ext uri="{FF2B5EF4-FFF2-40B4-BE49-F238E27FC236}">
                <a16:creationId xmlns:a16="http://schemas.microsoft.com/office/drawing/2014/main" id="{A8551ED9-9A14-0CCF-5A36-9C2181C8D35E}"/>
              </a:ext>
            </a:extLst>
          </p:cNvPr>
          <p:cNvSpPr txBox="1">
            <a:spLocks/>
          </p:cNvSpPr>
          <p:nvPr/>
        </p:nvSpPr>
        <p:spPr>
          <a:xfrm>
            <a:off x="6074376" y="1829356"/>
            <a:ext cx="4779366" cy="3352006"/>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Dec. 1 - Announcement of Your Pinewood Derby</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Dec. 10 - Distribution of Pinewood Derby Car Kits</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January 10 - Car Building Workshop</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January 15 - Feb. 5 - Races (you might have preliminary races and then finals)</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March - Awards (these might be distributed at a regular Pack meeting or a special “Blue &amp; Gold” dinner.</a:t>
            </a:r>
          </a:p>
          <a:p>
            <a:pPr marL="393700" indent="-285750">
              <a:lnSpc>
                <a:spcPct val="115000"/>
              </a:lnSpc>
              <a:spcBef>
                <a:spcPts val="0"/>
              </a:spcBef>
              <a:buSzPts val="1900"/>
            </a:pPr>
            <a:endParaRPr lang="en-US" sz="1600" dirty="0">
              <a:latin typeface="Calibri" panose="020F0502020204030204" pitchFamily="34" charset="0"/>
              <a:cs typeface="Calibri" panose="020F0502020204030204" pitchFamily="34" charset="0"/>
              <a:sym typeface="Arial"/>
            </a:endParaRPr>
          </a:p>
          <a:p>
            <a:pPr marL="107950" indent="0">
              <a:lnSpc>
                <a:spcPct val="115000"/>
              </a:lnSpc>
              <a:spcBef>
                <a:spcPts val="0"/>
              </a:spcBef>
              <a:buSzPts val="1900"/>
              <a:buNone/>
            </a:pPr>
            <a:r>
              <a:rPr lang="en-US" sz="1700" i="1" dirty="0">
                <a:latin typeface="Calibri" panose="020F0502020204030204" pitchFamily="34" charset="0"/>
                <a:cs typeface="Calibri" panose="020F0502020204030204" pitchFamily="34" charset="0"/>
                <a:sym typeface="Arial"/>
              </a:rPr>
              <a:t>Every one of these events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can be a social media post,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recruitment opportunity,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and more!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1"/>
          <p:cNvSpPr txBox="1"/>
          <p:nvPr/>
        </p:nvSpPr>
        <p:spPr>
          <a:xfrm>
            <a:off x="443342" y="278748"/>
            <a:ext cx="414360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venir"/>
              <a:buNone/>
            </a:pPr>
            <a:r>
              <a:rPr lang="en-US" sz="3600" b="1" dirty="0">
                <a:solidFill>
                  <a:schemeClr val="dk1"/>
                </a:solidFill>
                <a:latin typeface="Calibri" panose="020F0502020204030204" pitchFamily="34" charset="0"/>
                <a:ea typeface="Avenir"/>
                <a:cs typeface="Calibri" panose="020F0502020204030204" pitchFamily="34" charset="0"/>
                <a:sym typeface="Avenir"/>
              </a:rPr>
              <a:t>Resources</a:t>
            </a:r>
            <a:endParaRPr sz="18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800"/>
              <a:buFont typeface="Avenir"/>
              <a:buNone/>
            </a:pPr>
            <a:r>
              <a:rPr lang="en-US" sz="1800" dirty="0">
                <a:solidFill>
                  <a:schemeClr val="dk1"/>
                </a:solidFill>
                <a:latin typeface="Calibri" panose="020F0502020204030204" pitchFamily="34" charset="0"/>
                <a:ea typeface="Avenir"/>
                <a:cs typeface="Calibri" panose="020F0502020204030204" pitchFamily="34" charset="0"/>
                <a:sym typeface="Avenir"/>
              </a:rPr>
              <a:t>Find all your #AdventureOn marketing assets on the BSA Brand Center.</a:t>
            </a:r>
            <a:endParaRPr dirty="0">
              <a:latin typeface="Calibri" panose="020F0502020204030204" pitchFamily="34" charset="0"/>
              <a:cs typeface="Calibri" panose="020F0502020204030204" pitchFamily="34" charset="0"/>
            </a:endParaRPr>
          </a:p>
        </p:txBody>
      </p:sp>
      <p:sp>
        <p:nvSpPr>
          <p:cNvPr id="568" name="Google Shape;568;p61"/>
          <p:cNvSpPr txBox="1"/>
          <p:nvPr/>
        </p:nvSpPr>
        <p:spPr>
          <a:xfrm>
            <a:off x="674050" y="2198647"/>
            <a:ext cx="5196813"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2000" b="1" i="0" u="none" strike="noStrike" cap="none" dirty="0">
                <a:solidFill>
                  <a:srgbClr val="000000"/>
                </a:solidFill>
                <a:latin typeface="Calibri" panose="020F0502020204030204" pitchFamily="34" charset="0"/>
                <a:ea typeface="Avenir"/>
                <a:cs typeface="Calibri" panose="020F0502020204030204" pitchFamily="34" charset="0"/>
                <a:sym typeface="Avenir"/>
              </a:rPr>
              <a:t>Adventure-Themed</a:t>
            </a:r>
            <a:endParaRPr sz="1600" b="1"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7F7F7F"/>
              </a:buClr>
              <a:buSzPts val="1600"/>
              <a:buFont typeface="Arial"/>
              <a:buChar char="•"/>
            </a:pPr>
            <a:r>
              <a:rPr lang="en-US" sz="1800" b="0" i="1" u="none" strike="noStrike" cap="none" dirty="0">
                <a:solidFill>
                  <a:srgbClr val="7F7F7F"/>
                </a:solidFill>
                <a:latin typeface="Calibri" panose="020F0502020204030204" pitchFamily="34" charset="0"/>
                <a:ea typeface="Avenir"/>
                <a:cs typeface="Calibri" panose="020F0502020204030204" pitchFamily="34" charset="0"/>
                <a:sym typeface="Avenir"/>
              </a:rPr>
              <a:t>Deliver brand promise through outdoor imagery</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7F7F7F"/>
              </a:buClr>
              <a:buSzPts val="1600"/>
              <a:buFont typeface="Arial"/>
              <a:buChar char="•"/>
            </a:pPr>
            <a:r>
              <a:rPr lang="en-US" sz="1800" b="0" i="1" u="none" strike="noStrike" cap="none" dirty="0">
                <a:solidFill>
                  <a:srgbClr val="7F7F7F"/>
                </a:solidFill>
                <a:latin typeface="Calibri" panose="020F0502020204030204" pitchFamily="34" charset="0"/>
                <a:ea typeface="Avenir"/>
                <a:cs typeface="Calibri" panose="020F0502020204030204" pitchFamily="34" charset="0"/>
                <a:sym typeface="Avenir"/>
              </a:rPr>
              <a:t>Dozens of digital and print assets available</a:t>
            </a:r>
            <a:endParaRPr sz="2400" dirty="0">
              <a:solidFill>
                <a:srgbClr val="000000"/>
              </a:solidFill>
              <a:latin typeface="Calibri" panose="020F0502020204030204" pitchFamily="34" charset="0"/>
              <a:ea typeface="Avenir"/>
              <a:cs typeface="Calibri" panose="020F0502020204030204" pitchFamily="34" charset="0"/>
              <a:sym typeface="Avenir"/>
            </a:endParaRPr>
          </a:p>
          <a:p>
            <a:pPr marL="285750" marR="0" lvl="0" indent="-285750" algn="l" rtl="0">
              <a:lnSpc>
                <a:spcPct val="100000"/>
              </a:lnSpc>
              <a:spcBef>
                <a:spcPts val="0"/>
              </a:spcBef>
              <a:spcAft>
                <a:spcPts val="0"/>
              </a:spcAft>
              <a:buClr>
                <a:srgbClr val="7F7F7F"/>
              </a:buClr>
              <a:buSzPts val="1800"/>
              <a:buFont typeface="Arial"/>
              <a:buChar char="•"/>
            </a:pPr>
            <a:r>
              <a:rPr lang="en-US" sz="2000" i="1" dirty="0">
                <a:solidFill>
                  <a:srgbClr val="7F7F7F"/>
                </a:solidFill>
                <a:latin typeface="Calibri" panose="020F0502020204030204" pitchFamily="34" charset="0"/>
                <a:ea typeface="Avenir"/>
                <a:cs typeface="Calibri" panose="020F0502020204030204" pitchFamily="34" charset="0"/>
                <a:sym typeface="Avenir"/>
              </a:rPr>
              <a:t>Available on the BSA Brand Center</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Calibri"/>
              <a:buNone/>
            </a:pPr>
            <a:endParaRPr sz="20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pic>
        <p:nvPicPr>
          <p:cNvPr id="5" name="Picture 4" descr="A picture containing text&#10;&#10;Description automatically generated">
            <a:extLst>
              <a:ext uri="{FF2B5EF4-FFF2-40B4-BE49-F238E27FC236}">
                <a16:creationId xmlns:a16="http://schemas.microsoft.com/office/drawing/2014/main" id="{6CF05533-2A46-CBFE-71E9-1000295D0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7263" y="2205653"/>
            <a:ext cx="2939350" cy="1653384"/>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6B642605-E8D4-FAF4-F17F-DF56E9B99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38987"/>
            <a:ext cx="9426804" cy="2693373"/>
          </a:xfrm>
          <a:prstGeom prst="rect">
            <a:avLst/>
          </a:prstGeom>
        </p:spPr>
      </p:pic>
      <p:pic>
        <p:nvPicPr>
          <p:cNvPr id="9" name="Picture 8" descr="A red and white flag&#10;&#10;Description automatically generated with low confidence">
            <a:extLst>
              <a:ext uri="{FF2B5EF4-FFF2-40B4-BE49-F238E27FC236}">
                <a16:creationId xmlns:a16="http://schemas.microsoft.com/office/drawing/2014/main" id="{52BEA675-3026-0F54-A77C-279A8373C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2040" y="0"/>
            <a:ext cx="6739960" cy="1925703"/>
          </a:xfrm>
          <a:prstGeom prst="rect">
            <a:avLst/>
          </a:prstGeom>
        </p:spPr>
      </p:pic>
      <p:pic>
        <p:nvPicPr>
          <p:cNvPr id="569" name="Google Shape;569;p61" descr="Qr code&#10;&#10;Description automatically generated"/>
          <p:cNvPicPr preferRelativeResize="0"/>
          <p:nvPr/>
        </p:nvPicPr>
        <p:blipFill rotWithShape="1">
          <a:blip r:embed="rId6">
            <a:alphaModFix/>
          </a:blip>
          <a:srcRect/>
          <a:stretch/>
        </p:blipFill>
        <p:spPr>
          <a:xfrm>
            <a:off x="9957987" y="4858788"/>
            <a:ext cx="1555283" cy="15552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8767482" y="626587"/>
            <a:ext cx="2807210" cy="2257460"/>
          </a:xfrm>
          <a:prstGeom prst="rect">
            <a:avLst/>
          </a:prstGeom>
        </p:spPr>
      </p:pic>
      <p:sp>
        <p:nvSpPr>
          <p:cNvPr id="3" name="object 3"/>
          <p:cNvSpPr txBox="1">
            <a:spLocks noGrp="1"/>
          </p:cNvSpPr>
          <p:nvPr>
            <p:ph type="title"/>
          </p:nvPr>
        </p:nvSpPr>
        <p:spPr>
          <a:xfrm>
            <a:off x="493651" y="190894"/>
            <a:ext cx="7397260" cy="1059264"/>
          </a:xfrm>
          <a:prstGeom prst="rect">
            <a:avLst/>
          </a:prstGeom>
        </p:spPr>
        <p:txBody>
          <a:bodyPr vert="horz" wrap="square" lIns="0" tIns="12700" rIns="0" bIns="0" rtlCol="0">
            <a:spAutoFit/>
          </a:bodyPr>
          <a:lstStyle/>
          <a:p>
            <a:pPr marL="12700">
              <a:lnSpc>
                <a:spcPct val="100000"/>
              </a:lnSpc>
              <a:spcBef>
                <a:spcPts val="100"/>
              </a:spcBef>
            </a:pPr>
            <a:r>
              <a:rPr lang="en-US" sz="3200" b="1" spc="-120" dirty="0">
                <a:latin typeface="Calibri" panose="020F0502020204030204" pitchFamily="34" charset="0"/>
                <a:cs typeface="Tw Cen MT"/>
              </a:rPr>
              <a:t>Got Questions?</a:t>
            </a:r>
            <a:br>
              <a:rPr lang="en-US" sz="4000" b="1" dirty="0">
                <a:latin typeface="Calibri" panose="020F0502020204030204" pitchFamily="34" charset="0"/>
                <a:cs typeface="Tw Cen MT"/>
              </a:rPr>
            </a:br>
            <a:r>
              <a:rPr lang="en-US" sz="1800" b="1" dirty="0">
                <a:latin typeface="Calibri" panose="020F0502020204030204" pitchFamily="34" charset="0"/>
              </a:rPr>
              <a:t>If you have questions about marketing, your NST Marketing Leads are standing by to assist!</a:t>
            </a:r>
            <a:endParaRPr sz="1800" b="1" dirty="0">
              <a:latin typeface="Calibri" panose="020F0502020204030204" pitchFamily="34" charset="0"/>
              <a:cs typeface="Tw Cen MT"/>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871472" y="1557527"/>
            <a:ext cx="1132331" cy="1181099"/>
          </a:xfrm>
          <a:prstGeom prst="rect">
            <a:avLst/>
          </a:prstGeom>
        </p:spPr>
      </p:pic>
      <p:sp>
        <p:nvSpPr>
          <p:cNvPr id="5" name="object 5"/>
          <p:cNvSpPr txBox="1"/>
          <p:nvPr/>
        </p:nvSpPr>
        <p:spPr>
          <a:xfrm>
            <a:off x="1808511" y="2840427"/>
            <a:ext cx="122301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Bruce</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Dooley</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NST</a:t>
            </a:r>
            <a:r>
              <a:rPr kumimoji="0" sz="12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2</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object 7"/>
          <p:cNvSpPr txBox="1"/>
          <p:nvPr/>
        </p:nvSpPr>
        <p:spPr>
          <a:xfrm>
            <a:off x="3253612" y="2867022"/>
            <a:ext cx="123634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Joshua</a:t>
            </a:r>
            <a:r>
              <a:rPr kumimoji="0" sz="105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Gilliland,</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3</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object 8"/>
          <p:cNvSpPr txBox="1"/>
          <p:nvPr/>
        </p:nvSpPr>
        <p:spPr>
          <a:xfrm>
            <a:off x="4781818" y="2863535"/>
            <a:ext cx="112839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Sharon</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Sodor,</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NST</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4</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object 9"/>
          <p:cNvSpPr txBox="1"/>
          <p:nvPr/>
        </p:nvSpPr>
        <p:spPr>
          <a:xfrm>
            <a:off x="6340468" y="2871716"/>
            <a:ext cx="91503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Ron</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Clary,</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NST</a:t>
            </a:r>
            <a:r>
              <a:rPr kumimoji="0" sz="105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5</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object 11"/>
          <p:cNvSpPr txBox="1"/>
          <p:nvPr/>
        </p:nvSpPr>
        <p:spPr>
          <a:xfrm>
            <a:off x="393633" y="6489244"/>
            <a:ext cx="106616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Bob</a:t>
            </a:r>
            <a:r>
              <a:rPr kumimoji="0" sz="105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Brown,</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NST</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11</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object 12"/>
          <p:cNvSpPr txBox="1"/>
          <p:nvPr/>
        </p:nvSpPr>
        <p:spPr>
          <a:xfrm>
            <a:off x="4874986" y="6490719"/>
            <a:ext cx="1320800"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Beth</a:t>
            </a:r>
            <a:r>
              <a:rPr kumimoji="0" sz="11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Stockner,</a:t>
            </a:r>
            <a:r>
              <a:rPr kumimoji="0" sz="11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NST</a:t>
            </a:r>
            <a:r>
              <a:rPr kumimoji="0" sz="110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14</a:t>
            </a:r>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object 13"/>
          <p:cNvSpPr txBox="1"/>
          <p:nvPr/>
        </p:nvSpPr>
        <p:spPr>
          <a:xfrm>
            <a:off x="6341232" y="6461348"/>
            <a:ext cx="1405761"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Mike</a:t>
            </a:r>
            <a:r>
              <a:rPr kumimoji="0" sz="11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Matzinger,</a:t>
            </a:r>
            <a:r>
              <a:rPr kumimoji="0" sz="11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NST</a:t>
            </a:r>
            <a:r>
              <a:rPr kumimoji="0" sz="11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15</a:t>
            </a:r>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object 16"/>
          <p:cNvPicPr/>
          <p:nvPr/>
        </p:nvPicPr>
        <p:blipFill>
          <a:blip r:embed="rId12" cstate="email">
            <a:extLst>
              <a:ext uri="{28A0092B-C50C-407E-A947-70E740481C1C}">
                <a14:useLocalDpi xmlns:a14="http://schemas.microsoft.com/office/drawing/2010/main"/>
              </a:ext>
            </a:extLst>
          </a:blip>
          <a:stretch>
            <a:fillRect/>
          </a:stretch>
        </p:blipFill>
        <p:spPr>
          <a:xfrm>
            <a:off x="3227832" y="1491996"/>
            <a:ext cx="1289303" cy="1287779"/>
          </a:xfrm>
          <a:prstGeom prst="rect">
            <a:avLst/>
          </a:prstGeom>
        </p:spPr>
      </p:pic>
      <p:pic>
        <p:nvPicPr>
          <p:cNvPr id="17" name="object 17"/>
          <p:cNvPicPr/>
          <p:nvPr/>
        </p:nvPicPr>
        <p:blipFill>
          <a:blip r:embed="rId13" cstate="email">
            <a:extLst>
              <a:ext uri="{28A0092B-C50C-407E-A947-70E740481C1C}">
                <a14:useLocalDpi xmlns:a14="http://schemas.microsoft.com/office/drawing/2010/main"/>
              </a:ext>
            </a:extLst>
          </a:blip>
          <a:stretch>
            <a:fillRect/>
          </a:stretch>
        </p:blipFill>
        <p:spPr>
          <a:xfrm>
            <a:off x="4715255" y="1581911"/>
            <a:ext cx="1121663" cy="1121663"/>
          </a:xfrm>
          <a:prstGeom prst="rect">
            <a:avLst/>
          </a:prstGeom>
        </p:spPr>
      </p:pic>
      <p:pic>
        <p:nvPicPr>
          <p:cNvPr id="18" name="object 18"/>
          <p:cNvPicPr/>
          <p:nvPr/>
        </p:nvPicPr>
        <p:blipFill>
          <a:blip r:embed="rId14" cstate="email">
            <a:extLst>
              <a:ext uri="{28A0092B-C50C-407E-A947-70E740481C1C}">
                <a14:useLocalDpi xmlns:a14="http://schemas.microsoft.com/office/drawing/2010/main"/>
              </a:ext>
            </a:extLst>
          </a:blip>
          <a:stretch>
            <a:fillRect/>
          </a:stretch>
        </p:blipFill>
        <p:spPr>
          <a:xfrm>
            <a:off x="6199632" y="1635252"/>
            <a:ext cx="1144523" cy="1144523"/>
          </a:xfrm>
          <a:prstGeom prst="rect">
            <a:avLst/>
          </a:prstGeom>
        </p:spPr>
      </p:pic>
      <p:sp>
        <p:nvSpPr>
          <p:cNvPr id="19" name="object 19"/>
          <p:cNvSpPr txBox="1"/>
          <p:nvPr/>
        </p:nvSpPr>
        <p:spPr>
          <a:xfrm>
            <a:off x="1896993" y="4588557"/>
            <a:ext cx="123952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David</a:t>
            </a:r>
            <a:r>
              <a:rPr kumimoji="0" sz="120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Rollins,</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NST</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7</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object 20"/>
          <p:cNvSpPr txBox="1"/>
          <p:nvPr/>
        </p:nvSpPr>
        <p:spPr>
          <a:xfrm>
            <a:off x="537677" y="4601473"/>
            <a:ext cx="9956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Steve</a:t>
            </a:r>
            <a:r>
              <a:rPr kumimoji="0" sz="105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Piehl,</a:t>
            </a:r>
            <a:r>
              <a:rPr kumimoji="0" sz="105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6</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object 21"/>
          <p:cNvSpPr txBox="1"/>
          <p:nvPr/>
        </p:nvSpPr>
        <p:spPr>
          <a:xfrm>
            <a:off x="3342227" y="4615152"/>
            <a:ext cx="11144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Joh</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n</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He</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a</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rre</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ll</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N</a:t>
            </a:r>
            <a:r>
              <a:rPr kumimoji="0" sz="105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S</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T 8</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object 22"/>
          <p:cNvSpPr txBox="1"/>
          <p:nvPr/>
        </p:nvSpPr>
        <p:spPr>
          <a:xfrm>
            <a:off x="4870433" y="4611665"/>
            <a:ext cx="10337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Rich</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Gargas,</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9</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object 23"/>
          <p:cNvSpPr txBox="1"/>
          <p:nvPr/>
        </p:nvSpPr>
        <p:spPr>
          <a:xfrm>
            <a:off x="6223221" y="4640231"/>
            <a:ext cx="130556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Brad</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VanAuken,</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NST</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10</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4" name="object 24"/>
          <p:cNvPicPr/>
          <p:nvPr/>
        </p:nvPicPr>
        <p:blipFill>
          <a:blip r:embed="rId20" cstate="email">
            <a:extLst>
              <a:ext uri="{28A0092B-C50C-407E-A947-70E740481C1C}">
                <a14:useLocalDpi xmlns:a14="http://schemas.microsoft.com/office/drawing/2010/main"/>
              </a:ext>
            </a:extLst>
          </a:blip>
          <a:stretch>
            <a:fillRect/>
          </a:stretch>
        </p:blipFill>
        <p:spPr>
          <a:xfrm>
            <a:off x="345947" y="3270503"/>
            <a:ext cx="1194815" cy="1194815"/>
          </a:xfrm>
          <a:prstGeom prst="rect">
            <a:avLst/>
          </a:prstGeom>
        </p:spPr>
      </p:pic>
      <p:pic>
        <p:nvPicPr>
          <p:cNvPr id="25" name="object 25"/>
          <p:cNvPicPr/>
          <p:nvPr/>
        </p:nvPicPr>
        <p:blipFill>
          <a:blip r:embed="rId21" cstate="email">
            <a:extLst>
              <a:ext uri="{28A0092B-C50C-407E-A947-70E740481C1C}">
                <a14:useLocalDpi xmlns:a14="http://schemas.microsoft.com/office/drawing/2010/main"/>
              </a:ext>
            </a:extLst>
          </a:blip>
          <a:stretch>
            <a:fillRect/>
          </a:stretch>
        </p:blipFill>
        <p:spPr>
          <a:xfrm>
            <a:off x="1895855" y="3313176"/>
            <a:ext cx="1106423" cy="1106423"/>
          </a:xfrm>
          <a:prstGeom prst="rect">
            <a:avLst/>
          </a:prstGeom>
        </p:spPr>
      </p:pic>
      <p:pic>
        <p:nvPicPr>
          <p:cNvPr id="26" name="object 26"/>
          <p:cNvPicPr/>
          <p:nvPr/>
        </p:nvPicPr>
        <p:blipFill>
          <a:blip r:embed="rId22" cstate="email">
            <a:extLst>
              <a:ext uri="{28A0092B-C50C-407E-A947-70E740481C1C}">
                <a14:useLocalDpi xmlns:a14="http://schemas.microsoft.com/office/drawing/2010/main"/>
              </a:ext>
            </a:extLst>
          </a:blip>
          <a:stretch>
            <a:fillRect/>
          </a:stretch>
        </p:blipFill>
        <p:spPr>
          <a:xfrm>
            <a:off x="3381755" y="3217125"/>
            <a:ext cx="1338071" cy="1263433"/>
          </a:xfrm>
          <a:prstGeom prst="rect">
            <a:avLst/>
          </a:prstGeom>
        </p:spPr>
      </p:pic>
      <p:pic>
        <p:nvPicPr>
          <p:cNvPr id="27" name="object 27"/>
          <p:cNvPicPr/>
          <p:nvPr/>
        </p:nvPicPr>
        <p:blipFill>
          <a:blip r:embed="rId23" cstate="email">
            <a:extLst>
              <a:ext uri="{28A0092B-C50C-407E-A947-70E740481C1C}">
                <a14:useLocalDpi xmlns:a14="http://schemas.microsoft.com/office/drawing/2010/main"/>
              </a:ext>
            </a:extLst>
          </a:blip>
          <a:stretch>
            <a:fillRect/>
          </a:stretch>
        </p:blipFill>
        <p:spPr>
          <a:xfrm>
            <a:off x="4791455" y="3256788"/>
            <a:ext cx="1130807" cy="1130807"/>
          </a:xfrm>
          <a:prstGeom prst="rect">
            <a:avLst/>
          </a:prstGeom>
        </p:spPr>
      </p:pic>
      <p:pic>
        <p:nvPicPr>
          <p:cNvPr id="28" name="object 28"/>
          <p:cNvPicPr/>
          <p:nvPr/>
        </p:nvPicPr>
        <p:blipFill>
          <a:blip r:embed="rId24" cstate="email">
            <a:extLst>
              <a:ext uri="{28A0092B-C50C-407E-A947-70E740481C1C}">
                <a14:useLocalDpi xmlns:a14="http://schemas.microsoft.com/office/drawing/2010/main"/>
              </a:ext>
            </a:extLst>
          </a:blip>
          <a:stretch>
            <a:fillRect/>
          </a:stretch>
        </p:blipFill>
        <p:spPr>
          <a:xfrm>
            <a:off x="6231635" y="3322421"/>
            <a:ext cx="1246631" cy="1197761"/>
          </a:xfrm>
          <a:prstGeom prst="rect">
            <a:avLst/>
          </a:prstGeom>
        </p:spPr>
      </p:pic>
      <p:pic>
        <p:nvPicPr>
          <p:cNvPr id="29" name="object 29"/>
          <p:cNvPicPr/>
          <p:nvPr/>
        </p:nvPicPr>
        <p:blipFill>
          <a:blip r:embed="rId25" cstate="email">
            <a:extLst>
              <a:ext uri="{28A0092B-C50C-407E-A947-70E740481C1C}">
                <a14:useLocalDpi xmlns:a14="http://schemas.microsoft.com/office/drawing/2010/main"/>
              </a:ext>
            </a:extLst>
          </a:blip>
          <a:stretch>
            <a:fillRect/>
          </a:stretch>
        </p:blipFill>
        <p:spPr>
          <a:xfrm>
            <a:off x="394715" y="5152644"/>
            <a:ext cx="1187195" cy="1141475"/>
          </a:xfrm>
          <a:prstGeom prst="rect">
            <a:avLst/>
          </a:prstGeom>
        </p:spPr>
      </p:pic>
      <p:pic>
        <p:nvPicPr>
          <p:cNvPr id="31" name="object 31"/>
          <p:cNvPicPr/>
          <p:nvPr/>
        </p:nvPicPr>
        <p:blipFill>
          <a:blip r:embed="rId26" cstate="email">
            <a:extLst>
              <a:ext uri="{28A0092B-C50C-407E-A947-70E740481C1C}">
                <a14:useLocalDpi xmlns:a14="http://schemas.microsoft.com/office/drawing/2010/main"/>
              </a:ext>
            </a:extLst>
          </a:blip>
          <a:stretch>
            <a:fillRect/>
          </a:stretch>
        </p:blipFill>
        <p:spPr>
          <a:xfrm>
            <a:off x="3310128" y="5172455"/>
            <a:ext cx="1139951" cy="1141475"/>
          </a:xfrm>
          <a:prstGeom prst="rect">
            <a:avLst/>
          </a:prstGeom>
        </p:spPr>
      </p:pic>
      <p:pic>
        <p:nvPicPr>
          <p:cNvPr id="32" name="object 32"/>
          <p:cNvPicPr/>
          <p:nvPr/>
        </p:nvPicPr>
        <p:blipFill>
          <a:blip r:embed="rId27" cstate="email">
            <a:extLst>
              <a:ext uri="{28A0092B-C50C-407E-A947-70E740481C1C}">
                <a14:useLocalDpi xmlns:a14="http://schemas.microsoft.com/office/drawing/2010/main"/>
              </a:ext>
            </a:extLst>
          </a:blip>
          <a:stretch>
            <a:fillRect/>
          </a:stretch>
        </p:blipFill>
        <p:spPr>
          <a:xfrm>
            <a:off x="4831079" y="5103876"/>
            <a:ext cx="1162811" cy="1164335"/>
          </a:xfrm>
          <a:prstGeom prst="rect">
            <a:avLst/>
          </a:prstGeom>
        </p:spPr>
      </p:pic>
      <p:pic>
        <p:nvPicPr>
          <p:cNvPr id="33" name="object 33"/>
          <p:cNvPicPr/>
          <p:nvPr/>
        </p:nvPicPr>
        <p:blipFill>
          <a:blip r:embed="rId28" cstate="email">
            <a:extLst>
              <a:ext uri="{28A0092B-C50C-407E-A947-70E740481C1C}">
                <a14:useLocalDpi xmlns:a14="http://schemas.microsoft.com/office/drawing/2010/main"/>
              </a:ext>
            </a:extLst>
          </a:blip>
          <a:stretch>
            <a:fillRect/>
          </a:stretch>
        </p:blipFill>
        <p:spPr>
          <a:xfrm>
            <a:off x="6286500" y="5129784"/>
            <a:ext cx="1162810" cy="1164335"/>
          </a:xfrm>
          <a:prstGeom prst="rect">
            <a:avLst/>
          </a:prstGeom>
        </p:spPr>
      </p:pic>
      <p:sp>
        <p:nvSpPr>
          <p:cNvPr id="35" name="object 3">
            <a:extLst>
              <a:ext uri="{FF2B5EF4-FFF2-40B4-BE49-F238E27FC236}">
                <a16:creationId xmlns:a16="http://schemas.microsoft.com/office/drawing/2014/main" id="{2AF082B8-7D75-3917-A431-565D694ED29A}"/>
              </a:ext>
            </a:extLst>
          </p:cNvPr>
          <p:cNvSpPr txBox="1">
            <a:spLocks/>
          </p:cNvSpPr>
          <p:nvPr/>
        </p:nvSpPr>
        <p:spPr>
          <a:xfrm>
            <a:off x="9107163" y="3079786"/>
            <a:ext cx="2690121" cy="265970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84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NST Marketing Leads are are each highly skilled professional marketers and ready to help! </a:t>
            </a:r>
          </a:p>
          <a:p>
            <a:pPr marL="2984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If you have questions about your campaigns, email your lead for assistance.  You’ll be glad you did!</a:t>
            </a:r>
            <a:endParaRPr kumimoji="0" lang="en-US" sz="1800" b="0" i="0" u="none" strike="noStrike" kern="1200" cap="none" spc="0" normalizeH="0" baseline="0" noProof="0" dirty="0">
              <a:ln>
                <a:noFill/>
              </a:ln>
              <a:solidFill>
                <a:prstClr val="black"/>
              </a:solidFill>
              <a:effectLst/>
              <a:uLnTx/>
              <a:uFillTx/>
              <a:latin typeface="Tw Cen MT"/>
              <a:ea typeface="+mj-ea"/>
              <a:cs typeface="Tw Cen MT"/>
            </a:endParaRPr>
          </a:p>
        </p:txBody>
      </p:sp>
      <p:sp>
        <p:nvSpPr>
          <p:cNvPr id="36" name="TextBox 35">
            <a:extLst>
              <a:ext uri="{FF2B5EF4-FFF2-40B4-BE49-F238E27FC236}">
                <a16:creationId xmlns:a16="http://schemas.microsoft.com/office/drawing/2014/main" id="{988064C5-7302-5232-7BE1-561937969C3F}"/>
              </a:ext>
            </a:extLst>
          </p:cNvPr>
          <p:cNvSpPr txBox="1"/>
          <p:nvPr/>
        </p:nvSpPr>
        <p:spPr>
          <a:xfrm>
            <a:off x="3227832" y="6488742"/>
            <a:ext cx="15844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Gordon</a:t>
            </a:r>
            <a:r>
              <a:rPr kumimoji="0" lang="en-US" sz="110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Andrew,</a:t>
            </a:r>
            <a:r>
              <a:rPr kumimoji="0" lang="en-US" sz="11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NST</a:t>
            </a:r>
            <a:r>
              <a:rPr kumimoji="0" lang="en-US" sz="1100" b="0" i="0" u="none" strike="noStrike" kern="1200" cap="none" spc="2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13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TextBox 37">
            <a:extLst>
              <a:ext uri="{FF2B5EF4-FFF2-40B4-BE49-F238E27FC236}">
                <a16:creationId xmlns:a16="http://schemas.microsoft.com/office/drawing/2014/main" id="{F72CD587-7AAD-64B9-6800-4AA53F951577}"/>
              </a:ext>
            </a:extLst>
          </p:cNvPr>
          <p:cNvSpPr txBox="1"/>
          <p:nvPr/>
        </p:nvSpPr>
        <p:spPr>
          <a:xfrm>
            <a:off x="1645433" y="6489721"/>
            <a:ext cx="1584408" cy="261610"/>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hlinkClick r:id="rId30"/>
              </a:rPr>
              <a:t>Robbie </a:t>
            </a:r>
            <a:r>
              <a:rPr lang="en-US" sz="1100" dirty="0" err="1">
                <a:effectLst/>
                <a:latin typeface="Calibri" panose="020F0502020204030204" pitchFamily="34" charset="0"/>
                <a:ea typeface="Calibri" panose="020F0502020204030204" pitchFamily="34" charset="0"/>
                <a:hlinkClick r:id="rId30"/>
              </a:rPr>
              <a:t>DiBiagio</a:t>
            </a:r>
            <a:r>
              <a:rPr lang="en-US" sz="1100" dirty="0">
                <a:effectLst/>
                <a:latin typeface="Calibri" panose="020F0502020204030204" pitchFamily="34" charset="0"/>
                <a:ea typeface="Calibri" panose="020F0502020204030204" pitchFamily="34" charset="0"/>
                <a:hlinkClick r:id="rId30"/>
              </a:rPr>
              <a:t>, NST 12</a:t>
            </a:r>
            <a:endParaRPr lang="en-US" sz="1100" dirty="0">
              <a:effectLst/>
              <a:latin typeface="Calibri" panose="020F0502020204030204" pitchFamily="34" charset="0"/>
              <a:ea typeface="Calibri" panose="020F0502020204030204" pitchFamily="34" charset="0"/>
            </a:endParaRPr>
          </a:p>
        </p:txBody>
      </p:sp>
      <p:pic>
        <p:nvPicPr>
          <p:cNvPr id="40" name="Picture 39" descr="Logo, company name&#10;&#10;Description automatically generated">
            <a:extLst>
              <a:ext uri="{FF2B5EF4-FFF2-40B4-BE49-F238E27FC236}">
                <a16:creationId xmlns:a16="http://schemas.microsoft.com/office/drawing/2014/main" id="{0AC4273E-8197-8259-6F57-CE2AE5437C9D}"/>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885931" y="5103876"/>
            <a:ext cx="1076428" cy="1229074"/>
          </a:xfrm>
          <a:prstGeom prst="rect">
            <a:avLst/>
          </a:prstGeom>
        </p:spPr>
      </p:pic>
      <p:sp>
        <p:nvSpPr>
          <p:cNvPr id="10" name="object 14">
            <a:extLst>
              <a:ext uri="{FF2B5EF4-FFF2-40B4-BE49-F238E27FC236}">
                <a16:creationId xmlns:a16="http://schemas.microsoft.com/office/drawing/2014/main" id="{D5FF6F42-0F3F-B52F-070F-7963AF188514}"/>
              </a:ext>
            </a:extLst>
          </p:cNvPr>
          <p:cNvSpPr txBox="1"/>
          <p:nvPr/>
        </p:nvSpPr>
        <p:spPr>
          <a:xfrm>
            <a:off x="7890911" y="6488742"/>
            <a:ext cx="1495235" cy="182742"/>
          </a:xfrm>
          <a:prstGeom prst="rect">
            <a:avLst/>
          </a:prstGeom>
        </p:spPr>
        <p:txBody>
          <a:bodyPr vert="horz" wrap="square" lIns="0" tIns="13335" rIns="0" bIns="0" rtlCol="0">
            <a:spAutoFit/>
          </a:bodyPr>
          <a:lstStyle/>
          <a:p>
            <a:pPr marL="12700">
              <a:lnSpc>
                <a:spcPct val="100000"/>
              </a:lnSpc>
              <a:spcBef>
                <a:spcPts val="105"/>
              </a:spcBef>
            </a:pPr>
            <a:r>
              <a:rPr lang="en-US" sz="1100" spc="-5" dirty="0">
                <a:latin typeface="Calibri" panose="020F0502020204030204" pitchFamily="34" charset="0"/>
                <a:cs typeface="Calibri" panose="020F0502020204030204" pitchFamily="34" charset="0"/>
                <a:hlinkClick r:id="rId32"/>
              </a:rPr>
              <a:t>Pat Noack</a:t>
            </a:r>
            <a:r>
              <a:rPr sz="1100" dirty="0">
                <a:latin typeface="Calibri" panose="020F0502020204030204" pitchFamily="34" charset="0"/>
                <a:cs typeface="Calibri" panose="020F0502020204030204" pitchFamily="34" charset="0"/>
                <a:hlinkClick r:id="rId32"/>
              </a:rPr>
              <a:t>,</a:t>
            </a:r>
            <a:r>
              <a:rPr sz="1100" spc="-40" dirty="0">
                <a:latin typeface="Calibri" panose="020F0502020204030204" pitchFamily="34" charset="0"/>
                <a:cs typeface="Calibri" panose="020F0502020204030204" pitchFamily="34" charset="0"/>
                <a:hlinkClick r:id="rId32"/>
              </a:rPr>
              <a:t> </a:t>
            </a:r>
            <a:r>
              <a:rPr sz="1100" spc="-5" dirty="0">
                <a:latin typeface="Calibri" panose="020F0502020204030204" pitchFamily="34" charset="0"/>
                <a:cs typeface="Calibri" panose="020F0502020204030204" pitchFamily="34" charset="0"/>
                <a:hlinkClick r:id="rId32"/>
              </a:rPr>
              <a:t>NST</a:t>
            </a:r>
            <a:r>
              <a:rPr sz="1100" spc="-20" dirty="0">
                <a:latin typeface="Calibri" panose="020F0502020204030204" pitchFamily="34" charset="0"/>
                <a:cs typeface="Calibri" panose="020F0502020204030204" pitchFamily="34" charset="0"/>
                <a:hlinkClick r:id="rId32"/>
              </a:rPr>
              <a:t> </a:t>
            </a:r>
            <a:r>
              <a:rPr sz="1100" dirty="0">
                <a:latin typeface="Calibri" panose="020F0502020204030204" pitchFamily="34" charset="0"/>
                <a:cs typeface="Calibri" panose="020F0502020204030204" pitchFamily="34" charset="0"/>
                <a:hlinkClick r:id="rId32"/>
              </a:rPr>
              <a:t>16</a:t>
            </a:r>
            <a:endParaRPr sz="1100" dirty="0">
              <a:latin typeface="Calibri" panose="020F0502020204030204" pitchFamily="34" charset="0"/>
              <a:cs typeface="Calibri" panose="020F0502020204030204" pitchFamily="34" charset="0"/>
            </a:endParaRPr>
          </a:p>
        </p:txBody>
      </p:sp>
      <p:pic>
        <p:nvPicPr>
          <p:cNvPr id="30" name="Picture 29" descr="A person in a suit&#10;&#10;Description automatically generated with low confidence">
            <a:extLst>
              <a:ext uri="{FF2B5EF4-FFF2-40B4-BE49-F238E27FC236}">
                <a16:creationId xmlns:a16="http://schemas.microsoft.com/office/drawing/2014/main" id="{63110340-83AB-7634-518D-B45D37C4C02C}"/>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708394" y="5096639"/>
            <a:ext cx="1217291" cy="1217291"/>
          </a:xfrm>
          <a:prstGeom prst="ellipse">
            <a:avLst/>
          </a:prstGeom>
        </p:spPr>
      </p:pic>
      <p:sp>
        <p:nvSpPr>
          <p:cNvPr id="14" name="object 6">
            <a:extLst>
              <a:ext uri="{FF2B5EF4-FFF2-40B4-BE49-F238E27FC236}">
                <a16:creationId xmlns:a16="http://schemas.microsoft.com/office/drawing/2014/main" id="{27509177-6270-337E-FB07-461428792E1F}"/>
              </a:ext>
            </a:extLst>
          </p:cNvPr>
          <p:cNvSpPr txBox="1"/>
          <p:nvPr/>
        </p:nvSpPr>
        <p:spPr>
          <a:xfrm>
            <a:off x="336317" y="2843570"/>
            <a:ext cx="1296945" cy="175048"/>
          </a:xfrm>
          <a:prstGeom prst="rect">
            <a:avLst/>
          </a:prstGeom>
        </p:spPr>
        <p:txBody>
          <a:bodyPr vert="horz" wrap="square" lIns="0" tIns="13335" rIns="0" bIns="0" rtlCol="0">
            <a:spAutoFit/>
          </a:bodyPr>
          <a:lstStyle/>
          <a:p>
            <a:pPr marL="12700">
              <a:lnSpc>
                <a:spcPct val="100000"/>
              </a:lnSpc>
              <a:spcBef>
                <a:spcPts val="105"/>
              </a:spcBef>
            </a:pPr>
            <a:r>
              <a:rPr lang="en-US" sz="1050" dirty="0">
                <a:latin typeface="Calibri"/>
                <a:cs typeface="Calibri"/>
                <a:hlinkClick r:id="rId34"/>
              </a:rPr>
              <a:t>Matthew Lundh</a:t>
            </a:r>
            <a:r>
              <a:rPr sz="1050" spc="-5" dirty="0">
                <a:latin typeface="Calibri"/>
                <a:cs typeface="Calibri"/>
                <a:hlinkClick r:id="rId34"/>
              </a:rPr>
              <a:t>,</a:t>
            </a:r>
            <a:r>
              <a:rPr sz="1050" spc="-25" dirty="0">
                <a:latin typeface="Calibri"/>
                <a:cs typeface="Calibri"/>
                <a:hlinkClick r:id="rId34"/>
              </a:rPr>
              <a:t> </a:t>
            </a:r>
            <a:r>
              <a:rPr sz="1050" spc="-5" dirty="0">
                <a:latin typeface="Calibri"/>
                <a:cs typeface="Calibri"/>
                <a:hlinkClick r:id="rId34"/>
              </a:rPr>
              <a:t>NST</a:t>
            </a:r>
            <a:r>
              <a:rPr sz="1050" spc="-20" dirty="0">
                <a:latin typeface="Calibri"/>
                <a:cs typeface="Calibri"/>
                <a:hlinkClick r:id="rId34"/>
              </a:rPr>
              <a:t> </a:t>
            </a:r>
            <a:r>
              <a:rPr sz="1050" dirty="0">
                <a:latin typeface="Calibri"/>
                <a:cs typeface="Calibri"/>
                <a:hlinkClick r:id="rId34"/>
              </a:rPr>
              <a:t>1</a:t>
            </a:r>
            <a:endParaRPr sz="1050" dirty="0">
              <a:latin typeface="Calibri"/>
              <a:cs typeface="Calibri"/>
            </a:endParaRPr>
          </a:p>
        </p:txBody>
      </p:sp>
      <p:pic>
        <p:nvPicPr>
          <p:cNvPr id="34" name="Picture 33" descr="A person wearing glasses&#10;&#10;Description automatically generated with medium confidence">
            <a:extLst>
              <a:ext uri="{FF2B5EF4-FFF2-40B4-BE49-F238E27FC236}">
                <a16:creationId xmlns:a16="http://schemas.microsoft.com/office/drawing/2014/main" id="{2BB61122-B9F1-77E4-B1DB-65ACE23D527C}"/>
              </a:ext>
            </a:extLst>
          </p:cNvPr>
          <p:cNvPicPr>
            <a:picLocks noChangeAspect="1"/>
          </p:cNvPicPr>
          <p:nvPr/>
        </p:nvPicPr>
        <p:blipFill rotWithShape="1">
          <a:blip r:embed="rId35">
            <a:extLst>
              <a:ext uri="{28A0092B-C50C-407E-A947-70E740481C1C}">
                <a14:useLocalDpi xmlns:a14="http://schemas.microsoft.com/office/drawing/2010/main" val="0"/>
              </a:ext>
            </a:extLst>
          </a:blip>
          <a:srcRect l="11349" t="5130" r="12502" b="15409"/>
          <a:stretch/>
        </p:blipFill>
        <p:spPr>
          <a:xfrm>
            <a:off x="397484" y="1553960"/>
            <a:ext cx="1162395" cy="1194815"/>
          </a:xfrm>
          <a:prstGeom prst="ellipse">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2FAB68CD-F350-D39E-332A-007949EE6D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78" y="0"/>
            <a:ext cx="12342678" cy="6858000"/>
          </a:xfrm>
          <a:prstGeom prst="rect">
            <a:avLst/>
          </a:prstGeom>
        </p:spPr>
      </p:pic>
      <p:sp>
        <p:nvSpPr>
          <p:cNvPr id="586" name="Google Shape;586;p63"/>
          <p:cNvSpPr txBox="1">
            <a:spLocks noGrp="1"/>
          </p:cNvSpPr>
          <p:nvPr>
            <p:ph type="title"/>
          </p:nvPr>
        </p:nvSpPr>
        <p:spPr>
          <a:xfrm>
            <a:off x="-463499" y="4251445"/>
            <a:ext cx="6743700" cy="20857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ct val="100000"/>
              <a:buFont typeface="Calibri"/>
              <a:buNone/>
            </a:pPr>
            <a:r>
              <a:rPr lang="en-US" sz="7200" b="1" dirty="0">
                <a:solidFill>
                  <a:schemeClr val="bg1"/>
                </a:solidFill>
                <a:sym typeface="Comic Sans MS"/>
              </a:rPr>
              <a:t>Good Luck!</a:t>
            </a:r>
            <a:endParaRPr sz="7200" b="1" dirty="0">
              <a:solidFill>
                <a:schemeClr val="bg1"/>
              </a:solidFill>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7" name="Google Shape;367;p46"/>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8" name="Google Shape;368;p46"/>
          <p:cNvSpPr txBox="1">
            <a:spLocks noGrp="1"/>
          </p:cNvSpPr>
          <p:nvPr>
            <p:ph type="title"/>
          </p:nvPr>
        </p:nvSpPr>
        <p:spPr>
          <a:xfrm>
            <a:off x="204800" y="1419225"/>
            <a:ext cx="3810000" cy="262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Avenir"/>
              <a:buNone/>
            </a:pPr>
            <a:r>
              <a:rPr lang="en-US" sz="4000" b="1" dirty="0">
                <a:solidFill>
                  <a:srgbClr val="FFFFFF"/>
                </a:solidFill>
                <a:sym typeface="Avenir"/>
              </a:rPr>
              <a:t>Pinewood Derby is a Great Recruiting Tool!</a:t>
            </a:r>
            <a:endParaRPr sz="4000" b="1" dirty="0">
              <a:solidFill>
                <a:srgbClr val="FFFFFF"/>
              </a:solidFill>
              <a:sym typeface="Arial"/>
            </a:endParaRPr>
          </a:p>
        </p:txBody>
      </p:sp>
      <p:sp>
        <p:nvSpPr>
          <p:cNvPr id="369" name="Google Shape;369;p46"/>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0" name="Google Shape;370;p46"/>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600"/>
              </a:spcBef>
              <a:spcAft>
                <a:spcPts val="0"/>
              </a:spcAft>
              <a:buNone/>
            </a:pPr>
            <a:r>
              <a:rPr lang="en-US" sz="3600" b="1" dirty="0"/>
              <a:t>The Pinewood Derby is one of Scouting’s iconic activities!</a:t>
            </a:r>
            <a:endParaRPr sz="3600" b="1" dirty="0"/>
          </a:p>
          <a:p>
            <a:pPr marL="457200" lvl="0" indent="-469900" algn="l" rtl="0">
              <a:lnSpc>
                <a:spcPct val="90000"/>
              </a:lnSpc>
              <a:spcBef>
                <a:spcPts val="1600"/>
              </a:spcBef>
              <a:spcAft>
                <a:spcPts val="0"/>
              </a:spcAft>
              <a:buSzPts val="3800"/>
              <a:buChar char="•"/>
            </a:pPr>
            <a:r>
              <a:rPr lang="en-US" sz="3200" dirty="0"/>
              <a:t>Your Pack can use it to attract new members.</a:t>
            </a:r>
            <a:endParaRPr sz="3200" dirty="0"/>
          </a:p>
          <a:p>
            <a:pPr marL="457200" lvl="0" indent="-469900" algn="l" rtl="0">
              <a:lnSpc>
                <a:spcPct val="90000"/>
              </a:lnSpc>
              <a:spcBef>
                <a:spcPts val="0"/>
              </a:spcBef>
              <a:spcAft>
                <a:spcPts val="0"/>
              </a:spcAft>
              <a:buSzPts val="3800"/>
              <a:buChar char="•"/>
            </a:pPr>
            <a:r>
              <a:rPr lang="en-US" sz="3200" dirty="0"/>
              <a:t>Each piece of the PWD process is an opportunity to market your Pack, through social media, yard signage, and other community partnerships.</a:t>
            </a:r>
            <a:endParaRPr sz="3200" dirty="0"/>
          </a:p>
        </p:txBody>
      </p:sp>
      <p:pic>
        <p:nvPicPr>
          <p:cNvPr id="371" name="Google Shape;371;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3928" y="4443425"/>
            <a:ext cx="2797000" cy="1857376"/>
          </a:xfrm>
          <a:prstGeom prst="rect">
            <a:avLst/>
          </a:prstGeom>
          <a:noFill/>
          <a:ln>
            <a:noFill/>
          </a:ln>
        </p:spPr>
      </p:pic>
    </p:spTree>
    <p:extLst>
      <p:ext uri="{BB962C8B-B14F-4D97-AF65-F5344CB8AC3E}">
        <p14:creationId xmlns:p14="http://schemas.microsoft.com/office/powerpoint/2010/main" val="100157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4203569" y="2142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venir"/>
              <a:buNone/>
            </a:pPr>
            <a:r>
              <a:rPr lang="en-US" dirty="0">
                <a:sym typeface="Avenir"/>
              </a:rPr>
              <a:t>Table of Contents</a:t>
            </a:r>
            <a:endParaRPr dirty="0"/>
          </a:p>
        </p:txBody>
      </p:sp>
      <p:sp>
        <p:nvSpPr>
          <p:cNvPr id="235" name="Google Shape;235;p37"/>
          <p:cNvSpPr txBox="1">
            <a:spLocks noGrp="1"/>
          </p:cNvSpPr>
          <p:nvPr>
            <p:ph type="body" idx="4294967295"/>
          </p:nvPr>
        </p:nvSpPr>
        <p:spPr>
          <a:xfrm>
            <a:off x="4656138" y="1301750"/>
            <a:ext cx="7535862" cy="509905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Welcome to Your Campaign Kit for Pinewood Derby (PWD)</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Be Prepared</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Know Your Audience: Parents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Plan for Measurement</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QR Codes Make it Easier	</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Update </a:t>
            </a:r>
            <a:r>
              <a:rPr lang="en-US" sz="1800" dirty="0" err="1">
                <a:solidFill>
                  <a:srgbClr val="000000"/>
                </a:solidFill>
                <a:latin typeface="Calibri" panose="020F0502020204030204" pitchFamily="34" charset="0"/>
                <a:ea typeface="Avenir"/>
                <a:cs typeface="Calibri" panose="020F0502020204030204" pitchFamily="34" charset="0"/>
                <a:sym typeface="Avenir"/>
              </a:rPr>
              <a:t>BeAScout.org</a:t>
            </a:r>
            <a:endParaRPr sz="1800" dirty="0">
              <a:solidFill>
                <a:srgbClr val="000000"/>
              </a:solidFill>
              <a:latin typeface="Calibri" panose="020F0502020204030204" pitchFamily="34" charset="0"/>
              <a:ea typeface="Avenir"/>
              <a:cs typeface="Calibri" panose="020F0502020204030204" pitchFamily="34" charset="0"/>
              <a:sym typeface="Avenir"/>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Setup Your Facebook Page</a:t>
            </a: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cs typeface="Calibri" panose="020F0502020204030204" pitchFamily="34" charset="0"/>
                <a:sym typeface="Avenir"/>
              </a:rPr>
              <a:t>Identify Pinewood Derby Partners</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Build Your Campaign in 5 Steps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Setup Facebook Calendar Events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Boost Your Facebook Calendar Events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Social Media Campaign</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Hyperlocal Marketing: Fliers, Yard Signs and Posters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Spreading the Word: Mobilizing Your Scouting Family</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Start Your Campaign: Timelines &amp; Schedule</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Resources on BSA Brand Center</a:t>
            </a:r>
            <a:endParaRPr sz="1800" dirty="0">
              <a:latin typeface="Calibri" panose="020F0502020204030204" pitchFamily="34" charset="0"/>
              <a:cs typeface="Calibri" panose="020F0502020204030204" pitchFamily="34" charset="0"/>
            </a:endParaRPr>
          </a:p>
        </p:txBody>
      </p:sp>
      <p:pic>
        <p:nvPicPr>
          <p:cNvPr id="3" name="Picture 2" descr="A picture containing text, person&#10;&#10;Description automatically generated">
            <a:extLst>
              <a:ext uri="{FF2B5EF4-FFF2-40B4-BE49-F238E27FC236}">
                <a16:creationId xmlns:a16="http://schemas.microsoft.com/office/drawing/2014/main" id="{73F0C145-12AF-4652-38DF-C8DF42196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855764" cy="6858000"/>
          </a:xfrm>
          <a:prstGeom prst="rect">
            <a:avLst/>
          </a:prstGeom>
        </p:spPr>
      </p:pic>
      <p:pic>
        <p:nvPicPr>
          <p:cNvPr id="2" name="Google Shape;566;p61">
            <a:extLst>
              <a:ext uri="{FF2B5EF4-FFF2-40B4-BE49-F238E27FC236}">
                <a16:creationId xmlns:a16="http://schemas.microsoft.com/office/drawing/2014/main" id="{D425155E-D71C-5A8F-B58C-3C302716542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11150" y="6194164"/>
            <a:ext cx="3280850" cy="449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2" name="Google Shape;242;p3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3" name="Google Shape;243;p38"/>
          <p:cNvSpPr txBox="1">
            <a:spLocks noGrp="1"/>
          </p:cNvSpPr>
          <p:nvPr>
            <p:ph type="title"/>
          </p:nvPr>
        </p:nvSpPr>
        <p:spPr>
          <a:xfrm>
            <a:off x="319499" y="1111531"/>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4000" b="1" dirty="0">
                <a:solidFill>
                  <a:srgbClr val="FFFFFF"/>
                </a:solidFill>
                <a:sym typeface="Avenir"/>
              </a:rPr>
              <a:t>Welcome to Your Campaign Kit for Pinewood Derby!</a:t>
            </a:r>
            <a:endParaRPr sz="4000" b="1" dirty="0">
              <a:solidFill>
                <a:srgbClr val="FFFFFF"/>
              </a:solidFill>
            </a:endParaRPr>
          </a:p>
        </p:txBody>
      </p:sp>
      <p:sp>
        <p:nvSpPr>
          <p:cNvPr id="244" name="Google Shape;244;p3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5" name="Google Shape;245;p38"/>
          <p:cNvSpPr txBox="1">
            <a:spLocks noGrp="1"/>
          </p:cNvSpPr>
          <p:nvPr>
            <p:ph type="body" idx="1"/>
          </p:nvPr>
        </p:nvSpPr>
        <p:spPr>
          <a:xfrm>
            <a:off x="4350153" y="23470"/>
            <a:ext cx="7368881" cy="6637283"/>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20000"/>
              </a:lnSpc>
              <a:spcBef>
                <a:spcPts val="0"/>
              </a:spcBef>
              <a:spcAft>
                <a:spcPts val="0"/>
              </a:spcAft>
              <a:buClr>
                <a:schemeClr val="dk1"/>
              </a:buClr>
              <a:buSzPct val="100000"/>
              <a:buNone/>
            </a:pPr>
            <a:r>
              <a:rPr lang="en-US" b="1" dirty="0">
                <a:ea typeface="Avenir"/>
                <a:sym typeface="Avenir"/>
              </a:rPr>
              <a:t>A strong home starts with a solid foundation.  </a:t>
            </a:r>
            <a:br>
              <a:rPr lang="en-US" b="1" dirty="0">
                <a:ea typeface="Avenir"/>
                <a:sym typeface="Avenir"/>
              </a:rPr>
            </a:br>
            <a:r>
              <a:rPr lang="en-US" b="1" dirty="0">
                <a:ea typeface="Avenir"/>
                <a:sym typeface="Avenir"/>
              </a:rPr>
              <a:t>The same is true for marketing!</a:t>
            </a:r>
            <a:endParaRPr b="1"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This campaign kit provides step-by-step tips to promote and host a successful Pinewood Derby event.  </a:t>
            </a:r>
          </a:p>
          <a:p>
            <a:pPr marL="0" lvl="0" indent="0" algn="l" rtl="0">
              <a:lnSpc>
                <a:spcPct val="120000"/>
              </a:lnSpc>
              <a:spcBef>
                <a:spcPts val="1600"/>
              </a:spcBef>
              <a:spcAft>
                <a:spcPts val="0"/>
              </a:spcAft>
              <a:buClr>
                <a:schemeClr val="dk1"/>
              </a:buClr>
              <a:buSzPct val="100000"/>
              <a:buNone/>
            </a:pPr>
            <a:r>
              <a:rPr lang="en-US" sz="2400" dirty="0">
                <a:ea typeface="Avenir"/>
                <a:sym typeface="Avenir"/>
              </a:rPr>
              <a:t>We’ll also give you ideas on how to use the </a:t>
            </a:r>
            <a:r>
              <a:rPr lang="en-US" sz="2400" b="1" dirty="0">
                <a:ea typeface="Avenir"/>
                <a:sym typeface="Avenir"/>
              </a:rPr>
              <a:t>PWD to recrui</a:t>
            </a:r>
            <a:r>
              <a:rPr lang="en-US" sz="2400" dirty="0">
                <a:ea typeface="Avenir"/>
                <a:sym typeface="Avenir"/>
              </a:rPr>
              <a:t>t new Scouts for your unit.</a:t>
            </a:r>
            <a:endParaRPr sz="2400" dirty="0">
              <a:ea typeface="Avenir"/>
              <a:sym typeface="Avenir"/>
            </a:endParaRPr>
          </a:p>
          <a:p>
            <a:pPr marL="0" lvl="0" indent="0" algn="l" rtl="0">
              <a:lnSpc>
                <a:spcPct val="120000"/>
              </a:lnSpc>
              <a:spcBef>
                <a:spcPts val="1600"/>
              </a:spcBef>
              <a:spcAft>
                <a:spcPts val="0"/>
              </a:spcAft>
              <a:buClr>
                <a:schemeClr val="dk1"/>
              </a:buClr>
              <a:buSzPct val="100000"/>
              <a:buNone/>
            </a:pPr>
            <a:r>
              <a:rPr lang="en-US" sz="2400" dirty="0">
                <a:ea typeface="Avenir"/>
                <a:sym typeface="Avenir"/>
              </a:rPr>
              <a:t>From planning to promotion to follow up, the kit includes a set of integrated marketing elements designed to work together to help you build the solid foundation needed for a successful Pinewood Derby event.</a:t>
            </a:r>
            <a:endParaRPr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Are their other things you could do? Yes! But we strongly recommend you start with these key elements and work your way forward.  Along with campaign elements, you’ll also find links to helpful how-</a:t>
            </a:r>
            <a:r>
              <a:rPr lang="en-US" sz="2400" dirty="0" err="1">
                <a:ea typeface="Avenir"/>
                <a:sym typeface="Avenir"/>
              </a:rPr>
              <a:t>to’s</a:t>
            </a:r>
            <a:r>
              <a:rPr lang="en-US" sz="2400" dirty="0">
                <a:ea typeface="Avenir"/>
                <a:sym typeface="Avenir"/>
              </a:rPr>
              <a:t> and marketing resources.   </a:t>
            </a:r>
            <a:endParaRPr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Ready to build a great Pinewood Derby campaign?  </a:t>
            </a:r>
            <a:endParaRPr sz="2400" dirty="0">
              <a:ea typeface="Avenir"/>
              <a:sym typeface="Avenir"/>
            </a:endParaRPr>
          </a:p>
          <a:p>
            <a:pPr marL="0" lvl="0" indent="0" algn="l" rtl="0">
              <a:lnSpc>
                <a:spcPct val="120000"/>
              </a:lnSpc>
              <a:spcBef>
                <a:spcPts val="1600"/>
              </a:spcBef>
              <a:spcAft>
                <a:spcPts val="0"/>
              </a:spcAft>
              <a:buClr>
                <a:schemeClr val="dk1"/>
              </a:buClr>
              <a:buSzPct val="100000"/>
              <a:buNone/>
            </a:pPr>
            <a:r>
              <a:rPr lang="en-US" sz="2400" dirty="0">
                <a:ea typeface="Avenir"/>
                <a:sym typeface="Avenir"/>
              </a:rPr>
              <a:t>Fantastic!  Pull right up to the start line and get ready to go!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9"/>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2" name="Google Shape;252;p39"/>
          <p:cNvSpPr txBox="1">
            <a:spLocks noGrp="1"/>
          </p:cNvSpPr>
          <p:nvPr>
            <p:ph type="title"/>
          </p:nvPr>
        </p:nvSpPr>
        <p:spPr>
          <a:xfrm>
            <a:off x="589549" y="856175"/>
            <a:ext cx="5051700" cy="1128000"/>
          </a:xfrm>
          <a:prstGeom prst="rect">
            <a:avLst/>
          </a:prstGeom>
          <a:noFill/>
          <a:ln>
            <a:noFill/>
          </a:ln>
        </p:spPr>
        <p:txBody>
          <a:bodyPr spcFirstLastPara="1" wrap="square" lIns="91425" tIns="45700" rIns="91425" bIns="45700" anchor="ctr" anchorCtr="0">
            <a:normAutofit/>
          </a:bodyPr>
          <a:lstStyle/>
          <a:p>
            <a:pPr>
              <a:buSzPts val="3700"/>
            </a:pPr>
            <a:r>
              <a:rPr lang="en-US" sz="4000" b="1" dirty="0">
                <a:solidFill>
                  <a:schemeClr val="tx1"/>
                </a:solidFill>
                <a:sym typeface="Avenir"/>
              </a:rPr>
              <a:t>Know Your Audience:</a:t>
            </a:r>
            <a:endParaRPr sz="4000" b="1" dirty="0">
              <a:solidFill>
                <a:schemeClr val="tx1"/>
              </a:solidFill>
              <a:sym typeface="Avenir"/>
            </a:endParaRPr>
          </a:p>
          <a:p>
            <a:pPr>
              <a:buSzPts val="3700"/>
            </a:pPr>
            <a:r>
              <a:rPr lang="en-US" sz="4000" b="1" dirty="0">
                <a:solidFill>
                  <a:schemeClr val="tx1"/>
                </a:solidFill>
                <a:sym typeface="Avenir"/>
              </a:rPr>
              <a:t>Mom’s and Dads</a:t>
            </a:r>
            <a:endParaRPr sz="4000" b="1" dirty="0">
              <a:solidFill>
                <a:schemeClr val="tx1"/>
              </a:solidFill>
            </a:endParaRPr>
          </a:p>
        </p:txBody>
      </p:sp>
      <p:grpSp>
        <p:nvGrpSpPr>
          <p:cNvPr id="253" name="Google Shape;253;p39"/>
          <p:cNvGrpSpPr/>
          <p:nvPr/>
        </p:nvGrpSpPr>
        <p:grpSpPr>
          <a:xfrm>
            <a:off x="0" y="1083484"/>
            <a:ext cx="355196" cy="673460"/>
            <a:chOff x="0" y="823811"/>
            <a:chExt cx="355196" cy="673460"/>
          </a:xfrm>
        </p:grpSpPr>
        <p:sp>
          <p:nvSpPr>
            <p:cNvPr id="254" name="Google Shape;254;p39"/>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5" name="Google Shape;255;p39"/>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256" name="Google Shape;256;p39"/>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7" name="Google Shape;257;p39"/>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8" name="Google Shape;258;p39"/>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60" name="Google Shape;260;p39"/>
          <p:cNvSpPr txBox="1">
            <a:spLocks noGrp="1"/>
          </p:cNvSpPr>
          <p:nvPr>
            <p:ph type="body" idx="1"/>
          </p:nvPr>
        </p:nvSpPr>
        <p:spPr>
          <a:xfrm>
            <a:off x="355197" y="2330505"/>
            <a:ext cx="5005080" cy="3979585"/>
          </a:xfrm>
          <a:prstGeom prst="rect">
            <a:avLst/>
          </a:prstGeom>
          <a:noFill/>
          <a:ln>
            <a:noFill/>
          </a:ln>
        </p:spPr>
        <p:txBody>
          <a:bodyPr spcFirstLastPara="1" wrap="square" lIns="91425" tIns="45700" rIns="91425" bIns="45700" anchor="ctr" anchorCtr="0">
            <a:normAutofit lnSpcReduction="20000"/>
          </a:bodyPr>
          <a:lstStyle/>
          <a:p>
            <a:pPr marL="228600" lvl="0" indent="-228600" algn="l" rtl="0">
              <a:lnSpc>
                <a:spcPct val="120000"/>
              </a:lnSpc>
              <a:spcBef>
                <a:spcPts val="0"/>
              </a:spcBef>
              <a:spcAft>
                <a:spcPts val="0"/>
              </a:spcAft>
              <a:buClr>
                <a:schemeClr val="dk1"/>
              </a:buClr>
              <a:buSzPts val="1800"/>
              <a:buChar char="•"/>
            </a:pPr>
            <a:r>
              <a:rPr lang="en-US" sz="1800" dirty="0">
                <a:ea typeface="Avenir"/>
                <a:sym typeface="Avenir"/>
              </a:rPr>
              <a:t>In marketing and promotion, it’s important to know your audience. For your Pinewood Derby, the target audience are Moms and Dads, alike.</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As you develop your campaign, it’s critical you keep parent’s needs in sharp focus to make sure your message is heard by the right audience at the right time. </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To help, we’ve combined dozens of data sources to construct a "Persona," a fictional profile of the person you need to reach.  </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Get to know Parents in the next slide and always make certain your marketing speaks to </a:t>
            </a:r>
            <a:r>
              <a:rPr lang="en-US" sz="1800" u="sng" dirty="0">
                <a:ea typeface="Avenir"/>
                <a:sym typeface="Avenir"/>
              </a:rPr>
              <a:t>them</a:t>
            </a:r>
            <a:r>
              <a:rPr lang="en-US" sz="1800" dirty="0">
                <a:ea typeface="Avenir"/>
                <a:sym typeface="Avenir"/>
              </a:rPr>
              <a:t> as you roll out your campaign!</a:t>
            </a:r>
            <a:endParaRPr dirty="0"/>
          </a:p>
        </p:txBody>
      </p:sp>
      <p:pic>
        <p:nvPicPr>
          <p:cNvPr id="3" name="Picture 2" descr="A group of people posing for a photo with balloons&#10;&#10;Description automatically generated with medium confidence">
            <a:extLst>
              <a:ext uri="{FF2B5EF4-FFF2-40B4-BE49-F238E27FC236}">
                <a16:creationId xmlns:a16="http://schemas.microsoft.com/office/drawing/2014/main" id="{D84DD800-D9F6-1A8A-1DF2-F7FCD069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2463" y="950768"/>
            <a:ext cx="5664452" cy="46775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p:nvPr/>
        </p:nvSpPr>
        <p:spPr>
          <a:xfrm>
            <a:off x="431764" y="3379726"/>
            <a:ext cx="2603400" cy="33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682B8"/>
              </a:buClr>
              <a:buSzPts val="1300"/>
              <a:buFont typeface="Avenir"/>
              <a:buNone/>
            </a:pPr>
            <a:r>
              <a:rPr lang="en-US" b="1" dirty="0">
                <a:solidFill>
                  <a:srgbClr val="2682B8"/>
                </a:solidFill>
                <a:latin typeface="Calibri" panose="020F0502020204030204" pitchFamily="34" charset="0"/>
                <a:cs typeface="Calibri" panose="020F0502020204030204" pitchFamily="34" charset="0"/>
                <a:sym typeface="Avenir"/>
              </a:rPr>
              <a:t>A BIT ABOUT THEM...</a:t>
            </a:r>
            <a:endParaRPr b="1" dirty="0">
              <a:solidFill>
                <a:srgbClr val="2682B8"/>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rgbClr val="2682B8"/>
              </a:solidFill>
              <a:latin typeface="Calibri" panose="020F0502020204030204" pitchFamily="34" charset="0"/>
              <a:ea typeface="Avenir"/>
              <a:cs typeface="Calibri" panose="020F0502020204030204" pitchFamily="34" charset="0"/>
              <a:sym typeface="Avenir"/>
            </a:endParaRPr>
          </a:p>
          <a:p>
            <a:pPr marL="274320" marR="0" lvl="0" indent="-263207" algn="l" rtl="0">
              <a:lnSpc>
                <a:spcPct val="100000"/>
              </a:lnSpc>
              <a:spcBef>
                <a:spcPts val="0"/>
              </a:spcBef>
              <a:spcAft>
                <a:spcPts val="0"/>
              </a:spcAft>
              <a:buClr>
                <a:srgbClr val="2682B8"/>
              </a:buClr>
              <a:buSzPts val="1200"/>
              <a:buFont typeface="Avenir"/>
              <a:buChar char="‣"/>
            </a:pPr>
            <a:r>
              <a:rPr lang="en-US" sz="1200" i="0" u="none" strike="noStrike" cap="none" dirty="0">
                <a:solidFill>
                  <a:srgbClr val="343434"/>
                </a:solidFill>
                <a:latin typeface="Calibri" panose="020F0502020204030204" pitchFamily="34" charset="0"/>
                <a:ea typeface="Avenir"/>
                <a:cs typeface="Calibri" panose="020F0502020204030204" pitchFamily="34" charset="0"/>
                <a:sym typeface="Avenir"/>
              </a:rPr>
              <a:t>A bit skeptical.  Question marketing and will search the web and social media to validate info.</a:t>
            </a:r>
            <a:endParaRPr sz="1200" dirty="0">
              <a:latin typeface="Calibri" panose="020F0502020204030204" pitchFamily="34" charset="0"/>
              <a:ea typeface="Avenir"/>
              <a:cs typeface="Calibri" panose="020F0502020204030204" pitchFamily="34" charset="0"/>
              <a:sym typeface="Avenir"/>
            </a:endParaRPr>
          </a:p>
          <a:p>
            <a:pPr marL="274320" marR="0" lvl="0" indent="-263207" algn="l" rtl="0">
              <a:lnSpc>
                <a:spcPct val="100000"/>
              </a:lnSpc>
              <a:spcBef>
                <a:spcPts val="600"/>
              </a:spcBef>
              <a:spcAft>
                <a:spcPts val="0"/>
              </a:spcAft>
              <a:buClr>
                <a:srgbClr val="2682B8"/>
              </a:buClr>
              <a:buSzPts val="1200"/>
              <a:buFont typeface="Avenir"/>
              <a:buChar char="‣"/>
            </a:pPr>
            <a:r>
              <a:rPr lang="en-US" sz="1200" i="0" u="none" strike="noStrike" cap="none" dirty="0">
                <a:solidFill>
                  <a:srgbClr val="343434"/>
                </a:solidFill>
                <a:latin typeface="Calibri" panose="020F0502020204030204" pitchFamily="34" charset="0"/>
                <a:ea typeface="Avenir"/>
                <a:cs typeface="Calibri" panose="020F0502020204030204" pitchFamily="34" charset="0"/>
                <a:sym typeface="Avenir"/>
              </a:rPr>
              <a:t>Spread thin so make things easy.  Have less than an hour a day for themselves. </a:t>
            </a:r>
            <a:endParaRPr sz="1200" dirty="0">
              <a:latin typeface="Calibri" panose="020F0502020204030204" pitchFamily="34" charset="0"/>
              <a:ea typeface="Avenir"/>
              <a:cs typeface="Calibri" panose="020F0502020204030204" pitchFamily="34" charset="0"/>
              <a:sym typeface="Avenir"/>
            </a:endParaRPr>
          </a:p>
          <a:p>
            <a:pPr marL="274320" marR="0" lvl="0" indent="-263207" algn="l" rtl="0">
              <a:lnSpc>
                <a:spcPct val="100000"/>
              </a:lnSpc>
              <a:spcBef>
                <a:spcPts val="600"/>
              </a:spcBef>
              <a:spcAft>
                <a:spcPts val="0"/>
              </a:spcAft>
              <a:buClr>
                <a:srgbClr val="2682B8"/>
              </a:buClr>
              <a:buSzPts val="1200"/>
              <a:buFont typeface="Avenir"/>
              <a:buChar char="‣"/>
            </a:pPr>
            <a:r>
              <a:rPr lang="en-US" sz="1200" dirty="0">
                <a:solidFill>
                  <a:srgbClr val="343434"/>
                </a:solidFill>
                <a:latin typeface="Calibri" panose="020F0502020204030204" pitchFamily="34" charset="0"/>
                <a:ea typeface="Avenir"/>
                <a:cs typeface="Calibri" panose="020F0502020204030204" pitchFamily="34" charset="0"/>
                <a:sym typeface="Avenir"/>
              </a:rPr>
              <a:t>They’re overwhelmed.  Both are working and they’re stressed, tired, rushed and short on quality time with friends and children.</a:t>
            </a:r>
            <a:endParaRPr sz="1200" dirty="0">
              <a:solidFill>
                <a:srgbClr val="343434"/>
              </a:solidFill>
              <a:latin typeface="Calibri" panose="020F0502020204030204" pitchFamily="34" charset="0"/>
              <a:ea typeface="Avenir"/>
              <a:cs typeface="Calibri" panose="020F0502020204030204" pitchFamily="34" charset="0"/>
              <a:sym typeface="Avenir"/>
            </a:endParaRPr>
          </a:p>
          <a:p>
            <a:pPr marL="274320" marR="0" lvl="0" indent="-263207" algn="l" rtl="0">
              <a:lnSpc>
                <a:spcPct val="100000"/>
              </a:lnSpc>
              <a:spcBef>
                <a:spcPts val="600"/>
              </a:spcBef>
              <a:spcAft>
                <a:spcPts val="0"/>
              </a:spcAft>
              <a:buClr>
                <a:srgbClr val="343434"/>
              </a:buClr>
              <a:buSzPts val="1200"/>
              <a:buFont typeface="Avenir"/>
              <a:buChar char="‣"/>
            </a:pPr>
            <a:r>
              <a:rPr lang="en-US" sz="1200" dirty="0">
                <a:solidFill>
                  <a:srgbClr val="343434"/>
                </a:solidFill>
                <a:latin typeface="Calibri" panose="020F0502020204030204" pitchFamily="34" charset="0"/>
                <a:ea typeface="Avenir"/>
                <a:cs typeface="Calibri" panose="020F0502020204030204" pitchFamily="34" charset="0"/>
                <a:sym typeface="Avenir"/>
              </a:rPr>
              <a:t>They don’t have a lot of experience using tools or building things</a:t>
            </a:r>
            <a:endParaRPr sz="1200" dirty="0">
              <a:solidFill>
                <a:srgbClr val="343434"/>
              </a:solidFill>
              <a:latin typeface="Calibri" panose="020F0502020204030204" pitchFamily="34" charset="0"/>
              <a:ea typeface="Avenir"/>
              <a:cs typeface="Calibri" panose="020F0502020204030204" pitchFamily="34" charset="0"/>
              <a:sym typeface="Avenir"/>
            </a:endParaRPr>
          </a:p>
          <a:p>
            <a:pPr marL="274320" marR="0" lvl="0" indent="-171132" algn="l" rtl="0">
              <a:lnSpc>
                <a:spcPct val="100000"/>
              </a:lnSpc>
              <a:spcBef>
                <a:spcPts val="600"/>
              </a:spcBef>
              <a:spcAft>
                <a:spcPts val="0"/>
              </a:spcAft>
              <a:buClr>
                <a:srgbClr val="2682B8"/>
              </a:buClr>
              <a:buSzPts val="1625"/>
              <a:buFont typeface="Merriweather Sans"/>
              <a:buNone/>
            </a:pPr>
            <a:endParaRPr sz="1100" dirty="0">
              <a:solidFill>
                <a:srgbClr val="343434"/>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600"/>
              </a:spcBef>
              <a:spcAft>
                <a:spcPts val="0"/>
              </a:spcAft>
              <a:buClr>
                <a:schemeClr val="dk1"/>
              </a:buClr>
              <a:buSzPts val="1100"/>
              <a:buFont typeface="Calibri"/>
              <a:buNone/>
            </a:pPr>
            <a:endParaRPr sz="1100" b="0" i="0" u="none" strike="noStrike" cap="none" dirty="0">
              <a:solidFill>
                <a:srgbClr val="343434"/>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dirty="0">
              <a:solidFill>
                <a:srgbClr val="343434"/>
              </a:solidFill>
              <a:latin typeface="Calibri" panose="020F0502020204030204" pitchFamily="34" charset="0"/>
              <a:ea typeface="Avenir"/>
              <a:cs typeface="Calibri" panose="020F0502020204030204" pitchFamily="34" charset="0"/>
              <a:sym typeface="Avenir"/>
            </a:endParaRPr>
          </a:p>
        </p:txBody>
      </p:sp>
      <p:cxnSp>
        <p:nvCxnSpPr>
          <p:cNvPr id="267" name="Google Shape;267;p40"/>
          <p:cNvCxnSpPr/>
          <p:nvPr/>
        </p:nvCxnSpPr>
        <p:spPr>
          <a:xfrm>
            <a:off x="3660006" y="202051"/>
            <a:ext cx="10716" cy="6484144"/>
          </a:xfrm>
          <a:prstGeom prst="straightConnector1">
            <a:avLst/>
          </a:prstGeom>
          <a:noFill/>
          <a:ln w="38100" cap="rnd" cmpd="sng">
            <a:solidFill>
              <a:srgbClr val="919191"/>
            </a:solidFill>
            <a:prstDash val="dot"/>
            <a:miter lim="800000"/>
            <a:headEnd type="none" w="sm" len="sm"/>
            <a:tailEnd type="none" w="sm" len="sm"/>
          </a:ln>
        </p:spPr>
      </p:cxnSp>
      <p:cxnSp>
        <p:nvCxnSpPr>
          <p:cNvPr id="268" name="Google Shape;268;p40"/>
          <p:cNvCxnSpPr/>
          <p:nvPr/>
        </p:nvCxnSpPr>
        <p:spPr>
          <a:xfrm>
            <a:off x="3702948" y="934158"/>
            <a:ext cx="7743307" cy="87406"/>
          </a:xfrm>
          <a:prstGeom prst="straightConnector1">
            <a:avLst/>
          </a:prstGeom>
          <a:noFill/>
          <a:ln w="38100" cap="rnd" cmpd="sng">
            <a:solidFill>
              <a:srgbClr val="919191"/>
            </a:solidFill>
            <a:prstDash val="dot"/>
            <a:miter lim="800000"/>
            <a:headEnd type="none" w="sm" len="sm"/>
            <a:tailEnd type="none" w="sm" len="sm"/>
          </a:ln>
        </p:spPr>
      </p:cxnSp>
      <p:sp>
        <p:nvSpPr>
          <p:cNvPr id="269" name="Google Shape;269;p40"/>
          <p:cNvSpPr/>
          <p:nvPr/>
        </p:nvSpPr>
        <p:spPr>
          <a:xfrm>
            <a:off x="308585" y="456352"/>
            <a:ext cx="2921238" cy="955611"/>
          </a:xfrm>
          <a:prstGeom prst="rect">
            <a:avLst/>
          </a:prstGeom>
          <a:noFill/>
          <a:ln>
            <a:noFill/>
          </a:ln>
        </p:spPr>
        <p:txBody>
          <a:bodyPr spcFirstLastPara="1" wrap="square" lIns="0" tIns="0" rIns="0" bIns="0" anchor="t" anchorCtr="0">
            <a:noAutofit/>
          </a:bodyPr>
          <a:lstStyle/>
          <a:p>
            <a:pPr>
              <a:lnSpc>
                <a:spcPct val="90000"/>
              </a:lnSpc>
              <a:buClr>
                <a:schemeClr val="dk1"/>
              </a:buClr>
              <a:buSzPts val="3700"/>
            </a:pPr>
            <a:br>
              <a:rPr lang="en-US" sz="2800" b="1" dirty="0">
                <a:solidFill>
                  <a:srgbClr val="2682B8"/>
                </a:solidFill>
                <a:latin typeface="Calibri" panose="020F0502020204030204" pitchFamily="34" charset="0"/>
                <a:cs typeface="Calibri" panose="020F0502020204030204" pitchFamily="34" charset="0"/>
                <a:sym typeface="Avenir"/>
              </a:rPr>
            </a:br>
            <a:r>
              <a:rPr lang="en-US" sz="2800" b="1" dirty="0">
                <a:solidFill>
                  <a:srgbClr val="2682B8"/>
                </a:solidFill>
                <a:latin typeface="Calibri" panose="020F0502020204030204" pitchFamily="34" charset="0"/>
                <a:cs typeface="Calibri" panose="020F0502020204030204" pitchFamily="34" charset="0"/>
                <a:sym typeface="Avenir"/>
              </a:rPr>
              <a:t>Who is your target: Moms &amp; Dads</a:t>
            </a:r>
            <a:endParaRPr sz="2800" b="1" dirty="0">
              <a:solidFill>
                <a:srgbClr val="2682B8"/>
              </a:solidFill>
              <a:latin typeface="Calibri" panose="020F0502020204030204" pitchFamily="34" charset="0"/>
              <a:cs typeface="Calibri" panose="020F0502020204030204" pitchFamily="34" charset="0"/>
              <a:sym typeface="Avenir"/>
            </a:endParaRPr>
          </a:p>
        </p:txBody>
      </p:sp>
      <p:sp>
        <p:nvSpPr>
          <p:cNvPr id="270" name="Google Shape;270;p40"/>
          <p:cNvSpPr/>
          <p:nvPr/>
        </p:nvSpPr>
        <p:spPr>
          <a:xfrm>
            <a:off x="5003006" y="190502"/>
            <a:ext cx="5486400" cy="1390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343434"/>
              </a:solidFill>
              <a:latin typeface="Arial"/>
              <a:ea typeface="Arial"/>
              <a:cs typeface="Arial"/>
              <a:sym typeface="Arial"/>
            </a:endParaRPr>
          </a:p>
        </p:txBody>
      </p:sp>
      <p:sp>
        <p:nvSpPr>
          <p:cNvPr id="271" name="Google Shape;271;p40"/>
          <p:cNvSpPr/>
          <p:nvPr/>
        </p:nvSpPr>
        <p:spPr>
          <a:xfrm>
            <a:off x="3874552" y="3640437"/>
            <a:ext cx="7743307" cy="29633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682B8"/>
              </a:buClr>
              <a:buSzPts val="1400"/>
              <a:buFont typeface="Avenir"/>
              <a:buNone/>
            </a:pP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QUESTIONS </a:t>
            </a:r>
            <a:r>
              <a:rPr lang="en-US" b="1" dirty="0">
                <a:solidFill>
                  <a:srgbClr val="2682B8"/>
                </a:solidFill>
                <a:latin typeface="Calibri" panose="020F0502020204030204" pitchFamily="34" charset="0"/>
                <a:ea typeface="Avenir"/>
                <a:cs typeface="Calibri" panose="020F0502020204030204" pitchFamily="34" charset="0"/>
                <a:sym typeface="Avenir"/>
              </a:rPr>
              <a:t>PARENTS HAVE </a:t>
            </a: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ABOUT SCOUTING</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600"/>
              </a:spcBef>
              <a:spcAft>
                <a:spcPts val="0"/>
              </a:spcAft>
              <a:buClr>
                <a:srgbClr val="2682B8"/>
              </a:buClr>
              <a:buSzPts val="1500"/>
              <a:buFont typeface="Arial"/>
              <a:buChar char="•"/>
            </a:pPr>
            <a:r>
              <a:rPr lang="en-US" sz="1200" b="1" i="0" u="none" strike="noStrike" cap="none" dirty="0">
                <a:solidFill>
                  <a:srgbClr val="2682B8"/>
                </a:solidFill>
                <a:latin typeface="Calibri" panose="020F0502020204030204" pitchFamily="34" charset="0"/>
                <a:ea typeface="Avenir"/>
                <a:cs typeface="Calibri" panose="020F0502020204030204" pitchFamily="34" charset="0"/>
                <a:sym typeface="Avenir"/>
              </a:rPr>
              <a:t>Will my children be safe – it’s the first and foremost measure to be addressed. </a:t>
            </a:r>
            <a:r>
              <a:rPr lang="en-US" sz="1200" b="1" i="1" u="none" strike="noStrike" cap="none" dirty="0">
                <a:solidFill>
                  <a:srgbClr val="343434"/>
                </a:solidFill>
                <a:latin typeface="Calibri" panose="020F0502020204030204" pitchFamily="34" charset="0"/>
                <a:ea typeface="Avenir"/>
                <a:cs typeface="Calibri" panose="020F0502020204030204" pitchFamily="34" charset="0"/>
                <a:sym typeface="Avenir"/>
              </a:rPr>
              <a:t>Safety is our number one priority.</a:t>
            </a:r>
            <a:r>
              <a:rPr lang="en-US" sz="1200" b="0" i="1" u="none" strike="noStrike" cap="none" dirty="0">
                <a:solidFill>
                  <a:srgbClr val="343434"/>
                </a:solidFill>
                <a:latin typeface="Calibri" panose="020F0502020204030204" pitchFamily="34" charset="0"/>
                <a:ea typeface="Avenir"/>
                <a:cs typeface="Calibri" panose="020F0502020204030204" pitchFamily="34" charset="0"/>
                <a:sym typeface="Avenir"/>
              </a:rPr>
              <a:t> Scouting has the most comprehensive youth protection policies of any youth organization.</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1200"/>
              </a:spcBef>
              <a:spcAft>
                <a:spcPts val="0"/>
              </a:spcAft>
              <a:buClr>
                <a:srgbClr val="2682B8"/>
              </a:buClr>
              <a:buSzPts val="1500"/>
              <a:buFont typeface="Arial"/>
              <a:buChar char="•"/>
            </a:pPr>
            <a:r>
              <a:rPr lang="en-US" sz="1200" b="1" i="0" u="none" strike="noStrike" cap="none" dirty="0">
                <a:solidFill>
                  <a:srgbClr val="2682B8"/>
                </a:solidFill>
                <a:latin typeface="Calibri" panose="020F0502020204030204" pitchFamily="34" charset="0"/>
                <a:ea typeface="Avenir"/>
                <a:cs typeface="Calibri" panose="020F0502020204030204" pitchFamily="34" charset="0"/>
                <a:sym typeface="Avenir"/>
              </a:rPr>
              <a:t>Is Scouting relevant anymore?  Is it for families like mine? </a:t>
            </a:r>
            <a:r>
              <a:rPr lang="en-US" sz="1200" b="1" i="1" u="none" strike="noStrike" cap="none" dirty="0">
                <a:solidFill>
                  <a:srgbClr val="343434"/>
                </a:solidFill>
                <a:latin typeface="Calibri" panose="020F0502020204030204" pitchFamily="34" charset="0"/>
                <a:ea typeface="Avenir"/>
                <a:cs typeface="Calibri" panose="020F0502020204030204" pitchFamily="34" charset="0"/>
                <a:sym typeface="Avenir"/>
              </a:rPr>
              <a:t>The ideals the Scouting program teaches are timeless.</a:t>
            </a:r>
            <a:r>
              <a:rPr lang="en-US" sz="1200" b="0" i="1" u="none" strike="noStrike" cap="none" dirty="0">
                <a:solidFill>
                  <a:srgbClr val="343434"/>
                </a:solidFill>
                <a:latin typeface="Calibri" panose="020F0502020204030204" pitchFamily="34" charset="0"/>
                <a:ea typeface="Avenir"/>
                <a:cs typeface="Calibri" panose="020F0502020204030204" pitchFamily="34" charset="0"/>
                <a:sym typeface="Avenir"/>
              </a:rPr>
              <a:t> Scouting builds respect for others, character, fitness and leadership and so much more. Scouting helps youth become their best future selves. </a:t>
            </a:r>
            <a:r>
              <a:rPr lang="en-US" sz="1200" b="1" i="1" u="none" strike="noStrike" cap="none" dirty="0">
                <a:solidFill>
                  <a:srgbClr val="343434"/>
                </a:solidFill>
                <a:latin typeface="Calibri" panose="020F0502020204030204" pitchFamily="34" charset="0"/>
                <a:ea typeface="Avenir"/>
                <a:cs typeface="Calibri" panose="020F0502020204030204" pitchFamily="34" charset="0"/>
                <a:sym typeface="Avenir"/>
              </a:rPr>
              <a:t>It prepares them for life! </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1200"/>
              </a:spcBef>
              <a:spcAft>
                <a:spcPts val="0"/>
              </a:spcAft>
              <a:buClr>
                <a:srgbClr val="2682B8"/>
              </a:buClr>
              <a:buSzPts val="1500"/>
              <a:buFont typeface="Arial"/>
              <a:buChar char="•"/>
            </a:pPr>
            <a:r>
              <a:rPr lang="en-US" sz="1200" b="1" i="0" u="none" strike="noStrike" cap="none" dirty="0">
                <a:solidFill>
                  <a:srgbClr val="2682B8"/>
                </a:solidFill>
                <a:latin typeface="Calibri" panose="020F0502020204030204" pitchFamily="34" charset="0"/>
                <a:ea typeface="Avenir"/>
                <a:cs typeface="Calibri" panose="020F0502020204030204" pitchFamily="34" charset="0"/>
                <a:sym typeface="Avenir"/>
              </a:rPr>
              <a:t>Will our kids get exposure to new things and opportunities? </a:t>
            </a:r>
            <a:r>
              <a:rPr lang="en-US" sz="1200" b="1" i="1" u="none" strike="noStrike" cap="none" dirty="0">
                <a:solidFill>
                  <a:srgbClr val="343434"/>
                </a:solidFill>
                <a:latin typeface="Calibri" panose="020F0502020204030204" pitchFamily="34" charset="0"/>
                <a:ea typeface="Avenir"/>
                <a:cs typeface="Calibri" panose="020F0502020204030204" pitchFamily="34" charset="0"/>
                <a:sym typeface="Avenir"/>
              </a:rPr>
              <a:t>Scouting is all about trying new things and new experiences.</a:t>
            </a:r>
            <a:r>
              <a:rPr lang="en-US" sz="1200" b="0" i="1" u="none" strike="noStrike" cap="none" dirty="0">
                <a:solidFill>
                  <a:srgbClr val="343434"/>
                </a:solidFill>
                <a:latin typeface="Calibri" panose="020F0502020204030204" pitchFamily="34" charset="0"/>
                <a:ea typeface="Avenir"/>
                <a:cs typeface="Calibri" panose="020F0502020204030204" pitchFamily="34" charset="0"/>
                <a:sym typeface="Avenir"/>
              </a:rPr>
              <a:t> Whether it’s camping or science – you can find it in Scouting. It’s an amazing adventure for the whole family.</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1200"/>
              </a:spcBef>
              <a:spcAft>
                <a:spcPts val="0"/>
              </a:spcAft>
              <a:buClr>
                <a:srgbClr val="2682B8"/>
              </a:buClr>
              <a:buSzPts val="1500"/>
              <a:buFont typeface="Arial"/>
              <a:buChar char="•"/>
            </a:pPr>
            <a:r>
              <a:rPr lang="en-US" sz="1200" b="1" dirty="0">
                <a:solidFill>
                  <a:srgbClr val="2682B8"/>
                </a:solidFill>
                <a:latin typeface="Calibri" panose="020F0502020204030204" pitchFamily="34" charset="0"/>
                <a:ea typeface="Avenir"/>
                <a:cs typeface="Calibri" panose="020F0502020204030204" pitchFamily="34" charset="0"/>
                <a:sym typeface="Avenir"/>
              </a:rPr>
              <a:t>Will girls enjoy PWD as much as boys? Absolutely! All youth enjoy the creativity of building their PWD car.</a:t>
            </a:r>
            <a:endParaRPr sz="1200" b="1" dirty="0">
              <a:solidFill>
                <a:srgbClr val="2682B8"/>
              </a:solidFill>
              <a:latin typeface="Calibri" panose="020F0502020204030204" pitchFamily="34" charset="0"/>
              <a:ea typeface="Avenir"/>
              <a:cs typeface="Calibri" panose="020F0502020204030204" pitchFamily="34" charset="0"/>
              <a:sym typeface="Avenir"/>
            </a:endParaRPr>
          </a:p>
          <a:p>
            <a:pPr marL="171450" marR="0" lvl="0" indent="-171450" algn="l" rtl="0">
              <a:lnSpc>
                <a:spcPct val="100000"/>
              </a:lnSpc>
              <a:spcBef>
                <a:spcPts val="1200"/>
              </a:spcBef>
              <a:spcAft>
                <a:spcPts val="0"/>
              </a:spcAft>
              <a:buClr>
                <a:srgbClr val="2682B8"/>
              </a:buClr>
              <a:buSzPts val="1500"/>
              <a:buFont typeface="Arial"/>
              <a:buChar char="•"/>
            </a:pPr>
            <a:r>
              <a:rPr lang="en-US" sz="1200" b="1" i="0" u="none" strike="noStrike" cap="none" dirty="0">
                <a:solidFill>
                  <a:srgbClr val="2682B8"/>
                </a:solidFill>
                <a:latin typeface="Calibri" panose="020F0502020204030204" pitchFamily="34" charset="0"/>
                <a:ea typeface="Avenir"/>
                <a:cs typeface="Calibri" panose="020F0502020204030204" pitchFamily="34" charset="0"/>
                <a:sym typeface="Avenir"/>
              </a:rPr>
              <a:t>What will it cost (we don’t want to do fundraising!)?  </a:t>
            </a:r>
            <a:r>
              <a:rPr lang="en-US" sz="1200" b="0" i="0" u="none" strike="noStrike" cap="none" dirty="0">
                <a:solidFill>
                  <a:srgbClr val="343434"/>
                </a:solidFill>
                <a:latin typeface="Calibri" panose="020F0502020204030204" pitchFamily="34" charset="0"/>
                <a:ea typeface="Avenir"/>
                <a:cs typeface="Calibri" panose="020F0502020204030204" pitchFamily="34" charset="0"/>
                <a:sym typeface="Avenir"/>
              </a:rPr>
              <a:t>It depends on the unit, but most packs/troops/crews find ways to make the </a:t>
            </a:r>
            <a:r>
              <a:rPr lang="en-US" sz="1200" dirty="0">
                <a:solidFill>
                  <a:srgbClr val="343434"/>
                </a:solidFill>
                <a:latin typeface="Calibri" panose="020F0502020204030204" pitchFamily="34" charset="0"/>
                <a:ea typeface="Avenir"/>
                <a:cs typeface="Calibri" panose="020F0502020204030204" pitchFamily="34" charset="0"/>
                <a:sym typeface="Avenir"/>
              </a:rPr>
              <a:t>Pinewood Derby </a:t>
            </a:r>
            <a:r>
              <a:rPr lang="en-US" sz="1200" b="0" i="0" u="none" strike="noStrike" cap="none" dirty="0">
                <a:solidFill>
                  <a:srgbClr val="343434"/>
                </a:solidFill>
                <a:latin typeface="Calibri" panose="020F0502020204030204" pitchFamily="34" charset="0"/>
                <a:ea typeface="Avenir"/>
                <a:cs typeface="Calibri" panose="020F0502020204030204" pitchFamily="34" charset="0"/>
                <a:sym typeface="Avenir"/>
              </a:rPr>
              <a:t>affordable.</a:t>
            </a:r>
            <a:endParaRPr dirty="0">
              <a:latin typeface="Calibri" panose="020F0502020204030204" pitchFamily="34" charset="0"/>
              <a:cs typeface="Calibri" panose="020F0502020204030204" pitchFamily="34" charset="0"/>
            </a:endParaRPr>
          </a:p>
        </p:txBody>
      </p:sp>
      <p:sp>
        <p:nvSpPr>
          <p:cNvPr id="272" name="Google Shape;272;p40"/>
          <p:cNvSpPr/>
          <p:nvPr/>
        </p:nvSpPr>
        <p:spPr>
          <a:xfrm>
            <a:off x="3985417" y="1054470"/>
            <a:ext cx="7363456" cy="812223"/>
          </a:xfrm>
          <a:prstGeom prst="rect">
            <a:avLst/>
          </a:prstGeom>
          <a:noFill/>
          <a:ln>
            <a:noFill/>
          </a:ln>
        </p:spPr>
        <p:txBody>
          <a:bodyPr spcFirstLastPara="1" wrap="square" lIns="57600" tIns="28800" rIns="57600" bIns="28800" anchor="t" anchorCtr="0">
            <a:noAutofit/>
          </a:bodyPr>
          <a:lstStyle/>
          <a:p>
            <a:pPr marL="0" marR="0" lvl="0" indent="0" algn="l" rtl="0">
              <a:lnSpc>
                <a:spcPct val="100000"/>
              </a:lnSpc>
              <a:spcBef>
                <a:spcPts val="0"/>
              </a:spcBef>
              <a:spcAft>
                <a:spcPts val="0"/>
              </a:spcAft>
              <a:buClr>
                <a:srgbClr val="2682B8"/>
              </a:buClr>
              <a:buSzPts val="1750"/>
              <a:buFont typeface="Avenir"/>
              <a:buNone/>
            </a:pP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WHERE DO</a:t>
            </a:r>
            <a:r>
              <a:rPr lang="en-US" b="1" dirty="0">
                <a:solidFill>
                  <a:srgbClr val="2682B8"/>
                </a:solidFill>
                <a:latin typeface="Calibri" panose="020F0502020204030204" pitchFamily="34" charset="0"/>
                <a:ea typeface="Avenir"/>
                <a:cs typeface="Calibri" panose="020F0502020204030204" pitchFamily="34" charset="0"/>
                <a:sym typeface="Avenir"/>
              </a:rPr>
              <a:t> PARENTS </a:t>
            </a: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GO FOR INFORMATION?</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2682B8"/>
              </a:buClr>
              <a:buSzPts val="1375"/>
              <a:buFont typeface="Avenir"/>
              <a:buNone/>
            </a:pPr>
            <a:r>
              <a:rPr lang="en-US" sz="1100" b="0" i="0" u="none" strike="noStrike" cap="none" dirty="0">
                <a:solidFill>
                  <a:srgbClr val="343434"/>
                </a:solidFill>
                <a:latin typeface="Calibri" panose="020F0502020204030204" pitchFamily="34" charset="0"/>
                <a:ea typeface="Avenir"/>
                <a:cs typeface="Calibri" panose="020F0502020204030204" pitchFamily="34" charset="0"/>
                <a:sym typeface="Avenir"/>
              </a:rPr>
              <a:t>Online influencers. Taps internet via mobile device. Online 5+ hrs./day on avg. Reads online reviews before making purchase decision. Friends key info source as well. Prefers to be communicated via email.  Trusts communication that comes from her child’s school.  Facebook still rules.</a:t>
            </a:r>
            <a:endParaRPr sz="11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
        <p:nvSpPr>
          <p:cNvPr id="273" name="Google Shape;273;p40"/>
          <p:cNvSpPr txBox="1"/>
          <p:nvPr/>
        </p:nvSpPr>
        <p:spPr>
          <a:xfrm>
            <a:off x="3956625" y="2389800"/>
            <a:ext cx="1830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82B8"/>
              </a:buClr>
              <a:buSzPts val="1300"/>
              <a:buFont typeface="Montserrat"/>
              <a:buNone/>
            </a:pPr>
            <a:r>
              <a:rPr lang="en-US" dirty="0">
                <a:solidFill>
                  <a:srgbClr val="2682B8"/>
                </a:solidFill>
                <a:latin typeface="Calibri" panose="020F0502020204030204" pitchFamily="34" charset="0"/>
                <a:ea typeface="Avenir"/>
                <a:cs typeface="Calibri" panose="020F0502020204030204" pitchFamily="34" charset="0"/>
                <a:sym typeface="Avenir"/>
              </a:rPr>
              <a:t>BRAND AFFINITIES</a:t>
            </a:r>
            <a:endParaRPr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sp>
        <p:nvSpPr>
          <p:cNvPr id="274" name="Google Shape;274;p40"/>
          <p:cNvSpPr/>
          <p:nvPr/>
        </p:nvSpPr>
        <p:spPr>
          <a:xfrm>
            <a:off x="3981332" y="223462"/>
            <a:ext cx="6394078" cy="766057"/>
          </a:xfrm>
          <a:prstGeom prst="rect">
            <a:avLst/>
          </a:prstGeom>
          <a:noFill/>
          <a:ln>
            <a:noFill/>
          </a:ln>
        </p:spPr>
        <p:txBody>
          <a:bodyPr spcFirstLastPara="1" wrap="square" lIns="57600" tIns="28800" rIns="57600" bIns="28800" anchor="t" anchorCtr="0">
            <a:noAutofit/>
          </a:bodyPr>
          <a:lstStyle/>
          <a:p>
            <a:pPr marL="0" marR="0" lvl="0" indent="0" algn="l" rtl="0">
              <a:lnSpc>
                <a:spcPct val="100000"/>
              </a:lnSpc>
              <a:spcBef>
                <a:spcPts val="0"/>
              </a:spcBef>
              <a:spcAft>
                <a:spcPts val="0"/>
              </a:spcAft>
              <a:buClr>
                <a:srgbClr val="2682B8"/>
              </a:buClr>
              <a:buSzPts val="1750"/>
              <a:buFont typeface="Avenir"/>
              <a:buNone/>
            </a:pP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WHAT </a:t>
            </a:r>
            <a:r>
              <a:rPr lang="en-US" b="1" dirty="0">
                <a:solidFill>
                  <a:srgbClr val="2682B8"/>
                </a:solidFill>
                <a:latin typeface="Calibri" panose="020F0502020204030204" pitchFamily="34" charset="0"/>
                <a:ea typeface="Avenir"/>
                <a:cs typeface="Calibri" panose="020F0502020204030204" pitchFamily="34" charset="0"/>
                <a:sym typeface="Avenir"/>
              </a:rPr>
              <a:t>PARENT </a:t>
            </a: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WANTS FOR </a:t>
            </a:r>
            <a:r>
              <a:rPr lang="en-US" b="1" dirty="0">
                <a:solidFill>
                  <a:srgbClr val="2682B8"/>
                </a:solidFill>
                <a:latin typeface="Calibri" panose="020F0502020204030204" pitchFamily="34" charset="0"/>
                <a:ea typeface="Avenir"/>
                <a:cs typeface="Calibri" panose="020F0502020204030204" pitchFamily="34" charset="0"/>
                <a:sym typeface="Avenir"/>
              </a:rPr>
              <a:t>THEIR </a:t>
            </a:r>
            <a:r>
              <a:rPr lang="en-US" sz="1400" b="1" i="0" u="none" strike="noStrike" cap="none" dirty="0">
                <a:solidFill>
                  <a:srgbClr val="2682B8"/>
                </a:solidFill>
                <a:latin typeface="Calibri" panose="020F0502020204030204" pitchFamily="34" charset="0"/>
                <a:ea typeface="Avenir"/>
                <a:cs typeface="Calibri" panose="020F0502020204030204" pitchFamily="34" charset="0"/>
                <a:sym typeface="Avenir"/>
              </a:rPr>
              <a:t>KIDS</a:t>
            </a:r>
            <a:endParaRPr sz="1400" b="1" i="0" u="none" strike="noStrike" cap="none" dirty="0">
              <a:solidFill>
                <a:srgbClr val="343434"/>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rgbClr val="2682B8"/>
              </a:buClr>
              <a:buSzPts val="1375"/>
              <a:buFont typeface="Avenir"/>
              <a:buNone/>
            </a:pPr>
            <a:r>
              <a:rPr lang="en-US" sz="1100" b="0" i="0" u="none" strike="noStrike" cap="none" dirty="0">
                <a:solidFill>
                  <a:srgbClr val="343434"/>
                </a:solidFill>
                <a:latin typeface="Calibri" panose="020F0502020204030204" pitchFamily="34" charset="0"/>
                <a:ea typeface="Avenir"/>
                <a:cs typeface="Calibri" panose="020F0502020204030204" pitchFamily="34" charset="0"/>
                <a:sym typeface="Avenir"/>
              </a:rPr>
              <a:t>Safe.  Emotionally healthy.  Prepared for real life.  Life skills and values.  Wants to experience activities with their child.  Technology is both a blessing and a curse.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2682B8"/>
              </a:buClr>
              <a:buSzPts val="1250"/>
              <a:buFont typeface="Calibri"/>
              <a:buNone/>
            </a:pPr>
            <a:endParaRPr sz="1000" b="0" i="0" u="none" strike="noStrike" cap="none" dirty="0">
              <a:solidFill>
                <a:srgbClr val="343434"/>
              </a:solidFill>
              <a:latin typeface="Calibri" panose="020F0502020204030204" pitchFamily="34" charset="0"/>
              <a:ea typeface="Avenir"/>
              <a:cs typeface="Calibri" panose="020F0502020204030204" pitchFamily="34" charset="0"/>
              <a:sym typeface="Avenir"/>
            </a:endParaRPr>
          </a:p>
        </p:txBody>
      </p:sp>
      <p:cxnSp>
        <p:nvCxnSpPr>
          <p:cNvPr id="275" name="Google Shape;275;p40"/>
          <p:cNvCxnSpPr/>
          <p:nvPr/>
        </p:nvCxnSpPr>
        <p:spPr>
          <a:xfrm>
            <a:off x="3670723" y="3383318"/>
            <a:ext cx="7775534" cy="75326"/>
          </a:xfrm>
          <a:prstGeom prst="straightConnector1">
            <a:avLst/>
          </a:prstGeom>
          <a:noFill/>
          <a:ln w="38100" cap="rnd" cmpd="sng">
            <a:solidFill>
              <a:srgbClr val="919191"/>
            </a:solidFill>
            <a:prstDash val="dot"/>
            <a:miter lim="800000"/>
            <a:headEnd type="none" w="sm" len="sm"/>
            <a:tailEnd type="none" w="sm" len="sm"/>
          </a:ln>
        </p:spPr>
      </p:cxnSp>
      <p:pic>
        <p:nvPicPr>
          <p:cNvPr id="276" name="Google Shape;276;p40"/>
          <p:cNvPicPr preferRelativeResize="0"/>
          <p:nvPr/>
        </p:nvPicPr>
        <p:blipFill rotWithShape="1">
          <a:blip r:embed="rId3">
            <a:alphaModFix/>
          </a:blip>
          <a:srcRect/>
          <a:stretch/>
        </p:blipFill>
        <p:spPr>
          <a:xfrm>
            <a:off x="4934367" y="1821498"/>
            <a:ext cx="528791" cy="528791"/>
          </a:xfrm>
          <a:prstGeom prst="rect">
            <a:avLst/>
          </a:prstGeom>
          <a:noFill/>
          <a:ln>
            <a:noFill/>
          </a:ln>
        </p:spPr>
      </p:pic>
      <p:pic>
        <p:nvPicPr>
          <p:cNvPr id="277" name="Google Shape;277;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42093" y="1845695"/>
            <a:ext cx="443452" cy="443452"/>
          </a:xfrm>
          <a:prstGeom prst="rect">
            <a:avLst/>
          </a:prstGeom>
          <a:noFill/>
          <a:ln>
            <a:noFill/>
          </a:ln>
        </p:spPr>
      </p:pic>
      <p:pic>
        <p:nvPicPr>
          <p:cNvPr id="278" name="Google Shape;278;p40"/>
          <p:cNvPicPr preferRelativeResize="0"/>
          <p:nvPr/>
        </p:nvPicPr>
        <p:blipFill rotWithShape="1">
          <a:blip r:embed="rId5">
            <a:alphaModFix/>
          </a:blip>
          <a:srcRect/>
          <a:stretch/>
        </p:blipFill>
        <p:spPr>
          <a:xfrm>
            <a:off x="4060759" y="1906546"/>
            <a:ext cx="372592" cy="372592"/>
          </a:xfrm>
          <a:prstGeom prst="rect">
            <a:avLst/>
          </a:prstGeom>
          <a:noFill/>
          <a:ln>
            <a:noFill/>
          </a:ln>
        </p:spPr>
      </p:pic>
      <p:pic>
        <p:nvPicPr>
          <p:cNvPr id="279" name="Google Shape;279;p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78852" y="1899589"/>
            <a:ext cx="396211" cy="277348"/>
          </a:xfrm>
          <a:prstGeom prst="rect">
            <a:avLst/>
          </a:prstGeom>
          <a:noFill/>
          <a:ln>
            <a:noFill/>
          </a:ln>
        </p:spPr>
      </p:pic>
      <p:pic>
        <p:nvPicPr>
          <p:cNvPr id="280" name="Google Shape;280;p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558490" y="1859153"/>
            <a:ext cx="505341" cy="406117"/>
          </a:xfrm>
          <a:prstGeom prst="rect">
            <a:avLst/>
          </a:prstGeom>
          <a:noFill/>
          <a:ln>
            <a:noFill/>
          </a:ln>
        </p:spPr>
      </p:pic>
      <p:sp>
        <p:nvSpPr>
          <p:cNvPr id="281" name="Google Shape;281;p40"/>
          <p:cNvSpPr txBox="1"/>
          <p:nvPr/>
        </p:nvSpPr>
        <p:spPr>
          <a:xfrm>
            <a:off x="267554" y="1892157"/>
            <a:ext cx="3003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43434"/>
              </a:buClr>
              <a:buSzPts val="1600"/>
              <a:buFont typeface="Avenir"/>
              <a:buNone/>
            </a:pPr>
            <a:r>
              <a:rPr lang="en-US" sz="1600" b="0" i="1" u="none" strike="noStrike" cap="none" dirty="0">
                <a:solidFill>
                  <a:srgbClr val="343434"/>
                </a:solidFill>
                <a:latin typeface="Calibri" panose="020F0502020204030204" pitchFamily="34" charset="0"/>
                <a:ea typeface="Avenir"/>
                <a:cs typeface="Calibri" panose="020F0502020204030204" pitchFamily="34" charset="0"/>
                <a:sym typeface="Avenir"/>
              </a:rPr>
              <a:t>“</a:t>
            </a:r>
            <a:r>
              <a:rPr lang="en-US" sz="1600" i="1" dirty="0">
                <a:solidFill>
                  <a:srgbClr val="343434"/>
                </a:solidFill>
                <a:latin typeface="Calibri" panose="020F0502020204030204" pitchFamily="34" charset="0"/>
                <a:ea typeface="Avenir"/>
                <a:cs typeface="Calibri" panose="020F0502020204030204" pitchFamily="34" charset="0"/>
                <a:sym typeface="Avenir"/>
              </a:rPr>
              <a:t>We are </a:t>
            </a:r>
            <a:r>
              <a:rPr lang="en-US" sz="1600" b="0" i="1" u="none" strike="noStrike" cap="none" dirty="0">
                <a:solidFill>
                  <a:srgbClr val="343434"/>
                </a:solidFill>
                <a:latin typeface="Calibri" panose="020F0502020204030204" pitchFamily="34" charset="0"/>
                <a:ea typeface="Avenir"/>
                <a:cs typeface="Calibri" panose="020F0502020204030204" pitchFamily="34" charset="0"/>
                <a:sym typeface="Avenir"/>
              </a:rPr>
              <a:t>busy </a:t>
            </a:r>
            <a:r>
              <a:rPr lang="en-US" sz="1600" i="1" dirty="0">
                <a:solidFill>
                  <a:srgbClr val="343434"/>
                </a:solidFill>
                <a:latin typeface="Calibri" panose="020F0502020204030204" pitchFamily="34" charset="0"/>
                <a:ea typeface="Avenir"/>
                <a:cs typeface="Calibri" panose="020F0502020204030204" pitchFamily="34" charset="0"/>
                <a:sym typeface="Avenir"/>
              </a:rPr>
              <a:t>parents </a:t>
            </a:r>
            <a:r>
              <a:rPr lang="en-US" sz="1600" b="0" i="1" u="none" strike="noStrike" cap="none" dirty="0">
                <a:solidFill>
                  <a:srgbClr val="343434"/>
                </a:solidFill>
                <a:latin typeface="Calibri" panose="020F0502020204030204" pitchFamily="34" charset="0"/>
                <a:ea typeface="Avenir"/>
                <a:cs typeface="Calibri" panose="020F0502020204030204" pitchFamily="34" charset="0"/>
                <a:sym typeface="Avenir"/>
              </a:rPr>
              <a:t>who </a:t>
            </a:r>
            <a:r>
              <a:rPr lang="en-US" sz="1600" i="1" dirty="0">
                <a:solidFill>
                  <a:srgbClr val="343434"/>
                </a:solidFill>
                <a:latin typeface="Calibri" panose="020F0502020204030204" pitchFamily="34" charset="0"/>
                <a:ea typeface="Avenir"/>
                <a:cs typeface="Calibri" panose="020F0502020204030204" pitchFamily="34" charset="0"/>
                <a:sym typeface="Avenir"/>
              </a:rPr>
              <a:t>worry </a:t>
            </a:r>
            <a:r>
              <a:rPr lang="en-US" sz="1600" b="0" i="1" u="none" strike="noStrike" cap="none" dirty="0">
                <a:solidFill>
                  <a:srgbClr val="343434"/>
                </a:solidFill>
                <a:latin typeface="Calibri" panose="020F0502020204030204" pitchFamily="34" charset="0"/>
                <a:ea typeface="Avenir"/>
                <a:cs typeface="Calibri" panose="020F0502020204030204" pitchFamily="34" charset="0"/>
                <a:sym typeface="Avenir"/>
              </a:rPr>
              <a:t>about</a:t>
            </a:r>
            <a:r>
              <a:rPr lang="en-US" sz="1600" i="1" dirty="0">
                <a:solidFill>
                  <a:srgbClr val="343434"/>
                </a:solidFill>
                <a:latin typeface="Calibri" panose="020F0502020204030204" pitchFamily="34" charset="0"/>
                <a:ea typeface="Avenir"/>
                <a:cs typeface="Calibri" panose="020F0502020204030204" pitchFamily="34" charset="0"/>
                <a:sym typeface="Avenir"/>
              </a:rPr>
              <a:t> our </a:t>
            </a:r>
            <a:r>
              <a:rPr lang="en-US" sz="1600" b="0" i="1" u="none" strike="noStrike" cap="none" dirty="0">
                <a:solidFill>
                  <a:srgbClr val="343434"/>
                </a:solidFill>
                <a:latin typeface="Calibri" panose="020F0502020204030204" pitchFamily="34" charset="0"/>
                <a:ea typeface="Avenir"/>
                <a:cs typeface="Calibri" panose="020F0502020204030204" pitchFamily="34" charset="0"/>
                <a:sym typeface="Avenir"/>
              </a:rPr>
              <a:t>kids being under pressure and not having time to just be a kid.”</a:t>
            </a:r>
            <a:endParaRPr dirty="0"/>
          </a:p>
        </p:txBody>
      </p:sp>
      <p:pic>
        <p:nvPicPr>
          <p:cNvPr id="282" name="Google Shape;282;p40" descr="A white letter on a black background&#10;&#10;Description automatically generated with low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77297" y="1865050"/>
            <a:ext cx="339912" cy="417873"/>
          </a:xfrm>
          <a:prstGeom prst="rect">
            <a:avLst/>
          </a:prstGeom>
          <a:noFill/>
          <a:ln>
            <a:noFill/>
          </a:ln>
        </p:spPr>
      </p:pic>
      <p:pic>
        <p:nvPicPr>
          <p:cNvPr id="283" name="Google Shape;283;p40"/>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059874" y="2742308"/>
            <a:ext cx="5512885" cy="52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4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9" name="Google Shape;289;p4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90" name="Google Shape;290;p41"/>
          <p:cNvSpPr txBox="1">
            <a:spLocks noGrp="1"/>
          </p:cNvSpPr>
          <p:nvPr>
            <p:ph type="title"/>
          </p:nvPr>
        </p:nvSpPr>
        <p:spPr>
          <a:xfrm>
            <a:off x="838200" y="365125"/>
            <a:ext cx="10515600" cy="1021500"/>
          </a:xfrm>
          <a:prstGeom prst="rect">
            <a:avLst/>
          </a:prstGeom>
          <a:noFill/>
          <a:ln>
            <a:noFill/>
          </a:ln>
        </p:spPr>
        <p:txBody>
          <a:bodyPr spcFirstLastPara="1" wrap="square" lIns="91425" tIns="45700" rIns="91425" bIns="45700" anchor="ctr" anchorCtr="0">
            <a:normAutofit/>
          </a:bodyPr>
          <a:lstStyle/>
          <a:p>
            <a:pPr marL="0" lvl="0" indent="0">
              <a:buSzPts val="3700"/>
            </a:pPr>
            <a:r>
              <a:rPr lang="en-US" b="1" dirty="0">
                <a:solidFill>
                  <a:schemeClr val="tx1"/>
                </a:solidFill>
                <a:sym typeface="Avenir"/>
              </a:rPr>
              <a:t>Plan for Measurement</a:t>
            </a:r>
            <a:endParaRPr b="1" dirty="0">
              <a:solidFill>
                <a:schemeClr val="tx1"/>
              </a:solidFill>
            </a:endParaRPr>
          </a:p>
        </p:txBody>
      </p:sp>
      <p:sp>
        <p:nvSpPr>
          <p:cNvPr id="291" name="Google Shape;291;p41"/>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92" name="Google Shape;292;p41"/>
          <p:cNvSpPr txBox="1">
            <a:spLocks noGrp="1"/>
          </p:cNvSpPr>
          <p:nvPr>
            <p:ph type="body" idx="1"/>
          </p:nvPr>
        </p:nvSpPr>
        <p:spPr>
          <a:xfrm>
            <a:off x="1257299" y="1513391"/>
            <a:ext cx="975706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r>
              <a:rPr lang="en-US" sz="1800" dirty="0">
                <a:ea typeface="Avenir"/>
                <a:sym typeface="Avenir"/>
              </a:rPr>
              <a:t>How do you know something works? You measure it!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r>
              <a:rPr lang="en-US" sz="1800" dirty="0">
                <a:ea typeface="Avenir"/>
                <a:sym typeface="Avenir"/>
              </a:rPr>
              <a:t>Measurement is an important part of every campaign.  It helps you learn what parts of your campaign worked, which need to be improved and </a:t>
            </a:r>
            <a:r>
              <a:rPr lang="en-US" sz="1800" i="0" u="none" strike="noStrike" dirty="0">
                <a:ea typeface="Avenir"/>
                <a:sym typeface="Avenir"/>
              </a:rPr>
              <a:t>when you’ve reached your campaign goals</a:t>
            </a:r>
            <a:r>
              <a:rPr lang="en-US" sz="1800" dirty="0">
                <a:ea typeface="Avenir"/>
                <a:sym typeface="Avenir"/>
              </a:rPr>
              <a:t>!</a:t>
            </a:r>
            <a:r>
              <a:rPr lang="en-US" sz="1800" i="0" u="none" strike="noStrike" dirty="0">
                <a:ea typeface="Avenir"/>
                <a:sym typeface="Avenir"/>
              </a:rPr>
              <a: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r>
              <a:rPr lang="en-US" sz="1800" dirty="0">
                <a:ea typeface="Avenir"/>
                <a:sym typeface="Avenir"/>
              </a:rPr>
              <a:t>Measuring your campaign’s effectiveness depends on the tactics you’re using. For this campaign, here are some easy things to measure.</a:t>
            </a:r>
            <a:endParaRPr sz="1800" dirty="0">
              <a:ea typeface="Avenir"/>
              <a:sym typeface="Avenir"/>
            </a:endParaRPr>
          </a:p>
          <a:p>
            <a:pPr marL="457200" lvl="0" indent="-339725" algn="l" rtl="0">
              <a:lnSpc>
                <a:spcPct val="100000"/>
              </a:lnSpc>
              <a:spcBef>
                <a:spcPts val="1000"/>
              </a:spcBef>
              <a:spcAft>
                <a:spcPts val="0"/>
              </a:spcAft>
              <a:buSzPts val="1750"/>
              <a:buFont typeface="Avenir"/>
              <a:buChar char="•"/>
            </a:pPr>
            <a:r>
              <a:rPr lang="en-US" sz="1800" b="1" dirty="0">
                <a:ea typeface="Avenir"/>
                <a:sym typeface="Avenir"/>
              </a:rPr>
              <a:t>Attendance at Pinewood Derby events </a:t>
            </a:r>
            <a:r>
              <a:rPr lang="en-US" sz="1800" dirty="0">
                <a:ea typeface="Avenir"/>
                <a:sym typeface="Avenir"/>
              </a:rPr>
              <a:t>– How many Scouts picked up a PWD kit? How many attended your “build your car “event?  How many scouts signed up for your PWD races?</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Social media engagement </a:t>
            </a:r>
            <a:r>
              <a:rPr lang="en-US" sz="1800" dirty="0">
                <a:ea typeface="Avenir"/>
                <a:sym typeface="Avenir"/>
              </a:rPr>
              <a:t>– Facebook analytics makes it easy to track likes, comments, shares and visits to an event page</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Fliers, yard signs or posters </a:t>
            </a:r>
            <a:r>
              <a:rPr lang="en-US" sz="1800" dirty="0">
                <a:ea typeface="Avenir"/>
                <a:sym typeface="Avenir"/>
              </a:rPr>
              <a:t>– Use QR codes to track click-thru rates.</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Emails</a:t>
            </a:r>
            <a:r>
              <a:rPr lang="en-US" sz="1800" dirty="0">
                <a:ea typeface="Avenir"/>
                <a:sym typeface="Avenir"/>
              </a:rPr>
              <a:t> – Track opens and </a:t>
            </a:r>
            <a:r>
              <a:rPr lang="en-US" sz="1800" i="0" u="none" strike="noStrike" dirty="0">
                <a:ea typeface="Avenir"/>
                <a:sym typeface="Avenir"/>
              </a:rPr>
              <a:t>click-thru rates</a:t>
            </a:r>
            <a:endParaRPr sz="1800" dirty="0">
              <a:ea typeface="Avenir"/>
              <a:sym typeface="Avenir"/>
            </a:endParaRPr>
          </a:p>
          <a:p>
            <a:pPr marL="0" lvl="0" indent="0" algn="l" rtl="0">
              <a:lnSpc>
                <a:spcPct val="100000"/>
              </a:lnSpc>
              <a:spcBef>
                <a:spcPts val="1000"/>
              </a:spcBef>
              <a:spcAft>
                <a:spcPts val="0"/>
              </a:spcAft>
              <a:buClr>
                <a:schemeClr val="dk1"/>
              </a:buClr>
              <a:buSzPts val="1500"/>
              <a:buNone/>
            </a:pPr>
            <a:r>
              <a:rPr lang="en-US" sz="1800" dirty="0">
                <a:ea typeface="Avenir"/>
                <a:sym typeface="Avenir"/>
              </a:rPr>
              <a:t>What else can you measure related to your event?  And how can you improve?  </a:t>
            </a:r>
            <a:r>
              <a:rPr lang="en-US" sz="1800" i="0" u="none" strike="noStrike" dirty="0">
                <a:ea typeface="Avenir"/>
                <a:sym typeface="Avenir"/>
              </a:rPr>
              <a:t>Talk about measurement upfront with your </a:t>
            </a:r>
            <a:r>
              <a:rPr lang="en-US" sz="1800" dirty="0">
                <a:ea typeface="Avenir"/>
                <a:sym typeface="Avenir"/>
              </a:rPr>
              <a:t>leaders and parents.</a:t>
            </a:r>
            <a:r>
              <a:rPr lang="en-US" sz="1800" i="0" u="none" strike="noStrike" dirty="0">
                <a:ea typeface="Avenir"/>
                <a:sym typeface="Avenir"/>
              </a:rPr>
              <a: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endParaRPr sz="1500" b="0" i="0" u="none" strike="noStrike" dirty="0">
              <a:ea typeface="Avenir"/>
              <a:sym typeface="Avenir"/>
            </a:endParaRPr>
          </a:p>
          <a:p>
            <a:pPr marL="114300" indent="0" algn="r" fontAlgn="base">
              <a:buNone/>
            </a:pPr>
            <a:r>
              <a:rPr lang="en-US" sz="1600" b="1" i="1" dirty="0">
                <a:solidFill>
                  <a:srgbClr val="2E475D"/>
                </a:solidFill>
                <a:effectLst/>
              </a:rPr>
              <a:t>The best way to get started is to quit talking and begin doing!</a:t>
            </a:r>
          </a:p>
          <a:p>
            <a:pPr marL="114300" indent="0" algn="r" fontAlgn="base">
              <a:buNone/>
            </a:pPr>
            <a:r>
              <a:rPr lang="en-US" sz="1600" b="1" i="1" dirty="0">
                <a:solidFill>
                  <a:srgbClr val="2E475D"/>
                </a:solidFill>
                <a:effectLst/>
              </a:rPr>
              <a:t>-Walt Disney</a:t>
            </a:r>
          </a:p>
          <a:p>
            <a:pPr marL="0" lvl="0" indent="0" algn="l" rtl="0">
              <a:lnSpc>
                <a:spcPct val="90000"/>
              </a:lnSpc>
              <a:spcBef>
                <a:spcPts val="1000"/>
              </a:spcBef>
              <a:spcAft>
                <a:spcPts val="0"/>
              </a:spcAft>
              <a:buClr>
                <a:schemeClr val="dk1"/>
              </a:buClr>
              <a:buSzPts val="1500"/>
              <a:buNone/>
            </a:pPr>
            <a:endParaRPr lang="en-US" sz="1500" dirty="0">
              <a:ea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2057805" y="384778"/>
            <a:ext cx="91347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venir"/>
              <a:buNone/>
            </a:pPr>
            <a:r>
              <a:rPr lang="en-US" sz="4000" b="1" dirty="0">
                <a:solidFill>
                  <a:schemeClr val="tx1"/>
                </a:solidFill>
                <a:sym typeface="Avenir"/>
              </a:rPr>
              <a:t>QR Codes Make it Easy!</a:t>
            </a:r>
            <a:r>
              <a:rPr lang="en-US" sz="4000" b="1" dirty="0">
                <a:ea typeface="Avenir"/>
                <a:sym typeface="Avenir"/>
              </a:rPr>
              <a:t>	</a:t>
            </a:r>
            <a:endParaRPr dirty="0"/>
          </a:p>
        </p:txBody>
      </p:sp>
      <p:sp>
        <p:nvSpPr>
          <p:cNvPr id="298" name="Google Shape;298;p42"/>
          <p:cNvSpPr txBox="1">
            <a:spLocks noGrp="1"/>
          </p:cNvSpPr>
          <p:nvPr>
            <p:ph type="body" idx="1"/>
          </p:nvPr>
        </p:nvSpPr>
        <p:spPr>
          <a:xfrm>
            <a:off x="781529" y="2083715"/>
            <a:ext cx="7003315" cy="49072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ea typeface="Avenir"/>
                <a:sym typeface="Avenir"/>
              </a:rPr>
              <a:t>QR codes make it easy to pull up websites from your phone. Just point your camera and click! </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For Scouting, it QR codes are an incredibly valuable way to connect fliers, posters, yard signs and more to your event.</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Remember those busy parents we need to reach?  QR codes are also widely adopted by busy families as a fast and efficient way to find info they’re interested in.</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Here are some helpful links (and QR codes!) to the </a:t>
            </a:r>
            <a:r>
              <a:rPr lang="en-US" sz="2000" u="sng" dirty="0">
                <a:solidFill>
                  <a:schemeClr val="hlink"/>
                </a:solidFill>
                <a:ea typeface="Avenir"/>
                <a:sym typeface="Avenir"/>
                <a:hlinkClick r:id="rId3"/>
              </a:rPr>
              <a:t>BSA’s QR codes for online registration</a:t>
            </a:r>
            <a:r>
              <a:rPr lang="en-US" sz="2000" dirty="0">
                <a:ea typeface="Avenir"/>
                <a:sym typeface="Avenir"/>
              </a:rPr>
              <a:t>, a Google how-to for creating your own QR codes right from </a:t>
            </a:r>
            <a:r>
              <a:rPr lang="en-US" sz="2000" u="sng" dirty="0">
                <a:solidFill>
                  <a:schemeClr val="hlink"/>
                </a:solidFill>
                <a:ea typeface="Avenir"/>
                <a:sym typeface="Avenir"/>
                <a:hlinkClick r:id="rId4"/>
              </a:rPr>
              <a:t>Google’s Chrome browser</a:t>
            </a:r>
            <a:r>
              <a:rPr lang="en-US" sz="2000" dirty="0">
                <a:ea typeface="Avenir"/>
                <a:sym typeface="Avenir"/>
              </a:rPr>
              <a:t> and a handy </a:t>
            </a:r>
            <a:r>
              <a:rPr lang="en-US" sz="2000" u="sng" dirty="0">
                <a:solidFill>
                  <a:schemeClr val="hlink"/>
                </a:solidFill>
                <a:ea typeface="Avenir"/>
                <a:sym typeface="Avenir"/>
                <a:hlinkClick r:id="rId5"/>
              </a:rPr>
              <a:t>QR Code Generator</a:t>
            </a:r>
            <a:r>
              <a:rPr lang="en-US" sz="2000" dirty="0">
                <a:ea typeface="Avenir"/>
                <a:sym typeface="Avenir"/>
              </a:rPr>
              <a:t>.</a:t>
            </a:r>
            <a:endParaRPr dirty="0"/>
          </a:p>
        </p:txBody>
      </p:sp>
      <p:sp>
        <p:nvSpPr>
          <p:cNvPr id="299" name="Google Shape;299;p42"/>
          <p:cNvSpPr/>
          <p:nvPr/>
        </p:nvSpPr>
        <p:spPr>
          <a:xfrm>
            <a:off x="8728243" y="3622242"/>
            <a:ext cx="2811903" cy="285098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latin typeface="Calibri" panose="020F0502020204030204" pitchFamily="34" charset="0"/>
              <a:ea typeface="Calibri"/>
              <a:cs typeface="Calibri" panose="020F0502020204030204" pitchFamily="34" charset="0"/>
              <a:sym typeface="Calibri"/>
            </a:endParaRPr>
          </a:p>
        </p:txBody>
      </p:sp>
      <p:sp>
        <p:nvSpPr>
          <p:cNvPr id="300" name="Google Shape;300;p42"/>
          <p:cNvSpPr txBox="1"/>
          <p:nvPr/>
        </p:nvSpPr>
        <p:spPr>
          <a:xfrm>
            <a:off x="9717905" y="5478304"/>
            <a:ext cx="1822241" cy="9221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900"/>
              <a:buFont typeface="Arial"/>
              <a:buNone/>
            </a:pPr>
            <a:endParaRPr sz="9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01" name="Google Shape;301;p42"/>
          <p:cNvSpPr txBox="1"/>
          <p:nvPr/>
        </p:nvSpPr>
        <p:spPr>
          <a:xfrm>
            <a:off x="8859365" y="4558385"/>
            <a:ext cx="1580321" cy="19809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Create a QR code for any URL using the </a:t>
            </a: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QR code Creator</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 in Google’s Chrome browser. </a:t>
            </a: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000"/>
              <a:buFont typeface="Arial"/>
              <a:buNone/>
            </a:pP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000"/>
              <a:buFont typeface="Arial"/>
              <a:buNone/>
            </a:pP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5"/>
              </a:rPr>
              <a:t>QR Code Generator </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is also a good place to create your own QR codes at no cost!</a:t>
            </a: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302" name="Google Shape;302;p42"/>
          <p:cNvCxnSpPr/>
          <p:nvPr/>
        </p:nvCxnSpPr>
        <p:spPr>
          <a:xfrm>
            <a:off x="8887695" y="5347159"/>
            <a:ext cx="2543722" cy="0"/>
          </a:xfrm>
          <a:prstGeom prst="straightConnector1">
            <a:avLst/>
          </a:prstGeom>
          <a:noFill/>
          <a:ln w="9525" cap="flat" cmpd="sng">
            <a:solidFill>
              <a:schemeClr val="accent1"/>
            </a:solidFill>
            <a:prstDash val="solid"/>
            <a:miter lim="800000"/>
            <a:headEnd type="none" w="sm" len="sm"/>
            <a:tailEnd type="none" w="sm" len="sm"/>
          </a:ln>
        </p:spPr>
      </p:cxnSp>
      <p:pic>
        <p:nvPicPr>
          <p:cNvPr id="303" name="Google Shape;303;p42" descr="Qr code&#10;&#10;Description automatically generated"/>
          <p:cNvPicPr preferRelativeResize="0"/>
          <p:nvPr/>
        </p:nvPicPr>
        <p:blipFill rotWithShape="1">
          <a:blip r:embed="rId6">
            <a:alphaModFix/>
          </a:blip>
          <a:srcRect/>
          <a:stretch/>
        </p:blipFill>
        <p:spPr>
          <a:xfrm>
            <a:off x="10439686" y="4280067"/>
            <a:ext cx="975797" cy="975797"/>
          </a:xfrm>
          <a:prstGeom prst="rect">
            <a:avLst/>
          </a:prstGeom>
          <a:noFill/>
          <a:ln>
            <a:noFill/>
          </a:ln>
        </p:spPr>
      </p:pic>
      <p:grpSp>
        <p:nvGrpSpPr>
          <p:cNvPr id="304" name="Google Shape;304;p42"/>
          <p:cNvGrpSpPr/>
          <p:nvPr/>
        </p:nvGrpSpPr>
        <p:grpSpPr>
          <a:xfrm>
            <a:off x="8728243" y="1058176"/>
            <a:ext cx="2811903" cy="3342490"/>
            <a:chOff x="961729" y="2970553"/>
            <a:chExt cx="3255062" cy="5001863"/>
          </a:xfrm>
        </p:grpSpPr>
        <p:sp>
          <p:nvSpPr>
            <p:cNvPr id="305" name="Google Shape;305;p42"/>
            <p:cNvSpPr/>
            <p:nvPr/>
          </p:nvSpPr>
          <p:spPr>
            <a:xfrm>
              <a:off x="961729" y="2970553"/>
              <a:ext cx="3255062" cy="3430716"/>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latin typeface="Calibri" panose="020F0502020204030204" pitchFamily="34" charset="0"/>
                <a:ea typeface="Calibri"/>
                <a:cs typeface="Calibri" panose="020F0502020204030204" pitchFamily="34" charset="0"/>
                <a:sym typeface="Calibri"/>
              </a:endParaRPr>
            </a:p>
          </p:txBody>
        </p:sp>
        <p:pic>
          <p:nvPicPr>
            <p:cNvPr id="306" name="Google Shape;306;p42" descr="Qr code&#10;&#10;Description automatically generated"/>
            <p:cNvPicPr preferRelativeResize="0"/>
            <p:nvPr/>
          </p:nvPicPr>
          <p:blipFill rotWithShape="1">
            <a:blip r:embed="rId7">
              <a:alphaModFix/>
            </a:blip>
            <a:srcRect/>
            <a:stretch/>
          </p:blipFill>
          <p:spPr>
            <a:xfrm>
              <a:off x="2810724" y="3281561"/>
              <a:ext cx="1214914" cy="1507760"/>
            </a:xfrm>
            <a:prstGeom prst="rect">
              <a:avLst/>
            </a:prstGeom>
            <a:noFill/>
            <a:ln>
              <a:noFill/>
            </a:ln>
          </p:spPr>
        </p:pic>
        <p:sp>
          <p:nvSpPr>
            <p:cNvPr id="307" name="Google Shape;307;p42"/>
            <p:cNvSpPr txBox="1"/>
            <p:nvPr/>
          </p:nvSpPr>
          <p:spPr>
            <a:xfrm>
              <a:off x="1162597" y="4937049"/>
              <a:ext cx="2982332" cy="30353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On </a:t>
              </a: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3"/>
                </a:rPr>
                <a:t>BSA’s Online Registration </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system, you can find a registration URL and QR code specific to your unit. Include this code wherever you want people to be able to register for your unit immediately online. </a:t>
              </a:r>
              <a:endParaRPr dirty="0"/>
            </a:p>
          </p:txBody>
        </p:sp>
      </p:grpSp>
      <p:pic>
        <p:nvPicPr>
          <p:cNvPr id="308" name="Google Shape;308;p42" descr="Qr code&#10;&#10;Description automatically generated"/>
          <p:cNvPicPr preferRelativeResize="0"/>
          <p:nvPr/>
        </p:nvPicPr>
        <p:blipFill rotWithShape="1">
          <a:blip r:embed="rId8">
            <a:alphaModFix/>
          </a:blip>
          <a:srcRect/>
          <a:stretch/>
        </p:blipFill>
        <p:spPr>
          <a:xfrm>
            <a:off x="624468" y="348503"/>
            <a:ext cx="1409654" cy="1409654"/>
          </a:xfrm>
          <a:prstGeom prst="rect">
            <a:avLst/>
          </a:prstGeom>
          <a:noFill/>
          <a:ln>
            <a:noFill/>
          </a:ln>
        </p:spPr>
      </p:pic>
      <p:sp>
        <p:nvSpPr>
          <p:cNvPr id="309" name="Google Shape;309;p42"/>
          <p:cNvSpPr txBox="1"/>
          <p:nvPr/>
        </p:nvSpPr>
        <p:spPr>
          <a:xfrm>
            <a:off x="8878559" y="3817932"/>
            <a:ext cx="2612845" cy="2965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tx1"/>
                </a:solidFill>
                <a:latin typeface="Calibri" panose="020F0502020204030204" pitchFamily="34" charset="0"/>
                <a:cs typeface="Calibri" panose="020F0502020204030204" pitchFamily="34" charset="0"/>
                <a:sym typeface="Avenir"/>
              </a:rPr>
              <a:t>Create QR Codes for Everything Else!</a:t>
            </a:r>
            <a:br>
              <a:rPr lang="en-US" sz="1100" b="1" i="0" u="none" strike="noStrike" cap="none" dirty="0">
                <a:solidFill>
                  <a:schemeClr val="dk1"/>
                </a:solidFill>
                <a:latin typeface="Calibri" panose="020F0502020204030204" pitchFamily="34" charset="0"/>
                <a:ea typeface="Avenir"/>
                <a:cs typeface="Calibri" panose="020F0502020204030204" pitchFamily="34" charset="0"/>
                <a:sym typeface="Avenir"/>
              </a:rPr>
            </a:br>
            <a:endParaRPr sz="10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10" name="Google Shape;310;p42" descr="Qr code&#10;&#10;Description automatically generated"/>
          <p:cNvPicPr preferRelativeResize="0"/>
          <p:nvPr/>
        </p:nvPicPr>
        <p:blipFill rotWithShape="1">
          <a:blip r:embed="rId9">
            <a:alphaModFix/>
          </a:blip>
          <a:srcRect/>
          <a:stretch/>
        </p:blipFill>
        <p:spPr>
          <a:xfrm>
            <a:off x="10383598" y="5378582"/>
            <a:ext cx="1072338" cy="1072338"/>
          </a:xfrm>
          <a:prstGeom prst="rect">
            <a:avLst/>
          </a:prstGeom>
          <a:noFill/>
          <a:ln>
            <a:noFill/>
          </a:ln>
        </p:spPr>
      </p:pic>
      <p:sp>
        <p:nvSpPr>
          <p:cNvPr id="311" name="Google Shape;311;p42"/>
          <p:cNvSpPr txBox="1"/>
          <p:nvPr/>
        </p:nvSpPr>
        <p:spPr>
          <a:xfrm>
            <a:off x="8901764" y="1346818"/>
            <a:ext cx="1742355" cy="296577"/>
          </a:xfrm>
          <a:prstGeom prst="rect">
            <a:avLst/>
          </a:prstGeom>
          <a:noFill/>
          <a:ln>
            <a:noFill/>
          </a:ln>
        </p:spPr>
        <p:txBody>
          <a:bodyPr spcFirstLastPara="1" wrap="square" lIns="91425" tIns="45700" rIns="91425" bIns="45700" anchor="t" anchorCtr="0">
            <a:noAutofit/>
          </a:bodyPr>
          <a:lstStyle/>
          <a:p>
            <a:pPr marL="0" lvl="0" indent="0">
              <a:lnSpc>
                <a:spcPct val="90000"/>
              </a:lnSpc>
              <a:buClr>
                <a:schemeClr val="dk1"/>
              </a:buClr>
              <a:buSzPts val="3700"/>
            </a:pPr>
            <a:r>
              <a:rPr lang="en-US" sz="1600" b="1" dirty="0">
                <a:solidFill>
                  <a:schemeClr val="tx1"/>
                </a:solidFill>
                <a:latin typeface="Calibri" panose="020F0502020204030204" pitchFamily="34" charset="0"/>
                <a:cs typeface="Calibri" panose="020F0502020204030204" pitchFamily="34" charset="0"/>
                <a:sym typeface="Avenir"/>
              </a:rPr>
              <a:t>QR Codes for Online Registration</a:t>
            </a:r>
            <a:endParaRPr sz="1600" b="1" dirty="0">
              <a:solidFill>
                <a:schemeClr val="tx1"/>
              </a:solidFill>
              <a:latin typeface="Calibri" panose="020F0502020204030204" pitchFamily="34" charset="0"/>
              <a:cs typeface="Calibri" panose="020F0502020204030204" pitchFamily="34" charset="0"/>
              <a:sym typeface="Avenir"/>
            </a:endParaRPr>
          </a:p>
        </p:txBody>
      </p:sp>
      <p:pic>
        <p:nvPicPr>
          <p:cNvPr id="312" name="Google Shape;312;p42"/>
          <p:cNvPicPr preferRelativeResize="0"/>
          <p:nvPr/>
        </p:nvPicPr>
        <p:blipFill rotWithShape="1">
          <a:blip r:embed="rId10">
            <a:alphaModFix/>
          </a:blip>
          <a:srcRect/>
          <a:stretch/>
        </p:blipFill>
        <p:spPr>
          <a:xfrm>
            <a:off x="9671292" y="311552"/>
            <a:ext cx="1703725" cy="679678"/>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3619</Words>
  <Application>Microsoft Macintosh PowerPoint</Application>
  <PresentationFormat>Widescreen</PresentationFormat>
  <Paragraphs>262</Paragraphs>
  <Slides>27</Slides>
  <Notes>25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Avenir</vt:lpstr>
      <vt:lpstr>Calibri Light</vt:lpstr>
      <vt:lpstr>Arial</vt:lpstr>
      <vt:lpstr>Montserrat</vt:lpstr>
      <vt:lpstr>Roboto</vt:lpstr>
      <vt:lpstr>Tw Cen MT</vt:lpstr>
      <vt:lpstr>Merriweather Sans</vt:lpstr>
      <vt:lpstr>Calibri</vt:lpstr>
      <vt:lpstr>Noto Sans Symbols</vt:lpstr>
      <vt:lpstr>1_Office Theme</vt:lpstr>
      <vt:lpstr>Office Theme</vt:lpstr>
      <vt:lpstr>7_Office Theme</vt:lpstr>
      <vt:lpstr>2_Office Theme</vt:lpstr>
      <vt:lpstr>PowerPoint Presentation</vt:lpstr>
      <vt:lpstr>What’s a Pinewood  Derby?</vt:lpstr>
      <vt:lpstr>Pinewood Derby is a Great Recruiting Tool!</vt:lpstr>
      <vt:lpstr>Table of Contents</vt:lpstr>
      <vt:lpstr>Welcome to Your Campaign Kit for Pinewood Derby!</vt:lpstr>
      <vt:lpstr>Know Your Audience: Mom’s and Dads</vt:lpstr>
      <vt:lpstr>PowerPoint Presentation</vt:lpstr>
      <vt:lpstr>Plan for Measurement</vt:lpstr>
      <vt:lpstr>QR Codes Make it Easy! </vt:lpstr>
      <vt:lpstr>Update BeAScout.org</vt:lpstr>
      <vt:lpstr>Set Up Your  Facebook Page</vt:lpstr>
      <vt:lpstr>Identify Pinewood Derby Partnerships</vt:lpstr>
      <vt:lpstr>Examples of  Pinewood Derby Partners</vt:lpstr>
      <vt:lpstr>Build Your Pinewood Derby Campaign</vt:lpstr>
      <vt:lpstr>Step 1: Create a Facebook Calendar Event</vt:lpstr>
      <vt:lpstr>Increase the Impact of Your Facebook Calendar Event</vt:lpstr>
      <vt:lpstr>Sample Copy for Your Facebook PWD Event  (Customize these for your pack!)</vt:lpstr>
      <vt:lpstr>Step 2: Boost the Calendar Event</vt:lpstr>
      <vt:lpstr>Choosing the Best Geotargeted Audience</vt:lpstr>
      <vt:lpstr>Step 3: Launch Your Social Media Campaign</vt:lpstr>
      <vt:lpstr>PowerPoint Presentation</vt:lpstr>
      <vt:lpstr>Step 4: Go Hyperlocal with Fliers,  Yard Signs and Posters </vt:lpstr>
      <vt:lpstr>Step 5: Mobilize Your Scouting Families</vt:lpstr>
      <vt:lpstr>Timelines and Schedules</vt:lpstr>
      <vt:lpstr>PowerPoint Presentation</vt:lpstr>
      <vt:lpstr>Got Questions? If you have questions about marketing, your NST Marketing Leads are standing by to assist!</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Kit For Pinewood Derby </dc:title>
  <cp:lastModifiedBy>Thomas Kraeutler</cp:lastModifiedBy>
  <cp:revision>12</cp:revision>
  <dcterms:modified xsi:type="dcterms:W3CDTF">2022-12-14T01:18:17Z</dcterms:modified>
</cp:coreProperties>
</file>