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709" r:id="rId5"/>
    <p:sldMasterId id="2147483745" r:id="rId6"/>
    <p:sldMasterId id="2147483759" r:id="rId7"/>
    <p:sldMasterId id="2147483782" r:id="rId8"/>
  </p:sldMasterIdLst>
  <p:notesMasterIdLst>
    <p:notesMasterId r:id="rId80"/>
  </p:notesMasterIdLst>
  <p:sldIdLst>
    <p:sldId id="256" r:id="rId9"/>
    <p:sldId id="4218" r:id="rId10"/>
    <p:sldId id="4204" r:id="rId11"/>
    <p:sldId id="4215" r:id="rId12"/>
    <p:sldId id="2145707720" r:id="rId13"/>
    <p:sldId id="4205" r:id="rId14"/>
    <p:sldId id="262" r:id="rId15"/>
    <p:sldId id="263" r:id="rId16"/>
    <p:sldId id="4219" r:id="rId17"/>
    <p:sldId id="4242" r:id="rId18"/>
    <p:sldId id="2145707719" r:id="rId19"/>
    <p:sldId id="4221" r:id="rId20"/>
    <p:sldId id="4224" r:id="rId21"/>
    <p:sldId id="4222" r:id="rId22"/>
    <p:sldId id="4223" r:id="rId23"/>
    <p:sldId id="4225" r:id="rId24"/>
    <p:sldId id="2145707853" r:id="rId25"/>
    <p:sldId id="281" r:id="rId26"/>
    <p:sldId id="2147481770" r:id="rId27"/>
    <p:sldId id="384" r:id="rId28"/>
    <p:sldId id="436" r:id="rId29"/>
    <p:sldId id="273" r:id="rId30"/>
    <p:sldId id="274" r:id="rId31"/>
    <p:sldId id="2147481747" r:id="rId32"/>
    <p:sldId id="2147481744" r:id="rId33"/>
    <p:sldId id="2147481755" r:id="rId34"/>
    <p:sldId id="2147481756" r:id="rId35"/>
    <p:sldId id="2147481748" r:id="rId36"/>
    <p:sldId id="2147481760" r:id="rId37"/>
    <p:sldId id="2147481749" r:id="rId38"/>
    <p:sldId id="2147481769" r:id="rId39"/>
    <p:sldId id="275" r:id="rId40"/>
    <p:sldId id="2145707839" r:id="rId41"/>
    <p:sldId id="276" r:id="rId42"/>
    <p:sldId id="277" r:id="rId43"/>
    <p:sldId id="4227" r:id="rId44"/>
    <p:sldId id="4214" r:id="rId45"/>
    <p:sldId id="4226" r:id="rId46"/>
    <p:sldId id="257" r:id="rId47"/>
    <p:sldId id="4234" r:id="rId48"/>
    <p:sldId id="2145707704" r:id="rId49"/>
    <p:sldId id="2145707706" r:id="rId50"/>
    <p:sldId id="2145707705" r:id="rId51"/>
    <p:sldId id="259" r:id="rId52"/>
    <p:sldId id="268" r:id="rId53"/>
    <p:sldId id="265" r:id="rId54"/>
    <p:sldId id="2145707708" r:id="rId55"/>
    <p:sldId id="2145707709" r:id="rId56"/>
    <p:sldId id="270" r:id="rId57"/>
    <p:sldId id="2145707714" r:id="rId58"/>
    <p:sldId id="267" r:id="rId59"/>
    <p:sldId id="271" r:id="rId60"/>
    <p:sldId id="2145707717" r:id="rId61"/>
    <p:sldId id="2145707718" r:id="rId62"/>
    <p:sldId id="266" r:id="rId63"/>
    <p:sldId id="272" r:id="rId64"/>
    <p:sldId id="264" r:id="rId65"/>
    <p:sldId id="258" r:id="rId66"/>
    <p:sldId id="2147483644" r:id="rId67"/>
    <p:sldId id="2147483647" r:id="rId68"/>
    <p:sldId id="260" r:id="rId69"/>
    <p:sldId id="2145707846" r:id="rId70"/>
    <p:sldId id="2145707879" r:id="rId71"/>
    <p:sldId id="2145707880" r:id="rId72"/>
    <p:sldId id="269" r:id="rId73"/>
    <p:sldId id="4229" r:id="rId74"/>
    <p:sldId id="4230" r:id="rId75"/>
    <p:sldId id="4216" r:id="rId76"/>
    <p:sldId id="4231" r:id="rId77"/>
    <p:sldId id="4232" r:id="rId78"/>
    <p:sldId id="4233" r:id="rId79"/>
  </p:sldIdLst>
  <p:sldSz cx="12192000" cy="6858000"/>
  <p:notesSz cx="7010400" cy="9296400"/>
  <p:embeddedFontLst>
    <p:embeddedFont>
      <p:font typeface="Arial Black" panose="020B0A04020102020204" pitchFamily="34" charset="0"/>
      <p:bold r:id="rId81"/>
    </p:embeddedFont>
    <p:embeddedFont>
      <p:font typeface="Arial Nova" panose="020B0504020202020204" pitchFamily="34" charset="0"/>
      <p:regular r:id="rId82"/>
      <p:bold r:id="rId83"/>
      <p:italic r:id="rId84"/>
      <p:boldItalic r:id="rId85"/>
    </p:embeddedFont>
    <p:embeddedFont>
      <p:font typeface="Cambria" panose="02040503050406030204" pitchFamily="18" charset="0"/>
      <p:regular r:id="rId86"/>
      <p:bold r:id="rId87"/>
      <p:italic r:id="rId88"/>
      <p:boldItalic r:id="rId89"/>
    </p:embeddedFont>
    <p:embeddedFont>
      <p:font typeface="Flood Std" panose="03090602040405060206" charset="0"/>
      <p:regular r:id="rId90"/>
    </p:embeddedFont>
    <p:embeddedFont>
      <p:font typeface="Franklin Gothic Book" panose="020B0503020102020204" pitchFamily="34" charset="0"/>
      <p:regular r:id="rId91"/>
      <p:italic r:id="rId92"/>
    </p:embeddedFont>
    <p:embeddedFont>
      <p:font typeface="Franklin Gothic Demi" panose="020B0703020102020204" pitchFamily="34" charset="0"/>
      <p:regular r:id="rId93"/>
      <p:bold r:id="rId94"/>
      <p:italic r:id="rId95"/>
      <p:boldItalic r:id="rId96"/>
    </p:embeddedFont>
    <p:embeddedFont>
      <p:font typeface="Franklin Gothic Heavy" panose="020B0903020102020204" pitchFamily="34" charset="0"/>
      <p:regular r:id="rId97"/>
      <p:bold r:id="rId98"/>
      <p:italic r:id="rId99"/>
      <p:boldItalic r:id="rId10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4F92"/>
    <a:srgbClr val="136AA5"/>
    <a:srgbClr val="FCD616"/>
    <a:srgbClr val="EC1844"/>
    <a:srgbClr val="E519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1E08C6-B7D4-4706-8923-E3A026A07B0F}" v="44" dt="2026-07-15T21:05:30.355"/>
    <p1510:client id="{83A91064-8958-7BC2-59E5-4D10C70FD419}" v="71" dt="2026-07-15T21:45:48.812"/>
    <p1510:client id="{A30EC61F-51B5-4D13-B17F-DD43BFE49598}" v="583" dt="2026-07-15T21:49:05.490"/>
    <p1510:client id="{AD4A01A4-94E1-0E46-A64B-B6655EEE0EE0}" v="4" dt="2026-07-15T21:53:59.1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14"/>
    <p:restoredTop sz="94537"/>
  </p:normalViewPr>
  <p:slideViewPr>
    <p:cSldViewPr snapToGrid="0">
      <p:cViewPr varScale="1">
        <p:scale>
          <a:sx n="107" d="100"/>
          <a:sy n="107" d="100"/>
        </p:scale>
        <p:origin x="80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font" Target="fonts/font4.fntdata"/><Relationship Id="rId89" Type="http://schemas.openxmlformats.org/officeDocument/2006/relationships/font" Target="fonts/font9.fntdata"/><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viewProps" Target="viewProps.xml"/><Relationship Id="rId5" Type="http://schemas.openxmlformats.org/officeDocument/2006/relationships/slideMaster" Target="slideMasters/slideMaster2.xml"/><Relationship Id="rId90" Type="http://schemas.openxmlformats.org/officeDocument/2006/relationships/font" Target="fonts/font10.fntdata"/><Relationship Id="rId95" Type="http://schemas.openxmlformats.org/officeDocument/2006/relationships/font" Target="fonts/font15.fntdata"/><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0" Type="http://schemas.openxmlformats.org/officeDocument/2006/relationships/notesMaster" Target="notesMasters/notesMaster1.xml"/><Relationship Id="rId85" Type="http://schemas.openxmlformats.org/officeDocument/2006/relationships/font" Target="fonts/font5.fntdata"/><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font" Target="fonts/font3.fntdata"/><Relationship Id="rId88" Type="http://schemas.openxmlformats.org/officeDocument/2006/relationships/font" Target="fonts/font8.fntdata"/><Relationship Id="rId91" Type="http://schemas.openxmlformats.org/officeDocument/2006/relationships/font" Target="fonts/font11.fntdata"/><Relationship Id="rId96" Type="http://schemas.openxmlformats.org/officeDocument/2006/relationships/font" Target="fonts/font16.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font" Target="fonts/font1.fntdata"/><Relationship Id="rId86" Type="http://schemas.openxmlformats.org/officeDocument/2006/relationships/font" Target="fonts/font6.fntdata"/><Relationship Id="rId94" Type="http://schemas.openxmlformats.org/officeDocument/2006/relationships/font" Target="fonts/font14.fntdata"/><Relationship Id="rId99" Type="http://schemas.openxmlformats.org/officeDocument/2006/relationships/font" Target="fonts/font19.fntdata"/><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font" Target="fonts/font17.fntdata"/><Relationship Id="rId104"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font" Target="fonts/font12.fntdata"/><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font" Target="fonts/font7.fntdata"/><Relationship Id="rId61" Type="http://schemas.openxmlformats.org/officeDocument/2006/relationships/slide" Target="slides/slide53.xml"/><Relationship Id="rId82" Type="http://schemas.openxmlformats.org/officeDocument/2006/relationships/font" Target="fonts/font2.fntdata"/><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font" Target="fonts/font20.fntdata"/><Relationship Id="rId105"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font" Target="fonts/font13.fntdata"/><Relationship Id="rId98" Type="http://schemas.openxmlformats.org/officeDocument/2006/relationships/font" Target="fonts/font18.fntdata"/><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890219552844396"/>
          <c:y val="2.9068062319485513E-2"/>
          <c:w val="0.82228805045299358"/>
          <c:h val="0.95729339802400193"/>
        </c:manualLayout>
      </c:layout>
      <c:barChart>
        <c:barDir val="col"/>
        <c:grouping val="stacked"/>
        <c:varyColors val="0"/>
        <c:ser>
          <c:idx val="1"/>
          <c:order val="0"/>
          <c:tx>
            <c:strRef>
              <c:f>Sheet1!$A$2</c:f>
              <c:strCache>
                <c:ptCount val="1"/>
                <c:pt idx="0">
                  <c:v>Total to date:</c:v>
                </c:pt>
              </c:strCache>
            </c:strRef>
          </c:tx>
          <c:spPr>
            <a:solidFill>
              <a:srgbClr val="FF0000"/>
            </a:solidFill>
            <a:ln>
              <a:solidFill>
                <a:srgbClr val="FF0000"/>
              </a:solidFill>
            </a:ln>
            <a:effectLst/>
          </c:spPr>
          <c:invertIfNegative val="0"/>
          <c:dLbls>
            <c:dLbl>
              <c:idx val="0"/>
              <c:layout>
                <c:manualLayout>
                  <c:x val="0.28972047331080408"/>
                  <c:y val="-0.33870011673636158"/>
                </c:manualLayout>
              </c:layout>
              <c:tx>
                <c:rich>
                  <a:bodyPr rot="0" spcFirstLastPara="1" vertOverflow="ellipsis" vert="horz" wrap="square" lIns="38100" tIns="19050" rIns="38100" bIns="19050" anchor="ctr" anchorCtr="0">
                    <a:noAutofit/>
                  </a:bodyPr>
                  <a:lstStyle/>
                  <a:p>
                    <a:pPr algn="ctr">
                      <a:defRPr sz="1400" b="1" i="0" u="none" strike="noStrike" kern="1200" baseline="0">
                        <a:solidFill>
                          <a:srgbClr val="094F92"/>
                        </a:solidFill>
                        <a:latin typeface="+mn-lt"/>
                        <a:ea typeface="+mn-ea"/>
                        <a:cs typeface="+mn-cs"/>
                      </a:defRPr>
                    </a:pPr>
                    <a:fld id="{7A5404F9-2517-4470-8901-05B91651DD4B}" type="CELLRANGE">
                      <a:rPr lang="en-US" dirty="0">
                        <a:solidFill>
                          <a:schemeClr val="tx1"/>
                        </a:solidFill>
                      </a:rPr>
                      <a:pPr algn="ctr">
                        <a:defRPr sz="1400" b="1">
                          <a:solidFill>
                            <a:srgbClr val="094F92"/>
                          </a:solidFill>
                        </a:defRPr>
                      </a:pPr>
                      <a:t>[CELLRANGE]</a:t>
                    </a:fld>
                    <a:endParaRPr lang="en-US" baseline="0">
                      <a:solidFill>
                        <a:schemeClr val="tx1"/>
                      </a:solidFill>
                    </a:endParaRPr>
                  </a:p>
                  <a:p>
                    <a:pPr algn="ctr">
                      <a:defRPr sz="1400" b="1">
                        <a:solidFill>
                          <a:srgbClr val="094F92"/>
                        </a:solidFill>
                      </a:defRPr>
                    </a:pPr>
                    <a:fld id="{D6FF0415-8C69-4EE6-AA7E-20673CAB70C4}" type="VALUE">
                      <a:rPr lang="en-US" dirty="0">
                        <a:solidFill>
                          <a:schemeClr val="tx1"/>
                        </a:solidFill>
                      </a:rPr>
                      <a:pPr algn="ctr">
                        <a:defRPr sz="1400" b="1">
                          <a:solidFill>
                            <a:srgbClr val="094F92"/>
                          </a:solidFill>
                        </a:defRPr>
                      </a:pPr>
                      <a:t>[VALUE]</a:t>
                    </a:fld>
                    <a:endParaRPr lang="en-US"/>
                  </a:p>
                </c:rich>
              </c:tx>
              <c:spPr>
                <a:solidFill>
                  <a:srgbClr val="92D050"/>
                </a:solidFill>
                <a:ln w="3175">
                  <a:solidFill>
                    <a:schemeClr val="tx1"/>
                  </a:solidFill>
                </a:ln>
                <a:effectLst/>
              </c:spPr>
              <c:txPr>
                <a:bodyPr rot="0" spcFirstLastPara="1" vertOverflow="ellipsis" vert="horz" wrap="square" lIns="38100" tIns="19050" rIns="38100" bIns="19050" anchor="ctr" anchorCtr="0">
                  <a:noAutofit/>
                </a:bodyPr>
                <a:lstStyle/>
                <a:p>
                  <a:pPr algn="ctr">
                    <a:defRPr sz="1400" b="1" i="0" u="none" strike="noStrike" kern="1200" baseline="0">
                      <a:solidFill>
                        <a:srgbClr val="094F92"/>
                      </a:solidFill>
                      <a:latin typeface="+mn-lt"/>
                      <a:ea typeface="+mn-ea"/>
                      <a:cs typeface="+mn-cs"/>
                    </a:defRPr>
                  </a:pPr>
                  <a:endParaRPr lang="en-US"/>
                </a:p>
              </c:txPr>
              <c:dLblPos val="ctr"/>
              <c:showLegendKey val="0"/>
              <c:showVal val="1"/>
              <c:showCatName val="0"/>
              <c:showSerName val="0"/>
              <c:showPercent val="0"/>
              <c:showBubbleSize val="0"/>
              <c:separator>
</c:separator>
              <c:extLst>
                <c:ext xmlns:c15="http://schemas.microsoft.com/office/drawing/2012/chart" uri="{CE6537A1-D6FC-4f65-9D91-7224C49458BB}">
                  <c15:layout>
                    <c:manualLayout>
                      <c:w val="0.21717618078256437"/>
                      <c:h val="0.14644466299663009"/>
                    </c:manualLayout>
                  </c15:layout>
                  <c15:dlblFieldTable/>
                  <c15:showDataLabelsRange val="1"/>
                </c:ext>
                <c:ext xmlns:c16="http://schemas.microsoft.com/office/drawing/2014/chart" uri="{C3380CC4-5D6E-409C-BE32-E72D297353CC}">
                  <c16:uniqueId val="{00000000-2939-4BA0-B738-3DEF80006D75}"/>
                </c:ext>
              </c:extLst>
            </c:dLbl>
            <c:spPr>
              <a:solidFill>
                <a:srgbClr val="92D050"/>
              </a:solidFill>
              <a:ln>
                <a:solidFill>
                  <a:schemeClr val="tx1"/>
                </a:solid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val>
            <c:numRef>
              <c:f>Sheet1!$B$2</c:f>
              <c:numCache>
                <c:formatCode>_(* #,##0_);_(* \(#,##0\);_(* "-"??_);_(@_)</c:formatCode>
                <c:ptCount val="1"/>
                <c:pt idx="0">
                  <c:v>60810</c:v>
                </c:pt>
              </c:numCache>
            </c:numRef>
          </c:val>
          <c:extLst>
            <c:ext xmlns:c15="http://schemas.microsoft.com/office/drawing/2012/chart" uri="{02D57815-91ED-43cb-92C2-25804820EDAC}">
              <c15:datalabelsRange>
                <c15:f>Sheet1!$C$12</c15:f>
                <c15:dlblRangeCache>
                  <c:ptCount val="1"/>
                  <c:pt idx="0">
                    <c:v>21.41%</c:v>
                  </c:pt>
                </c15:dlblRangeCache>
              </c15:datalabelsRange>
            </c:ext>
            <c:ext xmlns:c16="http://schemas.microsoft.com/office/drawing/2014/chart" uri="{C3380CC4-5D6E-409C-BE32-E72D297353CC}">
              <c16:uniqueId val="{00000001-2939-4BA0-B738-3DEF80006D75}"/>
            </c:ext>
          </c:extLst>
        </c:ser>
        <c:ser>
          <c:idx val="0"/>
          <c:order val="1"/>
          <c:tx>
            <c:strRef>
              <c:f>Sheet1!$A$1</c:f>
              <c:strCache>
                <c:ptCount val="1"/>
                <c:pt idx="0">
                  <c:v>Goal</c:v>
                </c:pt>
              </c:strCache>
            </c:strRef>
          </c:tx>
          <c:spPr>
            <a:noFill/>
            <a:ln>
              <a:solidFill>
                <a:srgbClr val="FF0000"/>
              </a:solidFill>
            </a:ln>
            <a:effectLst/>
          </c:spPr>
          <c:invertIfNegative val="0"/>
          <c:dLbls>
            <c:dLbl>
              <c:idx val="0"/>
              <c:layout>
                <c:manualLayout>
                  <c:x val="0.25765549110082719"/>
                  <c:y val="-0.33525829461755596"/>
                </c:manualLayout>
              </c:layout>
              <c:tx>
                <c:rich>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fld id="{059B8DD0-1B41-4DF7-A1D3-CE97E62203D8}" type="SERIESNAME">
                      <a:rPr lang="en-US" sz="1400" b="1"/>
                      <a:pPr>
                        <a:defRPr sz="1400" b="1"/>
                      </a:pPr>
                      <a:t>[SERIES NAME]</a:t>
                    </a:fld>
                    <a:r>
                      <a:rPr lang="en-US" sz="1400" b="1" baseline="0"/>
                      <a:t> </a:t>
                    </a:r>
                    <a:fld id="{9F049081-4D5D-4174-84B9-EA981AC4D114}" type="VALUE">
                      <a:rPr lang="en-US" sz="1400" b="1" baseline="0"/>
                      <a:pPr>
                        <a:defRPr sz="1400" b="1"/>
                      </a:pPr>
                      <a:t>[VALUE]</a:t>
                    </a:fld>
                    <a:endParaRPr lang="en-US" sz="1400" b="1" baseline="0"/>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939-4BA0-B738-3DEF80006D7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Sheet1!$B$1</c:f>
              <c:numCache>
                <c:formatCode>_(* #,##0_);_(* \(#,##0\);_(* "-"??_);_(@_)</c:formatCode>
                <c:ptCount val="1"/>
                <c:pt idx="0">
                  <c:v>284000</c:v>
                </c:pt>
              </c:numCache>
            </c:numRef>
          </c:val>
          <c:extLst>
            <c:ext xmlns:c16="http://schemas.microsoft.com/office/drawing/2014/chart" uri="{C3380CC4-5D6E-409C-BE32-E72D297353CC}">
              <c16:uniqueId val="{00000003-2939-4BA0-B738-3DEF80006D75}"/>
            </c:ext>
          </c:extLst>
        </c:ser>
        <c:dLbls>
          <c:showLegendKey val="0"/>
          <c:showVal val="0"/>
          <c:showCatName val="0"/>
          <c:showSerName val="0"/>
          <c:showPercent val="0"/>
          <c:showBubbleSize val="0"/>
        </c:dLbls>
        <c:gapWidth val="350"/>
        <c:overlap val="100"/>
        <c:axId val="364506928"/>
        <c:axId val="364503184"/>
      </c:barChart>
      <c:catAx>
        <c:axId val="364506928"/>
        <c:scaling>
          <c:orientation val="minMax"/>
        </c:scaling>
        <c:delete val="1"/>
        <c:axPos val="b"/>
        <c:numFmt formatCode="General" sourceLinked="1"/>
        <c:majorTickMark val="none"/>
        <c:minorTickMark val="none"/>
        <c:tickLblPos val="nextTo"/>
        <c:crossAx val="364503184"/>
        <c:crossesAt val="1025000"/>
        <c:auto val="1"/>
        <c:lblAlgn val="ctr"/>
        <c:lblOffset val="100"/>
        <c:noMultiLvlLbl val="0"/>
      </c:catAx>
      <c:valAx>
        <c:axId val="364503184"/>
        <c:scaling>
          <c:orientation val="minMax"/>
          <c:max val="3000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solidFill>
              <a:srgbClr val="FF0000"/>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450692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0.41488</cdr:x>
      <cdr:y>0.87647</cdr:y>
    </cdr:from>
    <cdr:to>
      <cdr:x>0.74308</cdr:x>
      <cdr:y>1</cdr:y>
    </cdr:to>
    <cdr:sp macro="" textlink="">
      <cdr:nvSpPr>
        <cdr:cNvPr id="2" name="Oval 1">
          <a:extLst xmlns:a="http://schemas.openxmlformats.org/drawingml/2006/main">
            <a:ext uri="{FF2B5EF4-FFF2-40B4-BE49-F238E27FC236}">
              <a16:creationId xmlns:a16="http://schemas.microsoft.com/office/drawing/2014/main" id="{6E2FA442-0A49-A0B2-1121-14CD22FAD995}"/>
            </a:ext>
          </a:extLst>
        </cdr:cNvPr>
        <cdr:cNvSpPr/>
      </cdr:nvSpPr>
      <cdr:spPr>
        <a:xfrm xmlns:a="http://schemas.openxmlformats.org/drawingml/2006/main">
          <a:off x="1824676" y="4346319"/>
          <a:ext cx="1443434" cy="612578"/>
        </a:xfrm>
        <a:prstGeom xmlns:a="http://schemas.openxmlformats.org/drawingml/2006/main" prst="ellipse">
          <a:avLst/>
        </a:prstGeom>
        <a:solidFill xmlns:a="http://schemas.openxmlformats.org/drawingml/2006/main">
          <a:srgbClr val="FF0000"/>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E7E1B47-93C2-4497-8DA4-1729B33AD261}" type="datetimeFigureOut">
              <a:rPr lang="en-US" smtClean="0"/>
              <a:t>8/2/2026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7E92EB2-DE01-4277-AAF4-A9DDDCDEF75C}" type="slidenum">
              <a:rPr lang="en-US" smtClean="0"/>
              <a:t>‹#›</a:t>
            </a:fld>
            <a:endParaRPr lang="en-US"/>
          </a:p>
        </p:txBody>
      </p:sp>
    </p:spTree>
    <p:extLst>
      <p:ext uri="{BB962C8B-B14F-4D97-AF65-F5344CB8AC3E}">
        <p14:creationId xmlns:p14="http://schemas.microsoft.com/office/powerpoint/2010/main" val="3369532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56% attributable to paid search (32%) and social(14.4%)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D207B0-5271-4B48-8F11-F6D90584FE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6604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B80A47-614E-8E4F-B278-9D776ECA9EF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0688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B8706-1E63-1125-E2EF-BC18339756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183FE6-BF30-DD0F-E312-E8BD9408B5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B71B42-B70E-B796-9B8D-837BF3D8EE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87D04A-8087-8F14-953D-96019181EF01}"/>
              </a:ext>
            </a:extLst>
          </p:cNvPr>
          <p:cNvSpPr>
            <a:spLocks noGrp="1"/>
          </p:cNvSpPr>
          <p:nvPr>
            <p:ph type="sldNum" sz="quarter" idx="5"/>
          </p:nvPr>
        </p:nvSpPr>
        <p:spPr/>
        <p:txBody>
          <a:bodyPr/>
          <a:lstStyle/>
          <a:p>
            <a:pPr marL="0" marR="0" lvl="0" indent="0" algn="r" defTabSz="931735" rtl="0" eaLnBrk="1" fontAlgn="auto" latinLnBrk="0" hangingPunct="1">
              <a:lnSpc>
                <a:spcPct val="100000"/>
              </a:lnSpc>
              <a:spcBef>
                <a:spcPts val="0"/>
              </a:spcBef>
              <a:spcAft>
                <a:spcPts val="0"/>
              </a:spcAft>
              <a:buClrTx/>
              <a:buSzTx/>
              <a:buFontTx/>
              <a:buNone/>
              <a:tabLst/>
              <a:defRPr/>
            </a:pPr>
            <a:fld id="{ACE076B8-0C2D-48B7-ADF0-6D539CDD439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35"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62343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Master" Target="../slideMasters/slideMaster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F76CA4D-5911-C16F-5BD4-A1A89B3D52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14635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pic>
        <p:nvPicPr>
          <p:cNvPr id="22" name="Picture 21" descr="A child holding a bow and arrow&#10;&#10;Description automatically generated">
            <a:extLst>
              <a:ext uri="{FF2B5EF4-FFF2-40B4-BE49-F238E27FC236}">
                <a16:creationId xmlns:a16="http://schemas.microsoft.com/office/drawing/2014/main" id="{AADF9EA7-EA00-7FF1-A1E5-1A22EAD14D8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751981" y="3522694"/>
            <a:ext cx="2440019" cy="1664208"/>
          </a:xfrm>
          <a:prstGeom prst="rect">
            <a:avLst/>
          </a:prstGeom>
        </p:spPr>
      </p:pic>
      <p:sp>
        <p:nvSpPr>
          <p:cNvPr id="3" name="Subtitle 2">
            <a:extLst>
              <a:ext uri="{FF2B5EF4-FFF2-40B4-BE49-F238E27FC236}">
                <a16:creationId xmlns:a16="http://schemas.microsoft.com/office/drawing/2014/main" id="{1A57AB68-9FD7-4D99-82CB-13B1798B4F4B}"/>
              </a:ext>
            </a:extLst>
          </p:cNvPr>
          <p:cNvSpPr>
            <a:spLocks noGrp="1"/>
          </p:cNvSpPr>
          <p:nvPr>
            <p:ph type="subTitle" idx="1" hasCustomPrompt="1"/>
          </p:nvPr>
        </p:nvSpPr>
        <p:spPr>
          <a:xfrm>
            <a:off x="1524000" y="834795"/>
            <a:ext cx="9144000" cy="862695"/>
          </a:xfrm>
        </p:spPr>
        <p:txBody>
          <a:bodyPr>
            <a:noAutofit/>
          </a:bodyPr>
          <a:lstStyle>
            <a:lvl1pPr marL="0" indent="0" algn="ctr">
              <a:buNone/>
              <a:defRPr sz="6000">
                <a:latin typeface="Flood Std" panose="03090602040405060206" pitchFamily="66"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Short Section Title</a:t>
            </a:r>
          </a:p>
        </p:txBody>
      </p:sp>
      <p:sp>
        <p:nvSpPr>
          <p:cNvPr id="6" name="Text Placeholder 5">
            <a:extLst>
              <a:ext uri="{FF2B5EF4-FFF2-40B4-BE49-F238E27FC236}">
                <a16:creationId xmlns:a16="http://schemas.microsoft.com/office/drawing/2014/main" id="{932327BD-2725-0D2C-C1D6-8A1C316EA808}"/>
              </a:ext>
            </a:extLst>
          </p:cNvPr>
          <p:cNvSpPr>
            <a:spLocks noGrp="1"/>
          </p:cNvSpPr>
          <p:nvPr>
            <p:ph type="body" sz="quarter" idx="10" hasCustomPrompt="1"/>
          </p:nvPr>
        </p:nvSpPr>
        <p:spPr>
          <a:xfrm>
            <a:off x="1524000" y="1971122"/>
            <a:ext cx="9144000" cy="527304"/>
          </a:xfrm>
        </p:spPr>
        <p:txBody>
          <a:bodyPr>
            <a:noAutofit/>
          </a:bodyPr>
          <a:lstStyle>
            <a:lvl1pPr marL="0" indent="0" algn="ctr">
              <a:buNone/>
              <a:defRPr sz="4400" b="1"/>
            </a:lvl1pPr>
            <a:lvl2pPr marL="457200" indent="0">
              <a:buNone/>
              <a:defRPr/>
            </a:lvl2pPr>
            <a:lvl3pPr marL="914400" indent="0">
              <a:buNone/>
              <a:defRPr/>
            </a:lvl3pPr>
            <a:lvl4pPr marL="1371600" indent="0">
              <a:buNone/>
              <a:defRPr/>
            </a:lvl4pPr>
            <a:lvl5pPr marL="1828800" indent="0">
              <a:buNone/>
              <a:defRPr/>
            </a:lvl5pPr>
          </a:lstStyle>
          <a:p>
            <a:pPr lvl="0"/>
            <a:r>
              <a:rPr lang="en-US"/>
              <a:t>Presenter Name</a:t>
            </a:r>
          </a:p>
        </p:txBody>
      </p:sp>
      <p:sp>
        <p:nvSpPr>
          <p:cNvPr id="7" name="Text Placeholder 5">
            <a:extLst>
              <a:ext uri="{FF2B5EF4-FFF2-40B4-BE49-F238E27FC236}">
                <a16:creationId xmlns:a16="http://schemas.microsoft.com/office/drawing/2014/main" id="{C5A1A731-039D-D67F-80DC-771F66E6143F}"/>
              </a:ext>
            </a:extLst>
          </p:cNvPr>
          <p:cNvSpPr>
            <a:spLocks noGrp="1"/>
          </p:cNvSpPr>
          <p:nvPr>
            <p:ph type="body" sz="quarter" idx="11" hasCustomPrompt="1"/>
          </p:nvPr>
        </p:nvSpPr>
        <p:spPr>
          <a:xfrm>
            <a:off x="1524000" y="2543613"/>
            <a:ext cx="9144000" cy="527304"/>
          </a:xfrm>
        </p:spPr>
        <p:txBody>
          <a:bodyPr>
            <a:noAutofit/>
          </a:bodyPr>
          <a:lstStyle>
            <a:lvl1pPr marL="0" indent="0" algn="ctr">
              <a:buNone/>
              <a:defRPr sz="2800" b="0" i="0"/>
            </a:lvl1pPr>
            <a:lvl2pPr marL="457200" indent="0">
              <a:buNone/>
              <a:defRPr/>
            </a:lvl2pPr>
            <a:lvl3pPr marL="914400" indent="0">
              <a:buNone/>
              <a:defRPr/>
            </a:lvl3pPr>
            <a:lvl4pPr marL="1371600" indent="0">
              <a:buNone/>
              <a:defRPr/>
            </a:lvl4pPr>
            <a:lvl5pPr marL="1828800" indent="0">
              <a:buNone/>
              <a:defRPr/>
            </a:lvl5pPr>
          </a:lstStyle>
          <a:p>
            <a:pPr lvl="0"/>
            <a:r>
              <a:rPr lang="en-US"/>
              <a:t>Presenter Title</a:t>
            </a:r>
          </a:p>
        </p:txBody>
      </p:sp>
      <p:pic>
        <p:nvPicPr>
          <p:cNvPr id="5" name="Picture 4" descr="A group of kids smiling for a selfie&#10;&#10;Description automatically generated">
            <a:extLst>
              <a:ext uri="{FF2B5EF4-FFF2-40B4-BE49-F238E27FC236}">
                <a16:creationId xmlns:a16="http://schemas.microsoft.com/office/drawing/2014/main" id="{6B07B80C-132B-70BC-F607-29D87DB2FEB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3522694"/>
            <a:ext cx="2037019" cy="1664208"/>
          </a:xfrm>
          <a:prstGeom prst="rect">
            <a:avLst/>
          </a:prstGeom>
        </p:spPr>
      </p:pic>
      <p:pic>
        <p:nvPicPr>
          <p:cNvPr id="15" name="Picture 14" descr="A child holding a stick with marshmallows&#10;&#10;Description automatically generated">
            <a:extLst>
              <a:ext uri="{FF2B5EF4-FFF2-40B4-BE49-F238E27FC236}">
                <a16:creationId xmlns:a16="http://schemas.microsoft.com/office/drawing/2014/main" id="{0F89FF82-6A09-1652-8BA4-46D1E594C64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815887" y="3522694"/>
            <a:ext cx="2495824" cy="1664208"/>
          </a:xfrm>
          <a:prstGeom prst="rect">
            <a:avLst/>
          </a:prstGeom>
        </p:spPr>
      </p:pic>
      <p:pic>
        <p:nvPicPr>
          <p:cNvPr id="11" name="Picture 10" descr="A group of girls wearing matching shirts&#10;&#10;Description automatically generated">
            <a:extLst>
              <a:ext uri="{FF2B5EF4-FFF2-40B4-BE49-F238E27FC236}">
                <a16:creationId xmlns:a16="http://schemas.microsoft.com/office/drawing/2014/main" id="{A50DF288-E055-31BD-56AD-E754DDA8E1F0}"/>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2025351" y="3522694"/>
            <a:ext cx="2150983" cy="1664208"/>
          </a:xfrm>
          <a:prstGeom prst="rect">
            <a:avLst/>
          </a:prstGeom>
        </p:spPr>
      </p:pic>
      <p:pic>
        <p:nvPicPr>
          <p:cNvPr id="18" name="Picture 17" descr="A group of kids sitting on a race track&#10;&#10;Description automatically generated">
            <a:extLst>
              <a:ext uri="{FF2B5EF4-FFF2-40B4-BE49-F238E27FC236}">
                <a16:creationId xmlns:a16="http://schemas.microsoft.com/office/drawing/2014/main" id="{98B1A187-8AD3-E83F-20A0-1F30F7E2CDC3}"/>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r="-1"/>
          <a:stretch/>
        </p:blipFill>
        <p:spPr>
          <a:xfrm>
            <a:off x="6135353" y="3522694"/>
            <a:ext cx="2440019" cy="1664208"/>
          </a:xfrm>
          <a:prstGeom prst="rect">
            <a:avLst/>
          </a:prstGeom>
        </p:spPr>
      </p:pic>
      <p:pic>
        <p:nvPicPr>
          <p:cNvPr id="20" name="Picture 19" descr="A group of boys wearing life jackets and holding paddles&#10;&#10;Description automatically generated">
            <a:extLst>
              <a:ext uri="{FF2B5EF4-FFF2-40B4-BE49-F238E27FC236}">
                <a16:creationId xmlns:a16="http://schemas.microsoft.com/office/drawing/2014/main" id="{944F5ABC-61D3-42CC-6A21-F6712DDFB5E8}"/>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a:stretch/>
        </p:blipFill>
        <p:spPr>
          <a:xfrm>
            <a:off x="8226668" y="3522694"/>
            <a:ext cx="2277209" cy="1664208"/>
          </a:xfrm>
          <a:prstGeom prst="rect">
            <a:avLst/>
          </a:prstGeom>
        </p:spPr>
      </p:pic>
      <p:pic>
        <p:nvPicPr>
          <p:cNvPr id="4" name="Picture 3">
            <a:extLst>
              <a:ext uri="{FF2B5EF4-FFF2-40B4-BE49-F238E27FC236}">
                <a16:creationId xmlns:a16="http://schemas.microsoft.com/office/drawing/2014/main" id="{69208840-CC6F-BDD0-755F-AD1F501433A3}"/>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99392" y="6313690"/>
            <a:ext cx="1463862" cy="584066"/>
          </a:xfrm>
          <a:prstGeom prst="rect">
            <a:avLst/>
          </a:prstGeom>
        </p:spPr>
      </p:pic>
    </p:spTree>
    <p:extLst>
      <p:ext uri="{BB962C8B-B14F-4D97-AF65-F5344CB8AC3E}">
        <p14:creationId xmlns:p14="http://schemas.microsoft.com/office/powerpoint/2010/main" val="3707087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BF543-4BDA-6B4D-5C5E-F7BD6FD38B60}"/>
              </a:ext>
            </a:extLst>
          </p:cNvPr>
          <p:cNvSpPr>
            <a:spLocks noGrp="1"/>
          </p:cNvSpPr>
          <p:nvPr>
            <p:ph type="title" hasCustomPrompt="1"/>
          </p:nvPr>
        </p:nvSpPr>
        <p:spPr>
          <a:xfrm>
            <a:off x="6637105" y="371932"/>
            <a:ext cx="5181600" cy="1122329"/>
          </a:xfrm>
        </p:spPr>
        <p:txBody>
          <a:bodyPr/>
          <a:lstStyle/>
          <a:p>
            <a:r>
              <a:rPr lang="en-US"/>
              <a:t>Short title</a:t>
            </a:r>
          </a:p>
        </p:txBody>
      </p:sp>
      <p:sp>
        <p:nvSpPr>
          <p:cNvPr id="4" name="Content Placeholder 3">
            <a:extLst>
              <a:ext uri="{FF2B5EF4-FFF2-40B4-BE49-F238E27FC236}">
                <a16:creationId xmlns:a16="http://schemas.microsoft.com/office/drawing/2014/main" id="{689743BD-4B5A-9E6E-3589-5B2D87FD232C}"/>
              </a:ext>
            </a:extLst>
          </p:cNvPr>
          <p:cNvSpPr>
            <a:spLocks noGrp="1"/>
          </p:cNvSpPr>
          <p:nvPr>
            <p:ph sz="half" idx="2"/>
          </p:nvPr>
        </p:nvSpPr>
        <p:spPr>
          <a:xfrm>
            <a:off x="6637105" y="1513397"/>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child playing with a toy car&#10;&#10;Description automatically generated">
            <a:extLst>
              <a:ext uri="{FF2B5EF4-FFF2-40B4-BE49-F238E27FC236}">
                <a16:creationId xmlns:a16="http://schemas.microsoft.com/office/drawing/2014/main" id="{B51B2E91-4FB3-2D00-3C21-B943BA4F582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34939"/>
            <a:ext cx="6246564" cy="6146799"/>
          </a:xfrm>
          <a:prstGeom prst="rect">
            <a:avLst/>
          </a:prstGeom>
        </p:spPr>
      </p:pic>
      <p:pic>
        <p:nvPicPr>
          <p:cNvPr id="3" name="Picture 2">
            <a:extLst>
              <a:ext uri="{FF2B5EF4-FFF2-40B4-BE49-F238E27FC236}">
                <a16:creationId xmlns:a16="http://schemas.microsoft.com/office/drawing/2014/main" id="{EA41844D-469F-16D6-FF1D-B0CFD20B73E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392" y="6313690"/>
            <a:ext cx="1463862" cy="584066"/>
          </a:xfrm>
          <a:prstGeom prst="rect">
            <a:avLst/>
          </a:prstGeom>
        </p:spPr>
      </p:pic>
    </p:spTree>
    <p:extLst>
      <p:ext uri="{BB962C8B-B14F-4D97-AF65-F5344CB8AC3E}">
        <p14:creationId xmlns:p14="http://schemas.microsoft.com/office/powerpoint/2010/main" val="2711442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BF543-4BDA-6B4D-5C5E-F7BD6FD38B60}"/>
              </a:ext>
            </a:extLst>
          </p:cNvPr>
          <p:cNvSpPr>
            <a:spLocks noGrp="1"/>
          </p:cNvSpPr>
          <p:nvPr>
            <p:ph type="title" hasCustomPrompt="1"/>
          </p:nvPr>
        </p:nvSpPr>
        <p:spPr>
          <a:xfrm>
            <a:off x="6637105" y="371932"/>
            <a:ext cx="5181600" cy="1122329"/>
          </a:xfrm>
        </p:spPr>
        <p:txBody>
          <a:bodyPr/>
          <a:lstStyle/>
          <a:p>
            <a:r>
              <a:rPr lang="en-US"/>
              <a:t>Short title</a:t>
            </a:r>
          </a:p>
        </p:txBody>
      </p:sp>
      <p:sp>
        <p:nvSpPr>
          <p:cNvPr id="4" name="Content Placeholder 3">
            <a:extLst>
              <a:ext uri="{FF2B5EF4-FFF2-40B4-BE49-F238E27FC236}">
                <a16:creationId xmlns:a16="http://schemas.microsoft.com/office/drawing/2014/main" id="{689743BD-4B5A-9E6E-3589-5B2D87FD232C}"/>
              </a:ext>
            </a:extLst>
          </p:cNvPr>
          <p:cNvSpPr>
            <a:spLocks noGrp="1"/>
          </p:cNvSpPr>
          <p:nvPr>
            <p:ph sz="half" idx="2"/>
          </p:nvPr>
        </p:nvSpPr>
        <p:spPr>
          <a:xfrm>
            <a:off x="6637105" y="1513397"/>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43E1D8C1-4DF6-6F4B-5094-EB0F7B21C21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392" y="6313690"/>
            <a:ext cx="1463862" cy="584066"/>
          </a:xfrm>
          <a:prstGeom prst="rect">
            <a:avLst/>
          </a:prstGeom>
        </p:spPr>
      </p:pic>
    </p:spTree>
    <p:extLst>
      <p:ext uri="{BB962C8B-B14F-4D97-AF65-F5344CB8AC3E}">
        <p14:creationId xmlns:p14="http://schemas.microsoft.com/office/powerpoint/2010/main" val="3159922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Emphasi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205D6D-DCAF-CE22-CE5F-1A52FA43A7F9}"/>
              </a:ext>
            </a:extLst>
          </p:cNvPr>
          <p:cNvSpPr/>
          <p:nvPr userDrawn="1"/>
        </p:nvSpPr>
        <p:spPr>
          <a:xfrm>
            <a:off x="0" y="0"/>
            <a:ext cx="12192000" cy="6858000"/>
          </a:xfrm>
          <a:prstGeom prst="rect">
            <a:avLst/>
          </a:prstGeom>
          <a:solidFill>
            <a:srgbClr val="094F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2F3771-F0EE-DF25-1E03-6F2063ABB3BF}"/>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7C5DDFC-0CF7-E73A-3414-CFBB393912E5}"/>
              </a:ext>
            </a:extLst>
          </p:cNvPr>
          <p:cNvSpPr>
            <a:spLocks noGrp="1"/>
          </p:cNvSpPr>
          <p:nvPr>
            <p:ph idx="1"/>
          </p:nvPr>
        </p:nvSpPr>
        <p:spPr>
          <a:xfrm>
            <a:off x="841131" y="1584432"/>
            <a:ext cx="10515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32C7C77-DB43-AC61-FAC8-151FB7A304A9}"/>
              </a:ext>
            </a:extLst>
          </p:cNvPr>
          <p:cNvSpPr/>
          <p:nvPr userDrawn="1"/>
        </p:nvSpPr>
        <p:spPr>
          <a:xfrm>
            <a:off x="-2" y="6281528"/>
            <a:ext cx="12192002" cy="87741"/>
          </a:xfrm>
          <a:prstGeom prst="rect">
            <a:avLst/>
          </a:prstGeom>
          <a:solidFill>
            <a:srgbClr val="FCD6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B83A1B9-F367-95FA-0EE0-979FD474BD7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610600" y="5804990"/>
            <a:ext cx="3233056" cy="967049"/>
          </a:xfrm>
          <a:prstGeom prst="rect">
            <a:avLst/>
          </a:prstGeom>
        </p:spPr>
      </p:pic>
      <p:sp>
        <p:nvSpPr>
          <p:cNvPr id="8" name="Rectangle 7">
            <a:extLst>
              <a:ext uri="{FF2B5EF4-FFF2-40B4-BE49-F238E27FC236}">
                <a16:creationId xmlns:a16="http://schemas.microsoft.com/office/drawing/2014/main" id="{22208133-0ABF-815B-794F-E8A57573911C}"/>
              </a:ext>
            </a:extLst>
          </p:cNvPr>
          <p:cNvSpPr/>
          <p:nvPr userDrawn="1"/>
        </p:nvSpPr>
        <p:spPr>
          <a:xfrm>
            <a:off x="-2" y="6281528"/>
            <a:ext cx="12192002" cy="87741"/>
          </a:xfrm>
          <a:prstGeom prst="rect">
            <a:avLst/>
          </a:prstGeom>
          <a:solidFill>
            <a:srgbClr val="FCD6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ue and white logo&#10;&#10;Description automatically generated">
            <a:extLst>
              <a:ext uri="{FF2B5EF4-FFF2-40B4-BE49-F238E27FC236}">
                <a16:creationId xmlns:a16="http://schemas.microsoft.com/office/drawing/2014/main" id="{F165823F-FDCD-3D1A-106A-0CEDE8BB402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10600" y="5806076"/>
            <a:ext cx="3233056" cy="939635"/>
          </a:xfrm>
          <a:prstGeom prst="rect">
            <a:avLst/>
          </a:prstGeom>
        </p:spPr>
      </p:pic>
      <p:pic>
        <p:nvPicPr>
          <p:cNvPr id="4" name="Picture 3">
            <a:extLst>
              <a:ext uri="{FF2B5EF4-FFF2-40B4-BE49-F238E27FC236}">
                <a16:creationId xmlns:a16="http://schemas.microsoft.com/office/drawing/2014/main" id="{550F3F2F-6580-4FD3-6504-633E0651818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9392" y="6313690"/>
            <a:ext cx="1463862" cy="584066"/>
          </a:xfrm>
          <a:prstGeom prst="rect">
            <a:avLst/>
          </a:prstGeom>
        </p:spPr>
      </p:pic>
    </p:spTree>
    <p:extLst>
      <p:ext uri="{BB962C8B-B14F-4D97-AF65-F5344CB8AC3E}">
        <p14:creationId xmlns:p14="http://schemas.microsoft.com/office/powerpoint/2010/main" val="286143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D1A88-16C3-63D2-60AB-F22753A5C3B4}"/>
              </a:ext>
            </a:extLst>
          </p:cNvPr>
          <p:cNvSpPr>
            <a:spLocks noGrp="1"/>
          </p:cNvSpPr>
          <p:nvPr>
            <p:ph type="title"/>
          </p:nvPr>
        </p:nvSpPr>
        <p:spPr/>
        <p:txBody>
          <a:bodyPr/>
          <a:lstStyle>
            <a:lvl1pPr algn="ctr">
              <a:defRPr/>
            </a:lvl1pPr>
          </a:lstStyle>
          <a:p>
            <a:r>
              <a:rPr lang="en-US"/>
              <a:t>Click to edit Master title style</a:t>
            </a:r>
          </a:p>
        </p:txBody>
      </p:sp>
      <p:pic>
        <p:nvPicPr>
          <p:cNvPr id="3" name="Picture 2">
            <a:extLst>
              <a:ext uri="{FF2B5EF4-FFF2-40B4-BE49-F238E27FC236}">
                <a16:creationId xmlns:a16="http://schemas.microsoft.com/office/drawing/2014/main" id="{10437078-53A1-2040-058E-59996285653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392" y="6313690"/>
            <a:ext cx="1463862" cy="584066"/>
          </a:xfrm>
          <a:prstGeom prst="rect">
            <a:avLst/>
          </a:prstGeom>
        </p:spPr>
      </p:pic>
    </p:spTree>
    <p:extLst>
      <p:ext uri="{BB962C8B-B14F-4D97-AF65-F5344CB8AC3E}">
        <p14:creationId xmlns:p14="http://schemas.microsoft.com/office/powerpoint/2010/main" val="371029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C61D08B-692E-1AB2-3081-92C4C475237A}"/>
              </a:ext>
            </a:extLst>
          </p:cNvPr>
          <p:cNvSpPr>
            <a:spLocks noGrp="1"/>
          </p:cNvSpPr>
          <p:nvPr>
            <p:ph type="body" sz="quarter" idx="10"/>
          </p:nvPr>
        </p:nvSpPr>
        <p:spPr>
          <a:xfrm>
            <a:off x="433387" y="1361662"/>
            <a:ext cx="11310938" cy="3448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0A488B63-8838-6574-6E7E-EDE4DF2A3853}"/>
              </a:ext>
            </a:extLst>
          </p:cNvPr>
          <p:cNvSpPr>
            <a:spLocks noGrp="1"/>
          </p:cNvSpPr>
          <p:nvPr>
            <p:ph type="body" sz="quarter" idx="11" hasCustomPrompt="1"/>
          </p:nvPr>
        </p:nvSpPr>
        <p:spPr>
          <a:xfrm>
            <a:off x="433387" y="487500"/>
            <a:ext cx="11325226" cy="801405"/>
          </a:xfrm>
        </p:spPr>
        <p:txBody>
          <a:bodyPr>
            <a:normAutofit/>
          </a:bodyPr>
          <a:lstStyle>
            <a:lvl1pPr marL="0" indent="0">
              <a:buNone/>
              <a:defRPr sz="4400">
                <a:latin typeface="Flood Std" panose="03090602040405060206" pitchFamily="66"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Short Title</a:t>
            </a:r>
          </a:p>
        </p:txBody>
      </p:sp>
      <p:pic>
        <p:nvPicPr>
          <p:cNvPr id="8" name="Picture 7" descr="A child holding a bow and arrow&#10;&#10;Description automatically generated">
            <a:extLst>
              <a:ext uri="{FF2B5EF4-FFF2-40B4-BE49-F238E27FC236}">
                <a16:creationId xmlns:a16="http://schemas.microsoft.com/office/drawing/2014/main" id="{3A81C427-A988-EEC9-52A8-43CC19A6510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751981" y="5074068"/>
            <a:ext cx="2440019" cy="1664208"/>
          </a:xfrm>
          <a:prstGeom prst="rect">
            <a:avLst/>
          </a:prstGeom>
        </p:spPr>
      </p:pic>
      <p:pic>
        <p:nvPicPr>
          <p:cNvPr id="10" name="Picture 9" descr="A group of kids smiling for a selfie&#10;&#10;Description automatically generated">
            <a:extLst>
              <a:ext uri="{FF2B5EF4-FFF2-40B4-BE49-F238E27FC236}">
                <a16:creationId xmlns:a16="http://schemas.microsoft.com/office/drawing/2014/main" id="{D37D56CA-7DDB-E528-BCDB-6B24E422BE7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5074068"/>
            <a:ext cx="2037019" cy="1664208"/>
          </a:xfrm>
          <a:prstGeom prst="rect">
            <a:avLst/>
          </a:prstGeom>
        </p:spPr>
      </p:pic>
      <p:pic>
        <p:nvPicPr>
          <p:cNvPr id="12" name="Picture 11" descr="A child holding a stick with marshmallows&#10;&#10;Description automatically generated">
            <a:extLst>
              <a:ext uri="{FF2B5EF4-FFF2-40B4-BE49-F238E27FC236}">
                <a16:creationId xmlns:a16="http://schemas.microsoft.com/office/drawing/2014/main" id="{1AA0C7AE-8D2B-BF38-223F-2CCBD219C08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815887" y="5074068"/>
            <a:ext cx="2495824" cy="1664208"/>
          </a:xfrm>
          <a:prstGeom prst="rect">
            <a:avLst/>
          </a:prstGeom>
        </p:spPr>
      </p:pic>
      <p:pic>
        <p:nvPicPr>
          <p:cNvPr id="13" name="Picture 12" descr="A group of girls wearing matching shirts&#10;&#10;Description automatically generated">
            <a:extLst>
              <a:ext uri="{FF2B5EF4-FFF2-40B4-BE49-F238E27FC236}">
                <a16:creationId xmlns:a16="http://schemas.microsoft.com/office/drawing/2014/main" id="{C83C6A5C-E3B4-5561-F8C4-E5D0F623B707}"/>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2025351" y="5074068"/>
            <a:ext cx="2150983" cy="1664208"/>
          </a:xfrm>
          <a:prstGeom prst="rect">
            <a:avLst/>
          </a:prstGeom>
        </p:spPr>
      </p:pic>
      <p:pic>
        <p:nvPicPr>
          <p:cNvPr id="14" name="Picture 13" descr="A group of kids sitting on a race track&#10;&#10;Description automatically generated">
            <a:extLst>
              <a:ext uri="{FF2B5EF4-FFF2-40B4-BE49-F238E27FC236}">
                <a16:creationId xmlns:a16="http://schemas.microsoft.com/office/drawing/2014/main" id="{28AB9262-5A98-A1F4-93AA-E3201AFB7043}"/>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r="-1"/>
          <a:stretch/>
        </p:blipFill>
        <p:spPr>
          <a:xfrm>
            <a:off x="6135353" y="5074068"/>
            <a:ext cx="2440019" cy="1664208"/>
          </a:xfrm>
          <a:prstGeom prst="rect">
            <a:avLst/>
          </a:prstGeom>
        </p:spPr>
      </p:pic>
      <p:pic>
        <p:nvPicPr>
          <p:cNvPr id="15" name="Picture 14" descr="A group of boys wearing life jackets and holding paddles&#10;&#10;Description automatically generated">
            <a:extLst>
              <a:ext uri="{FF2B5EF4-FFF2-40B4-BE49-F238E27FC236}">
                <a16:creationId xmlns:a16="http://schemas.microsoft.com/office/drawing/2014/main" id="{D031B72C-146D-6C53-9F64-C186473E176E}"/>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a:stretch/>
        </p:blipFill>
        <p:spPr>
          <a:xfrm>
            <a:off x="8226668" y="5074068"/>
            <a:ext cx="2277209" cy="1664208"/>
          </a:xfrm>
          <a:prstGeom prst="rect">
            <a:avLst/>
          </a:prstGeom>
        </p:spPr>
      </p:pic>
    </p:spTree>
    <p:extLst>
      <p:ext uri="{BB962C8B-B14F-4D97-AF65-F5344CB8AC3E}">
        <p14:creationId xmlns:p14="http://schemas.microsoft.com/office/powerpoint/2010/main" val="3771415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BEC31-B5B0-F9C3-9CC9-7771DF5077D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40ECB64-3F70-37C4-F631-10C1684BB6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D98016-DCEC-1E9F-3520-C812671451B5}"/>
              </a:ext>
            </a:extLst>
          </p:cNvPr>
          <p:cNvSpPr>
            <a:spLocks noGrp="1"/>
          </p:cNvSpPr>
          <p:nvPr>
            <p:ph sz="half" idx="2"/>
          </p:nvPr>
        </p:nvSpPr>
        <p:spPr>
          <a:xfrm>
            <a:off x="839788" y="2505075"/>
            <a:ext cx="5157787" cy="33596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B63CA9-E66B-3278-8CD7-3D7552BE0E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CE3293-66A2-402D-27B7-40361025A485}"/>
              </a:ext>
            </a:extLst>
          </p:cNvPr>
          <p:cNvSpPr>
            <a:spLocks noGrp="1"/>
          </p:cNvSpPr>
          <p:nvPr>
            <p:ph sz="quarter" idx="4"/>
          </p:nvPr>
        </p:nvSpPr>
        <p:spPr>
          <a:xfrm>
            <a:off x="6172200" y="2505075"/>
            <a:ext cx="5183188" cy="33596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697A7EFC-2E96-1B93-E1FE-7697B1B7E9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392" y="6313690"/>
            <a:ext cx="1463862" cy="584066"/>
          </a:xfrm>
          <a:prstGeom prst="rect">
            <a:avLst/>
          </a:prstGeom>
        </p:spPr>
      </p:pic>
    </p:spTree>
    <p:extLst>
      <p:ext uri="{BB962C8B-B14F-4D97-AF65-F5344CB8AC3E}">
        <p14:creationId xmlns:p14="http://schemas.microsoft.com/office/powerpoint/2010/main" val="151233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4D384-F6FB-DA3E-59A9-B2F5B7BBED54}"/>
              </a:ext>
            </a:extLst>
          </p:cNvPr>
          <p:cNvSpPr>
            <a:spLocks noGrp="1"/>
          </p:cNvSpPr>
          <p:nvPr>
            <p:ph type="title"/>
          </p:nvPr>
        </p:nvSpPr>
        <p:spPr>
          <a:xfrm>
            <a:off x="760276" y="2126972"/>
            <a:ext cx="3932237" cy="2007701"/>
          </a:xfrm>
        </p:spPr>
        <p:txBody>
          <a:bodyPr anchor="b">
            <a:noAutofit/>
          </a:bodyPr>
          <a:lstStyle>
            <a:lvl1pPr>
              <a:defRPr sz="4400"/>
            </a:lvl1pPr>
          </a:lstStyle>
          <a:p>
            <a:r>
              <a:rPr lang="en-US"/>
              <a:t>Click to edit Master title style</a:t>
            </a:r>
          </a:p>
        </p:txBody>
      </p:sp>
      <p:sp>
        <p:nvSpPr>
          <p:cNvPr id="3" name="Content Placeholder 2">
            <a:extLst>
              <a:ext uri="{FF2B5EF4-FFF2-40B4-BE49-F238E27FC236}">
                <a16:creationId xmlns:a16="http://schemas.microsoft.com/office/drawing/2014/main" id="{E3D10556-6506-4EAD-38EE-D7E71FAA46D0}"/>
              </a:ext>
            </a:extLst>
          </p:cNvPr>
          <p:cNvSpPr>
            <a:spLocks noGrp="1"/>
          </p:cNvSpPr>
          <p:nvPr>
            <p:ph idx="1"/>
          </p:nvPr>
        </p:nvSpPr>
        <p:spPr>
          <a:xfrm>
            <a:off x="5183188" y="526776"/>
            <a:ext cx="6172200" cy="52448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C9B05008-C525-DC5F-F797-5A7137D4EFD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392" y="6313690"/>
            <a:ext cx="1463862" cy="584066"/>
          </a:xfrm>
          <a:prstGeom prst="rect">
            <a:avLst/>
          </a:prstGeom>
        </p:spPr>
      </p:pic>
    </p:spTree>
    <p:extLst>
      <p:ext uri="{BB962C8B-B14F-4D97-AF65-F5344CB8AC3E}">
        <p14:creationId xmlns:p14="http://schemas.microsoft.com/office/powerpoint/2010/main" val="215618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F3771-F0EE-DF25-1E03-6F2063ABB3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C5DDFC-0CF7-E73A-3414-CFBB393912E5}"/>
              </a:ext>
            </a:extLst>
          </p:cNvPr>
          <p:cNvSpPr>
            <a:spLocks noGrp="1"/>
          </p:cNvSpPr>
          <p:nvPr>
            <p:ph idx="1"/>
          </p:nvPr>
        </p:nvSpPr>
        <p:spPr>
          <a:xfrm>
            <a:off x="841131" y="1576730"/>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2A72A065-9A23-9432-2621-B44D3E92B62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392" y="6313690"/>
            <a:ext cx="1463862" cy="584066"/>
          </a:xfrm>
          <a:prstGeom prst="rect">
            <a:avLst/>
          </a:prstGeom>
        </p:spPr>
      </p:pic>
    </p:spTree>
    <p:extLst>
      <p:ext uri="{BB962C8B-B14F-4D97-AF65-F5344CB8AC3E}">
        <p14:creationId xmlns:p14="http://schemas.microsoft.com/office/powerpoint/2010/main" val="2386644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90700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4D384-F6FB-DA3E-59A9-B2F5B7BBED54}"/>
              </a:ext>
            </a:extLst>
          </p:cNvPr>
          <p:cNvSpPr>
            <a:spLocks noGrp="1"/>
          </p:cNvSpPr>
          <p:nvPr>
            <p:ph type="title"/>
          </p:nvPr>
        </p:nvSpPr>
        <p:spPr>
          <a:xfrm>
            <a:off x="839788" y="457200"/>
            <a:ext cx="3932237" cy="1600200"/>
          </a:xfrm>
        </p:spPr>
        <p:txBody>
          <a:bodyPr anchor="b">
            <a:no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E3D10556-6506-4EAD-38EE-D7E71FAA46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C0412D-139D-3BC5-44EF-2122C3C51B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293419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59813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descr="A blue and white logo&#10;&#10;AI-generated content may be incorrect.">
            <a:extLst>
              <a:ext uri="{FF2B5EF4-FFF2-40B4-BE49-F238E27FC236}">
                <a16:creationId xmlns:a16="http://schemas.microsoft.com/office/drawing/2014/main" id="{8AEAD9C0-CD2B-FC8D-93C5-E9E8C22304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054167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D1A88-16C3-63D2-60AB-F22753A5C3B4}"/>
              </a:ext>
            </a:extLst>
          </p:cNvPr>
          <p:cNvSpPr>
            <a:spLocks noGrp="1"/>
          </p:cNvSpPr>
          <p:nvPr>
            <p:ph type="title"/>
          </p:nvPr>
        </p:nvSpPr>
        <p:spPr/>
        <p:txBody>
          <a:bodyPr/>
          <a:lstStyle>
            <a:lvl1pPr algn="ctr">
              <a:defRPr/>
            </a:lvl1pPr>
          </a:lstStyle>
          <a:p>
            <a:r>
              <a:rPr lang="en-US"/>
              <a:t>Click to edit Master title style</a:t>
            </a:r>
          </a:p>
        </p:txBody>
      </p:sp>
    </p:spTree>
    <p:extLst>
      <p:ext uri="{BB962C8B-B14F-4D97-AF65-F5344CB8AC3E}">
        <p14:creationId xmlns:p14="http://schemas.microsoft.com/office/powerpoint/2010/main" val="29883110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C61D08B-692E-1AB2-3081-92C4C475237A}"/>
              </a:ext>
            </a:extLst>
          </p:cNvPr>
          <p:cNvSpPr>
            <a:spLocks noGrp="1"/>
          </p:cNvSpPr>
          <p:nvPr>
            <p:ph type="body" sz="quarter" idx="10"/>
          </p:nvPr>
        </p:nvSpPr>
        <p:spPr>
          <a:xfrm>
            <a:off x="433387" y="1361662"/>
            <a:ext cx="11310938" cy="3448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0A488B63-8838-6574-6E7E-EDE4DF2A3853}"/>
              </a:ext>
            </a:extLst>
          </p:cNvPr>
          <p:cNvSpPr>
            <a:spLocks noGrp="1"/>
          </p:cNvSpPr>
          <p:nvPr>
            <p:ph type="body" sz="quarter" idx="11" hasCustomPrompt="1"/>
          </p:nvPr>
        </p:nvSpPr>
        <p:spPr>
          <a:xfrm>
            <a:off x="433387" y="487500"/>
            <a:ext cx="11325226" cy="801405"/>
          </a:xfrm>
        </p:spPr>
        <p:txBody>
          <a:bodyPr>
            <a:normAutofit/>
          </a:bodyPr>
          <a:lstStyle>
            <a:lvl1pPr marL="0" indent="0">
              <a:buNone/>
              <a:defRPr sz="4400">
                <a:latin typeface="Flood Std" panose="03090602040405060206" pitchFamily="66"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Short Title</a:t>
            </a:r>
          </a:p>
        </p:txBody>
      </p:sp>
      <p:pic>
        <p:nvPicPr>
          <p:cNvPr id="8" name="Picture 7" descr="A child holding a bow and arrow&#10;&#10;Description automatically generated">
            <a:extLst>
              <a:ext uri="{FF2B5EF4-FFF2-40B4-BE49-F238E27FC236}">
                <a16:creationId xmlns:a16="http://schemas.microsoft.com/office/drawing/2014/main" id="{3A81C427-A988-EEC9-52A8-43CC19A6510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751981" y="5074068"/>
            <a:ext cx="2440019" cy="1664208"/>
          </a:xfrm>
          <a:prstGeom prst="rect">
            <a:avLst/>
          </a:prstGeom>
        </p:spPr>
      </p:pic>
      <p:pic>
        <p:nvPicPr>
          <p:cNvPr id="10" name="Picture 9" descr="A group of kids smiling for a selfie&#10;&#10;Description automatically generated">
            <a:extLst>
              <a:ext uri="{FF2B5EF4-FFF2-40B4-BE49-F238E27FC236}">
                <a16:creationId xmlns:a16="http://schemas.microsoft.com/office/drawing/2014/main" id="{D37D56CA-7DDB-E528-BCDB-6B24E422BE7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5074068"/>
            <a:ext cx="2037019" cy="1664208"/>
          </a:xfrm>
          <a:prstGeom prst="rect">
            <a:avLst/>
          </a:prstGeom>
        </p:spPr>
      </p:pic>
      <p:pic>
        <p:nvPicPr>
          <p:cNvPr id="12" name="Picture 11" descr="A child holding a stick with marshmallows&#10;&#10;Description automatically generated">
            <a:extLst>
              <a:ext uri="{FF2B5EF4-FFF2-40B4-BE49-F238E27FC236}">
                <a16:creationId xmlns:a16="http://schemas.microsoft.com/office/drawing/2014/main" id="{1AA0C7AE-8D2B-BF38-223F-2CCBD219C08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815887" y="5074068"/>
            <a:ext cx="2495824" cy="1664208"/>
          </a:xfrm>
          <a:prstGeom prst="rect">
            <a:avLst/>
          </a:prstGeom>
        </p:spPr>
      </p:pic>
      <p:pic>
        <p:nvPicPr>
          <p:cNvPr id="13" name="Picture 12" descr="A group of girls wearing matching shirts&#10;&#10;Description automatically generated">
            <a:extLst>
              <a:ext uri="{FF2B5EF4-FFF2-40B4-BE49-F238E27FC236}">
                <a16:creationId xmlns:a16="http://schemas.microsoft.com/office/drawing/2014/main" id="{C83C6A5C-E3B4-5561-F8C4-E5D0F623B707}"/>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2025351" y="5074068"/>
            <a:ext cx="2150983" cy="1664208"/>
          </a:xfrm>
          <a:prstGeom prst="rect">
            <a:avLst/>
          </a:prstGeom>
        </p:spPr>
      </p:pic>
      <p:pic>
        <p:nvPicPr>
          <p:cNvPr id="14" name="Picture 13" descr="A group of kids sitting on a race track&#10;&#10;Description automatically generated">
            <a:extLst>
              <a:ext uri="{FF2B5EF4-FFF2-40B4-BE49-F238E27FC236}">
                <a16:creationId xmlns:a16="http://schemas.microsoft.com/office/drawing/2014/main" id="{28AB9262-5A98-A1F4-93AA-E3201AFB7043}"/>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r="-1"/>
          <a:stretch/>
        </p:blipFill>
        <p:spPr>
          <a:xfrm>
            <a:off x="6135353" y="5074068"/>
            <a:ext cx="2440019" cy="1664208"/>
          </a:xfrm>
          <a:prstGeom prst="rect">
            <a:avLst/>
          </a:prstGeom>
        </p:spPr>
      </p:pic>
      <p:pic>
        <p:nvPicPr>
          <p:cNvPr id="15" name="Picture 14" descr="A group of boys wearing life jackets and holding paddles&#10;&#10;Description automatically generated">
            <a:extLst>
              <a:ext uri="{FF2B5EF4-FFF2-40B4-BE49-F238E27FC236}">
                <a16:creationId xmlns:a16="http://schemas.microsoft.com/office/drawing/2014/main" id="{D031B72C-146D-6C53-9F64-C186473E176E}"/>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a:stretch/>
        </p:blipFill>
        <p:spPr>
          <a:xfrm>
            <a:off x="8226668" y="5074068"/>
            <a:ext cx="2277209" cy="1664208"/>
          </a:xfrm>
          <a:prstGeom prst="rect">
            <a:avLst/>
          </a:prstGeom>
        </p:spPr>
      </p:pic>
    </p:spTree>
    <p:extLst>
      <p:ext uri="{BB962C8B-B14F-4D97-AF65-F5344CB8AC3E}">
        <p14:creationId xmlns:p14="http://schemas.microsoft.com/office/powerpoint/2010/main" val="41182000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79199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285134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196645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1098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033846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568955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374419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534371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474276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032594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212865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ext Placeholder 15">
            <a:extLst>
              <a:ext uri="{FF2B5EF4-FFF2-40B4-BE49-F238E27FC236}">
                <a16:creationId xmlns:a16="http://schemas.microsoft.com/office/drawing/2014/main" id="{B870C5EF-AB92-08FC-DDC0-981845145B04}"/>
              </a:ext>
            </a:extLst>
          </p:cNvPr>
          <p:cNvSpPr>
            <a:spLocks noGrp="1"/>
          </p:cNvSpPr>
          <p:nvPr>
            <p:ph type="body" sz="quarter" idx="11" hasCustomPrompt="1"/>
          </p:nvPr>
        </p:nvSpPr>
        <p:spPr>
          <a:xfrm>
            <a:off x="368300" y="246539"/>
            <a:ext cx="6096000" cy="252573"/>
          </a:xfrm>
          <a:prstGeom prst="rect">
            <a:avLst/>
          </a:prstGeom>
        </p:spPr>
        <p:txBody>
          <a:bodyPr lIns="0" tIns="0" rIns="0" bIns="0"/>
          <a:lstStyle>
            <a:lvl1pPr marL="0" indent="0">
              <a:buNone/>
              <a:defRPr sz="900" b="1">
                <a:solidFill>
                  <a:schemeClr val="accent1"/>
                </a:solidFill>
                <a:latin typeface="+mn-lt"/>
                <a:cs typeface="Calibri" panose="020F0502020204030204" pitchFamily="34" charset="0"/>
              </a:defRPr>
            </a:lvl1pPr>
            <a:lvl2pPr>
              <a:defRPr sz="800" b="1">
                <a:solidFill>
                  <a:schemeClr val="accent1"/>
                </a:solidFill>
              </a:defRPr>
            </a:lvl2pPr>
            <a:lvl3pPr>
              <a:defRPr sz="800" b="1">
                <a:solidFill>
                  <a:schemeClr val="accent1"/>
                </a:solidFill>
              </a:defRPr>
            </a:lvl3pPr>
            <a:lvl4pPr>
              <a:defRPr sz="800" b="1">
                <a:solidFill>
                  <a:schemeClr val="accent1"/>
                </a:solidFill>
              </a:defRPr>
            </a:lvl4pPr>
            <a:lvl5pPr>
              <a:defRPr sz="800" b="1">
                <a:solidFill>
                  <a:schemeClr val="accent1"/>
                </a:solidFill>
              </a:defRPr>
            </a:lvl5pPr>
          </a:lstStyle>
          <a:p>
            <a:pPr lvl="0"/>
            <a:r>
              <a:rPr lang="en-US"/>
              <a:t>SECTION TITLE</a:t>
            </a:r>
          </a:p>
        </p:txBody>
      </p:sp>
      <p:sp>
        <p:nvSpPr>
          <p:cNvPr id="3" name="Title 8">
            <a:extLst>
              <a:ext uri="{FF2B5EF4-FFF2-40B4-BE49-F238E27FC236}">
                <a16:creationId xmlns:a16="http://schemas.microsoft.com/office/drawing/2014/main" id="{C3E7B2DA-4E02-A7EE-5C93-97A8722FD711}"/>
              </a:ext>
            </a:extLst>
          </p:cNvPr>
          <p:cNvSpPr>
            <a:spLocks noGrp="1"/>
          </p:cNvSpPr>
          <p:nvPr>
            <p:ph type="title" hasCustomPrompt="1"/>
          </p:nvPr>
        </p:nvSpPr>
        <p:spPr>
          <a:xfrm>
            <a:off x="368300" y="518162"/>
            <a:ext cx="10972797" cy="433739"/>
          </a:xfrm>
          <a:prstGeom prst="rect">
            <a:avLst/>
          </a:prstGeom>
        </p:spPr>
        <p:txBody>
          <a:bodyPr lIns="0" tIns="0" rIns="0" bIns="0"/>
          <a:lstStyle>
            <a:lvl1pPr>
              <a:defRPr sz="1800" b="1">
                <a:solidFill>
                  <a:schemeClr val="tx1"/>
                </a:solidFill>
                <a:latin typeface="+mj-lt"/>
                <a:ea typeface="Calibri" panose="020F0502020204030204" pitchFamily="34" charset="0"/>
                <a:cs typeface="Calibri" panose="020F0502020204030204" pitchFamily="34" charset="0"/>
              </a:defRPr>
            </a:lvl1pPr>
          </a:lstStyle>
          <a:p>
            <a:r>
              <a:rPr lang="en-US"/>
              <a:t>Title</a:t>
            </a:r>
          </a:p>
        </p:txBody>
      </p:sp>
    </p:spTree>
    <p:extLst>
      <p:ext uri="{BB962C8B-B14F-4D97-AF65-F5344CB8AC3E}">
        <p14:creationId xmlns:p14="http://schemas.microsoft.com/office/powerpoint/2010/main" val="4846538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4" name="Picture 3" descr="A black background with a blue border&#10;&#10;AI-generated content may be incorrect.">
            <a:extLst>
              <a:ext uri="{FF2B5EF4-FFF2-40B4-BE49-F238E27FC236}">
                <a16:creationId xmlns:a16="http://schemas.microsoft.com/office/drawing/2014/main" id="{291656DC-462D-DAD7-1D4E-7F61F8CEC0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81" y="0"/>
            <a:ext cx="12188238" cy="6858000"/>
          </a:xfrm>
          <a:prstGeom prst="rect">
            <a:avLst/>
          </a:prstGeom>
        </p:spPr>
      </p:pic>
    </p:spTree>
    <p:extLst>
      <p:ext uri="{BB962C8B-B14F-4D97-AF65-F5344CB8AC3E}">
        <p14:creationId xmlns:p14="http://schemas.microsoft.com/office/powerpoint/2010/main" val="31989761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pic>
        <p:nvPicPr>
          <p:cNvPr id="5" name="Picture 4" descr="A close-up of logos&#10;&#10;AI-generated content may be incorrect.">
            <a:extLst>
              <a:ext uri="{FF2B5EF4-FFF2-40B4-BE49-F238E27FC236}">
                <a16:creationId xmlns:a16="http://schemas.microsoft.com/office/drawing/2014/main" id="{3F1F560B-18C1-A52A-F29C-9F2799F8FA6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9430174" y="5826621"/>
            <a:ext cx="2678587" cy="959224"/>
          </a:xfrm>
          <a:prstGeom prst="rect">
            <a:avLst/>
          </a:prstGeom>
        </p:spPr>
      </p:pic>
      <p:sp>
        <p:nvSpPr>
          <p:cNvPr id="2" name="Title 1">
            <a:extLst>
              <a:ext uri="{FF2B5EF4-FFF2-40B4-BE49-F238E27FC236}">
                <a16:creationId xmlns:a16="http://schemas.microsoft.com/office/drawing/2014/main" id="{7B6BB2FC-7210-49F5-993A-00B15C358B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0DDDBB-D62A-4015-A79E-4B409CE18FAA}"/>
              </a:ext>
            </a:extLst>
          </p:cNvPr>
          <p:cNvSpPr>
            <a:spLocks noGrp="1"/>
          </p:cNvSpPr>
          <p:nvPr>
            <p:ph idx="1"/>
          </p:nvPr>
        </p:nvSpPr>
        <p:spPr>
          <a:xfrm>
            <a:off x="838200" y="1825625"/>
            <a:ext cx="10515600" cy="39745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C2DDBC13-6109-EFC9-39E0-D8EF14C51331}"/>
              </a:ext>
            </a:extLst>
          </p:cNvPr>
          <p:cNvSpPr/>
          <p:nvPr userDrawn="1"/>
        </p:nvSpPr>
        <p:spPr>
          <a:xfrm>
            <a:off x="0" y="6280608"/>
            <a:ext cx="9262820" cy="315912"/>
          </a:xfrm>
          <a:prstGeom prst="rect">
            <a:avLst/>
          </a:prstGeom>
          <a:solidFill>
            <a:srgbClr val="0756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6058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7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16.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4787A27-DE56-3B6B-FC78-F5FD762524EA}"/>
              </a:ext>
            </a:extLst>
          </p:cNvPr>
          <p:cNvSpPr/>
          <p:nvPr userDrawn="1"/>
        </p:nvSpPr>
        <p:spPr>
          <a:xfrm>
            <a:off x="-1" y="6311900"/>
            <a:ext cx="12192001" cy="546100"/>
          </a:xfrm>
          <a:prstGeom prst="rect">
            <a:avLst/>
          </a:prstGeom>
          <a:solidFill>
            <a:srgbClr val="094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D93C5D7-A91D-A433-F5F5-1CC4F98536DD}"/>
              </a:ext>
            </a:extLst>
          </p:cNvPr>
          <p:cNvSpPr>
            <a:spLocks noGrp="1"/>
          </p:cNvSpPr>
          <p:nvPr>
            <p:ph type="title"/>
          </p:nvPr>
        </p:nvSpPr>
        <p:spPr>
          <a:xfrm>
            <a:off x="838200" y="238120"/>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1A91A6-CADF-751A-04F8-5A5AB425C8E9}"/>
              </a:ext>
            </a:extLst>
          </p:cNvPr>
          <p:cNvSpPr>
            <a:spLocks noGrp="1"/>
          </p:cNvSpPr>
          <p:nvPr>
            <p:ph type="body" idx="1"/>
          </p:nvPr>
        </p:nvSpPr>
        <p:spPr>
          <a:xfrm>
            <a:off x="838200" y="157163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34950865-8070-870E-3458-F991BF71A27B}"/>
              </a:ext>
            </a:extLst>
          </p:cNvPr>
          <p:cNvSpPr/>
          <p:nvPr userDrawn="1"/>
        </p:nvSpPr>
        <p:spPr>
          <a:xfrm>
            <a:off x="-1" y="0"/>
            <a:ext cx="12192001" cy="136525"/>
          </a:xfrm>
          <a:prstGeom prst="rect">
            <a:avLst/>
          </a:prstGeom>
          <a:solidFill>
            <a:srgbClr val="094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C07B3D5-B554-11A5-8A64-622E2363C3C6}"/>
              </a:ext>
            </a:extLst>
          </p:cNvPr>
          <p:cNvSpPr/>
          <p:nvPr userDrawn="1"/>
        </p:nvSpPr>
        <p:spPr>
          <a:xfrm>
            <a:off x="-2" y="6281528"/>
            <a:ext cx="12192002" cy="87741"/>
          </a:xfrm>
          <a:prstGeom prst="rect">
            <a:avLst/>
          </a:prstGeom>
          <a:solidFill>
            <a:srgbClr val="FCD6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black and white background with lines&#10;&#10;Description automatically generated">
            <a:extLst>
              <a:ext uri="{FF2B5EF4-FFF2-40B4-BE49-F238E27FC236}">
                <a16:creationId xmlns:a16="http://schemas.microsoft.com/office/drawing/2014/main" id="{A70682B9-CC15-2CF9-60B6-DB0A272A0618}"/>
              </a:ext>
            </a:extLst>
          </p:cNvPr>
          <p:cNvPicPr>
            <a:picLocks noChangeAspect="1"/>
          </p:cNvPicPr>
          <p:nvPr userDrawn="1"/>
        </p:nvPicPr>
        <p:blipFill rotWithShape="1">
          <a:blip r:embed="rId15" cstate="email">
            <a:extLst>
              <a:ext uri="{28A0092B-C50C-407E-A947-70E740481C1C}">
                <a14:useLocalDpi xmlns:a14="http://schemas.microsoft.com/office/drawing/2010/main"/>
              </a:ext>
            </a:extLst>
          </a:blip>
          <a:srcRect/>
          <a:stretch/>
        </p:blipFill>
        <p:spPr>
          <a:xfrm>
            <a:off x="0" y="6369270"/>
            <a:ext cx="12192000" cy="488730"/>
          </a:xfrm>
          <a:prstGeom prst="rect">
            <a:avLst/>
          </a:prstGeom>
        </p:spPr>
      </p:pic>
      <p:pic>
        <p:nvPicPr>
          <p:cNvPr id="9" name="Picture 8" descr="A blue and white logo&#10;&#10;Description automatically generated">
            <a:extLst>
              <a:ext uri="{FF2B5EF4-FFF2-40B4-BE49-F238E27FC236}">
                <a16:creationId xmlns:a16="http://schemas.microsoft.com/office/drawing/2014/main" id="{1F955C6B-6B30-13EA-5DC1-469B1B091CB1}"/>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8610600" y="5806076"/>
            <a:ext cx="3233056" cy="939635"/>
          </a:xfrm>
          <a:prstGeom prst="rect">
            <a:avLst/>
          </a:prstGeom>
        </p:spPr>
      </p:pic>
      <p:pic>
        <p:nvPicPr>
          <p:cNvPr id="17" name="Picture 16" descr="A black and white background with lines&#10;&#10;Description automatically generated">
            <a:extLst>
              <a:ext uri="{FF2B5EF4-FFF2-40B4-BE49-F238E27FC236}">
                <a16:creationId xmlns:a16="http://schemas.microsoft.com/office/drawing/2014/main" id="{910E6B08-B18E-D5CC-24D3-F555C78AAF4D}"/>
              </a:ext>
            </a:extLst>
          </p:cNvPr>
          <p:cNvPicPr>
            <a:picLocks noChangeAspect="1"/>
          </p:cNvPicPr>
          <p:nvPr userDrawn="1"/>
        </p:nvPicPr>
        <p:blipFill rotWithShape="1">
          <a:blip r:embed="rId17" cstate="email">
            <a:extLst>
              <a:ext uri="{28A0092B-C50C-407E-A947-70E740481C1C}">
                <a14:useLocalDpi xmlns:a14="http://schemas.microsoft.com/office/drawing/2010/main"/>
              </a:ext>
            </a:extLst>
          </a:blip>
          <a:srcRect/>
          <a:stretch/>
        </p:blipFill>
        <p:spPr>
          <a:xfrm>
            <a:off x="0" y="0"/>
            <a:ext cx="12192000" cy="136525"/>
          </a:xfrm>
          <a:prstGeom prst="rect">
            <a:avLst/>
          </a:prstGeom>
        </p:spPr>
      </p:pic>
      <p:pic>
        <p:nvPicPr>
          <p:cNvPr id="4" name="Picture 3">
            <a:extLst>
              <a:ext uri="{FF2B5EF4-FFF2-40B4-BE49-F238E27FC236}">
                <a16:creationId xmlns:a16="http://schemas.microsoft.com/office/drawing/2014/main" id="{306404F4-E2AD-EC14-D1C9-33143B795C39}"/>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99392" y="6313690"/>
            <a:ext cx="1463862" cy="584066"/>
          </a:xfrm>
          <a:prstGeom prst="rect">
            <a:avLst/>
          </a:prstGeom>
        </p:spPr>
      </p:pic>
    </p:spTree>
    <p:extLst>
      <p:ext uri="{BB962C8B-B14F-4D97-AF65-F5344CB8AC3E}">
        <p14:creationId xmlns:p14="http://schemas.microsoft.com/office/powerpoint/2010/main" val="355376041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91" r:id="rId3"/>
    <p:sldLayoutId id="2147483685" r:id="rId4"/>
    <p:sldLayoutId id="2147483664" r:id="rId5"/>
    <p:sldLayoutId id="2147483662" r:id="rId6"/>
    <p:sldLayoutId id="2147483655" r:id="rId7"/>
    <p:sldLayoutId id="2147483653" r:id="rId8"/>
    <p:sldLayoutId id="2147483656" r:id="rId9"/>
    <p:sldLayoutId id="2147483666" r:id="rId10"/>
    <p:sldLayoutId id="2147483708" r:id="rId11"/>
    <p:sldLayoutId id="2147483729" r:id="rId12"/>
    <p:sldLayoutId id="2147483731" r:id="rId13"/>
  </p:sldLayoutIdLst>
  <p:txStyles>
    <p:titleStyle>
      <a:lvl1pPr algn="l" defTabSz="914400" rtl="0" eaLnBrk="1" latinLnBrk="0" hangingPunct="1">
        <a:lnSpc>
          <a:spcPct val="90000"/>
        </a:lnSpc>
        <a:spcBef>
          <a:spcPct val="0"/>
        </a:spcBef>
        <a:buNone/>
        <a:defRPr sz="4400" u="none" kern="1200">
          <a:solidFill>
            <a:srgbClr val="094F92"/>
          </a:solidFill>
          <a:latin typeface="Flood Std" panose="03090602040405060206" pitchFamily="66" charset="0"/>
          <a:ea typeface="Ebrima" panose="02000000000000000000" pitchFamily="2" charset="0"/>
          <a:cs typeface="Ebrima"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94F92"/>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94F92"/>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94F92"/>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94F92"/>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94F9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4787A27-DE56-3B6B-FC78-F5FD762524EA}"/>
              </a:ext>
            </a:extLst>
          </p:cNvPr>
          <p:cNvSpPr/>
          <p:nvPr userDrawn="1"/>
        </p:nvSpPr>
        <p:spPr>
          <a:xfrm>
            <a:off x="-1" y="6311900"/>
            <a:ext cx="12192001" cy="546100"/>
          </a:xfrm>
          <a:prstGeom prst="rect">
            <a:avLst/>
          </a:prstGeom>
          <a:solidFill>
            <a:srgbClr val="094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D93C5D7-A91D-A433-F5F5-1CC4F98536DD}"/>
              </a:ext>
            </a:extLst>
          </p:cNvPr>
          <p:cNvSpPr>
            <a:spLocks noGrp="1"/>
          </p:cNvSpPr>
          <p:nvPr>
            <p:ph type="title"/>
          </p:nvPr>
        </p:nvSpPr>
        <p:spPr>
          <a:xfrm>
            <a:off x="838200" y="238120"/>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1A91A6-CADF-751A-04F8-5A5AB425C8E9}"/>
              </a:ext>
            </a:extLst>
          </p:cNvPr>
          <p:cNvSpPr>
            <a:spLocks noGrp="1"/>
          </p:cNvSpPr>
          <p:nvPr>
            <p:ph type="body" idx="1"/>
          </p:nvPr>
        </p:nvSpPr>
        <p:spPr>
          <a:xfrm>
            <a:off x="838200" y="157163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34950865-8070-870E-3458-F991BF71A27B}"/>
              </a:ext>
            </a:extLst>
          </p:cNvPr>
          <p:cNvSpPr/>
          <p:nvPr userDrawn="1"/>
        </p:nvSpPr>
        <p:spPr>
          <a:xfrm>
            <a:off x="-1" y="0"/>
            <a:ext cx="12192001" cy="136525"/>
          </a:xfrm>
          <a:prstGeom prst="rect">
            <a:avLst/>
          </a:prstGeom>
          <a:solidFill>
            <a:srgbClr val="094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C07B3D5-B554-11A5-8A64-622E2363C3C6}"/>
              </a:ext>
            </a:extLst>
          </p:cNvPr>
          <p:cNvSpPr/>
          <p:nvPr userDrawn="1"/>
        </p:nvSpPr>
        <p:spPr>
          <a:xfrm>
            <a:off x="-2" y="6281528"/>
            <a:ext cx="12192002" cy="87741"/>
          </a:xfrm>
          <a:prstGeom prst="rect">
            <a:avLst/>
          </a:prstGeom>
          <a:solidFill>
            <a:srgbClr val="FCD6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black and white background with lines&#10;&#10;Description automatically generated">
            <a:extLst>
              <a:ext uri="{FF2B5EF4-FFF2-40B4-BE49-F238E27FC236}">
                <a16:creationId xmlns:a16="http://schemas.microsoft.com/office/drawing/2014/main" id="{A70682B9-CC15-2CF9-60B6-DB0A272A0618}"/>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0" y="6369270"/>
            <a:ext cx="12192000" cy="488730"/>
          </a:xfrm>
          <a:prstGeom prst="rect">
            <a:avLst/>
          </a:prstGeom>
        </p:spPr>
      </p:pic>
      <p:pic>
        <p:nvPicPr>
          <p:cNvPr id="9" name="Picture 8" descr="A blue and white logo&#10;&#10;Description automatically generated">
            <a:extLst>
              <a:ext uri="{FF2B5EF4-FFF2-40B4-BE49-F238E27FC236}">
                <a16:creationId xmlns:a16="http://schemas.microsoft.com/office/drawing/2014/main" id="{1F955C6B-6B30-13EA-5DC1-469B1B091CB1}"/>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610600" y="5806076"/>
            <a:ext cx="3233056" cy="939635"/>
          </a:xfrm>
          <a:prstGeom prst="rect">
            <a:avLst/>
          </a:prstGeom>
        </p:spPr>
      </p:pic>
      <p:pic>
        <p:nvPicPr>
          <p:cNvPr id="17" name="Picture 16" descr="A black and white background with lines&#10;&#10;Description automatically generated">
            <a:extLst>
              <a:ext uri="{FF2B5EF4-FFF2-40B4-BE49-F238E27FC236}">
                <a16:creationId xmlns:a16="http://schemas.microsoft.com/office/drawing/2014/main" id="{910E6B08-B18E-D5CC-24D3-F555C78AAF4D}"/>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a:stretch/>
        </p:blipFill>
        <p:spPr>
          <a:xfrm>
            <a:off x="0" y="0"/>
            <a:ext cx="12192000" cy="136525"/>
          </a:xfrm>
          <a:prstGeom prst="rect">
            <a:avLst/>
          </a:prstGeom>
        </p:spPr>
      </p:pic>
    </p:spTree>
    <p:extLst>
      <p:ext uri="{BB962C8B-B14F-4D97-AF65-F5344CB8AC3E}">
        <p14:creationId xmlns:p14="http://schemas.microsoft.com/office/powerpoint/2010/main" val="577926653"/>
      </p:ext>
    </p:extLst>
  </p:cSld>
  <p:clrMap bg1="lt1" tx1="dk1" bg2="lt2" tx2="dk2" accent1="accent1" accent2="accent2" accent3="accent3" accent4="accent4" accent5="accent5" accent6="accent6" hlink="hlink" folHlink="folHlink"/>
  <p:sldLayoutIdLst>
    <p:sldLayoutId id="2147483710" r:id="rId1"/>
    <p:sldLayoutId id="2147483721" r:id="rId2"/>
    <p:sldLayoutId id="2147483722" r:id="rId3"/>
  </p:sldLayoutIdLst>
  <p:txStyles>
    <p:titleStyle>
      <a:lvl1pPr algn="l" defTabSz="914400" rtl="0" eaLnBrk="1" latinLnBrk="0" hangingPunct="1">
        <a:lnSpc>
          <a:spcPct val="90000"/>
        </a:lnSpc>
        <a:spcBef>
          <a:spcPct val="0"/>
        </a:spcBef>
        <a:buNone/>
        <a:defRPr sz="4400" u="none" kern="1200">
          <a:solidFill>
            <a:srgbClr val="094F92"/>
          </a:solidFill>
          <a:latin typeface="Flood Std" panose="03090602040405060206" pitchFamily="66" charset="0"/>
          <a:ea typeface="Ebrima" panose="02000000000000000000" pitchFamily="2" charset="0"/>
          <a:cs typeface="Ebrima"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94F92"/>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94F92"/>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94F92"/>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94F92"/>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94F9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8/2/2026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81380209"/>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9D2550-CAEC-427C-9931-29B0BCF64C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CA68F2-4BD4-466B-B002-5596145E43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7574194"/>
      </p:ext>
    </p:extLst>
  </p:cSld>
  <p:clrMap bg1="lt1" tx1="dk1" bg2="lt2" tx2="dk2" accent1="accent1" accent2="accent2" accent3="accent3" accent4="accent4" accent5="accent5" accent6="accent6" hlink="hlink" folHlink="folHlink"/>
  <p:sldLayoutIdLst>
    <p:sldLayoutId id="2147483761" r:id="rId1"/>
  </p:sldLayoutIdLst>
  <p:txStyles>
    <p:titleStyle>
      <a:lvl1pPr algn="l" defTabSz="914400" rtl="0" eaLnBrk="1" latinLnBrk="0" hangingPunct="1">
        <a:lnSpc>
          <a:spcPct val="90000"/>
        </a:lnSpc>
        <a:spcBef>
          <a:spcPct val="0"/>
        </a:spcBef>
        <a:buNone/>
        <a:defRPr sz="4400" kern="1200">
          <a:solidFill>
            <a:srgbClr val="075697"/>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9D2550-CAEC-427C-9931-29B0BCF64C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CA68F2-4BD4-466B-B002-5596145E43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D09319EC-B35D-8DE8-F0D1-8490AE0666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3F3EF77-212E-4D19-A39F-340E77A23905}" type="slidenum">
              <a:rPr lang="en-US" smtClean="0"/>
              <a:t>‹#›</a:t>
            </a:fld>
            <a:endParaRPr lang="en-US"/>
          </a:p>
        </p:txBody>
      </p:sp>
    </p:spTree>
    <p:extLst>
      <p:ext uri="{BB962C8B-B14F-4D97-AF65-F5344CB8AC3E}">
        <p14:creationId xmlns:p14="http://schemas.microsoft.com/office/powerpoint/2010/main" val="3598649517"/>
      </p:ext>
    </p:extLst>
  </p:cSld>
  <p:clrMap bg1="lt1" tx1="dk1" bg2="lt2" tx2="dk2" accent1="accent1" accent2="accent2" accent3="accent3" accent4="accent4" accent5="accent5" accent6="accent6" hlink="hlink" folHlink="folHlink"/>
  <p:sldLayoutIdLst>
    <p:sldLayoutId id="2147483795" r:id="rId1"/>
  </p:sldLayoutIdLst>
  <p:txStyles>
    <p:titleStyle>
      <a:lvl1pPr algn="l" defTabSz="914400" rtl="0" eaLnBrk="1" latinLnBrk="0" hangingPunct="1">
        <a:lnSpc>
          <a:spcPct val="90000"/>
        </a:lnSpc>
        <a:spcBef>
          <a:spcPct val="0"/>
        </a:spcBef>
        <a:buNone/>
        <a:defRPr sz="4400" kern="1200">
          <a:solidFill>
            <a:srgbClr val="075697"/>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openxmlformats.org/officeDocument/2006/relationships/image" Target="../media/image44.png"/><Relationship Id="rId26" Type="http://schemas.openxmlformats.org/officeDocument/2006/relationships/image" Target="../media/image52.png"/><Relationship Id="rId3" Type="http://schemas.microsoft.com/office/2007/relationships/hdphoto" Target="../media/hdphoto1.wdp"/><Relationship Id="rId21" Type="http://schemas.openxmlformats.org/officeDocument/2006/relationships/image" Target="../media/image47.png"/><Relationship Id="rId7" Type="http://schemas.openxmlformats.org/officeDocument/2006/relationships/image" Target="../media/image33.jpeg"/><Relationship Id="rId12" Type="http://schemas.openxmlformats.org/officeDocument/2006/relationships/image" Target="../media/image38.png"/><Relationship Id="rId17" Type="http://schemas.openxmlformats.org/officeDocument/2006/relationships/image" Target="../media/image43.png"/><Relationship Id="rId25" Type="http://schemas.openxmlformats.org/officeDocument/2006/relationships/image" Target="../media/image51.jpeg"/><Relationship Id="rId2" Type="http://schemas.openxmlformats.org/officeDocument/2006/relationships/image" Target="../media/image29.png"/><Relationship Id="rId16" Type="http://schemas.openxmlformats.org/officeDocument/2006/relationships/image" Target="../media/image42.jpeg"/><Relationship Id="rId20" Type="http://schemas.openxmlformats.org/officeDocument/2006/relationships/image" Target="../media/image46.png"/><Relationship Id="rId29" Type="http://schemas.openxmlformats.org/officeDocument/2006/relationships/image" Target="../media/image55.png"/><Relationship Id="rId1" Type="http://schemas.openxmlformats.org/officeDocument/2006/relationships/slideLayout" Target="../slideLayouts/slideLayout18.xml"/><Relationship Id="rId6" Type="http://schemas.openxmlformats.org/officeDocument/2006/relationships/image" Target="../media/image32.png"/><Relationship Id="rId11" Type="http://schemas.openxmlformats.org/officeDocument/2006/relationships/image" Target="../media/image37.jpeg"/><Relationship Id="rId24" Type="http://schemas.openxmlformats.org/officeDocument/2006/relationships/image" Target="../media/image50.png"/><Relationship Id="rId32" Type="http://schemas.openxmlformats.org/officeDocument/2006/relationships/image" Target="../media/image58.jpeg"/><Relationship Id="rId5" Type="http://schemas.openxmlformats.org/officeDocument/2006/relationships/image" Target="../media/image31.png"/><Relationship Id="rId15" Type="http://schemas.openxmlformats.org/officeDocument/2006/relationships/image" Target="../media/image41.jpeg"/><Relationship Id="rId23" Type="http://schemas.openxmlformats.org/officeDocument/2006/relationships/image" Target="../media/image49.png"/><Relationship Id="rId28" Type="http://schemas.openxmlformats.org/officeDocument/2006/relationships/image" Target="../media/image54.png"/><Relationship Id="rId10" Type="http://schemas.openxmlformats.org/officeDocument/2006/relationships/image" Target="../media/image36.png"/><Relationship Id="rId19" Type="http://schemas.openxmlformats.org/officeDocument/2006/relationships/image" Target="../media/image45.png"/><Relationship Id="rId31" Type="http://schemas.openxmlformats.org/officeDocument/2006/relationships/image" Target="../media/image57.png"/><Relationship Id="rId4" Type="http://schemas.openxmlformats.org/officeDocument/2006/relationships/image" Target="../media/image30.png"/><Relationship Id="rId9" Type="http://schemas.openxmlformats.org/officeDocument/2006/relationships/image" Target="../media/image35.jpeg"/><Relationship Id="rId14" Type="http://schemas.openxmlformats.org/officeDocument/2006/relationships/image" Target="../media/image40.png"/><Relationship Id="rId22" Type="http://schemas.openxmlformats.org/officeDocument/2006/relationships/image" Target="../media/image48.png"/><Relationship Id="rId27" Type="http://schemas.openxmlformats.org/officeDocument/2006/relationships/image" Target="../media/image53.png"/><Relationship Id="rId30" Type="http://schemas.openxmlformats.org/officeDocument/2006/relationships/image" Target="../media/image56.png"/></Relationships>
</file>

<file path=ppt/slides/_rels/slide18.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29.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image" Target="../media/image69.png"/><Relationship Id="rId16" Type="http://schemas.openxmlformats.org/officeDocument/2006/relationships/image" Target="../media/image83.png"/><Relationship Id="rId1" Type="http://schemas.openxmlformats.org/officeDocument/2006/relationships/slideLayout" Target="../slideLayouts/slideLayout13.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5" Type="http://schemas.openxmlformats.org/officeDocument/2006/relationships/image" Target="../media/image8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svg"/><Relationship Id="rId14" Type="http://schemas.openxmlformats.org/officeDocument/2006/relationships/image" Target="../media/image81.png"/></Relationships>
</file>

<file path=ppt/slides/_rels/slide2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9.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2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98.png"/><Relationship Id="rId7" Type="http://schemas.openxmlformats.org/officeDocument/2006/relationships/image" Target="../media/image99.png"/><Relationship Id="rId2" Type="http://schemas.openxmlformats.org/officeDocument/2006/relationships/image" Target="../media/image97.png"/><Relationship Id="rId1" Type="http://schemas.openxmlformats.org/officeDocument/2006/relationships/slideLayout" Target="../slideLayouts/slideLayout31.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32.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image" Target="../media/image100.jpe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0.jpeg"/><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0.xml"/><Relationship Id="rId5" Type="http://schemas.openxmlformats.org/officeDocument/2006/relationships/image" Target="../media/image108.png"/><Relationship Id="rId4" Type="http://schemas.openxmlformats.org/officeDocument/2006/relationships/image" Target="../media/image107.png"/></Relationships>
</file>

<file path=ppt/slides/_rels/slide39.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12.xml"/><Relationship Id="rId4" Type="http://schemas.openxmlformats.org/officeDocument/2006/relationships/image" Target="../media/image12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24.png"/></Relationships>
</file>

<file path=ppt/slides/_rels/slide54.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36.emf"/><Relationship Id="rId2" Type="http://schemas.openxmlformats.org/officeDocument/2006/relationships/oleObject" Target="../embeddings/oleObject1.bin"/><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9092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0349B-B16C-3363-EDEE-66BDD0AC63CD}"/>
            </a:ext>
          </a:extLst>
        </p:cNvPr>
        <p:cNvGrpSpPr/>
        <p:nvPr/>
      </p:nvGrpSpPr>
      <p:grpSpPr>
        <a:xfrm>
          <a:off x="0" y="0"/>
          <a:ext cx="0" cy="0"/>
          <a:chOff x="0" y="0"/>
          <a:chExt cx="0" cy="0"/>
        </a:xfrm>
      </p:grpSpPr>
      <p:sp>
        <p:nvSpPr>
          <p:cNvPr id="4" name="Subtitle 3">
            <a:extLst>
              <a:ext uri="{FF2B5EF4-FFF2-40B4-BE49-F238E27FC236}">
                <a16:creationId xmlns:a16="http://schemas.microsoft.com/office/drawing/2014/main" id="{904A292F-D33F-C8A9-4995-0FCB6D3C2EA3}"/>
              </a:ext>
            </a:extLst>
          </p:cNvPr>
          <p:cNvSpPr>
            <a:spLocks noGrp="1"/>
          </p:cNvSpPr>
          <p:nvPr>
            <p:ph type="subTitle" idx="1"/>
          </p:nvPr>
        </p:nvSpPr>
        <p:spPr>
          <a:xfrm>
            <a:off x="358775" y="587145"/>
            <a:ext cx="11474450" cy="862695"/>
          </a:xfrm>
        </p:spPr>
        <p:txBody>
          <a:bodyPr/>
          <a:lstStyle/>
          <a:p>
            <a:pPr>
              <a:lnSpc>
                <a:spcPts val="5200"/>
              </a:lnSpc>
              <a:spcBef>
                <a:spcPts val="0"/>
              </a:spcBef>
            </a:pPr>
            <a:r>
              <a:rPr lang="en-US"/>
              <a:t>Welcome to the </a:t>
            </a:r>
          </a:p>
          <a:p>
            <a:pPr>
              <a:lnSpc>
                <a:spcPts val="5200"/>
              </a:lnSpc>
              <a:spcBef>
                <a:spcPts val="0"/>
              </a:spcBef>
            </a:pPr>
            <a:r>
              <a:rPr lang="en-US"/>
              <a:t>national fall kickoff!</a:t>
            </a:r>
          </a:p>
          <a:p>
            <a:endParaRPr lang="en-US"/>
          </a:p>
        </p:txBody>
      </p:sp>
      <p:sp>
        <p:nvSpPr>
          <p:cNvPr id="5" name="Text Placeholder 4">
            <a:extLst>
              <a:ext uri="{FF2B5EF4-FFF2-40B4-BE49-F238E27FC236}">
                <a16:creationId xmlns:a16="http://schemas.microsoft.com/office/drawing/2014/main" id="{B752596C-798D-F62C-229F-BB56F488F6B2}"/>
              </a:ext>
            </a:extLst>
          </p:cNvPr>
          <p:cNvSpPr>
            <a:spLocks noGrp="1"/>
          </p:cNvSpPr>
          <p:nvPr>
            <p:ph type="body" sz="quarter" idx="10"/>
          </p:nvPr>
        </p:nvSpPr>
        <p:spPr/>
        <p:txBody>
          <a:bodyPr/>
          <a:lstStyle/>
          <a:p>
            <a:r>
              <a:rPr lang="en-US"/>
              <a:t>Ken Gordon</a:t>
            </a:r>
          </a:p>
        </p:txBody>
      </p:sp>
      <p:sp>
        <p:nvSpPr>
          <p:cNvPr id="6" name="Text Placeholder 5">
            <a:extLst>
              <a:ext uri="{FF2B5EF4-FFF2-40B4-BE49-F238E27FC236}">
                <a16:creationId xmlns:a16="http://schemas.microsoft.com/office/drawing/2014/main" id="{87E53A04-8C9A-AF96-BB3D-9C11AD3BFF2F}"/>
              </a:ext>
            </a:extLst>
          </p:cNvPr>
          <p:cNvSpPr>
            <a:spLocks noGrp="1"/>
          </p:cNvSpPr>
          <p:nvPr>
            <p:ph type="body" sz="quarter" idx="11"/>
          </p:nvPr>
        </p:nvSpPr>
        <p:spPr>
          <a:xfrm>
            <a:off x="1524000" y="2556313"/>
            <a:ext cx="9144000" cy="527304"/>
          </a:xfrm>
        </p:spPr>
        <p:txBody>
          <a:bodyPr/>
          <a:lstStyle/>
          <a:p>
            <a:r>
              <a:rPr lang="en-US"/>
              <a:t>Chair, National Membership Engagement Committee</a:t>
            </a:r>
          </a:p>
        </p:txBody>
      </p:sp>
    </p:spTree>
    <p:extLst>
      <p:ext uri="{BB962C8B-B14F-4D97-AF65-F5344CB8AC3E}">
        <p14:creationId xmlns:p14="http://schemas.microsoft.com/office/powerpoint/2010/main" val="1003960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9CEC3-B660-4C13-89CC-D8DA32EC0E6C}"/>
              </a:ext>
            </a:extLst>
          </p:cNvPr>
          <p:cNvSpPr>
            <a:spLocks noGrp="1"/>
          </p:cNvSpPr>
          <p:nvPr>
            <p:ph type="title"/>
          </p:nvPr>
        </p:nvSpPr>
        <p:spPr>
          <a:xfrm>
            <a:off x="1715125" y="924295"/>
            <a:ext cx="8742995" cy="946075"/>
          </a:xfrm>
          <a:solidFill>
            <a:srgbClr val="FCD616"/>
          </a:solidFill>
        </p:spPr>
        <p:txBody>
          <a:bodyPr>
            <a:normAutofit fontScale="90000"/>
          </a:bodyPr>
          <a:lstStyle/>
          <a:p>
            <a:pPr algn="ctr"/>
            <a:r>
              <a:rPr lang="en-US" sz="6000">
                <a:solidFill>
                  <a:srgbClr val="136AA5"/>
                </a:solidFill>
                <a:latin typeface="Flood Std" panose="03090602040405060206" charset="0"/>
                <a:ea typeface="+mn-ea"/>
                <a:cs typeface="Gill Sans"/>
              </a:rPr>
              <a:t>Are you recording this?</a:t>
            </a:r>
          </a:p>
        </p:txBody>
      </p:sp>
      <p:sp>
        <p:nvSpPr>
          <p:cNvPr id="3" name="Content Placeholder 2">
            <a:extLst>
              <a:ext uri="{FF2B5EF4-FFF2-40B4-BE49-F238E27FC236}">
                <a16:creationId xmlns:a16="http://schemas.microsoft.com/office/drawing/2014/main" id="{3DD3509A-1E7C-45BB-A161-A36053A2B998}"/>
              </a:ext>
            </a:extLst>
          </p:cNvPr>
          <p:cNvSpPr>
            <a:spLocks noGrp="1"/>
          </p:cNvSpPr>
          <p:nvPr>
            <p:ph idx="1"/>
          </p:nvPr>
        </p:nvSpPr>
        <p:spPr>
          <a:xfrm>
            <a:off x="2253485" y="2111670"/>
            <a:ext cx="7628467" cy="3402232"/>
          </a:xfrm>
        </p:spPr>
        <p:txBody>
          <a:bodyPr vert="horz" lIns="91440" tIns="45720" rIns="91440" bIns="45720" rtlCol="0" anchor="t">
            <a:normAutofit/>
          </a:bodyPr>
          <a:lstStyle/>
          <a:p>
            <a:pPr marL="0" indent="0" algn="ctr">
              <a:buNone/>
            </a:pPr>
            <a:r>
              <a:rPr lang="en-US" sz="3600">
                <a:solidFill>
                  <a:srgbClr val="136AA5"/>
                </a:solidFill>
                <a:cs typeface="Gill Sans"/>
              </a:rPr>
              <a:t>Yes!</a:t>
            </a:r>
          </a:p>
          <a:p>
            <a:pPr marL="0" indent="0" algn="ctr">
              <a:buNone/>
            </a:pPr>
            <a:r>
              <a:rPr lang="en-US" sz="3600">
                <a:solidFill>
                  <a:srgbClr val="136AA5"/>
                </a:solidFill>
                <a:cs typeface="Gill Sans"/>
              </a:rPr>
              <a:t>www.scouting.org/recruitment</a:t>
            </a:r>
            <a:endParaRPr lang="en-US" sz="4400">
              <a:solidFill>
                <a:srgbClr val="136AA5"/>
              </a:solidFill>
              <a:cs typeface="Gill Sans"/>
            </a:endParaRPr>
          </a:p>
        </p:txBody>
      </p:sp>
      <p:pic>
        <p:nvPicPr>
          <p:cNvPr id="5122" name="Picture 2">
            <a:extLst>
              <a:ext uri="{FF2B5EF4-FFF2-40B4-BE49-F238E27FC236}">
                <a16:creationId xmlns:a16="http://schemas.microsoft.com/office/drawing/2014/main" id="{6F13528E-A39C-4F40-BD7F-02C860350D23}"/>
              </a:ext>
            </a:extLst>
          </p:cNvPr>
          <p:cNvPicPr>
            <a:picLocks noChangeAspect="1" noChangeArrowheads="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094151" y="3585620"/>
            <a:ext cx="1928282" cy="1928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114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86B128-19F1-038C-3AB5-8EC01FFB181E}"/>
              </a:ext>
            </a:extLst>
          </p:cNvPr>
          <p:cNvSpPr>
            <a:spLocks noGrp="1"/>
          </p:cNvSpPr>
          <p:nvPr>
            <p:ph type="title"/>
          </p:nvPr>
        </p:nvSpPr>
        <p:spPr/>
        <p:txBody>
          <a:bodyPr/>
          <a:lstStyle/>
          <a:p>
            <a:r>
              <a:rPr lang="en-US"/>
              <a:t>Tonight’s topics</a:t>
            </a:r>
          </a:p>
        </p:txBody>
      </p:sp>
      <p:sp>
        <p:nvSpPr>
          <p:cNvPr id="5" name="Content Placeholder 4">
            <a:extLst>
              <a:ext uri="{FF2B5EF4-FFF2-40B4-BE49-F238E27FC236}">
                <a16:creationId xmlns:a16="http://schemas.microsoft.com/office/drawing/2014/main" id="{23D738F6-5407-B30D-D03D-833BA7176EB0}"/>
              </a:ext>
            </a:extLst>
          </p:cNvPr>
          <p:cNvSpPr>
            <a:spLocks noGrp="1"/>
          </p:cNvSpPr>
          <p:nvPr>
            <p:ph idx="1"/>
          </p:nvPr>
        </p:nvSpPr>
        <p:spPr/>
        <p:txBody>
          <a:bodyPr>
            <a:normAutofit/>
          </a:bodyPr>
          <a:lstStyle/>
          <a:p>
            <a:pPr marL="457200" indent="-457200">
              <a:lnSpc>
                <a:spcPct val="150000"/>
              </a:lnSpc>
              <a:spcBef>
                <a:spcPts val="0"/>
              </a:spcBef>
              <a:buFont typeface="Wingdings" panose="05000000000000000000" pitchFamily="2" charset="2"/>
              <a:buChar char="§"/>
              <a:defRPr/>
            </a:pPr>
            <a:r>
              <a:rPr lang="en-US">
                <a:ea typeface="+mn-lt"/>
                <a:cs typeface="+mn-lt"/>
              </a:rPr>
              <a:t>A Message from our National Chair </a:t>
            </a:r>
          </a:p>
          <a:p>
            <a:pPr marL="457200" indent="-457200">
              <a:lnSpc>
                <a:spcPct val="150000"/>
              </a:lnSpc>
              <a:spcBef>
                <a:spcPts val="0"/>
              </a:spcBef>
              <a:buFont typeface="Wingdings" panose="05000000000000000000" pitchFamily="2" charset="2"/>
              <a:buChar char="§"/>
              <a:defRPr/>
            </a:pPr>
            <a:r>
              <a:rPr lang="en-US">
                <a:ea typeface="+mn-lt"/>
                <a:cs typeface="+mn-lt"/>
              </a:rPr>
              <a:t>A Message from our Chief Scout Executive</a:t>
            </a:r>
          </a:p>
          <a:p>
            <a:pPr marL="457200" indent="-457200">
              <a:lnSpc>
                <a:spcPct val="150000"/>
              </a:lnSpc>
              <a:spcBef>
                <a:spcPts val="0"/>
              </a:spcBef>
              <a:buFont typeface="Wingdings" panose="05000000000000000000" pitchFamily="2" charset="2"/>
              <a:buChar char="§"/>
              <a:defRPr/>
            </a:pPr>
            <a:r>
              <a:rPr lang="en-US">
                <a:ea typeface="+mn-lt"/>
                <a:cs typeface="+mn-lt"/>
              </a:rPr>
              <a:t>Fall Media in Support of Recruitment</a:t>
            </a:r>
            <a:endParaRPr lang="en-US">
              <a:ea typeface="+mn-lt"/>
              <a:cs typeface="Calibri" panose="020F0502020204030204"/>
            </a:endParaRPr>
          </a:p>
          <a:p>
            <a:pPr marL="457200" lvl="0" indent="-457200">
              <a:lnSpc>
                <a:spcPct val="150000"/>
              </a:lnSpc>
              <a:spcBef>
                <a:spcPts val="0"/>
              </a:spcBef>
              <a:buFont typeface="Wingdings" panose="05000000000000000000" pitchFamily="2" charset="2"/>
              <a:buChar char="§"/>
              <a:defRPr/>
            </a:pPr>
            <a:r>
              <a:rPr lang="en-US">
                <a:ea typeface="+mn-lt"/>
                <a:cs typeface="Calibri" panose="020F0502020204030204"/>
              </a:rPr>
              <a:t>Best Practices and Recruiting Tips </a:t>
            </a:r>
          </a:p>
          <a:p>
            <a:pPr marL="457200" indent="-457200">
              <a:lnSpc>
                <a:spcPct val="150000"/>
              </a:lnSpc>
              <a:spcBef>
                <a:spcPts val="0"/>
              </a:spcBef>
              <a:buFont typeface="Wingdings" panose="05000000000000000000" pitchFamily="2" charset="2"/>
              <a:buChar char="§"/>
              <a:defRPr/>
            </a:pPr>
            <a:r>
              <a:rPr lang="en-US">
                <a:ea typeface="+mn-lt"/>
                <a:cs typeface="+mn-lt"/>
              </a:rPr>
              <a:t>Following Your Council’s Membership Plan</a:t>
            </a:r>
            <a:endParaRPr lang="en-US">
              <a:cs typeface="Calibri"/>
            </a:endParaRPr>
          </a:p>
          <a:p>
            <a:pPr marL="457200" indent="-457200">
              <a:lnSpc>
                <a:spcPct val="150000"/>
              </a:lnSpc>
              <a:spcBef>
                <a:spcPts val="0"/>
              </a:spcBef>
              <a:buFont typeface="Wingdings" panose="05000000000000000000" pitchFamily="2" charset="2"/>
              <a:buChar char="§"/>
              <a:defRPr/>
            </a:pPr>
            <a:r>
              <a:rPr lang="en-US">
                <a:ea typeface="+mn-lt"/>
                <a:cs typeface="+mn-lt"/>
              </a:rPr>
              <a:t>A Message from our National Commissioner</a:t>
            </a:r>
          </a:p>
          <a:p>
            <a:pPr marL="0" indent="0">
              <a:buNone/>
            </a:pPr>
            <a:endParaRPr lang="en-US"/>
          </a:p>
        </p:txBody>
      </p:sp>
    </p:spTree>
    <p:extLst>
      <p:ext uri="{BB962C8B-B14F-4D97-AF65-F5344CB8AC3E}">
        <p14:creationId xmlns:p14="http://schemas.microsoft.com/office/powerpoint/2010/main" val="1879765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31B98-0A93-7861-FF55-16B03E33EAE1}"/>
            </a:ext>
          </a:extLst>
        </p:cNvPr>
        <p:cNvGrpSpPr/>
        <p:nvPr/>
      </p:nvGrpSpPr>
      <p:grpSpPr>
        <a:xfrm>
          <a:off x="0" y="0"/>
          <a:ext cx="0" cy="0"/>
          <a:chOff x="0" y="0"/>
          <a:chExt cx="0" cy="0"/>
        </a:xfrm>
      </p:grpSpPr>
    </p:spTree>
    <p:extLst>
      <p:ext uri="{BB962C8B-B14F-4D97-AF65-F5344CB8AC3E}">
        <p14:creationId xmlns:p14="http://schemas.microsoft.com/office/powerpoint/2010/main" val="373239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9956EEB8-45AA-4C0D-36C6-18E4FCD5598B}"/>
              </a:ext>
            </a:extLst>
          </p:cNvPr>
          <p:cNvSpPr>
            <a:spLocks noGrp="1"/>
          </p:cNvSpPr>
          <p:nvPr>
            <p:ph type="subTitle" idx="1"/>
          </p:nvPr>
        </p:nvSpPr>
        <p:spPr/>
        <p:txBody>
          <a:bodyPr/>
          <a:lstStyle/>
          <a:p>
            <a:r>
              <a:rPr lang="en-US"/>
              <a:t>Safety moment</a:t>
            </a:r>
          </a:p>
        </p:txBody>
      </p:sp>
      <p:sp>
        <p:nvSpPr>
          <p:cNvPr id="5" name="Text Placeholder 4">
            <a:extLst>
              <a:ext uri="{FF2B5EF4-FFF2-40B4-BE49-F238E27FC236}">
                <a16:creationId xmlns:a16="http://schemas.microsoft.com/office/drawing/2014/main" id="{FDEDF8DF-6DA9-D200-5B05-65500EAD16AE}"/>
              </a:ext>
            </a:extLst>
          </p:cNvPr>
          <p:cNvSpPr>
            <a:spLocks noGrp="1"/>
          </p:cNvSpPr>
          <p:nvPr>
            <p:ph type="body" sz="quarter" idx="10"/>
          </p:nvPr>
        </p:nvSpPr>
        <p:spPr>
          <a:xfrm>
            <a:off x="1524000" y="2066372"/>
            <a:ext cx="9144000" cy="527304"/>
          </a:xfrm>
        </p:spPr>
        <p:txBody>
          <a:bodyPr/>
          <a:lstStyle/>
          <a:p>
            <a:r>
              <a:rPr lang="en-US"/>
              <a:t>Sean Magennis</a:t>
            </a:r>
          </a:p>
        </p:txBody>
      </p:sp>
      <p:sp>
        <p:nvSpPr>
          <p:cNvPr id="6" name="Text Placeholder 5">
            <a:extLst>
              <a:ext uri="{FF2B5EF4-FFF2-40B4-BE49-F238E27FC236}">
                <a16:creationId xmlns:a16="http://schemas.microsoft.com/office/drawing/2014/main" id="{499C4FA0-B8AB-3AD0-7320-2CB38D946D6F}"/>
              </a:ext>
            </a:extLst>
          </p:cNvPr>
          <p:cNvSpPr>
            <a:spLocks noGrp="1"/>
          </p:cNvSpPr>
          <p:nvPr>
            <p:ph type="body" sz="quarter" idx="11"/>
          </p:nvPr>
        </p:nvSpPr>
        <p:spPr>
          <a:xfrm>
            <a:off x="1524000" y="2791263"/>
            <a:ext cx="9144000" cy="527304"/>
          </a:xfrm>
        </p:spPr>
        <p:txBody>
          <a:bodyPr/>
          <a:lstStyle/>
          <a:p>
            <a:r>
              <a:rPr lang="en-US"/>
              <a:t>EVP, Membership Engagement</a:t>
            </a:r>
          </a:p>
        </p:txBody>
      </p:sp>
    </p:spTree>
    <p:extLst>
      <p:ext uri="{BB962C8B-B14F-4D97-AF65-F5344CB8AC3E}">
        <p14:creationId xmlns:p14="http://schemas.microsoft.com/office/powerpoint/2010/main" val="4175473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7680" y="274320"/>
            <a:ext cx="11247120" cy="457200"/>
          </a:xfrm>
          <a:prstGeom prst="rect">
            <a:avLst/>
          </a:prstGeom>
          <a:noFill/>
        </p:spPr>
        <p:txBody>
          <a:bodyPr wrap="none">
            <a:spAutoFit/>
          </a:bodyPr>
          <a:lstStyle/>
          <a:p>
            <a:pPr algn="ctr">
              <a:defRPr sz="2800" b="1"/>
            </a:pPr>
            <a:r>
              <a:t>SAFETY MOMENT</a:t>
            </a:r>
          </a:p>
        </p:txBody>
      </p:sp>
      <p:sp>
        <p:nvSpPr>
          <p:cNvPr id="3" name="TextBox 2"/>
          <p:cNvSpPr txBox="1"/>
          <p:nvPr/>
        </p:nvSpPr>
        <p:spPr>
          <a:xfrm>
            <a:off x="457200" y="731520"/>
            <a:ext cx="11247120" cy="457200"/>
          </a:xfrm>
          <a:prstGeom prst="rect">
            <a:avLst/>
          </a:prstGeom>
          <a:noFill/>
        </p:spPr>
        <p:txBody>
          <a:bodyPr wrap="none">
            <a:spAutoFit/>
          </a:bodyPr>
          <a:lstStyle/>
          <a:p>
            <a:pPr algn="ctr">
              <a:defRPr sz="2200" b="1"/>
            </a:pPr>
            <a:r>
              <a:t>Take Care of Yourself First — So We Can Serve Others Well</a:t>
            </a:r>
          </a:p>
        </p:txBody>
      </p:sp>
      <p:sp>
        <p:nvSpPr>
          <p:cNvPr id="4" name="Rounded Rectangle 3"/>
          <p:cNvSpPr/>
          <p:nvPr/>
        </p:nvSpPr>
        <p:spPr>
          <a:xfrm>
            <a:off x="548640" y="1463040"/>
            <a:ext cx="2011680" cy="1371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Sleep</a:t>
            </a:r>
          </a:p>
          <a:p>
            <a:pPr algn="ctr">
              <a:defRPr sz="1300"/>
            </a:pPr>
            <a:r>
              <a:t>Aim for 7–8 hours</a:t>
            </a:r>
            <a:br>
              <a:rPr/>
            </a:br>
            <a:r>
              <a:t>Fatigue affects judgment</a:t>
            </a:r>
          </a:p>
        </p:txBody>
      </p:sp>
      <p:sp>
        <p:nvSpPr>
          <p:cNvPr id="5" name="Rounded Rectangle 4"/>
          <p:cNvSpPr/>
          <p:nvPr/>
        </p:nvSpPr>
        <p:spPr>
          <a:xfrm>
            <a:off x="2788920" y="1463040"/>
            <a:ext cx="2011680" cy="1371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Hydrate</a:t>
            </a:r>
          </a:p>
          <a:p>
            <a:pPr algn="ctr">
              <a:defRPr sz="1300"/>
            </a:pPr>
            <a:r>
              <a:t>Drink water throughout the day</a:t>
            </a:r>
          </a:p>
        </p:txBody>
      </p:sp>
      <p:sp>
        <p:nvSpPr>
          <p:cNvPr id="6" name="Rounded Rectangle 5"/>
          <p:cNvSpPr/>
          <p:nvPr/>
        </p:nvSpPr>
        <p:spPr>
          <a:xfrm>
            <a:off x="5044440" y="1463040"/>
            <a:ext cx="2011680" cy="1371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Fuel</a:t>
            </a:r>
          </a:p>
          <a:p>
            <a:pPr algn="ctr">
              <a:defRPr sz="1300"/>
            </a:pPr>
            <a:r>
              <a:t>Eat regular meals</a:t>
            </a:r>
            <a:br/>
            <a:r>
              <a:t>Healthy snacks</a:t>
            </a:r>
          </a:p>
        </p:txBody>
      </p:sp>
      <p:sp>
        <p:nvSpPr>
          <p:cNvPr id="7" name="Rounded Rectangle 6"/>
          <p:cNvSpPr/>
          <p:nvPr/>
        </p:nvSpPr>
        <p:spPr>
          <a:xfrm>
            <a:off x="7299960" y="1463040"/>
            <a:ext cx="2011680" cy="1371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Drive Safely</a:t>
            </a:r>
          </a:p>
          <a:p>
            <a:pPr algn="ctr">
              <a:defRPr sz="1300"/>
            </a:pPr>
            <a:r>
              <a:t>No texting</a:t>
            </a:r>
            <a:br/>
            <a:r>
              <a:t>Allow extra time</a:t>
            </a:r>
          </a:p>
        </p:txBody>
      </p:sp>
      <p:sp>
        <p:nvSpPr>
          <p:cNvPr id="8" name="Rounded Rectangle 7"/>
          <p:cNvSpPr/>
          <p:nvPr/>
        </p:nvSpPr>
        <p:spPr>
          <a:xfrm>
            <a:off x="9631680" y="1463040"/>
            <a:ext cx="2011680" cy="1371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Weather</a:t>
            </a:r>
          </a:p>
          <a:p>
            <a:pPr algn="ctr">
              <a:defRPr sz="1300"/>
            </a:pPr>
            <a:r>
              <a:t>Dress for conditions</a:t>
            </a:r>
            <a:br/>
            <a:r>
              <a:t>Use sunscreen</a:t>
            </a:r>
          </a:p>
        </p:txBody>
      </p:sp>
      <p:sp>
        <p:nvSpPr>
          <p:cNvPr id="9" name="Rounded Rectangle 8"/>
          <p:cNvSpPr/>
          <p:nvPr/>
        </p:nvSpPr>
        <p:spPr>
          <a:xfrm>
            <a:off x="1783080" y="3429000"/>
            <a:ext cx="2011680" cy="1371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Teamwork</a:t>
            </a:r>
          </a:p>
          <a:p>
            <a:pPr algn="ctr">
              <a:defRPr sz="1300"/>
            </a:pPr>
            <a:r>
              <a:t>Check in with teammates</a:t>
            </a:r>
            <a:br/>
            <a:r>
              <a:t>Ask for help</a:t>
            </a:r>
          </a:p>
        </p:txBody>
      </p:sp>
      <p:sp>
        <p:nvSpPr>
          <p:cNvPr id="10" name="Rounded Rectangle 9"/>
          <p:cNvSpPr/>
          <p:nvPr/>
        </p:nvSpPr>
        <p:spPr>
          <a:xfrm>
            <a:off x="8459470" y="3429000"/>
            <a:ext cx="2011680" cy="1371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Breaks</a:t>
            </a:r>
          </a:p>
          <a:p>
            <a:pPr algn="ctr">
              <a:defRPr sz="1300"/>
            </a:pPr>
            <a:r>
              <a:t>Take short breaks</a:t>
            </a:r>
            <a:br>
              <a:rPr/>
            </a:br>
            <a:r>
              <a:t>Know your limits</a:t>
            </a:r>
          </a:p>
        </p:txBody>
      </p:sp>
      <p:sp>
        <p:nvSpPr>
          <p:cNvPr id="11" name="TextBox 10"/>
          <p:cNvSpPr txBox="1"/>
          <p:nvPr/>
        </p:nvSpPr>
        <p:spPr>
          <a:xfrm>
            <a:off x="762000" y="5130800"/>
            <a:ext cx="10698480" cy="731520"/>
          </a:xfrm>
          <a:prstGeom prst="rect">
            <a:avLst/>
          </a:prstGeom>
          <a:noFill/>
        </p:spPr>
        <p:txBody>
          <a:bodyPr wrap="none">
            <a:spAutoFit/>
          </a:bodyPr>
          <a:lstStyle/>
          <a:p>
            <a:pPr algn="ctr">
              <a:defRPr sz="1800" b="1"/>
            </a:pPr>
            <a:r>
              <a:t>“Our most important asset isn't our marketing, our flyers, or our events.</a:t>
            </a:r>
            <a:br>
              <a:rPr/>
            </a:br>
            <a:r>
              <a:t>It's our people. Let's make sure every volunteer and professional gets home safely each day.”</a:t>
            </a:r>
          </a:p>
        </p:txBody>
      </p:sp>
      <p:pic>
        <p:nvPicPr>
          <p:cNvPr id="15" name="Picture 14" descr="A collage of people in a building">
            <a:extLst>
              <a:ext uri="{FF2B5EF4-FFF2-40B4-BE49-F238E27FC236}">
                <a16:creationId xmlns:a16="http://schemas.microsoft.com/office/drawing/2014/main" id="{5C875823-FAB5-4281-2A51-CB815B971CE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68240" y="2895601"/>
            <a:ext cx="2255519" cy="225551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0056E-CD56-B415-0501-20DC47AAD06A}"/>
            </a:ext>
          </a:extLst>
        </p:cNvPr>
        <p:cNvGrpSpPr/>
        <p:nvPr/>
      </p:nvGrpSpPr>
      <p:grpSpPr>
        <a:xfrm>
          <a:off x="0" y="0"/>
          <a:ext cx="0" cy="0"/>
          <a:chOff x="0" y="0"/>
          <a:chExt cx="0" cy="0"/>
        </a:xfrm>
      </p:grpSpPr>
    </p:spTree>
    <p:extLst>
      <p:ext uri="{BB962C8B-B14F-4D97-AF65-F5344CB8AC3E}">
        <p14:creationId xmlns:p14="http://schemas.microsoft.com/office/powerpoint/2010/main" val="459377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7665D-28A3-FDC0-5040-A9BA13683D3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DBF1AC2-B36A-EEF9-24CE-069E87D07C5D}"/>
              </a:ext>
            </a:extLst>
          </p:cNvPr>
          <p:cNvSpPr>
            <a:spLocks noGrp="1"/>
          </p:cNvSpPr>
          <p:nvPr>
            <p:ph type="body" sz="quarter" idx="10"/>
          </p:nvPr>
        </p:nvSpPr>
        <p:spPr>
          <a:xfrm>
            <a:off x="1524000" y="2227154"/>
            <a:ext cx="9144000" cy="527304"/>
          </a:xfrm>
        </p:spPr>
        <p:txBody>
          <a:bodyPr/>
          <a:lstStyle/>
          <a:p>
            <a:r>
              <a:rPr lang="en-US"/>
              <a:t>Ken Gordon</a:t>
            </a:r>
          </a:p>
        </p:txBody>
      </p:sp>
      <p:sp>
        <p:nvSpPr>
          <p:cNvPr id="6" name="Text Placeholder 5">
            <a:extLst>
              <a:ext uri="{FF2B5EF4-FFF2-40B4-BE49-F238E27FC236}">
                <a16:creationId xmlns:a16="http://schemas.microsoft.com/office/drawing/2014/main" id="{B369F595-D610-CA44-ACD7-61108AF42B76}"/>
              </a:ext>
            </a:extLst>
          </p:cNvPr>
          <p:cNvSpPr>
            <a:spLocks noGrp="1"/>
          </p:cNvSpPr>
          <p:nvPr>
            <p:ph type="body" sz="quarter" idx="11"/>
          </p:nvPr>
        </p:nvSpPr>
        <p:spPr>
          <a:xfrm>
            <a:off x="1524000" y="2901696"/>
            <a:ext cx="9144000" cy="527304"/>
          </a:xfrm>
        </p:spPr>
        <p:txBody>
          <a:bodyPr/>
          <a:lstStyle/>
          <a:p>
            <a:r>
              <a:rPr lang="en-US"/>
              <a:t>Chair, National Membership Engagement Committee</a:t>
            </a:r>
          </a:p>
        </p:txBody>
      </p:sp>
      <p:sp>
        <p:nvSpPr>
          <p:cNvPr id="3" name="Subtitle 2">
            <a:extLst>
              <a:ext uri="{FF2B5EF4-FFF2-40B4-BE49-F238E27FC236}">
                <a16:creationId xmlns:a16="http://schemas.microsoft.com/office/drawing/2014/main" id="{A222D15B-D54E-D218-432B-AB394AD31A94}"/>
              </a:ext>
            </a:extLst>
          </p:cNvPr>
          <p:cNvSpPr>
            <a:spLocks noGrp="1"/>
          </p:cNvSpPr>
          <p:nvPr>
            <p:ph type="subTitle" idx="1"/>
          </p:nvPr>
        </p:nvSpPr>
        <p:spPr>
          <a:xfrm>
            <a:off x="1524000" y="576223"/>
            <a:ext cx="9144000" cy="1371449"/>
          </a:xfrm>
        </p:spPr>
        <p:txBody>
          <a:bodyPr/>
          <a:lstStyle/>
          <a:p>
            <a:pPr>
              <a:lnSpc>
                <a:spcPts val="5200"/>
              </a:lnSpc>
              <a:spcBef>
                <a:spcPts val="0"/>
              </a:spcBef>
            </a:pPr>
            <a:r>
              <a:rPr lang="en-US" sz="4400"/>
              <a:t>Our collective objective</a:t>
            </a:r>
          </a:p>
          <a:p>
            <a:pPr>
              <a:lnSpc>
                <a:spcPts val="5200"/>
              </a:lnSpc>
              <a:spcBef>
                <a:spcPts val="0"/>
              </a:spcBef>
            </a:pPr>
            <a:r>
              <a:rPr lang="en-US" sz="2400"/>
              <a:t>228 Councils, 35,403 units, One Brand, One Movement!</a:t>
            </a:r>
          </a:p>
        </p:txBody>
      </p:sp>
    </p:spTree>
    <p:extLst>
      <p:ext uri="{BB962C8B-B14F-4D97-AF65-F5344CB8AC3E}">
        <p14:creationId xmlns:p14="http://schemas.microsoft.com/office/powerpoint/2010/main" val="2899476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1EBD00-8571-9BD9-2CAC-0137D01140E2}"/>
              </a:ext>
            </a:extLst>
          </p:cNvPr>
          <p:cNvSpPr>
            <a:spLocks noGrp="1"/>
          </p:cNvSpPr>
          <p:nvPr>
            <p:ph type="title"/>
          </p:nvPr>
        </p:nvSpPr>
        <p:spPr>
          <a:xfrm>
            <a:off x="321980" y="2712920"/>
            <a:ext cx="6396320" cy="2375066"/>
          </a:xfrm>
        </p:spPr>
        <p:txBody>
          <a:bodyPr wrap="square" anchor="b">
            <a:noAutofit/>
          </a:bodyPr>
          <a:lstStyle/>
          <a:p>
            <a:pPr algn="ctr">
              <a:lnSpc>
                <a:spcPct val="90000"/>
              </a:lnSpc>
            </a:pPr>
            <a:r>
              <a:rPr lang="en-US" sz="4400" b="1">
                <a:solidFill>
                  <a:srgbClr val="136AA5"/>
                </a:solidFill>
                <a:latin typeface="Franklin Gothic Book" panose="020B0503020102020204" pitchFamily="34" charset="0"/>
                <a:cs typeface="Gill Sans"/>
              </a:rPr>
              <a:t>Scouting America </a:t>
            </a:r>
            <a:br>
              <a:rPr lang="en-US" sz="4400" b="1">
                <a:solidFill>
                  <a:srgbClr val="136AA5"/>
                </a:solidFill>
                <a:latin typeface="Franklin Gothic Book" panose="020B0503020102020204" pitchFamily="34" charset="0"/>
                <a:cs typeface="Gill Sans" panose="020B0502020104020203" pitchFamily="34" charset="-79"/>
              </a:rPr>
            </a:br>
            <a:r>
              <a:rPr lang="en-US" sz="2400" b="1">
                <a:solidFill>
                  <a:srgbClr val="136AA5"/>
                </a:solidFill>
                <a:latin typeface="Franklin Gothic Book" panose="020B0503020102020204" pitchFamily="34" charset="0"/>
                <a:cs typeface="Gill Sans" panose="020B0502020104020203" pitchFamily="34" charset="-79"/>
              </a:rPr>
              <a:t>Our Collective New Youth Objective</a:t>
            </a:r>
            <a:br>
              <a:rPr lang="en-US" sz="4400">
                <a:solidFill>
                  <a:srgbClr val="136AA5"/>
                </a:solidFill>
                <a:latin typeface="Gill Sans" panose="020B0502020104020203" pitchFamily="34" charset="-79"/>
                <a:cs typeface="Gill Sans" panose="020B0502020104020203" pitchFamily="34" charset="-79"/>
              </a:rPr>
            </a:br>
            <a:r>
              <a:rPr lang="en-US" sz="8000">
                <a:solidFill>
                  <a:srgbClr val="002060"/>
                </a:solidFill>
                <a:effectLst>
                  <a:outerShdw blurRad="38100" dist="38100" dir="2700000" algn="tl">
                    <a:srgbClr val="000000">
                      <a:alpha val="43137"/>
                    </a:srgbClr>
                  </a:outerShdw>
                </a:effectLst>
                <a:latin typeface="Franklin Gothic Book" panose="020B0503020102020204" pitchFamily="34" charset="0"/>
                <a:cs typeface="Gill Sans"/>
              </a:rPr>
              <a:t>284,000</a:t>
            </a:r>
            <a:endParaRPr lang="en-US" sz="6600">
              <a:solidFill>
                <a:srgbClr val="002060"/>
              </a:solidFill>
              <a:effectLst>
                <a:outerShdw blurRad="38100" dist="38100" dir="2700000" algn="tl">
                  <a:srgbClr val="000000">
                    <a:alpha val="43137"/>
                  </a:srgbClr>
                </a:outerShdw>
              </a:effectLst>
              <a:latin typeface="Franklin Gothic Book" panose="020B0503020102020204" pitchFamily="34" charset="0"/>
              <a:cs typeface="Gill Sans"/>
            </a:endParaRPr>
          </a:p>
        </p:txBody>
      </p:sp>
      <p:graphicFrame>
        <p:nvGraphicFramePr>
          <p:cNvPr id="8" name="Chart 7">
            <a:extLst>
              <a:ext uri="{FF2B5EF4-FFF2-40B4-BE49-F238E27FC236}">
                <a16:creationId xmlns:a16="http://schemas.microsoft.com/office/drawing/2014/main" id="{5F77143E-103D-34FB-D009-52DE00986A08}"/>
              </a:ext>
            </a:extLst>
          </p:cNvPr>
          <p:cNvGraphicFramePr>
            <a:graphicFrameLocks/>
          </p:cNvGraphicFramePr>
          <p:nvPr>
            <p:extLst>
              <p:ext uri="{D42A27DB-BD31-4B8C-83A1-F6EECF244321}">
                <p14:modId xmlns:p14="http://schemas.microsoft.com/office/powerpoint/2010/main" val="2780164263"/>
              </p:ext>
            </p:extLst>
          </p:nvPr>
        </p:nvGraphicFramePr>
        <p:xfrm>
          <a:off x="6829297" y="544336"/>
          <a:ext cx="4398079" cy="495889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8ECC9A4A-7D70-5F77-DF56-A0954277B77E}"/>
              </a:ext>
            </a:extLst>
          </p:cNvPr>
          <p:cNvSpPr txBox="1"/>
          <p:nvPr/>
        </p:nvSpPr>
        <p:spPr>
          <a:xfrm>
            <a:off x="5639375" y="1017111"/>
            <a:ext cx="2379844" cy="276999"/>
          </a:xfrm>
          <a:prstGeom prst="rect">
            <a:avLst/>
          </a:prstGeom>
          <a:solidFill>
            <a:srgbClr val="FCD616"/>
          </a:solidFill>
          <a:ln w="3175">
            <a:solidFill>
              <a:schemeClr val="tx1"/>
            </a:solidFill>
          </a:ln>
        </p:spPr>
        <p:txBody>
          <a:bodyPr wrap="square" rtlCol="0">
            <a:spAutoFit/>
          </a:bodyPr>
          <a:lstStyle/>
          <a:p>
            <a:r>
              <a:rPr lang="en-US" sz="1200" b="1">
                <a:solidFill>
                  <a:srgbClr val="094F92"/>
                </a:solidFill>
                <a:latin typeface="Franklin Gothic Book" panose="020B0503020102020204" pitchFamily="34" charset="0"/>
              </a:rPr>
              <a:t>260,723 New Youth in 2025</a:t>
            </a:r>
          </a:p>
        </p:txBody>
      </p:sp>
      <p:pic>
        <p:nvPicPr>
          <p:cNvPr id="7" name="Picture 6" descr="A blue and white eagle with a shield and stars&#10;&#10;Description automatically generated">
            <a:extLst>
              <a:ext uri="{FF2B5EF4-FFF2-40B4-BE49-F238E27FC236}">
                <a16:creationId xmlns:a16="http://schemas.microsoft.com/office/drawing/2014/main" id="{B93BE7C7-369A-7259-813C-A82F4376EC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30629" y="378478"/>
            <a:ext cx="1779022" cy="2009909"/>
          </a:xfrm>
          <a:prstGeom prst="rect">
            <a:avLst/>
          </a:prstGeom>
        </p:spPr>
      </p:pic>
      <p:sp>
        <p:nvSpPr>
          <p:cNvPr id="6" name="Title 3">
            <a:extLst>
              <a:ext uri="{FF2B5EF4-FFF2-40B4-BE49-F238E27FC236}">
                <a16:creationId xmlns:a16="http://schemas.microsoft.com/office/drawing/2014/main" id="{A9995DBC-7FEB-C5D2-D214-BF56DCC00DDA}"/>
              </a:ext>
            </a:extLst>
          </p:cNvPr>
          <p:cNvSpPr txBox="1">
            <a:spLocks/>
          </p:cNvSpPr>
          <p:nvPr/>
        </p:nvSpPr>
        <p:spPr>
          <a:xfrm>
            <a:off x="2533882" y="5151501"/>
            <a:ext cx="2331966" cy="414780"/>
          </a:xfrm>
          <a:prstGeom prst="rect">
            <a:avLst/>
          </a:prstGeom>
        </p:spPr>
        <p:txBody>
          <a:bodyPr vert="horz" wrap="square" lIns="91440" tIns="45720" rIns="91440" bIns="45720" rtlCol="0" anchor="b">
            <a:noAutofit/>
          </a:bodyPr>
          <a:lstStyle>
            <a:lvl1pPr algn="l" defTabSz="914400" rtl="0" eaLnBrk="1" latinLnBrk="0" hangingPunct="1">
              <a:lnSpc>
                <a:spcPct val="90000"/>
              </a:lnSpc>
              <a:spcBef>
                <a:spcPct val="0"/>
              </a:spcBef>
              <a:buNone/>
              <a:defRPr sz="3200" u="none" kern="1200">
                <a:solidFill>
                  <a:srgbClr val="094F92"/>
                </a:solidFill>
                <a:latin typeface="Flood Std" panose="03090602040405060206" pitchFamily="66" charset="0"/>
                <a:ea typeface="Ebrima" panose="02000000000000000000" pitchFamily="2" charset="0"/>
                <a:cs typeface="Ebrima" panose="02000000000000000000" pitchFamily="2" charset="0"/>
              </a:defRPr>
            </a:lvl1pPr>
          </a:lstStyle>
          <a:p>
            <a:pPr algn="ctr"/>
            <a:r>
              <a:rPr lang="en-US" sz="2400" b="1">
                <a:solidFill>
                  <a:srgbClr val="136AA5"/>
                </a:solidFill>
                <a:latin typeface="Franklin Gothic Book" panose="020B0503020102020204" pitchFamily="34" charset="0"/>
                <a:cs typeface="Gill Sans"/>
              </a:rPr>
              <a:t>223,190 To Go</a:t>
            </a:r>
          </a:p>
        </p:txBody>
      </p:sp>
      <p:sp>
        <p:nvSpPr>
          <p:cNvPr id="9" name="TextBox 8">
            <a:extLst>
              <a:ext uri="{FF2B5EF4-FFF2-40B4-BE49-F238E27FC236}">
                <a16:creationId xmlns:a16="http://schemas.microsoft.com/office/drawing/2014/main" id="{59986915-B5B7-0874-84E8-6AC6552691D0}"/>
              </a:ext>
            </a:extLst>
          </p:cNvPr>
          <p:cNvSpPr txBox="1"/>
          <p:nvPr/>
        </p:nvSpPr>
        <p:spPr>
          <a:xfrm>
            <a:off x="1494468" y="6459357"/>
            <a:ext cx="5527152"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bg1"/>
                </a:solidFill>
                <a:effectLst/>
                <a:uLnTx/>
                <a:uFillTx/>
                <a:latin typeface="Calibri" panose="020F0502020204030204"/>
                <a:ea typeface="+mn-ea"/>
                <a:cs typeface="+mn-cs"/>
              </a:rPr>
              <a:t>Updated </a:t>
            </a:r>
            <a:r>
              <a:rPr lang="en-US" sz="1400">
                <a:solidFill>
                  <a:schemeClr val="bg1"/>
                </a:solidFill>
                <a:latin typeface="Calibri" panose="020F0502020204030204"/>
              </a:rPr>
              <a:t>July 15, 2026– Council Membership Tools</a:t>
            </a:r>
            <a:endParaRPr lang="en-US" sz="1400" b="0" i="0" u="none" strike="noStrike" kern="1200" cap="none" spc="0" normalizeH="0" baseline="0" noProof="0">
              <a:ln>
                <a:noFill/>
              </a:ln>
              <a:solidFill>
                <a:schemeClr val="bg1"/>
              </a:solidFill>
              <a:effectLst/>
              <a:uLnTx/>
              <a:uFillTx/>
              <a:latin typeface="Calibri" panose="020F0502020204030204"/>
              <a:cs typeface="Calibri"/>
            </a:endParaRPr>
          </a:p>
        </p:txBody>
      </p:sp>
      <p:sp>
        <p:nvSpPr>
          <p:cNvPr id="3" name="Title 3">
            <a:extLst>
              <a:ext uri="{FF2B5EF4-FFF2-40B4-BE49-F238E27FC236}">
                <a16:creationId xmlns:a16="http://schemas.microsoft.com/office/drawing/2014/main" id="{9B0D6E29-CADF-5870-F918-2948B4440713}"/>
              </a:ext>
            </a:extLst>
          </p:cNvPr>
          <p:cNvSpPr txBox="1">
            <a:spLocks/>
          </p:cNvSpPr>
          <p:nvPr/>
        </p:nvSpPr>
        <p:spPr>
          <a:xfrm>
            <a:off x="647227" y="5772456"/>
            <a:ext cx="6105276" cy="354630"/>
          </a:xfrm>
          <a:prstGeom prst="rect">
            <a:avLst/>
          </a:prstGeom>
          <a:solidFill>
            <a:schemeClr val="accent6">
              <a:lumMod val="20000"/>
              <a:lumOff val="80000"/>
            </a:schemeClr>
          </a:solidFill>
        </p:spPr>
        <p:txBody>
          <a:bodyPr vert="horz" wrap="square" lIns="91440" tIns="45720" rIns="91440" bIns="45720" rtlCol="0" anchor="b">
            <a:noAutofit/>
          </a:bodyPr>
          <a:lstStyle>
            <a:lvl1pPr algn="l" defTabSz="914400" rtl="0" eaLnBrk="1" latinLnBrk="0" hangingPunct="1">
              <a:lnSpc>
                <a:spcPct val="90000"/>
              </a:lnSpc>
              <a:spcBef>
                <a:spcPct val="0"/>
              </a:spcBef>
              <a:buNone/>
              <a:defRPr sz="3200" u="none" kern="1200">
                <a:solidFill>
                  <a:srgbClr val="094F92"/>
                </a:solidFill>
                <a:latin typeface="Flood Std" panose="03090602040405060206" pitchFamily="66" charset="0"/>
                <a:ea typeface="Ebrima" panose="02000000000000000000" pitchFamily="2" charset="0"/>
                <a:cs typeface="Ebrima" panose="02000000000000000000" pitchFamily="2" charset="0"/>
              </a:defRPr>
            </a:lvl1pPr>
          </a:lstStyle>
          <a:p>
            <a:pPr algn="ctr"/>
            <a:r>
              <a:rPr lang="en-US" sz="1600" b="1">
                <a:solidFill>
                  <a:srgbClr val="002060"/>
                </a:solidFill>
                <a:latin typeface="Franklin Gothic Book" panose="020B0503020102020204" pitchFamily="34" charset="0"/>
                <a:cs typeface="Gill Sans"/>
              </a:rPr>
              <a:t>Councils submitted new youth forecast for 2026 totaling – 287,284</a:t>
            </a:r>
          </a:p>
        </p:txBody>
      </p:sp>
    </p:spTree>
    <p:extLst>
      <p:ext uri="{BB962C8B-B14F-4D97-AF65-F5344CB8AC3E}">
        <p14:creationId xmlns:p14="http://schemas.microsoft.com/office/powerpoint/2010/main" val="1630479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E9230-B92D-894E-6012-8BE45EC94FF4}"/>
            </a:ext>
          </a:extLst>
        </p:cNvPr>
        <p:cNvGrpSpPr/>
        <p:nvPr/>
      </p:nvGrpSpPr>
      <p:grpSpPr>
        <a:xfrm>
          <a:off x="0" y="0"/>
          <a:ext cx="0" cy="0"/>
          <a:chOff x="0" y="0"/>
          <a:chExt cx="0" cy="0"/>
        </a:xfrm>
      </p:grpSpPr>
    </p:spTree>
    <p:extLst>
      <p:ext uri="{BB962C8B-B14F-4D97-AF65-F5344CB8AC3E}">
        <p14:creationId xmlns:p14="http://schemas.microsoft.com/office/powerpoint/2010/main" val="2687242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14FDC-70E2-637E-668B-D94FDB5F53D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B3D9F8B-BDAF-DAB9-0525-0831DCC85DB6}"/>
              </a:ext>
            </a:extLst>
          </p:cNvPr>
          <p:cNvSpPr>
            <a:spLocks noGrp="1"/>
          </p:cNvSpPr>
          <p:nvPr>
            <p:ph type="body" sz="quarter" idx="10"/>
          </p:nvPr>
        </p:nvSpPr>
        <p:spPr/>
        <p:txBody>
          <a:bodyPr/>
          <a:lstStyle/>
          <a:p>
            <a:r>
              <a:rPr lang="en-US"/>
              <a:t>Ricky Mason</a:t>
            </a:r>
          </a:p>
        </p:txBody>
      </p:sp>
      <p:sp>
        <p:nvSpPr>
          <p:cNvPr id="6" name="Text Placeholder 5">
            <a:extLst>
              <a:ext uri="{FF2B5EF4-FFF2-40B4-BE49-F238E27FC236}">
                <a16:creationId xmlns:a16="http://schemas.microsoft.com/office/drawing/2014/main" id="{36F6270F-BF93-4573-3C0C-C3A7807DF093}"/>
              </a:ext>
            </a:extLst>
          </p:cNvPr>
          <p:cNvSpPr>
            <a:spLocks noGrp="1"/>
          </p:cNvSpPr>
          <p:nvPr>
            <p:ph type="body" sz="quarter" idx="11"/>
          </p:nvPr>
        </p:nvSpPr>
        <p:spPr>
          <a:xfrm>
            <a:off x="1524000" y="2783324"/>
            <a:ext cx="9144000" cy="527304"/>
          </a:xfrm>
        </p:spPr>
        <p:txBody>
          <a:bodyPr/>
          <a:lstStyle/>
          <a:p>
            <a:r>
              <a:rPr lang="en-US"/>
              <a:t>National Chair, Scouting America</a:t>
            </a:r>
          </a:p>
        </p:txBody>
      </p:sp>
      <p:sp>
        <p:nvSpPr>
          <p:cNvPr id="4" name="Subtitle 3">
            <a:extLst>
              <a:ext uri="{FF2B5EF4-FFF2-40B4-BE49-F238E27FC236}">
                <a16:creationId xmlns:a16="http://schemas.microsoft.com/office/drawing/2014/main" id="{DA79F69A-0DFF-47A8-1EEE-793D2AB4B7E1}"/>
              </a:ext>
            </a:extLst>
          </p:cNvPr>
          <p:cNvSpPr>
            <a:spLocks noGrp="1"/>
          </p:cNvSpPr>
          <p:nvPr>
            <p:ph type="subTitle" idx="1"/>
          </p:nvPr>
        </p:nvSpPr>
        <p:spPr>
          <a:xfrm>
            <a:off x="1524000" y="577644"/>
            <a:ext cx="9144000" cy="784455"/>
          </a:xfrm>
        </p:spPr>
        <p:txBody>
          <a:bodyPr/>
          <a:lstStyle/>
          <a:p>
            <a:r>
              <a:rPr lang="en-US" sz="5400"/>
              <a:t>A message from the chair</a:t>
            </a:r>
          </a:p>
          <a:p>
            <a:endParaRPr lang="en-US"/>
          </a:p>
        </p:txBody>
      </p:sp>
    </p:spTree>
    <p:extLst>
      <p:ext uri="{BB962C8B-B14F-4D97-AF65-F5344CB8AC3E}">
        <p14:creationId xmlns:p14="http://schemas.microsoft.com/office/powerpoint/2010/main" val="957307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E5A8E-7C91-A9F4-1828-9140DB0C9483}"/>
            </a:ext>
          </a:extLst>
        </p:cNvPr>
        <p:cNvGrpSpPr/>
        <p:nvPr/>
      </p:nvGrpSpPr>
      <p:grpSpPr>
        <a:xfrm>
          <a:off x="0" y="0"/>
          <a:ext cx="0" cy="0"/>
          <a:chOff x="0" y="0"/>
          <a:chExt cx="0" cy="0"/>
        </a:xfrm>
      </p:grpSpPr>
    </p:spTree>
    <p:extLst>
      <p:ext uri="{BB962C8B-B14F-4D97-AF65-F5344CB8AC3E}">
        <p14:creationId xmlns:p14="http://schemas.microsoft.com/office/powerpoint/2010/main" val="59100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D06AD-C7C9-3F4A-20A8-A253A9CDFDB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DCB6857-FEFF-B0A8-FFBC-9AD755619F22}"/>
              </a:ext>
            </a:extLst>
          </p:cNvPr>
          <p:cNvSpPr>
            <a:spLocks noGrp="1"/>
          </p:cNvSpPr>
          <p:nvPr>
            <p:ph type="body" sz="quarter" idx="10"/>
          </p:nvPr>
        </p:nvSpPr>
        <p:spPr/>
        <p:txBody>
          <a:bodyPr/>
          <a:lstStyle/>
          <a:p>
            <a:r>
              <a:rPr lang="en-US"/>
              <a:t>Roger Krone</a:t>
            </a:r>
          </a:p>
        </p:txBody>
      </p:sp>
      <p:sp>
        <p:nvSpPr>
          <p:cNvPr id="7" name="Subtitle 1">
            <a:extLst>
              <a:ext uri="{FF2B5EF4-FFF2-40B4-BE49-F238E27FC236}">
                <a16:creationId xmlns:a16="http://schemas.microsoft.com/office/drawing/2014/main" id="{E2EA835D-FD70-AB14-7B30-B406DC5E7E47}"/>
              </a:ext>
            </a:extLst>
          </p:cNvPr>
          <p:cNvSpPr>
            <a:spLocks noGrp="1"/>
          </p:cNvSpPr>
          <p:nvPr>
            <p:ph type="subTitle" idx="1"/>
          </p:nvPr>
        </p:nvSpPr>
        <p:spPr>
          <a:xfrm>
            <a:off x="1524000" y="535654"/>
            <a:ext cx="9144000" cy="1350296"/>
          </a:xfrm>
        </p:spPr>
        <p:txBody>
          <a:bodyPr/>
          <a:lstStyle/>
          <a:p>
            <a:pPr>
              <a:lnSpc>
                <a:spcPts val="5200"/>
              </a:lnSpc>
            </a:pPr>
            <a:r>
              <a:rPr lang="en-US" sz="5400"/>
              <a:t>A message from the chief scout executive</a:t>
            </a:r>
          </a:p>
        </p:txBody>
      </p:sp>
      <p:sp>
        <p:nvSpPr>
          <p:cNvPr id="9" name="Text Placeholder 8">
            <a:extLst>
              <a:ext uri="{FF2B5EF4-FFF2-40B4-BE49-F238E27FC236}">
                <a16:creationId xmlns:a16="http://schemas.microsoft.com/office/drawing/2014/main" id="{E71ED511-355E-A8BC-2FAA-733F4E7F2E4F}"/>
              </a:ext>
            </a:extLst>
          </p:cNvPr>
          <p:cNvSpPr>
            <a:spLocks noGrp="1"/>
          </p:cNvSpPr>
          <p:nvPr>
            <p:ph type="body" sz="quarter" idx="11"/>
          </p:nvPr>
        </p:nvSpPr>
        <p:spPr>
          <a:xfrm>
            <a:off x="1524000" y="2746813"/>
            <a:ext cx="9144000" cy="527304"/>
          </a:xfrm>
        </p:spPr>
        <p:txBody>
          <a:bodyPr/>
          <a:lstStyle/>
          <a:p>
            <a:r>
              <a:rPr lang="en-US"/>
              <a:t>CSE, President and CEO, Scouting America</a:t>
            </a:r>
          </a:p>
          <a:p>
            <a:endParaRPr lang="en-US"/>
          </a:p>
        </p:txBody>
      </p:sp>
    </p:spTree>
    <p:extLst>
      <p:ext uri="{BB962C8B-B14F-4D97-AF65-F5344CB8AC3E}">
        <p14:creationId xmlns:p14="http://schemas.microsoft.com/office/powerpoint/2010/main" val="1282987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90398-1D97-2918-BAE9-1D0DCAFDC23C}"/>
            </a:ext>
          </a:extLst>
        </p:cNvPr>
        <p:cNvGrpSpPr/>
        <p:nvPr/>
      </p:nvGrpSpPr>
      <p:grpSpPr>
        <a:xfrm>
          <a:off x="0" y="0"/>
          <a:ext cx="0" cy="0"/>
          <a:chOff x="0" y="0"/>
          <a:chExt cx="0" cy="0"/>
        </a:xfrm>
      </p:grpSpPr>
    </p:spTree>
    <p:extLst>
      <p:ext uri="{BB962C8B-B14F-4D97-AF65-F5344CB8AC3E}">
        <p14:creationId xmlns:p14="http://schemas.microsoft.com/office/powerpoint/2010/main" val="2991084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E2137-38F0-8CFA-0EB4-85075F7CEF80}"/>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03A5344A-3910-D53D-FFFD-4F405286D57A}"/>
              </a:ext>
            </a:extLst>
          </p:cNvPr>
          <p:cNvSpPr>
            <a:spLocks noGrp="1"/>
          </p:cNvSpPr>
          <p:nvPr>
            <p:ph type="body" sz="quarter" idx="11"/>
          </p:nvPr>
        </p:nvSpPr>
        <p:spPr>
          <a:xfrm>
            <a:off x="1524000" y="2746813"/>
            <a:ext cx="9144000" cy="527304"/>
          </a:xfrm>
        </p:spPr>
        <p:txBody>
          <a:bodyPr/>
          <a:lstStyle/>
          <a:p>
            <a:r>
              <a:rPr lang="en-US"/>
              <a:t>SVP and Chief Marketing Officer, Scouting America</a:t>
            </a:r>
          </a:p>
        </p:txBody>
      </p:sp>
      <p:sp>
        <p:nvSpPr>
          <p:cNvPr id="4" name="Subtitle 5">
            <a:extLst>
              <a:ext uri="{FF2B5EF4-FFF2-40B4-BE49-F238E27FC236}">
                <a16:creationId xmlns:a16="http://schemas.microsoft.com/office/drawing/2014/main" id="{A69AFD09-4F80-641A-69A0-AACDE375826D}"/>
              </a:ext>
            </a:extLst>
          </p:cNvPr>
          <p:cNvSpPr>
            <a:spLocks noGrp="1"/>
          </p:cNvSpPr>
          <p:nvPr>
            <p:ph type="subTitle" idx="1"/>
          </p:nvPr>
        </p:nvSpPr>
        <p:spPr>
          <a:xfrm>
            <a:off x="1136650" y="860722"/>
            <a:ext cx="9918700" cy="862013"/>
          </a:xfrm>
        </p:spPr>
        <p:txBody>
          <a:bodyPr/>
          <a:lstStyle/>
          <a:p>
            <a:r>
              <a:rPr lang="en-US"/>
              <a:t>Scouting America Brand</a:t>
            </a:r>
          </a:p>
        </p:txBody>
      </p:sp>
      <p:sp>
        <p:nvSpPr>
          <p:cNvPr id="10" name="Text Placeholder 9">
            <a:extLst>
              <a:ext uri="{FF2B5EF4-FFF2-40B4-BE49-F238E27FC236}">
                <a16:creationId xmlns:a16="http://schemas.microsoft.com/office/drawing/2014/main" id="{3BA7B66C-530E-A73A-6B3A-1CD69745E2F3}"/>
              </a:ext>
            </a:extLst>
          </p:cNvPr>
          <p:cNvSpPr>
            <a:spLocks noGrp="1"/>
          </p:cNvSpPr>
          <p:nvPr>
            <p:ph type="body" sz="quarter" idx="10"/>
          </p:nvPr>
        </p:nvSpPr>
        <p:spPr>
          <a:xfrm>
            <a:off x="1524000" y="1907622"/>
            <a:ext cx="9144000" cy="527304"/>
          </a:xfrm>
        </p:spPr>
        <p:txBody>
          <a:bodyPr/>
          <a:lstStyle/>
          <a:p>
            <a:r>
              <a:rPr lang="en-US"/>
              <a:t>Michael Ramsey</a:t>
            </a:r>
          </a:p>
        </p:txBody>
      </p:sp>
    </p:spTree>
    <p:extLst>
      <p:ext uri="{BB962C8B-B14F-4D97-AF65-F5344CB8AC3E}">
        <p14:creationId xmlns:p14="http://schemas.microsoft.com/office/powerpoint/2010/main" val="360230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F1DA9-7DE0-5DC8-AAEC-A4AF1FAEC5C1}"/>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6DE6D430-6A82-FEAF-39F1-8798A2E65D03}"/>
              </a:ext>
            </a:extLst>
          </p:cNvPr>
          <p:cNvPicPr>
            <a:picLocks noChangeAspect="1" noChangeArrowheads="1"/>
          </p:cNvPicPr>
          <p:nvPr/>
        </p:nvPicPr>
        <p:blipFill>
          <a:blip r:embed="rId2" cstate="email">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rcRect/>
          <a:stretch>
            <a:fillRect/>
          </a:stretch>
        </p:blipFill>
        <p:spPr bwMode="auto">
          <a:xfrm>
            <a:off x="8415749" y="914669"/>
            <a:ext cx="1416402" cy="142113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a:extLst>
              <a:ext uri="{FF2B5EF4-FFF2-40B4-BE49-F238E27FC236}">
                <a16:creationId xmlns:a16="http://schemas.microsoft.com/office/drawing/2014/main" id="{CB734027-42CA-FD54-147F-CE5A242C33E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74542" y="2860564"/>
            <a:ext cx="2084464" cy="1221030"/>
          </a:xfrm>
          <a:prstGeom prst="rect">
            <a:avLst/>
          </a:prstGeom>
        </p:spPr>
      </p:pic>
      <p:sp>
        <p:nvSpPr>
          <p:cNvPr id="2" name="Title 1">
            <a:extLst>
              <a:ext uri="{FF2B5EF4-FFF2-40B4-BE49-F238E27FC236}">
                <a16:creationId xmlns:a16="http://schemas.microsoft.com/office/drawing/2014/main" id="{AD2431D9-5B33-4E21-5CFA-7B516755F415}"/>
              </a:ext>
            </a:extLst>
          </p:cNvPr>
          <p:cNvSpPr>
            <a:spLocks noGrp="1"/>
          </p:cNvSpPr>
          <p:nvPr>
            <p:ph type="title"/>
          </p:nvPr>
        </p:nvSpPr>
        <p:spPr>
          <a:xfrm>
            <a:off x="356649" y="143426"/>
            <a:ext cx="10515600" cy="1195058"/>
          </a:xfrm>
        </p:spPr>
        <p:txBody>
          <a:bodyPr>
            <a:normAutofit/>
          </a:bodyPr>
          <a:lstStyle/>
          <a:p>
            <a:pPr algn="l"/>
            <a:r>
              <a:rPr lang="en-US">
                <a:solidFill>
                  <a:srgbClr val="165598"/>
                </a:solidFill>
                <a:latin typeface="Arial Black" panose="020B0A04020102020204" pitchFamily="34" charset="0"/>
              </a:rPr>
              <a:t>A Record Year for PR</a:t>
            </a:r>
          </a:p>
        </p:txBody>
      </p:sp>
      <p:pic>
        <p:nvPicPr>
          <p:cNvPr id="18" name="Picture 17" descr="A screenshot of a computer&#10;&#10;Description automatically generated">
            <a:extLst>
              <a:ext uri="{FF2B5EF4-FFF2-40B4-BE49-F238E27FC236}">
                <a16:creationId xmlns:a16="http://schemas.microsoft.com/office/drawing/2014/main" id="{3208B874-EA70-D9B3-D2AF-EC2E9748472B}"/>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392232" y="3883279"/>
            <a:ext cx="1424209" cy="2461368"/>
          </a:xfrm>
          <a:prstGeom prst="rect">
            <a:avLst/>
          </a:prstGeom>
        </p:spPr>
      </p:pic>
      <p:sp>
        <p:nvSpPr>
          <p:cNvPr id="19" name="TextBox 18">
            <a:extLst>
              <a:ext uri="{FF2B5EF4-FFF2-40B4-BE49-F238E27FC236}">
                <a16:creationId xmlns:a16="http://schemas.microsoft.com/office/drawing/2014/main" id="{FA8EE231-5EEB-839B-DDA1-EF876C3D6BBC}"/>
              </a:ext>
            </a:extLst>
          </p:cNvPr>
          <p:cNvSpPr txBox="1"/>
          <p:nvPr/>
        </p:nvSpPr>
        <p:spPr>
          <a:xfrm>
            <a:off x="369370" y="3972300"/>
            <a:ext cx="1285225"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Black"/>
                <a:ea typeface="+mn-ea"/>
                <a:cs typeface="+mn-cs"/>
              </a:rPr>
              <a:t>David </a:t>
            </a:r>
            <a:b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Black"/>
                <a:ea typeface="+mn-ea"/>
                <a:cs typeface="+mn-cs"/>
              </a:rPr>
            </a:br>
            <a:r>
              <a:rPr kumimoji="0" lang="en-US" sz="12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Black"/>
                <a:ea typeface="+mn-ea"/>
                <a:cs typeface="+mn-cs"/>
              </a:rPr>
              <a:t>Montgomery</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4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Black"/>
                <a:ea typeface="+mn-ea"/>
                <a:cs typeface="+mn-cs"/>
              </a:rPr>
            </a:br>
            <a:endParaRPr kumimoji="0" lang="en-US" sz="14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Black"/>
              <a:ea typeface="+mn-ea"/>
              <a:cs typeface="+mn-cs"/>
            </a:endParaRPr>
          </a:p>
        </p:txBody>
      </p:sp>
      <p:pic>
        <p:nvPicPr>
          <p:cNvPr id="22" name="Picture 21" descr="A black and white logo&#10;&#10;Description automatically generated">
            <a:extLst>
              <a:ext uri="{FF2B5EF4-FFF2-40B4-BE49-F238E27FC236}">
                <a16:creationId xmlns:a16="http://schemas.microsoft.com/office/drawing/2014/main" id="{33A3BE55-E22C-B5E4-B22C-1DDF1D49E47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2971" y="5670828"/>
            <a:ext cx="1199198" cy="184591"/>
          </a:xfrm>
          <a:prstGeom prst="rect">
            <a:avLst/>
          </a:prstGeom>
        </p:spPr>
      </p:pic>
      <p:pic>
        <p:nvPicPr>
          <p:cNvPr id="24" name="Picture 23">
            <a:extLst>
              <a:ext uri="{FF2B5EF4-FFF2-40B4-BE49-F238E27FC236}">
                <a16:creationId xmlns:a16="http://schemas.microsoft.com/office/drawing/2014/main" id="{63728CB1-9ADC-65B7-E7B1-46FEFE69D4A7}"/>
              </a:ext>
            </a:extLst>
          </p:cNvPr>
          <p:cNvPicPr>
            <a:picLocks noChangeAspect="1"/>
          </p:cNvPicPr>
          <p:nvPr/>
        </p:nvPicPr>
        <p:blipFill>
          <a:blip r:embed="rId7" cstate="email">
            <a:extLst>
              <a:ext uri="{28A0092B-C50C-407E-A947-70E740481C1C}">
                <a14:useLocalDpi xmlns:a14="http://schemas.microsoft.com/office/drawing/2010/main"/>
              </a:ext>
            </a:extLst>
          </a:blip>
          <a:srcRect t="-130"/>
          <a:stretch>
            <a:fillRect/>
          </a:stretch>
        </p:blipFill>
        <p:spPr>
          <a:xfrm>
            <a:off x="392688" y="1334789"/>
            <a:ext cx="1424209" cy="2461368"/>
          </a:xfrm>
          <a:prstGeom prst="rect">
            <a:avLst/>
          </a:prstGeom>
        </p:spPr>
      </p:pic>
      <p:pic>
        <p:nvPicPr>
          <p:cNvPr id="25" name="Picture 24" descr="A black and white logo&#10;&#10;Description automatically generated">
            <a:extLst>
              <a:ext uri="{FF2B5EF4-FFF2-40B4-BE49-F238E27FC236}">
                <a16:creationId xmlns:a16="http://schemas.microsoft.com/office/drawing/2014/main" id="{32298262-B00F-D572-B3D0-F20E5CCF19B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32306" y="2732414"/>
            <a:ext cx="1199198" cy="225088"/>
          </a:xfrm>
          <a:prstGeom prst="rect">
            <a:avLst/>
          </a:prstGeom>
        </p:spPr>
      </p:pic>
      <p:pic>
        <p:nvPicPr>
          <p:cNvPr id="26" name="Picture 25" descr="A tall building with a large screen&#10;&#10;Description automatically generated">
            <a:extLst>
              <a:ext uri="{FF2B5EF4-FFF2-40B4-BE49-F238E27FC236}">
                <a16:creationId xmlns:a16="http://schemas.microsoft.com/office/drawing/2014/main" id="{DE662F33-ABDD-153A-7128-53925DA25620}"/>
              </a:ext>
            </a:extLst>
          </p:cNvPr>
          <p:cNvPicPr>
            <a:picLocks noChangeAspect="1"/>
          </p:cNvPicPr>
          <p:nvPr/>
        </p:nvPicPr>
        <p:blipFill>
          <a:blip r:embed="rId9" cstate="email">
            <a:extLst>
              <a:ext uri="{28A0092B-C50C-407E-A947-70E740481C1C}">
                <a14:useLocalDpi xmlns:a14="http://schemas.microsoft.com/office/drawing/2010/main"/>
              </a:ext>
            </a:extLst>
          </a:blip>
          <a:srcRect t="-555"/>
          <a:stretch>
            <a:fillRect/>
          </a:stretch>
        </p:blipFill>
        <p:spPr>
          <a:xfrm>
            <a:off x="3218529" y="4838181"/>
            <a:ext cx="1943013" cy="1506466"/>
          </a:xfrm>
          <a:prstGeom prst="rect">
            <a:avLst/>
          </a:prstGeom>
        </p:spPr>
      </p:pic>
      <p:pic>
        <p:nvPicPr>
          <p:cNvPr id="1026" name="Picture 2" descr="NFL Logo (National Football League Logo) and symbol, meaning, history, PNG,  brand">
            <a:extLst>
              <a:ext uri="{FF2B5EF4-FFF2-40B4-BE49-F238E27FC236}">
                <a16:creationId xmlns:a16="http://schemas.microsoft.com/office/drawing/2014/main" id="{F3BD32A7-82A8-2073-75DD-9D87D3D92518}"/>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258643" y="5779567"/>
            <a:ext cx="650312" cy="43895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descr="Scouting America, formerly known as the Boy Scouts of America, is  celebrating its 115th anniversary! | Facebook">
            <a:extLst>
              <a:ext uri="{FF2B5EF4-FFF2-40B4-BE49-F238E27FC236}">
                <a16:creationId xmlns:a16="http://schemas.microsoft.com/office/drawing/2014/main" id="{364FCFDC-2B31-E693-B1C8-022AEE29002A}"/>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229327" y="2540156"/>
            <a:ext cx="1946051" cy="108978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4B51D4C0-663B-9D83-F565-A6671E54F91F}"/>
              </a:ext>
            </a:extLst>
          </p:cNvPr>
          <p:cNvPicPr>
            <a:picLocks noChangeAspect="1"/>
          </p:cNvPicPr>
          <p:nvPr/>
        </p:nvPicPr>
        <p:blipFill>
          <a:blip r:embed="rId12" cstate="email">
            <a:extLst>
              <a:ext uri="{28A0092B-C50C-407E-A947-70E740481C1C}">
                <a14:useLocalDpi xmlns:a14="http://schemas.microsoft.com/office/drawing/2010/main"/>
              </a:ext>
            </a:extLst>
          </a:blip>
          <a:srcRect/>
          <a:stretch/>
        </p:blipFill>
        <p:spPr>
          <a:xfrm>
            <a:off x="3229327" y="3676208"/>
            <a:ext cx="1943013" cy="1089789"/>
          </a:xfrm>
          <a:prstGeom prst="rect">
            <a:avLst/>
          </a:prstGeom>
        </p:spPr>
      </p:pic>
      <p:pic>
        <p:nvPicPr>
          <p:cNvPr id="29" name="Picture 2">
            <a:extLst>
              <a:ext uri="{FF2B5EF4-FFF2-40B4-BE49-F238E27FC236}">
                <a16:creationId xmlns:a16="http://schemas.microsoft.com/office/drawing/2014/main" id="{19739A44-8FA3-5A81-4DDD-16DC37190D66}"/>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5292036" y="4208363"/>
            <a:ext cx="737182" cy="55763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a:extLst>
              <a:ext uri="{FF2B5EF4-FFF2-40B4-BE49-F238E27FC236}">
                <a16:creationId xmlns:a16="http://schemas.microsoft.com/office/drawing/2014/main" id="{D1561ED8-DDD4-3A18-91AF-9DEBAC845B04}"/>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5299254" y="2832592"/>
            <a:ext cx="729964" cy="72643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descr="A group of people standing around a table&#10;&#10;AI-generated content may be incorrect.">
            <a:extLst>
              <a:ext uri="{FF2B5EF4-FFF2-40B4-BE49-F238E27FC236}">
                <a16:creationId xmlns:a16="http://schemas.microsoft.com/office/drawing/2014/main" id="{6535BC66-57A3-CD4A-38CE-102F04DF33B9}"/>
              </a:ext>
            </a:extLst>
          </p:cNvPr>
          <p:cNvPicPr>
            <a:picLocks noChangeAspect="1"/>
          </p:cNvPicPr>
          <p:nvPr/>
        </p:nvPicPr>
        <p:blipFill>
          <a:blip r:embed="rId15" cstate="email">
            <a:extLst>
              <a:ext uri="{28A0092B-C50C-407E-A947-70E740481C1C}">
                <a14:useLocalDpi xmlns:a14="http://schemas.microsoft.com/office/drawing/2010/main"/>
              </a:ext>
            </a:extLst>
          </a:blip>
          <a:srcRect/>
          <a:stretch>
            <a:fillRect/>
          </a:stretch>
        </p:blipFill>
        <p:spPr>
          <a:xfrm rot="5400000">
            <a:off x="3196160" y="1383307"/>
            <a:ext cx="1149367" cy="1052332"/>
          </a:xfrm>
          <a:prstGeom prst="rect">
            <a:avLst/>
          </a:prstGeom>
        </p:spPr>
      </p:pic>
      <p:pic>
        <p:nvPicPr>
          <p:cNvPr id="32" name="Picture 31" descr="A letter from president&#10;&#10;AI-generated content may be incorrect.">
            <a:extLst>
              <a:ext uri="{FF2B5EF4-FFF2-40B4-BE49-F238E27FC236}">
                <a16:creationId xmlns:a16="http://schemas.microsoft.com/office/drawing/2014/main" id="{83C330A5-5E99-A77A-5789-9C04B7D0B2FD}"/>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878610" y="1327526"/>
            <a:ext cx="1295656" cy="1626107"/>
          </a:xfrm>
          <a:prstGeom prst="rect">
            <a:avLst/>
          </a:prstGeom>
          <a:ln>
            <a:noFill/>
          </a:ln>
          <a:effectLst>
            <a:outerShdw blurRad="292100" dist="139700" dir="2700000" algn="tl" rotWithShape="0">
              <a:srgbClr val="333333">
                <a:alpha val="65000"/>
              </a:srgbClr>
            </a:outerShdw>
          </a:effectLst>
        </p:spPr>
      </p:pic>
      <p:pic>
        <p:nvPicPr>
          <p:cNvPr id="33" name="Picture 32">
            <a:extLst>
              <a:ext uri="{FF2B5EF4-FFF2-40B4-BE49-F238E27FC236}">
                <a16:creationId xmlns:a16="http://schemas.microsoft.com/office/drawing/2014/main" id="{03CDC1E2-C3E1-2273-B6DA-FD175099DF65}"/>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rot="5400000">
            <a:off x="2633567" y="1612583"/>
            <a:ext cx="363654" cy="433569"/>
          </a:xfrm>
          <a:prstGeom prst="rect">
            <a:avLst/>
          </a:prstGeom>
        </p:spPr>
      </p:pic>
      <p:pic>
        <p:nvPicPr>
          <p:cNvPr id="37" name="Picture 36">
            <a:extLst>
              <a:ext uri="{FF2B5EF4-FFF2-40B4-BE49-F238E27FC236}">
                <a16:creationId xmlns:a16="http://schemas.microsoft.com/office/drawing/2014/main" id="{6F9DB9E1-BFE0-ECDD-D240-2ABBBC1B0F05}"/>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1880845" y="3133939"/>
            <a:ext cx="1291480" cy="2033807"/>
          </a:xfrm>
          <a:prstGeom prst="rect">
            <a:avLst/>
          </a:prstGeom>
        </p:spPr>
      </p:pic>
      <p:pic>
        <p:nvPicPr>
          <p:cNvPr id="41" name="Picture 40">
            <a:extLst>
              <a:ext uri="{FF2B5EF4-FFF2-40B4-BE49-F238E27FC236}">
                <a16:creationId xmlns:a16="http://schemas.microsoft.com/office/drawing/2014/main" id="{10F74E4A-EE94-6A7B-761F-5469AFDB3722}"/>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8103193" y="2183611"/>
            <a:ext cx="1502302" cy="1900656"/>
          </a:xfrm>
          <a:prstGeom prst="rect">
            <a:avLst/>
          </a:prstGeom>
        </p:spPr>
      </p:pic>
      <p:pic>
        <p:nvPicPr>
          <p:cNvPr id="43" name="Picture 42">
            <a:extLst>
              <a:ext uri="{FF2B5EF4-FFF2-40B4-BE49-F238E27FC236}">
                <a16:creationId xmlns:a16="http://schemas.microsoft.com/office/drawing/2014/main" id="{C4280AD0-573E-EF3C-97CE-65E28A4F6B63}"/>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6482678" y="3214751"/>
            <a:ext cx="1502302" cy="1169891"/>
          </a:xfrm>
          <a:prstGeom prst="rect">
            <a:avLst/>
          </a:prstGeom>
        </p:spPr>
      </p:pic>
      <p:pic>
        <p:nvPicPr>
          <p:cNvPr id="45" name="Picture 44">
            <a:extLst>
              <a:ext uri="{FF2B5EF4-FFF2-40B4-BE49-F238E27FC236}">
                <a16:creationId xmlns:a16="http://schemas.microsoft.com/office/drawing/2014/main" id="{CA68B024-5DCE-5C63-D960-E5D8719BD8E1}"/>
              </a:ext>
            </a:extLst>
          </p:cNvPr>
          <p:cNvPicPr>
            <a:picLocks noChangeAspect="1"/>
          </p:cNvPicPr>
          <p:nvPr/>
        </p:nvPicPr>
        <p:blipFill>
          <a:blip r:embed="rId21" cstate="email">
            <a:extLst>
              <a:ext uri="{28A0092B-C50C-407E-A947-70E740481C1C}">
                <a14:useLocalDpi xmlns:a14="http://schemas.microsoft.com/office/drawing/2010/main"/>
              </a:ext>
            </a:extLst>
          </a:blip>
          <a:srcRect/>
          <a:stretch>
            <a:fillRect/>
          </a:stretch>
        </p:blipFill>
        <p:spPr>
          <a:xfrm>
            <a:off x="6482678" y="1356239"/>
            <a:ext cx="1502302" cy="1680544"/>
          </a:xfrm>
          <a:prstGeom prst="rect">
            <a:avLst/>
          </a:prstGeom>
        </p:spPr>
      </p:pic>
      <p:pic>
        <p:nvPicPr>
          <p:cNvPr id="1030" name="Picture 6">
            <a:extLst>
              <a:ext uri="{FF2B5EF4-FFF2-40B4-BE49-F238E27FC236}">
                <a16:creationId xmlns:a16="http://schemas.microsoft.com/office/drawing/2014/main" id="{0A1519B2-6C56-9246-51C6-621B0A795A85}"/>
              </a:ext>
            </a:extLst>
          </p:cNvPr>
          <p:cNvPicPr>
            <a:picLocks noChangeAspect="1" noChangeArrowheads="1"/>
          </p:cNvPicPr>
          <p:nvPr/>
        </p:nvPicPr>
        <p:blipFill>
          <a:blip r:embed="rId22" cstate="screen">
            <a:extLst>
              <a:ext uri="{28A0092B-C50C-407E-A947-70E740481C1C}">
                <a14:useLocalDpi xmlns:a14="http://schemas.microsoft.com/office/drawing/2010/main"/>
              </a:ext>
            </a:extLst>
          </a:blip>
          <a:srcRect/>
          <a:stretch>
            <a:fillRect/>
          </a:stretch>
        </p:blipFill>
        <p:spPr bwMode="auto">
          <a:xfrm>
            <a:off x="5434029" y="1327526"/>
            <a:ext cx="907745" cy="105076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C54C71A5-1031-A678-3201-4FEA235CED0C}"/>
              </a:ext>
            </a:extLst>
          </p:cNvPr>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1878610" y="1334789"/>
            <a:ext cx="403921" cy="2814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0" name="Picture 49">
            <a:extLst>
              <a:ext uri="{FF2B5EF4-FFF2-40B4-BE49-F238E27FC236}">
                <a16:creationId xmlns:a16="http://schemas.microsoft.com/office/drawing/2014/main" id="{19985614-3CB3-4DF1-6D8F-180309DDD62C}"/>
              </a:ext>
            </a:extLst>
          </p:cNvPr>
          <p:cNvPicPr>
            <a:picLocks noChangeAspect="1"/>
          </p:cNvPicPr>
          <p:nvPr/>
        </p:nvPicPr>
        <p:blipFill>
          <a:blip r:embed="rId24" cstate="screen">
            <a:extLst>
              <a:ext uri="{28A0092B-C50C-407E-A947-70E740481C1C}">
                <a14:useLocalDpi xmlns:a14="http://schemas.microsoft.com/office/drawing/2010/main"/>
              </a:ext>
            </a:extLst>
          </a:blip>
          <a:srcRect/>
          <a:stretch>
            <a:fillRect/>
          </a:stretch>
        </p:blipFill>
        <p:spPr>
          <a:xfrm>
            <a:off x="4348399" y="1343691"/>
            <a:ext cx="990077" cy="1132715"/>
          </a:xfrm>
          <a:prstGeom prst="rect">
            <a:avLst/>
          </a:prstGeom>
        </p:spPr>
      </p:pic>
      <p:pic>
        <p:nvPicPr>
          <p:cNvPr id="1032" name="Picture 8">
            <a:extLst>
              <a:ext uri="{FF2B5EF4-FFF2-40B4-BE49-F238E27FC236}">
                <a16:creationId xmlns:a16="http://schemas.microsoft.com/office/drawing/2014/main" id="{650D0771-FE72-ABC0-52D9-628394D0E827}"/>
              </a:ext>
            </a:extLst>
          </p:cNvPr>
          <p:cNvPicPr>
            <a:picLocks noChangeAspect="1"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1879407" y="5384365"/>
            <a:ext cx="1292945" cy="969709"/>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a:extLst>
              <a:ext uri="{FF2B5EF4-FFF2-40B4-BE49-F238E27FC236}">
                <a16:creationId xmlns:a16="http://schemas.microsoft.com/office/drawing/2014/main" id="{DCC64637-6579-1B85-DDFC-F3E811383D99}"/>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8785284" y="4319904"/>
            <a:ext cx="2989618" cy="2191204"/>
          </a:xfrm>
          <a:prstGeom prst="rect">
            <a:avLst/>
          </a:prstGeom>
        </p:spPr>
      </p:pic>
      <p:pic>
        <p:nvPicPr>
          <p:cNvPr id="7" name="Picture 2">
            <a:extLst>
              <a:ext uri="{FF2B5EF4-FFF2-40B4-BE49-F238E27FC236}">
                <a16:creationId xmlns:a16="http://schemas.microsoft.com/office/drawing/2014/main" id="{6C49E5C5-2738-3718-8A01-799287AFB736}"/>
              </a:ext>
            </a:extLst>
          </p:cNvPr>
          <p:cNvPicPr>
            <a:picLocks noChangeAspect="1" noChangeArrowheads="1"/>
          </p:cNvPicPr>
          <p:nvPr/>
        </p:nvPicPr>
        <p:blipFill>
          <a:blip r:embed="rId27" cstate="email">
            <a:extLst>
              <a:ext uri="{28A0092B-C50C-407E-A947-70E740481C1C}">
                <a14:useLocalDpi xmlns:a14="http://schemas.microsoft.com/office/drawing/2010/main"/>
              </a:ext>
            </a:extLst>
          </a:blip>
          <a:srcRect/>
          <a:stretch>
            <a:fillRect/>
          </a:stretch>
        </p:blipFill>
        <p:spPr bwMode="auto">
          <a:xfrm>
            <a:off x="10586989" y="312780"/>
            <a:ext cx="1378094" cy="13780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Artificial Intelligence Merit Badge | Scouting America">
            <a:extLst>
              <a:ext uri="{FF2B5EF4-FFF2-40B4-BE49-F238E27FC236}">
                <a16:creationId xmlns:a16="http://schemas.microsoft.com/office/drawing/2014/main" id="{9C180494-ABE5-647A-D657-70B41B7DC30B}"/>
              </a:ext>
            </a:extLst>
          </p:cNvPr>
          <p:cNvPicPr>
            <a:picLocks noChangeAspect="1" noChangeArrowheads="1"/>
          </p:cNvPicPr>
          <p:nvPr/>
        </p:nvPicPr>
        <p:blipFill>
          <a:blip r:embed="rId28" cstate="email">
            <a:extLst>
              <a:ext uri="{28A0092B-C50C-407E-A947-70E740481C1C}">
                <a14:useLocalDpi xmlns:a14="http://schemas.microsoft.com/office/drawing/2010/main"/>
              </a:ext>
            </a:extLst>
          </a:blip>
          <a:srcRect/>
          <a:stretch>
            <a:fillRect/>
          </a:stretch>
        </p:blipFill>
        <p:spPr bwMode="auto">
          <a:xfrm>
            <a:off x="9629937" y="1031134"/>
            <a:ext cx="1221620" cy="122162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Cybersecurity Merit Badge | Scouting America">
            <a:extLst>
              <a:ext uri="{FF2B5EF4-FFF2-40B4-BE49-F238E27FC236}">
                <a16:creationId xmlns:a16="http://schemas.microsoft.com/office/drawing/2014/main" id="{F00E0574-D2ED-2D52-0513-26FDD2E3EEAE}"/>
              </a:ext>
            </a:extLst>
          </p:cNvPr>
          <p:cNvPicPr>
            <a:picLocks noChangeAspect="1" noChangeArrowheads="1"/>
          </p:cNvPicPr>
          <p:nvPr/>
        </p:nvPicPr>
        <p:blipFill>
          <a:blip r:embed="rId29" cstate="email">
            <a:extLst>
              <a:ext uri="{28A0092B-C50C-407E-A947-70E740481C1C}">
                <a14:useLocalDpi xmlns:a14="http://schemas.microsoft.com/office/drawing/2010/main"/>
              </a:ext>
            </a:extLst>
          </a:blip>
          <a:srcRect/>
          <a:stretch>
            <a:fillRect/>
          </a:stretch>
        </p:blipFill>
        <p:spPr bwMode="auto">
          <a:xfrm>
            <a:off x="10407023" y="1609812"/>
            <a:ext cx="1272447" cy="127244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970A317C-EE0E-42C0-2002-4F472EE76986}"/>
              </a:ext>
            </a:extLst>
          </p:cNvPr>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6334966" y="4562610"/>
            <a:ext cx="2129583" cy="1935797"/>
          </a:xfrm>
          <a:prstGeom prst="rect">
            <a:avLst/>
          </a:prstGeom>
        </p:spPr>
      </p:pic>
      <p:pic>
        <p:nvPicPr>
          <p:cNvPr id="16" name="Picture 4" descr="Fast Company | R-Typography">
            <a:extLst>
              <a:ext uri="{FF2B5EF4-FFF2-40B4-BE49-F238E27FC236}">
                <a16:creationId xmlns:a16="http://schemas.microsoft.com/office/drawing/2014/main" id="{9ADF4CB8-2334-7C40-F97A-691CCD3D2B9F}"/>
              </a:ext>
            </a:extLst>
          </p:cNvPr>
          <p:cNvPicPr>
            <a:picLocks noChangeAspect="1" noChangeArrowheads="1"/>
          </p:cNvPicPr>
          <p:nvPr/>
        </p:nvPicPr>
        <p:blipFill rotWithShape="1">
          <a:blip r:embed="rId31" cstate="screen">
            <a:extLst>
              <a:ext uri="{28A0092B-C50C-407E-A947-70E740481C1C}">
                <a14:useLocalDpi xmlns:a14="http://schemas.microsoft.com/office/drawing/2010/main"/>
              </a:ext>
            </a:extLst>
          </a:blip>
          <a:srcRect/>
          <a:stretch>
            <a:fillRect/>
          </a:stretch>
        </p:blipFill>
        <p:spPr bwMode="auto">
          <a:xfrm>
            <a:off x="8752296" y="2254398"/>
            <a:ext cx="2989246" cy="65543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Welcome to the BBC Branding site">
            <a:extLst>
              <a:ext uri="{FF2B5EF4-FFF2-40B4-BE49-F238E27FC236}">
                <a16:creationId xmlns:a16="http://schemas.microsoft.com/office/drawing/2014/main" id="{49F72700-406B-B603-871A-C452312867DE}"/>
              </a:ext>
            </a:extLst>
          </p:cNvPr>
          <p:cNvPicPr>
            <a:picLocks noChangeAspect="1" noChangeArrowheads="1"/>
          </p:cNvPicPr>
          <p:nvPr/>
        </p:nvPicPr>
        <p:blipFill>
          <a:blip r:embed="rId32" cstate="email">
            <a:extLst>
              <a:ext uri="{28A0092B-C50C-407E-A947-70E740481C1C}">
                <a14:useLocalDpi xmlns:a14="http://schemas.microsoft.com/office/drawing/2010/main"/>
              </a:ext>
            </a:extLst>
          </a:blip>
          <a:srcRect/>
          <a:stretch>
            <a:fillRect/>
          </a:stretch>
        </p:blipFill>
        <p:spPr bwMode="auto">
          <a:xfrm>
            <a:off x="7985754" y="5433264"/>
            <a:ext cx="1893588" cy="1065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233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4">
            <a:extLst>
              <a:ext uri="{FF2B5EF4-FFF2-40B4-BE49-F238E27FC236}">
                <a16:creationId xmlns:a16="http://schemas.microsoft.com/office/drawing/2014/main" id="{8984BF24-8BB3-64A6-B23B-9072EC59097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04606" y="1880411"/>
            <a:ext cx="2967976" cy="17575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2" name="Picture 6" descr="Up and Adams | FanDuel">
            <a:extLst>
              <a:ext uri="{FF2B5EF4-FFF2-40B4-BE49-F238E27FC236}">
                <a16:creationId xmlns:a16="http://schemas.microsoft.com/office/drawing/2014/main" id="{1F091420-A774-A55C-16FC-D34F50BB026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79291" y="4908307"/>
            <a:ext cx="2199763" cy="13308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907834A8-3574-4CF1-D8F3-9E5898AA7B6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687607" y="4319058"/>
            <a:ext cx="1709496" cy="5926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60" name="Picture 12" descr="Us Weekly Regency Event Venue Glendale - Robert Pattinson Us Weekly, HD Png  Download - vhv">
            <a:extLst>
              <a:ext uri="{FF2B5EF4-FFF2-40B4-BE49-F238E27FC236}">
                <a16:creationId xmlns:a16="http://schemas.microsoft.com/office/drawing/2014/main" id="{FE9E972E-52A1-4495-7400-C757ECB24224}"/>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a:fillRect/>
          </a:stretch>
        </p:blipFill>
        <p:spPr bwMode="auto">
          <a:xfrm>
            <a:off x="6209930" y="4006531"/>
            <a:ext cx="1213404" cy="12176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3E9DFB07-B2E3-7292-A896-0301D8F2B261}"/>
              </a:ext>
            </a:extLst>
          </p:cNvPr>
          <p:cNvSpPr/>
          <p:nvPr/>
        </p:nvSpPr>
        <p:spPr>
          <a:xfrm>
            <a:off x="0" y="6365402"/>
            <a:ext cx="12192000" cy="488731"/>
          </a:xfrm>
          <a:prstGeom prst="rect">
            <a:avLst/>
          </a:prstGeom>
          <a:solidFill>
            <a:srgbClr val="0D4D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3">
            <a:extLst>
              <a:ext uri="{FF2B5EF4-FFF2-40B4-BE49-F238E27FC236}">
                <a16:creationId xmlns:a16="http://schemas.microsoft.com/office/drawing/2014/main" id="{95EDD27F-0F81-3301-2B31-8F965F89319F}"/>
              </a:ext>
            </a:extLst>
          </p:cNvPr>
          <p:cNvSpPr txBox="1">
            <a:spLocks/>
          </p:cNvSpPr>
          <p:nvPr/>
        </p:nvSpPr>
        <p:spPr>
          <a:xfrm>
            <a:off x="446588" y="376918"/>
            <a:ext cx="6492661"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075697"/>
                </a:solidFill>
                <a:latin typeface="Arial Black" panose="020B0A04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165598"/>
                </a:solidFill>
                <a:effectLst/>
                <a:uLnTx/>
                <a:uFillTx/>
                <a:latin typeface="Arial Black" panose="020B0A04020102020204" pitchFamily="34" charset="0"/>
                <a:ea typeface="+mj-ea"/>
                <a:cs typeface="+mj-cs"/>
              </a:rPr>
              <a:t>David Montgomery </a:t>
            </a:r>
            <a:br>
              <a:rPr kumimoji="0" lang="en-US" sz="4400" b="0" i="0" u="none" strike="noStrike" kern="1200" cap="none" spc="0" normalizeH="0" baseline="0" noProof="0">
                <a:ln>
                  <a:noFill/>
                </a:ln>
                <a:solidFill>
                  <a:srgbClr val="165598"/>
                </a:solidFill>
                <a:effectLst/>
                <a:uLnTx/>
                <a:uFillTx/>
                <a:latin typeface="Arial Black" panose="020B0A04020102020204" pitchFamily="34" charset="0"/>
                <a:ea typeface="+mj-ea"/>
                <a:cs typeface="+mj-cs"/>
              </a:rPr>
            </a:br>
            <a:r>
              <a:rPr kumimoji="0" lang="en-US" sz="4400" b="0" i="0" u="none" strike="noStrike" kern="1200" cap="none" spc="0" normalizeH="0" baseline="0" noProof="0">
                <a:ln>
                  <a:noFill/>
                </a:ln>
                <a:solidFill>
                  <a:srgbClr val="165598"/>
                </a:solidFill>
                <a:effectLst/>
                <a:uLnTx/>
                <a:uFillTx/>
                <a:latin typeface="Arial Black" panose="020B0A04020102020204" pitchFamily="34" charset="0"/>
                <a:ea typeface="+mj-ea"/>
                <a:cs typeface="+mj-cs"/>
              </a:rPr>
              <a:t>Sash</a:t>
            </a:r>
          </a:p>
        </p:txBody>
      </p:sp>
      <p:sp>
        <p:nvSpPr>
          <p:cNvPr id="3" name="Content Placeholder 4">
            <a:extLst>
              <a:ext uri="{FF2B5EF4-FFF2-40B4-BE49-F238E27FC236}">
                <a16:creationId xmlns:a16="http://schemas.microsoft.com/office/drawing/2014/main" id="{7DAF4428-37A8-F4F4-DAF7-8DABD2075036}"/>
              </a:ext>
            </a:extLst>
          </p:cNvPr>
          <p:cNvSpPr txBox="1">
            <a:spLocks/>
          </p:cNvSpPr>
          <p:nvPr/>
        </p:nvSpPr>
        <p:spPr>
          <a:xfrm>
            <a:off x="6290188" y="424181"/>
            <a:ext cx="6414109"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base" latinLnBrk="0" hangingPunct="1">
              <a:lnSpc>
                <a:spcPct val="90000"/>
              </a:lnSpc>
              <a:spcBef>
                <a:spcPts val="500"/>
              </a:spcBef>
              <a:spcAft>
                <a:spcPts val="0"/>
              </a:spcAft>
              <a:buClrTx/>
              <a:buSzTx/>
              <a:buFont typeface="Arial" panose="020B0604020202020204" pitchFamily="34" charset="0"/>
              <a:buNone/>
              <a:tabLst/>
              <a:defRPr/>
            </a:pPr>
            <a:r>
              <a:rPr kumimoji="0" lang="en-US" sz="4400" b="0" i="0" u="none" strike="noStrike" kern="1200" cap="none" spc="0" normalizeH="0" baseline="0" noProof="0">
                <a:ln>
                  <a:noFill/>
                </a:ln>
                <a:solidFill>
                  <a:srgbClr val="165598"/>
                </a:solidFill>
                <a:effectLst/>
                <a:uLnTx/>
                <a:uFillTx/>
                <a:latin typeface="Arial Black" panose="020B0A04020102020204" pitchFamily="34" charset="0"/>
                <a:ea typeface="+mn-ea"/>
                <a:cs typeface="+mn-cs"/>
              </a:rPr>
              <a:t>50M </a:t>
            </a:r>
            <a:br>
              <a:rPr kumimoji="0" lang="en-US" sz="4400" b="0" i="0" u="none" strike="noStrike" kern="1200" cap="none" spc="0" normalizeH="0" baseline="0" noProof="0">
                <a:ln>
                  <a:noFill/>
                </a:ln>
                <a:solidFill>
                  <a:srgbClr val="165598"/>
                </a:solidFill>
                <a:effectLst/>
                <a:uLnTx/>
                <a:uFillTx/>
                <a:latin typeface="Arial Black" panose="020B0A04020102020204" pitchFamily="34" charset="0"/>
                <a:ea typeface="+mn-ea"/>
                <a:cs typeface="+mn-cs"/>
              </a:rPr>
            </a:br>
            <a:r>
              <a:rPr kumimoji="0" lang="en-US" sz="4400" b="0" i="0" u="none" strike="noStrike" kern="1200" cap="none" spc="0" normalizeH="0" baseline="0" noProof="0">
                <a:ln>
                  <a:noFill/>
                </a:ln>
                <a:solidFill>
                  <a:srgbClr val="165598"/>
                </a:solidFill>
                <a:effectLst/>
                <a:uLnTx/>
                <a:uFillTx/>
                <a:latin typeface="Arial Black" panose="020B0A04020102020204" pitchFamily="34" charset="0"/>
                <a:ea typeface="+mn-ea"/>
                <a:cs typeface="+mn-cs"/>
              </a:rPr>
              <a:t>impressions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rial Nova" panose="020B0504020202020204" pitchFamily="34" charset="0"/>
              <a:ea typeface="+mn-ea"/>
              <a:cs typeface="+mn-cs"/>
            </a:endParaRPr>
          </a:p>
        </p:txBody>
      </p:sp>
      <p:pic>
        <p:nvPicPr>
          <p:cNvPr id="4" name="Picture 3">
            <a:extLst>
              <a:ext uri="{FF2B5EF4-FFF2-40B4-BE49-F238E27FC236}">
                <a16:creationId xmlns:a16="http://schemas.microsoft.com/office/drawing/2014/main" id="{DA8C9297-2E63-C35B-3BEC-838174AD3B05}"/>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02494" y="1880411"/>
            <a:ext cx="3932517" cy="3839325"/>
          </a:xfrm>
          <a:prstGeom prst="rect">
            <a:avLst/>
          </a:prstGeom>
        </p:spPr>
      </p:pic>
      <p:pic>
        <p:nvPicPr>
          <p:cNvPr id="5" name="Picture 4">
            <a:extLst>
              <a:ext uri="{FF2B5EF4-FFF2-40B4-BE49-F238E27FC236}">
                <a16:creationId xmlns:a16="http://schemas.microsoft.com/office/drawing/2014/main" id="{A58F1793-FE8A-638B-3DB9-006B1E141FA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966365" y="3881312"/>
            <a:ext cx="2535012" cy="2370801"/>
          </a:xfrm>
          <a:prstGeom prst="rect">
            <a:avLst/>
          </a:prstGeom>
          <a:ln>
            <a:noFill/>
          </a:ln>
          <a:effectLst>
            <a:outerShdw blurRad="292100" dist="139700" dir="2700000" algn="tl" rotWithShape="0">
              <a:srgbClr val="333333">
                <a:alpha val="65000"/>
              </a:srgbClr>
            </a:outerShdw>
          </a:effectLst>
        </p:spPr>
      </p:pic>
      <p:pic>
        <p:nvPicPr>
          <p:cNvPr id="3076" name="Picture 4" descr="Espn Logo PNG Images Transparent Free Download">
            <a:extLst>
              <a:ext uri="{FF2B5EF4-FFF2-40B4-BE49-F238E27FC236}">
                <a16:creationId xmlns:a16="http://schemas.microsoft.com/office/drawing/2014/main" id="{2EEE15A5-1D54-AE4F-5181-FB0828F8B637}"/>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862173" y="5018816"/>
            <a:ext cx="3514725" cy="130492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A4730D5F-2E3E-539B-AE43-A5DA02A40BC6}"/>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610366" y="3426269"/>
            <a:ext cx="3956331" cy="58026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Blast Sports | Logopedia | Fandom">
            <a:extLst>
              <a:ext uri="{FF2B5EF4-FFF2-40B4-BE49-F238E27FC236}">
                <a16:creationId xmlns:a16="http://schemas.microsoft.com/office/drawing/2014/main" id="{8B19DB88-EFAB-43E5-01FE-90102C4FA998}"/>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475034" y="1954690"/>
            <a:ext cx="2226996" cy="1026645"/>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CC18D01A-2DE1-8C0A-5E39-1014F8222EE1}"/>
              </a:ext>
            </a:extLst>
          </p:cNvPr>
          <p:cNvCxnSpPr/>
          <p:nvPr/>
        </p:nvCxnSpPr>
        <p:spPr>
          <a:xfrm flipV="1">
            <a:off x="6547465" y="513716"/>
            <a:ext cx="0" cy="1051965"/>
          </a:xfrm>
          <a:prstGeom prst="line">
            <a:avLst/>
          </a:prstGeom>
          <a:ln w="38100">
            <a:solidFill>
              <a:srgbClr val="012D5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3956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4170E-49EB-C2D9-0C6C-3F843668E8E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06D2F0D-6F43-7B55-A388-BFA49896FDE2}"/>
              </a:ext>
            </a:extLst>
          </p:cNvPr>
          <p:cNvSpPr>
            <a:spLocks noGrp="1"/>
          </p:cNvSpPr>
          <p:nvPr>
            <p:ph type="title"/>
          </p:nvPr>
        </p:nvSpPr>
        <p:spPr>
          <a:xfrm>
            <a:off x="838200" y="2591386"/>
            <a:ext cx="10515600" cy="1325563"/>
          </a:xfrm>
        </p:spPr>
        <p:txBody>
          <a:bodyPr>
            <a:noAutofit/>
          </a:bodyPr>
          <a:lstStyle/>
          <a:p>
            <a:pPr algn="ctr"/>
            <a:r>
              <a:rPr lang="en-US" sz="6600">
                <a:solidFill>
                  <a:srgbClr val="0D4D97"/>
                </a:solidFill>
                <a:latin typeface="Arial Black" panose="020B0A04020102020204" pitchFamily="34" charset="0"/>
                <a:ea typeface="+mn-ea"/>
                <a:cs typeface="Arial" panose="020B0604020202020204" pitchFamily="34" charset="0"/>
              </a:rPr>
              <a:t>The Marketing is </a:t>
            </a:r>
            <a:br>
              <a:rPr lang="en-US" sz="6600">
                <a:solidFill>
                  <a:srgbClr val="0D4D97"/>
                </a:solidFill>
                <a:latin typeface="Arial Black" panose="020B0A04020102020204" pitchFamily="34" charset="0"/>
                <a:ea typeface="+mn-ea"/>
                <a:cs typeface="Arial" panose="020B0604020202020204" pitchFamily="34" charset="0"/>
              </a:rPr>
            </a:br>
            <a:r>
              <a:rPr lang="en-US" sz="6600">
                <a:solidFill>
                  <a:srgbClr val="0D4D97"/>
                </a:solidFill>
                <a:latin typeface="Arial Black" panose="020B0A04020102020204" pitchFamily="34" charset="0"/>
                <a:ea typeface="+mn-ea"/>
                <a:cs typeface="Arial" panose="020B0604020202020204" pitchFamily="34" charset="0"/>
              </a:rPr>
              <a:t>Always On!</a:t>
            </a:r>
          </a:p>
        </p:txBody>
      </p:sp>
    </p:spTree>
    <p:extLst>
      <p:ext uri="{BB962C8B-B14F-4D97-AF65-F5344CB8AC3E}">
        <p14:creationId xmlns:p14="http://schemas.microsoft.com/office/powerpoint/2010/main" val="2187040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35E78B6-6D97-A2A5-5064-C70E6710D8A5}"/>
              </a:ext>
            </a:extLst>
          </p:cNvPr>
          <p:cNvSpPr>
            <a:spLocks noGrp="1"/>
          </p:cNvSpPr>
          <p:nvPr>
            <p:ph type="title" idx="4294967295"/>
          </p:nvPr>
        </p:nvSpPr>
        <p:spPr>
          <a:xfrm>
            <a:off x="630620" y="365125"/>
            <a:ext cx="10508867" cy="1325563"/>
          </a:xfrm>
        </p:spPr>
        <p:txBody>
          <a:bodyPr>
            <a:noAutofit/>
          </a:bodyPr>
          <a:lstStyle/>
          <a:p>
            <a:pPr>
              <a:lnSpc>
                <a:spcPct val="100000"/>
              </a:lnSpc>
            </a:pPr>
            <a:r>
              <a:rPr lang="en-US" sz="3200">
                <a:solidFill>
                  <a:srgbClr val="165598"/>
                </a:solidFill>
                <a:latin typeface="Arial Black" panose="020B0A04020102020204" pitchFamily="34" charset="0"/>
                <a:ea typeface="+mj-ea"/>
                <a:cs typeface="+mj-cs"/>
              </a:rPr>
              <a:t>Interest in Scouting is High!</a:t>
            </a:r>
            <a:br>
              <a:rPr lang="en-US" sz="3200">
                <a:solidFill>
                  <a:srgbClr val="165598"/>
                </a:solidFill>
                <a:latin typeface="Arial Black" panose="020B0A04020102020204" pitchFamily="34" charset="0"/>
                <a:ea typeface="+mj-ea"/>
                <a:cs typeface="+mj-cs"/>
              </a:rPr>
            </a:br>
            <a:r>
              <a:rPr lang="en-US" sz="3200">
                <a:solidFill>
                  <a:srgbClr val="165598"/>
                </a:solidFill>
                <a:latin typeface="Arial Black" panose="020B0A04020102020204" pitchFamily="34" charset="0"/>
                <a:ea typeface="+mj-ea"/>
                <a:cs typeface="+mj-cs"/>
              </a:rPr>
              <a:t>BeAScout Traffic Up 28% March  - June (YOY)</a:t>
            </a:r>
          </a:p>
        </p:txBody>
      </p:sp>
      <p:pic>
        <p:nvPicPr>
          <p:cNvPr id="5" name="Picture 4">
            <a:extLst>
              <a:ext uri="{FF2B5EF4-FFF2-40B4-BE49-F238E27FC236}">
                <a16:creationId xmlns:a16="http://schemas.microsoft.com/office/drawing/2014/main" id="{BE00E59C-7192-A2A3-C1C7-4118AA603F4C}"/>
              </a:ext>
            </a:extLst>
          </p:cNvPr>
          <p:cNvPicPr>
            <a:picLocks noChangeAspect="1"/>
          </p:cNvPicPr>
          <p:nvPr/>
        </p:nvPicPr>
        <p:blipFill>
          <a:blip r:embed="rId3"/>
          <a:stretch>
            <a:fillRect/>
          </a:stretch>
        </p:blipFill>
        <p:spPr>
          <a:xfrm>
            <a:off x="554391" y="1802448"/>
            <a:ext cx="11083218" cy="39785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93861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taking a selfie&#10;&#10;AI-generated content may be incorrect.">
            <a:extLst>
              <a:ext uri="{FF2B5EF4-FFF2-40B4-BE49-F238E27FC236}">
                <a16:creationId xmlns:a16="http://schemas.microsoft.com/office/drawing/2014/main" id="{09C05CD3-EEA2-72CF-1415-528CD52ED1C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70572" y="2233196"/>
            <a:ext cx="6916461" cy="4606444"/>
          </a:xfrm>
          <a:prstGeom prst="rect">
            <a:avLst/>
          </a:prstGeom>
        </p:spPr>
      </p:pic>
      <p:sp>
        <p:nvSpPr>
          <p:cNvPr id="4" name="TextBox 3">
            <a:extLst>
              <a:ext uri="{FF2B5EF4-FFF2-40B4-BE49-F238E27FC236}">
                <a16:creationId xmlns:a16="http://schemas.microsoft.com/office/drawing/2014/main" id="{B4AFD0C9-D1F0-E59C-4751-8F0A63C0E63D}"/>
              </a:ext>
            </a:extLst>
          </p:cNvPr>
          <p:cNvSpPr txBox="1"/>
          <p:nvPr/>
        </p:nvSpPr>
        <p:spPr>
          <a:xfrm>
            <a:off x="598367" y="157328"/>
            <a:ext cx="11751379"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D4D97"/>
                </a:solidFill>
                <a:effectLst/>
                <a:uLnTx/>
                <a:uFillTx/>
                <a:latin typeface="Arial Black" panose="020B0A04020102020204" pitchFamily="34" charset="0"/>
                <a:ea typeface="+mn-ea"/>
                <a:cs typeface="Arial" panose="020B0604020202020204" pitchFamily="34" charset="0"/>
              </a:rPr>
              <a:t>2026 Fall Membership Channels: </a:t>
            </a:r>
            <a:br>
              <a:rPr kumimoji="0" lang="en-US" sz="3600" b="0" i="0" u="none" strike="noStrike" kern="1200" cap="none" spc="0" normalizeH="0" baseline="0" noProof="0">
                <a:ln>
                  <a:noFill/>
                </a:ln>
                <a:solidFill>
                  <a:srgbClr val="0D4D97"/>
                </a:solidFill>
                <a:effectLst/>
                <a:uLnTx/>
                <a:uFillTx/>
                <a:latin typeface="Arial Black" panose="020B0A04020102020204" pitchFamily="34" charset="0"/>
                <a:ea typeface="+mn-ea"/>
                <a:cs typeface="Arial" panose="020B0604020202020204" pitchFamily="34" charset="0"/>
              </a:rPr>
            </a:br>
            <a:endParaRPr kumimoji="0" lang="en-US" sz="3200" b="0" i="0" u="none" strike="noStrike" kern="1200" cap="none" spc="0" normalizeH="0" baseline="0" noProof="0">
              <a:ln>
                <a:noFill/>
              </a:ln>
              <a:solidFill>
                <a:srgbClr val="0D4D97"/>
              </a:solidFill>
              <a:effectLst/>
              <a:uLnTx/>
              <a:uFillTx/>
              <a:latin typeface="Arial Black" panose="020B0A040201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76AC9803-23C7-E622-8B1B-F16313E4BE8C}"/>
              </a:ext>
            </a:extLst>
          </p:cNvPr>
          <p:cNvSpPr txBox="1"/>
          <p:nvPr/>
        </p:nvSpPr>
        <p:spPr>
          <a:xfrm>
            <a:off x="713197" y="5351439"/>
            <a:ext cx="2516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Streaming TV</a:t>
            </a:r>
          </a:p>
        </p:txBody>
      </p:sp>
      <p:sp>
        <p:nvSpPr>
          <p:cNvPr id="7" name="TextBox 6">
            <a:extLst>
              <a:ext uri="{FF2B5EF4-FFF2-40B4-BE49-F238E27FC236}">
                <a16:creationId xmlns:a16="http://schemas.microsoft.com/office/drawing/2014/main" id="{701B691D-E3F4-96C9-ABEB-C331711A1482}"/>
              </a:ext>
            </a:extLst>
          </p:cNvPr>
          <p:cNvSpPr txBox="1"/>
          <p:nvPr/>
        </p:nvSpPr>
        <p:spPr>
          <a:xfrm>
            <a:off x="544640" y="4100826"/>
            <a:ext cx="2516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Social Media Ads</a:t>
            </a:r>
          </a:p>
        </p:txBody>
      </p:sp>
      <p:sp>
        <p:nvSpPr>
          <p:cNvPr id="8" name="TextBox 7">
            <a:extLst>
              <a:ext uri="{FF2B5EF4-FFF2-40B4-BE49-F238E27FC236}">
                <a16:creationId xmlns:a16="http://schemas.microsoft.com/office/drawing/2014/main" id="{96B8EAB3-7FEC-D7D8-68B9-74F1163F8F94}"/>
              </a:ext>
            </a:extLst>
          </p:cNvPr>
          <p:cNvSpPr txBox="1"/>
          <p:nvPr/>
        </p:nvSpPr>
        <p:spPr>
          <a:xfrm>
            <a:off x="1096509" y="2904954"/>
            <a:ext cx="2516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Influencer Content</a:t>
            </a:r>
          </a:p>
        </p:txBody>
      </p:sp>
      <p:sp>
        <p:nvSpPr>
          <p:cNvPr id="9" name="TextBox 8">
            <a:extLst>
              <a:ext uri="{FF2B5EF4-FFF2-40B4-BE49-F238E27FC236}">
                <a16:creationId xmlns:a16="http://schemas.microsoft.com/office/drawing/2014/main" id="{1FC04E4D-6222-3991-A98C-6A38F7536C65}"/>
              </a:ext>
            </a:extLst>
          </p:cNvPr>
          <p:cNvSpPr txBox="1"/>
          <p:nvPr/>
        </p:nvSpPr>
        <p:spPr>
          <a:xfrm>
            <a:off x="3001291" y="1930871"/>
            <a:ext cx="2516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PR/Earned Media</a:t>
            </a:r>
          </a:p>
        </p:txBody>
      </p:sp>
      <p:sp>
        <p:nvSpPr>
          <p:cNvPr id="10" name="TextBox 9">
            <a:extLst>
              <a:ext uri="{FF2B5EF4-FFF2-40B4-BE49-F238E27FC236}">
                <a16:creationId xmlns:a16="http://schemas.microsoft.com/office/drawing/2014/main" id="{8FF3A75B-3124-6B0D-006E-21B93B4A12A0}"/>
              </a:ext>
            </a:extLst>
          </p:cNvPr>
          <p:cNvSpPr txBox="1"/>
          <p:nvPr/>
        </p:nvSpPr>
        <p:spPr>
          <a:xfrm>
            <a:off x="5570889" y="1530845"/>
            <a:ext cx="2516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Retargeting Ads</a:t>
            </a:r>
          </a:p>
        </p:txBody>
      </p:sp>
      <p:sp>
        <p:nvSpPr>
          <p:cNvPr id="11" name="TextBox 10">
            <a:extLst>
              <a:ext uri="{FF2B5EF4-FFF2-40B4-BE49-F238E27FC236}">
                <a16:creationId xmlns:a16="http://schemas.microsoft.com/office/drawing/2014/main" id="{D4792AB6-D0F8-FE9B-93C2-FB95974440E6}"/>
              </a:ext>
            </a:extLst>
          </p:cNvPr>
          <p:cNvSpPr txBox="1"/>
          <p:nvPr/>
        </p:nvSpPr>
        <p:spPr>
          <a:xfrm>
            <a:off x="7797786" y="1930871"/>
            <a:ext cx="2516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Website Display Ads</a:t>
            </a:r>
          </a:p>
        </p:txBody>
      </p:sp>
      <p:sp>
        <p:nvSpPr>
          <p:cNvPr id="12" name="TextBox 11">
            <a:extLst>
              <a:ext uri="{FF2B5EF4-FFF2-40B4-BE49-F238E27FC236}">
                <a16:creationId xmlns:a16="http://schemas.microsoft.com/office/drawing/2014/main" id="{88C9AEE3-568B-3EB3-80AB-DF81D29513DA}"/>
              </a:ext>
            </a:extLst>
          </p:cNvPr>
          <p:cNvSpPr txBox="1"/>
          <p:nvPr/>
        </p:nvSpPr>
        <p:spPr>
          <a:xfrm>
            <a:off x="9410270" y="2904954"/>
            <a:ext cx="2516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Google Search</a:t>
            </a:r>
          </a:p>
        </p:txBody>
      </p:sp>
      <p:sp>
        <p:nvSpPr>
          <p:cNvPr id="13" name="TextBox 12">
            <a:extLst>
              <a:ext uri="{FF2B5EF4-FFF2-40B4-BE49-F238E27FC236}">
                <a16:creationId xmlns:a16="http://schemas.microsoft.com/office/drawing/2014/main" id="{8D724693-E805-0692-868E-3AB56B1C7711}"/>
              </a:ext>
            </a:extLst>
          </p:cNvPr>
          <p:cNvSpPr txBox="1"/>
          <p:nvPr/>
        </p:nvSpPr>
        <p:spPr>
          <a:xfrm>
            <a:off x="8943101" y="4100826"/>
            <a:ext cx="2516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Video Pre-Roll Ads</a:t>
            </a:r>
          </a:p>
        </p:txBody>
      </p:sp>
      <p:sp>
        <p:nvSpPr>
          <p:cNvPr id="14" name="TextBox 13">
            <a:extLst>
              <a:ext uri="{FF2B5EF4-FFF2-40B4-BE49-F238E27FC236}">
                <a16:creationId xmlns:a16="http://schemas.microsoft.com/office/drawing/2014/main" id="{A2352BD0-8ECD-4606-21C6-37135F61CE7F}"/>
              </a:ext>
            </a:extLst>
          </p:cNvPr>
          <p:cNvSpPr txBox="1"/>
          <p:nvPr/>
        </p:nvSpPr>
        <p:spPr>
          <a:xfrm>
            <a:off x="8721429" y="5351439"/>
            <a:ext cx="2516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Content Integration</a:t>
            </a:r>
          </a:p>
        </p:txBody>
      </p:sp>
      <p:cxnSp>
        <p:nvCxnSpPr>
          <p:cNvPr id="16" name="Straight Connector 15">
            <a:extLst>
              <a:ext uri="{FF2B5EF4-FFF2-40B4-BE49-F238E27FC236}">
                <a16:creationId xmlns:a16="http://schemas.microsoft.com/office/drawing/2014/main" id="{9D83036A-4FC0-1044-CFBE-9F4302520CAB}"/>
              </a:ext>
            </a:extLst>
          </p:cNvPr>
          <p:cNvCxnSpPr/>
          <p:nvPr/>
        </p:nvCxnSpPr>
        <p:spPr>
          <a:xfrm>
            <a:off x="2544321" y="5560291"/>
            <a:ext cx="471055" cy="0"/>
          </a:xfrm>
          <a:prstGeom prst="line">
            <a:avLst/>
          </a:prstGeom>
          <a:ln w="635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2BF5D3C-5551-86F5-F881-790813782F37}"/>
              </a:ext>
            </a:extLst>
          </p:cNvPr>
          <p:cNvCxnSpPr/>
          <p:nvPr/>
        </p:nvCxnSpPr>
        <p:spPr>
          <a:xfrm>
            <a:off x="2812295" y="4322618"/>
            <a:ext cx="475677" cy="0"/>
          </a:xfrm>
          <a:prstGeom prst="line">
            <a:avLst/>
          </a:prstGeom>
          <a:ln w="635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B3BDD53B-6C7C-7E9C-458F-95BDD7AC2530}"/>
              </a:ext>
            </a:extLst>
          </p:cNvPr>
          <p:cNvCxnSpPr>
            <a:cxnSpLocks/>
          </p:cNvCxnSpPr>
          <p:nvPr/>
        </p:nvCxnSpPr>
        <p:spPr>
          <a:xfrm>
            <a:off x="3532729" y="3177311"/>
            <a:ext cx="323274" cy="127753"/>
          </a:xfrm>
          <a:prstGeom prst="line">
            <a:avLst/>
          </a:prstGeom>
          <a:ln w="635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ADCDF18-18DF-3B4E-F6FE-0D90E4AABFA2}"/>
              </a:ext>
            </a:extLst>
          </p:cNvPr>
          <p:cNvCxnSpPr/>
          <p:nvPr/>
        </p:nvCxnSpPr>
        <p:spPr>
          <a:xfrm>
            <a:off x="5056726" y="2395633"/>
            <a:ext cx="147782" cy="319855"/>
          </a:xfrm>
          <a:prstGeom prst="line">
            <a:avLst/>
          </a:prstGeom>
          <a:ln w="635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6C0F670-F60B-3244-8541-FA03383FABE8}"/>
              </a:ext>
            </a:extLst>
          </p:cNvPr>
          <p:cNvCxnSpPr>
            <a:cxnSpLocks/>
          </p:cNvCxnSpPr>
          <p:nvPr/>
        </p:nvCxnSpPr>
        <p:spPr>
          <a:xfrm flipH="1">
            <a:off x="6396005" y="2351129"/>
            <a:ext cx="65170" cy="408116"/>
          </a:xfrm>
          <a:prstGeom prst="line">
            <a:avLst/>
          </a:prstGeom>
          <a:ln w="635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9EBF8D90-1466-BDA4-9FE7-2553A7A7828E}"/>
              </a:ext>
            </a:extLst>
          </p:cNvPr>
          <p:cNvCxnSpPr>
            <a:cxnSpLocks/>
          </p:cNvCxnSpPr>
          <p:nvPr/>
        </p:nvCxnSpPr>
        <p:spPr>
          <a:xfrm flipH="1">
            <a:off x="7356468" y="2307831"/>
            <a:ext cx="454111" cy="526475"/>
          </a:xfrm>
          <a:prstGeom prst="line">
            <a:avLst/>
          </a:prstGeom>
          <a:ln w="635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3ED159D2-A584-EBB1-0DD1-4114ADA74CF4}"/>
              </a:ext>
            </a:extLst>
          </p:cNvPr>
          <p:cNvCxnSpPr>
            <a:cxnSpLocks/>
          </p:cNvCxnSpPr>
          <p:nvPr/>
        </p:nvCxnSpPr>
        <p:spPr>
          <a:xfrm flipH="1">
            <a:off x="9109506" y="3162173"/>
            <a:ext cx="250137" cy="73320"/>
          </a:xfrm>
          <a:prstGeom prst="line">
            <a:avLst/>
          </a:prstGeom>
          <a:ln w="635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61282850-045F-346B-04CB-4FD0A4660C1E}"/>
              </a:ext>
            </a:extLst>
          </p:cNvPr>
          <p:cNvCxnSpPr/>
          <p:nvPr/>
        </p:nvCxnSpPr>
        <p:spPr>
          <a:xfrm flipH="1">
            <a:off x="8131750" y="4341090"/>
            <a:ext cx="672725" cy="0"/>
          </a:xfrm>
          <a:prstGeom prst="line">
            <a:avLst/>
          </a:prstGeom>
          <a:ln w="635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30120353-6468-4D15-6E43-1DFF10B3E8DE}"/>
              </a:ext>
            </a:extLst>
          </p:cNvPr>
          <p:cNvCxnSpPr/>
          <p:nvPr/>
        </p:nvCxnSpPr>
        <p:spPr>
          <a:xfrm flipH="1">
            <a:off x="8250293" y="5571866"/>
            <a:ext cx="360218" cy="0"/>
          </a:xfrm>
          <a:prstGeom prst="line">
            <a:avLst/>
          </a:prstGeom>
          <a:ln w="635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pic>
        <p:nvPicPr>
          <p:cNvPr id="19" name="Picture 12" descr="Instagram Logo PNG With Transparent Background">
            <a:extLst>
              <a:ext uri="{FF2B5EF4-FFF2-40B4-BE49-F238E27FC236}">
                <a16:creationId xmlns:a16="http://schemas.microsoft.com/office/drawing/2014/main" id="{88F52FBF-226D-1863-6291-5CBA7B038607}"/>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476598" y="3307202"/>
            <a:ext cx="538778" cy="44588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a:extLst>
              <a:ext uri="{FF2B5EF4-FFF2-40B4-BE49-F238E27FC236}">
                <a16:creationId xmlns:a16="http://schemas.microsoft.com/office/drawing/2014/main" id="{8B04091E-A297-EB89-FB92-3454549089F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439259" y="3335078"/>
            <a:ext cx="431995" cy="40011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tiktok logo png, tikok icon transparent png, tikok app logo png 18930574 PNG">
            <a:extLst>
              <a:ext uri="{FF2B5EF4-FFF2-40B4-BE49-F238E27FC236}">
                <a16:creationId xmlns:a16="http://schemas.microsoft.com/office/drawing/2014/main" id="{7E62A6D6-BAA2-FDD9-BFCF-A754BA0263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842533" y="3189140"/>
            <a:ext cx="644964" cy="69452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2" descr="Instagram Logo PNG With Transparent Background">
            <a:extLst>
              <a:ext uri="{FF2B5EF4-FFF2-40B4-BE49-F238E27FC236}">
                <a16:creationId xmlns:a16="http://schemas.microsoft.com/office/drawing/2014/main" id="{1DC52F39-8992-3BB7-F195-C94EC2601E91}"/>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1626723" y="4559592"/>
            <a:ext cx="584942" cy="445883"/>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tiktok logo png, tikok icon transparent png, tikok app logo png 18930574 PNG">
            <a:extLst>
              <a:ext uri="{FF2B5EF4-FFF2-40B4-BE49-F238E27FC236}">
                <a16:creationId xmlns:a16="http://schemas.microsoft.com/office/drawing/2014/main" id="{D1D242DC-D872-72B5-D865-3FA224CD610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04088" y="4441530"/>
            <a:ext cx="644964" cy="69452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6">
            <a:extLst>
              <a:ext uri="{FF2B5EF4-FFF2-40B4-BE49-F238E27FC236}">
                <a16:creationId xmlns:a16="http://schemas.microsoft.com/office/drawing/2014/main" id="{D30D1E26-BF47-2AD5-5BCD-AD859D973CE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9574" y="4591129"/>
            <a:ext cx="431995" cy="40011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6">
            <a:extLst>
              <a:ext uri="{FF2B5EF4-FFF2-40B4-BE49-F238E27FC236}">
                <a16:creationId xmlns:a16="http://schemas.microsoft.com/office/drawing/2014/main" id="{F017D334-13BF-C760-248F-1AF26A72DC18}"/>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092281" y="3314730"/>
            <a:ext cx="514371" cy="45377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Youtube logo png, Youtube logo transparent png, Youtube icon transparent  free png 23986704 PNG">
            <a:extLst>
              <a:ext uri="{FF2B5EF4-FFF2-40B4-BE49-F238E27FC236}">
                <a16:creationId xmlns:a16="http://schemas.microsoft.com/office/drawing/2014/main" id="{0663ACE6-7A35-DA95-B074-2D44EB473B80}"/>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644350" y="4399496"/>
            <a:ext cx="736562" cy="736562"/>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6">
            <a:extLst>
              <a:ext uri="{FF2B5EF4-FFF2-40B4-BE49-F238E27FC236}">
                <a16:creationId xmlns:a16="http://schemas.microsoft.com/office/drawing/2014/main" id="{C6360681-1EF9-9EE6-6C51-2F6BD68130A7}"/>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908240" y="2325076"/>
            <a:ext cx="514371" cy="453777"/>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a:extLst>
              <a:ext uri="{FF2B5EF4-FFF2-40B4-BE49-F238E27FC236}">
                <a16:creationId xmlns:a16="http://schemas.microsoft.com/office/drawing/2014/main" id="{16BA7056-5019-CEB1-ACDF-19DD25E9D270}"/>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272427" y="1848700"/>
            <a:ext cx="514371" cy="453777"/>
          </a:xfrm>
          <a:prstGeom prst="rect">
            <a:avLst/>
          </a:prstGeom>
          <a:noFill/>
          <a:extLst>
            <a:ext uri="{909E8E84-426E-40DD-AFC4-6F175D3DCCD1}">
              <a14:hiddenFill xmlns:a14="http://schemas.microsoft.com/office/drawing/2010/main">
                <a:solidFill>
                  <a:srgbClr val="FFFFFF"/>
                </a:solidFill>
              </a14:hiddenFill>
            </a:ext>
          </a:extLst>
        </p:spPr>
      </p:pic>
      <p:pic>
        <p:nvPicPr>
          <p:cNvPr id="38" name="Graphic 37" descr="Newspaper outline">
            <a:extLst>
              <a:ext uri="{FF2B5EF4-FFF2-40B4-BE49-F238E27FC236}">
                <a16:creationId xmlns:a16="http://schemas.microsoft.com/office/drawing/2014/main" id="{542EE35B-4B3E-AE0A-2785-5D3E5F3DED3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778242" y="2271909"/>
            <a:ext cx="616790" cy="616790"/>
          </a:xfrm>
          <a:prstGeom prst="rect">
            <a:avLst/>
          </a:prstGeom>
        </p:spPr>
      </p:pic>
      <p:pic>
        <p:nvPicPr>
          <p:cNvPr id="34" name="Picture 6">
            <a:extLst>
              <a:ext uri="{FF2B5EF4-FFF2-40B4-BE49-F238E27FC236}">
                <a16:creationId xmlns:a16="http://schemas.microsoft.com/office/drawing/2014/main" id="{8461B3C6-6792-A83F-58A0-0C670D292618}"/>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0579748" y="2037253"/>
            <a:ext cx="1017645" cy="55334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descr="Hulu - Wikipedia">
            <a:extLst>
              <a:ext uri="{FF2B5EF4-FFF2-40B4-BE49-F238E27FC236}">
                <a16:creationId xmlns:a16="http://schemas.microsoft.com/office/drawing/2014/main" id="{6E2C5012-0B98-B513-1A18-C5BA30E39084}"/>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1088570" y="3646826"/>
            <a:ext cx="845289" cy="27888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0" descr="Visual identity - Partner Marketing Hub">
            <a:extLst>
              <a:ext uri="{FF2B5EF4-FFF2-40B4-BE49-F238E27FC236}">
                <a16:creationId xmlns:a16="http://schemas.microsoft.com/office/drawing/2014/main" id="{71241B43-8CE2-5846-24BF-C8FD1BF9E617}"/>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8087789" y="1094895"/>
            <a:ext cx="1960556" cy="5528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2" descr="ESPN Logo and symbol, meaning, history ...">
            <a:extLst>
              <a:ext uri="{FF2B5EF4-FFF2-40B4-BE49-F238E27FC236}">
                <a16:creationId xmlns:a16="http://schemas.microsoft.com/office/drawing/2014/main" id="{6DB693E9-513A-D2A4-E23C-81B327224306}"/>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t="24927" b="18898"/>
          <a:stretch>
            <a:fillRect/>
          </a:stretch>
        </p:blipFill>
        <p:spPr bwMode="auto">
          <a:xfrm>
            <a:off x="10884413" y="4913886"/>
            <a:ext cx="1017644" cy="342995"/>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6" descr="NFL Network (@nflnetwork) • Facebook">
            <a:extLst>
              <a:ext uri="{FF2B5EF4-FFF2-40B4-BE49-F238E27FC236}">
                <a16:creationId xmlns:a16="http://schemas.microsoft.com/office/drawing/2014/main" id="{48CDB32B-490E-478C-7B53-E74752A89791}"/>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a:fillRect/>
          </a:stretch>
        </p:blipFill>
        <p:spPr bwMode="auto">
          <a:xfrm>
            <a:off x="462763" y="1868751"/>
            <a:ext cx="1627768" cy="610952"/>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8">
            <a:extLst>
              <a:ext uri="{FF2B5EF4-FFF2-40B4-BE49-F238E27FC236}">
                <a16:creationId xmlns:a16="http://schemas.microsoft.com/office/drawing/2014/main" id="{E620CC03-22C3-1900-C8E7-1B11031F8E25}"/>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4691071" y="1114981"/>
            <a:ext cx="1026874" cy="308062"/>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0">
            <a:extLst>
              <a:ext uri="{FF2B5EF4-FFF2-40B4-BE49-F238E27FC236}">
                <a16:creationId xmlns:a16="http://schemas.microsoft.com/office/drawing/2014/main" id="{FDDB05D8-5813-1645-BE53-B1F112CDB033}"/>
              </a:ext>
            </a:extLst>
          </p:cNvPr>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2095730" y="1235491"/>
            <a:ext cx="1696074" cy="493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593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264106-862D-2983-B0F9-33D5990611D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75102F-CC77-4CA7-8712-F041898EE779}"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Disney Delivers Slate of New Streaming Ad Innovation to Fuel Greater  Interactivity and Engagement | Disney Advertising Press">
            <a:extLst>
              <a:ext uri="{FF2B5EF4-FFF2-40B4-BE49-F238E27FC236}">
                <a16:creationId xmlns:a16="http://schemas.microsoft.com/office/drawing/2014/main" id="{028E1144-59B5-841A-91BF-A3279313F1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79834" y="-16309"/>
            <a:ext cx="6758152" cy="6758152"/>
          </a:xfrm>
          <a:prstGeom prst="rect">
            <a:avLst/>
          </a:prstGeom>
        </p:spPr>
      </p:pic>
    </p:spTree>
    <p:extLst>
      <p:ext uri="{BB962C8B-B14F-4D97-AF65-F5344CB8AC3E}">
        <p14:creationId xmlns:p14="http://schemas.microsoft.com/office/powerpoint/2010/main" val="959767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AE6CB911-16C7-B1F1-B4CD-22636BC34309}"/>
              </a:ext>
            </a:extLst>
          </p:cNvPr>
          <p:cNvGrpSpPr/>
          <p:nvPr/>
        </p:nvGrpSpPr>
        <p:grpSpPr>
          <a:xfrm>
            <a:off x="7259955" y="762441"/>
            <a:ext cx="5143500" cy="5143500"/>
            <a:chOff x="6616015" y="762441"/>
            <a:chExt cx="5143500" cy="5143500"/>
          </a:xfrm>
        </p:grpSpPr>
        <p:pic>
          <p:nvPicPr>
            <p:cNvPr id="10" name="Picture 9" descr="Iphone 17 pro max Vectors - Download Free High-Quality Vectors | Magnific  (formerly Freepik)">
              <a:extLst>
                <a:ext uri="{FF2B5EF4-FFF2-40B4-BE49-F238E27FC236}">
                  <a16:creationId xmlns:a16="http://schemas.microsoft.com/office/drawing/2014/main" id="{0B5D79CE-1E65-8D60-6E74-166E00C83AB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16015" y="762441"/>
              <a:ext cx="5143500" cy="5143500"/>
            </a:xfrm>
            <a:prstGeom prst="rect">
              <a:avLst/>
            </a:prstGeom>
          </p:spPr>
        </p:pic>
        <p:pic>
          <p:nvPicPr>
            <p:cNvPr id="1026" name="Picture 2">
              <a:extLst>
                <a:ext uri="{FF2B5EF4-FFF2-40B4-BE49-F238E27FC236}">
                  <a16:creationId xmlns:a16="http://schemas.microsoft.com/office/drawing/2014/main" id="{BC26ECE4-6CB7-BFB4-381A-6BFE029BDC99}"/>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a:fillRect/>
            </a:stretch>
          </p:blipFill>
          <p:spPr bwMode="auto">
            <a:xfrm>
              <a:off x="8217113" y="1613127"/>
              <a:ext cx="1941304"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6">
            <a:extLst>
              <a:ext uri="{FF2B5EF4-FFF2-40B4-BE49-F238E27FC236}">
                <a16:creationId xmlns:a16="http://schemas.microsoft.com/office/drawing/2014/main" id="{2664259E-7602-8A51-E5D7-A06DD0CFEA47}"/>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432485" y="1103099"/>
            <a:ext cx="3981451" cy="2231092"/>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0A250BE0-462A-6A0F-82AD-44BD8A16E95D}"/>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2318860" y="2067668"/>
            <a:ext cx="5226372" cy="2912284"/>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B80DBF2F-DD46-CB77-724B-B1590F4DF99E}"/>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432485" y="3867030"/>
            <a:ext cx="3981450" cy="2225843"/>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BD13C8BE-AF6C-DF58-092A-1DD580F1A7FC}"/>
              </a:ext>
            </a:extLst>
          </p:cNvPr>
          <p:cNvSpPr txBox="1"/>
          <p:nvPr/>
        </p:nvSpPr>
        <p:spPr>
          <a:xfrm>
            <a:off x="432485" y="301557"/>
            <a:ext cx="115418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70C0"/>
                </a:solidFill>
                <a:effectLst/>
                <a:uLnTx/>
                <a:uFillTx/>
                <a:latin typeface="Franklin Gothic Heavy" panose="020B0903020102020204" pitchFamily="34" charset="0"/>
                <a:ea typeface="+mn-ea"/>
                <a:cs typeface="+mn-cs"/>
              </a:rPr>
              <a:t>Disney Interactive</a:t>
            </a:r>
          </a:p>
        </p:txBody>
      </p:sp>
      <p:cxnSp>
        <p:nvCxnSpPr>
          <p:cNvPr id="3" name="Straight Arrow Connector 2">
            <a:extLst>
              <a:ext uri="{FF2B5EF4-FFF2-40B4-BE49-F238E27FC236}">
                <a16:creationId xmlns:a16="http://schemas.microsoft.com/office/drawing/2014/main" id="{14E68929-1B87-BACD-C7CF-B3A347F264B6}"/>
              </a:ext>
            </a:extLst>
          </p:cNvPr>
          <p:cNvCxnSpPr>
            <a:cxnSpLocks/>
          </p:cNvCxnSpPr>
          <p:nvPr/>
        </p:nvCxnSpPr>
        <p:spPr>
          <a:xfrm flipV="1">
            <a:off x="7717604" y="3136020"/>
            <a:ext cx="1007770" cy="55015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3562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C6BF75-D326-5214-02C0-A90964C9C56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75102F-CC77-4CA7-8712-F041898EE779}"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Disney+ Logo - PNG and Vector - Logo Download">
            <a:extLst>
              <a:ext uri="{FF2B5EF4-FFF2-40B4-BE49-F238E27FC236}">
                <a16:creationId xmlns:a16="http://schemas.microsoft.com/office/drawing/2014/main" id="{D3F8D129-C22A-8383-7A33-C4844EF5983E}"/>
              </a:ext>
            </a:extLst>
          </p:cNvPr>
          <p:cNvPicPr>
            <a:picLocks noChangeAspect="1"/>
          </p:cNvPicPr>
          <p:nvPr/>
        </p:nvPicPr>
        <p:blipFill>
          <a:blip r:embed="rId2"/>
          <a:stretch>
            <a:fillRect/>
          </a:stretch>
        </p:blipFill>
        <p:spPr>
          <a:xfrm>
            <a:off x="3188332" y="1883683"/>
            <a:ext cx="5697019" cy="3090633"/>
          </a:xfrm>
          <a:prstGeom prst="rect">
            <a:avLst/>
          </a:prstGeom>
        </p:spPr>
      </p:pic>
    </p:spTree>
    <p:extLst>
      <p:ext uri="{BB962C8B-B14F-4D97-AF65-F5344CB8AC3E}">
        <p14:creationId xmlns:p14="http://schemas.microsoft.com/office/powerpoint/2010/main" val="1446269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FL Network - Wikipedia">
            <a:extLst>
              <a:ext uri="{FF2B5EF4-FFF2-40B4-BE49-F238E27FC236}">
                <a16:creationId xmlns:a16="http://schemas.microsoft.com/office/drawing/2014/main" id="{2841E3C4-4F24-E7FA-8B0D-EB34E0576FE1}"/>
              </a:ext>
            </a:extLst>
          </p:cNvPr>
          <p:cNvPicPr>
            <a:picLocks noChangeAspect="1"/>
          </p:cNvPicPr>
          <p:nvPr/>
        </p:nvPicPr>
        <p:blipFill>
          <a:blip r:embed="rId2" cstate="email">
            <a:extLst>
              <a:ext uri="{28A0092B-C50C-407E-A947-70E740481C1C}">
                <a14:useLocalDpi xmlns:a14="http://schemas.microsoft.com/office/drawing/2010/main"/>
              </a:ext>
            </a:extLst>
          </a:blip>
          <a:srcRect l="-1" t="-1" r="-3144" b="-8287"/>
          <a:stretch>
            <a:fillRect/>
          </a:stretch>
        </p:blipFill>
        <p:spPr>
          <a:xfrm>
            <a:off x="1441866" y="1437107"/>
            <a:ext cx="9433498" cy="3891896"/>
          </a:xfrm>
          <a:prstGeom prst="rect">
            <a:avLst/>
          </a:prstGeom>
        </p:spPr>
      </p:pic>
    </p:spTree>
    <p:extLst>
      <p:ext uri="{BB962C8B-B14F-4D97-AF65-F5344CB8AC3E}">
        <p14:creationId xmlns:p14="http://schemas.microsoft.com/office/powerpoint/2010/main" val="8305051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9446A-8AE0-291B-B56C-13F6720AE64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2510548-7272-30F2-E0D2-AE6A71395D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75102F-CC77-4CA7-8712-F041898EE779}"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Picture 17" descr="YouTube TV Logo and symbol, meaning, history, PNG, brand">
            <a:extLst>
              <a:ext uri="{FF2B5EF4-FFF2-40B4-BE49-F238E27FC236}">
                <a16:creationId xmlns:a16="http://schemas.microsoft.com/office/drawing/2014/main" id="{BA3BD56D-57AC-C341-577A-FC19A0F1A82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304" y="858564"/>
            <a:ext cx="9145829" cy="5144529"/>
          </a:xfrm>
          <a:prstGeom prst="rect">
            <a:avLst/>
          </a:prstGeom>
        </p:spPr>
      </p:pic>
    </p:spTree>
    <p:extLst>
      <p:ext uri="{BB962C8B-B14F-4D97-AF65-F5344CB8AC3E}">
        <p14:creationId xmlns:p14="http://schemas.microsoft.com/office/powerpoint/2010/main" val="1296592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F4E7F-2BAC-E4B5-F33B-27E1F93DD44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E53E6B-C477-A994-767C-8C2A04710CE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75102F-CC77-4CA7-8712-F041898EE779}"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ESPN Logo, symbol, meaning, history, PNG, brand">
            <a:extLst>
              <a:ext uri="{FF2B5EF4-FFF2-40B4-BE49-F238E27FC236}">
                <a16:creationId xmlns:a16="http://schemas.microsoft.com/office/drawing/2014/main" id="{81DCC56D-5F97-F993-0C1B-0FA246B4C2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304" y="858564"/>
            <a:ext cx="9145829" cy="5144529"/>
          </a:xfrm>
          <a:prstGeom prst="rect">
            <a:avLst/>
          </a:prstGeom>
        </p:spPr>
      </p:pic>
    </p:spTree>
    <p:extLst>
      <p:ext uri="{BB962C8B-B14F-4D97-AF65-F5344CB8AC3E}">
        <p14:creationId xmlns:p14="http://schemas.microsoft.com/office/powerpoint/2010/main" val="1553273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F5A1E6-E243-5418-7FA4-0ED8E0144C3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75102F-CC77-4CA7-8712-F041898EE779}"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Hulu - Wikipedia">
            <a:extLst>
              <a:ext uri="{FF2B5EF4-FFF2-40B4-BE49-F238E27FC236}">
                <a16:creationId xmlns:a16="http://schemas.microsoft.com/office/drawing/2014/main" id="{48BC6920-6560-441E-89C8-88CA4655A4B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304" y="1923196"/>
            <a:ext cx="9145830" cy="3015266"/>
          </a:xfrm>
          <a:prstGeom prst="rect">
            <a:avLst/>
          </a:prstGeom>
        </p:spPr>
      </p:pic>
    </p:spTree>
    <p:extLst>
      <p:ext uri="{BB962C8B-B14F-4D97-AF65-F5344CB8AC3E}">
        <p14:creationId xmlns:p14="http://schemas.microsoft.com/office/powerpoint/2010/main" val="2335934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7F1D4-70A0-C682-22E8-75B0ACA740A8}"/>
            </a:ext>
          </a:extLst>
        </p:cNvPr>
        <p:cNvGrpSpPr/>
        <p:nvPr/>
      </p:nvGrpSpPr>
      <p:grpSpPr>
        <a:xfrm>
          <a:off x="0" y="0"/>
          <a:ext cx="0" cy="0"/>
          <a:chOff x="0" y="0"/>
          <a:chExt cx="0" cy="0"/>
        </a:xfrm>
      </p:grpSpPr>
      <p:pic>
        <p:nvPicPr>
          <p:cNvPr id="19" name="Picture 18" descr="File:TikTok logo.svg - Wikipedia">
            <a:extLst>
              <a:ext uri="{FF2B5EF4-FFF2-40B4-BE49-F238E27FC236}">
                <a16:creationId xmlns:a16="http://schemas.microsoft.com/office/drawing/2014/main" id="{8ADACFEA-5F53-7A26-D2C5-56F8629B1DB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304" y="2098253"/>
            <a:ext cx="9145830" cy="2665152"/>
          </a:xfrm>
          <a:prstGeom prst="rect">
            <a:avLst/>
          </a:prstGeom>
        </p:spPr>
      </p:pic>
    </p:spTree>
    <p:extLst>
      <p:ext uri="{BB962C8B-B14F-4D97-AF65-F5344CB8AC3E}">
        <p14:creationId xmlns:p14="http://schemas.microsoft.com/office/powerpoint/2010/main" val="13076247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68E583-B75A-A1DE-9002-B17CCF828A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75102F-CC77-4CA7-8712-F041898EE779}"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Download Spotify Logo in SVG Vector or PNG File Format - Logo.wine">
            <a:extLst>
              <a:ext uri="{FF2B5EF4-FFF2-40B4-BE49-F238E27FC236}">
                <a16:creationId xmlns:a16="http://schemas.microsoft.com/office/drawing/2014/main" id="{D5AAACD9-42FA-D7EB-534F-504C9FD5DDD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97280" y="183055"/>
            <a:ext cx="9838182" cy="6558788"/>
          </a:xfrm>
          <a:prstGeom prst="rect">
            <a:avLst/>
          </a:prstGeom>
        </p:spPr>
      </p:pic>
    </p:spTree>
    <p:extLst>
      <p:ext uri="{BB962C8B-B14F-4D97-AF65-F5344CB8AC3E}">
        <p14:creationId xmlns:p14="http://schemas.microsoft.com/office/powerpoint/2010/main" val="21760967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34466B-C3DB-BB34-9617-C43A493F6CAE}"/>
              </a:ext>
            </a:extLst>
          </p:cNvPr>
          <p:cNvSpPr txBox="1"/>
          <p:nvPr/>
        </p:nvSpPr>
        <p:spPr>
          <a:xfrm>
            <a:off x="699034" y="326968"/>
            <a:ext cx="8247456" cy="132343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2026 AI-Driven Channel Mix</a:t>
            </a:r>
            <a:br>
              <a:rPr kumimoji="0" lang="en-US" sz="48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br>
            <a:r>
              <a:rPr kumimoji="0" lang="en-US" sz="20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AI is allowing us to be much more  precise in reaching Parents</a:t>
            </a:r>
            <a:r>
              <a:rPr kumimoji="0" lang="en-US" sz="32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a:t>
            </a:r>
          </a:p>
        </p:txBody>
      </p:sp>
      <p:sp>
        <p:nvSpPr>
          <p:cNvPr id="3" name="TextBox 2">
            <a:extLst>
              <a:ext uri="{FF2B5EF4-FFF2-40B4-BE49-F238E27FC236}">
                <a16:creationId xmlns:a16="http://schemas.microsoft.com/office/drawing/2014/main" id="{9B717EC5-C80D-5C7F-096A-52AF176DFB60}"/>
              </a:ext>
            </a:extLst>
          </p:cNvPr>
          <p:cNvSpPr txBox="1"/>
          <p:nvPr/>
        </p:nvSpPr>
        <p:spPr>
          <a:xfrm>
            <a:off x="699033" y="1644924"/>
            <a:ext cx="8898509" cy="4385816"/>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Franklin Gothic Book" panose="020B0503020102020204" pitchFamily="34" charset="0"/>
                <a:ea typeface="+mn-ea"/>
                <a:cs typeface="+mn-cs"/>
              </a:rPr>
              <a:t>Streaming TV – </a:t>
            </a:r>
            <a:r>
              <a:rPr kumimoji="0" lang="en-US" sz="18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Disney+, Hulu, ESPN+, YouTube TV, NFL Network</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Franklin Gothic Book" panose="020B0503020102020204" pitchFamily="34" charset="0"/>
                <a:ea typeface="+mn-ea"/>
                <a:cs typeface="+mn-cs"/>
              </a:rPr>
              <a:t>Streaming Audio – </a:t>
            </a:r>
            <a:r>
              <a:rPr kumimoji="0" lang="en-US" sz="18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Spotify (music &amp; podcasts) NEW!</a:t>
            </a:r>
            <a:endParaRPr kumimoji="0" lang="en-US" sz="1800" b="0" i="0" u="none" strike="noStrike" kern="1200" cap="none" spc="0" normalizeH="0" baseline="0" noProof="0">
              <a:ln>
                <a:noFill/>
              </a:ln>
              <a:solidFill>
                <a:prstClr val="black"/>
              </a:solidFill>
              <a:effectLst/>
              <a:uLnTx/>
              <a:uFillTx/>
              <a:latin typeface="Franklin Gothic Book" panose="020B0503020102020204" pitchFamily="34" charset="0"/>
              <a:ea typeface="+mn-ea"/>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Franklin Gothic Book" panose="020B0503020102020204" pitchFamily="34" charset="0"/>
                <a:ea typeface="+mn-ea"/>
                <a:cs typeface="+mn-cs"/>
              </a:rPr>
              <a:t>Social Media Ads – </a:t>
            </a:r>
            <a:r>
              <a:rPr kumimoji="0" lang="en-US" sz="18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Facebook, Instagram, TikTok, Reddit</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Franklin Gothic Book" panose="020B0503020102020204" pitchFamily="34" charset="0"/>
                <a:ea typeface="+mn-ea"/>
                <a:cs typeface="+mn-cs"/>
              </a:rPr>
              <a:t>Influencer Content – </a:t>
            </a:r>
            <a:r>
              <a:rPr kumimoji="0" lang="en-US" sz="18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TikTok, LinkedIn</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Franklin Gothic Book" panose="020B0503020102020204" pitchFamily="34" charset="0"/>
                <a:ea typeface="+mn-ea"/>
                <a:cs typeface="+mn-cs"/>
              </a:rPr>
              <a:t>PR/Earned Media –</a:t>
            </a:r>
            <a:r>
              <a:rPr kumimoji="0" lang="en-US" sz="18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Local / National Release</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Franklin Gothic Book" panose="020B0503020102020204" pitchFamily="34" charset="0"/>
                <a:ea typeface="+mn-ea"/>
                <a:cs typeface="+mn-cs"/>
              </a:rPr>
              <a:t>Retargeting Ads – </a:t>
            </a:r>
            <a:r>
              <a:rPr kumimoji="0" lang="en-US" sz="18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Facebook, Instagram, TikTok</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Franklin Gothic Book" panose="020B0503020102020204" pitchFamily="34" charset="0"/>
                <a:ea typeface="+mn-ea"/>
                <a:cs typeface="+mn-cs"/>
              </a:rPr>
              <a:t>Google Search Ads - </a:t>
            </a:r>
            <a:r>
              <a:rPr kumimoji="0" lang="en-US" sz="18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Google</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Franklin Gothic Book" panose="020B0503020102020204" pitchFamily="34" charset="0"/>
                <a:ea typeface="+mn-ea"/>
                <a:cs typeface="+mn-cs"/>
              </a:rPr>
              <a:t>Video Pre-Roll Ads - </a:t>
            </a:r>
            <a:r>
              <a:rPr kumimoji="0" lang="en-US" sz="18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YouTube</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Franklin Gothic Book" panose="020B0503020102020204" pitchFamily="34" charset="0"/>
                <a:ea typeface="+mn-ea"/>
                <a:cs typeface="+mn-cs"/>
              </a:rPr>
              <a:t>Content Integration – </a:t>
            </a:r>
            <a:r>
              <a:rPr kumimoji="0" lang="en-US" sz="1800" b="0" i="0" u="none" strike="noStrike" kern="1200" cap="none" spc="0" normalizeH="0" baseline="0" noProof="0">
                <a:ln>
                  <a:noFill/>
                </a:ln>
                <a:solidFill>
                  <a:srgbClr val="0D4D97"/>
                </a:solidFill>
                <a:effectLst/>
                <a:uLnTx/>
                <a:uFillTx/>
                <a:latin typeface="Franklin Gothic Demi" panose="020B0703020102020204" pitchFamily="34" charset="0"/>
                <a:ea typeface="+mn-ea"/>
                <a:cs typeface="+mn-cs"/>
              </a:rPr>
              <a:t>Disney Interactive, Nat Geo</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Franklin Gothic Book" panose="020B0503020102020204" pitchFamily="34"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Franklin Gothic Book" panose="020B0503020102020204" pitchFamily="34" charset="0"/>
              <a:ea typeface="+mn-ea"/>
              <a:cs typeface="+mn-cs"/>
            </a:endParaRPr>
          </a:p>
        </p:txBody>
      </p:sp>
      <p:pic>
        <p:nvPicPr>
          <p:cNvPr id="10246" name="Picture 6">
            <a:extLst>
              <a:ext uri="{FF2B5EF4-FFF2-40B4-BE49-F238E27FC236}">
                <a16:creationId xmlns:a16="http://schemas.microsoft.com/office/drawing/2014/main" id="{BEE3EB30-B191-CF27-6429-BB5D25DEADA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27297" y="5029268"/>
            <a:ext cx="2128085" cy="1157146"/>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Hulu - Wikipedia">
            <a:extLst>
              <a:ext uri="{FF2B5EF4-FFF2-40B4-BE49-F238E27FC236}">
                <a16:creationId xmlns:a16="http://schemas.microsoft.com/office/drawing/2014/main" id="{F0DDFF0B-D6A3-B89C-8A69-0622C424CB0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76769" y="5624081"/>
            <a:ext cx="1767657" cy="583191"/>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Visual identity - Partner Marketing Hub">
            <a:extLst>
              <a:ext uri="{FF2B5EF4-FFF2-40B4-BE49-F238E27FC236}">
                <a16:creationId xmlns:a16="http://schemas.microsoft.com/office/drawing/2014/main" id="{3FD3CF40-E712-BD14-1CF1-23DF1C22CBB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900334" y="2182030"/>
            <a:ext cx="4099888" cy="1156130"/>
          </a:xfrm>
          <a:prstGeom prst="rect">
            <a:avLst/>
          </a:prstGeom>
          <a:noFill/>
          <a:extLst>
            <a:ext uri="{909E8E84-426E-40DD-AFC4-6F175D3DCCD1}">
              <a14:hiddenFill xmlns:a14="http://schemas.microsoft.com/office/drawing/2010/main">
                <a:solidFill>
                  <a:srgbClr val="FFFFFF"/>
                </a:solidFill>
              </a14:hiddenFill>
            </a:ext>
          </a:extLst>
        </p:spPr>
      </p:pic>
      <p:pic>
        <p:nvPicPr>
          <p:cNvPr id="10252" name="Picture 12" descr="ESPN Logo and symbol, meaning, history ...">
            <a:extLst>
              <a:ext uri="{FF2B5EF4-FFF2-40B4-BE49-F238E27FC236}">
                <a16:creationId xmlns:a16="http://schemas.microsoft.com/office/drawing/2014/main" id="{2F9A89D8-F6D0-DED1-D243-A2EB9385C749}"/>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24927" b="18898"/>
          <a:stretch>
            <a:fillRect/>
          </a:stretch>
        </p:blipFill>
        <p:spPr bwMode="auto">
          <a:xfrm>
            <a:off x="6279449" y="5603223"/>
            <a:ext cx="2128083" cy="717266"/>
          </a:xfrm>
          <a:prstGeom prst="rect">
            <a:avLst/>
          </a:prstGeom>
          <a:noFill/>
          <a:extLst>
            <a:ext uri="{909E8E84-426E-40DD-AFC4-6F175D3DCCD1}">
              <a14:hiddenFill xmlns:a14="http://schemas.microsoft.com/office/drawing/2010/main">
                <a:solidFill>
                  <a:srgbClr val="FFFFFF"/>
                </a:solidFill>
              </a14:hiddenFill>
            </a:ext>
          </a:extLst>
        </p:spPr>
      </p:pic>
      <p:pic>
        <p:nvPicPr>
          <p:cNvPr id="10256" name="Picture 16" descr="NFL Network (@nflnetwork) • Facebook">
            <a:extLst>
              <a:ext uri="{FF2B5EF4-FFF2-40B4-BE49-F238E27FC236}">
                <a16:creationId xmlns:a16="http://schemas.microsoft.com/office/drawing/2014/main" id="{66B45C9B-06FE-1B02-A878-6DAF6113E3F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a:fillRect/>
          </a:stretch>
        </p:blipFill>
        <p:spPr bwMode="auto">
          <a:xfrm>
            <a:off x="8269958" y="563200"/>
            <a:ext cx="3403966" cy="1277615"/>
          </a:xfrm>
          <a:prstGeom prst="rect">
            <a:avLst/>
          </a:prstGeom>
          <a:noFill/>
          <a:extLst>
            <a:ext uri="{909E8E84-426E-40DD-AFC4-6F175D3DCCD1}">
              <a14:hiddenFill xmlns:a14="http://schemas.microsoft.com/office/drawing/2010/main">
                <a:solidFill>
                  <a:srgbClr val="FFFFFF"/>
                </a:solidFill>
              </a14:hiddenFill>
            </a:ext>
          </a:extLst>
        </p:spPr>
      </p:pic>
      <p:pic>
        <p:nvPicPr>
          <p:cNvPr id="10258" name="Picture 18">
            <a:extLst>
              <a:ext uri="{FF2B5EF4-FFF2-40B4-BE49-F238E27FC236}">
                <a16:creationId xmlns:a16="http://schemas.microsoft.com/office/drawing/2014/main" id="{708DAA4F-5FC4-0E63-5564-B2B1D8B213EC}"/>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88810" y="5563056"/>
            <a:ext cx="2147385" cy="644216"/>
          </a:xfrm>
          <a:prstGeom prst="rect">
            <a:avLst/>
          </a:prstGeom>
          <a:noFill/>
          <a:extLst>
            <a:ext uri="{909E8E84-426E-40DD-AFC4-6F175D3DCCD1}">
              <a14:hiddenFill xmlns:a14="http://schemas.microsoft.com/office/drawing/2010/main">
                <a:solidFill>
                  <a:srgbClr val="FFFFFF"/>
                </a:solidFill>
              </a14:hiddenFill>
            </a:ext>
          </a:extLst>
        </p:spPr>
      </p:pic>
      <p:pic>
        <p:nvPicPr>
          <p:cNvPr id="10260" name="Picture 20">
            <a:extLst>
              <a:ext uri="{FF2B5EF4-FFF2-40B4-BE49-F238E27FC236}">
                <a16:creationId xmlns:a16="http://schemas.microsoft.com/office/drawing/2014/main" id="{5B5656FB-8C76-3550-B5A8-5835C10867F8}"/>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194089" y="3696993"/>
            <a:ext cx="3546806" cy="1031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53715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259B0C0-8F3E-399B-6F49-F805B6FF179E}"/>
              </a:ext>
            </a:extLst>
          </p:cNvPr>
          <p:cNvPicPr>
            <a:picLocks noGrp="1" noChangeAspect="1"/>
          </p:cNvPicPr>
          <p:nvPr>
            <p:ph idx="4294967295"/>
          </p:nvPr>
        </p:nvPicPr>
        <p:blipFill>
          <a:blip r:embed="rId2" cstate="email">
            <a:extLst>
              <a:ext uri="{28A0092B-C50C-407E-A947-70E740481C1C}">
                <a14:useLocalDpi xmlns:a14="http://schemas.microsoft.com/office/drawing/2010/main"/>
              </a:ext>
            </a:extLst>
          </a:blip>
          <a:stretch>
            <a:fillRect/>
          </a:stretch>
        </p:blipFill>
        <p:spPr>
          <a:xfrm>
            <a:off x="548640" y="659657"/>
            <a:ext cx="4473575" cy="947737"/>
          </a:xfrm>
          <a:prstGeom prst="rect">
            <a:avLst/>
          </a:prstGeom>
        </p:spPr>
      </p:pic>
      <p:sp>
        <p:nvSpPr>
          <p:cNvPr id="4" name="Slide Number Placeholder 3">
            <a:extLst>
              <a:ext uri="{FF2B5EF4-FFF2-40B4-BE49-F238E27FC236}">
                <a16:creationId xmlns:a16="http://schemas.microsoft.com/office/drawing/2014/main" id="{125ED6F5-49BC-0098-ED08-33864B344DDF}"/>
              </a:ext>
            </a:extLst>
          </p:cNvPr>
          <p:cNvSpPr>
            <a:spLocks noGrp="1"/>
          </p:cNvSpPr>
          <p:nvPr>
            <p:ph type="sldNum" sz="quarter" idx="4294967295"/>
          </p:nvPr>
        </p:nvSpPr>
        <p:spPr>
          <a:xfrm>
            <a:off x="9448800" y="637698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575102F-CC77-4CA7-8712-F041898EE779}"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B392740F-9137-1BA7-DB8A-9922E7A190E4}"/>
              </a:ext>
            </a:extLst>
          </p:cNvPr>
          <p:cNvPicPr>
            <a:picLocks noChangeAspect="1"/>
          </p:cNvPicPr>
          <p:nvPr/>
        </p:nvPicPr>
        <p:blipFill>
          <a:blip r:embed="rId3"/>
          <a:stretch>
            <a:fillRect/>
          </a:stretch>
        </p:blipFill>
        <p:spPr>
          <a:xfrm>
            <a:off x="8264071" y="640429"/>
            <a:ext cx="3251200" cy="4267200"/>
          </a:xfrm>
          <a:prstGeom prst="rect">
            <a:avLst/>
          </a:prstGeom>
          <a:effectLst>
            <a:outerShdw blurRad="50800" dist="38100" dir="2700000" algn="tl" rotWithShape="0">
              <a:prstClr val="black">
                <a:alpha val="40000"/>
              </a:prstClr>
            </a:outerShdw>
          </a:effectLst>
        </p:spPr>
      </p:pic>
      <p:sp>
        <p:nvSpPr>
          <p:cNvPr id="10" name="Content Placeholder 2">
            <a:extLst>
              <a:ext uri="{FF2B5EF4-FFF2-40B4-BE49-F238E27FC236}">
                <a16:creationId xmlns:a16="http://schemas.microsoft.com/office/drawing/2014/main" id="{67A2797C-E0FC-E9F0-EB86-DF41BF021F5E}"/>
              </a:ext>
            </a:extLst>
          </p:cNvPr>
          <p:cNvSpPr txBox="1">
            <a:spLocks/>
          </p:cNvSpPr>
          <p:nvPr/>
        </p:nvSpPr>
        <p:spPr>
          <a:xfrm>
            <a:off x="676729" y="1988184"/>
            <a:ext cx="7366000" cy="48698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An essential part of the Scouting experience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Encourages and reinforces Scouting skills and values in between meetings and events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Shows the relevancy of Scouting in everyday life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11" name="Table 10">
            <a:extLst>
              <a:ext uri="{FF2B5EF4-FFF2-40B4-BE49-F238E27FC236}">
                <a16:creationId xmlns:a16="http://schemas.microsoft.com/office/drawing/2014/main" id="{09349B4A-5811-4FEF-18AA-42C5055A7388}"/>
              </a:ext>
            </a:extLst>
          </p:cNvPr>
          <p:cNvGraphicFramePr>
            <a:graphicFrameLocks noGrp="1"/>
          </p:cNvGraphicFramePr>
          <p:nvPr/>
        </p:nvGraphicFramePr>
        <p:xfrm>
          <a:off x="2387373" y="5192155"/>
          <a:ext cx="7134225" cy="811187"/>
        </p:xfrm>
        <a:graphic>
          <a:graphicData uri="http://schemas.openxmlformats.org/drawingml/2006/table">
            <a:tbl>
              <a:tblPr/>
              <a:tblGrid>
                <a:gridCol w="1781175">
                  <a:extLst>
                    <a:ext uri="{9D8B030D-6E8A-4147-A177-3AD203B41FA5}">
                      <a16:colId xmlns:a16="http://schemas.microsoft.com/office/drawing/2014/main" val="2324296906"/>
                    </a:ext>
                  </a:extLst>
                </a:gridCol>
                <a:gridCol w="1781175">
                  <a:extLst>
                    <a:ext uri="{9D8B030D-6E8A-4147-A177-3AD203B41FA5}">
                      <a16:colId xmlns:a16="http://schemas.microsoft.com/office/drawing/2014/main" val="762042455"/>
                    </a:ext>
                  </a:extLst>
                </a:gridCol>
                <a:gridCol w="1781175">
                  <a:extLst>
                    <a:ext uri="{9D8B030D-6E8A-4147-A177-3AD203B41FA5}">
                      <a16:colId xmlns:a16="http://schemas.microsoft.com/office/drawing/2014/main" val="2590521561"/>
                    </a:ext>
                  </a:extLst>
                </a:gridCol>
                <a:gridCol w="1790700">
                  <a:extLst>
                    <a:ext uri="{9D8B030D-6E8A-4147-A177-3AD203B41FA5}">
                      <a16:colId xmlns:a16="http://schemas.microsoft.com/office/drawing/2014/main" val="2424147339"/>
                    </a:ext>
                  </a:extLst>
                </a:gridCol>
              </a:tblGrid>
              <a:tr h="811187">
                <a:tc>
                  <a:txBody>
                    <a:bodyPr/>
                    <a:lstStyle/>
                    <a:p>
                      <a:pPr algn="ctr">
                        <a:buNone/>
                      </a:pPr>
                      <a:r>
                        <a:rPr lang="en-US" sz="1650" b="1">
                          <a:solidFill>
                            <a:srgbClr val="FFFFFF"/>
                          </a:solidFill>
                          <a:effectLst/>
                          <a:latin typeface="Calibri" panose="020F0502020204030204" pitchFamily="34" charset="0"/>
                        </a:rPr>
                        <a:t>80%</a:t>
                      </a:r>
                      <a:endParaRPr lang="en-US" sz="1650">
                        <a:solidFill>
                          <a:srgbClr val="FFFFFF"/>
                        </a:solidFill>
                        <a:effectLst/>
                        <a:latin typeface="Calibri" panose="020F0502020204030204" pitchFamily="34" charset="0"/>
                      </a:endParaRPr>
                    </a:p>
                    <a:p>
                      <a:pPr algn="ctr">
                        <a:buNone/>
                      </a:pPr>
                      <a:r>
                        <a:rPr lang="en-US" sz="800" spc="38">
                          <a:solidFill>
                            <a:srgbClr val="C7D2EA"/>
                          </a:solidFill>
                          <a:effectLst/>
                          <a:latin typeface="Calibri" panose="020F0502020204030204" pitchFamily="34" charset="0"/>
                        </a:rPr>
                        <a:t>PARENTS WHO SAY IT </a:t>
                      </a:r>
                      <a:br>
                        <a:rPr lang="en-US" sz="800" spc="38">
                          <a:solidFill>
                            <a:srgbClr val="C7D2EA"/>
                          </a:solidFill>
                          <a:effectLst/>
                          <a:latin typeface="Calibri" panose="020F0502020204030204" pitchFamily="34" charset="0"/>
                        </a:rPr>
                      </a:br>
                      <a:r>
                        <a:rPr lang="en-US" sz="800" spc="38">
                          <a:solidFill>
                            <a:srgbClr val="C7D2EA"/>
                          </a:solidFill>
                          <a:effectLst/>
                          <a:latin typeface="Calibri" panose="020F0502020204030204" pitchFamily="34" charset="0"/>
                        </a:rPr>
                        <a:t>HELPS SCOUTS SUCCEED</a:t>
                      </a:r>
                    </a:p>
                  </a:txBody>
                  <a:tcPr marL="38100" marR="38100" marT="123825" marB="123825" anchor="ctr">
                    <a:lnL>
                      <a:noFill/>
                    </a:lnL>
                    <a:lnR w="9525" cap="flat" cmpd="sng" algn="ctr">
                      <a:solidFill>
                        <a:srgbClr val="1F3B7A"/>
                      </a:solidFill>
                      <a:prstDash val="solid"/>
                      <a:round/>
                      <a:headEnd type="none" w="med" len="med"/>
                      <a:tailEnd type="none" w="med" len="med"/>
                    </a:lnR>
                    <a:lnT>
                      <a:noFill/>
                    </a:lnT>
                    <a:lnB>
                      <a:noFill/>
                    </a:lnB>
                    <a:solidFill>
                      <a:srgbClr val="002060"/>
                    </a:solidFill>
                  </a:tcPr>
                </a:tc>
                <a:tc>
                  <a:txBody>
                    <a:bodyPr/>
                    <a:lstStyle/>
                    <a:p>
                      <a:pPr algn="ctr">
                        <a:buNone/>
                      </a:pPr>
                      <a:r>
                        <a:rPr lang="en-US" sz="1650" b="1">
                          <a:solidFill>
                            <a:srgbClr val="FFFFFF"/>
                          </a:solidFill>
                          <a:effectLst/>
                          <a:latin typeface="Calibri" panose="020F0502020204030204" pitchFamily="34" charset="0"/>
                        </a:rPr>
                        <a:t>73%</a:t>
                      </a:r>
                      <a:endParaRPr lang="en-US" sz="1650">
                        <a:solidFill>
                          <a:srgbClr val="FFFFFF"/>
                        </a:solidFill>
                        <a:effectLst/>
                        <a:latin typeface="Calibri" panose="020F0502020204030204" pitchFamily="34" charset="0"/>
                      </a:endParaRPr>
                    </a:p>
                    <a:p>
                      <a:pPr algn="ctr">
                        <a:buNone/>
                      </a:pPr>
                      <a:r>
                        <a:rPr lang="en-US" sz="800" spc="38">
                          <a:solidFill>
                            <a:srgbClr val="C7D2EA"/>
                          </a:solidFill>
                          <a:effectLst/>
                          <a:latin typeface="Calibri" panose="020F0502020204030204" pitchFamily="34" charset="0"/>
                        </a:rPr>
                        <a:t>PARENTS WHO SAY IT </a:t>
                      </a:r>
                      <a:br>
                        <a:rPr lang="en-US" sz="800" spc="38">
                          <a:solidFill>
                            <a:srgbClr val="C7D2EA"/>
                          </a:solidFill>
                          <a:effectLst/>
                          <a:latin typeface="Calibri" panose="020F0502020204030204" pitchFamily="34" charset="0"/>
                        </a:rPr>
                      </a:br>
                      <a:r>
                        <a:rPr lang="en-US" sz="800" spc="38">
                          <a:solidFill>
                            <a:srgbClr val="C7D2EA"/>
                          </a:solidFill>
                          <a:effectLst/>
                          <a:latin typeface="Calibri" panose="020F0502020204030204" pitchFamily="34" charset="0"/>
                        </a:rPr>
                        <a:t>HELPS SCOUTS SUCCEED</a:t>
                      </a:r>
                    </a:p>
                  </a:txBody>
                  <a:tcPr marL="38100" marR="38100" marT="123825" marB="123825" anchor="ctr">
                    <a:lnL w="9525" cap="flat" cmpd="sng" algn="ctr">
                      <a:solidFill>
                        <a:srgbClr val="1F3B7A"/>
                      </a:solidFill>
                      <a:prstDash val="solid"/>
                      <a:round/>
                      <a:headEnd type="none" w="med" len="med"/>
                      <a:tailEnd type="none" w="med" len="med"/>
                    </a:lnL>
                    <a:lnR w="9525" cap="flat" cmpd="sng" algn="ctr">
                      <a:solidFill>
                        <a:srgbClr val="1F3B7A"/>
                      </a:solidFill>
                      <a:prstDash val="solid"/>
                      <a:round/>
                      <a:headEnd type="none" w="med" len="med"/>
                      <a:tailEnd type="none" w="med" len="med"/>
                    </a:lnR>
                    <a:lnT>
                      <a:noFill/>
                    </a:lnT>
                    <a:lnB>
                      <a:noFill/>
                    </a:lnB>
                    <a:solidFill>
                      <a:srgbClr val="002060"/>
                    </a:solidFill>
                  </a:tcPr>
                </a:tc>
                <a:tc>
                  <a:txBody>
                    <a:bodyPr/>
                    <a:lstStyle/>
                    <a:p>
                      <a:pPr algn="ctr">
                        <a:buNone/>
                      </a:pPr>
                      <a:r>
                        <a:rPr lang="en-US" sz="1650" b="1">
                          <a:solidFill>
                            <a:srgbClr val="FFFFFF"/>
                          </a:solidFill>
                          <a:effectLst/>
                          <a:latin typeface="Calibri" panose="020F0502020204030204" pitchFamily="34" charset="0"/>
                        </a:rPr>
                        <a:t>10</a:t>
                      </a:r>
                      <a:endParaRPr lang="en-US" sz="1650">
                        <a:solidFill>
                          <a:srgbClr val="FFFFFF"/>
                        </a:solidFill>
                        <a:effectLst/>
                        <a:latin typeface="Calibri" panose="020F0502020204030204" pitchFamily="34" charset="0"/>
                      </a:endParaRPr>
                    </a:p>
                    <a:p>
                      <a:pPr algn="ctr">
                        <a:buNone/>
                      </a:pPr>
                      <a:r>
                        <a:rPr lang="en-US" sz="800" spc="38">
                          <a:solidFill>
                            <a:srgbClr val="C7D2EA"/>
                          </a:solidFill>
                          <a:effectLst/>
                          <a:latin typeface="Calibri" panose="020F0502020204030204" pitchFamily="34" charset="0"/>
                        </a:rPr>
                        <a:t>ISSUES PER YEAR</a:t>
                      </a:r>
                    </a:p>
                  </a:txBody>
                  <a:tcPr marL="38100" marR="38100" marT="123825" marB="123825" anchor="ctr">
                    <a:lnL w="9525" cap="flat" cmpd="sng" algn="ctr">
                      <a:solidFill>
                        <a:srgbClr val="1F3B7A"/>
                      </a:solidFill>
                      <a:prstDash val="solid"/>
                      <a:round/>
                      <a:headEnd type="none" w="med" len="med"/>
                      <a:tailEnd type="none" w="med" len="med"/>
                    </a:lnL>
                    <a:lnR w="9525" cap="flat" cmpd="sng" algn="ctr">
                      <a:solidFill>
                        <a:srgbClr val="1F3B7A"/>
                      </a:solidFill>
                      <a:prstDash val="solid"/>
                      <a:round/>
                      <a:headEnd type="none" w="med" len="med"/>
                      <a:tailEnd type="none" w="med" len="med"/>
                    </a:lnR>
                    <a:lnT>
                      <a:noFill/>
                    </a:lnT>
                    <a:lnB>
                      <a:noFill/>
                    </a:lnB>
                    <a:solidFill>
                      <a:srgbClr val="002060"/>
                    </a:solidFill>
                  </a:tcPr>
                </a:tc>
                <a:tc>
                  <a:txBody>
                    <a:bodyPr/>
                    <a:lstStyle/>
                    <a:p>
                      <a:pPr algn="ctr">
                        <a:buNone/>
                      </a:pPr>
                      <a:r>
                        <a:rPr lang="en-US" sz="1650" b="1">
                          <a:solidFill>
                            <a:srgbClr val="FFFFFF"/>
                          </a:solidFill>
                          <a:effectLst/>
                          <a:latin typeface="Calibri" panose="020F0502020204030204" pitchFamily="34" charset="0"/>
                        </a:rPr>
                        <a:t>$1.50</a:t>
                      </a:r>
                      <a:endParaRPr lang="en-US" sz="1650">
                        <a:solidFill>
                          <a:srgbClr val="FFFFFF"/>
                        </a:solidFill>
                        <a:effectLst/>
                        <a:latin typeface="Calibri" panose="020F0502020204030204" pitchFamily="34" charset="0"/>
                      </a:endParaRPr>
                    </a:p>
                    <a:p>
                      <a:pPr algn="ctr">
                        <a:buNone/>
                      </a:pPr>
                      <a:r>
                        <a:rPr lang="en-US" sz="800" spc="38">
                          <a:solidFill>
                            <a:srgbClr val="C7D2EA"/>
                          </a:solidFill>
                          <a:effectLst/>
                          <a:latin typeface="Calibri" panose="020F0502020204030204" pitchFamily="34" charset="0"/>
                        </a:rPr>
                        <a:t>PER ISSUE</a:t>
                      </a:r>
                    </a:p>
                  </a:txBody>
                  <a:tcPr marL="38100" marR="38100" marT="123825" marB="123825" anchor="ctr">
                    <a:lnL w="9525" cap="flat" cmpd="sng" algn="ctr">
                      <a:solidFill>
                        <a:srgbClr val="1F3B7A"/>
                      </a:solidFill>
                      <a:prstDash val="solid"/>
                      <a:round/>
                      <a:headEnd type="none" w="med" len="med"/>
                      <a:tailEnd type="none" w="med" len="med"/>
                    </a:lnL>
                    <a:lnR>
                      <a:noFill/>
                    </a:lnR>
                    <a:lnT>
                      <a:noFill/>
                    </a:lnT>
                    <a:lnB>
                      <a:noFill/>
                    </a:lnB>
                    <a:solidFill>
                      <a:srgbClr val="002060"/>
                    </a:solidFill>
                  </a:tcPr>
                </a:tc>
                <a:extLst>
                  <a:ext uri="{0D108BD9-81ED-4DB2-BD59-A6C34878D82A}">
                    <a16:rowId xmlns:a16="http://schemas.microsoft.com/office/drawing/2014/main" val="2478852426"/>
                  </a:ext>
                </a:extLst>
              </a:tr>
            </a:tbl>
          </a:graphicData>
        </a:graphic>
      </p:graphicFrame>
    </p:spTree>
    <p:extLst>
      <p:ext uri="{BB962C8B-B14F-4D97-AF65-F5344CB8AC3E}">
        <p14:creationId xmlns:p14="http://schemas.microsoft.com/office/powerpoint/2010/main" val="2636820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C4391-9D18-E5FB-3C0F-8D73C112A48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C925132-9217-92A6-19A7-D48FFE2C7166}"/>
              </a:ext>
            </a:extLst>
          </p:cNvPr>
          <p:cNvSpPr>
            <a:spLocks noGrp="1"/>
          </p:cNvSpPr>
          <p:nvPr>
            <p:ph type="title" idx="4294967295"/>
          </p:nvPr>
        </p:nvSpPr>
        <p:spPr>
          <a:xfrm>
            <a:off x="1717040" y="1582737"/>
            <a:ext cx="5432425" cy="3692525"/>
          </a:xfrm>
        </p:spPr>
        <p:txBody>
          <a:bodyPr>
            <a:noAutofit/>
          </a:bodyPr>
          <a:lstStyle/>
          <a:p>
            <a:r>
              <a:rPr lang="en-US" sz="6000">
                <a:solidFill>
                  <a:srgbClr val="075697"/>
                </a:solidFill>
                <a:latin typeface="Arial Black" panose="020B0A04020102020204" pitchFamily="34" charset="0"/>
                <a:ea typeface="+mj-ea"/>
                <a:cs typeface="+mj-cs"/>
              </a:rPr>
              <a:t>Mini Mags </a:t>
            </a:r>
            <a:br>
              <a:rPr lang="en-US" sz="6000">
                <a:solidFill>
                  <a:srgbClr val="075697"/>
                </a:solidFill>
                <a:latin typeface="Arial Black" panose="020B0A04020102020204" pitchFamily="34" charset="0"/>
                <a:ea typeface="+mj-ea"/>
                <a:cs typeface="+mj-cs"/>
              </a:rPr>
            </a:br>
            <a:r>
              <a:rPr lang="en-US" sz="6000">
                <a:solidFill>
                  <a:srgbClr val="075697"/>
                </a:solidFill>
                <a:latin typeface="Arial Black" panose="020B0A04020102020204" pitchFamily="34" charset="0"/>
                <a:ea typeface="+mj-ea"/>
                <a:cs typeface="+mj-cs"/>
              </a:rPr>
              <a:t>are</a:t>
            </a:r>
            <a:br>
              <a:rPr lang="en-US" sz="6000">
                <a:solidFill>
                  <a:srgbClr val="075697"/>
                </a:solidFill>
                <a:latin typeface="Arial Black" panose="020B0A04020102020204" pitchFamily="34" charset="0"/>
                <a:ea typeface="+mj-ea"/>
                <a:cs typeface="+mj-cs"/>
              </a:rPr>
            </a:br>
            <a:r>
              <a:rPr lang="en-US" sz="6000">
                <a:solidFill>
                  <a:srgbClr val="075697"/>
                </a:solidFill>
                <a:latin typeface="Arial Black" panose="020B0A04020102020204" pitchFamily="34" charset="0"/>
                <a:ea typeface="+mj-ea"/>
                <a:cs typeface="+mj-cs"/>
              </a:rPr>
              <a:t>Back!</a:t>
            </a:r>
            <a:br>
              <a:rPr lang="en-US" sz="6000">
                <a:solidFill>
                  <a:srgbClr val="075697"/>
                </a:solidFill>
                <a:latin typeface="Arial Black" panose="020B0A04020102020204" pitchFamily="34" charset="0"/>
                <a:ea typeface="+mj-ea"/>
                <a:cs typeface="+mj-cs"/>
              </a:rPr>
            </a:br>
            <a:br>
              <a:rPr lang="en-US" sz="6000">
                <a:solidFill>
                  <a:srgbClr val="075697"/>
                </a:solidFill>
                <a:latin typeface="Arial Black" panose="020B0A04020102020204" pitchFamily="34" charset="0"/>
                <a:ea typeface="+mj-ea"/>
                <a:cs typeface="+mj-cs"/>
              </a:rPr>
            </a:br>
            <a:endParaRPr lang="en-US" sz="6000">
              <a:solidFill>
                <a:srgbClr val="075697"/>
              </a:solidFill>
              <a:latin typeface="Arial Black" panose="020B0A04020102020204" pitchFamily="34" charset="0"/>
              <a:ea typeface="+mj-ea"/>
              <a:cs typeface="+mj-cs"/>
            </a:endParaRPr>
          </a:p>
        </p:txBody>
      </p:sp>
      <p:pic>
        <p:nvPicPr>
          <p:cNvPr id="6" name="Picture 5">
            <a:extLst>
              <a:ext uri="{FF2B5EF4-FFF2-40B4-BE49-F238E27FC236}">
                <a16:creationId xmlns:a16="http://schemas.microsoft.com/office/drawing/2014/main" id="{F172DEEB-529A-241E-3056-3536D419E15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84773">
            <a:off x="6837142" y="-59739"/>
            <a:ext cx="4136869" cy="5902036"/>
          </a:xfrm>
          <a:prstGeom prst="rect">
            <a:avLst/>
          </a:prstGeom>
        </p:spPr>
      </p:pic>
    </p:spTree>
    <p:extLst>
      <p:ext uri="{BB962C8B-B14F-4D97-AF65-F5344CB8AC3E}">
        <p14:creationId xmlns:p14="http://schemas.microsoft.com/office/powerpoint/2010/main" val="35804674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0193C-B24C-7C3F-D489-3021AE06637D}"/>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7C2568B-D95C-EE36-066F-B7A5448D7D16}"/>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58800" y="640429"/>
            <a:ext cx="4474096" cy="947071"/>
          </a:xfrm>
          <a:prstGeom prst="rect">
            <a:avLst/>
          </a:prstGeom>
        </p:spPr>
      </p:pic>
      <p:sp>
        <p:nvSpPr>
          <p:cNvPr id="4" name="Slide Number Placeholder 3">
            <a:extLst>
              <a:ext uri="{FF2B5EF4-FFF2-40B4-BE49-F238E27FC236}">
                <a16:creationId xmlns:a16="http://schemas.microsoft.com/office/drawing/2014/main" id="{8C6162A8-E259-FCD3-8F3A-8650C5F3CE6A}"/>
              </a:ext>
            </a:extLst>
          </p:cNvPr>
          <p:cNvSpPr>
            <a:spLocks noGrp="1"/>
          </p:cNvSpPr>
          <p:nvPr>
            <p:ph type="sldNum" sz="quarter" idx="12"/>
          </p:nvPr>
        </p:nvSpPr>
        <p:spPr>
          <a:xfrm>
            <a:off x="7350460" y="637671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575102F-CC77-4CA7-8712-F041898EE779}"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Content Placeholder 2">
            <a:extLst>
              <a:ext uri="{FF2B5EF4-FFF2-40B4-BE49-F238E27FC236}">
                <a16:creationId xmlns:a16="http://schemas.microsoft.com/office/drawing/2014/main" id="{FDF804F9-9F07-38E5-BE39-CC4BD7C83F69}"/>
              </a:ext>
            </a:extLst>
          </p:cNvPr>
          <p:cNvSpPr txBox="1">
            <a:spLocks/>
          </p:cNvSpPr>
          <p:nvPr/>
        </p:nvSpPr>
        <p:spPr>
          <a:xfrm>
            <a:off x="354496" y="1935019"/>
            <a:ext cx="7366000" cy="48698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Use your Scout Life mini-mags as recruitment tools.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Pass them out at recruitment events.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Encourage current Scouts to share with potential new members.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Keep a stash in the office to use </a:t>
            </a:r>
            <a:b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b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throughout the year.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53EC1684-634E-8397-15C4-1B04EDF5A6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16146" y="605081"/>
            <a:ext cx="3025584" cy="4333251"/>
          </a:xfrm>
          <a:prstGeom prst="rect">
            <a:avLst/>
          </a:prstGeom>
          <a:effectLst>
            <a:outerShdw blurRad="50800" dist="38100" dir="2700000" algn="tl" rotWithShape="0">
              <a:prstClr val="black">
                <a:alpha val="40000"/>
              </a:prstClr>
            </a:outerShdw>
          </a:effectLst>
        </p:spPr>
      </p:pic>
      <p:graphicFrame>
        <p:nvGraphicFramePr>
          <p:cNvPr id="5" name="Table 4">
            <a:extLst>
              <a:ext uri="{FF2B5EF4-FFF2-40B4-BE49-F238E27FC236}">
                <a16:creationId xmlns:a16="http://schemas.microsoft.com/office/drawing/2014/main" id="{05B9ABC9-17F7-54B9-CC90-A24E8F40ED89}"/>
              </a:ext>
            </a:extLst>
          </p:cNvPr>
          <p:cNvGraphicFramePr>
            <a:graphicFrameLocks noGrp="1"/>
          </p:cNvGraphicFramePr>
          <p:nvPr/>
        </p:nvGraphicFramePr>
        <p:xfrm>
          <a:off x="2528887" y="5365189"/>
          <a:ext cx="7134225" cy="887730"/>
        </p:xfrm>
        <a:graphic>
          <a:graphicData uri="http://schemas.openxmlformats.org/drawingml/2006/table">
            <a:tbl>
              <a:tblPr/>
              <a:tblGrid>
                <a:gridCol w="2378075">
                  <a:extLst>
                    <a:ext uri="{9D8B030D-6E8A-4147-A177-3AD203B41FA5}">
                      <a16:colId xmlns:a16="http://schemas.microsoft.com/office/drawing/2014/main" val="20000"/>
                    </a:ext>
                  </a:extLst>
                </a:gridCol>
                <a:gridCol w="2378075">
                  <a:extLst>
                    <a:ext uri="{9D8B030D-6E8A-4147-A177-3AD203B41FA5}">
                      <a16:colId xmlns:a16="http://schemas.microsoft.com/office/drawing/2014/main" val="20001"/>
                    </a:ext>
                  </a:extLst>
                </a:gridCol>
                <a:gridCol w="2378075">
                  <a:extLst>
                    <a:ext uri="{9D8B030D-6E8A-4147-A177-3AD203B41FA5}">
                      <a16:colId xmlns:a16="http://schemas.microsoft.com/office/drawing/2014/main" val="20002"/>
                    </a:ext>
                  </a:extLst>
                </a:gridCol>
              </a:tblGrid>
              <a:tr h="811187">
                <a:tc>
                  <a:txBody>
                    <a:bodyPr/>
                    <a:lstStyle/>
                    <a:p>
                      <a:pPr algn="ctr">
                        <a:buNone/>
                      </a:pPr>
                      <a:r>
                        <a:rPr lang="en-US" sz="1400" b="1">
                          <a:solidFill>
                            <a:srgbClr val="FFFFFF"/>
                          </a:solidFill>
                          <a:effectLst/>
                          <a:latin typeface="Calibri" panose="020F0502020204030204" pitchFamily="34" charset="0"/>
                        </a:rPr>
                        <a:t>NEED MORE THAN </a:t>
                      </a:r>
                      <a:br>
                        <a:rPr lang="en-US" sz="1400" b="1">
                          <a:solidFill>
                            <a:srgbClr val="FFFFFF"/>
                          </a:solidFill>
                          <a:effectLst/>
                          <a:latin typeface="Calibri" panose="020F0502020204030204" pitchFamily="34" charset="0"/>
                        </a:rPr>
                      </a:br>
                      <a:r>
                        <a:rPr lang="en-US" sz="1400" b="1">
                          <a:solidFill>
                            <a:srgbClr val="FFFFFF"/>
                          </a:solidFill>
                          <a:effectLst/>
                          <a:latin typeface="Calibri" panose="020F0502020204030204" pitchFamily="34" charset="0"/>
                        </a:rPr>
                        <a:t>YOU PRE-ORDERED?</a:t>
                      </a:r>
                    </a:p>
                    <a:p>
                      <a:pPr algn="ctr">
                        <a:buNone/>
                      </a:pPr>
                      <a:r>
                        <a:rPr lang="en-US" sz="1400" b="1">
                          <a:solidFill>
                            <a:srgbClr val="FFFFFF"/>
                          </a:solidFill>
                          <a:effectLst/>
                          <a:latin typeface="Calibri" panose="020F0502020204030204" pitchFamily="34" charset="0"/>
                        </a:rPr>
                        <a:t>MISSED THE DEADLINE?</a:t>
                      </a:r>
                    </a:p>
                  </a:txBody>
                  <a:tcPr marL="38100" marR="38100" marT="123825" marB="123825" anchor="ctr">
                    <a:lnL>
                      <a:noFill/>
                    </a:lnL>
                    <a:lnR w="9525" cap="flat" cmpd="sng" algn="ctr">
                      <a:solidFill>
                        <a:srgbClr val="1F3B7A"/>
                      </a:solidFill>
                      <a:prstDash val="solid"/>
                      <a:round/>
                      <a:headEnd type="none" w="med" len="med"/>
                      <a:tailEnd type="none" w="med" len="med"/>
                    </a:lnR>
                    <a:lnT>
                      <a:noFill/>
                    </a:lnT>
                    <a:lnB>
                      <a:noFill/>
                    </a:lnB>
                    <a:solidFill>
                      <a:srgbClr val="002060"/>
                    </a:solidFill>
                  </a:tcPr>
                </a:tc>
                <a:tc>
                  <a:txBody>
                    <a:bodyPr/>
                    <a:lstStyle/>
                    <a:p>
                      <a:pPr algn="ctr">
                        <a:buNone/>
                      </a:pPr>
                      <a:r>
                        <a:rPr lang="en-US" sz="1600" b="1">
                          <a:solidFill>
                            <a:srgbClr val="FFFFFF"/>
                          </a:solidFill>
                          <a:effectLst/>
                          <a:latin typeface="Calibri" panose="020F0502020204030204" pitchFamily="34" charset="0"/>
                        </a:rPr>
                        <a:t>Download more!</a:t>
                      </a:r>
                    </a:p>
                    <a:p>
                      <a:pPr algn="ctr">
                        <a:buNone/>
                      </a:pPr>
                      <a:r>
                        <a:rPr lang="en-US" sz="1400">
                          <a:solidFill>
                            <a:srgbClr val="C7D2EA"/>
                          </a:solidFill>
                          <a:effectLst/>
                          <a:latin typeface="Calibri" panose="020F0502020204030204" pitchFamily="34" charset="0"/>
                        </a:rPr>
                        <a:t>scoutlife.org/minimag</a:t>
                      </a:r>
                    </a:p>
                  </a:txBody>
                  <a:tcPr marL="38100" marR="38100" marT="123825" marB="123825" anchor="ctr">
                    <a:lnL w="9525" cap="flat" cmpd="sng" algn="ctr">
                      <a:solidFill>
                        <a:srgbClr val="1F3B7A"/>
                      </a:solidFill>
                      <a:prstDash val="solid"/>
                      <a:round/>
                      <a:headEnd type="none" w="med" len="med"/>
                      <a:tailEnd type="none" w="med" len="med"/>
                    </a:lnL>
                    <a:lnR w="9525" cap="flat" cmpd="sng" algn="ctr">
                      <a:solidFill>
                        <a:srgbClr val="1F3B7A"/>
                      </a:solidFill>
                      <a:prstDash val="solid"/>
                      <a:round/>
                      <a:headEnd type="none" w="med" len="med"/>
                      <a:tailEnd type="none" w="med" len="med"/>
                    </a:lnR>
                    <a:lnT>
                      <a:noFill/>
                    </a:lnT>
                    <a:lnB>
                      <a:noFill/>
                    </a:lnB>
                    <a:solidFill>
                      <a:srgbClr val="002060"/>
                    </a:solidFill>
                  </a:tcPr>
                </a:tc>
                <a:tc>
                  <a:txBody>
                    <a:bodyPr/>
                    <a:lstStyle/>
                    <a:p>
                      <a:pPr algn="ctr">
                        <a:buNone/>
                      </a:pPr>
                      <a:r>
                        <a:rPr lang="en-US" sz="1400">
                          <a:solidFill>
                            <a:srgbClr val="C7D2EA"/>
                          </a:solidFill>
                          <a:effectLst/>
                          <a:latin typeface="Calibri" panose="020F0502020204030204" pitchFamily="34" charset="0"/>
                        </a:rPr>
                        <a:t>Coming soon:</a:t>
                      </a:r>
                    </a:p>
                    <a:p>
                      <a:pPr algn="ctr">
                        <a:buNone/>
                      </a:pPr>
                      <a:r>
                        <a:rPr lang="en-US" sz="1600" b="1">
                          <a:solidFill>
                            <a:srgbClr val="FFFFFF"/>
                          </a:solidFill>
                          <a:effectLst/>
                          <a:latin typeface="Calibri" panose="020F0502020204030204" pitchFamily="34" charset="0"/>
                        </a:rPr>
                        <a:t>New ordering opportunity!</a:t>
                      </a:r>
                    </a:p>
                  </a:txBody>
                  <a:tcPr marL="38100" marR="38100" marT="123825" marB="123825" anchor="ctr">
                    <a:lnL w="9525" cap="flat" cmpd="sng" algn="ctr">
                      <a:solidFill>
                        <a:srgbClr val="1F3B7A"/>
                      </a:solidFill>
                      <a:prstDash val="solid"/>
                      <a:round/>
                      <a:headEnd type="none" w="med" len="med"/>
                      <a:tailEnd type="none" w="med" len="med"/>
                    </a:lnL>
                    <a:lnR>
                      <a:noFill/>
                    </a:lnR>
                    <a:lnT>
                      <a:noFill/>
                    </a:lnT>
                    <a:lnB>
                      <a:noFill/>
                    </a:lnB>
                    <a:solidFill>
                      <a:srgbClr val="002060"/>
                    </a:solidFill>
                  </a:tcPr>
                </a:tc>
                <a:extLst>
                  <a:ext uri="{0D108BD9-81ED-4DB2-BD59-A6C34878D82A}">
                    <a16:rowId xmlns:a16="http://schemas.microsoft.com/office/drawing/2014/main" val="2478852426"/>
                  </a:ext>
                </a:extLst>
              </a:tr>
            </a:tbl>
          </a:graphicData>
        </a:graphic>
      </p:graphicFrame>
    </p:spTree>
    <p:extLst>
      <p:ext uri="{BB962C8B-B14F-4D97-AF65-F5344CB8AC3E}">
        <p14:creationId xmlns:p14="http://schemas.microsoft.com/office/powerpoint/2010/main" val="5858577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FF720-E4A3-678E-F2D1-AF2E7C0D8309}"/>
              </a:ext>
            </a:extLst>
          </p:cNvPr>
          <p:cNvSpPr>
            <a:spLocks noGrp="1"/>
          </p:cNvSpPr>
          <p:nvPr>
            <p:ph type="title" idx="4294967295"/>
          </p:nvPr>
        </p:nvSpPr>
        <p:spPr>
          <a:xfrm>
            <a:off x="0" y="3649663"/>
            <a:ext cx="12192000" cy="1325562"/>
          </a:xfrm>
        </p:spPr>
        <p:txBody>
          <a:bodyPr>
            <a:normAutofit fontScale="90000"/>
          </a:bodyPr>
          <a:lstStyle/>
          <a:p>
            <a:pPr algn="ctr"/>
            <a:r>
              <a:rPr lang="en-US" sz="6000">
                <a:solidFill>
                  <a:srgbClr val="075697"/>
                </a:solidFill>
                <a:latin typeface="Arial Black" panose="020B0A04020102020204" pitchFamily="34" charset="0"/>
                <a:ea typeface="+mj-ea"/>
                <a:cs typeface="+mj-cs"/>
              </a:rPr>
              <a:t>Update Your Info</a:t>
            </a:r>
            <a:br>
              <a:rPr lang="en-US" sz="6000">
                <a:solidFill>
                  <a:srgbClr val="075697"/>
                </a:solidFill>
                <a:latin typeface="Arial Black" panose="020B0A04020102020204" pitchFamily="34" charset="0"/>
                <a:ea typeface="+mj-ea"/>
                <a:cs typeface="+mj-cs"/>
              </a:rPr>
            </a:br>
            <a:r>
              <a:rPr lang="en-US" sz="6000">
                <a:solidFill>
                  <a:srgbClr val="075697"/>
                </a:solidFill>
                <a:latin typeface="Arial Black" panose="020B0A04020102020204" pitchFamily="34" charset="0"/>
                <a:ea typeface="+mj-ea"/>
                <a:cs typeface="+mj-cs"/>
              </a:rPr>
              <a:t>on BeAScout.org!</a:t>
            </a:r>
          </a:p>
        </p:txBody>
      </p:sp>
      <p:pic>
        <p:nvPicPr>
          <p:cNvPr id="3" name="Picture 2" descr="Google Map Pin Images – Browse 2,328 Stock Photos, Vectors ...">
            <a:extLst>
              <a:ext uri="{FF2B5EF4-FFF2-40B4-BE49-F238E27FC236}">
                <a16:creationId xmlns:a16="http://schemas.microsoft.com/office/drawing/2014/main" id="{B752733D-3086-EF59-83A7-EA1A01D2F4D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36518" y="307237"/>
            <a:ext cx="5318964" cy="2991917"/>
          </a:xfrm>
          <a:prstGeom prst="rect">
            <a:avLst/>
          </a:prstGeom>
        </p:spPr>
      </p:pic>
    </p:spTree>
    <p:extLst>
      <p:ext uri="{BB962C8B-B14F-4D97-AF65-F5344CB8AC3E}">
        <p14:creationId xmlns:p14="http://schemas.microsoft.com/office/powerpoint/2010/main" val="28180372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FB6C1-0EA3-45EA-423F-1878D8F52EB8}"/>
            </a:ext>
          </a:extLst>
        </p:cNvPr>
        <p:cNvGrpSpPr/>
        <p:nvPr/>
      </p:nvGrpSpPr>
      <p:grpSpPr>
        <a:xfrm>
          <a:off x="0" y="0"/>
          <a:ext cx="0" cy="0"/>
          <a:chOff x="0" y="0"/>
          <a:chExt cx="0" cy="0"/>
        </a:xfrm>
      </p:grpSpPr>
    </p:spTree>
    <p:extLst>
      <p:ext uri="{BB962C8B-B14F-4D97-AF65-F5344CB8AC3E}">
        <p14:creationId xmlns:p14="http://schemas.microsoft.com/office/powerpoint/2010/main" val="24088002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EDD7592-C8E9-D2D2-4235-294271C3E8DA}"/>
              </a:ext>
            </a:extLst>
          </p:cNvPr>
          <p:cNvSpPr>
            <a:spLocks noGrp="1"/>
          </p:cNvSpPr>
          <p:nvPr>
            <p:ph type="body" sz="quarter" idx="11"/>
          </p:nvPr>
        </p:nvSpPr>
        <p:spPr/>
        <p:txBody>
          <a:bodyPr vert="horz" lIns="91440" tIns="45720" rIns="91440" bIns="45720" rtlCol="0" anchor="t">
            <a:normAutofit/>
          </a:bodyPr>
          <a:lstStyle/>
          <a:p>
            <a:r>
              <a:rPr lang="en-US" b="1" u="sng">
                <a:latin typeface="Flood Std"/>
              </a:rPr>
              <a:t>Best Practices and Recruiting tips</a:t>
            </a:r>
          </a:p>
          <a:p>
            <a:endParaRPr lang="en-US" b="1" u="sng"/>
          </a:p>
        </p:txBody>
      </p:sp>
      <p:sp>
        <p:nvSpPr>
          <p:cNvPr id="13" name="TextBox 12">
            <a:extLst>
              <a:ext uri="{FF2B5EF4-FFF2-40B4-BE49-F238E27FC236}">
                <a16:creationId xmlns:a16="http://schemas.microsoft.com/office/drawing/2014/main" id="{9695B5BB-D090-FBA1-C1E6-CF5D27020C1F}"/>
              </a:ext>
            </a:extLst>
          </p:cNvPr>
          <p:cNvSpPr txBox="1"/>
          <p:nvPr/>
        </p:nvSpPr>
        <p:spPr>
          <a:xfrm>
            <a:off x="1121529" y="3100610"/>
            <a:ext cx="3020995" cy="861774"/>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srgbClr val="094F92"/>
                </a:solidFill>
                <a:effectLst/>
                <a:uLnTx/>
                <a:uFillTx/>
                <a:latin typeface="Franklin Gothic Book" panose="020B0503020102020204" pitchFamily="34" charset="0"/>
                <a:cs typeface="Gill Sans"/>
              </a:rPr>
              <a:t>Ben Buckelew</a:t>
            </a:r>
            <a:endParaRPr lang="en-US" sz="3200" b="1" i="0" u="none" strike="noStrike" kern="1200" cap="none" spc="0" normalizeH="0" baseline="0" noProof="0">
              <a:ln>
                <a:noFill/>
              </a:ln>
              <a:solidFill>
                <a:srgbClr val="094F92"/>
              </a:solidFill>
              <a:effectLst/>
              <a:uLnTx/>
              <a:uFillTx/>
              <a:latin typeface="Franklin Gothic Book" panose="020B0503020102020204" pitchFamily="34" charset="0"/>
              <a:cs typeface="Gill Sans"/>
            </a:endParaRPr>
          </a:p>
          <a:p>
            <a:pPr algn="ctr">
              <a:defRPr/>
            </a:pPr>
            <a:r>
              <a:rPr kumimoji="0" lang="en-US" sz="1800" b="0" i="0" u="none" strike="noStrike" kern="1200" cap="none" spc="0" normalizeH="0" baseline="0" noProof="0">
                <a:ln>
                  <a:noFill/>
                </a:ln>
                <a:solidFill>
                  <a:srgbClr val="094F92"/>
                </a:solidFill>
                <a:effectLst/>
                <a:uLnTx/>
                <a:uFillTx/>
                <a:latin typeface="Franklin Gothic Book"/>
                <a:cs typeface="Gill Sans"/>
              </a:rPr>
              <a:t>VP, Membership </a:t>
            </a:r>
            <a:r>
              <a:rPr lang="en-US">
                <a:solidFill>
                  <a:srgbClr val="094F92"/>
                </a:solidFill>
                <a:latin typeface="Franklin Gothic Book"/>
                <a:cs typeface="Gill Sans"/>
              </a:rPr>
              <a:t>Engagement</a:t>
            </a:r>
            <a:endParaRPr lang="en-US" sz="1800">
              <a:solidFill>
                <a:srgbClr val="094F92"/>
              </a:solidFill>
              <a:latin typeface="Franklin Gothic Book" panose="020B0503020102020204" pitchFamily="34" charset="0"/>
              <a:cs typeface="Calibri"/>
            </a:endParaRPr>
          </a:p>
        </p:txBody>
      </p:sp>
      <p:sp>
        <p:nvSpPr>
          <p:cNvPr id="15" name="TextBox 14">
            <a:extLst>
              <a:ext uri="{FF2B5EF4-FFF2-40B4-BE49-F238E27FC236}">
                <a16:creationId xmlns:a16="http://schemas.microsoft.com/office/drawing/2014/main" id="{756EE28B-8AC6-9DE1-EC81-C8833688A6C4}"/>
              </a:ext>
            </a:extLst>
          </p:cNvPr>
          <p:cNvSpPr txBox="1"/>
          <p:nvPr/>
        </p:nvSpPr>
        <p:spPr>
          <a:xfrm>
            <a:off x="5362089" y="1626171"/>
            <a:ext cx="4106845"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94F92"/>
                </a:solidFill>
                <a:effectLst/>
                <a:uLnTx/>
                <a:uFillTx/>
                <a:latin typeface="Franklin Gothic Book" panose="020B0503020102020204" pitchFamily="34" charset="0"/>
                <a:ea typeface="+mn-ea"/>
                <a:cs typeface="Gill Sans"/>
              </a:rPr>
              <a:t>Chris Crowley</a:t>
            </a:r>
          </a:p>
          <a:p>
            <a:pPr algn="ctr">
              <a:defRPr/>
            </a:pPr>
            <a:r>
              <a:rPr kumimoji="0" lang="en-US" sz="1800" b="0" i="0" u="none" strike="noStrike" kern="1200" cap="none" spc="0" normalizeH="0" baseline="0" noProof="0">
                <a:ln>
                  <a:noFill/>
                </a:ln>
                <a:solidFill>
                  <a:srgbClr val="094F92"/>
                </a:solidFill>
                <a:effectLst/>
                <a:uLnTx/>
                <a:uFillTx/>
                <a:latin typeface="Franklin Gothic Book" panose="020B0503020102020204" pitchFamily="34" charset="0"/>
                <a:cs typeface="Gill Sans"/>
              </a:rPr>
              <a:t>Central North Carolina, Scout Executive</a:t>
            </a:r>
            <a:endParaRPr lang="en-US" sz="1800">
              <a:solidFill>
                <a:srgbClr val="094F92"/>
              </a:solidFill>
              <a:latin typeface="Franklin Gothic Book" panose="020B0503020102020204" pitchFamily="34" charset="0"/>
              <a:cs typeface="Calibri"/>
            </a:endParaRPr>
          </a:p>
        </p:txBody>
      </p:sp>
      <p:sp>
        <p:nvSpPr>
          <p:cNvPr id="17" name="TextBox 16">
            <a:extLst>
              <a:ext uri="{FF2B5EF4-FFF2-40B4-BE49-F238E27FC236}">
                <a16:creationId xmlns:a16="http://schemas.microsoft.com/office/drawing/2014/main" id="{A23817AB-B9A7-AEC0-A8CF-758D0776D00A}"/>
              </a:ext>
            </a:extLst>
          </p:cNvPr>
          <p:cNvSpPr txBox="1"/>
          <p:nvPr/>
        </p:nvSpPr>
        <p:spPr>
          <a:xfrm>
            <a:off x="5566783" y="3104791"/>
            <a:ext cx="3836463" cy="86177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94F92"/>
                </a:solidFill>
                <a:effectLst/>
                <a:uLnTx/>
                <a:uFillTx/>
                <a:latin typeface="Franklin Gothic Book" panose="020B0503020102020204" pitchFamily="34" charset="0"/>
                <a:ea typeface="+mn-ea"/>
                <a:cs typeface="Gill Sans"/>
              </a:rPr>
              <a:t>Otto Goedhart</a:t>
            </a:r>
            <a:endParaRPr lang="en-US">
              <a:ea typeface="+mn-ea"/>
            </a:endParaRPr>
          </a:p>
          <a:p>
            <a:pPr algn="ctr">
              <a:defRPr/>
            </a:pPr>
            <a:r>
              <a:rPr lang="en-US">
                <a:solidFill>
                  <a:srgbClr val="094F92"/>
                </a:solidFill>
                <a:latin typeface="Franklin Gothic Book"/>
                <a:cs typeface="Gill Sans"/>
              </a:rPr>
              <a:t>Manager, Membership</a:t>
            </a:r>
            <a:r>
              <a:rPr kumimoji="0" lang="en-US" b="0" i="0" u="none" strike="noStrike" kern="1200" cap="none" spc="0" normalizeH="0" baseline="0" noProof="0">
                <a:ln>
                  <a:noFill/>
                </a:ln>
                <a:solidFill>
                  <a:srgbClr val="094F92"/>
                </a:solidFill>
                <a:effectLst/>
                <a:uLnTx/>
                <a:uFillTx/>
                <a:latin typeface="Franklin Gothic Book"/>
                <a:cs typeface="Gill Sans"/>
              </a:rPr>
              <a:t> Growth</a:t>
            </a:r>
            <a:endParaRPr lang="en-US" b="0" i="0" u="none" strike="noStrike" kern="1200" cap="none" spc="0" normalizeH="0" baseline="0" noProof="0">
              <a:ln>
                <a:noFill/>
              </a:ln>
              <a:solidFill>
                <a:srgbClr val="094F92"/>
              </a:solidFill>
              <a:effectLst/>
              <a:uLnTx/>
              <a:uFillTx/>
              <a:latin typeface="Franklin Gothic Book"/>
              <a:cs typeface="Gill Sans"/>
            </a:endParaRPr>
          </a:p>
        </p:txBody>
      </p:sp>
      <p:sp>
        <p:nvSpPr>
          <p:cNvPr id="2" name="TextBox 1">
            <a:extLst>
              <a:ext uri="{FF2B5EF4-FFF2-40B4-BE49-F238E27FC236}">
                <a16:creationId xmlns:a16="http://schemas.microsoft.com/office/drawing/2014/main" id="{32CBBA2A-C25F-D55A-BDCF-EAC9C7BE7D7C}"/>
              </a:ext>
            </a:extLst>
          </p:cNvPr>
          <p:cNvSpPr txBox="1"/>
          <p:nvPr/>
        </p:nvSpPr>
        <p:spPr>
          <a:xfrm>
            <a:off x="935674" y="1626170"/>
            <a:ext cx="3436068" cy="861774"/>
          </a:xfrm>
          <a:prstGeom prst="rect">
            <a:avLst/>
          </a:prstGeom>
          <a:noFill/>
        </p:spPr>
        <p:txBody>
          <a:bodyPr wrap="square" lIns="91440" tIns="45720" rIns="91440" bIns="45720" anchor="t">
            <a:spAutoFit/>
          </a:bodyPr>
          <a:lstStyle/>
          <a:p>
            <a:pPr algn="ctr">
              <a:defRPr/>
            </a:pPr>
            <a:r>
              <a:rPr lang="en-US" sz="3200" b="1">
                <a:solidFill>
                  <a:srgbClr val="094F92"/>
                </a:solidFill>
                <a:latin typeface="Franklin Gothic Book"/>
                <a:cs typeface="Gill Sans"/>
              </a:rPr>
              <a:t>Martez Moore</a:t>
            </a:r>
            <a:endParaRPr lang="en-US"/>
          </a:p>
          <a:p>
            <a:pPr algn="ctr">
              <a:defRPr/>
            </a:pPr>
            <a:r>
              <a:rPr lang="en-US">
                <a:solidFill>
                  <a:srgbClr val="094F92"/>
                </a:solidFill>
                <a:latin typeface="Franklin Gothic Book"/>
                <a:cs typeface="Gill Sans"/>
              </a:rPr>
              <a:t>Deputy Scout Executive, St. Louis</a:t>
            </a:r>
            <a:endParaRPr lang="en-US" sz="1800">
              <a:solidFill>
                <a:srgbClr val="094F92"/>
              </a:solidFill>
              <a:latin typeface="Franklin Gothic Book" panose="020B0503020102020204" pitchFamily="34" charset="0"/>
              <a:cs typeface="Calibri"/>
            </a:endParaRPr>
          </a:p>
        </p:txBody>
      </p:sp>
    </p:spTree>
    <p:extLst>
      <p:ext uri="{BB962C8B-B14F-4D97-AF65-F5344CB8AC3E}">
        <p14:creationId xmlns:p14="http://schemas.microsoft.com/office/powerpoint/2010/main" val="14739846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8D3AC-C021-FFDF-22A3-6E285AE771CA}"/>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DBA5A74-8DCB-4E28-FE1C-75C6D19E3A6B}"/>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309968" y="1126645"/>
            <a:ext cx="3666235" cy="3402232"/>
          </a:xfrm>
          <a:prstGeom prst="rect">
            <a:avLst/>
          </a:prstGeom>
        </p:spPr>
      </p:pic>
      <p:pic>
        <p:nvPicPr>
          <p:cNvPr id="7" name="Picture 6">
            <a:extLst>
              <a:ext uri="{FF2B5EF4-FFF2-40B4-BE49-F238E27FC236}">
                <a16:creationId xmlns:a16="http://schemas.microsoft.com/office/drawing/2014/main" id="{A01E6726-47EB-F109-9E5D-2D7D627448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47790" y="4664463"/>
            <a:ext cx="2985198" cy="930198"/>
          </a:xfrm>
          <a:prstGeom prst="rect">
            <a:avLst/>
          </a:prstGeom>
        </p:spPr>
      </p:pic>
      <p:pic>
        <p:nvPicPr>
          <p:cNvPr id="9" name="Picture 8">
            <a:extLst>
              <a:ext uri="{FF2B5EF4-FFF2-40B4-BE49-F238E27FC236}">
                <a16:creationId xmlns:a16="http://schemas.microsoft.com/office/drawing/2014/main" id="{E7AE9326-50A0-F777-9892-C82CE9BD0CE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93721" y="1563608"/>
            <a:ext cx="2874072" cy="2516537"/>
          </a:xfrm>
          <a:prstGeom prst="rect">
            <a:avLst/>
          </a:prstGeom>
        </p:spPr>
      </p:pic>
      <p:sp>
        <p:nvSpPr>
          <p:cNvPr id="12" name="TextBox 11">
            <a:extLst>
              <a:ext uri="{FF2B5EF4-FFF2-40B4-BE49-F238E27FC236}">
                <a16:creationId xmlns:a16="http://schemas.microsoft.com/office/drawing/2014/main" id="{C1E0A59D-C66C-9F46-880E-BB34481C1185}"/>
              </a:ext>
            </a:extLst>
          </p:cNvPr>
          <p:cNvSpPr txBox="1"/>
          <p:nvPr/>
        </p:nvSpPr>
        <p:spPr>
          <a:xfrm>
            <a:off x="6704360" y="527126"/>
            <a:ext cx="286496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b="1">
                <a:solidFill>
                  <a:srgbClr val="094F92"/>
                </a:solidFill>
                <a:ea typeface="Calibri"/>
                <a:cs typeface="Calibri"/>
              </a:rPr>
              <a:t>A Better Way!</a:t>
            </a:r>
          </a:p>
        </p:txBody>
      </p:sp>
      <p:sp>
        <p:nvSpPr>
          <p:cNvPr id="13" name="TextBox 12">
            <a:extLst>
              <a:ext uri="{FF2B5EF4-FFF2-40B4-BE49-F238E27FC236}">
                <a16:creationId xmlns:a16="http://schemas.microsoft.com/office/drawing/2014/main" id="{5A44195D-98DA-A691-36A2-7FF34E2A3EC7}"/>
              </a:ext>
            </a:extLst>
          </p:cNvPr>
          <p:cNvSpPr txBox="1"/>
          <p:nvPr/>
        </p:nvSpPr>
        <p:spPr>
          <a:xfrm>
            <a:off x="1680115" y="545710"/>
            <a:ext cx="286496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600" b="1">
                <a:solidFill>
                  <a:srgbClr val="094F92"/>
                </a:solidFill>
                <a:ea typeface="Calibri"/>
                <a:cs typeface="Calibri"/>
              </a:rPr>
              <a:t>Old Way...</a:t>
            </a:r>
          </a:p>
        </p:txBody>
      </p:sp>
      <p:pic>
        <p:nvPicPr>
          <p:cNvPr id="14" name="Picture 13">
            <a:extLst>
              <a:ext uri="{FF2B5EF4-FFF2-40B4-BE49-F238E27FC236}">
                <a16:creationId xmlns:a16="http://schemas.microsoft.com/office/drawing/2014/main" id="{02EDA147-6C35-4FD3-59E6-7FB29ACFAB4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62692" y="4663493"/>
            <a:ext cx="3129931" cy="802036"/>
          </a:xfrm>
          <a:prstGeom prst="rect">
            <a:avLst/>
          </a:prstGeom>
        </p:spPr>
      </p:pic>
    </p:spTree>
    <p:extLst>
      <p:ext uri="{BB962C8B-B14F-4D97-AF65-F5344CB8AC3E}">
        <p14:creationId xmlns:p14="http://schemas.microsoft.com/office/powerpoint/2010/main" val="25423738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30AD9-9256-80CB-0BCD-85A24D3FE6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B088D5-980A-43E4-6341-CA8DD4E9CDE9}"/>
              </a:ext>
            </a:extLst>
          </p:cNvPr>
          <p:cNvSpPr txBox="1">
            <a:spLocks/>
          </p:cNvSpPr>
          <p:nvPr/>
        </p:nvSpPr>
        <p:spPr>
          <a:xfrm>
            <a:off x="448028" y="515009"/>
            <a:ext cx="10782300" cy="737142"/>
          </a:xfrm>
          <a:prstGeom prst="rect">
            <a:avLst/>
          </a:prstGeom>
          <a:noFill/>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defRPr/>
            </a:pPr>
            <a:r>
              <a:rPr lang="en-US" sz="4400" b="1" u="sng">
                <a:solidFill>
                  <a:srgbClr val="094F92"/>
                </a:solidFill>
                <a:latin typeface="Flood Std"/>
                <a:cs typeface="Gill Sans"/>
              </a:rPr>
              <a:t>Volunteer/Staff Partnership</a:t>
            </a:r>
            <a:endParaRPr lang="en-US" sz="4400" b="1" i="0" u="sng" strike="noStrike" kern="1200" cap="none" spc="0" normalizeH="0" baseline="0" noProof="0">
              <a:ln>
                <a:noFill/>
              </a:ln>
              <a:solidFill>
                <a:srgbClr val="094F92"/>
              </a:solidFill>
              <a:effectLst/>
              <a:uLnTx/>
              <a:uFillTx/>
              <a:latin typeface="Flood Std"/>
              <a:ea typeface="Calibri Light" panose="020F0302020204030204"/>
              <a:cs typeface="Gill Sans"/>
            </a:endParaRPr>
          </a:p>
        </p:txBody>
      </p:sp>
      <p:sp>
        <p:nvSpPr>
          <p:cNvPr id="12" name="TextBox 11">
            <a:extLst>
              <a:ext uri="{FF2B5EF4-FFF2-40B4-BE49-F238E27FC236}">
                <a16:creationId xmlns:a16="http://schemas.microsoft.com/office/drawing/2014/main" id="{A3B164E3-944F-1A2A-02F4-499561C140FA}"/>
              </a:ext>
            </a:extLst>
          </p:cNvPr>
          <p:cNvSpPr txBox="1"/>
          <p:nvPr/>
        </p:nvSpPr>
        <p:spPr>
          <a:xfrm>
            <a:off x="445713" y="1377795"/>
            <a:ext cx="10194925" cy="2677656"/>
          </a:xfrm>
          <a:prstGeom prst="rect">
            <a:avLst/>
          </a:prstGeom>
          <a:noFill/>
        </p:spPr>
        <p:txBody>
          <a:bodyPr wrap="square" lIns="91440" tIns="45720" rIns="91440" bIns="45720" rtlCol="0" anchor="t">
            <a:spAutoFit/>
          </a:bodyPr>
          <a:lstStyle/>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srgbClr val="094F92"/>
                </a:solidFill>
                <a:effectLst/>
                <a:uLnTx/>
                <a:uFillTx/>
                <a:latin typeface="Franklin Gothic Book"/>
                <a:ea typeface="+mn-ea"/>
                <a:cs typeface="+mn-cs"/>
              </a:rPr>
              <a:t>Stronger staff/volunteer partnership</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srgbClr val="094F92"/>
                </a:solidFill>
                <a:effectLst/>
                <a:uLnTx/>
                <a:uFillTx/>
                <a:latin typeface="Franklin Gothic Book"/>
                <a:ea typeface="+mn-ea"/>
                <a:cs typeface="+mn-cs"/>
              </a:rPr>
              <a:t>Increased retention: Families who meet the pack leadership are more likely to stay with Scouting</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srgbClr val="094F92"/>
                </a:solidFill>
                <a:effectLst/>
                <a:uLnTx/>
                <a:uFillTx/>
                <a:latin typeface="Franklin Gothic Book"/>
                <a:ea typeface="+mn-ea"/>
                <a:cs typeface="+mn-cs"/>
              </a:rPr>
              <a:t>Increased % of parents stepping up as volunteers</a:t>
            </a:r>
          </a:p>
          <a:p>
            <a:pPr marL="457200" indent="-457200">
              <a:buFont typeface="Arial"/>
              <a:buChar char="•"/>
              <a:defRPr/>
            </a:pPr>
            <a:r>
              <a:rPr lang="en-US" sz="2800">
                <a:solidFill>
                  <a:srgbClr val="094F92"/>
                </a:solidFill>
                <a:latin typeface="Franklin Gothic Book"/>
              </a:rPr>
              <a:t>Lower closing rate – Needs training</a:t>
            </a:r>
          </a:p>
          <a:p>
            <a:pPr marL="457200" indent="-457200">
              <a:buFont typeface="Arial"/>
              <a:buChar char="•"/>
              <a:defRPr/>
            </a:pPr>
            <a:r>
              <a:rPr lang="en-US" sz="2800">
                <a:solidFill>
                  <a:srgbClr val="094F92"/>
                </a:solidFill>
                <a:latin typeface="Franklin Gothic Book"/>
              </a:rPr>
              <a:t>Higher second chance/residuals</a:t>
            </a:r>
            <a:endParaRPr lang="en-US" sz="2800">
              <a:solidFill>
                <a:srgbClr val="094F92"/>
              </a:solidFill>
              <a:latin typeface="Franklin Gothic Book" panose="020B0503020102020204" pitchFamily="34" charset="0"/>
            </a:endParaRPr>
          </a:p>
        </p:txBody>
      </p:sp>
      <p:pic>
        <p:nvPicPr>
          <p:cNvPr id="15" name="Picture 14" descr="A group of kids holding signs&#10;&#10;AI-generated content may be incorrect.">
            <a:extLst>
              <a:ext uri="{FF2B5EF4-FFF2-40B4-BE49-F238E27FC236}">
                <a16:creationId xmlns:a16="http://schemas.microsoft.com/office/drawing/2014/main" id="{1D37A21F-E91E-6A35-84B2-FF38DA9F51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24330" y="3364999"/>
            <a:ext cx="3758796" cy="2351015"/>
          </a:xfrm>
          <a:prstGeom prst="rect">
            <a:avLst/>
          </a:prstGeom>
        </p:spPr>
      </p:pic>
    </p:spTree>
    <p:extLst>
      <p:ext uri="{BB962C8B-B14F-4D97-AF65-F5344CB8AC3E}">
        <p14:creationId xmlns:p14="http://schemas.microsoft.com/office/powerpoint/2010/main" val="7316419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kids in front of a pack&#10;&#10;Description automatically generated">
            <a:extLst>
              <a:ext uri="{FF2B5EF4-FFF2-40B4-BE49-F238E27FC236}">
                <a16:creationId xmlns:a16="http://schemas.microsoft.com/office/drawing/2014/main" id="{6E394A30-A83C-8891-1481-F08F8E0CFAC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1376814">
            <a:off x="3028703" y="3709716"/>
            <a:ext cx="2973805" cy="2927812"/>
          </a:xfrm>
          <a:prstGeom prst="rect">
            <a:avLst/>
          </a:prstGeom>
        </p:spPr>
      </p:pic>
      <p:pic>
        <p:nvPicPr>
          <p:cNvPr id="8" name="Picture 7" descr="A group of women posing for a photo&#10;&#10;Description automatically generated">
            <a:extLst>
              <a:ext uri="{FF2B5EF4-FFF2-40B4-BE49-F238E27FC236}">
                <a16:creationId xmlns:a16="http://schemas.microsoft.com/office/drawing/2014/main" id="{D9234387-2280-0BBC-7934-7AFD0CD2F4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08296" y="1219200"/>
            <a:ext cx="2743200" cy="3639358"/>
          </a:xfrm>
          <a:prstGeom prst="rect">
            <a:avLst/>
          </a:prstGeom>
        </p:spPr>
      </p:pic>
      <p:sp>
        <p:nvSpPr>
          <p:cNvPr id="2" name="Title 1">
            <a:extLst>
              <a:ext uri="{FF2B5EF4-FFF2-40B4-BE49-F238E27FC236}">
                <a16:creationId xmlns:a16="http://schemas.microsoft.com/office/drawing/2014/main" id="{B6E5E8E2-D981-DDD7-2E9D-30313B57B9E6}"/>
              </a:ext>
            </a:extLst>
          </p:cNvPr>
          <p:cNvSpPr txBox="1">
            <a:spLocks/>
          </p:cNvSpPr>
          <p:nvPr/>
        </p:nvSpPr>
        <p:spPr>
          <a:xfrm>
            <a:off x="476250" y="303342"/>
            <a:ext cx="10782300" cy="737142"/>
          </a:xfrm>
          <a:prstGeom prst="rect">
            <a:avLst/>
          </a:prstGeom>
          <a:no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rgbClr val="094F92"/>
                </a:solidFill>
                <a:effectLst/>
                <a:uLnTx/>
                <a:uFillTx/>
                <a:latin typeface="Flood Std"/>
                <a:cs typeface="Gill Sans"/>
              </a:rPr>
              <a:t>Volunteer and Staff Collaboration</a:t>
            </a:r>
            <a:endParaRPr lang="en-US" sz="4000" b="1" i="0" u="none" strike="noStrike" kern="1200" cap="none" spc="0" normalizeH="0" baseline="0" noProof="0">
              <a:ln>
                <a:noFill/>
              </a:ln>
              <a:solidFill>
                <a:srgbClr val="094F92"/>
              </a:solidFill>
              <a:effectLst/>
              <a:uLnTx/>
              <a:uFillTx/>
              <a:latin typeface="Flood Std"/>
              <a:cs typeface="Gill Sans"/>
            </a:endParaRPr>
          </a:p>
        </p:txBody>
      </p:sp>
      <p:sp>
        <p:nvSpPr>
          <p:cNvPr id="3" name="TextBox 2">
            <a:extLst>
              <a:ext uri="{FF2B5EF4-FFF2-40B4-BE49-F238E27FC236}">
                <a16:creationId xmlns:a16="http://schemas.microsoft.com/office/drawing/2014/main" id="{1F1698A9-458D-D2A6-CACE-645C90BB914A}"/>
              </a:ext>
            </a:extLst>
          </p:cNvPr>
          <p:cNvSpPr txBox="1"/>
          <p:nvPr/>
        </p:nvSpPr>
        <p:spPr>
          <a:xfrm>
            <a:off x="6424405" y="4665345"/>
            <a:ext cx="5334931" cy="923330"/>
          </a:xfrm>
          <a:prstGeom prst="rect">
            <a:avLst/>
          </a:prstGeom>
          <a:solidFill>
            <a:srgbClr val="094F9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Gill Sans" panose="020B0502020104020203" pitchFamily="34" charset="-79"/>
                <a:ea typeface="+mn-ea"/>
                <a:cs typeface="Gill Sans" panose="020B0502020104020203" pitchFamily="34" charset="-79"/>
              </a:rPr>
              <a:t>“New families that meet a unit leader (volunteer) the night of the signup are more likely to come to the first meeting and stay in Scouting."​</a:t>
            </a:r>
            <a:endParaRPr kumimoji="0" lang="en-US" sz="1800" b="0" i="0" u="none" strike="noStrike" kern="1200" cap="none" spc="0" normalizeH="0" baseline="0" noProof="0">
              <a:ln>
                <a:noFill/>
              </a:ln>
              <a:solidFill>
                <a:prstClr val="black"/>
              </a:solidFill>
              <a:effectLst/>
              <a:uLnTx/>
              <a:uFillTx/>
              <a:latin typeface="Gill Sans" panose="020B0502020104020203" pitchFamily="34" charset="-79"/>
              <a:ea typeface="+mn-ea"/>
              <a:cs typeface="Gill Sans" panose="020B0502020104020203" pitchFamily="34" charset="-79"/>
            </a:endParaRPr>
          </a:p>
        </p:txBody>
      </p:sp>
      <p:sp>
        <p:nvSpPr>
          <p:cNvPr id="4" name="TextBox 3">
            <a:extLst>
              <a:ext uri="{FF2B5EF4-FFF2-40B4-BE49-F238E27FC236}">
                <a16:creationId xmlns:a16="http://schemas.microsoft.com/office/drawing/2014/main" id="{6EFE5E94-AA55-DB47-DC19-6AAAA54A788D}"/>
              </a:ext>
            </a:extLst>
          </p:cNvPr>
          <p:cNvSpPr txBox="1"/>
          <p:nvPr/>
        </p:nvSpPr>
        <p:spPr>
          <a:xfrm>
            <a:off x="109112" y="1039129"/>
            <a:ext cx="5876925" cy="31700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a:ln>
                  <a:noFill/>
                </a:ln>
                <a:solidFill>
                  <a:srgbClr val="094F92"/>
                </a:solidFill>
                <a:effectLst/>
                <a:uLnTx/>
                <a:uFillTx/>
                <a:latin typeface="Franklin Gothic Book" panose="020B0503020102020204" pitchFamily="34" charset="0"/>
                <a:ea typeface="+mn-ea"/>
                <a:cs typeface="+mn-cs"/>
              </a:rPr>
              <a:t>Work together to:</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94F92"/>
                </a:solidFill>
                <a:effectLst/>
                <a:uLnTx/>
                <a:uFillTx/>
                <a:latin typeface="Franklin Gothic Book" panose="020B0503020102020204" pitchFamily="34" charset="0"/>
                <a:ea typeface="+mn-ea"/>
                <a:cs typeface="+mn-cs"/>
              </a:rPr>
              <a:t>Assess leadership needs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94F92"/>
                </a:solidFill>
                <a:effectLst/>
                <a:uLnTx/>
                <a:uFillTx/>
                <a:latin typeface="Franklin Gothic Book" panose="020B0503020102020204" pitchFamily="34" charset="0"/>
                <a:ea typeface="+mn-ea"/>
                <a:cs typeface="+mn-cs"/>
              </a:rPr>
              <a:t>Review assigned schools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94F92"/>
                </a:solidFill>
                <a:effectLst/>
                <a:uLnTx/>
                <a:uFillTx/>
                <a:latin typeface="Franklin Gothic Book" panose="020B0503020102020204" pitchFamily="34" charset="0"/>
                <a:ea typeface="+mn-ea"/>
                <a:cs typeface="+mn-cs"/>
              </a:rPr>
              <a:t>Establish recruiting capacity/goal</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94F92"/>
                </a:solidFill>
                <a:effectLst/>
                <a:uLnTx/>
                <a:uFillTx/>
                <a:latin typeface="Franklin Gothic Book" panose="020B0503020102020204" pitchFamily="34" charset="0"/>
                <a:ea typeface="+mn-ea"/>
                <a:cs typeface="+mn-cs"/>
              </a:rPr>
              <a:t>Sign-up logistics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94F92"/>
                </a:solidFill>
                <a:effectLst/>
                <a:uLnTx/>
                <a:uFillTx/>
                <a:latin typeface="Franklin Gothic Book" panose="020B0503020102020204" pitchFamily="34" charset="0"/>
                <a:ea typeface="+mn-ea"/>
                <a:cs typeface="+mn-cs"/>
              </a:rPr>
              <a:t>Share resources for youth &amp; adults</a:t>
            </a:r>
          </a:p>
          <a:p>
            <a:pPr lvl="1">
              <a:defRPr/>
            </a:pPr>
            <a:r>
              <a:rPr lang="en-US" sz="2400">
                <a:solidFill>
                  <a:srgbClr val="094F92"/>
                </a:solidFill>
                <a:latin typeface="Franklin Gothic Book"/>
              </a:rPr>
              <a:t>Identify parent/school Relationships</a:t>
            </a:r>
            <a:endParaRPr lang="en-US" sz="2400" b="0" i="0" u="none" strike="noStrike" kern="1200" cap="none" spc="0" normalizeH="0" baseline="0" noProof="0">
              <a:ln>
                <a:noFill/>
              </a:ln>
              <a:solidFill>
                <a:srgbClr val="094F92"/>
              </a:solidFill>
              <a:effectLst/>
              <a:uLnTx/>
              <a:uFillTx/>
              <a:latin typeface="Franklin Gothic Book" panose="020B0503020102020204" pitchFamily="34" charset="0"/>
            </a:endParaRPr>
          </a:p>
          <a:p>
            <a:pPr>
              <a:defRPr/>
            </a:pPr>
            <a:endParaRPr lang="en-US" sz="2800">
              <a:solidFill>
                <a:srgbClr val="094F92"/>
              </a:solidFill>
              <a:latin typeface="Franklin Gothic Book" panose="020B0503020102020204" pitchFamily="34" charset="0"/>
            </a:endParaRPr>
          </a:p>
        </p:txBody>
      </p:sp>
    </p:spTree>
    <p:extLst>
      <p:ext uri="{BB962C8B-B14F-4D97-AF65-F5344CB8AC3E}">
        <p14:creationId xmlns:p14="http://schemas.microsoft.com/office/powerpoint/2010/main" val="42069042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01DA4-FC26-1C5F-CA31-ACEE17ACB5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36A7FB-A210-1160-D0E7-6132D1325451}"/>
              </a:ext>
            </a:extLst>
          </p:cNvPr>
          <p:cNvSpPr txBox="1">
            <a:spLocks/>
          </p:cNvSpPr>
          <p:nvPr/>
        </p:nvSpPr>
        <p:spPr>
          <a:xfrm>
            <a:off x="448028" y="515009"/>
            <a:ext cx="10782300" cy="737142"/>
          </a:xfrm>
          <a:prstGeom prst="rect">
            <a:avLst/>
          </a:prstGeom>
          <a:noFill/>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defRPr/>
            </a:pPr>
            <a:r>
              <a:rPr kumimoji="0" lang="en-US" sz="4400" b="1" i="0" u="sng" strike="noStrike" kern="1200" cap="none" spc="0" normalizeH="0" baseline="0" noProof="0">
                <a:ln>
                  <a:noFill/>
                </a:ln>
                <a:solidFill>
                  <a:srgbClr val="094F92"/>
                </a:solidFill>
                <a:effectLst/>
                <a:uLnTx/>
                <a:uFillTx/>
                <a:latin typeface="Flood Std"/>
                <a:ea typeface="+mj-ea"/>
                <a:cs typeface="Gill Sans"/>
              </a:rPr>
              <a:t>Results</a:t>
            </a:r>
            <a:r>
              <a:rPr lang="en-US" sz="4400" b="1" u="sng">
                <a:solidFill>
                  <a:srgbClr val="094F92"/>
                </a:solidFill>
                <a:latin typeface="Flood Std"/>
                <a:cs typeface="Gill Sans"/>
              </a:rPr>
              <a:t> – Volunteer Led</a:t>
            </a:r>
            <a:endParaRPr lang="en-US" sz="4400" b="1" i="0" u="sng" strike="noStrike" kern="1200" cap="none" spc="0" normalizeH="0" baseline="0" noProof="0">
              <a:ln>
                <a:noFill/>
              </a:ln>
              <a:solidFill>
                <a:prstClr val="black"/>
              </a:solidFill>
              <a:effectLst/>
              <a:uLnTx/>
              <a:uFillTx/>
              <a:latin typeface="Calibri Light" panose="020F0302020204030204"/>
              <a:ea typeface="Calibri Light" panose="020F0302020204030204"/>
              <a:cs typeface="Calibri Light" panose="020F0302020204030204"/>
            </a:endParaRPr>
          </a:p>
        </p:txBody>
      </p:sp>
      <p:sp>
        <p:nvSpPr>
          <p:cNvPr id="12" name="TextBox 11">
            <a:extLst>
              <a:ext uri="{FF2B5EF4-FFF2-40B4-BE49-F238E27FC236}">
                <a16:creationId xmlns:a16="http://schemas.microsoft.com/office/drawing/2014/main" id="{332E8AA4-AF07-ACD9-A6CD-49A021CD5A4C}"/>
              </a:ext>
            </a:extLst>
          </p:cNvPr>
          <p:cNvSpPr txBox="1"/>
          <p:nvPr/>
        </p:nvSpPr>
        <p:spPr>
          <a:xfrm>
            <a:off x="445713" y="1353014"/>
            <a:ext cx="10194925" cy="2677656"/>
          </a:xfrm>
          <a:prstGeom prst="rect">
            <a:avLst/>
          </a:prstGeom>
          <a:noFill/>
        </p:spPr>
        <p:txBody>
          <a:bodyPr wrap="square" lIns="91440" tIns="45720" rIns="91440" bIns="45720" rtlCol="0" anchor="t">
            <a:spAutoFit/>
          </a:bodyPr>
          <a:lstStyle/>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srgbClr val="094F92"/>
                </a:solidFill>
                <a:effectLst/>
                <a:uLnTx/>
                <a:uFillTx/>
                <a:latin typeface="Franklin Gothic Book"/>
                <a:ea typeface="+mn-ea"/>
                <a:cs typeface="+mn-cs"/>
              </a:rPr>
              <a:t>Stronger staff/volunteer partnership</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srgbClr val="094F92"/>
                </a:solidFill>
                <a:effectLst/>
                <a:uLnTx/>
                <a:uFillTx/>
                <a:latin typeface="Franklin Gothic Book"/>
                <a:ea typeface="+mn-ea"/>
                <a:cs typeface="+mn-cs"/>
              </a:rPr>
              <a:t>Increased retention: Families who meet the pack leadership are more likely to stay with Scouting</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srgbClr val="094F92"/>
                </a:solidFill>
                <a:effectLst/>
                <a:uLnTx/>
                <a:uFillTx/>
                <a:latin typeface="Franklin Gothic Book"/>
                <a:ea typeface="+mn-ea"/>
                <a:cs typeface="+mn-cs"/>
              </a:rPr>
              <a:t>Increased % of parents stepping up as volunteers</a:t>
            </a:r>
          </a:p>
          <a:p>
            <a:pPr marL="457200" indent="-457200">
              <a:buFont typeface="Arial"/>
              <a:buChar char="•"/>
              <a:defRPr/>
            </a:pPr>
            <a:r>
              <a:rPr lang="en-US" sz="2800">
                <a:solidFill>
                  <a:srgbClr val="094F92"/>
                </a:solidFill>
                <a:latin typeface="Franklin Gothic Book"/>
              </a:rPr>
              <a:t>Lower closing rate – Needs training</a:t>
            </a:r>
          </a:p>
          <a:p>
            <a:pPr marL="457200" indent="-457200">
              <a:buFont typeface="Arial"/>
              <a:buChar char="•"/>
              <a:defRPr/>
            </a:pPr>
            <a:r>
              <a:rPr lang="en-US" sz="2800">
                <a:solidFill>
                  <a:srgbClr val="094F92"/>
                </a:solidFill>
                <a:latin typeface="Franklin Gothic Book"/>
              </a:rPr>
              <a:t>Higher second chance/residuals</a:t>
            </a:r>
            <a:endParaRPr lang="en-US" sz="2800">
              <a:solidFill>
                <a:srgbClr val="094F92"/>
              </a:solidFill>
              <a:latin typeface="Franklin Gothic Book" panose="020B0503020102020204" pitchFamily="34" charset="0"/>
            </a:endParaRPr>
          </a:p>
        </p:txBody>
      </p:sp>
      <p:pic>
        <p:nvPicPr>
          <p:cNvPr id="15" name="Picture 14" descr="A group of kids holding signs&#10;&#10;AI-generated content may be incorrect.">
            <a:extLst>
              <a:ext uri="{FF2B5EF4-FFF2-40B4-BE49-F238E27FC236}">
                <a16:creationId xmlns:a16="http://schemas.microsoft.com/office/drawing/2014/main" id="{12E3A9B7-BD99-B66A-DD6E-A79117A4EC9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08379" y="3290658"/>
            <a:ext cx="4074747" cy="2555454"/>
          </a:xfrm>
          <a:prstGeom prst="rect">
            <a:avLst/>
          </a:prstGeom>
        </p:spPr>
      </p:pic>
    </p:spTree>
    <p:extLst>
      <p:ext uri="{BB962C8B-B14F-4D97-AF65-F5344CB8AC3E}">
        <p14:creationId xmlns:p14="http://schemas.microsoft.com/office/powerpoint/2010/main" val="185406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6447D-CA16-A671-D1B4-4264719AD1C0}"/>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D5B6306-C094-8C07-EC57-0E4E01B70AE1}"/>
              </a:ext>
            </a:extLst>
          </p:cNvPr>
          <p:cNvSpPr txBox="1">
            <a:spLocks/>
          </p:cNvSpPr>
          <p:nvPr/>
        </p:nvSpPr>
        <p:spPr>
          <a:xfrm>
            <a:off x="742949" y="256305"/>
            <a:ext cx="9191626" cy="982533"/>
          </a:xfrm>
          <a:prstGeom prst="rect">
            <a:avLst/>
          </a:prstGeom>
          <a:noFill/>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sng" strike="noStrike" kern="1200" cap="none" spc="0" normalizeH="0" baseline="0" noProof="0">
                <a:ln>
                  <a:noFill/>
                </a:ln>
                <a:solidFill>
                  <a:srgbClr val="094F92"/>
                </a:solidFill>
                <a:effectLst/>
                <a:uLnTx/>
                <a:uFillTx/>
                <a:latin typeface="Flood Std"/>
                <a:cs typeface="Gill Sans"/>
              </a:rPr>
              <a:t>Traditional Recruitment </a:t>
            </a:r>
            <a:endParaRPr kumimoji="0" lang="en-US" sz="4400" b="1" i="0" u="sng" strike="noStrike" kern="1200" cap="none" spc="0" normalizeH="0" baseline="0" noProof="0">
              <a:ln>
                <a:noFill/>
              </a:ln>
              <a:solidFill>
                <a:srgbClr val="094F92"/>
              </a:solidFill>
              <a:effectLst/>
              <a:uLnTx/>
              <a:uFillTx/>
              <a:latin typeface="Flood Std"/>
              <a:cs typeface="Calibri Light"/>
            </a:endParaRPr>
          </a:p>
        </p:txBody>
      </p:sp>
      <p:pic>
        <p:nvPicPr>
          <p:cNvPr id="6" name="Picture 5" descr="A group of people standing on a sidewalk&#10;&#10;Description automatically generated">
            <a:extLst>
              <a:ext uri="{FF2B5EF4-FFF2-40B4-BE49-F238E27FC236}">
                <a16:creationId xmlns:a16="http://schemas.microsoft.com/office/drawing/2014/main" id="{E8285E29-796D-A1D2-58A7-473FB4425D9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05" y="4613732"/>
            <a:ext cx="8063821" cy="1244630"/>
          </a:xfrm>
          <a:prstGeom prst="rect">
            <a:avLst/>
          </a:prstGeom>
        </p:spPr>
      </p:pic>
      <p:sp>
        <p:nvSpPr>
          <p:cNvPr id="4" name="TextBox 3">
            <a:extLst>
              <a:ext uri="{FF2B5EF4-FFF2-40B4-BE49-F238E27FC236}">
                <a16:creationId xmlns:a16="http://schemas.microsoft.com/office/drawing/2014/main" id="{2C863AB7-D186-D018-D0A1-34F3588E7D1D}"/>
              </a:ext>
            </a:extLst>
          </p:cNvPr>
          <p:cNvSpPr txBox="1"/>
          <p:nvPr/>
        </p:nvSpPr>
        <p:spPr>
          <a:xfrm>
            <a:off x="810337" y="1385642"/>
            <a:ext cx="6132443" cy="3170099"/>
          </a:xfrm>
          <a:prstGeom prst="rect">
            <a:avLst/>
          </a:prstGeom>
          <a:noFill/>
        </p:spPr>
        <p:txBody>
          <a:bodyPr wrap="square" lIns="91440" tIns="45720" rIns="91440" bIns="45720" rtlCol="0" anchor="t">
            <a:spAutoFit/>
          </a:bodyPr>
          <a:lstStyle/>
          <a:p>
            <a:pPr fontAlgn="base">
              <a:defRPr/>
            </a:pPr>
            <a:r>
              <a:rPr kumimoji="0" lang="en-US" sz="2000" b="1" i="0" u="none" strike="noStrike" kern="1200" cap="none" spc="0" normalizeH="0" baseline="0" noProof="0">
                <a:ln>
                  <a:noFill/>
                </a:ln>
                <a:solidFill>
                  <a:srgbClr val="136AA5"/>
                </a:solidFill>
                <a:effectLst/>
                <a:uLnTx/>
                <a:uFillTx/>
                <a:latin typeface="Franklin Gothic Book"/>
                <a:cs typeface="Gill Sans"/>
              </a:rPr>
              <a:t>Back to the Pack Event</a:t>
            </a:r>
            <a:r>
              <a:rPr lang="en-US" sz="2000" b="1">
                <a:solidFill>
                  <a:srgbClr val="136AA5"/>
                </a:solidFill>
                <a:latin typeface="Franklin Gothic Book"/>
                <a:cs typeface="Gill Sans"/>
              </a:rPr>
              <a:t> - Summer</a:t>
            </a:r>
            <a:endParaRPr lang="en-US" sz="2000">
              <a:solidFill>
                <a:srgbClr val="136AA5"/>
              </a:solidFill>
              <a:latin typeface="Franklin Gothic Book"/>
              <a:cs typeface="Gill Sans"/>
            </a:endParaRPr>
          </a:p>
          <a:p>
            <a:pPr marL="0" marR="0" lvl="0" indent="0" algn="l" defTabSz="914400">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36AA5"/>
                </a:solidFill>
                <a:effectLst/>
                <a:uLnTx/>
                <a:uFillTx/>
                <a:latin typeface="Franklin Gothic Book"/>
                <a:cs typeface="Gill Sans"/>
              </a:rPr>
              <a:t>Fun Location ​Fun Event to Welcome back existing leaders and Scouts​</a:t>
            </a:r>
            <a:endParaRPr lang="en-US" b="0" i="0" u="none" strike="noStrike" kern="1200" cap="none" spc="0" normalizeH="0" baseline="0" noProof="0">
              <a:ln>
                <a:noFill/>
              </a:ln>
              <a:solidFill>
                <a:srgbClr val="000000"/>
              </a:solidFill>
              <a:effectLst/>
              <a:uLnTx/>
              <a:uFillTx/>
              <a:latin typeface="Franklin Gothic Book"/>
              <a:cs typeface="Gill San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36AA5"/>
                </a:solidFill>
                <a:effectLst/>
                <a:uLnTx/>
                <a:uFillTx/>
                <a:latin typeface="Franklin Gothic Book" panose="020B0503020102020204" pitchFamily="34" charset="0"/>
                <a:ea typeface="+mn-ea"/>
                <a:cs typeface="Gill San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36AA5"/>
                </a:solidFill>
                <a:effectLst/>
                <a:uLnTx/>
                <a:uFillTx/>
                <a:latin typeface="Franklin Gothic Book"/>
                <a:cs typeface="Gill Sans"/>
              </a:rPr>
              <a:t>School Open House – At The School </a:t>
            </a:r>
            <a:r>
              <a:rPr kumimoji="0" lang="en-US" sz="2000" b="0" i="0" u="none" strike="noStrike" kern="1200" cap="none" spc="0" normalizeH="0" baseline="0" noProof="0">
                <a:ln>
                  <a:noFill/>
                </a:ln>
                <a:solidFill>
                  <a:srgbClr val="136AA5"/>
                </a:solidFill>
                <a:effectLst/>
                <a:uLnTx/>
                <a:uFillTx/>
                <a:latin typeface="Franklin Gothic Book"/>
                <a:cs typeface="Gill Sans"/>
              </a:rPr>
              <a:t>​</a:t>
            </a:r>
            <a:endParaRPr lang="en-US" sz="2000" b="0" i="0" u="none" strike="noStrike" kern="1200" cap="none" spc="0" normalizeH="0" baseline="0" noProof="0">
              <a:ln>
                <a:noFill/>
              </a:ln>
              <a:solidFill>
                <a:srgbClr val="136AA5"/>
              </a:solidFill>
              <a:effectLst/>
              <a:uLnTx/>
              <a:uFillTx/>
              <a:latin typeface="Franklin Gothic Book"/>
              <a:cs typeface="Gill San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36AA5"/>
                </a:solidFill>
                <a:effectLst/>
                <a:uLnTx/>
                <a:uFillTx/>
                <a:latin typeface="Franklin Gothic Book" panose="020B0503020102020204" pitchFamily="34" charset="0"/>
                <a:ea typeface="+mn-ea"/>
                <a:cs typeface="Gill Sans"/>
              </a:rPr>
              <a:t>Meet Your Teacher/Registration Day​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36AA5"/>
                </a:solidFill>
                <a:effectLst/>
                <a:uLnTx/>
                <a:uFillTx/>
                <a:latin typeface="Franklin Gothic Book" panose="020B0503020102020204" pitchFamily="34" charset="0"/>
                <a:ea typeface="+mn-ea"/>
                <a:cs typeface="Gill San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36AA5"/>
                </a:solidFill>
                <a:effectLst/>
                <a:uLnTx/>
                <a:uFillTx/>
                <a:latin typeface="Franklin Gothic Book"/>
                <a:cs typeface="Gill Sans"/>
              </a:rPr>
              <a:t>Sign-Up Event –</a:t>
            </a:r>
            <a:r>
              <a:rPr lang="en-US" sz="2000" b="1">
                <a:solidFill>
                  <a:srgbClr val="136AA5"/>
                </a:solidFill>
                <a:latin typeface="Franklin Gothic Book"/>
                <a:cs typeface="Gill Sans"/>
              </a:rPr>
              <a:t> At The School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36AA5"/>
                </a:solidFill>
                <a:effectLst/>
                <a:uLnTx/>
                <a:uFillTx/>
                <a:latin typeface="Franklin Gothic Book" panose="020B0503020102020204" pitchFamily="34" charset="0"/>
                <a:ea typeface="+mn-ea"/>
                <a:cs typeface="Gill Sans"/>
              </a:rPr>
              <a:t>Objective Is To Register New </a:t>
            </a:r>
            <a:r>
              <a:rPr lang="en-US" sz="2000">
                <a:solidFill>
                  <a:srgbClr val="136AA5"/>
                </a:solidFill>
                <a:latin typeface="Franklin Gothic Book" panose="020B0503020102020204" pitchFamily="34" charset="0"/>
                <a:cs typeface="Gill Sans"/>
              </a:rPr>
              <a:t>Families​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136AA5"/>
              </a:solidFill>
              <a:effectLst/>
              <a:uLnTx/>
              <a:uFillTx/>
              <a:latin typeface="Franklin Gothic Book" panose="020B0503020102020204" pitchFamily="34" charset="0"/>
              <a:ea typeface="+mn-ea"/>
              <a:cs typeface="Gill Sans" panose="020B0502020104020203" pitchFamily="34" charset="-79"/>
            </a:endParaRPr>
          </a:p>
        </p:txBody>
      </p:sp>
      <p:sp>
        <p:nvSpPr>
          <p:cNvPr id="5" name="TextBox 4">
            <a:extLst>
              <a:ext uri="{FF2B5EF4-FFF2-40B4-BE49-F238E27FC236}">
                <a16:creationId xmlns:a16="http://schemas.microsoft.com/office/drawing/2014/main" id="{B1633249-D18F-8C2D-4EC0-D30974434517}"/>
              </a:ext>
            </a:extLst>
          </p:cNvPr>
          <p:cNvSpPr txBox="1"/>
          <p:nvPr/>
        </p:nvSpPr>
        <p:spPr>
          <a:xfrm>
            <a:off x="6468931" y="1385642"/>
            <a:ext cx="5031589" cy="2554545"/>
          </a:xfrm>
          <a:prstGeom prst="rect">
            <a:avLst/>
          </a:prstGeom>
          <a:noFill/>
        </p:spPr>
        <p:txBody>
          <a:bodyPr wrap="square" lIns="91440" tIns="45720" rIns="91440" bIns="45720" rtlCol="0" anchor="t">
            <a:spAutoFit/>
          </a:bodyPr>
          <a:lstStyle/>
          <a:p>
            <a:pPr fontAlgn="base">
              <a:defRPr/>
            </a:pPr>
            <a:r>
              <a:rPr kumimoji="0" lang="en-US" sz="2000" b="1" i="0" u="none" strike="noStrike" kern="1200" cap="none" spc="0" normalizeH="0" baseline="0" noProof="0">
                <a:ln>
                  <a:noFill/>
                </a:ln>
                <a:solidFill>
                  <a:srgbClr val="136AA5"/>
                </a:solidFill>
                <a:effectLst/>
                <a:uLnTx/>
                <a:uFillTx/>
                <a:latin typeface="Franklin Gothic Book"/>
                <a:cs typeface="Gill Sans"/>
              </a:rPr>
              <a:t>Fun Pack Event </a:t>
            </a:r>
            <a:r>
              <a:rPr lang="en-US" sz="2000" b="1">
                <a:solidFill>
                  <a:srgbClr val="136AA5"/>
                </a:solidFill>
                <a:latin typeface="Franklin Gothic Book"/>
                <a:cs typeface="Gill Sans"/>
              </a:rPr>
              <a:t>- At Charter Partner</a:t>
            </a:r>
            <a:endParaRPr lang="en-US" sz="2000">
              <a:solidFill>
                <a:srgbClr val="136AA5"/>
              </a:solidFill>
              <a:latin typeface="Franklin Gothic Book"/>
              <a:cs typeface="Gill Sans"/>
            </a:endParaRPr>
          </a:p>
          <a:p>
            <a:pPr>
              <a:defRPr/>
            </a:pPr>
            <a:r>
              <a:rPr kumimoji="0" lang="en-US" sz="2000" b="0" i="0" u="none" strike="noStrike" kern="1200" cap="none" spc="0" normalizeH="0" baseline="0" noProof="0">
                <a:ln>
                  <a:noFill/>
                </a:ln>
                <a:solidFill>
                  <a:srgbClr val="136AA5"/>
                </a:solidFill>
                <a:effectLst/>
                <a:uLnTx/>
                <a:uFillTx/>
                <a:latin typeface="Franklin Gothic Book"/>
                <a:cs typeface="Gill Sans"/>
              </a:rPr>
              <a:t>Fun </a:t>
            </a:r>
            <a:r>
              <a:rPr lang="en-US" sz="2000">
                <a:solidFill>
                  <a:srgbClr val="136AA5"/>
                </a:solidFill>
                <a:latin typeface="Franklin Gothic Book"/>
                <a:cs typeface="Gill Sans"/>
              </a:rPr>
              <a:t>First</a:t>
            </a:r>
            <a:r>
              <a:rPr kumimoji="0" lang="en-US" sz="2000" b="0" i="0" u="none" strike="noStrike" kern="1200" cap="none" spc="0" normalizeH="0" baseline="0" noProof="0">
                <a:ln>
                  <a:noFill/>
                </a:ln>
                <a:solidFill>
                  <a:srgbClr val="136AA5"/>
                </a:solidFill>
                <a:effectLst/>
                <a:uLnTx/>
                <a:uFillTx/>
                <a:latin typeface="Franklin Gothic Book"/>
                <a:cs typeface="Gill Sans"/>
              </a:rPr>
              <a:t> Event For New And Existing Families</a:t>
            </a:r>
            <a:r>
              <a:rPr lang="en-US" sz="2000">
                <a:solidFill>
                  <a:srgbClr val="136AA5"/>
                </a:solidFill>
                <a:latin typeface="Franklin Gothic Book"/>
                <a:cs typeface="Gill Sans"/>
              </a:rPr>
              <a:t>: Reptile, Magician, Pool Party</a:t>
            </a:r>
            <a:r>
              <a:rPr kumimoji="0" lang="en-US" sz="2000" b="0" i="0" u="none" strike="noStrike" kern="1200" cap="none" spc="0" normalizeH="0" baseline="0" noProof="0">
                <a:ln>
                  <a:noFill/>
                </a:ln>
                <a:solidFill>
                  <a:srgbClr val="136AA5"/>
                </a:solidFill>
                <a:effectLst/>
                <a:uLnTx/>
                <a:uFillTx/>
                <a:latin typeface="Franklin Gothic Book"/>
                <a:cs typeface="Gill Sans"/>
              </a:rPr>
              <a:t>​​</a:t>
            </a:r>
            <a:endParaRPr lang="en-US" b="0" i="0" u="none" strike="noStrike" kern="1200" cap="none" spc="0" normalizeH="0" baseline="0" noProof="0">
              <a:ln>
                <a:noFill/>
              </a:ln>
              <a:solidFill>
                <a:srgbClr val="000000"/>
              </a:solidFill>
              <a:effectLst/>
              <a:uLnTx/>
              <a:uFillTx/>
              <a:latin typeface="Franklin Gothic Book"/>
              <a:cs typeface="Gill San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36AA5"/>
                </a:solidFill>
                <a:effectLst/>
                <a:uLnTx/>
                <a:uFillTx/>
                <a:latin typeface="Franklin Gothic Book" panose="020B0503020102020204" pitchFamily="34" charset="0"/>
                <a:ea typeface="+mn-ea"/>
                <a:cs typeface="Gill Sans"/>
              </a:rPr>
              <a:t>​​</a:t>
            </a:r>
          </a:p>
          <a:p>
            <a:pPr fontAlgn="base">
              <a:defRPr/>
            </a:pPr>
            <a:r>
              <a:rPr lang="en-US" sz="2000" b="1">
                <a:solidFill>
                  <a:srgbClr val="136AA5"/>
                </a:solidFill>
                <a:latin typeface="Franklin Gothic Book"/>
                <a:cs typeface="Gill Sans"/>
              </a:rPr>
              <a:t>New Scout Family Event/Parent</a:t>
            </a:r>
            <a:r>
              <a:rPr kumimoji="0" lang="en-US" sz="2000" b="1" i="0" u="none" strike="noStrike" kern="1200" cap="none" spc="0" normalizeH="0" baseline="0" noProof="0">
                <a:ln>
                  <a:noFill/>
                </a:ln>
                <a:solidFill>
                  <a:srgbClr val="136AA5"/>
                </a:solidFill>
                <a:effectLst/>
                <a:uLnTx/>
                <a:uFillTx/>
                <a:latin typeface="Franklin Gothic Book"/>
                <a:cs typeface="Gill Sans"/>
              </a:rPr>
              <a:t> Orientation</a:t>
            </a:r>
            <a:r>
              <a:rPr kumimoji="0" lang="en-US" sz="2000" b="0" i="0" u="none" strike="noStrike" kern="1200" cap="none" spc="0" normalizeH="0" baseline="0" noProof="0">
                <a:ln>
                  <a:noFill/>
                </a:ln>
                <a:solidFill>
                  <a:srgbClr val="136AA5"/>
                </a:solidFill>
                <a:effectLst/>
                <a:uLnTx/>
                <a:uFillTx/>
                <a:latin typeface="Franklin Gothic Book"/>
                <a:cs typeface="Gill Sans"/>
              </a:rPr>
              <a:t> Practical </a:t>
            </a:r>
            <a:r>
              <a:rPr lang="en-US" sz="2000">
                <a:solidFill>
                  <a:srgbClr val="136AA5"/>
                </a:solidFill>
                <a:latin typeface="Franklin Gothic Book"/>
                <a:cs typeface="Gill Sans"/>
              </a:rPr>
              <a:t>Location, Onboarding</a:t>
            </a:r>
            <a:r>
              <a:rPr kumimoji="0" lang="en-US" sz="2000" b="0" i="0" u="none" strike="noStrike" kern="1200" cap="none" spc="0" normalizeH="0" baseline="0" noProof="0">
                <a:ln>
                  <a:noFill/>
                </a:ln>
                <a:solidFill>
                  <a:srgbClr val="136AA5"/>
                </a:solidFill>
                <a:effectLst/>
                <a:uLnTx/>
                <a:uFillTx/>
                <a:latin typeface="Franklin Gothic Book"/>
                <a:cs typeface="Gill Sans"/>
              </a:rPr>
              <a:t> Session for New Parents – Every Parent Helps​</a:t>
            </a:r>
            <a:endParaRPr lang="en-US" sz="2000" b="0" i="0" u="none" strike="noStrike" kern="1200" cap="none" spc="0" normalizeH="0" baseline="0" noProof="0">
              <a:ln>
                <a:noFill/>
              </a:ln>
              <a:solidFill>
                <a:srgbClr val="136AA5"/>
              </a:solidFill>
              <a:effectLst/>
              <a:uLnTx/>
              <a:uFillTx/>
              <a:latin typeface="Franklin Gothic Book"/>
              <a:cs typeface="Gill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136AA5"/>
              </a:solidFill>
              <a:effectLst/>
              <a:uLnTx/>
              <a:uFillTx/>
              <a:latin typeface="Franklin Gothic Book" panose="020B0503020102020204" pitchFamily="34" charset="0"/>
              <a:ea typeface="+mn-ea"/>
              <a:cs typeface="Gill Sans" panose="020B0502020104020203" pitchFamily="34" charset="-79"/>
            </a:endParaRPr>
          </a:p>
        </p:txBody>
      </p:sp>
    </p:spTree>
    <p:extLst>
      <p:ext uri="{BB962C8B-B14F-4D97-AF65-F5344CB8AC3E}">
        <p14:creationId xmlns:p14="http://schemas.microsoft.com/office/powerpoint/2010/main" val="38289660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4A6CA-C160-4892-EC79-C5CDDE1045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35897F-1743-51AC-316B-EDE0645DE3CA}"/>
              </a:ext>
            </a:extLst>
          </p:cNvPr>
          <p:cNvSpPr txBox="1">
            <a:spLocks/>
          </p:cNvSpPr>
          <p:nvPr/>
        </p:nvSpPr>
        <p:spPr>
          <a:xfrm>
            <a:off x="504825" y="351358"/>
            <a:ext cx="9182100" cy="753314"/>
          </a:xfrm>
          <a:prstGeom prst="rect">
            <a:avLst/>
          </a:prstGeom>
          <a:noFill/>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sng" strike="noStrike" kern="1200" cap="none" spc="0" normalizeH="0" baseline="0" noProof="0">
                <a:ln>
                  <a:noFill/>
                </a:ln>
                <a:solidFill>
                  <a:srgbClr val="094F92"/>
                </a:solidFill>
                <a:effectLst/>
                <a:uLnTx/>
                <a:uFillTx/>
                <a:latin typeface="Flood Std"/>
                <a:cs typeface="Gill Sans"/>
              </a:rPr>
              <a:t>Signup Night 101 – Helpful Tips</a:t>
            </a:r>
            <a:r>
              <a:rPr kumimoji="0" lang="en-US" sz="4400" b="1" i="0" u="none" strike="noStrike" kern="1200" cap="none" spc="0" normalizeH="0" baseline="0" noProof="0">
                <a:ln>
                  <a:noFill/>
                </a:ln>
                <a:solidFill>
                  <a:srgbClr val="094F92"/>
                </a:solidFill>
                <a:effectLst/>
                <a:uLnTx/>
                <a:uFillTx/>
                <a:latin typeface="Flood Std"/>
                <a:cs typeface="Gill Sans"/>
              </a:rPr>
              <a:t> </a:t>
            </a:r>
            <a:endParaRPr lang="en-US" sz="4400" b="1" i="0" u="none" strike="noStrike" kern="1200" cap="none" spc="0" normalizeH="0" baseline="0" noProof="0">
              <a:ln>
                <a:noFill/>
              </a:ln>
              <a:solidFill>
                <a:srgbClr val="094F92"/>
              </a:solidFill>
              <a:effectLst/>
              <a:uLnTx/>
              <a:uFillTx/>
              <a:latin typeface="Flood Std"/>
              <a:cs typeface="Calibri Light"/>
            </a:endParaRPr>
          </a:p>
        </p:txBody>
      </p:sp>
      <p:sp>
        <p:nvSpPr>
          <p:cNvPr id="5" name="TextBox 4">
            <a:extLst>
              <a:ext uri="{FF2B5EF4-FFF2-40B4-BE49-F238E27FC236}">
                <a16:creationId xmlns:a16="http://schemas.microsoft.com/office/drawing/2014/main" id="{829E06AC-E6AD-4D9E-0249-AED95BFE2A7A}"/>
              </a:ext>
            </a:extLst>
          </p:cNvPr>
          <p:cNvSpPr txBox="1"/>
          <p:nvPr/>
        </p:nvSpPr>
        <p:spPr>
          <a:xfrm>
            <a:off x="600113" y="1456701"/>
            <a:ext cx="7473650" cy="507831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36AA5"/>
                </a:solidFill>
                <a:effectLst/>
                <a:uLnTx/>
                <a:uFillTx/>
                <a:latin typeface="Franklin Gothic Book"/>
                <a:ea typeface="+mn-ea"/>
                <a:cs typeface="Gill Sans"/>
              </a:rPr>
              <a:t>Preferred days: </a:t>
            </a:r>
            <a:r>
              <a:rPr kumimoji="0" lang="en-US" sz="2400" b="0" i="0" u="none" strike="noStrike" kern="1200" cap="none" spc="0" normalizeH="0" baseline="0" noProof="0">
                <a:ln>
                  <a:noFill/>
                </a:ln>
                <a:solidFill>
                  <a:srgbClr val="136AA5"/>
                </a:solidFill>
                <a:effectLst/>
                <a:uLnTx/>
                <a:uFillTx/>
                <a:latin typeface="Franklin Gothic Book"/>
                <a:ea typeface="+mn-ea"/>
                <a:cs typeface="Gill Sans"/>
              </a:rPr>
              <a:t>Tuesday, Wednesday and Thursday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136AA5"/>
              </a:solidFill>
              <a:effectLst/>
              <a:uLnTx/>
              <a:uFillTx/>
              <a:latin typeface="Franklin Gothic Book" panose="020B0503020102020204" pitchFamily="34" charset="0"/>
              <a:ea typeface="Times New Roman" panose="02020603050405020304" pitchFamily="18" charset="0"/>
              <a:cs typeface="Gill Sans" panose="020B0502020104020203"/>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136AA5"/>
                </a:solidFill>
                <a:effectLst/>
                <a:uLnTx/>
                <a:uFillTx/>
                <a:latin typeface="Franklin Gothic Book"/>
                <a:ea typeface="Times New Roman" panose="02020603050405020304" pitchFamily="18" charset="0"/>
                <a:cs typeface="Gill Sans" panose="020B0502020104020203"/>
              </a:rPr>
              <a:t>Sign-up night </a:t>
            </a:r>
            <a:r>
              <a:rPr kumimoji="0" lang="en-US" sz="2400" b="1" i="0" u="none" strike="noStrike" kern="1200" cap="none" spc="0" normalizeH="0" baseline="0" noProof="0">
                <a:ln>
                  <a:noFill/>
                </a:ln>
                <a:solidFill>
                  <a:srgbClr val="136AA5"/>
                </a:solidFill>
                <a:effectLst/>
                <a:uLnTx/>
                <a:uFillTx/>
                <a:latin typeface="Franklin Gothic Book"/>
                <a:ea typeface="Times New Roman" panose="02020603050405020304" pitchFamily="18" charset="0"/>
                <a:cs typeface="Gill Sans" panose="020B0502020104020203"/>
              </a:rPr>
              <a:t>vs.</a:t>
            </a:r>
            <a:r>
              <a:rPr kumimoji="0" lang="en-US" sz="2400" b="0" i="0" u="none" strike="noStrike" kern="1200" cap="none" spc="0" normalizeH="0" baseline="0" noProof="0">
                <a:ln>
                  <a:noFill/>
                </a:ln>
                <a:solidFill>
                  <a:srgbClr val="136AA5"/>
                </a:solidFill>
                <a:effectLst/>
                <a:uLnTx/>
                <a:uFillTx/>
                <a:latin typeface="Franklin Gothic Book"/>
                <a:ea typeface="Times New Roman" panose="02020603050405020304" pitchFamily="18" charset="0"/>
                <a:cs typeface="Gill Sans" panose="020B0502020104020203"/>
              </a:rPr>
              <a:t> parent orientation night</a:t>
            </a:r>
            <a:endParaRPr kumimoji="0" lang="en-US" sz="2400" b="0" i="0" u="none" strike="noStrike" kern="1200" cap="none" spc="0" normalizeH="0" baseline="0" noProof="0">
              <a:ln>
                <a:noFill/>
              </a:ln>
              <a:solidFill>
                <a:srgbClr val="136AA5"/>
              </a:solidFill>
              <a:effectLst/>
              <a:uLnTx/>
              <a:uFillTx/>
              <a:latin typeface="Franklin Gothic Book"/>
              <a:ea typeface="+mn-ea"/>
              <a:cs typeface="Gill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136AA5"/>
              </a:solidFill>
              <a:effectLst/>
              <a:uLnTx/>
              <a:uFillTx/>
              <a:latin typeface="Franklin Gothic Book" panose="020B0503020102020204" pitchFamily="34" charset="0"/>
              <a:ea typeface="+mn-ea"/>
              <a:cs typeface="Gill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36AA5"/>
                </a:solidFill>
                <a:effectLst/>
                <a:uLnTx/>
                <a:uFillTx/>
                <a:latin typeface="Franklin Gothic Book"/>
                <a:ea typeface="+mn-ea"/>
                <a:cs typeface="Gill Sans"/>
              </a:rPr>
              <a:t>Location of signup night:</a:t>
            </a:r>
            <a:r>
              <a:rPr kumimoji="0" lang="en-US" sz="2400" b="0" i="0" u="none" strike="noStrike" kern="1200" cap="none" spc="0" normalizeH="0" baseline="0" noProof="0">
                <a:ln>
                  <a:noFill/>
                </a:ln>
                <a:solidFill>
                  <a:srgbClr val="136AA5"/>
                </a:solidFill>
                <a:effectLst/>
                <a:uLnTx/>
                <a:uFillTx/>
                <a:latin typeface="Franklin Gothic Book"/>
                <a:ea typeface="+mn-ea"/>
                <a:cs typeface="Gill Sans"/>
              </a:rPr>
              <a:t> at school</a:t>
            </a:r>
          </a:p>
          <a:p>
            <a:pPr>
              <a:defRPr/>
            </a:pPr>
            <a:endParaRPr lang="en-US" sz="1200">
              <a:solidFill>
                <a:srgbClr val="136AA5"/>
              </a:solidFill>
              <a:latin typeface="Franklin Gothic Book"/>
              <a:cs typeface="Gill Sans"/>
            </a:endParaRPr>
          </a:p>
          <a:p>
            <a:pPr>
              <a:defRPr/>
            </a:pPr>
            <a:r>
              <a:rPr lang="en-US" sz="2400">
                <a:solidFill>
                  <a:srgbClr val="136AA5"/>
                </a:solidFill>
                <a:latin typeface="Franklin Gothic Book"/>
                <a:cs typeface="Gill Sans"/>
              </a:rPr>
              <a:t>Signup night – </a:t>
            </a:r>
            <a:r>
              <a:rPr lang="en-US" sz="2400" b="1">
                <a:solidFill>
                  <a:srgbClr val="136AA5"/>
                </a:solidFill>
                <a:latin typeface="Franklin Gothic Book"/>
                <a:cs typeface="Gill Sans"/>
              </a:rPr>
              <a:t>keep it brief</a:t>
            </a:r>
            <a:r>
              <a:rPr lang="en-US" sz="2400">
                <a:solidFill>
                  <a:srgbClr val="136AA5"/>
                </a:solidFill>
                <a:latin typeface="Franklin Gothic Book"/>
                <a:cs typeface="Gill Sans"/>
              </a:rPr>
              <a:t> </a:t>
            </a:r>
            <a:r>
              <a:rPr lang="en-US" sz="2400" i="1">
                <a:solidFill>
                  <a:srgbClr val="136AA5"/>
                </a:solidFill>
                <a:latin typeface="Franklin Gothic Book"/>
                <a:cs typeface="Gill Sans"/>
              </a:rPr>
              <a:t>(not a Pack Meeting)</a:t>
            </a:r>
            <a:endParaRPr lang="en-US"/>
          </a:p>
          <a:p>
            <a:pPr>
              <a:defRPr/>
            </a:pPr>
            <a:endParaRPr lang="en-US" sz="1200">
              <a:solidFill>
                <a:srgbClr val="136AA5"/>
              </a:solidFill>
              <a:latin typeface="Franklin Gothic Book"/>
              <a:cs typeface="Gill Sans"/>
            </a:endParaRPr>
          </a:p>
          <a:p>
            <a:pPr marL="0" marR="0" lvl="0" indent="0" algn="l" defTabSz="914400">
              <a:lnSpc>
                <a:spcPct val="100000"/>
              </a:lnSpc>
              <a:spcBef>
                <a:spcPts val="0"/>
              </a:spcBef>
              <a:spcAft>
                <a:spcPts val="0"/>
              </a:spcAft>
              <a:buClrTx/>
              <a:buSzTx/>
              <a:buFontTx/>
              <a:buNone/>
              <a:tabLst/>
              <a:defRPr/>
            </a:pPr>
            <a:r>
              <a:rPr lang="en-US" sz="1200">
                <a:solidFill>
                  <a:srgbClr val="136AA5"/>
                </a:solidFill>
                <a:latin typeface="Franklin Gothic Book"/>
                <a:cs typeface="Gill Sans"/>
              </a:rPr>
              <a:t>_____________________________________________________________________________________</a:t>
            </a:r>
            <a:endParaRPr lang="en-US" sz="1200" b="0" i="0" u="none" strike="noStrike" kern="1200" cap="none" spc="0" normalizeH="0" baseline="0" noProof="0">
              <a:ln>
                <a:noFill/>
              </a:ln>
              <a:solidFill>
                <a:srgbClr val="136AA5"/>
              </a:solidFill>
              <a:effectLst/>
              <a:uLnTx/>
              <a:uFillTx/>
              <a:latin typeface="Franklin Gothic Book" panose="020B0503020102020204" pitchFamily="34" charset="0"/>
              <a:cs typeface="Gill Sans"/>
            </a:endParaRPr>
          </a:p>
          <a:p>
            <a:pPr>
              <a:defRPr/>
            </a:pPr>
            <a:endParaRPr lang="en-US" sz="2400" b="1">
              <a:solidFill>
                <a:srgbClr val="136AA5"/>
              </a:solidFill>
              <a:latin typeface="Franklin Gothic Book"/>
              <a:cs typeface="Gill Sans"/>
            </a:endParaRPr>
          </a:p>
          <a:p>
            <a:pPr marL="0" marR="0" lvl="0" indent="0" algn="l" defTabSz="914400">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36AA5"/>
                </a:solidFill>
                <a:effectLst/>
                <a:uLnTx/>
                <a:uFillTx/>
                <a:latin typeface="Franklin Gothic Book"/>
                <a:ea typeface="+mn-ea"/>
                <a:cs typeface="Gill Sans"/>
              </a:rPr>
              <a:t>Yard signs and posters </a:t>
            </a:r>
            <a:r>
              <a:rPr kumimoji="0" lang="en-US" sz="2400" b="0" i="0" u="none" strike="noStrike" kern="1200" cap="none" spc="0" normalizeH="0" baseline="0" noProof="0">
                <a:ln>
                  <a:noFill/>
                </a:ln>
                <a:solidFill>
                  <a:srgbClr val="136AA5"/>
                </a:solidFill>
                <a:effectLst/>
                <a:uLnTx/>
                <a:uFillTx/>
                <a:latin typeface="Franklin Gothic Book"/>
                <a:ea typeface="+mn-ea"/>
                <a:cs typeface="Gill Sans"/>
              </a:rPr>
              <a:t>everywhere</a:t>
            </a:r>
            <a:endParaRPr lang="en-US" sz="2400" b="0" i="0" u="none" strike="noStrike" kern="1200" cap="none" spc="0" normalizeH="0" baseline="0" noProof="0">
              <a:ln>
                <a:noFill/>
              </a:ln>
              <a:solidFill>
                <a:srgbClr val="136AA5"/>
              </a:solidFill>
              <a:effectLst/>
              <a:uLnTx/>
              <a:uFillTx/>
              <a:latin typeface="Franklin Gothic Book" panose="020B0503020102020204" pitchFamily="34" charset="0"/>
              <a:cs typeface="Gill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136AA5"/>
              </a:solidFill>
              <a:effectLst/>
              <a:uLnTx/>
              <a:uFillTx/>
              <a:latin typeface="Franklin Gothic Book" panose="020B0503020102020204" pitchFamily="34" charset="0"/>
              <a:ea typeface="+mn-ea"/>
              <a:cs typeface="Gill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36AA5"/>
                </a:solidFill>
                <a:effectLst/>
                <a:uLnTx/>
                <a:uFillTx/>
                <a:latin typeface="Franklin Gothic Book"/>
                <a:ea typeface="+mn-ea"/>
                <a:cs typeface="Gill Sans"/>
              </a:rPr>
              <a:t>Flyers</a:t>
            </a:r>
            <a:r>
              <a:rPr kumimoji="0" lang="en-US" sz="2400" b="0" i="0" u="none" strike="noStrike" kern="1200" cap="none" spc="0" normalizeH="0" baseline="0" noProof="0">
                <a:ln>
                  <a:noFill/>
                </a:ln>
                <a:solidFill>
                  <a:srgbClr val="136AA5"/>
                </a:solidFill>
                <a:effectLst/>
                <a:uLnTx/>
                <a:uFillTx/>
                <a:latin typeface="Franklin Gothic Book"/>
                <a:ea typeface="+mn-ea"/>
                <a:cs typeface="Gill Sans"/>
              </a:rPr>
              <a:t> sent home with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136AA5"/>
              </a:solidFill>
              <a:effectLst/>
              <a:uLnTx/>
              <a:uFillTx/>
              <a:latin typeface="Franklin Gothic Book" panose="020B0503020102020204" pitchFamily="34" charset="0"/>
              <a:ea typeface="+mn-ea"/>
              <a:cs typeface="Gill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36AA5"/>
                </a:solidFill>
                <a:effectLst/>
                <a:uLnTx/>
                <a:uFillTx/>
                <a:latin typeface="Franklin Gothic Book"/>
                <a:ea typeface="+mn-ea"/>
                <a:cs typeface="Gill Sans"/>
              </a:rPr>
              <a:t>In-classroom</a:t>
            </a:r>
            <a:r>
              <a:rPr kumimoji="0" lang="en-US" sz="2400" b="0" i="0" u="none" strike="noStrike" kern="1200" cap="none" spc="0" normalizeH="0" baseline="0" noProof="0">
                <a:ln>
                  <a:noFill/>
                </a:ln>
                <a:solidFill>
                  <a:srgbClr val="136AA5"/>
                </a:solidFill>
                <a:effectLst/>
                <a:uLnTx/>
                <a:uFillTx/>
                <a:latin typeface="Franklin Gothic Book"/>
                <a:ea typeface="+mn-ea"/>
                <a:cs typeface="Gill Sans"/>
              </a:rPr>
              <a:t> rallies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136AA5"/>
              </a:solidFill>
              <a:effectLst/>
              <a:uLnTx/>
              <a:uFillTx/>
              <a:latin typeface="Franklin Gothic Book" panose="020B0503020102020204" pitchFamily="34" charset="0"/>
              <a:ea typeface="+mn-ea"/>
              <a:cs typeface="Gill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0" i="1" u="none" strike="noStrike" kern="1200" cap="none" spc="0" normalizeH="0" baseline="0" noProof="0">
              <a:ln>
                <a:noFill/>
              </a:ln>
              <a:solidFill>
                <a:srgbClr val="136AA5"/>
              </a:solidFill>
              <a:effectLst/>
              <a:uLnTx/>
              <a:uFillTx/>
              <a:latin typeface="Franklin Gothic Book"/>
              <a:cs typeface="Gill Sans"/>
            </a:endParaRPr>
          </a:p>
        </p:txBody>
      </p:sp>
      <p:pic>
        <p:nvPicPr>
          <p:cNvPr id="1026" name="Picture 2" descr="A group of people in a room&#10;&#10;Description automatically generated">
            <a:extLst>
              <a:ext uri="{FF2B5EF4-FFF2-40B4-BE49-F238E27FC236}">
                <a16:creationId xmlns:a16="http://schemas.microsoft.com/office/drawing/2014/main" id="{000B4CE0-1A0E-19A8-7291-DE651BBF85F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180000">
            <a:off x="7351506" y="2095862"/>
            <a:ext cx="4400844" cy="235504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0473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B52897-C3DB-3F07-B554-B4786469C6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537" y="291017"/>
            <a:ext cx="12192000" cy="1332259"/>
          </a:xfrm>
          <a:prstGeom prst="rect">
            <a:avLst/>
          </a:prstGeom>
        </p:spPr>
      </p:pic>
      <p:sp>
        <p:nvSpPr>
          <p:cNvPr id="6" name="TextBox 5">
            <a:extLst>
              <a:ext uri="{FF2B5EF4-FFF2-40B4-BE49-F238E27FC236}">
                <a16:creationId xmlns:a16="http://schemas.microsoft.com/office/drawing/2014/main" id="{88A57E62-6CD0-9971-1F5D-54EA308FE94E}"/>
              </a:ext>
            </a:extLst>
          </p:cNvPr>
          <p:cNvSpPr txBox="1"/>
          <p:nvPr/>
        </p:nvSpPr>
        <p:spPr>
          <a:xfrm>
            <a:off x="359317" y="1626219"/>
            <a:ext cx="8301462" cy="3508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indent="0" algn="l" rtl="0"/>
            <a:r>
              <a:rPr lang="en-US" sz="2200" b="1" kern="1200">
                <a:solidFill>
                  <a:schemeClr val="tx1"/>
                </a:solidFill>
                <a:latin typeface="Arial"/>
                <a:ea typeface="+mn-ea"/>
                <a:cs typeface="Arial"/>
              </a:rPr>
              <a:t>Volunteer/Staff recruitment collaboration </a:t>
            </a:r>
          </a:p>
          <a:p>
            <a:pPr marL="228600" indent="-228600" algn="l" rtl="0">
              <a:buFont typeface="Arial"/>
              <a:buChar char="•"/>
            </a:pPr>
            <a:endParaRPr lang="en-US"/>
          </a:p>
          <a:p>
            <a:pPr marL="0" indent="0" algn="l" rtl="0"/>
            <a:r>
              <a:rPr lang="en-US" sz="2200" b="1" kern="1200">
                <a:solidFill>
                  <a:schemeClr val="tx1"/>
                </a:solidFill>
                <a:latin typeface="Arial"/>
                <a:ea typeface="+mn-ea"/>
                <a:cs typeface="Arial"/>
              </a:rPr>
              <a:t>Provide and educate families with:</a:t>
            </a:r>
          </a:p>
          <a:p>
            <a:pPr marL="228600" indent="-228600" algn="l" rtl="0">
              <a:buFont typeface="Wingdings"/>
              <a:buChar char="ü"/>
            </a:pPr>
            <a:r>
              <a:rPr lang="en-US" sz="2000" kern="1200">
                <a:solidFill>
                  <a:schemeClr val="tx1"/>
                </a:solidFill>
                <a:latin typeface="Arial"/>
                <a:ea typeface="+mn-ea"/>
                <a:cs typeface="Arial"/>
              </a:rPr>
              <a:t>Onboarding messaging </a:t>
            </a:r>
          </a:p>
          <a:p>
            <a:pPr marL="228600" indent="-228600" algn="l" rtl="0">
              <a:buFont typeface="Wingdings"/>
              <a:buChar char="ü"/>
            </a:pPr>
            <a:r>
              <a:rPr lang="en-US" sz="2000" kern="1200">
                <a:solidFill>
                  <a:schemeClr val="tx1"/>
                </a:solidFill>
                <a:latin typeface="Arial"/>
                <a:ea typeface="+mn-ea"/>
                <a:cs typeface="Arial"/>
              </a:rPr>
              <a:t>Instructions (leadership)</a:t>
            </a:r>
          </a:p>
          <a:p>
            <a:pPr marL="228600" indent="-228600" algn="l" rtl="0">
              <a:buFont typeface="Wingdings"/>
              <a:buChar char="ü"/>
            </a:pPr>
            <a:r>
              <a:rPr lang="en-US" sz="2000" kern="1200">
                <a:solidFill>
                  <a:schemeClr val="tx1"/>
                </a:solidFill>
                <a:latin typeface="Arial"/>
                <a:ea typeface="+mn-ea"/>
                <a:cs typeface="Arial"/>
              </a:rPr>
              <a:t>Resources</a:t>
            </a:r>
          </a:p>
          <a:p>
            <a:pPr marL="228600" indent="-228600" algn="l" rtl="0">
              <a:buFont typeface="Wingdings"/>
              <a:buChar char="ü"/>
            </a:pPr>
            <a:r>
              <a:rPr lang="en-US" sz="2000" kern="1200">
                <a:solidFill>
                  <a:schemeClr val="tx1"/>
                </a:solidFill>
                <a:latin typeface="Arial"/>
                <a:ea typeface="+mn-ea"/>
                <a:cs typeface="Arial"/>
              </a:rPr>
              <a:t>Training</a:t>
            </a:r>
          </a:p>
          <a:p>
            <a:pPr marL="228600" indent="-228600" algn="l" rtl="0">
              <a:buFont typeface="Wingdings"/>
              <a:buChar char="ü"/>
            </a:pPr>
            <a:r>
              <a:rPr lang="en-US" sz="2000" kern="1200">
                <a:solidFill>
                  <a:schemeClr val="tx1"/>
                </a:solidFill>
                <a:latin typeface="Arial"/>
                <a:ea typeface="+mn-ea"/>
                <a:cs typeface="Arial"/>
              </a:rPr>
              <a:t>Council/District level program</a:t>
            </a:r>
          </a:p>
          <a:p>
            <a:pPr marL="0" indent="0" algn="l" rtl="0"/>
            <a:endParaRPr lang="en-US"/>
          </a:p>
          <a:p>
            <a:pPr marL="0" indent="0" algn="l" rtl="0"/>
            <a:r>
              <a:rPr lang="en-US" sz="2400" b="1" kern="1200">
                <a:solidFill>
                  <a:schemeClr val="tx1"/>
                </a:solidFill>
                <a:latin typeface="Arial"/>
                <a:ea typeface="+mn-ea"/>
                <a:cs typeface="Arial"/>
              </a:rPr>
              <a:t>“How to Engage the Parent in the Back of the Room”</a:t>
            </a:r>
          </a:p>
          <a:p>
            <a:pPr algn="ctr"/>
            <a:endParaRPr lang="en-GB"/>
          </a:p>
        </p:txBody>
      </p:sp>
      <p:pic>
        <p:nvPicPr>
          <p:cNvPr id="7" name="Picture 6">
            <a:extLst>
              <a:ext uri="{FF2B5EF4-FFF2-40B4-BE49-F238E27FC236}">
                <a16:creationId xmlns:a16="http://schemas.microsoft.com/office/drawing/2014/main" id="{9751878C-7222-EC4C-A326-28C70179F8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62136" y="1986116"/>
            <a:ext cx="3342655" cy="2799033"/>
          </a:xfrm>
          <a:prstGeom prst="rect">
            <a:avLst/>
          </a:prstGeom>
        </p:spPr>
      </p:pic>
    </p:spTree>
    <p:extLst>
      <p:ext uri="{BB962C8B-B14F-4D97-AF65-F5344CB8AC3E}">
        <p14:creationId xmlns:p14="http://schemas.microsoft.com/office/powerpoint/2010/main" val="11964510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B8ADE-ADAC-B6C5-0C17-D113047C2576}"/>
            </a:ext>
          </a:extLst>
        </p:cNvPr>
        <p:cNvGrpSpPr/>
        <p:nvPr/>
      </p:nvGrpSpPr>
      <p:grpSpPr>
        <a:xfrm>
          <a:off x="0" y="0"/>
          <a:ext cx="0" cy="0"/>
          <a:chOff x="0" y="0"/>
          <a:chExt cx="0" cy="0"/>
        </a:xfrm>
      </p:grpSpPr>
    </p:spTree>
    <p:extLst>
      <p:ext uri="{BB962C8B-B14F-4D97-AF65-F5344CB8AC3E}">
        <p14:creationId xmlns:p14="http://schemas.microsoft.com/office/powerpoint/2010/main" val="20531058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0FDA8-26E1-CC44-00A4-225E78A72B0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C9982C-F658-B732-FA7A-174E8FD29550}"/>
              </a:ext>
            </a:extLst>
          </p:cNvPr>
          <p:cNvSpPr>
            <a:spLocks noGrp="1"/>
          </p:cNvSpPr>
          <p:nvPr>
            <p:ph idx="1"/>
          </p:nvPr>
        </p:nvSpPr>
        <p:spPr>
          <a:xfrm>
            <a:off x="838200" y="1485290"/>
            <a:ext cx="10515600" cy="4351338"/>
          </a:xfrm>
        </p:spPr>
        <p:txBody>
          <a:bodyPr/>
          <a:lstStyle/>
          <a:p>
            <a:pPr>
              <a:lnSpc>
                <a:spcPct val="100000"/>
              </a:lnSpc>
              <a:spcBef>
                <a:spcPts val="0"/>
              </a:spcBef>
            </a:pPr>
            <a:r>
              <a:rPr lang="en-US"/>
              <a:t>Sign-ups held outside of the school – Marketing is key</a:t>
            </a:r>
          </a:p>
          <a:p>
            <a:pPr>
              <a:lnSpc>
                <a:spcPct val="100000"/>
              </a:lnSpc>
              <a:spcBef>
                <a:spcPts val="0"/>
              </a:spcBef>
            </a:pPr>
            <a:r>
              <a:rPr lang="en-US"/>
              <a:t>Promote joining Cub Scouts during the car rider line at either the sign-up night if there is one or at upcoming pack, even if there’s no school access </a:t>
            </a:r>
          </a:p>
          <a:p>
            <a:pPr>
              <a:lnSpc>
                <a:spcPct val="100000"/>
              </a:lnSpc>
              <a:spcBef>
                <a:spcPts val="0"/>
              </a:spcBef>
            </a:pPr>
            <a:r>
              <a:rPr lang="en-US"/>
              <a:t>In geographical areas where school access is difficult, or in some cases not allowed…in all cases we want to get the flyers in the hands of youth and ultimately parents </a:t>
            </a:r>
          </a:p>
          <a:p>
            <a:pPr>
              <a:lnSpc>
                <a:spcPct val="100000"/>
              </a:lnSpc>
              <a:spcBef>
                <a:spcPts val="0"/>
              </a:spcBef>
            </a:pPr>
            <a:r>
              <a:rPr lang="en-US"/>
              <a:t>Peer-to-peer recruitment </a:t>
            </a:r>
          </a:p>
          <a:p>
            <a:pPr>
              <a:lnSpc>
                <a:spcPct val="100000"/>
              </a:lnSpc>
              <a:spcBef>
                <a:spcPts val="0"/>
              </a:spcBef>
            </a:pPr>
            <a:r>
              <a:rPr lang="en-US"/>
              <a:t>Social Media</a:t>
            </a:r>
          </a:p>
        </p:txBody>
      </p:sp>
      <p:sp>
        <p:nvSpPr>
          <p:cNvPr id="7" name="Title 6">
            <a:extLst>
              <a:ext uri="{FF2B5EF4-FFF2-40B4-BE49-F238E27FC236}">
                <a16:creationId xmlns:a16="http://schemas.microsoft.com/office/drawing/2014/main" id="{99EC46B2-4A1D-6981-5447-5B6B6E4D8D76}"/>
              </a:ext>
            </a:extLst>
          </p:cNvPr>
          <p:cNvSpPr>
            <a:spLocks noGrp="1"/>
          </p:cNvSpPr>
          <p:nvPr>
            <p:ph type="title"/>
          </p:nvPr>
        </p:nvSpPr>
        <p:spPr/>
        <p:txBody>
          <a:bodyPr/>
          <a:lstStyle/>
          <a:p>
            <a:r>
              <a:rPr lang="en-US"/>
              <a:t>Non-Traditional Recruiting</a:t>
            </a:r>
          </a:p>
        </p:txBody>
      </p:sp>
      <p:sp>
        <p:nvSpPr>
          <p:cNvPr id="4" name="TextBox 9">
            <a:extLst>
              <a:ext uri="{FF2B5EF4-FFF2-40B4-BE49-F238E27FC236}">
                <a16:creationId xmlns:a16="http://schemas.microsoft.com/office/drawing/2014/main" id="{A0540FE2-3349-2062-995B-86F19D4AF43A}"/>
              </a:ext>
            </a:extLst>
          </p:cNvPr>
          <p:cNvSpPr txBox="1"/>
          <p:nvPr/>
        </p:nvSpPr>
        <p:spPr>
          <a:xfrm>
            <a:off x="2946968" y="5372710"/>
            <a:ext cx="2500935" cy="73866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94F92"/>
                </a:solidFill>
                <a:effectLst/>
                <a:uLnTx/>
                <a:uFillTx/>
                <a:latin typeface="Franklin Gothic Book" panose="020B0503020102020204" pitchFamily="34" charset="0"/>
                <a:ea typeface="+mn-ea"/>
                <a:cs typeface="+mn-cs"/>
              </a:rPr>
              <a:t>Chris Crowley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rgbClr val="094F92"/>
                </a:solidFill>
                <a:latin typeface="Franklin Gothic Book"/>
              </a:rPr>
              <a:t>Scout</a:t>
            </a:r>
            <a:r>
              <a:rPr kumimoji="0" lang="en-US" sz="1400" b="0" i="0" u="none" strike="noStrike" kern="1200" cap="none" spc="0" normalizeH="0" baseline="0" noProof="0">
                <a:ln>
                  <a:noFill/>
                </a:ln>
                <a:solidFill>
                  <a:srgbClr val="094F92"/>
                </a:solidFill>
                <a:effectLst/>
                <a:uLnTx/>
                <a:uFillTx/>
                <a:latin typeface="Franklin Gothic Book"/>
              </a:rPr>
              <a:t> Executive</a:t>
            </a:r>
            <a:endParaRPr lang="en-US" sz="1400" b="0" i="0" u="none" strike="noStrike" kern="1200" cap="none" spc="0" normalizeH="0" baseline="0" noProof="0">
              <a:ln>
                <a:noFill/>
              </a:ln>
              <a:solidFill>
                <a:srgbClr val="094F92"/>
              </a:solidFill>
              <a:effectLst/>
              <a:uLnTx/>
              <a:uFillTx/>
              <a:latin typeface="Franklin Gothic Book"/>
            </a:endParaRPr>
          </a:p>
          <a:p>
            <a:pPr algn="ctr">
              <a:defRPr/>
            </a:pPr>
            <a:r>
              <a:rPr kumimoji="0" lang="en-US" sz="1400" b="0" i="0" u="none" strike="noStrike" kern="1200" cap="none" spc="0" normalizeH="0" baseline="0" noProof="0">
                <a:ln>
                  <a:noFill/>
                </a:ln>
                <a:solidFill>
                  <a:srgbClr val="094F92"/>
                </a:solidFill>
                <a:effectLst/>
                <a:uLnTx/>
                <a:uFillTx/>
                <a:latin typeface="Franklin Gothic Book"/>
              </a:rPr>
              <a:t>Central </a:t>
            </a:r>
            <a:r>
              <a:rPr lang="en-US" sz="1400">
                <a:solidFill>
                  <a:srgbClr val="094F92"/>
                </a:solidFill>
                <a:latin typeface="Franklin Gothic Book"/>
              </a:rPr>
              <a:t>North Carolina Council</a:t>
            </a:r>
            <a:endParaRPr lang="en-US" sz="1400" b="0" i="0" u="none" strike="noStrike" kern="1200" cap="none" spc="0" normalizeH="0" baseline="0" noProof="0">
              <a:ln>
                <a:noFill/>
              </a:ln>
              <a:solidFill>
                <a:srgbClr val="094F92"/>
              </a:solidFill>
              <a:effectLst/>
              <a:uLnTx/>
              <a:uFillTx/>
              <a:latin typeface="Franklin Gothic Book"/>
            </a:endParaRPr>
          </a:p>
        </p:txBody>
      </p:sp>
      <p:sp>
        <p:nvSpPr>
          <p:cNvPr id="6" name="TextBox 5">
            <a:extLst>
              <a:ext uri="{FF2B5EF4-FFF2-40B4-BE49-F238E27FC236}">
                <a16:creationId xmlns:a16="http://schemas.microsoft.com/office/drawing/2014/main" id="{B644CE3F-CFD9-C613-1F80-9C17AF065DD3}"/>
              </a:ext>
            </a:extLst>
          </p:cNvPr>
          <p:cNvSpPr txBox="1"/>
          <p:nvPr/>
        </p:nvSpPr>
        <p:spPr>
          <a:xfrm>
            <a:off x="5447903" y="5372710"/>
            <a:ext cx="2697395" cy="738664"/>
          </a:xfrm>
          <a:prstGeom prst="rect">
            <a:avLst/>
          </a:prstGeom>
          <a:noFill/>
        </p:spPr>
        <p:txBody>
          <a:bodyPr wrap="square" lIns="91440" tIns="45720" rIns="91440" bIns="45720" anchor="t">
            <a:spAutoFit/>
          </a:bodyPr>
          <a:lstStyle/>
          <a:p>
            <a:pPr algn="ctr">
              <a:defRPr/>
            </a:pPr>
            <a:r>
              <a:rPr lang="en-US" sz="1400" b="1">
                <a:solidFill>
                  <a:srgbClr val="094F92"/>
                </a:solidFill>
                <a:latin typeface="Franklin Gothic Book"/>
                <a:cs typeface="Gill Sans"/>
              </a:rPr>
              <a:t>Martez Moore</a:t>
            </a:r>
            <a:endParaRPr lang="en-US" sz="1400"/>
          </a:p>
          <a:p>
            <a:pPr algn="ctr">
              <a:defRPr/>
            </a:pPr>
            <a:r>
              <a:rPr lang="en-US" sz="1400">
                <a:solidFill>
                  <a:srgbClr val="094F92"/>
                </a:solidFill>
                <a:latin typeface="Franklin Gothic Book"/>
                <a:cs typeface="Gill Sans"/>
              </a:rPr>
              <a:t>Deputy Scout Executive</a:t>
            </a:r>
          </a:p>
          <a:p>
            <a:pPr algn="ctr">
              <a:defRPr/>
            </a:pPr>
            <a:r>
              <a:rPr lang="en-US" sz="1400">
                <a:solidFill>
                  <a:srgbClr val="094F92"/>
                </a:solidFill>
                <a:latin typeface="Franklin Gothic Book" panose="020B0503020102020204" pitchFamily="34" charset="0"/>
                <a:cs typeface="Calibri"/>
              </a:rPr>
              <a:t>Greater St. Louis Area Council</a:t>
            </a:r>
          </a:p>
        </p:txBody>
      </p:sp>
    </p:spTree>
    <p:extLst>
      <p:ext uri="{BB962C8B-B14F-4D97-AF65-F5344CB8AC3E}">
        <p14:creationId xmlns:p14="http://schemas.microsoft.com/office/powerpoint/2010/main" val="39275860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044FB-4EDA-DDFB-CC55-121AB77416FE}"/>
            </a:ext>
          </a:extLst>
        </p:cNvPr>
        <p:cNvGrpSpPr/>
        <p:nvPr/>
      </p:nvGrpSpPr>
      <p:grpSpPr>
        <a:xfrm>
          <a:off x="0" y="0"/>
          <a:ext cx="0" cy="0"/>
          <a:chOff x="0" y="0"/>
          <a:chExt cx="0" cy="0"/>
        </a:xfrm>
      </p:grpSpPr>
      <p:pic>
        <p:nvPicPr>
          <p:cNvPr id="2" name="Picture 1" descr="A group of kids wearing firefighter hats&#10;&#10;Description automatically generated">
            <a:extLst>
              <a:ext uri="{FF2B5EF4-FFF2-40B4-BE49-F238E27FC236}">
                <a16:creationId xmlns:a16="http://schemas.microsoft.com/office/drawing/2014/main" id="{39006BC6-6099-DDF1-ACD9-C3E1AE1257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7366" y="661316"/>
            <a:ext cx="6313751" cy="5175564"/>
          </a:xfrm>
          <a:prstGeom prst="rect">
            <a:avLst/>
          </a:prstGeom>
        </p:spPr>
      </p:pic>
      <p:sp>
        <p:nvSpPr>
          <p:cNvPr id="9" name="Content Placeholder 2">
            <a:extLst>
              <a:ext uri="{FF2B5EF4-FFF2-40B4-BE49-F238E27FC236}">
                <a16:creationId xmlns:a16="http://schemas.microsoft.com/office/drawing/2014/main" id="{9320070E-2EFC-9495-3578-87D502CDFE93}"/>
              </a:ext>
            </a:extLst>
          </p:cNvPr>
          <p:cNvSpPr>
            <a:spLocks noGrp="1"/>
          </p:cNvSpPr>
          <p:nvPr>
            <p:ph sz="half" idx="4294967295"/>
          </p:nvPr>
        </p:nvSpPr>
        <p:spPr>
          <a:xfrm>
            <a:off x="7596843" y="1553292"/>
            <a:ext cx="4195762" cy="4351337"/>
          </a:xfrm>
          <a:noFill/>
        </p:spPr>
        <p:txBody>
          <a:bodyPr/>
          <a:lstStyle/>
          <a:p>
            <a:pPr marL="0" indent="0">
              <a:buNone/>
            </a:pPr>
            <a:r>
              <a:rPr lang="en-US"/>
              <a:t>Promote joining </a:t>
            </a:r>
            <a:br>
              <a:rPr lang="en-US"/>
            </a:br>
            <a:r>
              <a:rPr lang="en-US"/>
              <a:t>Cub Scouts during the car rider line at either the sign-up night, if there is one, or at an upcoming pack event... even if there’s no school access</a:t>
            </a:r>
          </a:p>
        </p:txBody>
      </p:sp>
      <p:sp>
        <p:nvSpPr>
          <p:cNvPr id="4" name="TextBox 9">
            <a:extLst>
              <a:ext uri="{FF2B5EF4-FFF2-40B4-BE49-F238E27FC236}">
                <a16:creationId xmlns:a16="http://schemas.microsoft.com/office/drawing/2014/main" id="{72814886-4F4A-7755-A752-131D5F4DF82E}"/>
              </a:ext>
            </a:extLst>
          </p:cNvPr>
          <p:cNvSpPr txBox="1"/>
          <p:nvPr/>
        </p:nvSpPr>
        <p:spPr>
          <a:xfrm>
            <a:off x="8351072" y="4935376"/>
            <a:ext cx="2500935" cy="73866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94F92"/>
                </a:solidFill>
                <a:effectLst/>
                <a:uLnTx/>
                <a:uFillTx/>
                <a:latin typeface="Franklin Gothic Book" panose="020B0503020102020204" pitchFamily="34" charset="0"/>
                <a:ea typeface="+mn-ea"/>
                <a:cs typeface="+mn-cs"/>
              </a:rPr>
              <a:t>Chris Crowley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rgbClr val="094F92"/>
                </a:solidFill>
                <a:latin typeface="Franklin Gothic Book"/>
              </a:rPr>
              <a:t>Scout</a:t>
            </a:r>
            <a:r>
              <a:rPr kumimoji="0" lang="en-US" sz="1400" b="0" i="0" u="none" strike="noStrike" kern="1200" cap="none" spc="0" normalizeH="0" baseline="0" noProof="0">
                <a:ln>
                  <a:noFill/>
                </a:ln>
                <a:solidFill>
                  <a:srgbClr val="094F92"/>
                </a:solidFill>
                <a:effectLst/>
                <a:uLnTx/>
                <a:uFillTx/>
                <a:latin typeface="Franklin Gothic Book"/>
              </a:rPr>
              <a:t> Executive</a:t>
            </a:r>
            <a:endParaRPr lang="en-US" sz="1400" b="0" i="0" u="none" strike="noStrike" kern="1200" cap="none" spc="0" normalizeH="0" baseline="0" noProof="0">
              <a:ln>
                <a:noFill/>
              </a:ln>
              <a:solidFill>
                <a:srgbClr val="094F92"/>
              </a:solidFill>
              <a:effectLst/>
              <a:uLnTx/>
              <a:uFillTx/>
              <a:latin typeface="Franklin Gothic Book"/>
            </a:endParaRPr>
          </a:p>
          <a:p>
            <a:pPr algn="ctr">
              <a:defRPr/>
            </a:pPr>
            <a:r>
              <a:rPr kumimoji="0" lang="en-US" sz="1400" b="0" i="0" u="none" strike="noStrike" kern="1200" cap="none" spc="0" normalizeH="0" baseline="0" noProof="0">
                <a:ln>
                  <a:noFill/>
                </a:ln>
                <a:solidFill>
                  <a:srgbClr val="094F92"/>
                </a:solidFill>
                <a:effectLst/>
                <a:uLnTx/>
                <a:uFillTx/>
                <a:latin typeface="Franklin Gothic Book"/>
              </a:rPr>
              <a:t>Central </a:t>
            </a:r>
            <a:r>
              <a:rPr lang="en-US" sz="1400">
                <a:solidFill>
                  <a:srgbClr val="094F92"/>
                </a:solidFill>
                <a:latin typeface="Franklin Gothic Book"/>
              </a:rPr>
              <a:t>North Carolina Council</a:t>
            </a:r>
            <a:endParaRPr lang="en-US" sz="1400" b="0" i="0" u="none" strike="noStrike" kern="1200" cap="none" spc="0" normalizeH="0" baseline="0" noProof="0">
              <a:ln>
                <a:noFill/>
              </a:ln>
              <a:solidFill>
                <a:srgbClr val="094F92"/>
              </a:solidFill>
              <a:effectLst/>
              <a:uLnTx/>
              <a:uFillTx/>
              <a:latin typeface="Franklin Gothic Book"/>
            </a:endParaRPr>
          </a:p>
        </p:txBody>
      </p:sp>
    </p:spTree>
    <p:extLst>
      <p:ext uri="{BB962C8B-B14F-4D97-AF65-F5344CB8AC3E}">
        <p14:creationId xmlns:p14="http://schemas.microsoft.com/office/powerpoint/2010/main" val="16316057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3EC6A-5733-DFD1-0CAE-BFEFF4C78FF3}"/>
            </a:ext>
          </a:extLst>
        </p:cNvPr>
        <p:cNvGrpSpPr/>
        <p:nvPr/>
      </p:nvGrpSpPr>
      <p:grpSpPr>
        <a:xfrm>
          <a:off x="0" y="0"/>
          <a:ext cx="0" cy="0"/>
          <a:chOff x="0" y="0"/>
          <a:chExt cx="0" cy="0"/>
        </a:xfrm>
      </p:grpSpPr>
      <p:pic>
        <p:nvPicPr>
          <p:cNvPr id="3" name="Picture 2" descr="A group of people in blue shirts&#10;&#10;Description automatically generated">
            <a:extLst>
              <a:ext uri="{FF2B5EF4-FFF2-40B4-BE49-F238E27FC236}">
                <a16:creationId xmlns:a16="http://schemas.microsoft.com/office/drawing/2014/main" id="{8BA219D7-F606-334E-4E2C-B752783DC18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144" y="241582"/>
            <a:ext cx="3846953" cy="6038828"/>
          </a:xfrm>
          <a:prstGeom prst="rect">
            <a:avLst/>
          </a:prstGeom>
        </p:spPr>
      </p:pic>
      <p:pic>
        <p:nvPicPr>
          <p:cNvPr id="7" name="Picture 6" descr="A collage of a person and a child holding signs&#10;&#10;Description automatically generated">
            <a:extLst>
              <a:ext uri="{FF2B5EF4-FFF2-40B4-BE49-F238E27FC236}">
                <a16:creationId xmlns:a16="http://schemas.microsoft.com/office/drawing/2014/main" id="{FF386834-7D07-9B59-FA1D-0C492653C76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76895" y="164124"/>
            <a:ext cx="6127158" cy="4135454"/>
          </a:xfrm>
          <a:prstGeom prst="rect">
            <a:avLst/>
          </a:prstGeom>
        </p:spPr>
      </p:pic>
      <p:pic>
        <p:nvPicPr>
          <p:cNvPr id="8" name="Picture 7" descr="A collage of a group of kids holding signs&#10;&#10;Description automatically generated">
            <a:extLst>
              <a:ext uri="{FF2B5EF4-FFF2-40B4-BE49-F238E27FC236}">
                <a16:creationId xmlns:a16="http://schemas.microsoft.com/office/drawing/2014/main" id="{0995B2E0-34C8-ADAB-030D-737E0FC4BB8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17350" y="3531669"/>
            <a:ext cx="5288410" cy="2008085"/>
          </a:xfrm>
          <a:prstGeom prst="rect">
            <a:avLst/>
          </a:prstGeom>
        </p:spPr>
      </p:pic>
    </p:spTree>
    <p:extLst>
      <p:ext uri="{BB962C8B-B14F-4D97-AF65-F5344CB8AC3E}">
        <p14:creationId xmlns:p14="http://schemas.microsoft.com/office/powerpoint/2010/main" val="39938476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CD97A-D567-10DD-9AF4-29A78BB1A2BE}"/>
            </a:ext>
          </a:extLst>
        </p:cNvPr>
        <p:cNvGrpSpPr/>
        <p:nvPr/>
      </p:nvGrpSpPr>
      <p:grpSpPr>
        <a:xfrm>
          <a:off x="0" y="0"/>
          <a:ext cx="0" cy="0"/>
          <a:chOff x="0" y="0"/>
          <a:chExt cx="0" cy="0"/>
        </a:xfrm>
      </p:grpSpPr>
    </p:spTree>
    <p:extLst>
      <p:ext uri="{BB962C8B-B14F-4D97-AF65-F5344CB8AC3E}">
        <p14:creationId xmlns:p14="http://schemas.microsoft.com/office/powerpoint/2010/main" val="36647633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44136-35B4-B1B7-3342-1746445C2B1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F970CEA-3EEC-1724-5DFC-700E81CF5231}"/>
              </a:ext>
            </a:extLst>
          </p:cNvPr>
          <p:cNvSpPr>
            <a:spLocks noGrp="1"/>
          </p:cNvSpPr>
          <p:nvPr>
            <p:ph type="title"/>
          </p:nvPr>
        </p:nvSpPr>
        <p:spPr>
          <a:xfrm>
            <a:off x="838200" y="684161"/>
            <a:ext cx="10515600" cy="751694"/>
          </a:xfrm>
        </p:spPr>
        <p:txBody>
          <a:bodyPr/>
          <a:lstStyle/>
          <a:p>
            <a:r>
              <a:rPr lang="en-US">
                <a:latin typeface="Flood Std"/>
                <a:ea typeface="Ebrima"/>
                <a:cs typeface="Ebrima"/>
              </a:rPr>
              <a:t>PEER TO PEER Recruitment</a:t>
            </a:r>
            <a:endParaRPr lang="en-US"/>
          </a:p>
        </p:txBody>
      </p:sp>
      <p:pic>
        <p:nvPicPr>
          <p:cNvPr id="3" name="Picture 2" descr="A blue rectangular banner with red and white text&#10;&#10;Description automatically generated">
            <a:extLst>
              <a:ext uri="{FF2B5EF4-FFF2-40B4-BE49-F238E27FC236}">
                <a16:creationId xmlns:a16="http://schemas.microsoft.com/office/drawing/2014/main" id="{CFC5597D-8D3B-3F97-BBF7-659AC4D14C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36849" y="1461778"/>
            <a:ext cx="6096000" cy="2117784"/>
          </a:xfrm>
          <a:prstGeom prst="rect">
            <a:avLst/>
          </a:prstGeom>
        </p:spPr>
      </p:pic>
      <p:pic>
        <p:nvPicPr>
          <p:cNvPr id="5" name="Picture 4" descr="A group of blue and white qr code cards&#10;&#10;Description automatically generated">
            <a:extLst>
              <a:ext uri="{FF2B5EF4-FFF2-40B4-BE49-F238E27FC236}">
                <a16:creationId xmlns:a16="http://schemas.microsoft.com/office/drawing/2014/main" id="{ED8AFE6A-D957-C718-C27D-C33090A217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36849" y="3739297"/>
            <a:ext cx="6096000" cy="1799260"/>
          </a:xfrm>
          <a:prstGeom prst="rect">
            <a:avLst/>
          </a:prstGeom>
        </p:spPr>
      </p:pic>
      <p:sp>
        <p:nvSpPr>
          <p:cNvPr id="7" name="TextBox 6">
            <a:extLst>
              <a:ext uri="{FF2B5EF4-FFF2-40B4-BE49-F238E27FC236}">
                <a16:creationId xmlns:a16="http://schemas.microsoft.com/office/drawing/2014/main" id="{BE38CA02-7DD0-76DD-3AF1-628B75BAC054}"/>
              </a:ext>
            </a:extLst>
          </p:cNvPr>
          <p:cNvSpPr txBox="1"/>
          <p:nvPr/>
        </p:nvSpPr>
        <p:spPr>
          <a:xfrm>
            <a:off x="9369755" y="4638927"/>
            <a:ext cx="2697395" cy="738664"/>
          </a:xfrm>
          <a:prstGeom prst="rect">
            <a:avLst/>
          </a:prstGeom>
          <a:noFill/>
        </p:spPr>
        <p:txBody>
          <a:bodyPr wrap="square" lIns="91440" tIns="45720" rIns="91440" bIns="45720" anchor="t">
            <a:spAutoFit/>
          </a:bodyPr>
          <a:lstStyle/>
          <a:p>
            <a:pPr algn="ctr">
              <a:defRPr/>
            </a:pPr>
            <a:r>
              <a:rPr lang="en-US" sz="1400" b="1">
                <a:solidFill>
                  <a:srgbClr val="094F92"/>
                </a:solidFill>
                <a:latin typeface="Franklin Gothic Book"/>
                <a:cs typeface="Gill Sans"/>
              </a:rPr>
              <a:t>Martez Moore</a:t>
            </a:r>
            <a:endParaRPr lang="en-US" sz="1400"/>
          </a:p>
          <a:p>
            <a:pPr algn="ctr">
              <a:defRPr/>
            </a:pPr>
            <a:r>
              <a:rPr lang="en-US" sz="1400">
                <a:solidFill>
                  <a:srgbClr val="094F92"/>
                </a:solidFill>
                <a:latin typeface="Franklin Gothic Book"/>
                <a:cs typeface="Gill Sans"/>
              </a:rPr>
              <a:t>Deputy Scout Executive</a:t>
            </a:r>
          </a:p>
          <a:p>
            <a:pPr algn="ctr">
              <a:defRPr/>
            </a:pPr>
            <a:r>
              <a:rPr lang="en-US" sz="1400">
                <a:solidFill>
                  <a:srgbClr val="094F92"/>
                </a:solidFill>
                <a:latin typeface="Franklin Gothic Book" panose="020B0503020102020204" pitchFamily="34" charset="0"/>
                <a:cs typeface="Calibri"/>
              </a:rPr>
              <a:t>Greater St. Louis Area Council</a:t>
            </a:r>
          </a:p>
        </p:txBody>
      </p:sp>
    </p:spTree>
    <p:extLst>
      <p:ext uri="{BB962C8B-B14F-4D97-AF65-F5344CB8AC3E}">
        <p14:creationId xmlns:p14="http://schemas.microsoft.com/office/powerpoint/2010/main" val="12936832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06D42-490D-9759-6879-956CAC81E95B}"/>
            </a:ext>
          </a:extLst>
        </p:cNvPr>
        <p:cNvGrpSpPr/>
        <p:nvPr/>
      </p:nvGrpSpPr>
      <p:grpSpPr>
        <a:xfrm>
          <a:off x="0" y="0"/>
          <a:ext cx="0" cy="0"/>
          <a:chOff x="0" y="0"/>
          <a:chExt cx="0" cy="0"/>
        </a:xfrm>
      </p:grpSpPr>
    </p:spTree>
    <p:extLst>
      <p:ext uri="{BB962C8B-B14F-4D97-AF65-F5344CB8AC3E}">
        <p14:creationId xmlns:p14="http://schemas.microsoft.com/office/powerpoint/2010/main" val="31898910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3D00E-B924-5DC3-496E-BC52B84EAED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9BB8E5-4BAF-442A-1606-60B6199F10D3}"/>
              </a:ext>
            </a:extLst>
          </p:cNvPr>
          <p:cNvSpPr>
            <a:spLocks noGrp="1"/>
          </p:cNvSpPr>
          <p:nvPr>
            <p:ph type="title"/>
          </p:nvPr>
        </p:nvSpPr>
        <p:spPr>
          <a:xfrm>
            <a:off x="6875230" y="1524457"/>
            <a:ext cx="5181600" cy="1122329"/>
          </a:xfrm>
        </p:spPr>
        <p:txBody>
          <a:bodyPr/>
          <a:lstStyle/>
          <a:p>
            <a:r>
              <a:rPr lang="en-US"/>
              <a:t>Social Media</a:t>
            </a:r>
          </a:p>
        </p:txBody>
      </p:sp>
      <p:sp>
        <p:nvSpPr>
          <p:cNvPr id="8" name="Content Placeholder 7">
            <a:extLst>
              <a:ext uri="{FF2B5EF4-FFF2-40B4-BE49-F238E27FC236}">
                <a16:creationId xmlns:a16="http://schemas.microsoft.com/office/drawing/2014/main" id="{6AC5A76B-BF64-DB61-6F18-3103A676CEDB}"/>
              </a:ext>
            </a:extLst>
          </p:cNvPr>
          <p:cNvSpPr>
            <a:spLocks noGrp="1"/>
          </p:cNvSpPr>
          <p:nvPr>
            <p:ph sz="half" idx="2"/>
          </p:nvPr>
        </p:nvSpPr>
        <p:spPr>
          <a:xfrm>
            <a:off x="6875230" y="2551622"/>
            <a:ext cx="5181600" cy="2325178"/>
          </a:xfrm>
        </p:spPr>
        <p:txBody>
          <a:bodyPr/>
          <a:lstStyle/>
          <a:p>
            <a:r>
              <a:rPr lang="en-US"/>
              <a:t>Social Media Marketing </a:t>
            </a:r>
            <a:br>
              <a:rPr lang="en-US"/>
            </a:br>
            <a:r>
              <a:rPr lang="en-US"/>
              <a:t>within Facebook (Meta) </a:t>
            </a:r>
            <a:br>
              <a:rPr lang="en-US"/>
            </a:br>
            <a:r>
              <a:rPr lang="en-US"/>
              <a:t>with Geofencing</a:t>
            </a:r>
          </a:p>
          <a:p>
            <a:r>
              <a:rPr lang="en-US"/>
              <a:t>Local Unit Influencer</a:t>
            </a:r>
          </a:p>
          <a:p>
            <a:endParaRPr lang="en-US"/>
          </a:p>
        </p:txBody>
      </p:sp>
    </p:spTree>
    <p:extLst>
      <p:ext uri="{BB962C8B-B14F-4D97-AF65-F5344CB8AC3E}">
        <p14:creationId xmlns:p14="http://schemas.microsoft.com/office/powerpoint/2010/main" val="17773253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754A1-0991-68DF-C978-D6C8183AD63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9FF8C9CB-0344-CB48-9091-FB320807B089}"/>
              </a:ext>
            </a:extLst>
          </p:cNvPr>
          <p:cNvSpPr txBox="1"/>
          <p:nvPr/>
        </p:nvSpPr>
        <p:spPr>
          <a:xfrm>
            <a:off x="1523497" y="389339"/>
            <a:ext cx="9049253" cy="707886"/>
          </a:xfrm>
          <a:prstGeom prst="rect">
            <a:avLst/>
          </a:prstGeom>
          <a:solidFill>
            <a:schemeClr val="bg1"/>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136AA5"/>
                </a:solidFill>
                <a:effectLst/>
                <a:uLnTx/>
                <a:uFillTx/>
                <a:latin typeface="Flood Std" panose="03090602040405060206" charset="0"/>
                <a:ea typeface="+mn-ea"/>
                <a:cs typeface="Gill Sans"/>
              </a:rPr>
              <a:t>Geofencing on Facebook (meta) </a:t>
            </a:r>
            <a:endParaRPr kumimoji="0" lang="en-US" sz="4000" b="0" i="0" u="none" strike="noStrike" kern="1200" cap="none" spc="0" normalizeH="0" baseline="0" noProof="0">
              <a:ln>
                <a:noFill/>
              </a:ln>
              <a:solidFill>
                <a:srgbClr val="136AA5"/>
              </a:solidFill>
              <a:effectLst/>
              <a:uLnTx/>
              <a:uFillTx/>
              <a:latin typeface="Flood Std" panose="03090602040405060206" charset="0"/>
              <a:ea typeface="+mn-ea"/>
              <a:cs typeface="Gill Sans" panose="020B0502020104020203" pitchFamily="34" charset="-79"/>
            </a:endParaRPr>
          </a:p>
        </p:txBody>
      </p:sp>
      <p:sp>
        <p:nvSpPr>
          <p:cNvPr id="2" name="TextBox 1">
            <a:extLst>
              <a:ext uri="{FF2B5EF4-FFF2-40B4-BE49-F238E27FC236}">
                <a16:creationId xmlns:a16="http://schemas.microsoft.com/office/drawing/2014/main" id="{9E49A3D0-A4DF-267D-79A1-A5E557C45781}"/>
              </a:ext>
            </a:extLst>
          </p:cNvPr>
          <p:cNvSpPr txBox="1"/>
          <p:nvPr/>
        </p:nvSpPr>
        <p:spPr>
          <a:xfrm>
            <a:off x="330437" y="1226890"/>
            <a:ext cx="6436312" cy="30315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94F92"/>
                </a:solidFill>
                <a:effectLst/>
                <a:uLnTx/>
                <a:uFillTx/>
                <a:latin typeface="Franklin Gothic Book" panose="020B0503020102020204" pitchFamily="34" charset="0"/>
                <a:ea typeface="+mn-ea"/>
                <a:cs typeface="Gill Sans"/>
              </a:rPr>
              <a:t>What is Geofencing?</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94F92"/>
                </a:solidFill>
                <a:effectLst/>
                <a:uLnTx/>
                <a:uFillTx/>
                <a:latin typeface="Franklin Gothic Book" panose="020B0503020102020204" pitchFamily="34" charset="0"/>
                <a:ea typeface="+mn-ea"/>
                <a:cs typeface="Gill Sans"/>
              </a:rPr>
              <a:t>Geofencing is a way to make a targeted ad through social media or on the web, Here we will focus on Facebook or what is now known as Meta. This includes Instagram.  The idea being you take an event and make an ad to be marketed with geographic borders and age demographics in the social media ad algorithm. (Examples being; Addresses, zip codes, age range, parents, interests, etc.)</a:t>
            </a:r>
          </a:p>
        </p:txBody>
      </p:sp>
      <p:pic>
        <p:nvPicPr>
          <p:cNvPr id="4" name="Picture 3">
            <a:extLst>
              <a:ext uri="{FF2B5EF4-FFF2-40B4-BE49-F238E27FC236}">
                <a16:creationId xmlns:a16="http://schemas.microsoft.com/office/drawing/2014/main" id="{AB02BF67-E5BC-FDAC-75A6-CDA5F304D2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05251" y="1598929"/>
            <a:ext cx="4953872" cy="3050542"/>
          </a:xfrm>
          <a:prstGeom prst="rect">
            <a:avLst/>
          </a:prstGeom>
        </p:spPr>
      </p:pic>
      <p:pic>
        <p:nvPicPr>
          <p:cNvPr id="6" name="Picture 5">
            <a:extLst>
              <a:ext uri="{FF2B5EF4-FFF2-40B4-BE49-F238E27FC236}">
                <a16:creationId xmlns:a16="http://schemas.microsoft.com/office/drawing/2014/main" id="{36AE1143-586F-DD13-24DE-99501994014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7652" y="4301679"/>
            <a:ext cx="6942591" cy="1850279"/>
          </a:xfrm>
          <a:prstGeom prst="rect">
            <a:avLst/>
          </a:prstGeom>
        </p:spPr>
      </p:pic>
    </p:spTree>
    <p:extLst>
      <p:ext uri="{BB962C8B-B14F-4D97-AF65-F5344CB8AC3E}">
        <p14:creationId xmlns:p14="http://schemas.microsoft.com/office/powerpoint/2010/main" val="26622657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5CF75-4B82-09AF-997B-402DFA356AB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5DE375D-C84E-B0DC-4B05-2F916D698B8F}"/>
              </a:ext>
            </a:extLst>
          </p:cNvPr>
          <p:cNvSpPr>
            <a:spLocks noGrp="1"/>
          </p:cNvSpPr>
          <p:nvPr>
            <p:ph type="title"/>
          </p:nvPr>
        </p:nvSpPr>
        <p:spPr>
          <a:xfrm>
            <a:off x="3629" y="107491"/>
            <a:ext cx="4238172" cy="1212675"/>
          </a:xfrm>
        </p:spPr>
        <p:txBody>
          <a:bodyPr>
            <a:normAutofit fontScale="90000"/>
          </a:bodyPr>
          <a:lstStyle/>
          <a:p>
            <a:pPr algn="l"/>
            <a:r>
              <a:rPr lang="en-US">
                <a:latin typeface="Flood Std"/>
                <a:ea typeface="Ebrima"/>
                <a:cs typeface="Ebrima"/>
              </a:rPr>
              <a:t>The Local Influencer</a:t>
            </a:r>
            <a:endParaRPr lang="en-US"/>
          </a:p>
        </p:txBody>
      </p:sp>
      <p:pic>
        <p:nvPicPr>
          <p:cNvPr id="2" name="Picture 1">
            <a:extLst>
              <a:ext uri="{FF2B5EF4-FFF2-40B4-BE49-F238E27FC236}">
                <a16:creationId xmlns:a16="http://schemas.microsoft.com/office/drawing/2014/main" id="{A0FC7699-AA1D-9804-DD21-BED7DA1698D4}"/>
              </a:ext>
            </a:extLst>
          </p:cNvPr>
          <p:cNvPicPr>
            <a:picLocks noChangeAspect="1"/>
          </p:cNvPicPr>
          <p:nvPr/>
        </p:nvPicPr>
        <p:blipFill>
          <a:blip r:embed="rId2"/>
          <a:stretch>
            <a:fillRect/>
          </a:stretch>
        </p:blipFill>
        <p:spPr>
          <a:xfrm>
            <a:off x="681" y="1450068"/>
            <a:ext cx="10448925" cy="5162550"/>
          </a:xfrm>
          <a:prstGeom prst="rect">
            <a:avLst/>
          </a:prstGeom>
        </p:spPr>
      </p:pic>
      <p:pic>
        <p:nvPicPr>
          <p:cNvPr id="3" name="Picture 2">
            <a:extLst>
              <a:ext uri="{FF2B5EF4-FFF2-40B4-BE49-F238E27FC236}">
                <a16:creationId xmlns:a16="http://schemas.microsoft.com/office/drawing/2014/main" id="{1E7192FB-6347-0277-4A3B-27E920F8386E}"/>
              </a:ext>
            </a:extLst>
          </p:cNvPr>
          <p:cNvPicPr>
            <a:picLocks noChangeAspect="1"/>
          </p:cNvPicPr>
          <p:nvPr/>
        </p:nvPicPr>
        <p:blipFill>
          <a:blip r:embed="rId3"/>
          <a:stretch>
            <a:fillRect/>
          </a:stretch>
        </p:blipFill>
        <p:spPr>
          <a:xfrm>
            <a:off x="3632654" y="217941"/>
            <a:ext cx="8439150" cy="3533775"/>
          </a:xfrm>
          <a:prstGeom prst="rect">
            <a:avLst/>
          </a:prstGeom>
        </p:spPr>
      </p:pic>
    </p:spTree>
    <p:extLst>
      <p:ext uri="{BB962C8B-B14F-4D97-AF65-F5344CB8AC3E}">
        <p14:creationId xmlns:p14="http://schemas.microsoft.com/office/powerpoint/2010/main" val="31527525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61DAE-8642-91E8-E2EF-6A46C825D706}"/>
            </a:ext>
          </a:extLst>
        </p:cNvPr>
        <p:cNvGrpSpPr/>
        <p:nvPr/>
      </p:nvGrpSpPr>
      <p:grpSpPr>
        <a:xfrm>
          <a:off x="0" y="0"/>
          <a:ext cx="0" cy="0"/>
          <a:chOff x="0" y="0"/>
          <a:chExt cx="0" cy="0"/>
        </a:xfrm>
      </p:grpSpPr>
    </p:spTree>
    <p:extLst>
      <p:ext uri="{BB962C8B-B14F-4D97-AF65-F5344CB8AC3E}">
        <p14:creationId xmlns:p14="http://schemas.microsoft.com/office/powerpoint/2010/main" val="42045965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FFEBC-3BE6-EC6B-BAF2-CC9E5D4AD5F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F99376B-DCED-C357-82D4-2F36E4D6B410}"/>
              </a:ext>
            </a:extLst>
          </p:cNvPr>
          <p:cNvSpPr>
            <a:spLocks noGrp="1"/>
          </p:cNvSpPr>
          <p:nvPr>
            <p:ph type="title"/>
          </p:nvPr>
        </p:nvSpPr>
        <p:spPr>
          <a:xfrm>
            <a:off x="838200" y="238120"/>
            <a:ext cx="10515600" cy="1212675"/>
          </a:xfrm>
        </p:spPr>
        <p:txBody>
          <a:bodyPr/>
          <a:lstStyle/>
          <a:p>
            <a:pPr algn="l"/>
            <a:r>
              <a:rPr lang="en-US">
                <a:latin typeface="Flood Std"/>
                <a:ea typeface="Ebrima"/>
                <a:cs typeface="Ebrima"/>
              </a:rPr>
              <a:t>New Packs</a:t>
            </a:r>
            <a:endParaRPr lang="en-US"/>
          </a:p>
        </p:txBody>
      </p:sp>
      <p:sp>
        <p:nvSpPr>
          <p:cNvPr id="8" name="Content Placeholder 2">
            <a:extLst>
              <a:ext uri="{FF2B5EF4-FFF2-40B4-BE49-F238E27FC236}">
                <a16:creationId xmlns:a16="http://schemas.microsoft.com/office/drawing/2014/main" id="{36D4A3BF-AABC-B9F9-CAEA-D21B748A429E}"/>
              </a:ext>
            </a:extLst>
          </p:cNvPr>
          <p:cNvSpPr>
            <a:spLocks noGrp="1"/>
          </p:cNvSpPr>
          <p:nvPr/>
        </p:nvSpPr>
        <p:spPr>
          <a:xfrm>
            <a:off x="838728" y="1062154"/>
            <a:ext cx="11310938" cy="781464"/>
          </a:xfrm>
          <a:prstGeom prst="rect">
            <a:avLst/>
          </a:prstGeom>
          <a:noFill/>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94F92"/>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94F92"/>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94F92"/>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94F92"/>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94F9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a:ln>
                  <a:noFill/>
                </a:ln>
                <a:solidFill>
                  <a:srgbClr val="094F92"/>
                </a:solidFill>
                <a:effectLst/>
                <a:uLnTx/>
                <a:uFillTx/>
                <a:latin typeface="Franklin Gothic Book"/>
                <a:ea typeface="+mn-ea"/>
                <a:cs typeface="+mn-cs"/>
              </a:rPr>
              <a:t>Should We Recruit 70 Scouts To A Pack with 5 Leaders?</a:t>
            </a:r>
            <a:endParaRPr kumimoji="0" lang="en-US" sz="4000" b="0" i="0" u="none" strike="noStrike" kern="1200" cap="none" spc="0" normalizeH="0" baseline="0" noProof="0">
              <a:ln>
                <a:noFill/>
              </a:ln>
              <a:solidFill>
                <a:srgbClr val="094F92"/>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rgbClr val="094F92"/>
              </a:solidFill>
              <a:effectLst/>
              <a:uLnTx/>
              <a:uFillTx/>
              <a:latin typeface="Franklin Gothic Book" panose="020B0503020102020204" pitchFamily="34" charset="0"/>
              <a:ea typeface="+mn-ea"/>
              <a:cs typeface="+mn-cs"/>
            </a:endParaRPr>
          </a:p>
        </p:txBody>
      </p:sp>
      <p:pic>
        <p:nvPicPr>
          <p:cNvPr id="9" name="Picture 8" descr="A group of people in uniform&#10;&#10;AI-generated content may be incorrect.">
            <a:extLst>
              <a:ext uri="{FF2B5EF4-FFF2-40B4-BE49-F238E27FC236}">
                <a16:creationId xmlns:a16="http://schemas.microsoft.com/office/drawing/2014/main" id="{E5F3CA05-18D0-D7FC-FECD-32069FE8F7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64140" y="1719712"/>
            <a:ext cx="8063721" cy="4051180"/>
          </a:xfrm>
          <a:prstGeom prst="rect">
            <a:avLst/>
          </a:prstGeom>
        </p:spPr>
      </p:pic>
    </p:spTree>
    <p:extLst>
      <p:ext uri="{BB962C8B-B14F-4D97-AF65-F5344CB8AC3E}">
        <p14:creationId xmlns:p14="http://schemas.microsoft.com/office/powerpoint/2010/main" val="21627040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06188-9CA1-B835-79DA-6C45A9B2BC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6DF819-B34B-D49A-12EB-FF594B71A98F}"/>
              </a:ext>
            </a:extLst>
          </p:cNvPr>
          <p:cNvSpPr>
            <a:spLocks noGrp="1"/>
          </p:cNvSpPr>
          <p:nvPr>
            <p:ph type="body" sz="quarter" idx="10"/>
          </p:nvPr>
        </p:nvSpPr>
        <p:spPr>
          <a:xfrm>
            <a:off x="263537" y="1380111"/>
            <a:ext cx="6584060" cy="3491829"/>
          </a:xfrm>
          <a:noFill/>
        </p:spPr>
        <p:txBody>
          <a:bodyPr vert="horz" lIns="91440" tIns="45720" rIns="91440" bIns="45720" rtlCol="0" anchor="t">
            <a:normAutofit lnSpcReduction="10000"/>
          </a:bodyPr>
          <a:lstStyle/>
          <a:p>
            <a:pPr marL="0" indent="0">
              <a:buNone/>
            </a:pPr>
            <a:r>
              <a:rPr lang="en-US" sz="2400" b="1">
                <a:solidFill>
                  <a:srgbClr val="000000"/>
                </a:solidFill>
                <a:latin typeface="Arial"/>
                <a:cs typeface="Arial"/>
              </a:rPr>
              <a:t>Pack/school ratio – desired ratio is 1/1.  </a:t>
            </a:r>
            <a:endParaRPr lang="en-US"/>
          </a:p>
          <a:p>
            <a:pPr marL="0" indent="0">
              <a:buNone/>
            </a:pPr>
            <a:r>
              <a:rPr lang="en-US" sz="2400">
                <a:solidFill>
                  <a:srgbClr val="000000"/>
                </a:solidFill>
                <a:latin typeface="Arial"/>
                <a:cs typeface="Arial"/>
              </a:rPr>
              <a:t>No more than 1/3</a:t>
            </a:r>
            <a:endParaRPr lang="en-US"/>
          </a:p>
          <a:p>
            <a:pPr marL="0" indent="0">
              <a:buNone/>
            </a:pPr>
            <a:endParaRPr lang="en-US" sz="2400">
              <a:solidFill>
                <a:srgbClr val="000000"/>
              </a:solidFill>
              <a:latin typeface="Arial"/>
              <a:cs typeface="Arial"/>
            </a:endParaRPr>
          </a:p>
          <a:p>
            <a:pPr marL="0" indent="0">
              <a:buNone/>
            </a:pPr>
            <a:r>
              <a:rPr lang="en-US" sz="2400" b="1">
                <a:solidFill>
                  <a:srgbClr val="000000"/>
                </a:solidFill>
                <a:latin typeface="Arial"/>
                <a:cs typeface="Arial"/>
              </a:rPr>
              <a:t>Pack/troop ratio – every pack needs a troop</a:t>
            </a:r>
            <a:endParaRPr lang="en-US"/>
          </a:p>
          <a:p>
            <a:pPr marL="0" indent="0">
              <a:buNone/>
            </a:pPr>
            <a:endParaRPr lang="en-US" sz="2400" b="1">
              <a:solidFill>
                <a:srgbClr val="000000"/>
              </a:solidFill>
              <a:latin typeface="Arial"/>
              <a:cs typeface="Arial"/>
            </a:endParaRPr>
          </a:p>
          <a:p>
            <a:pPr marL="0" indent="0">
              <a:buNone/>
            </a:pPr>
            <a:r>
              <a:rPr lang="en-US" sz="2400" b="1">
                <a:solidFill>
                  <a:srgbClr val="000000"/>
                </a:solidFill>
                <a:latin typeface="Arial"/>
                <a:cs typeface="Arial"/>
              </a:rPr>
              <a:t>Large 5</a:t>
            </a:r>
            <a:r>
              <a:rPr lang="en-US" sz="2400" b="1" baseline="30000">
                <a:solidFill>
                  <a:srgbClr val="000000"/>
                </a:solidFill>
                <a:latin typeface="Arial"/>
                <a:cs typeface="Arial"/>
              </a:rPr>
              <a:t>th</a:t>
            </a:r>
            <a:r>
              <a:rPr lang="en-US" sz="2400" b="1">
                <a:solidFill>
                  <a:srgbClr val="000000"/>
                </a:solidFill>
                <a:latin typeface="Arial"/>
                <a:cs typeface="Arial"/>
              </a:rPr>
              <a:t> grade girl dens without a troop</a:t>
            </a:r>
          </a:p>
          <a:p>
            <a:pPr marL="0" indent="0">
              <a:buNone/>
            </a:pPr>
            <a:endParaRPr lang="en-US" sz="2400" b="1">
              <a:solidFill>
                <a:srgbClr val="000000"/>
              </a:solidFill>
              <a:latin typeface="Arial"/>
              <a:cs typeface="Arial"/>
            </a:endParaRPr>
          </a:p>
          <a:p>
            <a:pPr marL="0" indent="0">
              <a:buNone/>
            </a:pPr>
            <a:r>
              <a:rPr lang="en-US" sz="2400" b="1">
                <a:solidFill>
                  <a:srgbClr val="000000"/>
                </a:solidFill>
                <a:latin typeface="Arial"/>
                <a:cs typeface="Arial"/>
              </a:rPr>
              <a:t>Private Schools</a:t>
            </a:r>
            <a:endParaRPr lang="en-US"/>
          </a:p>
          <a:p>
            <a:endParaRPr lang="en-US"/>
          </a:p>
          <a:p>
            <a:pPr marL="0" indent="0">
              <a:buNone/>
            </a:pPr>
            <a:endParaRPr lang="en-US"/>
          </a:p>
        </p:txBody>
      </p:sp>
      <p:pic>
        <p:nvPicPr>
          <p:cNvPr id="4" name="Picture 3">
            <a:extLst>
              <a:ext uri="{FF2B5EF4-FFF2-40B4-BE49-F238E27FC236}">
                <a16:creationId xmlns:a16="http://schemas.microsoft.com/office/drawing/2014/main" id="{A29E36E6-05BA-BA09-FC37-CB8D2411ACE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92042" y="728353"/>
            <a:ext cx="3705768" cy="2966612"/>
          </a:xfrm>
          <a:prstGeom prst="rect">
            <a:avLst/>
          </a:prstGeom>
        </p:spPr>
      </p:pic>
      <p:pic>
        <p:nvPicPr>
          <p:cNvPr id="8" name="Picture 7">
            <a:extLst>
              <a:ext uri="{FF2B5EF4-FFF2-40B4-BE49-F238E27FC236}">
                <a16:creationId xmlns:a16="http://schemas.microsoft.com/office/drawing/2014/main" id="{543994A7-5E96-0C91-3ACA-FE3D9FDD39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951" y="147354"/>
            <a:ext cx="9955561" cy="1285049"/>
          </a:xfrm>
          <a:prstGeom prst="rect">
            <a:avLst/>
          </a:prstGeom>
        </p:spPr>
      </p:pic>
      <p:sp>
        <p:nvSpPr>
          <p:cNvPr id="6" name="TextBox 5">
            <a:extLst>
              <a:ext uri="{FF2B5EF4-FFF2-40B4-BE49-F238E27FC236}">
                <a16:creationId xmlns:a16="http://schemas.microsoft.com/office/drawing/2014/main" id="{9A45A0A6-2D94-1137-6073-EC87BF4BBF85}"/>
              </a:ext>
            </a:extLst>
          </p:cNvPr>
          <p:cNvSpPr txBox="1"/>
          <p:nvPr/>
        </p:nvSpPr>
        <p:spPr>
          <a:xfrm>
            <a:off x="8396228" y="4133276"/>
            <a:ext cx="2697395" cy="738664"/>
          </a:xfrm>
          <a:prstGeom prst="rect">
            <a:avLst/>
          </a:prstGeom>
          <a:noFill/>
        </p:spPr>
        <p:txBody>
          <a:bodyPr wrap="square" lIns="91440" tIns="45720" rIns="91440" bIns="45720" anchor="t">
            <a:spAutoFit/>
          </a:bodyPr>
          <a:lstStyle/>
          <a:p>
            <a:pPr algn="ctr">
              <a:defRPr/>
            </a:pPr>
            <a:r>
              <a:rPr lang="en-US" sz="1400" b="1">
                <a:solidFill>
                  <a:srgbClr val="094F92"/>
                </a:solidFill>
                <a:latin typeface="Franklin Gothic Book"/>
                <a:cs typeface="Gill Sans"/>
              </a:rPr>
              <a:t>Martez Moore</a:t>
            </a:r>
            <a:endParaRPr lang="en-US" sz="1400"/>
          </a:p>
          <a:p>
            <a:pPr algn="ctr">
              <a:defRPr/>
            </a:pPr>
            <a:r>
              <a:rPr lang="en-US" sz="1400">
                <a:solidFill>
                  <a:srgbClr val="094F92"/>
                </a:solidFill>
                <a:latin typeface="Franklin Gothic Book"/>
                <a:cs typeface="Gill Sans"/>
              </a:rPr>
              <a:t>Deputy Scout Executive</a:t>
            </a:r>
          </a:p>
          <a:p>
            <a:pPr algn="ctr">
              <a:defRPr/>
            </a:pPr>
            <a:r>
              <a:rPr lang="en-US" sz="1400">
                <a:solidFill>
                  <a:srgbClr val="094F92"/>
                </a:solidFill>
                <a:latin typeface="Franklin Gothic Book" panose="020B0503020102020204" pitchFamily="34" charset="0"/>
                <a:cs typeface="Calibri"/>
              </a:rPr>
              <a:t>Greater St. Louis Area Council</a:t>
            </a:r>
          </a:p>
        </p:txBody>
      </p:sp>
    </p:spTree>
    <p:extLst>
      <p:ext uri="{BB962C8B-B14F-4D97-AF65-F5344CB8AC3E}">
        <p14:creationId xmlns:p14="http://schemas.microsoft.com/office/powerpoint/2010/main" val="8967448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71EA9-66C0-4BD8-6DAE-5E5AE4A7E37D}"/>
            </a:ext>
          </a:extLst>
        </p:cNvPr>
        <p:cNvGrpSpPr/>
        <p:nvPr/>
      </p:nvGrpSpPr>
      <p:grpSpPr>
        <a:xfrm>
          <a:off x="0" y="0"/>
          <a:ext cx="0" cy="0"/>
          <a:chOff x="0" y="0"/>
          <a:chExt cx="0" cy="0"/>
        </a:xfrm>
      </p:grpSpPr>
    </p:spTree>
    <p:extLst>
      <p:ext uri="{BB962C8B-B14F-4D97-AF65-F5344CB8AC3E}">
        <p14:creationId xmlns:p14="http://schemas.microsoft.com/office/powerpoint/2010/main" val="20852435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BE67C-B456-B2F3-65F2-7B57A534A04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6E3FA1-D0F6-A215-4737-24CFC9CBA399}"/>
              </a:ext>
            </a:extLst>
          </p:cNvPr>
          <p:cNvSpPr>
            <a:spLocks noGrp="1"/>
          </p:cNvSpPr>
          <p:nvPr>
            <p:ph idx="1"/>
          </p:nvPr>
        </p:nvSpPr>
        <p:spPr>
          <a:xfrm>
            <a:off x="915022" y="2393354"/>
            <a:ext cx="10515600" cy="2718179"/>
          </a:xfrm>
        </p:spPr>
        <p:txBody>
          <a:bodyPr>
            <a:normAutofit fontScale="92500" lnSpcReduction="20000"/>
          </a:body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rgbClr val="075697"/>
                </a:solidFill>
                <a:effectLst/>
                <a:uLnTx/>
                <a:uFillTx/>
                <a:cs typeface="Arial"/>
              </a:rPr>
              <a:t>August 3, 2026 – updated look and feel </a:t>
            </a:r>
            <a:endParaRPr lang="en-US">
              <a:solidFill>
                <a:srgbClr val="002060"/>
              </a:solidFill>
            </a:endParaRPr>
          </a:p>
          <a:p>
            <a:pPr marL="285750" indent="-285750">
              <a:lnSpc>
                <a:spcPct val="150000"/>
              </a:lnSpc>
              <a:spcBef>
                <a:spcPts val="0"/>
              </a:spcBef>
            </a:pPr>
            <a:r>
              <a:rPr lang="en-US">
                <a:solidFill>
                  <a:srgbClr val="002060"/>
                </a:solidFill>
              </a:rPr>
              <a:t>Estimated cost to join</a:t>
            </a:r>
          </a:p>
          <a:p>
            <a:pPr marL="285750" indent="-285750">
              <a:lnSpc>
                <a:spcPct val="150000"/>
              </a:lnSpc>
              <a:spcBef>
                <a:spcPts val="0"/>
              </a:spcBef>
            </a:pPr>
            <a:r>
              <a:rPr lang="en-US">
                <a:solidFill>
                  <a:srgbClr val="002060"/>
                </a:solidFill>
              </a:rPr>
              <a:t>Unit meeting days and times </a:t>
            </a:r>
          </a:p>
          <a:p>
            <a:pPr marL="285750" indent="-285750">
              <a:lnSpc>
                <a:spcPct val="150000"/>
              </a:lnSpc>
              <a:spcBef>
                <a:spcPts val="0"/>
              </a:spcBef>
            </a:pPr>
            <a:r>
              <a:rPr lang="en-US" sz="2800">
                <a:solidFill>
                  <a:srgbClr val="002060"/>
                </a:solidFill>
                <a:effectLst/>
                <a:ea typeface="Aptos" panose="020B0004020202020204" pitchFamily="34" charset="0"/>
              </a:rPr>
              <a:t>Whether the unit charges additional dues </a:t>
            </a:r>
          </a:p>
          <a:p>
            <a:pPr marL="285750" indent="-285750">
              <a:lnSpc>
                <a:spcPct val="150000"/>
              </a:lnSpc>
              <a:spcBef>
                <a:spcPts val="0"/>
              </a:spcBef>
            </a:pPr>
            <a:r>
              <a:rPr lang="en-US">
                <a:solidFill>
                  <a:srgbClr val="002060"/>
                </a:solidFill>
              </a:rPr>
              <a:t>Total Charge per Member (National and Council</a:t>
            </a:r>
            <a:r>
              <a:rPr lang="en-US" b="1">
                <a:solidFill>
                  <a:srgbClr val="002060"/>
                </a:solidFill>
              </a:rPr>
              <a:t>)</a:t>
            </a:r>
          </a:p>
        </p:txBody>
      </p:sp>
      <p:sp>
        <p:nvSpPr>
          <p:cNvPr id="7" name="Title 6">
            <a:extLst>
              <a:ext uri="{FF2B5EF4-FFF2-40B4-BE49-F238E27FC236}">
                <a16:creationId xmlns:a16="http://schemas.microsoft.com/office/drawing/2014/main" id="{ADF59514-6780-A541-4464-00F15E56CADE}"/>
              </a:ext>
            </a:extLst>
          </p:cNvPr>
          <p:cNvSpPr>
            <a:spLocks noGrp="1"/>
          </p:cNvSpPr>
          <p:nvPr>
            <p:ph type="title"/>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0" i="0" u="none" strike="noStrike" kern="1200" cap="none" spc="0" normalizeH="0" baseline="0" noProof="0" err="1">
                <a:ln>
                  <a:noFill/>
                </a:ln>
                <a:solidFill>
                  <a:srgbClr val="094F92"/>
                </a:solidFill>
                <a:effectLst/>
                <a:uLnTx/>
                <a:uFillTx/>
                <a:latin typeface="Flood Std"/>
                <a:ea typeface="+mn-ea"/>
                <a:cs typeface="+mn-cs"/>
              </a:rPr>
              <a:t>Beascout</a:t>
            </a:r>
            <a:r>
              <a:rPr kumimoji="0" lang="en-US" sz="4800" b="0" i="0" u="none" strike="noStrike" kern="1200" cap="none" spc="0" normalizeH="0" baseline="0" noProof="0">
                <a:ln>
                  <a:noFill/>
                </a:ln>
                <a:solidFill>
                  <a:srgbClr val="094F92"/>
                </a:solidFill>
                <a:effectLst/>
                <a:uLnTx/>
                <a:uFillTx/>
                <a:latin typeface="Flood Std"/>
                <a:ea typeface="+mn-ea"/>
                <a:cs typeface="+mn-cs"/>
              </a:rPr>
              <a:t> enhancements</a:t>
            </a:r>
            <a:endParaRPr kumimoji="0" lang="en-US" sz="4800" b="0" i="0" u="none" strike="noStrike" kern="1200" cap="none" spc="0" normalizeH="0" baseline="0" noProof="0">
              <a:ln>
                <a:noFill/>
              </a:ln>
              <a:solidFill>
                <a:srgbClr val="094F92"/>
              </a:solidFill>
              <a:effectLst/>
              <a:uLnTx/>
              <a:uFillTx/>
              <a:latin typeface="Flood Std" panose="03090602040405060206" pitchFamily="66" charset="0"/>
              <a:ea typeface="+mn-ea"/>
              <a:cs typeface="+mn-cs"/>
            </a:endParaRPr>
          </a:p>
        </p:txBody>
      </p:sp>
      <p:sp>
        <p:nvSpPr>
          <p:cNvPr id="4" name="Title 1">
            <a:extLst>
              <a:ext uri="{FF2B5EF4-FFF2-40B4-BE49-F238E27FC236}">
                <a16:creationId xmlns:a16="http://schemas.microsoft.com/office/drawing/2014/main" id="{2FD671FC-0751-D2C4-7428-DB3107E9D71C}"/>
              </a:ext>
            </a:extLst>
          </p:cNvPr>
          <p:cNvSpPr txBox="1">
            <a:spLocks/>
          </p:cNvSpPr>
          <p:nvPr/>
        </p:nvSpPr>
        <p:spPr>
          <a:xfrm>
            <a:off x="838200" y="1366543"/>
            <a:ext cx="10515600" cy="6927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75697"/>
                </a:solidFill>
                <a:latin typeface="Arial Black" panose="020B0A04020102020204" pitchFamily="34" charset="0"/>
                <a:ea typeface="+mj-ea"/>
                <a:cs typeface="+mj-cs"/>
              </a:defRPr>
            </a:lvl1pPr>
          </a:lstStyle>
          <a:p>
            <a:r>
              <a:rPr lang="en-US" sz="2800" b="1">
                <a:solidFill>
                  <a:srgbClr val="002060"/>
                </a:solidFill>
                <a:latin typeface="Franklin Gothic Book" panose="020B0503020102020204" pitchFamily="34" charset="0"/>
                <a:ea typeface="Cambria" panose="02040503050406030204" pitchFamily="18" charset="0"/>
              </a:rPr>
              <a:t>Answering the most common questions up front</a:t>
            </a:r>
            <a:endParaRPr lang="en-US" sz="2800">
              <a:latin typeface="Franklin Gothic Book" panose="020B0503020102020204" pitchFamily="34" charset="0"/>
              <a:ea typeface="Cambria" panose="02040503050406030204" pitchFamily="18" charset="0"/>
            </a:endParaRPr>
          </a:p>
        </p:txBody>
      </p:sp>
      <p:sp>
        <p:nvSpPr>
          <p:cNvPr id="6" name="TextBox 5">
            <a:extLst>
              <a:ext uri="{FF2B5EF4-FFF2-40B4-BE49-F238E27FC236}">
                <a16:creationId xmlns:a16="http://schemas.microsoft.com/office/drawing/2014/main" id="{8BB95089-AA5B-7FA0-FB10-4F3F63E04305}"/>
              </a:ext>
            </a:extLst>
          </p:cNvPr>
          <p:cNvSpPr txBox="1"/>
          <p:nvPr/>
        </p:nvSpPr>
        <p:spPr>
          <a:xfrm>
            <a:off x="8870950" y="4692243"/>
            <a:ext cx="2945296" cy="58477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94F92"/>
                </a:solidFill>
                <a:effectLst/>
                <a:uLnTx/>
                <a:uFillTx/>
                <a:latin typeface="Franklin Gothic Book" panose="020B0503020102020204" pitchFamily="34" charset="0"/>
                <a:ea typeface="+mn-ea"/>
                <a:cs typeface="Gill Sans"/>
              </a:rPr>
              <a:t>Otto Goedhart</a:t>
            </a:r>
            <a:endParaRPr lang="en-US" sz="1600">
              <a:ea typeface="+mn-ea"/>
            </a:endParaRPr>
          </a:p>
          <a:p>
            <a:pPr algn="ctr">
              <a:defRPr/>
            </a:pPr>
            <a:r>
              <a:rPr lang="en-US" sz="1600">
                <a:solidFill>
                  <a:srgbClr val="094F92"/>
                </a:solidFill>
                <a:latin typeface="Franklin Gothic Book"/>
                <a:cs typeface="Gill Sans"/>
              </a:rPr>
              <a:t>Manager, Membership</a:t>
            </a:r>
            <a:r>
              <a:rPr kumimoji="0" lang="en-US" sz="1600" b="0" i="0" u="none" strike="noStrike" kern="1200" cap="none" spc="0" normalizeH="0" baseline="0" noProof="0">
                <a:ln>
                  <a:noFill/>
                </a:ln>
                <a:solidFill>
                  <a:srgbClr val="094F92"/>
                </a:solidFill>
                <a:effectLst/>
                <a:uLnTx/>
                <a:uFillTx/>
                <a:latin typeface="Franklin Gothic Book"/>
                <a:cs typeface="Gill Sans"/>
              </a:rPr>
              <a:t> Growth</a:t>
            </a:r>
            <a:endParaRPr lang="en-US" sz="1600" b="0" i="0" u="none" strike="noStrike" kern="1200" cap="none" spc="0" normalizeH="0" baseline="0" noProof="0">
              <a:ln>
                <a:noFill/>
              </a:ln>
              <a:solidFill>
                <a:srgbClr val="094F92"/>
              </a:solidFill>
              <a:effectLst/>
              <a:uLnTx/>
              <a:uFillTx/>
              <a:latin typeface="Franklin Gothic Book"/>
              <a:cs typeface="Gill Sans"/>
            </a:endParaRPr>
          </a:p>
        </p:txBody>
      </p:sp>
    </p:spTree>
    <p:extLst>
      <p:ext uri="{BB962C8B-B14F-4D97-AF65-F5344CB8AC3E}">
        <p14:creationId xmlns:p14="http://schemas.microsoft.com/office/powerpoint/2010/main" val="17579608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60905-F186-C5BA-D9C5-E88E058C6D6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463CEB8-B28B-288F-5510-126563289351}"/>
              </a:ext>
            </a:extLst>
          </p:cNvPr>
          <p:cNvSpPr>
            <a:spLocks noGrp="1"/>
          </p:cNvSpPr>
          <p:nvPr>
            <p:ph type="title"/>
          </p:nvPr>
        </p:nvSpPr>
        <p:spPr/>
        <p:txBody>
          <a:bodyPr/>
          <a:lstStyle/>
          <a:p>
            <a:r>
              <a:rPr lang="en-US" err="1">
                <a:latin typeface="Flood Std"/>
              </a:rPr>
              <a:t>Beascout</a:t>
            </a:r>
            <a:r>
              <a:rPr lang="en-US">
                <a:latin typeface="Flood Std"/>
              </a:rPr>
              <a:t> New Look!</a:t>
            </a:r>
            <a:endParaRPr lang="en-US"/>
          </a:p>
        </p:txBody>
      </p:sp>
      <p:pic>
        <p:nvPicPr>
          <p:cNvPr id="6" name="Picture 5">
            <a:extLst>
              <a:ext uri="{FF2B5EF4-FFF2-40B4-BE49-F238E27FC236}">
                <a16:creationId xmlns:a16="http://schemas.microsoft.com/office/drawing/2014/main" id="{0973B34A-C055-59E2-1AC1-BC0024E7DD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78020" y="1269964"/>
            <a:ext cx="9435960" cy="534991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528355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B5C9B-D514-AED7-5C47-6E42F7EB4B6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9EB8C7-3AAD-9B85-56E6-5E289224B65F}"/>
              </a:ext>
            </a:extLst>
          </p:cNvPr>
          <p:cNvSpPr>
            <a:spLocks noGrp="1"/>
          </p:cNvSpPr>
          <p:nvPr>
            <p:ph idx="1"/>
          </p:nvPr>
        </p:nvSpPr>
        <p:spPr>
          <a:xfrm>
            <a:off x="838200" y="2154580"/>
            <a:ext cx="10515600" cy="2417420"/>
          </a:xfrm>
        </p:spPr>
        <p:txBody>
          <a:bodyPr/>
          <a:lstStyle/>
          <a:p>
            <a:r>
              <a:rPr lang="en-US">
                <a:solidFill>
                  <a:schemeClr val="tx1"/>
                </a:solidFill>
              </a:rPr>
              <a:t>Fundraising helps cover costs</a:t>
            </a:r>
          </a:p>
          <a:p>
            <a:r>
              <a:rPr lang="en-US">
                <a:solidFill>
                  <a:schemeClr val="tx1"/>
                </a:solidFill>
              </a:rPr>
              <a:t>Trial Visit Encouraged</a:t>
            </a:r>
          </a:p>
          <a:p>
            <a:r>
              <a:rPr lang="en-US">
                <a:solidFill>
                  <a:schemeClr val="tx1"/>
                </a:solidFill>
              </a:rPr>
              <a:t>Unit fees</a:t>
            </a:r>
          </a:p>
          <a:p>
            <a:r>
              <a:rPr lang="en-US">
                <a:solidFill>
                  <a:schemeClr val="tx1"/>
                </a:solidFill>
              </a:rPr>
              <a:t>Meeting Schedule: Frequency, Meeting Day, Start/End Time</a:t>
            </a:r>
          </a:p>
          <a:p>
            <a:pPr marL="0" indent="0">
              <a:buNone/>
            </a:pPr>
            <a:endParaRPr lang="en-US"/>
          </a:p>
        </p:txBody>
      </p:sp>
      <p:sp>
        <p:nvSpPr>
          <p:cNvPr id="7" name="Title 6">
            <a:extLst>
              <a:ext uri="{FF2B5EF4-FFF2-40B4-BE49-F238E27FC236}">
                <a16:creationId xmlns:a16="http://schemas.microsoft.com/office/drawing/2014/main" id="{9EDD67B8-C60A-2E1E-6A6A-95B5DFBF6A5F}"/>
              </a:ext>
            </a:extLst>
          </p:cNvPr>
          <p:cNvSpPr>
            <a:spLocks noGrp="1"/>
          </p:cNvSpPr>
          <p:nvPr>
            <p:ph type="title"/>
          </p:nvPr>
        </p:nvSpPr>
        <p:spPr>
          <a:xfrm>
            <a:off x="838200" y="238120"/>
            <a:ext cx="10883900" cy="1325563"/>
          </a:xfrm>
        </p:spPr>
        <p:txBody>
          <a:bodyPr>
            <a:noAutofit/>
          </a:bodyPr>
          <a:lstStyle/>
          <a:p>
            <a:r>
              <a:rPr lang="en-US" sz="3200"/>
              <a:t>*To support these improvements, new fields added to the </a:t>
            </a:r>
            <a:r>
              <a:rPr lang="en-US" sz="3200" b="1"/>
              <a:t>Unit Pin </a:t>
            </a:r>
            <a:r>
              <a:rPr lang="en-US" sz="3200"/>
              <a:t>page in Organization Manager:</a:t>
            </a:r>
          </a:p>
        </p:txBody>
      </p:sp>
      <p:sp>
        <p:nvSpPr>
          <p:cNvPr id="2" name="Content Placeholder 2"/>
          <p:cNvSpPr txBox="1">
            <a:spLocks/>
          </p:cNvSpPr>
          <p:nvPr/>
        </p:nvSpPr>
        <p:spPr>
          <a:xfrm>
            <a:off x="838200" y="4357914"/>
            <a:ext cx="10515600" cy="13697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94F92"/>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94F92"/>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94F92"/>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94F92"/>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94F9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a:solidFill>
                  <a:srgbClr val="075697"/>
                </a:solidFill>
              </a:rPr>
              <a:t>*July 9, 2026 - Unit leaders can begin updating these fields</a:t>
            </a:r>
            <a:r>
              <a:rPr lang="en-US"/>
              <a:t>. </a:t>
            </a:r>
            <a:r>
              <a:rPr lang="en-US">
                <a:solidFill>
                  <a:srgbClr val="075697"/>
                </a:solidFill>
              </a:rPr>
              <a:t>Changes in effect August 3, 2026</a:t>
            </a:r>
          </a:p>
        </p:txBody>
      </p:sp>
    </p:spTree>
    <p:extLst>
      <p:ext uri="{BB962C8B-B14F-4D97-AF65-F5344CB8AC3E}">
        <p14:creationId xmlns:p14="http://schemas.microsoft.com/office/powerpoint/2010/main" val="5124166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A91FC-63AA-E021-5D7D-10AE876D2E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571A65-6342-2CED-CD9D-526DD8B78864}"/>
              </a:ext>
            </a:extLst>
          </p:cNvPr>
          <p:cNvSpPr>
            <a:spLocks noGrp="1"/>
          </p:cNvSpPr>
          <p:nvPr>
            <p:ph type="title"/>
          </p:nvPr>
        </p:nvSpPr>
        <p:spPr>
          <a:xfrm>
            <a:off x="838200" y="171162"/>
            <a:ext cx="10515600" cy="692714"/>
          </a:xfrm>
        </p:spPr>
        <p:txBody>
          <a:bodyPr>
            <a:normAutofit/>
          </a:bodyPr>
          <a:lstStyle/>
          <a:p>
            <a:r>
              <a:rPr lang="en-US" sz="3600" b="1">
                <a:solidFill>
                  <a:srgbClr val="002060"/>
                </a:solidFill>
                <a:latin typeface="Cambria" panose="02040503050406030204" pitchFamily="18" charset="0"/>
                <a:ea typeface="Cambria" panose="02040503050406030204" pitchFamily="18" charset="0"/>
              </a:rPr>
              <a:t>BeAScout Enhancements – Pin Settings</a:t>
            </a:r>
            <a:endParaRPr lang="en-US" sz="3600">
              <a:latin typeface="Cambria" panose="02040503050406030204" pitchFamily="18" charset="0"/>
              <a:ea typeface="Cambria" panose="02040503050406030204" pitchFamily="18" charset="0"/>
            </a:endParaRPr>
          </a:p>
        </p:txBody>
      </p:sp>
      <p:pic>
        <p:nvPicPr>
          <p:cNvPr id="5" name="Picture 4">
            <a:extLst>
              <a:ext uri="{FF2B5EF4-FFF2-40B4-BE49-F238E27FC236}">
                <a16:creationId xmlns:a16="http://schemas.microsoft.com/office/drawing/2014/main" id="{052BE609-F649-792C-7B9C-CD7AB049101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91634" y="968351"/>
            <a:ext cx="8808731" cy="527867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989004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BF0A4-14F1-04D4-3F76-E9936B8137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DB39EE-F60B-0C78-ABFE-3BCD553F5BB6}"/>
              </a:ext>
            </a:extLst>
          </p:cNvPr>
          <p:cNvSpPr>
            <a:spLocks noGrp="1"/>
          </p:cNvSpPr>
          <p:nvPr>
            <p:ph type="title"/>
          </p:nvPr>
        </p:nvSpPr>
        <p:spPr>
          <a:xfrm>
            <a:off x="902208" y="246253"/>
            <a:ext cx="10515600" cy="692714"/>
          </a:xfrm>
        </p:spPr>
        <p:txBody>
          <a:bodyPr>
            <a:normAutofit/>
          </a:bodyPr>
          <a:lstStyle/>
          <a:p>
            <a:r>
              <a:rPr lang="en-US" sz="3600" b="1">
                <a:solidFill>
                  <a:srgbClr val="002060"/>
                </a:solidFill>
                <a:latin typeface="Cambria" panose="02040503050406030204" pitchFamily="18" charset="0"/>
                <a:ea typeface="Cambria" panose="02040503050406030204" pitchFamily="18" charset="0"/>
              </a:rPr>
              <a:t>BeAScout Enhancements – Pin Settings</a:t>
            </a:r>
            <a:endParaRPr lang="en-US" sz="360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C3B32E1B-1CAF-4B58-40DF-5DEFF81ED47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31246" y="855487"/>
            <a:ext cx="9057523" cy="565567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496512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B531D-E5E6-6842-A911-4EA1359EAE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E21D3F-D2E4-9D5E-6BA3-D4DA30D91947}"/>
              </a:ext>
            </a:extLst>
          </p:cNvPr>
          <p:cNvSpPr>
            <a:spLocks noGrp="1"/>
          </p:cNvSpPr>
          <p:nvPr>
            <p:ph type="title"/>
          </p:nvPr>
        </p:nvSpPr>
        <p:spPr>
          <a:xfrm>
            <a:off x="838200" y="365126"/>
            <a:ext cx="10515600" cy="692714"/>
          </a:xfrm>
        </p:spPr>
        <p:txBody>
          <a:bodyPr>
            <a:normAutofit/>
          </a:bodyPr>
          <a:lstStyle/>
          <a:p>
            <a:r>
              <a:rPr lang="en-US" sz="3600" b="1">
                <a:solidFill>
                  <a:srgbClr val="002060"/>
                </a:solidFill>
                <a:latin typeface="Cambria" panose="02040503050406030204" pitchFamily="18" charset="0"/>
                <a:ea typeface="Cambria" panose="02040503050406030204" pitchFamily="18" charset="0"/>
              </a:rPr>
              <a:t>BeAScout Enhancements – Pin Settings</a:t>
            </a:r>
            <a:endParaRPr lang="en-US" sz="3600">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EB8B34BA-9846-7B4C-78EA-28319AC1CAD8}"/>
              </a:ext>
            </a:extLst>
          </p:cNvPr>
          <p:cNvSpPr txBox="1"/>
          <p:nvPr/>
        </p:nvSpPr>
        <p:spPr>
          <a:xfrm>
            <a:off x="9254836" y="1997839"/>
            <a:ext cx="2937164"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2060"/>
                </a:solidFill>
                <a:effectLst/>
                <a:uLnTx/>
                <a:uFillTx/>
                <a:latin typeface="Aptos" panose="02110004020202020204"/>
                <a:ea typeface="+mn-ea"/>
                <a:cs typeface="+mn-cs"/>
              </a:rPr>
              <a:t>Please Note: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2060"/>
                </a:solidFill>
                <a:effectLst/>
                <a:uLnTx/>
                <a:uFillTx/>
                <a:latin typeface="Aptos" panose="02110004020202020204"/>
                <a:ea typeface="+mn-ea"/>
                <a:cs typeface="+mn-cs"/>
              </a:rPr>
              <a:t>The enhanced details will not show in the current BeAScout; this additional information will be displayed in the new BeAScout released in August. </a:t>
            </a:r>
          </a:p>
        </p:txBody>
      </p:sp>
      <p:pic>
        <p:nvPicPr>
          <p:cNvPr id="5" name="Picture 4">
            <a:extLst>
              <a:ext uri="{FF2B5EF4-FFF2-40B4-BE49-F238E27FC236}">
                <a16:creationId xmlns:a16="http://schemas.microsoft.com/office/drawing/2014/main" id="{83C3E325-3A12-9C85-C1F4-5955DBBCB24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8474" y="1030497"/>
            <a:ext cx="8876362" cy="546237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706159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C45F4-35D8-465B-A66A-5FC2D4FB37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E998B1-AEE9-76F9-006E-3483E40F2C28}"/>
              </a:ext>
            </a:extLst>
          </p:cNvPr>
          <p:cNvSpPr>
            <a:spLocks noGrp="1"/>
          </p:cNvSpPr>
          <p:nvPr>
            <p:ph type="title"/>
          </p:nvPr>
        </p:nvSpPr>
        <p:spPr>
          <a:xfrm>
            <a:off x="838200" y="255069"/>
            <a:ext cx="10515600" cy="692714"/>
          </a:xfrm>
        </p:spPr>
        <p:txBody>
          <a:bodyPr>
            <a:normAutofit/>
          </a:bodyPr>
          <a:lstStyle/>
          <a:p>
            <a:r>
              <a:rPr lang="en-US" sz="3600" b="1">
                <a:solidFill>
                  <a:srgbClr val="002060"/>
                </a:solidFill>
                <a:latin typeface="Cambria" panose="02040503050406030204" pitchFamily="18" charset="0"/>
                <a:ea typeface="Cambria" panose="02040503050406030204" pitchFamily="18" charset="0"/>
              </a:rPr>
              <a:t>BeAScout Enhancements</a:t>
            </a:r>
            <a:endParaRPr lang="en-US" sz="360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2F5D8008-9C32-E933-52B2-10455C446D20}"/>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61912" y="947783"/>
            <a:ext cx="7600590" cy="5650969"/>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01009217-15AE-B8FD-E86A-328879D5D78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8850617" y="951962"/>
            <a:ext cx="2929882" cy="565096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06245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076C1-E883-3745-3A3C-357E0E73EAFD}"/>
            </a:ext>
          </a:extLst>
        </p:cNvPr>
        <p:cNvGrpSpPr/>
        <p:nvPr/>
      </p:nvGrpSpPr>
      <p:grpSpPr>
        <a:xfrm>
          <a:off x="0" y="0"/>
          <a:ext cx="0" cy="0"/>
          <a:chOff x="0" y="0"/>
          <a:chExt cx="0" cy="0"/>
        </a:xfrm>
      </p:grpSpPr>
    </p:spTree>
    <p:extLst>
      <p:ext uri="{BB962C8B-B14F-4D97-AF65-F5344CB8AC3E}">
        <p14:creationId xmlns:p14="http://schemas.microsoft.com/office/powerpoint/2010/main" val="2426774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2CF70-3D95-C17E-1AE2-9BC0E5F5122F}"/>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438E95A2-1C65-B69A-8DA6-D466EF0C69A0}"/>
              </a:ext>
            </a:extLst>
          </p:cNvPr>
          <p:cNvSpPr>
            <a:spLocks noGrp="1"/>
          </p:cNvSpPr>
          <p:nvPr>
            <p:ph type="body" sz="quarter" idx="10"/>
          </p:nvPr>
        </p:nvSpPr>
        <p:spPr>
          <a:xfrm>
            <a:off x="1524000" y="1907622"/>
            <a:ext cx="9144000" cy="527304"/>
          </a:xfrm>
        </p:spPr>
        <p:txBody>
          <a:bodyPr/>
          <a:lstStyle/>
          <a:p>
            <a:r>
              <a:rPr lang="en-US"/>
              <a:t>Chuck Brasfeild</a:t>
            </a:r>
          </a:p>
          <a:p>
            <a:r>
              <a:rPr lang="en-US" sz="2800" b="0"/>
              <a:t>EVP, Council Operations</a:t>
            </a:r>
          </a:p>
          <a:p>
            <a:endParaRPr lang="en-US"/>
          </a:p>
        </p:txBody>
      </p:sp>
      <p:sp>
        <p:nvSpPr>
          <p:cNvPr id="2" name="Subtitle 7">
            <a:extLst>
              <a:ext uri="{FF2B5EF4-FFF2-40B4-BE49-F238E27FC236}">
                <a16:creationId xmlns:a16="http://schemas.microsoft.com/office/drawing/2014/main" id="{F45E20F1-20FF-2E47-8A09-1CFA742B12B2}"/>
              </a:ext>
            </a:extLst>
          </p:cNvPr>
          <p:cNvSpPr txBox="1">
            <a:spLocks/>
          </p:cNvSpPr>
          <p:nvPr/>
        </p:nvSpPr>
        <p:spPr>
          <a:xfrm>
            <a:off x="196850" y="2034622"/>
            <a:ext cx="12192000" cy="86269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6000" kern="1200">
                <a:solidFill>
                  <a:srgbClr val="094F92"/>
                </a:solidFill>
                <a:latin typeface="Flood Std" panose="03090602040405060206" pitchFamily="66"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94F92"/>
                </a:solidFill>
                <a:latin typeface="Franklin Gothic Book" panose="020B05030201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94F92"/>
                </a:solidFill>
                <a:latin typeface="Franklin Gothic Book" panose="020B05030201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94F92"/>
                </a:solidFill>
                <a:latin typeface="Franklin Gothic Book" panose="020B05030201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94F92"/>
                </a:solidFill>
                <a:latin typeface="Franklin Gothic Book" panose="020B05030201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5200"/>
              </a:lnSpc>
              <a:spcBef>
                <a:spcPts val="0"/>
              </a:spcBef>
            </a:pPr>
            <a:endParaRPr lang="en-US"/>
          </a:p>
        </p:txBody>
      </p:sp>
      <p:sp>
        <p:nvSpPr>
          <p:cNvPr id="5" name="Subtitle 4">
            <a:extLst>
              <a:ext uri="{FF2B5EF4-FFF2-40B4-BE49-F238E27FC236}">
                <a16:creationId xmlns:a16="http://schemas.microsoft.com/office/drawing/2014/main" id="{18A1B125-1F96-878B-B5FF-7DD6223DF1B9}"/>
              </a:ext>
            </a:extLst>
          </p:cNvPr>
          <p:cNvSpPr>
            <a:spLocks noGrp="1"/>
          </p:cNvSpPr>
          <p:nvPr>
            <p:ph type="subTitle" idx="1"/>
          </p:nvPr>
        </p:nvSpPr>
        <p:spPr>
          <a:xfrm>
            <a:off x="762000" y="352667"/>
            <a:ext cx="10668000" cy="1444383"/>
          </a:xfrm>
        </p:spPr>
        <p:txBody>
          <a:bodyPr/>
          <a:lstStyle/>
          <a:p>
            <a:r>
              <a:rPr lang="en-US" sz="5400"/>
              <a:t>Following your council’s membership plan</a:t>
            </a:r>
          </a:p>
        </p:txBody>
      </p:sp>
    </p:spTree>
    <p:extLst>
      <p:ext uri="{BB962C8B-B14F-4D97-AF65-F5344CB8AC3E}">
        <p14:creationId xmlns:p14="http://schemas.microsoft.com/office/powerpoint/2010/main" val="42406093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DDA64A90-0D51-9AEC-19DB-A0271C3A120C}"/>
              </a:ext>
            </a:extLst>
          </p:cNvPr>
          <p:cNvGraphicFramePr>
            <a:graphicFrameLocks noChangeAspect="1"/>
          </p:cNvGraphicFramePr>
          <p:nvPr>
            <p:extLst>
              <p:ext uri="{D42A27DB-BD31-4B8C-83A1-F6EECF244321}">
                <p14:modId xmlns:p14="http://schemas.microsoft.com/office/powerpoint/2010/main" val="3142859201"/>
              </p:ext>
            </p:extLst>
          </p:nvPr>
        </p:nvGraphicFramePr>
        <p:xfrm>
          <a:off x="3500437" y="69631"/>
          <a:ext cx="5191125" cy="6718737"/>
        </p:xfrm>
        <a:graphic>
          <a:graphicData uri="http://schemas.openxmlformats.org/presentationml/2006/ole">
            <mc:AlternateContent xmlns:mc="http://schemas.openxmlformats.org/markup-compatibility/2006">
              <mc:Choice xmlns:v="urn:schemas-microsoft-com:vml" Requires="v">
                <p:oleObj name="Acrobat Document" r:id="rId2" imgW="5829071" imgH="7543800" progId="Acrobat.Document.DC">
                  <p:embed/>
                </p:oleObj>
              </mc:Choice>
              <mc:Fallback>
                <p:oleObj name="Acrobat Document" r:id="rId2" imgW="5829071" imgH="7543800" progId="Acrobat.Document.DC">
                  <p:embed/>
                  <p:pic>
                    <p:nvPicPr>
                      <p:cNvPr id="3" name="Object 2">
                        <a:extLst>
                          <a:ext uri="{FF2B5EF4-FFF2-40B4-BE49-F238E27FC236}">
                            <a16:creationId xmlns:a16="http://schemas.microsoft.com/office/drawing/2014/main" id="{DDA64A90-0D51-9AEC-19DB-A0271C3A120C}"/>
                          </a:ext>
                        </a:extLst>
                      </p:cNvPr>
                      <p:cNvPicPr/>
                      <p:nvPr/>
                    </p:nvPicPr>
                    <p:blipFill>
                      <a:blip r:embed="rId3"/>
                      <a:stretch>
                        <a:fillRect/>
                      </a:stretch>
                    </p:blipFill>
                    <p:spPr>
                      <a:xfrm>
                        <a:off x="3500437" y="69631"/>
                        <a:ext cx="5191125" cy="6718737"/>
                      </a:xfrm>
                      <a:prstGeom prst="rect">
                        <a:avLst/>
                      </a:prstGeom>
                    </p:spPr>
                  </p:pic>
                </p:oleObj>
              </mc:Fallback>
            </mc:AlternateContent>
          </a:graphicData>
        </a:graphic>
      </p:graphicFrame>
    </p:spTree>
    <p:extLst>
      <p:ext uri="{BB962C8B-B14F-4D97-AF65-F5344CB8AC3E}">
        <p14:creationId xmlns:p14="http://schemas.microsoft.com/office/powerpoint/2010/main" val="1543629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46588-9BF2-7D96-EFD5-698736EECE1E}"/>
            </a:ext>
          </a:extLst>
        </p:cNvPr>
        <p:cNvGrpSpPr/>
        <p:nvPr/>
      </p:nvGrpSpPr>
      <p:grpSpPr>
        <a:xfrm>
          <a:off x="0" y="0"/>
          <a:ext cx="0" cy="0"/>
          <a:chOff x="0" y="0"/>
          <a:chExt cx="0" cy="0"/>
        </a:xfrm>
      </p:grpSpPr>
    </p:spTree>
    <p:extLst>
      <p:ext uri="{BB962C8B-B14F-4D97-AF65-F5344CB8AC3E}">
        <p14:creationId xmlns:p14="http://schemas.microsoft.com/office/powerpoint/2010/main" val="27827090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01231-FB23-8C81-5267-23546A95079F}"/>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F6E43816-4E41-1793-3376-BD070B85CE5F}"/>
              </a:ext>
            </a:extLst>
          </p:cNvPr>
          <p:cNvSpPr>
            <a:spLocks noGrp="1"/>
          </p:cNvSpPr>
          <p:nvPr>
            <p:ph type="body" sz="quarter" idx="10"/>
          </p:nvPr>
        </p:nvSpPr>
        <p:spPr>
          <a:xfrm>
            <a:off x="1524000" y="1907622"/>
            <a:ext cx="9144000" cy="527304"/>
          </a:xfrm>
        </p:spPr>
        <p:txBody>
          <a:bodyPr/>
          <a:lstStyle/>
          <a:p>
            <a:r>
              <a:rPr lang="en-US"/>
              <a:t>Devang Desai</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094F92"/>
                </a:solidFill>
                <a:effectLst/>
                <a:uLnTx/>
                <a:uFillTx/>
                <a:latin typeface="Franklin Gothic Book" panose="020B0503020102020204" pitchFamily="34" charset="0"/>
                <a:ea typeface="+mn-ea"/>
                <a:cs typeface="+mn-cs"/>
              </a:rPr>
              <a:t>National Commissioner, Scouting America</a:t>
            </a:r>
          </a:p>
          <a:p>
            <a:endParaRPr lang="en-US"/>
          </a:p>
        </p:txBody>
      </p:sp>
      <p:sp>
        <p:nvSpPr>
          <p:cNvPr id="2" name="Subtitle 7">
            <a:extLst>
              <a:ext uri="{FF2B5EF4-FFF2-40B4-BE49-F238E27FC236}">
                <a16:creationId xmlns:a16="http://schemas.microsoft.com/office/drawing/2014/main" id="{73A96344-E523-F711-25C4-788AC2EDA113}"/>
              </a:ext>
            </a:extLst>
          </p:cNvPr>
          <p:cNvSpPr txBox="1">
            <a:spLocks/>
          </p:cNvSpPr>
          <p:nvPr/>
        </p:nvSpPr>
        <p:spPr>
          <a:xfrm>
            <a:off x="196850" y="2034622"/>
            <a:ext cx="12192000" cy="86269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6000" kern="1200">
                <a:solidFill>
                  <a:srgbClr val="094F92"/>
                </a:solidFill>
                <a:latin typeface="Flood Std" panose="03090602040405060206" pitchFamily="66"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94F92"/>
                </a:solidFill>
                <a:latin typeface="Franklin Gothic Book" panose="020B05030201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94F92"/>
                </a:solidFill>
                <a:latin typeface="Franklin Gothic Book" panose="020B05030201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94F92"/>
                </a:solidFill>
                <a:latin typeface="Franklin Gothic Book" panose="020B05030201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94F92"/>
                </a:solidFill>
                <a:latin typeface="Franklin Gothic Book" panose="020B05030201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ts val="5200"/>
              </a:lnSpc>
              <a:spcBef>
                <a:spcPts val="0"/>
              </a:spcBef>
              <a:spcAft>
                <a:spcPts val="0"/>
              </a:spcAft>
              <a:buClrTx/>
              <a:buSzTx/>
              <a:buFont typeface="Arial" panose="020B0604020202020204" pitchFamily="34" charset="0"/>
              <a:buNone/>
              <a:tabLst/>
              <a:defRPr/>
            </a:pPr>
            <a:endParaRPr kumimoji="0" lang="en-US" sz="6000" b="0" i="0" u="none" strike="noStrike" kern="1200" cap="none" spc="0" normalizeH="0" baseline="0" noProof="0">
              <a:ln>
                <a:noFill/>
              </a:ln>
              <a:solidFill>
                <a:srgbClr val="094F92"/>
              </a:solidFill>
              <a:effectLst/>
              <a:uLnTx/>
              <a:uFillTx/>
              <a:latin typeface="Flood Std" panose="03090602040405060206" pitchFamily="66" charset="0"/>
              <a:ea typeface="+mn-ea"/>
              <a:cs typeface="+mn-cs"/>
            </a:endParaRPr>
          </a:p>
        </p:txBody>
      </p:sp>
      <p:sp>
        <p:nvSpPr>
          <p:cNvPr id="5" name="Subtitle 4">
            <a:extLst>
              <a:ext uri="{FF2B5EF4-FFF2-40B4-BE49-F238E27FC236}">
                <a16:creationId xmlns:a16="http://schemas.microsoft.com/office/drawing/2014/main" id="{22AABCA3-B0EE-F41B-84EE-AA244E932C51}"/>
              </a:ext>
            </a:extLst>
          </p:cNvPr>
          <p:cNvSpPr>
            <a:spLocks noGrp="1"/>
          </p:cNvSpPr>
          <p:nvPr>
            <p:ph type="subTitle" idx="1"/>
          </p:nvPr>
        </p:nvSpPr>
        <p:spPr>
          <a:xfrm>
            <a:off x="762000" y="714617"/>
            <a:ext cx="10668000" cy="777633"/>
          </a:xfrm>
        </p:spPr>
        <p:txBody>
          <a:bodyPr/>
          <a:lstStyle/>
          <a:p>
            <a:r>
              <a:rPr lang="en-US" sz="5400"/>
              <a:t>Closing Thoughts</a:t>
            </a:r>
          </a:p>
          <a:p>
            <a:endParaRPr lang="en-US" sz="5400"/>
          </a:p>
        </p:txBody>
      </p:sp>
    </p:spTree>
    <p:extLst>
      <p:ext uri="{BB962C8B-B14F-4D97-AF65-F5344CB8AC3E}">
        <p14:creationId xmlns:p14="http://schemas.microsoft.com/office/powerpoint/2010/main" val="18991643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22580-01B2-FE5A-FE67-2E96C8FF0CCA}"/>
            </a:ext>
          </a:extLst>
        </p:cNvPr>
        <p:cNvGrpSpPr/>
        <p:nvPr/>
      </p:nvGrpSpPr>
      <p:grpSpPr>
        <a:xfrm>
          <a:off x="0" y="0"/>
          <a:ext cx="0" cy="0"/>
          <a:chOff x="0" y="0"/>
          <a:chExt cx="0" cy="0"/>
        </a:xfrm>
      </p:grpSpPr>
    </p:spTree>
    <p:extLst>
      <p:ext uri="{BB962C8B-B14F-4D97-AF65-F5344CB8AC3E}">
        <p14:creationId xmlns:p14="http://schemas.microsoft.com/office/powerpoint/2010/main" val="19156689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outing America PPT Template" id="{EDBC1C35-C06F-4E41-AE6B-F4209A888D9F}" vid="{0FA3DBA7-58C3-6448-ABB8-493D7754C5DD}"/>
    </a:ext>
  </a:ext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outing America + America250 Template" id="{91AF0854-30F8-4B0F-A772-CF7776439809}" vid="{BBC91A39-0520-4AA0-943E-2F4A371DE6E6}"/>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dc07ce0-0f34-493e-9832-792e41f2de1c">
      <Terms xmlns="http://schemas.microsoft.com/office/infopath/2007/PartnerControls"/>
    </lcf76f155ced4ddcb4097134ff3c332f>
    <TaxCatchAll xmlns="61211082-cc98-4f5e-9017-35559ccc5921" xsi:nil="true"/>
    <SharedWithUsers xmlns="61211082-cc98-4f5e-9017-35559ccc5921">
      <UserInfo>
        <DisplayName>Phillip Shipley</DisplayName>
        <AccountId>66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2A0E1594CEE1C4090CF4CEA117E8DA6" ma:contentTypeVersion="13" ma:contentTypeDescription="Create a new document." ma:contentTypeScope="" ma:versionID="bd0b4c19999feb7247a0a8d0bddfbd1d">
  <xsd:schema xmlns:xsd="http://www.w3.org/2001/XMLSchema" xmlns:xs="http://www.w3.org/2001/XMLSchema" xmlns:p="http://schemas.microsoft.com/office/2006/metadata/properties" xmlns:ns2="5dc07ce0-0f34-493e-9832-792e41f2de1c" xmlns:ns3="61211082-cc98-4f5e-9017-35559ccc5921" targetNamespace="http://schemas.microsoft.com/office/2006/metadata/properties" ma:root="true" ma:fieldsID="d90048771562508b99c27d409e2f6958" ns2:_="" ns3:_="">
    <xsd:import namespace="5dc07ce0-0f34-493e-9832-792e41f2de1c"/>
    <xsd:import namespace="61211082-cc98-4f5e-9017-35559ccc592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c07ce0-0f34-493e-9832-792e41f2de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79308d4-bde5-4dca-adcb-0162404f8635"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1211082-cc98-4f5e-9017-35559ccc59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aa07066-4ab0-483c-b824-e5ad5e9bd179}" ma:internalName="TaxCatchAll" ma:showField="CatchAllData" ma:web="61211082-cc98-4f5e-9017-35559ccc59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815BAD-2A73-4050-B3CA-8F47B69DEFAD}">
  <ds:schemaRefs>
    <ds:schemaRef ds:uri="http://purl.org/dc/terms/"/>
    <ds:schemaRef ds:uri="http://purl.org/dc/elements/1.1/"/>
    <ds:schemaRef ds:uri="http://purl.org/dc/dcmitype/"/>
    <ds:schemaRef ds:uri="61211082-cc98-4f5e-9017-35559ccc5921"/>
    <ds:schemaRef ds:uri="http://schemas.microsoft.com/office/2006/documentManagement/types"/>
    <ds:schemaRef ds:uri="http://schemas.microsoft.com/office/infopath/2007/PartnerControls"/>
    <ds:schemaRef ds:uri="http://schemas.openxmlformats.org/package/2006/metadata/core-properties"/>
    <ds:schemaRef ds:uri="5dc07ce0-0f34-493e-9832-792e41f2de1c"/>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B49EF078-91A6-4428-9E49-F49C4630B54C}">
  <ds:schemaRefs>
    <ds:schemaRef ds:uri="http://schemas.microsoft.com/sharepoint/v3/contenttype/forms"/>
  </ds:schemaRefs>
</ds:datastoreItem>
</file>

<file path=customXml/itemProps3.xml><?xml version="1.0" encoding="utf-8"?>
<ds:datastoreItem xmlns:ds="http://schemas.openxmlformats.org/officeDocument/2006/customXml" ds:itemID="{E0C9D215-B016-492F-AEDD-CD7668A9A394}">
  <ds:schemaRefs>
    <ds:schemaRef ds:uri="5dc07ce0-0f34-493e-9832-792e41f2de1c"/>
    <ds:schemaRef ds:uri="61211082-cc98-4f5e-9017-35559ccc59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fd9008a0-7846-4989-a4c5-77cfad3f7e4e}" enabled="0" method="" siteId="{fd9008a0-7846-4989-a4c5-77cfad3f7e4e}" removed="1"/>
</clbl:labelList>
</file>

<file path=docProps/app.xml><?xml version="1.0" encoding="utf-8"?>
<Properties xmlns="http://schemas.openxmlformats.org/officeDocument/2006/extended-properties" xmlns:vt="http://schemas.openxmlformats.org/officeDocument/2006/docPropsVTypes">
  <Template/>
  <TotalTime>3</TotalTime>
  <Words>1482</Words>
  <Application>Microsoft Office PowerPoint</Application>
  <PresentationFormat>Widescreen</PresentationFormat>
  <Paragraphs>261</Paragraphs>
  <Slides>71</Slides>
  <Notes>3</Notes>
  <HiddenSlides>0</HiddenSlides>
  <MMClips>0</MMClips>
  <ScaleCrop>false</ScaleCrop>
  <HeadingPairs>
    <vt:vector size="4" baseType="variant">
      <vt:variant>
        <vt:lpstr>Theme</vt:lpstr>
      </vt:variant>
      <vt:variant>
        <vt:i4>5</vt:i4>
      </vt:variant>
      <vt:variant>
        <vt:lpstr>Slide Titles</vt:lpstr>
      </vt:variant>
      <vt:variant>
        <vt:i4>71</vt:i4>
      </vt:variant>
    </vt:vector>
  </HeadingPairs>
  <TitlesOfParts>
    <vt:vector size="76" baseType="lpstr">
      <vt:lpstr>Office Theme</vt:lpstr>
      <vt:lpstr>1_Office Theme</vt:lpstr>
      <vt:lpstr>3_Office Theme</vt:lpstr>
      <vt:lpstr>4_Office Theme</vt:lpstr>
      <vt:lpstr>5_Office Theme</vt:lpstr>
      <vt:lpstr>PowerPoint Presentation</vt:lpstr>
      <vt:lpstr>PowerPoint Presentation</vt:lpstr>
      <vt:lpstr>Are you recording this?</vt:lpstr>
      <vt:lpstr>Tonight’s topics</vt:lpstr>
      <vt:lpstr>PowerPoint Presentation</vt:lpstr>
      <vt:lpstr>PowerPoint Presentation</vt:lpstr>
      <vt:lpstr>PowerPoint Presentation</vt:lpstr>
      <vt:lpstr>PowerPoint Presentation</vt:lpstr>
      <vt:lpstr>PowerPoint Presentation</vt:lpstr>
      <vt:lpstr>Scouting America  Our Collective New Youth Objective 284,000</vt:lpstr>
      <vt:lpstr>PowerPoint Presentation</vt:lpstr>
      <vt:lpstr>PowerPoint Presentation</vt:lpstr>
      <vt:lpstr>PowerPoint Presentation</vt:lpstr>
      <vt:lpstr>PowerPoint Presentation</vt:lpstr>
      <vt:lpstr>PowerPoint Presentation</vt:lpstr>
      <vt:lpstr>PowerPoint Presentation</vt:lpstr>
      <vt:lpstr>A Record Year for PR</vt:lpstr>
      <vt:lpstr>PowerPoint Presentation</vt:lpstr>
      <vt:lpstr>The Marketing is  Always On!</vt:lpstr>
      <vt:lpstr>Interest in Scouting is High! BeAScout Traffic Up 28% March  - June (YOY)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Mini Mags  are Back!  </vt:lpstr>
      <vt:lpstr>PowerPoint Presentation</vt:lpstr>
      <vt:lpstr>Update Your Info on BeAScout.org!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Non-Traditional Recruiting</vt:lpstr>
      <vt:lpstr>PowerPoint Presentation</vt:lpstr>
      <vt:lpstr>PowerPoint Presentation</vt:lpstr>
      <vt:lpstr>PowerPoint Presentation</vt:lpstr>
      <vt:lpstr>PEER TO PEER Recruitment</vt:lpstr>
      <vt:lpstr>PowerPoint Presentation</vt:lpstr>
      <vt:lpstr>Social Media</vt:lpstr>
      <vt:lpstr>PowerPoint Presentation</vt:lpstr>
      <vt:lpstr>The Local Influencer</vt:lpstr>
      <vt:lpstr>PowerPoint Presentation</vt:lpstr>
      <vt:lpstr>New Packs</vt:lpstr>
      <vt:lpstr>PowerPoint Presentation</vt:lpstr>
      <vt:lpstr>PowerPoint Presentation</vt:lpstr>
      <vt:lpstr>Beascout enhancements</vt:lpstr>
      <vt:lpstr>Beascout New Look!</vt:lpstr>
      <vt:lpstr>*To support these improvements, new fields added to the Unit Pin page in Organization Manager:</vt:lpstr>
      <vt:lpstr>BeAScout Enhancements – Pin Settings</vt:lpstr>
      <vt:lpstr>BeAScout Enhancements – Pin Settings</vt:lpstr>
      <vt:lpstr>BeAScout Enhancements – Pin Settings</vt:lpstr>
      <vt:lpstr>BeAScout Enhancements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Ramsey</dc:creator>
  <cp:lastModifiedBy>Darin Kinn</cp:lastModifiedBy>
  <cp:revision>8</cp:revision>
  <cp:lastPrinted>2024-07-29T14:03:23Z</cp:lastPrinted>
  <dcterms:created xsi:type="dcterms:W3CDTF">2023-02-23T18:38:20Z</dcterms:created>
  <dcterms:modified xsi:type="dcterms:W3CDTF">2026-08-03T02:05:22Z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0x010100F2A0E1594CEE1C4090CF4CEA117E8DA6</vt:lpwstr>
  </property>
</Properties>
</file>