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87"/>
  </p:notesMasterIdLst>
  <p:sldIdLst>
    <p:sldId id="256" r:id="rId5"/>
    <p:sldId id="257" r:id="rId6"/>
    <p:sldId id="2145707706" r:id="rId7"/>
    <p:sldId id="2145707705" r:id="rId8"/>
    <p:sldId id="2145707675" r:id="rId9"/>
    <p:sldId id="2145707708" r:id="rId10"/>
    <p:sldId id="4219" r:id="rId11"/>
    <p:sldId id="4242" r:id="rId12"/>
    <p:sldId id="2145707712" r:id="rId13"/>
    <p:sldId id="2145707710" r:id="rId14"/>
    <p:sldId id="2145707711" r:id="rId15"/>
    <p:sldId id="4225" r:id="rId16"/>
    <p:sldId id="2147481770" r:id="rId17"/>
    <p:sldId id="2145707853" r:id="rId18"/>
    <p:sldId id="281" r:id="rId19"/>
    <p:sldId id="384" r:id="rId20"/>
    <p:sldId id="436" r:id="rId21"/>
    <p:sldId id="2147481771" r:id="rId22"/>
    <p:sldId id="2147481772" r:id="rId23"/>
    <p:sldId id="2147481747" r:id="rId24"/>
    <p:sldId id="2147481744" r:id="rId25"/>
    <p:sldId id="2147481755" r:id="rId26"/>
    <p:sldId id="2147481756" r:id="rId27"/>
    <p:sldId id="2147481748" r:id="rId28"/>
    <p:sldId id="2147481760" r:id="rId29"/>
    <p:sldId id="2147481749" r:id="rId30"/>
    <p:sldId id="2147481769" r:id="rId31"/>
    <p:sldId id="275" r:id="rId32"/>
    <p:sldId id="2145707839" r:id="rId33"/>
    <p:sldId id="276" r:id="rId34"/>
    <p:sldId id="277" r:id="rId35"/>
    <p:sldId id="2145707713" r:id="rId36"/>
    <p:sldId id="4214" r:id="rId37"/>
    <p:sldId id="2145707714" r:id="rId38"/>
    <p:sldId id="259" r:id="rId39"/>
    <p:sldId id="260" r:id="rId40"/>
    <p:sldId id="2145707700" r:id="rId41"/>
    <p:sldId id="2145707715" r:id="rId42"/>
    <p:sldId id="2145707716" r:id="rId43"/>
    <p:sldId id="2145707717" r:id="rId44"/>
    <p:sldId id="309" r:id="rId45"/>
    <p:sldId id="2145707718" r:id="rId46"/>
    <p:sldId id="323" r:id="rId47"/>
    <p:sldId id="313" r:id="rId48"/>
    <p:sldId id="314" r:id="rId49"/>
    <p:sldId id="315" r:id="rId50"/>
    <p:sldId id="324" r:id="rId51"/>
    <p:sldId id="325" r:id="rId52"/>
    <p:sldId id="326" r:id="rId53"/>
    <p:sldId id="327" r:id="rId54"/>
    <p:sldId id="328" r:id="rId55"/>
    <p:sldId id="316" r:id="rId56"/>
    <p:sldId id="318" r:id="rId57"/>
    <p:sldId id="319" r:id="rId58"/>
    <p:sldId id="320" r:id="rId59"/>
    <p:sldId id="2145707719" r:id="rId60"/>
    <p:sldId id="310" r:id="rId61"/>
    <p:sldId id="274" r:id="rId62"/>
    <p:sldId id="311" r:id="rId63"/>
    <p:sldId id="312" r:id="rId64"/>
    <p:sldId id="322" r:id="rId65"/>
    <p:sldId id="2145707720" r:id="rId66"/>
    <p:sldId id="267" r:id="rId67"/>
    <p:sldId id="2147481776" r:id="rId68"/>
    <p:sldId id="2147481777" r:id="rId69"/>
    <p:sldId id="2147481778" r:id="rId70"/>
    <p:sldId id="2147481780" r:id="rId71"/>
    <p:sldId id="2147481779" r:id="rId72"/>
    <p:sldId id="2147481782" r:id="rId73"/>
    <p:sldId id="2147481781" r:id="rId74"/>
    <p:sldId id="2147481784" r:id="rId75"/>
    <p:sldId id="2147483644" r:id="rId76"/>
    <p:sldId id="2147483647" r:id="rId77"/>
    <p:sldId id="268" r:id="rId78"/>
    <p:sldId id="2145707846" r:id="rId79"/>
    <p:sldId id="2145707879" r:id="rId80"/>
    <p:sldId id="2145707880" r:id="rId81"/>
    <p:sldId id="269" r:id="rId82"/>
    <p:sldId id="4230" r:id="rId83"/>
    <p:sldId id="278" r:id="rId84"/>
    <p:sldId id="4232" r:id="rId85"/>
    <p:sldId id="258" r:id="rId86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88"/>
    </p:embeddedFont>
    <p:embeddedFont>
      <p:font typeface="Arial Black" panose="020B0A04020102020204" pitchFamily="34" charset="0"/>
      <p:bold r:id="rId89"/>
    </p:embeddedFont>
    <p:embeddedFont>
      <p:font typeface="Arial Nova" panose="020B0504020202020204" pitchFamily="34" charset="0"/>
      <p:regular r:id="rId90"/>
      <p:bold r:id="rId91"/>
      <p:italic r:id="rId92"/>
      <p:boldItalic r:id="rId93"/>
    </p:embeddedFont>
    <p:embeddedFont>
      <p:font typeface="Cambria" panose="02040503050406030204" pitchFamily="18" charset="0"/>
      <p:regular r:id="rId94"/>
      <p:bold r:id="rId95"/>
      <p:italic r:id="rId96"/>
      <p:boldItalic r:id="rId97"/>
    </p:embeddedFont>
    <p:embeddedFont>
      <p:font typeface="Flood Std" panose="03090602040405060206" charset="0"/>
      <p:regular r:id="rId98"/>
    </p:embeddedFont>
    <p:embeddedFont>
      <p:font typeface="Franklin Gothic Book" panose="020B0503020102020204" pitchFamily="34" charset="0"/>
      <p:regular r:id="rId99"/>
      <p:italic r:id="rId100"/>
    </p:embeddedFont>
    <p:embeddedFont>
      <p:font typeface="Franklin Gothic Demi" panose="020B0703020102020204" pitchFamily="34" charset="0"/>
      <p:regular r:id="rId101"/>
      <p:bold r:id="rId102"/>
      <p:italic r:id="rId103"/>
      <p:boldItalic r:id="rId104"/>
    </p:embeddedFont>
    <p:embeddedFont>
      <p:font typeface="Franklin Gothic Heavy" panose="020B0903020102020204" pitchFamily="34" charset="0"/>
      <p:regular r:id="rId105"/>
      <p:bold r:id="rId106"/>
      <p:italic r:id="rId107"/>
      <p:boldItalic r:id="rId108"/>
    </p:embeddedFont>
    <p:embeddedFont>
      <p:font typeface="Helvetica" panose="020B0604020202020204" pitchFamily="34" charset="0"/>
      <p:regular r:id="rId109"/>
      <p:bold r:id="rId110"/>
      <p:italic r:id="rId111"/>
      <p:boldItalic r:id="rId1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724E"/>
    <a:srgbClr val="C2B59B"/>
    <a:srgbClr val="094F92"/>
    <a:srgbClr val="136AA5"/>
    <a:srgbClr val="FCD616"/>
    <a:srgbClr val="EC1844"/>
    <a:srgbClr val="E51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/>
    <p:restoredTop sz="94638"/>
  </p:normalViewPr>
  <p:slideViewPr>
    <p:cSldViewPr snapToGrid="0">
      <p:cViewPr varScale="1">
        <p:scale>
          <a:sx n="113" d="100"/>
          <a:sy n="113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font" Target="fonts/font2.fntdata"/><Relationship Id="rId112" Type="http://schemas.openxmlformats.org/officeDocument/2006/relationships/font" Target="fonts/font25.fntdata"/><Relationship Id="rId16" Type="http://schemas.openxmlformats.org/officeDocument/2006/relationships/slide" Target="slides/slide12.xml"/><Relationship Id="rId107" Type="http://schemas.openxmlformats.org/officeDocument/2006/relationships/font" Target="fonts/font20.fntdata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font" Target="fonts/font15.fntdata"/><Relationship Id="rId5" Type="http://schemas.openxmlformats.org/officeDocument/2006/relationships/slide" Target="slides/slide1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presProps" Target="pres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font" Target="fonts/font16.fntdata"/><Relationship Id="rId108" Type="http://schemas.openxmlformats.org/officeDocument/2006/relationships/font" Target="fonts/font21.fntdata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font" Target="fonts/font19.fntdata"/><Relationship Id="rId114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font" Target="fonts/font22.fntdata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font" Target="fonts/font10.fntdata"/><Relationship Id="rId104" Type="http://schemas.openxmlformats.org/officeDocument/2006/relationships/font" Target="fonts/font17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5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notesMaster" Target="notesMasters/notesMaster1.xml"/><Relationship Id="rId110" Type="http://schemas.openxmlformats.org/officeDocument/2006/relationships/font" Target="fonts/font23.fntdata"/><Relationship Id="rId115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font" Target="fonts/font13.fntdata"/><Relationship Id="rId105" Type="http://schemas.openxmlformats.org/officeDocument/2006/relationships/font" Target="fonts/font18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font" Target="fonts/font1.fntdata"/><Relationship Id="rId111" Type="http://schemas.openxmlformats.org/officeDocument/2006/relationships/font" Target="fonts/font2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90219552844396"/>
          <c:y val="2.9068062319485513E-2"/>
          <c:w val="0.82228805045299358"/>
          <c:h val="0.957293398024001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Total to date: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28972047331080408"/>
                  <c:y val="-0.338700116736361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sz="1400" b="1" i="0" u="none" strike="noStrike" kern="1200" baseline="0">
                        <a:solidFill>
                          <a:srgbClr val="094F9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A5404F9-2517-4470-8901-05B91651DD4B}" type="CELLRANGE">
                      <a:rPr lang="en-US" dirty="0">
                        <a:solidFill>
                          <a:schemeClr val="tx1"/>
                        </a:solidFill>
                      </a:rPr>
                      <a:pPr algn="ctr">
                        <a:defRPr sz="1400" b="1">
                          <a:solidFill>
                            <a:srgbClr val="094F92"/>
                          </a:solidFill>
                        </a:defRPr>
                      </a:pPr>
                      <a:t>[CELLRANGE]</a:t>
                    </a:fld>
                    <a:endParaRPr lang="en-US" baseline="0">
                      <a:solidFill>
                        <a:schemeClr val="tx1"/>
                      </a:solidFill>
                    </a:endParaRPr>
                  </a:p>
                  <a:p>
                    <a:pPr algn="ctr">
                      <a:defRPr sz="1400" b="1">
                        <a:solidFill>
                          <a:srgbClr val="094F92"/>
                        </a:solidFill>
                      </a:defRPr>
                    </a:pPr>
                    <a:fld id="{D6FF0415-8C69-4EE6-AA7E-20673CAB70C4}" type="VALUE">
                      <a:rPr lang="en-US" dirty="0">
                        <a:solidFill>
                          <a:schemeClr val="tx1"/>
                        </a:solidFill>
                      </a:rPr>
                      <a:pPr algn="ctr">
                        <a:defRPr sz="1400" b="1">
                          <a:solidFill>
                            <a:srgbClr val="094F92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solidFill>
                  <a:srgbClr val="92D050"/>
                </a:solidFill>
                <a:ln w="3175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400" b="1" i="0" u="none" strike="noStrike" kern="1200" baseline="0">
                      <a:solidFill>
                        <a:srgbClr val="094F9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717618078256437"/>
                      <c:h val="0.14644466299663009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2939-4BA0-B738-3DEF80006D75}"/>
                </c:ext>
              </c:extLst>
            </c:dLbl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</c:f>
              <c:numCache>
                <c:formatCode>_(* #,##0_);_(* \(#,##0\);_(* "-"??_);_(@_)</c:formatCode>
                <c:ptCount val="1"/>
                <c:pt idx="0">
                  <c:v>62627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Sheet1!$C$12</c15:f>
                <c15:dlblRangeCache>
                  <c:ptCount val="1"/>
                  <c:pt idx="0">
                    <c:v>22.05%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1-2939-4BA0-B738-3DEF80006D75}"/>
            </c:ext>
          </c:extLst>
        </c:ser>
        <c:ser>
          <c:idx val="0"/>
          <c:order val="1"/>
          <c:tx>
            <c:strRef>
              <c:f>Sheet1!$A$1</c:f>
              <c:strCache>
                <c:ptCount val="1"/>
                <c:pt idx="0">
                  <c:v>Goal</c:v>
                </c:pt>
              </c:strCache>
            </c:strRef>
          </c:tx>
          <c:spPr>
            <a:noFill/>
            <a:ln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25765549110082719"/>
                  <c:y val="-0.3352582946175559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59B8DD0-1B41-4DF7-A1D3-CE97E62203D8}" type="SERIESNAME">
                      <a:rPr lang="en-US" sz="1400" b="1"/>
                      <a:pPr>
                        <a:defRPr sz="1400" b="1"/>
                      </a:pPr>
                      <a:t>[SERIES NAME]</a:t>
                    </a:fld>
                    <a:r>
                      <a:rPr lang="en-US" sz="1400" b="1" baseline="0"/>
                      <a:t> </a:t>
                    </a:r>
                    <a:fld id="{9F049081-4D5D-4174-84B9-EA981AC4D114}" type="VALUE">
                      <a:rPr lang="en-US" sz="1400" b="1" baseline="0"/>
                      <a:pPr>
                        <a:defRPr sz="1400" b="1"/>
                      </a:pPr>
                      <a:t>[VALUE]</a:t>
                    </a:fld>
                    <a:endParaRPr lang="en-US" sz="1400" b="1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939-4BA0-B738-3DEF80006D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Sheet1!$B$1</c:f>
              <c:numCache>
                <c:formatCode>_(* #,##0_);_(* \(#,##0\);_(* "-"??_);_(@_)</c:formatCode>
                <c:ptCount val="1"/>
                <c:pt idx="0">
                  <c:v>284000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39-4BA0-B738-3DEF80006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0"/>
        <c:overlap val="100"/>
        <c:axId val="364506928"/>
        <c:axId val="364503184"/>
      </c:barChart>
      <c:catAx>
        <c:axId val="364506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64503184"/>
        <c:crossesAt val="1025000"/>
        <c:auto val="1"/>
        <c:lblAlgn val="ctr"/>
        <c:lblOffset val="100"/>
        <c:noMultiLvlLbl val="0"/>
      </c:catAx>
      <c:valAx>
        <c:axId val="364503184"/>
        <c:scaling>
          <c:orientation val="minMax"/>
          <c:max val="3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50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0.41488</cdr:x>
      <cdr:y>0.87647</cdr:y>
    </cdr:from>
    <cdr:to>
      <cdr:x>0.74308</cdr:x>
      <cdr:y>1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6E2FA442-0A49-A0B2-1121-14CD22FAD995}"/>
            </a:ext>
          </a:extLst>
        </cdr:cNvPr>
        <cdr:cNvSpPr/>
      </cdr:nvSpPr>
      <cdr:spPr>
        <a:xfrm xmlns:a="http://schemas.openxmlformats.org/drawingml/2006/main">
          <a:off x="1824676" y="4346319"/>
          <a:ext cx="1443434" cy="612578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E7E1B47-93C2-4497-8DA4-1729B33AD261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7E92EB2-DE01-4277-AAF4-A9DDDCDE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32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56% attributable to paid search (32%) and social(14.4%)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D207B0-5271-4B48-8F11-F6D90584FE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04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B80A47-614E-8E4F-B278-9D776ECA9E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88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8EC62B8E-E3C4-9849-BE7C-0CDD037777F8}" type="datetime1">
              <a:rPr lang="en-US" altLang="en-US" smtClean="0"/>
              <a:pPr>
                <a:defRPr/>
              </a:pPr>
              <a:t>8/2/2026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61B7DC-C7FD-7245-B9F1-3F191203262D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48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F3A0C7-589E-47ED-5297-2B125E7709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3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A57AB68-9FD7-4D99-82CB-13B1798B4F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834795"/>
            <a:ext cx="9144000" cy="862695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Flood Std" panose="03090602040405060206" pitchFamily="66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Short Section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2327BD-2725-0D2C-C1D6-8A1C316EA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1971122"/>
            <a:ext cx="9144000" cy="527304"/>
          </a:xfrm>
        </p:spPr>
        <p:txBody>
          <a:bodyPr>
            <a:noAutofit/>
          </a:bodyPr>
          <a:lstStyle>
            <a:lvl1pPr marL="0" indent="0" algn="ctr">
              <a:buNone/>
              <a:defRPr sz="4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5A1A731-039D-D67F-80DC-771F66E614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2543613"/>
            <a:ext cx="9144000" cy="527304"/>
          </a:xfrm>
        </p:spPr>
        <p:txBody>
          <a:bodyPr>
            <a:noAutofit/>
          </a:bodyPr>
          <a:lstStyle>
            <a:lvl1pPr marL="0" indent="0" algn="ctr">
              <a:buNone/>
              <a:defRPr sz="2800" b="0" i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Presenter Title</a:t>
            </a:r>
          </a:p>
        </p:txBody>
      </p:sp>
      <p:pic>
        <p:nvPicPr>
          <p:cNvPr id="4" name="Picture 3" descr="A person wearing a helmet and climbing on a rock&#10;&#10;Description automatically generated">
            <a:extLst>
              <a:ext uri="{FF2B5EF4-FFF2-40B4-BE49-F238E27FC236}">
                <a16:creationId xmlns:a16="http://schemas.microsoft.com/office/drawing/2014/main" id="{5647D483-0954-38FA-6453-98A1959FBC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2694"/>
            <a:ext cx="2496536" cy="1664208"/>
          </a:xfrm>
          <a:prstGeom prst="rect">
            <a:avLst/>
          </a:prstGeom>
        </p:spPr>
      </p:pic>
      <p:pic>
        <p:nvPicPr>
          <p:cNvPr id="9" name="Picture 8" descr="A group of people on bicycles&#10;&#10;Description automatically generated">
            <a:extLst>
              <a:ext uri="{FF2B5EF4-FFF2-40B4-BE49-F238E27FC236}">
                <a16:creationId xmlns:a16="http://schemas.microsoft.com/office/drawing/2014/main" id="{C8179E63-9487-94C0-5DFC-7EB05F30A6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056" y="3522694"/>
            <a:ext cx="2496312" cy="1664208"/>
          </a:xfrm>
          <a:prstGeom prst="rect">
            <a:avLst/>
          </a:prstGeom>
        </p:spPr>
      </p:pic>
      <p:pic>
        <p:nvPicPr>
          <p:cNvPr id="17" name="Picture 16" descr="Two women in hats smiling&#10;&#10;Description automatically generated with medium confidence">
            <a:extLst>
              <a:ext uri="{FF2B5EF4-FFF2-40B4-BE49-F238E27FC236}">
                <a16:creationId xmlns:a16="http://schemas.microsoft.com/office/drawing/2014/main" id="{1F059A1A-6884-6D96-E4BA-253B06A0C5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30" y="3522694"/>
            <a:ext cx="2495846" cy="1664208"/>
          </a:xfrm>
          <a:prstGeom prst="rect">
            <a:avLst/>
          </a:prstGeom>
        </p:spPr>
      </p:pic>
      <p:pic>
        <p:nvPicPr>
          <p:cNvPr id="14" name="Picture 13" descr="A child in a swimming pool wearing a scuba mask&#10;&#10;Description automatically generated">
            <a:extLst>
              <a:ext uri="{FF2B5EF4-FFF2-40B4-BE49-F238E27FC236}">
                <a16:creationId xmlns:a16="http://schemas.microsoft.com/office/drawing/2014/main" id="{E7F5F431-B34F-9E5E-E732-1C2371B0DE5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757" y="3522694"/>
            <a:ext cx="2112193" cy="1664208"/>
          </a:xfrm>
          <a:prstGeom prst="rect">
            <a:avLst/>
          </a:prstGeom>
        </p:spPr>
      </p:pic>
      <p:pic>
        <p:nvPicPr>
          <p:cNvPr id="28" name="Picture 27" descr="A child jumping on a surfboard&#10;&#10;Description automatically generated">
            <a:extLst>
              <a:ext uri="{FF2B5EF4-FFF2-40B4-BE49-F238E27FC236}">
                <a16:creationId xmlns:a16="http://schemas.microsoft.com/office/drawing/2014/main" id="{C073D072-8806-EC2D-BBEC-E43EB1518A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83"/>
          <a:stretch/>
        </p:blipFill>
        <p:spPr>
          <a:xfrm>
            <a:off x="10417853" y="3522694"/>
            <a:ext cx="1774148" cy="1664208"/>
          </a:xfrm>
          <a:prstGeom prst="rect">
            <a:avLst/>
          </a:prstGeom>
        </p:spPr>
      </p:pic>
      <p:pic>
        <p:nvPicPr>
          <p:cNvPr id="21" name="Picture 20" descr="A group of people sitting in a crowd&#10;&#10;Description automatically generated">
            <a:extLst>
              <a:ext uri="{FF2B5EF4-FFF2-40B4-BE49-F238E27FC236}">
                <a16:creationId xmlns:a16="http://schemas.microsoft.com/office/drawing/2014/main" id="{E20B9FFB-541D-9E08-E7F3-8B4DC26EDE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4"/>
          <a:stretch/>
        </p:blipFill>
        <p:spPr>
          <a:xfrm>
            <a:off x="8259304" y="3522694"/>
            <a:ext cx="2496937" cy="16642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A6D0FF-FBC7-9DB5-C743-6894FA89FA3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87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riding a bicycle on a dirt hill&#10;&#10;Description automatically generated">
            <a:extLst>
              <a:ext uri="{FF2B5EF4-FFF2-40B4-BE49-F238E27FC236}">
                <a16:creationId xmlns:a16="http://schemas.microsoft.com/office/drawing/2014/main" id="{60DF1600-F69B-6A34-A6A5-051B5193A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9" r="10590"/>
          <a:stretch/>
        </p:blipFill>
        <p:spPr>
          <a:xfrm>
            <a:off x="0" y="136752"/>
            <a:ext cx="6289040" cy="61452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97A4E5-AFA8-983C-6A19-F41FEB80FA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C632804-20F2-2BDC-2269-6667755235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9B77D85-2F74-9470-EE53-7F9DE4BE4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171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F543-4BDA-6B4D-5C5E-F7BD6FD38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43BD-4B5A-9E6E-3589-5B2D87FD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person in uniform standing in front of a mural&#10;&#10;Description automatically generated">
            <a:extLst>
              <a:ext uri="{FF2B5EF4-FFF2-40B4-BE49-F238E27FC236}">
                <a16:creationId xmlns:a16="http://schemas.microsoft.com/office/drawing/2014/main" id="{A8A1BE55-1009-BE6A-4556-BCCF7DA9DE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12"/>
          <a:stretch/>
        </p:blipFill>
        <p:spPr>
          <a:xfrm>
            <a:off x="-1" y="136416"/>
            <a:ext cx="6296297" cy="61452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D8251E-FAA5-C0E1-56C5-DE7C58F44C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F543-4BDA-6B4D-5C5E-F7BD6FD38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43BD-4B5A-9E6E-3589-5B2D87FD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marshmallows over a campfire&#10;&#10;Description automatically generated">
            <a:extLst>
              <a:ext uri="{FF2B5EF4-FFF2-40B4-BE49-F238E27FC236}">
                <a16:creationId xmlns:a16="http://schemas.microsoft.com/office/drawing/2014/main" id="{3756D158-B196-3BED-9D67-E86B5A2F42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6" r="11094"/>
          <a:stretch/>
        </p:blipFill>
        <p:spPr>
          <a:xfrm>
            <a:off x="0" y="136333"/>
            <a:ext cx="6291072" cy="61454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03E2B2-D4A7-3474-47DA-DD5DEC09F9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0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F543-4BDA-6B4D-5C5E-F7BD6FD38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43BD-4B5A-9E6E-3589-5B2D87FD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group of people hiking in the snow&#10;&#10;Description automatically generated">
            <a:extLst>
              <a:ext uri="{FF2B5EF4-FFF2-40B4-BE49-F238E27FC236}">
                <a16:creationId xmlns:a16="http://schemas.microsoft.com/office/drawing/2014/main" id="{88EECA1A-BBDC-659C-5099-6DED401C69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r="8096"/>
          <a:stretch/>
        </p:blipFill>
        <p:spPr>
          <a:xfrm>
            <a:off x="0" y="135955"/>
            <a:ext cx="6305909" cy="61460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B752DD-684A-E243-5B00-051F234F95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8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F543-4BDA-6B4D-5C5E-F7BD6FD38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43BD-4B5A-9E6E-3589-5B2D87FD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child holding sunglasses on her head&#10;&#10;Description automatically generated">
            <a:extLst>
              <a:ext uri="{FF2B5EF4-FFF2-40B4-BE49-F238E27FC236}">
                <a16:creationId xmlns:a16="http://schemas.microsoft.com/office/drawing/2014/main" id="{B7A4AE27-953A-D8C3-0C41-ADE1037385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r="18132"/>
          <a:stretch/>
        </p:blipFill>
        <p:spPr>
          <a:xfrm>
            <a:off x="0" y="136901"/>
            <a:ext cx="6289589" cy="61451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3E2CD0-8C20-42EC-EBA5-02F3E9D115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9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F543-4BDA-6B4D-5C5E-F7BD6FD38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43BD-4B5A-9E6E-3589-5B2D87FD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People in a canoe on a river&#10;&#10;Description automatically generated">
            <a:extLst>
              <a:ext uri="{FF2B5EF4-FFF2-40B4-BE49-F238E27FC236}">
                <a16:creationId xmlns:a16="http://schemas.microsoft.com/office/drawing/2014/main" id="{B88CD7B4-6682-4705-E140-31DFE7CE9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4" r="1405"/>
          <a:stretch/>
        </p:blipFill>
        <p:spPr>
          <a:xfrm>
            <a:off x="0" y="134336"/>
            <a:ext cx="6285183" cy="61474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126D02-2E2A-2E61-4401-C4D2804204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4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F543-4BDA-6B4D-5C5E-F7BD6FD38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43BD-4B5A-9E6E-3589-5B2D87FD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child scout holding a flag&#10;&#10;Description automatically generated">
            <a:extLst>
              <a:ext uri="{FF2B5EF4-FFF2-40B4-BE49-F238E27FC236}">
                <a16:creationId xmlns:a16="http://schemas.microsoft.com/office/drawing/2014/main" id="{4C3F268C-9AE5-749A-BD47-039CB8CCC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9" r="-1"/>
          <a:stretch/>
        </p:blipFill>
        <p:spPr>
          <a:xfrm>
            <a:off x="0" y="136080"/>
            <a:ext cx="6282762" cy="61488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799680-CD82-95F4-5F1E-E3E12C86B0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87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F543-4BDA-6B4D-5C5E-F7BD6FD38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7105" y="371932"/>
            <a:ext cx="5181600" cy="1122329"/>
          </a:xfrm>
        </p:spPr>
        <p:txBody>
          <a:bodyPr/>
          <a:lstStyle/>
          <a:p>
            <a:r>
              <a:rPr lang="en-US"/>
              <a:t>Short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743BD-4B5A-9E6E-3589-5B2D87FD2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7105" y="151339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person working on a machine&#10;&#10;Description automatically generated">
            <a:extLst>
              <a:ext uri="{FF2B5EF4-FFF2-40B4-BE49-F238E27FC236}">
                <a16:creationId xmlns:a16="http://schemas.microsoft.com/office/drawing/2014/main" id="{DE42B137-A736-0DF5-1F6F-8897EED8D0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7065"/>
          <a:stretch/>
        </p:blipFill>
        <p:spPr>
          <a:xfrm>
            <a:off x="-1" y="135879"/>
            <a:ext cx="6277965" cy="61462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DFF918-448A-26F3-7418-75BAD87012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92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205D6D-DCAF-CE22-CE5F-1A52FA43A7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C7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F3771-F0EE-DF25-1E03-6F2063AB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5DDFC-0CF7-E73A-3414-CFBB39391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131" y="1584432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2C7C77-DB43-AC61-FAC8-151FB7A304A9}"/>
              </a:ext>
            </a:extLst>
          </p:cNvPr>
          <p:cNvSpPr/>
          <p:nvPr userDrawn="1"/>
        </p:nvSpPr>
        <p:spPr>
          <a:xfrm>
            <a:off x="-2" y="6281528"/>
            <a:ext cx="12192002" cy="87741"/>
          </a:xfrm>
          <a:prstGeom prst="rect">
            <a:avLst/>
          </a:prstGeom>
          <a:solidFill>
            <a:srgbClr val="C2B5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een and white logo&#10;&#10;Description automatically generated">
            <a:extLst>
              <a:ext uri="{FF2B5EF4-FFF2-40B4-BE49-F238E27FC236}">
                <a16:creationId xmlns:a16="http://schemas.microsoft.com/office/drawing/2014/main" id="{35A72DD0-DA6C-9B4B-E088-53DFE6F15F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599" y="5789072"/>
            <a:ext cx="3233057" cy="972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0F9BD6-70F2-2AA4-FDFD-2CC11DDA5C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D1A88-16C3-63D2-60AB-F22753A5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C4EC6F-DC29-9E95-0B55-62B51785AB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9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61D08B-692E-1AB2-3081-92C4C47523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3387" y="1361662"/>
            <a:ext cx="11310938" cy="3448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488B63-8838-6574-6E7E-EDE4DF2A38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387" y="487500"/>
            <a:ext cx="11325226" cy="801405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latin typeface="Flood Std" panose="03090602040405060206" pitchFamily="66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Short Title</a:t>
            </a:r>
          </a:p>
        </p:txBody>
      </p:sp>
      <p:pic>
        <p:nvPicPr>
          <p:cNvPr id="2" name="Picture 1" descr="A person wearing a helmet and climbing on a rock&#10;&#10;Description automatically generated">
            <a:extLst>
              <a:ext uri="{FF2B5EF4-FFF2-40B4-BE49-F238E27FC236}">
                <a16:creationId xmlns:a16="http://schemas.microsoft.com/office/drawing/2014/main" id="{33C98841-F221-47B6-99F7-5AB06E861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8466"/>
            <a:ext cx="2496536" cy="1664208"/>
          </a:xfrm>
          <a:prstGeom prst="rect">
            <a:avLst/>
          </a:prstGeom>
        </p:spPr>
      </p:pic>
      <p:pic>
        <p:nvPicPr>
          <p:cNvPr id="3" name="Picture 2" descr="A group of people on bicycles&#10;&#10;Description automatically generated">
            <a:extLst>
              <a:ext uri="{FF2B5EF4-FFF2-40B4-BE49-F238E27FC236}">
                <a16:creationId xmlns:a16="http://schemas.microsoft.com/office/drawing/2014/main" id="{771A9303-983A-F8FF-65B3-59DA638FCA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056" y="5068466"/>
            <a:ext cx="2496312" cy="1664208"/>
          </a:xfrm>
          <a:prstGeom prst="rect">
            <a:avLst/>
          </a:prstGeom>
        </p:spPr>
      </p:pic>
      <p:pic>
        <p:nvPicPr>
          <p:cNvPr id="4" name="Picture 3" descr="Two women in hats smiling&#10;&#10;Description automatically generated with medium confidence">
            <a:extLst>
              <a:ext uri="{FF2B5EF4-FFF2-40B4-BE49-F238E27FC236}">
                <a16:creationId xmlns:a16="http://schemas.microsoft.com/office/drawing/2014/main" id="{33FC6517-E37E-07C8-0988-DD9F88D166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030" y="5068466"/>
            <a:ext cx="2495846" cy="1664208"/>
          </a:xfrm>
          <a:prstGeom prst="rect">
            <a:avLst/>
          </a:prstGeom>
        </p:spPr>
      </p:pic>
      <p:pic>
        <p:nvPicPr>
          <p:cNvPr id="5" name="Picture 4" descr="A child in a swimming pool wearing a scuba mask&#10;&#10;Description automatically generated">
            <a:extLst>
              <a:ext uri="{FF2B5EF4-FFF2-40B4-BE49-F238E27FC236}">
                <a16:creationId xmlns:a16="http://schemas.microsoft.com/office/drawing/2014/main" id="{D58D8A80-4D7F-DC43-4A80-B66CED21067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757" y="5068466"/>
            <a:ext cx="2112193" cy="1664208"/>
          </a:xfrm>
          <a:prstGeom prst="rect">
            <a:avLst/>
          </a:prstGeom>
        </p:spPr>
      </p:pic>
      <p:pic>
        <p:nvPicPr>
          <p:cNvPr id="6" name="Picture 5" descr="A child jumping on a surfboard&#10;&#10;Description automatically generated">
            <a:extLst>
              <a:ext uri="{FF2B5EF4-FFF2-40B4-BE49-F238E27FC236}">
                <a16:creationId xmlns:a16="http://schemas.microsoft.com/office/drawing/2014/main" id="{64822909-4603-AABA-F29D-12B334B40B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83"/>
          <a:stretch/>
        </p:blipFill>
        <p:spPr>
          <a:xfrm>
            <a:off x="10417853" y="5068466"/>
            <a:ext cx="1774148" cy="1664208"/>
          </a:xfrm>
          <a:prstGeom prst="rect">
            <a:avLst/>
          </a:prstGeom>
        </p:spPr>
      </p:pic>
      <p:pic>
        <p:nvPicPr>
          <p:cNvPr id="7" name="Picture 6" descr="A group of people sitting in a crowd&#10;&#10;Description automatically generated">
            <a:extLst>
              <a:ext uri="{FF2B5EF4-FFF2-40B4-BE49-F238E27FC236}">
                <a16:creationId xmlns:a16="http://schemas.microsoft.com/office/drawing/2014/main" id="{FC0C9338-08BA-BB2A-6F8C-8C4B9414FD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4"/>
          <a:stretch/>
        </p:blipFill>
        <p:spPr>
          <a:xfrm>
            <a:off x="8259304" y="5068466"/>
            <a:ext cx="2496937" cy="166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15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BEC31-B5B0-F9C3-9CC9-7771DF507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ECB64-3F70-37C4-F631-10C1684BB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98016-DCEC-1E9F-3520-C81267145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59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63CA9-E66B-3278-8CD7-3D7552BE0E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CE3293-66A2-402D-27B7-40361025A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59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E0A14F-DF49-091D-78B9-7A4F31A4A2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3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4D384-F6FB-DA3E-59A9-B2F5B7BB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276" y="2126972"/>
            <a:ext cx="3932237" cy="2007701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10556-6506-4EAD-38EE-D7E71FAA4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6776"/>
            <a:ext cx="6172200" cy="52448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D1087A-0D4A-A60F-DA71-4CB258EDE1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8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7B86BF-C0B7-852E-2F43-78C2287D1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50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174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381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381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5E9E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A206D-AFED-5FB7-22CC-2F09F17CF9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3" y="6408758"/>
            <a:ext cx="541742" cy="3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44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58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1287771" y="2099039"/>
            <a:ext cx="9622796" cy="2076222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4800" baseline="0">
                <a:solidFill>
                  <a:srgbClr val="005AA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6AF5F22-9ABB-4240-9664-2E3629B322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24DF9-8920-CD45-A536-B9D226C694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9141EA51-96C3-5542-BABD-DB8E3B1804C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622800" y="65087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23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24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ue border&#10;&#10;AI-generated content may be incorrect.">
            <a:extLst>
              <a:ext uri="{FF2B5EF4-FFF2-40B4-BE49-F238E27FC236}">
                <a16:creationId xmlns:a16="http://schemas.microsoft.com/office/drawing/2014/main" id="{291656DC-462D-DAD7-1D4E-7F61F8CEC0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" y="0"/>
            <a:ext cx="12188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48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4D384-F6FB-DA3E-59A9-B2F5B7BB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10556-6506-4EAD-38EE-D7E71FAA4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0412D-139D-3BC5-44EF-2122C3C51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160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93C5D7-A91D-A433-F5F5-1CC4F985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3" name="Picture 12" descr="A green background with lines&#10;&#10;Description automatically generated">
            <a:extLst>
              <a:ext uri="{FF2B5EF4-FFF2-40B4-BE49-F238E27FC236}">
                <a16:creationId xmlns:a16="http://schemas.microsoft.com/office/drawing/2014/main" id="{EFC2E028-30DE-0080-52F0-088D253CA9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34"/>
          <a:stretch/>
        </p:blipFill>
        <p:spPr>
          <a:xfrm>
            <a:off x="0" y="6339092"/>
            <a:ext cx="12192000" cy="51890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A91A6-CADF-751A-04F8-5A5AB425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7163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07B3D5-B554-11A5-8A64-622E2363C3C6}"/>
              </a:ext>
            </a:extLst>
          </p:cNvPr>
          <p:cNvSpPr/>
          <p:nvPr userDrawn="1"/>
        </p:nvSpPr>
        <p:spPr>
          <a:xfrm>
            <a:off x="-2" y="6281528"/>
            <a:ext cx="12192002" cy="87741"/>
          </a:xfrm>
          <a:prstGeom prst="rect">
            <a:avLst/>
          </a:prstGeom>
          <a:solidFill>
            <a:srgbClr val="C2B5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een background with lines&#10;&#10;Description automatically generated">
            <a:extLst>
              <a:ext uri="{FF2B5EF4-FFF2-40B4-BE49-F238E27FC236}">
                <a16:creationId xmlns:a16="http://schemas.microsoft.com/office/drawing/2014/main" id="{4812C7E2-708D-EC40-5630-FE8042375C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63"/>
          <a:stretch/>
        </p:blipFill>
        <p:spPr>
          <a:xfrm>
            <a:off x="0" y="0"/>
            <a:ext cx="12192000" cy="136525"/>
          </a:xfrm>
          <a:prstGeom prst="rect">
            <a:avLst/>
          </a:prstGeom>
        </p:spPr>
      </p:pic>
      <p:pic>
        <p:nvPicPr>
          <p:cNvPr id="8" name="Picture 7" descr="A green and white logo&#10;&#10;Description automatically generated">
            <a:extLst>
              <a:ext uri="{FF2B5EF4-FFF2-40B4-BE49-F238E27FC236}">
                <a16:creationId xmlns:a16="http://schemas.microsoft.com/office/drawing/2014/main" id="{5D81C5DC-2D0A-60B6-BBE0-DF6F0D54C86C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599" y="5789072"/>
            <a:ext cx="3233057" cy="97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6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63" r:id="rId4"/>
    <p:sldLayoutId id="2147483682" r:id="rId5"/>
    <p:sldLayoutId id="2147483683" r:id="rId6"/>
    <p:sldLayoutId id="2147483684" r:id="rId7"/>
    <p:sldLayoutId id="2147483691" r:id="rId8"/>
    <p:sldLayoutId id="2147483707" r:id="rId9"/>
    <p:sldLayoutId id="2147483685" r:id="rId10"/>
    <p:sldLayoutId id="2147483664" r:id="rId11"/>
    <p:sldLayoutId id="2147483662" r:id="rId12"/>
    <p:sldLayoutId id="2147483655" r:id="rId13"/>
    <p:sldLayoutId id="2147483653" r:id="rId14"/>
    <p:sldLayoutId id="2147483656" r:id="rId15"/>
    <p:sldLayoutId id="2147483710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u="none" kern="1200">
          <a:solidFill>
            <a:srgbClr val="6C724E"/>
          </a:solidFill>
          <a:latin typeface="Flood Std" panose="03090602040405060206" pitchFamily="66" charset="0"/>
          <a:ea typeface="Ebrima" panose="02000000000000000000" pitchFamily="2" charset="0"/>
          <a:cs typeface="Ebrima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C724E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C724E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C724E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C724E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C724E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microsoft.com/office/2007/relationships/hdphoto" Target="../media/hdphoto1.wdp"/><Relationship Id="rId21" Type="http://schemas.openxmlformats.org/officeDocument/2006/relationships/image" Target="../media/image41.pn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jpeg"/><Relationship Id="rId2" Type="http://schemas.openxmlformats.org/officeDocument/2006/relationships/image" Target="../media/image23.png"/><Relationship Id="rId16" Type="http://schemas.openxmlformats.org/officeDocument/2006/relationships/image" Target="../media/image36.jpeg"/><Relationship Id="rId20" Type="http://schemas.openxmlformats.org/officeDocument/2006/relationships/image" Target="../media/image40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24" Type="http://schemas.openxmlformats.org/officeDocument/2006/relationships/image" Target="../media/image44.png"/><Relationship Id="rId32" Type="http://schemas.openxmlformats.org/officeDocument/2006/relationships/image" Target="../media/image52.jpeg"/><Relationship Id="rId5" Type="http://schemas.openxmlformats.org/officeDocument/2006/relationships/image" Target="../media/image25.png"/><Relationship Id="rId15" Type="http://schemas.openxmlformats.org/officeDocument/2006/relationships/image" Target="../media/image35.jpe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tif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99.tiff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microsoft.com/office/2007/relationships/hdphoto" Target="../media/hdphoto2.wdp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9.png"/><Relationship Id="rId5" Type="http://schemas.openxmlformats.org/officeDocument/2006/relationships/image" Target="../media/image118.jpeg"/><Relationship Id="rId4" Type="http://schemas.openxmlformats.org/officeDocument/2006/relationships/image" Target="../media/image10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7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909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1327D48-2BED-DFA2-ED53-2823C6F96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628" y="408031"/>
            <a:ext cx="11930743" cy="151790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/>
              <a:t>Welcome to the </a:t>
            </a:r>
          </a:p>
          <a:p>
            <a:r>
              <a:rPr lang="en-US" sz="4800">
                <a:latin typeface="Flood Std"/>
              </a:rPr>
              <a:t>National Fall Scouts BSA kickoff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6B4F4-CAA7-1193-6392-ECBB69BEDC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Ken Gordon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510CA-55CF-4B40-956C-0D4A1DACCC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Chair, National Membership Engagement Committee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49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8C8DF-556F-BF9D-1939-DF629F17A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4E36BC-46D9-AA2D-E41F-621AB2C96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Tonight’s topics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D9BA7E46-5E97-168B-108C-18C5CFADB327}"/>
              </a:ext>
            </a:extLst>
          </p:cNvPr>
          <p:cNvSpPr txBox="1">
            <a:spLocks/>
          </p:cNvSpPr>
          <p:nvPr/>
        </p:nvSpPr>
        <p:spPr>
          <a:xfrm>
            <a:off x="841131" y="1576730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+mn-lt"/>
                <a:cs typeface="+mn-lt"/>
              </a:rPr>
              <a:t>A Message from our National Chair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+mn-lt"/>
                <a:cs typeface="+mn-lt"/>
              </a:rPr>
              <a:t>A Message from our Chief Scout Executive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+mn-lt"/>
                <a:cs typeface="+mn-lt"/>
              </a:rPr>
              <a:t>Scouting America Brand</a:t>
            </a:r>
            <a:endParaRPr lang="en-US" dirty="0">
              <a:ea typeface="+mn-lt"/>
              <a:cs typeface="Calibri" panose="020F0502020204030204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+mn-lt"/>
                <a:cs typeface="Calibri" panose="020F0502020204030204"/>
              </a:rPr>
              <a:t>Best Practices and Recruiting Tips 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+mn-lt"/>
                <a:cs typeface="+mn-lt"/>
              </a:rPr>
              <a:t>Following Your Council’s Membership Plan</a:t>
            </a:r>
            <a:endParaRPr lang="en-US" dirty="0">
              <a:cs typeface="Calibri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+mn-lt"/>
                <a:cs typeface="+mn-lt"/>
              </a:rPr>
              <a:t>A Message from our National Commissioner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81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21440-5884-89AB-D7C8-DF62868F2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7932" y="380902"/>
            <a:ext cx="5420412" cy="1080254"/>
          </a:xfrm>
          <a:solidFill>
            <a:srgbClr val="FCD616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>
                <a:latin typeface="Flood Std" panose="03090602040405060206" charset="0"/>
                <a:ea typeface="+mn-ea"/>
                <a:cs typeface="Gill Sans"/>
              </a:rPr>
              <a:t>Are you recording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87C7B-1A88-4461-EA96-2B212D227F1F}"/>
              </a:ext>
            </a:extLst>
          </p:cNvPr>
          <p:cNvSpPr txBox="1">
            <a:spLocks/>
          </p:cNvSpPr>
          <p:nvPr/>
        </p:nvSpPr>
        <p:spPr>
          <a:xfrm>
            <a:off x="6517932" y="1977621"/>
            <a:ext cx="5420412" cy="34022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b="1">
                <a:cs typeface="Gill Sans"/>
              </a:rPr>
              <a:t>Yes!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>
                <a:cs typeface="Gill Sans"/>
              </a:rPr>
              <a:t>www.scouting.org/recruitment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F13528E-A39C-4F40-BD7F-02C860350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3997" y="3467313"/>
            <a:ext cx="1928282" cy="19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718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5658946-CBA3-8A73-23F5-AB8930E54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6865" y="805357"/>
            <a:ext cx="9598269" cy="862695"/>
          </a:xfrm>
        </p:spPr>
        <p:txBody>
          <a:bodyPr/>
          <a:lstStyle/>
          <a:p>
            <a:r>
              <a:rPr lang="en-US"/>
              <a:t>Safety moment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77412-5D5D-7355-A6D3-0032FE5AB2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842180"/>
            <a:ext cx="9144000" cy="52730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latin typeface="Franklin Gothic Book"/>
              </a:rPr>
              <a:t>Ben Buckelew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94FD2A5-6B30-E9E8-353E-3B7E8BF4C2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791263"/>
            <a:ext cx="9144000" cy="52730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latin typeface="Franklin Gothic Book"/>
              </a:rPr>
              <a:t>VP, Membership Engagement</a:t>
            </a:r>
          </a:p>
        </p:txBody>
      </p:sp>
    </p:spTree>
    <p:extLst>
      <p:ext uri="{BB962C8B-B14F-4D97-AF65-F5344CB8AC3E}">
        <p14:creationId xmlns:p14="http://schemas.microsoft.com/office/powerpoint/2010/main" val="2439759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" y="2743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/>
            </a:pPr>
            <a:r>
              <a:rPr dirty="0"/>
              <a:t>SAFETY MOMENT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/>
            </a:pPr>
            <a:r>
              <a:t>Take Care of Yourself First — So We Can Serve Others Well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201168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rPr dirty="0"/>
              <a:t>Sleep</a:t>
            </a:r>
          </a:p>
          <a:p>
            <a:pPr algn="ctr">
              <a:defRPr sz="1300"/>
            </a:pPr>
            <a:r>
              <a:rPr dirty="0"/>
              <a:t>Aim for 7–8 hours</a:t>
            </a:r>
            <a:br>
              <a:rPr dirty="0"/>
            </a:br>
            <a:r>
              <a:rPr dirty="0"/>
              <a:t>Fatigue affects judgment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88920" y="1463040"/>
            <a:ext cx="201168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Hydrate</a:t>
            </a:r>
          </a:p>
          <a:p>
            <a:pPr algn="ctr">
              <a:defRPr sz="1300"/>
            </a:pPr>
            <a:r>
              <a:t>Drink water throughout the 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44440" y="1463040"/>
            <a:ext cx="201168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Fuel</a:t>
            </a:r>
          </a:p>
          <a:p>
            <a:pPr algn="ctr">
              <a:defRPr sz="1300"/>
            </a:pPr>
            <a:r>
              <a:t>Eat regular meals</a:t>
            </a:r>
            <a:br/>
            <a:r>
              <a:t>Healthy snacks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99960" y="1463040"/>
            <a:ext cx="201168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Drive Safely</a:t>
            </a:r>
          </a:p>
          <a:p>
            <a:pPr algn="ctr">
              <a:defRPr sz="1300"/>
            </a:pPr>
            <a:r>
              <a:t>No texting</a:t>
            </a:r>
            <a:br/>
            <a:r>
              <a:t>Allow extra time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31680" y="1463040"/>
            <a:ext cx="201168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Weather</a:t>
            </a:r>
          </a:p>
          <a:p>
            <a:pPr algn="ctr">
              <a:defRPr sz="1300"/>
            </a:pPr>
            <a:r>
              <a:t>Dress for conditions</a:t>
            </a:r>
            <a:br/>
            <a:r>
              <a:t>Use sunscreen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83080" y="3429000"/>
            <a:ext cx="201168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Teamwork</a:t>
            </a:r>
          </a:p>
          <a:p>
            <a:pPr algn="ctr">
              <a:defRPr sz="1300"/>
            </a:pPr>
            <a:r>
              <a:t>Check in with teammates</a:t>
            </a:r>
            <a:br/>
            <a:r>
              <a:t>Ask for help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59470" y="3429000"/>
            <a:ext cx="2011680" cy="1371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Breaks</a:t>
            </a:r>
          </a:p>
          <a:p>
            <a:pPr algn="ctr">
              <a:defRPr sz="1300"/>
            </a:pPr>
            <a:r>
              <a:t>Take short breaks</a:t>
            </a:r>
            <a:br>
              <a:rPr/>
            </a:br>
            <a:r>
              <a:t>Know your limits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1308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/>
            </a:pPr>
            <a:r>
              <a:rPr dirty="0"/>
              <a:t>“Our most important asset isn't our marketing, our flyers, or our events.</a:t>
            </a:r>
            <a:br>
              <a:rPr dirty="0"/>
            </a:br>
            <a:r>
              <a:rPr dirty="0"/>
              <a:t>It's our people. Let's make sure every volunteer and professional gets home safely each day.”</a:t>
            </a:r>
          </a:p>
        </p:txBody>
      </p:sp>
      <p:pic>
        <p:nvPicPr>
          <p:cNvPr id="15" name="Picture 14" descr="A collage of people in a building">
            <a:extLst>
              <a:ext uri="{FF2B5EF4-FFF2-40B4-BE49-F238E27FC236}">
                <a16:creationId xmlns:a16="http://schemas.microsoft.com/office/drawing/2014/main" id="{5C875823-FAB5-4281-2A51-CB815B971C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240" y="2895601"/>
            <a:ext cx="2255519" cy="22555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7665D-28A3-FDC0-5040-A9BA13683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BF1AC2-B36A-EEF9-24CE-069E87D07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2227154"/>
            <a:ext cx="9144000" cy="527304"/>
          </a:xfrm>
        </p:spPr>
        <p:txBody>
          <a:bodyPr/>
          <a:lstStyle/>
          <a:p>
            <a:r>
              <a:rPr lang="en-US"/>
              <a:t>Ken Gordon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69F595-D610-CA44-ACD7-61108AF42B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901696"/>
            <a:ext cx="9144000" cy="527304"/>
          </a:xfrm>
        </p:spPr>
        <p:txBody>
          <a:bodyPr/>
          <a:lstStyle/>
          <a:p>
            <a:r>
              <a:rPr lang="en-US"/>
              <a:t>Chair, National Membership Engagement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2D15B-D54E-D218-432B-AB394AD31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6223"/>
            <a:ext cx="9144000" cy="1371449"/>
          </a:xfrm>
        </p:spPr>
        <p:txBody>
          <a:bodyPr/>
          <a:lstStyle/>
          <a:p>
            <a:pPr>
              <a:lnSpc>
                <a:spcPts val="5200"/>
              </a:lnSpc>
              <a:spcBef>
                <a:spcPts val="0"/>
              </a:spcBef>
            </a:pPr>
            <a:r>
              <a:rPr lang="en-US" sz="4400" dirty="0"/>
              <a:t>Our collective objective</a:t>
            </a:r>
          </a:p>
          <a:p>
            <a:pPr>
              <a:lnSpc>
                <a:spcPts val="5200"/>
              </a:lnSpc>
              <a:spcBef>
                <a:spcPts val="0"/>
              </a:spcBef>
            </a:pPr>
            <a:r>
              <a:rPr lang="en-US" sz="2400" dirty="0"/>
              <a:t>228 Councils, 35,439 units, One Brand, One Movement!</a:t>
            </a:r>
          </a:p>
        </p:txBody>
      </p:sp>
    </p:spTree>
    <p:extLst>
      <p:ext uri="{BB962C8B-B14F-4D97-AF65-F5344CB8AC3E}">
        <p14:creationId xmlns:p14="http://schemas.microsoft.com/office/powerpoint/2010/main" val="289947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EBD00-8571-9BD9-2CAC-0137D01140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13038"/>
            <a:ext cx="6396038" cy="2374900"/>
          </a:xfrm>
        </p:spPr>
        <p:txBody>
          <a:bodyPr wrap="square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>
                <a:solidFill>
                  <a:srgbClr val="136AA5"/>
                </a:solidFill>
                <a:latin typeface="Franklin Gothic Book" panose="020B0503020102020204" pitchFamily="34" charset="0"/>
                <a:cs typeface="Gill Sans"/>
              </a:rPr>
              <a:t>Scouting America </a:t>
            </a:r>
            <a:br>
              <a:rPr lang="en-US" sz="4400" b="1">
                <a:solidFill>
                  <a:srgbClr val="136AA5"/>
                </a:solidFill>
                <a:latin typeface="Franklin Gothic Book" panose="020B0503020102020204" pitchFamily="34" charset="0"/>
                <a:cs typeface="Gill Sans" panose="020B0502020104020203" pitchFamily="34" charset="-79"/>
              </a:rPr>
            </a:br>
            <a:r>
              <a:rPr lang="en-US" sz="2400" b="1">
                <a:solidFill>
                  <a:srgbClr val="136AA5"/>
                </a:solidFill>
                <a:latin typeface="Franklin Gothic Book" panose="020B0503020102020204" pitchFamily="34" charset="0"/>
                <a:cs typeface="Gill Sans" panose="020B0502020104020203" pitchFamily="34" charset="-79"/>
              </a:rPr>
              <a:t>Our Collective New Youth Objective</a:t>
            </a:r>
            <a:br>
              <a:rPr lang="en-US" sz="4400">
                <a:solidFill>
                  <a:srgbClr val="136AA5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</a:br>
            <a:r>
              <a:rPr lang="en-US" sz="8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cs typeface="Gill Sans"/>
              </a:rPr>
              <a:t>284,000</a:t>
            </a:r>
            <a:endParaRPr lang="en-US" sz="66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cs typeface="Gill San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F77143E-103D-34FB-D009-52DE00986A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4080303"/>
              </p:ext>
            </p:extLst>
          </p:nvPr>
        </p:nvGraphicFramePr>
        <p:xfrm>
          <a:off x="6829297" y="544336"/>
          <a:ext cx="4398079" cy="4958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ECC9A4A-7D70-5F77-DF56-A0954277B77E}"/>
              </a:ext>
            </a:extLst>
          </p:cNvPr>
          <p:cNvSpPr txBox="1"/>
          <p:nvPr/>
        </p:nvSpPr>
        <p:spPr>
          <a:xfrm>
            <a:off x="5639375" y="1017111"/>
            <a:ext cx="2379844" cy="276999"/>
          </a:xfrm>
          <a:prstGeom prst="rect">
            <a:avLst/>
          </a:prstGeom>
          <a:solidFill>
            <a:srgbClr val="FCD61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094F92"/>
                </a:solidFill>
                <a:latin typeface="Franklin Gothic Book" panose="020B0503020102020204" pitchFamily="34" charset="0"/>
              </a:rPr>
              <a:t>260,723 New Youth in 2025</a:t>
            </a:r>
          </a:p>
        </p:txBody>
      </p:sp>
      <p:pic>
        <p:nvPicPr>
          <p:cNvPr id="7" name="Picture 6" descr="A blue and white eagle with a shield and stars&#10;&#10;Description automatically generated">
            <a:extLst>
              <a:ext uri="{FF2B5EF4-FFF2-40B4-BE49-F238E27FC236}">
                <a16:creationId xmlns:a16="http://schemas.microsoft.com/office/drawing/2014/main" id="{B93BE7C7-369A-7259-813C-A82F4376EC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629" y="378478"/>
            <a:ext cx="1779022" cy="2009909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A9995DBC-7FEB-C5D2-D214-BF56DCC00DDA}"/>
              </a:ext>
            </a:extLst>
          </p:cNvPr>
          <p:cNvSpPr txBox="1">
            <a:spLocks/>
          </p:cNvSpPr>
          <p:nvPr/>
        </p:nvSpPr>
        <p:spPr>
          <a:xfrm>
            <a:off x="2533882" y="5151501"/>
            <a:ext cx="2331966" cy="41478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u="none" kern="1200">
                <a:solidFill>
                  <a:srgbClr val="094F92"/>
                </a:solidFill>
                <a:latin typeface="Flood Std" panose="03090602040405060206" pitchFamily="66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pPr algn="ctr"/>
            <a:r>
              <a:rPr lang="en-US" sz="2400" b="1" dirty="0">
                <a:solidFill>
                  <a:srgbClr val="136AA5"/>
                </a:solidFill>
                <a:latin typeface="Franklin Gothic Book" panose="020B0503020102020204" pitchFamily="34" charset="0"/>
                <a:cs typeface="Gill Sans"/>
              </a:rPr>
              <a:t>221,373 To 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986915-B5B7-0874-84E8-6AC6552691D0}"/>
              </a:ext>
            </a:extLst>
          </p:cNvPr>
          <p:cNvSpPr txBox="1"/>
          <p:nvPr/>
        </p:nvSpPr>
        <p:spPr>
          <a:xfrm>
            <a:off x="1494468" y="6459357"/>
            <a:ext cx="552715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Updated </a:t>
            </a:r>
            <a:r>
              <a:rPr lang="en-US" sz="1400" dirty="0">
                <a:solidFill>
                  <a:schemeClr val="bg1"/>
                </a:solidFill>
                <a:latin typeface="Calibri" panose="020F0502020204030204"/>
              </a:rPr>
              <a:t>July 22, 2026– Council Membership Tools</a:t>
            </a:r>
            <a:endParaRPr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B0D6E29-CADF-5870-F918-2948B4440713}"/>
              </a:ext>
            </a:extLst>
          </p:cNvPr>
          <p:cNvSpPr txBox="1">
            <a:spLocks/>
          </p:cNvSpPr>
          <p:nvPr/>
        </p:nvSpPr>
        <p:spPr>
          <a:xfrm>
            <a:off x="647227" y="5772456"/>
            <a:ext cx="6105276" cy="3546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u="none" kern="1200">
                <a:solidFill>
                  <a:srgbClr val="094F92"/>
                </a:solidFill>
                <a:latin typeface="Flood Std" panose="03090602040405060206" pitchFamily="66" charset="0"/>
                <a:ea typeface="Ebrima" panose="02000000000000000000" pitchFamily="2" charset="0"/>
                <a:cs typeface="Ebrima" panose="02000000000000000000" pitchFamily="2" charset="0"/>
              </a:defRPr>
            </a:lvl1pPr>
          </a:lstStyle>
          <a:p>
            <a:pPr algn="ctr"/>
            <a:r>
              <a:rPr lang="en-US" sz="1600" b="1">
                <a:solidFill>
                  <a:srgbClr val="002060"/>
                </a:solidFill>
                <a:latin typeface="Franklin Gothic Book" panose="020B0503020102020204" pitchFamily="34" charset="0"/>
                <a:cs typeface="Gill Sans"/>
              </a:rPr>
              <a:t>Councils submitted new youth forecast for 2026 totaling – 287,284</a:t>
            </a:r>
          </a:p>
        </p:txBody>
      </p:sp>
    </p:spTree>
    <p:extLst>
      <p:ext uri="{BB962C8B-B14F-4D97-AF65-F5344CB8AC3E}">
        <p14:creationId xmlns:p14="http://schemas.microsoft.com/office/powerpoint/2010/main" val="163047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B5F4C-E36F-AFC3-0703-B74A9A8CF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730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BCDA-9C22-3456-8CCA-D18EC8CE0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B83B0DE-B3DA-49C6-EFCE-B74A7BF30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345" y="482085"/>
            <a:ext cx="10289309" cy="862695"/>
          </a:xfrm>
        </p:spPr>
        <p:txBody>
          <a:bodyPr/>
          <a:lstStyle/>
          <a:p>
            <a:r>
              <a:rPr lang="en-US" dirty="0"/>
              <a:t>A message from the Chair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8D153-DADE-8287-7500-1B6E381ADA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2100798"/>
            <a:ext cx="9144000" cy="527304"/>
          </a:xfrm>
        </p:spPr>
        <p:txBody>
          <a:bodyPr/>
          <a:lstStyle/>
          <a:p>
            <a:r>
              <a:rPr lang="en-US" dirty="0"/>
              <a:t>Ricky Mason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80080-23B0-3993-D28D-B41ADD8B6B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807265"/>
            <a:ext cx="9144000" cy="52730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National Chair, Scouting America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20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E97E6-8138-4B17-26B3-4E50694B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8BF6E6B-03C1-9A13-5219-5735777258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6865" y="352775"/>
            <a:ext cx="9598269" cy="862695"/>
          </a:xfrm>
        </p:spPr>
        <p:txBody>
          <a:bodyPr/>
          <a:lstStyle/>
          <a:p>
            <a:r>
              <a:rPr lang="en-US"/>
              <a:t>A message from the chief scout executive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BD6F8D-D75A-C9FA-4BE3-FE06FCF366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2100798"/>
            <a:ext cx="9144000" cy="527304"/>
          </a:xfrm>
        </p:spPr>
        <p:txBody>
          <a:bodyPr/>
          <a:lstStyle/>
          <a:p>
            <a:r>
              <a:rPr lang="en-US"/>
              <a:t>Roger Krone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5CB2D-6524-C09D-8006-9D9817DBCE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807265"/>
            <a:ext cx="9144000" cy="52730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/>
              <a:t>CSE, President and CEO, Scouting America</a:t>
            </a:r>
          </a:p>
          <a:p>
            <a:pPr>
              <a:spcBef>
                <a:spcPts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23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2137-38F0-8CFA-0EB4-85075F7CE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A5344A-3910-D53D-FFFD-4F405286D5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746813"/>
            <a:ext cx="9144000" cy="527304"/>
          </a:xfrm>
        </p:spPr>
        <p:txBody>
          <a:bodyPr/>
          <a:lstStyle/>
          <a:p>
            <a:r>
              <a:rPr lang="en-US"/>
              <a:t>SVP and Chief Marketing Officer, Scouting America</a:t>
            </a:r>
          </a:p>
        </p:txBody>
      </p:sp>
      <p:sp>
        <p:nvSpPr>
          <p:cNvPr id="4" name="Subtitle 5">
            <a:extLst>
              <a:ext uri="{FF2B5EF4-FFF2-40B4-BE49-F238E27FC236}">
                <a16:creationId xmlns:a16="http://schemas.microsoft.com/office/drawing/2014/main" id="{A69AFD09-4F80-641A-69A0-AACDE3758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6650" y="860722"/>
            <a:ext cx="9918700" cy="862013"/>
          </a:xfrm>
        </p:spPr>
        <p:txBody>
          <a:bodyPr/>
          <a:lstStyle/>
          <a:p>
            <a:r>
              <a:rPr lang="en-US"/>
              <a:t>Scouting America Brand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BA7B66C-530E-A73A-6B3A-1CD69745E2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907622"/>
            <a:ext cx="9144000" cy="527304"/>
          </a:xfrm>
        </p:spPr>
        <p:txBody>
          <a:bodyPr/>
          <a:lstStyle/>
          <a:p>
            <a:r>
              <a:rPr lang="en-US"/>
              <a:t>Michael Ramsey</a:t>
            </a:r>
          </a:p>
        </p:txBody>
      </p:sp>
    </p:spTree>
    <p:extLst>
      <p:ext uri="{BB962C8B-B14F-4D97-AF65-F5344CB8AC3E}">
        <p14:creationId xmlns:p14="http://schemas.microsoft.com/office/powerpoint/2010/main" val="360230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4170E-49EB-C2D9-0C6C-3F843668E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6D2F0D-6F43-7B55-A388-BFA49896F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138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6600">
                <a:solidFill>
                  <a:srgbClr val="0D4D97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The Marketing is </a:t>
            </a:r>
            <a:br>
              <a:rPr lang="en-US" sz="6600">
                <a:solidFill>
                  <a:srgbClr val="0D4D97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6600">
                <a:solidFill>
                  <a:srgbClr val="0D4D97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Always On!</a:t>
            </a:r>
          </a:p>
        </p:txBody>
      </p:sp>
    </p:spTree>
    <p:extLst>
      <p:ext uri="{BB962C8B-B14F-4D97-AF65-F5344CB8AC3E}">
        <p14:creationId xmlns:p14="http://schemas.microsoft.com/office/powerpoint/2010/main" val="2187040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F1DA9-7DE0-5DC8-AAEC-A4AF1FAEC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DE6D430-6A82-FEAF-39F1-8798A2E65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5749" y="914669"/>
            <a:ext cx="1416402" cy="142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B734027-42CA-FD54-147F-CE5A242C33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4542" y="2860564"/>
            <a:ext cx="2084464" cy="12210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2431D9-5B33-4E21-5CFA-7B516755F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49" y="143426"/>
            <a:ext cx="10515600" cy="1195058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rgbClr val="165598"/>
                </a:solidFill>
                <a:latin typeface="Arial Black" panose="020B0A04020102020204" pitchFamily="34" charset="0"/>
              </a:rPr>
              <a:t>A Record Year for PR</a:t>
            </a:r>
          </a:p>
        </p:txBody>
      </p:sp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3208B874-EA70-D9B3-D2AF-EC2E974847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2232" y="3883279"/>
            <a:ext cx="1424209" cy="24613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A8EE231-5EEB-839B-DDA1-EF876C3D6BBC}"/>
              </a:ext>
            </a:extLst>
          </p:cNvPr>
          <p:cNvSpPr txBox="1"/>
          <p:nvPr/>
        </p:nvSpPr>
        <p:spPr>
          <a:xfrm>
            <a:off x="369370" y="3972300"/>
            <a:ext cx="12852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David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Montgomery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</a:b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  <p:pic>
        <p:nvPicPr>
          <p:cNvPr id="22" name="Picture 21" descr="A black and white logo&#10;&#10;Description automatically generated">
            <a:extLst>
              <a:ext uri="{FF2B5EF4-FFF2-40B4-BE49-F238E27FC236}">
                <a16:creationId xmlns:a16="http://schemas.microsoft.com/office/drawing/2014/main" id="{33A3BE55-E22C-B5E4-B22C-1DDF1D49E4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971" y="5670828"/>
            <a:ext cx="1199198" cy="1845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3728CB1-9ADC-65B7-E7B1-46FEFE69D4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0"/>
          <a:stretch>
            <a:fillRect/>
          </a:stretch>
        </p:blipFill>
        <p:spPr>
          <a:xfrm>
            <a:off x="392688" y="1334789"/>
            <a:ext cx="1424209" cy="2461368"/>
          </a:xfrm>
          <a:prstGeom prst="rect">
            <a:avLst/>
          </a:prstGeom>
        </p:spPr>
      </p:pic>
      <p:pic>
        <p:nvPicPr>
          <p:cNvPr id="25" name="Picture 24" descr="A black and white logo&#10;&#10;Description automatically generated">
            <a:extLst>
              <a:ext uri="{FF2B5EF4-FFF2-40B4-BE49-F238E27FC236}">
                <a16:creationId xmlns:a16="http://schemas.microsoft.com/office/drawing/2014/main" id="{32298262-B00F-D572-B3D0-F20E5CCF19B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06" y="2732414"/>
            <a:ext cx="1199198" cy="225088"/>
          </a:xfrm>
          <a:prstGeom prst="rect">
            <a:avLst/>
          </a:prstGeom>
        </p:spPr>
      </p:pic>
      <p:pic>
        <p:nvPicPr>
          <p:cNvPr id="26" name="Picture 25" descr="A tall building with a large screen&#10;&#10;Description automatically generated">
            <a:extLst>
              <a:ext uri="{FF2B5EF4-FFF2-40B4-BE49-F238E27FC236}">
                <a16:creationId xmlns:a16="http://schemas.microsoft.com/office/drawing/2014/main" id="{DE662F33-ABDD-153A-7128-53925DA2562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5"/>
          <a:stretch>
            <a:fillRect/>
          </a:stretch>
        </p:blipFill>
        <p:spPr>
          <a:xfrm>
            <a:off x="3218529" y="4838181"/>
            <a:ext cx="1943013" cy="1506466"/>
          </a:xfrm>
          <a:prstGeom prst="rect">
            <a:avLst/>
          </a:prstGeom>
        </p:spPr>
      </p:pic>
      <p:pic>
        <p:nvPicPr>
          <p:cNvPr id="1026" name="Picture 2" descr="NFL Logo (National Football League Logo) and symbol, meaning, history, PNG,  brand">
            <a:extLst>
              <a:ext uri="{FF2B5EF4-FFF2-40B4-BE49-F238E27FC236}">
                <a16:creationId xmlns:a16="http://schemas.microsoft.com/office/drawing/2014/main" id="{F3BD32A7-82A8-2073-75DD-9D87D3D92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643" y="5779567"/>
            <a:ext cx="650312" cy="43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Scouting America, formerly known as the Boy Scouts of America, is  celebrating its 115th anniversary! | Facebook">
            <a:extLst>
              <a:ext uri="{FF2B5EF4-FFF2-40B4-BE49-F238E27FC236}">
                <a16:creationId xmlns:a16="http://schemas.microsoft.com/office/drawing/2014/main" id="{364FCFDC-2B31-E693-B1C8-022AEE290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9327" y="2540156"/>
            <a:ext cx="1946051" cy="108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51D4C0-663B-9D83-F565-A6671E54F91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9327" y="3676208"/>
            <a:ext cx="1943013" cy="1089789"/>
          </a:xfrm>
          <a:prstGeom prst="rect">
            <a:avLst/>
          </a:prstGeom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19739A44-8FA3-5A81-4DDD-16DC37190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36" y="4208363"/>
            <a:ext cx="737182" cy="55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D1561ED8-DDD4-3A18-91AF-9DEBAC845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9254" y="2832592"/>
            <a:ext cx="729964" cy="72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6535BC66-57A3-CD4A-38CE-102F04DF33B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196160" y="1383307"/>
            <a:ext cx="1149367" cy="1052332"/>
          </a:xfrm>
          <a:prstGeom prst="rect">
            <a:avLst/>
          </a:prstGeom>
        </p:spPr>
      </p:pic>
      <p:pic>
        <p:nvPicPr>
          <p:cNvPr id="32" name="Picture 31" descr="A letter from president&#10;&#10;AI-generated content may be incorrect.">
            <a:extLst>
              <a:ext uri="{FF2B5EF4-FFF2-40B4-BE49-F238E27FC236}">
                <a16:creationId xmlns:a16="http://schemas.microsoft.com/office/drawing/2014/main" id="{83C330A5-5E99-A77A-5789-9C04B7D0B2FD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8610" y="1327526"/>
            <a:ext cx="1295656" cy="1626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3CDC1E2-C3E1-2273-B6DA-FD175099DF65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33567" y="1612583"/>
            <a:ext cx="363654" cy="43356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F9DB9E1-BFE0-ECDD-D240-2ABBBC1B0F05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845" y="3133939"/>
            <a:ext cx="1291480" cy="203380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0F74E4A-EE94-6A7B-761F-5469AFDB3722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193" y="2183611"/>
            <a:ext cx="1502302" cy="190065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4280AD0-573E-EF3C-97CE-65E28A4F6B63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2678" y="3214751"/>
            <a:ext cx="1502302" cy="116989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A68B024-5DCE-5C63-D960-E5D8719BD8E1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82678" y="1356239"/>
            <a:ext cx="1502302" cy="1680544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A1519B2-6C56-9246-51C6-621B0A795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4029" y="1327526"/>
            <a:ext cx="907745" cy="105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C54C71A5-1031-A678-3201-4FEA235C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8610" y="1334789"/>
            <a:ext cx="403921" cy="281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9985614-3CB3-4DF1-6D8F-180309DDD62C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48399" y="1343691"/>
            <a:ext cx="990077" cy="1132715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50D0771-FE72-ABC0-52D9-628394D0E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9407" y="5384365"/>
            <a:ext cx="1292945" cy="96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CC64637-6579-1B85-DDFC-F3E811383D99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284" y="4319904"/>
            <a:ext cx="2989618" cy="2191204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C49E5C5-2738-3718-8A01-799287AFB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6989" y="312780"/>
            <a:ext cx="1378094" cy="137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rtificial Intelligence Merit Badge | Scouting America">
            <a:extLst>
              <a:ext uri="{FF2B5EF4-FFF2-40B4-BE49-F238E27FC236}">
                <a16:creationId xmlns:a16="http://schemas.microsoft.com/office/drawing/2014/main" id="{9C180494-ABE5-647A-D657-70B41B7DC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9937" y="1031134"/>
            <a:ext cx="1221620" cy="122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ybersecurity Merit Badge | Scouting America">
            <a:extLst>
              <a:ext uri="{FF2B5EF4-FFF2-40B4-BE49-F238E27FC236}">
                <a16:creationId xmlns:a16="http://schemas.microsoft.com/office/drawing/2014/main" id="{F00E0574-D2ED-2D52-0513-26FDD2E3E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07023" y="1609812"/>
            <a:ext cx="1272447" cy="127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0A317C-EE0E-42C0-2002-4F472EE76986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966" y="4562610"/>
            <a:ext cx="2129583" cy="1935797"/>
          </a:xfrm>
          <a:prstGeom prst="rect">
            <a:avLst/>
          </a:prstGeom>
        </p:spPr>
      </p:pic>
      <p:pic>
        <p:nvPicPr>
          <p:cNvPr id="16" name="Picture 4" descr="Fast Company | R-Typography">
            <a:extLst>
              <a:ext uri="{FF2B5EF4-FFF2-40B4-BE49-F238E27FC236}">
                <a16:creationId xmlns:a16="http://schemas.microsoft.com/office/drawing/2014/main" id="{9ADF4CB8-2334-7C40-F97A-691CCD3D2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193" b="35882"/>
          <a:stretch>
            <a:fillRect/>
          </a:stretch>
        </p:blipFill>
        <p:spPr bwMode="auto">
          <a:xfrm>
            <a:off x="8752296" y="2254398"/>
            <a:ext cx="2989246" cy="65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Welcome to the BBC Branding site">
            <a:extLst>
              <a:ext uri="{FF2B5EF4-FFF2-40B4-BE49-F238E27FC236}">
                <a16:creationId xmlns:a16="http://schemas.microsoft.com/office/drawing/2014/main" id="{49F72700-406B-B603-871A-C45231286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754" y="5433264"/>
            <a:ext cx="1893588" cy="106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233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>
            <a:extLst>
              <a:ext uri="{FF2B5EF4-FFF2-40B4-BE49-F238E27FC236}">
                <a16:creationId xmlns:a16="http://schemas.microsoft.com/office/drawing/2014/main" id="{8984BF24-8BB3-64A6-B23B-9072EC590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4606" y="1880411"/>
            <a:ext cx="2967976" cy="1757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Up and Adams | FanDuel">
            <a:extLst>
              <a:ext uri="{FF2B5EF4-FFF2-40B4-BE49-F238E27FC236}">
                <a16:creationId xmlns:a16="http://schemas.microsoft.com/office/drawing/2014/main" id="{1F091420-A774-A55C-16FC-D34F50BB0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9291" y="4908307"/>
            <a:ext cx="2199763" cy="1330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07834A8-3574-4CF1-D8F3-9E5898AA7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1295" y="376918"/>
            <a:ext cx="1709496" cy="592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Us Weekly Regency Event Venue Glendale - Robert Pattinson Us Weekly, HD Png  Download - vhv">
            <a:extLst>
              <a:ext uri="{FF2B5EF4-FFF2-40B4-BE49-F238E27FC236}">
                <a16:creationId xmlns:a16="http://schemas.microsoft.com/office/drawing/2014/main" id="{FE9E972E-52A1-4495-7400-C757ECB24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429" t="10606" r="32302" b="12261"/>
          <a:stretch>
            <a:fillRect/>
          </a:stretch>
        </p:blipFill>
        <p:spPr bwMode="auto">
          <a:xfrm>
            <a:off x="6209930" y="4006531"/>
            <a:ext cx="1213404" cy="1217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95EDD27F-0F81-3301-2B31-8F965F89319F}"/>
              </a:ext>
            </a:extLst>
          </p:cNvPr>
          <p:cNvSpPr txBox="1">
            <a:spLocks/>
          </p:cNvSpPr>
          <p:nvPr/>
        </p:nvSpPr>
        <p:spPr>
          <a:xfrm>
            <a:off x="446588" y="376918"/>
            <a:ext cx="6492661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65598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David Montgomery </a:t>
            </a:r>
            <a:b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65598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65598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Sash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DAF4428-37A8-F4F4-DAF7-8DABD2075036}"/>
              </a:ext>
            </a:extLst>
          </p:cNvPr>
          <p:cNvSpPr txBox="1">
            <a:spLocks/>
          </p:cNvSpPr>
          <p:nvPr/>
        </p:nvSpPr>
        <p:spPr>
          <a:xfrm>
            <a:off x="6290188" y="424181"/>
            <a:ext cx="6414109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ova" panose="020B05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65598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50M </a:t>
            </a:r>
            <a:b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65598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65598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impressions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8C9297-2E63-C35B-3BEC-838174AD3B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2494" y="1880411"/>
            <a:ext cx="3932517" cy="3839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8F1793-FE8A-638B-3DB9-006B1E141FA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65" y="3881312"/>
            <a:ext cx="2535012" cy="2370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Espn Logo PNG Images Transparent Free Download">
            <a:extLst>
              <a:ext uri="{FF2B5EF4-FFF2-40B4-BE49-F238E27FC236}">
                <a16:creationId xmlns:a16="http://schemas.microsoft.com/office/drawing/2014/main" id="{2EEE15A5-1D54-AE4F-5181-FB0828F8B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5301" y="4189451"/>
            <a:ext cx="351472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4730D5F-2E3E-539B-AE43-A5DA02A40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9044" y="3425034"/>
            <a:ext cx="3956331" cy="58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last Sports | Logopedia | Fandom">
            <a:extLst>
              <a:ext uri="{FF2B5EF4-FFF2-40B4-BE49-F238E27FC236}">
                <a16:creationId xmlns:a16="http://schemas.microsoft.com/office/drawing/2014/main" id="{8B19DB88-EFAB-43E5-01FE-90102C4FA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034" y="1954690"/>
            <a:ext cx="2226996" cy="102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18D01A-2DE1-8C0A-5E39-1014F8222EE1}"/>
              </a:ext>
            </a:extLst>
          </p:cNvPr>
          <p:cNvCxnSpPr/>
          <p:nvPr/>
        </p:nvCxnSpPr>
        <p:spPr>
          <a:xfrm flipV="1">
            <a:off x="6547465" y="513716"/>
            <a:ext cx="0" cy="1051965"/>
          </a:xfrm>
          <a:prstGeom prst="line">
            <a:avLst/>
          </a:prstGeom>
          <a:ln w="38100">
            <a:solidFill>
              <a:srgbClr val="012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956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35E78B6-6D97-A2A5-5064-C70E6710D8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09250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165598"/>
                </a:solidFill>
                <a:latin typeface="Arial Black" panose="020B0A04020102020204" pitchFamily="34" charset="0"/>
                <a:ea typeface="+mj-ea"/>
                <a:cs typeface="+mj-cs"/>
              </a:rPr>
              <a:t>Interest in Scouting is High!</a:t>
            </a:r>
            <a:br>
              <a:rPr lang="en-US" sz="3200" dirty="0">
                <a:solidFill>
                  <a:srgbClr val="165598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n-US" sz="3200" dirty="0">
                <a:solidFill>
                  <a:srgbClr val="165598"/>
                </a:solidFill>
                <a:latin typeface="Arial Black" panose="020B0A04020102020204" pitchFamily="34" charset="0"/>
                <a:ea typeface="+mj-ea"/>
                <a:cs typeface="+mj-cs"/>
              </a:rPr>
              <a:t>BeAScout Traffic Up 28% March  - June (YOY)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0E59C-7192-A2A3-C1C7-4118AA603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91" y="1802448"/>
            <a:ext cx="11083218" cy="397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3861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taking a selfie&#10;&#10;AI-generated content may be incorrect.">
            <a:extLst>
              <a:ext uri="{FF2B5EF4-FFF2-40B4-BE49-F238E27FC236}">
                <a16:creationId xmlns:a16="http://schemas.microsoft.com/office/drawing/2014/main" id="{09C05CD3-EEA2-72CF-1415-528CD52ED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572" y="2233196"/>
            <a:ext cx="6916461" cy="46064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AFD0C9-D1F0-E59C-4751-8F0A63C0E63D}"/>
              </a:ext>
            </a:extLst>
          </p:cNvPr>
          <p:cNvSpPr txBox="1"/>
          <p:nvPr/>
        </p:nvSpPr>
        <p:spPr>
          <a:xfrm>
            <a:off x="598367" y="157328"/>
            <a:ext cx="1175137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2026 Fall Membership Channels: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D4D97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AC9803-23C7-E622-8B1B-F16313E4BE8C}"/>
              </a:ext>
            </a:extLst>
          </p:cNvPr>
          <p:cNvSpPr txBox="1"/>
          <p:nvPr/>
        </p:nvSpPr>
        <p:spPr>
          <a:xfrm>
            <a:off x="713197" y="5351439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Streaming TV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B691D-E3F4-96C9-ABEB-C331711A1482}"/>
              </a:ext>
            </a:extLst>
          </p:cNvPr>
          <p:cNvSpPr txBox="1"/>
          <p:nvPr/>
        </p:nvSpPr>
        <p:spPr>
          <a:xfrm>
            <a:off x="544640" y="4100826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Social Media Ads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B8EAB3-7FEC-D7D8-68B9-74F1163F8F94}"/>
              </a:ext>
            </a:extLst>
          </p:cNvPr>
          <p:cNvSpPr txBox="1"/>
          <p:nvPr/>
        </p:nvSpPr>
        <p:spPr>
          <a:xfrm>
            <a:off x="1096509" y="2904954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Influencer Content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C04E4D-6222-3991-A98C-6A38F7536C65}"/>
              </a:ext>
            </a:extLst>
          </p:cNvPr>
          <p:cNvSpPr txBox="1"/>
          <p:nvPr/>
        </p:nvSpPr>
        <p:spPr>
          <a:xfrm>
            <a:off x="3001291" y="1930871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PR/Earned Media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F3A75B-3124-6B0D-006E-21B93B4A12A0}"/>
              </a:ext>
            </a:extLst>
          </p:cNvPr>
          <p:cNvSpPr txBox="1"/>
          <p:nvPr/>
        </p:nvSpPr>
        <p:spPr>
          <a:xfrm>
            <a:off x="5570889" y="1530845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Retargeting Ads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792AB6-D0F8-FE9B-93C2-FB95974440E6}"/>
              </a:ext>
            </a:extLst>
          </p:cNvPr>
          <p:cNvSpPr txBox="1"/>
          <p:nvPr/>
        </p:nvSpPr>
        <p:spPr>
          <a:xfrm>
            <a:off x="7797786" y="1930871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Website Display Ads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C9AEE3-568B-3EB3-80AB-DF81D29513DA}"/>
              </a:ext>
            </a:extLst>
          </p:cNvPr>
          <p:cNvSpPr txBox="1"/>
          <p:nvPr/>
        </p:nvSpPr>
        <p:spPr>
          <a:xfrm>
            <a:off x="9410270" y="2904954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Google Search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724693-E805-0692-868E-3AB56B1C7711}"/>
              </a:ext>
            </a:extLst>
          </p:cNvPr>
          <p:cNvSpPr txBox="1"/>
          <p:nvPr/>
        </p:nvSpPr>
        <p:spPr>
          <a:xfrm>
            <a:off x="8943101" y="4100826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Video Pre-Roll Ads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352BD0-8ECD-4606-21C6-37135F61CE7F}"/>
              </a:ext>
            </a:extLst>
          </p:cNvPr>
          <p:cNvSpPr txBox="1"/>
          <p:nvPr/>
        </p:nvSpPr>
        <p:spPr>
          <a:xfrm>
            <a:off x="8721429" y="5351439"/>
            <a:ext cx="2516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Content Integration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83036A-4FC0-1044-CFBE-9F4302520CAB}"/>
              </a:ext>
            </a:extLst>
          </p:cNvPr>
          <p:cNvCxnSpPr/>
          <p:nvPr/>
        </p:nvCxnSpPr>
        <p:spPr>
          <a:xfrm>
            <a:off x="2544321" y="5560291"/>
            <a:ext cx="47105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BF5D3C-5551-86F5-F881-790813782F37}"/>
              </a:ext>
            </a:extLst>
          </p:cNvPr>
          <p:cNvCxnSpPr/>
          <p:nvPr/>
        </p:nvCxnSpPr>
        <p:spPr>
          <a:xfrm>
            <a:off x="2812295" y="4322618"/>
            <a:ext cx="47567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BDD53B-6C7C-7E9C-458F-95BDD7AC2530}"/>
              </a:ext>
            </a:extLst>
          </p:cNvPr>
          <p:cNvCxnSpPr>
            <a:cxnSpLocks/>
          </p:cNvCxnSpPr>
          <p:nvPr/>
        </p:nvCxnSpPr>
        <p:spPr>
          <a:xfrm>
            <a:off x="3532729" y="3177311"/>
            <a:ext cx="323274" cy="127753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ADCDF18-18DF-3B4E-F6FE-0D90E4AABFA2}"/>
              </a:ext>
            </a:extLst>
          </p:cNvPr>
          <p:cNvCxnSpPr/>
          <p:nvPr/>
        </p:nvCxnSpPr>
        <p:spPr>
          <a:xfrm>
            <a:off x="5056726" y="2395633"/>
            <a:ext cx="147782" cy="31985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6C0F670-F60B-3244-8541-FA03383FABE8}"/>
              </a:ext>
            </a:extLst>
          </p:cNvPr>
          <p:cNvCxnSpPr>
            <a:cxnSpLocks/>
          </p:cNvCxnSpPr>
          <p:nvPr/>
        </p:nvCxnSpPr>
        <p:spPr>
          <a:xfrm flipH="1">
            <a:off x="6396005" y="2351129"/>
            <a:ext cx="65170" cy="408116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EBF8D90-1466-BDA4-9FE7-2553A7A7828E}"/>
              </a:ext>
            </a:extLst>
          </p:cNvPr>
          <p:cNvCxnSpPr>
            <a:cxnSpLocks/>
          </p:cNvCxnSpPr>
          <p:nvPr/>
        </p:nvCxnSpPr>
        <p:spPr>
          <a:xfrm flipH="1">
            <a:off x="7356468" y="2307831"/>
            <a:ext cx="454111" cy="52647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ED159D2-A584-EBB1-0DD1-4114ADA74CF4}"/>
              </a:ext>
            </a:extLst>
          </p:cNvPr>
          <p:cNvCxnSpPr>
            <a:cxnSpLocks/>
          </p:cNvCxnSpPr>
          <p:nvPr/>
        </p:nvCxnSpPr>
        <p:spPr>
          <a:xfrm flipH="1">
            <a:off x="9109506" y="3162173"/>
            <a:ext cx="250137" cy="7332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1282850-045F-346B-04CB-4FD0A4660C1E}"/>
              </a:ext>
            </a:extLst>
          </p:cNvPr>
          <p:cNvCxnSpPr/>
          <p:nvPr/>
        </p:nvCxnSpPr>
        <p:spPr>
          <a:xfrm flipH="1">
            <a:off x="8131750" y="4341090"/>
            <a:ext cx="67272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0120353-6468-4D15-6E43-1DFF10B3E8DE}"/>
              </a:ext>
            </a:extLst>
          </p:cNvPr>
          <p:cNvCxnSpPr/>
          <p:nvPr/>
        </p:nvCxnSpPr>
        <p:spPr>
          <a:xfrm flipH="1">
            <a:off x="8250293" y="5571866"/>
            <a:ext cx="3602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2" descr="Instagram Logo PNG With Transparent Background">
            <a:extLst>
              <a:ext uri="{FF2B5EF4-FFF2-40B4-BE49-F238E27FC236}">
                <a16:creationId xmlns:a16="http://schemas.microsoft.com/office/drawing/2014/main" id="{88F52FBF-226D-1863-6291-5CBA7B038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7541"/>
          <a:stretch/>
        </p:blipFill>
        <p:spPr bwMode="auto">
          <a:xfrm>
            <a:off x="2476598" y="3307202"/>
            <a:ext cx="538778" cy="44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8B04091E-A297-EB89-FB92-345454908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9259" y="3335078"/>
            <a:ext cx="431995" cy="4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tiktok logo png, tikok icon transparent png, tikok app logo png 18930574 PNG">
            <a:extLst>
              <a:ext uri="{FF2B5EF4-FFF2-40B4-BE49-F238E27FC236}">
                <a16:creationId xmlns:a16="http://schemas.microsoft.com/office/drawing/2014/main" id="{7E62A6D6-BAA2-FDD9-BFCF-A754BA026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2533" y="3189140"/>
            <a:ext cx="644964" cy="69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 descr="Instagram Logo PNG With Transparent Background">
            <a:extLst>
              <a:ext uri="{FF2B5EF4-FFF2-40B4-BE49-F238E27FC236}">
                <a16:creationId xmlns:a16="http://schemas.microsoft.com/office/drawing/2014/main" id="{1DC52F39-8992-3BB7-F195-C94EC2601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7541"/>
          <a:stretch/>
        </p:blipFill>
        <p:spPr bwMode="auto">
          <a:xfrm>
            <a:off x="1626723" y="4559592"/>
            <a:ext cx="584942" cy="44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tiktok logo png, tikok icon transparent png, tikok app logo png 18930574 PNG">
            <a:extLst>
              <a:ext uri="{FF2B5EF4-FFF2-40B4-BE49-F238E27FC236}">
                <a16:creationId xmlns:a16="http://schemas.microsoft.com/office/drawing/2014/main" id="{D1D242DC-D872-72B5-D865-3FA224CD6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088" y="4441530"/>
            <a:ext cx="644964" cy="69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D30D1E26-BF47-2AD5-5BCD-AD859D973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74" y="4591129"/>
            <a:ext cx="431995" cy="4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>
            <a:extLst>
              <a:ext uri="{FF2B5EF4-FFF2-40B4-BE49-F238E27FC236}">
                <a16:creationId xmlns:a16="http://schemas.microsoft.com/office/drawing/2014/main" id="{F017D334-13BF-C760-248F-1AF26A72D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2281" y="3314730"/>
            <a:ext cx="514371" cy="45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Youtube logo png, Youtube logo transparent png, Youtube icon transparent  free png 23986704 PNG">
            <a:extLst>
              <a:ext uri="{FF2B5EF4-FFF2-40B4-BE49-F238E27FC236}">
                <a16:creationId xmlns:a16="http://schemas.microsoft.com/office/drawing/2014/main" id="{0663ACE6-7A35-DA95-B074-2D44EB473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4350" y="4399496"/>
            <a:ext cx="736562" cy="7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>
            <a:extLst>
              <a:ext uri="{FF2B5EF4-FFF2-40B4-BE49-F238E27FC236}">
                <a16:creationId xmlns:a16="http://schemas.microsoft.com/office/drawing/2014/main" id="{C6360681-1EF9-9EE6-6C51-2F6BD6813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8240" y="2325076"/>
            <a:ext cx="514371" cy="45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>
            <a:extLst>
              <a:ext uri="{FF2B5EF4-FFF2-40B4-BE49-F238E27FC236}">
                <a16:creationId xmlns:a16="http://schemas.microsoft.com/office/drawing/2014/main" id="{16BA7056-5019-CEB1-ACDF-19DD25E9D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2427" y="1848700"/>
            <a:ext cx="514371" cy="45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Graphic 37" descr="Newspaper outline">
            <a:extLst>
              <a:ext uri="{FF2B5EF4-FFF2-40B4-BE49-F238E27FC236}">
                <a16:creationId xmlns:a16="http://schemas.microsoft.com/office/drawing/2014/main" id="{542EE35B-4B3E-AE0A-2785-5D3E5F3DED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8242" y="2271909"/>
            <a:ext cx="616790" cy="616790"/>
          </a:xfrm>
          <a:prstGeom prst="rect">
            <a:avLst/>
          </a:prstGeom>
        </p:spPr>
      </p:pic>
      <p:pic>
        <p:nvPicPr>
          <p:cNvPr id="34" name="Picture 6">
            <a:extLst>
              <a:ext uri="{FF2B5EF4-FFF2-40B4-BE49-F238E27FC236}">
                <a16:creationId xmlns:a16="http://schemas.microsoft.com/office/drawing/2014/main" id="{8461B3C6-6792-A83F-58A0-0C670D292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9748" y="2037253"/>
            <a:ext cx="1017645" cy="55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Hulu - Wikipedia">
            <a:extLst>
              <a:ext uri="{FF2B5EF4-FFF2-40B4-BE49-F238E27FC236}">
                <a16:creationId xmlns:a16="http://schemas.microsoft.com/office/drawing/2014/main" id="{6E2C5012-0B98-B513-1A18-C5BA30E39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8570" y="3646826"/>
            <a:ext cx="845289" cy="27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0" descr="Visual identity - Partner Marketing Hub">
            <a:extLst>
              <a:ext uri="{FF2B5EF4-FFF2-40B4-BE49-F238E27FC236}">
                <a16:creationId xmlns:a16="http://schemas.microsoft.com/office/drawing/2014/main" id="{71241B43-8CE2-5846-24BF-C8FD1BF9E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7789" y="1094895"/>
            <a:ext cx="1960556" cy="55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2" descr="ESPN Logo and symbol, meaning, history ...">
            <a:extLst>
              <a:ext uri="{FF2B5EF4-FFF2-40B4-BE49-F238E27FC236}">
                <a16:creationId xmlns:a16="http://schemas.microsoft.com/office/drawing/2014/main" id="{6DB693E9-513A-D2A4-E23C-81B327224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27" b="18898"/>
          <a:stretch>
            <a:fillRect/>
          </a:stretch>
        </p:blipFill>
        <p:spPr bwMode="auto">
          <a:xfrm>
            <a:off x="10884413" y="4913886"/>
            <a:ext cx="1017644" cy="3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" descr="NFL Network (@nflnetwork) • Facebook">
            <a:extLst>
              <a:ext uri="{FF2B5EF4-FFF2-40B4-BE49-F238E27FC236}">
                <a16:creationId xmlns:a16="http://schemas.microsoft.com/office/drawing/2014/main" id="{48CDB32B-490E-478C-7B53-E74752A897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33403"/>
          <a:stretch>
            <a:fillRect/>
          </a:stretch>
        </p:blipFill>
        <p:spPr bwMode="auto">
          <a:xfrm>
            <a:off x="462763" y="1868751"/>
            <a:ext cx="1627768" cy="61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8">
            <a:extLst>
              <a:ext uri="{FF2B5EF4-FFF2-40B4-BE49-F238E27FC236}">
                <a16:creationId xmlns:a16="http://schemas.microsoft.com/office/drawing/2014/main" id="{E620CC03-22C3-1900-C8E7-1B11031F8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1071" y="1114981"/>
            <a:ext cx="1026874" cy="3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>
            <a:extLst>
              <a:ext uri="{FF2B5EF4-FFF2-40B4-BE49-F238E27FC236}">
                <a16:creationId xmlns:a16="http://schemas.microsoft.com/office/drawing/2014/main" id="{FDDB05D8-5813-1645-BE53-B1F112CDB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730" y="1235491"/>
            <a:ext cx="1696074" cy="49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593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sney Delivers Slate of New Streaming Ad Innovation to Fuel Greater  Interactivity and Engagement | Disney Advertising Press">
            <a:extLst>
              <a:ext uri="{FF2B5EF4-FFF2-40B4-BE49-F238E27FC236}">
                <a16:creationId xmlns:a16="http://schemas.microsoft.com/office/drawing/2014/main" id="{028E1144-59B5-841A-91BF-A3279313F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763" y="-16309"/>
            <a:ext cx="6758152" cy="675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67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E6CB911-16C7-B1F1-B4CD-22636BC34309}"/>
              </a:ext>
            </a:extLst>
          </p:cNvPr>
          <p:cNvGrpSpPr/>
          <p:nvPr/>
        </p:nvGrpSpPr>
        <p:grpSpPr>
          <a:xfrm>
            <a:off x="7259955" y="762441"/>
            <a:ext cx="5143500" cy="5143500"/>
            <a:chOff x="6616015" y="762441"/>
            <a:chExt cx="5143500" cy="5143500"/>
          </a:xfrm>
        </p:grpSpPr>
        <p:pic>
          <p:nvPicPr>
            <p:cNvPr id="10" name="Picture 9" descr="Iphone 17 pro max Vectors - Download Free High-Quality Vectors | Magnific  (formerly Freepik)">
              <a:extLst>
                <a:ext uri="{FF2B5EF4-FFF2-40B4-BE49-F238E27FC236}">
                  <a16:creationId xmlns:a16="http://schemas.microsoft.com/office/drawing/2014/main" id="{0B5D79CE-1E65-8D60-6E74-166E00C83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6015" y="762441"/>
              <a:ext cx="5143500" cy="5143500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C26ECE4-6CB7-BFB4-381A-6BFE029BDC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18" b="9339"/>
            <a:stretch>
              <a:fillRect/>
            </a:stretch>
          </p:blipFill>
          <p:spPr bwMode="auto">
            <a:xfrm>
              <a:off x="8217113" y="1613127"/>
              <a:ext cx="1941304" cy="3552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664259E-7602-8A51-E5D7-A06DD0CFEA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39" t="20349" r="45310" b="28493"/>
          <a:stretch>
            <a:fillRect/>
          </a:stretch>
        </p:blipFill>
        <p:spPr>
          <a:xfrm>
            <a:off x="432485" y="1103099"/>
            <a:ext cx="3981451" cy="22310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250BE0-462A-6A0F-82AD-44BD8A16E9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28" t="20502" r="45279" b="28586"/>
          <a:stretch>
            <a:fillRect/>
          </a:stretch>
        </p:blipFill>
        <p:spPr>
          <a:xfrm>
            <a:off x="2318860" y="2067668"/>
            <a:ext cx="5226372" cy="29122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0DBF2F-DD46-CB77-724B-B1590F4DF9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309" t="20370" r="45465" b="28719"/>
          <a:stretch>
            <a:fillRect/>
          </a:stretch>
        </p:blipFill>
        <p:spPr>
          <a:xfrm>
            <a:off x="432485" y="3867030"/>
            <a:ext cx="3981450" cy="22258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13C8BE-AF6C-DF58-092A-1DD580F1A7FC}"/>
              </a:ext>
            </a:extLst>
          </p:cNvPr>
          <p:cNvSpPr txBox="1"/>
          <p:nvPr/>
        </p:nvSpPr>
        <p:spPr>
          <a:xfrm>
            <a:off x="432485" y="301557"/>
            <a:ext cx="1154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Heavy" panose="020B0903020102020204" pitchFamily="34" charset="0"/>
                <a:ea typeface="+mn-ea"/>
                <a:cs typeface="+mn-cs"/>
              </a:rPr>
              <a:t>Disney Interactive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4E68929-1B87-BACD-C7CF-B3A347F264B6}"/>
              </a:ext>
            </a:extLst>
          </p:cNvPr>
          <p:cNvCxnSpPr>
            <a:cxnSpLocks/>
          </p:cNvCxnSpPr>
          <p:nvPr/>
        </p:nvCxnSpPr>
        <p:spPr>
          <a:xfrm flipV="1">
            <a:off x="7717604" y="3136020"/>
            <a:ext cx="1007770" cy="55015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562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sney+ Logo - PNG and Vector - Logo Download">
            <a:extLst>
              <a:ext uri="{FF2B5EF4-FFF2-40B4-BE49-F238E27FC236}">
                <a16:creationId xmlns:a16="http://schemas.microsoft.com/office/drawing/2014/main" id="{D3F8D129-C22A-8383-7A33-C4844EF59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8332" y="1883683"/>
            <a:ext cx="5697019" cy="309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69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FL Network - Wikipedia">
            <a:extLst>
              <a:ext uri="{FF2B5EF4-FFF2-40B4-BE49-F238E27FC236}">
                <a16:creationId xmlns:a16="http://schemas.microsoft.com/office/drawing/2014/main" id="{2841E3C4-4F24-E7FA-8B0D-EB34E0576F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-1" r="-3144" b="-8287"/>
          <a:stretch>
            <a:fillRect/>
          </a:stretch>
        </p:blipFill>
        <p:spPr>
          <a:xfrm>
            <a:off x="1441866" y="1437107"/>
            <a:ext cx="9433498" cy="389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05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9446A-8AE0-291B-B56C-13F6720AE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YouTube TV Logo and symbol, meaning, history, PNG, brand">
            <a:extLst>
              <a:ext uri="{FF2B5EF4-FFF2-40B4-BE49-F238E27FC236}">
                <a16:creationId xmlns:a16="http://schemas.microsoft.com/office/drawing/2014/main" id="{BA3BD56D-57AC-C341-577A-FC19A0F1A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304" y="858564"/>
            <a:ext cx="9145829" cy="514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92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F4E7F-2BAC-E4B5-F33B-27E1F93DD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PN Logo, symbol, meaning, history, PNG, brand">
            <a:extLst>
              <a:ext uri="{FF2B5EF4-FFF2-40B4-BE49-F238E27FC236}">
                <a16:creationId xmlns:a16="http://schemas.microsoft.com/office/drawing/2014/main" id="{81DCC56D-5F97-F993-0C1B-0FA246B4C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304" y="858564"/>
            <a:ext cx="9145829" cy="514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73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ulu - Wikipedia">
            <a:extLst>
              <a:ext uri="{FF2B5EF4-FFF2-40B4-BE49-F238E27FC236}">
                <a16:creationId xmlns:a16="http://schemas.microsoft.com/office/drawing/2014/main" id="{48BC6920-6560-441E-89C8-88CA4655A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304" y="1923196"/>
            <a:ext cx="9145830" cy="301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34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7F1D4-70A0-C682-22E8-75B0ACA74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File:TikTok logo.svg - Wikipedia">
            <a:extLst>
              <a:ext uri="{FF2B5EF4-FFF2-40B4-BE49-F238E27FC236}">
                <a16:creationId xmlns:a16="http://schemas.microsoft.com/office/drawing/2014/main" id="{8ADACFEA-5F53-7A26-D2C5-56F8629B1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304" y="2098253"/>
            <a:ext cx="9145830" cy="266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24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wnload Spotify Logo in SVG Vector or PNG File Format - Logo.wine">
            <a:extLst>
              <a:ext uri="{FF2B5EF4-FFF2-40B4-BE49-F238E27FC236}">
                <a16:creationId xmlns:a16="http://schemas.microsoft.com/office/drawing/2014/main" id="{D5AAACD9-42FA-D7EB-534F-504C9FD5D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83055"/>
            <a:ext cx="9838182" cy="655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96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34466B-C3DB-BB34-9617-C43A493F6CAE}"/>
              </a:ext>
            </a:extLst>
          </p:cNvPr>
          <p:cNvSpPr txBox="1"/>
          <p:nvPr/>
        </p:nvSpPr>
        <p:spPr>
          <a:xfrm>
            <a:off x="699034" y="326968"/>
            <a:ext cx="8247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2026 AI-Driven Channel Mix</a:t>
            </a:r>
            <a:b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AI is allowing us to be much more  precise in reaching Parents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717EC5-C80D-5C7F-096A-52AF176DFB60}"/>
              </a:ext>
            </a:extLst>
          </p:cNvPr>
          <p:cNvSpPr txBox="1"/>
          <p:nvPr/>
        </p:nvSpPr>
        <p:spPr>
          <a:xfrm>
            <a:off x="699033" y="1644924"/>
            <a:ext cx="8898509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Streaming TV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Disney+, Hulu, ESPN+, YouTube TV, NFL Network</a:t>
            </a: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Streaming Audio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Spotify (music &amp; podcasts) NEW!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Social Media Ads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Facebook, Instagram, TikTok, Reddit</a:t>
            </a: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Influencer Content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TikTok, LinkedIn</a:t>
            </a: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PR/Earned Media –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Local / National Release</a:t>
            </a: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Retargeting Ads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Facebook, Instagram, TikTok</a:t>
            </a: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Google Search Ads -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Google</a:t>
            </a: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Video Pre-Roll Ads -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YouTube</a:t>
            </a: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Content Integration –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D4D97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Disney Interactive, Nat Geo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BEE3EB30-B191-CF27-6429-BB5D25DEA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7297" y="5029268"/>
            <a:ext cx="2128085" cy="115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ulu - Wikipedia">
            <a:extLst>
              <a:ext uri="{FF2B5EF4-FFF2-40B4-BE49-F238E27FC236}">
                <a16:creationId xmlns:a16="http://schemas.microsoft.com/office/drawing/2014/main" id="{F0DDFF0B-D6A3-B89C-8A69-0622C424C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6769" y="5624081"/>
            <a:ext cx="1767657" cy="58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Visual identity - Partner Marketing Hub">
            <a:extLst>
              <a:ext uri="{FF2B5EF4-FFF2-40B4-BE49-F238E27FC236}">
                <a16:creationId xmlns:a16="http://schemas.microsoft.com/office/drawing/2014/main" id="{3FD3CF40-E712-BD14-1CF1-23DF1C22C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0334" y="2182030"/>
            <a:ext cx="4099888" cy="115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ESPN Logo and symbol, meaning, history ...">
            <a:extLst>
              <a:ext uri="{FF2B5EF4-FFF2-40B4-BE49-F238E27FC236}">
                <a16:creationId xmlns:a16="http://schemas.microsoft.com/office/drawing/2014/main" id="{2F9A89D8-F6D0-DED1-D243-A2EB9385C7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927" b="18898"/>
          <a:stretch>
            <a:fillRect/>
          </a:stretch>
        </p:blipFill>
        <p:spPr bwMode="auto">
          <a:xfrm>
            <a:off x="6279449" y="5603223"/>
            <a:ext cx="2128083" cy="71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NFL Network (@nflnetwork) • Facebook">
            <a:extLst>
              <a:ext uri="{FF2B5EF4-FFF2-40B4-BE49-F238E27FC236}">
                <a16:creationId xmlns:a16="http://schemas.microsoft.com/office/drawing/2014/main" id="{66B45C9B-06FE-1B02-A878-6DAF6113E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33403"/>
          <a:stretch>
            <a:fillRect/>
          </a:stretch>
        </p:blipFill>
        <p:spPr bwMode="auto">
          <a:xfrm>
            <a:off x="8269958" y="563200"/>
            <a:ext cx="3403966" cy="127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8" name="Picture 18">
            <a:extLst>
              <a:ext uri="{FF2B5EF4-FFF2-40B4-BE49-F238E27FC236}">
                <a16:creationId xmlns:a16="http://schemas.microsoft.com/office/drawing/2014/main" id="{708DAA4F-5FC4-0E63-5564-B2B1D8B21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810" y="5563056"/>
            <a:ext cx="2147385" cy="6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0" name="Picture 20">
            <a:extLst>
              <a:ext uri="{FF2B5EF4-FFF2-40B4-BE49-F238E27FC236}">
                <a16:creationId xmlns:a16="http://schemas.microsoft.com/office/drawing/2014/main" id="{5B5656FB-8C76-3550-B5A8-5835C1086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4089" y="3696993"/>
            <a:ext cx="3546806" cy="103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371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59B0C0-8F3E-399B-6F49-F805B6FF179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659657"/>
            <a:ext cx="4473575" cy="9477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92740F-9137-1BA7-DB8A-9922E7A19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071" y="640429"/>
            <a:ext cx="3251200" cy="426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7A2797C-E0FC-E9F0-EB86-DF41BF021F5E}"/>
              </a:ext>
            </a:extLst>
          </p:cNvPr>
          <p:cNvSpPr txBox="1">
            <a:spLocks/>
          </p:cNvSpPr>
          <p:nvPr/>
        </p:nvSpPr>
        <p:spPr>
          <a:xfrm>
            <a:off x="676729" y="1988184"/>
            <a:ext cx="7366000" cy="4869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 essential part of the Scouting experience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Encourages and reinforces Scouting skills and values in between meetings and events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Shows the relevancy of Scouting in everyday life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9349B4A-5811-4FEF-18AA-42C5055A7388}"/>
              </a:ext>
            </a:extLst>
          </p:cNvPr>
          <p:cNvGraphicFramePr>
            <a:graphicFrameLocks noGrp="1"/>
          </p:cNvGraphicFramePr>
          <p:nvPr/>
        </p:nvGraphicFramePr>
        <p:xfrm>
          <a:off x="2387373" y="5192155"/>
          <a:ext cx="7134225" cy="811187"/>
        </p:xfrm>
        <a:graphic>
          <a:graphicData uri="http://schemas.openxmlformats.org/drawingml/2006/table">
            <a:tbl>
              <a:tblPr/>
              <a:tblGrid>
                <a:gridCol w="1781175">
                  <a:extLst>
                    <a:ext uri="{9D8B030D-6E8A-4147-A177-3AD203B41FA5}">
                      <a16:colId xmlns:a16="http://schemas.microsoft.com/office/drawing/2014/main" val="2324296906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762042455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59052156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424147339"/>
                    </a:ext>
                  </a:extLst>
                </a:gridCol>
              </a:tblGrid>
              <a:tr h="81118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  <a:endParaRPr lang="en-US" sz="165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PARENTS WHO SAY IT </a:t>
                      </a:r>
                      <a:b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HELPS SCOUTS SUCCEED</a:t>
                      </a:r>
                    </a:p>
                  </a:txBody>
                  <a:tcPr marL="38100" marR="38100" marT="123825" marB="123825" anchor="ctr">
                    <a:lnL>
                      <a:noFill/>
                    </a:lnL>
                    <a:lnR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73%</a:t>
                      </a:r>
                      <a:endParaRPr lang="en-US" sz="165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PARENTS WHO SAY IT </a:t>
                      </a:r>
                      <a:b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HELPS SCOUTS SUCCEED</a:t>
                      </a:r>
                    </a:p>
                  </a:txBody>
                  <a:tcPr marL="38100" marR="38100" marT="123825" marB="123825" anchor="ctr">
                    <a:lnL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65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ISSUES PER YEAR</a:t>
                      </a:r>
                    </a:p>
                  </a:txBody>
                  <a:tcPr marL="38100" marR="38100" marT="123825" marB="123825" anchor="ctr">
                    <a:lnL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$1.50</a:t>
                      </a:r>
                      <a:endParaRPr lang="en-US" sz="165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800" spc="38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PER ISSUE</a:t>
                      </a:r>
                    </a:p>
                  </a:txBody>
                  <a:tcPr marL="38100" marR="38100" marT="123825" marB="123825" anchor="ctr">
                    <a:lnL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852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820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C4391-9D18-E5FB-3C0F-8D73C112A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925132-9217-92A6-19A7-D48FFE2C71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4592" y="1057101"/>
            <a:ext cx="5432425" cy="4118403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  <a:t>Mini Mags </a:t>
            </a:r>
            <a:br>
              <a:rPr lang="en-US" sz="6000" dirty="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n-US" sz="6000" dirty="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  <a:t>are</a:t>
            </a:r>
            <a:br>
              <a:rPr lang="en-US" sz="6000" dirty="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n-US" sz="6000" dirty="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  <a:t>Back!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72DEEB-529A-241E-3056-3536D419E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4773">
            <a:off x="6420174" y="297011"/>
            <a:ext cx="3653702" cy="521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467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0193C-B24C-7C3F-D489-3021AE06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C2568B-D95C-EE36-066F-B7A5448D7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640429"/>
            <a:ext cx="4474096" cy="94707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DF804F9-9F07-38E5-BE39-CC4BD7C83F69}"/>
              </a:ext>
            </a:extLst>
          </p:cNvPr>
          <p:cNvSpPr txBox="1">
            <a:spLocks/>
          </p:cNvSpPr>
          <p:nvPr/>
        </p:nvSpPr>
        <p:spPr>
          <a:xfrm>
            <a:off x="354496" y="1935019"/>
            <a:ext cx="7366000" cy="4869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Use your Scout Life mini-mags as recruitment tools.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Pass them out at recruitment events.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Encourage current Scouts to share with potential new members.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Keep a stash in the office to use 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throughout the year.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EC1684-634E-8397-15C4-1B04EDF5A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146" y="605081"/>
            <a:ext cx="3025584" cy="43332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B9ABC9-17F7-54B9-CC90-A24E8F40ED89}"/>
              </a:ext>
            </a:extLst>
          </p:cNvPr>
          <p:cNvGraphicFramePr>
            <a:graphicFrameLocks noGrp="1"/>
          </p:cNvGraphicFramePr>
          <p:nvPr/>
        </p:nvGraphicFramePr>
        <p:xfrm>
          <a:off x="2528887" y="5365189"/>
          <a:ext cx="7134225" cy="887730"/>
        </p:xfrm>
        <a:graphic>
          <a:graphicData uri="http://schemas.openxmlformats.org/drawingml/2006/table">
            <a:tbl>
              <a:tblPr/>
              <a:tblGrid>
                <a:gridCol w="2378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118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NEED MORE THAN </a:t>
                      </a:r>
                      <a:b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YOU PRE-ORDERED?</a:t>
                      </a:r>
                    </a:p>
                    <a:p>
                      <a:pPr algn="ctr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MISSED THE DEADLINE?</a:t>
                      </a:r>
                    </a:p>
                  </a:txBody>
                  <a:tcPr marL="38100" marR="38100" marT="123825" marB="123825" anchor="ctr">
                    <a:lnL>
                      <a:noFill/>
                    </a:lnL>
                    <a:lnR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Download more!</a:t>
                      </a:r>
                    </a:p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scoutlife.org/minimag</a:t>
                      </a:r>
                    </a:p>
                  </a:txBody>
                  <a:tcPr marL="38100" marR="38100" marT="123825" marB="123825" anchor="ctr">
                    <a:lnL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C7D2EA"/>
                          </a:solidFill>
                          <a:effectLst/>
                          <a:latin typeface="Calibri" panose="020F0502020204030204" pitchFamily="34" charset="0"/>
                        </a:rPr>
                        <a:t>Coming soon:</a:t>
                      </a:r>
                    </a:p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New ordering opportunity!</a:t>
                      </a:r>
                    </a:p>
                  </a:txBody>
                  <a:tcPr marL="38100" marR="38100" marT="123825" marB="123825" anchor="ctr">
                    <a:lnL w="9525" cap="flat" cmpd="sng" algn="ctr">
                      <a:solidFill>
                        <a:srgbClr val="1F3B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852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857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FF720-E4A3-678E-F2D1-AF2E7C0D83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49663"/>
            <a:ext cx="12192000" cy="13255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  <a:t>Update Your Info</a:t>
            </a:r>
            <a:br>
              <a:rPr lang="en-US" sz="600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</a:br>
            <a:r>
              <a:rPr lang="en-US" sz="600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rPr>
              <a:t>on BeAScout.org!</a:t>
            </a:r>
          </a:p>
        </p:txBody>
      </p:sp>
      <p:pic>
        <p:nvPicPr>
          <p:cNvPr id="3" name="Picture 2" descr="Google Map Pin Images – Browse 2,328 Stock Photos, Vectors ...">
            <a:extLst>
              <a:ext uri="{FF2B5EF4-FFF2-40B4-BE49-F238E27FC236}">
                <a16:creationId xmlns:a16="http://schemas.microsoft.com/office/drawing/2014/main" id="{B752733D-3086-EF59-83A7-EA1A01D2F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518" y="307237"/>
            <a:ext cx="5318964" cy="29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37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DE857-48EE-3A24-9103-FAB83EBA6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990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D7592-C8E9-D2D2-4235-294271C3E8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u="sng" dirty="0">
                <a:latin typeface="Flood Std"/>
              </a:rPr>
              <a:t>Best Practices and Recruiting tips</a:t>
            </a:r>
          </a:p>
          <a:p>
            <a:endParaRPr lang="en-US" b="1" u="sng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95B5BB-D090-FBA1-C1E6-CF5D27020C1F}"/>
              </a:ext>
            </a:extLst>
          </p:cNvPr>
          <p:cNvSpPr txBox="1"/>
          <p:nvPr/>
        </p:nvSpPr>
        <p:spPr>
          <a:xfrm>
            <a:off x="6260457" y="1480160"/>
            <a:ext cx="3020995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 panose="020B0503020102020204" pitchFamily="34" charset="0"/>
                <a:cs typeface="Gill Sans"/>
              </a:rPr>
              <a:t>Ben Buckelew</a:t>
            </a:r>
            <a:endParaRPr lang="en-US" sz="3200" b="1" i="0" u="none" strike="noStrike" kern="1200" cap="none" spc="0" normalizeH="0" baseline="0" noProof="0" dirty="0">
              <a:ln>
                <a:noFill/>
              </a:ln>
              <a:solidFill>
                <a:srgbClr val="094F92"/>
              </a:solidFill>
              <a:effectLst/>
              <a:uLnTx/>
              <a:uFillTx/>
              <a:latin typeface="Franklin Gothic Book" panose="020B0503020102020204" pitchFamily="34" charset="0"/>
              <a:cs typeface="Gill Sans"/>
            </a:endParaRPr>
          </a:p>
          <a:p>
            <a:pPr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/>
                <a:cs typeface="Gill Sans"/>
              </a:rPr>
              <a:t>VP, Membership </a:t>
            </a:r>
            <a:r>
              <a:rPr lang="en-US" dirty="0">
                <a:solidFill>
                  <a:srgbClr val="094F92"/>
                </a:solidFill>
                <a:latin typeface="Franklin Gothic Book"/>
                <a:cs typeface="Gill Sans"/>
              </a:rPr>
              <a:t>Engagement</a:t>
            </a:r>
            <a:endParaRPr lang="en-US" sz="1800" dirty="0">
              <a:solidFill>
                <a:srgbClr val="094F92"/>
              </a:solidFill>
              <a:latin typeface="Franklin Gothic Book" panose="020B0503020102020204" pitchFamily="34" charset="0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6EE28B-8AC6-9DE1-EC81-C8833688A6C4}"/>
              </a:ext>
            </a:extLst>
          </p:cNvPr>
          <p:cNvSpPr txBox="1"/>
          <p:nvPr/>
        </p:nvSpPr>
        <p:spPr>
          <a:xfrm>
            <a:off x="1824699" y="1480160"/>
            <a:ext cx="410684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Gill Sans"/>
              </a:rPr>
              <a:t>Chris Crowley</a:t>
            </a:r>
          </a:p>
          <a:p>
            <a:pPr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 panose="020B0503020102020204" pitchFamily="34" charset="0"/>
                <a:cs typeface="Gill Sans"/>
              </a:rPr>
              <a:t>Central North Carolina, Scout Executive</a:t>
            </a:r>
            <a:endParaRPr lang="en-US" sz="1800" dirty="0">
              <a:solidFill>
                <a:srgbClr val="094F92"/>
              </a:solidFill>
              <a:latin typeface="Franklin Gothic Book" panose="020B0503020102020204" pitchFamily="34" charset="0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3817AB-B9A7-AEC0-A8CF-758D0776D00A}"/>
              </a:ext>
            </a:extLst>
          </p:cNvPr>
          <p:cNvSpPr txBox="1"/>
          <p:nvPr/>
        </p:nvSpPr>
        <p:spPr>
          <a:xfrm>
            <a:off x="6096000" y="3062121"/>
            <a:ext cx="3836463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Gill Sans"/>
              </a:rPr>
              <a:t>Otto Goedhart</a:t>
            </a:r>
            <a:endParaRPr lang="en-US" dirty="0">
              <a:ea typeface="+mn-ea"/>
            </a:endParaRPr>
          </a:p>
          <a:p>
            <a:pPr algn="ctr">
              <a:defRPr/>
            </a:pPr>
            <a:r>
              <a:rPr lang="en-US" dirty="0">
                <a:solidFill>
                  <a:srgbClr val="094F92"/>
                </a:solidFill>
                <a:latin typeface="Franklin Gothic Book"/>
                <a:cs typeface="Gill Sans"/>
              </a:rPr>
              <a:t>Manager, Membership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/>
                <a:cs typeface="Gill Sans"/>
              </a:rPr>
              <a:t> Growth</a:t>
            </a:r>
            <a:endParaRPr lang="en-US" b="0" i="0" u="none" strike="noStrike" kern="1200" cap="none" spc="0" normalizeH="0" baseline="0" noProof="0" dirty="0">
              <a:ln>
                <a:noFill/>
              </a:ln>
              <a:solidFill>
                <a:srgbClr val="094F92"/>
              </a:solidFill>
              <a:effectLst/>
              <a:uLnTx/>
              <a:uFillTx/>
              <a:latin typeface="Franklin Gothic Book"/>
              <a:cs typeface="Gill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CBBA2A-C25F-D55A-BDCF-EAC9C7BE7D7C}"/>
              </a:ext>
            </a:extLst>
          </p:cNvPr>
          <p:cNvSpPr txBox="1"/>
          <p:nvPr/>
        </p:nvSpPr>
        <p:spPr>
          <a:xfrm>
            <a:off x="2160087" y="3062121"/>
            <a:ext cx="3436068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94F92"/>
                </a:solidFill>
                <a:latin typeface="Franklin Gothic Book"/>
                <a:cs typeface="Gill Sans"/>
              </a:rPr>
              <a:t>Ty Washington</a:t>
            </a:r>
            <a:endParaRPr lang="en-US" dirty="0"/>
          </a:p>
          <a:p>
            <a:pPr algn="ctr">
              <a:defRPr/>
            </a:pPr>
            <a:r>
              <a:rPr lang="en-US" dirty="0">
                <a:solidFill>
                  <a:srgbClr val="094F92"/>
                </a:solidFill>
                <a:latin typeface="Franklin Gothic Book"/>
                <a:cs typeface="Gill Sans"/>
              </a:rPr>
              <a:t>Growth and Retention Director</a:t>
            </a:r>
            <a:endParaRPr lang="en-US" sz="1800" dirty="0">
              <a:solidFill>
                <a:srgbClr val="094F92"/>
              </a:solidFill>
              <a:latin typeface="Franklin Gothic Book" panose="020B05030201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3984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5658946-CBA3-8A73-23F5-AB8930E54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496" y="569687"/>
            <a:ext cx="11659385" cy="862695"/>
          </a:xfrm>
        </p:spPr>
        <p:txBody>
          <a:bodyPr/>
          <a:lstStyle/>
          <a:p>
            <a:r>
              <a:rPr lang="en-US" sz="4400"/>
              <a:t>Troop and Pack partnership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77412-5D5D-7355-A6D3-0032FE5AB2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724345"/>
            <a:ext cx="9144000" cy="527304"/>
          </a:xfrm>
        </p:spPr>
        <p:txBody>
          <a:bodyPr/>
          <a:lstStyle/>
          <a:p>
            <a:r>
              <a:rPr lang="en-US"/>
              <a:t>Ben Buckelew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CAC38-40CE-7533-F26C-7B77E80B46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428136"/>
            <a:ext cx="9144000" cy="592156"/>
          </a:xfrm>
        </p:spPr>
        <p:txBody>
          <a:bodyPr/>
          <a:lstStyle/>
          <a:p>
            <a:r>
              <a:rPr lang="en-US" dirty="0"/>
              <a:t>VP, Membership Engagement</a:t>
            </a:r>
          </a:p>
        </p:txBody>
      </p:sp>
    </p:spTree>
    <p:extLst>
      <p:ext uri="{BB962C8B-B14F-4D97-AF65-F5344CB8AC3E}">
        <p14:creationId xmlns:p14="http://schemas.microsoft.com/office/powerpoint/2010/main" val="1199094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boys in uniform standing in front of a wooden platform&#10;&#10;AI-generated content may be incorrect.">
            <a:extLst>
              <a:ext uri="{FF2B5EF4-FFF2-40B4-BE49-F238E27FC236}">
                <a16:creationId xmlns:a16="http://schemas.microsoft.com/office/drawing/2014/main" id="{E8C7F8CE-32D4-4D54-F193-DACD62503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44625"/>
            <a:ext cx="5291666" cy="3968749"/>
          </a:xfrm>
          <a:prstGeom prst="rect">
            <a:avLst/>
          </a:prstGeom>
        </p:spPr>
      </p:pic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81A617D4-692D-7966-DAAB-4B0E196D6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444625"/>
            <a:ext cx="5291667" cy="396875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12BB424B-1DD6-BC4C-98D7-CD1460955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AutoShape 2" descr="BOY SCOUTS OF AMERICA IS CHANGING ITS NAME TO SCOUTING AMERICA -  Occoneechee Council">
            <a:extLst>
              <a:ext uri="{FF2B5EF4-FFF2-40B4-BE49-F238E27FC236}">
                <a16:creationId xmlns:a16="http://schemas.microsoft.com/office/drawing/2014/main" id="{B5EFE4E0-6871-5206-48C4-5C66275FA2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1010DF8C-5221-B24C-8BA6-15F9E04FD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group of people holding arrows&#10;&#10;AI-generated content may be incorrect.">
            <a:extLst>
              <a:ext uri="{FF2B5EF4-FFF2-40B4-BE49-F238E27FC236}">
                <a16:creationId xmlns:a16="http://schemas.microsoft.com/office/drawing/2014/main" id="{DDE9559B-69EF-1EE2-5C36-9290AD370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1920" y="7437120"/>
            <a:ext cx="3545840" cy="2661920"/>
          </a:xfrm>
          <a:prstGeom prst="rect">
            <a:avLst/>
          </a:prstGeom>
        </p:spPr>
      </p:pic>
      <p:sp>
        <p:nvSpPr>
          <p:cNvPr id="11" name="Subtitle 1">
            <a:extLst>
              <a:ext uri="{FF2B5EF4-FFF2-40B4-BE49-F238E27FC236}">
                <a16:creationId xmlns:a16="http://schemas.microsoft.com/office/drawing/2014/main" id="{AFAB81BF-3CAF-FB29-6C4A-51A180FD0A18}"/>
              </a:ext>
            </a:extLst>
          </p:cNvPr>
          <p:cNvSpPr txBox="1">
            <a:spLocks/>
          </p:cNvSpPr>
          <p:nvPr/>
        </p:nvSpPr>
        <p:spPr>
          <a:xfrm>
            <a:off x="397496" y="569687"/>
            <a:ext cx="11659385" cy="86269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C724E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>
                <a:latin typeface="Flood Std"/>
              </a:rPr>
              <a:t>Troop and Pack partnership</a:t>
            </a:r>
            <a:endParaRPr lang="en-US">
              <a:latin typeface="Flood St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66ACC-A572-E257-2D86-FCF5C1AC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>
                <a:latin typeface="Flood Std"/>
                <a:ea typeface="Ebrima"/>
                <a:cs typeface="Ebrima"/>
              </a:rPr>
              <a:t>Pack/Troop Partnerships</a:t>
            </a:r>
            <a:endParaRPr lang="en-GB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15B89B-835C-D094-CCAE-473AF898A997}"/>
              </a:ext>
            </a:extLst>
          </p:cNvPr>
          <p:cNvSpPr txBox="1"/>
          <p:nvPr/>
        </p:nvSpPr>
        <p:spPr>
          <a:xfrm>
            <a:off x="435429" y="1562100"/>
            <a:ext cx="11317513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 u="sng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Strategies That Promote Pack/Troop Partnerships</a:t>
            </a:r>
            <a:endParaRPr lang="en-GB" sz="3200" b="1" i="1" dirty="0">
              <a:solidFill>
                <a:srgbClr val="6C724E"/>
              </a:solidFill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GB" sz="320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Cubmaster(CM)/Scoutmaster(SM) serve on each committee</a:t>
            </a:r>
          </a:p>
          <a:p>
            <a:pPr marL="457200" indent="-457200">
              <a:buFont typeface="Arial"/>
              <a:buChar char="•"/>
            </a:pPr>
            <a:r>
              <a:rPr lang="en-GB" sz="320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CS/SM play a small role at Pack Meeting</a:t>
            </a:r>
            <a:r>
              <a:rPr lang="en-GB" sz="3200" dirty="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 and Court of Honors</a:t>
            </a:r>
          </a:p>
          <a:p>
            <a:pPr marL="457200" indent="-457200">
              <a:buFont typeface="Arial"/>
              <a:buChar char="•"/>
            </a:pPr>
            <a:r>
              <a:rPr lang="en-GB" sz="3200" dirty="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Delegate a Pack/Troop adult to be the </a:t>
            </a:r>
            <a:r>
              <a:rPr lang="en-GB" sz="320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liaison</a:t>
            </a:r>
            <a:r>
              <a:rPr lang="en-GB" sz="3200" dirty="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 between units</a:t>
            </a:r>
          </a:p>
          <a:p>
            <a:pPr marL="457200" indent="-457200">
              <a:buFont typeface="Arial"/>
              <a:buChar char="•"/>
            </a:pPr>
            <a:r>
              <a:rPr lang="en-GB" sz="320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Utilize Den Chief Program</a:t>
            </a:r>
            <a:endParaRPr lang="en-GB" sz="3200" dirty="0">
              <a:solidFill>
                <a:srgbClr val="6C724E"/>
              </a:solidFill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GB" sz="3200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Troop to help with Fall Sign-up events</a:t>
            </a:r>
            <a:endParaRPr lang="en-GB" sz="3200" dirty="0">
              <a:solidFill>
                <a:srgbClr val="6C724E"/>
              </a:solidFill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endParaRPr lang="en-GB" sz="3200" dirty="0">
              <a:solidFill>
                <a:srgbClr val="6C724E"/>
              </a:solidFill>
              <a:ea typeface="Calibri" panose="020F0502020204030204"/>
              <a:cs typeface="Calibri" panose="020F0502020204030204"/>
            </a:endParaRPr>
          </a:p>
          <a:p>
            <a:r>
              <a:rPr lang="en-GB" sz="3200" b="1" i="1">
                <a:solidFill>
                  <a:srgbClr val="6C724E"/>
                </a:solidFill>
                <a:ea typeface="Calibri" panose="020F0502020204030204"/>
                <a:cs typeface="Calibri" panose="020F0502020204030204"/>
              </a:rPr>
              <a:t>Most Scouts BSA members are from crossovers</a:t>
            </a:r>
            <a:endParaRPr lang="en-GB" sz="3200" dirty="0">
              <a:solidFill>
                <a:srgbClr val="6C724E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7971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5658946-CBA3-8A73-23F5-AB8930E54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496" y="569687"/>
            <a:ext cx="11659385" cy="862695"/>
          </a:xfrm>
        </p:spPr>
        <p:txBody>
          <a:bodyPr/>
          <a:lstStyle/>
          <a:p>
            <a:r>
              <a:rPr lang="en-US" sz="4400" dirty="0"/>
              <a:t>Scouts BSA middle school recruitment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77412-5D5D-7355-A6D3-0032FE5AB2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724345"/>
            <a:ext cx="9144000" cy="527304"/>
          </a:xfrm>
        </p:spPr>
        <p:txBody>
          <a:bodyPr/>
          <a:lstStyle/>
          <a:p>
            <a:r>
              <a:rPr lang="en-US"/>
              <a:t>Chris Crowley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CAC38-40CE-7533-F26C-7B77E80B46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428135"/>
            <a:ext cx="9144000" cy="100086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Scout Executive</a:t>
            </a:r>
          </a:p>
          <a:p>
            <a:pPr>
              <a:spcBef>
                <a:spcPts val="0"/>
              </a:spcBef>
            </a:pPr>
            <a:r>
              <a:rPr lang="en-US" dirty="0"/>
              <a:t>Central North Carolina</a:t>
            </a:r>
          </a:p>
        </p:txBody>
      </p:sp>
    </p:spTree>
    <p:extLst>
      <p:ext uri="{BB962C8B-B14F-4D97-AF65-F5344CB8AC3E}">
        <p14:creationId xmlns:p14="http://schemas.microsoft.com/office/powerpoint/2010/main" val="963721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CC71-5F34-AA10-0085-B6AC4A393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ABE71878-348C-8298-3B81-C12148C3A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E5BCBBA-B58E-FC64-95CD-C8628C145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72945F1-87A4-FF07-F148-B6B13C20F3FB}"/>
              </a:ext>
            </a:extLst>
          </p:cNvPr>
          <p:cNvSpPr txBox="1">
            <a:spLocks/>
          </p:cNvSpPr>
          <p:nvPr/>
        </p:nvSpPr>
        <p:spPr bwMode="auto">
          <a:xfrm>
            <a:off x="6359615" y="2375971"/>
            <a:ext cx="462836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2500" lnSpcReduction="2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baseline="0">
                <a:solidFill>
                  <a:srgbClr val="005AA3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rgbClr val="C00000"/>
                </a:solidFill>
              </a:rPr>
              <a:t>Middle School Recruitment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C475369-9227-35C0-8D24-CA7BC35AA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875" y="2181010"/>
            <a:ext cx="4731851" cy="265930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9E9160-DB7E-E30C-81FA-5FDD4249CF7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0854" y="3698852"/>
            <a:ext cx="2025888" cy="20258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88C824-4D76-06FF-1CEF-3E469F8FB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971" y="144409"/>
            <a:ext cx="6942857" cy="1819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AutoShape 2" descr="BOY SCOUTS OF AMERICA IS CHANGING ITS NAME TO SCOUTING AMERICA -  Occoneechee Council">
            <a:extLst>
              <a:ext uri="{FF2B5EF4-FFF2-40B4-BE49-F238E27FC236}">
                <a16:creationId xmlns:a16="http://schemas.microsoft.com/office/drawing/2014/main" id="{585CB39C-8A49-39D6-9673-2E7E157A7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393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7" name="Picture 2" descr="mage result for setting the stage for success">
            <a:extLst>
              <a:ext uri="{FF2B5EF4-FFF2-40B4-BE49-F238E27FC236}">
                <a16:creationId xmlns:a16="http://schemas.microsoft.com/office/drawing/2014/main" id="{22DFCEE7-E219-5D45-B278-CFEA69433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1" y="2952750"/>
            <a:ext cx="7027863" cy="27892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9C4C2B-181C-9E49-A0E0-39F7BCB5C207}"/>
              </a:ext>
            </a:extLst>
          </p:cNvPr>
          <p:cNvSpPr/>
          <p:nvPr/>
        </p:nvSpPr>
        <p:spPr>
          <a:xfrm>
            <a:off x="3122614" y="1889125"/>
            <a:ext cx="5494337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Setting the Stage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22ABE93F-3506-8A41-8484-3A234703F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oy Scouts of America - Wikipedia">
            <a:extLst>
              <a:ext uri="{FF2B5EF4-FFF2-40B4-BE49-F238E27FC236}">
                <a16:creationId xmlns:a16="http://schemas.microsoft.com/office/drawing/2014/main" id="{1AFCF7F2-CAA7-2A45-9C63-EB6A2E71B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474" y="2241636"/>
            <a:ext cx="1507627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F5D973-A01A-054D-A8DB-3E81FF36F86B}"/>
              </a:ext>
            </a:extLst>
          </p:cNvPr>
          <p:cNvSpPr/>
          <p:nvPr/>
        </p:nvSpPr>
        <p:spPr>
          <a:xfrm>
            <a:off x="2771775" y="1682124"/>
            <a:ext cx="6648450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School Relationships</a:t>
            </a:r>
          </a:p>
        </p:txBody>
      </p:sp>
      <p:pic>
        <p:nvPicPr>
          <p:cNvPr id="16394" name="Picture 2" descr="mage result for business relationships">
            <a:extLst>
              <a:ext uri="{FF2B5EF4-FFF2-40B4-BE49-F238E27FC236}">
                <a16:creationId xmlns:a16="http://schemas.microsoft.com/office/drawing/2014/main" id="{6FF75B80-D181-4D44-8730-F58BAAE81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211" y="2604462"/>
            <a:ext cx="6721475" cy="3484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553427FD-81AF-DA49-9FCD-0173FC234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oy Scouts of America - Wikipedia">
            <a:extLst>
              <a:ext uri="{FF2B5EF4-FFF2-40B4-BE49-F238E27FC236}">
                <a16:creationId xmlns:a16="http://schemas.microsoft.com/office/drawing/2014/main" id="{2A7C0F6F-8595-4A42-BDCC-AB6E4F8C0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348" y="2787412"/>
            <a:ext cx="925008" cy="106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2741385" y="1889125"/>
            <a:ext cx="671241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Superintendent Visits</a:t>
            </a:r>
          </a:p>
        </p:txBody>
      </p:sp>
      <p:pic>
        <p:nvPicPr>
          <p:cNvPr id="2050" name="Picture 2" descr="NC superintendents' contracts packed with perks :: WRAL.com">
            <a:extLst>
              <a:ext uri="{FF2B5EF4-FFF2-40B4-BE49-F238E27FC236}">
                <a16:creationId xmlns:a16="http://schemas.microsoft.com/office/drawing/2014/main" id="{B1266AC9-E596-CB4E-BD51-7E4BF13BC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111" y="2965275"/>
            <a:ext cx="5000396" cy="280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807C88CB-619F-0243-AB14-07AD5DC50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oy Scouts of America - Wikipedia">
            <a:extLst>
              <a:ext uri="{FF2B5EF4-FFF2-40B4-BE49-F238E27FC236}">
                <a16:creationId xmlns:a16="http://schemas.microsoft.com/office/drawing/2014/main" id="{7E3FA6DD-AFF8-114E-8080-D1F47A60B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27" y="5028940"/>
            <a:ext cx="637275" cy="73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641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760788" y="1889125"/>
            <a:ext cx="4673600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Principal Visits</a:t>
            </a:r>
          </a:p>
        </p:txBody>
      </p:sp>
      <p:pic>
        <p:nvPicPr>
          <p:cNvPr id="17418" name="Picture 2" descr="mage result for meeting the school principal">
            <a:extLst>
              <a:ext uri="{FF2B5EF4-FFF2-40B4-BE49-F238E27FC236}">
                <a16:creationId xmlns:a16="http://schemas.microsoft.com/office/drawing/2014/main" id="{839B51F6-76BA-6442-87B9-F08B279CA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1" y="2870201"/>
            <a:ext cx="4689475" cy="33448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8AAD8867-0AF8-3B45-B6F5-9EEA2F5D0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145341" y="1889125"/>
            <a:ext cx="59045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Scoutmaster Visits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AAD8867-0AF8-3B45-B6F5-9EEA2F5D0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Boy Scouts of America - Wikipedia">
            <a:extLst>
              <a:ext uri="{FF2B5EF4-FFF2-40B4-BE49-F238E27FC236}">
                <a16:creationId xmlns:a16="http://schemas.microsoft.com/office/drawing/2014/main" id="{708270F4-A7E6-6D4B-AC58-3A6A2D9CA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71" y="2797227"/>
            <a:ext cx="2892246" cy="332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0728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196797" y="1889125"/>
            <a:ext cx="580158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in-school rally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29CDCF-230B-D744-9DAC-983011D6A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762" y="2860429"/>
            <a:ext cx="5364476" cy="301483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F44112F6-4AA8-A349-AF0F-C7C646971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6965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2254231" y="1889125"/>
            <a:ext cx="768672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in-school rally setup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4AD2FC-0367-4A4D-8793-F635BDE9F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339485"/>
            <a:ext cx="906145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Mock campsite setup with tents, hiking backpacks, kayak, high adventure items, etc.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en-US" sz="2200">
                <a:latin typeface="Helvetica" pitchFamily="2" charset="0"/>
              </a:rPr>
              <a:t>Area setup to test the fire starter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Each period social study classes come (class by class) to visit the campsite to listen and interact for 12-15 minutes.   </a:t>
            </a:r>
            <a:r>
              <a:rPr lang="en-US" altLang="en-US" sz="2100">
                <a:latin typeface="Helvetica" pitchFamily="2" charset="0"/>
              </a:rPr>
              <a:t>   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034F57D8-A015-0040-B3BA-D614C52AB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6984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7477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E49B8ABD-07EB-B74D-9702-9120355F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E43D12-791E-0025-8362-C79A94EEC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450" y="2240136"/>
            <a:ext cx="8885238" cy="334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512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89637-31C0-D809-FA21-DC6F9ED8E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7477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E49B8ABD-07EB-B74D-9702-9120355F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8D8287-AAA2-9706-A602-C47AAF989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901" y="2315475"/>
            <a:ext cx="7605589" cy="32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589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7477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E49B8ABD-07EB-B74D-9702-9120355F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308722-EEC3-A89E-0701-21262AE301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72"/>
          <a:stretch/>
        </p:blipFill>
        <p:spPr>
          <a:xfrm>
            <a:off x="2031688" y="2593200"/>
            <a:ext cx="7800013" cy="300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98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7477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E49B8ABD-07EB-B74D-9702-9120355F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E8A979-69B3-0BFC-7D87-0ED1ABDA1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378" y="2324701"/>
            <a:ext cx="6228633" cy="372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730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7477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E49B8ABD-07EB-B74D-9702-9120355F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D8C0CA-CBF4-D493-1D39-803EACC62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074" y="2359830"/>
            <a:ext cx="7951026" cy="348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347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7477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E49B8ABD-07EB-B74D-9702-9120355F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B97D73-DB4A-D0CF-F32F-9BA06E6F2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492" y="2398114"/>
            <a:ext cx="8334315" cy="231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805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8905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3521554C-64B6-8E4C-9F57-EACA14DFA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E79A51-F037-D8DF-10B6-14AC3A5AE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50" y="2650752"/>
            <a:ext cx="7620000" cy="25982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59BF91-D9A6-D28D-985C-E3D11774A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630" y="2330652"/>
            <a:ext cx="2469971" cy="43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917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870059" y="1374771"/>
            <a:ext cx="44550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The rally itself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51638A-BABC-5542-8D66-CE15BB024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573692"/>
            <a:ext cx="9061450" cy="226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Tomorrow’s meeting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100">
                <a:latin typeface="Helvetica" pitchFamily="2" charset="0"/>
              </a:rPr>
              <a:t>Time, location, bring a parent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100">
                <a:latin typeface="Helvetica" pitchFamily="2" charset="0"/>
              </a:rPr>
              <a:t>Who thinks they are tough and wants to test their strength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100">
                <a:latin typeface="Helvetica" pitchFamily="2" charset="0"/>
              </a:rPr>
              <a:t>Pick a volunteer to try to start a fire using the fire starter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100">
                <a:latin typeface="Helvetica" pitchFamily="2" charset="0"/>
              </a:rPr>
              <a:t>Show after the volunteer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100">
                <a:latin typeface="Helvetica" pitchFamily="2" charset="0"/>
              </a:rPr>
              <a:t>Give out flyers to take home…</a:t>
            </a: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88D4134E-9801-D140-A702-0C0F70DCD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4201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5235818" y="1889125"/>
            <a:ext cx="172355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Flyer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EBBDD7-BC1C-B048-AAB0-6DF8CC4F4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2910">
            <a:off x="1619105" y="2017124"/>
            <a:ext cx="3303731" cy="43416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85C9C4-A581-844D-BA64-D9393ACCE9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21196870">
            <a:off x="7253270" y="1835134"/>
            <a:ext cx="3394686" cy="43401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Donut 3">
            <a:extLst>
              <a:ext uri="{FF2B5EF4-FFF2-40B4-BE49-F238E27FC236}">
                <a16:creationId xmlns:a16="http://schemas.microsoft.com/office/drawing/2014/main" id="{B3766C38-5AED-7F4F-B798-2594B845D9D0}"/>
              </a:ext>
            </a:extLst>
          </p:cNvPr>
          <p:cNvSpPr/>
          <p:nvPr/>
        </p:nvSpPr>
        <p:spPr>
          <a:xfrm>
            <a:off x="3939257" y="5650427"/>
            <a:ext cx="997254" cy="889174"/>
          </a:xfrm>
          <a:prstGeom prst="donut">
            <a:avLst>
              <a:gd name="adj" fmla="val 886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D4E0DD92-CF95-2F45-98A6-C848B26A986D}"/>
              </a:ext>
            </a:extLst>
          </p:cNvPr>
          <p:cNvSpPr/>
          <p:nvPr/>
        </p:nvSpPr>
        <p:spPr>
          <a:xfrm rot="7264852">
            <a:off x="4699660" y="5331861"/>
            <a:ext cx="576222" cy="2319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2E694-A3E0-B94C-B431-6EBAFD078827}"/>
              </a:ext>
            </a:extLst>
          </p:cNvPr>
          <p:cNvSpPr txBox="1"/>
          <p:nvPr/>
        </p:nvSpPr>
        <p:spPr>
          <a:xfrm>
            <a:off x="5284053" y="3342104"/>
            <a:ext cx="1748861" cy="2031325"/>
          </a:xfrm>
          <a:prstGeom prst="rect">
            <a:avLst/>
          </a:prstGeom>
          <a:noFill/>
          <a:ln w="317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Takes middle schooler or parent to website to gain more information and register online</a:t>
            </a: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68F311D3-4290-CD45-BDDE-EA9CE86BC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6E430EE-D475-DC38-9BD9-39861570C8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5920">
            <a:off x="9150349" y="2465402"/>
            <a:ext cx="410247" cy="304871"/>
          </a:xfrm>
          <a:prstGeom prst="rect">
            <a:avLst/>
          </a:prstGeom>
        </p:spPr>
      </p:pic>
      <p:pic>
        <p:nvPicPr>
          <p:cNvPr id="8" name="Picture 7" descr="A cartoon bear holding two poles&#10;&#10;Description automatically generated">
            <a:extLst>
              <a:ext uri="{FF2B5EF4-FFF2-40B4-BE49-F238E27FC236}">
                <a16:creationId xmlns:a16="http://schemas.microsoft.com/office/drawing/2014/main" id="{148E5CC1-22AE-B2A7-831F-3774082953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839">
            <a:off x="9743235" y="2336391"/>
            <a:ext cx="448723" cy="34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8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6">
            <a:extLst>
              <a:ext uri="{FF2B5EF4-FFF2-40B4-BE49-F238E27FC236}">
                <a16:creationId xmlns:a16="http://schemas.microsoft.com/office/drawing/2014/main" id="{DC70A9DF-A008-234B-863A-E86249F51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000" err="1">
                <a:latin typeface="Helvetica" pitchFamily="2" charset="0"/>
                <a:ea typeface="ＭＳ Ｐゴシック" panose="020B0600070205080204" pitchFamily="34" charset="-128"/>
              </a:rPr>
              <a:t>www.JoinScoutsFL.com</a:t>
            </a:r>
            <a:endParaRPr lang="en-US" altLang="en-US" sz="2000">
              <a:latin typeface="Helvetica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D3D870-89D1-974B-9F3E-0ED083829831}"/>
              </a:ext>
            </a:extLst>
          </p:cNvPr>
          <p:cNvSpPr/>
          <p:nvPr/>
        </p:nvSpPr>
        <p:spPr>
          <a:xfrm>
            <a:off x="345594" y="3429000"/>
            <a:ext cx="26728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Website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4652E9-7759-0448-9BAA-3E690C8B4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3704771"/>
            <a:ext cx="90614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400" b="1"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E0DEDF-FC79-E846-8BB1-F71DE17451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34948" y="1590312"/>
            <a:ext cx="6180103" cy="517711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1FB603AB-1439-6040-B7EA-88594D025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24469" y="25663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4263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1" name="Picture 2" descr="mage result for steps of a process">
            <a:extLst>
              <a:ext uri="{FF2B5EF4-FFF2-40B4-BE49-F238E27FC236}">
                <a16:creationId xmlns:a16="http://schemas.microsoft.com/office/drawing/2014/main" id="{237B25D9-6D3C-A647-B80E-2704D1124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2887664"/>
            <a:ext cx="5022850" cy="334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E3C0855-73CB-724C-B024-1E709CFA1488}"/>
              </a:ext>
            </a:extLst>
          </p:cNvPr>
          <p:cNvSpPr/>
          <p:nvPr/>
        </p:nvSpPr>
        <p:spPr>
          <a:xfrm>
            <a:off x="4258783" y="1889125"/>
            <a:ext cx="367761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4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School Night</a:t>
            </a:r>
            <a:br>
              <a:rPr lang="en-US" sz="4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</a:br>
            <a:r>
              <a:rPr lang="en-US" sz="4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 Mechanics</a:t>
            </a:r>
          </a:p>
        </p:txBody>
      </p:sp>
      <p:pic>
        <p:nvPicPr>
          <p:cNvPr id="23563" name="Picture 14" descr="mage result for boy scouts of america">
            <a:extLst>
              <a:ext uri="{FF2B5EF4-FFF2-40B4-BE49-F238E27FC236}">
                <a16:creationId xmlns:a16="http://schemas.microsoft.com/office/drawing/2014/main" id="{2137BC31-9F98-C247-AC22-1C66F6234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1151" y="3014664"/>
            <a:ext cx="3016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14" descr="mage result for boy scouts of america">
            <a:extLst>
              <a:ext uri="{FF2B5EF4-FFF2-40B4-BE49-F238E27FC236}">
                <a16:creationId xmlns:a16="http://schemas.microsoft.com/office/drawing/2014/main" id="{D5E3B2FD-36F9-5545-ADCF-C580B691A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1151" y="4949826"/>
            <a:ext cx="30162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Picture 14" descr="mage result for boy scouts of america">
            <a:extLst>
              <a:ext uri="{FF2B5EF4-FFF2-40B4-BE49-F238E27FC236}">
                <a16:creationId xmlns:a16="http://schemas.microsoft.com/office/drawing/2014/main" id="{C5A6B1DB-5DA9-D64E-86AE-E272719A4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1151" y="3981451"/>
            <a:ext cx="3016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14" descr="mage result for boy scouts of america">
            <a:extLst>
              <a:ext uri="{FF2B5EF4-FFF2-40B4-BE49-F238E27FC236}">
                <a16:creationId xmlns:a16="http://schemas.microsoft.com/office/drawing/2014/main" id="{E6693DBC-D724-CA40-943F-14AFDB960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14939" y="3940176"/>
            <a:ext cx="30003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14" descr="mage result for boy scouts of america">
            <a:extLst>
              <a:ext uri="{FF2B5EF4-FFF2-40B4-BE49-F238E27FC236}">
                <a16:creationId xmlns:a16="http://schemas.microsoft.com/office/drawing/2014/main" id="{0E63638A-E3F5-F442-A629-18D9BF998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40339" y="4924425"/>
            <a:ext cx="225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14" descr="mage result for boy scouts of america">
            <a:extLst>
              <a:ext uri="{FF2B5EF4-FFF2-40B4-BE49-F238E27FC236}">
                <a16:creationId xmlns:a16="http://schemas.microsoft.com/office/drawing/2014/main" id="{08D19F16-AC0A-E540-92B8-73BF462F7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11889" y="3940176"/>
            <a:ext cx="3016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">
            <a:extLst>
              <a:ext uri="{FF2B5EF4-FFF2-40B4-BE49-F238E27FC236}">
                <a16:creationId xmlns:a16="http://schemas.microsoft.com/office/drawing/2014/main" id="{AB65C97B-EEAE-FD45-A012-A9464FD31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4A096A2-955C-2B42-8F55-4701CE0F2C28}"/>
              </a:ext>
            </a:extLst>
          </p:cNvPr>
          <p:cNvSpPr/>
          <p:nvPr/>
        </p:nvSpPr>
        <p:spPr>
          <a:xfrm>
            <a:off x="3868467" y="1736468"/>
            <a:ext cx="44550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Items to Bring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FCB432-B88E-E44C-B40D-2A89CB816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395" y="2659798"/>
            <a:ext cx="854721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2 Presenters (One District Executive, One Lead Volunteer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latin typeface="Helvetica" pitchFamily="2" charset="0"/>
              </a:rPr>
              <a:t>    from District Membership Team)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Junior Leaders (SPL’s and ASPL’s) and Adult Leaders from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>
                <a:latin typeface="Helvetica" pitchFamily="2" charset="0"/>
              </a:rPr>
              <a:t>     Area Troops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Each Troop will setup a Display Board to highlight their strengths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Youth Applications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Change for registration fee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Popcorn Family Guides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200">
                <a:latin typeface="Helvetica" pitchFamily="2" charset="0"/>
              </a:rPr>
              <a:t>Orlando Magic Ticket Vouchers 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4F06CE66-82C0-3A4F-8B80-56C274567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3209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4A096A2-955C-2B42-8F55-4701CE0F2C28}"/>
              </a:ext>
            </a:extLst>
          </p:cNvPr>
          <p:cNvSpPr/>
          <p:nvPr/>
        </p:nvSpPr>
        <p:spPr>
          <a:xfrm>
            <a:off x="2773363" y="1889125"/>
            <a:ext cx="6648450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School Night Agenda</a:t>
            </a:r>
          </a:p>
        </p:txBody>
      </p:sp>
      <p:pic>
        <p:nvPicPr>
          <p:cNvPr id="26634" name="Picture 2" descr="mage result for agenda">
            <a:extLst>
              <a:ext uri="{FF2B5EF4-FFF2-40B4-BE49-F238E27FC236}">
                <a16:creationId xmlns:a16="http://schemas.microsoft.com/office/drawing/2014/main" id="{8E94FCA5-E866-7148-BB72-9C4A34D58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89" y="2938463"/>
            <a:ext cx="5183187" cy="31099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5" name="Picture 4" descr="mage result for boy scouts of america">
            <a:extLst>
              <a:ext uri="{FF2B5EF4-FFF2-40B4-BE49-F238E27FC236}">
                <a16:creationId xmlns:a16="http://schemas.microsoft.com/office/drawing/2014/main" id="{E60F0BDD-AEE1-CA43-B170-6DC058969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73136">
            <a:off x="3948114" y="3057525"/>
            <a:ext cx="158908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A5504516-6D55-6848-9957-CAA2CC72E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E114BE-B4E6-56D8-9E72-B5FC63E7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A096A2-955C-2B42-8F55-4701CE0F2C28}"/>
              </a:ext>
            </a:extLst>
          </p:cNvPr>
          <p:cNvSpPr/>
          <p:nvPr/>
        </p:nvSpPr>
        <p:spPr>
          <a:xfrm>
            <a:off x="2768600" y="1594874"/>
            <a:ext cx="6648450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School Night Agenda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FCB432-B88E-E44C-B40D-2A89CB816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1170" y="2549812"/>
            <a:ext cx="9203310" cy="364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>
                <a:latin typeface="Helvetica" pitchFamily="2" charset="0"/>
              </a:rPr>
              <a:t>6:20pm: Arrive with Lead Volunteer from District Membership Team. </a:t>
            </a:r>
          </a:p>
          <a:p>
            <a:r>
              <a:rPr lang="en-US" sz="2100">
                <a:latin typeface="Helvetica" pitchFamily="2" charset="0"/>
              </a:rPr>
              <a:t>6:30pm: Junior Leaders and Adult Leaders from Area Troops arrive and 	 begin to setup Display Boards. </a:t>
            </a:r>
          </a:p>
          <a:p>
            <a:r>
              <a:rPr lang="en-US" sz="2100">
                <a:latin typeface="Helvetica" pitchFamily="2" charset="0"/>
              </a:rPr>
              <a:t>6:35pm: Meet with all Scouts and Scouters and go over Middle School 	  Night plan for evening. </a:t>
            </a:r>
          </a:p>
          <a:p>
            <a:r>
              <a:rPr lang="en-US" sz="2100">
                <a:latin typeface="Helvetica" pitchFamily="2" charset="0"/>
              </a:rPr>
              <a:t>6:45pm: Junior Leaders are stationed at entrances and doors of Middle 	  School to welcome new families. When families arrive they “check 	  in” and receive youth application and popcorn family guide. </a:t>
            </a:r>
          </a:p>
          <a:p>
            <a:r>
              <a:rPr lang="en-US" sz="2100">
                <a:latin typeface="Helvetica" pitchFamily="2" charset="0"/>
              </a:rPr>
              <a:t>7:00pm: Open the evening with Opening Ceremony lead by Junior Leaders. </a:t>
            </a:r>
          </a:p>
          <a:p>
            <a:r>
              <a:rPr lang="en-US" sz="2100">
                <a:latin typeface="Helvetica" pitchFamily="2" charset="0"/>
              </a:rPr>
              <a:t>7:02pm: Lead Volunteer from District Membership Team gives overview of 	 Scouting. </a:t>
            </a:r>
            <a:r>
              <a:rPr lang="en-US" altLang="en-US" sz="2100">
                <a:latin typeface="Helvetica" pitchFamily="2" charset="0"/>
              </a:rPr>
              <a:t>           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DD21B068-7074-5A43-B817-CDF82F90B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0106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6">
            <a:extLst>
              <a:ext uri="{FF2B5EF4-FFF2-40B4-BE49-F238E27FC236}">
                <a16:creationId xmlns:a16="http://schemas.microsoft.com/office/drawing/2014/main" id="{7409498E-C046-4B4E-9F70-2AD06227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000" err="1">
                <a:latin typeface="Helvetica" pitchFamily="2" charset="0"/>
                <a:ea typeface="ＭＳ Ｐゴシック" panose="020B0600070205080204" pitchFamily="34" charset="-128"/>
              </a:rPr>
              <a:t>www.JoinScoutsFL.com</a:t>
            </a:r>
            <a:endParaRPr lang="en-US" altLang="en-US" sz="2000">
              <a:latin typeface="Helvetica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A096A2-955C-2B42-8F55-4701CE0F2C28}"/>
              </a:ext>
            </a:extLst>
          </p:cNvPr>
          <p:cNvSpPr/>
          <p:nvPr/>
        </p:nvSpPr>
        <p:spPr>
          <a:xfrm>
            <a:off x="2771775" y="1562275"/>
            <a:ext cx="6648450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ＭＳ Ｐゴシック" charset="-128"/>
              </a:rPr>
              <a:t>School Night Agenda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C97486-F98A-2C41-9051-D07968B671A6}"/>
              </a:ext>
            </a:extLst>
          </p:cNvPr>
          <p:cNvSpPr/>
          <p:nvPr/>
        </p:nvSpPr>
        <p:spPr>
          <a:xfrm>
            <a:off x="1565275" y="2395709"/>
            <a:ext cx="906145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>
                <a:latin typeface="Helvetica" pitchFamily="2" charset="0"/>
              </a:rPr>
              <a:t>7:12pm: Junior Leaders give short overview / highlights of their Troop </a:t>
            </a:r>
            <a:endParaRPr lang="en-US" altLang="en-US" sz="2200">
              <a:latin typeface="Helvetica" pitchFamily="2" charset="0"/>
            </a:endParaRPr>
          </a:p>
          <a:p>
            <a:r>
              <a:rPr lang="en-US" altLang="en-US" sz="2200">
                <a:latin typeface="Helvetica" pitchFamily="2" charset="0"/>
              </a:rPr>
              <a:t>7:25pm: New families </a:t>
            </a:r>
            <a:r>
              <a:rPr lang="en-US" sz="2200">
                <a:latin typeface="Helvetica" pitchFamily="2" charset="0"/>
              </a:rPr>
              <a:t>visit Troops at their displays and are instructed 	  once they are ready to complete electronic application or fill   	  out youth application and submit at “check out” area. At this</a:t>
            </a:r>
          </a:p>
          <a:p>
            <a:r>
              <a:rPr lang="en-US" sz="2200">
                <a:latin typeface="Helvetica" pitchFamily="2" charset="0"/>
              </a:rPr>
              <a:t>              point, once youth application is received at “check out” new</a:t>
            </a:r>
          </a:p>
          <a:p>
            <a:r>
              <a:rPr lang="en-US" sz="2200">
                <a:latin typeface="Helvetica" pitchFamily="2" charset="0"/>
              </a:rPr>
              <a:t>              Scout will receive Orlando Magic Basketball Ticket Voucher</a:t>
            </a:r>
          </a:p>
          <a:p>
            <a:r>
              <a:rPr lang="en-US" sz="2200">
                <a:latin typeface="Helvetica" pitchFamily="2" charset="0"/>
              </a:rPr>
              <a:t>              and hot spark. </a:t>
            </a:r>
          </a:p>
          <a:p>
            <a:r>
              <a:rPr lang="en-US" sz="2200">
                <a:latin typeface="Helvetica" pitchFamily="2" charset="0"/>
              </a:rPr>
              <a:t>7:45pm: Lead Volunteer from District Membership Team, District</a:t>
            </a:r>
          </a:p>
          <a:p>
            <a:r>
              <a:rPr lang="en-US" sz="2200">
                <a:latin typeface="Helvetica" pitchFamily="2" charset="0"/>
              </a:rPr>
              <a:t>             Executive and Adult Leaders from Area Troops meet to </a:t>
            </a:r>
          </a:p>
          <a:p>
            <a:r>
              <a:rPr lang="en-US" sz="2200">
                <a:latin typeface="Helvetica" pitchFamily="2" charset="0"/>
              </a:rPr>
              <a:t>             debrief and develop action plans for new Scouts</a:t>
            </a:r>
          </a:p>
          <a:p>
            <a:r>
              <a:rPr lang="en-US" sz="2200">
                <a:latin typeface="Helvetica" pitchFamily="2" charset="0"/>
              </a:rPr>
              <a:t>8:00pm: School Night Ends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CC8B5231-9C76-AD4E-B857-B55735AC8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0684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1010DF8C-5221-B24C-8BA6-15F9E04FD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12BB424B-1DD6-BC4C-98D7-CD1460955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FB8D5B0-3A93-C948-A850-C1FD9D31C7F2}"/>
              </a:ext>
            </a:extLst>
          </p:cNvPr>
          <p:cNvSpPr txBox="1">
            <a:spLocks/>
          </p:cNvSpPr>
          <p:nvPr/>
        </p:nvSpPr>
        <p:spPr bwMode="auto">
          <a:xfrm>
            <a:off x="1524213" y="2253006"/>
            <a:ext cx="9143574" cy="269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 baseline="0">
                <a:solidFill>
                  <a:srgbClr val="005AA3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600">
                <a:solidFill>
                  <a:srgbClr val="C00000"/>
                </a:solidFill>
                <a:ea typeface="ＭＳ Ｐゴシック"/>
              </a:rPr>
              <a:t>Some Middle School Nights get 50-60 new Scouts in one night</a:t>
            </a:r>
            <a:endParaRPr lang="en-US">
              <a:ea typeface="ＭＳ Ｐゴシック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8CA84C45-68F2-7041-8162-78D4B76DA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27644" y="60326"/>
            <a:ext cx="5336712" cy="15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5388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86284-D4A1-593A-792E-D1EEDEFC0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E349727-3FC4-0E49-A68A-D5F276C04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496" y="569687"/>
            <a:ext cx="11659385" cy="86269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400">
                <a:latin typeface="Flood Std"/>
              </a:rPr>
              <a:t>Scouts BSA 5th &amp; 6th Grade Youth Talk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A29BA-6A03-65BC-D1C7-B516141FB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724346"/>
            <a:ext cx="9144000" cy="527304"/>
          </a:xfrm>
        </p:spPr>
        <p:txBody>
          <a:bodyPr/>
          <a:lstStyle/>
          <a:p>
            <a:r>
              <a:rPr lang="en-US" dirty="0"/>
              <a:t>Ty Washington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4FF70-CFEC-DAC1-79E6-D83CFF1DB2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2428135"/>
            <a:ext cx="9144000" cy="52730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Growth and Retention Director</a:t>
            </a:r>
          </a:p>
        </p:txBody>
      </p:sp>
    </p:spTree>
    <p:extLst>
      <p:ext uri="{BB962C8B-B14F-4D97-AF65-F5344CB8AC3E}">
        <p14:creationId xmlns:p14="http://schemas.microsoft.com/office/powerpoint/2010/main" val="25470701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FE4690-54A6-64DF-AA8B-787C842B8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8" y="75002"/>
            <a:ext cx="10515600" cy="1912828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E20EB2-5BA0-5CFF-100D-DBBA8A7D0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2" y="1297214"/>
            <a:ext cx="9667875" cy="838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E9797F-E771-372A-FD62-9AB330C39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7" y="2133146"/>
            <a:ext cx="6709229" cy="9298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28AA40-FCAB-B34A-9596-148697B35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4" y="5702754"/>
            <a:ext cx="9315450" cy="590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D0C0B1-CF2F-9D64-29C9-2E01349832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2809" y="341085"/>
            <a:ext cx="3841869" cy="5363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84896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FF770-E27C-6A23-D923-2428DDE46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0BBD3701-1CC5-DBE4-BB52-BDFD9F705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8EA29AAC-7146-F65B-30E1-E214FB73F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444151-159A-46DB-EBE8-29BF53FDE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" y="761495"/>
            <a:ext cx="12192000" cy="501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400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B479-95CD-4960-362E-CA3AE5704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6A854C2F-FF3D-CE63-D98D-42F09FEE6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0C643C0-0680-1DA4-24AB-6DEF676C9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CF3B24-4931-0255-83DA-07E442F95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9" y="302216"/>
            <a:ext cx="11908971" cy="578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660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8F34C-401A-63A1-8B05-D1BA3BD1B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4292EEF6-2CCB-0302-2FA7-AF59443DF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C2E7D6E-E289-9F92-6D5A-62041D8B8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42BAC0-F3F3-9D60-88C9-F35CC5D3A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0" y="258068"/>
            <a:ext cx="12046858" cy="583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030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3C9AE-8C70-D35F-DA63-1C977571F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9E62B769-ED27-2CEC-61B5-89D89FD80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6BC3A3FB-99CD-CAC8-8028-6B5ACC0CA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5C7F2-ED25-7C5F-80E2-17E9221B2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" y="258067"/>
            <a:ext cx="12039600" cy="583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185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45AB9-E1B5-B07E-B4AD-9AFD1353E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E1B1FB37-3E8B-68AF-867E-24F3283FD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35B6348-402B-8515-121A-450BF47D9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536955-750A-5A51-F2F2-F85A4E6F2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" y="258068"/>
            <a:ext cx="12046858" cy="583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339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FB4B9-22BB-BB0C-A962-1C8AA381E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D9A1B24C-4A90-1406-1B8B-64B630C69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8EADDF8F-3333-37C8-0C8A-2156166D6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1505D-54CC-5A83-AAC9-027F2BE98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243553"/>
            <a:ext cx="12090400" cy="585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453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CA3DD-A354-087A-6FE9-FF38E212E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66D50596-9CCF-40A3-9762-053B2CA7D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A8DE2CB-F4E8-1690-5E23-E681833D1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CE1BBB-4472-A75C-6298-1A6D79662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1" y="258067"/>
            <a:ext cx="12046858" cy="583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488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F76D5-F5E6-9F43-89A9-D7B556A71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Picture 756" descr="TLC-Logo-black text Small">
            <a:extLst>
              <a:ext uri="{FF2B5EF4-FFF2-40B4-BE49-F238E27FC236}">
                <a16:creationId xmlns:a16="http://schemas.microsoft.com/office/drawing/2014/main" id="{53310141-B9D8-BC2C-43EC-0B906F910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88" y="-2146300"/>
            <a:ext cx="1809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2FA3A0A-42BD-63BB-60A3-C778AE99F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963" y="29855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24E5DC-44EC-4E7F-517E-73B7E7E3EC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5" r="12870"/>
          <a:stretch>
            <a:fillRect/>
          </a:stretch>
        </p:blipFill>
        <p:spPr>
          <a:xfrm>
            <a:off x="4524" y="210455"/>
            <a:ext cx="7907066" cy="59218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65A71B-68B1-95E2-A03D-BC36C9D26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704" y="1328964"/>
            <a:ext cx="3241222" cy="441052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608E88-1C16-20A5-A37E-090418144B0B}"/>
              </a:ext>
            </a:extLst>
          </p:cNvPr>
          <p:cNvSpPr txBox="1"/>
          <p:nvPr/>
        </p:nvSpPr>
        <p:spPr>
          <a:xfrm>
            <a:off x="8202023" y="213360"/>
            <a:ext cx="367792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Know your audience:</a:t>
            </a:r>
          </a:p>
          <a:p>
            <a:r>
              <a:rPr lang="en-US">
                <a:ea typeface="Calibri"/>
                <a:cs typeface="Calibri"/>
              </a:rPr>
              <a:t>Find age-appropriate activities that interest them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45F831-1300-7206-1B23-6F304058D1AE}"/>
              </a:ext>
            </a:extLst>
          </p:cNvPr>
          <p:cNvSpPr/>
          <p:nvPr/>
        </p:nvSpPr>
        <p:spPr>
          <a:xfrm>
            <a:off x="8219440" y="254000"/>
            <a:ext cx="3515360" cy="863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562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BE67C-B456-B2F3-65F2-7B57A534A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3FA1-D0F6-A215-4737-24CFC9CBA39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76400" y="2393950"/>
            <a:ext cx="10515600" cy="2717800"/>
          </a:xfrm>
        </p:spPr>
        <p:txBody>
          <a:bodyPr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075697"/>
                </a:solidFill>
                <a:effectLst/>
                <a:uLnTx/>
                <a:uFillTx/>
                <a:cs typeface="Arial"/>
              </a:rPr>
              <a:t>August 3, 2026 – updated look and feel </a:t>
            </a:r>
            <a:endParaRPr lang="en-US">
              <a:solidFill>
                <a:srgbClr val="002060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</a:pPr>
            <a:r>
              <a:rPr lang="en-US">
                <a:solidFill>
                  <a:srgbClr val="002060"/>
                </a:solidFill>
              </a:rPr>
              <a:t>Estimated cost to join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</a:pPr>
            <a:r>
              <a:rPr lang="en-US">
                <a:solidFill>
                  <a:srgbClr val="002060"/>
                </a:solidFill>
              </a:rPr>
              <a:t>Unit meeting days and times 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</a:pPr>
            <a:r>
              <a:rPr lang="en-US" sz="2800">
                <a:solidFill>
                  <a:srgbClr val="002060"/>
                </a:solidFill>
                <a:effectLst/>
                <a:ea typeface="Aptos" panose="020B0004020202020204" pitchFamily="34" charset="0"/>
              </a:rPr>
              <a:t>Whether the unit charges additional dues 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</a:pPr>
            <a:r>
              <a:rPr lang="en-US">
                <a:solidFill>
                  <a:srgbClr val="002060"/>
                </a:solidFill>
              </a:rPr>
              <a:t>Total Charge per Member (National and Council</a:t>
            </a:r>
            <a:r>
              <a:rPr lang="en-US" b="1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DF59514-6780-A541-4464-00F15E56CA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3736" y="238259"/>
            <a:ext cx="10515600" cy="132556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lood Std"/>
                <a:ea typeface="+mn-ea"/>
                <a:cs typeface="+mn-cs"/>
              </a:rPr>
              <a:t>Beascout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lood Std"/>
                <a:ea typeface="+mn-ea"/>
                <a:cs typeface="+mn-cs"/>
              </a:rPr>
              <a:t> enhancements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94F92"/>
              </a:solidFill>
              <a:effectLst/>
              <a:uLnTx/>
              <a:uFillTx/>
              <a:latin typeface="Flood Std" panose="03090602040405060206" pitchFamily="66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D671FC-0751-D2C4-7428-DB3107E9D71C}"/>
              </a:ext>
            </a:extLst>
          </p:cNvPr>
          <p:cNvSpPr txBox="1">
            <a:spLocks/>
          </p:cNvSpPr>
          <p:nvPr/>
        </p:nvSpPr>
        <p:spPr>
          <a:xfrm>
            <a:off x="838200" y="1366543"/>
            <a:ext cx="10515600" cy="692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75697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rgbClr val="002060"/>
                </a:solidFill>
                <a:latin typeface="Franklin Gothic Book" panose="020B0503020102020204" pitchFamily="34" charset="0"/>
                <a:ea typeface="Cambria" panose="02040503050406030204" pitchFamily="18" charset="0"/>
              </a:rPr>
              <a:t>Answering the most common questions up front</a:t>
            </a:r>
            <a:endParaRPr lang="en-US" sz="2800">
              <a:latin typeface="Franklin Gothic Book" panose="020B0503020102020204" pitchFamily="34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B95089-AA5B-7FA0-FB10-4F3F63E04305}"/>
              </a:ext>
            </a:extLst>
          </p:cNvPr>
          <p:cNvSpPr txBox="1"/>
          <p:nvPr/>
        </p:nvSpPr>
        <p:spPr>
          <a:xfrm>
            <a:off x="8870950" y="4692243"/>
            <a:ext cx="294529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Gill Sans"/>
              </a:rPr>
              <a:t>Otto Goedhart</a:t>
            </a:r>
            <a:endParaRPr lang="en-US" sz="1600">
              <a:ea typeface="+mn-ea"/>
            </a:endParaRPr>
          </a:p>
          <a:p>
            <a:pPr algn="ctr">
              <a:defRPr/>
            </a:pPr>
            <a:r>
              <a:rPr lang="en-US" sz="1600">
                <a:solidFill>
                  <a:srgbClr val="094F92"/>
                </a:solidFill>
                <a:latin typeface="Franklin Gothic Book"/>
                <a:cs typeface="Gill Sans"/>
              </a:rPr>
              <a:t>Manager, Membership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4F92"/>
                </a:solidFill>
                <a:effectLst/>
                <a:uLnTx/>
                <a:uFillTx/>
                <a:latin typeface="Franklin Gothic Book"/>
                <a:cs typeface="Gill Sans"/>
              </a:rPr>
              <a:t> Growth</a:t>
            </a:r>
            <a:endParaRPr lang="en-US" sz="1600" b="0" i="0" u="none" strike="noStrike" kern="1200" cap="none" spc="0" normalizeH="0" baseline="0" noProof="0">
              <a:ln>
                <a:noFill/>
              </a:ln>
              <a:solidFill>
                <a:srgbClr val="094F92"/>
              </a:solidFill>
              <a:effectLst/>
              <a:uLnTx/>
              <a:uFillTx/>
              <a:latin typeface="Franklin Gothic Book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7579608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60905-F186-C5BA-D9C5-E88E058C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463CEB8-B28B-288F-5510-1265632893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016" y="238120"/>
            <a:ext cx="10515600" cy="1325563"/>
          </a:xfrm>
        </p:spPr>
        <p:txBody>
          <a:bodyPr/>
          <a:lstStyle/>
          <a:p>
            <a:r>
              <a:rPr lang="en-US" dirty="0" err="1">
                <a:latin typeface="Flood Std"/>
              </a:rPr>
              <a:t>Beascout</a:t>
            </a:r>
            <a:r>
              <a:rPr lang="en-US" dirty="0">
                <a:latin typeface="Flood Std"/>
              </a:rPr>
              <a:t> New Look!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73B34A-C055-59E2-1AC1-BC0024E7D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20" y="1269964"/>
            <a:ext cx="9435960" cy="5349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28355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B5C9B-D514-AED7-5C47-6E42F7EB4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EB8C7-3AAD-9B85-56E6-5E289224B65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2044510"/>
            <a:ext cx="10515600" cy="241776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Fundraising helps cover costs</a:t>
            </a:r>
          </a:p>
          <a:p>
            <a:r>
              <a:rPr lang="en-US" dirty="0">
                <a:solidFill>
                  <a:schemeClr val="tx1"/>
                </a:solidFill>
              </a:rPr>
              <a:t>Trial Visit Encouraged</a:t>
            </a:r>
          </a:p>
          <a:p>
            <a:r>
              <a:rPr lang="en-US" dirty="0">
                <a:solidFill>
                  <a:schemeClr val="tx1"/>
                </a:solidFill>
              </a:rPr>
              <a:t>Unit fees</a:t>
            </a:r>
          </a:p>
          <a:p>
            <a:r>
              <a:rPr lang="en-US" dirty="0">
                <a:solidFill>
                  <a:schemeClr val="tx1"/>
                </a:solidFill>
              </a:rPr>
              <a:t>Meeting Schedule: Frequency, Meeting Day, Start/End Time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EDD67B8-C60A-2E1E-6A6A-95B5DFBF6A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4050" y="329565"/>
            <a:ext cx="10883900" cy="1325563"/>
          </a:xfrm>
        </p:spPr>
        <p:txBody>
          <a:bodyPr>
            <a:noAutofit/>
          </a:bodyPr>
          <a:lstStyle/>
          <a:p>
            <a:r>
              <a:rPr lang="en-US" sz="3200" dirty="0"/>
              <a:t>*To support these improvements, new fields added to the </a:t>
            </a:r>
            <a:r>
              <a:rPr lang="en-US" sz="3200" b="1" dirty="0"/>
              <a:t>Unit Pin </a:t>
            </a:r>
            <a:r>
              <a:rPr lang="en-US" sz="3200" dirty="0"/>
              <a:t>page in Organization Manager:</a:t>
            </a:r>
          </a:p>
        </p:txBody>
      </p:sp>
      <p:sp>
        <p:nvSpPr>
          <p:cNvPr id="2" name="Content Placeholder 2"/>
          <p:cNvSpPr txBox="1">
            <a:spLocks/>
          </p:cNvSpPr>
          <p:nvPr/>
        </p:nvSpPr>
        <p:spPr>
          <a:xfrm>
            <a:off x="1022350" y="4348770"/>
            <a:ext cx="10515600" cy="1369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dirty="0">
                <a:solidFill>
                  <a:srgbClr val="075697"/>
                </a:solidFill>
              </a:rPr>
              <a:t>*July 9, 2026 - Unit leaders can begin updating these fields</a:t>
            </a:r>
            <a:r>
              <a:rPr lang="en-US" dirty="0"/>
              <a:t>. </a:t>
            </a:r>
            <a:r>
              <a:rPr lang="en-US" dirty="0">
                <a:solidFill>
                  <a:srgbClr val="075697"/>
                </a:solidFill>
              </a:rPr>
              <a:t>Changes in effect August 3, 2026</a:t>
            </a:r>
          </a:p>
        </p:txBody>
      </p:sp>
    </p:spTree>
    <p:extLst>
      <p:ext uri="{BB962C8B-B14F-4D97-AF65-F5344CB8AC3E}">
        <p14:creationId xmlns:p14="http://schemas.microsoft.com/office/powerpoint/2010/main" val="42370316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A91FC-63AA-E021-5D7D-10AE876D2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71A65-6342-2CED-CD9D-526DD8B788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25167" y="264903"/>
            <a:ext cx="8741664" cy="69215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BeAScout Enhancements – Pin Settings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BE609-F649-792C-7B9C-CD7AB0491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34" y="968351"/>
            <a:ext cx="8808731" cy="5278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89004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BF0A4-14F1-04D4-3F76-E9936B813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B39EE-F60B-0C78-ABFE-3BCD553F5BB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246063"/>
            <a:ext cx="10515600" cy="692150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BeAScout Enhancements – Pin Settings</a:t>
            </a:r>
            <a:endParaRPr lang="en-US" sz="36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B32E1B-1CAF-4B58-40DF-5DEFF81ED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246" y="855487"/>
            <a:ext cx="9057523" cy="56556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6512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B531D-E5E6-6842-A911-4EA1359EA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21D3F-D2E4-9D5E-6BA3-D4DA30D919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69215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BeAScout Enhancements – Pin Settings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8B34BA-9846-7B4C-78EA-28319AC1CAD8}"/>
              </a:ext>
            </a:extLst>
          </p:cNvPr>
          <p:cNvSpPr txBox="1"/>
          <p:nvPr/>
        </p:nvSpPr>
        <p:spPr>
          <a:xfrm>
            <a:off x="9254836" y="1997839"/>
            <a:ext cx="29371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Please Note: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enhanced details will not show in the current BeAScout; this additional information will be displayed in the new BeAScout released in August.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C3E325-3A12-9C85-C1F4-5955DBBCB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74" y="1030497"/>
            <a:ext cx="8876362" cy="54623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06159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C45F4-35D8-465B-A66A-5FC2D4FB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98B1-AEE9-76F9-006E-3483E40F2C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5588"/>
            <a:ext cx="10515600" cy="692150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BeAScout Enhancements</a:t>
            </a:r>
            <a:endParaRPr lang="en-US" sz="36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D8008-9C32-E933-52B2-10455C446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912" y="947783"/>
            <a:ext cx="7600590" cy="5650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009217-15AE-B8FD-E86A-328879D5D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0617" y="951962"/>
            <a:ext cx="2929882" cy="5650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62455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2CF70-3D95-C17E-1AE2-9BC0E5F51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8E95A2-1C65-B69A-8DA6-D466EF0C69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907622"/>
            <a:ext cx="9144000" cy="527304"/>
          </a:xfrm>
        </p:spPr>
        <p:txBody>
          <a:bodyPr/>
          <a:lstStyle/>
          <a:p>
            <a:r>
              <a:rPr lang="en-US"/>
              <a:t>Chuck Brasfeild</a:t>
            </a:r>
          </a:p>
          <a:p>
            <a:r>
              <a:rPr lang="en-US" sz="2800" b="0"/>
              <a:t>EVP, Council Operations</a:t>
            </a:r>
          </a:p>
          <a:p>
            <a:endParaRPr lang="en-US"/>
          </a:p>
        </p:txBody>
      </p:sp>
      <p:sp>
        <p:nvSpPr>
          <p:cNvPr id="2" name="Subtitle 7">
            <a:extLst>
              <a:ext uri="{FF2B5EF4-FFF2-40B4-BE49-F238E27FC236}">
                <a16:creationId xmlns:a16="http://schemas.microsoft.com/office/drawing/2014/main" id="{F45E20F1-20FF-2E47-8A09-1CFA742B12B2}"/>
              </a:ext>
            </a:extLst>
          </p:cNvPr>
          <p:cNvSpPr txBox="1">
            <a:spLocks/>
          </p:cNvSpPr>
          <p:nvPr/>
        </p:nvSpPr>
        <p:spPr>
          <a:xfrm>
            <a:off x="196850" y="2034622"/>
            <a:ext cx="12192000" cy="862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rgbClr val="094F92"/>
                </a:solidFill>
                <a:latin typeface="Flood Std" panose="03090602040405060206" pitchFamily="66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200"/>
              </a:lnSpc>
              <a:spcBef>
                <a:spcPts val="0"/>
              </a:spcBef>
            </a:pPr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8A1B125-1F96-878B-B5FF-7DD6223DF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52667"/>
            <a:ext cx="10668000" cy="1444383"/>
          </a:xfrm>
        </p:spPr>
        <p:txBody>
          <a:bodyPr/>
          <a:lstStyle/>
          <a:p>
            <a:r>
              <a:rPr lang="en-US" sz="5400"/>
              <a:t>Following your council’s membership plan</a:t>
            </a:r>
          </a:p>
        </p:txBody>
      </p:sp>
    </p:spTree>
    <p:extLst>
      <p:ext uri="{BB962C8B-B14F-4D97-AF65-F5344CB8AC3E}">
        <p14:creationId xmlns:p14="http://schemas.microsoft.com/office/powerpoint/2010/main" val="42406093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C8D12-090C-8FC6-1C9C-95BB880ED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73C8312-A235-86DF-F0EA-A98892F2D5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0437" y="69631"/>
          <a:ext cx="5191125" cy="671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071" imgH="7543800" progId="Acrobat.Document.DC">
                  <p:embed/>
                </p:oleObj>
              </mc:Choice>
              <mc:Fallback>
                <p:oleObj name="Acrobat Document" r:id="rId2" imgW="5829071" imgH="7543800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73C8312-A235-86DF-F0EA-A98892F2D5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00437" y="69631"/>
                        <a:ext cx="5191125" cy="6718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01483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1231-FB23-8C81-5267-23546A95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E43816-4E41-1793-3376-BD070B85CE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1907622"/>
            <a:ext cx="9144000" cy="527304"/>
          </a:xfrm>
        </p:spPr>
        <p:txBody>
          <a:bodyPr/>
          <a:lstStyle/>
          <a:p>
            <a:r>
              <a:rPr lang="en-US" dirty="0"/>
              <a:t>Devang Desai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National Commissioner, Scouting America</a:t>
            </a:r>
          </a:p>
          <a:p>
            <a:endParaRPr lang="en-US" dirty="0"/>
          </a:p>
        </p:txBody>
      </p:sp>
      <p:sp>
        <p:nvSpPr>
          <p:cNvPr id="2" name="Subtitle 7">
            <a:extLst>
              <a:ext uri="{FF2B5EF4-FFF2-40B4-BE49-F238E27FC236}">
                <a16:creationId xmlns:a16="http://schemas.microsoft.com/office/drawing/2014/main" id="{73A96344-E523-F711-25C4-788AC2EDA113}"/>
              </a:ext>
            </a:extLst>
          </p:cNvPr>
          <p:cNvSpPr txBox="1">
            <a:spLocks/>
          </p:cNvSpPr>
          <p:nvPr/>
        </p:nvSpPr>
        <p:spPr>
          <a:xfrm>
            <a:off x="196850" y="2034622"/>
            <a:ext cx="12192000" cy="862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rgbClr val="094F92"/>
                </a:solidFill>
                <a:latin typeface="Flood Std" panose="03090602040405060206" pitchFamily="66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94F9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rgbClr val="094F92"/>
              </a:solidFill>
              <a:effectLst/>
              <a:uLnTx/>
              <a:uFillTx/>
              <a:latin typeface="Flood Std" panose="03090602040405060206" pitchFamily="66" charset="0"/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2AABCA3-B0EE-F41B-84EE-AA244E932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714617"/>
            <a:ext cx="10668000" cy="777633"/>
          </a:xfrm>
        </p:spPr>
        <p:txBody>
          <a:bodyPr/>
          <a:lstStyle/>
          <a:p>
            <a:r>
              <a:rPr lang="en-US" sz="5400"/>
              <a:t>Closing Thoughts</a:t>
            </a: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8991643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2D4A7-DFF2-1C30-3690-618702A36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504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A0E1594CEE1C4090CF4CEA117E8DA6" ma:contentTypeVersion="13" ma:contentTypeDescription="Create a new document." ma:contentTypeScope="" ma:versionID="bd0b4c19999feb7247a0a8d0bddfbd1d">
  <xsd:schema xmlns:xsd="http://www.w3.org/2001/XMLSchema" xmlns:xs="http://www.w3.org/2001/XMLSchema" xmlns:p="http://schemas.microsoft.com/office/2006/metadata/properties" xmlns:ns2="5dc07ce0-0f34-493e-9832-792e41f2de1c" xmlns:ns3="61211082-cc98-4f5e-9017-35559ccc5921" targetNamespace="http://schemas.microsoft.com/office/2006/metadata/properties" ma:root="true" ma:fieldsID="d90048771562508b99c27d409e2f6958" ns2:_="" ns3:_="">
    <xsd:import namespace="5dc07ce0-0f34-493e-9832-792e41f2de1c"/>
    <xsd:import namespace="61211082-cc98-4f5e-9017-35559ccc59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c07ce0-0f34-493e-9832-792e41f2de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79308d4-bde5-4dca-adcb-0162404f86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11082-cc98-4f5e-9017-35559ccc59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aa07066-4ab0-483c-b824-e5ad5e9bd179}" ma:internalName="TaxCatchAll" ma:showField="CatchAllData" ma:web="61211082-cc98-4f5e-9017-35559ccc59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c07ce0-0f34-493e-9832-792e41f2de1c">
      <Terms xmlns="http://schemas.microsoft.com/office/infopath/2007/PartnerControls"/>
    </lcf76f155ced4ddcb4097134ff3c332f>
    <TaxCatchAll xmlns="61211082-cc98-4f5e-9017-35559ccc5921" xsi:nil="true"/>
    <SharedWithUsers xmlns="61211082-cc98-4f5e-9017-35559ccc5921">
      <UserInfo>
        <DisplayName>Phillip Shipley</DisplayName>
        <AccountId>66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49EF078-91A6-4428-9E49-F49C4630B5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C9D215-B016-492F-AEDD-CD7668A9A394}">
  <ds:schemaRefs>
    <ds:schemaRef ds:uri="5dc07ce0-0f34-493e-9832-792e41f2de1c"/>
    <ds:schemaRef ds:uri="61211082-cc98-4f5e-9017-35559ccc59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C815BAD-2A73-4050-B3CA-8F47B69DEFAD}">
  <ds:schemaRefs>
    <ds:schemaRef ds:uri="http://purl.org/dc/dcmitype/"/>
    <ds:schemaRef ds:uri="61211082-cc98-4f5e-9017-35559ccc5921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5dc07ce0-0f34-493e-9832-792e41f2de1c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fd9008a0-7846-4989-a4c5-77cfad3f7e4e}" enabled="0" method="" siteId="{fd9008a0-7846-4989-a4c5-77cfad3f7e4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1402</Words>
  <Application>Microsoft Office PowerPoint</Application>
  <PresentationFormat>Widescreen</PresentationFormat>
  <Paragraphs>236</Paragraphs>
  <Slides>82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Office Theme</vt:lpstr>
      <vt:lpstr>PowerPoint Presentation</vt:lpstr>
      <vt:lpstr>PowerPoint Presentation</vt:lpstr>
      <vt:lpstr>Tonight’s topics</vt:lpstr>
      <vt:lpstr>Are you recording this?</vt:lpstr>
      <vt:lpstr>PowerPoint Presentation</vt:lpstr>
      <vt:lpstr>PowerPoint Presentation</vt:lpstr>
      <vt:lpstr>PowerPoint Presentation</vt:lpstr>
      <vt:lpstr>Scouting America  Our Collective New Youth Objective 284,000</vt:lpstr>
      <vt:lpstr>PowerPoint Presentation</vt:lpstr>
      <vt:lpstr>PowerPoint Presentation</vt:lpstr>
      <vt:lpstr>PowerPoint Presentation</vt:lpstr>
      <vt:lpstr>PowerPoint Presentation</vt:lpstr>
      <vt:lpstr>The Marketing is  Always On!</vt:lpstr>
      <vt:lpstr>A Record Year for PR</vt:lpstr>
      <vt:lpstr>PowerPoint Presentation</vt:lpstr>
      <vt:lpstr>Interest in Scouting is High! BeAScout Traffic Up 28% March  - June (YOY)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Mini Mags  are Back!</vt:lpstr>
      <vt:lpstr>PowerPoint Presentation</vt:lpstr>
      <vt:lpstr>Update Your Info on BeAScout.org!</vt:lpstr>
      <vt:lpstr>PowerPoint Presentation</vt:lpstr>
      <vt:lpstr>PowerPoint Presentation</vt:lpstr>
      <vt:lpstr>PowerPoint Presentation</vt:lpstr>
      <vt:lpstr>PowerPoint Presentation</vt:lpstr>
      <vt:lpstr>Pack/Troop Partnerships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www.JoinScoutsFL.com</vt:lpstr>
      <vt:lpstr>PowerPoint Presentation</vt:lpstr>
      <vt:lpstr>PowerPoint Presentation</vt:lpstr>
      <vt:lpstr>PowerPoint Presentation</vt:lpstr>
      <vt:lpstr>PowerPoint Presentation</vt:lpstr>
      <vt:lpstr>www.JoinScoutsFL.com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Beascout enhancements</vt:lpstr>
      <vt:lpstr>Beascout New Look!</vt:lpstr>
      <vt:lpstr>*To support these improvements, new fields added to the Unit Pin page in Organization Manager:</vt:lpstr>
      <vt:lpstr>BeAScout Enhancements – Pin Settings</vt:lpstr>
      <vt:lpstr>BeAScout Enhancements – Pin Settings</vt:lpstr>
      <vt:lpstr>BeAScout Enhancements – Pin Settings</vt:lpstr>
      <vt:lpstr>BeAScout Enhancements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Ramsey</dc:creator>
  <cp:lastModifiedBy>Darin Kinn</cp:lastModifiedBy>
  <cp:revision>65</cp:revision>
  <cp:lastPrinted>2024-07-29T14:03:23Z</cp:lastPrinted>
  <dcterms:created xsi:type="dcterms:W3CDTF">2023-02-23T18:38:20Z</dcterms:created>
  <dcterms:modified xsi:type="dcterms:W3CDTF">2026-08-03T02:31:48Z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0x010100F2A0E1594CEE1C4090CF4CEA117E8DA6</vt:lpwstr>
  </property>
</Properties>
</file>