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entation.xml" ContentType="application/vnd.openxmlformats-officedocument.presentationml.presentation.main+xml"/>
  <Override PartName="/ppt/notesSlides/notesSlide4.xml" ContentType="application/vnd.openxmlformats-officedocument.presentationml.notesSlid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2.xml" ContentType="application/vnd.openxmlformats-officedocument.presentationml.slideMaster+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slideLayouts/slideLayout20.xml" ContentType="application/vnd.openxmlformats-officedocument.presentationml.slideLayou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3.xml" ContentType="application/vnd.openxmlformats-officedocument.presentationml.slideMaster+xml"/>
  <Override PartName="/ppt/slideMasters/slideMaster1.xml" ContentType="application/vnd.openxmlformats-officedocument.presentationml.slideMaster+xml"/>
  <Override PartName="/ppt/notesSlides/notesSlide3.xml" ContentType="application/vnd.openxmlformats-officedocument.presentationml.notesSlide+xml"/>
  <Override PartName="/ppt/slideLayouts/slideLayout21.xml" ContentType="application/vnd.openxmlformats-officedocument.presentationml.slideLayout+xml"/>
  <Override PartName="/ppt/notesSlides/notesSlide10.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ppt/revisionInfo.xml" ContentType="application/vnd.ms-powerpoint.revisioninfo+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79" r:id="rId3"/>
  </p:sldMasterIdLst>
  <p:notesMasterIdLst>
    <p:notesMasterId r:id="rId31"/>
  </p:notesMasterIdLst>
  <p:sldIdLst>
    <p:sldId id="1399" r:id="rId4"/>
    <p:sldId id="1340" r:id="rId5"/>
    <p:sldId id="1400" r:id="rId6"/>
    <p:sldId id="286" r:id="rId7"/>
    <p:sldId id="1422" r:id="rId8"/>
    <p:sldId id="1421" r:id="rId9"/>
    <p:sldId id="1420" r:id="rId10"/>
    <p:sldId id="1369" r:id="rId11"/>
    <p:sldId id="1385" r:id="rId12"/>
    <p:sldId id="1380" r:id="rId13"/>
    <p:sldId id="1403" r:id="rId14"/>
    <p:sldId id="1378" r:id="rId15"/>
    <p:sldId id="1405" r:id="rId16"/>
    <p:sldId id="1401" r:id="rId17"/>
    <p:sldId id="1408" r:id="rId18"/>
    <p:sldId id="1406" r:id="rId19"/>
    <p:sldId id="1416" r:id="rId20"/>
    <p:sldId id="1417" r:id="rId21"/>
    <p:sldId id="1410" r:id="rId22"/>
    <p:sldId id="1411" r:id="rId23"/>
    <p:sldId id="1412" r:id="rId24"/>
    <p:sldId id="1414" r:id="rId25"/>
    <p:sldId id="1413" r:id="rId26"/>
    <p:sldId id="1415" r:id="rId27"/>
    <p:sldId id="281" r:id="rId28"/>
    <p:sldId id="284" r:id="rId29"/>
    <p:sldId id="1419"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3668"/>
    <a:srgbClr val="D0202F"/>
    <a:srgbClr val="004174"/>
    <a:srgbClr val="2F52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F66FFC-2E9E-4D6D-9B7E-3DE804285DC9}" v="107" dt="2022-11-15T15:27:35.2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952" autoAdjust="0"/>
    <p:restoredTop sz="75510" autoAdjust="0"/>
  </p:normalViewPr>
  <p:slideViewPr>
    <p:cSldViewPr snapToGrid="0">
      <p:cViewPr varScale="1">
        <p:scale>
          <a:sx n="82" d="100"/>
          <a:sy n="82" d="100"/>
        </p:scale>
        <p:origin x="1704" y="456"/>
      </p:cViewPr>
      <p:guideLst/>
    </p:cSldViewPr>
  </p:slideViewPr>
  <p:notesTextViewPr>
    <p:cViewPr>
      <p:scale>
        <a:sx n="1" d="1"/>
        <a:sy n="1" d="1"/>
      </p:scale>
      <p:origin x="0" y="0"/>
    </p:cViewPr>
  </p:notesTextViewPr>
  <p:notesViewPr>
    <p:cSldViewPr snapToGrid="0">
      <p:cViewPr>
        <p:scale>
          <a:sx n="152" d="100"/>
          <a:sy n="152" d="100"/>
        </p:scale>
        <p:origin x="3640" y="-70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customXml" Target="../customXml/item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38" Type="http://schemas.openxmlformats.org/officeDocument/2006/relationships/customXml" Target="../customXml/item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37" Type="http://schemas.openxmlformats.org/officeDocument/2006/relationships/customXml" Target="../customXml/item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microsoft.com/office/2015/10/relationships/revisionInfo" Target="revisionInfo.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5652B3-53A5-4D38-8786-D09B7417F2AB}" type="datetimeFigureOut">
              <a:rPr lang="en-US" smtClean="0"/>
              <a:t>10/31/24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87FEC5-DDEB-430E-8CB3-7967F2F105FE}" type="slidenum">
              <a:rPr lang="en-US" smtClean="0"/>
              <a:t>‹#›</a:t>
            </a:fld>
            <a:endParaRPr lang="en-US"/>
          </a:p>
        </p:txBody>
      </p:sp>
    </p:spTree>
    <p:extLst>
      <p:ext uri="{BB962C8B-B14F-4D97-AF65-F5344CB8AC3E}">
        <p14:creationId xmlns:p14="http://schemas.microsoft.com/office/powerpoint/2010/main" val="6039418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87FEC5-DDEB-430E-8CB3-7967F2F105FE}" type="slidenum">
              <a:rPr lang="en-US" smtClean="0"/>
              <a:t>2</a:t>
            </a:fld>
            <a:endParaRPr lang="en-US"/>
          </a:p>
        </p:txBody>
      </p:sp>
    </p:spTree>
    <p:extLst>
      <p:ext uri="{BB962C8B-B14F-4D97-AF65-F5344CB8AC3E}">
        <p14:creationId xmlns:p14="http://schemas.microsoft.com/office/powerpoint/2010/main" val="6573697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87FEC5-DDEB-430E-8CB3-7967F2F105FE}" type="slidenum">
              <a:rPr lang="en-US" smtClean="0"/>
              <a:t>17</a:t>
            </a:fld>
            <a:endParaRPr lang="en-US"/>
          </a:p>
        </p:txBody>
      </p:sp>
    </p:spTree>
    <p:extLst>
      <p:ext uri="{BB962C8B-B14F-4D97-AF65-F5344CB8AC3E}">
        <p14:creationId xmlns:p14="http://schemas.microsoft.com/office/powerpoint/2010/main" val="16440418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87FEC5-DDEB-430E-8CB3-7967F2F105FE}" type="slidenum">
              <a:rPr lang="en-US" smtClean="0"/>
              <a:t>18</a:t>
            </a:fld>
            <a:endParaRPr lang="en-US"/>
          </a:p>
        </p:txBody>
      </p:sp>
    </p:spTree>
    <p:extLst>
      <p:ext uri="{BB962C8B-B14F-4D97-AF65-F5344CB8AC3E}">
        <p14:creationId xmlns:p14="http://schemas.microsoft.com/office/powerpoint/2010/main" val="18714407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87FEC5-DDEB-430E-8CB3-7967F2F105FE}" type="slidenum">
              <a:rPr lang="en-US" smtClean="0"/>
              <a:t>23</a:t>
            </a:fld>
            <a:endParaRPr lang="en-US"/>
          </a:p>
        </p:txBody>
      </p:sp>
    </p:spTree>
    <p:extLst>
      <p:ext uri="{BB962C8B-B14F-4D97-AF65-F5344CB8AC3E}">
        <p14:creationId xmlns:p14="http://schemas.microsoft.com/office/powerpoint/2010/main" val="37827560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87FEC5-DDEB-430E-8CB3-7967F2F105FE}" type="slidenum">
              <a:rPr lang="en-US" smtClean="0"/>
              <a:t>26</a:t>
            </a:fld>
            <a:endParaRPr lang="en-US"/>
          </a:p>
        </p:txBody>
      </p:sp>
    </p:spTree>
    <p:extLst>
      <p:ext uri="{BB962C8B-B14F-4D97-AF65-F5344CB8AC3E}">
        <p14:creationId xmlns:p14="http://schemas.microsoft.com/office/powerpoint/2010/main" val="23803903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87FEC5-DDEB-430E-8CB3-7967F2F105FE}" type="slidenum">
              <a:rPr lang="en-US" smtClean="0"/>
              <a:t>27</a:t>
            </a:fld>
            <a:endParaRPr lang="en-US"/>
          </a:p>
        </p:txBody>
      </p:sp>
    </p:spTree>
    <p:extLst>
      <p:ext uri="{BB962C8B-B14F-4D97-AF65-F5344CB8AC3E}">
        <p14:creationId xmlns:p14="http://schemas.microsoft.com/office/powerpoint/2010/main" val="16855297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87FEC5-DDEB-430E-8CB3-7967F2F105FE}" type="slidenum">
              <a:rPr lang="en-US" smtClean="0"/>
              <a:t>3</a:t>
            </a:fld>
            <a:endParaRPr lang="en-US"/>
          </a:p>
        </p:txBody>
      </p:sp>
    </p:spTree>
    <p:extLst>
      <p:ext uri="{BB962C8B-B14F-4D97-AF65-F5344CB8AC3E}">
        <p14:creationId xmlns:p14="http://schemas.microsoft.com/office/powerpoint/2010/main" val="27065365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87FEC5-DDEB-430E-8CB3-7967F2F105FE}" type="slidenum">
              <a:rPr lang="en-US" smtClean="0"/>
              <a:t>4</a:t>
            </a:fld>
            <a:endParaRPr lang="en-US"/>
          </a:p>
        </p:txBody>
      </p:sp>
    </p:spTree>
    <p:extLst>
      <p:ext uri="{BB962C8B-B14F-4D97-AF65-F5344CB8AC3E}">
        <p14:creationId xmlns:p14="http://schemas.microsoft.com/office/powerpoint/2010/main" val="31955772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87FEC5-DDEB-430E-8CB3-7967F2F105FE}" type="slidenum">
              <a:rPr lang="en-US" smtClean="0"/>
              <a:t>5</a:t>
            </a:fld>
            <a:endParaRPr lang="en-US"/>
          </a:p>
        </p:txBody>
      </p:sp>
    </p:spTree>
    <p:extLst>
      <p:ext uri="{BB962C8B-B14F-4D97-AF65-F5344CB8AC3E}">
        <p14:creationId xmlns:p14="http://schemas.microsoft.com/office/powerpoint/2010/main" val="3051563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87FEC5-DDEB-430E-8CB3-7967F2F105FE}" type="slidenum">
              <a:rPr lang="en-US" smtClean="0"/>
              <a:t>7</a:t>
            </a:fld>
            <a:endParaRPr lang="en-US"/>
          </a:p>
        </p:txBody>
      </p:sp>
    </p:spTree>
    <p:extLst>
      <p:ext uri="{BB962C8B-B14F-4D97-AF65-F5344CB8AC3E}">
        <p14:creationId xmlns:p14="http://schemas.microsoft.com/office/powerpoint/2010/main" val="31955772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87FEC5-DDEB-430E-8CB3-7967F2F105FE}" type="slidenum">
              <a:rPr lang="en-US" smtClean="0"/>
              <a:t>11</a:t>
            </a:fld>
            <a:endParaRPr lang="en-US"/>
          </a:p>
        </p:txBody>
      </p:sp>
    </p:spTree>
    <p:extLst>
      <p:ext uri="{BB962C8B-B14F-4D97-AF65-F5344CB8AC3E}">
        <p14:creationId xmlns:p14="http://schemas.microsoft.com/office/powerpoint/2010/main" val="23602324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87FEC5-DDEB-430E-8CB3-7967F2F105FE}" type="slidenum">
              <a:rPr lang="en-US" smtClean="0"/>
              <a:t>14</a:t>
            </a:fld>
            <a:endParaRPr lang="en-US"/>
          </a:p>
        </p:txBody>
      </p:sp>
    </p:spTree>
    <p:extLst>
      <p:ext uri="{BB962C8B-B14F-4D97-AF65-F5344CB8AC3E}">
        <p14:creationId xmlns:p14="http://schemas.microsoft.com/office/powerpoint/2010/main" val="27183174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87FEC5-DDEB-430E-8CB3-7967F2F105FE}" type="slidenum">
              <a:rPr lang="en-US" smtClean="0"/>
              <a:t>15</a:t>
            </a:fld>
            <a:endParaRPr lang="en-US"/>
          </a:p>
        </p:txBody>
      </p:sp>
    </p:spTree>
    <p:extLst>
      <p:ext uri="{BB962C8B-B14F-4D97-AF65-F5344CB8AC3E}">
        <p14:creationId xmlns:p14="http://schemas.microsoft.com/office/powerpoint/2010/main" val="22449208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87FEC5-DDEB-430E-8CB3-7967F2F105FE}" type="slidenum">
              <a:rPr lang="en-US" smtClean="0"/>
              <a:t>16</a:t>
            </a:fld>
            <a:endParaRPr lang="en-US"/>
          </a:p>
        </p:txBody>
      </p:sp>
    </p:spTree>
    <p:extLst>
      <p:ext uri="{BB962C8B-B14F-4D97-AF65-F5344CB8AC3E}">
        <p14:creationId xmlns:p14="http://schemas.microsoft.com/office/powerpoint/2010/main" val="13444753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E39B4C2-EFC6-EB46-AF40-B4EC96371EDE}"/>
              </a:ext>
            </a:extLst>
          </p:cNvPr>
          <p:cNvSpPr>
            <a:spLocks noGrp="1"/>
          </p:cNvSpPr>
          <p:nvPr>
            <p:ph type="dt" sz="half" idx="10"/>
          </p:nvPr>
        </p:nvSpPr>
        <p:spPr/>
        <p:txBody>
          <a:bodyPr/>
          <a:lstStyle/>
          <a:p>
            <a:fld id="{0124871F-F4DD-9944-A61E-671CAF9E95EB}" type="datetimeFigureOut">
              <a:rPr lang="en-US" smtClean="0"/>
              <a:t>10/31/24</a:t>
            </a:fld>
            <a:endParaRPr lang="en-US"/>
          </a:p>
        </p:txBody>
      </p:sp>
      <p:sp>
        <p:nvSpPr>
          <p:cNvPr id="5" name="Footer Placeholder 4">
            <a:extLst>
              <a:ext uri="{FF2B5EF4-FFF2-40B4-BE49-F238E27FC236}">
                <a16:creationId xmlns:a16="http://schemas.microsoft.com/office/drawing/2014/main" id="{3DF00380-8272-1D4A-B35B-1E76463FB91F}"/>
              </a:ext>
            </a:extLst>
          </p:cNvPr>
          <p:cNvSpPr>
            <a:spLocks noGrp="1"/>
          </p:cNvSpPr>
          <p:nvPr>
            <p:ph type="ftr" sz="quarter" idx="11"/>
          </p:nvPr>
        </p:nvSpPr>
        <p:spPr/>
        <p:txBody>
          <a:bodyPr/>
          <a:lstStyle/>
          <a:p>
            <a:endParaRPr lang="en-US"/>
          </a:p>
        </p:txBody>
      </p:sp>
      <p:sp>
        <p:nvSpPr>
          <p:cNvPr id="7" name="Title 8">
            <a:extLst>
              <a:ext uri="{FF2B5EF4-FFF2-40B4-BE49-F238E27FC236}">
                <a16:creationId xmlns:a16="http://schemas.microsoft.com/office/drawing/2014/main" id="{D8F552CA-1987-4040-846D-4740B0DB1D0B}"/>
              </a:ext>
            </a:extLst>
          </p:cNvPr>
          <p:cNvSpPr>
            <a:spLocks noGrp="1"/>
          </p:cNvSpPr>
          <p:nvPr>
            <p:ph type="ctrTitle"/>
          </p:nvPr>
        </p:nvSpPr>
        <p:spPr>
          <a:xfrm>
            <a:off x="1524000" y="3096125"/>
            <a:ext cx="9144000" cy="1458661"/>
          </a:xfrm>
        </p:spPr>
        <p:txBody>
          <a:bodyPr/>
          <a:lstStyle>
            <a:lvl1pPr algn="ctr">
              <a:defRPr/>
            </a:lvl1pPr>
          </a:lstStyle>
          <a:p>
            <a:endParaRPr lang="en-US" dirty="0"/>
          </a:p>
        </p:txBody>
      </p:sp>
      <p:sp>
        <p:nvSpPr>
          <p:cNvPr id="8" name="Subtitle 9">
            <a:extLst>
              <a:ext uri="{FF2B5EF4-FFF2-40B4-BE49-F238E27FC236}">
                <a16:creationId xmlns:a16="http://schemas.microsoft.com/office/drawing/2014/main" id="{DF80ED1B-7814-4409-A527-962A38AE2959}"/>
              </a:ext>
            </a:extLst>
          </p:cNvPr>
          <p:cNvSpPr>
            <a:spLocks noGrp="1"/>
          </p:cNvSpPr>
          <p:nvPr>
            <p:ph type="subTitle" idx="1"/>
          </p:nvPr>
        </p:nvSpPr>
        <p:spPr>
          <a:xfrm>
            <a:off x="1524000" y="4646862"/>
            <a:ext cx="9144000" cy="1655762"/>
          </a:xfrm>
        </p:spPr>
        <p:txBody>
          <a:bodyPr/>
          <a:lstStyle>
            <a:lvl1pPr marL="0" indent="0" algn="ctr">
              <a:buNone/>
              <a:defRPr/>
            </a:lvl1pPr>
          </a:lstStyle>
          <a:p>
            <a:endParaRPr lang="en-US" dirty="0"/>
          </a:p>
        </p:txBody>
      </p:sp>
    </p:spTree>
    <p:extLst>
      <p:ext uri="{BB962C8B-B14F-4D97-AF65-F5344CB8AC3E}">
        <p14:creationId xmlns:p14="http://schemas.microsoft.com/office/powerpoint/2010/main" val="12291813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C934D-2B3B-D245-9B78-9F523BCDC64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23D79EF-AC69-EE45-8530-CC780C53E8A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129FF5-E822-C74C-9BE4-BC1159BBC3EF}"/>
              </a:ext>
            </a:extLst>
          </p:cNvPr>
          <p:cNvSpPr>
            <a:spLocks noGrp="1"/>
          </p:cNvSpPr>
          <p:nvPr>
            <p:ph type="dt" sz="half" idx="10"/>
          </p:nvPr>
        </p:nvSpPr>
        <p:spPr/>
        <p:txBody>
          <a:bodyPr/>
          <a:lstStyle/>
          <a:p>
            <a:fld id="{0124871F-F4DD-9944-A61E-671CAF9E95EB}" type="datetimeFigureOut">
              <a:rPr lang="en-US" smtClean="0"/>
              <a:t>10/31/24</a:t>
            </a:fld>
            <a:endParaRPr lang="en-US"/>
          </a:p>
        </p:txBody>
      </p:sp>
      <p:sp>
        <p:nvSpPr>
          <p:cNvPr id="5" name="Footer Placeholder 4">
            <a:extLst>
              <a:ext uri="{FF2B5EF4-FFF2-40B4-BE49-F238E27FC236}">
                <a16:creationId xmlns:a16="http://schemas.microsoft.com/office/drawing/2014/main" id="{20E034FA-4812-2F42-9534-A2DD575D3D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867770-1CAC-7F46-AF1E-59FBDA8B785F}"/>
              </a:ext>
            </a:extLst>
          </p:cNvPr>
          <p:cNvSpPr>
            <a:spLocks noGrp="1"/>
          </p:cNvSpPr>
          <p:nvPr>
            <p:ph type="sldNum" sz="quarter" idx="12"/>
          </p:nvPr>
        </p:nvSpPr>
        <p:spPr/>
        <p:txBody>
          <a:bodyPr/>
          <a:lstStyle/>
          <a:p>
            <a:fld id="{D887B2C3-0256-8446-80A6-6CF460CD2642}" type="slidenum">
              <a:rPr lang="en-US" smtClean="0"/>
              <a:t>‹#›</a:t>
            </a:fld>
            <a:endParaRPr lang="en-US"/>
          </a:p>
        </p:txBody>
      </p:sp>
    </p:spTree>
    <p:extLst>
      <p:ext uri="{BB962C8B-B14F-4D97-AF65-F5344CB8AC3E}">
        <p14:creationId xmlns:p14="http://schemas.microsoft.com/office/powerpoint/2010/main" val="3273120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311B2F-D81B-F44D-B59C-2DB0AF71A3E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721FDE9-2E44-114C-9B74-A02709A794E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58EB06-3CCB-C34E-B97C-86337F07E05E}"/>
              </a:ext>
            </a:extLst>
          </p:cNvPr>
          <p:cNvSpPr>
            <a:spLocks noGrp="1"/>
          </p:cNvSpPr>
          <p:nvPr>
            <p:ph type="dt" sz="half" idx="10"/>
          </p:nvPr>
        </p:nvSpPr>
        <p:spPr/>
        <p:txBody>
          <a:bodyPr/>
          <a:lstStyle/>
          <a:p>
            <a:fld id="{0124871F-F4DD-9944-A61E-671CAF9E95EB}" type="datetimeFigureOut">
              <a:rPr lang="en-US" smtClean="0"/>
              <a:t>10/31/24</a:t>
            </a:fld>
            <a:endParaRPr lang="en-US"/>
          </a:p>
        </p:txBody>
      </p:sp>
      <p:sp>
        <p:nvSpPr>
          <p:cNvPr id="5" name="Footer Placeholder 4">
            <a:extLst>
              <a:ext uri="{FF2B5EF4-FFF2-40B4-BE49-F238E27FC236}">
                <a16:creationId xmlns:a16="http://schemas.microsoft.com/office/drawing/2014/main" id="{6304F0E8-C773-714A-B11B-5CFBF2C939A6}"/>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000083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938" y="499595"/>
            <a:ext cx="4937211" cy="1325563"/>
          </a:xfrm>
        </p:spPr>
        <p:txBody>
          <a:bodyPr lIns="0" tIns="0" rIns="0" bIns="0">
            <a:noAutofit/>
          </a:bodyPr>
          <a:lstStyle>
            <a:lvl1pPr>
              <a:defRPr sz="3200" b="1" cap="all" baseline="0"/>
            </a:lvl1pPr>
          </a:lstStyle>
          <a:p>
            <a:r>
              <a:rPr lang="en-US" noProof="0"/>
              <a:t>Click to edit Master title style</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p:nvPr>
        </p:nvSpPr>
        <p:spPr>
          <a:xfrm>
            <a:off x="538960" y="1825625"/>
            <a:ext cx="4914189" cy="4351338"/>
          </a:xfrm>
        </p:spPr>
        <p:txBody>
          <a:bodyPr lIns="0" tIns="0" rIns="0" bIns="0">
            <a:noAutofit/>
          </a:bodyPr>
          <a:lstStyle>
            <a:lvl1pPr>
              <a:defRPr sz="2400"/>
            </a:lvl1pPr>
            <a:lvl2pPr>
              <a:defRPr sz="2000"/>
            </a:lvl2pPr>
            <a:lvl3pPr>
              <a:defRPr sz="1800"/>
            </a:lvl3pPr>
            <a:lvl4pPr>
              <a:defRPr sz="1600"/>
            </a:lvl4pPr>
            <a:lvl5pPr>
              <a:defRPr sz="16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rgbClr val="0041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4" name="Rectangle 13">
            <a:extLst>
              <a:ext uri="{FF2B5EF4-FFF2-40B4-BE49-F238E27FC236}">
                <a16:creationId xmlns:a16="http://schemas.microsoft.com/office/drawing/2014/main" id="{9D415693-E2CB-4DB4-B07C-2F96B0CAB302}"/>
              </a:ext>
            </a:extLst>
          </p:cNvPr>
          <p:cNvSpPr/>
          <p:nvPr userDrawn="1"/>
        </p:nvSpPr>
        <p:spPr>
          <a:xfrm>
            <a:off x="7854462" y="988536"/>
            <a:ext cx="4329129" cy="488092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8" name="Picture Placeholder 5">
            <a:extLst>
              <a:ext uri="{FF2B5EF4-FFF2-40B4-BE49-F238E27FC236}">
                <a16:creationId xmlns:a16="http://schemas.microsoft.com/office/drawing/2014/main" id="{FF6AC390-6F85-4B64-AE7A-E8E0D8FC89CF}"/>
              </a:ext>
            </a:extLst>
          </p:cNvPr>
          <p:cNvSpPr>
            <a:spLocks noGrp="1"/>
          </p:cNvSpPr>
          <p:nvPr>
            <p:ph type="pic" sz="quarter" idx="13"/>
          </p:nvPr>
        </p:nvSpPr>
        <p:spPr>
          <a:xfrm>
            <a:off x="5455212" y="988536"/>
            <a:ext cx="4884848" cy="4884848"/>
          </a:xfrm>
          <a:prstGeom prst="ellipse">
            <a:avLst/>
          </a:prstGeom>
          <a:solidFill>
            <a:schemeClr val="bg1">
              <a:lumMod val="85000"/>
            </a:schemeClr>
          </a:solidFill>
        </p:spPr>
        <p:txBody>
          <a:bodyPr anchor="ctr"/>
          <a:lstStyle>
            <a:lvl1pPr marL="0" indent="0" algn="ctr">
              <a:buNone/>
              <a:defRPr/>
            </a:lvl1pPr>
          </a:lstStyle>
          <a:p>
            <a:r>
              <a:rPr lang="en-US" noProof="0"/>
              <a:t>Click icon to add picture</a:t>
            </a:r>
            <a:endParaRPr lang="en-US" noProof="0" dirty="0"/>
          </a:p>
        </p:txBody>
      </p:sp>
      <p:sp>
        <p:nvSpPr>
          <p:cNvPr id="6" name="Picture Placeholder 5">
            <a:extLst>
              <a:ext uri="{FF2B5EF4-FFF2-40B4-BE49-F238E27FC236}">
                <a16:creationId xmlns:a16="http://schemas.microsoft.com/office/drawing/2014/main" id="{3624D319-F898-4E79-A7F2-407293616480}"/>
              </a:ext>
            </a:extLst>
          </p:cNvPr>
          <p:cNvSpPr>
            <a:spLocks noGrp="1"/>
          </p:cNvSpPr>
          <p:nvPr>
            <p:ph type="pic" sz="quarter" idx="14"/>
          </p:nvPr>
        </p:nvSpPr>
        <p:spPr>
          <a:xfrm>
            <a:off x="-4189413" y="-1528763"/>
            <a:ext cx="914400" cy="914400"/>
          </a:xfrm>
        </p:spPr>
        <p:txBody>
          <a:bodyPr/>
          <a:lstStyle/>
          <a:p>
            <a:endParaRPr lang="en-US"/>
          </a:p>
        </p:txBody>
      </p:sp>
    </p:spTree>
    <p:extLst>
      <p:ext uri="{BB962C8B-B14F-4D97-AF65-F5344CB8AC3E}">
        <p14:creationId xmlns:p14="http://schemas.microsoft.com/office/powerpoint/2010/main" val="21873476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9087E09-D75F-4E26-B01E-A1A09BA2EA70}"/>
              </a:ext>
            </a:extLst>
          </p:cNvPr>
          <p:cNvSpPr/>
          <p:nvPr userDrawn="1"/>
        </p:nvSpPr>
        <p:spPr>
          <a:xfrm>
            <a:off x="0" y="0"/>
            <a:ext cx="12192000" cy="6858000"/>
          </a:xfrm>
          <a:prstGeom prst="rect">
            <a:avLst/>
          </a:prstGeom>
          <a:solidFill>
            <a:srgbClr val="0041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AF7A70B7-7ADE-4E0B-B956-363B0B1AA613}"/>
              </a:ext>
            </a:extLst>
          </p:cNvPr>
          <p:cNvSpPr>
            <a:spLocks noGrp="1"/>
          </p:cNvSpPr>
          <p:nvPr>
            <p:ph type="title"/>
          </p:nvPr>
        </p:nvSpPr>
        <p:spPr>
          <a:xfrm>
            <a:off x="831850" y="182563"/>
            <a:ext cx="10515600" cy="940181"/>
          </a:xfrm>
        </p:spPr>
        <p:txBody>
          <a:bodyPr anchor="b">
            <a:noAutofit/>
          </a:bodyPr>
          <a:lstStyle>
            <a:lvl1pPr algn="ctr">
              <a:defRPr sz="4000" b="1" cap="all" baseline="0">
                <a:solidFill>
                  <a:schemeClr val="bg1"/>
                </a:solidFill>
              </a:defRPr>
            </a:lvl1pPr>
          </a:lstStyle>
          <a:p>
            <a:r>
              <a:rPr lang="en-US" noProof="0"/>
              <a:t>Click to edit Master title style</a:t>
            </a:r>
          </a:p>
        </p:txBody>
      </p:sp>
      <p:sp>
        <p:nvSpPr>
          <p:cNvPr id="3" name="Text Placeholder 2">
            <a:extLst>
              <a:ext uri="{FF2B5EF4-FFF2-40B4-BE49-F238E27FC236}">
                <a16:creationId xmlns:a16="http://schemas.microsoft.com/office/drawing/2014/main" id="{4ACB5603-8A62-4D45-B6EF-0D7E2D5FC4F7}"/>
              </a:ext>
            </a:extLst>
          </p:cNvPr>
          <p:cNvSpPr>
            <a:spLocks noGrp="1"/>
          </p:cNvSpPr>
          <p:nvPr>
            <p:ph type="body" idx="1" hasCustomPrompt="1"/>
          </p:nvPr>
        </p:nvSpPr>
        <p:spPr>
          <a:xfrm>
            <a:off x="2139388" y="1154832"/>
            <a:ext cx="7900525" cy="764460"/>
          </a:xfrm>
        </p:spPr>
        <p:txBody>
          <a:bodyPr>
            <a:noAutofit/>
          </a:bodyPr>
          <a:lstStyle>
            <a:lvl1pPr marL="0" indent="0" algn="ctr">
              <a:buNone/>
              <a:defRPr sz="1800"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Dummy Text Comes Here</a:t>
            </a:r>
          </a:p>
        </p:txBody>
      </p:sp>
      <p:sp>
        <p:nvSpPr>
          <p:cNvPr id="15" name="Picture Placeholder 14">
            <a:extLst>
              <a:ext uri="{FF2B5EF4-FFF2-40B4-BE49-F238E27FC236}">
                <a16:creationId xmlns:a16="http://schemas.microsoft.com/office/drawing/2014/main" id="{B5A30B6B-EEDB-4142-8138-D50F5A307D76}"/>
              </a:ext>
            </a:extLst>
          </p:cNvPr>
          <p:cNvSpPr>
            <a:spLocks noGrp="1"/>
          </p:cNvSpPr>
          <p:nvPr>
            <p:ph type="pic" sz="quarter" idx="13"/>
          </p:nvPr>
        </p:nvSpPr>
        <p:spPr>
          <a:xfrm>
            <a:off x="2993041" y="2270376"/>
            <a:ext cx="6206400" cy="4587625"/>
          </a:xfrm>
          <a:custGeom>
            <a:avLst/>
            <a:gdLst>
              <a:gd name="connsiteX0" fmla="*/ 3103200 w 6206400"/>
              <a:gd name="connsiteY0" fmla="*/ 0 h 4587625"/>
              <a:gd name="connsiteX1" fmla="*/ 6206400 w 6206400"/>
              <a:gd name="connsiteY1" fmla="*/ 3103200 h 4587625"/>
              <a:gd name="connsiteX2" fmla="*/ 5831861 w 6206400"/>
              <a:gd name="connsiteY2" fmla="*/ 4582370 h 4587625"/>
              <a:gd name="connsiteX3" fmla="*/ 5828668 w 6206400"/>
              <a:gd name="connsiteY3" fmla="*/ 4587625 h 4587625"/>
              <a:gd name="connsiteX4" fmla="*/ 377733 w 6206400"/>
              <a:gd name="connsiteY4" fmla="*/ 4587625 h 4587625"/>
              <a:gd name="connsiteX5" fmla="*/ 374540 w 6206400"/>
              <a:gd name="connsiteY5" fmla="*/ 4582370 h 4587625"/>
              <a:gd name="connsiteX6" fmla="*/ 0 w 6206400"/>
              <a:gd name="connsiteY6" fmla="*/ 3103200 h 4587625"/>
              <a:gd name="connsiteX7" fmla="*/ 3103200 w 6206400"/>
              <a:gd name="connsiteY7" fmla="*/ 0 h 458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06400" h="4587625">
                <a:moveTo>
                  <a:pt x="3103200" y="0"/>
                </a:moveTo>
                <a:cubicBezTo>
                  <a:pt x="4817050" y="0"/>
                  <a:pt x="6206400" y="1389350"/>
                  <a:pt x="6206400" y="3103200"/>
                </a:cubicBezTo>
                <a:cubicBezTo>
                  <a:pt x="6206400" y="3638778"/>
                  <a:pt x="6070721" y="4142667"/>
                  <a:pt x="5831861" y="4582370"/>
                </a:cubicBezTo>
                <a:lnTo>
                  <a:pt x="5828668" y="4587625"/>
                </a:lnTo>
                <a:lnTo>
                  <a:pt x="377733" y="4587625"/>
                </a:lnTo>
                <a:lnTo>
                  <a:pt x="374540" y="4582370"/>
                </a:lnTo>
                <a:cubicBezTo>
                  <a:pt x="135679" y="4142667"/>
                  <a:pt x="0" y="3638778"/>
                  <a:pt x="0" y="3103200"/>
                </a:cubicBezTo>
                <a:cubicBezTo>
                  <a:pt x="0" y="1389350"/>
                  <a:pt x="1389350" y="0"/>
                  <a:pt x="3103200" y="0"/>
                </a:cubicBezTo>
                <a:close/>
              </a:path>
            </a:pathLst>
          </a:custGeom>
          <a:solidFill>
            <a:schemeClr val="bg2"/>
          </a:solidFill>
        </p:spPr>
        <p:txBody>
          <a:bodyPr wrap="square" anchor="ctr">
            <a:noAutofit/>
          </a:bodyPr>
          <a:lstStyle>
            <a:lvl1pPr marL="0" indent="0" algn="ctr">
              <a:buNone/>
              <a:defRPr sz="2400"/>
            </a:lvl1pPr>
          </a:lstStyle>
          <a:p>
            <a:r>
              <a:rPr lang="en-US" noProof="0"/>
              <a:t>Click icon to add picture</a:t>
            </a:r>
            <a:endParaRPr lang="en-US" noProof="0" dirty="0"/>
          </a:p>
        </p:txBody>
      </p:sp>
    </p:spTree>
    <p:extLst>
      <p:ext uri="{BB962C8B-B14F-4D97-AF65-F5344CB8AC3E}">
        <p14:creationId xmlns:p14="http://schemas.microsoft.com/office/powerpoint/2010/main" val="360205468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_0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299464-ED20-4919-8B3A-2CFAE8DA2347}"/>
              </a:ext>
            </a:extLst>
          </p:cNvPr>
          <p:cNvSpPr/>
          <p:nvPr userDrawn="1"/>
        </p:nvSpPr>
        <p:spPr>
          <a:xfrm>
            <a:off x="0" y="0"/>
            <a:ext cx="12192000" cy="6858000"/>
          </a:xfrm>
          <a:prstGeom prst="rect">
            <a:avLst/>
          </a:prstGeom>
          <a:solidFill>
            <a:srgbClr val="D02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a:t>Click icon to add picture</a:t>
            </a:r>
            <a:endParaRPr lang="en-US" noProof="0" dirty="0"/>
          </a:p>
        </p:txBody>
      </p:sp>
      <p:sp>
        <p:nvSpPr>
          <p:cNvPr id="2" name="Title 1">
            <a:extLst>
              <a:ext uri="{FF2B5EF4-FFF2-40B4-BE49-F238E27FC236}">
                <a16:creationId xmlns:a16="http://schemas.microsoft.com/office/drawing/2014/main" id="{32666C42-DD4B-4BFA-BE15-4D20CFD5DD60}"/>
              </a:ext>
            </a:extLst>
          </p:cNvPr>
          <p:cNvSpPr>
            <a:spLocks noGrp="1"/>
          </p:cNvSpPr>
          <p:nvPr>
            <p:ph type="title"/>
          </p:nvPr>
        </p:nvSpPr>
        <p:spPr>
          <a:xfrm>
            <a:off x="6347744" y="2647612"/>
            <a:ext cx="5188475" cy="826628"/>
          </a:xfrm>
          <a:noFill/>
        </p:spPr>
        <p:txBody>
          <a:bodyPr wrap="square" rtlCol="0">
            <a:noAutofit/>
          </a:bodyPr>
          <a:lstStyle>
            <a:lvl1pPr>
              <a:defRPr lang="en-US" sz="6000" b="1" cap="all" baseline="0">
                <a:solidFill>
                  <a:schemeClr val="bg1"/>
                </a:solidFill>
                <a:ea typeface="+mn-ea"/>
                <a:cs typeface="+mn-cs"/>
              </a:defRPr>
            </a:lvl1pPr>
          </a:lstStyle>
          <a:p>
            <a:pPr marL="0" lvl="0"/>
            <a:r>
              <a:rPr lang="en-US" noProof="0" dirty="0"/>
              <a:t>Click to edit Master title style</a:t>
            </a:r>
          </a:p>
        </p:txBody>
      </p:sp>
    </p:spTree>
    <p:extLst>
      <p:ext uri="{BB962C8B-B14F-4D97-AF65-F5344CB8AC3E}">
        <p14:creationId xmlns:p14="http://schemas.microsoft.com/office/powerpoint/2010/main" val="195142095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333">
          <p15:clr>
            <a:srgbClr val="FBAE40"/>
          </p15:clr>
        </p15:guide>
        <p15:guide id="4" pos="362">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am Slide">
    <p:spTree>
      <p:nvGrpSpPr>
        <p:cNvPr id="1" name=""/>
        <p:cNvGrpSpPr/>
        <p:nvPr/>
      </p:nvGrpSpPr>
      <p:grpSpPr>
        <a:xfrm>
          <a:off x="0" y="0"/>
          <a:ext cx="0" cy="0"/>
          <a:chOff x="0" y="0"/>
          <a:chExt cx="0" cy="0"/>
        </a:xfrm>
      </p:grpSpPr>
      <p:sp>
        <p:nvSpPr>
          <p:cNvPr id="23" name="Oval 22">
            <a:extLst>
              <a:ext uri="{FF2B5EF4-FFF2-40B4-BE49-F238E27FC236}">
                <a16:creationId xmlns:a16="http://schemas.microsoft.com/office/drawing/2014/main" id="{687010E4-ADF2-486D-8DF7-B0FF38C6DADF}"/>
              </a:ext>
            </a:extLst>
          </p:cNvPr>
          <p:cNvSpPr/>
          <p:nvPr userDrawn="1"/>
        </p:nvSpPr>
        <p:spPr>
          <a:xfrm>
            <a:off x="954140"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4" name="Oval 23">
            <a:extLst>
              <a:ext uri="{FF2B5EF4-FFF2-40B4-BE49-F238E27FC236}">
                <a16:creationId xmlns:a16="http://schemas.microsoft.com/office/drawing/2014/main" id="{9159AA79-2237-4A27-BBC2-D44032158D19}"/>
              </a:ext>
            </a:extLst>
          </p:cNvPr>
          <p:cNvSpPr/>
          <p:nvPr userDrawn="1"/>
        </p:nvSpPr>
        <p:spPr>
          <a:xfrm>
            <a:off x="3807539"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5" name="Oval 24">
            <a:extLst>
              <a:ext uri="{FF2B5EF4-FFF2-40B4-BE49-F238E27FC236}">
                <a16:creationId xmlns:a16="http://schemas.microsoft.com/office/drawing/2014/main" id="{0272B962-9566-42D2-B4C3-E7AA81884A83}"/>
              </a:ext>
            </a:extLst>
          </p:cNvPr>
          <p:cNvSpPr/>
          <p:nvPr userDrawn="1"/>
        </p:nvSpPr>
        <p:spPr>
          <a:xfrm>
            <a:off x="6646275"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6" name="Oval 25">
            <a:extLst>
              <a:ext uri="{FF2B5EF4-FFF2-40B4-BE49-F238E27FC236}">
                <a16:creationId xmlns:a16="http://schemas.microsoft.com/office/drawing/2014/main" id="{19733285-016C-4C38-816C-83D30C075C70}"/>
              </a:ext>
            </a:extLst>
          </p:cNvPr>
          <p:cNvSpPr/>
          <p:nvPr userDrawn="1"/>
        </p:nvSpPr>
        <p:spPr>
          <a:xfrm>
            <a:off x="9498658"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0" name="Freeform: Shape 19">
            <a:extLst>
              <a:ext uri="{FF2B5EF4-FFF2-40B4-BE49-F238E27FC236}">
                <a16:creationId xmlns:a16="http://schemas.microsoft.com/office/drawing/2014/main" id="{EF40DBA4-AB63-4B47-B37F-BCC3D59B5392}"/>
              </a:ext>
            </a:extLst>
          </p:cNvPr>
          <p:cNvSpPr/>
          <p:nvPr userDrawn="1"/>
        </p:nvSpPr>
        <p:spPr>
          <a:xfrm>
            <a:off x="4011967"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rgbClr val="FDB5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1" name="Freeform: Shape 20">
            <a:extLst>
              <a:ext uri="{FF2B5EF4-FFF2-40B4-BE49-F238E27FC236}">
                <a16:creationId xmlns:a16="http://schemas.microsoft.com/office/drawing/2014/main" id="{33EF0AFB-D099-4FF1-8963-7DA87268867F}"/>
              </a:ext>
            </a:extLst>
          </p:cNvPr>
          <p:cNvSpPr/>
          <p:nvPr userDrawn="1"/>
        </p:nvSpPr>
        <p:spPr>
          <a:xfrm>
            <a:off x="6850703"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rgbClr val="6C7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2" name="Freeform: Shape 21">
            <a:extLst>
              <a:ext uri="{FF2B5EF4-FFF2-40B4-BE49-F238E27FC236}">
                <a16:creationId xmlns:a16="http://schemas.microsoft.com/office/drawing/2014/main" id="{6872C96E-9AF3-4FA0-8180-C213C7F2209E}"/>
              </a:ext>
            </a:extLst>
          </p:cNvPr>
          <p:cNvSpPr/>
          <p:nvPr userDrawn="1"/>
        </p:nvSpPr>
        <p:spPr>
          <a:xfrm>
            <a:off x="9703086"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rgbClr val="FDB5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7" name="Freeform: Shape 16">
            <a:extLst>
              <a:ext uri="{FF2B5EF4-FFF2-40B4-BE49-F238E27FC236}">
                <a16:creationId xmlns:a16="http://schemas.microsoft.com/office/drawing/2014/main" id="{3A08BE29-CFA5-4E0D-9DBE-A430AE1B8072}"/>
              </a:ext>
            </a:extLst>
          </p:cNvPr>
          <p:cNvSpPr/>
          <p:nvPr userDrawn="1"/>
        </p:nvSpPr>
        <p:spPr>
          <a:xfrm>
            <a:off x="1158568"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rgbClr val="6C7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Title 1">
            <a:extLst>
              <a:ext uri="{FF2B5EF4-FFF2-40B4-BE49-F238E27FC236}">
                <a16:creationId xmlns:a16="http://schemas.microsoft.com/office/drawing/2014/main" id="{B70E2287-0F7B-4DD3-A805-DB19BBF3C716}"/>
              </a:ext>
            </a:extLst>
          </p:cNvPr>
          <p:cNvSpPr>
            <a:spLocks noGrp="1"/>
          </p:cNvSpPr>
          <p:nvPr>
            <p:ph type="title"/>
          </p:nvPr>
        </p:nvSpPr>
        <p:spPr>
          <a:xfrm>
            <a:off x="515938" y="246621"/>
            <a:ext cx="11150600" cy="920336"/>
          </a:xfrm>
        </p:spPr>
        <p:txBody>
          <a:bodyPr lIns="0" tIns="0" rIns="0" bIns="0" anchor="b">
            <a:noAutofit/>
          </a:bodyPr>
          <a:lstStyle>
            <a:lvl1pPr algn="l">
              <a:defRPr lang="en-US" sz="3600" b="1" kern="1200" cap="all" baseline="0" noProof="0" dirty="0">
                <a:solidFill>
                  <a:srgbClr val="6C734E"/>
                </a:solidFill>
                <a:latin typeface="+mj-lt"/>
                <a:ea typeface="+mn-ea"/>
                <a:cs typeface="+mn-cs"/>
              </a:defRPr>
            </a:lvl1pPr>
          </a:lstStyle>
          <a:p>
            <a:pPr marL="0" lvl="0" indent="0" algn="ctr" defTabSz="914400" rtl="0" eaLnBrk="1" latinLnBrk="0" hangingPunct="1">
              <a:lnSpc>
                <a:spcPct val="90000"/>
              </a:lnSpc>
              <a:spcBef>
                <a:spcPts val="1000"/>
              </a:spcBef>
              <a:buFont typeface="Arial" panose="020B0604020202020204" pitchFamily="34" charset="0"/>
              <a:buNone/>
            </a:pPr>
            <a:r>
              <a:rPr lang="en-US" noProof="0" dirty="0"/>
              <a:t>Click to edit Master title style</a:t>
            </a:r>
          </a:p>
        </p:txBody>
      </p:sp>
      <p:sp>
        <p:nvSpPr>
          <p:cNvPr id="7" name="Rectangle 6">
            <a:extLst>
              <a:ext uri="{FF2B5EF4-FFF2-40B4-BE49-F238E27FC236}">
                <a16:creationId xmlns:a16="http://schemas.microsoft.com/office/drawing/2014/main" id="{8DCE74CE-BEFF-42B3-BF3E-C41B1B1F1EE4}"/>
              </a:ext>
            </a:extLst>
          </p:cNvPr>
          <p:cNvSpPr/>
          <p:nvPr userDrawn="1"/>
        </p:nvSpPr>
        <p:spPr>
          <a:xfrm rot="10800000">
            <a:off x="515938" y="-16721"/>
            <a:ext cx="1258618" cy="11050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Oval 8">
            <a:extLst>
              <a:ext uri="{FF2B5EF4-FFF2-40B4-BE49-F238E27FC236}">
                <a16:creationId xmlns:a16="http://schemas.microsoft.com/office/drawing/2014/main" id="{1B26B4BC-3D52-4C1C-85FB-226F0B5201F1}"/>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Slide Number Placeholder 5">
            <a:extLst>
              <a:ext uri="{FF2B5EF4-FFF2-40B4-BE49-F238E27FC236}">
                <a16:creationId xmlns:a16="http://schemas.microsoft.com/office/drawing/2014/main" id="{CEC6B25A-6AA2-46A7-84BE-5C907CA51B02}"/>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9EC71654-96A5-4280-94F3-931C61A9F92C}" type="slidenum">
              <a:rPr kumimoji="0" lang="en-US" sz="900" b="0" i="0" u="none" strike="noStrike" kern="1200" cap="none" spc="0" normalizeH="0" baseline="0" noProof="0" smtClean="0">
                <a:ln>
                  <a:noFill/>
                </a:ln>
                <a:solidFill>
                  <a:prstClr val="white"/>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prstClr val="white"/>
              </a:solidFill>
              <a:effectLst/>
              <a:uLnTx/>
              <a:uFillTx/>
              <a:latin typeface="Calibri"/>
              <a:ea typeface="+mn-ea"/>
              <a:cs typeface="+mn-cs"/>
            </a:endParaRPr>
          </a:p>
        </p:txBody>
      </p:sp>
      <p:sp>
        <p:nvSpPr>
          <p:cNvPr id="3" name="Picture Placeholder 2">
            <a:extLst>
              <a:ext uri="{FF2B5EF4-FFF2-40B4-BE49-F238E27FC236}">
                <a16:creationId xmlns:a16="http://schemas.microsoft.com/office/drawing/2014/main" id="{B1B995BE-66C2-4379-885F-4BE069DA39E4}"/>
              </a:ext>
            </a:extLst>
          </p:cNvPr>
          <p:cNvSpPr>
            <a:spLocks noGrp="1"/>
          </p:cNvSpPr>
          <p:nvPr>
            <p:ph type="pic" sz="quarter" idx="13"/>
          </p:nvPr>
        </p:nvSpPr>
        <p:spPr>
          <a:xfrm>
            <a:off x="1103638"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dirty="0"/>
              <a:t>Click icon to add picture</a:t>
            </a:r>
          </a:p>
        </p:txBody>
      </p:sp>
      <p:sp>
        <p:nvSpPr>
          <p:cNvPr id="11" name="Picture Placeholder 2">
            <a:extLst>
              <a:ext uri="{FF2B5EF4-FFF2-40B4-BE49-F238E27FC236}">
                <a16:creationId xmlns:a16="http://schemas.microsoft.com/office/drawing/2014/main" id="{9B56B6C6-9F3C-4E80-BBAD-280E697B895C}"/>
              </a:ext>
            </a:extLst>
          </p:cNvPr>
          <p:cNvSpPr>
            <a:spLocks noGrp="1"/>
          </p:cNvSpPr>
          <p:nvPr>
            <p:ph type="pic" sz="quarter" idx="14"/>
          </p:nvPr>
        </p:nvSpPr>
        <p:spPr>
          <a:xfrm>
            <a:off x="3957037"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endParaRPr lang="en-US" noProof="0" dirty="0"/>
          </a:p>
        </p:txBody>
      </p:sp>
      <p:sp>
        <p:nvSpPr>
          <p:cNvPr id="12" name="Picture Placeholder 2">
            <a:extLst>
              <a:ext uri="{FF2B5EF4-FFF2-40B4-BE49-F238E27FC236}">
                <a16:creationId xmlns:a16="http://schemas.microsoft.com/office/drawing/2014/main" id="{54704160-1ED7-4B90-8963-0F887C73E94D}"/>
              </a:ext>
            </a:extLst>
          </p:cNvPr>
          <p:cNvSpPr>
            <a:spLocks noGrp="1"/>
          </p:cNvSpPr>
          <p:nvPr>
            <p:ph type="pic" sz="quarter" idx="15"/>
          </p:nvPr>
        </p:nvSpPr>
        <p:spPr>
          <a:xfrm>
            <a:off x="6795773"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endParaRPr lang="en-US" noProof="0" dirty="0"/>
          </a:p>
        </p:txBody>
      </p:sp>
      <p:sp>
        <p:nvSpPr>
          <p:cNvPr id="13" name="Picture Placeholder 2">
            <a:extLst>
              <a:ext uri="{FF2B5EF4-FFF2-40B4-BE49-F238E27FC236}">
                <a16:creationId xmlns:a16="http://schemas.microsoft.com/office/drawing/2014/main" id="{36610597-6A76-4A06-82A5-A8FFC5BAEA0F}"/>
              </a:ext>
            </a:extLst>
          </p:cNvPr>
          <p:cNvSpPr>
            <a:spLocks noGrp="1"/>
          </p:cNvSpPr>
          <p:nvPr>
            <p:ph type="pic" sz="quarter" idx="16"/>
          </p:nvPr>
        </p:nvSpPr>
        <p:spPr>
          <a:xfrm>
            <a:off x="9648156"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endParaRPr lang="en-US" noProof="0" dirty="0"/>
          </a:p>
        </p:txBody>
      </p:sp>
      <p:sp>
        <p:nvSpPr>
          <p:cNvPr id="27" name="Content Placeholder 2">
            <a:extLst>
              <a:ext uri="{FF2B5EF4-FFF2-40B4-BE49-F238E27FC236}">
                <a16:creationId xmlns:a16="http://schemas.microsoft.com/office/drawing/2014/main" id="{FF56D2E5-86E4-473A-A62F-B7029E5B2558}"/>
              </a:ext>
            </a:extLst>
          </p:cNvPr>
          <p:cNvSpPr>
            <a:spLocks noGrp="1"/>
          </p:cNvSpPr>
          <p:nvPr>
            <p:ph idx="1"/>
          </p:nvPr>
        </p:nvSpPr>
        <p:spPr>
          <a:xfrm>
            <a:off x="524454"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Click to edit Master text styles</a:t>
            </a:r>
          </a:p>
        </p:txBody>
      </p:sp>
      <p:sp>
        <p:nvSpPr>
          <p:cNvPr id="28" name="Content Placeholder 2">
            <a:extLst>
              <a:ext uri="{FF2B5EF4-FFF2-40B4-BE49-F238E27FC236}">
                <a16:creationId xmlns:a16="http://schemas.microsoft.com/office/drawing/2014/main" id="{93934E34-6CC7-492D-9515-EBEC72EFF4CB}"/>
              </a:ext>
            </a:extLst>
          </p:cNvPr>
          <p:cNvSpPr>
            <a:spLocks noGrp="1"/>
          </p:cNvSpPr>
          <p:nvPr>
            <p:ph idx="17" hasCustomPrompt="1"/>
          </p:nvPr>
        </p:nvSpPr>
        <p:spPr>
          <a:xfrm>
            <a:off x="524454" y="3539268"/>
            <a:ext cx="2588705" cy="495389"/>
          </a:xfrm>
        </p:spPr>
        <p:txBody>
          <a:bodyPr lIns="0" tIns="0" rIns="0" bIns="0" anchor="ctr">
            <a:noAutofit/>
          </a:bodyPr>
          <a:lstStyle>
            <a:lvl1pPr marL="0" indent="0" algn="ctr">
              <a:buNone/>
              <a:defRPr sz="1600" b="1" cap="all" baseline="0">
                <a:solidFill>
                  <a:srgbClr val="6C734E"/>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Executive 01</a:t>
            </a:r>
          </a:p>
        </p:txBody>
      </p:sp>
      <p:sp>
        <p:nvSpPr>
          <p:cNvPr id="29" name="Content Placeholder 2">
            <a:extLst>
              <a:ext uri="{FF2B5EF4-FFF2-40B4-BE49-F238E27FC236}">
                <a16:creationId xmlns:a16="http://schemas.microsoft.com/office/drawing/2014/main" id="{E4E27467-A1AA-4773-AAB5-A96267FBD712}"/>
              </a:ext>
            </a:extLst>
          </p:cNvPr>
          <p:cNvSpPr>
            <a:spLocks noGrp="1"/>
          </p:cNvSpPr>
          <p:nvPr>
            <p:ph idx="18"/>
          </p:nvPr>
        </p:nvSpPr>
        <p:spPr>
          <a:xfrm>
            <a:off x="3377853"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Click to edit Master text styles</a:t>
            </a:r>
          </a:p>
        </p:txBody>
      </p:sp>
      <p:sp>
        <p:nvSpPr>
          <p:cNvPr id="30" name="Content Placeholder 2">
            <a:extLst>
              <a:ext uri="{FF2B5EF4-FFF2-40B4-BE49-F238E27FC236}">
                <a16:creationId xmlns:a16="http://schemas.microsoft.com/office/drawing/2014/main" id="{6CABD5EB-4A8B-448B-8ED1-B8B420815B2D}"/>
              </a:ext>
            </a:extLst>
          </p:cNvPr>
          <p:cNvSpPr>
            <a:spLocks noGrp="1"/>
          </p:cNvSpPr>
          <p:nvPr>
            <p:ph idx="19" hasCustomPrompt="1"/>
          </p:nvPr>
        </p:nvSpPr>
        <p:spPr>
          <a:xfrm>
            <a:off x="3377853" y="3539268"/>
            <a:ext cx="2588705" cy="495389"/>
          </a:xfrm>
        </p:spPr>
        <p:txBody>
          <a:bodyPr lIns="0" tIns="0" rIns="0" bIns="0" anchor="ctr">
            <a:noAutofit/>
          </a:bodyPr>
          <a:lstStyle>
            <a:lvl1pPr marL="0" indent="0" algn="ctr">
              <a:buNone/>
              <a:defRPr lang="en-US" sz="1600" b="1" kern="1200" cap="all" baseline="0" noProof="0" dirty="0">
                <a:solidFill>
                  <a:srgbClr val="6C734E"/>
                </a:solidFill>
                <a:latin typeface="+mj-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marL="0" lvl="0" indent="0" algn="ctr" defTabSz="914400" rtl="0" eaLnBrk="1" latinLnBrk="0" hangingPunct="1">
              <a:lnSpc>
                <a:spcPct val="90000"/>
              </a:lnSpc>
              <a:spcBef>
                <a:spcPts val="1000"/>
              </a:spcBef>
              <a:buFont typeface="Arial" panose="020B0604020202020204" pitchFamily="34" charset="0"/>
              <a:buNone/>
            </a:pPr>
            <a:r>
              <a:rPr lang="en-US" noProof="0" dirty="0"/>
              <a:t>Executive 01</a:t>
            </a:r>
          </a:p>
        </p:txBody>
      </p:sp>
      <p:sp>
        <p:nvSpPr>
          <p:cNvPr id="31" name="Content Placeholder 2">
            <a:extLst>
              <a:ext uri="{FF2B5EF4-FFF2-40B4-BE49-F238E27FC236}">
                <a16:creationId xmlns:a16="http://schemas.microsoft.com/office/drawing/2014/main" id="{0D86883C-E501-47FF-AE1A-E9CE8B71B421}"/>
              </a:ext>
            </a:extLst>
          </p:cNvPr>
          <p:cNvSpPr>
            <a:spLocks noGrp="1"/>
          </p:cNvSpPr>
          <p:nvPr>
            <p:ph idx="20"/>
          </p:nvPr>
        </p:nvSpPr>
        <p:spPr>
          <a:xfrm>
            <a:off x="6216589"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32" name="Content Placeholder 2">
            <a:extLst>
              <a:ext uri="{FF2B5EF4-FFF2-40B4-BE49-F238E27FC236}">
                <a16:creationId xmlns:a16="http://schemas.microsoft.com/office/drawing/2014/main" id="{3683A037-F698-4CC9-904D-F377D71F690F}"/>
              </a:ext>
            </a:extLst>
          </p:cNvPr>
          <p:cNvSpPr>
            <a:spLocks noGrp="1"/>
          </p:cNvSpPr>
          <p:nvPr>
            <p:ph idx="21" hasCustomPrompt="1"/>
          </p:nvPr>
        </p:nvSpPr>
        <p:spPr>
          <a:xfrm>
            <a:off x="6216589" y="3539268"/>
            <a:ext cx="2588705" cy="495389"/>
          </a:xfrm>
        </p:spPr>
        <p:txBody>
          <a:bodyPr lIns="0" tIns="0" rIns="0" bIns="0" anchor="ctr">
            <a:noAutofit/>
          </a:bodyPr>
          <a:lstStyle>
            <a:lvl1pPr marL="0" indent="0" algn="ctr">
              <a:buNone/>
              <a:defRPr lang="en-US" sz="1600" b="1" kern="1200" cap="all" baseline="0" noProof="0" dirty="0">
                <a:solidFill>
                  <a:srgbClr val="6C734E"/>
                </a:solidFill>
                <a:latin typeface="+mj-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marL="0" lvl="0" indent="0" algn="ctr" defTabSz="914400" rtl="0" eaLnBrk="1" latinLnBrk="0" hangingPunct="1">
              <a:lnSpc>
                <a:spcPct val="90000"/>
              </a:lnSpc>
              <a:spcBef>
                <a:spcPts val="1000"/>
              </a:spcBef>
              <a:buFont typeface="Arial" panose="020B0604020202020204" pitchFamily="34" charset="0"/>
              <a:buNone/>
            </a:pPr>
            <a:r>
              <a:rPr lang="en-US" noProof="0" dirty="0"/>
              <a:t>Executive 01</a:t>
            </a:r>
          </a:p>
        </p:txBody>
      </p:sp>
      <p:sp>
        <p:nvSpPr>
          <p:cNvPr id="33" name="Content Placeholder 2">
            <a:extLst>
              <a:ext uri="{FF2B5EF4-FFF2-40B4-BE49-F238E27FC236}">
                <a16:creationId xmlns:a16="http://schemas.microsoft.com/office/drawing/2014/main" id="{0A095594-2B82-44ED-8C9B-DA7C4D3D2872}"/>
              </a:ext>
            </a:extLst>
          </p:cNvPr>
          <p:cNvSpPr>
            <a:spLocks noGrp="1"/>
          </p:cNvSpPr>
          <p:nvPr>
            <p:ph idx="22"/>
          </p:nvPr>
        </p:nvSpPr>
        <p:spPr>
          <a:xfrm>
            <a:off x="9068972"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Click to edit Master text styles</a:t>
            </a:r>
          </a:p>
        </p:txBody>
      </p:sp>
      <p:sp>
        <p:nvSpPr>
          <p:cNvPr id="34" name="Content Placeholder 2">
            <a:extLst>
              <a:ext uri="{FF2B5EF4-FFF2-40B4-BE49-F238E27FC236}">
                <a16:creationId xmlns:a16="http://schemas.microsoft.com/office/drawing/2014/main" id="{54CDD46A-22ED-48F5-9B5F-13B1B5C4B320}"/>
              </a:ext>
            </a:extLst>
          </p:cNvPr>
          <p:cNvSpPr>
            <a:spLocks noGrp="1"/>
          </p:cNvSpPr>
          <p:nvPr>
            <p:ph idx="23" hasCustomPrompt="1"/>
          </p:nvPr>
        </p:nvSpPr>
        <p:spPr>
          <a:xfrm>
            <a:off x="9068972" y="3539268"/>
            <a:ext cx="2588705" cy="495389"/>
          </a:xfrm>
        </p:spPr>
        <p:txBody>
          <a:bodyPr lIns="0" tIns="0" rIns="0" bIns="0" anchor="ctr">
            <a:noAutofit/>
          </a:bodyPr>
          <a:lstStyle>
            <a:lvl1pPr marL="0" indent="0" algn="ctr">
              <a:buNone/>
              <a:defRPr lang="en-US" sz="1600" b="1" kern="1200" cap="all" baseline="0" noProof="0" dirty="0">
                <a:solidFill>
                  <a:srgbClr val="6C734E"/>
                </a:solidFill>
                <a:latin typeface="+mj-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marL="0" lvl="0" indent="0" algn="ctr" defTabSz="914400" rtl="0" eaLnBrk="1" latinLnBrk="0" hangingPunct="1">
              <a:lnSpc>
                <a:spcPct val="90000"/>
              </a:lnSpc>
              <a:spcBef>
                <a:spcPts val="1000"/>
              </a:spcBef>
              <a:buFont typeface="Arial" panose="020B0604020202020204" pitchFamily="34" charset="0"/>
              <a:buNone/>
            </a:pPr>
            <a:r>
              <a:rPr lang="en-US" noProof="0" dirty="0"/>
              <a:t>Executive 01</a:t>
            </a:r>
          </a:p>
        </p:txBody>
      </p:sp>
    </p:spTree>
    <p:extLst>
      <p:ext uri="{BB962C8B-B14F-4D97-AF65-F5344CB8AC3E}">
        <p14:creationId xmlns:p14="http://schemas.microsoft.com/office/powerpoint/2010/main" val="4373527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416B5-7110-4A29-B4BD-2B3493FC3C3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120DD69-C18C-4E5D-A25F-A7C7CE8EC2D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F1139D8-043B-4288-8462-7332E9E2E9F4}"/>
              </a:ext>
            </a:extLst>
          </p:cNvPr>
          <p:cNvSpPr>
            <a:spLocks noGrp="1"/>
          </p:cNvSpPr>
          <p:nvPr>
            <p:ph type="dt" sz="half" idx="10"/>
          </p:nvPr>
        </p:nvSpPr>
        <p:spPr/>
        <p:txBody>
          <a:bodyPr/>
          <a:lstStyle/>
          <a:p>
            <a:fld id="{4B1C4CF0-E0E5-46E3-8AEF-EEFBFF0B3491}" type="datetimeFigureOut">
              <a:rPr lang="en-US" smtClean="0"/>
              <a:t>10/31/24</a:t>
            </a:fld>
            <a:endParaRPr lang="en-US"/>
          </a:p>
        </p:txBody>
      </p:sp>
      <p:sp>
        <p:nvSpPr>
          <p:cNvPr id="5" name="Footer Placeholder 4">
            <a:extLst>
              <a:ext uri="{FF2B5EF4-FFF2-40B4-BE49-F238E27FC236}">
                <a16:creationId xmlns:a16="http://schemas.microsoft.com/office/drawing/2014/main" id="{0614D962-BD2F-4D49-8589-ECF9CD891B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9D4350-57B7-44F2-8BC6-40C4274FE53C}"/>
              </a:ext>
            </a:extLst>
          </p:cNvPr>
          <p:cNvSpPr>
            <a:spLocks noGrp="1"/>
          </p:cNvSpPr>
          <p:nvPr>
            <p:ph type="sldNum" sz="quarter" idx="12"/>
          </p:nvPr>
        </p:nvSpPr>
        <p:spPr/>
        <p:txBody>
          <a:bodyPr/>
          <a:lstStyle/>
          <a:p>
            <a:fld id="{C357521B-1D81-4FCA-BCFE-9BEE6D771DDC}" type="slidenum">
              <a:rPr lang="en-US" smtClean="0"/>
              <a:t>‹#›</a:t>
            </a:fld>
            <a:endParaRPr lang="en-US"/>
          </a:p>
        </p:txBody>
      </p:sp>
    </p:spTree>
    <p:extLst>
      <p:ext uri="{BB962C8B-B14F-4D97-AF65-F5344CB8AC3E}">
        <p14:creationId xmlns:p14="http://schemas.microsoft.com/office/powerpoint/2010/main" val="11525722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6C17B-FDA1-449D-8C20-3B3A55E5BE1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83CFDA-E9C3-4DFB-974B-49E7C4D7BFC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DBB925-EB62-4F72-933B-8114DEFE3B18}"/>
              </a:ext>
            </a:extLst>
          </p:cNvPr>
          <p:cNvSpPr>
            <a:spLocks noGrp="1"/>
          </p:cNvSpPr>
          <p:nvPr>
            <p:ph type="dt" sz="half" idx="10"/>
          </p:nvPr>
        </p:nvSpPr>
        <p:spPr/>
        <p:txBody>
          <a:bodyPr/>
          <a:lstStyle/>
          <a:p>
            <a:fld id="{4B1C4CF0-E0E5-46E3-8AEF-EEFBFF0B3491}" type="datetimeFigureOut">
              <a:rPr lang="en-US" smtClean="0"/>
              <a:t>10/31/24</a:t>
            </a:fld>
            <a:endParaRPr lang="en-US"/>
          </a:p>
        </p:txBody>
      </p:sp>
      <p:sp>
        <p:nvSpPr>
          <p:cNvPr id="5" name="Footer Placeholder 4">
            <a:extLst>
              <a:ext uri="{FF2B5EF4-FFF2-40B4-BE49-F238E27FC236}">
                <a16:creationId xmlns:a16="http://schemas.microsoft.com/office/drawing/2014/main" id="{DD490417-F316-406C-A7F0-3C24AAFB13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0A31AA-735A-4932-B336-AA98B275A98B}"/>
              </a:ext>
            </a:extLst>
          </p:cNvPr>
          <p:cNvSpPr>
            <a:spLocks noGrp="1"/>
          </p:cNvSpPr>
          <p:nvPr>
            <p:ph type="sldNum" sz="quarter" idx="12"/>
          </p:nvPr>
        </p:nvSpPr>
        <p:spPr/>
        <p:txBody>
          <a:bodyPr/>
          <a:lstStyle/>
          <a:p>
            <a:fld id="{C357521B-1D81-4FCA-BCFE-9BEE6D771DDC}" type="slidenum">
              <a:rPr lang="en-US" smtClean="0"/>
              <a:t>‹#›</a:t>
            </a:fld>
            <a:endParaRPr lang="en-US"/>
          </a:p>
        </p:txBody>
      </p:sp>
    </p:spTree>
    <p:extLst>
      <p:ext uri="{BB962C8B-B14F-4D97-AF65-F5344CB8AC3E}">
        <p14:creationId xmlns:p14="http://schemas.microsoft.com/office/powerpoint/2010/main" val="8831990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3D843-FF72-4024-B31E-2CCEDCF7569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429028F-5DC4-4531-94D2-89C4568A99D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0A3CF0D-560E-4060-AF73-3C0884B5858C}"/>
              </a:ext>
            </a:extLst>
          </p:cNvPr>
          <p:cNvSpPr>
            <a:spLocks noGrp="1"/>
          </p:cNvSpPr>
          <p:nvPr>
            <p:ph type="dt" sz="half" idx="10"/>
          </p:nvPr>
        </p:nvSpPr>
        <p:spPr/>
        <p:txBody>
          <a:bodyPr/>
          <a:lstStyle/>
          <a:p>
            <a:fld id="{4B1C4CF0-E0E5-46E3-8AEF-EEFBFF0B3491}" type="datetimeFigureOut">
              <a:rPr lang="en-US" smtClean="0"/>
              <a:t>10/31/24</a:t>
            </a:fld>
            <a:endParaRPr lang="en-US"/>
          </a:p>
        </p:txBody>
      </p:sp>
      <p:sp>
        <p:nvSpPr>
          <p:cNvPr id="5" name="Footer Placeholder 4">
            <a:extLst>
              <a:ext uri="{FF2B5EF4-FFF2-40B4-BE49-F238E27FC236}">
                <a16:creationId xmlns:a16="http://schemas.microsoft.com/office/drawing/2014/main" id="{7A6C0C73-496C-4B05-B74C-703ACB4D89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CA9C1C-06A5-45B8-93C7-B47E1EC74A14}"/>
              </a:ext>
            </a:extLst>
          </p:cNvPr>
          <p:cNvSpPr>
            <a:spLocks noGrp="1"/>
          </p:cNvSpPr>
          <p:nvPr>
            <p:ph type="sldNum" sz="quarter" idx="12"/>
          </p:nvPr>
        </p:nvSpPr>
        <p:spPr/>
        <p:txBody>
          <a:bodyPr/>
          <a:lstStyle/>
          <a:p>
            <a:fld id="{C357521B-1D81-4FCA-BCFE-9BEE6D771DDC}" type="slidenum">
              <a:rPr lang="en-US" smtClean="0"/>
              <a:t>‹#›</a:t>
            </a:fld>
            <a:endParaRPr lang="en-US"/>
          </a:p>
        </p:txBody>
      </p:sp>
    </p:spTree>
    <p:extLst>
      <p:ext uri="{BB962C8B-B14F-4D97-AF65-F5344CB8AC3E}">
        <p14:creationId xmlns:p14="http://schemas.microsoft.com/office/powerpoint/2010/main" val="28456358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5A4C3-5802-43A6-850B-4C3B5DDDE7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4E6A82-41B6-4529-A99F-2A0FAADA87B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435B133-E531-4A9D-991A-AD6649129A9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AD462DE-7857-4A2F-A896-D2504F06C610}"/>
              </a:ext>
            </a:extLst>
          </p:cNvPr>
          <p:cNvSpPr>
            <a:spLocks noGrp="1"/>
          </p:cNvSpPr>
          <p:nvPr>
            <p:ph type="dt" sz="half" idx="10"/>
          </p:nvPr>
        </p:nvSpPr>
        <p:spPr/>
        <p:txBody>
          <a:bodyPr/>
          <a:lstStyle/>
          <a:p>
            <a:fld id="{4B1C4CF0-E0E5-46E3-8AEF-EEFBFF0B3491}" type="datetimeFigureOut">
              <a:rPr lang="en-US" smtClean="0"/>
              <a:t>10/31/24</a:t>
            </a:fld>
            <a:endParaRPr lang="en-US"/>
          </a:p>
        </p:txBody>
      </p:sp>
      <p:sp>
        <p:nvSpPr>
          <p:cNvPr id="6" name="Footer Placeholder 5">
            <a:extLst>
              <a:ext uri="{FF2B5EF4-FFF2-40B4-BE49-F238E27FC236}">
                <a16:creationId xmlns:a16="http://schemas.microsoft.com/office/drawing/2014/main" id="{5BE85BFA-186E-4B2A-AB3E-47BCC51DE2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A601EB-C0CD-4A56-9D64-90E107EE046D}"/>
              </a:ext>
            </a:extLst>
          </p:cNvPr>
          <p:cNvSpPr>
            <a:spLocks noGrp="1"/>
          </p:cNvSpPr>
          <p:nvPr>
            <p:ph type="sldNum" sz="quarter" idx="12"/>
          </p:nvPr>
        </p:nvSpPr>
        <p:spPr/>
        <p:txBody>
          <a:bodyPr/>
          <a:lstStyle/>
          <a:p>
            <a:fld id="{C357521B-1D81-4FCA-BCFE-9BEE6D771DDC}" type="slidenum">
              <a:rPr lang="en-US" smtClean="0"/>
              <a:t>‹#›</a:t>
            </a:fld>
            <a:endParaRPr lang="en-US"/>
          </a:p>
        </p:txBody>
      </p:sp>
    </p:spTree>
    <p:extLst>
      <p:ext uri="{BB962C8B-B14F-4D97-AF65-F5344CB8AC3E}">
        <p14:creationId xmlns:p14="http://schemas.microsoft.com/office/powerpoint/2010/main" val="3463361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C3674-E8B8-A243-B29C-E247E5DE88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F059762-42F7-2545-B3B8-1D469981368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0ADB53-07B7-594B-81EE-751B62A3A894}"/>
              </a:ext>
            </a:extLst>
          </p:cNvPr>
          <p:cNvSpPr>
            <a:spLocks noGrp="1"/>
          </p:cNvSpPr>
          <p:nvPr>
            <p:ph type="dt" sz="half" idx="10"/>
          </p:nvPr>
        </p:nvSpPr>
        <p:spPr/>
        <p:txBody>
          <a:bodyPr/>
          <a:lstStyle/>
          <a:p>
            <a:fld id="{0124871F-F4DD-9944-A61E-671CAF9E95EB}" type="datetimeFigureOut">
              <a:rPr lang="en-US" smtClean="0"/>
              <a:t>10/31/24</a:t>
            </a:fld>
            <a:endParaRPr lang="en-US"/>
          </a:p>
        </p:txBody>
      </p:sp>
      <p:sp>
        <p:nvSpPr>
          <p:cNvPr id="5" name="Footer Placeholder 4">
            <a:extLst>
              <a:ext uri="{FF2B5EF4-FFF2-40B4-BE49-F238E27FC236}">
                <a16:creationId xmlns:a16="http://schemas.microsoft.com/office/drawing/2014/main" id="{D0BC4EC1-3452-AA46-BF69-75A61836836C}"/>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5370136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CC713-C649-4D88-86DE-8CFC5A982C8D}"/>
              </a:ext>
            </a:extLst>
          </p:cNvPr>
          <p:cNvSpPr>
            <a:spLocks noGrp="1"/>
          </p:cNvSpPr>
          <p:nvPr>
            <p:ph type="title"/>
          </p:nvPr>
        </p:nvSpPr>
        <p:spPr/>
        <p:txBody>
          <a:bodyPr>
            <a:normAutofit/>
          </a:bodyPr>
          <a:lstStyle>
            <a:lvl1pPr>
              <a:defRPr lang="en-US" sz="3600" b="1" kern="1200" dirty="0">
                <a:solidFill>
                  <a:prstClr val="black"/>
                </a:solidFill>
                <a:latin typeface="Avenir Book" panose="02000503020000020003"/>
                <a:ea typeface="+mj-ea"/>
                <a:cs typeface="+mj-cs"/>
              </a:defRPr>
            </a:lvl1pPr>
          </a:lstStyle>
          <a:p>
            <a:r>
              <a:rPr lang="en-US" dirty="0"/>
              <a:t>Click to edit Master title style</a:t>
            </a:r>
          </a:p>
        </p:txBody>
      </p:sp>
      <p:sp>
        <p:nvSpPr>
          <p:cNvPr id="3" name="Date Placeholder 2">
            <a:extLst>
              <a:ext uri="{FF2B5EF4-FFF2-40B4-BE49-F238E27FC236}">
                <a16:creationId xmlns:a16="http://schemas.microsoft.com/office/drawing/2014/main" id="{0BF91148-BC01-4B15-BA01-4FD09B044A5D}"/>
              </a:ext>
            </a:extLst>
          </p:cNvPr>
          <p:cNvSpPr>
            <a:spLocks noGrp="1"/>
          </p:cNvSpPr>
          <p:nvPr>
            <p:ph type="dt" sz="half" idx="10"/>
          </p:nvPr>
        </p:nvSpPr>
        <p:spPr/>
        <p:txBody>
          <a:bodyPr/>
          <a:lstStyle/>
          <a:p>
            <a:fld id="{4B1C4CF0-E0E5-46E3-8AEF-EEFBFF0B3491}" type="datetimeFigureOut">
              <a:rPr lang="en-US" smtClean="0"/>
              <a:t>10/31/24</a:t>
            </a:fld>
            <a:endParaRPr lang="en-US"/>
          </a:p>
        </p:txBody>
      </p:sp>
      <p:sp>
        <p:nvSpPr>
          <p:cNvPr id="4" name="Footer Placeholder 3">
            <a:extLst>
              <a:ext uri="{FF2B5EF4-FFF2-40B4-BE49-F238E27FC236}">
                <a16:creationId xmlns:a16="http://schemas.microsoft.com/office/drawing/2014/main" id="{FFBD5AAE-DFF3-4FF6-A453-CBC190A0B1F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840A0C-3DA6-4A9C-A6F2-011E9F2DD15B}"/>
              </a:ext>
            </a:extLst>
          </p:cNvPr>
          <p:cNvSpPr>
            <a:spLocks noGrp="1"/>
          </p:cNvSpPr>
          <p:nvPr>
            <p:ph type="sldNum" sz="quarter" idx="12"/>
          </p:nvPr>
        </p:nvSpPr>
        <p:spPr/>
        <p:txBody>
          <a:bodyPr/>
          <a:lstStyle/>
          <a:p>
            <a:fld id="{C357521B-1D81-4FCA-BCFE-9BEE6D771DDC}" type="slidenum">
              <a:rPr lang="en-US" smtClean="0"/>
              <a:t>‹#›</a:t>
            </a:fld>
            <a:endParaRPr lang="en-US"/>
          </a:p>
        </p:txBody>
      </p:sp>
    </p:spTree>
    <p:extLst>
      <p:ext uri="{BB962C8B-B14F-4D97-AF65-F5344CB8AC3E}">
        <p14:creationId xmlns:p14="http://schemas.microsoft.com/office/powerpoint/2010/main" val="8429158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8ACCE43-45A8-4C76-8C54-3EAE30BEC1FD}"/>
              </a:ext>
            </a:extLst>
          </p:cNvPr>
          <p:cNvSpPr>
            <a:spLocks noGrp="1"/>
          </p:cNvSpPr>
          <p:nvPr>
            <p:ph type="dt" sz="half" idx="10"/>
          </p:nvPr>
        </p:nvSpPr>
        <p:spPr/>
        <p:txBody>
          <a:bodyPr/>
          <a:lstStyle/>
          <a:p>
            <a:fld id="{4B1C4CF0-E0E5-46E3-8AEF-EEFBFF0B3491}" type="datetimeFigureOut">
              <a:rPr lang="en-US" smtClean="0"/>
              <a:t>10/31/24</a:t>
            </a:fld>
            <a:endParaRPr lang="en-US"/>
          </a:p>
        </p:txBody>
      </p:sp>
      <p:sp>
        <p:nvSpPr>
          <p:cNvPr id="3" name="Footer Placeholder 2">
            <a:extLst>
              <a:ext uri="{FF2B5EF4-FFF2-40B4-BE49-F238E27FC236}">
                <a16:creationId xmlns:a16="http://schemas.microsoft.com/office/drawing/2014/main" id="{44F2E3FD-D6E4-4E30-8DB9-1469A7A6506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D81E9CE-92BF-41EC-8BEF-57DA487828AE}"/>
              </a:ext>
            </a:extLst>
          </p:cNvPr>
          <p:cNvSpPr>
            <a:spLocks noGrp="1"/>
          </p:cNvSpPr>
          <p:nvPr>
            <p:ph type="sldNum" sz="quarter" idx="12"/>
          </p:nvPr>
        </p:nvSpPr>
        <p:spPr/>
        <p:txBody>
          <a:bodyPr/>
          <a:lstStyle/>
          <a:p>
            <a:fld id="{C357521B-1D81-4FCA-BCFE-9BEE6D771DDC}" type="slidenum">
              <a:rPr lang="en-US" smtClean="0"/>
              <a:t>‹#›</a:t>
            </a:fld>
            <a:endParaRPr lang="en-US"/>
          </a:p>
        </p:txBody>
      </p:sp>
    </p:spTree>
    <p:extLst>
      <p:ext uri="{BB962C8B-B14F-4D97-AF65-F5344CB8AC3E}">
        <p14:creationId xmlns:p14="http://schemas.microsoft.com/office/powerpoint/2010/main" val="40689529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E534601-0125-4FF0-8A5E-3996312722F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C7BDB52-7F76-48FD-A3B2-0AB49045B28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B64D0E-7EDA-4D4E-AA15-E309007ABFEC}"/>
              </a:ext>
            </a:extLst>
          </p:cNvPr>
          <p:cNvSpPr>
            <a:spLocks noGrp="1"/>
          </p:cNvSpPr>
          <p:nvPr>
            <p:ph type="dt" sz="half" idx="10"/>
          </p:nvPr>
        </p:nvSpPr>
        <p:spPr/>
        <p:txBody>
          <a:bodyPr/>
          <a:lstStyle/>
          <a:p>
            <a:fld id="{4B1C4CF0-E0E5-46E3-8AEF-EEFBFF0B3491}" type="datetimeFigureOut">
              <a:rPr lang="en-US" smtClean="0"/>
              <a:t>10/31/24</a:t>
            </a:fld>
            <a:endParaRPr lang="en-US"/>
          </a:p>
        </p:txBody>
      </p:sp>
      <p:sp>
        <p:nvSpPr>
          <p:cNvPr id="5" name="Footer Placeholder 4">
            <a:extLst>
              <a:ext uri="{FF2B5EF4-FFF2-40B4-BE49-F238E27FC236}">
                <a16:creationId xmlns:a16="http://schemas.microsoft.com/office/drawing/2014/main" id="{33CF9E9E-3063-4C12-B749-7838A01045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54E934-4F2B-44C9-A8A1-C45E95F9D842}"/>
              </a:ext>
            </a:extLst>
          </p:cNvPr>
          <p:cNvSpPr>
            <a:spLocks noGrp="1"/>
          </p:cNvSpPr>
          <p:nvPr>
            <p:ph type="sldNum" sz="quarter" idx="12"/>
          </p:nvPr>
        </p:nvSpPr>
        <p:spPr/>
        <p:txBody>
          <a:bodyPr/>
          <a:lstStyle/>
          <a:p>
            <a:fld id="{C357521B-1D81-4FCA-BCFE-9BEE6D771DDC}" type="slidenum">
              <a:rPr lang="en-US" smtClean="0"/>
              <a:t>‹#›</a:t>
            </a:fld>
            <a:endParaRPr lang="en-US"/>
          </a:p>
        </p:txBody>
      </p:sp>
    </p:spTree>
    <p:extLst>
      <p:ext uri="{BB962C8B-B14F-4D97-AF65-F5344CB8AC3E}">
        <p14:creationId xmlns:p14="http://schemas.microsoft.com/office/powerpoint/2010/main" val="32699672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lang="en-US" sz="3600" b="1" kern="1200" dirty="0">
                <a:solidFill>
                  <a:prstClr val="black"/>
                </a:solidFill>
                <a:latin typeface="Avenir Book" panose="02000503020000020003"/>
                <a:ea typeface="+mj-ea"/>
                <a:cs typeface="+mj-cs"/>
              </a:defRPr>
            </a:lvl1pPr>
          </a:lstStyle>
          <a:p>
            <a:r>
              <a:rPr lang="en-US" dirty="0"/>
              <a:t>Click to edit Master title style</a:t>
            </a:r>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10/31/24</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7579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DFFD6-FEC3-8C40-84D0-74E46489E0DA}"/>
              </a:ext>
            </a:extLst>
          </p:cNvPr>
          <p:cNvSpPr>
            <a:spLocks noGrp="1"/>
          </p:cNvSpPr>
          <p:nvPr>
            <p:ph type="title"/>
          </p:nvPr>
        </p:nvSpPr>
        <p:spPr>
          <a:xfrm>
            <a:off x="831850" y="2928966"/>
            <a:ext cx="10515600" cy="1633509"/>
          </a:xfrm>
        </p:spPr>
        <p:txBody>
          <a:bodyPr anchor="b"/>
          <a:lstStyle>
            <a:lvl1pPr algn="ct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B94493D5-BBAE-354E-A0EB-4F3E868D4104}"/>
              </a:ext>
            </a:extLst>
          </p:cNvPr>
          <p:cNvSpPr>
            <a:spLocks noGrp="1"/>
          </p:cNvSpPr>
          <p:nvPr>
            <p:ph type="body" idx="1"/>
          </p:nvPr>
        </p:nvSpPr>
        <p:spPr>
          <a:xfrm>
            <a:off x="831850" y="4589463"/>
            <a:ext cx="10515600"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645378A9-6250-7348-84DF-ACDCFED0CA7F}"/>
              </a:ext>
            </a:extLst>
          </p:cNvPr>
          <p:cNvSpPr>
            <a:spLocks noGrp="1"/>
          </p:cNvSpPr>
          <p:nvPr>
            <p:ph type="dt" sz="half" idx="10"/>
          </p:nvPr>
        </p:nvSpPr>
        <p:spPr/>
        <p:txBody>
          <a:bodyPr/>
          <a:lstStyle/>
          <a:p>
            <a:fld id="{0124871F-F4DD-9944-A61E-671CAF9E95EB}" type="datetimeFigureOut">
              <a:rPr lang="en-US" smtClean="0"/>
              <a:t>10/31/24</a:t>
            </a:fld>
            <a:endParaRPr lang="en-US"/>
          </a:p>
        </p:txBody>
      </p:sp>
      <p:sp>
        <p:nvSpPr>
          <p:cNvPr id="5" name="Footer Placeholder 4">
            <a:extLst>
              <a:ext uri="{FF2B5EF4-FFF2-40B4-BE49-F238E27FC236}">
                <a16:creationId xmlns:a16="http://schemas.microsoft.com/office/drawing/2014/main" id="{5BAC9482-2D5C-2C45-9BC7-3339D85C0E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8DEEA6-1866-D343-8BF6-AE5E6F42BEEB}"/>
              </a:ext>
            </a:extLst>
          </p:cNvPr>
          <p:cNvSpPr>
            <a:spLocks noGrp="1"/>
          </p:cNvSpPr>
          <p:nvPr>
            <p:ph type="sldNum" sz="quarter" idx="12"/>
          </p:nvPr>
        </p:nvSpPr>
        <p:spPr/>
        <p:txBody>
          <a:bodyPr/>
          <a:lstStyle/>
          <a:p>
            <a:fld id="{D887B2C3-0256-8446-80A6-6CF460CD2642}" type="slidenum">
              <a:rPr lang="en-US" smtClean="0"/>
              <a:t>‹#›</a:t>
            </a:fld>
            <a:endParaRPr lang="en-US"/>
          </a:p>
        </p:txBody>
      </p:sp>
    </p:spTree>
    <p:extLst>
      <p:ext uri="{BB962C8B-B14F-4D97-AF65-F5344CB8AC3E}">
        <p14:creationId xmlns:p14="http://schemas.microsoft.com/office/powerpoint/2010/main" val="244115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36AF6-1100-CF4A-852D-AA28197BD268}"/>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CB5D4F10-33C0-C441-AEEB-F18A06FFD28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F2041CA-ADAD-B84B-894A-56E117FA442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6584E15-D203-B34F-A28B-1B40C039C75C}"/>
              </a:ext>
            </a:extLst>
          </p:cNvPr>
          <p:cNvSpPr>
            <a:spLocks noGrp="1"/>
          </p:cNvSpPr>
          <p:nvPr>
            <p:ph type="dt" sz="half" idx="10"/>
          </p:nvPr>
        </p:nvSpPr>
        <p:spPr/>
        <p:txBody>
          <a:bodyPr/>
          <a:lstStyle/>
          <a:p>
            <a:fld id="{0124871F-F4DD-9944-A61E-671CAF9E95EB}" type="datetimeFigureOut">
              <a:rPr lang="en-US" smtClean="0"/>
              <a:t>10/31/24</a:t>
            </a:fld>
            <a:endParaRPr lang="en-US"/>
          </a:p>
        </p:txBody>
      </p:sp>
      <p:sp>
        <p:nvSpPr>
          <p:cNvPr id="6" name="Footer Placeholder 5">
            <a:extLst>
              <a:ext uri="{FF2B5EF4-FFF2-40B4-BE49-F238E27FC236}">
                <a16:creationId xmlns:a16="http://schemas.microsoft.com/office/drawing/2014/main" id="{CCB7CE14-EB12-E941-97E4-58A4E4F8837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674634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C1A16-056C-EC49-B774-6C3CBC97EBFA}"/>
              </a:ext>
            </a:extLst>
          </p:cNvPr>
          <p:cNvSpPr>
            <a:spLocks noGrp="1"/>
          </p:cNvSpPr>
          <p:nvPr>
            <p:ph type="title"/>
          </p:nvPr>
        </p:nvSpPr>
        <p:spPr>
          <a:xfrm>
            <a:off x="839788" y="365125"/>
            <a:ext cx="10515600" cy="1325563"/>
          </a:xfrm>
        </p:spPr>
        <p:txBody>
          <a:bodyPr>
            <a:normAutofit/>
          </a:bodyPr>
          <a:lstStyle>
            <a:lvl1pPr>
              <a:defRPr lang="en-US" sz="4000" b="1" kern="1200" cap="all" baseline="0" noProof="0" dirty="0">
                <a:solidFill>
                  <a:srgbClr val="6C734E"/>
                </a:solidFill>
                <a:latin typeface="+mj-lt"/>
                <a:ea typeface="+mn-ea"/>
                <a:cs typeface="+mn-cs"/>
              </a:defRPr>
            </a:lvl1pPr>
          </a:lstStyle>
          <a:p>
            <a:r>
              <a:rPr lang="en-US" dirty="0"/>
              <a:t>Click to edit Master title style</a:t>
            </a:r>
          </a:p>
        </p:txBody>
      </p:sp>
      <p:sp>
        <p:nvSpPr>
          <p:cNvPr id="3" name="Text Placeholder 2">
            <a:extLst>
              <a:ext uri="{FF2B5EF4-FFF2-40B4-BE49-F238E27FC236}">
                <a16:creationId xmlns:a16="http://schemas.microsoft.com/office/drawing/2014/main" id="{D4DD00F7-A211-6F45-B29D-566FC682EC2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CE0EDF2-F838-DA46-A197-BAB92A3BBD9A}"/>
              </a:ext>
            </a:extLst>
          </p:cNvPr>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1C819ACD-2534-8344-A815-0525428339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8040EDA-A1BD-404C-BC11-C68799B6E3E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26EBC2D-2C8D-9947-A520-65C1DB35BD5C}"/>
              </a:ext>
            </a:extLst>
          </p:cNvPr>
          <p:cNvSpPr>
            <a:spLocks noGrp="1"/>
          </p:cNvSpPr>
          <p:nvPr>
            <p:ph type="dt" sz="half" idx="10"/>
          </p:nvPr>
        </p:nvSpPr>
        <p:spPr/>
        <p:txBody>
          <a:bodyPr/>
          <a:lstStyle/>
          <a:p>
            <a:fld id="{0124871F-F4DD-9944-A61E-671CAF9E95EB}" type="datetimeFigureOut">
              <a:rPr lang="en-US" smtClean="0"/>
              <a:t>10/31/24</a:t>
            </a:fld>
            <a:endParaRPr lang="en-US"/>
          </a:p>
        </p:txBody>
      </p:sp>
      <p:sp>
        <p:nvSpPr>
          <p:cNvPr id="8" name="Footer Placeholder 7">
            <a:extLst>
              <a:ext uri="{FF2B5EF4-FFF2-40B4-BE49-F238E27FC236}">
                <a16:creationId xmlns:a16="http://schemas.microsoft.com/office/drawing/2014/main" id="{2667B0F6-919D-0944-B4F0-14736DAC484A}"/>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0244936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66D44-0765-A044-933B-9051FDEE9522}"/>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3CE955BC-AFB2-E34C-81BB-A094FF3C0CD6}"/>
              </a:ext>
            </a:extLst>
          </p:cNvPr>
          <p:cNvSpPr>
            <a:spLocks noGrp="1"/>
          </p:cNvSpPr>
          <p:nvPr>
            <p:ph type="dt" sz="half" idx="10"/>
          </p:nvPr>
        </p:nvSpPr>
        <p:spPr/>
        <p:txBody>
          <a:bodyPr/>
          <a:lstStyle/>
          <a:p>
            <a:fld id="{0124871F-F4DD-9944-A61E-671CAF9E95EB}" type="datetimeFigureOut">
              <a:rPr lang="en-US" smtClean="0"/>
              <a:t>10/31/24</a:t>
            </a:fld>
            <a:endParaRPr lang="en-US"/>
          </a:p>
        </p:txBody>
      </p:sp>
      <p:sp>
        <p:nvSpPr>
          <p:cNvPr id="4" name="Footer Placeholder 3">
            <a:extLst>
              <a:ext uri="{FF2B5EF4-FFF2-40B4-BE49-F238E27FC236}">
                <a16:creationId xmlns:a16="http://schemas.microsoft.com/office/drawing/2014/main" id="{5A37036E-0484-3E41-8EEF-1CDE9E751BBF}"/>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5258043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8A9D8A7-65FD-894D-BC5A-6C0CC2250266}"/>
              </a:ext>
            </a:extLst>
          </p:cNvPr>
          <p:cNvSpPr>
            <a:spLocks noGrp="1"/>
          </p:cNvSpPr>
          <p:nvPr>
            <p:ph type="dt" sz="half" idx="10"/>
          </p:nvPr>
        </p:nvSpPr>
        <p:spPr/>
        <p:txBody>
          <a:bodyPr/>
          <a:lstStyle/>
          <a:p>
            <a:fld id="{0124871F-F4DD-9944-A61E-671CAF9E95EB}" type="datetimeFigureOut">
              <a:rPr lang="en-US" smtClean="0"/>
              <a:t>10/31/24</a:t>
            </a:fld>
            <a:endParaRPr lang="en-US"/>
          </a:p>
        </p:txBody>
      </p:sp>
      <p:sp>
        <p:nvSpPr>
          <p:cNvPr id="3" name="Footer Placeholder 2">
            <a:extLst>
              <a:ext uri="{FF2B5EF4-FFF2-40B4-BE49-F238E27FC236}">
                <a16:creationId xmlns:a16="http://schemas.microsoft.com/office/drawing/2014/main" id="{642BC094-7237-FB48-9E6C-48C34454D15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142753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C3EF8-56B7-BC4C-94A3-78A935AB81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427C2E7-C06B-8245-9197-C7481B2F8C4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DE04291-5F42-BA40-924A-6CA2941CB4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7909EE-6B37-334F-9279-7C06856A6EF0}"/>
              </a:ext>
            </a:extLst>
          </p:cNvPr>
          <p:cNvSpPr>
            <a:spLocks noGrp="1"/>
          </p:cNvSpPr>
          <p:nvPr>
            <p:ph type="dt" sz="half" idx="10"/>
          </p:nvPr>
        </p:nvSpPr>
        <p:spPr/>
        <p:txBody>
          <a:bodyPr/>
          <a:lstStyle/>
          <a:p>
            <a:fld id="{0124871F-F4DD-9944-A61E-671CAF9E95EB}" type="datetimeFigureOut">
              <a:rPr lang="en-US" smtClean="0"/>
              <a:t>10/31/24</a:t>
            </a:fld>
            <a:endParaRPr lang="en-US"/>
          </a:p>
        </p:txBody>
      </p:sp>
      <p:sp>
        <p:nvSpPr>
          <p:cNvPr id="6" name="Footer Placeholder 5">
            <a:extLst>
              <a:ext uri="{FF2B5EF4-FFF2-40B4-BE49-F238E27FC236}">
                <a16:creationId xmlns:a16="http://schemas.microsoft.com/office/drawing/2014/main" id="{13616313-56DB-7243-8A47-632054172E84}"/>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6167030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5C53A-E645-664B-9110-42C6ED6945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738FE41-513B-2949-A6D7-54FF162D8F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933A91C-F037-DE40-AC65-F052977472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2273B98-6695-5445-B5EA-C1C3D0399226}"/>
              </a:ext>
            </a:extLst>
          </p:cNvPr>
          <p:cNvSpPr>
            <a:spLocks noGrp="1"/>
          </p:cNvSpPr>
          <p:nvPr>
            <p:ph type="dt" sz="half" idx="10"/>
          </p:nvPr>
        </p:nvSpPr>
        <p:spPr/>
        <p:txBody>
          <a:bodyPr/>
          <a:lstStyle/>
          <a:p>
            <a:fld id="{0124871F-F4DD-9944-A61E-671CAF9E95EB}" type="datetimeFigureOut">
              <a:rPr lang="en-US" smtClean="0"/>
              <a:t>10/31/24</a:t>
            </a:fld>
            <a:endParaRPr lang="en-US"/>
          </a:p>
        </p:txBody>
      </p:sp>
      <p:sp>
        <p:nvSpPr>
          <p:cNvPr id="6" name="Footer Placeholder 5">
            <a:extLst>
              <a:ext uri="{FF2B5EF4-FFF2-40B4-BE49-F238E27FC236}">
                <a16:creationId xmlns:a16="http://schemas.microsoft.com/office/drawing/2014/main" id="{C6742A45-D1ED-9547-8EBE-F34BA81F341A}"/>
              </a:ext>
            </a:extLst>
          </p:cNvPr>
          <p:cNvSpPr>
            <a:spLocks noGrp="1"/>
          </p:cNvSpPr>
          <p:nvPr>
            <p:ph type="ftr" sz="quarter" idx="11"/>
          </p:nvPr>
        </p:nvSpPr>
        <p:spPr/>
        <p:txBody>
          <a:bodyPr/>
          <a:lstStyle/>
          <a:p>
            <a:endParaRPr lang="en-US"/>
          </a:p>
        </p:txBody>
      </p:sp>
      <p:pic>
        <p:nvPicPr>
          <p:cNvPr id="8" name="Picture 7">
            <a:extLst>
              <a:ext uri="{FF2B5EF4-FFF2-40B4-BE49-F238E27FC236}">
                <a16:creationId xmlns:a16="http://schemas.microsoft.com/office/drawing/2014/main" id="{A7DD0D27-2241-461D-B439-9D6EBE9B383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738936" y="6231812"/>
            <a:ext cx="3826869" cy="522125"/>
          </a:xfrm>
          <a:prstGeom prst="rect">
            <a:avLst/>
          </a:prstGeom>
        </p:spPr>
      </p:pic>
    </p:spTree>
    <p:extLst>
      <p:ext uri="{BB962C8B-B14F-4D97-AF65-F5344CB8AC3E}">
        <p14:creationId xmlns:p14="http://schemas.microsoft.com/office/powerpoint/2010/main" val="20331594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7A3130-5BF6-8542-BACA-634B473754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AE770912-DEF6-C243-817B-B594E12B70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6B7F1E-C1E7-2245-921C-052E3723077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24871F-F4DD-9944-A61E-671CAF9E95EB}" type="datetimeFigureOut">
              <a:rPr lang="en-US" smtClean="0"/>
              <a:t>10/31/24</a:t>
            </a:fld>
            <a:endParaRPr lang="en-US"/>
          </a:p>
        </p:txBody>
      </p:sp>
      <p:sp>
        <p:nvSpPr>
          <p:cNvPr id="5" name="Footer Placeholder 4">
            <a:extLst>
              <a:ext uri="{FF2B5EF4-FFF2-40B4-BE49-F238E27FC236}">
                <a16:creationId xmlns:a16="http://schemas.microsoft.com/office/drawing/2014/main" id="{A77923EC-E947-7941-AA78-B36914EF4E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32043B6-A13A-1847-B287-5BDDDDAD8C4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87B2C3-0256-8446-80A6-6CF460CD2642}" type="slidenum">
              <a:rPr lang="en-US" smtClean="0"/>
              <a:t>‹#›</a:t>
            </a:fld>
            <a:endParaRPr lang="en-US"/>
          </a:p>
        </p:txBody>
      </p:sp>
    </p:spTree>
    <p:extLst>
      <p:ext uri="{BB962C8B-B14F-4D97-AF65-F5344CB8AC3E}">
        <p14:creationId xmlns:p14="http://schemas.microsoft.com/office/powerpoint/2010/main" val="30938759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C4D7FA-B85E-4477-8C62-94955B340F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dirty="0"/>
              <a:t>Click to edit Master title style</a:t>
            </a:r>
          </a:p>
        </p:txBody>
      </p:sp>
      <p:sp>
        <p:nvSpPr>
          <p:cNvPr id="3" name="Text Placeholder 2">
            <a:extLst>
              <a:ext uri="{FF2B5EF4-FFF2-40B4-BE49-F238E27FC236}">
                <a16:creationId xmlns:a16="http://schemas.microsoft.com/office/drawing/2014/main" id="{1F1226BB-3E56-4E7F-8172-7EC03C9F0B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a:extLst>
              <a:ext uri="{FF2B5EF4-FFF2-40B4-BE49-F238E27FC236}">
                <a16:creationId xmlns:a16="http://schemas.microsoft.com/office/drawing/2014/main" id="{D95D08EF-72FB-4F19-9916-65815A9CA9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951F27F-98F9-A147-8986-34441C7B752D}"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10/31/24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1365084D-BC85-4A55-BD80-93876AD101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45FDEF23-A140-4DD6-A0D0-A86BD4DF34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EC71654-96A5-4280-94F3-931C61A9F92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967067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8" r:id="rId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325">
          <p15:clr>
            <a:srgbClr val="F26B43"/>
          </p15:clr>
        </p15:guide>
        <p15:guide id="4" pos="7349">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5CCE83-A23E-46F5-8B90-CA6DDA4551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1AF4905-C50E-41DA-9DB3-9A073938530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B53A6A-DF2B-4732-B299-8702228DF6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1C4CF0-E0E5-46E3-8AEF-EEFBFF0B3491}" type="datetimeFigureOut">
              <a:rPr lang="en-US" smtClean="0"/>
              <a:t>10/31/24</a:t>
            </a:fld>
            <a:endParaRPr lang="en-US"/>
          </a:p>
        </p:txBody>
      </p:sp>
      <p:sp>
        <p:nvSpPr>
          <p:cNvPr id="5" name="Footer Placeholder 4">
            <a:extLst>
              <a:ext uri="{FF2B5EF4-FFF2-40B4-BE49-F238E27FC236}">
                <a16:creationId xmlns:a16="http://schemas.microsoft.com/office/drawing/2014/main" id="{3CECCAA8-9453-4935-B8C8-39FFB4994EF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AE6FBDB-72C5-4698-8A78-B610D65E66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57521B-1D81-4FCA-BCFE-9BEE6D771DDC}" type="slidenum">
              <a:rPr lang="en-US" smtClean="0"/>
              <a:t>‹#›</a:t>
            </a:fld>
            <a:endParaRPr lang="en-US"/>
          </a:p>
        </p:txBody>
      </p:sp>
    </p:spTree>
    <p:extLst>
      <p:ext uri="{BB962C8B-B14F-4D97-AF65-F5344CB8AC3E}">
        <p14:creationId xmlns:p14="http://schemas.microsoft.com/office/powerpoint/2010/main" val="4080687814"/>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s://support.google.com/chrome/answer/9979877" TargetMode="External"/><Relationship Id="rId7" Type="http://schemas.openxmlformats.org/officeDocument/2006/relationships/image" Target="../media/image11.png"/><Relationship Id="rId2" Type="http://schemas.openxmlformats.org/officeDocument/2006/relationships/hyperlink" Target="https://www.scouting.org/resources/online-registration/" TargetMode="External"/><Relationship Id="rId1" Type="http://schemas.openxmlformats.org/officeDocument/2006/relationships/slideLayout" Target="../slideLayouts/slideLayout1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hyperlink" Target="https://www.qr-code-generator.com/" TargetMode="External"/><Relationship Id="rId9"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hyperlink" Target="https://prlog.co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www.pr.com/"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mailchimp.com/"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jpeg"/><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jpe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jpeg"/><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jpeg"/><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21.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jpeg"/><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google.com/alerts"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s://t.email.scouting.org/r/?id=h2a05e770,11501134,1150115c"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ers.usda.gov/publications/pub-details/?pubid=104655" TargetMode="External"/><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3.png"/><Relationship Id="rId5" Type="http://schemas.openxmlformats.org/officeDocument/2006/relationships/hyperlink" Target="https://www.feedingamerica.org/take-action/advocate/federal-hunger-relief-programs" TargetMode="External"/><Relationship Id="rId4" Type="http://schemas.openxmlformats.org/officeDocument/2006/relationships/hyperlink" Target="https://www.feedingamerica.org/hunger-in-america/food-insecurity"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hyperlink" Target="https://www.cflscouting.org/scouting-for-food/" TargetMode="External"/><Relationship Id="rId2" Type="http://schemas.openxmlformats.org/officeDocument/2006/relationships/hyperlink" Target="https://www.beascout.org/" TargetMode="External"/><Relationship Id="rId1" Type="http://schemas.openxmlformats.org/officeDocument/2006/relationships/slideLayout" Target="../slideLayouts/slideLayout21.xml"/><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facebook.com/help/104002523024878" TargetMode="External"/><Relationship Id="rId1" Type="http://schemas.openxmlformats.org/officeDocument/2006/relationships/slideLayout" Target="../slideLayouts/slideLayout21.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6" descr="What is Scouting for Food?">
            <a:extLst>
              <a:ext uri="{FF2B5EF4-FFF2-40B4-BE49-F238E27FC236}">
                <a16:creationId xmlns:a16="http://schemas.microsoft.com/office/drawing/2014/main" id="{65A1BCE6-AFDE-2519-1D6D-EC7AD41D6274}"/>
              </a:ext>
            </a:extLst>
          </p:cNvPr>
          <p:cNvPicPr>
            <a:picLocks noChangeAspect="1" noChangeArrowheads="1"/>
          </p:cNvPicPr>
          <p:nvPr/>
        </p:nvPicPr>
        <p:blipFill rotWithShape="1">
          <a:blip r:embed="rId2" cstate="email">
            <a:alphaModFix amt="20000"/>
            <a:extLst>
              <a:ext uri="{28A0092B-C50C-407E-A947-70E740481C1C}">
                <a14:useLocalDpi xmlns:a14="http://schemas.microsoft.com/office/drawing/2010/main"/>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1AB788DD-5F32-7A19-30D4-063B05F8FA5B}"/>
              </a:ext>
            </a:extLst>
          </p:cNvPr>
          <p:cNvSpPr txBox="1"/>
          <p:nvPr/>
        </p:nvSpPr>
        <p:spPr>
          <a:xfrm>
            <a:off x="4358147" y="986686"/>
            <a:ext cx="7938486" cy="3585633"/>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5400" b="1" dirty="0">
                <a:solidFill>
                  <a:srgbClr val="2F528E"/>
                </a:solidFill>
                <a:latin typeface="Avenir Book" panose="02000503020000020003"/>
                <a:ea typeface="+mj-ea"/>
                <a:cs typeface="+mj-cs"/>
              </a:rPr>
              <a:t>Campaign Kit </a:t>
            </a:r>
            <a:br>
              <a:rPr lang="en-US" sz="5400" b="1" dirty="0">
                <a:solidFill>
                  <a:srgbClr val="2F528E"/>
                </a:solidFill>
                <a:latin typeface="Avenir Book" panose="02000503020000020003"/>
                <a:ea typeface="+mj-ea"/>
                <a:cs typeface="+mj-cs"/>
              </a:rPr>
            </a:br>
            <a:r>
              <a:rPr lang="en-US" sz="8000" b="1" dirty="0">
                <a:solidFill>
                  <a:srgbClr val="2F528E"/>
                </a:solidFill>
                <a:latin typeface="Avenir Book" panose="02000503020000020003"/>
                <a:ea typeface="+mj-ea"/>
                <a:cs typeface="+mj-cs"/>
              </a:rPr>
              <a:t>Scouting for Food</a:t>
            </a:r>
            <a:endParaRPr lang="en-US" sz="6600" kern="1200" dirty="0">
              <a:solidFill>
                <a:srgbClr val="2F528E"/>
              </a:solidFill>
              <a:latin typeface="+mj-lt"/>
              <a:ea typeface="+mj-ea"/>
              <a:cs typeface="+mj-cs"/>
            </a:endParaRPr>
          </a:p>
        </p:txBody>
      </p:sp>
      <p:pic>
        <p:nvPicPr>
          <p:cNvPr id="5" name="Picture 4" descr="A red circle with a fork and spoon and a blue and white logo&#10;&#10;Description automatically generated">
            <a:extLst>
              <a:ext uri="{FF2B5EF4-FFF2-40B4-BE49-F238E27FC236}">
                <a16:creationId xmlns:a16="http://schemas.microsoft.com/office/drawing/2014/main" id="{46DD88A6-FB9E-ACDF-C256-0D326F6379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86398"/>
            <a:ext cx="4586207" cy="4586207"/>
          </a:xfrm>
          <a:prstGeom prst="rect">
            <a:avLst/>
          </a:prstGeom>
        </p:spPr>
      </p:pic>
    </p:spTree>
    <p:extLst>
      <p:ext uri="{BB962C8B-B14F-4D97-AF65-F5344CB8AC3E}">
        <p14:creationId xmlns:p14="http://schemas.microsoft.com/office/powerpoint/2010/main" val="42857351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B9269-4BD3-45A6-8FC4-0C3877DC889F}"/>
              </a:ext>
            </a:extLst>
          </p:cNvPr>
          <p:cNvSpPr>
            <a:spLocks noGrp="1"/>
          </p:cNvSpPr>
          <p:nvPr>
            <p:ph type="title"/>
          </p:nvPr>
        </p:nvSpPr>
        <p:spPr>
          <a:xfrm>
            <a:off x="2057805" y="384778"/>
            <a:ext cx="9134707" cy="1325563"/>
          </a:xfrm>
        </p:spPr>
        <p:txBody>
          <a:bodyPr>
            <a:normAutofit/>
          </a:bodyPr>
          <a:lstStyle/>
          <a:p>
            <a:r>
              <a:rPr lang="en-US" sz="4000" b="1" dirty="0">
                <a:latin typeface="Avenir Book" panose="02000503020000020003"/>
              </a:rPr>
              <a:t>QR Codes Make it Easy!	</a:t>
            </a:r>
          </a:p>
        </p:txBody>
      </p:sp>
      <p:sp>
        <p:nvSpPr>
          <p:cNvPr id="3" name="Content Placeholder 2">
            <a:extLst>
              <a:ext uri="{FF2B5EF4-FFF2-40B4-BE49-F238E27FC236}">
                <a16:creationId xmlns:a16="http://schemas.microsoft.com/office/drawing/2014/main" id="{03D390EF-DACF-4328-A7F4-EC41225EBE10}"/>
              </a:ext>
            </a:extLst>
          </p:cNvPr>
          <p:cNvSpPr>
            <a:spLocks noGrp="1"/>
          </p:cNvSpPr>
          <p:nvPr>
            <p:ph idx="1"/>
          </p:nvPr>
        </p:nvSpPr>
        <p:spPr>
          <a:xfrm>
            <a:off x="781529" y="2083715"/>
            <a:ext cx="7003315" cy="4907287"/>
          </a:xfrm>
        </p:spPr>
        <p:txBody>
          <a:bodyPr>
            <a:noAutofit/>
          </a:bodyPr>
          <a:lstStyle/>
          <a:p>
            <a:pPr marL="0" indent="0">
              <a:spcBef>
                <a:spcPts val="1600"/>
              </a:spcBef>
              <a:buNone/>
            </a:pPr>
            <a:r>
              <a:rPr lang="en-US" sz="2000" dirty="0">
                <a:latin typeface="Avenir Book" panose="02000503020000020003" pitchFamily="2" charset="0"/>
              </a:rPr>
              <a:t>QR codes make it easy to pull up web sites from your phone. Just point your camera and click! </a:t>
            </a:r>
          </a:p>
          <a:p>
            <a:pPr marL="0" indent="0">
              <a:spcBef>
                <a:spcPts val="1600"/>
              </a:spcBef>
              <a:buNone/>
            </a:pPr>
            <a:r>
              <a:rPr lang="en-US" sz="2000" dirty="0">
                <a:latin typeface="Avenir Book" panose="02000503020000020003" pitchFamily="2" charset="0"/>
              </a:rPr>
              <a:t>For Scouting , it QR codes are an incredibly valuable way to connect fliers, posters, yard signs and more to your event.</a:t>
            </a:r>
          </a:p>
          <a:p>
            <a:pPr marL="0" indent="0">
              <a:spcBef>
                <a:spcPts val="1600"/>
              </a:spcBef>
              <a:buNone/>
            </a:pPr>
            <a:r>
              <a:rPr lang="en-US" sz="2000" dirty="0">
                <a:latin typeface="Avenir Book" panose="02000503020000020003" pitchFamily="2" charset="0"/>
              </a:rPr>
              <a:t>Remember those busy Mom’s we need to reach?  QR codes are also widely adopted by busy families as a fast and efficient way to find info they’re interested in.</a:t>
            </a:r>
          </a:p>
          <a:p>
            <a:pPr marL="0" indent="0">
              <a:spcBef>
                <a:spcPts val="1600"/>
              </a:spcBef>
              <a:buNone/>
            </a:pPr>
            <a:r>
              <a:rPr lang="en-US" sz="2000" dirty="0">
                <a:latin typeface="Avenir Book" panose="02000503020000020003" pitchFamily="2" charset="0"/>
              </a:rPr>
              <a:t>Here are some helpful links (and QR codes!) to the </a:t>
            </a:r>
            <a:r>
              <a:rPr lang="en-US" sz="2000" dirty="0">
                <a:latin typeface="Avenir Book" panose="02000503020000020003" pitchFamily="2" charset="0"/>
                <a:hlinkClick r:id="rId2"/>
              </a:rPr>
              <a:t>BSA’s QR codes for online registration</a:t>
            </a:r>
            <a:r>
              <a:rPr lang="en-US" sz="2000" dirty="0">
                <a:latin typeface="Avenir Book" panose="02000503020000020003" pitchFamily="2" charset="0"/>
              </a:rPr>
              <a:t>, a Google how-to for creating your own QR codes right from </a:t>
            </a:r>
            <a:r>
              <a:rPr lang="en-US" sz="2000" dirty="0">
                <a:latin typeface="Avenir Book" panose="02000503020000020003" pitchFamily="2" charset="0"/>
                <a:hlinkClick r:id="rId3"/>
              </a:rPr>
              <a:t>Google’s Chrome browser</a:t>
            </a:r>
            <a:r>
              <a:rPr lang="en-US" sz="2000" dirty="0">
                <a:latin typeface="Avenir Book" panose="02000503020000020003" pitchFamily="2" charset="0"/>
              </a:rPr>
              <a:t> and a handy </a:t>
            </a:r>
            <a:r>
              <a:rPr lang="en-US" sz="2000" dirty="0">
                <a:latin typeface="Avenir Book" panose="02000503020000020003" pitchFamily="2" charset="0"/>
                <a:hlinkClick r:id="rId4"/>
              </a:rPr>
              <a:t>QR Code Generator</a:t>
            </a:r>
            <a:r>
              <a:rPr lang="en-US" sz="2000" dirty="0">
                <a:latin typeface="Avenir Book" panose="02000503020000020003" pitchFamily="2" charset="0"/>
              </a:rPr>
              <a:t>.</a:t>
            </a:r>
          </a:p>
        </p:txBody>
      </p:sp>
      <p:sp>
        <p:nvSpPr>
          <p:cNvPr id="4" name="Rectangle 3">
            <a:extLst>
              <a:ext uri="{FF2B5EF4-FFF2-40B4-BE49-F238E27FC236}">
                <a16:creationId xmlns:a16="http://schemas.microsoft.com/office/drawing/2014/main" id="{14EE4FDB-FD6D-4B35-B644-EE4754887D4D}"/>
              </a:ext>
            </a:extLst>
          </p:cNvPr>
          <p:cNvSpPr/>
          <p:nvPr/>
        </p:nvSpPr>
        <p:spPr>
          <a:xfrm>
            <a:off x="8728243" y="3622242"/>
            <a:ext cx="2811903" cy="285098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1">
                    <a:lumMod val="50000"/>
                  </a:schemeClr>
                </a:solidFill>
              </a:ln>
              <a:noFill/>
            </a:endParaRPr>
          </a:p>
        </p:txBody>
      </p:sp>
      <p:sp>
        <p:nvSpPr>
          <p:cNvPr id="5" name="Content Placeholder 2">
            <a:extLst>
              <a:ext uri="{FF2B5EF4-FFF2-40B4-BE49-F238E27FC236}">
                <a16:creationId xmlns:a16="http://schemas.microsoft.com/office/drawing/2014/main" id="{2E11D098-CDE8-4FD0-B889-E2D18E9221A2}"/>
              </a:ext>
            </a:extLst>
          </p:cNvPr>
          <p:cNvSpPr txBox="1">
            <a:spLocks/>
          </p:cNvSpPr>
          <p:nvPr/>
        </p:nvSpPr>
        <p:spPr>
          <a:xfrm>
            <a:off x="9717905" y="5478304"/>
            <a:ext cx="1822241" cy="92218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900" dirty="0"/>
          </a:p>
        </p:txBody>
      </p:sp>
      <p:sp>
        <p:nvSpPr>
          <p:cNvPr id="6" name="Content Placeholder 2">
            <a:extLst>
              <a:ext uri="{FF2B5EF4-FFF2-40B4-BE49-F238E27FC236}">
                <a16:creationId xmlns:a16="http://schemas.microsoft.com/office/drawing/2014/main" id="{726F4018-39FA-4EBD-84E3-0665B03D043D}"/>
              </a:ext>
            </a:extLst>
          </p:cNvPr>
          <p:cNvSpPr txBox="1">
            <a:spLocks/>
          </p:cNvSpPr>
          <p:nvPr/>
        </p:nvSpPr>
        <p:spPr>
          <a:xfrm>
            <a:off x="8859365" y="4558385"/>
            <a:ext cx="1580321" cy="198099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000" dirty="0">
                <a:latin typeface="Avenir Book" panose="02000503020000020003"/>
              </a:rPr>
              <a:t>Create a QR code for any URL using the </a:t>
            </a:r>
            <a:r>
              <a:rPr lang="en-US" sz="1000" dirty="0">
                <a:latin typeface="Avenir Book" panose="02000503020000020003"/>
                <a:hlinkClick r:id="rId3"/>
              </a:rPr>
              <a:t>QR code Creator</a:t>
            </a:r>
            <a:r>
              <a:rPr lang="en-US" sz="1000" dirty="0">
                <a:latin typeface="Avenir Book" panose="02000503020000020003"/>
              </a:rPr>
              <a:t> in Google’s Chrome browser. </a:t>
            </a:r>
            <a:endParaRPr lang="en-US" sz="1000" b="1" dirty="0">
              <a:latin typeface="Avenir Book" panose="02000503020000020003"/>
            </a:endParaRPr>
          </a:p>
          <a:p>
            <a:pPr marL="0" indent="0">
              <a:buNone/>
            </a:pPr>
            <a:endParaRPr lang="en-US" sz="1000" b="1" dirty="0">
              <a:latin typeface="Avenir Book" panose="02000503020000020003"/>
            </a:endParaRPr>
          </a:p>
          <a:p>
            <a:pPr marL="0" indent="0">
              <a:buNone/>
            </a:pPr>
            <a:r>
              <a:rPr lang="en-US" sz="1000" dirty="0">
                <a:latin typeface="Avenir Book" panose="02000503020000020003" pitchFamily="2" charset="0"/>
                <a:hlinkClick r:id="rId4"/>
              </a:rPr>
              <a:t>QR Code Generator </a:t>
            </a:r>
            <a:r>
              <a:rPr lang="en-US" sz="1000" dirty="0">
                <a:latin typeface="Avenir Book" panose="02000503020000020003" pitchFamily="2" charset="0"/>
              </a:rPr>
              <a:t>is also a good place to create your own QR codes at no cost!</a:t>
            </a:r>
            <a:endParaRPr lang="en-US" sz="1000" b="1" dirty="0">
              <a:latin typeface="Avenir Book" panose="02000503020000020003" pitchFamily="2" charset="0"/>
            </a:endParaRPr>
          </a:p>
        </p:txBody>
      </p:sp>
      <p:cxnSp>
        <p:nvCxnSpPr>
          <p:cNvPr id="7" name="Straight Connector 6">
            <a:extLst>
              <a:ext uri="{FF2B5EF4-FFF2-40B4-BE49-F238E27FC236}">
                <a16:creationId xmlns:a16="http://schemas.microsoft.com/office/drawing/2014/main" id="{9BF312FE-BAC6-4FEC-9A66-FB9C1C4B9628}"/>
              </a:ext>
            </a:extLst>
          </p:cNvPr>
          <p:cNvCxnSpPr>
            <a:cxnSpLocks/>
          </p:cNvCxnSpPr>
          <p:nvPr/>
        </p:nvCxnSpPr>
        <p:spPr>
          <a:xfrm>
            <a:off x="8887695" y="5347159"/>
            <a:ext cx="2543722" cy="0"/>
          </a:xfrm>
          <a:prstGeom prst="line">
            <a:avLst/>
          </a:prstGeom>
        </p:spPr>
        <p:style>
          <a:lnRef idx="1">
            <a:schemeClr val="accent1"/>
          </a:lnRef>
          <a:fillRef idx="0">
            <a:schemeClr val="accent1"/>
          </a:fillRef>
          <a:effectRef idx="0">
            <a:schemeClr val="accent1"/>
          </a:effectRef>
          <a:fontRef idx="minor">
            <a:schemeClr val="tx1"/>
          </a:fontRef>
        </p:style>
      </p:cxnSp>
      <p:pic>
        <p:nvPicPr>
          <p:cNvPr id="8" name="Picture 7" descr="Qr code&#10;&#10;Description automatically generated">
            <a:extLst>
              <a:ext uri="{FF2B5EF4-FFF2-40B4-BE49-F238E27FC236}">
                <a16:creationId xmlns:a16="http://schemas.microsoft.com/office/drawing/2014/main" id="{C6F7B559-0953-48FB-9FE7-23BAEAA4A38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439686" y="4280067"/>
            <a:ext cx="975797" cy="975797"/>
          </a:xfrm>
          <a:prstGeom prst="rect">
            <a:avLst/>
          </a:prstGeom>
        </p:spPr>
      </p:pic>
      <p:grpSp>
        <p:nvGrpSpPr>
          <p:cNvPr id="9" name="Group 8">
            <a:extLst>
              <a:ext uri="{FF2B5EF4-FFF2-40B4-BE49-F238E27FC236}">
                <a16:creationId xmlns:a16="http://schemas.microsoft.com/office/drawing/2014/main" id="{31A78423-EE7C-4229-9A92-1CCFC8256D4F}"/>
              </a:ext>
            </a:extLst>
          </p:cNvPr>
          <p:cNvGrpSpPr/>
          <p:nvPr/>
        </p:nvGrpSpPr>
        <p:grpSpPr>
          <a:xfrm>
            <a:off x="8728243" y="1058176"/>
            <a:ext cx="2811903" cy="3342490"/>
            <a:chOff x="961729" y="2970553"/>
            <a:chExt cx="3255062" cy="5001863"/>
          </a:xfrm>
        </p:grpSpPr>
        <p:sp>
          <p:nvSpPr>
            <p:cNvPr id="10" name="Rectangle 9">
              <a:extLst>
                <a:ext uri="{FF2B5EF4-FFF2-40B4-BE49-F238E27FC236}">
                  <a16:creationId xmlns:a16="http://schemas.microsoft.com/office/drawing/2014/main" id="{98FD68E2-3560-4340-8489-5C72811AAD9E}"/>
                </a:ext>
              </a:extLst>
            </p:cNvPr>
            <p:cNvSpPr/>
            <p:nvPr/>
          </p:nvSpPr>
          <p:spPr>
            <a:xfrm>
              <a:off x="961729" y="2970553"/>
              <a:ext cx="3255062" cy="343071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1">
                      <a:lumMod val="50000"/>
                    </a:schemeClr>
                  </a:solidFill>
                </a:ln>
                <a:noFill/>
              </a:endParaRPr>
            </a:p>
          </p:txBody>
        </p:sp>
        <p:pic>
          <p:nvPicPr>
            <p:cNvPr id="12" name="Picture 11" descr="Qr code&#10;&#10;Description automatically generated">
              <a:extLst>
                <a:ext uri="{FF2B5EF4-FFF2-40B4-BE49-F238E27FC236}">
                  <a16:creationId xmlns:a16="http://schemas.microsoft.com/office/drawing/2014/main" id="{88624004-FDCC-41E0-9B80-6AD7A9A098FE}"/>
                </a:ext>
              </a:extLst>
            </p:cNvPr>
            <p:cNvPicPr>
              <a:picLocks noChangeAspect="1"/>
            </p:cNvPicPr>
            <p:nvPr/>
          </p:nvPicPr>
          <p:blipFill>
            <a:blip r:embed="rId6"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2810724" y="3281561"/>
              <a:ext cx="1214914" cy="1507760"/>
            </a:xfrm>
            <a:prstGeom prst="rect">
              <a:avLst/>
            </a:prstGeom>
          </p:spPr>
        </p:pic>
        <p:sp>
          <p:nvSpPr>
            <p:cNvPr id="11" name="Content Placeholder 2">
              <a:extLst>
                <a:ext uri="{FF2B5EF4-FFF2-40B4-BE49-F238E27FC236}">
                  <a16:creationId xmlns:a16="http://schemas.microsoft.com/office/drawing/2014/main" id="{B40DF501-9F65-4FA7-B6E1-14541E20B88C}"/>
                </a:ext>
              </a:extLst>
            </p:cNvPr>
            <p:cNvSpPr txBox="1">
              <a:spLocks/>
            </p:cNvSpPr>
            <p:nvPr/>
          </p:nvSpPr>
          <p:spPr>
            <a:xfrm>
              <a:off x="1162597" y="4937049"/>
              <a:ext cx="2982332" cy="303536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000" dirty="0">
                  <a:latin typeface="Avenir Book" panose="02000503020000020003"/>
                </a:rPr>
                <a:t>On </a:t>
              </a:r>
              <a:r>
                <a:rPr lang="en-US" sz="1000" dirty="0">
                  <a:latin typeface="Avenir Book" panose="02000503020000020003"/>
                  <a:hlinkClick r:id="rId2"/>
                </a:rPr>
                <a:t>BSA’s Online Registration </a:t>
              </a:r>
              <a:r>
                <a:rPr lang="en-US" sz="1000" dirty="0">
                  <a:latin typeface="Avenir Book" panose="02000503020000020003"/>
                </a:rPr>
                <a:t>system, you can find a registration URL and QR code specific to your unit. Include this code wherever you want people to be able to register for your unit immediately online. </a:t>
              </a:r>
            </a:p>
          </p:txBody>
        </p:sp>
      </p:grpSp>
      <p:pic>
        <p:nvPicPr>
          <p:cNvPr id="15" name="Picture 14" descr="Qr code&#10;&#10;Description automatically generated">
            <a:extLst>
              <a:ext uri="{FF2B5EF4-FFF2-40B4-BE49-F238E27FC236}">
                <a16:creationId xmlns:a16="http://schemas.microsoft.com/office/drawing/2014/main" id="{5F235AB8-1D1F-406C-A944-FF11C9198D3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24468" y="348503"/>
            <a:ext cx="1409654" cy="1409654"/>
          </a:xfrm>
          <a:prstGeom prst="rect">
            <a:avLst/>
          </a:prstGeom>
        </p:spPr>
      </p:pic>
      <p:sp>
        <p:nvSpPr>
          <p:cNvPr id="16" name="Content Placeholder 2">
            <a:extLst>
              <a:ext uri="{FF2B5EF4-FFF2-40B4-BE49-F238E27FC236}">
                <a16:creationId xmlns:a16="http://schemas.microsoft.com/office/drawing/2014/main" id="{9E52621D-D60E-2989-451F-993C901D2A7F}"/>
              </a:ext>
            </a:extLst>
          </p:cNvPr>
          <p:cNvSpPr txBox="1">
            <a:spLocks/>
          </p:cNvSpPr>
          <p:nvPr/>
        </p:nvSpPr>
        <p:spPr>
          <a:xfrm>
            <a:off x="8878559" y="3817932"/>
            <a:ext cx="2612845" cy="29657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latin typeface="Avenir Book" panose="02000503020000020003"/>
              </a:rPr>
              <a:t>Create QR Codes for Everything Else!</a:t>
            </a:r>
            <a:br>
              <a:rPr lang="en-US" sz="1100" b="1" dirty="0">
                <a:latin typeface="Avenir Book" panose="02000503020000020003"/>
              </a:rPr>
            </a:br>
            <a:endParaRPr lang="en-US" sz="1000" dirty="0">
              <a:latin typeface="Avenir Book" panose="02000503020000020003"/>
            </a:endParaRPr>
          </a:p>
        </p:txBody>
      </p:sp>
      <p:pic>
        <p:nvPicPr>
          <p:cNvPr id="19" name="Picture 18" descr="Qr code&#10;&#10;Description automatically generated">
            <a:extLst>
              <a:ext uri="{FF2B5EF4-FFF2-40B4-BE49-F238E27FC236}">
                <a16:creationId xmlns:a16="http://schemas.microsoft.com/office/drawing/2014/main" id="{9D6DB711-2936-0931-647F-D349DC706CC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383598" y="5378582"/>
            <a:ext cx="1072338" cy="1072338"/>
          </a:xfrm>
          <a:prstGeom prst="rect">
            <a:avLst/>
          </a:prstGeom>
        </p:spPr>
      </p:pic>
      <p:sp>
        <p:nvSpPr>
          <p:cNvPr id="20" name="Content Placeholder 2">
            <a:extLst>
              <a:ext uri="{FF2B5EF4-FFF2-40B4-BE49-F238E27FC236}">
                <a16:creationId xmlns:a16="http://schemas.microsoft.com/office/drawing/2014/main" id="{F54D7CD6-3D06-E04F-4261-919CAC99F2D3}"/>
              </a:ext>
            </a:extLst>
          </p:cNvPr>
          <p:cNvSpPr txBox="1">
            <a:spLocks/>
          </p:cNvSpPr>
          <p:nvPr/>
        </p:nvSpPr>
        <p:spPr>
          <a:xfrm>
            <a:off x="8901764" y="1346818"/>
            <a:ext cx="1742355" cy="29657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latin typeface="Avenir Book" panose="02000503020000020003"/>
              </a:rPr>
              <a:t>QR Codes for Online Registration</a:t>
            </a:r>
            <a:endParaRPr lang="en-US" sz="1000" b="1" dirty="0">
              <a:latin typeface="Avenir Book" panose="02000503020000020003"/>
            </a:endParaRPr>
          </a:p>
        </p:txBody>
      </p:sp>
      <p:pic>
        <p:nvPicPr>
          <p:cNvPr id="26" name="Picture 25">
            <a:extLst>
              <a:ext uri="{FF2B5EF4-FFF2-40B4-BE49-F238E27FC236}">
                <a16:creationId xmlns:a16="http://schemas.microsoft.com/office/drawing/2014/main" id="{83ED62B9-030A-5B12-2B80-A5235440E1E1}"/>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671292" y="311552"/>
            <a:ext cx="1703725" cy="679678"/>
          </a:xfrm>
          <a:prstGeom prst="rect">
            <a:avLst/>
          </a:prstGeom>
        </p:spPr>
      </p:pic>
    </p:spTree>
    <p:extLst>
      <p:ext uri="{BB962C8B-B14F-4D97-AF65-F5344CB8AC3E}">
        <p14:creationId xmlns:p14="http://schemas.microsoft.com/office/powerpoint/2010/main" val="38181565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571ECA82-B542-B4E1-C464-21FA4D80AFED}"/>
              </a:ext>
            </a:extLst>
          </p:cNvPr>
          <p:cNvSpPr>
            <a:spLocks noGrp="1"/>
          </p:cNvSpPr>
          <p:nvPr>
            <p:ph type="pic" sz="quarter" idx="10"/>
          </p:nvPr>
        </p:nvSpPr>
        <p:spPr/>
        <p:txBody>
          <a:bodyPr/>
          <a:lstStyle/>
          <a:p>
            <a:endParaRPr lang="en-US"/>
          </a:p>
        </p:txBody>
      </p:sp>
      <p:sp>
        <p:nvSpPr>
          <p:cNvPr id="2" name="Title 1">
            <a:extLst>
              <a:ext uri="{FF2B5EF4-FFF2-40B4-BE49-F238E27FC236}">
                <a16:creationId xmlns:a16="http://schemas.microsoft.com/office/drawing/2014/main" id="{53323807-F01E-458D-B3C3-3023DC76897E}"/>
              </a:ext>
            </a:extLst>
          </p:cNvPr>
          <p:cNvSpPr>
            <a:spLocks noGrp="1"/>
          </p:cNvSpPr>
          <p:nvPr>
            <p:ph type="title"/>
          </p:nvPr>
        </p:nvSpPr>
        <p:spPr>
          <a:xfrm>
            <a:off x="6347744" y="3015686"/>
            <a:ext cx="5188475" cy="826628"/>
          </a:xfrm>
        </p:spPr>
        <p:txBody>
          <a:bodyPr vert="horz" lIns="91440" tIns="45720" rIns="91440" bIns="45720" rtlCol="0" anchor="ctr">
            <a:normAutofit fontScale="90000"/>
          </a:bodyPr>
          <a:lstStyle/>
          <a:p>
            <a:r>
              <a:rPr lang="en-US" sz="6600" b="1" kern="1200" dirty="0">
                <a:solidFill>
                  <a:schemeClr val="bg1"/>
                </a:solidFill>
                <a:latin typeface="+mj-lt"/>
                <a:ea typeface="+mj-ea"/>
                <a:cs typeface="+mj-cs"/>
              </a:rPr>
              <a:t>Build Your Campaign in </a:t>
            </a:r>
            <a:r>
              <a:rPr lang="en-US" sz="6600" b="1" dirty="0">
                <a:solidFill>
                  <a:schemeClr val="bg1"/>
                </a:solidFill>
              </a:rPr>
              <a:t>5</a:t>
            </a:r>
            <a:r>
              <a:rPr lang="en-US" sz="6600" b="1" kern="1200" dirty="0">
                <a:solidFill>
                  <a:schemeClr val="bg1"/>
                </a:solidFill>
                <a:latin typeface="+mj-lt"/>
                <a:ea typeface="+mj-ea"/>
                <a:cs typeface="+mj-cs"/>
              </a:rPr>
              <a:t> Steps</a:t>
            </a:r>
          </a:p>
        </p:txBody>
      </p:sp>
      <p:sp>
        <p:nvSpPr>
          <p:cNvPr id="7" name="Oval 6">
            <a:extLst>
              <a:ext uri="{FF2B5EF4-FFF2-40B4-BE49-F238E27FC236}">
                <a16:creationId xmlns:a16="http://schemas.microsoft.com/office/drawing/2014/main" id="{AF0DA37F-9208-FBE9-C701-3AA05D42FF5D}"/>
              </a:ext>
            </a:extLst>
          </p:cNvPr>
          <p:cNvSpPr/>
          <p:nvPr/>
        </p:nvSpPr>
        <p:spPr>
          <a:xfrm>
            <a:off x="1316538" y="1337476"/>
            <a:ext cx="4101164" cy="4101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red circle with a fork and spoon and a blue and white logo&#10;&#10;Description automatically generated">
            <a:extLst>
              <a:ext uri="{FF2B5EF4-FFF2-40B4-BE49-F238E27FC236}">
                <a16:creationId xmlns:a16="http://schemas.microsoft.com/office/drawing/2014/main" id="{2D8FEEEA-D0C4-1287-0FE7-587B2EA1A5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9596" y="1234954"/>
            <a:ext cx="4388091" cy="4388091"/>
          </a:xfrm>
          <a:prstGeom prst="rect">
            <a:avLst/>
          </a:prstGeom>
        </p:spPr>
      </p:pic>
    </p:spTree>
    <p:extLst>
      <p:ext uri="{BB962C8B-B14F-4D97-AF65-F5344CB8AC3E}">
        <p14:creationId xmlns:p14="http://schemas.microsoft.com/office/powerpoint/2010/main" val="3768887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946A51-6A49-4EF1-B0A4-0A8148B44CCB}"/>
              </a:ext>
            </a:extLst>
          </p:cNvPr>
          <p:cNvSpPr>
            <a:spLocks noGrp="1"/>
          </p:cNvSpPr>
          <p:nvPr>
            <p:ph type="title"/>
          </p:nvPr>
        </p:nvSpPr>
        <p:spPr>
          <a:xfrm>
            <a:off x="332881" y="1242060"/>
            <a:ext cx="3550197" cy="4461163"/>
          </a:xfrm>
        </p:spPr>
        <p:txBody>
          <a:bodyPr>
            <a:normAutofit/>
          </a:bodyPr>
          <a:lstStyle/>
          <a:p>
            <a:r>
              <a:rPr lang="en-US" b="1" dirty="0">
                <a:solidFill>
                  <a:srgbClr val="FFFFFF"/>
                </a:solidFill>
                <a:latin typeface="Avenir Book" panose="02000503020000020003"/>
              </a:rPr>
              <a:t>1. Identify a Corporate/</a:t>
            </a:r>
            <a:br>
              <a:rPr lang="en-US" b="1" dirty="0">
                <a:solidFill>
                  <a:srgbClr val="FFFFFF"/>
                </a:solidFill>
                <a:latin typeface="Avenir Book" panose="02000503020000020003"/>
              </a:rPr>
            </a:br>
            <a:r>
              <a:rPr lang="en-US" b="1" dirty="0">
                <a:solidFill>
                  <a:srgbClr val="FFFFFF"/>
                </a:solidFill>
                <a:latin typeface="Avenir Book" panose="02000503020000020003"/>
              </a:rPr>
              <a:t>Community Partner</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1A37ED72-0BED-4465-B74F-2D681156FD6E}"/>
              </a:ext>
            </a:extLst>
          </p:cNvPr>
          <p:cNvSpPr>
            <a:spLocks noGrp="1"/>
          </p:cNvSpPr>
          <p:nvPr>
            <p:ph idx="1"/>
          </p:nvPr>
        </p:nvSpPr>
        <p:spPr>
          <a:xfrm>
            <a:off x="4430683" y="417222"/>
            <a:ext cx="6906491" cy="6121690"/>
          </a:xfrm>
        </p:spPr>
        <p:txBody>
          <a:bodyPr anchor="ctr">
            <a:normAutofit/>
          </a:bodyPr>
          <a:lstStyle/>
          <a:p>
            <a:pPr marL="457200" lvl="1" indent="0">
              <a:buNone/>
            </a:pPr>
            <a:r>
              <a:rPr lang="en-US" sz="1800" dirty="0"/>
              <a:t>Partnering with an organization can make your campaign more successful. </a:t>
            </a:r>
          </a:p>
          <a:p>
            <a:pPr lvl="1"/>
            <a:r>
              <a:rPr lang="en-US" sz="1800" b="1" dirty="0"/>
              <a:t>Corporate partners </a:t>
            </a:r>
            <a:r>
              <a:rPr lang="en-US" sz="1800" dirty="0"/>
              <a:t>may support by cash donation to underwrite any associated costs such as the collection bags; these sponsors can also act as collection centers for the units – a great way to contribute to one of the most important community opportunities – food insecurity within our own communities. Options could include a grocery store, bank; hospital, etc.</a:t>
            </a:r>
          </a:p>
          <a:p>
            <a:pPr lvl="1"/>
            <a:r>
              <a:rPr lang="en-US" sz="1800" b="1" dirty="0"/>
              <a:t>Media partners </a:t>
            </a:r>
            <a:r>
              <a:rPr lang="en-US" sz="1800" dirty="0"/>
              <a:t>can support by promoting the program via their communication channel – getting the community engaged and ready to support a worthy cause. Options include radio stations, web sites, news organizations, etc.</a:t>
            </a:r>
          </a:p>
          <a:p>
            <a:pPr lvl="1"/>
            <a:endParaRPr lang="en-US" sz="1800" dirty="0"/>
          </a:p>
          <a:p>
            <a:pPr lvl="1"/>
            <a:r>
              <a:rPr lang="en-US" sz="1800" b="1" dirty="0"/>
              <a:t>What could a Partnership Package include?</a:t>
            </a:r>
          </a:p>
          <a:p>
            <a:pPr lvl="2"/>
            <a:r>
              <a:rPr lang="en-US" sz="1400" dirty="0"/>
              <a:t>Press Release - Partners should be included on all press material</a:t>
            </a:r>
          </a:p>
          <a:p>
            <a:pPr lvl="2"/>
            <a:r>
              <a:rPr lang="en-US" sz="1400" dirty="0"/>
              <a:t>Collection Bags - Logos on all collection bags (be sure and list how many)</a:t>
            </a:r>
          </a:p>
          <a:p>
            <a:pPr lvl="2"/>
            <a:r>
              <a:rPr lang="en-US" sz="1400" dirty="0"/>
              <a:t>Social channels –  Include mentions on all of your social channels</a:t>
            </a:r>
          </a:p>
          <a:p>
            <a:pPr lvl="2"/>
            <a:r>
              <a:rPr lang="en-US" sz="1400" dirty="0"/>
              <a:t>Partners also should share the Scouting for Food initiative on their </a:t>
            </a:r>
            <a:br>
              <a:rPr lang="en-US" sz="1400" dirty="0"/>
            </a:br>
            <a:r>
              <a:rPr lang="en-US" sz="1400" dirty="0"/>
              <a:t>web and social channels </a:t>
            </a:r>
          </a:p>
          <a:p>
            <a:pPr lvl="1"/>
            <a:endParaRPr lang="en-US" sz="1300" dirty="0"/>
          </a:p>
        </p:txBody>
      </p:sp>
      <p:pic>
        <p:nvPicPr>
          <p:cNvPr id="4" name="Picture 3" descr="A red circle with a fork and spoon and a blue and white logo&#10;&#10;Description automatically generated">
            <a:extLst>
              <a:ext uri="{FF2B5EF4-FFF2-40B4-BE49-F238E27FC236}">
                <a16:creationId xmlns:a16="http://schemas.microsoft.com/office/drawing/2014/main" id="{29F2010B-2E3B-310F-5C2F-308C19DF9E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08864" y="5377912"/>
            <a:ext cx="1480088" cy="1480088"/>
          </a:xfrm>
          <a:prstGeom prst="rect">
            <a:avLst/>
          </a:prstGeom>
        </p:spPr>
      </p:pic>
    </p:spTree>
    <p:extLst>
      <p:ext uri="{BB962C8B-B14F-4D97-AF65-F5344CB8AC3E}">
        <p14:creationId xmlns:p14="http://schemas.microsoft.com/office/powerpoint/2010/main" val="1615981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946A51-6A49-4EF1-B0A4-0A8148B44CCB}"/>
              </a:ext>
            </a:extLst>
          </p:cNvPr>
          <p:cNvSpPr>
            <a:spLocks noGrp="1"/>
          </p:cNvSpPr>
          <p:nvPr>
            <p:ph type="title"/>
          </p:nvPr>
        </p:nvSpPr>
        <p:spPr>
          <a:xfrm>
            <a:off x="332876" y="1153572"/>
            <a:ext cx="3379336" cy="4461163"/>
          </a:xfrm>
        </p:spPr>
        <p:txBody>
          <a:bodyPr>
            <a:normAutofit/>
          </a:bodyPr>
          <a:lstStyle/>
          <a:p>
            <a:r>
              <a:rPr lang="en-US" b="1" dirty="0">
                <a:solidFill>
                  <a:srgbClr val="FFFFFF"/>
                </a:solidFill>
                <a:latin typeface="Avenir Book" panose="02000503020000020003"/>
              </a:rPr>
              <a:t>2. Identify Food Distribution Partners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1A37ED72-0BED-4465-B74F-2D681156FD6E}"/>
              </a:ext>
            </a:extLst>
          </p:cNvPr>
          <p:cNvSpPr>
            <a:spLocks noGrp="1"/>
          </p:cNvSpPr>
          <p:nvPr>
            <p:ph idx="1"/>
          </p:nvPr>
        </p:nvSpPr>
        <p:spPr>
          <a:xfrm>
            <a:off x="4430683" y="417222"/>
            <a:ext cx="6906491" cy="6121690"/>
          </a:xfrm>
        </p:spPr>
        <p:txBody>
          <a:bodyPr anchor="ctr">
            <a:normAutofit lnSpcReduction="10000"/>
          </a:bodyPr>
          <a:lstStyle/>
          <a:p>
            <a:pPr marL="457200" lvl="1" indent="0">
              <a:buNone/>
            </a:pPr>
            <a:r>
              <a:rPr lang="en-US" sz="1800" b="1" dirty="0"/>
              <a:t>For Large-scale Drives</a:t>
            </a:r>
          </a:p>
          <a:p>
            <a:pPr lvl="1"/>
            <a:r>
              <a:rPr lang="en-US" sz="1800" dirty="0"/>
              <a:t>If you are conducting a drive on a large scale, partnering with a larger food pantry or distribution center will lend the effort credibility and help with resources</a:t>
            </a:r>
          </a:p>
          <a:p>
            <a:pPr lvl="1"/>
            <a:r>
              <a:rPr lang="en-US" sz="1800" dirty="0"/>
              <a:t>The top food banks include Feeding America, Second Harvest, Feeding Children Everywhere, Loaves and Fishes</a:t>
            </a:r>
          </a:p>
          <a:p>
            <a:pPr lvl="1"/>
            <a:r>
              <a:rPr lang="en-US" sz="1800" dirty="0"/>
              <a:t>Identify the program contact, connect and request that they partner with the Scouting for Food program – sharing how much food is collected will likely excite them</a:t>
            </a:r>
          </a:p>
          <a:p>
            <a:pPr lvl="1"/>
            <a:r>
              <a:rPr lang="en-US" sz="1800" dirty="0"/>
              <a:t>Include their logo on the collection bags, on the press release, the website and on all social media posts</a:t>
            </a:r>
          </a:p>
          <a:p>
            <a:pPr marL="457200" lvl="1" indent="0">
              <a:buNone/>
            </a:pPr>
            <a:endParaRPr lang="en-US" sz="1800" b="1" dirty="0"/>
          </a:p>
          <a:p>
            <a:pPr marL="457200" lvl="1" indent="0">
              <a:buNone/>
            </a:pPr>
            <a:r>
              <a:rPr lang="en-US" sz="1800" b="1" dirty="0"/>
              <a:t>For Smaller Drives</a:t>
            </a:r>
          </a:p>
          <a:p>
            <a:pPr lvl="1"/>
            <a:r>
              <a:rPr lang="en-US" sz="1800" dirty="0"/>
              <a:t>If you’re in a smaller market, identify various churches or local food pantries that may want to partner</a:t>
            </a:r>
          </a:p>
          <a:p>
            <a:pPr marL="457200" lvl="1" indent="0">
              <a:buNone/>
            </a:pPr>
            <a:endParaRPr lang="en-US" sz="1800" dirty="0"/>
          </a:p>
          <a:p>
            <a:pPr marL="457200" lvl="1" indent="0">
              <a:buNone/>
            </a:pPr>
            <a:r>
              <a:rPr lang="en-US" sz="1800" b="1" dirty="0"/>
              <a:t>Promotional Possibilities </a:t>
            </a:r>
          </a:p>
          <a:p>
            <a:pPr lvl="1"/>
            <a:r>
              <a:rPr lang="en-US" sz="1800" dirty="0"/>
              <a:t>Food distribution partners should also share Scouting for Food on their social channels</a:t>
            </a:r>
            <a:endParaRPr lang="en-US" sz="1300" dirty="0"/>
          </a:p>
          <a:p>
            <a:pPr lvl="1"/>
            <a:r>
              <a:rPr lang="en-US" sz="1800" dirty="0"/>
              <a:t>No matter the size of drive, be sure to include partner and organization logos on the collection bags, fliers, on the </a:t>
            </a:r>
            <a:br>
              <a:rPr lang="en-US" sz="1800" dirty="0"/>
            </a:br>
            <a:r>
              <a:rPr lang="en-US" sz="1800" dirty="0"/>
              <a:t>press release, the website and on all social media posts.</a:t>
            </a:r>
          </a:p>
        </p:txBody>
      </p:sp>
      <p:pic>
        <p:nvPicPr>
          <p:cNvPr id="4" name="Picture 3" descr="A red circle with a fork and spoon and a blue and white logo&#10;&#10;Description automatically generated">
            <a:extLst>
              <a:ext uri="{FF2B5EF4-FFF2-40B4-BE49-F238E27FC236}">
                <a16:creationId xmlns:a16="http://schemas.microsoft.com/office/drawing/2014/main" id="{0270CEF8-BE92-83A8-8C9C-B853C6B9E0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08864" y="5377912"/>
            <a:ext cx="1480088" cy="1480088"/>
          </a:xfrm>
          <a:prstGeom prst="rect">
            <a:avLst/>
          </a:prstGeom>
        </p:spPr>
      </p:pic>
    </p:spTree>
    <p:extLst>
      <p:ext uri="{BB962C8B-B14F-4D97-AF65-F5344CB8AC3E}">
        <p14:creationId xmlns:p14="http://schemas.microsoft.com/office/powerpoint/2010/main" val="10696769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23807-F01E-458D-B3C3-3023DC76897E}"/>
              </a:ext>
            </a:extLst>
          </p:cNvPr>
          <p:cNvSpPr>
            <a:spLocks noGrp="1"/>
          </p:cNvSpPr>
          <p:nvPr>
            <p:ph type="title"/>
          </p:nvPr>
        </p:nvSpPr>
        <p:spPr>
          <a:xfrm>
            <a:off x="838200" y="244807"/>
            <a:ext cx="10515600" cy="1325563"/>
          </a:xfrm>
        </p:spPr>
        <p:txBody>
          <a:bodyPr>
            <a:normAutofit/>
          </a:bodyPr>
          <a:lstStyle/>
          <a:p>
            <a:r>
              <a:rPr lang="en-US" sz="4000" b="1" dirty="0">
                <a:latin typeface="Avenir Book" panose="02000503020000020003"/>
              </a:rPr>
              <a:t>3. Distribute A Press Release &amp; Follow Up</a:t>
            </a:r>
          </a:p>
        </p:txBody>
      </p:sp>
      <p:sp>
        <p:nvSpPr>
          <p:cNvPr id="3" name="Content Placeholder 2">
            <a:extLst>
              <a:ext uri="{FF2B5EF4-FFF2-40B4-BE49-F238E27FC236}">
                <a16:creationId xmlns:a16="http://schemas.microsoft.com/office/drawing/2014/main" id="{10E614AA-7ACF-42A9-A958-20C472B36E41}"/>
              </a:ext>
            </a:extLst>
          </p:cNvPr>
          <p:cNvSpPr>
            <a:spLocks noGrp="1"/>
          </p:cNvSpPr>
          <p:nvPr>
            <p:ph idx="1"/>
          </p:nvPr>
        </p:nvSpPr>
        <p:spPr>
          <a:xfrm>
            <a:off x="838200" y="1765465"/>
            <a:ext cx="10515600" cy="4351338"/>
          </a:xfrm>
        </p:spPr>
        <p:txBody>
          <a:bodyPr>
            <a:noAutofit/>
          </a:bodyPr>
          <a:lstStyle/>
          <a:p>
            <a:pPr marL="0" indent="0">
              <a:buNone/>
            </a:pPr>
            <a:r>
              <a:rPr lang="en-US" sz="1400" b="1" i="0" u="none" strike="noStrike" dirty="0">
                <a:effectLst/>
              </a:rPr>
              <a:t>Identify someone within the Council who can speak to the press about Scouting for Food and be the main contact included on the press release.</a:t>
            </a:r>
          </a:p>
          <a:p>
            <a:pPr marL="0" indent="0">
              <a:buNone/>
            </a:pPr>
            <a:r>
              <a:rPr lang="en-US" sz="1400" b="1" i="0" u="none" strike="noStrike" dirty="0">
                <a:effectLst/>
              </a:rPr>
              <a:t>For the purposes of </a:t>
            </a:r>
            <a:r>
              <a:rPr lang="en-US" sz="1400" b="1" dirty="0"/>
              <a:t>Scouting for Food, </a:t>
            </a:r>
            <a:r>
              <a:rPr lang="en-US" sz="1400" b="1" i="0" u="none" strike="noStrike" dirty="0">
                <a:effectLst/>
              </a:rPr>
              <a:t>Macro-distribution</a:t>
            </a:r>
            <a:r>
              <a:rPr lang="en-US" sz="1400" b="0" i="0" u="none" strike="noStrike" dirty="0">
                <a:effectLst/>
              </a:rPr>
              <a:t> – When a press release is dispensed to a high volume of recipients</a:t>
            </a:r>
          </a:p>
          <a:p>
            <a:pPr lvl="1"/>
            <a:r>
              <a:rPr lang="en-US" sz="1400" b="0" i="0" u="none" strike="noStrike" dirty="0">
                <a:effectLst/>
              </a:rPr>
              <a:t>Release should be addressed to a specific recipient on your media contact database whenever possible</a:t>
            </a:r>
            <a:endParaRPr lang="en-US" sz="1400" dirty="0"/>
          </a:p>
          <a:p>
            <a:pPr lvl="1"/>
            <a:r>
              <a:rPr lang="en-US" sz="1400" b="0" i="0" u="none" strike="noStrike" dirty="0">
                <a:effectLst/>
              </a:rPr>
              <a:t>Search and identify </a:t>
            </a:r>
            <a:r>
              <a:rPr lang="en-US" sz="1400" dirty="0"/>
              <a:t>online publications and specific reports that cover community and local event; television/radio station newsrooms; search google for mom and community bloggers/influencers in your specific markets. Message them and/or email them the release</a:t>
            </a:r>
          </a:p>
          <a:p>
            <a:pPr lvl="1"/>
            <a:r>
              <a:rPr lang="en-US" sz="1400" b="0" i="0" u="none" strike="noStrike" dirty="0">
                <a:effectLst/>
              </a:rPr>
              <a:t>Use a free </a:t>
            </a:r>
            <a:r>
              <a:rPr lang="en-US" sz="1400" dirty="0"/>
              <a:t>or paid service to help distribute your release. Options include: </a:t>
            </a:r>
            <a:r>
              <a:rPr lang="en-US" sz="1400" dirty="0">
                <a:hlinkClick r:id="rId3"/>
              </a:rPr>
              <a:t>https://prlog.com</a:t>
            </a:r>
            <a:r>
              <a:rPr lang="en-US" sz="1400" dirty="0"/>
              <a:t>;  </a:t>
            </a:r>
            <a:r>
              <a:rPr lang="en-US" sz="1400" dirty="0">
                <a:hlinkClick r:id="rId4"/>
              </a:rPr>
              <a:t>https://www.pr.com</a:t>
            </a:r>
            <a:r>
              <a:rPr lang="en-US" sz="1400" dirty="0"/>
              <a:t>; https://</a:t>
            </a:r>
            <a:r>
              <a:rPr lang="en-US" sz="1400" dirty="0" err="1"/>
              <a:t>www.eznewswire.com</a:t>
            </a:r>
            <a:r>
              <a:rPr lang="en-US" sz="1400" dirty="0"/>
              <a:t>; or pay a small amount to help distribute to a wider group</a:t>
            </a:r>
            <a:endParaRPr lang="en-US" sz="1400" b="0" i="0" u="none" strike="noStrike" dirty="0">
              <a:effectLst/>
            </a:endParaRPr>
          </a:p>
          <a:p>
            <a:pPr marL="0" indent="0">
              <a:buNone/>
            </a:pPr>
            <a:r>
              <a:rPr lang="en-US" sz="1400" b="1" i="0" dirty="0">
                <a:effectLst/>
              </a:rPr>
              <a:t>When do I distribute my release?</a:t>
            </a:r>
          </a:p>
          <a:p>
            <a:pPr lvl="1"/>
            <a:r>
              <a:rPr lang="en-US" sz="1400" dirty="0"/>
              <a:t>Send at an unconventional time, such as 10:15am</a:t>
            </a:r>
          </a:p>
          <a:p>
            <a:pPr lvl="1"/>
            <a:r>
              <a:rPr lang="en-US" sz="1400" i="0" dirty="0">
                <a:effectLst/>
              </a:rPr>
              <a:t>Avoid the </a:t>
            </a:r>
            <a:r>
              <a:rPr lang="en-US" sz="1400" dirty="0"/>
              <a:t>late hours</a:t>
            </a:r>
            <a:endParaRPr lang="en-US" sz="1400" b="1" dirty="0"/>
          </a:p>
          <a:p>
            <a:pPr lvl="1"/>
            <a:r>
              <a:rPr lang="en-US" sz="1400" i="0" dirty="0">
                <a:effectLst/>
              </a:rPr>
              <a:t>Distribute during the week, Tuesday thru Thursda</a:t>
            </a:r>
            <a:r>
              <a:rPr lang="en-US" sz="1400" dirty="0"/>
              <a:t>y – these are the most opportune, less busy news times</a:t>
            </a:r>
          </a:p>
          <a:p>
            <a:pPr marL="0" indent="0">
              <a:buNone/>
            </a:pPr>
            <a:r>
              <a:rPr lang="en-US" sz="1400" b="1" dirty="0"/>
              <a:t>F</a:t>
            </a:r>
            <a:r>
              <a:rPr lang="en-US" sz="1400" b="1" i="0" dirty="0">
                <a:effectLst/>
              </a:rPr>
              <a:t>ollow Up</a:t>
            </a:r>
          </a:p>
          <a:p>
            <a:pPr lvl="1"/>
            <a:r>
              <a:rPr lang="en-US" sz="1400" dirty="0"/>
              <a:t>Allow 2 days, then send an email or message follow up</a:t>
            </a:r>
          </a:p>
          <a:p>
            <a:pPr lvl="1"/>
            <a:r>
              <a:rPr lang="en-US" sz="1400" dirty="0"/>
              <a:t>If they choose not cover, politely ask why so that you can learn for future</a:t>
            </a:r>
          </a:p>
          <a:p>
            <a:pPr lvl="1"/>
            <a:r>
              <a:rPr lang="en-US" sz="1400" dirty="0"/>
              <a:t>A phone call or voicemail, if you have a number is also an option</a:t>
            </a:r>
          </a:p>
          <a:p>
            <a:pPr lvl="1"/>
            <a:r>
              <a:rPr lang="en-US" sz="1400" dirty="0"/>
              <a:t>Even after this release, continue to reach out with other story ideas so that you can continue to build relationships. </a:t>
            </a:r>
            <a:br>
              <a:rPr lang="en-US" sz="1400" dirty="0"/>
            </a:br>
            <a:r>
              <a:rPr lang="en-US" sz="1400" dirty="0"/>
              <a:t>Perhaps send them a collection bag for the initiative so they can first-hand-see what you’re doing</a:t>
            </a:r>
          </a:p>
        </p:txBody>
      </p:sp>
      <p:sp>
        <p:nvSpPr>
          <p:cNvPr id="6" name="Rectangle 5">
            <a:extLst>
              <a:ext uri="{FF2B5EF4-FFF2-40B4-BE49-F238E27FC236}">
                <a16:creationId xmlns:a16="http://schemas.microsoft.com/office/drawing/2014/main" id="{5F1D4D71-84D2-6E1C-8E03-0132450136B3}"/>
              </a:ext>
            </a:extLst>
          </p:cNvPr>
          <p:cNvSpPr/>
          <p:nvPr/>
        </p:nvSpPr>
        <p:spPr>
          <a:xfrm>
            <a:off x="838201" y="1352132"/>
            <a:ext cx="10651958" cy="103687"/>
          </a:xfrm>
          <a:prstGeom prst="rect">
            <a:avLst/>
          </a:prstGeom>
          <a:solidFill>
            <a:srgbClr val="1B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red circle with a fork and spoon and a blue and white logo&#10;&#10;Description automatically generated">
            <a:extLst>
              <a:ext uri="{FF2B5EF4-FFF2-40B4-BE49-F238E27FC236}">
                <a16:creationId xmlns:a16="http://schemas.microsoft.com/office/drawing/2014/main" id="{BF50719E-9A1C-DC96-AB98-C1C9B3ECE63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08864" y="5377912"/>
            <a:ext cx="1480088" cy="1480088"/>
          </a:xfrm>
          <a:prstGeom prst="rect">
            <a:avLst/>
          </a:prstGeom>
        </p:spPr>
      </p:pic>
    </p:spTree>
    <p:extLst>
      <p:ext uri="{BB962C8B-B14F-4D97-AF65-F5344CB8AC3E}">
        <p14:creationId xmlns:p14="http://schemas.microsoft.com/office/powerpoint/2010/main" val="39348037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E976055-1121-B9B4-6E3A-30C374EDEFF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602" r="4584"/>
          <a:stretch/>
        </p:blipFill>
        <p:spPr>
          <a:xfrm>
            <a:off x="123688" y="110606"/>
            <a:ext cx="6056717" cy="6537844"/>
          </a:xfrm>
          <a:prstGeom prst="rect">
            <a:avLst/>
          </a:prstGeom>
          <a:ln>
            <a:solidFill>
              <a:schemeClr val="tx1"/>
            </a:solidFill>
          </a:ln>
        </p:spPr>
      </p:pic>
      <p:sp>
        <p:nvSpPr>
          <p:cNvPr id="8" name="TextBox 7">
            <a:extLst>
              <a:ext uri="{FF2B5EF4-FFF2-40B4-BE49-F238E27FC236}">
                <a16:creationId xmlns:a16="http://schemas.microsoft.com/office/drawing/2014/main" id="{36ED63CC-4BE2-FD88-6B13-184085652256}"/>
              </a:ext>
            </a:extLst>
          </p:cNvPr>
          <p:cNvSpPr txBox="1"/>
          <p:nvPr/>
        </p:nvSpPr>
        <p:spPr>
          <a:xfrm>
            <a:off x="7829550" y="320457"/>
            <a:ext cx="3676650" cy="6678751"/>
          </a:xfrm>
          <a:prstGeom prst="rect">
            <a:avLst/>
          </a:prstGeom>
          <a:noFill/>
        </p:spPr>
        <p:txBody>
          <a:bodyPr wrap="square" rtlCol="0">
            <a:spAutoFit/>
          </a:bodyPr>
          <a:lstStyle/>
          <a:p>
            <a:r>
              <a:rPr lang="en-US" sz="1200" dirty="0"/>
              <a:t>Provide contact information in case the media outlet has a question</a:t>
            </a:r>
          </a:p>
          <a:p>
            <a:endParaRPr lang="en-US" sz="1200" dirty="0"/>
          </a:p>
          <a:p>
            <a:endParaRPr lang="en-US" sz="1200" dirty="0"/>
          </a:p>
          <a:p>
            <a:endParaRPr lang="en-US" sz="1200" dirty="0"/>
          </a:p>
          <a:p>
            <a:r>
              <a:rPr lang="en-US" sz="1200" dirty="0"/>
              <a:t>The headline should be short, and clear.</a:t>
            </a:r>
          </a:p>
          <a:p>
            <a:r>
              <a:rPr lang="en-US" sz="1200" dirty="0"/>
              <a:t>Be sure to include the date of the event (s)</a:t>
            </a:r>
          </a:p>
          <a:p>
            <a:endParaRPr lang="en-US" sz="1200" dirty="0"/>
          </a:p>
          <a:p>
            <a:endParaRPr lang="en-US" sz="1200" dirty="0"/>
          </a:p>
          <a:p>
            <a:endParaRPr lang="en-US" sz="1200" dirty="0"/>
          </a:p>
          <a:p>
            <a:r>
              <a:rPr lang="en-US" sz="1200" dirty="0"/>
              <a:t>The first paragraph (the lead) should cover the who, what, when, where and why. (The 5 W’s)</a:t>
            </a:r>
          </a:p>
          <a:p>
            <a:endParaRPr lang="en-US" sz="1200" dirty="0"/>
          </a:p>
          <a:p>
            <a:endParaRPr lang="en-US" sz="1200" dirty="0"/>
          </a:p>
          <a:p>
            <a:r>
              <a:rPr lang="en-US" sz="1200" dirty="0"/>
              <a:t>The following paragraphs define the opportunity and how Scouts are helping.</a:t>
            </a:r>
          </a:p>
          <a:p>
            <a:endParaRPr lang="en-US" sz="1200" dirty="0"/>
          </a:p>
          <a:p>
            <a:endParaRPr lang="en-US" sz="800" dirty="0"/>
          </a:p>
          <a:p>
            <a:endParaRPr lang="en-US" sz="1200" dirty="0"/>
          </a:p>
          <a:p>
            <a:endParaRPr lang="en-US" sz="1200" dirty="0"/>
          </a:p>
          <a:p>
            <a:r>
              <a:rPr lang="en-US" sz="1200" dirty="0"/>
              <a:t>If you have local or community statistics on food insecurity, include them. Check your local food pantry or food bank web sites for these statistics. </a:t>
            </a:r>
          </a:p>
          <a:p>
            <a:endParaRPr lang="en-US" sz="1200" dirty="0"/>
          </a:p>
          <a:p>
            <a:endParaRPr lang="en-US" sz="1200" dirty="0"/>
          </a:p>
          <a:p>
            <a:endParaRPr lang="en-US" sz="1200" dirty="0"/>
          </a:p>
          <a:p>
            <a:r>
              <a:rPr lang="en-US" sz="1200" dirty="0"/>
              <a:t>Consider including a quote from the event chair, Scout executive, unit leader, etc.</a:t>
            </a:r>
          </a:p>
          <a:p>
            <a:endParaRPr lang="en-US" sz="1200" dirty="0"/>
          </a:p>
          <a:p>
            <a:endParaRPr lang="en-US" sz="1200" dirty="0"/>
          </a:p>
          <a:p>
            <a:endParaRPr lang="en-US" sz="1200" dirty="0"/>
          </a:p>
          <a:p>
            <a:endParaRPr lang="en-US" sz="500" dirty="0"/>
          </a:p>
          <a:p>
            <a:r>
              <a:rPr lang="en-US" sz="1200" dirty="0"/>
              <a:t>The three “###” (number signs)indicate the end of the release.</a:t>
            </a:r>
          </a:p>
          <a:p>
            <a:endParaRPr lang="en-US" sz="1200" dirty="0"/>
          </a:p>
          <a:p>
            <a:endParaRPr lang="en-US" sz="1200" dirty="0"/>
          </a:p>
        </p:txBody>
      </p:sp>
      <p:cxnSp>
        <p:nvCxnSpPr>
          <p:cNvPr id="10" name="Straight Connector 9">
            <a:extLst>
              <a:ext uri="{FF2B5EF4-FFF2-40B4-BE49-F238E27FC236}">
                <a16:creationId xmlns:a16="http://schemas.microsoft.com/office/drawing/2014/main" id="{33D51C97-4961-0A1E-8C7A-F207E5318765}"/>
              </a:ext>
            </a:extLst>
          </p:cNvPr>
          <p:cNvCxnSpPr/>
          <p:nvPr/>
        </p:nvCxnSpPr>
        <p:spPr>
          <a:xfrm>
            <a:off x="6096000" y="2389820"/>
            <a:ext cx="1590675"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2" name="Straight Connector 11">
            <a:extLst>
              <a:ext uri="{FF2B5EF4-FFF2-40B4-BE49-F238E27FC236}">
                <a16:creationId xmlns:a16="http://schemas.microsoft.com/office/drawing/2014/main" id="{B032548C-5AFD-2A22-1D7D-6AE46C34D48D}"/>
              </a:ext>
            </a:extLst>
          </p:cNvPr>
          <p:cNvCxnSpPr>
            <a:cxnSpLocks/>
          </p:cNvCxnSpPr>
          <p:nvPr/>
        </p:nvCxnSpPr>
        <p:spPr>
          <a:xfrm>
            <a:off x="4962525" y="1427795"/>
            <a:ext cx="2724150"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4" name="Straight Connector 13">
            <a:extLst>
              <a:ext uri="{FF2B5EF4-FFF2-40B4-BE49-F238E27FC236}">
                <a16:creationId xmlns:a16="http://schemas.microsoft.com/office/drawing/2014/main" id="{9AEBCE9E-98EF-F5EF-266A-4B6872C05679}"/>
              </a:ext>
            </a:extLst>
          </p:cNvPr>
          <p:cNvCxnSpPr/>
          <p:nvPr/>
        </p:nvCxnSpPr>
        <p:spPr>
          <a:xfrm>
            <a:off x="6096000" y="541970"/>
            <a:ext cx="1590675"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5" name="Straight Connector 14">
            <a:extLst>
              <a:ext uri="{FF2B5EF4-FFF2-40B4-BE49-F238E27FC236}">
                <a16:creationId xmlns:a16="http://schemas.microsoft.com/office/drawing/2014/main" id="{53569C07-03BB-09C8-19B2-9A7068A44050}"/>
              </a:ext>
            </a:extLst>
          </p:cNvPr>
          <p:cNvCxnSpPr/>
          <p:nvPr/>
        </p:nvCxnSpPr>
        <p:spPr>
          <a:xfrm>
            <a:off x="6096000" y="3104195"/>
            <a:ext cx="1590675"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6" name="Straight Connector 15">
            <a:extLst>
              <a:ext uri="{FF2B5EF4-FFF2-40B4-BE49-F238E27FC236}">
                <a16:creationId xmlns:a16="http://schemas.microsoft.com/office/drawing/2014/main" id="{555BC7C0-D11B-DEC8-89B1-BDC2AA8FAFE9}"/>
              </a:ext>
            </a:extLst>
          </p:cNvPr>
          <p:cNvCxnSpPr/>
          <p:nvPr/>
        </p:nvCxnSpPr>
        <p:spPr>
          <a:xfrm>
            <a:off x="6096000" y="4161470"/>
            <a:ext cx="1590675"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7" name="Straight Connector 16">
            <a:extLst>
              <a:ext uri="{FF2B5EF4-FFF2-40B4-BE49-F238E27FC236}">
                <a16:creationId xmlns:a16="http://schemas.microsoft.com/office/drawing/2014/main" id="{205A3A1D-1D1D-4D5A-1993-BBC9255EE35B}"/>
              </a:ext>
            </a:extLst>
          </p:cNvPr>
          <p:cNvCxnSpPr/>
          <p:nvPr/>
        </p:nvCxnSpPr>
        <p:spPr>
          <a:xfrm>
            <a:off x="6096000" y="5256845"/>
            <a:ext cx="1590675"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8" name="Straight Connector 17">
            <a:extLst>
              <a:ext uri="{FF2B5EF4-FFF2-40B4-BE49-F238E27FC236}">
                <a16:creationId xmlns:a16="http://schemas.microsoft.com/office/drawing/2014/main" id="{339A88CC-0638-4A1C-78A1-94A6F85C9895}"/>
              </a:ext>
            </a:extLst>
          </p:cNvPr>
          <p:cNvCxnSpPr>
            <a:cxnSpLocks/>
          </p:cNvCxnSpPr>
          <p:nvPr/>
        </p:nvCxnSpPr>
        <p:spPr>
          <a:xfrm>
            <a:off x="3743325" y="6304595"/>
            <a:ext cx="3943350"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5128647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3323807-F01E-458D-B3C3-3023DC76897E}"/>
              </a:ext>
            </a:extLst>
          </p:cNvPr>
          <p:cNvSpPr>
            <a:spLocks noGrp="1"/>
          </p:cNvSpPr>
          <p:nvPr>
            <p:ph type="title"/>
          </p:nvPr>
        </p:nvSpPr>
        <p:spPr>
          <a:xfrm>
            <a:off x="432619" y="365125"/>
            <a:ext cx="11346425" cy="1325563"/>
          </a:xfrm>
        </p:spPr>
        <p:txBody>
          <a:bodyPr>
            <a:normAutofit/>
          </a:bodyPr>
          <a:lstStyle/>
          <a:p>
            <a:r>
              <a:rPr lang="en-US" b="1" dirty="0">
                <a:latin typeface="Avenir Book" panose="02000503020000020003"/>
              </a:rPr>
              <a:t>4. Shout it Out to Units with Email</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0E614AA-7ACF-42A9-A958-20C472B36E41}"/>
              </a:ext>
            </a:extLst>
          </p:cNvPr>
          <p:cNvSpPr>
            <a:spLocks noGrp="1"/>
          </p:cNvSpPr>
          <p:nvPr>
            <p:ph idx="1"/>
          </p:nvPr>
        </p:nvSpPr>
        <p:spPr>
          <a:xfrm>
            <a:off x="838200" y="1846328"/>
            <a:ext cx="10684764" cy="4251960"/>
          </a:xfrm>
        </p:spPr>
        <p:txBody>
          <a:bodyPr>
            <a:noAutofit/>
          </a:bodyPr>
          <a:lstStyle/>
          <a:p>
            <a:pPr marL="0" indent="0">
              <a:buNone/>
            </a:pPr>
            <a:r>
              <a:rPr lang="en-US" sz="1800" b="1" dirty="0">
                <a:latin typeface="Avenir webfont" panose="02000503020000020003" pitchFamily="2" charset="0"/>
              </a:rPr>
              <a:t>Have the email list of all of your scout leaders and units? Let’s share the news. </a:t>
            </a:r>
          </a:p>
          <a:p>
            <a:r>
              <a:rPr lang="en-US" sz="1800" dirty="0">
                <a:latin typeface="Avenir webfont" panose="02000503020000020003" pitchFamily="2" charset="0"/>
              </a:rPr>
              <a:t>If you don’t have an email platform that you use, you can easily register to use one for free </a:t>
            </a:r>
          </a:p>
          <a:p>
            <a:r>
              <a:rPr lang="en-US" sz="1800" dirty="0">
                <a:latin typeface="Avenir webfont" panose="02000503020000020003" pitchFamily="2" charset="0"/>
                <a:hlinkClick r:id="rId3"/>
              </a:rPr>
              <a:t>https://mailchimp.com</a:t>
            </a:r>
            <a:r>
              <a:rPr lang="en-US" sz="1800" dirty="0">
                <a:latin typeface="Avenir webfont" panose="02000503020000020003" pitchFamily="2" charset="0"/>
              </a:rPr>
              <a:t> is a great option. The free version allows for 500 contacts and 2,500 email sends; for only $11 per months, the system allows for 50k contacts and 5k monthly email sends</a:t>
            </a:r>
          </a:p>
          <a:p>
            <a:pPr lvl="1"/>
            <a:r>
              <a:rPr lang="en-US" sz="1800" dirty="0">
                <a:latin typeface="Avenir webfont" panose="02000503020000020003" pitchFamily="2" charset="0"/>
              </a:rPr>
              <a:t>Full creative suite that is easy to use</a:t>
            </a:r>
          </a:p>
          <a:p>
            <a:pPr lvl="1"/>
            <a:r>
              <a:rPr lang="en-US" sz="1800" dirty="0">
                <a:latin typeface="Avenir webfont" panose="02000503020000020003" pitchFamily="2" charset="0"/>
              </a:rPr>
              <a:t>Audience management and tracking</a:t>
            </a:r>
          </a:p>
          <a:p>
            <a:pPr lvl="1"/>
            <a:r>
              <a:rPr lang="en-US" sz="1800" dirty="0">
                <a:latin typeface="Avenir webfont" panose="02000503020000020003" pitchFamily="2" charset="0"/>
              </a:rPr>
              <a:t>Marketing automation</a:t>
            </a:r>
          </a:p>
          <a:p>
            <a:pPr lvl="1"/>
            <a:r>
              <a:rPr lang="en-US" sz="1800" dirty="0">
                <a:latin typeface="Avenir webfont" panose="02000503020000020003" pitchFamily="2" charset="0"/>
              </a:rPr>
              <a:t>Insights and Analytics</a:t>
            </a:r>
          </a:p>
          <a:p>
            <a:r>
              <a:rPr lang="en-US" sz="1800" dirty="0">
                <a:latin typeface="Avenir webfont" panose="02000503020000020003" pitchFamily="2" charset="0"/>
              </a:rPr>
              <a:t>Once you choose a platform, it will allow you to upload your contacts and will allow you to choose from several templates. These templates allow for logo uploads and text messaging</a:t>
            </a:r>
          </a:p>
          <a:p>
            <a:r>
              <a:rPr lang="en-US" sz="1800" dirty="0">
                <a:latin typeface="Avenir webfont" panose="02000503020000020003" pitchFamily="2" charset="0"/>
              </a:rPr>
              <a:t>Take the online tutorial and get the sign-up email out to your units and scout leaders</a:t>
            </a:r>
          </a:p>
          <a:p>
            <a:r>
              <a:rPr lang="en-US" sz="1800" dirty="0">
                <a:latin typeface="Avenir webfont" panose="02000503020000020003" pitchFamily="2" charset="0"/>
              </a:rPr>
              <a:t>Email is also a great way to inform the community about the event, assist your units in </a:t>
            </a:r>
            <a:br>
              <a:rPr lang="en-US" sz="1800" dirty="0">
                <a:latin typeface="Avenir webfont" panose="02000503020000020003" pitchFamily="2" charset="0"/>
              </a:rPr>
            </a:br>
            <a:r>
              <a:rPr lang="en-US" sz="1800" dirty="0">
                <a:latin typeface="Avenir webfont" panose="02000503020000020003" pitchFamily="2" charset="0"/>
              </a:rPr>
              <a:t>getting the word out about Scouting for Food</a:t>
            </a:r>
          </a:p>
          <a:p>
            <a:r>
              <a:rPr lang="en-US" sz="1800" dirty="0">
                <a:latin typeface="Avenir webfont" panose="02000503020000020003" pitchFamily="2" charset="0"/>
              </a:rPr>
              <a:t>If you want to start an email database, MailChimp will allow you to include a sign-up link on </a:t>
            </a:r>
            <a:br>
              <a:rPr lang="en-US" sz="1800" dirty="0">
                <a:latin typeface="Avenir webfont" panose="02000503020000020003" pitchFamily="2" charset="0"/>
              </a:rPr>
            </a:br>
            <a:r>
              <a:rPr lang="en-US" sz="1800" dirty="0">
                <a:latin typeface="Avenir webfont" panose="02000503020000020003" pitchFamily="2" charset="0"/>
              </a:rPr>
              <a:t>BeAScout.org to make it easy</a:t>
            </a:r>
          </a:p>
          <a:p>
            <a:pPr marL="0" indent="0">
              <a:buNone/>
            </a:pPr>
            <a:endParaRPr lang="en-US" sz="1200" b="1" dirty="0">
              <a:latin typeface="Avenir webfont" panose="02000503020000020003" pitchFamily="2" charset="0"/>
            </a:endParaRPr>
          </a:p>
        </p:txBody>
      </p:sp>
      <p:sp>
        <p:nvSpPr>
          <p:cNvPr id="6" name="Rectangle 5">
            <a:extLst>
              <a:ext uri="{FF2B5EF4-FFF2-40B4-BE49-F238E27FC236}">
                <a16:creationId xmlns:a16="http://schemas.microsoft.com/office/drawing/2014/main" id="{85A9E1D9-BF7D-926F-EC88-17157262E6D9}"/>
              </a:ext>
            </a:extLst>
          </p:cNvPr>
          <p:cNvSpPr/>
          <p:nvPr/>
        </p:nvSpPr>
        <p:spPr>
          <a:xfrm>
            <a:off x="486073" y="1628861"/>
            <a:ext cx="11090345" cy="128627"/>
          </a:xfrm>
          <a:prstGeom prst="rect">
            <a:avLst/>
          </a:prstGeom>
          <a:solidFill>
            <a:srgbClr val="1B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red circle with a fork and spoon and a blue and white logo&#10;&#10;Description automatically generated">
            <a:extLst>
              <a:ext uri="{FF2B5EF4-FFF2-40B4-BE49-F238E27FC236}">
                <a16:creationId xmlns:a16="http://schemas.microsoft.com/office/drawing/2014/main" id="{9DB311A2-6594-DC37-B218-1F105F23EB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08864" y="5377912"/>
            <a:ext cx="1480088" cy="1480088"/>
          </a:xfrm>
          <a:prstGeom prst="rect">
            <a:avLst/>
          </a:prstGeom>
        </p:spPr>
      </p:pic>
    </p:spTree>
    <p:extLst>
      <p:ext uri="{BB962C8B-B14F-4D97-AF65-F5344CB8AC3E}">
        <p14:creationId xmlns:p14="http://schemas.microsoft.com/office/powerpoint/2010/main" val="7046548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23807-F01E-458D-B3C3-3023DC76897E}"/>
              </a:ext>
            </a:extLst>
          </p:cNvPr>
          <p:cNvSpPr>
            <a:spLocks noGrp="1"/>
          </p:cNvSpPr>
          <p:nvPr>
            <p:ph type="title"/>
          </p:nvPr>
        </p:nvSpPr>
        <p:spPr>
          <a:xfrm>
            <a:off x="831850" y="747006"/>
            <a:ext cx="10515600" cy="940181"/>
          </a:xfrm>
        </p:spPr>
        <p:txBody>
          <a:bodyPr vert="horz" lIns="91440" tIns="45720" rIns="91440" bIns="45720" rtlCol="0" anchor="ctr">
            <a:normAutofit fontScale="90000"/>
          </a:bodyPr>
          <a:lstStyle/>
          <a:p>
            <a:pPr algn="ctr"/>
            <a:r>
              <a:rPr lang="en-US" sz="6600" b="1" dirty="0"/>
              <a:t>5. Facebook Event Page &amp; Social Posts</a:t>
            </a:r>
            <a:endParaRPr lang="en-US" sz="6600" b="1" kern="1200" dirty="0">
              <a:solidFill>
                <a:schemeClr val="tx1"/>
              </a:solidFill>
              <a:latin typeface="+mj-lt"/>
              <a:ea typeface="+mj-ea"/>
              <a:cs typeface="+mj-cs"/>
            </a:endParaRPr>
          </a:p>
        </p:txBody>
      </p:sp>
      <p:sp>
        <p:nvSpPr>
          <p:cNvPr id="12" name="Picture Placeholder 11">
            <a:extLst>
              <a:ext uri="{FF2B5EF4-FFF2-40B4-BE49-F238E27FC236}">
                <a16:creationId xmlns:a16="http://schemas.microsoft.com/office/drawing/2014/main" id="{C5C4592A-31EC-4990-DD70-22AD6A9180CC}"/>
              </a:ext>
            </a:extLst>
          </p:cNvPr>
          <p:cNvSpPr>
            <a:spLocks noGrp="1"/>
          </p:cNvSpPr>
          <p:nvPr>
            <p:ph type="pic" sz="quarter" idx="13"/>
          </p:nvPr>
        </p:nvSpPr>
        <p:spPr/>
        <p:txBody>
          <a:bodyPr/>
          <a:lstStyle/>
          <a:p>
            <a:endParaRPr lang="en-US"/>
          </a:p>
        </p:txBody>
      </p:sp>
      <p:pic>
        <p:nvPicPr>
          <p:cNvPr id="3" name="Picture 2" descr="A red circle with a fork and spoon and a blue and white logo&#10;&#10;Description automatically generated">
            <a:extLst>
              <a:ext uri="{FF2B5EF4-FFF2-40B4-BE49-F238E27FC236}">
                <a16:creationId xmlns:a16="http://schemas.microsoft.com/office/drawing/2014/main" id="{4AF40172-A3D4-74FD-3C70-55226BBD1D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4557" y="2068898"/>
            <a:ext cx="6662886" cy="6662886"/>
          </a:xfrm>
          <a:prstGeom prst="rect">
            <a:avLst/>
          </a:prstGeom>
        </p:spPr>
      </p:pic>
    </p:spTree>
    <p:extLst>
      <p:ext uri="{BB962C8B-B14F-4D97-AF65-F5344CB8AC3E}">
        <p14:creationId xmlns:p14="http://schemas.microsoft.com/office/powerpoint/2010/main" val="8238943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3323807-F01E-458D-B3C3-3023DC76897E}"/>
              </a:ext>
            </a:extLst>
          </p:cNvPr>
          <p:cNvSpPr>
            <a:spLocks noGrp="1"/>
          </p:cNvSpPr>
          <p:nvPr>
            <p:ph type="title"/>
          </p:nvPr>
        </p:nvSpPr>
        <p:spPr>
          <a:xfrm>
            <a:off x="432619" y="365125"/>
            <a:ext cx="11346425" cy="1325563"/>
          </a:xfrm>
        </p:spPr>
        <p:txBody>
          <a:bodyPr>
            <a:normAutofit/>
          </a:bodyPr>
          <a:lstStyle/>
          <a:p>
            <a:r>
              <a:rPr lang="en-US" b="1" dirty="0">
                <a:latin typeface="Avenir Book" panose="02000503020000020003"/>
              </a:rPr>
              <a:t>Create a Facebook Event Page</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0E614AA-7ACF-42A9-A958-20C472B36E41}"/>
              </a:ext>
            </a:extLst>
          </p:cNvPr>
          <p:cNvSpPr>
            <a:spLocks noGrp="1"/>
          </p:cNvSpPr>
          <p:nvPr>
            <p:ph idx="1"/>
          </p:nvPr>
        </p:nvSpPr>
        <p:spPr>
          <a:xfrm>
            <a:off x="838200" y="1929384"/>
            <a:ext cx="10515600" cy="4251960"/>
          </a:xfrm>
        </p:spPr>
        <p:txBody>
          <a:bodyPr>
            <a:noAutofit/>
          </a:bodyPr>
          <a:lstStyle/>
          <a:p>
            <a:pPr marL="0" indent="0">
              <a:buNone/>
            </a:pPr>
            <a:r>
              <a:rPr lang="en-US" sz="1800" b="1" dirty="0">
                <a:latin typeface="Avenir webfont" panose="02000503020000020003" pitchFamily="2" charset="0"/>
              </a:rPr>
              <a:t>Creating a Facebook Event Page is free and easy. Why do you want to do this? </a:t>
            </a:r>
          </a:p>
          <a:p>
            <a:pPr marL="0" indent="0">
              <a:buNone/>
            </a:pPr>
            <a:endParaRPr lang="en-US" sz="1800" dirty="0">
              <a:latin typeface="Avenir webfont" panose="02000503020000020003" pitchFamily="2" charset="0"/>
            </a:endParaRPr>
          </a:p>
          <a:p>
            <a:pPr marL="0" indent="0">
              <a:buNone/>
            </a:pPr>
            <a:r>
              <a:rPr lang="en-US" sz="1400" i="0" dirty="0">
                <a:solidFill>
                  <a:srgbClr val="202124"/>
                </a:solidFill>
                <a:effectLst/>
                <a:latin typeface="Roboto" panose="02000000000000000000" pitchFamily="2" charset="0"/>
              </a:rPr>
              <a:t>Make it easy for people to find information about Scouting for Food</a:t>
            </a:r>
            <a:r>
              <a:rPr lang="en-US" sz="1400" b="0" i="0" dirty="0">
                <a:solidFill>
                  <a:srgbClr val="202124"/>
                </a:solidFill>
                <a:effectLst/>
                <a:latin typeface="Roboto" panose="02000000000000000000" pitchFamily="2" charset="0"/>
              </a:rPr>
              <a:t>. Use Facebook Events to help you set up an event, reach your audience and increase participation in Scouting for Food. Follow these easy steps:</a:t>
            </a:r>
          </a:p>
          <a:p>
            <a:pPr marL="0" indent="0">
              <a:buNone/>
            </a:pPr>
            <a:r>
              <a:rPr lang="en-US" sz="1400" dirty="0">
                <a:solidFill>
                  <a:srgbClr val="202124"/>
                </a:solidFill>
                <a:latin typeface="Roboto" panose="02000000000000000000" pitchFamily="2" charset="0"/>
              </a:rPr>
              <a:t> - From your newsfeed, click page in the left menu</a:t>
            </a:r>
          </a:p>
          <a:p>
            <a:pPr>
              <a:buFontTx/>
              <a:buChar char="-"/>
            </a:pPr>
            <a:r>
              <a:rPr lang="en-US" sz="1400" dirty="0">
                <a:solidFill>
                  <a:srgbClr val="202124"/>
                </a:solidFill>
                <a:latin typeface="Roboto" panose="02000000000000000000" pitchFamily="2" charset="0"/>
              </a:rPr>
              <a:t>Go to your page</a:t>
            </a:r>
          </a:p>
          <a:p>
            <a:pPr>
              <a:buFontTx/>
              <a:buChar char="-"/>
            </a:pPr>
            <a:r>
              <a:rPr lang="en-US" sz="1400" dirty="0">
                <a:solidFill>
                  <a:srgbClr val="202124"/>
                </a:solidFill>
                <a:latin typeface="Roboto" panose="02000000000000000000" pitchFamily="2" charset="0"/>
              </a:rPr>
              <a:t>Click events, then</a:t>
            </a:r>
            <a:r>
              <a:rPr lang="en-US" sz="1400" b="1" dirty="0">
                <a:solidFill>
                  <a:srgbClr val="202124"/>
                </a:solidFill>
                <a:latin typeface="Roboto" panose="02000000000000000000" pitchFamily="2" charset="0"/>
              </a:rPr>
              <a:t> Create New Event</a:t>
            </a:r>
          </a:p>
          <a:p>
            <a:pPr>
              <a:buFontTx/>
              <a:buChar char="-"/>
            </a:pPr>
            <a:r>
              <a:rPr lang="en-US" sz="1400" dirty="0">
                <a:solidFill>
                  <a:srgbClr val="202124"/>
                </a:solidFill>
                <a:latin typeface="Roboto" panose="02000000000000000000" pitchFamily="2" charset="0"/>
              </a:rPr>
              <a:t>Click Online or In-Person</a:t>
            </a:r>
          </a:p>
          <a:p>
            <a:pPr>
              <a:buFontTx/>
              <a:buChar char="-"/>
            </a:pPr>
            <a:r>
              <a:rPr lang="en-US" sz="1400" dirty="0">
                <a:solidFill>
                  <a:srgbClr val="202124"/>
                </a:solidFill>
                <a:latin typeface="Roboto" panose="02000000000000000000" pitchFamily="2" charset="0"/>
              </a:rPr>
              <a:t>Add event details, then click </a:t>
            </a:r>
            <a:r>
              <a:rPr lang="en-US" sz="1400" b="1" dirty="0">
                <a:solidFill>
                  <a:srgbClr val="202124"/>
                </a:solidFill>
                <a:latin typeface="Roboto" panose="02000000000000000000" pitchFamily="2" charset="0"/>
              </a:rPr>
              <a:t>Create Event</a:t>
            </a:r>
          </a:p>
          <a:p>
            <a:pPr>
              <a:buFontTx/>
              <a:buChar char="-"/>
            </a:pPr>
            <a:r>
              <a:rPr lang="en-US" sz="1400" b="1" dirty="0">
                <a:solidFill>
                  <a:srgbClr val="202124"/>
                </a:solidFill>
                <a:latin typeface="Roboto" panose="02000000000000000000" pitchFamily="2" charset="0"/>
              </a:rPr>
              <a:t>Be sure and make it Public!</a:t>
            </a:r>
          </a:p>
          <a:p>
            <a:pPr marL="0" indent="0">
              <a:buNone/>
            </a:pPr>
            <a:endParaRPr lang="en-US" sz="1400" b="0" i="0" dirty="0">
              <a:solidFill>
                <a:srgbClr val="202124"/>
              </a:solidFill>
              <a:effectLst/>
              <a:latin typeface="Roboto" panose="02000000000000000000" pitchFamily="2" charset="0"/>
            </a:endParaRPr>
          </a:p>
          <a:p>
            <a:pPr marL="0" indent="0">
              <a:buNone/>
            </a:pPr>
            <a:endParaRPr lang="en-US" sz="1400" dirty="0">
              <a:solidFill>
                <a:srgbClr val="202124"/>
              </a:solidFill>
              <a:latin typeface="Roboto" panose="02000000000000000000" pitchFamily="2" charset="0"/>
            </a:endParaRPr>
          </a:p>
          <a:p>
            <a:pPr marL="0" indent="0">
              <a:buNone/>
            </a:pPr>
            <a:endParaRPr lang="en-US" sz="1400" b="1" dirty="0">
              <a:latin typeface="Avenir webfont" panose="02000503020000020003" pitchFamily="2" charset="0"/>
            </a:endParaRPr>
          </a:p>
        </p:txBody>
      </p:sp>
      <p:sp>
        <p:nvSpPr>
          <p:cNvPr id="5" name="Rectangle 1">
            <a:extLst>
              <a:ext uri="{FF2B5EF4-FFF2-40B4-BE49-F238E27FC236}">
                <a16:creationId xmlns:a16="http://schemas.microsoft.com/office/drawing/2014/main" id="{84A22F47-C350-99E3-2C04-DC2C7AF36926}"/>
              </a:ext>
            </a:extLst>
          </p:cNvPr>
          <p:cNvSpPr>
            <a:spLocks noChangeArrowheads="1"/>
          </p:cNvSpPr>
          <p:nvPr/>
        </p:nvSpPr>
        <p:spPr bwMode="auto">
          <a:xfrm>
            <a:off x="0" y="-231444"/>
            <a:ext cx="65" cy="46288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92046" rIns="0" bIns="9204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3">
            <a:extLst>
              <a:ext uri="{FF2B5EF4-FFF2-40B4-BE49-F238E27FC236}">
                <a16:creationId xmlns:a16="http://schemas.microsoft.com/office/drawing/2014/main" id="{701303B7-585D-9E55-2554-CCFFD77370BC}"/>
              </a:ext>
            </a:extLst>
          </p:cNvPr>
          <p:cNvSpPr>
            <a:spLocks noChangeArrowheads="1"/>
          </p:cNvSpPr>
          <p:nvPr/>
        </p:nvSpPr>
        <p:spPr bwMode="auto">
          <a:xfrm>
            <a:off x="0" y="-231444"/>
            <a:ext cx="65" cy="46288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92046" rIns="0" bIns="9204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4" name="Picture 13" descr="A picture containing application&#10;&#10;Description automatically generated">
            <a:extLst>
              <a:ext uri="{FF2B5EF4-FFF2-40B4-BE49-F238E27FC236}">
                <a16:creationId xmlns:a16="http://schemas.microsoft.com/office/drawing/2014/main" id="{7165F838-2163-ED9E-C079-A20F1E6F641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29175" y="3529101"/>
            <a:ext cx="2867023" cy="1928724"/>
          </a:xfrm>
          <a:prstGeom prst="rect">
            <a:avLst/>
          </a:prstGeom>
        </p:spPr>
      </p:pic>
      <p:pic>
        <p:nvPicPr>
          <p:cNvPr id="16" name="Picture 15" descr="Graphical user interface, text, application, chat or text message&#10;&#10;Description automatically generated">
            <a:extLst>
              <a:ext uri="{FF2B5EF4-FFF2-40B4-BE49-F238E27FC236}">
                <a16:creationId xmlns:a16="http://schemas.microsoft.com/office/drawing/2014/main" id="{E5AAE9F3-1B7E-93A5-2B22-42B8421ED0D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892000" y="3212249"/>
            <a:ext cx="2867414" cy="3144380"/>
          </a:xfrm>
          <a:prstGeom prst="rect">
            <a:avLst/>
          </a:prstGeom>
        </p:spPr>
      </p:pic>
      <p:sp>
        <p:nvSpPr>
          <p:cNvPr id="4" name="Rectangle 3">
            <a:extLst>
              <a:ext uri="{FF2B5EF4-FFF2-40B4-BE49-F238E27FC236}">
                <a16:creationId xmlns:a16="http://schemas.microsoft.com/office/drawing/2014/main" id="{229DF1AA-705E-CE56-EFD7-5FC48912C44E}"/>
              </a:ext>
            </a:extLst>
          </p:cNvPr>
          <p:cNvSpPr/>
          <p:nvPr/>
        </p:nvSpPr>
        <p:spPr>
          <a:xfrm>
            <a:off x="486073" y="1628861"/>
            <a:ext cx="11090345" cy="128627"/>
          </a:xfrm>
          <a:prstGeom prst="rect">
            <a:avLst/>
          </a:prstGeom>
          <a:solidFill>
            <a:srgbClr val="1B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red circle with a fork and spoon and a blue and white logo&#10;&#10;Description automatically generated">
            <a:extLst>
              <a:ext uri="{FF2B5EF4-FFF2-40B4-BE49-F238E27FC236}">
                <a16:creationId xmlns:a16="http://schemas.microsoft.com/office/drawing/2014/main" id="{33001BB5-EFBB-DF5C-EA2D-055E7F41E56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08864" y="5377912"/>
            <a:ext cx="1480088" cy="1480088"/>
          </a:xfrm>
          <a:prstGeom prst="rect">
            <a:avLst/>
          </a:prstGeom>
        </p:spPr>
      </p:pic>
    </p:spTree>
    <p:extLst>
      <p:ext uri="{BB962C8B-B14F-4D97-AF65-F5344CB8AC3E}">
        <p14:creationId xmlns:p14="http://schemas.microsoft.com/office/powerpoint/2010/main" val="21892111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hiladelphia area scouts kick off annual Scouting for Food drive">
            <a:extLst>
              <a:ext uri="{FF2B5EF4-FFF2-40B4-BE49-F238E27FC236}">
                <a16:creationId xmlns:a16="http://schemas.microsoft.com/office/drawing/2014/main" id="{DA218F79-9377-F2BE-AA95-9B13CB78173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31597" y="1109990"/>
            <a:ext cx="6728803" cy="381525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0F1E4B1-797B-8D5C-E793-7759C09C43B1}"/>
              </a:ext>
            </a:extLst>
          </p:cNvPr>
          <p:cNvSpPr txBox="1"/>
          <p:nvPr/>
        </p:nvSpPr>
        <p:spPr>
          <a:xfrm>
            <a:off x="2731597" y="5102838"/>
            <a:ext cx="7783699" cy="1200329"/>
          </a:xfrm>
          <a:prstGeom prst="rect">
            <a:avLst/>
          </a:prstGeom>
          <a:noFill/>
        </p:spPr>
        <p:txBody>
          <a:bodyPr wrap="square" rtlCol="0">
            <a:spAutoFit/>
          </a:bodyPr>
          <a:lstStyle/>
          <a:p>
            <a:r>
              <a:rPr lang="en-US" b="0" i="0" dirty="0">
                <a:solidFill>
                  <a:srgbClr val="000000"/>
                </a:solidFill>
                <a:effectLst/>
                <a:latin typeface="Calibri" panose="020F0502020204030204" pitchFamily="34" charset="0"/>
              </a:rPr>
              <a:t>An estimated 1-in-7 Floridians did not have enough to eat.  </a:t>
            </a:r>
            <a:br>
              <a:rPr lang="en-US" b="0" i="0" dirty="0">
                <a:solidFill>
                  <a:srgbClr val="000000"/>
                </a:solidFill>
                <a:effectLst/>
                <a:latin typeface="Calibri" panose="020F0502020204030204" pitchFamily="34" charset="0"/>
              </a:rPr>
            </a:br>
            <a:r>
              <a:rPr lang="en-US" b="0" i="0" dirty="0">
                <a:solidFill>
                  <a:srgbClr val="000000"/>
                </a:solidFill>
                <a:effectLst/>
                <a:latin typeface="Calibri" panose="020F0502020204030204" pitchFamily="34" charset="0"/>
              </a:rPr>
              <a:t>Help us ease the pain of hunger by supporting Troop XXX’s Scouting for Food Campaign.  Get all the details here (link to Facebook Event page) #</a:t>
            </a:r>
            <a:r>
              <a:rPr lang="en-US" b="0" i="0" dirty="0" err="1">
                <a:solidFill>
                  <a:srgbClr val="000000"/>
                </a:solidFill>
                <a:effectLst/>
                <a:latin typeface="Calibri" panose="020F0502020204030204" pitchFamily="34" charset="0"/>
              </a:rPr>
              <a:t>ScoutingForFood</a:t>
            </a:r>
            <a:endParaRPr lang="en-US" dirty="0"/>
          </a:p>
        </p:txBody>
      </p:sp>
      <p:sp>
        <p:nvSpPr>
          <p:cNvPr id="3" name="TextBox 2">
            <a:extLst>
              <a:ext uri="{FF2B5EF4-FFF2-40B4-BE49-F238E27FC236}">
                <a16:creationId xmlns:a16="http://schemas.microsoft.com/office/drawing/2014/main" id="{623CA870-EA56-33BA-6C31-D5DC459F29FE}"/>
              </a:ext>
            </a:extLst>
          </p:cNvPr>
          <p:cNvSpPr txBox="1"/>
          <p:nvPr/>
        </p:nvSpPr>
        <p:spPr>
          <a:xfrm>
            <a:off x="585788" y="554833"/>
            <a:ext cx="5321457" cy="369332"/>
          </a:xfrm>
          <a:prstGeom prst="rect">
            <a:avLst/>
          </a:prstGeom>
          <a:noFill/>
        </p:spPr>
        <p:txBody>
          <a:bodyPr wrap="none" rtlCol="0">
            <a:spAutoFit/>
          </a:bodyPr>
          <a:lstStyle/>
          <a:p>
            <a:r>
              <a:rPr lang="en-US" dirty="0"/>
              <a:t>Sample Social Posts you can share 1-2 times per week. </a:t>
            </a:r>
          </a:p>
        </p:txBody>
      </p:sp>
      <p:pic>
        <p:nvPicPr>
          <p:cNvPr id="5" name="Picture 4" descr="A red circle with a fork and spoon and a blue and white logo&#10;&#10;Description automatically generated">
            <a:extLst>
              <a:ext uri="{FF2B5EF4-FFF2-40B4-BE49-F238E27FC236}">
                <a16:creationId xmlns:a16="http://schemas.microsoft.com/office/drawing/2014/main" id="{E516E33E-65D1-429F-A7D1-11F0F35D0F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08864" y="5377912"/>
            <a:ext cx="1480088" cy="1480088"/>
          </a:xfrm>
          <a:prstGeom prst="rect">
            <a:avLst/>
          </a:prstGeom>
        </p:spPr>
      </p:pic>
    </p:spTree>
    <p:extLst>
      <p:ext uri="{BB962C8B-B14F-4D97-AF65-F5344CB8AC3E}">
        <p14:creationId xmlns:p14="http://schemas.microsoft.com/office/powerpoint/2010/main" val="20379396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AD21898E-86C0-4C8A-A76C-DF33E844C8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542" y="0"/>
            <a:ext cx="10432916" cy="6858000"/>
          </a:xfrm>
          <a:custGeom>
            <a:avLst/>
            <a:gdLst>
              <a:gd name="connsiteX0" fmla="*/ 1287962 w 10432916"/>
              <a:gd name="connsiteY0" fmla="*/ 0 h 6858000"/>
              <a:gd name="connsiteX1" fmla="*/ 9144956 w 10432916"/>
              <a:gd name="connsiteY1" fmla="*/ 0 h 6858000"/>
              <a:gd name="connsiteX2" fmla="*/ 9241731 w 10432916"/>
              <a:gd name="connsiteY2" fmla="*/ 111692 h 6858000"/>
              <a:gd name="connsiteX3" fmla="*/ 10432916 w 10432916"/>
              <a:gd name="connsiteY3" fmla="*/ 3429001 h 6858000"/>
              <a:gd name="connsiteX4" fmla="*/ 9241730 w 10432916"/>
              <a:gd name="connsiteY4" fmla="*/ 6746310 h 6858000"/>
              <a:gd name="connsiteX5" fmla="*/ 9144957 w 10432916"/>
              <a:gd name="connsiteY5" fmla="*/ 6858000 h 6858000"/>
              <a:gd name="connsiteX6" fmla="*/ 1287959 w 10432916"/>
              <a:gd name="connsiteY6" fmla="*/ 6858000 h 6858000"/>
              <a:gd name="connsiteX7" fmla="*/ 1191186 w 10432916"/>
              <a:gd name="connsiteY7" fmla="*/ 6746310 h 6858000"/>
              <a:gd name="connsiteX8" fmla="*/ 0 w 10432916"/>
              <a:gd name="connsiteY8" fmla="*/ 3429001 h 6858000"/>
              <a:gd name="connsiteX9" fmla="*/ 1191186 w 10432916"/>
              <a:gd name="connsiteY9" fmla="*/ 11169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32916" h="6858000">
                <a:moveTo>
                  <a:pt x="1287962" y="0"/>
                </a:moveTo>
                <a:lnTo>
                  <a:pt x="9144956" y="0"/>
                </a:lnTo>
                <a:lnTo>
                  <a:pt x="9241731" y="111692"/>
                </a:lnTo>
                <a:cubicBezTo>
                  <a:pt x="9985889" y="1013175"/>
                  <a:pt x="10432916" y="2168897"/>
                  <a:pt x="10432916" y="3429001"/>
                </a:cubicBezTo>
                <a:cubicBezTo>
                  <a:pt x="10432916" y="4689105"/>
                  <a:pt x="9985889" y="5844827"/>
                  <a:pt x="9241730" y="6746310"/>
                </a:cubicBezTo>
                <a:lnTo>
                  <a:pt x="9144957" y="6858000"/>
                </a:lnTo>
                <a:lnTo>
                  <a:pt x="1287959" y="6858000"/>
                </a:lnTo>
                <a:lnTo>
                  <a:pt x="1191186" y="6746310"/>
                </a:lnTo>
                <a:cubicBezTo>
                  <a:pt x="447027" y="5844827"/>
                  <a:pt x="0" y="4689105"/>
                  <a:pt x="0" y="3429001"/>
                </a:cubicBezTo>
                <a:cubicBezTo>
                  <a:pt x="0" y="2168897"/>
                  <a:pt x="447027" y="1013175"/>
                  <a:pt x="1191186" y="11169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5C8F04BD-D093-45D0-B54C-50FDB308B4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4942" y="0"/>
            <a:ext cx="9922116" cy="6858000"/>
          </a:xfrm>
          <a:custGeom>
            <a:avLst/>
            <a:gdLst>
              <a:gd name="connsiteX0" fmla="*/ 1378575 w 9922116"/>
              <a:gd name="connsiteY0" fmla="*/ 0 h 6858000"/>
              <a:gd name="connsiteX1" fmla="*/ 8543542 w 9922116"/>
              <a:gd name="connsiteY1" fmla="*/ 0 h 6858000"/>
              <a:gd name="connsiteX2" fmla="*/ 8633323 w 9922116"/>
              <a:gd name="connsiteY2" fmla="*/ 94145 h 6858000"/>
              <a:gd name="connsiteX3" fmla="*/ 9922116 w 9922116"/>
              <a:gd name="connsiteY3" fmla="*/ 3429001 h 6858000"/>
              <a:gd name="connsiteX4" fmla="*/ 8633323 w 9922116"/>
              <a:gd name="connsiteY4" fmla="*/ 6763858 h 6858000"/>
              <a:gd name="connsiteX5" fmla="*/ 8543544 w 9922116"/>
              <a:gd name="connsiteY5" fmla="*/ 6858000 h 6858000"/>
              <a:gd name="connsiteX6" fmla="*/ 1378573 w 9922116"/>
              <a:gd name="connsiteY6" fmla="*/ 6858000 h 6858000"/>
              <a:gd name="connsiteX7" fmla="*/ 1288793 w 9922116"/>
              <a:gd name="connsiteY7" fmla="*/ 6763858 h 6858000"/>
              <a:gd name="connsiteX8" fmla="*/ 0 w 9922116"/>
              <a:gd name="connsiteY8" fmla="*/ 3429001 h 6858000"/>
              <a:gd name="connsiteX9" fmla="*/ 1288793 w 9922116"/>
              <a:gd name="connsiteY9" fmla="*/ 941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2116" h="6858000">
                <a:moveTo>
                  <a:pt x="1378575" y="0"/>
                </a:moveTo>
                <a:lnTo>
                  <a:pt x="8543542" y="0"/>
                </a:lnTo>
                <a:lnTo>
                  <a:pt x="8633323" y="94145"/>
                </a:lnTo>
                <a:cubicBezTo>
                  <a:pt x="9434072" y="974941"/>
                  <a:pt x="9922116" y="2144991"/>
                  <a:pt x="9922116" y="3429001"/>
                </a:cubicBezTo>
                <a:cubicBezTo>
                  <a:pt x="9922116" y="4713011"/>
                  <a:pt x="9434072" y="5883061"/>
                  <a:pt x="8633323" y="6763858"/>
                </a:cubicBezTo>
                <a:lnTo>
                  <a:pt x="8543544" y="6858000"/>
                </a:lnTo>
                <a:lnTo>
                  <a:pt x="1378573" y="6858000"/>
                </a:lnTo>
                <a:lnTo>
                  <a:pt x="1288793" y="6763858"/>
                </a:lnTo>
                <a:cubicBezTo>
                  <a:pt x="488044" y="5883061"/>
                  <a:pt x="0" y="4713011"/>
                  <a:pt x="0" y="3429001"/>
                </a:cubicBezTo>
                <a:cubicBezTo>
                  <a:pt x="0" y="2144991"/>
                  <a:pt x="488044" y="974941"/>
                  <a:pt x="1288793" y="94145"/>
                </a:cubicBez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3323807-F01E-458D-B3C3-3023DC76897E}"/>
              </a:ext>
            </a:extLst>
          </p:cNvPr>
          <p:cNvSpPr>
            <a:spLocks noGrp="1"/>
          </p:cNvSpPr>
          <p:nvPr>
            <p:ph type="title"/>
          </p:nvPr>
        </p:nvSpPr>
        <p:spPr>
          <a:xfrm>
            <a:off x="2311147" y="-109253"/>
            <a:ext cx="7569706" cy="1288238"/>
          </a:xfrm>
        </p:spPr>
        <p:txBody>
          <a:bodyPr anchor="ctr">
            <a:normAutofit/>
          </a:bodyPr>
          <a:lstStyle/>
          <a:p>
            <a:pPr algn="ctr"/>
            <a:r>
              <a:rPr lang="en-US" b="1" dirty="0">
                <a:latin typeface="Avenir Book" panose="02000503020000020003"/>
              </a:rPr>
              <a:t>Table of Contents</a:t>
            </a:r>
          </a:p>
        </p:txBody>
      </p:sp>
      <p:sp>
        <p:nvSpPr>
          <p:cNvPr id="3" name="Content Placeholder 2">
            <a:extLst>
              <a:ext uri="{FF2B5EF4-FFF2-40B4-BE49-F238E27FC236}">
                <a16:creationId xmlns:a16="http://schemas.microsoft.com/office/drawing/2014/main" id="{10E614AA-7ACF-42A9-A958-20C472B36E41}"/>
              </a:ext>
            </a:extLst>
          </p:cNvPr>
          <p:cNvSpPr>
            <a:spLocks noGrp="1"/>
          </p:cNvSpPr>
          <p:nvPr>
            <p:ph idx="1"/>
          </p:nvPr>
        </p:nvSpPr>
        <p:spPr>
          <a:xfrm>
            <a:off x="2165569" y="1178985"/>
            <a:ext cx="7860863" cy="4024884"/>
          </a:xfrm>
        </p:spPr>
        <p:txBody>
          <a:bodyPr anchor="t">
            <a:noAutofit/>
          </a:bodyPr>
          <a:lstStyle/>
          <a:p>
            <a:pPr marL="342900" indent="-342900">
              <a:buFont typeface="+mj-lt"/>
              <a:buAutoNum type="arabicPeriod"/>
            </a:pPr>
            <a:r>
              <a:rPr lang="en-US" sz="1600" dirty="0">
                <a:latin typeface="Avenir Book" panose="02000503020000020003"/>
              </a:rPr>
              <a:t>Welcome to Scouting for Food</a:t>
            </a:r>
          </a:p>
          <a:p>
            <a:pPr marL="342900" indent="-342900">
              <a:buFont typeface="+mj-lt"/>
              <a:buAutoNum type="arabicPeriod"/>
            </a:pPr>
            <a:r>
              <a:rPr lang="en-US" sz="1600" dirty="0">
                <a:latin typeface="Avenir Book" panose="02000503020000020003"/>
              </a:rPr>
              <a:t>Plan for Measurement</a:t>
            </a:r>
          </a:p>
          <a:p>
            <a:pPr marL="342900" indent="-342900">
              <a:buFont typeface="+mj-lt"/>
              <a:buAutoNum type="arabicPeriod"/>
            </a:pPr>
            <a:r>
              <a:rPr lang="en-US" sz="1600" dirty="0">
                <a:latin typeface="Avenir Book" panose="02000503020000020003"/>
              </a:rPr>
              <a:t>Scouting for Food and Recruitment</a:t>
            </a:r>
          </a:p>
          <a:p>
            <a:pPr marL="800100" lvl="1" indent="-342900">
              <a:buFont typeface="+mj-lt"/>
              <a:buAutoNum type="arabicPeriod"/>
            </a:pPr>
            <a:r>
              <a:rPr lang="en-US" sz="1600" dirty="0">
                <a:latin typeface="Avenir Book" panose="02000503020000020003"/>
              </a:rPr>
              <a:t>Update BeAScout.org</a:t>
            </a:r>
          </a:p>
          <a:p>
            <a:pPr marL="800100" lvl="1" indent="-342900">
              <a:buFont typeface="+mj-lt"/>
              <a:buAutoNum type="arabicPeriod"/>
            </a:pPr>
            <a:r>
              <a:rPr lang="en-US" sz="1600" dirty="0">
                <a:latin typeface="Avenir Book" panose="02000503020000020003"/>
              </a:rPr>
              <a:t>Set Up Your Facebook Page</a:t>
            </a:r>
          </a:p>
          <a:p>
            <a:pPr marL="800100" lvl="1" indent="-342900">
              <a:buFont typeface="+mj-lt"/>
              <a:buAutoNum type="arabicPeriod"/>
            </a:pPr>
            <a:r>
              <a:rPr lang="en-US" sz="1600" dirty="0">
                <a:latin typeface="Avenir Book" panose="02000503020000020003"/>
              </a:rPr>
              <a:t>QR Codes</a:t>
            </a:r>
          </a:p>
          <a:p>
            <a:pPr marL="342900" indent="-342900">
              <a:buFont typeface="+mj-lt"/>
              <a:buAutoNum type="arabicPeriod"/>
            </a:pPr>
            <a:r>
              <a:rPr lang="en-US" sz="1600" dirty="0">
                <a:latin typeface="Avenir Book" panose="02000503020000020003"/>
              </a:rPr>
              <a:t>Build Your Campaign in 5 Steps</a:t>
            </a:r>
          </a:p>
          <a:p>
            <a:pPr marL="800100" lvl="1" indent="-342900">
              <a:buFont typeface="+mj-lt"/>
              <a:buAutoNum type="arabicPeriod"/>
            </a:pPr>
            <a:r>
              <a:rPr lang="en-US" sz="1600" dirty="0">
                <a:latin typeface="Avenir Book" panose="02000503020000020003"/>
              </a:rPr>
              <a:t>Identify a corporate community partner/sponsor</a:t>
            </a:r>
          </a:p>
          <a:p>
            <a:pPr marL="800100" lvl="1" indent="-342900">
              <a:buFont typeface="+mj-lt"/>
              <a:buAutoNum type="arabicPeriod"/>
            </a:pPr>
            <a:r>
              <a:rPr lang="en-US" sz="1600" dirty="0">
                <a:latin typeface="Avenir Book" panose="02000503020000020003"/>
              </a:rPr>
              <a:t>Identify a large food distribution partner</a:t>
            </a:r>
          </a:p>
          <a:p>
            <a:pPr marL="800100" lvl="1" indent="-342900">
              <a:buFont typeface="+mj-lt"/>
              <a:buAutoNum type="arabicPeriod"/>
            </a:pPr>
            <a:r>
              <a:rPr lang="en-US" sz="1600" dirty="0">
                <a:latin typeface="Avenir Book" panose="02000503020000020003"/>
              </a:rPr>
              <a:t>Write and distribute a press release/Follow up</a:t>
            </a:r>
          </a:p>
          <a:p>
            <a:pPr marL="800100" lvl="1" indent="-342900">
              <a:buFont typeface="+mj-lt"/>
              <a:buAutoNum type="arabicPeriod"/>
            </a:pPr>
            <a:r>
              <a:rPr lang="en-US" sz="1600" dirty="0">
                <a:latin typeface="Avenir Book" panose="02000503020000020003"/>
              </a:rPr>
              <a:t>Shout it out to your units with email</a:t>
            </a:r>
          </a:p>
          <a:p>
            <a:pPr marL="800100" lvl="1" indent="-342900">
              <a:buFont typeface="+mj-lt"/>
              <a:buAutoNum type="arabicPeriod"/>
            </a:pPr>
            <a:r>
              <a:rPr lang="en-US" sz="1600" dirty="0">
                <a:latin typeface="Avenir Book" panose="02000503020000020003"/>
              </a:rPr>
              <a:t>Create Facebook Event &amp; Social Posts</a:t>
            </a:r>
          </a:p>
          <a:p>
            <a:pPr marL="800100" lvl="1" indent="-342900">
              <a:buFont typeface="+mj-lt"/>
              <a:buAutoNum type="arabicPeriod"/>
            </a:pPr>
            <a:r>
              <a:rPr lang="en-US" sz="1600" dirty="0">
                <a:latin typeface="Avenir Book" panose="02000503020000020003"/>
              </a:rPr>
              <a:t>Measure and Track Success</a:t>
            </a:r>
          </a:p>
          <a:p>
            <a:pPr marL="342900" indent="-342900">
              <a:buFont typeface="+mj-lt"/>
              <a:buAutoNum type="arabicPeriod"/>
            </a:pPr>
            <a:r>
              <a:rPr lang="en-US" sz="1600" dirty="0">
                <a:latin typeface="Avenir Book" panose="02000503020000020003"/>
              </a:rPr>
              <a:t>Build your Campaign Easily – Units</a:t>
            </a:r>
          </a:p>
          <a:p>
            <a:pPr marL="342900" indent="-342900">
              <a:buFont typeface="+mj-lt"/>
              <a:buAutoNum type="arabicPeriod"/>
            </a:pPr>
            <a:r>
              <a:rPr lang="en-US" sz="1600" dirty="0">
                <a:latin typeface="Avenir Book" panose="02000503020000020003"/>
              </a:rPr>
              <a:t>Suggested Timeline &amp; Schedule</a:t>
            </a:r>
          </a:p>
          <a:p>
            <a:pPr marL="342900" indent="-342900">
              <a:buFont typeface="+mj-lt"/>
              <a:buAutoNum type="arabicPeriod"/>
            </a:pPr>
            <a:r>
              <a:rPr lang="en-US" sz="1600" dirty="0">
                <a:latin typeface="Avenir Book" panose="02000503020000020003"/>
              </a:rPr>
              <a:t>Resources</a:t>
            </a:r>
          </a:p>
          <a:p>
            <a:pPr marL="342900" indent="-342900">
              <a:buFont typeface="+mj-lt"/>
              <a:buAutoNum type="arabicPeriod"/>
            </a:pPr>
            <a:r>
              <a:rPr lang="en-US" sz="1600" dirty="0">
                <a:latin typeface="Avenir Book" panose="02000503020000020003"/>
              </a:rPr>
              <a:t>Local Expertise: Marketing NSTs</a:t>
            </a:r>
          </a:p>
        </p:txBody>
      </p:sp>
      <p:pic>
        <p:nvPicPr>
          <p:cNvPr id="5" name="Picture 4" descr="A red circle with a fork and spoon and a blue and white logo&#10;&#10;Description automatically generated">
            <a:extLst>
              <a:ext uri="{FF2B5EF4-FFF2-40B4-BE49-F238E27FC236}">
                <a16:creationId xmlns:a16="http://schemas.microsoft.com/office/drawing/2014/main" id="{86F97303-7F21-29A8-7FDA-EC77E7E5B4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4227" y="4184542"/>
            <a:ext cx="2673458" cy="2673458"/>
          </a:xfrm>
          <a:prstGeom prst="rect">
            <a:avLst/>
          </a:prstGeom>
        </p:spPr>
      </p:pic>
    </p:spTree>
    <p:extLst>
      <p:ext uri="{BB962C8B-B14F-4D97-AF65-F5344CB8AC3E}">
        <p14:creationId xmlns:p14="http://schemas.microsoft.com/office/powerpoint/2010/main" val="2588188739"/>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oy Scouts of America, by the Numbers – Utne">
            <a:extLst>
              <a:ext uri="{FF2B5EF4-FFF2-40B4-BE49-F238E27FC236}">
                <a16:creationId xmlns:a16="http://schemas.microsoft.com/office/drawing/2014/main" id="{AEA259B4-8587-E4F9-D26D-D1E775C0181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394841" y="959877"/>
            <a:ext cx="5402317" cy="389590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3318996-9BFD-07D9-CC56-F82480220FE0}"/>
              </a:ext>
            </a:extLst>
          </p:cNvPr>
          <p:cNvSpPr txBox="1"/>
          <p:nvPr/>
        </p:nvSpPr>
        <p:spPr>
          <a:xfrm>
            <a:off x="3313386" y="4855779"/>
            <a:ext cx="5402318" cy="1477328"/>
          </a:xfrm>
          <a:prstGeom prst="rect">
            <a:avLst/>
          </a:prstGeom>
          <a:noFill/>
        </p:spPr>
        <p:txBody>
          <a:bodyPr wrap="square" rtlCol="0">
            <a:spAutoFit/>
          </a:bodyPr>
          <a:lstStyle/>
          <a:p>
            <a:r>
              <a:rPr lang="en-US" dirty="0"/>
              <a:t>There are over 2.5 million people in Florida who face daily hunger.  With your support, Troop 123’s Scouting for Food campaign can aid in alleviating this immense need for food. </a:t>
            </a:r>
            <a:r>
              <a:rPr lang="en-US" b="0" i="0" dirty="0">
                <a:solidFill>
                  <a:srgbClr val="000000"/>
                </a:solidFill>
                <a:effectLst/>
                <a:latin typeface="Calibri" panose="020F0502020204030204" pitchFamily="34" charset="0"/>
              </a:rPr>
              <a:t>#ScoutingForFood</a:t>
            </a:r>
            <a:r>
              <a:rPr lang="en-US" dirty="0"/>
              <a:t> For more info visit (</a:t>
            </a:r>
            <a:r>
              <a:rPr lang="en-US" dirty="0" err="1"/>
              <a:t>url</a:t>
            </a:r>
            <a:r>
              <a:rPr lang="en-US" dirty="0"/>
              <a:t>) </a:t>
            </a:r>
          </a:p>
        </p:txBody>
      </p:sp>
      <p:sp>
        <p:nvSpPr>
          <p:cNvPr id="3" name="TextBox 2">
            <a:extLst>
              <a:ext uri="{FF2B5EF4-FFF2-40B4-BE49-F238E27FC236}">
                <a16:creationId xmlns:a16="http://schemas.microsoft.com/office/drawing/2014/main" id="{EE0D88F3-32A0-A389-3B46-8D028E0AEADA}"/>
              </a:ext>
            </a:extLst>
          </p:cNvPr>
          <p:cNvSpPr txBox="1"/>
          <p:nvPr/>
        </p:nvSpPr>
        <p:spPr>
          <a:xfrm>
            <a:off x="1381918" y="524893"/>
            <a:ext cx="2012923" cy="369332"/>
          </a:xfrm>
          <a:prstGeom prst="rect">
            <a:avLst/>
          </a:prstGeom>
          <a:noFill/>
        </p:spPr>
        <p:txBody>
          <a:bodyPr wrap="none" rtlCol="0">
            <a:spAutoFit/>
          </a:bodyPr>
          <a:lstStyle/>
          <a:p>
            <a:r>
              <a:rPr lang="en-US" dirty="0"/>
              <a:t>Sample Social Posts</a:t>
            </a:r>
          </a:p>
        </p:txBody>
      </p:sp>
      <p:pic>
        <p:nvPicPr>
          <p:cNvPr id="4" name="Picture 3" descr="A red circle with a fork and spoon and a blue and white logo&#10;&#10;Description automatically generated">
            <a:extLst>
              <a:ext uri="{FF2B5EF4-FFF2-40B4-BE49-F238E27FC236}">
                <a16:creationId xmlns:a16="http://schemas.microsoft.com/office/drawing/2014/main" id="{6954083D-0C7C-E28F-1A07-22304E81A7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08864" y="5377912"/>
            <a:ext cx="1480088" cy="1480088"/>
          </a:xfrm>
          <a:prstGeom prst="rect">
            <a:avLst/>
          </a:prstGeom>
        </p:spPr>
      </p:pic>
    </p:spTree>
    <p:extLst>
      <p:ext uri="{BB962C8B-B14F-4D97-AF65-F5344CB8AC3E}">
        <p14:creationId xmlns:p14="http://schemas.microsoft.com/office/powerpoint/2010/main" val="40531556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prove your Scouting for Food drive with these 10 tips">
            <a:extLst>
              <a:ext uri="{FF2B5EF4-FFF2-40B4-BE49-F238E27FC236}">
                <a16:creationId xmlns:a16="http://schemas.microsoft.com/office/drawing/2014/main" id="{7F143ADC-8250-FD9F-8976-5C81EF1895E0}"/>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558267" y="728663"/>
            <a:ext cx="7075466" cy="38925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E4FD06C-3025-790C-98C8-A9553F4F5FA7}"/>
              </a:ext>
            </a:extLst>
          </p:cNvPr>
          <p:cNvSpPr txBox="1"/>
          <p:nvPr/>
        </p:nvSpPr>
        <p:spPr>
          <a:xfrm>
            <a:off x="2558268" y="4929008"/>
            <a:ext cx="6958850" cy="1200329"/>
          </a:xfrm>
          <a:prstGeom prst="rect">
            <a:avLst/>
          </a:prstGeom>
          <a:noFill/>
        </p:spPr>
        <p:txBody>
          <a:bodyPr wrap="square" rtlCol="0">
            <a:spAutoFit/>
          </a:bodyPr>
          <a:lstStyle/>
          <a:p>
            <a:r>
              <a:rPr lang="en-US" dirty="0"/>
              <a:t>More than 191,000 individuals in Orange County face the struggle of food insecurity. Troop XXX’s Scouting for Food campaign could use your help in reducing these unfortunate statistics. </a:t>
            </a:r>
            <a:r>
              <a:rPr lang="en-US" b="0" i="0" dirty="0">
                <a:solidFill>
                  <a:srgbClr val="000000"/>
                </a:solidFill>
                <a:effectLst/>
                <a:latin typeface="Calibri" panose="020F0502020204030204" pitchFamily="34" charset="0"/>
              </a:rPr>
              <a:t>#</a:t>
            </a:r>
            <a:r>
              <a:rPr lang="en-US" b="0" i="0" dirty="0" err="1">
                <a:solidFill>
                  <a:srgbClr val="000000"/>
                </a:solidFill>
                <a:effectLst/>
                <a:latin typeface="Calibri" panose="020F0502020204030204" pitchFamily="34" charset="0"/>
              </a:rPr>
              <a:t>ScoutingForFood</a:t>
            </a:r>
            <a:r>
              <a:rPr lang="en-US" dirty="0"/>
              <a:t> </a:t>
            </a:r>
          </a:p>
          <a:p>
            <a:r>
              <a:rPr lang="en-US" dirty="0"/>
              <a:t>Find more at (</a:t>
            </a:r>
            <a:r>
              <a:rPr lang="en-US" dirty="0" err="1"/>
              <a:t>url</a:t>
            </a:r>
            <a:r>
              <a:rPr lang="en-US" dirty="0"/>
              <a:t>)</a:t>
            </a:r>
          </a:p>
        </p:txBody>
      </p:sp>
      <p:sp>
        <p:nvSpPr>
          <p:cNvPr id="5" name="TextBox 4">
            <a:extLst>
              <a:ext uri="{FF2B5EF4-FFF2-40B4-BE49-F238E27FC236}">
                <a16:creationId xmlns:a16="http://schemas.microsoft.com/office/drawing/2014/main" id="{4F490C8F-79AD-1DB3-C24B-898DF4B0E410}"/>
              </a:ext>
            </a:extLst>
          </p:cNvPr>
          <p:cNvSpPr txBox="1"/>
          <p:nvPr/>
        </p:nvSpPr>
        <p:spPr>
          <a:xfrm>
            <a:off x="443455" y="633177"/>
            <a:ext cx="2012923" cy="369332"/>
          </a:xfrm>
          <a:prstGeom prst="rect">
            <a:avLst/>
          </a:prstGeom>
          <a:noFill/>
        </p:spPr>
        <p:txBody>
          <a:bodyPr wrap="none" rtlCol="0">
            <a:spAutoFit/>
          </a:bodyPr>
          <a:lstStyle/>
          <a:p>
            <a:r>
              <a:rPr lang="en-US" dirty="0"/>
              <a:t>Sample Social Posts</a:t>
            </a:r>
          </a:p>
        </p:txBody>
      </p:sp>
      <p:pic>
        <p:nvPicPr>
          <p:cNvPr id="3" name="Picture 2" descr="A red circle with a fork and spoon and a blue and white logo&#10;&#10;Description automatically generated">
            <a:extLst>
              <a:ext uri="{FF2B5EF4-FFF2-40B4-BE49-F238E27FC236}">
                <a16:creationId xmlns:a16="http://schemas.microsoft.com/office/drawing/2014/main" id="{0A130809-CECB-2A1C-F51E-6D6F7B44B7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08864" y="5377912"/>
            <a:ext cx="1480088" cy="1480088"/>
          </a:xfrm>
          <a:prstGeom prst="rect">
            <a:avLst/>
          </a:prstGeom>
        </p:spPr>
      </p:pic>
    </p:spTree>
    <p:extLst>
      <p:ext uri="{BB962C8B-B14F-4D97-AF65-F5344CB8AC3E}">
        <p14:creationId xmlns:p14="http://schemas.microsoft.com/office/powerpoint/2010/main" val="34696643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Boy Scouts will admit girls to Cub Scouts, Eagle Scout rank - al.com">
            <a:extLst>
              <a:ext uri="{FF2B5EF4-FFF2-40B4-BE49-F238E27FC236}">
                <a16:creationId xmlns:a16="http://schemas.microsoft.com/office/drawing/2014/main" id="{5BE71A2E-BA28-646E-0F59-40874004E0C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78956" y="609600"/>
            <a:ext cx="6034088" cy="402086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4FDCE7E-AF3D-C763-4097-B40B427150E9}"/>
              </a:ext>
            </a:extLst>
          </p:cNvPr>
          <p:cNvSpPr txBox="1"/>
          <p:nvPr/>
        </p:nvSpPr>
        <p:spPr>
          <a:xfrm>
            <a:off x="3078956" y="5076497"/>
            <a:ext cx="6034088" cy="1200329"/>
          </a:xfrm>
          <a:prstGeom prst="rect">
            <a:avLst/>
          </a:prstGeom>
          <a:noFill/>
        </p:spPr>
        <p:txBody>
          <a:bodyPr wrap="square" rtlCol="0">
            <a:spAutoFit/>
          </a:bodyPr>
          <a:lstStyle/>
          <a:p>
            <a:r>
              <a:rPr lang="en-US" dirty="0"/>
              <a:t>Millions of people are unable to afford nutritious food for themselves or their families. Troop 123 is aiding these individuals with their Scouting for Food Campaign. . </a:t>
            </a:r>
            <a:r>
              <a:rPr lang="en-US" b="0" i="0" dirty="0">
                <a:solidFill>
                  <a:srgbClr val="000000"/>
                </a:solidFill>
                <a:effectLst/>
                <a:latin typeface="Calibri" panose="020F0502020204030204" pitchFamily="34" charset="0"/>
              </a:rPr>
              <a:t>#</a:t>
            </a:r>
            <a:r>
              <a:rPr lang="en-US" b="0" i="0" dirty="0" err="1">
                <a:solidFill>
                  <a:srgbClr val="000000"/>
                </a:solidFill>
                <a:effectLst/>
                <a:latin typeface="Calibri" panose="020F0502020204030204" pitchFamily="34" charset="0"/>
              </a:rPr>
              <a:t>ScoutingForFood</a:t>
            </a:r>
            <a:r>
              <a:rPr lang="en-US" dirty="0"/>
              <a:t> Find out how to help at:</a:t>
            </a:r>
          </a:p>
        </p:txBody>
      </p:sp>
      <p:sp>
        <p:nvSpPr>
          <p:cNvPr id="3" name="TextBox 2">
            <a:extLst>
              <a:ext uri="{FF2B5EF4-FFF2-40B4-BE49-F238E27FC236}">
                <a16:creationId xmlns:a16="http://schemas.microsoft.com/office/drawing/2014/main" id="{5D418A9A-E7DC-0232-7963-FB2970DEA742}"/>
              </a:ext>
            </a:extLst>
          </p:cNvPr>
          <p:cNvSpPr txBox="1"/>
          <p:nvPr/>
        </p:nvSpPr>
        <p:spPr>
          <a:xfrm>
            <a:off x="600076" y="609600"/>
            <a:ext cx="2012923" cy="369332"/>
          </a:xfrm>
          <a:prstGeom prst="rect">
            <a:avLst/>
          </a:prstGeom>
          <a:noFill/>
        </p:spPr>
        <p:txBody>
          <a:bodyPr wrap="none" rtlCol="0">
            <a:spAutoFit/>
          </a:bodyPr>
          <a:lstStyle/>
          <a:p>
            <a:r>
              <a:rPr lang="en-US" dirty="0"/>
              <a:t>Sample Social Posts</a:t>
            </a:r>
          </a:p>
        </p:txBody>
      </p:sp>
      <p:pic>
        <p:nvPicPr>
          <p:cNvPr id="5" name="Picture 4" descr="A red circle with a fork and spoon and a blue and white logo&#10;&#10;Description automatically generated">
            <a:extLst>
              <a:ext uri="{FF2B5EF4-FFF2-40B4-BE49-F238E27FC236}">
                <a16:creationId xmlns:a16="http://schemas.microsoft.com/office/drawing/2014/main" id="{2E94B5FE-F67E-B0AC-47F3-9F982F2201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08864" y="5377912"/>
            <a:ext cx="1480088" cy="1480088"/>
          </a:xfrm>
          <a:prstGeom prst="rect">
            <a:avLst/>
          </a:prstGeom>
        </p:spPr>
      </p:pic>
    </p:spTree>
    <p:extLst>
      <p:ext uri="{BB962C8B-B14F-4D97-AF65-F5344CB8AC3E}">
        <p14:creationId xmlns:p14="http://schemas.microsoft.com/office/powerpoint/2010/main" val="20840844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50 stars, 13 stripes, and two right ways to wear it - On Scouting">
            <a:extLst>
              <a:ext uri="{FF2B5EF4-FFF2-40B4-BE49-F238E27FC236}">
                <a16:creationId xmlns:a16="http://schemas.microsoft.com/office/drawing/2014/main" id="{78C2C182-7657-1E65-DC5A-677C2A30AAE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942830" y="365672"/>
            <a:ext cx="6306340" cy="411173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090D870-5257-50A4-23BB-CF6AF2414144}"/>
              </a:ext>
            </a:extLst>
          </p:cNvPr>
          <p:cNvSpPr txBox="1"/>
          <p:nvPr/>
        </p:nvSpPr>
        <p:spPr>
          <a:xfrm>
            <a:off x="2942830" y="4840013"/>
            <a:ext cx="6306340" cy="1200329"/>
          </a:xfrm>
          <a:prstGeom prst="rect">
            <a:avLst/>
          </a:prstGeom>
          <a:noFill/>
        </p:spPr>
        <p:txBody>
          <a:bodyPr wrap="square" rtlCol="0">
            <a:spAutoFit/>
          </a:bodyPr>
          <a:lstStyle/>
          <a:p>
            <a:r>
              <a:rPr lang="en-US" dirty="0"/>
              <a:t>Many people do not have the privilege of eating a warm meal. Troop 123’s Scouting for Food campaign involves initiatives to help fight hunger. </a:t>
            </a:r>
            <a:r>
              <a:rPr lang="en-US" b="0" i="0" dirty="0">
                <a:solidFill>
                  <a:srgbClr val="000000"/>
                </a:solidFill>
                <a:effectLst/>
                <a:latin typeface="Calibri" panose="020F0502020204030204" pitchFamily="34" charset="0"/>
              </a:rPr>
              <a:t>#</a:t>
            </a:r>
            <a:r>
              <a:rPr lang="en-US" b="0" i="0" dirty="0" err="1">
                <a:solidFill>
                  <a:srgbClr val="000000"/>
                </a:solidFill>
                <a:effectLst/>
                <a:latin typeface="Calibri" panose="020F0502020204030204" pitchFamily="34" charset="0"/>
              </a:rPr>
              <a:t>ScoutingForFood</a:t>
            </a:r>
            <a:r>
              <a:rPr lang="en-US" dirty="0"/>
              <a:t> </a:t>
            </a:r>
          </a:p>
          <a:p>
            <a:r>
              <a:rPr lang="en-US" dirty="0"/>
              <a:t>Check out (Link) for more on how to help</a:t>
            </a:r>
          </a:p>
        </p:txBody>
      </p:sp>
      <p:sp>
        <p:nvSpPr>
          <p:cNvPr id="3" name="TextBox 2">
            <a:extLst>
              <a:ext uri="{FF2B5EF4-FFF2-40B4-BE49-F238E27FC236}">
                <a16:creationId xmlns:a16="http://schemas.microsoft.com/office/drawing/2014/main" id="{6D35845D-E237-49C2-583F-9F55C87A4642}"/>
              </a:ext>
            </a:extLst>
          </p:cNvPr>
          <p:cNvSpPr txBox="1"/>
          <p:nvPr/>
        </p:nvSpPr>
        <p:spPr>
          <a:xfrm>
            <a:off x="414338" y="671513"/>
            <a:ext cx="2012923" cy="369332"/>
          </a:xfrm>
          <a:prstGeom prst="rect">
            <a:avLst/>
          </a:prstGeom>
          <a:noFill/>
        </p:spPr>
        <p:txBody>
          <a:bodyPr wrap="none" rtlCol="0">
            <a:spAutoFit/>
          </a:bodyPr>
          <a:lstStyle/>
          <a:p>
            <a:r>
              <a:rPr lang="en-US" dirty="0"/>
              <a:t>Sample Social Posts</a:t>
            </a:r>
          </a:p>
        </p:txBody>
      </p:sp>
      <p:pic>
        <p:nvPicPr>
          <p:cNvPr id="5" name="Picture 4" descr="A red circle with a fork and spoon and a blue and white logo&#10;&#10;Description automatically generated">
            <a:extLst>
              <a:ext uri="{FF2B5EF4-FFF2-40B4-BE49-F238E27FC236}">
                <a16:creationId xmlns:a16="http://schemas.microsoft.com/office/drawing/2014/main" id="{674F8939-02AB-8663-8B06-080777A5C0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08864" y="5377912"/>
            <a:ext cx="1480088" cy="1480088"/>
          </a:xfrm>
          <a:prstGeom prst="rect">
            <a:avLst/>
          </a:prstGeom>
        </p:spPr>
      </p:pic>
    </p:spTree>
    <p:extLst>
      <p:ext uri="{BB962C8B-B14F-4D97-AF65-F5344CB8AC3E}">
        <p14:creationId xmlns:p14="http://schemas.microsoft.com/office/powerpoint/2010/main" val="19485604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Dan Ownby, BSA's National Chair, talks Scouting's bright future ahead">
            <a:extLst>
              <a:ext uri="{FF2B5EF4-FFF2-40B4-BE49-F238E27FC236}">
                <a16:creationId xmlns:a16="http://schemas.microsoft.com/office/drawing/2014/main" id="{2FFC4219-C33E-7756-2863-155D77FD1C5E}"/>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089150" y="363264"/>
            <a:ext cx="8013700" cy="450327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2B92A3C-18ED-F58E-F07C-1D67ECD2AD6F}"/>
              </a:ext>
            </a:extLst>
          </p:cNvPr>
          <p:cNvSpPr txBox="1"/>
          <p:nvPr/>
        </p:nvSpPr>
        <p:spPr>
          <a:xfrm>
            <a:off x="2089150" y="5294407"/>
            <a:ext cx="8013700" cy="1200329"/>
          </a:xfrm>
          <a:prstGeom prst="rect">
            <a:avLst/>
          </a:prstGeom>
          <a:noFill/>
        </p:spPr>
        <p:txBody>
          <a:bodyPr wrap="square" rtlCol="0">
            <a:spAutoFit/>
          </a:bodyPr>
          <a:lstStyle/>
          <a:p>
            <a:r>
              <a:rPr lang="en-US" dirty="0"/>
              <a:t>Around 95 million meals are needed in order to fill the hunger gap in our community. With your help, Troop 123’s Scouting for Food campaign will aid these community members in getting nutritious meals. </a:t>
            </a:r>
            <a:r>
              <a:rPr lang="en-US" b="0" i="0" dirty="0">
                <a:solidFill>
                  <a:srgbClr val="000000"/>
                </a:solidFill>
                <a:effectLst/>
                <a:latin typeface="Calibri" panose="020F0502020204030204" pitchFamily="34" charset="0"/>
              </a:rPr>
              <a:t>#ScoutingForFood</a:t>
            </a:r>
            <a:r>
              <a:rPr lang="en-US" dirty="0"/>
              <a:t> </a:t>
            </a:r>
            <a:br>
              <a:rPr lang="en-US" dirty="0"/>
            </a:br>
            <a:r>
              <a:rPr lang="en-US" dirty="0"/>
              <a:t>Find out more details on how to get involved at (</a:t>
            </a:r>
            <a:r>
              <a:rPr lang="en-US" dirty="0" err="1"/>
              <a:t>url</a:t>
            </a:r>
            <a:r>
              <a:rPr lang="en-US" dirty="0"/>
              <a:t>) </a:t>
            </a:r>
          </a:p>
        </p:txBody>
      </p:sp>
      <p:sp>
        <p:nvSpPr>
          <p:cNvPr id="3" name="TextBox 2">
            <a:extLst>
              <a:ext uri="{FF2B5EF4-FFF2-40B4-BE49-F238E27FC236}">
                <a16:creationId xmlns:a16="http://schemas.microsoft.com/office/drawing/2014/main" id="{AEB8C95C-8C8B-6785-94D5-E5DAAEEBBEFF}"/>
              </a:ext>
            </a:extLst>
          </p:cNvPr>
          <p:cNvSpPr txBox="1"/>
          <p:nvPr/>
        </p:nvSpPr>
        <p:spPr>
          <a:xfrm>
            <a:off x="414338" y="1000125"/>
            <a:ext cx="1269130" cy="646331"/>
          </a:xfrm>
          <a:prstGeom prst="rect">
            <a:avLst/>
          </a:prstGeom>
          <a:noFill/>
        </p:spPr>
        <p:txBody>
          <a:bodyPr wrap="none" rtlCol="0">
            <a:spAutoFit/>
          </a:bodyPr>
          <a:lstStyle/>
          <a:p>
            <a:r>
              <a:rPr lang="en-US" dirty="0"/>
              <a:t>Sample </a:t>
            </a:r>
            <a:br>
              <a:rPr lang="en-US" dirty="0"/>
            </a:br>
            <a:r>
              <a:rPr lang="en-US" dirty="0"/>
              <a:t>Social Posts</a:t>
            </a:r>
          </a:p>
        </p:txBody>
      </p:sp>
      <p:pic>
        <p:nvPicPr>
          <p:cNvPr id="5" name="Picture 4" descr="A red circle with a fork and spoon and a blue and white logo&#10;&#10;Description automatically generated">
            <a:extLst>
              <a:ext uri="{FF2B5EF4-FFF2-40B4-BE49-F238E27FC236}">
                <a16:creationId xmlns:a16="http://schemas.microsoft.com/office/drawing/2014/main" id="{E54D3530-6537-FDB7-53E9-ED36DA3DB9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08864" y="5377912"/>
            <a:ext cx="1480088" cy="1480088"/>
          </a:xfrm>
          <a:prstGeom prst="rect">
            <a:avLst/>
          </a:prstGeom>
        </p:spPr>
      </p:pic>
    </p:spTree>
    <p:extLst>
      <p:ext uri="{BB962C8B-B14F-4D97-AF65-F5344CB8AC3E}">
        <p14:creationId xmlns:p14="http://schemas.microsoft.com/office/powerpoint/2010/main" val="16050789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8614C-2C95-4AEB-BBDE-9C66EA7C2F1C}"/>
              </a:ext>
            </a:extLst>
          </p:cNvPr>
          <p:cNvSpPr>
            <a:spLocks noGrp="1"/>
          </p:cNvSpPr>
          <p:nvPr>
            <p:ph type="title"/>
          </p:nvPr>
        </p:nvSpPr>
        <p:spPr>
          <a:xfrm>
            <a:off x="838200" y="123384"/>
            <a:ext cx="10515600" cy="1325563"/>
          </a:xfrm>
        </p:spPr>
        <p:txBody>
          <a:bodyPr>
            <a:normAutofit/>
          </a:bodyPr>
          <a:lstStyle/>
          <a:p>
            <a:r>
              <a:rPr lang="en-US" sz="5400" b="1" dirty="0">
                <a:latin typeface="Avenir Book" panose="02000503020000020003"/>
              </a:rPr>
              <a:t>Measure &amp; Track Success</a:t>
            </a:r>
          </a:p>
        </p:txBody>
      </p:sp>
      <p:sp>
        <p:nvSpPr>
          <p:cNvPr id="3" name="Content Placeholder 2">
            <a:extLst>
              <a:ext uri="{FF2B5EF4-FFF2-40B4-BE49-F238E27FC236}">
                <a16:creationId xmlns:a16="http://schemas.microsoft.com/office/drawing/2014/main" id="{CAF197CC-75E4-4F3C-9679-832F114D5D75}"/>
              </a:ext>
            </a:extLst>
          </p:cNvPr>
          <p:cNvSpPr>
            <a:spLocks noGrp="1"/>
          </p:cNvSpPr>
          <p:nvPr>
            <p:ph idx="1"/>
          </p:nvPr>
        </p:nvSpPr>
        <p:spPr/>
        <p:txBody>
          <a:bodyPr anchor="ctr">
            <a:noAutofit/>
          </a:bodyPr>
          <a:lstStyle/>
          <a:p>
            <a:pPr marL="0" indent="0">
              <a:lnSpc>
                <a:spcPct val="100000"/>
              </a:lnSpc>
              <a:buNone/>
            </a:pPr>
            <a:r>
              <a:rPr lang="en-US" sz="1400" dirty="0">
                <a:latin typeface="Avenir Book" panose="02000503020000020003"/>
              </a:rPr>
              <a:t>Measurement is an important part of every campaign.  It helps you learn what parts of your campaign worked, which need to be improved and </a:t>
            </a:r>
            <a:r>
              <a:rPr lang="en-US" sz="1400" b="0" i="0" u="none" strike="noStrike" dirty="0">
                <a:effectLst/>
                <a:latin typeface="Avenir Book" panose="02000503020000020003"/>
              </a:rPr>
              <a:t>when you’ve reached your campaign goals</a:t>
            </a:r>
            <a:r>
              <a:rPr lang="en-US" sz="1400" dirty="0">
                <a:latin typeface="Avenir Book" panose="02000503020000020003"/>
              </a:rPr>
              <a:t>!</a:t>
            </a:r>
            <a:r>
              <a:rPr lang="en-US" sz="1400" b="0" i="0" u="none" strike="noStrike" dirty="0">
                <a:effectLst/>
                <a:latin typeface="Avenir Book" panose="02000503020000020003"/>
              </a:rPr>
              <a:t> </a:t>
            </a:r>
          </a:p>
          <a:p>
            <a:pPr marL="0" indent="0">
              <a:lnSpc>
                <a:spcPct val="100000"/>
              </a:lnSpc>
              <a:buNone/>
            </a:pPr>
            <a:r>
              <a:rPr lang="en-US" sz="1400" dirty="0">
                <a:latin typeface="Avenir Book" panose="02000503020000020003"/>
              </a:rPr>
              <a:t>If this is your first-year measuring results for the activities promoting this program, use the results for this year as a baseline for future years. For this year, set goals to measure against and track. </a:t>
            </a:r>
          </a:p>
          <a:p>
            <a:pPr marL="0" indent="0">
              <a:lnSpc>
                <a:spcPct val="100000"/>
              </a:lnSpc>
              <a:spcBef>
                <a:spcPts val="0"/>
              </a:spcBef>
              <a:buNone/>
            </a:pPr>
            <a:r>
              <a:rPr lang="en-US" sz="1400" b="1" dirty="0">
                <a:latin typeface="Avenir Book" panose="02000503020000020003"/>
              </a:rPr>
              <a:t>Examples of potential goals are as follows:</a:t>
            </a:r>
          </a:p>
          <a:p>
            <a:pPr marL="342900" indent="-342900">
              <a:lnSpc>
                <a:spcPct val="100000"/>
              </a:lnSpc>
              <a:spcBef>
                <a:spcPts val="0"/>
              </a:spcBef>
              <a:buAutoNum type="arabicPeriod"/>
            </a:pPr>
            <a:r>
              <a:rPr lang="en-US" sz="1400" dirty="0">
                <a:latin typeface="Avenir Book" panose="02000503020000020003"/>
              </a:rPr>
              <a:t>Drive 100 units to sign up for Scouting for Food in your community</a:t>
            </a:r>
          </a:p>
          <a:p>
            <a:pPr marL="342900" indent="-342900">
              <a:lnSpc>
                <a:spcPct val="100000"/>
              </a:lnSpc>
              <a:spcBef>
                <a:spcPts val="0"/>
              </a:spcBef>
              <a:buAutoNum type="arabicPeriod"/>
            </a:pPr>
            <a:r>
              <a:rPr lang="en-US" sz="1400" dirty="0">
                <a:latin typeface="Avenir Book" panose="02000503020000020003"/>
              </a:rPr>
              <a:t>Identify 3 bloggers to partner with that have a collective following base of 10k people; then monitor their blogs and engagement</a:t>
            </a:r>
          </a:p>
          <a:p>
            <a:pPr marL="342900" indent="-342900">
              <a:lnSpc>
                <a:spcPct val="100000"/>
              </a:lnSpc>
              <a:spcBef>
                <a:spcPts val="0"/>
              </a:spcBef>
              <a:buAutoNum type="arabicPeriod"/>
            </a:pPr>
            <a:r>
              <a:rPr lang="en-US" sz="1400" dirty="0">
                <a:latin typeface="Avenir Book" panose="02000503020000020003"/>
              </a:rPr>
              <a:t>Identify and receive coverage of the program from one major television station; </a:t>
            </a:r>
          </a:p>
          <a:p>
            <a:pPr marL="342900" indent="-342900">
              <a:lnSpc>
                <a:spcPct val="100000"/>
              </a:lnSpc>
              <a:spcBef>
                <a:spcPts val="0"/>
              </a:spcBef>
              <a:buAutoNum type="arabicPeriod"/>
            </a:pPr>
            <a:r>
              <a:rPr lang="en-US" sz="1400" dirty="0">
                <a:latin typeface="Avenir Book" panose="02000503020000020003"/>
              </a:rPr>
              <a:t>Distribute press release to 20 online outlets, television and radio stations in the market and monitor coverage</a:t>
            </a:r>
          </a:p>
          <a:p>
            <a:pPr marL="342900" indent="-342900">
              <a:lnSpc>
                <a:spcPct val="100000"/>
              </a:lnSpc>
              <a:spcBef>
                <a:spcPts val="0"/>
              </a:spcBef>
              <a:buAutoNum type="arabicPeriod"/>
            </a:pPr>
            <a:r>
              <a:rPr lang="en-US" sz="1400" b="1" i="0" u="none" strike="noStrike" dirty="0">
                <a:effectLst/>
                <a:latin typeface="Avenir Book" panose="02000503020000020003"/>
              </a:rPr>
              <a:t>Set a goal of how much food collectively will be donated – look at last year’s numbers and increase it by a percentage and gauge your results</a:t>
            </a:r>
          </a:p>
          <a:p>
            <a:pPr marL="0" indent="0">
              <a:lnSpc>
                <a:spcPct val="100000"/>
              </a:lnSpc>
              <a:buNone/>
            </a:pPr>
            <a:r>
              <a:rPr lang="en-US" sz="1400" b="1" i="1" u="none" strike="noStrike" dirty="0">
                <a:effectLst/>
                <a:latin typeface="Avenir Book" panose="02000503020000020003"/>
              </a:rPr>
              <a:t>How much media coverage was received from the press release?</a:t>
            </a:r>
            <a:r>
              <a:rPr lang="en-US" sz="1400" b="0" i="0" u="none" strike="noStrike" dirty="0">
                <a:effectLst/>
                <a:latin typeface="Avenir Book" panose="02000503020000020003"/>
              </a:rPr>
              <a:t> If you don’t have a Public Relations firm or formal way of tracking coverage, utilize the following free tools:</a:t>
            </a:r>
          </a:p>
          <a:p>
            <a:pPr lvl="1">
              <a:lnSpc>
                <a:spcPct val="100000"/>
              </a:lnSpc>
              <a:buFontTx/>
              <a:buChar char="-"/>
            </a:pPr>
            <a:r>
              <a:rPr lang="en-US" sz="1400" dirty="0">
                <a:latin typeface="Avenir Book" panose="02000503020000020003"/>
              </a:rPr>
              <a:t>You can set up your google alerts to capture any media mentions by clicking </a:t>
            </a:r>
            <a:r>
              <a:rPr lang="en-US" sz="1400" dirty="0">
                <a:latin typeface="Avenir Book" panose="02000503020000020003"/>
                <a:hlinkClick r:id="rId2"/>
              </a:rPr>
              <a:t>here</a:t>
            </a:r>
            <a:endParaRPr lang="en-US" sz="1400" b="0" i="0" u="none" strike="noStrike" dirty="0">
              <a:effectLst/>
              <a:latin typeface="Avenir Book" panose="02000503020000020003"/>
            </a:endParaRPr>
          </a:p>
          <a:p>
            <a:pPr lvl="1">
              <a:lnSpc>
                <a:spcPct val="100000"/>
              </a:lnSpc>
              <a:spcBef>
                <a:spcPts val="0"/>
              </a:spcBef>
              <a:buFontTx/>
              <a:buChar char="-"/>
            </a:pPr>
            <a:r>
              <a:rPr lang="en-US" sz="1400" b="0" i="0" u="none" strike="noStrike" dirty="0">
                <a:effectLst/>
                <a:latin typeface="Avenir Book" panose="02000503020000020003"/>
              </a:rPr>
              <a:t>Use https://</a:t>
            </a:r>
            <a:r>
              <a:rPr lang="en-US" sz="1400" b="0" i="0" u="none" strike="noStrike" dirty="0" err="1">
                <a:effectLst/>
                <a:latin typeface="Avenir Book" panose="02000503020000020003"/>
              </a:rPr>
              <a:t>www.</a:t>
            </a:r>
            <a:r>
              <a:rPr lang="en-US" sz="1400" dirty="0" err="1">
                <a:latin typeface="Avenir Book" panose="02000503020000020003"/>
              </a:rPr>
              <a:t>mention.com</a:t>
            </a:r>
            <a:r>
              <a:rPr lang="en-US" sz="1400" dirty="0">
                <a:latin typeface="Avenir Book" panose="02000503020000020003"/>
              </a:rPr>
              <a:t> to gauge any coverage from social media – the free version allows for the following:</a:t>
            </a:r>
          </a:p>
          <a:p>
            <a:pPr lvl="2">
              <a:lnSpc>
                <a:spcPct val="100000"/>
              </a:lnSpc>
              <a:spcBef>
                <a:spcPts val="0"/>
              </a:spcBef>
              <a:buFontTx/>
              <a:buChar char="-"/>
            </a:pPr>
            <a:r>
              <a:rPr lang="en-US" sz="1400" dirty="0">
                <a:latin typeface="Avenir Book" panose="02000503020000020003"/>
              </a:rPr>
              <a:t>One brand</a:t>
            </a:r>
          </a:p>
          <a:p>
            <a:pPr lvl="2">
              <a:lnSpc>
                <a:spcPct val="100000"/>
              </a:lnSpc>
              <a:spcBef>
                <a:spcPts val="0"/>
              </a:spcBef>
              <a:buFontTx/>
              <a:buChar char="-"/>
            </a:pPr>
            <a:r>
              <a:rPr lang="en-US" sz="1400" dirty="0">
                <a:latin typeface="Avenir Book" panose="02000503020000020003"/>
              </a:rPr>
              <a:t>3 social accounts</a:t>
            </a:r>
          </a:p>
          <a:p>
            <a:pPr lvl="2">
              <a:lnSpc>
                <a:spcPct val="100000"/>
              </a:lnSpc>
              <a:spcBef>
                <a:spcPts val="0"/>
              </a:spcBef>
              <a:buFontTx/>
              <a:buChar char="-"/>
            </a:pPr>
            <a:r>
              <a:rPr lang="en-US" sz="1400" dirty="0">
                <a:latin typeface="Avenir Book" panose="02000503020000020003"/>
              </a:rPr>
              <a:t>1 user</a:t>
            </a:r>
          </a:p>
          <a:p>
            <a:pPr lvl="2">
              <a:lnSpc>
                <a:spcPct val="100000"/>
              </a:lnSpc>
              <a:spcBef>
                <a:spcPts val="0"/>
              </a:spcBef>
              <a:buFontTx/>
              <a:buChar char="-"/>
            </a:pPr>
            <a:r>
              <a:rPr lang="en-US" sz="1400" dirty="0">
                <a:latin typeface="Avenir Book" panose="02000503020000020003"/>
              </a:rPr>
              <a:t>1000 mentions</a:t>
            </a:r>
          </a:p>
          <a:p>
            <a:pPr lvl="1">
              <a:lnSpc>
                <a:spcPct val="100000"/>
              </a:lnSpc>
              <a:spcBef>
                <a:spcPts val="0"/>
              </a:spcBef>
              <a:buFontTx/>
              <a:buChar char="-"/>
            </a:pPr>
            <a:r>
              <a:rPr lang="en-US" sz="1400" b="0" i="0" u="none" strike="noStrike" dirty="0">
                <a:effectLst/>
                <a:latin typeface="Avenir Book" panose="02000503020000020003"/>
              </a:rPr>
              <a:t>If you had any television or radio partners, request that they provide the </a:t>
            </a:r>
            <a:r>
              <a:rPr lang="en-US" sz="1400" dirty="0">
                <a:latin typeface="Avenir Book" panose="02000503020000020003"/>
              </a:rPr>
              <a:t>value and recordings of coverage</a:t>
            </a:r>
          </a:p>
          <a:p>
            <a:pPr marL="0" indent="0">
              <a:lnSpc>
                <a:spcPct val="100000"/>
              </a:lnSpc>
              <a:buNone/>
            </a:pPr>
            <a:r>
              <a:rPr lang="en-US" sz="1400" b="1" dirty="0">
                <a:latin typeface="Avenir Book" panose="02000503020000020003"/>
              </a:rPr>
              <a:t>Distribute a press release AFTER the program as well to share the results!</a:t>
            </a:r>
            <a:endParaRPr lang="en-US" sz="1400" dirty="0">
              <a:latin typeface="Avenir Book" panose="02000503020000020003"/>
            </a:endParaRPr>
          </a:p>
        </p:txBody>
      </p:sp>
      <p:sp>
        <p:nvSpPr>
          <p:cNvPr id="4" name="Rectangle 3">
            <a:extLst>
              <a:ext uri="{FF2B5EF4-FFF2-40B4-BE49-F238E27FC236}">
                <a16:creationId xmlns:a16="http://schemas.microsoft.com/office/drawing/2014/main" id="{C3F884EF-C065-0EE2-B84B-27C5A0B22B6E}"/>
              </a:ext>
            </a:extLst>
          </p:cNvPr>
          <p:cNvSpPr/>
          <p:nvPr/>
        </p:nvSpPr>
        <p:spPr>
          <a:xfrm>
            <a:off x="838201" y="1230709"/>
            <a:ext cx="10651958" cy="103687"/>
          </a:xfrm>
          <a:prstGeom prst="rect">
            <a:avLst/>
          </a:prstGeom>
          <a:solidFill>
            <a:srgbClr val="1B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red circle with a fork and spoon and a blue and white logo&#10;&#10;Description automatically generated">
            <a:extLst>
              <a:ext uri="{FF2B5EF4-FFF2-40B4-BE49-F238E27FC236}">
                <a16:creationId xmlns:a16="http://schemas.microsoft.com/office/drawing/2014/main" id="{7EC58CC7-A2A1-7A71-6BA0-35A2FDABC9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08864" y="5377912"/>
            <a:ext cx="1480088" cy="1480088"/>
          </a:xfrm>
          <a:prstGeom prst="rect">
            <a:avLst/>
          </a:prstGeom>
        </p:spPr>
      </p:pic>
    </p:spTree>
    <p:extLst>
      <p:ext uri="{BB962C8B-B14F-4D97-AF65-F5344CB8AC3E}">
        <p14:creationId xmlns:p14="http://schemas.microsoft.com/office/powerpoint/2010/main" val="881388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8614C-2C95-4AEB-BBDE-9C66EA7C2F1C}"/>
              </a:ext>
            </a:extLst>
          </p:cNvPr>
          <p:cNvSpPr>
            <a:spLocks noGrp="1"/>
          </p:cNvSpPr>
          <p:nvPr>
            <p:ph type="title" idx="4294967295"/>
          </p:nvPr>
        </p:nvSpPr>
        <p:spPr>
          <a:xfrm>
            <a:off x="0" y="1412875"/>
            <a:ext cx="2870200" cy="2155825"/>
          </a:xfrm>
        </p:spPr>
        <p:txBody>
          <a:bodyPr vert="horz" lIns="91440" tIns="45720" rIns="91440" bIns="45720" rtlCol="0" anchor="t">
            <a:normAutofit/>
          </a:bodyPr>
          <a:lstStyle/>
          <a:p>
            <a:r>
              <a:rPr lang="en-US" sz="3600" b="1" kern="1200">
                <a:solidFill>
                  <a:srgbClr val="FFFFFF"/>
                </a:solidFill>
                <a:latin typeface="+mj-lt"/>
                <a:ea typeface="+mj-ea"/>
                <a:cs typeface="+mj-cs"/>
              </a:rPr>
              <a:t>Start Your Campaign </a:t>
            </a:r>
          </a:p>
        </p:txBody>
      </p:sp>
      <p:sp>
        <p:nvSpPr>
          <p:cNvPr id="3" name="Content Placeholder 2">
            <a:extLst>
              <a:ext uri="{FF2B5EF4-FFF2-40B4-BE49-F238E27FC236}">
                <a16:creationId xmlns:a16="http://schemas.microsoft.com/office/drawing/2014/main" id="{CAF197CC-75E4-4F3C-9679-832F114D5D75}"/>
              </a:ext>
            </a:extLst>
          </p:cNvPr>
          <p:cNvSpPr>
            <a:spLocks noGrp="1"/>
          </p:cNvSpPr>
          <p:nvPr>
            <p:ph idx="4294967295"/>
          </p:nvPr>
        </p:nvSpPr>
        <p:spPr>
          <a:xfrm>
            <a:off x="4884821" y="772255"/>
            <a:ext cx="6565650" cy="5592889"/>
          </a:xfrm>
        </p:spPr>
        <p:txBody>
          <a:bodyPr vert="horz" lIns="91440" tIns="45720" rIns="91440" bIns="45720" rtlCol="0">
            <a:noAutofit/>
          </a:bodyPr>
          <a:lstStyle/>
          <a:p>
            <a:pPr marL="0" indent="0">
              <a:buNone/>
            </a:pPr>
            <a:r>
              <a:rPr lang="en-US" sz="1800" b="1" dirty="0">
                <a:latin typeface="Avenir Book" panose="02000503020000020003"/>
              </a:rPr>
              <a:t>Suggested Timeline</a:t>
            </a:r>
            <a:endParaRPr lang="en-US" sz="1800" dirty="0">
              <a:latin typeface="Avenir Book" panose="02000503020000020003"/>
            </a:endParaRPr>
          </a:p>
          <a:p>
            <a:pPr marL="0" indent="0">
              <a:buNone/>
            </a:pPr>
            <a:r>
              <a:rPr lang="en-US" sz="1800" b="1" dirty="0">
                <a:latin typeface="Avenir Book" panose="02000503020000020003"/>
              </a:rPr>
              <a:t>90 Days</a:t>
            </a:r>
          </a:p>
          <a:p>
            <a:pPr marL="457200" lvl="1"/>
            <a:r>
              <a:rPr lang="en-US" sz="1800" dirty="0">
                <a:latin typeface="Avenir Book" panose="02000503020000020003"/>
              </a:rPr>
              <a:t>Develop partnership opportunities</a:t>
            </a:r>
          </a:p>
          <a:p>
            <a:pPr marL="457200" lvl="1"/>
            <a:r>
              <a:rPr lang="en-US" sz="1800" dirty="0">
                <a:latin typeface="Avenir Book" panose="02000503020000020003"/>
              </a:rPr>
              <a:t>Identify and secure, grocery store, corporate and/ or food bank partners</a:t>
            </a:r>
          </a:p>
          <a:p>
            <a:pPr marL="0" indent="0">
              <a:buNone/>
            </a:pPr>
            <a:r>
              <a:rPr lang="en-US" sz="1800" b="1" dirty="0">
                <a:latin typeface="Avenir Book" panose="02000503020000020003"/>
              </a:rPr>
              <a:t>60  Days</a:t>
            </a:r>
          </a:p>
          <a:p>
            <a:pPr marL="457200" lvl="1"/>
            <a:r>
              <a:rPr lang="en-US" sz="1800" dirty="0">
                <a:latin typeface="Avenir Book" panose="02000503020000020003"/>
              </a:rPr>
              <a:t>Order bags, door hangers, etc., with all partner logos included</a:t>
            </a:r>
          </a:p>
          <a:p>
            <a:pPr marL="0" indent="0">
              <a:buNone/>
            </a:pPr>
            <a:r>
              <a:rPr lang="en-US" sz="1800" b="1" dirty="0">
                <a:latin typeface="Avenir Book" panose="02000503020000020003"/>
              </a:rPr>
              <a:t>30 Days:</a:t>
            </a:r>
          </a:p>
          <a:p>
            <a:pPr lvl="1"/>
            <a:r>
              <a:rPr lang="en-US" sz="1800" dirty="0">
                <a:latin typeface="Avenir Book" panose="02000503020000020003"/>
              </a:rPr>
              <a:t>Distributed Press releases 30 days out</a:t>
            </a:r>
          </a:p>
          <a:p>
            <a:pPr lvl="1"/>
            <a:r>
              <a:rPr lang="en-US" sz="1800" dirty="0">
                <a:latin typeface="Avenir Book" panose="02000503020000020003"/>
              </a:rPr>
              <a:t>Begin follow up calls to media and influencers/bloggers 2-3 days after distribution (Note: Follow up 1-2 weeks out for TV stations)</a:t>
            </a:r>
          </a:p>
          <a:p>
            <a:pPr lvl="1"/>
            <a:r>
              <a:rPr lang="en-US" sz="1800" dirty="0">
                <a:latin typeface="Avenir Book" panose="02000503020000020003"/>
              </a:rPr>
              <a:t>Create Facebook Event</a:t>
            </a:r>
          </a:p>
          <a:p>
            <a:pPr lvl="1"/>
            <a:r>
              <a:rPr lang="en-US" sz="1800" dirty="0">
                <a:latin typeface="Avenir Book" panose="02000503020000020003"/>
              </a:rPr>
              <a:t>Post on all council social outlets and update web page 30 days out, then at least weekly up to the event.</a:t>
            </a:r>
          </a:p>
          <a:p>
            <a:pPr lvl="1"/>
            <a:r>
              <a:rPr lang="en-US" sz="1800" dirty="0">
                <a:latin typeface="Avenir Book" panose="02000503020000020003"/>
              </a:rPr>
              <a:t>Communicate to all units with press release, emails and any opportunities for collection opportunities</a:t>
            </a:r>
          </a:p>
        </p:txBody>
      </p:sp>
      <p:pic>
        <p:nvPicPr>
          <p:cNvPr id="4" name="Picture 3" descr="A red circle with a fork and spoon and a blue and white logo&#10;&#10;Description automatically generated">
            <a:extLst>
              <a:ext uri="{FF2B5EF4-FFF2-40B4-BE49-F238E27FC236}">
                <a16:creationId xmlns:a16="http://schemas.microsoft.com/office/drawing/2014/main" id="{D295EAB5-5CBE-A703-8A34-4EAE98C4D2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1225" y="-573833"/>
            <a:ext cx="8005666" cy="8005666"/>
          </a:xfrm>
          <a:prstGeom prst="rect">
            <a:avLst/>
          </a:prstGeom>
        </p:spPr>
      </p:pic>
    </p:spTree>
    <p:extLst>
      <p:ext uri="{BB962C8B-B14F-4D97-AF65-F5344CB8AC3E}">
        <p14:creationId xmlns:p14="http://schemas.microsoft.com/office/powerpoint/2010/main" val="22742667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E8614C-2C95-4AEB-BBDE-9C66EA7C2F1C}"/>
              </a:ext>
            </a:extLst>
          </p:cNvPr>
          <p:cNvSpPr>
            <a:spLocks noGrp="1"/>
          </p:cNvSpPr>
          <p:nvPr>
            <p:ph type="title"/>
          </p:nvPr>
        </p:nvSpPr>
        <p:spPr>
          <a:xfrm>
            <a:off x="841248" y="548640"/>
            <a:ext cx="3600860" cy="3346466"/>
          </a:xfrm>
        </p:spPr>
        <p:txBody>
          <a:bodyPr>
            <a:normAutofit/>
          </a:bodyPr>
          <a:lstStyle/>
          <a:p>
            <a:br>
              <a:rPr lang="en-US" b="1" dirty="0">
                <a:latin typeface="Avenir Book" panose="02000503020000020003"/>
              </a:rPr>
            </a:br>
            <a:r>
              <a:rPr lang="en-US" b="1" dirty="0">
                <a:latin typeface="Avenir Book" panose="02000503020000020003"/>
              </a:rPr>
              <a:t>RESOURCES</a:t>
            </a:r>
          </a:p>
        </p:txBody>
      </p:sp>
      <p:sp>
        <p:nvSpPr>
          <p:cNvPr id="19"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AF197CC-75E4-4F3C-9679-832F114D5D75}"/>
              </a:ext>
            </a:extLst>
          </p:cNvPr>
          <p:cNvSpPr>
            <a:spLocks noGrp="1"/>
          </p:cNvSpPr>
          <p:nvPr>
            <p:ph idx="1"/>
          </p:nvPr>
        </p:nvSpPr>
        <p:spPr>
          <a:xfrm>
            <a:off x="5148761" y="884394"/>
            <a:ext cx="6224335" cy="5639498"/>
          </a:xfrm>
        </p:spPr>
        <p:txBody>
          <a:bodyPr anchor="ctr">
            <a:normAutofit/>
          </a:bodyPr>
          <a:lstStyle/>
          <a:p>
            <a:pPr marL="0" indent="0">
              <a:lnSpc>
                <a:spcPct val="150000"/>
              </a:lnSpc>
              <a:buNone/>
            </a:pPr>
            <a:r>
              <a:rPr lang="en-US" sz="2400" b="0" i="0" dirty="0">
                <a:solidFill>
                  <a:srgbClr val="414141"/>
                </a:solidFill>
                <a:effectLst/>
                <a:latin typeface="Avenir Book" panose="02000503020000020003"/>
              </a:rPr>
              <a:t>The BSA Brand Center has multiple </a:t>
            </a:r>
            <a:r>
              <a:rPr lang="en-US" sz="2400" b="0" i="0" dirty="0">
                <a:effectLst/>
                <a:latin typeface="Avenir Book" panose="02000503020000020003"/>
                <a:hlinkClick r:id="rId3"/>
              </a:rPr>
              <a:t>Scouting for Food logos and photos</a:t>
            </a:r>
            <a:r>
              <a:rPr lang="en-US" sz="2400" b="0" i="0" dirty="0">
                <a:solidFill>
                  <a:srgbClr val="414141"/>
                </a:solidFill>
                <a:effectLst/>
                <a:latin typeface="Avenir Book" panose="02000503020000020003"/>
                <a:hlinkClick r:id="rId3"/>
              </a:rPr>
              <a:t> </a:t>
            </a:r>
            <a:r>
              <a:rPr lang="en-US" sz="2400" b="0" i="0" dirty="0">
                <a:solidFill>
                  <a:srgbClr val="414141"/>
                </a:solidFill>
                <a:effectLst/>
                <a:latin typeface="Avenir Book" panose="02000503020000020003"/>
              </a:rPr>
              <a:t>available to use for promoting Scouting for Food whenever local councils or units might be conducting their food drive. Be sure to log in to Brand Center to access these materials.</a:t>
            </a:r>
            <a:endParaRPr lang="en-US" sz="3600" dirty="0">
              <a:latin typeface="Avenir Book" panose="02000503020000020003"/>
              <a:cs typeface="Courier New" panose="02070309020205020404" pitchFamily="49" charset="0"/>
            </a:endParaRPr>
          </a:p>
        </p:txBody>
      </p:sp>
      <p:sp>
        <p:nvSpPr>
          <p:cNvPr id="6" name="Rectangle 5">
            <a:extLst>
              <a:ext uri="{FF2B5EF4-FFF2-40B4-BE49-F238E27FC236}">
                <a16:creationId xmlns:a16="http://schemas.microsoft.com/office/drawing/2014/main" id="{57D2035A-E722-A36B-25AD-BA3F56B9248F}"/>
              </a:ext>
            </a:extLst>
          </p:cNvPr>
          <p:cNvSpPr/>
          <p:nvPr/>
        </p:nvSpPr>
        <p:spPr>
          <a:xfrm rot="5400000">
            <a:off x="1326609" y="3332154"/>
            <a:ext cx="6858002" cy="193697"/>
          </a:xfrm>
          <a:prstGeom prst="rect">
            <a:avLst/>
          </a:prstGeom>
          <a:solidFill>
            <a:srgbClr val="1B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Qr code&#10;&#10;Description automatically generated">
            <a:extLst>
              <a:ext uri="{FF2B5EF4-FFF2-40B4-BE49-F238E27FC236}">
                <a16:creationId xmlns:a16="http://schemas.microsoft.com/office/drawing/2014/main" id="{16B6575E-5E79-ED72-8900-11A10D2A10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7835" y="3055142"/>
            <a:ext cx="2452997" cy="2452997"/>
          </a:xfrm>
          <a:prstGeom prst="rect">
            <a:avLst/>
          </a:prstGeom>
        </p:spPr>
      </p:pic>
      <p:pic>
        <p:nvPicPr>
          <p:cNvPr id="4" name="Picture 3" descr="A red circle with a fork and spoon and a blue and white logo&#10;&#10;Description automatically generated">
            <a:extLst>
              <a:ext uri="{FF2B5EF4-FFF2-40B4-BE49-F238E27FC236}">
                <a16:creationId xmlns:a16="http://schemas.microsoft.com/office/drawing/2014/main" id="{BE19DC6B-AED3-7C5B-7228-A68EBBA289E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08864" y="5377912"/>
            <a:ext cx="1480088" cy="1480088"/>
          </a:xfrm>
          <a:prstGeom prst="rect">
            <a:avLst/>
          </a:prstGeom>
        </p:spPr>
      </p:pic>
    </p:spTree>
    <p:extLst>
      <p:ext uri="{BB962C8B-B14F-4D97-AF65-F5344CB8AC3E}">
        <p14:creationId xmlns:p14="http://schemas.microsoft.com/office/powerpoint/2010/main" val="19575697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3323807-F01E-458D-B3C3-3023DC76897E}"/>
              </a:ext>
            </a:extLst>
          </p:cNvPr>
          <p:cNvSpPr>
            <a:spLocks noGrp="1"/>
          </p:cNvSpPr>
          <p:nvPr>
            <p:ph type="title"/>
          </p:nvPr>
        </p:nvSpPr>
        <p:spPr>
          <a:xfrm>
            <a:off x="489949" y="552091"/>
            <a:ext cx="4152791" cy="5431536"/>
          </a:xfrm>
        </p:spPr>
        <p:txBody>
          <a:bodyPr>
            <a:normAutofit/>
          </a:bodyPr>
          <a:lstStyle/>
          <a:p>
            <a:r>
              <a:rPr lang="en-US" sz="5400" b="1" dirty="0">
                <a:latin typeface="Avenir Book" panose="02000503020000020003"/>
              </a:rPr>
              <a:t>Welcome to </a:t>
            </a:r>
            <a:r>
              <a:rPr lang="en-US" sz="7200" b="1" dirty="0">
                <a:solidFill>
                  <a:srgbClr val="FF0000"/>
                </a:solidFill>
                <a:latin typeface="Avenir Book" panose="02000503020000020003"/>
              </a:rPr>
              <a:t>Scouting </a:t>
            </a:r>
            <a:br>
              <a:rPr lang="en-US" sz="7200" b="1" dirty="0">
                <a:solidFill>
                  <a:srgbClr val="FF0000"/>
                </a:solidFill>
                <a:latin typeface="Avenir Book" panose="02000503020000020003"/>
              </a:rPr>
            </a:br>
            <a:r>
              <a:rPr lang="en-US" sz="7200" b="1" dirty="0">
                <a:solidFill>
                  <a:srgbClr val="FF0000"/>
                </a:solidFill>
                <a:latin typeface="Avenir Book" panose="02000503020000020003"/>
              </a:rPr>
              <a:t>for Food</a:t>
            </a:r>
          </a:p>
        </p:txBody>
      </p:sp>
      <p:sp>
        <p:nvSpPr>
          <p:cNvPr id="17"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0E614AA-7ACF-42A9-A958-20C472B36E41}"/>
              </a:ext>
            </a:extLst>
          </p:cNvPr>
          <p:cNvSpPr>
            <a:spLocks noGrp="1"/>
          </p:cNvSpPr>
          <p:nvPr>
            <p:ph idx="1"/>
          </p:nvPr>
        </p:nvSpPr>
        <p:spPr>
          <a:xfrm>
            <a:off x="5126418" y="552091"/>
            <a:ext cx="6224335" cy="5431536"/>
          </a:xfrm>
        </p:spPr>
        <p:txBody>
          <a:bodyPr anchor="ctr">
            <a:normAutofit/>
          </a:bodyPr>
          <a:lstStyle/>
          <a:p>
            <a:pPr marL="0" indent="0">
              <a:lnSpc>
                <a:spcPct val="150000"/>
              </a:lnSpc>
              <a:buNone/>
            </a:pPr>
            <a:br>
              <a:rPr lang="en-US" sz="2200" i="0" dirty="0">
                <a:effectLst/>
                <a:latin typeface="Avenir Book" panose="02000503020000020003"/>
              </a:rPr>
            </a:br>
            <a:r>
              <a:rPr lang="en-US" sz="2200" i="0" dirty="0">
                <a:effectLst/>
                <a:latin typeface="Avenir Book" panose="02000503020000020003"/>
              </a:rPr>
              <a:t>Scouting for Food is a program with a rich history and tradition. Whether you are planning a council-wide event or a local drive, this kit includes tools for both</a:t>
            </a:r>
            <a:r>
              <a:rPr lang="en-US" sz="2200" b="0" i="0" dirty="0">
                <a:effectLst/>
                <a:latin typeface="Avenir Book" panose="02000503020000020003"/>
              </a:rPr>
              <a:t>. From Facebook posts to sponsorship partnerships, there is bound to be something that you can utilize to help you promote the Scouting for Food program in your markets.</a:t>
            </a:r>
            <a:r>
              <a:rPr lang="en-US" sz="2200" dirty="0">
                <a:latin typeface="Avenir Book" panose="02000503020000020003"/>
              </a:rPr>
              <a:t> </a:t>
            </a:r>
            <a:endParaRPr lang="en-US" sz="2200" b="0" i="0" dirty="0">
              <a:effectLst/>
              <a:latin typeface="Avenir Book" panose="02000503020000020003"/>
            </a:endParaRPr>
          </a:p>
        </p:txBody>
      </p:sp>
      <p:sp>
        <p:nvSpPr>
          <p:cNvPr id="5" name="Rectangle 4">
            <a:extLst>
              <a:ext uri="{FF2B5EF4-FFF2-40B4-BE49-F238E27FC236}">
                <a16:creationId xmlns:a16="http://schemas.microsoft.com/office/drawing/2014/main" id="{01916DAE-FA92-B4B1-029B-21E3BD849BDC}"/>
              </a:ext>
            </a:extLst>
          </p:cNvPr>
          <p:cNvSpPr/>
          <p:nvPr/>
        </p:nvSpPr>
        <p:spPr>
          <a:xfrm rot="5400000">
            <a:off x="1326609" y="3332154"/>
            <a:ext cx="6858002" cy="193697"/>
          </a:xfrm>
          <a:prstGeom prst="rect">
            <a:avLst/>
          </a:prstGeom>
          <a:solidFill>
            <a:srgbClr val="1B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red circle with a fork and spoon and a blue and white logo&#10;&#10;Description automatically generated">
            <a:extLst>
              <a:ext uri="{FF2B5EF4-FFF2-40B4-BE49-F238E27FC236}">
                <a16:creationId xmlns:a16="http://schemas.microsoft.com/office/drawing/2014/main" id="{59D4E98C-88DD-032A-CB42-A0D3B0B0D6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83399" y="5052447"/>
            <a:ext cx="1805553" cy="1805553"/>
          </a:xfrm>
          <a:prstGeom prst="rect">
            <a:avLst/>
          </a:prstGeom>
        </p:spPr>
      </p:pic>
    </p:spTree>
    <p:extLst>
      <p:ext uri="{BB962C8B-B14F-4D97-AF65-F5344CB8AC3E}">
        <p14:creationId xmlns:p14="http://schemas.microsoft.com/office/powerpoint/2010/main" val="25171192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8614C-2C95-4AEB-BBDE-9C66EA7C2F1C}"/>
              </a:ext>
            </a:extLst>
          </p:cNvPr>
          <p:cNvSpPr>
            <a:spLocks noGrp="1"/>
          </p:cNvSpPr>
          <p:nvPr>
            <p:ph type="title"/>
          </p:nvPr>
        </p:nvSpPr>
        <p:spPr>
          <a:xfrm>
            <a:off x="838200" y="136520"/>
            <a:ext cx="10515600" cy="1325563"/>
          </a:xfrm>
        </p:spPr>
        <p:txBody>
          <a:bodyPr anchor="ctr">
            <a:normAutofit/>
          </a:bodyPr>
          <a:lstStyle/>
          <a:p>
            <a:pPr algn="ctr"/>
            <a:r>
              <a:rPr lang="en-US" sz="4100" b="1" dirty="0">
                <a:latin typeface="Avenir Book" panose="02000503020000020003"/>
              </a:rPr>
              <a:t>Why Scouting for Food?</a:t>
            </a:r>
          </a:p>
        </p:txBody>
      </p:sp>
      <p:sp>
        <p:nvSpPr>
          <p:cNvPr id="34" name="Content Placeholder 2">
            <a:extLst>
              <a:ext uri="{FF2B5EF4-FFF2-40B4-BE49-F238E27FC236}">
                <a16:creationId xmlns:a16="http://schemas.microsoft.com/office/drawing/2014/main" id="{CAF197CC-75E4-4F3C-9679-832F114D5D75}"/>
              </a:ext>
            </a:extLst>
          </p:cNvPr>
          <p:cNvSpPr>
            <a:spLocks noGrp="1"/>
          </p:cNvSpPr>
          <p:nvPr>
            <p:ph idx="4294967295"/>
          </p:nvPr>
        </p:nvSpPr>
        <p:spPr>
          <a:xfrm>
            <a:off x="745958" y="1425570"/>
            <a:ext cx="10607842" cy="4024313"/>
          </a:xfrm>
        </p:spPr>
        <p:txBody>
          <a:bodyPr anchor="t">
            <a:noAutofit/>
          </a:bodyPr>
          <a:lstStyle/>
          <a:p>
            <a:pPr algn="l">
              <a:lnSpc>
                <a:spcPct val="100000"/>
              </a:lnSpc>
              <a:buFont typeface="Arial" panose="020B0604020202020204" pitchFamily="34" charset="0"/>
              <a:buChar char="•"/>
            </a:pPr>
            <a:r>
              <a:rPr lang="en-US" sz="1800" dirty="0">
                <a:solidFill>
                  <a:schemeClr val="bg1"/>
                </a:solidFill>
                <a:latin typeface="Avenir Book" panose="02000503020000020003"/>
              </a:rPr>
              <a:t>According to the </a:t>
            </a:r>
            <a:r>
              <a:rPr lang="en-US" sz="1800" dirty="0">
                <a:solidFill>
                  <a:schemeClr val="bg1"/>
                </a:solidFill>
                <a:latin typeface="Avenir Book" panose="02000503020000020003"/>
                <a:hlinkClick r:id="rId3">
                  <a:extLst>
                    <a:ext uri="{A12FA001-AC4F-418D-AE19-62706E023703}">
                      <ahyp:hlinkClr xmlns:ahyp="http://schemas.microsoft.com/office/drawing/2018/hyperlinkcolor" val="tx"/>
                    </a:ext>
                  </a:extLst>
                </a:hlinkClick>
              </a:rPr>
              <a:t>USDA</a:t>
            </a:r>
            <a:r>
              <a:rPr lang="en-US" sz="1800" dirty="0">
                <a:solidFill>
                  <a:schemeClr val="bg1"/>
                </a:solidFill>
                <a:latin typeface="Avenir Book" panose="02000503020000020003"/>
              </a:rPr>
              <a:t>, more than 34 million people, including 9 million children, in the United States are </a:t>
            </a:r>
            <a:r>
              <a:rPr lang="en-US" sz="1800" dirty="0">
                <a:solidFill>
                  <a:schemeClr val="bg1"/>
                </a:solidFill>
                <a:latin typeface="Avenir Book" panose="02000503020000020003"/>
                <a:hlinkClick r:id="rId4">
                  <a:extLst>
                    <a:ext uri="{A12FA001-AC4F-418D-AE19-62706E023703}">
                      <ahyp:hlinkClr xmlns:ahyp="http://schemas.microsoft.com/office/drawing/2018/hyperlinkcolor" val="tx"/>
                    </a:ext>
                  </a:extLst>
                </a:hlinkClick>
              </a:rPr>
              <a:t>food insecure</a:t>
            </a:r>
            <a:r>
              <a:rPr lang="en-US" sz="1800" dirty="0">
                <a:solidFill>
                  <a:schemeClr val="bg1"/>
                </a:solidFill>
                <a:latin typeface="Avenir Book" panose="02000503020000020003"/>
              </a:rPr>
              <a:t>. </a:t>
            </a:r>
          </a:p>
          <a:p>
            <a:pPr algn="l">
              <a:lnSpc>
                <a:spcPct val="100000"/>
              </a:lnSpc>
              <a:buFont typeface="Arial" panose="020B0604020202020204" pitchFamily="34" charset="0"/>
              <a:buChar char="•"/>
            </a:pPr>
            <a:r>
              <a:rPr lang="en-US" sz="1800" dirty="0">
                <a:solidFill>
                  <a:schemeClr val="bg1"/>
                </a:solidFill>
                <a:latin typeface="Avenir Book" panose="02000503020000020003"/>
              </a:rPr>
              <a:t>The pandemic has increased food insecurity among families with children and communities of color, who already faced hunger at much higher rates before the pandemic.</a:t>
            </a:r>
          </a:p>
          <a:p>
            <a:pPr algn="l">
              <a:lnSpc>
                <a:spcPct val="100000"/>
              </a:lnSpc>
              <a:buFont typeface="Arial" panose="020B0604020202020204" pitchFamily="34" charset="0"/>
              <a:buChar char="•"/>
            </a:pPr>
            <a:r>
              <a:rPr lang="en-US" sz="1800" dirty="0">
                <a:solidFill>
                  <a:schemeClr val="bg1"/>
                </a:solidFill>
                <a:latin typeface="Avenir Book" panose="02000503020000020003"/>
              </a:rPr>
              <a:t>Many households that experience food insecurity do not qualify for </a:t>
            </a:r>
            <a:r>
              <a:rPr lang="en-US" sz="1800" dirty="0">
                <a:solidFill>
                  <a:schemeClr val="bg1"/>
                </a:solidFill>
                <a:latin typeface="Avenir Book" panose="02000503020000020003"/>
                <a:hlinkClick r:id="rId5">
                  <a:extLst>
                    <a:ext uri="{A12FA001-AC4F-418D-AE19-62706E023703}">
                      <ahyp:hlinkClr xmlns:ahyp="http://schemas.microsoft.com/office/drawing/2018/hyperlinkcolor" val="tx"/>
                    </a:ext>
                  </a:extLst>
                </a:hlinkClick>
              </a:rPr>
              <a:t>federal nutrition programs</a:t>
            </a:r>
            <a:r>
              <a:rPr lang="en-US" sz="1800" dirty="0">
                <a:solidFill>
                  <a:schemeClr val="bg1"/>
                </a:solidFill>
                <a:latin typeface="Avenir Book" panose="02000503020000020003"/>
              </a:rPr>
              <a:t> and visit their local food banks and other food programs for extra support.</a:t>
            </a:r>
            <a:br>
              <a:rPr lang="en-US" sz="1800" dirty="0">
                <a:solidFill>
                  <a:schemeClr val="bg1"/>
                </a:solidFill>
                <a:latin typeface="Avenir Book" panose="02000503020000020003"/>
              </a:rPr>
            </a:br>
            <a:endParaRPr lang="en-US" sz="1800" dirty="0">
              <a:solidFill>
                <a:schemeClr val="bg1"/>
              </a:solidFill>
              <a:latin typeface="Avenir Book" panose="02000503020000020003"/>
            </a:endParaRPr>
          </a:p>
          <a:p>
            <a:pPr marL="0" indent="0" fontAlgn="base">
              <a:lnSpc>
                <a:spcPct val="100000"/>
              </a:lnSpc>
              <a:spcBef>
                <a:spcPts val="600"/>
              </a:spcBef>
              <a:buNone/>
            </a:pPr>
            <a:r>
              <a:rPr lang="en-US" sz="2000" b="1" dirty="0">
                <a:solidFill>
                  <a:schemeClr val="bg1"/>
                </a:solidFill>
                <a:latin typeface="Avenir Book" panose="02000503020000020003"/>
              </a:rPr>
              <a:t>Scouting Can Help</a:t>
            </a:r>
          </a:p>
          <a:p>
            <a:pPr fontAlgn="base">
              <a:lnSpc>
                <a:spcPct val="100000"/>
              </a:lnSpc>
              <a:spcAft>
                <a:spcPts val="600"/>
              </a:spcAft>
            </a:pPr>
            <a:r>
              <a:rPr lang="en-US" sz="1800" dirty="0">
                <a:solidFill>
                  <a:schemeClr val="bg1"/>
                </a:solidFill>
                <a:latin typeface="Avenir Book" panose="02000503020000020003"/>
              </a:rPr>
              <a:t>It’s a great way make a difference in the community.</a:t>
            </a:r>
          </a:p>
          <a:p>
            <a:pPr fontAlgn="base">
              <a:lnSpc>
                <a:spcPct val="100000"/>
              </a:lnSpc>
              <a:spcAft>
                <a:spcPts val="600"/>
              </a:spcAft>
            </a:pPr>
            <a:r>
              <a:rPr lang="en-US" sz="1800" dirty="0">
                <a:solidFill>
                  <a:schemeClr val="bg1"/>
                </a:solidFill>
                <a:latin typeface="Avenir Book" panose="02000503020000020003"/>
              </a:rPr>
              <a:t>Scouting for Food teaches youth valuable lessons about service.</a:t>
            </a:r>
          </a:p>
          <a:p>
            <a:pPr fontAlgn="base">
              <a:lnSpc>
                <a:spcPct val="100000"/>
              </a:lnSpc>
              <a:spcAft>
                <a:spcPts val="600"/>
              </a:spcAft>
            </a:pPr>
            <a:r>
              <a:rPr lang="en-US" sz="1800" dirty="0">
                <a:solidFill>
                  <a:schemeClr val="bg1"/>
                </a:solidFill>
                <a:latin typeface="Avenir Book" panose="02000503020000020003"/>
              </a:rPr>
              <a:t>A great way for kids to give back to the communities in which they live and attend school. </a:t>
            </a:r>
          </a:p>
          <a:p>
            <a:pPr fontAlgn="base">
              <a:lnSpc>
                <a:spcPct val="100000"/>
              </a:lnSpc>
              <a:spcAft>
                <a:spcPts val="600"/>
              </a:spcAft>
            </a:pPr>
            <a:r>
              <a:rPr lang="en-US" sz="1800" dirty="0">
                <a:solidFill>
                  <a:schemeClr val="bg1"/>
                </a:solidFill>
                <a:latin typeface="Avenir Book" panose="02000503020000020003"/>
              </a:rPr>
              <a:t>By partnering with the right organizations, councils can help the success of the </a:t>
            </a:r>
            <a:br>
              <a:rPr lang="en-US" sz="1800" dirty="0">
                <a:solidFill>
                  <a:schemeClr val="bg1"/>
                </a:solidFill>
                <a:latin typeface="Avenir Book" panose="02000503020000020003"/>
              </a:rPr>
            </a:br>
            <a:r>
              <a:rPr lang="en-US" sz="1800" dirty="0">
                <a:solidFill>
                  <a:schemeClr val="bg1"/>
                </a:solidFill>
                <a:latin typeface="Avenir Book" panose="02000503020000020003"/>
              </a:rPr>
              <a:t>grassroots efforts while also sharing the ‘good works’ of Scouts.</a:t>
            </a:r>
          </a:p>
        </p:txBody>
      </p:sp>
      <p:pic>
        <p:nvPicPr>
          <p:cNvPr id="3" name="Picture 2" descr="A red circle with a fork and spoon and a blue and white logo&#10;&#10;Description automatically generated">
            <a:extLst>
              <a:ext uri="{FF2B5EF4-FFF2-40B4-BE49-F238E27FC236}">
                <a16:creationId xmlns:a16="http://schemas.microsoft.com/office/drawing/2014/main" id="{DB4760BF-095F-16A5-F1A3-5609624F315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83399" y="5052447"/>
            <a:ext cx="1805553" cy="1805553"/>
          </a:xfrm>
          <a:prstGeom prst="rect">
            <a:avLst/>
          </a:prstGeom>
        </p:spPr>
      </p:pic>
    </p:spTree>
    <p:extLst>
      <p:ext uri="{BB962C8B-B14F-4D97-AF65-F5344CB8AC3E}">
        <p14:creationId xmlns:p14="http://schemas.microsoft.com/office/powerpoint/2010/main" val="2172890643"/>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8614C-2C95-4AEB-BBDE-9C66EA7C2F1C}"/>
              </a:ext>
            </a:extLst>
          </p:cNvPr>
          <p:cNvSpPr>
            <a:spLocks noGrp="1"/>
          </p:cNvSpPr>
          <p:nvPr>
            <p:ph type="title"/>
          </p:nvPr>
        </p:nvSpPr>
        <p:spPr>
          <a:xfrm>
            <a:off x="686834" y="1153572"/>
            <a:ext cx="3200400" cy="4461163"/>
          </a:xfrm>
        </p:spPr>
        <p:txBody>
          <a:bodyPr>
            <a:normAutofit/>
          </a:bodyPr>
          <a:lstStyle/>
          <a:p>
            <a:r>
              <a:rPr lang="en-US" b="1">
                <a:solidFill>
                  <a:srgbClr val="FFFFFF"/>
                </a:solidFill>
                <a:latin typeface="Avenir Book" panose="02000503020000020003"/>
              </a:rPr>
              <a:t>Welcome to Your Campaign Kit for Recruiting!</a:t>
            </a:r>
          </a:p>
        </p:txBody>
      </p:sp>
      <p:sp>
        <p:nvSpPr>
          <p:cNvPr id="34" name="Content Placeholder 2">
            <a:extLst>
              <a:ext uri="{FF2B5EF4-FFF2-40B4-BE49-F238E27FC236}">
                <a16:creationId xmlns:a16="http://schemas.microsoft.com/office/drawing/2014/main" id="{CAF197CC-75E4-4F3C-9679-832F114D5D75}"/>
              </a:ext>
            </a:extLst>
          </p:cNvPr>
          <p:cNvSpPr>
            <a:spLocks noGrp="1"/>
          </p:cNvSpPr>
          <p:nvPr>
            <p:ph idx="1"/>
          </p:nvPr>
        </p:nvSpPr>
        <p:spPr>
          <a:xfrm>
            <a:off x="4884821" y="1272381"/>
            <a:ext cx="6810650" cy="5585619"/>
          </a:xfrm>
        </p:spPr>
        <p:txBody>
          <a:bodyPr anchor="ctr">
            <a:normAutofit fontScale="92500"/>
          </a:bodyPr>
          <a:lstStyle/>
          <a:p>
            <a:pPr marL="0" indent="0" fontAlgn="base">
              <a:spcAft>
                <a:spcPts val="600"/>
              </a:spcAft>
              <a:buNone/>
            </a:pPr>
            <a:r>
              <a:rPr lang="en-US" sz="2600" b="1" dirty="0">
                <a:latin typeface="Avenir Book" panose="02000503020000020003"/>
              </a:rPr>
              <a:t>Step-by-Step Marketing for Scouting for Food</a:t>
            </a:r>
          </a:p>
          <a:p>
            <a:pPr marL="0" indent="0" fontAlgn="base">
              <a:lnSpc>
                <a:spcPct val="100000"/>
              </a:lnSpc>
              <a:spcAft>
                <a:spcPts val="600"/>
              </a:spcAft>
              <a:buNone/>
            </a:pPr>
            <a:r>
              <a:rPr lang="en-US" sz="2400" dirty="0">
                <a:latin typeface="Avenir Book" panose="02000503020000020003"/>
              </a:rPr>
              <a:t>This campaign kit provides step-by-step tips to promote your event.  From planning to promotion to follow up, the kit includes a set of integrated marketing elements designed to work together to help you build the solid foundation needed for a successful event.</a:t>
            </a:r>
          </a:p>
          <a:p>
            <a:pPr marL="0" indent="0" fontAlgn="base">
              <a:lnSpc>
                <a:spcPct val="100000"/>
              </a:lnSpc>
              <a:spcAft>
                <a:spcPts val="600"/>
              </a:spcAft>
              <a:buNone/>
            </a:pPr>
            <a:r>
              <a:rPr lang="en-US" sz="2400" dirty="0">
                <a:latin typeface="Avenir Book" panose="02000503020000020003"/>
              </a:rPr>
              <a:t>Are their other things you could do? Yes! But we strongly recommend you start with these key elements and work your way forward.  Along with campaign elements, you’ll also find links to helpful how-</a:t>
            </a:r>
            <a:r>
              <a:rPr lang="en-US" sz="2400" dirty="0" err="1">
                <a:latin typeface="Avenir Book" panose="02000503020000020003"/>
              </a:rPr>
              <a:t>to’s</a:t>
            </a:r>
            <a:r>
              <a:rPr lang="en-US" sz="2400" dirty="0">
                <a:latin typeface="Avenir Book" panose="02000503020000020003"/>
              </a:rPr>
              <a:t> and marketing resources.   </a:t>
            </a:r>
          </a:p>
          <a:p>
            <a:pPr marL="0" indent="0" fontAlgn="base">
              <a:lnSpc>
                <a:spcPct val="100000"/>
              </a:lnSpc>
              <a:spcAft>
                <a:spcPts val="600"/>
              </a:spcAft>
              <a:buNone/>
            </a:pPr>
            <a:r>
              <a:rPr lang="en-US" sz="2400" dirty="0">
                <a:latin typeface="Avenir Book" panose="02000503020000020003"/>
              </a:rPr>
              <a:t>Ready to build a great campaign?  Fantastic!</a:t>
            </a:r>
            <a:br>
              <a:rPr lang="en-US" sz="2400" dirty="0">
                <a:latin typeface="Avenir Book" panose="02000503020000020003"/>
              </a:rPr>
            </a:br>
            <a:r>
              <a:rPr lang="en-US" sz="2400" dirty="0">
                <a:latin typeface="Avenir Book" panose="02000503020000020003"/>
              </a:rPr>
              <a:t>So, grab your tools and let’s get to work!</a:t>
            </a:r>
          </a:p>
          <a:p>
            <a:pPr marL="0" indent="0" fontAlgn="base">
              <a:spcAft>
                <a:spcPts val="600"/>
              </a:spcAft>
              <a:buNone/>
            </a:pPr>
            <a:endParaRPr lang="en-US" sz="2400" dirty="0">
              <a:latin typeface="Avenir Book" panose="02000503020000020003"/>
            </a:endParaRPr>
          </a:p>
          <a:p>
            <a:pPr marL="0" indent="0" fontAlgn="base">
              <a:spcAft>
                <a:spcPts val="600"/>
              </a:spcAft>
              <a:buNone/>
            </a:pPr>
            <a:endParaRPr lang="en-US" sz="2400" dirty="0">
              <a:latin typeface="Avenir Book" panose="02000503020000020003"/>
            </a:endParaRPr>
          </a:p>
          <a:p>
            <a:pPr marL="0" indent="0">
              <a:buNone/>
            </a:pPr>
            <a:endParaRPr lang="en-US" sz="2400" dirty="0">
              <a:latin typeface="Avenir Book" panose="02000503020000020003"/>
            </a:endParaRPr>
          </a:p>
        </p:txBody>
      </p:sp>
      <p:pic>
        <p:nvPicPr>
          <p:cNvPr id="5" name="Picture 4" descr="A red circle with a fork and spoon and a blue and white logo&#10;&#10;Description automatically generated">
            <a:extLst>
              <a:ext uri="{FF2B5EF4-FFF2-40B4-BE49-F238E27FC236}">
                <a16:creationId xmlns:a16="http://schemas.microsoft.com/office/drawing/2014/main" id="{1C207E95-6A51-5380-BE16-AA8B07AC5E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1225" y="-573833"/>
            <a:ext cx="8005666" cy="8005666"/>
          </a:xfrm>
          <a:prstGeom prst="rect">
            <a:avLst/>
          </a:prstGeom>
        </p:spPr>
      </p:pic>
    </p:spTree>
    <p:extLst>
      <p:ext uri="{BB962C8B-B14F-4D97-AF65-F5344CB8AC3E}">
        <p14:creationId xmlns:p14="http://schemas.microsoft.com/office/powerpoint/2010/main" val="9467345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E8614C-2C95-4AEB-BBDE-9C66EA7C2F1C}"/>
              </a:ext>
            </a:extLst>
          </p:cNvPr>
          <p:cNvSpPr>
            <a:spLocks noGrp="1"/>
          </p:cNvSpPr>
          <p:nvPr>
            <p:ph type="title"/>
          </p:nvPr>
        </p:nvSpPr>
        <p:spPr>
          <a:xfrm>
            <a:off x="200142" y="1153572"/>
            <a:ext cx="3480438" cy="4461163"/>
          </a:xfrm>
        </p:spPr>
        <p:txBody>
          <a:bodyPr>
            <a:normAutofit/>
          </a:bodyPr>
          <a:lstStyle/>
          <a:p>
            <a:r>
              <a:rPr lang="en-US" sz="4100" b="1" dirty="0">
                <a:solidFill>
                  <a:srgbClr val="FFFFFF"/>
                </a:solidFill>
                <a:latin typeface="Avenir Book" panose="02000503020000020003"/>
              </a:rPr>
              <a:t>Plan for Measurement</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CAF197CC-75E4-4F3C-9679-832F114D5D75}"/>
              </a:ext>
            </a:extLst>
          </p:cNvPr>
          <p:cNvSpPr>
            <a:spLocks noGrp="1"/>
          </p:cNvSpPr>
          <p:nvPr>
            <p:ph idx="1"/>
          </p:nvPr>
        </p:nvSpPr>
        <p:spPr>
          <a:xfrm>
            <a:off x="4447308" y="591344"/>
            <a:ext cx="6906491" cy="5585619"/>
          </a:xfrm>
        </p:spPr>
        <p:txBody>
          <a:bodyPr anchor="ctr">
            <a:normAutofit/>
          </a:bodyPr>
          <a:lstStyle/>
          <a:p>
            <a:pPr marL="0" indent="0">
              <a:buNone/>
            </a:pPr>
            <a:r>
              <a:rPr lang="en-US" sz="1800" dirty="0">
                <a:latin typeface="Avenir Book" panose="02000503020000020003"/>
              </a:rPr>
              <a:t>Measurement is an important part of every campaign.  It helps you learn what parts of your campaign worked, which need to be improved and </a:t>
            </a:r>
            <a:r>
              <a:rPr lang="en-US" sz="1800" b="0" i="0" u="none" strike="noStrike" dirty="0">
                <a:effectLst/>
                <a:latin typeface="Avenir Book" panose="02000503020000020003"/>
              </a:rPr>
              <a:t>when you’ve reached your campaign goals</a:t>
            </a:r>
            <a:r>
              <a:rPr lang="en-US" sz="1800" dirty="0">
                <a:latin typeface="Avenir Book" panose="02000503020000020003"/>
              </a:rPr>
              <a:t>!</a:t>
            </a:r>
            <a:r>
              <a:rPr lang="en-US" sz="1800" b="0" i="0" u="none" strike="noStrike" dirty="0">
                <a:effectLst/>
                <a:latin typeface="Avenir Book" panose="02000503020000020003"/>
              </a:rPr>
              <a:t> </a:t>
            </a:r>
            <a:endParaRPr lang="en-US" sz="1800" dirty="0">
              <a:latin typeface="Avenir Book" panose="02000503020000020003"/>
            </a:endParaRPr>
          </a:p>
          <a:p>
            <a:pPr marL="0" indent="0">
              <a:buNone/>
            </a:pPr>
            <a:r>
              <a:rPr lang="en-US" sz="1800" dirty="0">
                <a:latin typeface="Avenir Book" panose="02000503020000020003"/>
              </a:rPr>
              <a:t>Measuring your campaign’s effectiveness depends on the tactics you’re using. For this campaign, here are some easy things to measure.</a:t>
            </a:r>
          </a:p>
          <a:p>
            <a:r>
              <a:rPr lang="en-US" sz="1800" b="1" dirty="0">
                <a:latin typeface="Avenir Book" panose="02000503020000020003"/>
              </a:rPr>
              <a:t>Social media engagement </a:t>
            </a:r>
            <a:r>
              <a:rPr lang="en-US" sz="1800" dirty="0">
                <a:latin typeface="Avenir Book" panose="02000503020000020003"/>
              </a:rPr>
              <a:t>– Facebook analytics makes it easy to track likes, comments, shares and visits to an event page</a:t>
            </a:r>
          </a:p>
          <a:p>
            <a:r>
              <a:rPr lang="en-US" sz="1800" b="1" dirty="0">
                <a:latin typeface="Avenir Book" panose="02000503020000020003"/>
              </a:rPr>
              <a:t>Fliers, yard signs or posters </a:t>
            </a:r>
            <a:r>
              <a:rPr lang="en-US" sz="1800" dirty="0">
                <a:latin typeface="Avenir Book" panose="02000503020000020003"/>
              </a:rPr>
              <a:t>- Use QR codes to track click-thru rates.</a:t>
            </a:r>
          </a:p>
          <a:p>
            <a:r>
              <a:rPr lang="en-US" sz="1800" dirty="0">
                <a:latin typeface="Avenir Book" panose="02000503020000020003"/>
              </a:rPr>
              <a:t>Emails – Track opens and </a:t>
            </a:r>
            <a:r>
              <a:rPr lang="en-US" sz="1800" b="0" i="0" u="none" strike="noStrike" dirty="0">
                <a:effectLst/>
                <a:latin typeface="Avenir Book" panose="02000503020000020003"/>
              </a:rPr>
              <a:t>click-thru rates</a:t>
            </a:r>
          </a:p>
          <a:p>
            <a:r>
              <a:rPr lang="en-US" sz="1800" dirty="0">
                <a:latin typeface="Avenir Book" panose="02000503020000020003"/>
              </a:rPr>
              <a:t>Attendance at events - H</a:t>
            </a:r>
            <a:r>
              <a:rPr lang="en-US" sz="1800" b="0" i="0" u="none" strike="noStrike" dirty="0">
                <a:effectLst/>
                <a:latin typeface="Avenir Book" panose="02000503020000020003"/>
              </a:rPr>
              <a:t>ow many people stopped by the event</a:t>
            </a:r>
            <a:r>
              <a:rPr lang="en-US" sz="1800" dirty="0">
                <a:latin typeface="Avenir Book" panose="02000503020000020003"/>
              </a:rPr>
              <a:t>?  How many new scouts signed up?</a:t>
            </a:r>
            <a:endParaRPr lang="en-US" sz="1800" b="0" i="0" u="none" strike="noStrike" dirty="0">
              <a:effectLst/>
              <a:latin typeface="Avenir Book" panose="02000503020000020003"/>
            </a:endParaRPr>
          </a:p>
          <a:p>
            <a:pPr marL="0" indent="0">
              <a:buNone/>
            </a:pPr>
            <a:r>
              <a:rPr lang="en-US" sz="1800" dirty="0">
                <a:latin typeface="Avenir Book" panose="02000503020000020003"/>
              </a:rPr>
              <a:t>What else can you measure related to your event?  And how can you improve?  </a:t>
            </a:r>
            <a:r>
              <a:rPr lang="en-US" sz="1800" b="0" i="0" u="none" strike="noStrike" dirty="0">
                <a:effectLst/>
                <a:latin typeface="Avenir Book" panose="02000503020000020003"/>
              </a:rPr>
              <a:t>Talk about measurement upfront with your </a:t>
            </a:r>
            <a:r>
              <a:rPr lang="en-US" sz="1800" dirty="0">
                <a:latin typeface="Avenir Book" panose="02000503020000020003"/>
              </a:rPr>
              <a:t>leaders and parents.</a:t>
            </a:r>
            <a:r>
              <a:rPr lang="en-US" sz="1800" b="0" i="0" u="none" strike="noStrike" dirty="0">
                <a:effectLst/>
                <a:latin typeface="Avenir Book" panose="02000503020000020003"/>
              </a:rPr>
              <a:t> </a:t>
            </a:r>
          </a:p>
          <a:p>
            <a:pPr marL="0" indent="0">
              <a:buNone/>
            </a:pPr>
            <a:endParaRPr lang="en-US" sz="1800" b="0" i="0" u="none" strike="noStrike" dirty="0">
              <a:effectLst/>
              <a:latin typeface="Avenir Book" panose="02000503020000020003"/>
            </a:endParaRPr>
          </a:p>
          <a:p>
            <a:pPr marL="0" indent="0">
              <a:buNone/>
            </a:pPr>
            <a:r>
              <a:rPr lang="en-US" sz="1800" b="1" dirty="0">
                <a:latin typeface="Avenir Book" panose="02000503020000020003"/>
              </a:rPr>
              <a:t>Remember: Progress is made where progress is measured!</a:t>
            </a:r>
            <a:endParaRPr lang="en-US" sz="1800" b="1" i="0" u="none" strike="noStrike" dirty="0">
              <a:effectLst/>
              <a:latin typeface="Avenir Book" panose="02000503020000020003"/>
            </a:endParaRPr>
          </a:p>
          <a:p>
            <a:pPr marL="0" indent="0">
              <a:buNone/>
            </a:pPr>
            <a:endParaRPr lang="en-US" sz="1800" dirty="0">
              <a:latin typeface="Avenir Book" panose="02000503020000020003"/>
            </a:endParaRPr>
          </a:p>
        </p:txBody>
      </p:sp>
      <p:pic>
        <p:nvPicPr>
          <p:cNvPr id="5" name="Picture 4" descr="A red circle with a fork and spoon and a blue and white logo&#10;&#10;Description automatically generated">
            <a:extLst>
              <a:ext uri="{FF2B5EF4-FFF2-40B4-BE49-F238E27FC236}">
                <a16:creationId xmlns:a16="http://schemas.microsoft.com/office/drawing/2014/main" id="{37D8D33C-924A-30CD-D6D4-D3FD80ADB8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08864" y="5377912"/>
            <a:ext cx="1480088" cy="1480088"/>
          </a:xfrm>
          <a:prstGeom prst="rect">
            <a:avLst/>
          </a:prstGeom>
        </p:spPr>
      </p:pic>
    </p:spTree>
    <p:extLst>
      <p:ext uri="{BB962C8B-B14F-4D97-AF65-F5344CB8AC3E}">
        <p14:creationId xmlns:p14="http://schemas.microsoft.com/office/powerpoint/2010/main" val="20618613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8614C-2C95-4AEB-BBDE-9C66EA7C2F1C}"/>
              </a:ext>
            </a:extLst>
          </p:cNvPr>
          <p:cNvSpPr>
            <a:spLocks noGrp="1"/>
          </p:cNvSpPr>
          <p:nvPr>
            <p:ph type="title"/>
          </p:nvPr>
        </p:nvSpPr>
        <p:spPr>
          <a:xfrm>
            <a:off x="686834" y="1153572"/>
            <a:ext cx="3200400" cy="4461163"/>
          </a:xfrm>
        </p:spPr>
        <p:txBody>
          <a:bodyPr>
            <a:normAutofit/>
          </a:bodyPr>
          <a:lstStyle/>
          <a:p>
            <a:r>
              <a:rPr lang="en-US" b="1">
                <a:solidFill>
                  <a:srgbClr val="FFFFFF"/>
                </a:solidFill>
                <a:latin typeface="Avenir Book" panose="02000503020000020003"/>
              </a:rPr>
              <a:t>Welcome to Your Campaign Kit for Recruiting!</a:t>
            </a:r>
          </a:p>
        </p:txBody>
      </p:sp>
      <p:sp>
        <p:nvSpPr>
          <p:cNvPr id="34" name="Content Placeholder 2">
            <a:extLst>
              <a:ext uri="{FF2B5EF4-FFF2-40B4-BE49-F238E27FC236}">
                <a16:creationId xmlns:a16="http://schemas.microsoft.com/office/drawing/2014/main" id="{CAF197CC-75E4-4F3C-9679-832F114D5D75}"/>
              </a:ext>
            </a:extLst>
          </p:cNvPr>
          <p:cNvSpPr>
            <a:spLocks noGrp="1"/>
          </p:cNvSpPr>
          <p:nvPr>
            <p:ph idx="1"/>
          </p:nvPr>
        </p:nvSpPr>
        <p:spPr>
          <a:xfrm>
            <a:off x="4884821" y="809243"/>
            <a:ext cx="6424374" cy="5585619"/>
          </a:xfrm>
        </p:spPr>
        <p:txBody>
          <a:bodyPr anchor="ctr">
            <a:normAutofit/>
          </a:bodyPr>
          <a:lstStyle/>
          <a:p>
            <a:pPr marL="0" indent="0">
              <a:lnSpc>
                <a:spcPct val="90000"/>
              </a:lnSpc>
              <a:spcAft>
                <a:spcPts val="600"/>
              </a:spcAft>
              <a:buNone/>
            </a:pPr>
            <a:r>
              <a:rPr lang="en-US" sz="3900" b="1" dirty="0">
                <a:latin typeface="Avenir Next LT Pro Demi" panose="020B0604020202020204" pitchFamily="34" charset="0"/>
              </a:rPr>
              <a:t>Scouting for Food is also </a:t>
            </a:r>
            <a:br>
              <a:rPr lang="en-US" sz="3900" b="1" dirty="0">
                <a:latin typeface="Avenir Next LT Pro Demi" panose="020B0604020202020204" pitchFamily="34" charset="0"/>
              </a:rPr>
            </a:br>
            <a:r>
              <a:rPr lang="en-US" sz="3900" b="1" dirty="0">
                <a:latin typeface="Avenir Next LT Pro Demi" panose="020B0604020202020204" pitchFamily="34" charset="0"/>
              </a:rPr>
              <a:t>a great way to </a:t>
            </a:r>
            <a:br>
              <a:rPr lang="en-US" sz="3900" b="1" dirty="0">
                <a:latin typeface="Avenir Next LT Pro Demi" panose="020B0604020202020204" pitchFamily="34" charset="0"/>
              </a:rPr>
            </a:br>
            <a:r>
              <a:rPr lang="en-US" sz="3900" b="1" dirty="0">
                <a:latin typeface="Avenir Next LT Pro Demi" panose="020B0604020202020204" pitchFamily="34" charset="0"/>
              </a:rPr>
              <a:t>support recruiting. </a:t>
            </a:r>
          </a:p>
          <a:p>
            <a:pPr marL="0" indent="0">
              <a:lnSpc>
                <a:spcPct val="120000"/>
              </a:lnSpc>
              <a:spcAft>
                <a:spcPts val="600"/>
              </a:spcAft>
              <a:buNone/>
            </a:pPr>
            <a:r>
              <a:rPr lang="en-US" sz="2800" dirty="0">
                <a:latin typeface="Avenir Book" panose="02000503020000020003"/>
              </a:rPr>
              <a:t>How do people learn about Scouting? </a:t>
            </a:r>
            <a:br>
              <a:rPr lang="en-US" sz="2800" dirty="0">
                <a:latin typeface="Avenir Book" panose="02000503020000020003"/>
              </a:rPr>
            </a:br>
            <a:r>
              <a:rPr lang="en-US" sz="2800" dirty="0">
                <a:latin typeface="Avenir Book" panose="02000503020000020003"/>
              </a:rPr>
              <a:t>They see Scouts doing good turns in their </a:t>
            </a:r>
            <a:r>
              <a:rPr lang="en-US" dirty="0">
                <a:latin typeface="Avenir Book" panose="02000503020000020003"/>
              </a:rPr>
              <a:t>neighborhood </a:t>
            </a:r>
            <a:r>
              <a:rPr lang="en-US" dirty="0" err="1">
                <a:latin typeface="Avenir Book" panose="02000503020000020003"/>
              </a:rPr>
              <a:t>recruitmentds</a:t>
            </a:r>
            <a:r>
              <a:rPr lang="en-US" sz="2800" dirty="0">
                <a:latin typeface="Avenir Book" panose="02000503020000020003"/>
              </a:rPr>
              <a:t>. Scouting for Food can help support efforts by raising the profile of Scouting in the community</a:t>
            </a:r>
            <a:r>
              <a:rPr lang="en-US" sz="2800" dirty="0"/>
              <a:t>. </a:t>
            </a:r>
          </a:p>
        </p:txBody>
      </p:sp>
      <p:pic>
        <p:nvPicPr>
          <p:cNvPr id="4" name="Picture 3" descr="A red circle with a fork and spoon and a blue and white logo&#10;&#10;Description automatically generated">
            <a:extLst>
              <a:ext uri="{FF2B5EF4-FFF2-40B4-BE49-F238E27FC236}">
                <a16:creationId xmlns:a16="http://schemas.microsoft.com/office/drawing/2014/main" id="{D896B3C0-E564-4291-C4E1-830BBA9791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1225" y="-573833"/>
            <a:ext cx="8005666" cy="8005666"/>
          </a:xfrm>
          <a:prstGeom prst="rect">
            <a:avLst/>
          </a:prstGeom>
        </p:spPr>
      </p:pic>
    </p:spTree>
    <p:extLst>
      <p:ext uri="{BB962C8B-B14F-4D97-AF65-F5344CB8AC3E}">
        <p14:creationId xmlns:p14="http://schemas.microsoft.com/office/powerpoint/2010/main" val="3589038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8614C-2C95-4AEB-BBDE-9C66EA7C2F1C}"/>
              </a:ext>
            </a:extLst>
          </p:cNvPr>
          <p:cNvSpPr>
            <a:spLocks noGrp="1"/>
          </p:cNvSpPr>
          <p:nvPr>
            <p:ph type="title" idx="4294967295"/>
          </p:nvPr>
        </p:nvSpPr>
        <p:spPr>
          <a:xfrm>
            <a:off x="791950" y="505589"/>
            <a:ext cx="6894513" cy="2855912"/>
          </a:xfrm>
        </p:spPr>
        <p:txBody>
          <a:bodyPr vert="horz" lIns="91440" tIns="45720" rIns="91440" bIns="45720" rtlCol="0" anchor="b">
            <a:normAutofit fontScale="90000"/>
          </a:bodyPr>
          <a:lstStyle/>
          <a:p>
            <a:r>
              <a:rPr lang="en-US" b="1" dirty="0">
                <a:solidFill>
                  <a:srgbClr val="2F528E"/>
                </a:solidFill>
                <a:latin typeface="Avenir Book" panose="02000503020000020003"/>
              </a:rPr>
              <a:t>Use Scouting for Food to </a:t>
            </a:r>
            <a:br>
              <a:rPr lang="en-US" b="1" dirty="0">
                <a:solidFill>
                  <a:srgbClr val="2F528E"/>
                </a:solidFill>
                <a:latin typeface="Avenir Book" panose="02000503020000020003"/>
              </a:rPr>
            </a:br>
            <a:r>
              <a:rPr lang="en-US" b="1" dirty="0">
                <a:solidFill>
                  <a:srgbClr val="2F528E"/>
                </a:solidFill>
                <a:latin typeface="Avenir Book" panose="02000503020000020003"/>
              </a:rPr>
              <a:t>Support Recruiting</a:t>
            </a:r>
            <a:br>
              <a:rPr lang="en-US" b="1" dirty="0">
                <a:solidFill>
                  <a:srgbClr val="2F528E"/>
                </a:solidFill>
                <a:latin typeface="Avenir Book" panose="02000503020000020003"/>
              </a:rPr>
            </a:br>
            <a:br>
              <a:rPr lang="en-US" sz="3600" b="1" dirty="0">
                <a:latin typeface="Avenir Book" panose="02000503020000020003"/>
              </a:rPr>
            </a:br>
            <a:r>
              <a:rPr lang="en-US" sz="6000" b="1" dirty="0">
                <a:latin typeface="Avenir Book" panose="02000503020000020003"/>
              </a:rPr>
              <a:t>Update BeAScout.org</a:t>
            </a:r>
            <a:endParaRPr lang="en-US" sz="3600" b="1" dirty="0">
              <a:latin typeface="Avenir Book" panose="02000503020000020003"/>
            </a:endParaRPr>
          </a:p>
        </p:txBody>
      </p:sp>
      <p:sp>
        <p:nvSpPr>
          <p:cNvPr id="3" name="Content Placeholder 2">
            <a:extLst>
              <a:ext uri="{FF2B5EF4-FFF2-40B4-BE49-F238E27FC236}">
                <a16:creationId xmlns:a16="http://schemas.microsoft.com/office/drawing/2014/main" id="{CAF197CC-75E4-4F3C-9679-832F114D5D75}"/>
              </a:ext>
            </a:extLst>
          </p:cNvPr>
          <p:cNvSpPr>
            <a:spLocks noGrp="1"/>
          </p:cNvSpPr>
          <p:nvPr>
            <p:ph idx="4294967295"/>
          </p:nvPr>
        </p:nvSpPr>
        <p:spPr>
          <a:xfrm>
            <a:off x="791951" y="3429000"/>
            <a:ext cx="6174334" cy="2855913"/>
          </a:xfrm>
        </p:spPr>
        <p:txBody>
          <a:bodyPr vert="horz" lIns="91440" tIns="45720" rIns="91440" bIns="45720" rtlCol="0">
            <a:normAutofit lnSpcReduction="10000"/>
          </a:bodyPr>
          <a:lstStyle/>
          <a:p>
            <a:pPr marL="0" indent="0" fontAlgn="base">
              <a:spcBef>
                <a:spcPts val="600"/>
              </a:spcBef>
              <a:spcAft>
                <a:spcPts val="600"/>
              </a:spcAft>
              <a:buNone/>
            </a:pPr>
            <a:r>
              <a:rPr lang="en-US" sz="2000" dirty="0">
                <a:latin typeface="Avenir Book" panose="02000503020000020003"/>
              </a:rPr>
              <a:t>Community initiatives like Scouting for Food are a great way to recruit more families to scouting. When using the various marketing initiatives in this tool kit, don’t forget to include the BeAScout.org website. A simple message:</a:t>
            </a:r>
          </a:p>
          <a:p>
            <a:pPr marL="0" indent="0" fontAlgn="base">
              <a:spcBef>
                <a:spcPts val="600"/>
              </a:spcBef>
              <a:spcAft>
                <a:spcPts val="600"/>
              </a:spcAft>
              <a:buNone/>
            </a:pPr>
            <a:r>
              <a:rPr lang="en-US" sz="2000" b="1" dirty="0">
                <a:latin typeface="Avenir Book" panose="02000503020000020003"/>
              </a:rPr>
              <a:t>“To join scouting and be a part of your community, go to </a:t>
            </a:r>
            <a:r>
              <a:rPr lang="en-US" sz="2000" b="1" dirty="0">
                <a:latin typeface="Avenir Book" panose="02000503020000020003"/>
                <a:hlinkClick r:id="rId2"/>
              </a:rPr>
              <a:t>https://www.BeAScout.org</a:t>
            </a:r>
            <a:r>
              <a:rPr lang="en-US" sz="2000" b="1" dirty="0">
                <a:latin typeface="Avenir Book" panose="02000503020000020003"/>
              </a:rPr>
              <a:t> to find the scouting program near you!”</a:t>
            </a:r>
            <a:endParaRPr lang="en-US" sz="2000" dirty="0">
              <a:latin typeface="Avenir Book" panose="02000503020000020003"/>
            </a:endParaRPr>
          </a:p>
          <a:p>
            <a:pPr marL="0" indent="0" fontAlgn="base">
              <a:spcBef>
                <a:spcPts val="600"/>
              </a:spcBef>
              <a:spcAft>
                <a:spcPts val="600"/>
              </a:spcAft>
              <a:buNone/>
            </a:pPr>
            <a:r>
              <a:rPr lang="en-US" sz="1600" dirty="0">
                <a:latin typeface="Avenir Book" panose="02000503020000020003"/>
                <a:hlinkClick r:id="rId3"/>
              </a:rPr>
              <a:t>Example Council Landing Page </a:t>
            </a:r>
            <a:br>
              <a:rPr lang="en-US" sz="1600" dirty="0">
                <a:latin typeface="Avenir Book" panose="02000503020000020003"/>
                <a:hlinkClick r:id="rId3"/>
              </a:rPr>
            </a:br>
            <a:r>
              <a:rPr lang="en-US" sz="1600" dirty="0">
                <a:latin typeface="Avenir Book" panose="02000503020000020003"/>
                <a:hlinkClick r:id="rId3"/>
              </a:rPr>
              <a:t>https://www.cflscouting.org/scouting-for-food/</a:t>
            </a:r>
            <a:endParaRPr lang="en-US" sz="1600" dirty="0">
              <a:latin typeface="Avenir Book" panose="02000503020000020003"/>
            </a:endParaRPr>
          </a:p>
        </p:txBody>
      </p:sp>
      <p:pic>
        <p:nvPicPr>
          <p:cNvPr id="6" name="Picture 5">
            <a:extLst>
              <a:ext uri="{FF2B5EF4-FFF2-40B4-BE49-F238E27FC236}">
                <a16:creationId xmlns:a16="http://schemas.microsoft.com/office/drawing/2014/main" id="{0CDC6C5F-0F10-47F3-9ADD-FFBE1D857CAA}"/>
              </a:ext>
            </a:extLst>
          </p:cNvPr>
          <p:cNvPicPr>
            <a:picLocks noChangeAspect="1"/>
          </p:cNvPicPr>
          <p:nvPr/>
        </p:nvPicPr>
        <p:blipFill rotWithShape="1">
          <a:blip r:embed="rId4" cstate="email">
            <a:extLst>
              <a:ext uri="{28A0092B-C50C-407E-A947-70E740481C1C}">
                <a14:useLocalDpi xmlns:a14="http://schemas.microsoft.com/office/drawing/2010/main"/>
              </a:ext>
            </a:extLst>
          </a:blip>
          <a:stretch/>
        </p:blipFill>
        <p:spPr>
          <a:xfrm>
            <a:off x="7863840" y="892904"/>
            <a:ext cx="4014216" cy="2302526"/>
          </a:xfrm>
          <a:prstGeom prst="rect">
            <a:avLst/>
          </a:prstGeom>
        </p:spPr>
      </p:pic>
      <p:pic>
        <p:nvPicPr>
          <p:cNvPr id="8" name="Picture 7" descr="Graphical user interface, website&#10;&#10;Description automatically generated">
            <a:extLst>
              <a:ext uri="{FF2B5EF4-FFF2-40B4-BE49-F238E27FC236}">
                <a16:creationId xmlns:a16="http://schemas.microsoft.com/office/drawing/2014/main" id="{6200F00D-42E0-F0E2-2EA4-1C760ACB2AD4}"/>
              </a:ext>
            </a:extLst>
          </p:cNvPr>
          <p:cNvPicPr>
            <a:picLocks noChangeAspect="1"/>
          </p:cNvPicPr>
          <p:nvPr/>
        </p:nvPicPr>
        <p:blipFill rotWithShape="1">
          <a:blip r:embed="rId5" cstate="email">
            <a:extLst>
              <a:ext uri="{28A0092B-C50C-407E-A947-70E740481C1C}">
                <a14:useLocalDpi xmlns:a14="http://schemas.microsoft.com/office/drawing/2010/main"/>
              </a:ext>
            </a:extLst>
          </a:blip>
          <a:stretch/>
        </p:blipFill>
        <p:spPr>
          <a:xfrm>
            <a:off x="7952794" y="4079193"/>
            <a:ext cx="3818020" cy="2176272"/>
          </a:xfrm>
          <a:prstGeom prst="rect">
            <a:avLst/>
          </a:prstGeom>
        </p:spPr>
      </p:pic>
    </p:spTree>
    <p:extLst>
      <p:ext uri="{BB962C8B-B14F-4D97-AF65-F5344CB8AC3E}">
        <p14:creationId xmlns:p14="http://schemas.microsoft.com/office/powerpoint/2010/main" val="37390848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8614C-2C95-4AEB-BBDE-9C66EA7C2F1C}"/>
              </a:ext>
            </a:extLst>
          </p:cNvPr>
          <p:cNvSpPr>
            <a:spLocks noGrp="1"/>
          </p:cNvSpPr>
          <p:nvPr>
            <p:ph type="title" idx="4294967295"/>
          </p:nvPr>
        </p:nvSpPr>
        <p:spPr>
          <a:xfrm>
            <a:off x="589559" y="856180"/>
            <a:ext cx="6196251" cy="1128068"/>
          </a:xfrm>
        </p:spPr>
        <p:txBody>
          <a:bodyPr vert="horz" lIns="91440" tIns="45720" rIns="91440" bIns="45720" rtlCol="0" anchor="ctr">
            <a:normAutofit fontScale="90000"/>
          </a:bodyPr>
          <a:lstStyle/>
          <a:p>
            <a:r>
              <a:rPr lang="en-US" sz="4000" b="1" kern="1200" dirty="0">
                <a:solidFill>
                  <a:schemeClr val="tx1"/>
                </a:solidFill>
                <a:latin typeface="Avenir Book" panose="02000503020000020003"/>
              </a:rPr>
              <a:t>Set Up Your Facebook Page</a:t>
            </a:r>
          </a:p>
        </p:txBody>
      </p:sp>
      <p:sp>
        <p:nvSpPr>
          <p:cNvPr id="3" name="Content Placeholder 2">
            <a:extLst>
              <a:ext uri="{FF2B5EF4-FFF2-40B4-BE49-F238E27FC236}">
                <a16:creationId xmlns:a16="http://schemas.microsoft.com/office/drawing/2014/main" id="{CAF197CC-75E4-4F3C-9679-832F114D5D75}"/>
              </a:ext>
            </a:extLst>
          </p:cNvPr>
          <p:cNvSpPr>
            <a:spLocks noGrp="1"/>
          </p:cNvSpPr>
          <p:nvPr>
            <p:ph idx="4294967295"/>
          </p:nvPr>
        </p:nvSpPr>
        <p:spPr>
          <a:xfrm>
            <a:off x="590718" y="2330506"/>
            <a:ext cx="5505281" cy="2070427"/>
          </a:xfrm>
        </p:spPr>
        <p:txBody>
          <a:bodyPr vert="horz" lIns="91440" tIns="45720" rIns="91440" bIns="45720" rtlCol="0" anchor="t">
            <a:normAutofit/>
          </a:bodyPr>
          <a:lstStyle/>
          <a:p>
            <a:pPr marL="0" indent="0" fontAlgn="base">
              <a:spcBef>
                <a:spcPts val="600"/>
              </a:spcBef>
              <a:spcAft>
                <a:spcPts val="600"/>
              </a:spcAft>
              <a:buNone/>
            </a:pPr>
            <a:r>
              <a:rPr lang="en-US" dirty="0">
                <a:solidFill>
                  <a:srgbClr val="000000"/>
                </a:solidFill>
                <a:latin typeface="Avenir Book" panose="02000503020000020003"/>
              </a:rPr>
              <a:t>Make sure you have a </a:t>
            </a:r>
            <a:r>
              <a:rPr lang="en-US" dirty="0">
                <a:solidFill>
                  <a:srgbClr val="000000"/>
                </a:solidFill>
                <a:latin typeface="Avenir Book" panose="02000503020000020003"/>
                <a:hlinkClick r:id="rId2"/>
              </a:rPr>
              <a:t>Facebook page for your unit</a:t>
            </a:r>
            <a:r>
              <a:rPr lang="en-US" sz="2400" dirty="0">
                <a:solidFill>
                  <a:srgbClr val="000000"/>
                </a:solidFill>
                <a:latin typeface="Avenir Book" panose="02000503020000020003"/>
              </a:rPr>
              <a:t>. Post photos and video so people can see the fun Scouts have in your unit.</a:t>
            </a:r>
          </a:p>
        </p:txBody>
      </p:sp>
      <p:sp>
        <p:nvSpPr>
          <p:cNvPr id="19" name="Content Placeholder 2">
            <a:extLst>
              <a:ext uri="{FF2B5EF4-FFF2-40B4-BE49-F238E27FC236}">
                <a16:creationId xmlns:a16="http://schemas.microsoft.com/office/drawing/2014/main" id="{5907A3D8-9364-ADD2-16D3-CA240405A27A}"/>
              </a:ext>
            </a:extLst>
          </p:cNvPr>
          <p:cNvSpPr txBox="1">
            <a:spLocks/>
          </p:cNvSpPr>
          <p:nvPr/>
        </p:nvSpPr>
        <p:spPr>
          <a:xfrm>
            <a:off x="2181137" y="4208618"/>
            <a:ext cx="3775501" cy="82311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spcBef>
                <a:spcPts val="600"/>
              </a:spcBef>
              <a:spcAft>
                <a:spcPts val="600"/>
              </a:spcAft>
              <a:buNone/>
            </a:pPr>
            <a:r>
              <a:rPr lang="en-US" sz="2000" b="1" dirty="0">
                <a:latin typeface="Avenir Book" panose="02000503020000020003"/>
              </a:rPr>
              <a:t>Learn how to set up your own Facebook page.</a:t>
            </a:r>
            <a:endParaRPr lang="en-US" sz="1200" dirty="0">
              <a:solidFill>
                <a:srgbClr val="000000"/>
              </a:solidFill>
              <a:latin typeface="Avenir Book" panose="02000503020000020003"/>
            </a:endParaRPr>
          </a:p>
        </p:txBody>
      </p:sp>
      <p:pic>
        <p:nvPicPr>
          <p:cNvPr id="17" name="Picture 16" descr="Qr code&#10;&#10;Description automatically generated">
            <a:extLst>
              <a:ext uri="{FF2B5EF4-FFF2-40B4-BE49-F238E27FC236}">
                <a16:creationId xmlns:a16="http://schemas.microsoft.com/office/drawing/2014/main" id="{5A3255BC-F9BC-B428-BC79-A1C93D44169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3695" y="4125877"/>
            <a:ext cx="1545836" cy="1545836"/>
          </a:xfrm>
          <a:prstGeom prst="rect">
            <a:avLst/>
          </a:prstGeom>
        </p:spPr>
      </p:pic>
      <p:pic>
        <p:nvPicPr>
          <p:cNvPr id="5" name="Picture 4" descr="Qr code&#10;&#10;Description automatically generated">
            <a:extLst>
              <a:ext uri="{FF2B5EF4-FFF2-40B4-BE49-F238E27FC236}">
                <a16:creationId xmlns:a16="http://schemas.microsoft.com/office/drawing/2014/main" id="{F2D57AE8-16A7-2CB9-CFC2-16CDFDC69F8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51644" y="4926696"/>
            <a:ext cx="1545837" cy="1545837"/>
          </a:xfrm>
          <a:prstGeom prst="rect">
            <a:avLst/>
          </a:prstGeom>
        </p:spPr>
      </p:pic>
      <p:sp>
        <p:nvSpPr>
          <p:cNvPr id="8" name="Right Arrow 7">
            <a:extLst>
              <a:ext uri="{FF2B5EF4-FFF2-40B4-BE49-F238E27FC236}">
                <a16:creationId xmlns:a16="http://schemas.microsoft.com/office/drawing/2014/main" id="{AA46B1CD-F6FF-C13C-03A2-C6C7011C9D6F}"/>
              </a:ext>
            </a:extLst>
          </p:cNvPr>
          <p:cNvSpPr/>
          <p:nvPr/>
        </p:nvSpPr>
        <p:spPr>
          <a:xfrm>
            <a:off x="3042460" y="6035757"/>
            <a:ext cx="1167063" cy="3178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Content Placeholder 2">
            <a:extLst>
              <a:ext uri="{FF2B5EF4-FFF2-40B4-BE49-F238E27FC236}">
                <a16:creationId xmlns:a16="http://schemas.microsoft.com/office/drawing/2014/main" id="{D4B11A9D-06BF-CB7B-5536-11984035070F}"/>
              </a:ext>
            </a:extLst>
          </p:cNvPr>
          <p:cNvSpPr txBox="1">
            <a:spLocks/>
          </p:cNvSpPr>
          <p:nvPr/>
        </p:nvSpPr>
        <p:spPr>
          <a:xfrm>
            <a:off x="540614" y="5722832"/>
            <a:ext cx="3059153" cy="823113"/>
          </a:xfrm>
          <a:prstGeom prst="rect">
            <a:avLst/>
          </a:prstGeom>
        </p:spPr>
        <p:txBody>
          <a:bodyPr vert="horz" lIns="91440" tIns="45720" rIns="91440" bIns="45720" rtlCol="0" anchor="t">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spcBef>
                <a:spcPts val="600"/>
              </a:spcBef>
              <a:spcAft>
                <a:spcPts val="600"/>
              </a:spcAft>
              <a:buNone/>
            </a:pPr>
            <a:r>
              <a:rPr lang="en-US" sz="2000" b="1" dirty="0">
                <a:latin typeface="Avenir Book" panose="02000503020000020003"/>
              </a:rPr>
              <a:t>Or use Facebook’s handy page creator tool.</a:t>
            </a:r>
          </a:p>
        </p:txBody>
      </p:sp>
      <p:sp>
        <p:nvSpPr>
          <p:cNvPr id="25" name="Right Arrow 24">
            <a:extLst>
              <a:ext uri="{FF2B5EF4-FFF2-40B4-BE49-F238E27FC236}">
                <a16:creationId xmlns:a16="http://schemas.microsoft.com/office/drawing/2014/main" id="{44002212-1142-90C5-1A64-BB67AD5E1144}"/>
              </a:ext>
            </a:extLst>
          </p:cNvPr>
          <p:cNvSpPr/>
          <p:nvPr/>
        </p:nvSpPr>
        <p:spPr>
          <a:xfrm rot="10800000">
            <a:off x="2263035" y="4926270"/>
            <a:ext cx="1167063" cy="2987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368DAB39-E3FD-5AD7-7CB2-D76594E3D9B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17882" y="1206135"/>
            <a:ext cx="4048212" cy="480460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99701255"/>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Custom 1">
      <a:dk1>
        <a:sysClr val="windowText" lastClr="000000"/>
      </a:dk1>
      <a:lt1>
        <a:sysClr val="window" lastClr="FFFFFF"/>
      </a:lt1>
      <a:dk2>
        <a:srgbClr val="44546A"/>
      </a:dk2>
      <a:lt2>
        <a:srgbClr val="E7E6E6"/>
      </a:lt2>
      <a:accent1>
        <a:srgbClr val="155078"/>
      </a:accent1>
      <a:accent2>
        <a:srgbClr val="0F3955"/>
      </a:accent2>
      <a:accent3>
        <a:srgbClr val="FF0000"/>
      </a:accent3>
      <a:accent4>
        <a:srgbClr val="81BFE9"/>
      </a:accent4>
      <a:accent5>
        <a:srgbClr val="0A283C"/>
      </a:accent5>
      <a:accent6>
        <a:srgbClr val="666666"/>
      </a:accent6>
      <a:hlink>
        <a:srgbClr val="0F3C5A"/>
      </a:hlink>
      <a:folHlink>
        <a:srgbClr val="731F1C"/>
      </a:folHlink>
    </a:clrScheme>
    <a:fontScheme name="Contoso v2">
      <a:majorFont>
        <a:latin typeface="Corbel"/>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88997677_Rose suite presentation_AAS_v4" id="{97C8BA14-D802-4795-89C7-EAA620DD846B}" vid="{D162D178-FB75-4B8B-B67A-CA51C6DCA181}"/>
    </a:ext>
  </a:extLst>
</a:theme>
</file>

<file path=ppt/theme/theme3.xml><?xml version="1.0" encoding="utf-8"?>
<a:theme xmlns:a="http://schemas.openxmlformats.org/drawingml/2006/main" name="Office Theme">
  <a:themeElements>
    <a:clrScheme name="Custom 1">
      <a:dk1>
        <a:sysClr val="windowText" lastClr="000000"/>
      </a:dk1>
      <a:lt1>
        <a:sysClr val="window" lastClr="FFFFFF"/>
      </a:lt1>
      <a:dk2>
        <a:srgbClr val="44546A"/>
      </a:dk2>
      <a:lt2>
        <a:srgbClr val="E7E6E6"/>
      </a:lt2>
      <a:accent1>
        <a:srgbClr val="155078"/>
      </a:accent1>
      <a:accent2>
        <a:srgbClr val="0F3955"/>
      </a:accent2>
      <a:accent3>
        <a:srgbClr val="FF0000"/>
      </a:accent3>
      <a:accent4>
        <a:srgbClr val="81BFE9"/>
      </a:accent4>
      <a:accent5>
        <a:srgbClr val="0A283C"/>
      </a:accent5>
      <a:accent6>
        <a:srgbClr val="666666"/>
      </a:accent6>
      <a:hlink>
        <a:srgbClr val="0F3C5A"/>
      </a:hlink>
      <a:folHlink>
        <a:srgbClr val="731F1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BC1F113EA4E67438692FB81A3AE9CF6" ma:contentTypeVersion="15" ma:contentTypeDescription="Create a new document." ma:contentTypeScope="" ma:versionID="a0c8f768c664e3f2cf0d192b5d22073d">
  <xsd:schema xmlns:xsd="http://www.w3.org/2001/XMLSchema" xmlns:xs="http://www.w3.org/2001/XMLSchema" xmlns:p="http://schemas.microsoft.com/office/2006/metadata/properties" xmlns:ns2="911a49ca-6d21-4797-91b3-6e1dbd71a96c" xmlns:ns3="13430d64-c460-483e-9ebb-4c56e90d3c06" targetNamespace="http://schemas.microsoft.com/office/2006/metadata/properties" ma:root="true" ma:fieldsID="d3530d1c17fac2df157410303eadeae1" ns2:_="" ns3:_="">
    <xsd:import namespace="911a49ca-6d21-4797-91b3-6e1dbd71a96c"/>
    <xsd:import namespace="13430d64-c460-483e-9ebb-4c56e90d3c06"/>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ObjectDetectorVersions" minOccurs="0"/>
                <xsd:element ref="ns3:SharedWithUsers" minOccurs="0"/>
                <xsd:element ref="ns3:SharedWithDetails" minOccurs="0"/>
                <xsd:element ref="ns2:MediaServiceSearchPropertie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11a49ca-6d21-4797-91b3-6e1dbd71a96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879308d4-bde5-4dca-adcb-0162404f8635"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3430d64-c460-483e-9ebb-4c56e90d3c06"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06ee6643-a4e0-4976-85cf-f76d7c6b7476}" ma:internalName="TaxCatchAll" ma:showField="CatchAllData" ma:web="13430d64-c460-483e-9ebb-4c56e90d3c06">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11a49ca-6d21-4797-91b3-6e1dbd71a96c">
      <Terms xmlns="http://schemas.microsoft.com/office/infopath/2007/PartnerControls"/>
    </lcf76f155ced4ddcb4097134ff3c332f>
    <TaxCatchAll xmlns="13430d64-c460-483e-9ebb-4c56e90d3c06" xsi:nil="true"/>
  </documentManagement>
</p:properties>
</file>

<file path=customXml/itemProps1.xml><?xml version="1.0" encoding="utf-8"?>
<ds:datastoreItem xmlns:ds="http://schemas.openxmlformats.org/officeDocument/2006/customXml" ds:itemID="{E9F84F5B-5E38-4619-9D3E-E32FF371139B}"/>
</file>

<file path=customXml/itemProps2.xml><?xml version="1.0" encoding="utf-8"?>
<ds:datastoreItem xmlns:ds="http://schemas.openxmlformats.org/officeDocument/2006/customXml" ds:itemID="{0DBAEDB6-6307-4BB7-803D-A4A4F5FCF24D}"/>
</file>

<file path=customXml/itemProps3.xml><?xml version="1.0" encoding="utf-8"?>
<ds:datastoreItem xmlns:ds="http://schemas.openxmlformats.org/officeDocument/2006/customXml" ds:itemID="{6F3F3125-DFEF-4BA5-BB5E-A12AF9102F33}"/>
</file>

<file path=docProps/app.xml><?xml version="1.0" encoding="utf-8"?>
<Properties xmlns="http://schemas.openxmlformats.org/officeDocument/2006/extended-properties" xmlns:vt="http://schemas.openxmlformats.org/officeDocument/2006/docPropsVTypes">
  <TotalTime>42643</TotalTime>
  <Words>2866</Words>
  <Application>Microsoft Macintosh PowerPoint</Application>
  <PresentationFormat>Widescreen</PresentationFormat>
  <Paragraphs>219</Paragraphs>
  <Slides>27</Slides>
  <Notes>14</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27</vt:i4>
      </vt:variant>
    </vt:vector>
  </HeadingPairs>
  <TitlesOfParts>
    <vt:vector size="38" baseType="lpstr">
      <vt:lpstr>Arial</vt:lpstr>
      <vt:lpstr>Avenir Book</vt:lpstr>
      <vt:lpstr>Avenir Next LT Pro Demi</vt:lpstr>
      <vt:lpstr>Avenir webfont</vt:lpstr>
      <vt:lpstr>Calibri</vt:lpstr>
      <vt:lpstr>Calibri Light</vt:lpstr>
      <vt:lpstr>Corbel</vt:lpstr>
      <vt:lpstr>Roboto</vt:lpstr>
      <vt:lpstr>1_Office Theme</vt:lpstr>
      <vt:lpstr>2_Office Theme</vt:lpstr>
      <vt:lpstr>Office Theme</vt:lpstr>
      <vt:lpstr>PowerPoint Presentation</vt:lpstr>
      <vt:lpstr>Table of Contents</vt:lpstr>
      <vt:lpstr>Welcome to Scouting  for Food</vt:lpstr>
      <vt:lpstr>Why Scouting for Food?</vt:lpstr>
      <vt:lpstr>Welcome to Your Campaign Kit for Recruiting!</vt:lpstr>
      <vt:lpstr>Plan for Measurement</vt:lpstr>
      <vt:lpstr>Welcome to Your Campaign Kit for Recruiting!</vt:lpstr>
      <vt:lpstr>Use Scouting for Food to  Support Recruiting  Update BeAScout.org</vt:lpstr>
      <vt:lpstr>Set Up Your Facebook Page</vt:lpstr>
      <vt:lpstr>QR Codes Make it Easy! </vt:lpstr>
      <vt:lpstr>Build Your Campaign in 5 Steps</vt:lpstr>
      <vt:lpstr>1. Identify a Corporate/ Community Partner</vt:lpstr>
      <vt:lpstr>2. Identify Food Distribution Partners</vt:lpstr>
      <vt:lpstr>3. Distribute A Press Release &amp; Follow Up</vt:lpstr>
      <vt:lpstr>PowerPoint Presentation</vt:lpstr>
      <vt:lpstr>4. Shout it Out to Units with Email</vt:lpstr>
      <vt:lpstr>5. Facebook Event Page &amp; Social Posts</vt:lpstr>
      <vt:lpstr>Create a Facebook Event Page</vt:lpstr>
      <vt:lpstr>PowerPoint Presentation</vt:lpstr>
      <vt:lpstr>PowerPoint Presentation</vt:lpstr>
      <vt:lpstr>PowerPoint Presentation</vt:lpstr>
      <vt:lpstr>PowerPoint Presentation</vt:lpstr>
      <vt:lpstr>PowerPoint Presentation</vt:lpstr>
      <vt:lpstr>PowerPoint Presentation</vt:lpstr>
      <vt:lpstr>Measure &amp; Track Success</vt:lpstr>
      <vt:lpstr>Start Your Campaign </vt:lpstr>
      <vt:lpstr>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DIY Recruitment Marketing</dc:title>
  <dc:creator>Michael Ramsey</dc:creator>
  <cp:lastModifiedBy>Amy Leslie</cp:lastModifiedBy>
  <cp:revision>47</cp:revision>
  <dcterms:created xsi:type="dcterms:W3CDTF">2022-03-15T20:23:49Z</dcterms:created>
  <dcterms:modified xsi:type="dcterms:W3CDTF">2024-10-31T17:37:45Z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0x010100BBC1F113EA4E67438692FB81A3AE9CF6</vt:lpwstr>
  </property>
</Properties>
</file>