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86" r:id="rId5"/>
  </p:sldMasterIdLst>
  <p:notesMasterIdLst>
    <p:notesMasterId r:id="rId53"/>
  </p:notesMasterIdLst>
  <p:sldIdLst>
    <p:sldId id="256" r:id="rId6"/>
    <p:sldId id="280" r:id="rId7"/>
    <p:sldId id="4257" r:id="rId8"/>
    <p:sldId id="4204" r:id="rId9"/>
    <p:sldId id="2145707681" r:id="rId10"/>
    <p:sldId id="2145707673" r:id="rId11"/>
    <p:sldId id="2145707682" r:id="rId12"/>
    <p:sldId id="4242" r:id="rId13"/>
    <p:sldId id="2145707658" r:id="rId14"/>
    <p:sldId id="2145707684" r:id="rId15"/>
    <p:sldId id="2145707683" r:id="rId16"/>
    <p:sldId id="2145707685" r:id="rId17"/>
    <p:sldId id="4246" r:id="rId18"/>
    <p:sldId id="391" r:id="rId19"/>
    <p:sldId id="406" r:id="rId20"/>
    <p:sldId id="407" r:id="rId21"/>
    <p:sldId id="2145707688" r:id="rId22"/>
    <p:sldId id="2145707689" r:id="rId23"/>
    <p:sldId id="2145707690" r:id="rId24"/>
    <p:sldId id="1403" r:id="rId25"/>
    <p:sldId id="2145707660" r:id="rId26"/>
    <p:sldId id="2145707687" r:id="rId27"/>
    <p:sldId id="261" r:id="rId28"/>
    <p:sldId id="4216" r:id="rId29"/>
    <p:sldId id="4218" r:id="rId30"/>
    <p:sldId id="4217" r:id="rId31"/>
    <p:sldId id="2145707697" r:id="rId32"/>
    <p:sldId id="4189" r:id="rId33"/>
    <p:sldId id="4221" r:id="rId34"/>
    <p:sldId id="2145707674" r:id="rId35"/>
    <p:sldId id="2145707696" r:id="rId36"/>
    <p:sldId id="2145707686" r:id="rId37"/>
    <p:sldId id="4261" r:id="rId38"/>
    <p:sldId id="4262" r:id="rId39"/>
    <p:sldId id="262" r:id="rId40"/>
    <p:sldId id="2145707675" r:id="rId41"/>
    <p:sldId id="2145707680" r:id="rId42"/>
    <p:sldId id="2145707677" r:id="rId43"/>
    <p:sldId id="2145707678" r:id="rId44"/>
    <p:sldId id="2145707679" r:id="rId45"/>
    <p:sldId id="2145707671" r:id="rId46"/>
    <p:sldId id="2145707698" r:id="rId47"/>
    <p:sldId id="2145707691" r:id="rId48"/>
    <p:sldId id="2145707659" r:id="rId49"/>
    <p:sldId id="2145707692" r:id="rId50"/>
    <p:sldId id="259" r:id="rId51"/>
    <p:sldId id="2145707693" r:id="rId52"/>
  </p:sldIdLst>
  <p:sldSz cx="12192000" cy="6858000"/>
  <p:notesSz cx="7010400" cy="9296400"/>
  <p:embeddedFontLst>
    <p:embeddedFont>
      <p:font typeface="Flood Std" panose="03090602040405060206" pitchFamily="66" charset="0"/>
      <p:regular r:id="rId54"/>
    </p:embeddedFont>
    <p:embeddedFont>
      <p:font typeface="Franklin Gothic Book" panose="020B0503020102020204" pitchFamily="34" charset="0"/>
      <p:regular r:id="rId55"/>
      <p: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F92"/>
    <a:srgbClr val="136AA5"/>
    <a:srgbClr val="FCD616"/>
    <a:srgbClr val="EC1844"/>
    <a:srgbClr val="E519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B9632F-6A91-4148-828A-E321E0B9FE67}" v="909" dt="2024-08-01T23:47:59.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snapToGrid="0">
      <p:cViewPr varScale="1">
        <p:scale>
          <a:sx n="70" d="100"/>
          <a:sy n="70" d="100"/>
        </p:scale>
        <p:origin x="57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2.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3.fntdata"/><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90219552844396"/>
          <c:y val="2.9068062319485513E-2"/>
          <c:w val="0.82228805045299358"/>
          <c:h val="0.95729339802400193"/>
        </c:manualLayout>
      </c:layout>
      <c:barChart>
        <c:barDir val="col"/>
        <c:grouping val="stacked"/>
        <c:varyColors val="0"/>
        <c:ser>
          <c:idx val="1"/>
          <c:order val="0"/>
          <c:tx>
            <c:strRef>
              <c:f>Sheet1!$A$2</c:f>
              <c:strCache>
                <c:ptCount val="1"/>
                <c:pt idx="0">
                  <c:v>Total to date:</c:v>
                </c:pt>
              </c:strCache>
            </c:strRef>
          </c:tx>
          <c:spPr>
            <a:solidFill>
              <a:srgbClr val="FF0000"/>
            </a:solidFill>
            <a:ln>
              <a:solidFill>
                <a:srgbClr val="FF0000"/>
              </a:solidFill>
            </a:ln>
            <a:effectLst/>
          </c:spPr>
          <c:invertIfNegative val="0"/>
          <c:dLbls>
            <c:dLbl>
              <c:idx val="0"/>
              <c:layout>
                <c:manualLayout>
                  <c:x val="0.28972047331080408"/>
                  <c:y val="-0.33870011673636158"/>
                </c:manualLayout>
              </c:layout>
              <c:tx>
                <c:rich>
                  <a:bodyPr rot="0" spcFirstLastPara="1" vertOverflow="ellipsis" vert="horz" wrap="square" lIns="38100" tIns="19050" rIns="38100" bIns="19050" anchor="ctr" anchorCtr="0">
                    <a:noAutofit/>
                  </a:bodyPr>
                  <a:lstStyle/>
                  <a:p>
                    <a:pPr algn="ctr">
                      <a:defRPr sz="1400" b="1" i="0" u="none" strike="noStrike" kern="1200" baseline="0">
                        <a:solidFill>
                          <a:srgbClr val="094F92"/>
                        </a:solidFill>
                        <a:latin typeface="+mn-lt"/>
                        <a:ea typeface="+mn-ea"/>
                        <a:cs typeface="+mn-cs"/>
                      </a:defRPr>
                    </a:pPr>
                    <a:fld id="{7A5404F9-2517-4470-8901-05B91651DD4B}" type="CELLRANGE">
                      <a:rPr lang="en-US" dirty="0">
                        <a:solidFill>
                          <a:schemeClr val="tx1"/>
                        </a:solidFill>
                      </a:rPr>
                      <a:pPr algn="ctr">
                        <a:defRPr sz="1400" b="1">
                          <a:solidFill>
                            <a:srgbClr val="094F92"/>
                          </a:solidFill>
                        </a:defRPr>
                      </a:pPr>
                      <a:t>[CELLRANGE]</a:t>
                    </a:fld>
                    <a:endParaRPr lang="en-US" baseline="0">
                      <a:solidFill>
                        <a:schemeClr val="tx1"/>
                      </a:solidFill>
                    </a:endParaRPr>
                  </a:p>
                  <a:p>
                    <a:pPr algn="ctr">
                      <a:defRPr sz="1400" b="1">
                        <a:solidFill>
                          <a:srgbClr val="094F92"/>
                        </a:solidFill>
                      </a:defRPr>
                    </a:pPr>
                    <a:fld id="{D6FF0415-8C69-4EE6-AA7E-20673CAB70C4}" type="VALUE">
                      <a:rPr lang="en-US" dirty="0">
                        <a:solidFill>
                          <a:schemeClr val="tx1"/>
                        </a:solidFill>
                      </a:rPr>
                      <a:pPr algn="ctr">
                        <a:defRPr sz="1400" b="1">
                          <a:solidFill>
                            <a:srgbClr val="094F92"/>
                          </a:solidFill>
                        </a:defRPr>
                      </a:pPr>
                      <a:t>[VALUE]</a:t>
                    </a:fld>
                    <a:endParaRPr lang="en-US"/>
                  </a:p>
                </c:rich>
              </c:tx>
              <c:spPr>
                <a:solidFill>
                  <a:srgbClr val="92D050"/>
                </a:solidFill>
                <a:ln w="3175">
                  <a:solidFill>
                    <a:schemeClr val="tx1"/>
                  </a:solidFill>
                </a:ln>
                <a:effectLst/>
              </c:spPr>
              <c:txPr>
                <a:bodyPr rot="0" spcFirstLastPara="1" vertOverflow="ellipsis" vert="horz" wrap="square" lIns="38100" tIns="19050" rIns="38100" bIns="19050" anchor="ctr" anchorCtr="0">
                  <a:noAutofit/>
                </a:bodyPr>
                <a:lstStyle/>
                <a:p>
                  <a:pPr algn="ctr">
                    <a:defRPr sz="1400" b="1" i="0" u="none" strike="noStrike" kern="1200" baseline="0">
                      <a:solidFill>
                        <a:srgbClr val="094F92"/>
                      </a:solidFill>
                      <a:latin typeface="+mn-lt"/>
                      <a:ea typeface="+mn-ea"/>
                      <a:cs typeface="+mn-cs"/>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0.21717618078256437"/>
                      <c:h val="0.14644466299663009"/>
                    </c:manualLayout>
                  </c15:layout>
                  <c15:dlblFieldTable/>
                  <c15:showDataLabelsRange val="1"/>
                </c:ext>
                <c:ext xmlns:c16="http://schemas.microsoft.com/office/drawing/2014/chart" uri="{C3380CC4-5D6E-409C-BE32-E72D297353CC}">
                  <c16:uniqueId val="{00000000-2939-4BA0-B738-3DEF80006D75}"/>
                </c:ext>
              </c:extLst>
            </c:dLbl>
            <c:spPr>
              <a:solidFill>
                <a:srgbClr val="92D050"/>
              </a:solid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val>
            <c:numRef>
              <c:f>Sheet1!$B$2</c:f>
              <c:numCache>
                <c:formatCode>_(* #,##0_);_(* \(#,##0\);_(* "-"??_);_(@_)</c:formatCode>
                <c:ptCount val="1"/>
                <c:pt idx="0">
                  <c:v>838410</c:v>
                </c:pt>
              </c:numCache>
            </c:numRef>
          </c:val>
          <c:extLst>
            <c:ext xmlns:c15="http://schemas.microsoft.com/office/drawing/2012/chart" uri="{02D57815-91ED-43cb-92C2-25804820EDAC}">
              <c15:datalabelsRange>
                <c15:f>Sheet1!$C$12</c15:f>
                <c15:dlblRangeCache>
                  <c:ptCount val="1"/>
                  <c:pt idx="0">
                    <c:v>79.85%</c:v>
                  </c:pt>
                </c15:dlblRangeCache>
              </c15:datalabelsRange>
            </c:ext>
            <c:ext xmlns:c16="http://schemas.microsoft.com/office/drawing/2014/chart" uri="{C3380CC4-5D6E-409C-BE32-E72D297353CC}">
              <c16:uniqueId val="{00000001-2939-4BA0-B738-3DEF80006D75}"/>
            </c:ext>
          </c:extLst>
        </c:ser>
        <c:ser>
          <c:idx val="0"/>
          <c:order val="1"/>
          <c:tx>
            <c:strRef>
              <c:f>Sheet1!$A$1</c:f>
              <c:strCache>
                <c:ptCount val="1"/>
                <c:pt idx="0">
                  <c:v>Goal</c:v>
                </c:pt>
              </c:strCache>
            </c:strRef>
          </c:tx>
          <c:spPr>
            <a:noFill/>
            <a:ln>
              <a:solidFill>
                <a:srgbClr val="FF0000"/>
              </a:solidFill>
            </a:ln>
            <a:effectLst/>
          </c:spPr>
          <c:invertIfNegative val="0"/>
          <c:dLbls>
            <c:dLbl>
              <c:idx val="0"/>
              <c:layout>
                <c:manualLayout>
                  <c:x val="0.25765549110082719"/>
                  <c:y val="-0.33525829461755596"/>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059B8DD0-1B41-4DF7-A1D3-CE97E62203D8}" type="SERIESNAME">
                      <a:rPr lang="en-US" sz="1400" b="1"/>
                      <a:pPr>
                        <a:defRPr sz="1400" b="1"/>
                      </a:pPr>
                      <a:t>[SERIES NAME]</a:t>
                    </a:fld>
                    <a:r>
                      <a:rPr lang="en-US" sz="1400" b="1" baseline="0"/>
                      <a:t> </a:t>
                    </a:r>
                    <a:fld id="{9F049081-4D5D-4174-84B9-EA981AC4D114}" type="VALUE">
                      <a:rPr lang="en-US" sz="1400" b="1" baseline="0"/>
                      <a:pPr>
                        <a:defRPr sz="1400" b="1"/>
                      </a:pPr>
                      <a:t>[VALUE]</a:t>
                    </a:fld>
                    <a:endParaRPr lang="en-US" sz="1400" b="1" baseline="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939-4BA0-B738-3DEF80006D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Sheet1!$B$1</c:f>
              <c:numCache>
                <c:formatCode>_(* #,##0_);_(* \(#,##0\);_(* "-"??_);_(@_)</c:formatCode>
                <c:ptCount val="1"/>
                <c:pt idx="0">
                  <c:v>1050000</c:v>
                </c:pt>
              </c:numCache>
            </c:numRef>
          </c:val>
          <c:extLst>
            <c:ext xmlns:c16="http://schemas.microsoft.com/office/drawing/2014/chart" uri="{C3380CC4-5D6E-409C-BE32-E72D297353CC}">
              <c16:uniqueId val="{00000003-2939-4BA0-B738-3DEF80006D75}"/>
            </c:ext>
          </c:extLst>
        </c:ser>
        <c:dLbls>
          <c:showLegendKey val="0"/>
          <c:showVal val="0"/>
          <c:showCatName val="0"/>
          <c:showSerName val="0"/>
          <c:showPercent val="0"/>
          <c:showBubbleSize val="0"/>
        </c:dLbls>
        <c:gapWidth val="350"/>
        <c:overlap val="100"/>
        <c:axId val="364506928"/>
        <c:axId val="364503184"/>
      </c:barChart>
      <c:catAx>
        <c:axId val="364506928"/>
        <c:scaling>
          <c:orientation val="minMax"/>
        </c:scaling>
        <c:delete val="1"/>
        <c:axPos val="b"/>
        <c:numFmt formatCode="General" sourceLinked="1"/>
        <c:majorTickMark val="none"/>
        <c:minorTickMark val="none"/>
        <c:tickLblPos val="nextTo"/>
        <c:crossAx val="364503184"/>
        <c:crossesAt val="1025000"/>
        <c:auto val="1"/>
        <c:lblAlgn val="ctr"/>
        <c:lblOffset val="100"/>
        <c:noMultiLvlLbl val="0"/>
      </c:catAx>
      <c:valAx>
        <c:axId val="364503184"/>
        <c:scaling>
          <c:orientation val="minMax"/>
          <c:max val="1100000"/>
          <c:min val="20000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rgbClr val="FF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5069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0.41488</cdr:x>
      <cdr:y>0.87647</cdr:y>
    </cdr:from>
    <cdr:to>
      <cdr:x>0.74308</cdr:x>
      <cdr:y>1</cdr:y>
    </cdr:to>
    <cdr:sp macro="" textlink="">
      <cdr:nvSpPr>
        <cdr:cNvPr id="2" name="Oval 1">
          <a:extLst xmlns:a="http://schemas.openxmlformats.org/drawingml/2006/main">
            <a:ext uri="{FF2B5EF4-FFF2-40B4-BE49-F238E27FC236}">
              <a16:creationId xmlns:a16="http://schemas.microsoft.com/office/drawing/2014/main" id="{6E2FA442-0A49-A0B2-1121-14CD22FAD995}"/>
            </a:ext>
          </a:extLst>
        </cdr:cNvPr>
        <cdr:cNvSpPr/>
      </cdr:nvSpPr>
      <cdr:spPr>
        <a:xfrm xmlns:a="http://schemas.openxmlformats.org/drawingml/2006/main">
          <a:off x="1824676" y="4346319"/>
          <a:ext cx="1443434" cy="612578"/>
        </a:xfrm>
        <a:prstGeom xmlns:a="http://schemas.openxmlformats.org/drawingml/2006/main" prst="ellipse">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0.73276</cdr:x>
      <cdr:y>0.0293</cdr:y>
    </cdr:from>
    <cdr:to>
      <cdr:x>0.95709</cdr:x>
      <cdr:y>0.13609</cdr:y>
    </cdr:to>
    <cdr:sp macro="" textlink="">
      <cdr:nvSpPr>
        <cdr:cNvPr id="3" name="TextBox 2">
          <a:extLst xmlns:a="http://schemas.openxmlformats.org/drawingml/2006/main">
            <a:ext uri="{FF2B5EF4-FFF2-40B4-BE49-F238E27FC236}">
              <a16:creationId xmlns:a16="http://schemas.microsoft.com/office/drawing/2014/main" id="{9DE671C8-17B6-E087-1C92-B1EBA7A5B824}"/>
            </a:ext>
          </a:extLst>
        </cdr:cNvPr>
        <cdr:cNvSpPr txBox="1"/>
      </cdr:nvSpPr>
      <cdr:spPr>
        <a:xfrm xmlns:a="http://schemas.openxmlformats.org/drawingml/2006/main">
          <a:off x="3222753" y="145295"/>
          <a:ext cx="986624" cy="5295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a:solidFill>
                <a:srgbClr val="094F92"/>
              </a:solidFill>
            </a:rPr>
            <a:t>Goal</a:t>
          </a:r>
        </a:p>
        <a:p xmlns:a="http://schemas.openxmlformats.org/drawingml/2006/main">
          <a:pPr algn="ctr"/>
          <a:r>
            <a:rPr lang="en-US" sz="1400" b="1" dirty="0">
              <a:solidFill>
                <a:srgbClr val="094F92"/>
              </a:solidFill>
            </a:rPr>
            <a:t>1,050,000</a:t>
          </a:r>
        </a:p>
        <a:p xmlns:a="http://schemas.openxmlformats.org/drawingml/2006/main">
          <a:pPr algn="ctr"/>
          <a:endParaRPr lang="en-US" sz="1100" dirty="0">
            <a:solidFill>
              <a:srgbClr val="094F9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E7E1B47-93C2-4497-8DA4-1729B33AD261}" type="datetimeFigureOut">
              <a:rPr lang="en-US" smtClean="0"/>
              <a:t>8/2/2024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7E92EB2-DE01-4277-AAF4-A9DDDCDEF75C}" type="slidenum">
              <a:rPr lang="en-US" smtClean="0"/>
              <a:t>‹#›</a:t>
            </a:fld>
            <a:endParaRPr lang="en-US"/>
          </a:p>
        </p:txBody>
      </p:sp>
    </p:spTree>
    <p:extLst>
      <p:ext uri="{BB962C8B-B14F-4D97-AF65-F5344CB8AC3E}">
        <p14:creationId xmlns:p14="http://schemas.microsoft.com/office/powerpoint/2010/main" val="336953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ACE076B8-0C2D-48B7-ADF0-6D539CDD439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89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92EB2-DE01-4277-AAF4-A9DDDCDEF75C}" type="slidenum">
              <a:rPr lang="en-US" smtClean="0"/>
              <a:t>6</a:t>
            </a:fld>
            <a:endParaRPr lang="en-US"/>
          </a:p>
        </p:txBody>
      </p:sp>
    </p:spTree>
    <p:extLst>
      <p:ext uri="{BB962C8B-B14F-4D97-AF65-F5344CB8AC3E}">
        <p14:creationId xmlns:p14="http://schemas.microsoft.com/office/powerpoint/2010/main" val="4294237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ACE076B8-0C2D-48B7-ADF0-6D539CDD439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523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7976712D-1C54-6E89-09D5-71826D92B8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14635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992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Emphas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205D6D-DCAF-CE22-CE5F-1A52FA43A7F9}"/>
              </a:ext>
            </a:extLst>
          </p:cNvPr>
          <p:cNvSpPr/>
          <p:nvPr userDrawn="1"/>
        </p:nvSpPr>
        <p:spPr>
          <a:xfrm>
            <a:off x="0" y="0"/>
            <a:ext cx="12192000" cy="6858000"/>
          </a:xfrm>
          <a:prstGeom prst="rect">
            <a:avLst/>
          </a:prstGeom>
          <a:solidFill>
            <a:srgbClr val="094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2F3771-F0EE-DF25-1E03-6F2063ABB3BF}"/>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7C5DDFC-0CF7-E73A-3414-CFBB393912E5}"/>
              </a:ext>
            </a:extLst>
          </p:cNvPr>
          <p:cNvSpPr>
            <a:spLocks noGrp="1"/>
          </p:cNvSpPr>
          <p:nvPr>
            <p:ph idx="1"/>
          </p:nvPr>
        </p:nvSpPr>
        <p:spPr>
          <a:xfrm>
            <a:off x="841131" y="1584432"/>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32C7C77-DB43-AC61-FAC8-151FB7A304A9}"/>
              </a:ext>
            </a:extLst>
          </p:cNvPr>
          <p:cNvSpPr/>
          <p:nvPr userDrawn="1"/>
        </p:nvSpPr>
        <p:spPr>
          <a:xfrm>
            <a:off x="-2" y="6281528"/>
            <a:ext cx="12192002" cy="87741"/>
          </a:xfrm>
          <a:prstGeom prst="rect">
            <a:avLst/>
          </a:prstGeom>
          <a:solidFill>
            <a:srgbClr val="FCD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B83A1B9-F367-95FA-0EE0-979FD474BD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600" y="5804990"/>
            <a:ext cx="3233056" cy="967049"/>
          </a:xfrm>
          <a:prstGeom prst="rect">
            <a:avLst/>
          </a:prstGeom>
        </p:spPr>
      </p:pic>
      <p:sp>
        <p:nvSpPr>
          <p:cNvPr id="8" name="Rectangle 7">
            <a:extLst>
              <a:ext uri="{FF2B5EF4-FFF2-40B4-BE49-F238E27FC236}">
                <a16:creationId xmlns:a16="http://schemas.microsoft.com/office/drawing/2014/main" id="{22208133-0ABF-815B-794F-E8A57573911C}"/>
              </a:ext>
            </a:extLst>
          </p:cNvPr>
          <p:cNvSpPr/>
          <p:nvPr userDrawn="1"/>
        </p:nvSpPr>
        <p:spPr>
          <a:xfrm>
            <a:off x="-2" y="6281528"/>
            <a:ext cx="12192002" cy="87741"/>
          </a:xfrm>
          <a:prstGeom prst="rect">
            <a:avLst/>
          </a:prstGeom>
          <a:solidFill>
            <a:srgbClr val="FCD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ue and white logo&#10;&#10;Description automatically generated">
            <a:extLst>
              <a:ext uri="{FF2B5EF4-FFF2-40B4-BE49-F238E27FC236}">
                <a16:creationId xmlns:a16="http://schemas.microsoft.com/office/drawing/2014/main" id="{F165823F-FDCD-3D1A-106A-0CEDE8BB40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10600" y="5806076"/>
            <a:ext cx="3233056" cy="939635"/>
          </a:xfrm>
          <a:prstGeom prst="rect">
            <a:avLst/>
          </a:prstGeom>
        </p:spPr>
      </p:pic>
    </p:spTree>
    <p:extLst>
      <p:ext uri="{BB962C8B-B14F-4D97-AF65-F5344CB8AC3E}">
        <p14:creationId xmlns:p14="http://schemas.microsoft.com/office/powerpoint/2010/main" val="28614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1A88-16C3-63D2-60AB-F22753A5C3B4}"/>
              </a:ext>
            </a:extLst>
          </p:cNvPr>
          <p:cNvSpPr>
            <a:spLocks noGrp="1"/>
          </p:cNvSpPr>
          <p:nvPr>
            <p:ph type="title"/>
          </p:nvPr>
        </p:nvSpPr>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7102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C61D08B-692E-1AB2-3081-92C4C475237A}"/>
              </a:ext>
            </a:extLst>
          </p:cNvPr>
          <p:cNvSpPr>
            <a:spLocks noGrp="1"/>
          </p:cNvSpPr>
          <p:nvPr>
            <p:ph type="body" sz="quarter" idx="10"/>
          </p:nvPr>
        </p:nvSpPr>
        <p:spPr>
          <a:xfrm>
            <a:off x="433387" y="1361662"/>
            <a:ext cx="11310938" cy="3448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0A488B63-8838-6574-6E7E-EDE4DF2A3853}"/>
              </a:ext>
            </a:extLst>
          </p:cNvPr>
          <p:cNvSpPr>
            <a:spLocks noGrp="1"/>
          </p:cNvSpPr>
          <p:nvPr>
            <p:ph type="body" sz="quarter" idx="11" hasCustomPrompt="1"/>
          </p:nvPr>
        </p:nvSpPr>
        <p:spPr>
          <a:xfrm>
            <a:off x="433387" y="487500"/>
            <a:ext cx="11325226" cy="801405"/>
          </a:xfrm>
        </p:spPr>
        <p:txBody>
          <a:bodyPr>
            <a:normAutofit/>
          </a:bodyPr>
          <a:lstStyle>
            <a:lvl1pPr marL="0" indent="0">
              <a:buNone/>
              <a:defRPr sz="4400">
                <a:latin typeface="Flood Std" panose="03090602040405060206" pitchFamily="66"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Title</a:t>
            </a:r>
          </a:p>
        </p:txBody>
      </p:sp>
      <p:pic>
        <p:nvPicPr>
          <p:cNvPr id="8" name="Picture 7" descr="A child holding a bow and arrow&#10;&#10;Description automatically generated">
            <a:extLst>
              <a:ext uri="{FF2B5EF4-FFF2-40B4-BE49-F238E27FC236}">
                <a16:creationId xmlns:a16="http://schemas.microsoft.com/office/drawing/2014/main" id="{3A81C427-A988-EEC9-52A8-43CC19A6510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51981" y="5074068"/>
            <a:ext cx="2440019" cy="1664208"/>
          </a:xfrm>
          <a:prstGeom prst="rect">
            <a:avLst/>
          </a:prstGeom>
        </p:spPr>
      </p:pic>
      <p:pic>
        <p:nvPicPr>
          <p:cNvPr id="10" name="Picture 9" descr="A group of kids smiling for a selfie&#10;&#10;Description automatically generated">
            <a:extLst>
              <a:ext uri="{FF2B5EF4-FFF2-40B4-BE49-F238E27FC236}">
                <a16:creationId xmlns:a16="http://schemas.microsoft.com/office/drawing/2014/main" id="{D37D56CA-7DDB-E528-BCDB-6B24E422BE7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5074068"/>
            <a:ext cx="2037019" cy="1664208"/>
          </a:xfrm>
          <a:prstGeom prst="rect">
            <a:avLst/>
          </a:prstGeom>
        </p:spPr>
      </p:pic>
      <p:pic>
        <p:nvPicPr>
          <p:cNvPr id="12" name="Picture 11" descr="A child holding a stick with marshmallows&#10;&#10;Description automatically generated">
            <a:extLst>
              <a:ext uri="{FF2B5EF4-FFF2-40B4-BE49-F238E27FC236}">
                <a16:creationId xmlns:a16="http://schemas.microsoft.com/office/drawing/2014/main" id="{1AA0C7AE-8D2B-BF38-223F-2CCBD219C08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15887" y="5074068"/>
            <a:ext cx="2495824" cy="1664208"/>
          </a:xfrm>
          <a:prstGeom prst="rect">
            <a:avLst/>
          </a:prstGeom>
        </p:spPr>
      </p:pic>
      <p:pic>
        <p:nvPicPr>
          <p:cNvPr id="13" name="Picture 12" descr="A group of girls wearing matching shirts&#10;&#10;Description automatically generated">
            <a:extLst>
              <a:ext uri="{FF2B5EF4-FFF2-40B4-BE49-F238E27FC236}">
                <a16:creationId xmlns:a16="http://schemas.microsoft.com/office/drawing/2014/main" id="{C83C6A5C-E3B4-5561-F8C4-E5D0F623B707}"/>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025351" y="5074068"/>
            <a:ext cx="2150983" cy="1664208"/>
          </a:xfrm>
          <a:prstGeom prst="rect">
            <a:avLst/>
          </a:prstGeom>
        </p:spPr>
      </p:pic>
      <p:pic>
        <p:nvPicPr>
          <p:cNvPr id="14" name="Picture 13" descr="A group of kids sitting on a race track&#10;&#10;Description automatically generated">
            <a:extLst>
              <a:ext uri="{FF2B5EF4-FFF2-40B4-BE49-F238E27FC236}">
                <a16:creationId xmlns:a16="http://schemas.microsoft.com/office/drawing/2014/main" id="{28AB9262-5A98-A1F4-93AA-E3201AFB7043}"/>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r="-1"/>
          <a:stretch/>
        </p:blipFill>
        <p:spPr>
          <a:xfrm>
            <a:off x="6135353" y="5074068"/>
            <a:ext cx="2440019" cy="1664208"/>
          </a:xfrm>
          <a:prstGeom prst="rect">
            <a:avLst/>
          </a:prstGeom>
        </p:spPr>
      </p:pic>
      <p:pic>
        <p:nvPicPr>
          <p:cNvPr id="15" name="Picture 14" descr="A group of boys wearing life jackets and holding paddles&#10;&#10;Description automatically generated">
            <a:extLst>
              <a:ext uri="{FF2B5EF4-FFF2-40B4-BE49-F238E27FC236}">
                <a16:creationId xmlns:a16="http://schemas.microsoft.com/office/drawing/2014/main" id="{D031B72C-146D-6C53-9F64-C186473E176E}"/>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8226668" y="5074068"/>
            <a:ext cx="2277209" cy="1664208"/>
          </a:xfrm>
          <a:prstGeom prst="rect">
            <a:avLst/>
          </a:prstGeom>
        </p:spPr>
      </p:pic>
    </p:spTree>
    <p:extLst>
      <p:ext uri="{BB962C8B-B14F-4D97-AF65-F5344CB8AC3E}">
        <p14:creationId xmlns:p14="http://schemas.microsoft.com/office/powerpoint/2010/main" val="3771415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EC31-B5B0-F9C3-9CC9-7771DF5077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0ECB64-3F70-37C4-F631-10C1684BB6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D98016-DCEC-1E9F-3520-C812671451B5}"/>
              </a:ext>
            </a:extLst>
          </p:cNvPr>
          <p:cNvSpPr>
            <a:spLocks noGrp="1"/>
          </p:cNvSpPr>
          <p:nvPr>
            <p:ph sz="half" idx="2"/>
          </p:nvPr>
        </p:nvSpPr>
        <p:spPr>
          <a:xfrm>
            <a:off x="839788" y="2505075"/>
            <a:ext cx="5157787" cy="3359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B63CA9-E66B-3278-8CD7-3D7552BE0E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CE3293-66A2-402D-27B7-40361025A485}"/>
              </a:ext>
            </a:extLst>
          </p:cNvPr>
          <p:cNvSpPr>
            <a:spLocks noGrp="1"/>
          </p:cNvSpPr>
          <p:nvPr>
            <p:ph sz="quarter" idx="4"/>
          </p:nvPr>
        </p:nvSpPr>
        <p:spPr>
          <a:xfrm>
            <a:off x="6172200" y="2505075"/>
            <a:ext cx="5183188" cy="3359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233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D384-F6FB-DA3E-59A9-B2F5B7BBED54}"/>
              </a:ext>
            </a:extLst>
          </p:cNvPr>
          <p:cNvSpPr>
            <a:spLocks noGrp="1"/>
          </p:cNvSpPr>
          <p:nvPr>
            <p:ph type="title"/>
          </p:nvPr>
        </p:nvSpPr>
        <p:spPr>
          <a:xfrm>
            <a:off x="760276" y="2126972"/>
            <a:ext cx="3932237" cy="2007701"/>
          </a:xfrm>
        </p:spPr>
        <p:txBody>
          <a:bodyPr anchor="b">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E3D10556-6506-4EAD-38EE-D7E71FAA46D0}"/>
              </a:ext>
            </a:extLst>
          </p:cNvPr>
          <p:cNvSpPr>
            <a:spLocks noGrp="1"/>
          </p:cNvSpPr>
          <p:nvPr>
            <p:ph idx="1"/>
          </p:nvPr>
        </p:nvSpPr>
        <p:spPr>
          <a:xfrm>
            <a:off x="5183188" y="526776"/>
            <a:ext cx="6172200" cy="52448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618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D384-F6FB-DA3E-59A9-B2F5B7BBED54}"/>
              </a:ext>
            </a:extLst>
          </p:cNvPr>
          <p:cNvSpPr>
            <a:spLocks noGrp="1"/>
          </p:cNvSpPr>
          <p:nvPr>
            <p:ph type="title"/>
          </p:nvPr>
        </p:nvSpPr>
        <p:spPr>
          <a:xfrm>
            <a:off x="839788" y="457200"/>
            <a:ext cx="3932237" cy="1600200"/>
          </a:xfrm>
        </p:spPr>
        <p:txBody>
          <a:bodyPr anchor="b">
            <a:no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E3D10556-6506-4EAD-38EE-D7E71FAA46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1C0412D-139D-3BC5-44EF-2122C3C51B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8104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3771-F0EE-DF25-1E03-6F2063ABB3B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C5DDFC-0CF7-E73A-3414-CFBB393912E5}"/>
              </a:ext>
            </a:extLst>
          </p:cNvPr>
          <p:cNvSpPr>
            <a:spLocks noGrp="1"/>
          </p:cNvSpPr>
          <p:nvPr>
            <p:ph idx="1"/>
          </p:nvPr>
        </p:nvSpPr>
        <p:spPr>
          <a:xfrm>
            <a:off x="841131" y="157673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6644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745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83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22" name="Picture 21" descr="A child holding a bow and arrow&#10;&#10;Description automatically generated">
            <a:extLst>
              <a:ext uri="{FF2B5EF4-FFF2-40B4-BE49-F238E27FC236}">
                <a16:creationId xmlns:a16="http://schemas.microsoft.com/office/drawing/2014/main" id="{AADF9EA7-EA00-7FF1-A1E5-1A22EAD14D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51981" y="3522694"/>
            <a:ext cx="2440019" cy="1664208"/>
          </a:xfrm>
          <a:prstGeom prst="rect">
            <a:avLst/>
          </a:prstGeom>
        </p:spPr>
      </p:pic>
      <p:sp>
        <p:nvSpPr>
          <p:cNvPr id="3" name="Subtitle 2">
            <a:extLst>
              <a:ext uri="{FF2B5EF4-FFF2-40B4-BE49-F238E27FC236}">
                <a16:creationId xmlns:a16="http://schemas.microsoft.com/office/drawing/2014/main" id="{1A57AB68-9FD7-4D99-82CB-13B1798B4F4B}"/>
              </a:ext>
            </a:extLst>
          </p:cNvPr>
          <p:cNvSpPr>
            <a:spLocks noGrp="1"/>
          </p:cNvSpPr>
          <p:nvPr>
            <p:ph type="subTitle" idx="1" hasCustomPrompt="1"/>
          </p:nvPr>
        </p:nvSpPr>
        <p:spPr>
          <a:xfrm>
            <a:off x="1524000" y="834795"/>
            <a:ext cx="9144000" cy="862695"/>
          </a:xfrm>
        </p:spPr>
        <p:txBody>
          <a:bodyPr>
            <a:noAutofit/>
          </a:bodyPr>
          <a:lstStyle>
            <a:lvl1pPr marL="0" indent="0" algn="ctr">
              <a:buNone/>
              <a:defRPr sz="6000">
                <a:latin typeface="Flood Std" panose="03090602040405060206" pitchFamily="66"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Short Section Title</a:t>
            </a:r>
          </a:p>
        </p:txBody>
      </p:sp>
      <p:sp>
        <p:nvSpPr>
          <p:cNvPr id="6" name="Text Placeholder 5">
            <a:extLst>
              <a:ext uri="{FF2B5EF4-FFF2-40B4-BE49-F238E27FC236}">
                <a16:creationId xmlns:a16="http://schemas.microsoft.com/office/drawing/2014/main" id="{932327BD-2725-0D2C-C1D6-8A1C316EA808}"/>
              </a:ext>
            </a:extLst>
          </p:cNvPr>
          <p:cNvSpPr>
            <a:spLocks noGrp="1"/>
          </p:cNvSpPr>
          <p:nvPr>
            <p:ph type="body" sz="quarter" idx="10" hasCustomPrompt="1"/>
          </p:nvPr>
        </p:nvSpPr>
        <p:spPr>
          <a:xfrm>
            <a:off x="1524000" y="1971122"/>
            <a:ext cx="9144000" cy="527304"/>
          </a:xfrm>
        </p:spPr>
        <p:txBody>
          <a:bodyPr>
            <a:noAutofit/>
          </a:bodyPr>
          <a:lstStyle>
            <a:lvl1pPr marL="0" indent="0" algn="ctr">
              <a:buNone/>
              <a:defRPr sz="44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7" name="Text Placeholder 5">
            <a:extLst>
              <a:ext uri="{FF2B5EF4-FFF2-40B4-BE49-F238E27FC236}">
                <a16:creationId xmlns:a16="http://schemas.microsoft.com/office/drawing/2014/main" id="{C5A1A731-039D-D67F-80DC-771F66E6143F}"/>
              </a:ext>
            </a:extLst>
          </p:cNvPr>
          <p:cNvSpPr>
            <a:spLocks noGrp="1"/>
          </p:cNvSpPr>
          <p:nvPr>
            <p:ph type="body" sz="quarter" idx="11" hasCustomPrompt="1"/>
          </p:nvPr>
        </p:nvSpPr>
        <p:spPr>
          <a:xfrm>
            <a:off x="1524000" y="2543613"/>
            <a:ext cx="9144000" cy="527304"/>
          </a:xfrm>
        </p:spPr>
        <p:txBody>
          <a:bodyPr>
            <a:noAutofit/>
          </a:bodyPr>
          <a:lstStyle>
            <a:lvl1pPr marL="0" indent="0" algn="ctr">
              <a:buNone/>
              <a:defRPr sz="2800" b="0" i="0"/>
            </a:lvl1pPr>
            <a:lvl2pPr marL="457200" indent="0">
              <a:buNone/>
              <a:defRPr/>
            </a:lvl2pPr>
            <a:lvl3pPr marL="914400" indent="0">
              <a:buNone/>
              <a:defRPr/>
            </a:lvl3pPr>
            <a:lvl4pPr marL="1371600" indent="0">
              <a:buNone/>
              <a:defRPr/>
            </a:lvl4pPr>
            <a:lvl5pPr marL="1828800" indent="0">
              <a:buNone/>
              <a:defRPr/>
            </a:lvl5pPr>
          </a:lstStyle>
          <a:p>
            <a:pPr lvl="0"/>
            <a:r>
              <a:rPr lang="en-US"/>
              <a:t>Presenter Title</a:t>
            </a:r>
          </a:p>
        </p:txBody>
      </p:sp>
      <p:pic>
        <p:nvPicPr>
          <p:cNvPr id="5" name="Picture 4" descr="A group of kids smiling for a selfie&#10;&#10;Description automatically generated">
            <a:extLst>
              <a:ext uri="{FF2B5EF4-FFF2-40B4-BE49-F238E27FC236}">
                <a16:creationId xmlns:a16="http://schemas.microsoft.com/office/drawing/2014/main" id="{6B07B80C-132B-70BC-F607-29D87DB2FEB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522694"/>
            <a:ext cx="2037019" cy="1664208"/>
          </a:xfrm>
          <a:prstGeom prst="rect">
            <a:avLst/>
          </a:prstGeom>
        </p:spPr>
      </p:pic>
      <p:pic>
        <p:nvPicPr>
          <p:cNvPr id="15" name="Picture 14" descr="A child holding a stick with marshmallows&#10;&#10;Description automatically generated">
            <a:extLst>
              <a:ext uri="{FF2B5EF4-FFF2-40B4-BE49-F238E27FC236}">
                <a16:creationId xmlns:a16="http://schemas.microsoft.com/office/drawing/2014/main" id="{0F89FF82-6A09-1652-8BA4-46D1E594C64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15887" y="3522694"/>
            <a:ext cx="2495824" cy="1664208"/>
          </a:xfrm>
          <a:prstGeom prst="rect">
            <a:avLst/>
          </a:prstGeom>
        </p:spPr>
      </p:pic>
      <p:pic>
        <p:nvPicPr>
          <p:cNvPr id="11" name="Picture 10" descr="A group of girls wearing matching shirts&#10;&#10;Description automatically generated">
            <a:extLst>
              <a:ext uri="{FF2B5EF4-FFF2-40B4-BE49-F238E27FC236}">
                <a16:creationId xmlns:a16="http://schemas.microsoft.com/office/drawing/2014/main" id="{A50DF288-E055-31BD-56AD-E754DDA8E1F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025351" y="3522694"/>
            <a:ext cx="2150983" cy="1664208"/>
          </a:xfrm>
          <a:prstGeom prst="rect">
            <a:avLst/>
          </a:prstGeom>
        </p:spPr>
      </p:pic>
      <p:pic>
        <p:nvPicPr>
          <p:cNvPr id="18" name="Picture 17" descr="A group of kids sitting on a race track&#10;&#10;Description automatically generated">
            <a:extLst>
              <a:ext uri="{FF2B5EF4-FFF2-40B4-BE49-F238E27FC236}">
                <a16:creationId xmlns:a16="http://schemas.microsoft.com/office/drawing/2014/main" id="{98B1A187-8AD3-E83F-20A0-1F30F7E2CDC3}"/>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r="-1"/>
          <a:stretch/>
        </p:blipFill>
        <p:spPr>
          <a:xfrm>
            <a:off x="6135353" y="3522694"/>
            <a:ext cx="2440019" cy="1664208"/>
          </a:xfrm>
          <a:prstGeom prst="rect">
            <a:avLst/>
          </a:prstGeom>
        </p:spPr>
      </p:pic>
      <p:pic>
        <p:nvPicPr>
          <p:cNvPr id="20" name="Picture 19" descr="A group of boys wearing life jackets and holding paddles&#10;&#10;Description automatically generated">
            <a:extLst>
              <a:ext uri="{FF2B5EF4-FFF2-40B4-BE49-F238E27FC236}">
                <a16:creationId xmlns:a16="http://schemas.microsoft.com/office/drawing/2014/main" id="{944F5ABC-61D3-42CC-6A21-F6712DDFB5E8}"/>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8226668" y="3522694"/>
            <a:ext cx="2277209" cy="1664208"/>
          </a:xfrm>
          <a:prstGeom prst="rect">
            <a:avLst/>
          </a:prstGeom>
        </p:spPr>
      </p:pic>
    </p:spTree>
    <p:extLst>
      <p:ext uri="{BB962C8B-B14F-4D97-AF65-F5344CB8AC3E}">
        <p14:creationId xmlns:p14="http://schemas.microsoft.com/office/powerpoint/2010/main" val="3707087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7976712D-1C54-6E89-09D5-71826D92B8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9636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495587"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495587" y="1513397"/>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group of kids sitting at a table with rockets&#10;&#10;Description automatically generated">
            <a:extLst>
              <a:ext uri="{FF2B5EF4-FFF2-40B4-BE49-F238E27FC236}">
                <a16:creationId xmlns:a16="http://schemas.microsoft.com/office/drawing/2014/main" id="{AB3DF12E-D41D-54C4-4F34-12DCB7CA4E6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36526"/>
            <a:ext cx="6049909" cy="6146800"/>
          </a:xfrm>
          <a:prstGeom prst="rect">
            <a:avLst/>
          </a:prstGeom>
        </p:spPr>
      </p:pic>
    </p:spTree>
    <p:extLst>
      <p:ext uri="{BB962C8B-B14F-4D97-AF65-F5344CB8AC3E}">
        <p14:creationId xmlns:p14="http://schemas.microsoft.com/office/powerpoint/2010/main" val="990171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dirty="0"/>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couple of boys in sleeping bags&#10;&#10;Description automatically generated">
            <a:extLst>
              <a:ext uri="{FF2B5EF4-FFF2-40B4-BE49-F238E27FC236}">
                <a16:creationId xmlns:a16="http://schemas.microsoft.com/office/drawing/2014/main" id="{07C6003C-9DF0-CDC1-A229-D7E6EF4C95A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7197"/>
            <a:ext cx="6275664" cy="6146128"/>
          </a:xfrm>
          <a:prstGeom prst="rect">
            <a:avLst/>
          </a:prstGeom>
        </p:spPr>
      </p:pic>
    </p:spTree>
    <p:extLst>
      <p:ext uri="{BB962C8B-B14F-4D97-AF65-F5344CB8AC3E}">
        <p14:creationId xmlns:p14="http://schemas.microsoft.com/office/powerpoint/2010/main" val="22529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marshmallows over a campfire&#10;&#10;Description automatically generated">
            <a:extLst>
              <a:ext uri="{FF2B5EF4-FFF2-40B4-BE49-F238E27FC236}">
                <a16:creationId xmlns:a16="http://schemas.microsoft.com/office/drawing/2014/main" id="{3756D158-B196-3BED-9D67-E86B5A2F42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6333"/>
            <a:ext cx="6291072" cy="6145406"/>
          </a:xfrm>
          <a:prstGeom prst="rect">
            <a:avLst/>
          </a:prstGeom>
        </p:spPr>
      </p:pic>
    </p:spTree>
    <p:extLst>
      <p:ext uri="{BB962C8B-B14F-4D97-AF65-F5344CB8AC3E}">
        <p14:creationId xmlns:p14="http://schemas.microsoft.com/office/powerpoint/2010/main" val="3352808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group of kids fishing on a dock&#10;&#10;Description automatically generated">
            <a:extLst>
              <a:ext uri="{FF2B5EF4-FFF2-40B4-BE49-F238E27FC236}">
                <a16:creationId xmlns:a16="http://schemas.microsoft.com/office/drawing/2014/main" id="{A92EF546-CC72-66EC-94D0-5D54236771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6989"/>
            <a:ext cx="6309358" cy="6144750"/>
          </a:xfrm>
          <a:prstGeom prst="rect">
            <a:avLst/>
          </a:prstGeom>
        </p:spPr>
      </p:pic>
    </p:spTree>
    <p:extLst>
      <p:ext uri="{BB962C8B-B14F-4D97-AF65-F5344CB8AC3E}">
        <p14:creationId xmlns:p14="http://schemas.microsoft.com/office/powerpoint/2010/main" val="86948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erson holding a compass&#10;&#10;Description automatically generated">
            <a:extLst>
              <a:ext uri="{FF2B5EF4-FFF2-40B4-BE49-F238E27FC236}">
                <a16:creationId xmlns:a16="http://schemas.microsoft.com/office/drawing/2014/main" id="{3836EA77-1C62-0D98-9927-9E8F3AE9A30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6962"/>
            <a:ext cx="6267236" cy="6146307"/>
          </a:xfrm>
          <a:prstGeom prst="rect">
            <a:avLst/>
          </a:prstGeom>
        </p:spPr>
      </p:pic>
    </p:spTree>
    <p:extLst>
      <p:ext uri="{BB962C8B-B14F-4D97-AF65-F5344CB8AC3E}">
        <p14:creationId xmlns:p14="http://schemas.microsoft.com/office/powerpoint/2010/main" val="407309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dirty="0"/>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hild playing with a toy car&#10;&#10;Description automatically generated">
            <a:extLst>
              <a:ext uri="{FF2B5EF4-FFF2-40B4-BE49-F238E27FC236}">
                <a16:creationId xmlns:a16="http://schemas.microsoft.com/office/drawing/2014/main" id="{B51B2E91-4FB3-2D00-3C21-B943BA4F582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4939"/>
            <a:ext cx="6246564" cy="6146799"/>
          </a:xfrm>
          <a:prstGeom prst="rect">
            <a:avLst/>
          </a:prstGeom>
        </p:spPr>
      </p:pic>
    </p:spTree>
    <p:extLst>
      <p:ext uri="{BB962C8B-B14F-4D97-AF65-F5344CB8AC3E}">
        <p14:creationId xmlns:p14="http://schemas.microsoft.com/office/powerpoint/2010/main" val="271144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dirty="0"/>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erson holding a sandwich&#10;&#10;Description automatically generated">
            <a:extLst>
              <a:ext uri="{FF2B5EF4-FFF2-40B4-BE49-F238E27FC236}">
                <a16:creationId xmlns:a16="http://schemas.microsoft.com/office/drawing/2014/main" id="{2BE1C19C-4632-5983-D9AA-84A81DD736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35882"/>
            <a:ext cx="6317007" cy="6147443"/>
          </a:xfrm>
          <a:prstGeom prst="rect">
            <a:avLst/>
          </a:prstGeom>
        </p:spPr>
      </p:pic>
    </p:spTree>
    <p:extLst>
      <p:ext uri="{BB962C8B-B14F-4D97-AF65-F5344CB8AC3E}">
        <p14:creationId xmlns:p14="http://schemas.microsoft.com/office/powerpoint/2010/main" val="87988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787A27-DE56-3B6B-FC78-F5FD762524EA}"/>
              </a:ext>
            </a:extLst>
          </p:cNvPr>
          <p:cNvSpPr/>
          <p:nvPr userDrawn="1"/>
        </p:nvSpPr>
        <p:spPr>
          <a:xfrm>
            <a:off x="-1" y="6311900"/>
            <a:ext cx="12192001" cy="546100"/>
          </a:xfrm>
          <a:prstGeom prst="rect">
            <a:avLst/>
          </a:prstGeom>
          <a:solidFill>
            <a:srgbClr val="09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D93C5D7-A91D-A433-F5F5-1CC4F98536DD}"/>
              </a:ext>
            </a:extLst>
          </p:cNvPr>
          <p:cNvSpPr>
            <a:spLocks noGrp="1"/>
          </p:cNvSpPr>
          <p:nvPr>
            <p:ph type="title"/>
          </p:nvPr>
        </p:nvSpPr>
        <p:spPr>
          <a:xfrm>
            <a:off x="838200" y="23812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61A91A6-CADF-751A-04F8-5A5AB425C8E9}"/>
              </a:ext>
            </a:extLst>
          </p:cNvPr>
          <p:cNvSpPr>
            <a:spLocks noGrp="1"/>
          </p:cNvSpPr>
          <p:nvPr>
            <p:ph type="body" idx="1"/>
          </p:nvPr>
        </p:nvSpPr>
        <p:spPr>
          <a:xfrm>
            <a:off x="838200" y="157163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34950865-8070-870E-3458-F991BF71A27B}"/>
              </a:ext>
            </a:extLst>
          </p:cNvPr>
          <p:cNvSpPr/>
          <p:nvPr userDrawn="1"/>
        </p:nvSpPr>
        <p:spPr>
          <a:xfrm>
            <a:off x="-1" y="0"/>
            <a:ext cx="12192001" cy="136525"/>
          </a:xfrm>
          <a:prstGeom prst="rect">
            <a:avLst/>
          </a:prstGeom>
          <a:solidFill>
            <a:srgbClr val="094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07B3D5-B554-11A5-8A64-622E2363C3C6}"/>
              </a:ext>
            </a:extLst>
          </p:cNvPr>
          <p:cNvSpPr/>
          <p:nvPr userDrawn="1"/>
        </p:nvSpPr>
        <p:spPr>
          <a:xfrm>
            <a:off x="-2" y="6281528"/>
            <a:ext cx="12192002" cy="87741"/>
          </a:xfrm>
          <a:prstGeom prst="rect">
            <a:avLst/>
          </a:prstGeom>
          <a:solidFill>
            <a:srgbClr val="FCD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ack and white background with lines&#10;&#10;Description automatically generated">
            <a:extLst>
              <a:ext uri="{FF2B5EF4-FFF2-40B4-BE49-F238E27FC236}">
                <a16:creationId xmlns:a16="http://schemas.microsoft.com/office/drawing/2014/main" id="{A70682B9-CC15-2CF9-60B6-DB0A272A0618}"/>
              </a:ext>
            </a:extLst>
          </p:cNvPr>
          <p:cNvPicPr>
            <a:picLocks noChangeAspect="1"/>
          </p:cNvPicPr>
          <p:nvPr userDrawn="1"/>
        </p:nvPicPr>
        <p:blipFill rotWithShape="1">
          <a:blip r:embed="rId20" cstate="email">
            <a:extLst>
              <a:ext uri="{28A0092B-C50C-407E-A947-70E740481C1C}">
                <a14:useLocalDpi xmlns:a14="http://schemas.microsoft.com/office/drawing/2010/main"/>
              </a:ext>
            </a:extLst>
          </a:blip>
          <a:srcRect/>
          <a:stretch/>
        </p:blipFill>
        <p:spPr>
          <a:xfrm>
            <a:off x="0" y="6369270"/>
            <a:ext cx="12192000" cy="488730"/>
          </a:xfrm>
          <a:prstGeom prst="rect">
            <a:avLst/>
          </a:prstGeom>
        </p:spPr>
      </p:pic>
      <p:pic>
        <p:nvPicPr>
          <p:cNvPr id="9" name="Picture 8" descr="A blue and white logo&#10;&#10;Description automatically generated">
            <a:extLst>
              <a:ext uri="{FF2B5EF4-FFF2-40B4-BE49-F238E27FC236}">
                <a16:creationId xmlns:a16="http://schemas.microsoft.com/office/drawing/2014/main" id="{1F955C6B-6B30-13EA-5DC1-469B1B091CB1}"/>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8610600" y="5806076"/>
            <a:ext cx="3233056" cy="939635"/>
          </a:xfrm>
          <a:prstGeom prst="rect">
            <a:avLst/>
          </a:prstGeom>
        </p:spPr>
      </p:pic>
      <p:pic>
        <p:nvPicPr>
          <p:cNvPr id="17" name="Picture 16" descr="A black and white background with lines&#10;&#10;Description automatically generated">
            <a:extLst>
              <a:ext uri="{FF2B5EF4-FFF2-40B4-BE49-F238E27FC236}">
                <a16:creationId xmlns:a16="http://schemas.microsoft.com/office/drawing/2014/main" id="{910E6B08-B18E-D5CC-24D3-F555C78AAF4D}"/>
              </a:ext>
            </a:extLst>
          </p:cNvPr>
          <p:cNvPicPr>
            <a:picLocks noChangeAspect="1"/>
          </p:cNvPicPr>
          <p:nvPr userDrawn="1"/>
        </p:nvPicPr>
        <p:blipFill rotWithShape="1">
          <a:blip r:embed="rId22" cstate="email">
            <a:extLst>
              <a:ext uri="{28A0092B-C50C-407E-A947-70E740481C1C}">
                <a14:useLocalDpi xmlns:a14="http://schemas.microsoft.com/office/drawing/2010/main"/>
              </a:ext>
            </a:extLst>
          </a:blip>
          <a:srcRect/>
          <a:stretch/>
        </p:blipFill>
        <p:spPr>
          <a:xfrm>
            <a:off x="0" y="0"/>
            <a:ext cx="12192000" cy="136525"/>
          </a:xfrm>
          <a:prstGeom prst="rect">
            <a:avLst/>
          </a:prstGeom>
        </p:spPr>
      </p:pic>
    </p:spTree>
    <p:extLst>
      <p:ext uri="{BB962C8B-B14F-4D97-AF65-F5344CB8AC3E}">
        <p14:creationId xmlns:p14="http://schemas.microsoft.com/office/powerpoint/2010/main" val="355376041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2" r:id="rId3"/>
    <p:sldLayoutId id="2147483663" r:id="rId4"/>
    <p:sldLayoutId id="2147483682" r:id="rId5"/>
    <p:sldLayoutId id="2147483683" r:id="rId6"/>
    <p:sldLayoutId id="2147483684" r:id="rId7"/>
    <p:sldLayoutId id="2147483691" r:id="rId8"/>
    <p:sldLayoutId id="2147483707" r:id="rId9"/>
    <p:sldLayoutId id="2147483685" r:id="rId10"/>
    <p:sldLayoutId id="2147483664" r:id="rId11"/>
    <p:sldLayoutId id="2147483662" r:id="rId12"/>
    <p:sldLayoutId id="2147483655" r:id="rId13"/>
    <p:sldLayoutId id="2147483653" r:id="rId14"/>
    <p:sldLayoutId id="2147483656" r:id="rId15"/>
    <p:sldLayoutId id="2147483665" r:id="rId16"/>
    <p:sldLayoutId id="2147483666" r:id="rId17"/>
    <p:sldLayoutId id="2147483681" r:id="rId18"/>
  </p:sldLayoutIdLst>
  <p:txStyles>
    <p:titleStyle>
      <a:lvl1pPr algn="l" defTabSz="914400" rtl="0" eaLnBrk="1" latinLnBrk="0" hangingPunct="1">
        <a:lnSpc>
          <a:spcPct val="90000"/>
        </a:lnSpc>
        <a:spcBef>
          <a:spcPct val="0"/>
        </a:spcBef>
        <a:buNone/>
        <a:defRPr sz="4400" u="none" kern="1200">
          <a:solidFill>
            <a:srgbClr val="094F92"/>
          </a:solidFill>
          <a:latin typeface="Flood Std" panose="03090602040405060206" pitchFamily="66" charset="0"/>
          <a:ea typeface="Ebrima" panose="02000000000000000000" pitchFamily="2" charset="0"/>
          <a:cs typeface="Ebrima"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94F92"/>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94F92"/>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94F92"/>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94F92"/>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94F92"/>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202430"/>
      </p:ext>
    </p:extLst>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6.png"/><Relationship Id="rId11" Type="http://schemas.microsoft.com/office/2007/relationships/hdphoto" Target="../media/hdphoto4.wdp"/><Relationship Id="rId5" Type="http://schemas.microsoft.com/office/2007/relationships/hdphoto" Target="../media/hdphoto2.wdp"/><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png"/><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18.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s://goldengatescouting.org/cubs/"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YIUrZ69fDOE&amp;t=109s" TargetMode="External"/><Relationship Id="rId2" Type="http://schemas.openxmlformats.org/officeDocument/2006/relationships/hyperlink" Target="https://www.youtube.com/watch?v=EkFkWTiN80g" TargetMode="External"/><Relationship Id="rId1" Type="http://schemas.openxmlformats.org/officeDocument/2006/relationships/slideLayout" Target="../slideLayouts/slideLayout12.xml"/><Relationship Id="rId5" Type="http://schemas.openxmlformats.org/officeDocument/2006/relationships/hyperlink" Target="https://www.youtube.com/watch?v=tejH2CLmCcM" TargetMode="External"/><Relationship Id="rId4" Type="http://schemas.openxmlformats.org/officeDocument/2006/relationships/hyperlink" Target="https://www.youtube.com/watch?v=Bts3_LQtJ0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09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63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67C0472-ED60-B1B6-AD77-7CD6024E345A}"/>
              </a:ext>
            </a:extLst>
          </p:cNvPr>
          <p:cNvSpPr>
            <a:spLocks noGrp="1"/>
          </p:cNvSpPr>
          <p:nvPr>
            <p:ph type="subTitle" idx="1"/>
          </p:nvPr>
        </p:nvSpPr>
        <p:spPr>
          <a:xfrm>
            <a:off x="1524000" y="596259"/>
            <a:ext cx="9144000" cy="862695"/>
          </a:xfrm>
        </p:spPr>
        <p:txBody>
          <a:bodyPr/>
          <a:lstStyle/>
          <a:p>
            <a:pPr>
              <a:lnSpc>
                <a:spcPts val="5200"/>
              </a:lnSpc>
            </a:pPr>
            <a:r>
              <a:rPr lang="en-US" dirty="0"/>
              <a:t>A message from the chief scout executive</a:t>
            </a:r>
          </a:p>
        </p:txBody>
      </p:sp>
      <p:sp>
        <p:nvSpPr>
          <p:cNvPr id="3" name="Text Placeholder 2">
            <a:extLst>
              <a:ext uri="{FF2B5EF4-FFF2-40B4-BE49-F238E27FC236}">
                <a16:creationId xmlns:a16="http://schemas.microsoft.com/office/drawing/2014/main" id="{9B092CA1-86F4-77A9-5324-D168FFEAFA43}"/>
              </a:ext>
            </a:extLst>
          </p:cNvPr>
          <p:cNvSpPr>
            <a:spLocks noGrp="1"/>
          </p:cNvSpPr>
          <p:nvPr>
            <p:ph type="body" sz="quarter" idx="10"/>
          </p:nvPr>
        </p:nvSpPr>
        <p:spPr>
          <a:xfrm>
            <a:off x="1524000" y="2120207"/>
            <a:ext cx="9144000" cy="527304"/>
          </a:xfrm>
        </p:spPr>
        <p:txBody>
          <a:bodyPr/>
          <a:lstStyle/>
          <a:p>
            <a:r>
              <a:rPr lang="en-US" dirty="0"/>
              <a:t>Roger Krone</a:t>
            </a:r>
          </a:p>
        </p:txBody>
      </p:sp>
      <p:sp>
        <p:nvSpPr>
          <p:cNvPr id="4" name="Text Placeholder 3">
            <a:extLst>
              <a:ext uri="{FF2B5EF4-FFF2-40B4-BE49-F238E27FC236}">
                <a16:creationId xmlns:a16="http://schemas.microsoft.com/office/drawing/2014/main" id="{737B5A6A-66A8-D581-6DBF-BC841D1DB31A}"/>
              </a:ext>
            </a:extLst>
          </p:cNvPr>
          <p:cNvSpPr>
            <a:spLocks noGrp="1"/>
          </p:cNvSpPr>
          <p:nvPr>
            <p:ph type="body" sz="quarter" idx="11"/>
          </p:nvPr>
        </p:nvSpPr>
        <p:spPr>
          <a:xfrm>
            <a:off x="1524000" y="2692698"/>
            <a:ext cx="9144000" cy="527304"/>
          </a:xfrm>
        </p:spPr>
        <p:txBody>
          <a:bodyPr/>
          <a:lstStyle/>
          <a:p>
            <a:r>
              <a:rPr lang="en-US" dirty="0"/>
              <a:t>CSE, President and CEO, Scouting America</a:t>
            </a:r>
          </a:p>
        </p:txBody>
      </p:sp>
    </p:spTree>
    <p:extLst>
      <p:ext uri="{BB962C8B-B14F-4D97-AF65-F5344CB8AC3E}">
        <p14:creationId xmlns:p14="http://schemas.microsoft.com/office/powerpoint/2010/main" val="276112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825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45BF5D-A540-AE18-19AD-863A280DAD61}"/>
              </a:ext>
            </a:extLst>
          </p:cNvPr>
          <p:cNvSpPr>
            <a:spLocks noGrp="1"/>
          </p:cNvSpPr>
          <p:nvPr>
            <p:ph type="body" sz="quarter" idx="10"/>
          </p:nvPr>
        </p:nvSpPr>
        <p:spPr>
          <a:xfrm>
            <a:off x="1524000" y="1961597"/>
            <a:ext cx="9144000" cy="527304"/>
          </a:xfrm>
        </p:spPr>
        <p:txBody>
          <a:bodyPr/>
          <a:lstStyle/>
          <a:p>
            <a:r>
              <a:rPr lang="en-US" dirty="0"/>
              <a:t>Michael Ramsey</a:t>
            </a:r>
          </a:p>
        </p:txBody>
      </p:sp>
      <p:sp>
        <p:nvSpPr>
          <p:cNvPr id="4" name="Text Placeholder 3">
            <a:extLst>
              <a:ext uri="{FF2B5EF4-FFF2-40B4-BE49-F238E27FC236}">
                <a16:creationId xmlns:a16="http://schemas.microsoft.com/office/drawing/2014/main" id="{958CEBDF-7C7F-143D-8D61-D5202C1E8AC0}"/>
              </a:ext>
            </a:extLst>
          </p:cNvPr>
          <p:cNvSpPr>
            <a:spLocks noGrp="1"/>
          </p:cNvSpPr>
          <p:nvPr>
            <p:ph type="body" sz="quarter" idx="11"/>
          </p:nvPr>
        </p:nvSpPr>
        <p:spPr>
          <a:xfrm>
            <a:off x="1524000" y="2572188"/>
            <a:ext cx="9144000" cy="527304"/>
          </a:xfrm>
        </p:spPr>
        <p:txBody>
          <a:bodyPr/>
          <a:lstStyle/>
          <a:p>
            <a:r>
              <a:rPr lang="en-US" dirty="0"/>
              <a:t>SVP and Chief Marketing Officer, Scouting America</a:t>
            </a:r>
          </a:p>
        </p:txBody>
      </p:sp>
      <p:sp>
        <p:nvSpPr>
          <p:cNvPr id="6" name="Subtitle 5">
            <a:extLst>
              <a:ext uri="{FF2B5EF4-FFF2-40B4-BE49-F238E27FC236}">
                <a16:creationId xmlns:a16="http://schemas.microsoft.com/office/drawing/2014/main" id="{287992AF-496B-0E26-6CB4-CE9238B540B0}"/>
              </a:ext>
            </a:extLst>
          </p:cNvPr>
          <p:cNvSpPr>
            <a:spLocks noGrp="1"/>
          </p:cNvSpPr>
          <p:nvPr>
            <p:ph type="subTitle" idx="1"/>
          </p:nvPr>
        </p:nvSpPr>
        <p:spPr>
          <a:xfrm>
            <a:off x="0" y="834795"/>
            <a:ext cx="12192000" cy="862695"/>
          </a:xfrm>
        </p:spPr>
        <p:txBody>
          <a:bodyPr/>
          <a:lstStyle/>
          <a:p>
            <a:r>
              <a:rPr lang="en-US" dirty="0"/>
              <a:t>Scouting America Brand</a:t>
            </a:r>
          </a:p>
        </p:txBody>
      </p:sp>
    </p:spTree>
    <p:extLst>
      <p:ext uri="{BB962C8B-B14F-4D97-AF65-F5344CB8AC3E}">
        <p14:creationId xmlns:p14="http://schemas.microsoft.com/office/powerpoint/2010/main" val="2564577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8D5CECFE-F499-7E83-EBF9-7CB1D94D78AB}"/>
              </a:ext>
            </a:extLst>
          </p:cNvPr>
          <p:cNvSpPr>
            <a:spLocks noGrp="1"/>
          </p:cNvSpPr>
          <p:nvPr>
            <p:ph idx="4294967295"/>
          </p:nvPr>
        </p:nvSpPr>
        <p:spPr>
          <a:xfrm>
            <a:off x="983380" y="2044947"/>
            <a:ext cx="10515600" cy="4351338"/>
          </a:xfrm>
        </p:spPr>
        <p:txBody>
          <a:bodyPr>
            <a:noAutofit/>
          </a:bodyPr>
          <a:lstStyle/>
          <a:p>
            <a:pPr marL="457200" indent="-457200">
              <a:spcBef>
                <a:spcPts val="1200"/>
              </a:spcBef>
              <a:spcAft>
                <a:spcPts val="0"/>
              </a:spcAft>
              <a:buClrTx/>
              <a:buSzTx/>
              <a:buFont typeface="Arial" panose="020B0604020202020204" pitchFamily="34" charset="0"/>
              <a:buChar char="•"/>
              <a:defRPr/>
            </a:pPr>
            <a:r>
              <a:rPr lang="en-US" dirty="0"/>
              <a:t>Positive impressions - they generally associate Scouting with camping, outdoor adventure, leadership and character.</a:t>
            </a:r>
          </a:p>
          <a:p>
            <a:pPr marL="457200" indent="-457200">
              <a:spcBef>
                <a:spcPts val="1200"/>
              </a:spcBef>
              <a:spcAft>
                <a:spcPts val="0"/>
              </a:spcAft>
              <a:buClrTx/>
              <a:buSzTx/>
              <a:buFont typeface="Arial" panose="020B0604020202020204" pitchFamily="34" charset="0"/>
              <a:buChar char="•"/>
              <a:defRPr/>
            </a:pPr>
            <a:r>
              <a:rPr lang="en-US" dirty="0"/>
              <a:t>Willingness to volunteer depended on market but was generally low.  But….</a:t>
            </a:r>
          </a:p>
          <a:p>
            <a:pPr marL="457200" indent="-457200">
              <a:spcBef>
                <a:spcPts val="1200"/>
              </a:spcBef>
              <a:spcAft>
                <a:spcPts val="0"/>
              </a:spcAft>
              <a:buClrTx/>
              <a:buSzTx/>
              <a:buFont typeface="Arial" panose="020B0604020202020204" pitchFamily="34" charset="0"/>
              <a:buChar char="•"/>
              <a:defRPr/>
            </a:pPr>
            <a:r>
              <a:rPr lang="en-US" dirty="0"/>
              <a:t>Lack of local visibility.</a:t>
            </a:r>
          </a:p>
          <a:p>
            <a:pPr marL="457200" indent="-457200">
              <a:spcBef>
                <a:spcPts val="1200"/>
              </a:spcBef>
              <a:spcAft>
                <a:spcPts val="0"/>
              </a:spcAft>
              <a:buClrTx/>
              <a:buSzTx/>
              <a:buFont typeface="Arial" panose="020B0604020202020204" pitchFamily="34" charset="0"/>
              <a:buChar char="•"/>
              <a:defRPr/>
            </a:pPr>
            <a:r>
              <a:rPr lang="en-US" dirty="0"/>
              <a:t>Why had they not joined? </a:t>
            </a:r>
            <a:r>
              <a:rPr lang="en-US" i="1" dirty="0"/>
              <a:t>They hadn’t been asked!</a:t>
            </a:r>
          </a:p>
        </p:txBody>
      </p:sp>
      <p:sp>
        <p:nvSpPr>
          <p:cNvPr id="4" name="Title 3">
            <a:extLst>
              <a:ext uri="{FF2B5EF4-FFF2-40B4-BE49-F238E27FC236}">
                <a16:creationId xmlns:a16="http://schemas.microsoft.com/office/drawing/2014/main" id="{2BCD0C42-933C-AD94-63F8-2B3245E05A6B}"/>
              </a:ext>
            </a:extLst>
          </p:cNvPr>
          <p:cNvSpPr>
            <a:spLocks noGrp="1"/>
          </p:cNvSpPr>
          <p:nvPr>
            <p:ph type="title"/>
          </p:nvPr>
        </p:nvSpPr>
        <p:spPr>
          <a:xfrm>
            <a:off x="838200" y="700125"/>
            <a:ext cx="10515600" cy="1325563"/>
          </a:xfrm>
        </p:spPr>
        <p:txBody>
          <a:bodyPr/>
          <a:lstStyle/>
          <a:p>
            <a:r>
              <a:rPr lang="en-US" dirty="0"/>
              <a:t>Focus Group Research</a:t>
            </a:r>
          </a:p>
        </p:txBody>
      </p:sp>
    </p:spTree>
    <p:extLst>
      <p:ext uri="{BB962C8B-B14F-4D97-AF65-F5344CB8AC3E}">
        <p14:creationId xmlns:p14="http://schemas.microsoft.com/office/powerpoint/2010/main" val="345874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qr code with a few black squares&#10;&#10;Description automatically generated">
            <a:extLst>
              <a:ext uri="{FF2B5EF4-FFF2-40B4-BE49-F238E27FC236}">
                <a16:creationId xmlns:a16="http://schemas.microsoft.com/office/drawing/2014/main" id="{F908E14A-8F0A-7F8F-2330-AE67067A47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72913" y="4492485"/>
            <a:ext cx="1199207" cy="1250455"/>
          </a:xfrm>
          <a:prstGeom prst="rect">
            <a:avLst/>
          </a:prstGeom>
        </p:spPr>
      </p:pic>
      <p:pic>
        <p:nvPicPr>
          <p:cNvPr id="4" name="Picture 3" descr="A pixelated eagle and fleur-de-lis&#10;&#10;Description automatically generated">
            <a:extLst>
              <a:ext uri="{FF2B5EF4-FFF2-40B4-BE49-F238E27FC236}">
                <a16:creationId xmlns:a16="http://schemas.microsoft.com/office/drawing/2014/main" id="{84734D5B-5BD2-E312-258F-BB564AD5A2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888" y="2047462"/>
            <a:ext cx="9999862" cy="1546068"/>
          </a:xfrm>
          <a:prstGeom prst="rect">
            <a:avLst/>
          </a:prstGeom>
        </p:spPr>
      </p:pic>
    </p:spTree>
    <p:extLst>
      <p:ext uri="{BB962C8B-B14F-4D97-AF65-F5344CB8AC3E}">
        <p14:creationId xmlns:p14="http://schemas.microsoft.com/office/powerpoint/2010/main" val="1536365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0B7773-BE92-3E1D-CA41-2610BB7F2E94}"/>
              </a:ext>
            </a:extLst>
          </p:cNvPr>
          <p:cNvSpPr>
            <a:spLocks noGrp="1"/>
          </p:cNvSpPr>
          <p:nvPr>
            <p:ph type="title" idx="4294967295"/>
          </p:nvPr>
        </p:nvSpPr>
        <p:spPr>
          <a:xfrm>
            <a:off x="-1" y="481965"/>
            <a:ext cx="12191999" cy="1325563"/>
          </a:xfrm>
        </p:spPr>
        <p:txBody>
          <a:bodyPr>
            <a:normAutofit/>
          </a:bodyPr>
          <a:lstStyle/>
          <a:p>
            <a:pPr algn="ctr"/>
            <a:r>
              <a:rPr lang="en-US" sz="5400" dirty="0"/>
              <a:t>What’s Not Changing!</a:t>
            </a:r>
          </a:p>
        </p:txBody>
      </p:sp>
      <p:cxnSp>
        <p:nvCxnSpPr>
          <p:cNvPr id="8" name="Straight Connector 7">
            <a:extLst>
              <a:ext uri="{FF2B5EF4-FFF2-40B4-BE49-F238E27FC236}">
                <a16:creationId xmlns:a16="http://schemas.microsoft.com/office/drawing/2014/main" id="{CB23375B-44DB-611C-5E56-0318A5715DF7}"/>
              </a:ext>
            </a:extLst>
          </p:cNvPr>
          <p:cNvCxnSpPr>
            <a:cxnSpLocks/>
          </p:cNvCxnSpPr>
          <p:nvPr/>
        </p:nvCxnSpPr>
        <p:spPr>
          <a:xfrm>
            <a:off x="6260910" y="1750695"/>
            <a:ext cx="0" cy="4114800"/>
          </a:xfrm>
          <a:prstGeom prst="line">
            <a:avLst/>
          </a:prstGeom>
          <a:ln w="50800">
            <a:solidFill>
              <a:srgbClr val="136AA5"/>
            </a:solidFill>
          </a:ln>
        </p:spPr>
        <p:style>
          <a:lnRef idx="1">
            <a:schemeClr val="accent1"/>
          </a:lnRef>
          <a:fillRef idx="0">
            <a:schemeClr val="accent1"/>
          </a:fillRef>
          <a:effectRef idx="0">
            <a:schemeClr val="accent1"/>
          </a:effectRef>
          <a:fontRef idx="minor">
            <a:schemeClr val="tx1"/>
          </a:fontRef>
        </p:style>
      </p:cxnSp>
      <p:sp>
        <p:nvSpPr>
          <p:cNvPr id="11" name="Content Placeholder 5">
            <a:extLst>
              <a:ext uri="{FF2B5EF4-FFF2-40B4-BE49-F238E27FC236}">
                <a16:creationId xmlns:a16="http://schemas.microsoft.com/office/drawing/2014/main" id="{C6A0AC66-4D28-E72C-AC65-6E164DA3501B}"/>
              </a:ext>
            </a:extLst>
          </p:cNvPr>
          <p:cNvSpPr txBox="1">
            <a:spLocks/>
          </p:cNvSpPr>
          <p:nvPr/>
        </p:nvSpPr>
        <p:spPr>
          <a:xfrm>
            <a:off x="193741" y="2230437"/>
            <a:ext cx="5955406" cy="4170363"/>
          </a:xfrm>
          <a:prstGeom prst="rect">
            <a:avLst/>
          </a:prstGeom>
        </p:spPr>
        <p:txBody>
          <a:bodyPr vert="horz" lIns="0" tIns="45720" rIns="0" bIns="45720" rtlCol="0" anchor="t" anchorCtr="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2"/>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2"/>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2"/>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2"/>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
                <a:srgbClr val="4472C4"/>
              </a:buClr>
              <a:buSzPct val="100000"/>
              <a:buFont typeface="Calibri" panose="020F0502020204030204" pitchFamily="34" charset="0"/>
              <a:buNone/>
              <a:tabLst/>
              <a:defRPr/>
            </a:pPr>
            <a:r>
              <a:rPr kumimoji="0" lang="en-US" sz="2400" b="0" i="0" u="none" strike="noStrike" kern="1200" cap="none" spc="0" normalizeH="0" baseline="0" noProof="0" dirty="0">
                <a:ln>
                  <a:noFill/>
                </a:ln>
                <a:solidFill>
                  <a:srgbClr val="094F92"/>
                </a:solidFill>
                <a:effectLst/>
                <a:uLnTx/>
                <a:uFillTx/>
                <a:latin typeface="Franklin Gothic Book" panose="020B0503020102020204" pitchFamily="34" charset="0"/>
                <a:cs typeface="Arial" panose="020B0604020202020204" pitchFamily="34" charset="0"/>
              </a:rPr>
              <a:t>Scout Oath and Law</a:t>
            </a:r>
          </a:p>
          <a:p>
            <a:pPr marL="0" marR="0" lvl="0" indent="0" algn="ctr" defTabSz="914400" rtl="0" eaLnBrk="1" fontAlgn="auto" latinLnBrk="0" hangingPunct="1">
              <a:lnSpc>
                <a:spcPct val="107000"/>
              </a:lnSpc>
              <a:spcBef>
                <a:spcPts val="0"/>
              </a:spcBef>
              <a:spcAft>
                <a:spcPts val="800"/>
              </a:spcAft>
              <a:buClr>
                <a:srgbClr val="4472C4"/>
              </a:buClr>
              <a:buSzPct val="100000"/>
              <a:buFont typeface="Calibri" panose="020F0502020204030204" pitchFamily="34" charset="0"/>
              <a:buNone/>
              <a:tabLst/>
              <a:defRPr/>
            </a:pPr>
            <a:r>
              <a:rPr kumimoji="0" lang="en-US" sz="2400" b="0" i="0" u="none" strike="noStrike" kern="1200" cap="none" spc="0" normalizeH="0" baseline="0" noProof="0" dirty="0">
                <a:ln>
                  <a:noFill/>
                </a:ln>
                <a:solidFill>
                  <a:srgbClr val="094F92"/>
                </a:solidFill>
                <a:effectLst/>
                <a:uLnTx/>
                <a:uFillTx/>
                <a:latin typeface="Franklin Gothic Book" panose="020B0503020102020204" pitchFamily="34" charset="0"/>
                <a:cs typeface="Arial" panose="020B0604020202020204" pitchFamily="34" charset="0"/>
              </a:rPr>
              <a:t>Leadership Lessons</a:t>
            </a:r>
          </a:p>
          <a:p>
            <a:pPr marL="0" marR="0" lvl="0" indent="0" algn="ctr" defTabSz="914400" rtl="0" eaLnBrk="1" fontAlgn="auto" latinLnBrk="0" hangingPunct="1">
              <a:lnSpc>
                <a:spcPct val="107000"/>
              </a:lnSpc>
              <a:spcBef>
                <a:spcPts val="0"/>
              </a:spcBef>
              <a:spcAft>
                <a:spcPts val="800"/>
              </a:spcAft>
              <a:buClr>
                <a:srgbClr val="4472C4"/>
              </a:buClr>
              <a:buSzPct val="100000"/>
              <a:buFont typeface="Calibri" panose="020F0502020204030204" pitchFamily="34" charset="0"/>
              <a:buNone/>
              <a:tabLst/>
              <a:defRPr/>
            </a:pPr>
            <a:r>
              <a:rPr kumimoji="0" lang="en-US" sz="2400" b="0" i="0" u="none" strike="noStrike" kern="1200" cap="none" spc="0" normalizeH="0" baseline="0" noProof="0" dirty="0">
                <a:ln>
                  <a:noFill/>
                </a:ln>
                <a:solidFill>
                  <a:srgbClr val="094F92"/>
                </a:solidFill>
                <a:effectLst/>
                <a:uLnTx/>
                <a:uFillTx/>
                <a:latin typeface="Franklin Gothic Book" panose="020B0503020102020204" pitchFamily="34" charset="0"/>
                <a:cs typeface="Arial" panose="020B0604020202020204" pitchFamily="34" charset="0"/>
              </a:rPr>
              <a:t>Life-Changing Experiences</a:t>
            </a:r>
          </a:p>
          <a:p>
            <a:pPr marL="0" marR="0" lvl="0" indent="0" algn="ctr" defTabSz="914400" rtl="0" eaLnBrk="1" fontAlgn="auto" latinLnBrk="0" hangingPunct="1">
              <a:lnSpc>
                <a:spcPct val="107000"/>
              </a:lnSpc>
              <a:spcBef>
                <a:spcPts val="0"/>
              </a:spcBef>
              <a:spcAft>
                <a:spcPts val="800"/>
              </a:spcAft>
              <a:buClr>
                <a:srgbClr val="4472C4"/>
              </a:buClr>
              <a:buSzPct val="100000"/>
              <a:buFont typeface="Calibri" panose="020F0502020204030204" pitchFamily="34" charset="0"/>
              <a:buNone/>
              <a:tabLst/>
              <a:defRPr/>
            </a:pPr>
            <a:r>
              <a:rPr kumimoji="0" lang="en-US" sz="2400" b="0" i="0" u="none" strike="noStrike" kern="1200" cap="none" spc="0" normalizeH="0" baseline="0" noProof="0" dirty="0">
                <a:ln>
                  <a:noFill/>
                </a:ln>
                <a:solidFill>
                  <a:srgbClr val="094F92"/>
                </a:solidFill>
                <a:effectLst/>
                <a:uLnTx/>
                <a:uFillTx/>
                <a:latin typeface="Franklin Gothic Book" panose="020B0503020102020204" pitchFamily="34" charset="0"/>
                <a:cs typeface="Arial" panose="020B0604020202020204" pitchFamily="34" charset="0"/>
              </a:rPr>
              <a:t>Gender-Specific Troops </a:t>
            </a:r>
          </a:p>
          <a:p>
            <a:pPr marL="0" marR="0" lvl="0" indent="0" algn="ctr" defTabSz="914400" rtl="0" eaLnBrk="1" fontAlgn="auto" latinLnBrk="0" hangingPunct="1">
              <a:lnSpc>
                <a:spcPct val="107000"/>
              </a:lnSpc>
              <a:spcBef>
                <a:spcPts val="0"/>
              </a:spcBef>
              <a:spcAft>
                <a:spcPts val="800"/>
              </a:spcAft>
              <a:buClr>
                <a:srgbClr val="4472C4"/>
              </a:buClr>
              <a:buSzPct val="100000"/>
              <a:buFont typeface="Calibri" panose="020F0502020204030204" pitchFamily="34" charset="0"/>
              <a:buNone/>
              <a:tabLst/>
              <a:defRPr/>
            </a:pPr>
            <a:r>
              <a:rPr kumimoji="0" lang="en-US" sz="2400" b="0" i="0" u="none" strike="noStrike" kern="1200" cap="none" spc="0" normalizeH="0" baseline="0" noProof="0" dirty="0">
                <a:ln>
                  <a:noFill/>
                </a:ln>
                <a:solidFill>
                  <a:srgbClr val="094F92"/>
                </a:solidFill>
                <a:effectLst/>
                <a:uLnTx/>
                <a:uFillTx/>
                <a:latin typeface="Franklin Gothic Book" panose="020B0503020102020204" pitchFamily="34" charset="0"/>
                <a:cs typeface="Arial" panose="020B0604020202020204" pitchFamily="34" charset="0"/>
              </a:rPr>
              <a:t>Commitment to Safety</a:t>
            </a:r>
          </a:p>
          <a:p>
            <a:pPr marL="0" marR="0" lvl="0" indent="0" algn="ctr" defTabSz="914400" rtl="0" eaLnBrk="1" fontAlgn="auto" latinLnBrk="0" hangingPunct="1">
              <a:lnSpc>
                <a:spcPct val="107000"/>
              </a:lnSpc>
              <a:spcBef>
                <a:spcPts val="0"/>
              </a:spcBef>
              <a:spcAft>
                <a:spcPts val="800"/>
              </a:spcAft>
              <a:buClr>
                <a:srgbClr val="4472C4"/>
              </a:buClr>
              <a:buSzPct val="100000"/>
              <a:buFont typeface="Calibri" panose="020F0502020204030204" pitchFamily="34" charset="0"/>
              <a:buNone/>
              <a:tabLst/>
              <a:defRPr/>
            </a:pPr>
            <a:r>
              <a:rPr kumimoji="0" lang="en-US" sz="2400" b="0" i="0" u="none" strike="noStrike" kern="1200" cap="none" spc="0" normalizeH="0" baseline="0" noProof="0" dirty="0">
                <a:ln>
                  <a:noFill/>
                </a:ln>
                <a:solidFill>
                  <a:srgbClr val="094F92"/>
                </a:solidFill>
                <a:effectLst/>
                <a:uLnTx/>
                <a:uFillTx/>
                <a:latin typeface="Franklin Gothic Book" panose="020B0503020102020204" pitchFamily="34" charset="0"/>
                <a:cs typeface="Arial" panose="020B0604020202020204" pitchFamily="34" charset="0"/>
              </a:rPr>
              <a:t>Duty to God</a:t>
            </a:r>
          </a:p>
          <a:p>
            <a:pPr marL="0" marR="0" lvl="0" indent="0" algn="ctr" defTabSz="914400" rtl="0" eaLnBrk="1" fontAlgn="auto" latinLnBrk="0" hangingPunct="1">
              <a:lnSpc>
                <a:spcPct val="107000"/>
              </a:lnSpc>
              <a:spcBef>
                <a:spcPts val="0"/>
              </a:spcBef>
              <a:spcAft>
                <a:spcPts val="800"/>
              </a:spcAft>
              <a:buClr>
                <a:srgbClr val="4472C4"/>
              </a:buClr>
              <a:buSzPct val="100000"/>
              <a:buFont typeface="Calibri" panose="020F0502020204030204" pitchFamily="34" charset="0"/>
              <a:buNone/>
              <a:tabLst/>
              <a:defRPr/>
            </a:pPr>
            <a:endParaRPr kumimoji="0" lang="en-US" sz="2000" b="0" i="0" u="none" strike="noStrike" kern="1200" cap="none" spc="0" normalizeH="0" baseline="0" noProof="0" dirty="0">
              <a:ln>
                <a:noFill/>
              </a:ln>
              <a:solidFill>
                <a:srgbClr val="094F92"/>
              </a:solidFill>
              <a:effectLst/>
              <a:uLnTx/>
              <a:uFillTx/>
              <a:latin typeface="Franklin Gothic Book" panose="020B05030201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A92D161A-D3E3-F383-4E72-FA3A56751DF3}"/>
              </a:ext>
            </a:extLst>
          </p:cNvPr>
          <p:cNvSpPr txBox="1">
            <a:spLocks/>
          </p:cNvSpPr>
          <p:nvPr/>
        </p:nvSpPr>
        <p:spPr>
          <a:xfrm>
            <a:off x="6348600" y="3227275"/>
            <a:ext cx="4803225" cy="2671762"/>
          </a:xfrm>
          <a:prstGeom prst="rect">
            <a:avLst/>
          </a:prstGeom>
        </p:spPr>
        <p:txBody>
          <a:bodyPr vert="horz" lIns="0" tIns="45720" rIns="0" bIns="45720" rtlCol="0" anchor="t" anchorCtr="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2"/>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2"/>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2"/>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2"/>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
                <a:srgbClr val="4472C4"/>
              </a:buClr>
              <a:buSzPct val="100000"/>
              <a:buFont typeface="Calibri" panose="020F0502020204030204" pitchFamily="34" charset="0"/>
              <a:buNone/>
              <a:tabLst/>
              <a:defRPr/>
            </a:pPr>
            <a:r>
              <a:rPr kumimoji="0" lang="en-US" sz="2400" i="0" u="none" strike="noStrike" kern="1200" cap="none" spc="0" normalizeH="0" baseline="0" noProof="0" dirty="0">
                <a:ln>
                  <a:noFill/>
                </a:ln>
                <a:solidFill>
                  <a:srgbClr val="094F92"/>
                </a:solidFill>
                <a:effectLst/>
                <a:uLnTx/>
                <a:uFillTx/>
                <a:latin typeface="Franklin Gothic Book" panose="020B0503020102020204" pitchFamily="34" charset="0"/>
                <a:cs typeface="Arial" panose="020B0604020202020204" pitchFamily="34" charset="0"/>
              </a:rPr>
              <a:t>The Name</a:t>
            </a:r>
          </a:p>
        </p:txBody>
      </p:sp>
    </p:spTree>
    <p:extLst>
      <p:ext uri="{BB962C8B-B14F-4D97-AF65-F5344CB8AC3E}">
        <p14:creationId xmlns:p14="http://schemas.microsoft.com/office/powerpoint/2010/main" val="939842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0B7773-BE92-3E1D-CA41-2610BB7F2E94}"/>
              </a:ext>
            </a:extLst>
          </p:cNvPr>
          <p:cNvSpPr>
            <a:spLocks noGrp="1"/>
          </p:cNvSpPr>
          <p:nvPr>
            <p:ph type="title"/>
          </p:nvPr>
        </p:nvSpPr>
        <p:spPr>
          <a:xfrm>
            <a:off x="3023198" y="408524"/>
            <a:ext cx="10515600" cy="1325563"/>
          </a:xfrm>
        </p:spPr>
        <p:txBody>
          <a:bodyPr>
            <a:normAutofit/>
          </a:bodyPr>
          <a:lstStyle/>
          <a:p>
            <a:r>
              <a:rPr lang="en-US" sz="6000" dirty="0"/>
              <a:t>Fall Campaign</a:t>
            </a:r>
          </a:p>
        </p:txBody>
      </p:sp>
      <p:sp>
        <p:nvSpPr>
          <p:cNvPr id="20" name="Content Placeholder 1">
            <a:extLst>
              <a:ext uri="{FF2B5EF4-FFF2-40B4-BE49-F238E27FC236}">
                <a16:creationId xmlns:a16="http://schemas.microsoft.com/office/drawing/2014/main" id="{806EAC17-FA9C-0C93-85AD-2087F054EF97}"/>
              </a:ext>
            </a:extLst>
          </p:cNvPr>
          <p:cNvSpPr>
            <a:spLocks noGrp="1"/>
          </p:cNvSpPr>
          <p:nvPr>
            <p:ph idx="4294967295"/>
          </p:nvPr>
        </p:nvSpPr>
        <p:spPr>
          <a:xfrm>
            <a:off x="5365164" y="1893933"/>
            <a:ext cx="6240463" cy="3854450"/>
          </a:xfrm>
        </p:spPr>
        <p:txBody>
          <a:bodyPr>
            <a:normAutofit/>
          </a:bodyPr>
          <a:lstStyle/>
          <a:p>
            <a:pPr>
              <a:spcBef>
                <a:spcPts val="2400"/>
              </a:spcBef>
            </a:pPr>
            <a:r>
              <a:rPr lang="en-US" dirty="0"/>
              <a:t>Social / Digital </a:t>
            </a:r>
          </a:p>
          <a:p>
            <a:pPr>
              <a:spcBef>
                <a:spcPts val="2400"/>
              </a:spcBef>
            </a:pPr>
            <a:r>
              <a:rPr lang="en-US" dirty="0"/>
              <a:t>Sponsored Search</a:t>
            </a:r>
          </a:p>
          <a:p>
            <a:pPr>
              <a:spcBef>
                <a:spcPts val="2400"/>
              </a:spcBef>
            </a:pPr>
            <a:r>
              <a:rPr lang="en-US" dirty="0"/>
              <a:t>Influencers</a:t>
            </a:r>
          </a:p>
          <a:p>
            <a:pPr>
              <a:spcBef>
                <a:spcPts val="2400"/>
              </a:spcBef>
            </a:pPr>
            <a:r>
              <a:rPr lang="en-US" dirty="0"/>
              <a:t>Earned Media</a:t>
            </a:r>
          </a:p>
          <a:p>
            <a:pPr marL="0" indent="0">
              <a:spcBef>
                <a:spcPts val="2400"/>
              </a:spcBef>
              <a:buNone/>
            </a:pPr>
            <a:r>
              <a:rPr lang="en-US" dirty="0"/>
              <a:t>   ... And More</a:t>
            </a:r>
          </a:p>
        </p:txBody>
      </p:sp>
      <p:sp>
        <p:nvSpPr>
          <p:cNvPr id="5" name="Rectangle 4">
            <a:extLst>
              <a:ext uri="{FF2B5EF4-FFF2-40B4-BE49-F238E27FC236}">
                <a16:creationId xmlns:a16="http://schemas.microsoft.com/office/drawing/2014/main" id="{436DF4D3-7BDA-C99E-8CBA-E215DB3C6C95}"/>
              </a:ext>
            </a:extLst>
          </p:cNvPr>
          <p:cNvSpPr/>
          <p:nvPr/>
        </p:nvSpPr>
        <p:spPr>
          <a:xfrm>
            <a:off x="-4854" y="133991"/>
            <a:ext cx="4656013" cy="6148246"/>
          </a:xfrm>
          <a:prstGeom prst="rect">
            <a:avLst/>
          </a:prstGeom>
          <a:solidFill>
            <a:srgbClr val="0D5193"/>
          </a:solidFill>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Pct val="80000"/>
              <a:buFont typeface="Arial" panose="020B0604020202020204" pitchFamily="34" charset="0"/>
              <a:buNone/>
              <a:tabLst/>
              <a:defRPr/>
            </a:pPr>
            <a:endParaRPr kumimoji="0" lang="en-US" sz="2000" b="0" i="0" u="none" strike="noStrike" kern="1200" cap="none" spc="0" normalizeH="0" baseline="0" noProof="0" dirty="0">
              <a:ln>
                <a:noFill/>
              </a:ln>
              <a:solidFill>
                <a:srgbClr val="CD1126">
                  <a:lumMod val="50000"/>
                </a:srgb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90000"/>
              </a:lnSpc>
              <a:spcBef>
                <a:spcPts val="600"/>
              </a:spcBef>
              <a:spcAft>
                <a:spcPts val="600"/>
              </a:spcAft>
              <a:buClrTx/>
              <a:buSzPct val="80000"/>
              <a:buFont typeface="Arial" panose="020B0604020202020204" pitchFamily="34" charset="0"/>
              <a:buNone/>
              <a:tabLst/>
              <a:defRPr/>
            </a:pPr>
            <a:endParaRPr kumimoji="0" lang="en-US" sz="2000" b="0" i="0" u="none" strike="noStrike" kern="1200" cap="none" spc="0" normalizeH="0" baseline="0" noProof="0" dirty="0">
              <a:ln>
                <a:noFill/>
              </a:ln>
              <a:solidFill>
                <a:srgbClr val="CD1126">
                  <a:lumMod val="50000"/>
                </a:srgbClr>
              </a:solidFill>
              <a:effectLst/>
              <a:uLnTx/>
              <a:uFillTx/>
              <a:latin typeface="Arial"/>
              <a:ea typeface="+mn-ea"/>
              <a:cs typeface="Arial" panose="020B0604020202020204" pitchFamily="34" charset="0"/>
            </a:endParaRPr>
          </a:p>
        </p:txBody>
      </p:sp>
      <p:grpSp>
        <p:nvGrpSpPr>
          <p:cNvPr id="6" name="Group 5">
            <a:extLst>
              <a:ext uri="{FF2B5EF4-FFF2-40B4-BE49-F238E27FC236}">
                <a16:creationId xmlns:a16="http://schemas.microsoft.com/office/drawing/2014/main" id="{D4AB4793-093C-FBB0-ED71-8A570BD4BF11}"/>
              </a:ext>
            </a:extLst>
          </p:cNvPr>
          <p:cNvGrpSpPr/>
          <p:nvPr/>
        </p:nvGrpSpPr>
        <p:grpSpPr>
          <a:xfrm>
            <a:off x="649246" y="938743"/>
            <a:ext cx="3534899" cy="4336119"/>
            <a:chOff x="8487520" y="800322"/>
            <a:chExt cx="3534899" cy="4336119"/>
          </a:xfrm>
        </p:grpSpPr>
        <p:pic>
          <p:nvPicPr>
            <p:cNvPr id="10" name="Picture 9" descr="A white circle with a letter f in it&#10;&#10;Description automatically generated">
              <a:extLst>
                <a:ext uri="{FF2B5EF4-FFF2-40B4-BE49-F238E27FC236}">
                  <a16:creationId xmlns:a16="http://schemas.microsoft.com/office/drawing/2014/main" id="{737B47B7-9A5F-936B-B2DC-3F7E327ECD53}"/>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487520" y="800322"/>
              <a:ext cx="1800065" cy="1800065"/>
            </a:xfrm>
            <a:prstGeom prst="rect">
              <a:avLst/>
            </a:prstGeom>
          </p:spPr>
        </p:pic>
        <p:pic>
          <p:nvPicPr>
            <p:cNvPr id="13" name="Picture 12" descr="A logo of a camera&#10;&#10;Description automatically generated">
              <a:extLst>
                <a:ext uri="{FF2B5EF4-FFF2-40B4-BE49-F238E27FC236}">
                  <a16:creationId xmlns:a16="http://schemas.microsoft.com/office/drawing/2014/main" id="{1C338995-8E31-B885-2A85-222FF0B0327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foregroundMark x1="71111" y1="29167" x2="71111" y2="29167"/>
                          <a14:foregroundMark x1="59722" y1="34444" x2="59722" y2="34444"/>
                          <a14:foregroundMark x1="81389" y1="31944" x2="81389" y2="31944"/>
                        </a14:backgroundRemoval>
                      </a14:imgEffect>
                    </a14:imgLayer>
                  </a14:imgProps>
                </a:ext>
                <a:ext uri="{28A0092B-C50C-407E-A947-70E740481C1C}">
                  <a14:useLocalDpi xmlns:a14="http://schemas.microsoft.com/office/drawing/2010/main"/>
                </a:ext>
              </a:extLst>
            </a:blip>
            <a:stretch>
              <a:fillRect/>
            </a:stretch>
          </p:blipFill>
          <p:spPr>
            <a:xfrm>
              <a:off x="8694956" y="2485619"/>
              <a:ext cx="1376167" cy="1376167"/>
            </a:xfrm>
            <a:prstGeom prst="rect">
              <a:avLst/>
            </a:prstGeom>
          </p:spPr>
        </p:pic>
        <p:pic>
          <p:nvPicPr>
            <p:cNvPr id="14" name="Picture 13" descr="A black and white circle with a black circle and a black circle with a black circle and a black circle with a black circle and a black circle with a black circle and a black circle with a&#10;&#10;Description automatically generated">
              <a:extLst>
                <a:ext uri="{FF2B5EF4-FFF2-40B4-BE49-F238E27FC236}">
                  <a16:creationId xmlns:a16="http://schemas.microsoft.com/office/drawing/2014/main" id="{7FEA318C-FC90-32DE-17D3-75A95DA0E9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08691" y="1092939"/>
              <a:ext cx="1214830" cy="1214830"/>
            </a:xfrm>
            <a:prstGeom prst="rect">
              <a:avLst/>
            </a:prstGeom>
          </p:spPr>
        </p:pic>
        <p:pic>
          <p:nvPicPr>
            <p:cNvPr id="15" name="Picture 14" descr="A white letter on a black background&#10;&#10;Description automatically generated">
              <a:extLst>
                <a:ext uri="{FF2B5EF4-FFF2-40B4-BE49-F238E27FC236}">
                  <a16:creationId xmlns:a16="http://schemas.microsoft.com/office/drawing/2014/main" id="{A73753DF-EEFC-1DC6-8E07-FECC2D0CADEE}"/>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9809792" y="2289243"/>
              <a:ext cx="2212627" cy="1800065"/>
            </a:xfrm>
            <a:prstGeom prst="rect">
              <a:avLst/>
            </a:prstGeom>
          </p:spPr>
        </p:pic>
        <p:pic>
          <p:nvPicPr>
            <p:cNvPr id="16" name="Picture 15" descr="A white screen with a black play button&#10;&#10;Description automatically generated">
              <a:extLst>
                <a:ext uri="{FF2B5EF4-FFF2-40B4-BE49-F238E27FC236}">
                  <a16:creationId xmlns:a16="http://schemas.microsoft.com/office/drawing/2014/main" id="{441148BB-7A3B-3478-4148-278E480740A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24003" y="3760275"/>
              <a:ext cx="1376166" cy="1376166"/>
            </a:xfrm>
            <a:prstGeom prst="rect">
              <a:avLst/>
            </a:prstGeom>
          </p:spPr>
        </p:pic>
      </p:grpSp>
      <p:pic>
        <p:nvPicPr>
          <p:cNvPr id="21" name="Picture 2">
            <a:extLst>
              <a:ext uri="{FF2B5EF4-FFF2-40B4-BE49-F238E27FC236}">
                <a16:creationId xmlns:a16="http://schemas.microsoft.com/office/drawing/2014/main" id="{73C1A9AC-7C77-4894-AC60-10BEAE405BBF}"/>
              </a:ext>
            </a:extLst>
          </p:cNvPr>
          <p:cNvPicPr>
            <a:picLocks noChangeAspect="1" noChangeArrowheads="1"/>
          </p:cNvPicPr>
          <p:nvPr/>
        </p:nvPicPr>
        <p:blipFill>
          <a:blip r:embed="rId10" cstate="email">
            <a:extLst>
              <a:ext uri="{BEBA8EAE-BF5A-486C-A8C5-ECC9F3942E4B}">
                <a14:imgProps xmlns:a14="http://schemas.microsoft.com/office/drawing/2010/main">
                  <a14:imgLayer r:embed="rId11">
                    <a14:imgEffect>
                      <a14:backgroundRemoval t="2694" b="99327" l="6471" r="94706">
                        <a14:foregroundMark x1="54118" y1="13131" x2="54118" y2="13131"/>
                        <a14:foregroundMark x1="38824" y1="3367" x2="38824" y2="3367"/>
                        <a14:foregroundMark x1="51765" y1="24916" x2="51765" y2="24916"/>
                        <a14:foregroundMark x1="6471" y1="29293" x2="6471" y2="29293"/>
                        <a14:foregroundMark x1="95294" y1="23569" x2="95294" y2="23569"/>
                        <a14:foregroundMark x1="51176" y1="95623" x2="51176" y2="95623"/>
                        <a14:foregroundMark x1="50588" y1="99327" x2="50588" y2="99327"/>
                      </a14:backgroundRemoval>
                    </a14:imgEffect>
                  </a14:imgLayer>
                </a14:imgProps>
              </a:ext>
              <a:ext uri="{28A0092B-C50C-407E-A947-70E740481C1C}">
                <a14:useLocalDpi xmlns:a14="http://schemas.microsoft.com/office/drawing/2010/main"/>
              </a:ext>
            </a:extLst>
          </a:blip>
          <a:srcRect/>
          <a:stretch>
            <a:fillRect/>
          </a:stretch>
        </p:blipFill>
        <p:spPr bwMode="auto">
          <a:xfrm rot="329345">
            <a:off x="9536562" y="1900757"/>
            <a:ext cx="1491742" cy="26061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 name="Content Placeholder 2">
            <a:extLst>
              <a:ext uri="{FF2B5EF4-FFF2-40B4-BE49-F238E27FC236}">
                <a16:creationId xmlns:a16="http://schemas.microsoft.com/office/drawing/2014/main" id="{723FDEFD-7DD7-0B6B-205B-17EA0D8DA3B4}"/>
              </a:ext>
            </a:extLst>
          </p:cNvPr>
          <p:cNvSpPr txBox="1">
            <a:spLocks/>
          </p:cNvSpPr>
          <p:nvPr/>
        </p:nvSpPr>
        <p:spPr>
          <a:xfrm>
            <a:off x="8887532" y="4436543"/>
            <a:ext cx="3501005" cy="1077447"/>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2"/>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2"/>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2"/>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2"/>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100000"/>
              </a:lnSpc>
              <a:spcBef>
                <a:spcPts val="1200"/>
              </a:spcBef>
              <a:spcAft>
                <a:spcPts val="200"/>
              </a:spcAft>
              <a:buClr>
                <a:srgbClr val="9AB3D5"/>
              </a:buClr>
              <a:buSzPct val="100000"/>
              <a:buFont typeface="Calibri" panose="020F0502020204030204" pitchFamily="34" charset="0"/>
              <a:buChar char=" "/>
              <a:tabLst/>
              <a:defRPr/>
            </a:pPr>
            <a:r>
              <a:rPr kumimoji="0" lang="en-US" sz="3200" b="0" i="0" u="none" strike="noStrike" kern="1200" cap="none" spc="0" normalizeH="0" baseline="0" noProof="0" dirty="0">
                <a:ln>
                  <a:noFill/>
                </a:ln>
                <a:solidFill>
                  <a:srgbClr val="DB3635"/>
                </a:solidFill>
                <a:effectLst/>
                <a:uLnTx/>
                <a:uFillTx/>
                <a:latin typeface="Franklin Gothic Book" panose="020B0503020102020204" pitchFamily="34" charset="0"/>
              </a:rPr>
              <a:t>BeAScout.org</a:t>
            </a:r>
          </a:p>
        </p:txBody>
      </p:sp>
    </p:spTree>
    <p:extLst>
      <p:ext uri="{BB962C8B-B14F-4D97-AF65-F5344CB8AC3E}">
        <p14:creationId xmlns:p14="http://schemas.microsoft.com/office/powerpoint/2010/main" val="658653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0B7773-BE92-3E1D-CA41-2610BB7F2E94}"/>
              </a:ext>
            </a:extLst>
          </p:cNvPr>
          <p:cNvSpPr>
            <a:spLocks noGrp="1"/>
          </p:cNvSpPr>
          <p:nvPr>
            <p:ph type="title" idx="4294967295"/>
          </p:nvPr>
        </p:nvSpPr>
        <p:spPr>
          <a:xfrm>
            <a:off x="1133062" y="887203"/>
            <a:ext cx="10515600" cy="1325563"/>
          </a:xfrm>
        </p:spPr>
        <p:txBody>
          <a:bodyPr>
            <a:normAutofit fontScale="90000"/>
          </a:bodyPr>
          <a:lstStyle/>
          <a:p>
            <a:r>
              <a:rPr lang="en-US" sz="4000" dirty="0"/>
              <a:t>New Families are Going to </a:t>
            </a:r>
            <a:r>
              <a:rPr lang="en-US" sz="6700" dirty="0">
                <a:solidFill>
                  <a:srgbClr val="DB3635"/>
                </a:solidFill>
              </a:rPr>
              <a:t>BEAScout.org</a:t>
            </a:r>
          </a:p>
        </p:txBody>
      </p:sp>
      <p:sp>
        <p:nvSpPr>
          <p:cNvPr id="2" name="Content Placeholder 1">
            <a:extLst>
              <a:ext uri="{FF2B5EF4-FFF2-40B4-BE49-F238E27FC236}">
                <a16:creationId xmlns:a16="http://schemas.microsoft.com/office/drawing/2014/main" id="{F35EB72E-91A5-0752-D0FE-9700C5F3CA13}"/>
              </a:ext>
            </a:extLst>
          </p:cNvPr>
          <p:cNvSpPr>
            <a:spLocks noGrp="1"/>
          </p:cNvSpPr>
          <p:nvPr>
            <p:ph idx="4294967295"/>
          </p:nvPr>
        </p:nvSpPr>
        <p:spPr>
          <a:xfrm>
            <a:off x="1143000" y="2397883"/>
            <a:ext cx="7994650" cy="3317875"/>
          </a:xfrm>
        </p:spPr>
        <p:txBody>
          <a:bodyPr>
            <a:normAutofit/>
          </a:bodyPr>
          <a:lstStyle/>
          <a:p>
            <a:pPr>
              <a:spcBef>
                <a:spcPts val="2400"/>
              </a:spcBef>
            </a:pPr>
            <a:r>
              <a:rPr lang="en-US" sz="3200" dirty="0"/>
              <a:t>Update Your Unit Pins!</a:t>
            </a:r>
          </a:p>
          <a:p>
            <a:pPr>
              <a:spcBef>
                <a:spcPts val="2400"/>
              </a:spcBef>
            </a:pPr>
            <a:r>
              <a:rPr lang="en-US" sz="3200" dirty="0"/>
              <a:t>Check Those Leads! – A lead means someone wants more info or wants </a:t>
            </a:r>
            <a:br>
              <a:rPr lang="en-US" sz="3200" dirty="0"/>
            </a:br>
            <a:r>
              <a:rPr lang="en-US" sz="3200" dirty="0"/>
              <a:t>to join! </a:t>
            </a:r>
          </a:p>
          <a:p>
            <a:pPr>
              <a:spcBef>
                <a:spcPts val="2400"/>
              </a:spcBef>
            </a:pPr>
            <a:r>
              <a:rPr lang="en-US" sz="3200" dirty="0"/>
              <a:t>Respond to them quickly!</a:t>
            </a:r>
            <a:r>
              <a:rPr lang="en-US" sz="2000" dirty="0"/>
              <a:t> </a:t>
            </a:r>
          </a:p>
        </p:txBody>
      </p:sp>
      <p:pic>
        <p:nvPicPr>
          <p:cNvPr id="1026" name="Picture 2">
            <a:extLst>
              <a:ext uri="{FF2B5EF4-FFF2-40B4-BE49-F238E27FC236}">
                <a16:creationId xmlns:a16="http://schemas.microsoft.com/office/drawing/2014/main" id="{8252EE88-A554-F1DD-917E-881EA8928EA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94" b="99327" l="6471" r="94706">
                        <a14:foregroundMark x1="54118" y1="13131" x2="54118" y2="13131"/>
                        <a14:foregroundMark x1="38824" y1="3367" x2="38824" y2="3367"/>
                        <a14:foregroundMark x1="51765" y1="24916" x2="51765" y2="24916"/>
                        <a14:foregroundMark x1="6471" y1="29293" x2="6471" y2="29293"/>
                        <a14:foregroundMark x1="95294" y1="23569" x2="95294" y2="23569"/>
                        <a14:foregroundMark x1="51176" y1="95623" x2="51176" y2="95623"/>
                        <a14:foregroundMark x1="50588" y1="99327" x2="50588" y2="99327"/>
                      </a14:backgroundRemoval>
                    </a14:imgEffect>
                  </a14:imgLayer>
                </a14:imgProps>
              </a:ext>
              <a:ext uri="{28A0092B-C50C-407E-A947-70E740481C1C}">
                <a14:useLocalDpi xmlns:a14="http://schemas.microsoft.com/office/drawing/2010/main"/>
              </a:ext>
            </a:extLst>
          </a:blip>
          <a:srcRect/>
          <a:stretch>
            <a:fillRect/>
          </a:stretch>
        </p:blipFill>
        <p:spPr bwMode="auto">
          <a:xfrm rot="329345">
            <a:off x="9029136" y="1090079"/>
            <a:ext cx="2498103" cy="43643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927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5EB72E-91A5-0752-D0FE-9700C5F3CA13}"/>
              </a:ext>
            </a:extLst>
          </p:cNvPr>
          <p:cNvSpPr>
            <a:spLocks noGrp="1"/>
          </p:cNvSpPr>
          <p:nvPr>
            <p:ph idx="4294967295"/>
          </p:nvPr>
        </p:nvSpPr>
        <p:spPr>
          <a:xfrm>
            <a:off x="484632" y="1186874"/>
            <a:ext cx="7973568" cy="1675198"/>
          </a:xfrm>
        </p:spPr>
        <p:txBody>
          <a:bodyPr>
            <a:normAutofit/>
          </a:bodyPr>
          <a:lstStyle/>
          <a:p>
            <a:pPr marL="0" indent="0" algn="ctr">
              <a:spcBef>
                <a:spcPts val="2400"/>
              </a:spcBef>
              <a:buNone/>
            </a:pPr>
            <a:r>
              <a:rPr lang="en-US" sz="3200" dirty="0"/>
              <a:t>National Webinar on August 15 at 7 pm CT</a:t>
            </a:r>
          </a:p>
          <a:p>
            <a:pPr marL="0" indent="0" algn="ctr">
              <a:spcBef>
                <a:spcPts val="2400"/>
              </a:spcBef>
              <a:buNone/>
            </a:pPr>
            <a:r>
              <a:rPr lang="en-US" sz="5400" b="1" dirty="0"/>
              <a:t>BeAScout.org 101</a:t>
            </a:r>
          </a:p>
          <a:p>
            <a:pPr marL="0" indent="0" algn="ctr">
              <a:spcBef>
                <a:spcPts val="2400"/>
              </a:spcBef>
              <a:buNone/>
            </a:pPr>
            <a:endParaRPr lang="en-US" sz="4000" dirty="0">
              <a:cs typeface="Courier New" panose="02070309020205020404" pitchFamily="49" charset="0"/>
            </a:endParaRPr>
          </a:p>
        </p:txBody>
      </p:sp>
      <p:pic>
        <p:nvPicPr>
          <p:cNvPr id="1026" name="Picture 2">
            <a:extLst>
              <a:ext uri="{FF2B5EF4-FFF2-40B4-BE49-F238E27FC236}">
                <a16:creationId xmlns:a16="http://schemas.microsoft.com/office/drawing/2014/main" id="{8252EE88-A554-F1DD-917E-881EA8928EA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94" b="99327" l="6471" r="94706">
                        <a14:foregroundMark x1="54118" y1="13131" x2="54118" y2="13131"/>
                        <a14:foregroundMark x1="38824" y1="3367" x2="38824" y2="3367"/>
                        <a14:foregroundMark x1="51765" y1="24916" x2="51765" y2="24916"/>
                        <a14:foregroundMark x1="6471" y1="29293" x2="6471" y2="29293"/>
                        <a14:foregroundMark x1="95294" y1="23569" x2="95294" y2="23569"/>
                        <a14:foregroundMark x1="51176" y1="95623" x2="51176" y2="95623"/>
                        <a14:foregroundMark x1="50588" y1="99327" x2="50588" y2="99327"/>
                      </a14:backgroundRemoval>
                    </a14:imgEffect>
                  </a14:imgLayer>
                </a14:imgProps>
              </a:ext>
              <a:ext uri="{28A0092B-C50C-407E-A947-70E740481C1C}">
                <a14:useLocalDpi xmlns:a14="http://schemas.microsoft.com/office/drawing/2010/main"/>
              </a:ext>
            </a:extLst>
          </a:blip>
          <a:srcRect/>
          <a:stretch>
            <a:fillRect/>
          </a:stretch>
        </p:blipFill>
        <p:spPr bwMode="auto">
          <a:xfrm rot="329345">
            <a:off x="9139474" y="1343832"/>
            <a:ext cx="2387061" cy="41703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99093B1-3D8C-9A0A-535C-BAD3C0A636E4}"/>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168594" y="3060191"/>
            <a:ext cx="2528697" cy="2528697"/>
          </a:xfrm>
          <a:prstGeom prst="rect">
            <a:avLst/>
          </a:prstGeom>
        </p:spPr>
      </p:pic>
    </p:spTree>
    <p:extLst>
      <p:ext uri="{BB962C8B-B14F-4D97-AF65-F5344CB8AC3E}">
        <p14:creationId xmlns:p14="http://schemas.microsoft.com/office/powerpoint/2010/main" val="295600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4B73A4A-D481-B752-CD7F-5E4C42996A9F}"/>
              </a:ext>
            </a:extLst>
          </p:cNvPr>
          <p:cNvSpPr>
            <a:spLocks noGrp="1"/>
          </p:cNvSpPr>
          <p:nvPr>
            <p:ph type="body" sz="quarter" idx="10"/>
          </p:nvPr>
        </p:nvSpPr>
        <p:spPr>
          <a:xfrm>
            <a:off x="1524000" y="2157177"/>
            <a:ext cx="9144000" cy="527304"/>
          </a:xfrm>
        </p:spPr>
        <p:txBody>
          <a:bodyPr/>
          <a:lstStyle/>
          <a:p>
            <a:r>
              <a:rPr lang="en-US" sz="4400" dirty="0"/>
              <a:t>Freddy Norton</a:t>
            </a:r>
          </a:p>
        </p:txBody>
      </p:sp>
      <p:sp>
        <p:nvSpPr>
          <p:cNvPr id="6" name="Text Placeholder 5">
            <a:extLst>
              <a:ext uri="{FF2B5EF4-FFF2-40B4-BE49-F238E27FC236}">
                <a16:creationId xmlns:a16="http://schemas.microsoft.com/office/drawing/2014/main" id="{58A6FAD1-448A-FB69-C3FC-DF8CA6A85D65}"/>
              </a:ext>
            </a:extLst>
          </p:cNvPr>
          <p:cNvSpPr>
            <a:spLocks noGrp="1"/>
          </p:cNvSpPr>
          <p:nvPr>
            <p:ph type="body" sz="quarter" idx="11"/>
          </p:nvPr>
        </p:nvSpPr>
        <p:spPr>
          <a:xfrm>
            <a:off x="1524000" y="2721057"/>
            <a:ext cx="9144000" cy="527304"/>
          </a:xfrm>
        </p:spPr>
        <p:txBody>
          <a:bodyPr/>
          <a:lstStyle/>
          <a:p>
            <a:r>
              <a:rPr lang="en-US" dirty="0"/>
              <a:t>Chair, National Membership and Relationships Committee</a:t>
            </a:r>
          </a:p>
        </p:txBody>
      </p:sp>
      <p:sp>
        <p:nvSpPr>
          <p:cNvPr id="8" name="Subtitle 7">
            <a:extLst>
              <a:ext uri="{FF2B5EF4-FFF2-40B4-BE49-F238E27FC236}">
                <a16:creationId xmlns:a16="http://schemas.microsoft.com/office/drawing/2014/main" id="{236A3542-5950-0D16-BCBC-BDFFB11BE4C9}"/>
              </a:ext>
            </a:extLst>
          </p:cNvPr>
          <p:cNvSpPr>
            <a:spLocks noGrp="1"/>
          </p:cNvSpPr>
          <p:nvPr>
            <p:ph type="subTitle" idx="1"/>
          </p:nvPr>
        </p:nvSpPr>
        <p:spPr>
          <a:xfrm>
            <a:off x="283464" y="597157"/>
            <a:ext cx="11612880" cy="862695"/>
          </a:xfrm>
        </p:spPr>
        <p:txBody>
          <a:bodyPr/>
          <a:lstStyle/>
          <a:p>
            <a:pPr>
              <a:lnSpc>
                <a:spcPts val="5200"/>
              </a:lnSpc>
              <a:spcBef>
                <a:spcPts val="0"/>
              </a:spcBef>
            </a:pPr>
            <a:r>
              <a:rPr lang="en-US" dirty="0"/>
              <a:t>Welcome to the </a:t>
            </a:r>
          </a:p>
          <a:p>
            <a:pPr>
              <a:lnSpc>
                <a:spcPts val="5200"/>
              </a:lnSpc>
              <a:spcBef>
                <a:spcPts val="0"/>
              </a:spcBef>
            </a:pPr>
            <a:r>
              <a:rPr lang="en-US" dirty="0"/>
              <a:t>national fall kickoff!</a:t>
            </a:r>
          </a:p>
        </p:txBody>
      </p:sp>
    </p:spTree>
    <p:extLst>
      <p:ext uri="{BB962C8B-B14F-4D97-AF65-F5344CB8AC3E}">
        <p14:creationId xmlns:p14="http://schemas.microsoft.com/office/powerpoint/2010/main" val="1540623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885B49-7EA3-64C5-29FC-A3901A010B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8661">
            <a:off x="9619163" y="1493826"/>
            <a:ext cx="2183189" cy="4225792"/>
          </a:xfrm>
          <a:prstGeom prst="rect">
            <a:avLst/>
          </a:prstGeom>
        </p:spPr>
      </p:pic>
      <p:sp>
        <p:nvSpPr>
          <p:cNvPr id="5" name="Title 8">
            <a:extLst>
              <a:ext uri="{FF2B5EF4-FFF2-40B4-BE49-F238E27FC236}">
                <a16:creationId xmlns:a16="http://schemas.microsoft.com/office/drawing/2014/main" id="{49E08714-0DF3-C851-1365-5D68E1B6BE92}"/>
              </a:ext>
            </a:extLst>
          </p:cNvPr>
          <p:cNvSpPr txBox="1">
            <a:spLocks/>
          </p:cNvSpPr>
          <p:nvPr/>
        </p:nvSpPr>
        <p:spPr>
          <a:xfrm>
            <a:off x="2928082" y="839625"/>
            <a:ext cx="6492590" cy="2589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en-US" sz="2400" b="0" i="0" u="none" strike="noStrike" kern="1200" cap="none" spc="-50" normalizeH="0" baseline="0" noProof="0">
              <a:ln>
                <a:noFill/>
              </a:ln>
              <a:solidFill>
                <a:srgbClr val="002060"/>
              </a:solidFill>
              <a:effectLst/>
              <a:uLnTx/>
              <a:uFillTx/>
              <a:latin typeface="Arial" panose="020B0604020202020204" pitchFamily="34" charset="0"/>
              <a:ea typeface="+mj-ea"/>
              <a:cs typeface="Arial" panose="020B0604020202020204" pitchFamily="34" charset="0"/>
            </a:endParaRPr>
          </a:p>
        </p:txBody>
      </p:sp>
      <p:sp>
        <p:nvSpPr>
          <p:cNvPr id="2" name="Title 1">
            <a:extLst>
              <a:ext uri="{FF2B5EF4-FFF2-40B4-BE49-F238E27FC236}">
                <a16:creationId xmlns:a16="http://schemas.microsoft.com/office/drawing/2014/main" id="{644A919C-A270-5CE7-74D0-4E9BF83E072B}"/>
              </a:ext>
            </a:extLst>
          </p:cNvPr>
          <p:cNvSpPr>
            <a:spLocks noGrp="1"/>
          </p:cNvSpPr>
          <p:nvPr>
            <p:ph type="title"/>
          </p:nvPr>
        </p:nvSpPr>
        <p:spPr/>
        <p:txBody>
          <a:bodyPr>
            <a:normAutofit/>
          </a:bodyPr>
          <a:lstStyle/>
          <a:p>
            <a:r>
              <a:rPr lang="en-US" sz="5400" dirty="0"/>
              <a:t>New Cub Scout Welcome Kit</a:t>
            </a:r>
          </a:p>
        </p:txBody>
      </p:sp>
      <p:pic>
        <p:nvPicPr>
          <p:cNvPr id="8" name="Picture 7">
            <a:extLst>
              <a:ext uri="{FF2B5EF4-FFF2-40B4-BE49-F238E27FC236}">
                <a16:creationId xmlns:a16="http://schemas.microsoft.com/office/drawing/2014/main" id="{03B18A1F-7B43-D8A4-9E95-7ACBF4C8B2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3372" y="1381246"/>
            <a:ext cx="2783903" cy="2747273"/>
          </a:xfrm>
          <a:prstGeom prst="rect">
            <a:avLst/>
          </a:prstGeom>
        </p:spPr>
      </p:pic>
      <p:pic>
        <p:nvPicPr>
          <p:cNvPr id="11" name="Picture 10">
            <a:extLst>
              <a:ext uri="{FF2B5EF4-FFF2-40B4-BE49-F238E27FC236}">
                <a16:creationId xmlns:a16="http://schemas.microsoft.com/office/drawing/2014/main" id="{EAC763ED-522A-7952-96E2-E12B772F4C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3901" y="2152346"/>
            <a:ext cx="3844170" cy="2747273"/>
          </a:xfrm>
          <a:prstGeom prst="rect">
            <a:avLst/>
          </a:prstGeom>
        </p:spPr>
      </p:pic>
      <p:pic>
        <p:nvPicPr>
          <p:cNvPr id="17" name="Picture 16">
            <a:extLst>
              <a:ext uri="{FF2B5EF4-FFF2-40B4-BE49-F238E27FC236}">
                <a16:creationId xmlns:a16="http://schemas.microsoft.com/office/drawing/2014/main" id="{FC71252D-D156-B4F3-8E67-9216672D22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73105">
            <a:off x="163905" y="1550160"/>
            <a:ext cx="3494148" cy="4969716"/>
          </a:xfrm>
          <a:prstGeom prst="rect">
            <a:avLst/>
          </a:prstGeom>
        </p:spPr>
      </p:pic>
      <p:sp>
        <p:nvSpPr>
          <p:cNvPr id="3" name="TextBox 2">
            <a:extLst>
              <a:ext uri="{FF2B5EF4-FFF2-40B4-BE49-F238E27FC236}">
                <a16:creationId xmlns:a16="http://schemas.microsoft.com/office/drawing/2014/main" id="{A5EB6D13-92A6-17E2-43E6-7F62359CA2E8}"/>
              </a:ext>
            </a:extLst>
          </p:cNvPr>
          <p:cNvSpPr txBox="1"/>
          <p:nvPr/>
        </p:nvSpPr>
        <p:spPr>
          <a:xfrm>
            <a:off x="4871939" y="5198733"/>
            <a:ext cx="4134901" cy="523220"/>
          </a:xfrm>
          <a:prstGeom prst="rect">
            <a:avLst/>
          </a:prstGeom>
          <a:noFill/>
        </p:spPr>
        <p:txBody>
          <a:bodyPr wrap="square" rtlCol="0">
            <a:spAutoFit/>
          </a:bodyPr>
          <a:lstStyle/>
          <a:p>
            <a:r>
              <a:rPr lang="en-US" sz="2800" dirty="0">
                <a:solidFill>
                  <a:srgbClr val="094F92"/>
                </a:solidFill>
                <a:latin typeface="Franklin Gothic Book" panose="020B0503020102020204" pitchFamily="34" charset="0"/>
              </a:rPr>
              <a:t>August 1 – October 31</a:t>
            </a:r>
          </a:p>
        </p:txBody>
      </p:sp>
    </p:spTree>
    <p:extLst>
      <p:ext uri="{BB962C8B-B14F-4D97-AF65-F5344CB8AC3E}">
        <p14:creationId xmlns:p14="http://schemas.microsoft.com/office/powerpoint/2010/main" val="2229020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79ED9C-655F-2CB0-DA43-986938A74CAD}"/>
              </a:ext>
            </a:extLst>
          </p:cNvPr>
          <p:cNvSpPr>
            <a:spLocks noGrp="1"/>
          </p:cNvSpPr>
          <p:nvPr>
            <p:ph type="body" sz="quarter" idx="11"/>
          </p:nvPr>
        </p:nvSpPr>
        <p:spPr>
          <a:xfrm>
            <a:off x="433387" y="715396"/>
            <a:ext cx="11325226" cy="801405"/>
          </a:xfrm>
        </p:spPr>
        <p:txBody>
          <a:bodyPr>
            <a:normAutofit/>
          </a:bodyPr>
          <a:lstStyle/>
          <a:p>
            <a:pPr algn="ctr"/>
            <a:r>
              <a:rPr lang="en-US" dirty="0"/>
              <a:t>Scouting America Resources</a:t>
            </a:r>
          </a:p>
        </p:txBody>
      </p:sp>
      <p:pic>
        <p:nvPicPr>
          <p:cNvPr id="4" name="Picture 3">
            <a:extLst>
              <a:ext uri="{FF2B5EF4-FFF2-40B4-BE49-F238E27FC236}">
                <a16:creationId xmlns:a16="http://schemas.microsoft.com/office/drawing/2014/main" id="{2B080F8D-6A94-510D-F701-6532DD8AF6EC}"/>
              </a:ext>
            </a:extLst>
          </p:cNvPr>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038473" y="1895763"/>
            <a:ext cx="1986107" cy="1986107"/>
          </a:xfrm>
          <a:prstGeom prst="rect">
            <a:avLst/>
          </a:prstGeom>
        </p:spPr>
      </p:pic>
      <p:pic>
        <p:nvPicPr>
          <p:cNvPr id="7" name="Picture 6">
            <a:extLst>
              <a:ext uri="{FF2B5EF4-FFF2-40B4-BE49-F238E27FC236}">
                <a16:creationId xmlns:a16="http://schemas.microsoft.com/office/drawing/2014/main" id="{513DCE16-AA39-8B22-078E-89E8778392EB}"/>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982693" y="1895763"/>
            <a:ext cx="1984248" cy="1984248"/>
          </a:xfrm>
          <a:prstGeom prst="rect">
            <a:avLst/>
          </a:prstGeom>
        </p:spPr>
      </p:pic>
      <p:sp>
        <p:nvSpPr>
          <p:cNvPr id="9" name="TextBox 8">
            <a:extLst>
              <a:ext uri="{FF2B5EF4-FFF2-40B4-BE49-F238E27FC236}">
                <a16:creationId xmlns:a16="http://schemas.microsoft.com/office/drawing/2014/main" id="{70EB3315-22DE-C9D8-86AF-E5D7E6E8280D}"/>
              </a:ext>
            </a:extLst>
          </p:cNvPr>
          <p:cNvSpPr txBox="1"/>
          <p:nvPr/>
        </p:nvSpPr>
        <p:spPr>
          <a:xfrm>
            <a:off x="2512298" y="3833096"/>
            <a:ext cx="3066473" cy="369332"/>
          </a:xfrm>
          <a:prstGeom prst="rect">
            <a:avLst/>
          </a:prstGeom>
          <a:noFill/>
        </p:spPr>
        <p:txBody>
          <a:bodyPr wrap="square" rtlCol="0">
            <a:spAutoFit/>
          </a:bodyPr>
          <a:lstStyle/>
          <a:p>
            <a:pPr algn="ctr"/>
            <a:r>
              <a:rPr lang="en-US" dirty="0">
                <a:solidFill>
                  <a:srgbClr val="094F92"/>
                </a:solidFill>
              </a:rPr>
              <a:t>Share: YouTube</a:t>
            </a:r>
          </a:p>
        </p:txBody>
      </p:sp>
      <p:sp>
        <p:nvSpPr>
          <p:cNvPr id="10" name="TextBox 9">
            <a:extLst>
              <a:ext uri="{FF2B5EF4-FFF2-40B4-BE49-F238E27FC236}">
                <a16:creationId xmlns:a16="http://schemas.microsoft.com/office/drawing/2014/main" id="{2FA5C1D4-3F68-6C85-4D16-17956578ED9B}"/>
              </a:ext>
            </a:extLst>
          </p:cNvPr>
          <p:cNvSpPr txBox="1"/>
          <p:nvPr/>
        </p:nvSpPr>
        <p:spPr>
          <a:xfrm>
            <a:off x="6451619" y="3846953"/>
            <a:ext cx="3066473" cy="369332"/>
          </a:xfrm>
          <a:prstGeom prst="rect">
            <a:avLst/>
          </a:prstGeom>
          <a:noFill/>
        </p:spPr>
        <p:txBody>
          <a:bodyPr wrap="square" rtlCol="0">
            <a:spAutoFit/>
          </a:bodyPr>
          <a:lstStyle/>
          <a:p>
            <a:pPr algn="ctr"/>
            <a:r>
              <a:rPr lang="en-US" dirty="0">
                <a:solidFill>
                  <a:srgbClr val="094F92"/>
                </a:solidFill>
              </a:rPr>
              <a:t>Download: Brand Center</a:t>
            </a:r>
          </a:p>
        </p:txBody>
      </p:sp>
    </p:spTree>
    <p:extLst>
      <p:ext uri="{BB962C8B-B14F-4D97-AF65-F5344CB8AC3E}">
        <p14:creationId xmlns:p14="http://schemas.microsoft.com/office/powerpoint/2010/main" val="8123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670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B812BE6A-FFA5-E63C-D77A-0275FFAED8D3}"/>
              </a:ext>
            </a:extLst>
          </p:cNvPr>
          <p:cNvSpPr txBox="1">
            <a:spLocks/>
          </p:cNvSpPr>
          <p:nvPr/>
        </p:nvSpPr>
        <p:spPr>
          <a:xfrm>
            <a:off x="1560990" y="3165347"/>
            <a:ext cx="2034493" cy="5273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rgbClr val="094F92"/>
                </a:solidFill>
                <a:latin typeface="Flood Std" panose="03090602040405060206"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094F92"/>
                </a:solidFill>
                <a:latin typeface="Franklin Gothic Book" panose="020B05030201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094F92"/>
                </a:solidFill>
                <a:latin typeface="Franklin Gothic Book" panose="020B05030201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94F92"/>
                </a:solidFill>
                <a:latin typeface="Franklin Gothic Book" panose="020B05030201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94F92"/>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a:latin typeface="+mn-lt"/>
            </a:endParaRPr>
          </a:p>
        </p:txBody>
      </p:sp>
      <p:sp>
        <p:nvSpPr>
          <p:cNvPr id="14" name="TextBox 13">
            <a:extLst>
              <a:ext uri="{FF2B5EF4-FFF2-40B4-BE49-F238E27FC236}">
                <a16:creationId xmlns:a16="http://schemas.microsoft.com/office/drawing/2014/main" id="{6B58C815-AADD-5FD7-0506-2C6CD413026C}"/>
              </a:ext>
            </a:extLst>
          </p:cNvPr>
          <p:cNvSpPr txBox="1"/>
          <p:nvPr/>
        </p:nvSpPr>
        <p:spPr>
          <a:xfrm>
            <a:off x="3295044" y="1308337"/>
            <a:ext cx="2829531" cy="3508653"/>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Ben Buckelew</a:t>
            </a:r>
            <a:endParaRPr lang="en-US" sz="2800" b="1" i="0" u="none" strike="noStrike" kern="1200" cap="none" spc="0" normalizeH="0" baseline="0" noProof="0" dirty="0">
              <a:ln>
                <a:noFill/>
              </a:ln>
              <a:solidFill>
                <a:srgbClr val="094F92"/>
              </a:solidFill>
              <a:effectLst/>
              <a:uLnTx/>
              <a:uFillTx/>
              <a:latin typeface="Franklin Gothic Book" panose="020B0503020102020204" pitchFamily="34" charset="0"/>
              <a:cs typeface="Gill Sans"/>
            </a:endParaRPr>
          </a:p>
          <a:p>
            <a:pPr>
              <a:defRPr/>
            </a:pPr>
            <a:r>
              <a:rPr kumimoji="0" lang="en-US" sz="16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Director of Field </a:t>
            </a:r>
            <a:r>
              <a:rPr lang="en-US" sz="1600" dirty="0">
                <a:solidFill>
                  <a:srgbClr val="094F92"/>
                </a:solidFill>
                <a:latin typeface="Franklin Gothic Book" panose="020B0503020102020204" pitchFamily="34" charset="0"/>
                <a:cs typeface="Gill Sans"/>
              </a:rPr>
              <a:t>Service</a:t>
            </a:r>
          </a:p>
          <a:p>
            <a:pPr marL="0" marR="0" lvl="0" indent="0" defTabSz="914400">
              <a:lnSpc>
                <a:spcPct val="100000"/>
              </a:lnSpc>
              <a:spcBef>
                <a:spcPts val="0"/>
              </a:spcBef>
              <a:spcAft>
                <a:spcPts val="0"/>
              </a:spcAft>
              <a:buClrTx/>
              <a:buSzTx/>
              <a:buFont typeface="Arial" panose="020B0604020202020204" pitchFamily="34" charset="0"/>
              <a:buNone/>
              <a:tabLst/>
              <a:defRPr/>
            </a:pPr>
            <a:r>
              <a:rPr lang="en-US" sz="1600" dirty="0">
                <a:solidFill>
                  <a:srgbClr val="094F92"/>
                </a:solidFill>
                <a:latin typeface="Franklin Gothic Book" panose="020B0503020102020204" pitchFamily="34" charset="0"/>
                <a:cs typeface="Gill Sans"/>
              </a:rPr>
              <a:t>Atlanta</a:t>
            </a:r>
            <a:r>
              <a:rPr kumimoji="0" lang="en-US" sz="16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 Area Council</a:t>
            </a:r>
            <a:endParaRPr lang="en-US" sz="1600" dirty="0">
              <a:solidFill>
                <a:srgbClr val="094F92"/>
              </a:solidFill>
              <a:latin typeface="Franklin Gothic Book" panose="020B0503020102020204" pitchFamily="34" charset="0"/>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4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panose="020B0502020104020203" pitchFamily="34" charset="-79"/>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Chris Crowley</a:t>
            </a:r>
            <a:endParaRPr lang="en-US" sz="2800" b="1" i="0" u="none" strike="noStrike" kern="1200" cap="none" spc="0" normalizeH="0" baseline="0" noProof="0" dirty="0">
              <a:ln>
                <a:noFill/>
              </a:ln>
              <a:solidFill>
                <a:srgbClr val="094F92"/>
              </a:solidFill>
              <a:effectLst/>
              <a:uLnTx/>
              <a:uFillTx/>
              <a:latin typeface="Franklin Gothic Book" panose="020B0503020102020204" pitchFamily="34" charset="0"/>
              <a:cs typeface="Gill Sans"/>
            </a:endParaRPr>
          </a:p>
          <a:p>
            <a:pPr>
              <a:defRPr/>
            </a:pPr>
            <a:r>
              <a:rPr kumimoji="0" lang="en-US" sz="16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Deputy Scout </a:t>
            </a:r>
            <a:r>
              <a:rPr lang="en-US" sz="1600" dirty="0">
                <a:solidFill>
                  <a:srgbClr val="094F92"/>
                </a:solidFill>
                <a:latin typeface="Franklin Gothic Book" panose="020B0503020102020204" pitchFamily="34" charset="0"/>
                <a:cs typeface="Gill Sans"/>
              </a:rPr>
              <a:t>Executive</a:t>
            </a:r>
          </a:p>
          <a:p>
            <a:pPr marL="0" marR="0" lvl="0" indent="0" defTabSz="914400">
              <a:lnSpc>
                <a:spcPct val="100000"/>
              </a:lnSpc>
              <a:spcBef>
                <a:spcPts val="0"/>
              </a:spcBef>
              <a:spcAft>
                <a:spcPts val="0"/>
              </a:spcAft>
              <a:buClrTx/>
              <a:buSzTx/>
              <a:buFontTx/>
              <a:buNone/>
              <a:tabLst/>
              <a:defRPr/>
            </a:pPr>
            <a:r>
              <a:rPr lang="en-US" sz="1600" dirty="0">
                <a:solidFill>
                  <a:srgbClr val="094F92"/>
                </a:solidFill>
                <a:latin typeface="Franklin Gothic Book" panose="020B0503020102020204" pitchFamily="34" charset="0"/>
                <a:cs typeface="Gill Sans"/>
              </a:rPr>
              <a:t>Central</a:t>
            </a:r>
            <a:r>
              <a:rPr kumimoji="0" lang="en-US" sz="16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 Florida Council</a:t>
            </a:r>
            <a:endParaRPr lang="en-US" sz="1600" dirty="0">
              <a:solidFill>
                <a:srgbClr val="094F92"/>
              </a:solidFill>
              <a:latin typeface="Franklin Gothic Book" panose="020B0503020102020204" pitchFamily="34" charset="0"/>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4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panose="020B0502020104020203" pitchFamily="34" charset="-79"/>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Martez Moore</a:t>
            </a:r>
            <a:endParaRPr lang="en-US" sz="2800" b="1" i="0" u="none" strike="noStrike" kern="1200" cap="none" spc="0" normalizeH="0" baseline="0" noProof="0" dirty="0">
              <a:ln>
                <a:noFill/>
              </a:ln>
              <a:solidFill>
                <a:srgbClr val="094F92"/>
              </a:solidFill>
              <a:effectLst/>
              <a:uLnTx/>
              <a:uFillTx/>
              <a:latin typeface="Franklin Gothic Book" panose="020B0503020102020204" pitchFamily="34" charset="0"/>
              <a:cs typeface="Gill Sans"/>
            </a:endParaRPr>
          </a:p>
          <a:p>
            <a:pPr>
              <a:defRPr/>
            </a:pPr>
            <a:r>
              <a:rPr kumimoji="0" lang="en-US" sz="16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Deputy Scout Executive</a:t>
            </a:r>
            <a:endParaRPr lang="en-US" sz="1600" dirty="0">
              <a:solidFill>
                <a:srgbClr val="094F92"/>
              </a:solidFill>
              <a:latin typeface="Franklin Gothic Book" panose="020B0503020102020204" pitchFamily="34" charset="0"/>
              <a:cs typeface="Gill Sans"/>
            </a:endParaRPr>
          </a:p>
          <a:p>
            <a:pPr marL="0" marR="0" lvl="0" indent="0" defTabSz="91440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Greater St. Louis Area Council</a:t>
            </a:r>
            <a:endParaRPr lang="en-US" sz="1600" dirty="0">
              <a:solidFill>
                <a:srgbClr val="094F92"/>
              </a:solidFill>
              <a:latin typeface="Franklin Gothic Book" panose="020B0503020102020204" pitchFamily="34" charset="0"/>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4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panose="020B0502020104020203" pitchFamily="34" charset="-79"/>
            </a:endParaRPr>
          </a:p>
        </p:txBody>
      </p:sp>
      <p:sp>
        <p:nvSpPr>
          <p:cNvPr id="15" name="TextBox 14">
            <a:extLst>
              <a:ext uri="{FF2B5EF4-FFF2-40B4-BE49-F238E27FC236}">
                <a16:creationId xmlns:a16="http://schemas.microsoft.com/office/drawing/2014/main" id="{6D6DD8FA-7353-4400-1F37-890135093A27}"/>
              </a:ext>
            </a:extLst>
          </p:cNvPr>
          <p:cNvSpPr txBox="1"/>
          <p:nvPr/>
        </p:nvSpPr>
        <p:spPr>
          <a:xfrm>
            <a:off x="6404372" y="1308337"/>
            <a:ext cx="2543975" cy="329320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Wendy Nelson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Director of Field Service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Greater Alabama Council</a:t>
            </a:r>
          </a:p>
          <a:p>
            <a:pPr>
              <a:defRPr/>
            </a:pPr>
            <a:endParaRPr lang="en-US" sz="1400" b="1" dirty="0">
              <a:solidFill>
                <a:srgbClr val="094F92"/>
              </a:solidFill>
              <a:latin typeface="Franklin Gothic Book" panose="020B0503020102020204" pitchFamily="34" charset="0"/>
              <a:cs typeface="Gill Sans"/>
            </a:endParaRPr>
          </a:p>
          <a:p>
            <a:pPr>
              <a:defRPr/>
            </a:pPr>
            <a:r>
              <a:rPr lang="en-US" sz="2800" b="1" dirty="0">
                <a:solidFill>
                  <a:srgbClr val="094F92"/>
                </a:solidFill>
                <a:latin typeface="Franklin Gothic Book" panose="020B0503020102020204" pitchFamily="34" charset="0"/>
                <a:cs typeface="Gill Sans"/>
              </a:rPr>
              <a:t>Tim Cannard</a:t>
            </a:r>
          </a:p>
          <a:p>
            <a:pPr>
              <a:defRPr/>
            </a:pPr>
            <a:r>
              <a:rPr lang="en-US" sz="1600" dirty="0">
                <a:solidFill>
                  <a:srgbClr val="094F92"/>
                </a:solidFill>
                <a:latin typeface="Franklin Gothic Book" panose="020B0503020102020204" pitchFamily="34" charset="0"/>
                <a:cs typeface="Gill Sans"/>
              </a:rPr>
              <a:t>Marketing Director</a:t>
            </a:r>
          </a:p>
          <a:p>
            <a:pPr>
              <a:defRPr/>
            </a:pPr>
            <a:r>
              <a:rPr lang="en-US" sz="1600" dirty="0">
                <a:solidFill>
                  <a:srgbClr val="094F92"/>
                </a:solidFill>
                <a:latin typeface="Franklin Gothic Book" panose="020B0503020102020204" pitchFamily="34" charset="0"/>
                <a:cs typeface="Gill Sans"/>
              </a:rPr>
              <a:t>Golden Gate Area Council</a:t>
            </a:r>
          </a:p>
          <a:p>
            <a:pPr>
              <a:defRPr/>
            </a:pPr>
            <a:endParaRPr lang="en-US" sz="1400" dirty="0">
              <a:solidFill>
                <a:srgbClr val="094F92"/>
              </a:solidFill>
              <a:latin typeface="Franklin Gothic Book" panose="020B0503020102020204" pitchFamily="34" charset="0"/>
              <a:cs typeface="Gill Sans"/>
            </a:endParaRPr>
          </a:p>
          <a:p>
            <a:pPr>
              <a:defRPr/>
            </a:pPr>
            <a:r>
              <a:rPr lang="en-US" sz="2800" b="1" dirty="0">
                <a:solidFill>
                  <a:srgbClr val="094F92"/>
                </a:solidFill>
                <a:latin typeface="Franklin Gothic Book" panose="020B0503020102020204" pitchFamily="34" charset="0"/>
                <a:cs typeface="Gill Sans"/>
              </a:rPr>
              <a:t>Ward Bramlett</a:t>
            </a:r>
          </a:p>
          <a:p>
            <a:pPr>
              <a:defRPr/>
            </a:pPr>
            <a:r>
              <a:rPr kumimoji="0" lang="en-US" sz="16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Director of Field </a:t>
            </a:r>
            <a:r>
              <a:rPr lang="en-US" sz="1600" dirty="0">
                <a:solidFill>
                  <a:srgbClr val="094F92"/>
                </a:solidFill>
                <a:latin typeface="Franklin Gothic Book" panose="020B0503020102020204" pitchFamily="34" charset="0"/>
                <a:cs typeface="Gill Sans"/>
              </a:rPr>
              <a:t>Service</a:t>
            </a:r>
          </a:p>
          <a:p>
            <a:pPr marL="0" marR="0" lvl="0" indent="0" defTabSz="914400">
              <a:lnSpc>
                <a:spcPct val="100000"/>
              </a:lnSpc>
              <a:spcBef>
                <a:spcPts val="0"/>
              </a:spcBef>
              <a:spcAft>
                <a:spcPts val="0"/>
              </a:spcAft>
              <a:buClrTx/>
              <a:buSzTx/>
              <a:buFont typeface="Arial" panose="020B0604020202020204" pitchFamily="34" charset="0"/>
              <a:buNone/>
              <a:tabLst/>
              <a:defRPr/>
            </a:pPr>
            <a:r>
              <a:rPr lang="en-US" sz="1600" dirty="0">
                <a:solidFill>
                  <a:srgbClr val="094F92"/>
                </a:solidFill>
                <a:latin typeface="Franklin Gothic Book" panose="020B0503020102020204" pitchFamily="34" charset="0"/>
                <a:cs typeface="Gill Sans"/>
              </a:rPr>
              <a:t>Seneca Waterways Council</a:t>
            </a:r>
            <a:endParaRPr lang="en-US" sz="1600" dirty="0">
              <a:solidFill>
                <a:srgbClr val="094F92"/>
              </a:solidFill>
              <a:latin typeface="Franklin Gothic Book" panose="020B0503020102020204" pitchFamily="34" charset="0"/>
              <a:cs typeface="Calibri"/>
            </a:endParaRPr>
          </a:p>
        </p:txBody>
      </p:sp>
      <p:sp>
        <p:nvSpPr>
          <p:cNvPr id="4" name="Text Placeholder 3">
            <a:extLst>
              <a:ext uri="{FF2B5EF4-FFF2-40B4-BE49-F238E27FC236}">
                <a16:creationId xmlns:a16="http://schemas.microsoft.com/office/drawing/2014/main" id="{9C89EBB1-6C77-17D5-9BFE-60E15B1FE81F}"/>
              </a:ext>
            </a:extLst>
          </p:cNvPr>
          <p:cNvSpPr>
            <a:spLocks noGrp="1"/>
          </p:cNvSpPr>
          <p:nvPr>
            <p:ph type="body" sz="quarter" idx="11"/>
          </p:nvPr>
        </p:nvSpPr>
        <p:spPr/>
        <p:txBody>
          <a:bodyPr/>
          <a:lstStyle/>
          <a:p>
            <a:pPr algn="ctr"/>
            <a:r>
              <a:rPr lang="en-US" dirty="0"/>
              <a:t>Best Practices and Recruiting tips</a:t>
            </a:r>
          </a:p>
        </p:txBody>
      </p:sp>
    </p:spTree>
    <p:extLst>
      <p:ext uri="{BB962C8B-B14F-4D97-AF65-F5344CB8AC3E}">
        <p14:creationId xmlns:p14="http://schemas.microsoft.com/office/powerpoint/2010/main" val="6012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kids in front of a pack&#10;&#10;Description automatically generated">
            <a:extLst>
              <a:ext uri="{FF2B5EF4-FFF2-40B4-BE49-F238E27FC236}">
                <a16:creationId xmlns:a16="http://schemas.microsoft.com/office/drawing/2014/main" id="{6E394A30-A83C-8891-1481-F08F8E0CFA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376814">
            <a:off x="2985337" y="3647765"/>
            <a:ext cx="2973805" cy="2927812"/>
          </a:xfrm>
          <a:prstGeom prst="rect">
            <a:avLst/>
          </a:prstGeom>
        </p:spPr>
      </p:pic>
      <p:pic>
        <p:nvPicPr>
          <p:cNvPr id="8" name="Picture 7" descr="A group of women posing for a photo&#10;&#10;Description automatically generated">
            <a:extLst>
              <a:ext uri="{FF2B5EF4-FFF2-40B4-BE49-F238E27FC236}">
                <a16:creationId xmlns:a16="http://schemas.microsoft.com/office/drawing/2014/main" id="{D9234387-2280-0BBC-7934-7AFD0CD2F4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8296" y="1219200"/>
            <a:ext cx="2743200" cy="3639358"/>
          </a:xfrm>
          <a:prstGeom prst="rect">
            <a:avLst/>
          </a:prstGeom>
        </p:spPr>
      </p:pic>
      <p:sp>
        <p:nvSpPr>
          <p:cNvPr id="2" name="Title 1">
            <a:extLst>
              <a:ext uri="{FF2B5EF4-FFF2-40B4-BE49-F238E27FC236}">
                <a16:creationId xmlns:a16="http://schemas.microsoft.com/office/drawing/2014/main" id="{B6E5E8E2-D981-DDD7-2E9D-30313B57B9E6}"/>
              </a:ext>
            </a:extLst>
          </p:cNvPr>
          <p:cNvSpPr txBox="1">
            <a:spLocks/>
          </p:cNvSpPr>
          <p:nvPr/>
        </p:nvSpPr>
        <p:spPr>
          <a:xfrm>
            <a:off x="476250" y="303342"/>
            <a:ext cx="10782300" cy="737142"/>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94F92"/>
                </a:solidFill>
                <a:effectLst/>
                <a:uLnTx/>
                <a:uFillTx/>
                <a:latin typeface="Flood Std" panose="03090602040405060206" charset="0"/>
                <a:cs typeface="Gill Sans"/>
              </a:rPr>
              <a:t>Volunteer and Staff Collaboration</a:t>
            </a:r>
            <a:endParaRPr lang="en-US" sz="4000" b="0" i="0" u="none" strike="noStrike" kern="1200" cap="none" spc="0" normalizeH="0" baseline="0" noProof="0" dirty="0">
              <a:ln>
                <a:noFill/>
              </a:ln>
              <a:solidFill>
                <a:srgbClr val="094F92"/>
              </a:solidFill>
              <a:effectLst/>
              <a:uLnTx/>
              <a:uFillTx/>
              <a:latin typeface="Flood Std" panose="03090602040405060206" charset="0"/>
              <a:cs typeface="Gill Sans"/>
            </a:endParaRPr>
          </a:p>
        </p:txBody>
      </p:sp>
      <p:sp>
        <p:nvSpPr>
          <p:cNvPr id="3" name="TextBox 2">
            <a:extLst>
              <a:ext uri="{FF2B5EF4-FFF2-40B4-BE49-F238E27FC236}">
                <a16:creationId xmlns:a16="http://schemas.microsoft.com/office/drawing/2014/main" id="{1F1698A9-458D-D2A6-CACE-645C90BB914A}"/>
              </a:ext>
            </a:extLst>
          </p:cNvPr>
          <p:cNvSpPr txBox="1"/>
          <p:nvPr/>
        </p:nvSpPr>
        <p:spPr>
          <a:xfrm>
            <a:off x="6424405" y="4665345"/>
            <a:ext cx="5334931" cy="923330"/>
          </a:xfrm>
          <a:prstGeom prst="rect">
            <a:avLst/>
          </a:prstGeom>
          <a:solidFill>
            <a:srgbClr val="094F9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Gill Sans" panose="020B0502020104020203" pitchFamily="34" charset="-79"/>
                <a:cs typeface="Gill Sans" panose="020B0502020104020203" pitchFamily="34" charset="-79"/>
              </a:rPr>
              <a:t>“</a:t>
            </a:r>
            <a:r>
              <a:rPr kumimoji="0" lang="en-US" sz="1800" b="0" i="0" u="none" strike="noStrike" kern="1200" cap="none" spc="0" normalizeH="0" baseline="0" noProof="0" dirty="0">
                <a:ln>
                  <a:noFill/>
                </a:ln>
                <a:solidFill>
                  <a:srgbClr val="FFFFFF"/>
                </a:solidFill>
                <a:effectLst/>
                <a:uLnTx/>
                <a:uFillTx/>
                <a:latin typeface="Gill Sans" panose="020B0502020104020203" pitchFamily="34" charset="-79"/>
                <a:ea typeface="+mn-ea"/>
                <a:cs typeface="Gill Sans" panose="020B0502020104020203" pitchFamily="34" charset="-79"/>
              </a:rPr>
              <a:t>New families that meet a unit leader (volunteer) the night of the signup are more likely to come to the first meeting and stay in Scouting."​</a:t>
            </a:r>
            <a:endParaRPr kumimoji="0" lang="en-US" sz="1800" b="0" i="0" u="none" strike="noStrike" kern="1200" cap="none" spc="0" normalizeH="0" baseline="0" noProof="0" dirty="0">
              <a:ln>
                <a:noFill/>
              </a:ln>
              <a:solidFill>
                <a:prstClr val="black"/>
              </a:solidFill>
              <a:effectLst/>
              <a:uLnTx/>
              <a:uFillTx/>
              <a:latin typeface="Gill Sans" panose="020B0502020104020203" pitchFamily="34" charset="-79"/>
              <a:ea typeface="+mn-ea"/>
              <a:cs typeface="Gill Sans" panose="020B0502020104020203" pitchFamily="34" charset="-79"/>
            </a:endParaRPr>
          </a:p>
        </p:txBody>
      </p:sp>
      <p:sp>
        <p:nvSpPr>
          <p:cNvPr id="5" name="TextBox 4">
            <a:extLst>
              <a:ext uri="{FF2B5EF4-FFF2-40B4-BE49-F238E27FC236}">
                <a16:creationId xmlns:a16="http://schemas.microsoft.com/office/drawing/2014/main" id="{26664679-36EC-0482-CBC3-D6206940CB5A}"/>
              </a:ext>
            </a:extLst>
          </p:cNvPr>
          <p:cNvSpPr txBox="1"/>
          <p:nvPr/>
        </p:nvSpPr>
        <p:spPr>
          <a:xfrm>
            <a:off x="452541" y="5251386"/>
            <a:ext cx="2415312" cy="73866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Ben Buckelew</a:t>
            </a:r>
            <a:endParaRPr lang="en-US" sz="1400" b="1" i="0" u="none" strike="noStrike" kern="1200" cap="none" spc="0" normalizeH="0" baseline="0" noProof="0" dirty="0">
              <a:ln>
                <a:noFill/>
              </a:ln>
              <a:solidFill>
                <a:srgbClr val="094F92"/>
              </a:solidFill>
              <a:effectLst/>
              <a:uLnTx/>
              <a:uFillTx/>
              <a:latin typeface="Franklin Gothic Book" panose="020B0503020102020204" pitchFamily="34" charset="0"/>
              <a:cs typeface="Gill Sans"/>
            </a:endParaRPr>
          </a:p>
          <a:p>
            <a:pPr>
              <a:defRPr/>
            </a:pPr>
            <a:r>
              <a:rPr kumimoji="0" lang="en-US" sz="14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Director of Field </a:t>
            </a:r>
            <a:r>
              <a:rPr lang="en-US" sz="1400" dirty="0">
                <a:solidFill>
                  <a:srgbClr val="094F92"/>
                </a:solidFill>
                <a:latin typeface="Franklin Gothic Book" panose="020B0503020102020204" pitchFamily="34" charset="0"/>
                <a:cs typeface="Gill Sans"/>
              </a:rPr>
              <a:t>Service</a:t>
            </a:r>
          </a:p>
          <a:p>
            <a:pPr marL="0" marR="0" lvl="0" indent="0" defTabSz="914400">
              <a:lnSpc>
                <a:spcPct val="100000"/>
              </a:lnSpc>
              <a:spcBef>
                <a:spcPts val="0"/>
              </a:spcBef>
              <a:spcAft>
                <a:spcPts val="0"/>
              </a:spcAft>
              <a:buClrTx/>
              <a:buSzTx/>
              <a:buFont typeface="Arial" panose="020B0604020202020204" pitchFamily="34" charset="0"/>
              <a:buNone/>
              <a:tabLst/>
              <a:defRPr/>
            </a:pPr>
            <a:r>
              <a:rPr lang="en-US" sz="1400" dirty="0">
                <a:solidFill>
                  <a:srgbClr val="094F92"/>
                </a:solidFill>
                <a:latin typeface="Franklin Gothic Book" panose="020B0503020102020204" pitchFamily="34" charset="0"/>
                <a:cs typeface="Gill Sans"/>
              </a:rPr>
              <a:t>Atlanta</a:t>
            </a:r>
            <a:r>
              <a:rPr kumimoji="0" lang="en-US" sz="14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 Area Council</a:t>
            </a:r>
            <a:endParaRPr lang="en-US" sz="1400" dirty="0">
              <a:solidFill>
                <a:srgbClr val="094F92"/>
              </a:solidFill>
              <a:latin typeface="Franklin Gothic Book" panose="020B0503020102020204" pitchFamily="34" charset="0"/>
              <a:cs typeface="Calibri"/>
            </a:endParaRPr>
          </a:p>
        </p:txBody>
      </p:sp>
      <p:sp>
        <p:nvSpPr>
          <p:cNvPr id="4" name="TextBox 3">
            <a:extLst>
              <a:ext uri="{FF2B5EF4-FFF2-40B4-BE49-F238E27FC236}">
                <a16:creationId xmlns:a16="http://schemas.microsoft.com/office/drawing/2014/main" id="{6EFE5E94-AA55-DB47-DC19-6AAAA54A788D}"/>
              </a:ext>
            </a:extLst>
          </p:cNvPr>
          <p:cNvSpPr txBox="1"/>
          <p:nvPr/>
        </p:nvSpPr>
        <p:spPr>
          <a:xfrm>
            <a:off x="790575" y="1094885"/>
            <a:ext cx="5876925" cy="2800767"/>
          </a:xfrm>
          <a:prstGeom prst="rect">
            <a:avLst/>
          </a:prstGeom>
          <a:noFill/>
        </p:spPr>
        <p:txBody>
          <a:bodyPr wrap="square" rtlCol="0">
            <a:spAutoFit/>
          </a:bodyPr>
          <a:lstStyle/>
          <a:p>
            <a:r>
              <a:rPr lang="en-US" sz="2800" u="sng" dirty="0">
                <a:solidFill>
                  <a:srgbClr val="094F92"/>
                </a:solidFill>
                <a:latin typeface="Franklin Gothic Book" panose="020B0503020102020204" pitchFamily="34" charset="0"/>
              </a:rPr>
              <a:t>Work together to:</a:t>
            </a:r>
          </a:p>
          <a:p>
            <a:pPr lvl="1"/>
            <a:r>
              <a:rPr lang="en-US" sz="2400" dirty="0">
                <a:solidFill>
                  <a:srgbClr val="094F92"/>
                </a:solidFill>
                <a:latin typeface="Franklin Gothic Book" panose="020B0503020102020204" pitchFamily="34" charset="0"/>
              </a:rPr>
              <a:t>Assess leadership needs</a:t>
            </a:r>
          </a:p>
          <a:p>
            <a:pPr lvl="1"/>
            <a:r>
              <a:rPr lang="en-US" sz="2400" dirty="0">
                <a:solidFill>
                  <a:srgbClr val="094F92"/>
                </a:solidFill>
                <a:latin typeface="Franklin Gothic Book" panose="020B0503020102020204" pitchFamily="34" charset="0"/>
              </a:rPr>
              <a:t>Review assigned schools</a:t>
            </a:r>
          </a:p>
          <a:p>
            <a:pPr lvl="1"/>
            <a:r>
              <a:rPr lang="en-US" sz="2400" dirty="0">
                <a:solidFill>
                  <a:srgbClr val="094F92"/>
                </a:solidFill>
                <a:latin typeface="Franklin Gothic Book" panose="020B0503020102020204" pitchFamily="34" charset="0"/>
              </a:rPr>
              <a:t>Establish recruiting capacity/goal</a:t>
            </a:r>
          </a:p>
          <a:p>
            <a:pPr lvl="1"/>
            <a:r>
              <a:rPr lang="en-US" sz="2400" dirty="0">
                <a:solidFill>
                  <a:srgbClr val="094F92"/>
                </a:solidFill>
                <a:latin typeface="Franklin Gothic Book" panose="020B0503020102020204" pitchFamily="34" charset="0"/>
              </a:rPr>
              <a:t>Sign-up logistics</a:t>
            </a:r>
          </a:p>
          <a:p>
            <a:pPr lvl="1"/>
            <a:r>
              <a:rPr lang="en-US" sz="2400" dirty="0">
                <a:solidFill>
                  <a:srgbClr val="094F92"/>
                </a:solidFill>
                <a:latin typeface="Franklin Gothic Book" panose="020B0503020102020204" pitchFamily="34" charset="0"/>
              </a:rPr>
              <a:t>Share resources for youth &amp; adults</a:t>
            </a:r>
          </a:p>
          <a:p>
            <a:endParaRPr lang="en-US" sz="2800" dirty="0">
              <a:solidFill>
                <a:srgbClr val="094F92"/>
              </a:solidFill>
              <a:latin typeface="Franklin Gothic Book" panose="020B0503020102020204" pitchFamily="34" charset="0"/>
            </a:endParaRPr>
          </a:p>
        </p:txBody>
      </p:sp>
    </p:spTree>
    <p:extLst>
      <p:ext uri="{BB962C8B-B14F-4D97-AF65-F5344CB8AC3E}">
        <p14:creationId xmlns:p14="http://schemas.microsoft.com/office/powerpoint/2010/main" val="1837984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A0926-357C-BA89-66D6-7E70F46F79F6}"/>
              </a:ext>
            </a:extLst>
          </p:cNvPr>
          <p:cNvSpPr txBox="1">
            <a:spLocks/>
          </p:cNvSpPr>
          <p:nvPr/>
        </p:nvSpPr>
        <p:spPr>
          <a:xfrm>
            <a:off x="504825" y="351358"/>
            <a:ext cx="9182100" cy="982533"/>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136AA5"/>
                </a:solidFill>
                <a:effectLst/>
                <a:uLnTx/>
                <a:uFillTx/>
                <a:latin typeface="Flood Std" panose="03090602040405060206" charset="0"/>
                <a:cs typeface="Gill Sans"/>
              </a:rPr>
              <a:t>Signup Night 101 – Helpful Tips </a:t>
            </a:r>
            <a:endParaRPr kumimoji="0" lang="en-US" sz="3600" b="0" i="0" u="none" strike="noStrike" kern="1200" cap="none" spc="0" normalizeH="0" baseline="0" noProof="0" dirty="0">
              <a:ln>
                <a:noFill/>
              </a:ln>
              <a:solidFill>
                <a:srgbClr val="136AA5"/>
              </a:solidFill>
              <a:effectLst/>
              <a:uLnTx/>
              <a:uFillTx/>
              <a:latin typeface="Flood Std" panose="03090602040405060206" charset="0"/>
              <a:cs typeface="Calibri Light"/>
            </a:endParaRPr>
          </a:p>
        </p:txBody>
      </p:sp>
      <p:sp>
        <p:nvSpPr>
          <p:cNvPr id="5" name="TextBox 4">
            <a:extLst>
              <a:ext uri="{FF2B5EF4-FFF2-40B4-BE49-F238E27FC236}">
                <a16:creationId xmlns:a16="http://schemas.microsoft.com/office/drawing/2014/main" id="{07088932-7885-D6FE-731C-2969929F23D2}"/>
              </a:ext>
            </a:extLst>
          </p:cNvPr>
          <p:cNvSpPr txBox="1"/>
          <p:nvPr/>
        </p:nvSpPr>
        <p:spPr>
          <a:xfrm>
            <a:off x="600113" y="1456701"/>
            <a:ext cx="7473650" cy="424731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Preferred days Tuesday, Wednesday and Thursday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36AA5"/>
              </a:solidFill>
              <a:effectLst/>
              <a:latin typeface="Franklin Gothic Book" panose="020B0503020102020204" pitchFamily="34" charset="0"/>
              <a:ea typeface="Times New Roman" panose="02020603050405020304" pitchFamily="18" charset="0"/>
              <a:cs typeface="Gill Sans" panose="020B050202010402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136AA5"/>
                </a:solidFill>
                <a:effectLst/>
                <a:latin typeface="Franklin Gothic Book" panose="020B0503020102020204" pitchFamily="34" charset="0"/>
                <a:ea typeface="Times New Roman" panose="02020603050405020304" pitchFamily="18" charset="0"/>
                <a:cs typeface="Gill Sans" panose="020B0502020104020203"/>
              </a:rPr>
              <a:t>There is a difference between a sign-up night and </a:t>
            </a:r>
            <a:br>
              <a:rPr lang="en-US" sz="2400" dirty="0">
                <a:solidFill>
                  <a:srgbClr val="136AA5"/>
                </a:solidFill>
                <a:effectLst/>
                <a:latin typeface="Franklin Gothic Book" panose="020B0503020102020204" pitchFamily="34" charset="0"/>
                <a:ea typeface="Times New Roman" panose="02020603050405020304" pitchFamily="18" charset="0"/>
                <a:cs typeface="Gill Sans" panose="020B0502020104020203"/>
              </a:rPr>
            </a:br>
            <a:r>
              <a:rPr lang="en-US" sz="2400" dirty="0">
                <a:solidFill>
                  <a:srgbClr val="136AA5"/>
                </a:solidFill>
                <a:latin typeface="Franklin Gothic Book" panose="020B0503020102020204" pitchFamily="34" charset="0"/>
                <a:ea typeface="Times New Roman" panose="02020603050405020304" pitchFamily="18" charset="0"/>
                <a:cs typeface="Gill Sans" panose="020B0502020104020203"/>
              </a:rPr>
              <a:t>a</a:t>
            </a:r>
            <a:r>
              <a:rPr lang="en-US" sz="2400" dirty="0">
                <a:solidFill>
                  <a:srgbClr val="136AA5"/>
                </a:solidFill>
                <a:effectLst/>
                <a:latin typeface="Franklin Gothic Book" panose="020B0503020102020204" pitchFamily="34" charset="0"/>
                <a:ea typeface="Times New Roman" panose="02020603050405020304" pitchFamily="18" charset="0"/>
                <a:cs typeface="Gill Sans" panose="020B0502020104020203"/>
              </a:rPr>
              <a:t> </a:t>
            </a:r>
            <a:r>
              <a:rPr lang="en-US" sz="2400" dirty="0">
                <a:solidFill>
                  <a:srgbClr val="136AA5"/>
                </a:solidFill>
                <a:latin typeface="Franklin Gothic Book" panose="020B0503020102020204" pitchFamily="34" charset="0"/>
                <a:ea typeface="Times New Roman" panose="02020603050405020304" pitchFamily="18" charset="0"/>
                <a:cs typeface="Gill Sans" panose="020B0502020104020203"/>
              </a:rPr>
              <a:t>p</a:t>
            </a:r>
            <a:r>
              <a:rPr lang="en-US" sz="2400" dirty="0">
                <a:solidFill>
                  <a:srgbClr val="136AA5"/>
                </a:solidFill>
                <a:effectLst/>
                <a:latin typeface="Franklin Gothic Book" panose="020B0503020102020204" pitchFamily="34" charset="0"/>
                <a:ea typeface="Times New Roman" panose="02020603050405020304" pitchFamily="18" charset="0"/>
                <a:cs typeface="Gill Sans" panose="020B0502020104020203"/>
              </a:rPr>
              <a:t>arent </a:t>
            </a:r>
            <a:r>
              <a:rPr lang="en-US" sz="2400" dirty="0">
                <a:solidFill>
                  <a:srgbClr val="136AA5"/>
                </a:solidFill>
                <a:latin typeface="Franklin Gothic Book" panose="020B0503020102020204" pitchFamily="34" charset="0"/>
                <a:ea typeface="Times New Roman" panose="02020603050405020304" pitchFamily="18" charset="0"/>
                <a:cs typeface="Gill Sans" panose="020B0502020104020203"/>
              </a:rPr>
              <a:t>o</a:t>
            </a:r>
            <a:r>
              <a:rPr lang="en-US" sz="2400" dirty="0">
                <a:solidFill>
                  <a:srgbClr val="136AA5"/>
                </a:solidFill>
                <a:effectLst/>
                <a:latin typeface="Franklin Gothic Book" panose="020B0503020102020204" pitchFamily="34" charset="0"/>
                <a:ea typeface="Times New Roman" panose="02020603050405020304" pitchFamily="18" charset="0"/>
                <a:cs typeface="Gill Sans" panose="020B0502020104020203"/>
              </a:rPr>
              <a:t>rientation night</a:t>
            </a:r>
            <a:endParaRPr kumimoji="0" lang="en-US" sz="24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Location of signup </a:t>
            </a:r>
            <a:r>
              <a:rPr lang="en-US" sz="2400" dirty="0">
                <a:solidFill>
                  <a:srgbClr val="136AA5"/>
                </a:solidFill>
                <a:latin typeface="Franklin Gothic Book" panose="020B0503020102020204" pitchFamily="34" charset="0"/>
                <a:cs typeface="Gill Sans"/>
              </a:rPr>
              <a:t>n</a:t>
            </a:r>
            <a:r>
              <a:rPr kumimoji="0" lang="en-US" sz="2400" b="0" i="0" u="none" strike="noStrike" kern="1200" cap="none" spc="0" normalizeH="0" baseline="0" noProof="0" dirty="0" err="1">
                <a:ln>
                  <a:noFill/>
                </a:ln>
                <a:solidFill>
                  <a:srgbClr val="136AA5"/>
                </a:solidFill>
                <a:effectLst/>
                <a:uLnTx/>
                <a:uFillTx/>
                <a:latin typeface="Franklin Gothic Book" panose="020B0503020102020204" pitchFamily="34" charset="0"/>
                <a:cs typeface="Gill Sans"/>
              </a:rPr>
              <a:t>ight</a:t>
            </a:r>
            <a:r>
              <a:rPr kumimoji="0" lang="en-US" sz="24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 at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Yard signs and posters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Flyers sent home with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In-classroom rallies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Signup night – keep it brief </a:t>
            </a:r>
            <a:r>
              <a:rPr kumimoji="0" lang="en-US" sz="2400" b="0" i="1"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(not a Pack Meeting)</a:t>
            </a:r>
          </a:p>
        </p:txBody>
      </p:sp>
      <p:pic>
        <p:nvPicPr>
          <p:cNvPr id="1026" name="Picture 2" descr="A group of people in a room&#10;&#10;Description automatically generated">
            <a:extLst>
              <a:ext uri="{FF2B5EF4-FFF2-40B4-BE49-F238E27FC236}">
                <a16:creationId xmlns:a16="http://schemas.microsoft.com/office/drawing/2014/main" id="{8E463D78-F46A-AC82-3FF5-4294F6EDB4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80000">
            <a:off x="7351506" y="2095862"/>
            <a:ext cx="4400844" cy="23550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7FF0131-788E-DB5B-1B10-9EA4AD32ABA9}"/>
              </a:ext>
            </a:extLst>
          </p:cNvPr>
          <p:cNvSpPr txBox="1"/>
          <p:nvPr/>
        </p:nvSpPr>
        <p:spPr>
          <a:xfrm>
            <a:off x="9183889" y="5017513"/>
            <a:ext cx="2950961"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Wendy Nelson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Director of Field Service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Greater Alabama Council</a:t>
            </a:r>
          </a:p>
        </p:txBody>
      </p:sp>
    </p:spTree>
    <p:extLst>
      <p:ext uri="{BB962C8B-B14F-4D97-AF65-F5344CB8AC3E}">
        <p14:creationId xmlns:p14="http://schemas.microsoft.com/office/powerpoint/2010/main" val="3967072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4449EA-2378-5B48-B7B4-B023265AAC38}"/>
              </a:ext>
            </a:extLst>
          </p:cNvPr>
          <p:cNvSpPr txBox="1">
            <a:spLocks/>
          </p:cNvSpPr>
          <p:nvPr/>
        </p:nvSpPr>
        <p:spPr>
          <a:xfrm>
            <a:off x="742949" y="256305"/>
            <a:ext cx="9191626" cy="982533"/>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36AA5"/>
                </a:solidFill>
                <a:effectLst/>
                <a:uLnTx/>
                <a:uFillTx/>
                <a:latin typeface="Flood Std" panose="03090602040405060206" charset="0"/>
                <a:cs typeface="Gill Sans"/>
              </a:rPr>
              <a:t>Traditional Recruitment </a:t>
            </a:r>
            <a:endParaRPr kumimoji="0" lang="en-US" sz="4000" b="0" i="0" u="none" strike="noStrike" kern="1200" cap="none" spc="0" normalizeH="0" baseline="0" noProof="0" dirty="0">
              <a:ln>
                <a:noFill/>
              </a:ln>
              <a:solidFill>
                <a:srgbClr val="136AA5"/>
              </a:solidFill>
              <a:effectLst/>
              <a:uLnTx/>
              <a:uFillTx/>
              <a:latin typeface="Flood Std" panose="03090602040405060206" charset="0"/>
              <a:cs typeface="Calibri Light"/>
            </a:endParaRPr>
          </a:p>
        </p:txBody>
      </p:sp>
      <p:pic>
        <p:nvPicPr>
          <p:cNvPr id="6" name="Picture 5" descr="A group of people standing on a sidewalk&#10;&#10;Description automatically generated">
            <a:extLst>
              <a:ext uri="{FF2B5EF4-FFF2-40B4-BE49-F238E27FC236}">
                <a16:creationId xmlns:a16="http://schemas.microsoft.com/office/drawing/2014/main" id="{41A2E062-489C-542F-00E7-E067BCE3CD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5" y="4613732"/>
            <a:ext cx="8063821" cy="1244630"/>
          </a:xfrm>
          <a:prstGeom prst="rect">
            <a:avLst/>
          </a:prstGeom>
        </p:spPr>
      </p:pic>
      <p:sp>
        <p:nvSpPr>
          <p:cNvPr id="4" name="TextBox 3">
            <a:extLst>
              <a:ext uri="{FF2B5EF4-FFF2-40B4-BE49-F238E27FC236}">
                <a16:creationId xmlns:a16="http://schemas.microsoft.com/office/drawing/2014/main" id="{26597685-96F7-D67D-B75E-E9ED986C8512}"/>
              </a:ext>
            </a:extLst>
          </p:cNvPr>
          <p:cNvSpPr txBox="1"/>
          <p:nvPr/>
        </p:nvSpPr>
        <p:spPr>
          <a:xfrm>
            <a:off x="810337" y="1385642"/>
            <a:ext cx="6132443" cy="3170099"/>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Back to the Pack Event </a:t>
            </a:r>
            <a:r>
              <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 Fun Location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Fun Event to Welcome back existing leaders </a:t>
            </a:r>
            <a:br>
              <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br>
            <a:r>
              <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and Scouts​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School Open House </a:t>
            </a:r>
            <a:r>
              <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 At The School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Meet Your Teacher/Registration Day​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Sign-Up Event </a:t>
            </a:r>
            <a:r>
              <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 At The School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Objective Is To Register New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panose="020B0502020104020203" pitchFamily="34" charset="-79"/>
            </a:endParaRPr>
          </a:p>
        </p:txBody>
      </p:sp>
      <p:sp>
        <p:nvSpPr>
          <p:cNvPr id="5" name="TextBox 4">
            <a:extLst>
              <a:ext uri="{FF2B5EF4-FFF2-40B4-BE49-F238E27FC236}">
                <a16:creationId xmlns:a16="http://schemas.microsoft.com/office/drawing/2014/main" id="{D57CB859-DB7B-7F80-836C-2A3362E0F320}"/>
              </a:ext>
            </a:extLst>
          </p:cNvPr>
          <p:cNvSpPr txBox="1"/>
          <p:nvPr/>
        </p:nvSpPr>
        <p:spPr>
          <a:xfrm>
            <a:off x="6468931" y="1385642"/>
            <a:ext cx="5031589" cy="2246769"/>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Fun Pack Event </a:t>
            </a:r>
            <a:r>
              <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 Fun Location​​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First Event For New And Existing Families​​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Parent Orientation </a:t>
            </a:r>
            <a:r>
              <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 Practical Location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a:rPr>
              <a:t>Onboarding Session for New Parents – Every Parent Helps​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36AA5"/>
              </a:solidFill>
              <a:effectLst/>
              <a:uLnTx/>
              <a:uFillTx/>
              <a:latin typeface="Franklin Gothic Book" panose="020B0503020102020204" pitchFamily="34" charset="0"/>
              <a:cs typeface="Gill Sans" panose="020B0502020104020203" pitchFamily="34" charset="-79"/>
            </a:endParaRPr>
          </a:p>
        </p:txBody>
      </p:sp>
      <p:sp>
        <p:nvSpPr>
          <p:cNvPr id="7" name="TextBox 6">
            <a:extLst>
              <a:ext uri="{FF2B5EF4-FFF2-40B4-BE49-F238E27FC236}">
                <a16:creationId xmlns:a16="http://schemas.microsoft.com/office/drawing/2014/main" id="{DD5A40D4-A58F-70DA-FB7F-694C2411A17B}"/>
              </a:ext>
            </a:extLst>
          </p:cNvPr>
          <p:cNvSpPr txBox="1"/>
          <p:nvPr/>
        </p:nvSpPr>
        <p:spPr>
          <a:xfrm>
            <a:off x="9458634" y="5057160"/>
            <a:ext cx="2415312" cy="73866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Ben Buckelew</a:t>
            </a:r>
            <a:endParaRPr lang="en-US" sz="1400" b="1" i="0" u="none" strike="noStrike" kern="1200" cap="none" spc="0" normalizeH="0" baseline="0" noProof="0" dirty="0">
              <a:ln>
                <a:noFill/>
              </a:ln>
              <a:solidFill>
                <a:srgbClr val="094F92"/>
              </a:solidFill>
              <a:effectLst/>
              <a:uLnTx/>
              <a:uFillTx/>
              <a:latin typeface="Franklin Gothic Book" panose="020B0503020102020204" pitchFamily="34" charset="0"/>
              <a:cs typeface="Gill Sans"/>
            </a:endParaRPr>
          </a:p>
          <a:p>
            <a:pPr>
              <a:defRPr/>
            </a:pPr>
            <a:r>
              <a:rPr kumimoji="0" lang="en-US" sz="14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Director of Field </a:t>
            </a:r>
            <a:r>
              <a:rPr lang="en-US" sz="1400" dirty="0">
                <a:solidFill>
                  <a:srgbClr val="094F92"/>
                </a:solidFill>
                <a:latin typeface="Franklin Gothic Book" panose="020B0503020102020204" pitchFamily="34" charset="0"/>
                <a:cs typeface="Gill Sans"/>
              </a:rPr>
              <a:t>Service</a:t>
            </a:r>
          </a:p>
          <a:p>
            <a:pPr marL="0" marR="0" lvl="0" indent="0" defTabSz="914400">
              <a:lnSpc>
                <a:spcPct val="100000"/>
              </a:lnSpc>
              <a:spcBef>
                <a:spcPts val="0"/>
              </a:spcBef>
              <a:spcAft>
                <a:spcPts val="0"/>
              </a:spcAft>
              <a:buClrTx/>
              <a:buSzTx/>
              <a:buFont typeface="Arial" panose="020B0604020202020204" pitchFamily="34" charset="0"/>
              <a:buNone/>
              <a:tabLst/>
              <a:defRPr/>
            </a:pPr>
            <a:r>
              <a:rPr lang="en-US" sz="1400" dirty="0">
                <a:solidFill>
                  <a:srgbClr val="094F92"/>
                </a:solidFill>
                <a:latin typeface="Franklin Gothic Book" panose="020B0503020102020204" pitchFamily="34" charset="0"/>
                <a:cs typeface="Gill Sans"/>
              </a:rPr>
              <a:t>Atlanta</a:t>
            </a:r>
            <a:r>
              <a:rPr kumimoji="0" lang="en-US" sz="14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 Area Council</a:t>
            </a:r>
            <a:endParaRPr lang="en-US" sz="1400" dirty="0">
              <a:solidFill>
                <a:srgbClr val="094F92"/>
              </a:solidFill>
              <a:latin typeface="Franklin Gothic Book" panose="020B0503020102020204" pitchFamily="34" charset="0"/>
              <a:cs typeface="Calibri"/>
            </a:endParaRPr>
          </a:p>
        </p:txBody>
      </p:sp>
    </p:spTree>
    <p:extLst>
      <p:ext uri="{BB962C8B-B14F-4D97-AF65-F5344CB8AC3E}">
        <p14:creationId xmlns:p14="http://schemas.microsoft.com/office/powerpoint/2010/main" val="429821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kids wearing firefighter hats&#10;&#10;Description automatically generated">
            <a:extLst>
              <a:ext uri="{FF2B5EF4-FFF2-40B4-BE49-F238E27FC236}">
                <a16:creationId xmlns:a16="http://schemas.microsoft.com/office/drawing/2014/main" id="{F531E2BF-2A20-AFF1-4ECF-D21D5B0311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366" y="661316"/>
            <a:ext cx="6313751" cy="5175564"/>
          </a:xfrm>
          <a:prstGeom prst="rect">
            <a:avLst/>
          </a:prstGeom>
        </p:spPr>
      </p:pic>
      <p:sp>
        <p:nvSpPr>
          <p:cNvPr id="9" name="Content Placeholder 2">
            <a:extLst>
              <a:ext uri="{FF2B5EF4-FFF2-40B4-BE49-F238E27FC236}">
                <a16:creationId xmlns:a16="http://schemas.microsoft.com/office/drawing/2014/main" id="{5F4A1AA0-FC43-23EC-4261-4493C0827573}"/>
              </a:ext>
            </a:extLst>
          </p:cNvPr>
          <p:cNvSpPr>
            <a:spLocks noGrp="1"/>
          </p:cNvSpPr>
          <p:nvPr>
            <p:ph sz="half" idx="4294967295"/>
          </p:nvPr>
        </p:nvSpPr>
        <p:spPr>
          <a:xfrm>
            <a:off x="7596843" y="1553292"/>
            <a:ext cx="4195762" cy="4351337"/>
          </a:xfrm>
          <a:noFill/>
        </p:spPr>
        <p:txBody>
          <a:bodyPr/>
          <a:lstStyle/>
          <a:p>
            <a:pPr marL="0" indent="0">
              <a:buNone/>
            </a:pPr>
            <a:r>
              <a:rPr lang="en-US" dirty="0"/>
              <a:t>Promote joining </a:t>
            </a:r>
            <a:br>
              <a:rPr lang="en-US" dirty="0"/>
            </a:br>
            <a:r>
              <a:rPr lang="en-US" dirty="0"/>
              <a:t>Cub Scouts during the car rider line at either the sign-up night, if there is one, or at an upcoming pack event... even if there’s no school access</a:t>
            </a:r>
          </a:p>
        </p:txBody>
      </p:sp>
      <p:sp>
        <p:nvSpPr>
          <p:cNvPr id="10" name="TextBox 9">
            <a:extLst>
              <a:ext uri="{FF2B5EF4-FFF2-40B4-BE49-F238E27FC236}">
                <a16:creationId xmlns:a16="http://schemas.microsoft.com/office/drawing/2014/main" id="{93836476-27ED-3594-97C1-F3313F08077D}"/>
              </a:ext>
            </a:extLst>
          </p:cNvPr>
          <p:cNvSpPr txBox="1"/>
          <p:nvPr/>
        </p:nvSpPr>
        <p:spPr>
          <a:xfrm>
            <a:off x="9348784" y="5074619"/>
            <a:ext cx="2271716" cy="738664"/>
          </a:xfrm>
          <a:prstGeom prst="rect">
            <a:avLst/>
          </a:prstGeom>
          <a:noFill/>
        </p:spPr>
        <p:txBody>
          <a:bodyPr wrap="square">
            <a:spAutoFit/>
          </a:bodyPr>
          <a:lstStyle/>
          <a:p>
            <a:r>
              <a:rPr lang="en-US" sz="1400" b="1" dirty="0">
                <a:solidFill>
                  <a:srgbClr val="094F92"/>
                </a:solidFill>
                <a:latin typeface="Franklin Gothic Book" panose="020B0503020102020204" pitchFamily="34" charset="0"/>
              </a:rPr>
              <a:t>Chris Crowley</a:t>
            </a:r>
          </a:p>
          <a:p>
            <a:r>
              <a:rPr lang="en-US" sz="1400" dirty="0">
                <a:solidFill>
                  <a:srgbClr val="094F92"/>
                </a:solidFill>
                <a:latin typeface="Franklin Gothic Book" panose="020B0503020102020204" pitchFamily="34" charset="0"/>
              </a:rPr>
              <a:t>Deputy Scout Executive</a:t>
            </a:r>
          </a:p>
          <a:p>
            <a:r>
              <a:rPr lang="en-US" sz="1400" dirty="0">
                <a:solidFill>
                  <a:srgbClr val="094F92"/>
                </a:solidFill>
                <a:latin typeface="Franklin Gothic Book" panose="020B0503020102020204" pitchFamily="34" charset="0"/>
              </a:rPr>
              <a:t>Central Florida Council</a:t>
            </a:r>
          </a:p>
        </p:txBody>
      </p:sp>
    </p:spTree>
    <p:extLst>
      <p:ext uri="{BB962C8B-B14F-4D97-AF65-F5344CB8AC3E}">
        <p14:creationId xmlns:p14="http://schemas.microsoft.com/office/powerpoint/2010/main" val="630647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blue shirts&#10;&#10;Description automatically generated">
            <a:extLst>
              <a:ext uri="{FF2B5EF4-FFF2-40B4-BE49-F238E27FC236}">
                <a16:creationId xmlns:a16="http://schemas.microsoft.com/office/drawing/2014/main" id="{1350C1D5-113A-0BA3-52FD-859BE4EAC4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44" y="241582"/>
            <a:ext cx="3846953" cy="6038828"/>
          </a:xfrm>
          <a:prstGeom prst="rect">
            <a:avLst/>
          </a:prstGeom>
        </p:spPr>
      </p:pic>
      <p:pic>
        <p:nvPicPr>
          <p:cNvPr id="7" name="Picture 6" descr="A collage of a person and a child holding signs&#10;&#10;Description automatically generated">
            <a:extLst>
              <a:ext uri="{FF2B5EF4-FFF2-40B4-BE49-F238E27FC236}">
                <a16:creationId xmlns:a16="http://schemas.microsoft.com/office/drawing/2014/main" id="{C48CCD5F-3F1C-9273-015C-95FB249FC9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6895" y="164124"/>
            <a:ext cx="6127158" cy="4135454"/>
          </a:xfrm>
          <a:prstGeom prst="rect">
            <a:avLst/>
          </a:prstGeom>
        </p:spPr>
      </p:pic>
      <p:pic>
        <p:nvPicPr>
          <p:cNvPr id="8" name="Picture 7" descr="A collage of a group of kids holding signs&#10;&#10;Description automatically generated">
            <a:extLst>
              <a:ext uri="{FF2B5EF4-FFF2-40B4-BE49-F238E27FC236}">
                <a16:creationId xmlns:a16="http://schemas.microsoft.com/office/drawing/2014/main" id="{E23CE247-643E-75D7-AB2F-21B7A9197F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7350" y="3531669"/>
            <a:ext cx="5288410" cy="2008085"/>
          </a:xfrm>
          <a:prstGeom prst="rect">
            <a:avLst/>
          </a:prstGeom>
        </p:spPr>
      </p:pic>
    </p:spTree>
    <p:extLst>
      <p:ext uri="{BB962C8B-B14F-4D97-AF65-F5344CB8AC3E}">
        <p14:creationId xmlns:p14="http://schemas.microsoft.com/office/powerpoint/2010/main" val="2433140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62BAF0-6479-450F-66D8-B9D15AA62A7D}"/>
              </a:ext>
            </a:extLst>
          </p:cNvPr>
          <p:cNvSpPr>
            <a:spLocks noGrp="1"/>
          </p:cNvSpPr>
          <p:nvPr>
            <p:ph type="title"/>
          </p:nvPr>
        </p:nvSpPr>
        <p:spPr>
          <a:xfrm>
            <a:off x="6903805" y="765772"/>
            <a:ext cx="5181600" cy="1122329"/>
          </a:xfrm>
        </p:spPr>
        <p:txBody>
          <a:bodyPr>
            <a:normAutofit fontScale="90000"/>
          </a:bodyPr>
          <a:lstStyle/>
          <a:p>
            <a:r>
              <a:rPr lang="en-US" dirty="0"/>
              <a:t>Limited School Access</a:t>
            </a:r>
          </a:p>
        </p:txBody>
      </p:sp>
      <p:sp>
        <p:nvSpPr>
          <p:cNvPr id="7" name="Content Placeholder 6">
            <a:extLst>
              <a:ext uri="{FF2B5EF4-FFF2-40B4-BE49-F238E27FC236}">
                <a16:creationId xmlns:a16="http://schemas.microsoft.com/office/drawing/2014/main" id="{54BC4F8D-6F5B-52A8-0575-B5B00193DE37}"/>
              </a:ext>
            </a:extLst>
          </p:cNvPr>
          <p:cNvSpPr>
            <a:spLocks noGrp="1"/>
          </p:cNvSpPr>
          <p:nvPr>
            <p:ph sz="half" idx="2"/>
          </p:nvPr>
        </p:nvSpPr>
        <p:spPr>
          <a:xfrm>
            <a:off x="6903805" y="2129624"/>
            <a:ext cx="5181600" cy="4351338"/>
          </a:xfrm>
        </p:spPr>
        <p:txBody>
          <a:bodyPr/>
          <a:lstStyle/>
          <a:p>
            <a:r>
              <a:rPr lang="en-US" dirty="0"/>
              <a:t>Flyers, yard signs, posters</a:t>
            </a:r>
          </a:p>
          <a:p>
            <a:r>
              <a:rPr lang="en-US" dirty="0"/>
              <a:t>Scout talk video announcements</a:t>
            </a:r>
          </a:p>
          <a:p>
            <a:r>
              <a:rPr lang="en-US" dirty="0"/>
              <a:t>Peer-to-peer recruitment</a:t>
            </a:r>
          </a:p>
          <a:p>
            <a:r>
              <a:rPr lang="en-US" dirty="0"/>
              <a:t>Social media</a:t>
            </a:r>
          </a:p>
        </p:txBody>
      </p:sp>
      <p:sp>
        <p:nvSpPr>
          <p:cNvPr id="4" name="TextBox 3">
            <a:extLst>
              <a:ext uri="{FF2B5EF4-FFF2-40B4-BE49-F238E27FC236}">
                <a16:creationId xmlns:a16="http://schemas.microsoft.com/office/drawing/2014/main" id="{5E2A96AA-EECC-75F7-E664-F3679788BFBE}"/>
              </a:ext>
            </a:extLst>
          </p:cNvPr>
          <p:cNvSpPr txBox="1"/>
          <p:nvPr/>
        </p:nvSpPr>
        <p:spPr>
          <a:xfrm>
            <a:off x="6541720" y="5025922"/>
            <a:ext cx="2543975"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94F92"/>
                </a:solidFill>
                <a:latin typeface="Franklin Gothic Book" panose="020B0503020102020204" pitchFamily="34" charset="0"/>
                <a:cs typeface="Gill Sans"/>
              </a:rPr>
              <a:t>Ward Bramlett</a:t>
            </a:r>
          </a:p>
          <a:p>
            <a:pPr>
              <a:defRPr/>
            </a:pPr>
            <a:r>
              <a:rPr kumimoji="0" lang="en-US" sz="14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Director of Field </a:t>
            </a:r>
            <a:r>
              <a:rPr lang="en-US" sz="1400" dirty="0">
                <a:solidFill>
                  <a:srgbClr val="094F92"/>
                </a:solidFill>
                <a:latin typeface="Franklin Gothic Book" panose="020B0503020102020204" pitchFamily="34" charset="0"/>
                <a:cs typeface="Gill Sans"/>
              </a:rPr>
              <a:t>Service</a:t>
            </a:r>
          </a:p>
          <a:p>
            <a:pPr marL="0" marR="0" lvl="0" indent="0" defTabSz="914400">
              <a:lnSpc>
                <a:spcPct val="100000"/>
              </a:lnSpc>
              <a:spcBef>
                <a:spcPts val="0"/>
              </a:spcBef>
              <a:spcAft>
                <a:spcPts val="0"/>
              </a:spcAft>
              <a:buClrTx/>
              <a:buSzTx/>
              <a:buFont typeface="Arial" panose="020B0604020202020204" pitchFamily="34" charset="0"/>
              <a:buNone/>
              <a:tabLst/>
              <a:defRPr/>
            </a:pPr>
            <a:r>
              <a:rPr lang="en-US" sz="1400" dirty="0">
                <a:solidFill>
                  <a:srgbClr val="094F92"/>
                </a:solidFill>
                <a:latin typeface="Franklin Gothic Book" panose="020B0503020102020204" pitchFamily="34" charset="0"/>
                <a:cs typeface="Gill Sans"/>
              </a:rPr>
              <a:t>Seneca Waterways</a:t>
            </a:r>
            <a:endParaRPr lang="en-US" sz="1400" dirty="0">
              <a:solidFill>
                <a:srgbClr val="094F92"/>
              </a:solidFill>
              <a:latin typeface="Franklin Gothic Book" panose="020B0503020102020204" pitchFamily="34" charset="0"/>
              <a:cs typeface="Calibri"/>
            </a:endParaRPr>
          </a:p>
        </p:txBody>
      </p:sp>
      <p:sp>
        <p:nvSpPr>
          <p:cNvPr id="5" name="TextBox 4">
            <a:extLst>
              <a:ext uri="{FF2B5EF4-FFF2-40B4-BE49-F238E27FC236}">
                <a16:creationId xmlns:a16="http://schemas.microsoft.com/office/drawing/2014/main" id="{258B571E-74D3-621D-E82D-05CEC17318AB}"/>
              </a:ext>
            </a:extLst>
          </p:cNvPr>
          <p:cNvSpPr txBox="1"/>
          <p:nvPr/>
        </p:nvSpPr>
        <p:spPr>
          <a:xfrm>
            <a:off x="10516932" y="5025922"/>
            <a:ext cx="2543975"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94F92"/>
                </a:solidFill>
                <a:latin typeface="Franklin Gothic Book" panose="020B0503020102020204" pitchFamily="34" charset="0"/>
                <a:cs typeface="Gill Sans"/>
              </a:rPr>
              <a:t>Tim Cannard</a:t>
            </a:r>
          </a:p>
          <a:p>
            <a:pPr>
              <a:defRPr/>
            </a:pPr>
            <a:r>
              <a:rPr lang="en-US" sz="1400" dirty="0">
                <a:solidFill>
                  <a:srgbClr val="094F92"/>
                </a:solidFill>
                <a:latin typeface="Franklin Gothic Book" panose="020B0503020102020204" pitchFamily="34" charset="0"/>
                <a:cs typeface="Gill Sans"/>
              </a:rPr>
              <a:t>Marketing Director</a:t>
            </a:r>
          </a:p>
          <a:p>
            <a:pPr>
              <a:defRPr/>
            </a:pPr>
            <a:r>
              <a:rPr lang="en-US" sz="1400" dirty="0">
                <a:solidFill>
                  <a:srgbClr val="094F92"/>
                </a:solidFill>
                <a:latin typeface="Franklin Gothic Book" panose="020B0503020102020204" pitchFamily="34" charset="0"/>
                <a:cs typeface="Gill Sans"/>
              </a:rPr>
              <a:t>Golden Gate Area</a:t>
            </a:r>
          </a:p>
        </p:txBody>
      </p:sp>
      <p:sp>
        <p:nvSpPr>
          <p:cNvPr id="8" name="TextBox 7">
            <a:extLst>
              <a:ext uri="{FF2B5EF4-FFF2-40B4-BE49-F238E27FC236}">
                <a16:creationId xmlns:a16="http://schemas.microsoft.com/office/drawing/2014/main" id="{CA03EB09-AC12-F2A2-49FC-8C8A8F1B190F}"/>
              </a:ext>
            </a:extLst>
          </p:cNvPr>
          <p:cNvSpPr txBox="1"/>
          <p:nvPr/>
        </p:nvSpPr>
        <p:spPr>
          <a:xfrm>
            <a:off x="8486962" y="5025922"/>
            <a:ext cx="2829531" cy="984885"/>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Martez Moore</a:t>
            </a:r>
            <a:endParaRPr lang="en-US" sz="1400" b="1" i="0" u="none" strike="noStrike" kern="1200" cap="none" spc="0" normalizeH="0" baseline="0" noProof="0" dirty="0">
              <a:ln>
                <a:noFill/>
              </a:ln>
              <a:solidFill>
                <a:srgbClr val="094F92"/>
              </a:solidFill>
              <a:effectLst/>
              <a:uLnTx/>
              <a:uFillTx/>
              <a:latin typeface="Franklin Gothic Book" panose="020B0503020102020204" pitchFamily="34" charset="0"/>
              <a:cs typeface="Gill Sans"/>
            </a:endParaRPr>
          </a:p>
          <a:p>
            <a:pPr>
              <a:defRPr/>
            </a:pPr>
            <a:r>
              <a:rPr kumimoji="0" lang="en-US" sz="14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Deputy Scout Executive</a:t>
            </a:r>
            <a:endParaRPr lang="en-US" sz="1400" dirty="0">
              <a:solidFill>
                <a:srgbClr val="094F92"/>
              </a:solidFill>
              <a:latin typeface="Franklin Gothic Book" panose="020B0503020102020204" pitchFamily="34" charset="0"/>
              <a:cs typeface="Gill Sans"/>
            </a:endParaRPr>
          </a:p>
          <a:p>
            <a:pPr marL="0" marR="0" lvl="0" indent="0" defTabSz="91440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a:rPr>
              <a:t>Greater St. Louis Area</a:t>
            </a:r>
            <a:endParaRPr lang="en-US" sz="1400" dirty="0">
              <a:solidFill>
                <a:srgbClr val="094F92"/>
              </a:solidFill>
              <a:latin typeface="Franklin Gothic Book" panose="020B0503020102020204" pitchFamily="34" charset="0"/>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400" b="0" i="0" u="none" strike="noStrike" kern="1200" cap="none" spc="0" normalizeH="0" baseline="0" noProof="0" dirty="0">
              <a:ln>
                <a:noFill/>
              </a:ln>
              <a:solidFill>
                <a:srgbClr val="094F92"/>
              </a:solidFill>
              <a:effectLst/>
              <a:uLnTx/>
              <a:uFillTx/>
              <a:latin typeface="Franklin Gothic Book" panose="020B0503020102020204" pitchFamily="34" charset="0"/>
              <a:cs typeface="Gill Sans" panose="020B0502020104020203" pitchFamily="34" charset="-79"/>
            </a:endParaRPr>
          </a:p>
        </p:txBody>
      </p:sp>
    </p:spTree>
    <p:extLst>
      <p:ext uri="{BB962C8B-B14F-4D97-AF65-F5344CB8AC3E}">
        <p14:creationId xmlns:p14="http://schemas.microsoft.com/office/powerpoint/2010/main" val="97751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0910-BCDD-AE76-8035-F23C629E5EB4}"/>
              </a:ext>
            </a:extLst>
          </p:cNvPr>
          <p:cNvSpPr>
            <a:spLocks noGrp="1"/>
          </p:cNvSpPr>
          <p:nvPr>
            <p:ph type="title"/>
          </p:nvPr>
        </p:nvSpPr>
        <p:spPr>
          <a:xfrm>
            <a:off x="838200" y="603829"/>
            <a:ext cx="10515600" cy="1325563"/>
          </a:xfrm>
        </p:spPr>
        <p:txBody>
          <a:bodyPr/>
          <a:lstStyle/>
          <a:p>
            <a:r>
              <a:rPr lang="en-US" dirty="0"/>
              <a:t>Tonight’s topics</a:t>
            </a:r>
          </a:p>
        </p:txBody>
      </p:sp>
      <p:sp>
        <p:nvSpPr>
          <p:cNvPr id="3" name="Content Placeholder 2">
            <a:extLst>
              <a:ext uri="{FF2B5EF4-FFF2-40B4-BE49-F238E27FC236}">
                <a16:creationId xmlns:a16="http://schemas.microsoft.com/office/drawing/2014/main" id="{F5045455-288B-3674-02EE-B17834033D98}"/>
              </a:ext>
            </a:extLst>
          </p:cNvPr>
          <p:cNvSpPr>
            <a:spLocks noGrp="1"/>
          </p:cNvSpPr>
          <p:nvPr>
            <p:ph idx="1"/>
          </p:nvPr>
        </p:nvSpPr>
        <p:spPr>
          <a:xfrm>
            <a:off x="841131" y="1803327"/>
            <a:ext cx="10515600" cy="4351338"/>
          </a:xfrm>
        </p:spPr>
        <p:txBody>
          <a:bodyPr>
            <a:noAutofit/>
          </a:bodyPr>
          <a:lstStyle/>
          <a:p>
            <a:pPr marL="457200" indent="-457200">
              <a:lnSpc>
                <a:spcPct val="150000"/>
              </a:lnSpc>
              <a:buFont typeface="Wingdings" panose="05000000000000000000" pitchFamily="2" charset="2"/>
              <a:buChar char="§"/>
              <a:defRPr/>
            </a:pPr>
            <a:r>
              <a:rPr lang="en-US" dirty="0">
                <a:solidFill>
                  <a:srgbClr val="136AA5"/>
                </a:solidFill>
                <a:latin typeface="Franklin Gothic Book" panose="020B0503020102020204" pitchFamily="34" charset="0"/>
                <a:ea typeface="+mn-lt"/>
                <a:cs typeface="+mn-lt"/>
              </a:rPr>
              <a:t>A Message from our National Chair &amp; Chief Scout Executive</a:t>
            </a: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136AA5"/>
                </a:solidFill>
                <a:effectLst/>
                <a:uLnTx/>
                <a:uFillTx/>
                <a:latin typeface="Franklin Gothic Book" panose="020B0503020102020204" pitchFamily="34" charset="0"/>
                <a:ea typeface="+mn-lt"/>
                <a:cs typeface="Calibri" panose="020F0502020204030204"/>
              </a:rPr>
              <a:t>The Scouting America Brand</a:t>
            </a: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136AA5"/>
                </a:solidFill>
                <a:effectLst/>
                <a:uLnTx/>
                <a:uFillTx/>
                <a:latin typeface="Franklin Gothic Book" panose="020B0503020102020204" pitchFamily="34" charset="0"/>
                <a:ea typeface="+mn-lt"/>
                <a:cs typeface="Calibri" panose="020F0502020204030204"/>
              </a:rPr>
              <a:t>Best Practices and Recruiting Tips </a:t>
            </a:r>
          </a:p>
          <a:p>
            <a:pPr marL="457200" indent="-457200">
              <a:lnSpc>
                <a:spcPct val="150000"/>
              </a:lnSpc>
              <a:buFont typeface="Wingdings" panose="05000000000000000000" pitchFamily="2" charset="2"/>
              <a:buChar char="§"/>
              <a:defRPr/>
            </a:pPr>
            <a:r>
              <a:rPr lang="en-US" dirty="0">
                <a:solidFill>
                  <a:srgbClr val="136AA5"/>
                </a:solidFill>
                <a:ea typeface="+mn-lt"/>
                <a:cs typeface="+mn-lt"/>
              </a:rPr>
              <a:t>Following Y</a:t>
            </a:r>
            <a:r>
              <a:rPr lang="en-US" dirty="0">
                <a:solidFill>
                  <a:srgbClr val="136AA5"/>
                </a:solidFill>
                <a:latin typeface="Franklin Gothic Book" panose="020B0503020102020204" pitchFamily="34" charset="0"/>
                <a:ea typeface="+mn-lt"/>
                <a:cs typeface="+mn-lt"/>
              </a:rPr>
              <a:t>our Council’s Membership Plan</a:t>
            </a:r>
            <a:endParaRPr lang="en-US" dirty="0">
              <a:solidFill>
                <a:srgbClr val="136AA5"/>
              </a:solidFill>
              <a:latin typeface="Franklin Gothic Book" panose="020B0503020102020204" pitchFamily="34" charset="0"/>
              <a:cs typeface="Calibri"/>
            </a:endParaRPr>
          </a:p>
          <a:p>
            <a:pPr marL="457200" indent="-457200">
              <a:lnSpc>
                <a:spcPct val="150000"/>
              </a:lnSpc>
              <a:buFont typeface="Wingdings" panose="05000000000000000000" pitchFamily="2" charset="2"/>
              <a:buChar char="§"/>
              <a:defRPr/>
            </a:pPr>
            <a:r>
              <a:rPr lang="en-US" dirty="0">
                <a:solidFill>
                  <a:srgbClr val="136AA5"/>
                </a:solidFill>
                <a:ea typeface="+mn-lt"/>
                <a:cs typeface="+mn-lt"/>
              </a:rPr>
              <a:t>A Message from our National Commissioner</a:t>
            </a:r>
            <a:endParaRPr lang="en-US" dirty="0">
              <a:solidFill>
                <a:srgbClr val="136AA5"/>
              </a:solidFill>
              <a:latin typeface="Franklin Gothic Book" panose="020B0503020102020204" pitchFamily="34" charset="0"/>
              <a:cs typeface="Calibri"/>
            </a:endParaRPr>
          </a:p>
          <a:p>
            <a:pPr>
              <a:lnSpc>
                <a:spcPct val="150000"/>
              </a:lnSpc>
            </a:pPr>
            <a:endParaRPr lang="en-US" dirty="0"/>
          </a:p>
        </p:txBody>
      </p:sp>
    </p:spTree>
    <p:extLst>
      <p:ext uri="{BB962C8B-B14F-4D97-AF65-F5344CB8AC3E}">
        <p14:creationId xmlns:p14="http://schemas.microsoft.com/office/powerpoint/2010/main" val="575204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C110F7-F92F-5993-D0B1-99CCF740DE98}"/>
              </a:ext>
            </a:extLst>
          </p:cNvPr>
          <p:cNvSpPr txBox="1"/>
          <p:nvPr/>
        </p:nvSpPr>
        <p:spPr>
          <a:xfrm>
            <a:off x="9316817" y="5068051"/>
            <a:ext cx="3143537" cy="738664"/>
          </a:xfrm>
          <a:prstGeom prst="rect">
            <a:avLst/>
          </a:prstGeom>
          <a:noFill/>
        </p:spPr>
        <p:txBody>
          <a:bodyPr wrap="square">
            <a:spAutoFit/>
          </a:bodyPr>
          <a:lstStyle/>
          <a:p>
            <a:r>
              <a:rPr lang="en-US" sz="1400" b="1" dirty="0">
                <a:solidFill>
                  <a:srgbClr val="094F92"/>
                </a:solidFill>
                <a:latin typeface="Franklin Gothic Book" panose="020B0503020102020204" pitchFamily="34" charset="0"/>
              </a:rPr>
              <a:t>Ward Bramlett</a:t>
            </a:r>
          </a:p>
          <a:p>
            <a:r>
              <a:rPr lang="en-US" sz="1400" dirty="0">
                <a:solidFill>
                  <a:srgbClr val="094F92"/>
                </a:solidFill>
                <a:latin typeface="Franklin Gothic Book" panose="020B0503020102020204" pitchFamily="34" charset="0"/>
              </a:rPr>
              <a:t>Director of Field Service</a:t>
            </a:r>
          </a:p>
          <a:p>
            <a:r>
              <a:rPr lang="en-US" sz="1400" dirty="0">
                <a:solidFill>
                  <a:srgbClr val="094F92"/>
                </a:solidFill>
                <a:latin typeface="Franklin Gothic Book" panose="020B0503020102020204" pitchFamily="34" charset="0"/>
              </a:rPr>
              <a:t>Seneca Waterways Council</a:t>
            </a:r>
          </a:p>
        </p:txBody>
      </p:sp>
      <p:sp>
        <p:nvSpPr>
          <p:cNvPr id="6" name="TextBox 5">
            <a:extLst>
              <a:ext uri="{FF2B5EF4-FFF2-40B4-BE49-F238E27FC236}">
                <a16:creationId xmlns:a16="http://schemas.microsoft.com/office/drawing/2014/main" id="{78F1EA3E-F115-CABD-08B4-A817EAE3BEA3}"/>
              </a:ext>
            </a:extLst>
          </p:cNvPr>
          <p:cNvSpPr txBox="1"/>
          <p:nvPr/>
        </p:nvSpPr>
        <p:spPr>
          <a:xfrm>
            <a:off x="6870415" y="2068522"/>
            <a:ext cx="4851389" cy="2677656"/>
          </a:xfrm>
          <a:prstGeom prst="rect">
            <a:avLst/>
          </a:prstGeom>
          <a:noFill/>
        </p:spPr>
        <p:txBody>
          <a:bodyPr wrap="square" rtlCol="0">
            <a:spAutoFit/>
          </a:bodyPr>
          <a:lstStyle/>
          <a:p>
            <a:r>
              <a:rPr lang="en-US" sz="2800" dirty="0">
                <a:solidFill>
                  <a:srgbClr val="094F92"/>
                </a:solidFill>
                <a:effectLst/>
                <a:latin typeface="Franklin Gothic Book" panose="020B0503020102020204" pitchFamily="34" charset="0"/>
                <a:ea typeface="Times New Roman" panose="02020603050405020304" pitchFamily="18" charset="0"/>
                <a:cs typeface="Times New Roman" panose="02020603050405020304" pitchFamily="18" charset="0"/>
              </a:rPr>
              <a:t>In geographical areas where school access is difficult, or in some cases not allowed…in all cases we want to get the flyers in the hands of youth and ultimately parents </a:t>
            </a:r>
            <a:endParaRPr lang="en-US" sz="2800" dirty="0">
              <a:solidFill>
                <a:srgbClr val="094F92"/>
              </a:solidFill>
              <a:latin typeface="Franklin Gothic Book" panose="020B0503020102020204" pitchFamily="34" charset="0"/>
            </a:endParaRPr>
          </a:p>
        </p:txBody>
      </p:sp>
      <p:sp>
        <p:nvSpPr>
          <p:cNvPr id="2" name="Title 1">
            <a:extLst>
              <a:ext uri="{FF2B5EF4-FFF2-40B4-BE49-F238E27FC236}">
                <a16:creationId xmlns:a16="http://schemas.microsoft.com/office/drawing/2014/main" id="{7D0B5417-5370-33F4-9CA8-62B95EAE2F59}"/>
              </a:ext>
            </a:extLst>
          </p:cNvPr>
          <p:cNvSpPr>
            <a:spLocks noGrp="1"/>
          </p:cNvSpPr>
          <p:nvPr>
            <p:ph type="title"/>
          </p:nvPr>
        </p:nvSpPr>
        <p:spPr>
          <a:xfrm>
            <a:off x="6848974" y="829123"/>
            <a:ext cx="5181600" cy="1122329"/>
          </a:xfrm>
        </p:spPr>
        <p:txBody>
          <a:bodyPr>
            <a:normAutofit fontScale="90000"/>
          </a:bodyPr>
          <a:lstStyle/>
          <a:p>
            <a:r>
              <a:rPr lang="en-US" dirty="0"/>
              <a:t>Non-Traditional Recruiting</a:t>
            </a:r>
          </a:p>
        </p:txBody>
      </p:sp>
    </p:spTree>
    <p:extLst>
      <p:ext uri="{BB962C8B-B14F-4D97-AF65-F5344CB8AC3E}">
        <p14:creationId xmlns:p14="http://schemas.microsoft.com/office/powerpoint/2010/main" val="393607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270394-0832-136C-92A8-C31408690BDA}"/>
              </a:ext>
            </a:extLst>
          </p:cNvPr>
          <p:cNvSpPr txBox="1">
            <a:spLocks/>
          </p:cNvSpPr>
          <p:nvPr/>
        </p:nvSpPr>
        <p:spPr>
          <a:xfrm>
            <a:off x="2958311" y="439185"/>
            <a:ext cx="5308983" cy="1104953"/>
          </a:xfrm>
          <a:prstGeom prst="rect">
            <a:avLst/>
          </a:prstGeom>
        </p:spPr>
        <p:txBody>
          <a:bodyPr>
            <a:noAutofit/>
          </a:bodyPr>
          <a:lstStyle>
            <a:lvl1pPr algn="l" defTabSz="914400" rtl="0" eaLnBrk="1" latinLnBrk="0" hangingPunct="1">
              <a:lnSpc>
                <a:spcPct val="90000"/>
              </a:lnSpc>
              <a:spcBef>
                <a:spcPct val="0"/>
              </a:spcBef>
              <a:buNone/>
              <a:defRPr sz="4400" u="none" kern="1200">
                <a:solidFill>
                  <a:srgbClr val="094F92"/>
                </a:solidFill>
                <a:latin typeface="Flood Std" panose="03090602040405060206" pitchFamily="66" charset="0"/>
                <a:ea typeface="Ebrima" panose="02000000000000000000" pitchFamily="2" charset="0"/>
                <a:cs typeface="Ebrima" panose="02000000000000000000" pitchFamily="2" charset="0"/>
              </a:defRPr>
            </a:lvl1pPr>
          </a:lstStyle>
          <a:p>
            <a:pPr algn="ctr"/>
            <a:r>
              <a:rPr lang="en-US" sz="4000" dirty="0">
                <a:latin typeface="Flood Std"/>
                <a:ea typeface="Ebrima"/>
                <a:cs typeface="Ebrima"/>
              </a:rPr>
              <a:t>Non-Traditional </a:t>
            </a:r>
          </a:p>
          <a:p>
            <a:pPr algn="ctr"/>
            <a:r>
              <a:rPr lang="en-US" sz="4000" dirty="0">
                <a:latin typeface="Flood Std"/>
                <a:ea typeface="Ebrima"/>
                <a:cs typeface="Ebrima"/>
              </a:rPr>
              <a:t>Recruiting</a:t>
            </a:r>
            <a:endParaRPr lang="en-US" sz="4000" dirty="0"/>
          </a:p>
        </p:txBody>
      </p:sp>
      <p:pic>
        <p:nvPicPr>
          <p:cNvPr id="5" name="Picture 4" descr="A red white and blue banner&#10;&#10;Description automatically generated">
            <a:extLst>
              <a:ext uri="{FF2B5EF4-FFF2-40B4-BE49-F238E27FC236}">
                <a16:creationId xmlns:a16="http://schemas.microsoft.com/office/drawing/2014/main" id="{5CEA9F8A-CA84-4D5A-43B4-A69FE04AF7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20000">
            <a:off x="5676298" y="2032540"/>
            <a:ext cx="2930524" cy="2907433"/>
          </a:xfrm>
          <a:prstGeom prst="rect">
            <a:avLst/>
          </a:prstGeom>
        </p:spPr>
      </p:pic>
      <p:pic>
        <p:nvPicPr>
          <p:cNvPr id="6" name="Picture 5" descr="A red and white advertisement&#10;&#10;Description automatically generated">
            <a:extLst>
              <a:ext uri="{FF2B5EF4-FFF2-40B4-BE49-F238E27FC236}">
                <a16:creationId xmlns:a16="http://schemas.microsoft.com/office/drawing/2014/main" id="{DB2AF944-7FFA-6282-55B1-4FE8DC3DAB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186" y="2907145"/>
            <a:ext cx="2475355" cy="3283528"/>
          </a:xfrm>
          <a:prstGeom prst="rect">
            <a:avLst/>
          </a:prstGeom>
        </p:spPr>
      </p:pic>
      <p:pic>
        <p:nvPicPr>
          <p:cNvPr id="7" name="Picture 6" descr="A group of kids climbing on a rock wall&#10;&#10;Description automatically generated">
            <a:extLst>
              <a:ext uri="{FF2B5EF4-FFF2-40B4-BE49-F238E27FC236}">
                <a16:creationId xmlns:a16="http://schemas.microsoft.com/office/drawing/2014/main" id="{4FA0E814-B05B-7978-A8E1-030B261511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60000">
            <a:off x="8643384" y="2417444"/>
            <a:ext cx="2902528" cy="2971800"/>
          </a:xfrm>
          <a:prstGeom prst="rect">
            <a:avLst/>
          </a:prstGeom>
        </p:spPr>
      </p:pic>
      <p:sp>
        <p:nvSpPr>
          <p:cNvPr id="8" name="TextBox 7">
            <a:extLst>
              <a:ext uri="{FF2B5EF4-FFF2-40B4-BE49-F238E27FC236}">
                <a16:creationId xmlns:a16="http://schemas.microsoft.com/office/drawing/2014/main" id="{6C83E963-4E35-8FFA-1289-54B4421C8904}"/>
              </a:ext>
            </a:extLst>
          </p:cNvPr>
          <p:cNvSpPr txBox="1"/>
          <p:nvPr/>
        </p:nvSpPr>
        <p:spPr>
          <a:xfrm>
            <a:off x="2894224" y="5391890"/>
            <a:ext cx="3695307" cy="738664"/>
          </a:xfrm>
          <a:prstGeom prst="rect">
            <a:avLst/>
          </a:prstGeom>
          <a:noFill/>
        </p:spPr>
        <p:txBody>
          <a:bodyPr wrap="square">
            <a:spAutoFit/>
          </a:bodyPr>
          <a:lstStyle/>
          <a:p>
            <a:r>
              <a:rPr lang="en-US" sz="1400" b="1" dirty="0">
                <a:solidFill>
                  <a:srgbClr val="094F92"/>
                </a:solidFill>
                <a:latin typeface="Franklin Gothic Book" panose="020B0503020102020204" pitchFamily="34" charset="0"/>
              </a:rPr>
              <a:t>Ward Bramlett</a:t>
            </a:r>
          </a:p>
          <a:p>
            <a:r>
              <a:rPr lang="en-US" sz="1400" dirty="0">
                <a:solidFill>
                  <a:srgbClr val="094F92"/>
                </a:solidFill>
                <a:latin typeface="Franklin Gothic Book" panose="020B0503020102020204" pitchFamily="34" charset="0"/>
              </a:rPr>
              <a:t>Director of Field Service</a:t>
            </a:r>
          </a:p>
          <a:p>
            <a:r>
              <a:rPr lang="en-US" sz="1400" dirty="0">
                <a:solidFill>
                  <a:srgbClr val="094F92"/>
                </a:solidFill>
                <a:latin typeface="Franklin Gothic Book" panose="020B0503020102020204" pitchFamily="34" charset="0"/>
              </a:rPr>
              <a:t>Seneca Waterways Council</a:t>
            </a:r>
          </a:p>
        </p:txBody>
      </p:sp>
      <p:pic>
        <p:nvPicPr>
          <p:cNvPr id="9" name="Picture 8" descr="A person in a uniform and a child in a bow and arrow&#10;&#10;Description automatically generated">
            <a:extLst>
              <a:ext uri="{FF2B5EF4-FFF2-40B4-BE49-F238E27FC236}">
                <a16:creationId xmlns:a16="http://schemas.microsoft.com/office/drawing/2014/main" id="{F46DC31C-613A-0E24-A1EE-EFB7621120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60000">
            <a:off x="323386" y="478326"/>
            <a:ext cx="2824927" cy="2130240"/>
          </a:xfrm>
          <a:prstGeom prst="rect">
            <a:avLst/>
          </a:prstGeom>
        </p:spPr>
      </p:pic>
      <p:pic>
        <p:nvPicPr>
          <p:cNvPr id="10" name="Picture 9" descr="A person shooting a bow at a table with blue tablecloths&#10;&#10;Description automatically generated">
            <a:extLst>
              <a:ext uri="{FF2B5EF4-FFF2-40B4-BE49-F238E27FC236}">
                <a16:creationId xmlns:a16="http://schemas.microsoft.com/office/drawing/2014/main" id="{9397061A-7D6E-F530-6D9F-06495CD34E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360000">
            <a:off x="2449543" y="2288567"/>
            <a:ext cx="3335548" cy="1991265"/>
          </a:xfrm>
          <a:prstGeom prst="rect">
            <a:avLst/>
          </a:prstGeom>
        </p:spPr>
      </p:pic>
      <p:pic>
        <p:nvPicPr>
          <p:cNvPr id="11" name="Picture 10" descr="A blue inflatable pool with a white sign&#10;&#10;Description automatically generated">
            <a:extLst>
              <a:ext uri="{FF2B5EF4-FFF2-40B4-BE49-F238E27FC236}">
                <a16:creationId xmlns:a16="http://schemas.microsoft.com/office/drawing/2014/main" id="{AEEC8A45-C410-08ED-39D2-EAB4B7740E1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35018" y="289344"/>
            <a:ext cx="3508075" cy="1991265"/>
          </a:xfrm>
          <a:prstGeom prst="rect">
            <a:avLst/>
          </a:prstGeom>
        </p:spPr>
      </p:pic>
    </p:spTree>
    <p:extLst>
      <p:ext uri="{BB962C8B-B14F-4D97-AF65-F5344CB8AC3E}">
        <p14:creationId xmlns:p14="http://schemas.microsoft.com/office/powerpoint/2010/main" val="1119373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54C87B-BA5A-1297-94A0-4472D8AABF0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673143" y="1757353"/>
            <a:ext cx="5371070" cy="3229635"/>
          </a:xfrm>
          <a:prstGeom prst="rect">
            <a:avLst/>
          </a:prstGeom>
        </p:spPr>
      </p:pic>
      <p:sp>
        <p:nvSpPr>
          <p:cNvPr id="4" name="Title 3">
            <a:extLst>
              <a:ext uri="{FF2B5EF4-FFF2-40B4-BE49-F238E27FC236}">
                <a16:creationId xmlns:a16="http://schemas.microsoft.com/office/drawing/2014/main" id="{0AF5EB52-D521-4D67-BEC2-746851F7335A}"/>
              </a:ext>
            </a:extLst>
          </p:cNvPr>
          <p:cNvSpPr>
            <a:spLocks noGrp="1"/>
          </p:cNvSpPr>
          <p:nvPr>
            <p:ph type="title" idx="4294967295"/>
          </p:nvPr>
        </p:nvSpPr>
        <p:spPr>
          <a:xfrm>
            <a:off x="0" y="311277"/>
            <a:ext cx="12192000" cy="1063625"/>
          </a:xfrm>
        </p:spPr>
        <p:txBody>
          <a:bodyPr/>
          <a:lstStyle/>
          <a:p>
            <a:pPr algn="ctr"/>
            <a:r>
              <a:rPr lang="en-US" dirty="0">
                <a:latin typeface="Flood Std"/>
                <a:ea typeface="Ebrima"/>
                <a:cs typeface="Ebrima"/>
              </a:rPr>
              <a:t>Non-Traditional Best Practices</a:t>
            </a:r>
            <a:endParaRPr lang="en-US" dirty="0"/>
          </a:p>
        </p:txBody>
      </p:sp>
      <p:sp>
        <p:nvSpPr>
          <p:cNvPr id="2" name="TextBox 1">
            <a:extLst>
              <a:ext uri="{FF2B5EF4-FFF2-40B4-BE49-F238E27FC236}">
                <a16:creationId xmlns:a16="http://schemas.microsoft.com/office/drawing/2014/main" id="{74C6D33A-6AA8-86A4-B02C-F77B325068D4}"/>
              </a:ext>
            </a:extLst>
          </p:cNvPr>
          <p:cNvSpPr txBox="1"/>
          <p:nvPr/>
        </p:nvSpPr>
        <p:spPr>
          <a:xfrm>
            <a:off x="3328359" y="1040463"/>
            <a:ext cx="548791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94F92"/>
                </a:solidFill>
                <a:effectLst/>
                <a:uLnTx/>
                <a:uFillTx/>
                <a:latin typeface="Franklin Gothic Book" panose="020B0503020102020204" pitchFamily="34" charset="0"/>
              </a:rPr>
              <a:t>From Lessons Learned in the Field!</a:t>
            </a:r>
          </a:p>
        </p:txBody>
      </p:sp>
      <p:sp>
        <p:nvSpPr>
          <p:cNvPr id="3" name="TextBox 2">
            <a:extLst>
              <a:ext uri="{FF2B5EF4-FFF2-40B4-BE49-F238E27FC236}">
                <a16:creationId xmlns:a16="http://schemas.microsoft.com/office/drawing/2014/main" id="{9288E7D4-7DA8-D62A-20AD-24BA21B9852C}"/>
              </a:ext>
            </a:extLst>
          </p:cNvPr>
          <p:cNvSpPr txBox="1"/>
          <p:nvPr/>
        </p:nvSpPr>
        <p:spPr>
          <a:xfrm>
            <a:off x="400440" y="1617006"/>
            <a:ext cx="6823320" cy="44627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FF0000"/>
                </a:solidFill>
                <a:effectLst/>
                <a:uLnTx/>
                <a:uFillTx/>
                <a:latin typeface="Franklin Gothic Book" panose="020B0503020102020204" pitchFamily="34" charset="0"/>
              </a:rPr>
              <a:t>Plan well in advance and recruit your team early!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094F92"/>
                </a:solidFill>
                <a:effectLst/>
                <a:uLnTx/>
                <a:uFillTx/>
                <a:latin typeface="Franklin Gothic Book" panose="020B0503020102020204" pitchFamily="34" charset="0"/>
              </a:rPr>
              <a:t>Multiple shifts to keep enthusiasm high.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094F92"/>
                </a:solidFill>
                <a:effectLst/>
                <a:uLnTx/>
                <a:uFillTx/>
                <a:latin typeface="Franklin Gothic Book" panose="020B0503020102020204" pitchFamily="34" charset="0"/>
              </a:rPr>
              <a:t>Post QR Codes in multiple, easy to access locations.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094F92"/>
                </a:solidFill>
                <a:effectLst/>
                <a:uLnTx/>
                <a:uFillTx/>
                <a:latin typeface="Franklin Gothic Book" panose="020B0503020102020204" pitchFamily="34" charset="0"/>
              </a:rPr>
              <a:t>Bring FLYERS!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094F92"/>
                </a:solidFill>
                <a:effectLst/>
                <a:uLnTx/>
                <a:uFillTx/>
                <a:latin typeface="Franklin Gothic Book" panose="020B0503020102020204" pitchFamily="34" charset="0"/>
              </a:rPr>
              <a:t>Have information available for multiple units.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094F92"/>
                </a:solidFill>
                <a:effectLst/>
                <a:uLnTx/>
                <a:uFillTx/>
                <a:latin typeface="Franklin Gothic Book" panose="020B0503020102020204" pitchFamily="34" charset="0"/>
              </a:rPr>
              <a:t>Offer a discount ticket during the event.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FF0000"/>
                </a:solidFill>
                <a:effectLst/>
                <a:uLnTx/>
                <a:uFillTx/>
                <a:latin typeface="Franklin Gothic Book" panose="020B0503020102020204" pitchFamily="34" charset="0"/>
              </a:rPr>
              <a:t>Develop a thoughtful, beginning to end lead management system – Invitation Manager can be your friend!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094F92"/>
                </a:solidFill>
                <a:effectLst/>
                <a:uLnTx/>
                <a:uFillTx/>
                <a:latin typeface="Franklin Gothic Book" panose="020B0503020102020204" pitchFamily="34" charset="0"/>
              </a:rPr>
              <a:t>Follow up with all leads within 24 hours.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sp>
        <p:nvSpPr>
          <p:cNvPr id="5" name="TextBox 4">
            <a:extLst>
              <a:ext uri="{FF2B5EF4-FFF2-40B4-BE49-F238E27FC236}">
                <a16:creationId xmlns:a16="http://schemas.microsoft.com/office/drawing/2014/main" id="{C25CBAF2-02E8-108F-3ED0-AD716E8126F0}"/>
              </a:ext>
            </a:extLst>
          </p:cNvPr>
          <p:cNvSpPr txBox="1"/>
          <p:nvPr/>
        </p:nvSpPr>
        <p:spPr>
          <a:xfrm>
            <a:off x="9316817" y="5068051"/>
            <a:ext cx="3143537" cy="738664"/>
          </a:xfrm>
          <a:prstGeom prst="rect">
            <a:avLst/>
          </a:prstGeom>
          <a:noFill/>
        </p:spPr>
        <p:txBody>
          <a:bodyPr wrap="square">
            <a:spAutoFit/>
          </a:bodyPr>
          <a:lstStyle/>
          <a:p>
            <a:r>
              <a:rPr lang="en-US" sz="1400" b="1" dirty="0">
                <a:solidFill>
                  <a:srgbClr val="094F92"/>
                </a:solidFill>
                <a:latin typeface="Franklin Gothic Book" panose="020B0503020102020204" pitchFamily="34" charset="0"/>
              </a:rPr>
              <a:t>Ward Bramlett</a:t>
            </a:r>
          </a:p>
          <a:p>
            <a:r>
              <a:rPr lang="en-US" sz="1400" dirty="0">
                <a:solidFill>
                  <a:srgbClr val="094F92"/>
                </a:solidFill>
                <a:latin typeface="Franklin Gothic Book" panose="020B0503020102020204" pitchFamily="34" charset="0"/>
              </a:rPr>
              <a:t>Director of Field Service</a:t>
            </a:r>
          </a:p>
          <a:p>
            <a:r>
              <a:rPr lang="en-US" sz="1400" dirty="0">
                <a:solidFill>
                  <a:srgbClr val="094F92"/>
                </a:solidFill>
                <a:latin typeface="Franklin Gothic Book" panose="020B0503020102020204" pitchFamily="34" charset="0"/>
              </a:rPr>
              <a:t>Seneca Waterways Council</a:t>
            </a:r>
          </a:p>
        </p:txBody>
      </p:sp>
    </p:spTree>
    <p:extLst>
      <p:ext uri="{BB962C8B-B14F-4D97-AF65-F5344CB8AC3E}">
        <p14:creationId xmlns:p14="http://schemas.microsoft.com/office/powerpoint/2010/main" val="1492058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5EB52-D521-4D67-BEC2-746851F7335A}"/>
              </a:ext>
            </a:extLst>
          </p:cNvPr>
          <p:cNvSpPr>
            <a:spLocks noGrp="1"/>
          </p:cNvSpPr>
          <p:nvPr>
            <p:ph type="title"/>
          </p:nvPr>
        </p:nvSpPr>
        <p:spPr>
          <a:xfrm>
            <a:off x="838200" y="684161"/>
            <a:ext cx="10515600" cy="751694"/>
          </a:xfrm>
        </p:spPr>
        <p:txBody>
          <a:bodyPr/>
          <a:lstStyle/>
          <a:p>
            <a:r>
              <a:rPr lang="en-US" dirty="0">
                <a:latin typeface="Flood Std"/>
                <a:ea typeface="Ebrima"/>
                <a:cs typeface="Ebrima"/>
              </a:rPr>
              <a:t>PEER TO PEER Recruitment</a:t>
            </a:r>
            <a:endParaRPr lang="en-US" dirty="0"/>
          </a:p>
        </p:txBody>
      </p:sp>
      <p:pic>
        <p:nvPicPr>
          <p:cNvPr id="3" name="Picture 2" descr="A blue rectangular banner with red and white text&#10;&#10;Description automatically generated">
            <a:extLst>
              <a:ext uri="{FF2B5EF4-FFF2-40B4-BE49-F238E27FC236}">
                <a16:creationId xmlns:a16="http://schemas.microsoft.com/office/drawing/2014/main" id="{E5F8F684-807C-F622-F97B-07E1666B05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6849" y="1461778"/>
            <a:ext cx="6096000" cy="2117784"/>
          </a:xfrm>
          <a:prstGeom prst="rect">
            <a:avLst/>
          </a:prstGeom>
        </p:spPr>
      </p:pic>
      <p:pic>
        <p:nvPicPr>
          <p:cNvPr id="5" name="Picture 4" descr="A group of blue and white qr code cards&#10;&#10;Description automatically generated">
            <a:extLst>
              <a:ext uri="{FF2B5EF4-FFF2-40B4-BE49-F238E27FC236}">
                <a16:creationId xmlns:a16="http://schemas.microsoft.com/office/drawing/2014/main" id="{3B7E0D8C-1636-B1E1-921A-B9102BC501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36849" y="3739297"/>
            <a:ext cx="6096000" cy="1799260"/>
          </a:xfrm>
          <a:prstGeom prst="rect">
            <a:avLst/>
          </a:prstGeom>
        </p:spPr>
      </p:pic>
      <p:sp>
        <p:nvSpPr>
          <p:cNvPr id="2" name="TextBox 1">
            <a:extLst>
              <a:ext uri="{FF2B5EF4-FFF2-40B4-BE49-F238E27FC236}">
                <a16:creationId xmlns:a16="http://schemas.microsoft.com/office/drawing/2014/main" id="{B48FE2E1-9107-1756-723E-E8FBDC59EA9B}"/>
              </a:ext>
            </a:extLst>
          </p:cNvPr>
          <p:cNvSpPr txBox="1"/>
          <p:nvPr/>
        </p:nvSpPr>
        <p:spPr>
          <a:xfrm>
            <a:off x="9258552" y="5086666"/>
            <a:ext cx="3099744" cy="738664"/>
          </a:xfrm>
          <a:prstGeom prst="rect">
            <a:avLst/>
          </a:prstGeom>
          <a:noFill/>
        </p:spPr>
        <p:txBody>
          <a:bodyPr wrap="square">
            <a:spAutoFit/>
          </a:bodyPr>
          <a:lstStyle/>
          <a:p>
            <a:r>
              <a:rPr lang="en-US" sz="1400" b="1" dirty="0">
                <a:solidFill>
                  <a:srgbClr val="094F92"/>
                </a:solidFill>
                <a:latin typeface="Franklin Gothic Book" panose="020B0503020102020204" pitchFamily="34" charset="0"/>
              </a:rPr>
              <a:t>Martez Moore</a:t>
            </a:r>
          </a:p>
          <a:p>
            <a:r>
              <a:rPr lang="en-US" sz="1400" dirty="0">
                <a:solidFill>
                  <a:srgbClr val="094F92"/>
                </a:solidFill>
                <a:latin typeface="Franklin Gothic Book" panose="020B0503020102020204" pitchFamily="34" charset="0"/>
              </a:rPr>
              <a:t>Deputy Scout Executive</a:t>
            </a:r>
          </a:p>
          <a:p>
            <a:r>
              <a:rPr lang="en-US" sz="1400" dirty="0">
                <a:solidFill>
                  <a:srgbClr val="094F92"/>
                </a:solidFill>
                <a:latin typeface="Franklin Gothic Book" panose="020B0503020102020204" pitchFamily="34" charset="0"/>
              </a:rPr>
              <a:t>Greater St. Louis Area Council</a:t>
            </a:r>
          </a:p>
        </p:txBody>
      </p:sp>
    </p:spTree>
    <p:extLst>
      <p:ext uri="{BB962C8B-B14F-4D97-AF65-F5344CB8AC3E}">
        <p14:creationId xmlns:p14="http://schemas.microsoft.com/office/powerpoint/2010/main" val="3373542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5EB52-D521-4D67-BEC2-746851F7335A}"/>
              </a:ext>
            </a:extLst>
          </p:cNvPr>
          <p:cNvSpPr>
            <a:spLocks noGrp="1"/>
          </p:cNvSpPr>
          <p:nvPr>
            <p:ph type="title"/>
          </p:nvPr>
        </p:nvSpPr>
        <p:spPr>
          <a:xfrm>
            <a:off x="838200" y="176476"/>
            <a:ext cx="10515600" cy="1325563"/>
          </a:xfrm>
        </p:spPr>
        <p:txBody>
          <a:bodyPr>
            <a:normAutofit/>
          </a:bodyPr>
          <a:lstStyle/>
          <a:p>
            <a:r>
              <a:rPr lang="en-US" sz="5400" dirty="0">
                <a:latin typeface="Flood Std"/>
                <a:ea typeface="Ebrima"/>
                <a:cs typeface="Ebrima"/>
              </a:rPr>
              <a:t>BE A SCOUT . org</a:t>
            </a:r>
            <a:endParaRPr lang="en-US" sz="5400" dirty="0"/>
          </a:p>
        </p:txBody>
      </p:sp>
      <p:pic>
        <p:nvPicPr>
          <p:cNvPr id="2" name="Picture 1" descr="A screenshot of a web page&#10;&#10;Description automatically generated">
            <a:extLst>
              <a:ext uri="{FF2B5EF4-FFF2-40B4-BE49-F238E27FC236}">
                <a16:creationId xmlns:a16="http://schemas.microsoft.com/office/drawing/2014/main" id="{9F3423C9-04B7-0EBD-592D-23E3363AD28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6713" y="1356771"/>
            <a:ext cx="6087654" cy="4430762"/>
          </a:xfrm>
          <a:prstGeom prst="rect">
            <a:avLst/>
          </a:prstGeom>
        </p:spPr>
      </p:pic>
      <p:pic>
        <p:nvPicPr>
          <p:cNvPr id="3" name="Picture 2" descr="A screenshot of a web page&#10;&#10;Description automatically generated">
            <a:extLst>
              <a:ext uri="{FF2B5EF4-FFF2-40B4-BE49-F238E27FC236}">
                <a16:creationId xmlns:a16="http://schemas.microsoft.com/office/drawing/2014/main" id="{B0FCCB9D-41AA-4C39-444E-2D7AB38430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65"/>
          <a:stretch/>
        </p:blipFill>
        <p:spPr>
          <a:xfrm>
            <a:off x="6085315" y="1357035"/>
            <a:ext cx="6108095" cy="4429151"/>
          </a:xfrm>
          <a:prstGeom prst="rect">
            <a:avLst/>
          </a:prstGeom>
        </p:spPr>
      </p:pic>
    </p:spTree>
    <p:extLst>
      <p:ext uri="{BB962C8B-B14F-4D97-AF65-F5344CB8AC3E}">
        <p14:creationId xmlns:p14="http://schemas.microsoft.com/office/powerpoint/2010/main" val="563349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5EB52-D521-4D67-BEC2-746851F7335A}"/>
              </a:ext>
            </a:extLst>
          </p:cNvPr>
          <p:cNvSpPr>
            <a:spLocks noGrp="1"/>
          </p:cNvSpPr>
          <p:nvPr>
            <p:ph type="title"/>
          </p:nvPr>
        </p:nvSpPr>
        <p:spPr>
          <a:xfrm>
            <a:off x="838200" y="371932"/>
            <a:ext cx="10515600" cy="1325563"/>
          </a:xfrm>
        </p:spPr>
        <p:txBody>
          <a:bodyPr/>
          <a:lstStyle/>
          <a:p>
            <a:r>
              <a:rPr lang="en-US">
                <a:latin typeface="Flood Std"/>
                <a:ea typeface="Ebrima"/>
                <a:cs typeface="Ebrima"/>
              </a:rPr>
              <a:t>SCOUTING FOR EVERYONE</a:t>
            </a:r>
            <a:endParaRPr lang="en-US"/>
          </a:p>
        </p:txBody>
      </p:sp>
      <p:pic>
        <p:nvPicPr>
          <p:cNvPr id="3" name="Picture 2" descr="A child and child with different objects on their head&#10;&#10;Description automatically generated">
            <a:extLst>
              <a:ext uri="{FF2B5EF4-FFF2-40B4-BE49-F238E27FC236}">
                <a16:creationId xmlns:a16="http://schemas.microsoft.com/office/drawing/2014/main" id="{546BB743-E76E-5E29-D2FC-5161EB65A4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9384" y="1505412"/>
            <a:ext cx="4085069" cy="4114800"/>
          </a:xfrm>
          <a:prstGeom prst="rect">
            <a:avLst/>
          </a:prstGeom>
        </p:spPr>
      </p:pic>
      <p:pic>
        <p:nvPicPr>
          <p:cNvPr id="5" name="Picture 4" descr="A group of kids walking on a log in the woods&#10;&#10;Description automatically generated">
            <a:extLst>
              <a:ext uri="{FF2B5EF4-FFF2-40B4-BE49-F238E27FC236}">
                <a16:creationId xmlns:a16="http://schemas.microsoft.com/office/drawing/2014/main" id="{0806CE0E-F3DD-90D6-D89B-DF9F871893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0634" y="1505412"/>
            <a:ext cx="4118017" cy="4114800"/>
          </a:xfrm>
          <a:prstGeom prst="rect">
            <a:avLst/>
          </a:prstGeom>
        </p:spPr>
      </p:pic>
    </p:spTree>
    <p:extLst>
      <p:ext uri="{BB962C8B-B14F-4D97-AF65-F5344CB8AC3E}">
        <p14:creationId xmlns:p14="http://schemas.microsoft.com/office/powerpoint/2010/main" val="3733169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99E3D7-19CC-37AA-8A1E-9419D31D0D12}"/>
              </a:ext>
            </a:extLst>
          </p:cNvPr>
          <p:cNvSpPr txBox="1"/>
          <p:nvPr/>
        </p:nvSpPr>
        <p:spPr>
          <a:xfrm>
            <a:off x="9365976" y="5077386"/>
            <a:ext cx="2574891" cy="738664"/>
          </a:xfrm>
          <a:prstGeom prst="rect">
            <a:avLst/>
          </a:prstGeom>
          <a:noFill/>
        </p:spPr>
        <p:txBody>
          <a:bodyPr wrap="square">
            <a:spAutoFit/>
          </a:bodyPr>
          <a:lstStyle/>
          <a:p>
            <a:r>
              <a:rPr lang="en-US" sz="1400" b="1" dirty="0">
                <a:solidFill>
                  <a:srgbClr val="094F92"/>
                </a:solidFill>
                <a:latin typeface="Franklin Gothic Book" panose="020B0503020102020204" pitchFamily="34" charset="0"/>
              </a:rPr>
              <a:t>Tim Cannard</a:t>
            </a:r>
          </a:p>
          <a:p>
            <a:r>
              <a:rPr lang="en-US" sz="1400" dirty="0">
                <a:solidFill>
                  <a:srgbClr val="094F92"/>
                </a:solidFill>
                <a:latin typeface="Franklin Gothic Book" panose="020B0503020102020204" pitchFamily="34" charset="0"/>
              </a:rPr>
              <a:t>Marketing Director</a:t>
            </a:r>
          </a:p>
          <a:p>
            <a:r>
              <a:rPr lang="en-US" sz="1400" dirty="0">
                <a:solidFill>
                  <a:srgbClr val="094F92"/>
                </a:solidFill>
                <a:latin typeface="Franklin Gothic Book" panose="020B0503020102020204" pitchFamily="34" charset="0"/>
              </a:rPr>
              <a:t>Golden Gate Area Council</a:t>
            </a:r>
          </a:p>
        </p:txBody>
      </p:sp>
      <p:sp>
        <p:nvSpPr>
          <p:cNvPr id="3" name="Title 2">
            <a:extLst>
              <a:ext uri="{FF2B5EF4-FFF2-40B4-BE49-F238E27FC236}">
                <a16:creationId xmlns:a16="http://schemas.microsoft.com/office/drawing/2014/main" id="{432A25BD-69CC-FC40-6E7F-577B359A756B}"/>
              </a:ext>
            </a:extLst>
          </p:cNvPr>
          <p:cNvSpPr>
            <a:spLocks noGrp="1"/>
          </p:cNvSpPr>
          <p:nvPr>
            <p:ph type="title"/>
          </p:nvPr>
        </p:nvSpPr>
        <p:spPr>
          <a:xfrm>
            <a:off x="6875230" y="1524457"/>
            <a:ext cx="5181600" cy="1122329"/>
          </a:xfrm>
        </p:spPr>
        <p:txBody>
          <a:bodyPr/>
          <a:lstStyle/>
          <a:p>
            <a:r>
              <a:rPr lang="en-US" dirty="0"/>
              <a:t>Social Media</a:t>
            </a:r>
          </a:p>
        </p:txBody>
      </p:sp>
      <p:sp>
        <p:nvSpPr>
          <p:cNvPr id="8" name="Content Placeholder 7">
            <a:extLst>
              <a:ext uri="{FF2B5EF4-FFF2-40B4-BE49-F238E27FC236}">
                <a16:creationId xmlns:a16="http://schemas.microsoft.com/office/drawing/2014/main" id="{2A524ED2-9844-3AB3-21CE-D997FDAAEF08}"/>
              </a:ext>
            </a:extLst>
          </p:cNvPr>
          <p:cNvSpPr>
            <a:spLocks noGrp="1"/>
          </p:cNvSpPr>
          <p:nvPr>
            <p:ph sz="half" idx="2"/>
          </p:nvPr>
        </p:nvSpPr>
        <p:spPr>
          <a:xfrm>
            <a:off x="6875230" y="2551622"/>
            <a:ext cx="5181600" cy="2325178"/>
          </a:xfrm>
        </p:spPr>
        <p:txBody>
          <a:bodyPr/>
          <a:lstStyle/>
          <a:p>
            <a:r>
              <a:rPr lang="en-US" dirty="0"/>
              <a:t>Social Media Marketing </a:t>
            </a:r>
            <a:br>
              <a:rPr lang="en-US" dirty="0"/>
            </a:br>
            <a:r>
              <a:rPr lang="en-US" dirty="0"/>
              <a:t>within Facebook (Meta) </a:t>
            </a:r>
            <a:br>
              <a:rPr lang="en-US" dirty="0"/>
            </a:br>
            <a:r>
              <a:rPr lang="en-US" dirty="0"/>
              <a:t>with Geofencing</a:t>
            </a:r>
          </a:p>
          <a:p>
            <a:endParaRPr lang="en-US" dirty="0"/>
          </a:p>
        </p:txBody>
      </p:sp>
    </p:spTree>
    <p:extLst>
      <p:ext uri="{BB962C8B-B14F-4D97-AF65-F5344CB8AC3E}">
        <p14:creationId xmlns:p14="http://schemas.microsoft.com/office/powerpoint/2010/main" val="3861209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73913D4-414B-BF52-FD09-30559BAD788F}"/>
              </a:ext>
            </a:extLst>
          </p:cNvPr>
          <p:cNvSpPr txBox="1"/>
          <p:nvPr/>
        </p:nvSpPr>
        <p:spPr>
          <a:xfrm>
            <a:off x="1523497" y="389339"/>
            <a:ext cx="9049253" cy="707886"/>
          </a:xfrm>
          <a:prstGeom prst="rect">
            <a:avLst/>
          </a:prstGeom>
          <a:solidFill>
            <a:schemeClr val="bg1"/>
          </a:solidFill>
        </p:spPr>
        <p:txBody>
          <a:bodyPr wrap="square" lIns="91440" tIns="45720" rIns="91440" bIns="45720" rtlCol="0" anchor="t">
            <a:spAutoFit/>
          </a:bodyPr>
          <a:lstStyle/>
          <a:p>
            <a:pPr algn="ctr">
              <a:defRPr/>
            </a:pPr>
            <a:r>
              <a:rPr lang="en-US" sz="4000" dirty="0">
                <a:solidFill>
                  <a:srgbClr val="136AA5"/>
                </a:solidFill>
                <a:latin typeface="Flood Std" panose="03090602040405060206" charset="0"/>
                <a:cs typeface="Gill Sans"/>
              </a:rPr>
              <a:t>Geofencing on Facebook (meta)</a:t>
            </a:r>
            <a:r>
              <a:rPr lang="en-US" sz="4000" b="0" i="0" u="none" strike="noStrike" kern="1200" cap="none" spc="0" normalizeH="0" baseline="0" noProof="0" dirty="0">
                <a:ln>
                  <a:noFill/>
                </a:ln>
                <a:solidFill>
                  <a:srgbClr val="136AA5"/>
                </a:solidFill>
                <a:effectLst/>
                <a:uLnTx/>
                <a:uFillTx/>
                <a:latin typeface="Flood Std" panose="03090602040405060206" charset="0"/>
                <a:cs typeface="Gill Sans"/>
              </a:rPr>
              <a:t> </a:t>
            </a:r>
            <a:endParaRPr lang="en-US" sz="4000" b="0" i="0" u="none" strike="noStrike" kern="1200" cap="none" spc="0" normalizeH="0" baseline="0" noProof="0" dirty="0">
              <a:ln>
                <a:noFill/>
              </a:ln>
              <a:solidFill>
                <a:srgbClr val="136AA5"/>
              </a:solidFill>
              <a:effectLst/>
              <a:uLnTx/>
              <a:uFillTx/>
              <a:latin typeface="Flood Std" panose="03090602040405060206" charset="0"/>
              <a:cs typeface="Gill Sans" panose="020B0502020104020203" pitchFamily="34" charset="-79"/>
            </a:endParaRPr>
          </a:p>
        </p:txBody>
      </p:sp>
      <p:sp>
        <p:nvSpPr>
          <p:cNvPr id="2" name="TextBox 1">
            <a:extLst>
              <a:ext uri="{FF2B5EF4-FFF2-40B4-BE49-F238E27FC236}">
                <a16:creationId xmlns:a16="http://schemas.microsoft.com/office/drawing/2014/main" id="{CB56BEC2-6BFD-89A0-DA81-2C2AA8B26954}"/>
              </a:ext>
            </a:extLst>
          </p:cNvPr>
          <p:cNvSpPr txBox="1"/>
          <p:nvPr/>
        </p:nvSpPr>
        <p:spPr>
          <a:xfrm>
            <a:off x="330437" y="1226890"/>
            <a:ext cx="6436312" cy="3031599"/>
          </a:xfrm>
          <a:prstGeom prst="rect">
            <a:avLst/>
          </a:prstGeom>
          <a:noFill/>
        </p:spPr>
        <p:txBody>
          <a:bodyPr wrap="square" rtlCol="0">
            <a:spAutoFit/>
          </a:bodyPr>
          <a:lstStyle/>
          <a:p>
            <a:r>
              <a:rPr lang="en-US" sz="2400" b="1" dirty="0">
                <a:solidFill>
                  <a:srgbClr val="094F92"/>
                </a:solidFill>
                <a:latin typeface="Franklin Gothic Book" panose="020B0503020102020204" pitchFamily="34" charset="0"/>
                <a:cs typeface="Gill Sans"/>
              </a:rPr>
              <a:t>What is Geofencing?</a:t>
            </a:r>
          </a:p>
          <a:p>
            <a:pPr lvl="1"/>
            <a:r>
              <a:rPr lang="en-US" sz="2000" dirty="0">
                <a:solidFill>
                  <a:srgbClr val="094F92"/>
                </a:solidFill>
                <a:latin typeface="Franklin Gothic Book" panose="020B0503020102020204" pitchFamily="34" charset="0"/>
                <a:cs typeface="Gill Sans"/>
              </a:rPr>
              <a:t>Geofencing is a way to make a targeted ad through social media or on the web, Here we will focus on Facebook or what is now known as Meta. This includes Instagram.  The idea being you take an event and make an ad to be marketed with geographic borders and age demographics in the social media ad algorithm. (Examples being; Addresses, zip codes, age range, parents, interests, etc.)</a:t>
            </a:r>
          </a:p>
        </p:txBody>
      </p:sp>
      <p:pic>
        <p:nvPicPr>
          <p:cNvPr id="4" name="Picture 3">
            <a:extLst>
              <a:ext uri="{FF2B5EF4-FFF2-40B4-BE49-F238E27FC236}">
                <a16:creationId xmlns:a16="http://schemas.microsoft.com/office/drawing/2014/main" id="{51E6BE72-6DC6-1B80-CDB8-BD87A033EE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5251" y="1598929"/>
            <a:ext cx="4953872" cy="3050542"/>
          </a:xfrm>
          <a:prstGeom prst="rect">
            <a:avLst/>
          </a:prstGeom>
        </p:spPr>
      </p:pic>
      <p:pic>
        <p:nvPicPr>
          <p:cNvPr id="6" name="Picture 5">
            <a:extLst>
              <a:ext uri="{FF2B5EF4-FFF2-40B4-BE49-F238E27FC236}">
                <a16:creationId xmlns:a16="http://schemas.microsoft.com/office/drawing/2014/main" id="{3BFA77AC-5A50-1E66-4BC1-CAC035DE83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652" y="4301679"/>
            <a:ext cx="6942591" cy="1850279"/>
          </a:xfrm>
          <a:prstGeom prst="rect">
            <a:avLst/>
          </a:prstGeom>
        </p:spPr>
      </p:pic>
    </p:spTree>
    <p:extLst>
      <p:ext uri="{BB962C8B-B14F-4D97-AF65-F5344CB8AC3E}">
        <p14:creationId xmlns:p14="http://schemas.microsoft.com/office/powerpoint/2010/main" val="2129775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5EB52-D521-4D67-BEC2-746851F7335A}"/>
              </a:ext>
            </a:extLst>
          </p:cNvPr>
          <p:cNvSpPr>
            <a:spLocks noGrp="1"/>
          </p:cNvSpPr>
          <p:nvPr>
            <p:ph type="title"/>
          </p:nvPr>
        </p:nvSpPr>
        <p:spPr/>
        <p:txBody>
          <a:bodyPr/>
          <a:lstStyle/>
          <a:p>
            <a:r>
              <a:rPr lang="en-US" dirty="0">
                <a:latin typeface="Flood Std"/>
                <a:ea typeface="Ebrima"/>
                <a:cs typeface="Ebrima"/>
              </a:rPr>
              <a:t>Social Media Best Practices</a:t>
            </a:r>
            <a:endParaRPr lang="en-US" dirty="0"/>
          </a:p>
        </p:txBody>
      </p:sp>
      <p:sp>
        <p:nvSpPr>
          <p:cNvPr id="2" name="TextBox 1">
            <a:extLst>
              <a:ext uri="{FF2B5EF4-FFF2-40B4-BE49-F238E27FC236}">
                <a16:creationId xmlns:a16="http://schemas.microsoft.com/office/drawing/2014/main" id="{74C6D33A-6AA8-86A4-B02C-F77B325068D4}"/>
              </a:ext>
            </a:extLst>
          </p:cNvPr>
          <p:cNvSpPr txBox="1"/>
          <p:nvPr/>
        </p:nvSpPr>
        <p:spPr>
          <a:xfrm>
            <a:off x="3078693" y="1197298"/>
            <a:ext cx="5698098" cy="523220"/>
          </a:xfrm>
          <a:prstGeom prst="rect">
            <a:avLst/>
          </a:prstGeom>
          <a:noFill/>
        </p:spPr>
        <p:txBody>
          <a:bodyPr wrap="none" rtlCol="0">
            <a:spAutoFit/>
          </a:bodyPr>
          <a:lstStyle/>
          <a:p>
            <a:r>
              <a:rPr lang="en-US" sz="2800" dirty="0">
                <a:solidFill>
                  <a:srgbClr val="094F92"/>
                </a:solidFill>
                <a:latin typeface="Franklin Gothic Book" panose="020B0503020102020204" pitchFamily="34" charset="0"/>
              </a:rPr>
              <a:t>Follow These Few Steps for Success!</a:t>
            </a:r>
          </a:p>
        </p:txBody>
      </p:sp>
      <p:sp>
        <p:nvSpPr>
          <p:cNvPr id="3" name="TextBox 2">
            <a:extLst>
              <a:ext uri="{FF2B5EF4-FFF2-40B4-BE49-F238E27FC236}">
                <a16:creationId xmlns:a16="http://schemas.microsoft.com/office/drawing/2014/main" id="{9288E7D4-7DA8-D62A-20AD-24BA21B9852C}"/>
              </a:ext>
            </a:extLst>
          </p:cNvPr>
          <p:cNvSpPr txBox="1"/>
          <p:nvPr/>
        </p:nvSpPr>
        <p:spPr>
          <a:xfrm>
            <a:off x="427872" y="1858941"/>
            <a:ext cx="7377522" cy="4062651"/>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94F92"/>
                </a:solidFill>
                <a:latin typeface="Franklin Gothic Book" panose="020B0503020102020204" pitchFamily="34" charset="0"/>
              </a:rPr>
              <a:t>Marketing team should work with Field Staff and Unit Leaders to plan sign up events and promotion on social media in advance. Start ads 10-14 days from sign up date. </a:t>
            </a:r>
          </a:p>
          <a:p>
            <a:pPr marL="285750" indent="-285750">
              <a:buFont typeface="Arial" panose="020B0604020202020204" pitchFamily="34" charset="0"/>
              <a:buChar char="•"/>
            </a:pPr>
            <a:r>
              <a:rPr lang="en-US" sz="2000" dirty="0">
                <a:solidFill>
                  <a:srgbClr val="094F92"/>
                </a:solidFill>
                <a:latin typeface="Franklin Gothic Book" panose="020B0503020102020204" pitchFamily="34" charset="0"/>
              </a:rPr>
              <a:t>Learn or know your audience or local market. Use creatives and language to match them. Make multilingual an option. </a:t>
            </a:r>
          </a:p>
          <a:p>
            <a:pPr marL="285750" indent="-285750">
              <a:buFont typeface="Arial" panose="020B0604020202020204" pitchFamily="34" charset="0"/>
              <a:buChar char="•"/>
            </a:pPr>
            <a:r>
              <a:rPr lang="en-US" sz="2000" dirty="0">
                <a:solidFill>
                  <a:srgbClr val="094F92"/>
                </a:solidFill>
                <a:latin typeface="Franklin Gothic Book" panose="020B0503020102020204" pitchFamily="34" charset="0"/>
              </a:rPr>
              <a:t>Create geofence campaigns within Ads Manager on Facebook (Meta). Use a physical target address so that Meta will allow you to radial geofence down to a 1-mile square radius. If you use City/Zip code radius minimum targeting is 5 miles. A big difference. So, choose wisely. </a:t>
            </a:r>
          </a:p>
          <a:p>
            <a:pPr marL="285750" indent="-285750">
              <a:buFont typeface="Arial" panose="020B0604020202020204" pitchFamily="34" charset="0"/>
              <a:buChar char="•"/>
            </a:pPr>
            <a:r>
              <a:rPr lang="en-US" sz="2000" dirty="0">
                <a:solidFill>
                  <a:srgbClr val="094F92"/>
                </a:solidFill>
                <a:latin typeface="Franklin Gothic Book" panose="020B0503020102020204" pitchFamily="34" charset="0"/>
              </a:rPr>
              <a:t>Set Ads to run throughout the Meta Platform that include Instagram.</a:t>
            </a:r>
          </a:p>
          <a:p>
            <a:endParaRPr lang="en-US" dirty="0">
              <a:solidFill>
                <a:srgbClr val="094F92"/>
              </a:solidFill>
            </a:endParaRPr>
          </a:p>
        </p:txBody>
      </p:sp>
      <p:pic>
        <p:nvPicPr>
          <p:cNvPr id="6" name="Picture 5">
            <a:extLst>
              <a:ext uri="{FF2B5EF4-FFF2-40B4-BE49-F238E27FC236}">
                <a16:creationId xmlns:a16="http://schemas.microsoft.com/office/drawing/2014/main" id="{6C54C87B-BA5A-1297-94A0-4472D8AABF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52798" y="1771476"/>
            <a:ext cx="3470684" cy="3842339"/>
          </a:xfrm>
          <a:prstGeom prst="rect">
            <a:avLst/>
          </a:prstGeom>
        </p:spPr>
      </p:pic>
    </p:spTree>
    <p:extLst>
      <p:ext uri="{BB962C8B-B14F-4D97-AF65-F5344CB8AC3E}">
        <p14:creationId xmlns:p14="http://schemas.microsoft.com/office/powerpoint/2010/main" val="1419156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5EB52-D521-4D67-BEC2-746851F7335A}"/>
              </a:ext>
            </a:extLst>
          </p:cNvPr>
          <p:cNvSpPr>
            <a:spLocks noGrp="1"/>
          </p:cNvSpPr>
          <p:nvPr>
            <p:ph type="title"/>
          </p:nvPr>
        </p:nvSpPr>
        <p:spPr>
          <a:xfrm>
            <a:off x="838200" y="304795"/>
            <a:ext cx="10515600" cy="1325563"/>
          </a:xfrm>
        </p:spPr>
        <p:txBody>
          <a:bodyPr/>
          <a:lstStyle/>
          <a:p>
            <a:r>
              <a:rPr lang="en-US" dirty="0">
                <a:latin typeface="Flood Std"/>
                <a:ea typeface="Ebrima"/>
                <a:cs typeface="Ebrima"/>
              </a:rPr>
              <a:t>Social Media Best Practices Cont.</a:t>
            </a:r>
            <a:endParaRPr lang="en-US" dirty="0"/>
          </a:p>
        </p:txBody>
      </p:sp>
      <p:sp>
        <p:nvSpPr>
          <p:cNvPr id="2" name="TextBox 1">
            <a:extLst>
              <a:ext uri="{FF2B5EF4-FFF2-40B4-BE49-F238E27FC236}">
                <a16:creationId xmlns:a16="http://schemas.microsoft.com/office/drawing/2014/main" id="{A4906FF9-D7D2-FDF7-711D-8FE1AE0373DD}"/>
              </a:ext>
            </a:extLst>
          </p:cNvPr>
          <p:cNvSpPr txBox="1"/>
          <p:nvPr/>
        </p:nvSpPr>
        <p:spPr>
          <a:xfrm>
            <a:off x="411721" y="1563683"/>
            <a:ext cx="7845033" cy="4154984"/>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94F92"/>
                </a:solidFill>
                <a:latin typeface="Franklin Gothic Book" panose="020B0503020102020204" pitchFamily="34" charset="0"/>
              </a:rPr>
              <a:t>Use “Detailed Targeting” within FB Ads Manager. Consider both Demographics and Interest. In addition to common scouting key-words, use REI, Dicks Sporting Goods, Bass Pro Shops, and Outdoor Activities. These key-words help refine the target audience and will generally increase ad performance. </a:t>
            </a:r>
          </a:p>
          <a:p>
            <a:pPr marL="285750" indent="-285750">
              <a:buFont typeface="Arial" panose="020B0604020202020204" pitchFamily="34" charset="0"/>
              <a:buChar char="•"/>
            </a:pPr>
            <a:r>
              <a:rPr lang="en-US" sz="2000" dirty="0">
                <a:solidFill>
                  <a:srgbClr val="094F92"/>
                </a:solidFill>
                <a:latin typeface="Franklin Gothic Book" panose="020B0503020102020204" pitchFamily="34" charset="0"/>
              </a:rPr>
              <a:t>Use a highly detailed membership landing page that focuses on the program you are promoting like Cub Scouting. That way the interested party does not get lost or confused on what to do next. Example: </a:t>
            </a:r>
            <a:r>
              <a:rPr lang="en-US" sz="2000" dirty="0">
                <a:solidFill>
                  <a:srgbClr val="094F92"/>
                </a:solidFill>
                <a:latin typeface="Franklin Gothic Book" panose="020B0503020102020204" pitchFamily="34" charset="0"/>
                <a:hlinkClick r:id="rId2">
                  <a:extLst>
                    <a:ext uri="{A12FA001-AC4F-418D-AE19-62706E023703}">
                      <ahyp:hlinkClr xmlns:ahyp="http://schemas.microsoft.com/office/drawing/2018/hyperlinkcolor" val="tx"/>
                    </a:ext>
                  </a:extLst>
                </a:hlinkClick>
              </a:rPr>
              <a:t>Cubs – Golden Gate Scouting</a:t>
            </a:r>
            <a:endParaRPr lang="en-US" sz="2000" dirty="0">
              <a:solidFill>
                <a:srgbClr val="094F92"/>
              </a:solidFill>
              <a:latin typeface="Franklin Gothic Book" panose="020B0503020102020204" pitchFamily="34" charset="0"/>
            </a:endParaRPr>
          </a:p>
          <a:p>
            <a:pPr marL="285750" indent="-285750">
              <a:buFont typeface="Arial" panose="020B0604020202020204" pitchFamily="34" charset="0"/>
              <a:buChar char="•"/>
            </a:pPr>
            <a:r>
              <a:rPr lang="en-US" sz="2000" dirty="0">
                <a:solidFill>
                  <a:srgbClr val="094F92"/>
                </a:solidFill>
                <a:latin typeface="Franklin Gothic Book" panose="020B0503020102020204" pitchFamily="34" charset="0"/>
              </a:rPr>
              <a:t>As an added Bonus, set-Up a Facebook Retargeting Campaign. These traditionally always perform well. As it reinforces your campaigns.</a:t>
            </a:r>
          </a:p>
          <a:p>
            <a:pPr marL="285750" indent="-285750">
              <a:buFont typeface="Arial" panose="020B0604020202020204" pitchFamily="34" charset="0"/>
              <a:buChar char="•"/>
            </a:pPr>
            <a:endParaRPr lang="en-US" sz="2000" dirty="0">
              <a:solidFill>
                <a:srgbClr val="094F92"/>
              </a:solidFill>
              <a:latin typeface="Franklin Gothic Book" panose="020B0503020102020204" pitchFamily="34" charset="0"/>
            </a:endParaRPr>
          </a:p>
        </p:txBody>
      </p:sp>
      <p:pic>
        <p:nvPicPr>
          <p:cNvPr id="5" name="Picture 4" descr="A group of people in a rowboat on a lake&#10;&#10;Description automatically generated">
            <a:extLst>
              <a:ext uri="{FF2B5EF4-FFF2-40B4-BE49-F238E27FC236}">
                <a16:creationId xmlns:a16="http://schemas.microsoft.com/office/drawing/2014/main" id="{6FD7AA62-48D9-51AA-3ABF-812BE450E1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6754" y="1412855"/>
            <a:ext cx="3694867" cy="3998035"/>
          </a:xfrm>
          <a:prstGeom prst="rect">
            <a:avLst/>
          </a:prstGeom>
        </p:spPr>
      </p:pic>
    </p:spTree>
    <p:extLst>
      <p:ext uri="{BB962C8B-B14F-4D97-AF65-F5344CB8AC3E}">
        <p14:creationId xmlns:p14="http://schemas.microsoft.com/office/powerpoint/2010/main" val="1443481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9CEC3-B660-4C13-89CC-D8DA32EC0E6C}"/>
              </a:ext>
            </a:extLst>
          </p:cNvPr>
          <p:cNvSpPr>
            <a:spLocks noGrp="1"/>
          </p:cNvSpPr>
          <p:nvPr>
            <p:ph type="title"/>
          </p:nvPr>
        </p:nvSpPr>
        <p:spPr>
          <a:xfrm>
            <a:off x="1715125" y="924295"/>
            <a:ext cx="8742995" cy="946075"/>
          </a:xfrm>
          <a:solidFill>
            <a:srgbClr val="FCD616"/>
          </a:solidFill>
        </p:spPr>
        <p:txBody>
          <a:bodyPr>
            <a:normAutofit fontScale="90000"/>
          </a:bodyPr>
          <a:lstStyle/>
          <a:p>
            <a:pPr algn="ctr"/>
            <a:r>
              <a:rPr lang="en-US" sz="6000" dirty="0">
                <a:solidFill>
                  <a:srgbClr val="136AA5"/>
                </a:solidFill>
                <a:latin typeface="Flood Std" panose="03090602040405060206" charset="0"/>
                <a:ea typeface="+mn-ea"/>
                <a:cs typeface="Gill Sans"/>
              </a:rPr>
              <a:t>Are you recording this?</a:t>
            </a:r>
          </a:p>
        </p:txBody>
      </p:sp>
      <p:sp>
        <p:nvSpPr>
          <p:cNvPr id="3" name="Content Placeholder 2">
            <a:extLst>
              <a:ext uri="{FF2B5EF4-FFF2-40B4-BE49-F238E27FC236}">
                <a16:creationId xmlns:a16="http://schemas.microsoft.com/office/drawing/2014/main" id="{3DD3509A-1E7C-45BB-A161-A36053A2B998}"/>
              </a:ext>
            </a:extLst>
          </p:cNvPr>
          <p:cNvSpPr>
            <a:spLocks noGrp="1"/>
          </p:cNvSpPr>
          <p:nvPr>
            <p:ph idx="1"/>
          </p:nvPr>
        </p:nvSpPr>
        <p:spPr>
          <a:xfrm>
            <a:off x="2253485" y="2111670"/>
            <a:ext cx="7628467" cy="3402232"/>
          </a:xfrm>
        </p:spPr>
        <p:txBody>
          <a:bodyPr vert="horz" lIns="91440" tIns="45720" rIns="91440" bIns="45720" rtlCol="0" anchor="t">
            <a:normAutofit/>
          </a:bodyPr>
          <a:lstStyle/>
          <a:p>
            <a:pPr marL="0" indent="0" algn="ctr">
              <a:buNone/>
            </a:pPr>
            <a:r>
              <a:rPr lang="en-US" sz="3600" dirty="0">
                <a:solidFill>
                  <a:srgbClr val="136AA5"/>
                </a:solidFill>
                <a:cs typeface="Gill Sans"/>
              </a:rPr>
              <a:t>Yes!</a:t>
            </a:r>
          </a:p>
          <a:p>
            <a:pPr marL="0" indent="0" algn="ctr">
              <a:buNone/>
            </a:pPr>
            <a:r>
              <a:rPr lang="en-US" sz="3600" dirty="0">
                <a:solidFill>
                  <a:srgbClr val="136AA5"/>
                </a:solidFill>
                <a:cs typeface="Gill Sans"/>
              </a:rPr>
              <a:t>www.scouting.org/recruitment</a:t>
            </a:r>
            <a:endParaRPr lang="en-US" sz="4400" dirty="0">
              <a:solidFill>
                <a:srgbClr val="136AA5"/>
              </a:solidFill>
              <a:cs typeface="Gill Sans"/>
            </a:endParaRPr>
          </a:p>
        </p:txBody>
      </p:sp>
      <p:pic>
        <p:nvPicPr>
          <p:cNvPr id="5122" name="Picture 2">
            <a:extLst>
              <a:ext uri="{FF2B5EF4-FFF2-40B4-BE49-F238E27FC236}">
                <a16:creationId xmlns:a16="http://schemas.microsoft.com/office/drawing/2014/main" id="{6F13528E-A39C-4F40-BD7F-02C860350D23}"/>
              </a:ext>
            </a:extLst>
          </p:cNvPr>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94151" y="3585620"/>
            <a:ext cx="1928282" cy="192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114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5EB52-D521-4D67-BEC2-746851F7335A}"/>
              </a:ext>
            </a:extLst>
          </p:cNvPr>
          <p:cNvSpPr>
            <a:spLocks noGrp="1"/>
          </p:cNvSpPr>
          <p:nvPr>
            <p:ph type="title"/>
          </p:nvPr>
        </p:nvSpPr>
        <p:spPr>
          <a:xfrm>
            <a:off x="674298" y="316117"/>
            <a:ext cx="10515600" cy="1325563"/>
          </a:xfrm>
        </p:spPr>
        <p:txBody>
          <a:bodyPr/>
          <a:lstStyle/>
          <a:p>
            <a:r>
              <a:rPr lang="en-US" dirty="0">
                <a:latin typeface="Flood Std"/>
                <a:ea typeface="Ebrima"/>
                <a:cs typeface="Ebrima"/>
              </a:rPr>
              <a:t>  How-to Videos for  Social Media</a:t>
            </a:r>
            <a:endParaRPr lang="en-US" dirty="0"/>
          </a:p>
        </p:txBody>
      </p:sp>
      <p:sp>
        <p:nvSpPr>
          <p:cNvPr id="13" name="TextBox 12">
            <a:extLst>
              <a:ext uri="{FF2B5EF4-FFF2-40B4-BE49-F238E27FC236}">
                <a16:creationId xmlns:a16="http://schemas.microsoft.com/office/drawing/2014/main" id="{497F1BD0-E5C1-5C3D-D5FB-7D2F0FF6E5F7}"/>
              </a:ext>
            </a:extLst>
          </p:cNvPr>
          <p:cNvSpPr txBox="1"/>
          <p:nvPr/>
        </p:nvSpPr>
        <p:spPr>
          <a:xfrm>
            <a:off x="599175" y="1998656"/>
            <a:ext cx="11161146" cy="5262979"/>
          </a:xfrm>
          <a:prstGeom prst="rect">
            <a:avLst/>
          </a:prstGeom>
          <a:noFill/>
        </p:spPr>
        <p:txBody>
          <a:bodyPr wrap="square" rtlCol="0">
            <a:spAutoFit/>
          </a:bodyPr>
          <a:lstStyle/>
          <a:p>
            <a:pPr marL="171450" indent="-171450" algn="l">
              <a:buFont typeface="Arial" panose="020B0604020202020204" pitchFamily="34" charset="0"/>
              <a:buChar char="•"/>
            </a:pPr>
            <a:r>
              <a:rPr lang="en-US" sz="2400" i="0" dirty="0">
                <a:solidFill>
                  <a:srgbClr val="094F92"/>
                </a:solidFill>
                <a:effectLst/>
                <a:highlight>
                  <a:srgbClr val="FFFFFF"/>
                </a:highlight>
                <a:latin typeface="Franklin Gothic Book" panose="020B0503020102020204" pitchFamily="34" charset="0"/>
              </a:rPr>
              <a:t>How to Set Up a Meta Business or Ad Account: </a:t>
            </a:r>
            <a:r>
              <a:rPr lang="en-US" sz="2400" i="0" dirty="0">
                <a:solidFill>
                  <a:srgbClr val="094F92"/>
                </a:solidFill>
                <a:effectLst/>
                <a:highlight>
                  <a:srgbClr val="FFFFFF"/>
                </a:highlight>
                <a:latin typeface="Franklin Gothic Book" panose="020B0503020102020204" pitchFamily="34" charset="0"/>
                <a:hlinkClick r:id="rId2">
                  <a:extLst>
                    <a:ext uri="{A12FA001-AC4F-418D-AE19-62706E023703}">
                      <ahyp:hlinkClr xmlns:ahyp="http://schemas.microsoft.com/office/drawing/2018/hyperlinkcolor" val="tx"/>
                    </a:ext>
                  </a:extLst>
                </a:hlinkClick>
              </a:rPr>
              <a:t>https://www.youtube.com/watch?v=EkFkWTiN80g</a:t>
            </a:r>
            <a:endParaRPr lang="en-US" sz="2400" i="0" dirty="0">
              <a:solidFill>
                <a:srgbClr val="094F92"/>
              </a:solidFill>
              <a:effectLst/>
              <a:highlight>
                <a:srgbClr val="FFFFFF"/>
              </a:highlight>
              <a:latin typeface="Franklin Gothic Book" panose="020B0503020102020204" pitchFamily="34" charset="0"/>
            </a:endParaRPr>
          </a:p>
          <a:p>
            <a:pPr marL="171450" indent="-171450" algn="l">
              <a:buFont typeface="Arial" panose="020B0604020202020204" pitchFamily="34" charset="0"/>
              <a:buChar char="•"/>
            </a:pPr>
            <a:endParaRPr lang="en-US" sz="2400" dirty="0">
              <a:solidFill>
                <a:srgbClr val="094F92"/>
              </a:solidFill>
              <a:highlight>
                <a:srgbClr val="FFFFFF"/>
              </a:highlight>
              <a:latin typeface="Franklin Gothic Book" panose="020B0503020102020204" pitchFamily="34" charset="0"/>
            </a:endParaRPr>
          </a:p>
          <a:p>
            <a:pPr marL="171450" indent="-171450" algn="l">
              <a:buFont typeface="Arial" panose="020B0604020202020204" pitchFamily="34" charset="0"/>
              <a:buChar char="•"/>
            </a:pPr>
            <a:r>
              <a:rPr lang="en-US" sz="2400" i="0" dirty="0">
                <a:solidFill>
                  <a:srgbClr val="094F92"/>
                </a:solidFill>
                <a:effectLst/>
                <a:highlight>
                  <a:srgbClr val="FFFFFF"/>
                </a:highlight>
                <a:latin typeface="Franklin Gothic Book" panose="020B0503020102020204" pitchFamily="34" charset="0"/>
              </a:rPr>
              <a:t>How to Set up Facebook ads in Facebook Ad Center: </a:t>
            </a:r>
            <a:r>
              <a:rPr lang="en-US" sz="2400" i="0" dirty="0">
                <a:solidFill>
                  <a:srgbClr val="094F92"/>
                </a:solidFill>
                <a:effectLst/>
                <a:highlight>
                  <a:srgbClr val="FFFFFF"/>
                </a:highlight>
                <a:latin typeface="Franklin Gothic Book" panose="020B0503020102020204" pitchFamily="34" charset="0"/>
                <a:hlinkClick r:id="rId3">
                  <a:extLst>
                    <a:ext uri="{A12FA001-AC4F-418D-AE19-62706E023703}">
                      <ahyp:hlinkClr xmlns:ahyp="http://schemas.microsoft.com/office/drawing/2018/hyperlinkcolor" val="tx"/>
                    </a:ext>
                  </a:extLst>
                </a:hlinkClick>
              </a:rPr>
              <a:t>https://www.youtube.com/watch?v=YIUrZ69fDOE&amp;t=109s</a:t>
            </a:r>
            <a:endParaRPr lang="en-US" sz="2400" i="0" dirty="0">
              <a:solidFill>
                <a:srgbClr val="094F92"/>
              </a:solidFill>
              <a:effectLst/>
              <a:highlight>
                <a:srgbClr val="FFFFFF"/>
              </a:highlight>
              <a:latin typeface="Franklin Gothic Book" panose="020B0503020102020204" pitchFamily="34" charset="0"/>
            </a:endParaRPr>
          </a:p>
          <a:p>
            <a:pPr marL="171450" indent="-171450" algn="l">
              <a:buFont typeface="Arial" panose="020B0604020202020204" pitchFamily="34" charset="0"/>
              <a:buChar char="•"/>
            </a:pPr>
            <a:endParaRPr lang="en-US" sz="2400" dirty="0">
              <a:solidFill>
                <a:srgbClr val="094F92"/>
              </a:solidFill>
              <a:highlight>
                <a:srgbClr val="FFFFFF"/>
              </a:highlight>
              <a:latin typeface="Franklin Gothic Book" panose="020B0503020102020204" pitchFamily="34" charset="0"/>
            </a:endParaRPr>
          </a:p>
          <a:p>
            <a:pPr marL="171450" indent="-171450" algn="l">
              <a:buFont typeface="Arial" panose="020B0604020202020204" pitchFamily="34" charset="0"/>
              <a:buChar char="•"/>
            </a:pPr>
            <a:r>
              <a:rPr lang="en-US" sz="2400" i="0" dirty="0">
                <a:solidFill>
                  <a:srgbClr val="094F92"/>
                </a:solidFill>
                <a:effectLst/>
                <a:highlight>
                  <a:srgbClr val="FFFFFF"/>
                </a:highlight>
                <a:latin typeface="Franklin Gothic Book" panose="020B0503020102020204" pitchFamily="34" charset="0"/>
              </a:rPr>
              <a:t>How to Set Up Targeting: </a:t>
            </a:r>
            <a:r>
              <a:rPr lang="en-US" sz="2400" i="0" dirty="0">
                <a:solidFill>
                  <a:srgbClr val="094F92"/>
                </a:solidFill>
                <a:effectLst/>
                <a:highlight>
                  <a:srgbClr val="FFFFFF"/>
                </a:highlight>
                <a:latin typeface="Franklin Gothic Book" panose="020B0503020102020204" pitchFamily="34" charset="0"/>
                <a:hlinkClick r:id="rId4">
                  <a:extLst>
                    <a:ext uri="{A12FA001-AC4F-418D-AE19-62706E023703}">
                      <ahyp:hlinkClr xmlns:ahyp="http://schemas.microsoft.com/office/drawing/2018/hyperlinkcolor" val="tx"/>
                    </a:ext>
                  </a:extLst>
                </a:hlinkClick>
              </a:rPr>
              <a:t>https://www.youtube.com/watch?v=Bts3_LQtJ0M</a:t>
            </a:r>
            <a:endParaRPr lang="en-US" sz="2400" i="0" dirty="0">
              <a:solidFill>
                <a:srgbClr val="094F92"/>
              </a:solidFill>
              <a:effectLst/>
              <a:highlight>
                <a:srgbClr val="FFFFFF"/>
              </a:highlight>
              <a:latin typeface="Franklin Gothic Book" panose="020B0503020102020204" pitchFamily="34" charset="0"/>
            </a:endParaRPr>
          </a:p>
          <a:p>
            <a:pPr marL="171450" indent="-171450" algn="l">
              <a:buFont typeface="Arial" panose="020B0604020202020204" pitchFamily="34" charset="0"/>
              <a:buChar char="•"/>
            </a:pPr>
            <a:endParaRPr lang="en-US" sz="2400" dirty="0">
              <a:solidFill>
                <a:srgbClr val="094F92"/>
              </a:solidFill>
              <a:highlight>
                <a:srgbClr val="FFFFFF"/>
              </a:highlight>
              <a:latin typeface="Franklin Gothic Book" panose="020B0503020102020204" pitchFamily="34" charset="0"/>
            </a:endParaRPr>
          </a:p>
          <a:p>
            <a:pPr marL="171450" indent="-171450" algn="l">
              <a:buFont typeface="Arial" panose="020B0604020202020204" pitchFamily="34" charset="0"/>
              <a:buChar char="•"/>
            </a:pPr>
            <a:r>
              <a:rPr lang="en-US" sz="2400" i="0" dirty="0">
                <a:solidFill>
                  <a:srgbClr val="094F92"/>
                </a:solidFill>
                <a:effectLst/>
                <a:highlight>
                  <a:srgbClr val="FFFFFF"/>
                </a:highlight>
                <a:latin typeface="Franklin Gothic Book" panose="020B0503020102020204" pitchFamily="34" charset="0"/>
              </a:rPr>
              <a:t>How to Set Up a Facebook Retargeting Campaign: </a:t>
            </a:r>
            <a:r>
              <a:rPr lang="en-US" sz="2400" i="0" dirty="0">
                <a:solidFill>
                  <a:srgbClr val="094F92"/>
                </a:solidFill>
                <a:effectLst/>
                <a:highlight>
                  <a:srgbClr val="FFFFFF"/>
                </a:highlight>
                <a:latin typeface="Franklin Gothic Book" panose="020B0503020102020204" pitchFamily="34" charset="0"/>
                <a:hlinkClick r:id="rId5">
                  <a:extLst>
                    <a:ext uri="{A12FA001-AC4F-418D-AE19-62706E023703}">
                      <ahyp:hlinkClr xmlns:ahyp="http://schemas.microsoft.com/office/drawing/2018/hyperlinkcolor" val="tx"/>
                    </a:ext>
                  </a:extLst>
                </a:hlinkClick>
              </a:rPr>
              <a:t>https://www.youtube.com/watch?v=tejH2CLmCcM</a:t>
            </a:r>
            <a:endParaRPr lang="en-US" sz="2400" i="0" dirty="0">
              <a:solidFill>
                <a:srgbClr val="094F92"/>
              </a:solidFill>
              <a:effectLst/>
              <a:highlight>
                <a:srgbClr val="FFFFFF"/>
              </a:highlight>
              <a:latin typeface="Franklin Gothic Book" panose="020B0503020102020204" pitchFamily="34" charset="0"/>
            </a:endParaRPr>
          </a:p>
          <a:p>
            <a:pPr marL="171450" indent="-171450" algn="l">
              <a:buFont typeface="Arial" panose="020B0604020202020204" pitchFamily="34" charset="0"/>
              <a:buChar char="•"/>
            </a:pPr>
            <a:endParaRPr lang="en-US" sz="2400" dirty="0">
              <a:solidFill>
                <a:srgbClr val="094F92"/>
              </a:solidFill>
              <a:highlight>
                <a:srgbClr val="FFFFFF"/>
              </a:highlight>
              <a:latin typeface="Franklin Gothic Book" panose="020B0503020102020204" pitchFamily="34" charset="0"/>
            </a:endParaRPr>
          </a:p>
          <a:p>
            <a:pPr algn="l"/>
            <a:endParaRPr lang="en-US" sz="2400" i="0" dirty="0">
              <a:solidFill>
                <a:srgbClr val="094F92"/>
              </a:solidFill>
              <a:effectLst/>
              <a:highlight>
                <a:srgbClr val="FFFFFF"/>
              </a:highlight>
              <a:latin typeface="Franklin Gothic Book" panose="020B0503020102020204" pitchFamily="34" charset="0"/>
            </a:endParaRPr>
          </a:p>
          <a:p>
            <a:pPr marL="171450" indent="-171450" algn="l">
              <a:buFont typeface="Arial" panose="020B0604020202020204" pitchFamily="34" charset="0"/>
              <a:buChar char="•"/>
            </a:pPr>
            <a:endParaRPr lang="en-US" sz="2400" i="0" dirty="0">
              <a:solidFill>
                <a:srgbClr val="094F92"/>
              </a:solidFill>
              <a:effectLst/>
              <a:highlight>
                <a:srgbClr val="FFFFFF"/>
              </a:highlight>
              <a:latin typeface="Franklin Gothic Book" panose="020B0503020102020204" pitchFamily="34" charset="0"/>
            </a:endParaRPr>
          </a:p>
          <a:p>
            <a:pPr algn="l"/>
            <a:endParaRPr lang="en-US" sz="2400" i="0" dirty="0">
              <a:solidFill>
                <a:srgbClr val="094F92"/>
              </a:solidFill>
              <a:effectLst/>
              <a:highlight>
                <a:srgbClr val="FFFFFF"/>
              </a:highlight>
              <a:latin typeface="Franklin Gothic Book" panose="020B0503020102020204" pitchFamily="34" charset="0"/>
            </a:endParaRPr>
          </a:p>
        </p:txBody>
      </p:sp>
      <p:sp>
        <p:nvSpPr>
          <p:cNvPr id="14" name="TextBox 13">
            <a:extLst>
              <a:ext uri="{FF2B5EF4-FFF2-40B4-BE49-F238E27FC236}">
                <a16:creationId xmlns:a16="http://schemas.microsoft.com/office/drawing/2014/main" id="{3B2B1188-7164-0312-B110-3BB257691BC4}"/>
              </a:ext>
            </a:extLst>
          </p:cNvPr>
          <p:cNvSpPr txBox="1"/>
          <p:nvPr/>
        </p:nvSpPr>
        <p:spPr>
          <a:xfrm>
            <a:off x="1096989" y="1413080"/>
            <a:ext cx="10205052" cy="400110"/>
          </a:xfrm>
          <a:prstGeom prst="rect">
            <a:avLst/>
          </a:prstGeom>
          <a:noFill/>
        </p:spPr>
        <p:txBody>
          <a:bodyPr wrap="square" rtlCol="0">
            <a:spAutoFit/>
          </a:bodyPr>
          <a:lstStyle/>
          <a:p>
            <a:r>
              <a:rPr lang="en-US" sz="2000" b="1" dirty="0">
                <a:solidFill>
                  <a:srgbClr val="094F92"/>
                </a:solidFill>
                <a:latin typeface="Franklin Gothic Book" panose="020B0503020102020204" pitchFamily="34" charset="0"/>
              </a:rPr>
              <a:t>Below are some fantastic how-to YouTube videos that will help set your team up for success.</a:t>
            </a:r>
          </a:p>
        </p:txBody>
      </p:sp>
    </p:spTree>
    <p:extLst>
      <p:ext uri="{BB962C8B-B14F-4D97-AF65-F5344CB8AC3E}">
        <p14:creationId xmlns:p14="http://schemas.microsoft.com/office/powerpoint/2010/main" val="1137952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C386CC-4CAA-B401-40BE-8D91A42B3191}"/>
              </a:ext>
            </a:extLst>
          </p:cNvPr>
          <p:cNvSpPr>
            <a:spLocks noGrp="1"/>
          </p:cNvSpPr>
          <p:nvPr>
            <p:ph type="body" sz="quarter" idx="10"/>
          </p:nvPr>
        </p:nvSpPr>
        <p:spPr>
          <a:xfrm>
            <a:off x="881062" y="1866487"/>
            <a:ext cx="11310938" cy="3448464"/>
          </a:xfrm>
          <a:noFill/>
        </p:spPr>
        <p:txBody>
          <a:bodyPr>
            <a:normAutofit/>
          </a:bodyPr>
          <a:lstStyle/>
          <a:p>
            <a:r>
              <a:rPr lang="en-US" dirty="0"/>
              <a:t>Pack capacity – avg sized units</a:t>
            </a:r>
          </a:p>
          <a:p>
            <a:r>
              <a:rPr lang="en-US" dirty="0"/>
              <a:t>Pack to school ratio</a:t>
            </a:r>
          </a:p>
          <a:p>
            <a:r>
              <a:rPr lang="en-US" dirty="0"/>
              <a:t>Pack to troop ratio</a:t>
            </a:r>
          </a:p>
          <a:p>
            <a:r>
              <a:rPr lang="en-US" dirty="0"/>
              <a:t>5th grade girls – Do they have a troop?</a:t>
            </a:r>
          </a:p>
          <a:p>
            <a:pPr marL="0" indent="0">
              <a:buNone/>
            </a:pPr>
            <a:endParaRPr lang="en-US" dirty="0"/>
          </a:p>
        </p:txBody>
      </p:sp>
      <p:sp>
        <p:nvSpPr>
          <p:cNvPr id="5" name="Text Placeholder 4">
            <a:extLst>
              <a:ext uri="{FF2B5EF4-FFF2-40B4-BE49-F238E27FC236}">
                <a16:creationId xmlns:a16="http://schemas.microsoft.com/office/drawing/2014/main" id="{9D4BF5E4-69FC-9F37-99CE-44837AA950C3}"/>
              </a:ext>
            </a:extLst>
          </p:cNvPr>
          <p:cNvSpPr>
            <a:spLocks noGrp="1"/>
          </p:cNvSpPr>
          <p:nvPr>
            <p:ph type="body" sz="quarter" idx="11"/>
          </p:nvPr>
        </p:nvSpPr>
        <p:spPr>
          <a:xfrm>
            <a:off x="881062" y="897075"/>
            <a:ext cx="11325226" cy="801405"/>
          </a:xfrm>
        </p:spPr>
        <p:txBody>
          <a:bodyPr>
            <a:normAutofit/>
          </a:bodyPr>
          <a:lstStyle/>
          <a:p>
            <a:r>
              <a:rPr lang="en-US" sz="4800" dirty="0"/>
              <a:t>New Units</a:t>
            </a:r>
          </a:p>
        </p:txBody>
      </p:sp>
      <p:sp>
        <p:nvSpPr>
          <p:cNvPr id="2" name="TextBox 1">
            <a:extLst>
              <a:ext uri="{FF2B5EF4-FFF2-40B4-BE49-F238E27FC236}">
                <a16:creationId xmlns:a16="http://schemas.microsoft.com/office/drawing/2014/main" id="{A17E65D2-683C-0E6B-DD66-D3C8E1EAE4DD}"/>
              </a:ext>
            </a:extLst>
          </p:cNvPr>
          <p:cNvSpPr txBox="1"/>
          <p:nvPr/>
        </p:nvSpPr>
        <p:spPr>
          <a:xfrm>
            <a:off x="9707226" y="4260132"/>
            <a:ext cx="2184608" cy="73866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94F92"/>
                </a:solidFill>
                <a:effectLst/>
                <a:uLnTx/>
                <a:uFillTx/>
                <a:cs typeface="Gill Sans"/>
              </a:rPr>
              <a:t>Ben Buckelew</a:t>
            </a:r>
            <a:endParaRPr lang="en-US" sz="1400" b="1" i="0" u="none" strike="noStrike" kern="1200" cap="none" spc="0" normalizeH="0" baseline="0" noProof="0" dirty="0">
              <a:ln>
                <a:noFill/>
              </a:ln>
              <a:solidFill>
                <a:srgbClr val="094F92"/>
              </a:solidFill>
              <a:effectLst/>
              <a:uLnTx/>
              <a:uFillTx/>
              <a:cs typeface="Gill Sans"/>
            </a:endParaRPr>
          </a:p>
          <a:p>
            <a:pPr>
              <a:defRPr/>
            </a:pPr>
            <a:r>
              <a:rPr kumimoji="0" lang="en-US" sz="1400" b="0" i="0" u="none" strike="noStrike" kern="1200" cap="none" spc="0" normalizeH="0" baseline="0" noProof="0" dirty="0">
                <a:ln>
                  <a:noFill/>
                </a:ln>
                <a:solidFill>
                  <a:srgbClr val="094F92"/>
                </a:solidFill>
                <a:effectLst/>
                <a:uLnTx/>
                <a:uFillTx/>
                <a:cs typeface="Gill Sans"/>
              </a:rPr>
              <a:t>Director of Field </a:t>
            </a:r>
            <a:r>
              <a:rPr lang="en-US" sz="1400" dirty="0">
                <a:solidFill>
                  <a:srgbClr val="094F92"/>
                </a:solidFill>
                <a:cs typeface="Gill Sans"/>
              </a:rPr>
              <a:t>Service</a:t>
            </a:r>
          </a:p>
          <a:p>
            <a:pPr marL="0" marR="0" lvl="0" indent="0" defTabSz="914400">
              <a:lnSpc>
                <a:spcPct val="100000"/>
              </a:lnSpc>
              <a:spcBef>
                <a:spcPts val="0"/>
              </a:spcBef>
              <a:spcAft>
                <a:spcPts val="0"/>
              </a:spcAft>
              <a:buClrTx/>
              <a:buSzTx/>
              <a:buFont typeface="Arial" panose="020B0604020202020204" pitchFamily="34" charset="0"/>
              <a:buNone/>
              <a:tabLst/>
              <a:defRPr/>
            </a:pPr>
            <a:r>
              <a:rPr lang="en-US" sz="1400" dirty="0">
                <a:solidFill>
                  <a:srgbClr val="094F92"/>
                </a:solidFill>
                <a:cs typeface="Gill Sans"/>
              </a:rPr>
              <a:t>Atlanta</a:t>
            </a:r>
            <a:r>
              <a:rPr kumimoji="0" lang="en-US" sz="1400" b="0" i="0" u="none" strike="noStrike" kern="1200" cap="none" spc="0" normalizeH="0" baseline="0" noProof="0" dirty="0">
                <a:ln>
                  <a:noFill/>
                </a:ln>
                <a:solidFill>
                  <a:srgbClr val="094F92"/>
                </a:solidFill>
                <a:effectLst/>
                <a:uLnTx/>
                <a:uFillTx/>
                <a:cs typeface="Gill Sans"/>
              </a:rPr>
              <a:t> Area Council</a:t>
            </a:r>
            <a:endParaRPr lang="en-US" sz="1400" dirty="0">
              <a:solidFill>
                <a:srgbClr val="094F92"/>
              </a:solidFill>
              <a:cs typeface="Calibri"/>
            </a:endParaRPr>
          </a:p>
        </p:txBody>
      </p:sp>
    </p:spTree>
    <p:extLst>
      <p:ext uri="{BB962C8B-B14F-4D97-AF65-F5344CB8AC3E}">
        <p14:creationId xmlns:p14="http://schemas.microsoft.com/office/powerpoint/2010/main" val="1683636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5EB52-D521-4D67-BEC2-746851F7335A}"/>
              </a:ext>
            </a:extLst>
          </p:cNvPr>
          <p:cNvSpPr>
            <a:spLocks noGrp="1"/>
          </p:cNvSpPr>
          <p:nvPr>
            <p:ph type="title"/>
          </p:nvPr>
        </p:nvSpPr>
        <p:spPr>
          <a:xfrm>
            <a:off x="0" y="274696"/>
            <a:ext cx="12192000" cy="1325563"/>
          </a:xfrm>
        </p:spPr>
        <p:txBody>
          <a:bodyPr/>
          <a:lstStyle/>
          <a:p>
            <a:r>
              <a:rPr lang="en-US" dirty="0">
                <a:latin typeface="Flood Std"/>
                <a:ea typeface="Ebrima"/>
                <a:cs typeface="Ebrima"/>
              </a:rPr>
              <a:t>Membership &amp; Unit Renewal Update  </a:t>
            </a:r>
            <a:endParaRPr lang="en-US" dirty="0"/>
          </a:p>
        </p:txBody>
      </p:sp>
      <p:pic>
        <p:nvPicPr>
          <p:cNvPr id="6" name="Picture 5" descr="A qr code with blue and white squares">
            <a:extLst>
              <a:ext uri="{FF2B5EF4-FFF2-40B4-BE49-F238E27FC236}">
                <a16:creationId xmlns:a16="http://schemas.microsoft.com/office/drawing/2014/main" id="{9C753EEE-1A22-89E0-19CC-61E72F8527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06350" y="1687014"/>
            <a:ext cx="2953084" cy="2939477"/>
          </a:xfrm>
          <a:prstGeom prst="rect">
            <a:avLst/>
          </a:prstGeom>
        </p:spPr>
      </p:pic>
      <p:sp>
        <p:nvSpPr>
          <p:cNvPr id="8" name="TextBox 7">
            <a:extLst>
              <a:ext uri="{FF2B5EF4-FFF2-40B4-BE49-F238E27FC236}">
                <a16:creationId xmlns:a16="http://schemas.microsoft.com/office/drawing/2014/main" id="{64123CDE-DAE6-9363-AD99-12D21E41BD0D}"/>
              </a:ext>
            </a:extLst>
          </p:cNvPr>
          <p:cNvSpPr txBox="1"/>
          <p:nvPr/>
        </p:nvSpPr>
        <p:spPr>
          <a:xfrm>
            <a:off x="2235595" y="4617399"/>
            <a:ext cx="3117915" cy="584775"/>
          </a:xfrm>
          <a:prstGeom prst="rect">
            <a:avLst/>
          </a:prstGeom>
          <a:noFill/>
        </p:spPr>
        <p:txBody>
          <a:bodyPr wrap="square">
            <a:spAutoFit/>
          </a:bodyPr>
          <a:lstStyle/>
          <a:p>
            <a:pPr algn="ctr"/>
            <a:r>
              <a:rPr lang="en-US" sz="1600" dirty="0">
                <a:solidFill>
                  <a:srgbClr val="094F92"/>
                </a:solidFill>
                <a:effectLst/>
                <a:latin typeface="Franklin Gothic Book" panose="020B0503020102020204" pitchFamily="34" charset="0"/>
                <a:ea typeface="Times New Roman" panose="02020603050405020304" pitchFamily="18" charset="0"/>
                <a:cs typeface="Aptos" panose="020B0004020202020204" pitchFamily="34" charset="0"/>
              </a:rPr>
              <a:t>Short Video on how to renew your Scouting America membership</a:t>
            </a:r>
            <a:endParaRPr lang="en-US" sz="1600" dirty="0">
              <a:solidFill>
                <a:srgbClr val="094F92"/>
              </a:solidFill>
              <a:latin typeface="Franklin Gothic Book" panose="020B0503020102020204" pitchFamily="34" charset="0"/>
            </a:endParaRPr>
          </a:p>
        </p:txBody>
      </p:sp>
      <p:sp>
        <p:nvSpPr>
          <p:cNvPr id="10" name="TextBox 9">
            <a:extLst>
              <a:ext uri="{FF2B5EF4-FFF2-40B4-BE49-F238E27FC236}">
                <a16:creationId xmlns:a16="http://schemas.microsoft.com/office/drawing/2014/main" id="{F2E0D541-1570-5688-CF20-76544A119375}"/>
              </a:ext>
            </a:extLst>
          </p:cNvPr>
          <p:cNvSpPr txBox="1"/>
          <p:nvPr/>
        </p:nvSpPr>
        <p:spPr>
          <a:xfrm>
            <a:off x="6423935" y="4642825"/>
            <a:ext cx="3117915" cy="584775"/>
          </a:xfrm>
          <a:prstGeom prst="rect">
            <a:avLst/>
          </a:prstGeom>
          <a:noFill/>
        </p:spPr>
        <p:txBody>
          <a:bodyPr wrap="square">
            <a:spAutoFit/>
          </a:bodyPr>
          <a:lstStyle/>
          <a:p>
            <a:pPr algn="ctr"/>
            <a:r>
              <a:rPr lang="en-US" sz="1600" dirty="0">
                <a:solidFill>
                  <a:srgbClr val="094F92"/>
                </a:solidFill>
                <a:effectLst/>
                <a:latin typeface="Franklin Gothic Book" panose="020B0503020102020204" pitchFamily="34" charset="0"/>
                <a:ea typeface="Times New Roman" panose="02020603050405020304" pitchFamily="18" charset="0"/>
                <a:cs typeface="Aptos" panose="020B0004020202020204" pitchFamily="34" charset="0"/>
              </a:rPr>
              <a:t>Membership and Unit Renewal Landing page </a:t>
            </a:r>
            <a:endParaRPr lang="en-US" sz="1600" dirty="0">
              <a:solidFill>
                <a:srgbClr val="094F92"/>
              </a:solidFill>
              <a:latin typeface="Franklin Gothic Book" panose="020B0503020102020204" pitchFamily="34" charset="0"/>
            </a:endParaRPr>
          </a:p>
        </p:txBody>
      </p:sp>
      <p:sp>
        <p:nvSpPr>
          <p:cNvPr id="12" name="TextBox 11">
            <a:extLst>
              <a:ext uri="{FF2B5EF4-FFF2-40B4-BE49-F238E27FC236}">
                <a16:creationId xmlns:a16="http://schemas.microsoft.com/office/drawing/2014/main" id="{5B674367-8345-FBE3-E2AB-FA6983915ED3}"/>
              </a:ext>
            </a:extLst>
          </p:cNvPr>
          <p:cNvSpPr txBox="1"/>
          <p:nvPr/>
        </p:nvSpPr>
        <p:spPr>
          <a:xfrm>
            <a:off x="9282726" y="5058302"/>
            <a:ext cx="2330822" cy="830997"/>
          </a:xfrm>
          <a:prstGeom prst="rect">
            <a:avLst/>
          </a:prstGeom>
          <a:noFill/>
        </p:spPr>
        <p:txBody>
          <a:bodyPr wrap="square">
            <a:spAutoFit/>
          </a:bodyPr>
          <a:lstStyle/>
          <a:p>
            <a:r>
              <a:rPr lang="en-US" sz="1600" b="1" dirty="0">
                <a:solidFill>
                  <a:srgbClr val="094F92"/>
                </a:solidFill>
                <a:latin typeface="Franklin Gothic Book" panose="020B0503020102020204" pitchFamily="34" charset="0"/>
              </a:rPr>
              <a:t>Chris Crowley</a:t>
            </a:r>
          </a:p>
          <a:p>
            <a:r>
              <a:rPr lang="en-US" sz="1600" dirty="0">
                <a:solidFill>
                  <a:srgbClr val="094F92"/>
                </a:solidFill>
                <a:latin typeface="Franklin Gothic Book" panose="020B0503020102020204" pitchFamily="34" charset="0"/>
              </a:rPr>
              <a:t>Deputy Scout Executive</a:t>
            </a:r>
          </a:p>
          <a:p>
            <a:r>
              <a:rPr lang="en-US" sz="1600" dirty="0">
                <a:solidFill>
                  <a:srgbClr val="094F92"/>
                </a:solidFill>
                <a:latin typeface="Franklin Gothic Book" panose="020B0503020102020204" pitchFamily="34" charset="0"/>
              </a:rPr>
              <a:t>Central Florida Counci</a:t>
            </a:r>
            <a:r>
              <a:rPr lang="en-US" sz="1400" dirty="0">
                <a:solidFill>
                  <a:srgbClr val="094F92"/>
                </a:solidFill>
                <a:latin typeface="Franklin Gothic Book" panose="020B0503020102020204" pitchFamily="34" charset="0"/>
              </a:rPr>
              <a:t>l</a:t>
            </a:r>
          </a:p>
        </p:txBody>
      </p:sp>
      <p:pic>
        <p:nvPicPr>
          <p:cNvPr id="14" name="Picture 13" descr="A qr code on a white background&#10;&#10;Description automatically generated">
            <a:extLst>
              <a:ext uri="{FF2B5EF4-FFF2-40B4-BE49-F238E27FC236}">
                <a16:creationId xmlns:a16="http://schemas.microsoft.com/office/drawing/2014/main" id="{275D42F8-66CE-7489-3337-9B21C616402E}"/>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88652" y="1687014"/>
            <a:ext cx="2809875" cy="2827564"/>
          </a:xfrm>
          <a:prstGeom prst="rect">
            <a:avLst/>
          </a:prstGeom>
        </p:spPr>
      </p:pic>
    </p:spTree>
    <p:extLst>
      <p:ext uri="{BB962C8B-B14F-4D97-AF65-F5344CB8AC3E}">
        <p14:creationId xmlns:p14="http://schemas.microsoft.com/office/powerpoint/2010/main" val="295935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457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0D9CE88-A9C8-36D1-CD9C-98B50152BCED}"/>
              </a:ext>
            </a:extLst>
          </p:cNvPr>
          <p:cNvSpPr>
            <a:spLocks noGrp="1"/>
          </p:cNvSpPr>
          <p:nvPr>
            <p:ph type="body" sz="quarter" idx="10"/>
          </p:nvPr>
        </p:nvSpPr>
        <p:spPr>
          <a:xfrm>
            <a:off x="1524000" y="2189497"/>
            <a:ext cx="9144000" cy="527304"/>
          </a:xfrm>
        </p:spPr>
        <p:txBody>
          <a:bodyPr/>
          <a:lstStyle/>
          <a:p>
            <a:r>
              <a:rPr lang="en-US" dirty="0"/>
              <a:t>Jeff Hunt</a:t>
            </a:r>
          </a:p>
        </p:txBody>
      </p:sp>
      <p:sp>
        <p:nvSpPr>
          <p:cNvPr id="6" name="Text Placeholder 5">
            <a:extLst>
              <a:ext uri="{FF2B5EF4-FFF2-40B4-BE49-F238E27FC236}">
                <a16:creationId xmlns:a16="http://schemas.microsoft.com/office/drawing/2014/main" id="{F22549EE-90DD-A490-D91D-8718D7D863D2}"/>
              </a:ext>
            </a:extLst>
          </p:cNvPr>
          <p:cNvSpPr>
            <a:spLocks noGrp="1"/>
          </p:cNvSpPr>
          <p:nvPr>
            <p:ph type="body" sz="quarter" idx="11"/>
          </p:nvPr>
        </p:nvSpPr>
        <p:spPr>
          <a:xfrm>
            <a:off x="0" y="2761988"/>
            <a:ext cx="12192000" cy="527304"/>
          </a:xfrm>
        </p:spPr>
        <p:txBody>
          <a:bodyPr/>
          <a:lstStyle/>
          <a:p>
            <a:r>
              <a:rPr lang="en-US" dirty="0"/>
              <a:t>Assistant Chief Scout Executive, EVP and Chief Operations Officer</a:t>
            </a:r>
          </a:p>
        </p:txBody>
      </p:sp>
      <p:sp>
        <p:nvSpPr>
          <p:cNvPr id="8" name="Subtitle 7">
            <a:extLst>
              <a:ext uri="{FF2B5EF4-FFF2-40B4-BE49-F238E27FC236}">
                <a16:creationId xmlns:a16="http://schemas.microsoft.com/office/drawing/2014/main" id="{0AB999FB-F640-3ABF-8753-5CA0348327B6}"/>
              </a:ext>
            </a:extLst>
          </p:cNvPr>
          <p:cNvSpPr>
            <a:spLocks noGrp="1"/>
          </p:cNvSpPr>
          <p:nvPr>
            <p:ph type="subTitle" idx="1"/>
          </p:nvPr>
        </p:nvSpPr>
        <p:spPr>
          <a:xfrm>
            <a:off x="0" y="595565"/>
            <a:ext cx="12192000" cy="862695"/>
          </a:xfrm>
        </p:spPr>
        <p:txBody>
          <a:bodyPr/>
          <a:lstStyle/>
          <a:p>
            <a:pPr>
              <a:lnSpc>
                <a:spcPts val="5200"/>
              </a:lnSpc>
              <a:spcBef>
                <a:spcPts val="0"/>
              </a:spcBef>
            </a:pPr>
            <a:r>
              <a:rPr lang="en-US" dirty="0"/>
              <a:t>Following your council’s membership plan</a:t>
            </a:r>
          </a:p>
        </p:txBody>
      </p:sp>
    </p:spTree>
    <p:extLst>
      <p:ext uri="{BB962C8B-B14F-4D97-AF65-F5344CB8AC3E}">
        <p14:creationId xmlns:p14="http://schemas.microsoft.com/office/powerpoint/2010/main" val="2563934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599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E1C3EC-E9FD-8BA0-C061-3D84F9FD46BF}"/>
              </a:ext>
            </a:extLst>
          </p:cNvPr>
          <p:cNvSpPr>
            <a:spLocks noGrp="1"/>
          </p:cNvSpPr>
          <p:nvPr>
            <p:ph type="body" sz="quarter" idx="10"/>
          </p:nvPr>
        </p:nvSpPr>
        <p:spPr/>
        <p:txBody>
          <a:bodyPr/>
          <a:lstStyle/>
          <a:p>
            <a:r>
              <a:rPr lang="en-US" dirty="0"/>
              <a:t>Scott Sorrels</a:t>
            </a:r>
          </a:p>
        </p:txBody>
      </p:sp>
      <p:sp>
        <p:nvSpPr>
          <p:cNvPr id="6" name="Text Placeholder 5">
            <a:extLst>
              <a:ext uri="{FF2B5EF4-FFF2-40B4-BE49-F238E27FC236}">
                <a16:creationId xmlns:a16="http://schemas.microsoft.com/office/drawing/2014/main" id="{9FDB7E36-0BA7-0300-5C30-8C58B0E7A465}"/>
              </a:ext>
            </a:extLst>
          </p:cNvPr>
          <p:cNvSpPr>
            <a:spLocks noGrp="1"/>
          </p:cNvSpPr>
          <p:nvPr>
            <p:ph type="body" sz="quarter" idx="11"/>
          </p:nvPr>
        </p:nvSpPr>
        <p:spPr/>
        <p:txBody>
          <a:bodyPr/>
          <a:lstStyle/>
          <a:p>
            <a:r>
              <a:rPr lang="en-US" dirty="0"/>
              <a:t>National Commissioner, Scouting America</a:t>
            </a:r>
          </a:p>
        </p:txBody>
      </p:sp>
      <p:sp>
        <p:nvSpPr>
          <p:cNvPr id="8" name="Subtitle 7">
            <a:extLst>
              <a:ext uri="{FF2B5EF4-FFF2-40B4-BE49-F238E27FC236}">
                <a16:creationId xmlns:a16="http://schemas.microsoft.com/office/drawing/2014/main" id="{2CB366B8-78EF-5D32-9082-55F3F4432D34}"/>
              </a:ext>
            </a:extLst>
          </p:cNvPr>
          <p:cNvSpPr>
            <a:spLocks noGrp="1"/>
          </p:cNvSpPr>
          <p:nvPr>
            <p:ph type="subTitle" idx="1"/>
          </p:nvPr>
        </p:nvSpPr>
        <p:spPr/>
        <p:txBody>
          <a:bodyPr/>
          <a:lstStyle/>
          <a:p>
            <a:r>
              <a:rPr lang="en-US" dirty="0"/>
              <a:t>Closing Thoughts</a:t>
            </a:r>
          </a:p>
        </p:txBody>
      </p:sp>
    </p:spTree>
    <p:extLst>
      <p:ext uri="{BB962C8B-B14F-4D97-AF65-F5344CB8AC3E}">
        <p14:creationId xmlns:p14="http://schemas.microsoft.com/office/powerpoint/2010/main" val="3179205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225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E806E0E4-62F4-FA61-9690-8E7077F80D6D}"/>
              </a:ext>
            </a:extLst>
          </p:cNvPr>
          <p:cNvSpPr>
            <a:spLocks noGrp="1"/>
          </p:cNvSpPr>
          <p:nvPr>
            <p:ph type="subTitle" idx="1"/>
          </p:nvPr>
        </p:nvSpPr>
        <p:spPr/>
        <p:txBody>
          <a:bodyPr/>
          <a:lstStyle/>
          <a:p>
            <a:r>
              <a:rPr lang="en-US" dirty="0"/>
              <a:t>Safety Moment</a:t>
            </a:r>
          </a:p>
        </p:txBody>
      </p:sp>
      <p:sp>
        <p:nvSpPr>
          <p:cNvPr id="5" name="Text Placeholder 4">
            <a:extLst>
              <a:ext uri="{FF2B5EF4-FFF2-40B4-BE49-F238E27FC236}">
                <a16:creationId xmlns:a16="http://schemas.microsoft.com/office/drawing/2014/main" id="{24ED8BFF-679E-1A5B-9FA0-C3E29E1FD3B7}"/>
              </a:ext>
            </a:extLst>
          </p:cNvPr>
          <p:cNvSpPr>
            <a:spLocks noGrp="1"/>
          </p:cNvSpPr>
          <p:nvPr>
            <p:ph type="body" sz="quarter" idx="10"/>
          </p:nvPr>
        </p:nvSpPr>
        <p:spPr/>
        <p:txBody>
          <a:bodyPr/>
          <a:lstStyle/>
          <a:p>
            <a:r>
              <a:rPr lang="en-US" dirty="0"/>
              <a:t>Dr. Amanda </a:t>
            </a:r>
            <a:r>
              <a:rPr lang="en-US" dirty="0" err="1"/>
              <a:t>Heidemann</a:t>
            </a:r>
            <a:endParaRPr lang="en-US" dirty="0"/>
          </a:p>
        </p:txBody>
      </p:sp>
      <p:sp>
        <p:nvSpPr>
          <p:cNvPr id="6" name="Text Placeholder 5">
            <a:extLst>
              <a:ext uri="{FF2B5EF4-FFF2-40B4-BE49-F238E27FC236}">
                <a16:creationId xmlns:a16="http://schemas.microsoft.com/office/drawing/2014/main" id="{8BE6F344-1A90-284E-EBD3-E10121F19592}"/>
              </a:ext>
            </a:extLst>
          </p:cNvPr>
          <p:cNvSpPr>
            <a:spLocks noGrp="1"/>
          </p:cNvSpPr>
          <p:nvPr>
            <p:ph type="body" sz="quarter" idx="11"/>
          </p:nvPr>
        </p:nvSpPr>
        <p:spPr>
          <a:xfrm>
            <a:off x="0" y="2543613"/>
            <a:ext cx="12192000" cy="527304"/>
          </a:xfrm>
        </p:spPr>
        <p:txBody>
          <a:bodyPr/>
          <a:lstStyle/>
          <a:p>
            <a:pPr algn="ctr"/>
            <a:r>
              <a:rPr lang="en-US" sz="2800" dirty="0">
                <a:latin typeface="Franklin Gothic Book" panose="020B0503020102020204" pitchFamily="34" charset="0"/>
                <a:ea typeface="Times New Roman" panose="02020603050405020304" pitchFamily="18" charset="0"/>
                <a:cs typeface="Aptos" panose="020B0004020202020204" pitchFamily="34" charset="0"/>
              </a:rPr>
              <a:t>Health and Safety Committee, Greater St. Louis Area Council</a:t>
            </a:r>
            <a:r>
              <a:rPr lang="en-US" dirty="0">
                <a:latin typeface="Franklin Gothic Book" panose="020B0503020102020204" pitchFamily="34" charset="0"/>
                <a:ea typeface="Times New Roman" panose="02020603050405020304" pitchFamily="18" charset="0"/>
                <a:cs typeface="Aptos" panose="020B0004020202020204" pitchFamily="34" charset="0"/>
              </a:rPr>
              <a:t>  </a:t>
            </a:r>
            <a:endParaRPr lang="en-US" dirty="0">
              <a:latin typeface="Franklin Gothic Book" panose="020B0503020102020204" pitchFamily="34" charset="0"/>
            </a:endParaRPr>
          </a:p>
          <a:p>
            <a:endParaRPr lang="en-US" dirty="0"/>
          </a:p>
        </p:txBody>
      </p:sp>
    </p:spTree>
    <p:extLst>
      <p:ext uri="{BB962C8B-B14F-4D97-AF65-F5344CB8AC3E}">
        <p14:creationId xmlns:p14="http://schemas.microsoft.com/office/powerpoint/2010/main" val="910565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llage of people in a building">
            <a:extLst>
              <a:ext uri="{FF2B5EF4-FFF2-40B4-BE49-F238E27FC236}">
                <a16:creationId xmlns:a16="http://schemas.microsoft.com/office/drawing/2014/main" id="{454FC84B-4450-F03C-CC9C-456D12E07C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0829"/>
            <a:ext cx="6110939" cy="6110939"/>
          </a:xfrm>
          <a:prstGeom prst="rect">
            <a:avLst/>
          </a:prstGeom>
        </p:spPr>
      </p:pic>
      <p:sp>
        <p:nvSpPr>
          <p:cNvPr id="2" name="Title 1">
            <a:extLst>
              <a:ext uri="{FF2B5EF4-FFF2-40B4-BE49-F238E27FC236}">
                <a16:creationId xmlns:a16="http://schemas.microsoft.com/office/drawing/2014/main" id="{B098AF29-7FCC-73AD-F237-A2D06E610D0A}"/>
              </a:ext>
            </a:extLst>
          </p:cNvPr>
          <p:cNvSpPr>
            <a:spLocks noGrp="1"/>
          </p:cNvSpPr>
          <p:nvPr>
            <p:ph type="title"/>
          </p:nvPr>
        </p:nvSpPr>
        <p:spPr>
          <a:xfrm>
            <a:off x="6396470" y="648661"/>
            <a:ext cx="5394474" cy="1122329"/>
          </a:xfrm>
        </p:spPr>
        <p:txBody>
          <a:bodyPr>
            <a:noAutofit/>
          </a:bodyPr>
          <a:lstStyle/>
          <a:p>
            <a:pPr algn="ctr"/>
            <a:r>
              <a:rPr lang="en-US" sz="3200" dirty="0"/>
              <a:t>Safety Considerations for Recruitment Events</a:t>
            </a:r>
          </a:p>
        </p:txBody>
      </p:sp>
      <p:sp>
        <p:nvSpPr>
          <p:cNvPr id="3" name="Content Placeholder 2">
            <a:extLst>
              <a:ext uri="{FF2B5EF4-FFF2-40B4-BE49-F238E27FC236}">
                <a16:creationId xmlns:a16="http://schemas.microsoft.com/office/drawing/2014/main" id="{A9BAECE8-E51B-CCA7-A392-C6C22E9C5FFF}"/>
              </a:ext>
            </a:extLst>
          </p:cNvPr>
          <p:cNvSpPr>
            <a:spLocks noGrp="1"/>
          </p:cNvSpPr>
          <p:nvPr>
            <p:ph sz="half" idx="2"/>
          </p:nvPr>
        </p:nvSpPr>
        <p:spPr>
          <a:xfrm>
            <a:off x="6637105" y="1876925"/>
            <a:ext cx="5181600" cy="3987809"/>
          </a:xfrm>
        </p:spPr>
        <p:txBody>
          <a:bodyPr/>
          <a:lstStyle/>
          <a:p>
            <a:pPr>
              <a:lnSpc>
                <a:spcPct val="150000"/>
              </a:lnSpc>
            </a:pPr>
            <a:r>
              <a:rPr lang="en-US" dirty="0"/>
              <a:t>Parking lot lighting</a:t>
            </a:r>
          </a:p>
          <a:p>
            <a:pPr>
              <a:lnSpc>
                <a:spcPct val="150000"/>
              </a:lnSpc>
            </a:pPr>
            <a:r>
              <a:rPr lang="en-US" dirty="0"/>
              <a:t>Parking lot monitors</a:t>
            </a:r>
          </a:p>
          <a:p>
            <a:pPr>
              <a:lnSpc>
                <a:spcPct val="150000"/>
              </a:lnSpc>
            </a:pPr>
            <a:r>
              <a:rPr lang="en-US" dirty="0"/>
              <a:t>Safe placement of yard signs</a:t>
            </a:r>
          </a:p>
          <a:p>
            <a:pPr>
              <a:lnSpc>
                <a:spcPct val="150000"/>
              </a:lnSpc>
            </a:pPr>
            <a:r>
              <a:rPr lang="en-US" dirty="0"/>
              <a:t>Sign placement for visibility</a:t>
            </a:r>
          </a:p>
        </p:txBody>
      </p:sp>
    </p:spTree>
    <p:extLst>
      <p:ext uri="{BB962C8B-B14F-4D97-AF65-F5344CB8AC3E}">
        <p14:creationId xmlns:p14="http://schemas.microsoft.com/office/powerpoint/2010/main" val="598691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236A3542-5950-0D16-BCBC-BDFFB11BE4C9}"/>
              </a:ext>
            </a:extLst>
          </p:cNvPr>
          <p:cNvSpPr>
            <a:spLocks noGrp="1"/>
          </p:cNvSpPr>
          <p:nvPr>
            <p:ph type="subTitle" idx="1"/>
          </p:nvPr>
        </p:nvSpPr>
        <p:spPr>
          <a:xfrm>
            <a:off x="1524000" y="944124"/>
            <a:ext cx="9144000" cy="862695"/>
          </a:xfrm>
        </p:spPr>
        <p:txBody>
          <a:bodyPr/>
          <a:lstStyle/>
          <a:p>
            <a:pPr>
              <a:lnSpc>
                <a:spcPts val="5200"/>
              </a:lnSpc>
              <a:spcBef>
                <a:spcPts val="0"/>
              </a:spcBef>
            </a:pPr>
            <a:r>
              <a:rPr lang="en-US" dirty="0"/>
              <a:t>National Goal</a:t>
            </a:r>
          </a:p>
        </p:txBody>
      </p:sp>
      <p:sp>
        <p:nvSpPr>
          <p:cNvPr id="4" name="Text Placeholder 3">
            <a:extLst>
              <a:ext uri="{FF2B5EF4-FFF2-40B4-BE49-F238E27FC236}">
                <a16:creationId xmlns:a16="http://schemas.microsoft.com/office/drawing/2014/main" id="{74B73A4A-D481-B752-CD7F-5E4C42996A9F}"/>
              </a:ext>
            </a:extLst>
          </p:cNvPr>
          <p:cNvSpPr>
            <a:spLocks noGrp="1"/>
          </p:cNvSpPr>
          <p:nvPr>
            <p:ph type="body" sz="quarter" idx="10"/>
          </p:nvPr>
        </p:nvSpPr>
        <p:spPr/>
        <p:txBody>
          <a:bodyPr/>
          <a:lstStyle/>
          <a:p>
            <a:r>
              <a:rPr lang="en-US" sz="4400" dirty="0"/>
              <a:t>Freddy Norton</a:t>
            </a:r>
          </a:p>
        </p:txBody>
      </p:sp>
      <p:sp>
        <p:nvSpPr>
          <p:cNvPr id="6" name="Text Placeholder 5">
            <a:extLst>
              <a:ext uri="{FF2B5EF4-FFF2-40B4-BE49-F238E27FC236}">
                <a16:creationId xmlns:a16="http://schemas.microsoft.com/office/drawing/2014/main" id="{58A6FAD1-448A-FB69-C3FC-DF8CA6A85D65}"/>
              </a:ext>
            </a:extLst>
          </p:cNvPr>
          <p:cNvSpPr>
            <a:spLocks noGrp="1"/>
          </p:cNvSpPr>
          <p:nvPr>
            <p:ph type="body" sz="quarter" idx="11"/>
          </p:nvPr>
        </p:nvSpPr>
        <p:spPr/>
        <p:txBody>
          <a:bodyPr/>
          <a:lstStyle/>
          <a:p>
            <a:r>
              <a:rPr lang="en-US" dirty="0"/>
              <a:t>Chair, National Membership and Relationships Committee</a:t>
            </a:r>
          </a:p>
        </p:txBody>
      </p:sp>
    </p:spTree>
    <p:extLst>
      <p:ext uri="{BB962C8B-B14F-4D97-AF65-F5344CB8AC3E}">
        <p14:creationId xmlns:p14="http://schemas.microsoft.com/office/powerpoint/2010/main" val="3460749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1EBD00-8571-9BD9-2CAC-0137D01140E2}"/>
              </a:ext>
            </a:extLst>
          </p:cNvPr>
          <p:cNvSpPr>
            <a:spLocks noGrp="1"/>
          </p:cNvSpPr>
          <p:nvPr>
            <p:ph type="title"/>
          </p:nvPr>
        </p:nvSpPr>
        <p:spPr>
          <a:xfrm>
            <a:off x="321980" y="2971218"/>
            <a:ext cx="6755770" cy="2375066"/>
          </a:xfrm>
        </p:spPr>
        <p:txBody>
          <a:bodyPr wrap="square" anchor="b">
            <a:noAutofit/>
          </a:bodyPr>
          <a:lstStyle/>
          <a:p>
            <a:pPr algn="ctr">
              <a:lnSpc>
                <a:spcPct val="90000"/>
              </a:lnSpc>
            </a:pPr>
            <a:r>
              <a:rPr lang="en-US" sz="4400" b="1" dirty="0">
                <a:solidFill>
                  <a:srgbClr val="136AA5"/>
                </a:solidFill>
                <a:latin typeface="Franklin Gothic Book" panose="020B0503020102020204" pitchFamily="34" charset="0"/>
                <a:cs typeface="Gill Sans"/>
              </a:rPr>
              <a:t>Scouting America </a:t>
            </a:r>
            <a:br>
              <a:rPr lang="en-US" sz="4400" b="1" dirty="0">
                <a:solidFill>
                  <a:srgbClr val="136AA5"/>
                </a:solidFill>
                <a:latin typeface="Franklin Gothic Book" panose="020B0503020102020204" pitchFamily="34" charset="0"/>
                <a:cs typeface="Gill Sans" panose="020B0502020104020203" pitchFamily="34" charset="-79"/>
              </a:rPr>
            </a:br>
            <a:r>
              <a:rPr lang="en-US" sz="4400" b="1" dirty="0">
                <a:solidFill>
                  <a:srgbClr val="136AA5"/>
                </a:solidFill>
                <a:latin typeface="Franklin Gothic Book" panose="020B0503020102020204" pitchFamily="34" charset="0"/>
                <a:cs typeface="Gill Sans"/>
              </a:rPr>
              <a:t>2024 Year-End Goal</a:t>
            </a:r>
            <a:br>
              <a:rPr lang="en-US" sz="4400" dirty="0">
                <a:solidFill>
                  <a:srgbClr val="136AA5"/>
                </a:solidFill>
                <a:latin typeface="Gill Sans" panose="020B0502020104020203" pitchFamily="34" charset="-79"/>
                <a:cs typeface="Gill Sans" panose="020B0502020104020203" pitchFamily="34" charset="-79"/>
              </a:rPr>
            </a:br>
            <a:r>
              <a:rPr lang="en-US" sz="8000" dirty="0">
                <a:solidFill>
                  <a:srgbClr val="EC1844"/>
                </a:solidFill>
                <a:effectLst>
                  <a:outerShdw blurRad="38100" dist="38100" dir="2700000" algn="tl">
                    <a:srgbClr val="000000">
                      <a:alpha val="43137"/>
                    </a:srgbClr>
                  </a:outerShdw>
                </a:effectLst>
                <a:latin typeface="Franklin Gothic Book" panose="020B0503020102020204" pitchFamily="34" charset="0"/>
                <a:cs typeface="Gill Sans"/>
              </a:rPr>
              <a:t>1,050,000</a:t>
            </a:r>
            <a:endParaRPr lang="en-US" sz="6600" dirty="0">
              <a:solidFill>
                <a:srgbClr val="EC1844"/>
              </a:solidFill>
              <a:effectLst>
                <a:outerShdw blurRad="38100" dist="38100" dir="2700000" algn="tl">
                  <a:srgbClr val="000000">
                    <a:alpha val="43137"/>
                  </a:srgbClr>
                </a:outerShdw>
              </a:effectLst>
              <a:latin typeface="Franklin Gothic Book" panose="020B0503020102020204" pitchFamily="34" charset="0"/>
              <a:cs typeface="Gill Sans"/>
            </a:endParaRPr>
          </a:p>
        </p:txBody>
      </p:sp>
      <p:graphicFrame>
        <p:nvGraphicFramePr>
          <p:cNvPr id="8" name="Chart 7">
            <a:extLst>
              <a:ext uri="{FF2B5EF4-FFF2-40B4-BE49-F238E27FC236}">
                <a16:creationId xmlns:a16="http://schemas.microsoft.com/office/drawing/2014/main" id="{5F77143E-103D-34FB-D009-52DE00986A08}"/>
              </a:ext>
            </a:extLst>
          </p:cNvPr>
          <p:cNvGraphicFramePr>
            <a:graphicFrameLocks/>
          </p:cNvGraphicFramePr>
          <p:nvPr>
            <p:extLst>
              <p:ext uri="{D42A27DB-BD31-4B8C-83A1-F6EECF244321}">
                <p14:modId xmlns:p14="http://schemas.microsoft.com/office/powerpoint/2010/main" val="3046844910"/>
              </p:ext>
            </p:extLst>
          </p:nvPr>
        </p:nvGraphicFramePr>
        <p:xfrm>
          <a:off x="6829297" y="544336"/>
          <a:ext cx="4398079" cy="495889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ECC9A4A-7D70-5F77-DF56-A0954277B77E}"/>
              </a:ext>
            </a:extLst>
          </p:cNvPr>
          <p:cNvSpPr txBox="1"/>
          <p:nvPr/>
        </p:nvSpPr>
        <p:spPr>
          <a:xfrm>
            <a:off x="5637320" y="832961"/>
            <a:ext cx="2379844" cy="276999"/>
          </a:xfrm>
          <a:prstGeom prst="rect">
            <a:avLst/>
          </a:prstGeom>
          <a:solidFill>
            <a:srgbClr val="FCD616"/>
          </a:solidFill>
          <a:ln w="3175">
            <a:solidFill>
              <a:schemeClr val="tx1"/>
            </a:solidFill>
          </a:ln>
        </p:spPr>
        <p:txBody>
          <a:bodyPr wrap="square" rtlCol="0">
            <a:spAutoFit/>
          </a:bodyPr>
          <a:lstStyle/>
          <a:p>
            <a:r>
              <a:rPr lang="en-US" sz="1200" b="1" dirty="0">
                <a:solidFill>
                  <a:srgbClr val="094F92"/>
                </a:solidFill>
                <a:latin typeface="Franklin Gothic Book" panose="020B0503020102020204" pitchFamily="34" charset="0"/>
              </a:rPr>
              <a:t>1,015,056 Youth Year-end 2023</a:t>
            </a:r>
          </a:p>
        </p:txBody>
      </p:sp>
      <p:pic>
        <p:nvPicPr>
          <p:cNvPr id="7" name="Picture 6" descr="A blue and white eagle with a shield and stars&#10;&#10;Description automatically generated">
            <a:extLst>
              <a:ext uri="{FF2B5EF4-FFF2-40B4-BE49-F238E27FC236}">
                <a16:creationId xmlns:a16="http://schemas.microsoft.com/office/drawing/2014/main" id="{B93BE7C7-369A-7259-813C-A82F4376EC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0354" y="925419"/>
            <a:ext cx="1779022" cy="2009909"/>
          </a:xfrm>
          <a:prstGeom prst="rect">
            <a:avLst/>
          </a:prstGeom>
        </p:spPr>
      </p:pic>
      <p:sp>
        <p:nvSpPr>
          <p:cNvPr id="6" name="Title 3">
            <a:extLst>
              <a:ext uri="{FF2B5EF4-FFF2-40B4-BE49-F238E27FC236}">
                <a16:creationId xmlns:a16="http://schemas.microsoft.com/office/drawing/2014/main" id="{A9995DBC-7FEB-C5D2-D214-BF56DCC00DDA}"/>
              </a:ext>
            </a:extLst>
          </p:cNvPr>
          <p:cNvSpPr txBox="1">
            <a:spLocks/>
          </p:cNvSpPr>
          <p:nvPr/>
        </p:nvSpPr>
        <p:spPr>
          <a:xfrm>
            <a:off x="2688090" y="5320434"/>
            <a:ext cx="2080700" cy="414780"/>
          </a:xfrm>
          <a:prstGeom prst="rect">
            <a:avLst/>
          </a:prstGeom>
        </p:spPr>
        <p:txBody>
          <a:bodyPr vert="horz" wrap="square" lIns="91440" tIns="45720" rIns="91440" bIns="45720" rtlCol="0" anchor="b">
            <a:noAutofit/>
          </a:bodyPr>
          <a:lstStyle>
            <a:lvl1pPr algn="l" defTabSz="914400" rtl="0" eaLnBrk="1" latinLnBrk="0" hangingPunct="1">
              <a:lnSpc>
                <a:spcPct val="90000"/>
              </a:lnSpc>
              <a:spcBef>
                <a:spcPct val="0"/>
              </a:spcBef>
              <a:buNone/>
              <a:defRPr sz="3200" u="none" kern="1200">
                <a:solidFill>
                  <a:srgbClr val="094F92"/>
                </a:solidFill>
                <a:latin typeface="Flood Std" panose="03090602040405060206" pitchFamily="66" charset="0"/>
                <a:ea typeface="Ebrima" panose="02000000000000000000" pitchFamily="2" charset="0"/>
                <a:cs typeface="Ebrima" panose="02000000000000000000" pitchFamily="2" charset="0"/>
              </a:defRPr>
            </a:lvl1pPr>
          </a:lstStyle>
          <a:p>
            <a:pPr algn="ctr"/>
            <a:r>
              <a:rPr lang="en-US" sz="2400" b="1" dirty="0">
                <a:solidFill>
                  <a:srgbClr val="136AA5"/>
                </a:solidFill>
                <a:latin typeface="Franklin Gothic Book" panose="020B0503020102020204" pitchFamily="34" charset="0"/>
                <a:cs typeface="Gill Sans"/>
              </a:rPr>
              <a:t>211,590 to go</a:t>
            </a:r>
          </a:p>
        </p:txBody>
      </p:sp>
      <p:sp>
        <p:nvSpPr>
          <p:cNvPr id="9" name="TextBox 8">
            <a:extLst>
              <a:ext uri="{FF2B5EF4-FFF2-40B4-BE49-F238E27FC236}">
                <a16:creationId xmlns:a16="http://schemas.microsoft.com/office/drawing/2014/main" id="{59986915-B5B7-0874-84E8-6AC6552691D0}"/>
              </a:ext>
            </a:extLst>
          </p:cNvPr>
          <p:cNvSpPr txBox="1"/>
          <p:nvPr/>
        </p:nvSpPr>
        <p:spPr>
          <a:xfrm>
            <a:off x="110168" y="6469068"/>
            <a:ext cx="5527152"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alibri" panose="020F0502020204030204"/>
                <a:ea typeface="+mn-ea"/>
                <a:cs typeface="+mn-cs"/>
              </a:rPr>
              <a:t>Updated 8</a:t>
            </a:r>
            <a:r>
              <a:rPr lang="en-US" sz="1400" dirty="0">
                <a:solidFill>
                  <a:schemeClr val="bg1"/>
                </a:solidFill>
                <a:latin typeface="Calibri" panose="020F0502020204030204"/>
              </a:rPr>
              <a:t>/1/2024, July 2024 Month-end – Council Membership Tools</a:t>
            </a:r>
            <a:endParaRPr lang="en-US" sz="1400" b="0" i="0" u="none" strike="noStrike" kern="1200" cap="none" spc="0" normalizeH="0" baseline="0" noProof="0" dirty="0">
              <a:ln>
                <a:noFill/>
              </a:ln>
              <a:solidFill>
                <a:schemeClr val="bg1"/>
              </a:solidFill>
              <a:effectLst/>
              <a:uLnTx/>
              <a:uFillTx/>
              <a:latin typeface="Calibri" panose="020F0502020204030204"/>
              <a:cs typeface="Calibri"/>
            </a:endParaRPr>
          </a:p>
        </p:txBody>
      </p:sp>
    </p:spTree>
    <p:extLst>
      <p:ext uri="{BB962C8B-B14F-4D97-AF65-F5344CB8AC3E}">
        <p14:creationId xmlns:p14="http://schemas.microsoft.com/office/powerpoint/2010/main" val="1630479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BD6EEF12-0B73-4D9E-F990-BA6BB2326188}"/>
              </a:ext>
            </a:extLst>
          </p:cNvPr>
          <p:cNvSpPr>
            <a:spLocks noGrp="1"/>
          </p:cNvSpPr>
          <p:nvPr>
            <p:ph type="subTitle" idx="1"/>
          </p:nvPr>
        </p:nvSpPr>
        <p:spPr>
          <a:xfrm>
            <a:off x="0" y="834795"/>
            <a:ext cx="12192000" cy="862695"/>
          </a:xfrm>
        </p:spPr>
        <p:txBody>
          <a:bodyPr/>
          <a:lstStyle/>
          <a:p>
            <a:r>
              <a:rPr lang="en-US" dirty="0"/>
              <a:t>A message from the chair</a:t>
            </a:r>
          </a:p>
        </p:txBody>
      </p:sp>
      <p:sp>
        <p:nvSpPr>
          <p:cNvPr id="5" name="Text Placeholder 4">
            <a:extLst>
              <a:ext uri="{FF2B5EF4-FFF2-40B4-BE49-F238E27FC236}">
                <a16:creationId xmlns:a16="http://schemas.microsoft.com/office/drawing/2014/main" id="{B92F39DE-6218-E0F4-DCD6-C7ACADF1EFCD}"/>
              </a:ext>
            </a:extLst>
          </p:cNvPr>
          <p:cNvSpPr>
            <a:spLocks noGrp="1"/>
          </p:cNvSpPr>
          <p:nvPr>
            <p:ph type="body" sz="quarter" idx="10"/>
          </p:nvPr>
        </p:nvSpPr>
        <p:spPr/>
        <p:txBody>
          <a:bodyPr/>
          <a:lstStyle/>
          <a:p>
            <a:r>
              <a:rPr lang="en-US" dirty="0"/>
              <a:t>Brad Tilden</a:t>
            </a:r>
          </a:p>
        </p:txBody>
      </p:sp>
      <p:sp>
        <p:nvSpPr>
          <p:cNvPr id="6" name="Text Placeholder 5">
            <a:extLst>
              <a:ext uri="{FF2B5EF4-FFF2-40B4-BE49-F238E27FC236}">
                <a16:creationId xmlns:a16="http://schemas.microsoft.com/office/drawing/2014/main" id="{85E6ACF0-0310-20E2-31F2-8FFA79C4C979}"/>
              </a:ext>
            </a:extLst>
          </p:cNvPr>
          <p:cNvSpPr>
            <a:spLocks noGrp="1"/>
          </p:cNvSpPr>
          <p:nvPr>
            <p:ph type="body" sz="quarter" idx="11"/>
          </p:nvPr>
        </p:nvSpPr>
        <p:spPr/>
        <p:txBody>
          <a:bodyPr/>
          <a:lstStyle/>
          <a:p>
            <a:r>
              <a:rPr lang="en-US" dirty="0"/>
              <a:t>National Chair, Scouting America</a:t>
            </a:r>
          </a:p>
        </p:txBody>
      </p:sp>
    </p:spTree>
    <p:extLst>
      <p:ext uri="{BB962C8B-B14F-4D97-AF65-F5344CB8AC3E}">
        <p14:creationId xmlns:p14="http://schemas.microsoft.com/office/powerpoint/2010/main" val="2616836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C1F113EA4E67438692FB81A3AE9CF6" ma:contentTypeVersion="15" ma:contentTypeDescription="Create a new document." ma:contentTypeScope="" ma:versionID="a0c8f768c664e3f2cf0d192b5d22073d">
  <xsd:schema xmlns:xsd="http://www.w3.org/2001/XMLSchema" xmlns:xs="http://www.w3.org/2001/XMLSchema" xmlns:p="http://schemas.microsoft.com/office/2006/metadata/properties" xmlns:ns2="911a49ca-6d21-4797-91b3-6e1dbd71a96c" xmlns:ns3="13430d64-c460-483e-9ebb-4c56e90d3c06" targetNamespace="http://schemas.microsoft.com/office/2006/metadata/properties" ma:root="true" ma:fieldsID="d3530d1c17fac2df157410303eadeae1" ns2:_="" ns3:_="">
    <xsd:import namespace="911a49ca-6d21-4797-91b3-6e1dbd71a96c"/>
    <xsd:import namespace="13430d64-c460-483e-9ebb-4c56e90d3c0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1a49ca-6d21-4797-91b3-6e1dbd71a9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430d64-c460-483e-9ebb-4c56e90d3c0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6ee6643-a4e0-4976-85cf-f76d7c6b7476}" ma:internalName="TaxCatchAll" ma:showField="CatchAllData" ma:web="13430d64-c460-483e-9ebb-4c56e90d3c0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11a49ca-6d21-4797-91b3-6e1dbd71a96c">
      <Terms xmlns="http://schemas.microsoft.com/office/infopath/2007/PartnerControls"/>
    </lcf76f155ced4ddcb4097134ff3c332f>
    <TaxCatchAll xmlns="13430d64-c460-483e-9ebb-4c56e90d3c06" xsi:nil="true"/>
    <SharedWithUsers xmlns="13430d64-c460-483e-9ebb-4c56e90d3c06">
      <UserInfo>
        <DisplayName>Phillip Shipley</DisplayName>
        <AccountId>66</AccountId>
        <AccountType/>
      </UserInfo>
    </SharedWithUsers>
  </documentManagement>
</p:properties>
</file>

<file path=customXml/itemProps1.xml><?xml version="1.0" encoding="utf-8"?>
<ds:datastoreItem xmlns:ds="http://schemas.openxmlformats.org/officeDocument/2006/customXml" ds:itemID="{AC50DD79-4A00-4AC2-8452-36220FA10768}"/>
</file>

<file path=customXml/itemProps2.xml><?xml version="1.0" encoding="utf-8"?>
<ds:datastoreItem xmlns:ds="http://schemas.openxmlformats.org/officeDocument/2006/customXml" ds:itemID="{B49EF078-91A6-4428-9E49-F49C4630B54C}">
  <ds:schemaRefs>
    <ds:schemaRef ds:uri="http://schemas.microsoft.com/sharepoint/v3/contenttype/forms"/>
  </ds:schemaRefs>
</ds:datastoreItem>
</file>

<file path=customXml/itemProps3.xml><?xml version="1.0" encoding="utf-8"?>
<ds:datastoreItem xmlns:ds="http://schemas.openxmlformats.org/officeDocument/2006/customXml" ds:itemID="{4C815BAD-2A73-4050-B3CA-8F47B69DEFAD}">
  <ds:schemaRefs>
    <ds:schemaRef ds:uri="5dc07ce0-0f34-493e-9832-792e41f2de1c"/>
    <ds:schemaRef ds:uri="61211082-cc98-4f5e-9017-35559ccc59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fd9008a0-7846-4989-a4c5-77cfad3f7e4e}" enabled="0" method="" siteId="{fd9008a0-7846-4989-a4c5-77cfad3f7e4e}" removed="1"/>
</clbl:labelList>
</file>

<file path=docProps/app.xml><?xml version="1.0" encoding="utf-8"?>
<Properties xmlns="http://schemas.openxmlformats.org/officeDocument/2006/extended-properties" xmlns:vt="http://schemas.openxmlformats.org/officeDocument/2006/docPropsVTypes">
  <Template/>
  <TotalTime>1132</TotalTime>
  <Words>1458</Words>
  <Application>Microsoft Office PowerPoint</Application>
  <PresentationFormat>Widescreen</PresentationFormat>
  <Paragraphs>240</Paragraphs>
  <Slides>47</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Franklin Gothic Book</vt:lpstr>
      <vt:lpstr>Courier New</vt:lpstr>
      <vt:lpstr>Gill Sans</vt:lpstr>
      <vt:lpstr>Calibri</vt:lpstr>
      <vt:lpstr>Arial</vt:lpstr>
      <vt:lpstr>Wingdings</vt:lpstr>
      <vt:lpstr>Flood Std</vt:lpstr>
      <vt:lpstr>Office Theme</vt:lpstr>
      <vt:lpstr>Custom Design</vt:lpstr>
      <vt:lpstr>PowerPoint Presentation</vt:lpstr>
      <vt:lpstr>PowerPoint Presentation</vt:lpstr>
      <vt:lpstr>Tonight’s topics</vt:lpstr>
      <vt:lpstr>Are you recording this?</vt:lpstr>
      <vt:lpstr>PowerPoint Presentation</vt:lpstr>
      <vt:lpstr>Safety Considerations for Recruitment Events</vt:lpstr>
      <vt:lpstr>PowerPoint Presentation</vt:lpstr>
      <vt:lpstr>Scouting America  2024 Year-End Goal 1,050,000</vt:lpstr>
      <vt:lpstr>PowerPoint Presentation</vt:lpstr>
      <vt:lpstr>PowerPoint Presentation</vt:lpstr>
      <vt:lpstr>PowerPoint Presentation</vt:lpstr>
      <vt:lpstr>PowerPoint Presentation</vt:lpstr>
      <vt:lpstr>PowerPoint Presentation</vt:lpstr>
      <vt:lpstr>Focus Group Research</vt:lpstr>
      <vt:lpstr>PowerPoint Presentation</vt:lpstr>
      <vt:lpstr>What’s Not Changing!</vt:lpstr>
      <vt:lpstr>Fall Campaign</vt:lpstr>
      <vt:lpstr>New Families are Going to BEAScout.org</vt:lpstr>
      <vt:lpstr>PowerPoint Presentation</vt:lpstr>
      <vt:lpstr>New Cub Scout Welcome Kit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Limited School Access</vt:lpstr>
      <vt:lpstr>Non-Traditional Recruiting</vt:lpstr>
      <vt:lpstr>PowerPoint Presentation</vt:lpstr>
      <vt:lpstr>Non-Traditional Best Practices</vt:lpstr>
      <vt:lpstr>PEER TO PEER Recruitment</vt:lpstr>
      <vt:lpstr>BE A SCOUT . org</vt:lpstr>
      <vt:lpstr>SCOUTING FOR EVERYONE</vt:lpstr>
      <vt:lpstr>Social Media</vt:lpstr>
      <vt:lpstr>PowerPoint Presentation</vt:lpstr>
      <vt:lpstr>Social Media Best Practices</vt:lpstr>
      <vt:lpstr>Social Media Best Practices Cont.</vt:lpstr>
      <vt:lpstr>  How-to Videos for  Social Media</vt:lpstr>
      <vt:lpstr>PowerPoint Presentation</vt:lpstr>
      <vt:lpstr>Membership &amp; Unit Renewal Update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Ramsey</dc:creator>
  <cp:lastModifiedBy>Darin Kinn</cp:lastModifiedBy>
  <cp:revision>11</cp:revision>
  <cp:lastPrinted>2024-07-29T14:03:23Z</cp:lastPrinted>
  <dcterms:created xsi:type="dcterms:W3CDTF">2023-02-23T18:38:20Z</dcterms:created>
  <dcterms:modified xsi:type="dcterms:W3CDTF">2024-08-02T21:00:35Z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0x010100F2A0E1594CEE1C4090CF4CEA117E8DA6</vt:lpwstr>
  </property>
</Properties>
</file>