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46" r:id="rId5"/>
  </p:sldMasterIdLst>
  <p:notesMasterIdLst>
    <p:notesMasterId r:id="rId69"/>
  </p:notesMasterIdLst>
  <p:sldIdLst>
    <p:sldId id="256" r:id="rId6"/>
    <p:sldId id="281" r:id="rId7"/>
    <p:sldId id="282" r:id="rId8"/>
    <p:sldId id="2145707705" r:id="rId9"/>
    <p:sldId id="2145707675" r:id="rId10"/>
    <p:sldId id="2145707676" r:id="rId11"/>
    <p:sldId id="2145707702" r:id="rId12"/>
    <p:sldId id="4242" r:id="rId13"/>
    <p:sldId id="2145707678" r:id="rId14"/>
    <p:sldId id="391" r:id="rId15"/>
    <p:sldId id="2145707687" r:id="rId16"/>
    <p:sldId id="2147481688" r:id="rId17"/>
    <p:sldId id="2147483480" r:id="rId18"/>
    <p:sldId id="2147483487" r:id="rId19"/>
    <p:sldId id="2147483488" r:id="rId20"/>
    <p:sldId id="2147483489" r:id="rId21"/>
    <p:sldId id="2147483490" r:id="rId22"/>
    <p:sldId id="2147483491" r:id="rId23"/>
    <p:sldId id="2147483484" r:id="rId24"/>
    <p:sldId id="406" r:id="rId25"/>
    <p:sldId id="2145707688" r:id="rId26"/>
    <p:sldId id="2145707692" r:id="rId27"/>
    <p:sldId id="2145707700" r:id="rId28"/>
    <p:sldId id="259" r:id="rId29"/>
    <p:sldId id="260" r:id="rId30"/>
    <p:sldId id="264" r:id="rId31"/>
    <p:sldId id="309" r:id="rId32"/>
    <p:sldId id="265" r:id="rId33"/>
    <p:sldId id="323" r:id="rId34"/>
    <p:sldId id="2147483492" r:id="rId35"/>
    <p:sldId id="313" r:id="rId36"/>
    <p:sldId id="314" r:id="rId37"/>
    <p:sldId id="315" r:id="rId38"/>
    <p:sldId id="324" r:id="rId39"/>
    <p:sldId id="325" r:id="rId40"/>
    <p:sldId id="326" r:id="rId41"/>
    <p:sldId id="327" r:id="rId42"/>
    <p:sldId id="328" r:id="rId43"/>
    <p:sldId id="316" r:id="rId44"/>
    <p:sldId id="318" r:id="rId45"/>
    <p:sldId id="319" r:id="rId46"/>
    <p:sldId id="320" r:id="rId47"/>
    <p:sldId id="271" r:id="rId48"/>
    <p:sldId id="310" r:id="rId49"/>
    <p:sldId id="274" r:id="rId50"/>
    <p:sldId id="311" r:id="rId51"/>
    <p:sldId id="312" r:id="rId52"/>
    <p:sldId id="322" r:id="rId53"/>
    <p:sldId id="2145707693" r:id="rId54"/>
    <p:sldId id="2145707710" r:id="rId55"/>
    <p:sldId id="257" r:id="rId56"/>
    <p:sldId id="258" r:id="rId57"/>
    <p:sldId id="2145707694" r:id="rId58"/>
    <p:sldId id="2145707695" r:id="rId59"/>
    <p:sldId id="261" r:id="rId60"/>
    <p:sldId id="262" r:id="rId61"/>
    <p:sldId id="263" r:id="rId62"/>
    <p:sldId id="2145707696" r:id="rId63"/>
    <p:sldId id="2145707697" r:id="rId64"/>
    <p:sldId id="266" r:id="rId65"/>
    <p:sldId id="2145707706" r:id="rId66"/>
    <p:sldId id="284" r:id="rId67"/>
    <p:sldId id="2145707708" r:id="rId68"/>
  </p:sldIdLst>
  <p:sldSz cx="12192000" cy="6858000"/>
  <p:notesSz cx="7010400" cy="9296400"/>
  <p:embeddedFontLst>
    <p:embeddedFont>
      <p:font typeface="Arial Black" panose="020B0A04020102020204" pitchFamily="34" charset="0"/>
      <p:bold r:id="rId70"/>
    </p:embeddedFont>
    <p:embeddedFont>
      <p:font typeface="Flood Std" panose="03090602040405060206" pitchFamily="66" charset="0"/>
      <p:regular r:id="rId71"/>
    </p:embeddedFont>
    <p:embeddedFont>
      <p:font typeface="Franklin Gothic Book" panose="020B0503020102020204" pitchFamily="34" charset="0"/>
      <p:regular r:id="rId72"/>
      <p:italic r:id="rId73"/>
    </p:embeddedFont>
    <p:embeddedFont>
      <p:font typeface="Helvetica" panose="020B0604020202020204" pitchFamily="34" charset="0"/>
      <p:regular r:id="rId74"/>
      <p:bold r:id="rId75"/>
      <p:italic r:id="rId76"/>
      <p:boldItalic r:id="rId77"/>
    </p:embeddedFont>
    <p:embeddedFont>
      <p:font typeface="Play" panose="020B0604020202020204" charset="0"/>
      <p:regular r:id="rId78"/>
      <p:bold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28192-2F3E-2875-960A-B5E6073BCA4A}" name="Kristen Ahrens (FleishmanHillard)" initials="KA" userId="S::kristen.ahrens@fleishman.com::f6f7f213-2e42-4307-9481-0e50da9871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34E"/>
    <a:srgbClr val="6C724E"/>
    <a:srgbClr val="C2B59B"/>
    <a:srgbClr val="094F92"/>
    <a:srgbClr val="136AA5"/>
    <a:srgbClr val="FCD616"/>
    <a:srgbClr val="EC1844"/>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674BC-1C80-4023-BD3C-2F033D5C0A5A}" v="1023" dt="2024-09-05T22:53:07.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0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0219552844396"/>
          <c:y val="2.9068062319485513E-2"/>
          <c:w val="0.82228805045299358"/>
          <c:h val="0.95729339802400193"/>
        </c:manualLayout>
      </c:layout>
      <c:barChart>
        <c:barDir val="col"/>
        <c:grouping val="stacked"/>
        <c:varyColors val="0"/>
        <c:ser>
          <c:idx val="1"/>
          <c:order val="0"/>
          <c:tx>
            <c:strRef>
              <c:f>Sheet1!$A$2</c:f>
              <c:strCache>
                <c:ptCount val="1"/>
                <c:pt idx="0">
                  <c:v>Total to date:</c:v>
                </c:pt>
              </c:strCache>
            </c:strRef>
          </c:tx>
          <c:spPr>
            <a:solidFill>
              <a:srgbClr val="FF0000"/>
            </a:solidFill>
            <a:ln>
              <a:solidFill>
                <a:srgbClr val="FF0000"/>
              </a:solidFill>
            </a:ln>
            <a:effectLst/>
          </c:spPr>
          <c:invertIfNegative val="0"/>
          <c:dLbls>
            <c:dLbl>
              <c:idx val="0"/>
              <c:layout>
                <c:manualLayout>
                  <c:x val="0.28972047331080408"/>
                  <c:y val="-0.33870011673636158"/>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fld id="{7A5404F9-2517-4470-8901-05B91651DD4B}" type="CELLRANGE">
                      <a:rPr lang="en-US" dirty="0">
                        <a:solidFill>
                          <a:schemeClr val="tx1"/>
                        </a:solidFill>
                      </a:rPr>
                      <a:pPr algn="ctr">
                        <a:defRPr sz="1400" b="1">
                          <a:solidFill>
                            <a:srgbClr val="094F92"/>
                          </a:solidFill>
                        </a:defRPr>
                      </a:pPr>
                      <a:t>[CELLRANGE]</a:t>
                    </a:fld>
                    <a:endParaRPr lang="en-US" baseline="0">
                      <a:solidFill>
                        <a:schemeClr val="tx1"/>
                      </a:solidFill>
                    </a:endParaRPr>
                  </a:p>
                  <a:p>
                    <a:pPr algn="ctr">
                      <a:defRPr sz="1400" b="1">
                        <a:solidFill>
                          <a:srgbClr val="094F92"/>
                        </a:solidFill>
                      </a:defRPr>
                    </a:pPr>
                    <a:fld id="{D6FF0415-8C69-4EE6-AA7E-20673CAB70C4}" type="VALUE">
                      <a:rPr lang="en-US" dirty="0">
                        <a:solidFill>
                          <a:schemeClr val="tx1"/>
                        </a:solidFill>
                      </a:rPr>
                      <a:pPr algn="ctr">
                        <a:defRPr sz="1400" b="1">
                          <a:solidFill>
                            <a:srgbClr val="094F92"/>
                          </a:solidFill>
                        </a:defRPr>
                      </a:pPr>
                      <a:t>[VALUE]</a:t>
                    </a:fld>
                    <a:endParaRPr lang="en-US"/>
                  </a:p>
                </c:rich>
              </c:tx>
              <c:spPr>
                <a:solidFill>
                  <a:srgbClr val="92D050"/>
                </a:solidFill>
                <a:ln w="3175">
                  <a:solidFill>
                    <a:schemeClr val="tx1"/>
                  </a:solid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1717618078256437"/>
                      <c:h val="0.14644466299663009"/>
                    </c:manualLayout>
                  </c15:layout>
                  <c15:dlblFieldTable/>
                  <c15:showDataLabelsRange val="1"/>
                </c:ext>
                <c:ext xmlns:c16="http://schemas.microsoft.com/office/drawing/2014/chart" uri="{C3380CC4-5D6E-409C-BE32-E72D297353CC}">
                  <c16:uniqueId val="{00000000-2939-4BA0-B738-3DEF80006D75}"/>
                </c:ext>
              </c:extLst>
            </c:dLbl>
            <c:spPr>
              <a:solidFill>
                <a:srgbClr val="92D050"/>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Sheet1!$B$2</c:f>
              <c:numCache>
                <c:formatCode>_(* #,##0_);_(* \(#,##0\);_(* "-"??_);_(@_)</c:formatCode>
                <c:ptCount val="1"/>
                <c:pt idx="0">
                  <c:v>870212</c:v>
                </c:pt>
              </c:numCache>
            </c:numRef>
          </c:val>
          <c:extLst>
            <c:ext xmlns:c15="http://schemas.microsoft.com/office/drawing/2012/chart" uri="{02D57815-91ED-43cb-92C2-25804820EDAC}">
              <c15:datalabelsRange>
                <c15:f>Sheet1!$C$12</c15:f>
                <c15:dlblRangeCache>
                  <c:ptCount val="1"/>
                  <c:pt idx="0">
                    <c:v>82.88%</c:v>
                  </c:pt>
                </c15:dlblRangeCache>
              </c15:datalabelsRange>
            </c:ext>
            <c:ext xmlns:c16="http://schemas.microsoft.com/office/drawing/2014/chart" uri="{C3380CC4-5D6E-409C-BE32-E72D297353CC}">
              <c16:uniqueId val="{00000001-2939-4BA0-B738-3DEF80006D75}"/>
            </c:ext>
          </c:extLst>
        </c:ser>
        <c:ser>
          <c:idx val="0"/>
          <c:order val="1"/>
          <c:tx>
            <c:strRef>
              <c:f>Sheet1!$A$1</c:f>
              <c:strCache>
                <c:ptCount val="1"/>
                <c:pt idx="0">
                  <c:v>Goal</c:v>
                </c:pt>
              </c:strCache>
            </c:strRef>
          </c:tx>
          <c:spPr>
            <a:noFill/>
            <a:ln>
              <a:solidFill>
                <a:srgbClr val="FF0000"/>
              </a:solidFill>
            </a:ln>
            <a:effectLst/>
          </c:spPr>
          <c:invertIfNegative val="0"/>
          <c:dLbls>
            <c:dLbl>
              <c:idx val="0"/>
              <c:layout>
                <c:manualLayout>
                  <c:x val="0.25765549110082719"/>
                  <c:y val="-0.3352582946175559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059B8DD0-1B41-4DF7-A1D3-CE97E62203D8}" type="SERIESNAME">
                      <a:rPr lang="en-US" sz="1400" b="1"/>
                      <a:pPr>
                        <a:defRPr sz="1400" b="1"/>
                      </a:pPr>
                      <a:t>[SERIES NAME]</a:t>
                    </a:fld>
                    <a:r>
                      <a:rPr lang="en-US" sz="1400" b="1" baseline="0"/>
                      <a:t> </a:t>
                    </a:r>
                    <a:fld id="{9F049081-4D5D-4174-84B9-EA981AC4D114}" type="VALUE">
                      <a:rPr lang="en-US" sz="1400" b="1" baseline="0"/>
                      <a:pPr>
                        <a:defRPr sz="1400" b="1"/>
                      </a:pPr>
                      <a:t>[VALUE]</a:t>
                    </a:fld>
                    <a:endParaRPr lang="en-US" sz="1400" b="1"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39-4BA0-B738-3DEF80006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Sheet1!$B$1</c:f>
              <c:numCache>
                <c:formatCode>_(* #,##0_);_(* \(#,##0\);_(* "-"??_);_(@_)</c:formatCode>
                <c:ptCount val="1"/>
                <c:pt idx="0">
                  <c:v>1050000</c:v>
                </c:pt>
              </c:numCache>
            </c:numRef>
          </c:val>
          <c:extLst>
            <c:ext xmlns:c16="http://schemas.microsoft.com/office/drawing/2014/chart" uri="{C3380CC4-5D6E-409C-BE32-E72D297353CC}">
              <c16:uniqueId val="{00000003-2939-4BA0-B738-3DEF80006D75}"/>
            </c:ext>
          </c:extLst>
        </c:ser>
        <c:dLbls>
          <c:showLegendKey val="0"/>
          <c:showVal val="0"/>
          <c:showCatName val="0"/>
          <c:showSerName val="0"/>
          <c:showPercent val="0"/>
          <c:showBubbleSize val="0"/>
        </c:dLbls>
        <c:gapWidth val="350"/>
        <c:overlap val="100"/>
        <c:axId val="364506928"/>
        <c:axId val="364503184"/>
      </c:barChart>
      <c:catAx>
        <c:axId val="364506928"/>
        <c:scaling>
          <c:orientation val="minMax"/>
        </c:scaling>
        <c:delete val="1"/>
        <c:axPos val="b"/>
        <c:numFmt formatCode="General" sourceLinked="1"/>
        <c:majorTickMark val="none"/>
        <c:minorTickMark val="none"/>
        <c:tickLblPos val="nextTo"/>
        <c:crossAx val="364503184"/>
        <c:crossesAt val="1025000"/>
        <c:auto val="1"/>
        <c:lblAlgn val="ctr"/>
        <c:lblOffset val="100"/>
        <c:noMultiLvlLbl val="0"/>
      </c:catAx>
      <c:valAx>
        <c:axId val="364503184"/>
        <c:scaling>
          <c:orientation val="minMax"/>
          <c:max val="11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06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0.41488</cdr:x>
      <cdr:y>0.87647</cdr:y>
    </cdr:from>
    <cdr:to>
      <cdr:x>0.74308</cdr:x>
      <cdr:y>1</cdr:y>
    </cdr:to>
    <cdr:sp macro="" textlink="">
      <cdr:nvSpPr>
        <cdr:cNvPr id="2" name="Oval 1">
          <a:extLst xmlns:a="http://schemas.openxmlformats.org/drawingml/2006/main">
            <a:ext uri="{FF2B5EF4-FFF2-40B4-BE49-F238E27FC236}">
              <a16:creationId xmlns:a16="http://schemas.microsoft.com/office/drawing/2014/main" id="{6E2FA442-0A49-A0B2-1121-14CD22FAD995}"/>
            </a:ext>
          </a:extLst>
        </cdr:cNvPr>
        <cdr:cNvSpPr/>
      </cdr:nvSpPr>
      <cdr:spPr>
        <a:xfrm xmlns:a="http://schemas.openxmlformats.org/drawingml/2006/main">
          <a:off x="1824676" y="4346319"/>
          <a:ext cx="1443434" cy="612578"/>
        </a:xfrm>
        <a:prstGeom xmlns:a="http://schemas.openxmlformats.org/drawingml/2006/main" prst="ellips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0.73276</cdr:x>
      <cdr:y>0.0293</cdr:y>
    </cdr:from>
    <cdr:to>
      <cdr:x>0.95709</cdr:x>
      <cdr:y>0.13609</cdr:y>
    </cdr:to>
    <cdr:sp macro="" textlink="">
      <cdr:nvSpPr>
        <cdr:cNvPr id="3" name="TextBox 2">
          <a:extLst xmlns:a="http://schemas.openxmlformats.org/drawingml/2006/main">
            <a:ext uri="{FF2B5EF4-FFF2-40B4-BE49-F238E27FC236}">
              <a16:creationId xmlns:a16="http://schemas.microsoft.com/office/drawing/2014/main" id="{9DE671C8-17B6-E087-1C92-B1EBA7A5B824}"/>
            </a:ext>
          </a:extLst>
        </cdr:cNvPr>
        <cdr:cNvSpPr txBox="1"/>
      </cdr:nvSpPr>
      <cdr:spPr>
        <a:xfrm xmlns:a="http://schemas.openxmlformats.org/drawingml/2006/main">
          <a:off x="3222753" y="145295"/>
          <a:ext cx="986624" cy="5295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rgbClr val="094F92"/>
              </a:solidFill>
            </a:rPr>
            <a:t>Goal</a:t>
          </a:r>
        </a:p>
        <a:p xmlns:a="http://schemas.openxmlformats.org/drawingml/2006/main">
          <a:pPr algn="ctr"/>
          <a:r>
            <a:rPr lang="en-US" sz="1400" b="1" dirty="0">
              <a:solidFill>
                <a:srgbClr val="094F92"/>
              </a:solidFill>
            </a:rPr>
            <a:t>1,050,000</a:t>
          </a:r>
        </a:p>
        <a:p xmlns:a="http://schemas.openxmlformats.org/drawingml/2006/main">
          <a:pPr algn="ctr"/>
          <a:endParaRPr lang="en-US" sz="1100" dirty="0">
            <a:solidFill>
              <a:srgbClr val="094F9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7E1B47-93C2-4497-8DA4-1729B33AD261}" type="datetimeFigureOut">
              <a:rPr lang="en-US" smtClean="0"/>
              <a:t>9/19/2024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E92EB2-DE01-4277-AAF4-A9DDDCDEF75C}" type="slidenum">
              <a:rPr lang="en-US" smtClean="0"/>
              <a:t>‹#›</a:t>
            </a:fld>
            <a:endParaRPr lang="en-US"/>
          </a:p>
        </p:txBody>
      </p:sp>
    </p:spTree>
    <p:extLst>
      <p:ext uri="{BB962C8B-B14F-4D97-AF65-F5344CB8AC3E}">
        <p14:creationId xmlns:p14="http://schemas.microsoft.com/office/powerpoint/2010/main" val="33695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ECC92-F315-41A6-8BE5-B4DCF39437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285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ECC92-F315-41A6-8BE5-B4DCF39437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909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8EC62B8E-E3C4-9849-BE7C-0CDD037777F8}" type="datetime1">
              <a:rPr lang="en-US" altLang="en-US" smtClean="0"/>
              <a:pPr>
                <a:defRPr/>
              </a:pPr>
              <a:t>9/19/2024</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4961B7DC-C7FD-7245-B9F1-3F191203262D}" type="slidenum">
              <a:rPr lang="en-US" altLang="en-US" smtClean="0"/>
              <a:pPr>
                <a:defRPr/>
              </a:pPr>
              <a:t>26</a:t>
            </a:fld>
            <a:endParaRPr lang="en-US" altLang="en-US"/>
          </a:p>
        </p:txBody>
      </p:sp>
    </p:spTree>
    <p:extLst>
      <p:ext uri="{BB962C8B-B14F-4D97-AF65-F5344CB8AC3E}">
        <p14:creationId xmlns:p14="http://schemas.microsoft.com/office/powerpoint/2010/main" val="40864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logo for a child scout&#10;&#10;Description automatically generated">
            <a:extLst>
              <a:ext uri="{FF2B5EF4-FFF2-40B4-BE49-F238E27FC236}">
                <a16:creationId xmlns:a16="http://schemas.microsoft.com/office/drawing/2014/main" id="{41D15FC6-2B13-F9C9-A78D-7D4EE1D0A3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463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working on a machine&#10;&#10;Description automatically generated">
            <a:extLst>
              <a:ext uri="{FF2B5EF4-FFF2-40B4-BE49-F238E27FC236}">
                <a16:creationId xmlns:a16="http://schemas.microsoft.com/office/drawing/2014/main" id="{DE42B137-A736-0DF5-1F6F-8897EED8D0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5879"/>
            <a:ext cx="6277965" cy="6146279"/>
          </a:xfrm>
          <a:prstGeom prst="rect">
            <a:avLst/>
          </a:prstGeom>
        </p:spPr>
      </p:pic>
    </p:spTree>
    <p:extLst>
      <p:ext uri="{BB962C8B-B14F-4D97-AF65-F5344CB8AC3E}">
        <p14:creationId xmlns:p14="http://schemas.microsoft.com/office/powerpoint/2010/main" val="31599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mphas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205D6D-DCAF-CE22-CE5F-1A52FA43A7F9}"/>
              </a:ext>
            </a:extLst>
          </p:cNvPr>
          <p:cNvSpPr/>
          <p:nvPr userDrawn="1"/>
        </p:nvSpPr>
        <p:spPr>
          <a:xfrm>
            <a:off x="0" y="0"/>
            <a:ext cx="12192000" cy="6858000"/>
          </a:xfrm>
          <a:prstGeom prst="rect">
            <a:avLst/>
          </a:prstGeom>
          <a:solidFill>
            <a:srgbClr val="6C72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2C7C77-DB43-AC61-FAC8-151FB7A304A9}"/>
              </a:ext>
            </a:extLst>
          </p:cNvPr>
          <p:cNvSpPr/>
          <p:nvPr userDrawn="1"/>
        </p:nvSpPr>
        <p:spPr>
          <a:xfrm>
            <a:off x="-2" y="6281528"/>
            <a:ext cx="12192002" cy="87741"/>
          </a:xfrm>
          <a:prstGeom prst="rect">
            <a:avLst/>
          </a:prstGeom>
          <a:solidFill>
            <a:srgbClr val="C2B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nd white logo&#10;&#10;Description automatically generated">
            <a:extLst>
              <a:ext uri="{FF2B5EF4-FFF2-40B4-BE49-F238E27FC236}">
                <a16:creationId xmlns:a16="http://schemas.microsoft.com/office/drawing/2014/main" id="{35A72DD0-DA6C-9B4B-E088-53DFE6F15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599" y="5789072"/>
            <a:ext cx="3233057" cy="972843"/>
          </a:xfrm>
          <a:prstGeom prst="rect">
            <a:avLst/>
          </a:prstGeom>
        </p:spPr>
      </p:pic>
    </p:spTree>
    <p:extLst>
      <p:ext uri="{BB962C8B-B14F-4D97-AF65-F5344CB8AC3E}">
        <p14:creationId xmlns:p14="http://schemas.microsoft.com/office/powerpoint/2010/main" val="28614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A88-16C3-63D2-60AB-F22753A5C3B4}"/>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102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61D08B-692E-1AB2-3081-92C4C475237A}"/>
              </a:ext>
            </a:extLst>
          </p:cNvPr>
          <p:cNvSpPr>
            <a:spLocks noGrp="1"/>
          </p:cNvSpPr>
          <p:nvPr>
            <p:ph type="body" sz="quarter" idx="10"/>
          </p:nvPr>
        </p:nvSpPr>
        <p:spPr>
          <a:xfrm>
            <a:off x="433387" y="1361662"/>
            <a:ext cx="11310938" cy="3448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A488B63-8838-6574-6E7E-EDE4DF2A3853}"/>
              </a:ext>
            </a:extLst>
          </p:cNvPr>
          <p:cNvSpPr>
            <a:spLocks noGrp="1"/>
          </p:cNvSpPr>
          <p:nvPr>
            <p:ph type="body" sz="quarter" idx="11" hasCustomPrompt="1"/>
          </p:nvPr>
        </p:nvSpPr>
        <p:spPr>
          <a:xfrm>
            <a:off x="433387" y="487500"/>
            <a:ext cx="11325226" cy="801405"/>
          </a:xfrm>
        </p:spPr>
        <p:txBody>
          <a:bodyPr>
            <a:normAutofit/>
          </a:bodyPr>
          <a:lstStyle>
            <a:lvl1pPr marL="0" indent="0">
              <a:buNone/>
              <a:defRPr sz="4400">
                <a:latin typeface="Flood Std" panose="03090602040405060206"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Title</a:t>
            </a:r>
          </a:p>
        </p:txBody>
      </p:sp>
      <p:pic>
        <p:nvPicPr>
          <p:cNvPr id="2" name="Picture 1" descr="A person wearing a helmet and climbing on a rock&#10;&#10;Description automatically generated">
            <a:extLst>
              <a:ext uri="{FF2B5EF4-FFF2-40B4-BE49-F238E27FC236}">
                <a16:creationId xmlns:a16="http://schemas.microsoft.com/office/drawing/2014/main" id="{33C98841-F221-47B6-99F7-5AB06E861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68466"/>
            <a:ext cx="2496536" cy="1664208"/>
          </a:xfrm>
          <a:prstGeom prst="rect">
            <a:avLst/>
          </a:prstGeom>
        </p:spPr>
      </p:pic>
      <p:pic>
        <p:nvPicPr>
          <p:cNvPr id="3" name="Picture 2" descr="A group of people on bicycles&#10;&#10;Description automatically generated">
            <a:extLst>
              <a:ext uri="{FF2B5EF4-FFF2-40B4-BE49-F238E27FC236}">
                <a16:creationId xmlns:a16="http://schemas.microsoft.com/office/drawing/2014/main" id="{771A9303-983A-F8FF-65B3-59DA638FCA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056" y="5068466"/>
            <a:ext cx="2496312" cy="1664208"/>
          </a:xfrm>
          <a:prstGeom prst="rect">
            <a:avLst/>
          </a:prstGeom>
        </p:spPr>
      </p:pic>
      <p:pic>
        <p:nvPicPr>
          <p:cNvPr id="4" name="Picture 3" descr="Two women in hats smiling&#10;&#10;Description automatically generated with medium confidence">
            <a:extLst>
              <a:ext uri="{FF2B5EF4-FFF2-40B4-BE49-F238E27FC236}">
                <a16:creationId xmlns:a16="http://schemas.microsoft.com/office/drawing/2014/main" id="{33FC6517-E37E-07C8-0988-DD9F88D166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2030" y="5068466"/>
            <a:ext cx="2495846" cy="1664208"/>
          </a:xfrm>
          <a:prstGeom prst="rect">
            <a:avLst/>
          </a:prstGeom>
        </p:spPr>
      </p:pic>
      <p:pic>
        <p:nvPicPr>
          <p:cNvPr id="5" name="Picture 4" descr="A child in a swimming pool wearing a scuba mask&#10;&#10;Description automatically generated">
            <a:extLst>
              <a:ext uri="{FF2B5EF4-FFF2-40B4-BE49-F238E27FC236}">
                <a16:creationId xmlns:a16="http://schemas.microsoft.com/office/drawing/2014/main" id="{D58D8A80-4D7F-DC43-4A80-B66CED21067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36757" y="5068466"/>
            <a:ext cx="2112193" cy="1664208"/>
          </a:xfrm>
          <a:prstGeom prst="rect">
            <a:avLst/>
          </a:prstGeom>
        </p:spPr>
      </p:pic>
      <p:pic>
        <p:nvPicPr>
          <p:cNvPr id="6" name="Picture 5" descr="A child jumping on a surfboard&#10;&#10;Description automatically generated">
            <a:extLst>
              <a:ext uri="{FF2B5EF4-FFF2-40B4-BE49-F238E27FC236}">
                <a16:creationId xmlns:a16="http://schemas.microsoft.com/office/drawing/2014/main" id="{64822909-4603-AABA-F29D-12B334B40B3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417853" y="5068466"/>
            <a:ext cx="1774148" cy="1664208"/>
          </a:xfrm>
          <a:prstGeom prst="rect">
            <a:avLst/>
          </a:prstGeom>
        </p:spPr>
      </p:pic>
      <p:pic>
        <p:nvPicPr>
          <p:cNvPr id="7" name="Picture 6" descr="A group of people sitting in a crowd&#10;&#10;Description automatically generated">
            <a:extLst>
              <a:ext uri="{FF2B5EF4-FFF2-40B4-BE49-F238E27FC236}">
                <a16:creationId xmlns:a16="http://schemas.microsoft.com/office/drawing/2014/main" id="{FC0C9338-08BA-BB2A-6F8C-8C4B9414FD1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59304" y="5068466"/>
            <a:ext cx="2496937" cy="1664208"/>
          </a:xfrm>
          <a:prstGeom prst="rect">
            <a:avLst/>
          </a:prstGeom>
        </p:spPr>
      </p:pic>
    </p:spTree>
    <p:extLst>
      <p:ext uri="{BB962C8B-B14F-4D97-AF65-F5344CB8AC3E}">
        <p14:creationId xmlns:p14="http://schemas.microsoft.com/office/powerpoint/2010/main" val="377141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EC31-B5B0-F9C3-9CC9-7771DF507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ECB64-3F70-37C4-F631-10C1684BB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98016-DCEC-1E9F-3520-C812671451B5}"/>
              </a:ext>
            </a:extLst>
          </p:cNvPr>
          <p:cNvSpPr>
            <a:spLocks noGrp="1"/>
          </p:cNvSpPr>
          <p:nvPr>
            <p:ph sz="half" idx="2"/>
          </p:nvPr>
        </p:nvSpPr>
        <p:spPr>
          <a:xfrm>
            <a:off x="839788" y="2505075"/>
            <a:ext cx="5157787"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63CA9-E66B-3278-8CD7-3D7552BE0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E3293-66A2-402D-27B7-40361025A485}"/>
              </a:ext>
            </a:extLst>
          </p:cNvPr>
          <p:cNvSpPr>
            <a:spLocks noGrp="1"/>
          </p:cNvSpPr>
          <p:nvPr>
            <p:ph sz="quarter" idx="4"/>
          </p:nvPr>
        </p:nvSpPr>
        <p:spPr>
          <a:xfrm>
            <a:off x="6172200" y="2505075"/>
            <a:ext cx="5183188"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760276" y="2126972"/>
            <a:ext cx="3932237" cy="2007701"/>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526776"/>
            <a:ext cx="6172200" cy="5244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18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C0412D-139D-3BC5-44EF-2122C3C51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997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50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2542332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98736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7AB68-9FD7-4D99-82CB-13B1798B4F4B}"/>
              </a:ext>
            </a:extLst>
          </p:cNvPr>
          <p:cNvSpPr>
            <a:spLocks noGrp="1"/>
          </p:cNvSpPr>
          <p:nvPr>
            <p:ph type="subTitle" idx="1" hasCustomPrompt="1"/>
          </p:nvPr>
        </p:nvSpPr>
        <p:spPr>
          <a:xfrm>
            <a:off x="1524000" y="834795"/>
            <a:ext cx="9144000" cy="862695"/>
          </a:xfrm>
        </p:spPr>
        <p:txBody>
          <a:bodyPr>
            <a:noAutofit/>
          </a:bodyPr>
          <a:lstStyle>
            <a:lvl1pPr marL="0" indent="0" algn="ctr">
              <a:buNone/>
              <a:defRPr sz="6000">
                <a:latin typeface="Flood Std" panose="03090602040405060206"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Section Title</a:t>
            </a:r>
          </a:p>
        </p:txBody>
      </p:sp>
      <p:sp>
        <p:nvSpPr>
          <p:cNvPr id="6" name="Text Placeholder 5">
            <a:extLst>
              <a:ext uri="{FF2B5EF4-FFF2-40B4-BE49-F238E27FC236}">
                <a16:creationId xmlns:a16="http://schemas.microsoft.com/office/drawing/2014/main" id="{932327BD-2725-0D2C-C1D6-8A1C316EA808}"/>
              </a:ext>
            </a:extLst>
          </p:cNvPr>
          <p:cNvSpPr>
            <a:spLocks noGrp="1"/>
          </p:cNvSpPr>
          <p:nvPr>
            <p:ph type="body" sz="quarter" idx="10" hasCustomPrompt="1"/>
          </p:nvPr>
        </p:nvSpPr>
        <p:spPr>
          <a:xfrm>
            <a:off x="1524000" y="1971122"/>
            <a:ext cx="9144000" cy="527304"/>
          </a:xfrm>
        </p:spPr>
        <p:txBody>
          <a:bodyPr>
            <a:noAutofit/>
          </a:bodyPr>
          <a:lstStyle>
            <a:lvl1pPr marL="0" indent="0" algn="ctr">
              <a:buNone/>
              <a:defRPr sz="4400" b="1"/>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p:txBody>
      </p:sp>
      <p:sp>
        <p:nvSpPr>
          <p:cNvPr id="7" name="Text Placeholder 5">
            <a:extLst>
              <a:ext uri="{FF2B5EF4-FFF2-40B4-BE49-F238E27FC236}">
                <a16:creationId xmlns:a16="http://schemas.microsoft.com/office/drawing/2014/main" id="{C5A1A731-039D-D67F-80DC-771F66E6143F}"/>
              </a:ext>
            </a:extLst>
          </p:cNvPr>
          <p:cNvSpPr>
            <a:spLocks noGrp="1"/>
          </p:cNvSpPr>
          <p:nvPr>
            <p:ph type="body" sz="quarter" idx="11" hasCustomPrompt="1"/>
          </p:nvPr>
        </p:nvSpPr>
        <p:spPr>
          <a:xfrm>
            <a:off x="1524000" y="2543613"/>
            <a:ext cx="9144000" cy="527304"/>
          </a:xfrm>
        </p:spPr>
        <p:txBody>
          <a:bodyPr>
            <a:noAutofit/>
          </a:bodyPr>
          <a:lstStyle>
            <a:lvl1pPr marL="0" indent="0" algn="ctr">
              <a:buNone/>
              <a:defRPr sz="2800" b="0" i="0"/>
            </a:lvl1pPr>
            <a:lvl2pPr marL="457200" indent="0">
              <a:buNone/>
              <a:defRPr/>
            </a:lvl2pPr>
            <a:lvl3pPr marL="914400" indent="0">
              <a:buNone/>
              <a:defRPr/>
            </a:lvl3pPr>
            <a:lvl4pPr marL="1371600" indent="0">
              <a:buNone/>
              <a:defRPr/>
            </a:lvl4pPr>
            <a:lvl5pPr marL="1828800" indent="0">
              <a:buNone/>
              <a:defRPr/>
            </a:lvl5pPr>
          </a:lstStyle>
          <a:p>
            <a:pPr lvl="0"/>
            <a:r>
              <a:rPr lang="en-US"/>
              <a:t>Presenter Title</a:t>
            </a:r>
          </a:p>
        </p:txBody>
      </p:sp>
      <p:pic>
        <p:nvPicPr>
          <p:cNvPr id="4" name="Picture 3" descr="A person wearing a helmet and climbing on a rock&#10;&#10;Description automatically generated">
            <a:extLst>
              <a:ext uri="{FF2B5EF4-FFF2-40B4-BE49-F238E27FC236}">
                <a16:creationId xmlns:a16="http://schemas.microsoft.com/office/drawing/2014/main" id="{5647D483-0954-38FA-6453-98A1959FB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22694"/>
            <a:ext cx="2496536" cy="1664208"/>
          </a:xfrm>
          <a:prstGeom prst="rect">
            <a:avLst/>
          </a:prstGeom>
        </p:spPr>
      </p:pic>
      <p:pic>
        <p:nvPicPr>
          <p:cNvPr id="9" name="Picture 8" descr="A group of people on bicycles&#10;&#10;Description automatically generated">
            <a:extLst>
              <a:ext uri="{FF2B5EF4-FFF2-40B4-BE49-F238E27FC236}">
                <a16:creationId xmlns:a16="http://schemas.microsoft.com/office/drawing/2014/main" id="{C8179E63-9487-94C0-5DFC-7EB05F30A6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056" y="3522694"/>
            <a:ext cx="2496312" cy="1664208"/>
          </a:xfrm>
          <a:prstGeom prst="rect">
            <a:avLst/>
          </a:prstGeom>
        </p:spPr>
      </p:pic>
      <p:pic>
        <p:nvPicPr>
          <p:cNvPr id="17" name="Picture 16" descr="Two women in hats smiling&#10;&#10;Description automatically generated with medium confidence">
            <a:extLst>
              <a:ext uri="{FF2B5EF4-FFF2-40B4-BE49-F238E27FC236}">
                <a16:creationId xmlns:a16="http://schemas.microsoft.com/office/drawing/2014/main" id="{1F059A1A-6884-6D96-E4BA-253B06A0C5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2030" y="3522694"/>
            <a:ext cx="2495846" cy="1664208"/>
          </a:xfrm>
          <a:prstGeom prst="rect">
            <a:avLst/>
          </a:prstGeom>
        </p:spPr>
      </p:pic>
      <p:pic>
        <p:nvPicPr>
          <p:cNvPr id="14" name="Picture 13" descr="A child in a swimming pool wearing a scuba mask&#10;&#10;Description automatically generated">
            <a:extLst>
              <a:ext uri="{FF2B5EF4-FFF2-40B4-BE49-F238E27FC236}">
                <a16:creationId xmlns:a16="http://schemas.microsoft.com/office/drawing/2014/main" id="{E7F5F431-B34F-9E5E-E732-1C2371B0DE5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36757" y="3522694"/>
            <a:ext cx="2112193" cy="1664208"/>
          </a:xfrm>
          <a:prstGeom prst="rect">
            <a:avLst/>
          </a:prstGeom>
        </p:spPr>
      </p:pic>
      <p:pic>
        <p:nvPicPr>
          <p:cNvPr id="28" name="Picture 27" descr="A child jumping on a surfboard&#10;&#10;Description automatically generated">
            <a:extLst>
              <a:ext uri="{FF2B5EF4-FFF2-40B4-BE49-F238E27FC236}">
                <a16:creationId xmlns:a16="http://schemas.microsoft.com/office/drawing/2014/main" id="{C073D072-8806-EC2D-BBEC-E43EB1518A1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417853" y="3522694"/>
            <a:ext cx="1774148" cy="1664208"/>
          </a:xfrm>
          <a:prstGeom prst="rect">
            <a:avLst/>
          </a:prstGeom>
        </p:spPr>
      </p:pic>
      <p:pic>
        <p:nvPicPr>
          <p:cNvPr id="21" name="Picture 20" descr="A group of people sitting in a crowd&#10;&#10;Description automatically generated">
            <a:extLst>
              <a:ext uri="{FF2B5EF4-FFF2-40B4-BE49-F238E27FC236}">
                <a16:creationId xmlns:a16="http://schemas.microsoft.com/office/drawing/2014/main" id="{E20B9FFB-541D-9E08-E7F3-8B4DC26EDE9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59304" y="3522694"/>
            <a:ext cx="2496937" cy="1664208"/>
          </a:xfrm>
          <a:prstGeom prst="rect">
            <a:avLst/>
          </a:prstGeom>
        </p:spPr>
      </p:pic>
    </p:spTree>
    <p:extLst>
      <p:ext uri="{BB962C8B-B14F-4D97-AF65-F5344CB8AC3E}">
        <p14:creationId xmlns:p14="http://schemas.microsoft.com/office/powerpoint/2010/main" val="370708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285466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47000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2948743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96132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216939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3337915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579844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13643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889808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1298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58147"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58147"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riding a bicycle on a dirt hill&#10;&#10;Description automatically generated">
            <a:extLst>
              <a:ext uri="{FF2B5EF4-FFF2-40B4-BE49-F238E27FC236}">
                <a16:creationId xmlns:a16="http://schemas.microsoft.com/office/drawing/2014/main" id="{60DF1600-F69B-6A34-A6A5-051B5193AB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752"/>
            <a:ext cx="6289040" cy="6145247"/>
          </a:xfrm>
          <a:prstGeom prst="rect">
            <a:avLst/>
          </a:prstGeom>
        </p:spPr>
      </p:pic>
    </p:spTree>
    <p:extLst>
      <p:ext uri="{BB962C8B-B14F-4D97-AF65-F5344CB8AC3E}">
        <p14:creationId xmlns:p14="http://schemas.microsoft.com/office/powerpoint/2010/main" val="990171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858296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831850" y="1709738"/>
            <a:ext cx="10515600" cy="22062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1745"/>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4"/>
          <p:cNvSpPr txBox="1">
            <a:spLocks noGrp="1"/>
          </p:cNvSpPr>
          <p:nvPr>
            <p:ph type="body" idx="1"/>
          </p:nvPr>
        </p:nvSpPr>
        <p:spPr>
          <a:xfrm>
            <a:off x="831850" y="3933481"/>
            <a:ext cx="10515600" cy="807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5E9E"/>
              </a:buClr>
              <a:buSzPts val="2400"/>
              <a:buNone/>
              <a:defRPr sz="2400">
                <a:solidFill>
                  <a:srgbClr val="015E9E"/>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extLst>
      <p:ext uri="{BB962C8B-B14F-4D97-AF65-F5344CB8AC3E}">
        <p14:creationId xmlns:p14="http://schemas.microsoft.com/office/powerpoint/2010/main" val="114567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
        <p:cNvGrpSpPr/>
        <p:nvPr/>
      </p:nvGrpSpPr>
      <p:grpSpPr>
        <a:xfrm>
          <a:off x="0" y="0"/>
          <a:ext cx="0" cy="0"/>
          <a:chOff x="0" y="0"/>
          <a:chExt cx="0" cy="0"/>
        </a:xfrm>
      </p:grpSpPr>
      <p:sp>
        <p:nvSpPr>
          <p:cNvPr id="18" name="Google Shape;18;p15"/>
          <p:cNvSpPr>
            <a:spLocks noGrp="1"/>
          </p:cNvSpPr>
          <p:nvPr>
            <p:ph type="pic" idx="2"/>
          </p:nvPr>
        </p:nvSpPr>
        <p:spPr>
          <a:xfrm>
            <a:off x="5183188" y="987426"/>
            <a:ext cx="6172200" cy="4676774"/>
          </a:xfrm>
          <a:prstGeom prst="rect">
            <a:avLst/>
          </a:prstGeom>
          <a:noFill/>
          <a:ln>
            <a:noFill/>
          </a:ln>
        </p:spPr>
      </p:sp>
      <p:sp>
        <p:nvSpPr>
          <p:cNvPr id="19" name="Google Shape;19;p15"/>
          <p:cNvSpPr txBox="1">
            <a:spLocks noGrp="1"/>
          </p:cNvSpPr>
          <p:nvPr>
            <p:ph type="title"/>
          </p:nvPr>
        </p:nvSpPr>
        <p:spPr>
          <a:xfrm>
            <a:off x="839788" y="987425"/>
            <a:ext cx="3932237" cy="12290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1745"/>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9788" y="2216427"/>
            <a:ext cx="3932237" cy="34477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5E9E"/>
              </a:buClr>
              <a:buSzPts val="1600"/>
              <a:buNone/>
              <a:defRPr sz="1600"/>
            </a:lvl1pPr>
            <a:lvl2pPr marL="914400" lvl="1" indent="-228600" algn="l">
              <a:lnSpc>
                <a:spcPct val="90000"/>
              </a:lnSpc>
              <a:spcBef>
                <a:spcPts val="500"/>
              </a:spcBef>
              <a:spcAft>
                <a:spcPts val="0"/>
              </a:spcAft>
              <a:buClr>
                <a:srgbClr val="015E9E"/>
              </a:buClr>
              <a:buSzPts val="1400"/>
              <a:buNone/>
              <a:defRPr sz="1400"/>
            </a:lvl2pPr>
            <a:lvl3pPr marL="1371600" lvl="2" indent="-228600" algn="l">
              <a:lnSpc>
                <a:spcPct val="90000"/>
              </a:lnSpc>
              <a:spcBef>
                <a:spcPts val="500"/>
              </a:spcBef>
              <a:spcAft>
                <a:spcPts val="0"/>
              </a:spcAft>
              <a:buClr>
                <a:srgbClr val="015E9E"/>
              </a:buClr>
              <a:buSzPts val="1200"/>
              <a:buNone/>
              <a:defRPr sz="1200"/>
            </a:lvl3pPr>
            <a:lvl4pPr marL="1828800" lvl="3" indent="-228600" algn="l">
              <a:lnSpc>
                <a:spcPct val="90000"/>
              </a:lnSpc>
              <a:spcBef>
                <a:spcPts val="500"/>
              </a:spcBef>
              <a:spcAft>
                <a:spcPts val="0"/>
              </a:spcAft>
              <a:buClr>
                <a:srgbClr val="015E9E"/>
              </a:buClr>
              <a:buSzPts val="1000"/>
              <a:buNone/>
              <a:defRPr sz="1000"/>
            </a:lvl4pPr>
            <a:lvl5pPr marL="2286000" lvl="4" indent="-228600" algn="l">
              <a:lnSpc>
                <a:spcPct val="90000"/>
              </a:lnSpc>
              <a:spcBef>
                <a:spcPts val="500"/>
              </a:spcBef>
              <a:spcAft>
                <a:spcPts val="0"/>
              </a:spcAft>
              <a:buClr>
                <a:srgbClr val="015E9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948767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3_Title Slid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1524000" y="1854199"/>
            <a:ext cx="9144000" cy="16557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ED1745"/>
              </a:buClr>
              <a:buSzPts val="6000"/>
              <a:buFont typeface="Play"/>
              <a:buNone/>
              <a:defRPr sz="6000">
                <a:solidFill>
                  <a:srgbClr val="ED17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15E9E"/>
              </a:buClr>
              <a:buSzPts val="2400"/>
              <a:buNone/>
              <a:defRPr sz="2400"/>
            </a:lvl1pPr>
            <a:lvl2pPr lvl="1" algn="ctr">
              <a:lnSpc>
                <a:spcPct val="90000"/>
              </a:lnSpc>
              <a:spcBef>
                <a:spcPts val="500"/>
              </a:spcBef>
              <a:spcAft>
                <a:spcPts val="0"/>
              </a:spcAft>
              <a:buClr>
                <a:srgbClr val="015E9E"/>
              </a:buClr>
              <a:buSzPts val="2000"/>
              <a:buNone/>
              <a:defRPr sz="2000"/>
            </a:lvl2pPr>
            <a:lvl3pPr lvl="2" algn="ctr">
              <a:lnSpc>
                <a:spcPct val="90000"/>
              </a:lnSpc>
              <a:spcBef>
                <a:spcPts val="500"/>
              </a:spcBef>
              <a:spcAft>
                <a:spcPts val="0"/>
              </a:spcAft>
              <a:buClr>
                <a:srgbClr val="015E9E"/>
              </a:buClr>
              <a:buSzPts val="1800"/>
              <a:buNone/>
              <a:defRPr sz="1800"/>
            </a:lvl3pPr>
            <a:lvl4pPr lvl="3" algn="ctr">
              <a:lnSpc>
                <a:spcPct val="90000"/>
              </a:lnSpc>
              <a:spcBef>
                <a:spcPts val="500"/>
              </a:spcBef>
              <a:spcAft>
                <a:spcPts val="0"/>
              </a:spcAft>
              <a:buClr>
                <a:srgbClr val="015E9E"/>
              </a:buClr>
              <a:buSzPts val="1600"/>
              <a:buNone/>
              <a:defRPr sz="1600"/>
            </a:lvl4pPr>
            <a:lvl5pPr lvl="4" algn="ctr">
              <a:lnSpc>
                <a:spcPct val="90000"/>
              </a:lnSpc>
              <a:spcBef>
                <a:spcPts val="500"/>
              </a:spcBef>
              <a:spcAft>
                <a:spcPts val="0"/>
              </a:spcAft>
              <a:buClr>
                <a:srgbClr val="015E9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0802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17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5115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1745"/>
              </a:buClr>
              <a:buSzPts val="4400"/>
              <a:buFont typeface="Play"/>
              <a:buNone/>
              <a:defRPr>
                <a:solidFill>
                  <a:srgbClr val="ED17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838200" y="1825625"/>
            <a:ext cx="10515600" cy="38079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94664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17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3813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3813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9244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9/19/2024</a:t>
            </a:fld>
            <a:endParaRPr lang="en-US" altLang="en-US"/>
          </a:p>
        </p:txBody>
      </p:sp>
    </p:spTree>
    <p:extLst>
      <p:ext uri="{BB962C8B-B14F-4D97-AF65-F5344CB8AC3E}">
        <p14:creationId xmlns:p14="http://schemas.microsoft.com/office/powerpoint/2010/main" val="1232052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80388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1278DA-94AA-073B-AAB5-A9DA35DA0150}"/>
              </a:ext>
            </a:extLst>
          </p:cNvPr>
          <p:cNvSpPr>
            <a:spLocks noGrp="1"/>
          </p:cNvSpPr>
          <p:nvPr>
            <p:ph type="sldNum" sz="quarter" idx="12"/>
          </p:nvPr>
        </p:nvSpPr>
        <p:spPr>
          <a:xfrm>
            <a:off x="6382555" y="6356350"/>
            <a:ext cx="2743200" cy="365125"/>
          </a:xfrm>
          <a:prstGeom prst="rect">
            <a:avLst/>
          </a:prstGeom>
        </p:spPr>
        <p:txBody>
          <a:bodyPr/>
          <a:lstStyle>
            <a:lvl1pPr>
              <a:defRPr>
                <a:solidFill>
                  <a:schemeClr val="bg1"/>
                </a:solidFill>
              </a:defRPr>
            </a:lvl1pPr>
          </a:lstStyle>
          <a:p>
            <a:fld id="{3EE0AACD-0C30-487F-9569-3E4A0CF3840B}" type="slidenum">
              <a:rPr lang="en-US" smtClean="0"/>
              <a:pPr/>
              <a:t>‹#›</a:t>
            </a:fld>
            <a:endParaRPr lang="en-US"/>
          </a:p>
        </p:txBody>
      </p:sp>
    </p:spTree>
    <p:extLst>
      <p:ext uri="{BB962C8B-B14F-4D97-AF65-F5344CB8AC3E}">
        <p14:creationId xmlns:p14="http://schemas.microsoft.com/office/powerpoint/2010/main" val="4087134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62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in uniform standing in front of a mural&#10;&#10;Description automatically generated">
            <a:extLst>
              <a:ext uri="{FF2B5EF4-FFF2-40B4-BE49-F238E27FC236}">
                <a16:creationId xmlns:a16="http://schemas.microsoft.com/office/drawing/2014/main" id="{A8A1BE55-1009-BE6A-4556-BCCF7DA9DE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6416"/>
            <a:ext cx="6296297" cy="6145263"/>
          </a:xfrm>
          <a:prstGeom prst="rect">
            <a:avLst/>
          </a:prstGeom>
        </p:spPr>
      </p:pic>
    </p:spTree>
    <p:extLst>
      <p:ext uri="{BB962C8B-B14F-4D97-AF65-F5344CB8AC3E}">
        <p14:creationId xmlns:p14="http://schemas.microsoft.com/office/powerpoint/2010/main" val="225290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46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B1F2-7B91-1358-7885-E1AAB012D3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737AE34-A05C-311F-21A7-B7B53ED4AC9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B0B1E-6CC6-869D-F139-C4686B8B54C3}"/>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5" name="Footer Placeholder 4">
            <a:extLst>
              <a:ext uri="{FF2B5EF4-FFF2-40B4-BE49-F238E27FC236}">
                <a16:creationId xmlns:a16="http://schemas.microsoft.com/office/drawing/2014/main" id="{F94274FC-8B06-B636-1D19-550654E17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9763D8-6705-27E2-8C53-284C5872D212}"/>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471973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7EDB-39C4-D3DC-435A-EA6AA1BCE3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678C4-0C2A-A120-5B8B-69411C43C2F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4ABA5-1A26-CEFB-47BB-80C65C35B046}"/>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5" name="Footer Placeholder 4">
            <a:extLst>
              <a:ext uri="{FF2B5EF4-FFF2-40B4-BE49-F238E27FC236}">
                <a16:creationId xmlns:a16="http://schemas.microsoft.com/office/drawing/2014/main" id="{E0F5FBEF-96D6-2FC1-ED4E-6BA81C8CF7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E267CC-7317-1F2D-58DA-49620C2E745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412350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7F9A-7612-26B0-1E1C-A13553453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A244EA-DE15-685E-8C9C-6CD6D6FE543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DD8FD-C476-4E8E-D93C-FBCD0173893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94719-4258-5F4C-C2E5-A41352DBB16F}"/>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6" name="Footer Placeholder 5">
            <a:extLst>
              <a:ext uri="{FF2B5EF4-FFF2-40B4-BE49-F238E27FC236}">
                <a16:creationId xmlns:a16="http://schemas.microsoft.com/office/drawing/2014/main" id="{C155D28B-B3FD-E0EC-C14C-B46A3A90BC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85E28E-F6AD-01B0-1EC4-6D4C326F18EF}"/>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2767016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DD1E-6C6A-AA38-06E8-111E046132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6054F6-8C16-CB63-EF42-49377B2D3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EF815-12D5-769F-C100-3DCFE85C2D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35ECC-6921-E17C-624B-C65A2CD873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5511F-BBDB-ADEA-9E32-0D0473126A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E0C302-4184-265A-B112-966FD80F1E2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8" name="Footer Placeholder 7">
            <a:extLst>
              <a:ext uri="{FF2B5EF4-FFF2-40B4-BE49-F238E27FC236}">
                <a16:creationId xmlns:a16="http://schemas.microsoft.com/office/drawing/2014/main" id="{349004C5-4E9D-05B5-802A-7ECBC2F59A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66E858D-7885-3A44-9E22-893ED1EB45B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1080693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A8EA-6E25-46D2-B448-2CB9D638AB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061D7D-E633-07D8-101A-57B266BE6F8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4" name="Footer Placeholder 3">
            <a:extLst>
              <a:ext uri="{FF2B5EF4-FFF2-40B4-BE49-F238E27FC236}">
                <a16:creationId xmlns:a16="http://schemas.microsoft.com/office/drawing/2014/main" id="{3F19996A-D0EB-EB49-CA8E-B1F2C723E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52649D-D97E-E7A2-EDB9-5509EF6C0F17}"/>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952735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FC14C-20DF-82DC-575F-C3F9F7EEB58E}"/>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3" name="Footer Placeholder 2">
            <a:extLst>
              <a:ext uri="{FF2B5EF4-FFF2-40B4-BE49-F238E27FC236}">
                <a16:creationId xmlns:a16="http://schemas.microsoft.com/office/drawing/2014/main" id="{4A22F7EF-7774-AF02-E607-BBE8A1F60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6908A8-69CF-579F-9A37-C375705E6A0A}"/>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750251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1C8E-642E-7D50-7CB3-EDC122C3D8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F3752-BC8F-707B-97B4-2DBA637444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5B25B-A73B-CE17-6ADF-C8034A1E52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45C3-3C32-7800-160E-89AC58D5BC29}"/>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6" name="Footer Placeholder 5">
            <a:extLst>
              <a:ext uri="{FF2B5EF4-FFF2-40B4-BE49-F238E27FC236}">
                <a16:creationId xmlns:a16="http://schemas.microsoft.com/office/drawing/2014/main" id="{409B77A7-71A2-A702-CA3B-B12C0A851F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D01EFF-2550-368F-54E0-4725EED9A885}"/>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646340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DFD2-C248-FCB8-8E6D-115D24AB89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19BADC-C026-EE7B-F4C5-0825614D8D3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91BD-51FF-7DB2-7B73-4A1C7A2EED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39535-8E1D-FD33-6BC8-5B5CC557947A}"/>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6" name="Footer Placeholder 5">
            <a:extLst>
              <a:ext uri="{FF2B5EF4-FFF2-40B4-BE49-F238E27FC236}">
                <a16:creationId xmlns:a16="http://schemas.microsoft.com/office/drawing/2014/main" id="{CC8718BA-3240-9855-D119-014B792449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493B32-9925-B3AB-B676-0EC183C2E367}"/>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839424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4F54-448A-CE01-DDBD-D7B9D46776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0B9E5-2D51-3D52-5B13-F613B75020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122E-F93D-3DD6-561B-8054513E480E}"/>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5" name="Footer Placeholder 4">
            <a:extLst>
              <a:ext uri="{FF2B5EF4-FFF2-40B4-BE49-F238E27FC236}">
                <a16:creationId xmlns:a16="http://schemas.microsoft.com/office/drawing/2014/main" id="{C0EFA384-FD87-5DB5-3D65-4C20B2E24D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B65C8C-1105-4E26-FD96-5A9915A5169A}"/>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12460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marshmallows over a campfire&#10;&#10;Description automatically generated">
            <a:extLst>
              <a:ext uri="{FF2B5EF4-FFF2-40B4-BE49-F238E27FC236}">
                <a16:creationId xmlns:a16="http://schemas.microsoft.com/office/drawing/2014/main" id="{3756D158-B196-3BED-9D67-E86B5A2F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333"/>
            <a:ext cx="6291072" cy="6145406"/>
          </a:xfrm>
          <a:prstGeom prst="rect">
            <a:avLst/>
          </a:prstGeom>
        </p:spPr>
      </p:pic>
    </p:spTree>
    <p:extLst>
      <p:ext uri="{BB962C8B-B14F-4D97-AF65-F5344CB8AC3E}">
        <p14:creationId xmlns:p14="http://schemas.microsoft.com/office/powerpoint/2010/main" val="3352808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DF042-69AA-4027-BFBB-5555BB8211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4F25C-5D08-1F88-0040-D8EDB5AC1A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4B04E-E724-3B6B-E79F-CEDFF56370C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9/19/2024</a:t>
            </a:fld>
            <a:endParaRPr lang="en-US"/>
          </a:p>
        </p:txBody>
      </p:sp>
      <p:sp>
        <p:nvSpPr>
          <p:cNvPr id="5" name="Footer Placeholder 4">
            <a:extLst>
              <a:ext uri="{FF2B5EF4-FFF2-40B4-BE49-F238E27FC236}">
                <a16:creationId xmlns:a16="http://schemas.microsoft.com/office/drawing/2014/main" id="{5CDF4D90-146A-A558-9672-7C5C65E4BF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98BB6-D202-97A9-515A-89870CB8B76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218021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group of people hiking in the snow&#10;&#10;Description automatically generated">
            <a:extLst>
              <a:ext uri="{FF2B5EF4-FFF2-40B4-BE49-F238E27FC236}">
                <a16:creationId xmlns:a16="http://schemas.microsoft.com/office/drawing/2014/main" id="{88EECA1A-BBDC-659C-5099-6DED401C69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5955"/>
            <a:ext cx="6305909" cy="6146091"/>
          </a:xfrm>
          <a:prstGeom prst="rect">
            <a:avLst/>
          </a:prstGeom>
        </p:spPr>
      </p:pic>
    </p:spTree>
    <p:extLst>
      <p:ext uri="{BB962C8B-B14F-4D97-AF65-F5344CB8AC3E}">
        <p14:creationId xmlns:p14="http://schemas.microsoft.com/office/powerpoint/2010/main" val="86948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holding sunglasses on her head&#10;&#10;Description automatically generated">
            <a:extLst>
              <a:ext uri="{FF2B5EF4-FFF2-40B4-BE49-F238E27FC236}">
                <a16:creationId xmlns:a16="http://schemas.microsoft.com/office/drawing/2014/main" id="{B7A4AE27-953A-D8C3-0C41-ADE1037385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01"/>
            <a:ext cx="6289589" cy="6145165"/>
          </a:xfrm>
          <a:prstGeom prst="rect">
            <a:avLst/>
          </a:prstGeom>
        </p:spPr>
      </p:pic>
    </p:spTree>
    <p:extLst>
      <p:ext uri="{BB962C8B-B14F-4D97-AF65-F5344CB8AC3E}">
        <p14:creationId xmlns:p14="http://schemas.microsoft.com/office/powerpoint/2010/main" val="40730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People in a canoe on a river&#10;&#10;Description automatically generated">
            <a:extLst>
              <a:ext uri="{FF2B5EF4-FFF2-40B4-BE49-F238E27FC236}">
                <a16:creationId xmlns:a16="http://schemas.microsoft.com/office/drawing/2014/main" id="{B88CD7B4-6682-4705-E140-31DFE7CE9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4336"/>
            <a:ext cx="6285183" cy="6147402"/>
          </a:xfrm>
          <a:prstGeom prst="rect">
            <a:avLst/>
          </a:prstGeom>
        </p:spPr>
      </p:pic>
    </p:spTree>
    <p:extLst>
      <p:ext uri="{BB962C8B-B14F-4D97-AF65-F5344CB8AC3E}">
        <p14:creationId xmlns:p14="http://schemas.microsoft.com/office/powerpoint/2010/main" val="271144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scout holding a flag&#10;&#10;Description automatically generated">
            <a:extLst>
              <a:ext uri="{FF2B5EF4-FFF2-40B4-BE49-F238E27FC236}">
                <a16:creationId xmlns:a16="http://schemas.microsoft.com/office/drawing/2014/main" id="{4C3F268C-9AE5-749A-BD47-039CB8CCC9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0" y="136080"/>
            <a:ext cx="6282762" cy="6148896"/>
          </a:xfrm>
          <a:prstGeom prst="rect">
            <a:avLst/>
          </a:prstGeom>
        </p:spPr>
      </p:pic>
    </p:spTree>
    <p:extLst>
      <p:ext uri="{BB962C8B-B14F-4D97-AF65-F5344CB8AC3E}">
        <p14:creationId xmlns:p14="http://schemas.microsoft.com/office/powerpoint/2010/main" val="8798870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3C5D7-A91D-A433-F5F5-1CC4F98536DD}"/>
              </a:ext>
            </a:extLst>
          </p:cNvPr>
          <p:cNvSpPr>
            <a:spLocks noGrp="1"/>
          </p:cNvSpPr>
          <p:nvPr>
            <p:ph type="title"/>
          </p:nvPr>
        </p:nvSpPr>
        <p:spPr>
          <a:xfrm>
            <a:off x="838200" y="23812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A green background with lines&#10;&#10;Description automatically generated">
            <a:extLst>
              <a:ext uri="{FF2B5EF4-FFF2-40B4-BE49-F238E27FC236}">
                <a16:creationId xmlns:a16="http://schemas.microsoft.com/office/drawing/2014/main" id="{EFC2E028-30DE-0080-52F0-088D253CA961}"/>
              </a:ext>
            </a:extLst>
          </p:cNvPr>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0" y="6339092"/>
            <a:ext cx="12192000" cy="518907"/>
          </a:xfrm>
          <a:prstGeom prst="rect">
            <a:avLst/>
          </a:prstGeom>
        </p:spPr>
      </p:pic>
      <p:sp>
        <p:nvSpPr>
          <p:cNvPr id="3" name="Text Placeholder 2">
            <a:extLst>
              <a:ext uri="{FF2B5EF4-FFF2-40B4-BE49-F238E27FC236}">
                <a16:creationId xmlns:a16="http://schemas.microsoft.com/office/drawing/2014/main" id="{D61A91A6-CADF-751A-04F8-5A5AB425C8E9}"/>
              </a:ext>
            </a:extLst>
          </p:cNvPr>
          <p:cNvSpPr>
            <a:spLocks noGrp="1"/>
          </p:cNvSpPr>
          <p:nvPr>
            <p:ph type="body" idx="1"/>
          </p:nvPr>
        </p:nvSpPr>
        <p:spPr>
          <a:xfrm>
            <a:off x="838200" y="15716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C07B3D5-B554-11A5-8A64-622E2363C3C6}"/>
              </a:ext>
            </a:extLst>
          </p:cNvPr>
          <p:cNvSpPr/>
          <p:nvPr userDrawn="1"/>
        </p:nvSpPr>
        <p:spPr>
          <a:xfrm>
            <a:off x="-2" y="6281528"/>
            <a:ext cx="12192002" cy="87741"/>
          </a:xfrm>
          <a:prstGeom prst="rect">
            <a:avLst/>
          </a:prstGeom>
          <a:solidFill>
            <a:srgbClr val="C2B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background with lines&#10;&#10;Description automatically generated">
            <a:extLst>
              <a:ext uri="{FF2B5EF4-FFF2-40B4-BE49-F238E27FC236}">
                <a16:creationId xmlns:a16="http://schemas.microsoft.com/office/drawing/2014/main" id="{4812C7E2-708D-EC40-5630-FE8042375C79}"/>
              </a:ext>
            </a:extLst>
          </p:cNvPr>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0" y="0"/>
            <a:ext cx="12192000" cy="136525"/>
          </a:xfrm>
          <a:prstGeom prst="rect">
            <a:avLst/>
          </a:prstGeom>
        </p:spPr>
      </p:pic>
      <p:pic>
        <p:nvPicPr>
          <p:cNvPr id="8" name="Picture 7" descr="A green and white logo&#10;&#10;Description automatically generated">
            <a:extLst>
              <a:ext uri="{FF2B5EF4-FFF2-40B4-BE49-F238E27FC236}">
                <a16:creationId xmlns:a16="http://schemas.microsoft.com/office/drawing/2014/main" id="{5D81C5DC-2D0A-60B6-BBE0-DF6F0D54C86C}"/>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8610599" y="5789072"/>
            <a:ext cx="3233057" cy="972843"/>
          </a:xfrm>
          <a:prstGeom prst="rect">
            <a:avLst/>
          </a:prstGeom>
        </p:spPr>
      </p:pic>
    </p:spTree>
    <p:extLst>
      <p:ext uri="{BB962C8B-B14F-4D97-AF65-F5344CB8AC3E}">
        <p14:creationId xmlns:p14="http://schemas.microsoft.com/office/powerpoint/2010/main" val="35537604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3" r:id="rId4"/>
    <p:sldLayoutId id="2147483682" r:id="rId5"/>
    <p:sldLayoutId id="2147483683" r:id="rId6"/>
    <p:sldLayoutId id="2147483684" r:id="rId7"/>
    <p:sldLayoutId id="2147483691" r:id="rId8"/>
    <p:sldLayoutId id="2147483707" r:id="rId9"/>
    <p:sldLayoutId id="2147483685" r:id="rId10"/>
    <p:sldLayoutId id="2147483664" r:id="rId11"/>
    <p:sldLayoutId id="2147483662" r:id="rId12"/>
    <p:sldLayoutId id="2147483655" r:id="rId13"/>
    <p:sldLayoutId id="2147483653" r:id="rId14"/>
    <p:sldLayoutId id="2147483656" r:id="rId15"/>
    <p:sldLayoutId id="2147483709" r:id="rId16"/>
    <p:sldLayoutId id="2147483710" r:id="rId17"/>
    <p:sldLayoutId id="2147483723" r:id="rId18"/>
    <p:sldLayoutId id="2147483724"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Lst>
  <p:txStyles>
    <p:titleStyle>
      <a:lvl1pPr algn="l" defTabSz="914400" rtl="0" eaLnBrk="1" latinLnBrk="0" hangingPunct="1">
        <a:lnSpc>
          <a:spcPct val="90000"/>
        </a:lnSpc>
        <a:spcBef>
          <a:spcPct val="0"/>
        </a:spcBef>
        <a:buNone/>
        <a:defRPr sz="4400" u="none" kern="1200">
          <a:solidFill>
            <a:srgbClr val="6C724E"/>
          </a:solidFill>
          <a:latin typeface="Flood Std" panose="03090602040405060206" pitchFamily="66"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454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8.xml"/><Relationship Id="rId6" Type="http://schemas.openxmlformats.org/officeDocument/2006/relationships/image" Target="../media/image24.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5.wdp"/><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46.xml"/><Relationship Id="rId6" Type="http://schemas.microsoft.com/office/2007/relationships/hdphoto" Target="../media/hdphoto6.wdp"/><Relationship Id="rId5" Type="http://schemas.openxmlformats.org/officeDocument/2006/relationships/image" Target="../media/image29.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46.xml"/><Relationship Id="rId6" Type="http://schemas.microsoft.com/office/2007/relationships/hdphoto" Target="../media/hdphoto6.wdp"/><Relationship Id="rId5" Type="http://schemas.openxmlformats.org/officeDocument/2006/relationships/image" Target="../media/image2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45.png"/><Relationship Id="rId1" Type="http://schemas.openxmlformats.org/officeDocument/2006/relationships/slideLayout" Target="../slideLayouts/slideLayout3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32.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4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39.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image" Target="../media/image73.png"/><Relationship Id="rId1" Type="http://schemas.openxmlformats.org/officeDocument/2006/relationships/slideLayout" Target="../slideLayouts/slideLayout12.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jpeg"/><Relationship Id="rId1" Type="http://schemas.openxmlformats.org/officeDocument/2006/relationships/slideLayout" Target="../slideLayouts/slideLayout17.xml"/><Relationship Id="rId5" Type="http://schemas.openxmlformats.org/officeDocument/2006/relationships/image" Target="../media/image79.sv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1.jpeg"/><Relationship Id="rId1" Type="http://schemas.openxmlformats.org/officeDocument/2006/relationships/slideLayout" Target="../slideLayouts/slideLayout17.xml"/><Relationship Id="rId5" Type="http://schemas.openxmlformats.org/officeDocument/2006/relationships/image" Target="../media/image79.sv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3.tif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5.pn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6.pn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76.png"/><Relationship Id="rId2" Type="http://schemas.openxmlformats.org/officeDocument/2006/relationships/image" Target="../media/image92.png"/><Relationship Id="rId1" Type="http://schemas.openxmlformats.org/officeDocument/2006/relationships/slideLayout" Target="../slideLayouts/slideLayout17.xml"/><Relationship Id="rId6" Type="http://schemas.microsoft.com/office/2007/relationships/hdphoto" Target="../media/hdphoto10.wdp"/><Relationship Id="rId5" Type="http://schemas.openxmlformats.org/officeDocument/2006/relationships/image" Target="../media/image95.png"/><Relationship Id="rId4" Type="http://schemas.openxmlformats.org/officeDocument/2006/relationships/image" Target="../media/image94.jpe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7.xml"/><Relationship Id="rId5" Type="http://schemas.openxmlformats.org/officeDocument/2006/relationships/image" Target="../media/image76.pn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110.jpeg"/><Relationship Id="rId4" Type="http://schemas.openxmlformats.org/officeDocument/2006/relationships/image" Target="../media/image109.jpeg"/></Relationships>
</file>

<file path=ppt/slides/_rels/slide5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13.jpeg"/><Relationship Id="rId4" Type="http://schemas.openxmlformats.org/officeDocument/2006/relationships/image" Target="../media/image112.jpeg"/></Relationships>
</file>

<file path=ppt/slides/_rels/slide5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116.jpeg"/><Relationship Id="rId4" Type="http://schemas.openxmlformats.org/officeDocument/2006/relationships/image" Target="../media/image115.jpeg"/></Relationships>
</file>

<file path=ppt/slides/_rels/slide5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09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972A1FA-C963-7F80-3F83-B2C2B23D9013}"/>
              </a:ext>
            </a:extLst>
          </p:cNvPr>
          <p:cNvSpPr>
            <a:spLocks noGrp="1"/>
          </p:cNvSpPr>
          <p:nvPr>
            <p:ph type="title"/>
          </p:nvPr>
        </p:nvSpPr>
        <p:spPr>
          <a:xfrm>
            <a:off x="1097280" y="942871"/>
            <a:ext cx="10058400" cy="1289304"/>
          </a:xfrm>
        </p:spPr>
        <p:txBody>
          <a:bodyPr/>
          <a:lstStyle/>
          <a:p>
            <a:r>
              <a:rPr lang="en-US" dirty="0">
                <a:solidFill>
                  <a:schemeClr val="bg1"/>
                </a:solidFill>
              </a:rPr>
              <a:t>INSIGHTS</a:t>
            </a:r>
          </a:p>
        </p:txBody>
      </p:sp>
      <p:sp>
        <p:nvSpPr>
          <p:cNvPr id="5" name="Content Placeholder 1">
            <a:extLst>
              <a:ext uri="{FF2B5EF4-FFF2-40B4-BE49-F238E27FC236}">
                <a16:creationId xmlns:a16="http://schemas.microsoft.com/office/drawing/2014/main" id="{8D5CECFE-F499-7E83-EBF9-7CB1D94D78AB}"/>
              </a:ext>
            </a:extLst>
          </p:cNvPr>
          <p:cNvSpPr>
            <a:spLocks noGrp="1"/>
          </p:cNvSpPr>
          <p:nvPr>
            <p:ph idx="1"/>
          </p:nvPr>
        </p:nvSpPr>
        <p:spPr>
          <a:xfrm>
            <a:off x="1389888" y="2081086"/>
            <a:ext cx="9596387" cy="3760891"/>
          </a:xfrm>
        </p:spPr>
        <p:txBody>
          <a:bodyPr>
            <a:noAutofit/>
          </a:bodyPr>
          <a:lstStyle/>
          <a:p>
            <a:pPr marL="457200" indent="-457200">
              <a:spcBef>
                <a:spcPts val="1200"/>
              </a:spcBef>
              <a:spcAft>
                <a:spcPts val="0"/>
              </a:spcAft>
              <a:buClrTx/>
              <a:buSzTx/>
              <a:buFont typeface="Arial" panose="020B0604020202020204" pitchFamily="34" charset="0"/>
              <a:buChar char="•"/>
              <a:defRPr/>
            </a:pPr>
            <a:r>
              <a:rPr lang="en-US" dirty="0"/>
              <a:t>Positive impressions - they generally associate Scouting with camping, outdoor adventure, leadership and character.</a:t>
            </a:r>
          </a:p>
          <a:p>
            <a:pPr marL="457200" indent="-457200">
              <a:spcBef>
                <a:spcPts val="1200"/>
              </a:spcBef>
              <a:spcAft>
                <a:spcPts val="0"/>
              </a:spcAft>
              <a:buClrTx/>
              <a:buSzTx/>
              <a:buFont typeface="Arial" panose="020B0604020202020204" pitchFamily="34" charset="0"/>
              <a:buChar char="•"/>
              <a:defRPr/>
            </a:pPr>
            <a:r>
              <a:rPr lang="en-US" dirty="0"/>
              <a:t>Willingness to volunteer depended on market but was generally low.  But….</a:t>
            </a:r>
          </a:p>
          <a:p>
            <a:pPr marL="457200" indent="-457200">
              <a:spcBef>
                <a:spcPts val="1200"/>
              </a:spcBef>
              <a:spcAft>
                <a:spcPts val="0"/>
              </a:spcAft>
              <a:buClrTx/>
              <a:buSzTx/>
              <a:buFont typeface="Arial" panose="020B0604020202020204" pitchFamily="34" charset="0"/>
              <a:buChar char="•"/>
              <a:defRPr/>
            </a:pPr>
            <a:r>
              <a:rPr lang="en-US" dirty="0"/>
              <a:t>Lack of local visibility.</a:t>
            </a:r>
          </a:p>
          <a:p>
            <a:pPr marL="457200" indent="-457200">
              <a:spcBef>
                <a:spcPts val="1200"/>
              </a:spcBef>
              <a:spcAft>
                <a:spcPts val="0"/>
              </a:spcAft>
              <a:buClrTx/>
              <a:buSzTx/>
              <a:buFont typeface="Arial" panose="020B0604020202020204" pitchFamily="34" charset="0"/>
              <a:buChar char="•"/>
              <a:defRPr/>
            </a:pPr>
            <a:r>
              <a:rPr lang="en-US" dirty="0"/>
              <a:t>Why had they not joined? </a:t>
            </a:r>
            <a:r>
              <a:rPr lang="en-US" b="1" i="1" dirty="0"/>
              <a:t>They hadn’t been asked!</a:t>
            </a:r>
          </a:p>
        </p:txBody>
      </p:sp>
      <p:sp>
        <p:nvSpPr>
          <p:cNvPr id="7" name="Subtitle 1">
            <a:extLst>
              <a:ext uri="{FF2B5EF4-FFF2-40B4-BE49-F238E27FC236}">
                <a16:creationId xmlns:a16="http://schemas.microsoft.com/office/drawing/2014/main" id="{6F19C783-6605-7852-0080-F4EF19D21BBA}"/>
              </a:ext>
            </a:extLst>
          </p:cNvPr>
          <p:cNvSpPr txBox="1">
            <a:spLocks/>
          </p:cNvSpPr>
          <p:nvPr/>
        </p:nvSpPr>
        <p:spPr>
          <a:xfrm>
            <a:off x="1865790" y="646754"/>
            <a:ext cx="8460419" cy="1429904"/>
          </a:xfrm>
          <a:prstGeom prst="rect">
            <a:avLst/>
          </a:prstGeom>
          <a:no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4F9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4F9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4F9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6C724E"/>
                </a:solidFill>
                <a:effectLst/>
                <a:uLnTx/>
                <a:uFillTx/>
                <a:latin typeface="Flood Std" panose="03090602040405060206" pitchFamily="66" charset="0"/>
                <a:ea typeface="+mn-ea"/>
                <a:cs typeface="+mn-cs"/>
              </a:rPr>
              <a:t>Focus Group  Research</a:t>
            </a:r>
          </a:p>
        </p:txBody>
      </p:sp>
    </p:spTree>
    <p:extLst>
      <p:ext uri="{BB962C8B-B14F-4D97-AF65-F5344CB8AC3E}">
        <p14:creationId xmlns:p14="http://schemas.microsoft.com/office/powerpoint/2010/main" val="34587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6DF4D3-7BDA-C99E-8CBA-E215DB3C6C95}"/>
              </a:ext>
            </a:extLst>
          </p:cNvPr>
          <p:cNvSpPr/>
          <p:nvPr/>
        </p:nvSpPr>
        <p:spPr>
          <a:xfrm>
            <a:off x="0" y="135364"/>
            <a:ext cx="4124789" cy="6148478"/>
          </a:xfrm>
          <a:prstGeom prst="rect">
            <a:avLst/>
          </a:prstGeom>
          <a:solidFill>
            <a:srgbClr val="6C734E"/>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dirty="0">
              <a:ln>
                <a:noFill/>
              </a:ln>
              <a:solidFill>
                <a:srgbClr val="CD1126">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dirty="0">
              <a:ln>
                <a:noFill/>
              </a:ln>
              <a:solidFill>
                <a:srgbClr val="CD1126">
                  <a:lumMod val="50000"/>
                </a:srgbClr>
              </a:solidFill>
              <a:effectLst/>
              <a:uLnTx/>
              <a:uFillTx/>
              <a:latin typeface="Arial"/>
              <a:ea typeface="+mn-ea"/>
              <a:cs typeface="Arial" panose="020B0604020202020204" pitchFamily="34" charset="0"/>
            </a:endParaRPr>
          </a:p>
        </p:txBody>
      </p:sp>
      <p:sp>
        <p:nvSpPr>
          <p:cNvPr id="7" name="Title 6">
            <a:extLst>
              <a:ext uri="{FF2B5EF4-FFF2-40B4-BE49-F238E27FC236}">
                <a16:creationId xmlns:a16="http://schemas.microsoft.com/office/drawing/2014/main" id="{BF0B7773-BE92-3E1D-CA41-2610BB7F2E94}"/>
              </a:ext>
            </a:extLst>
          </p:cNvPr>
          <p:cNvSpPr>
            <a:spLocks noGrp="1"/>
          </p:cNvSpPr>
          <p:nvPr>
            <p:ph type="title"/>
          </p:nvPr>
        </p:nvSpPr>
        <p:spPr>
          <a:xfrm>
            <a:off x="5280560" y="449360"/>
            <a:ext cx="6240229" cy="1030338"/>
          </a:xfrm>
        </p:spPr>
        <p:txBody>
          <a:bodyPr>
            <a:normAutofit/>
          </a:bodyPr>
          <a:lstStyle/>
          <a:p>
            <a:r>
              <a:rPr lang="en-US" sz="6000" dirty="0"/>
              <a:t>Fall Campaign</a:t>
            </a:r>
          </a:p>
        </p:txBody>
      </p:sp>
      <p:grpSp>
        <p:nvGrpSpPr>
          <p:cNvPr id="6" name="Group 5">
            <a:extLst>
              <a:ext uri="{FF2B5EF4-FFF2-40B4-BE49-F238E27FC236}">
                <a16:creationId xmlns:a16="http://schemas.microsoft.com/office/drawing/2014/main" id="{D4AB4793-093C-FBB0-ED71-8A570BD4BF11}"/>
              </a:ext>
            </a:extLst>
          </p:cNvPr>
          <p:cNvGrpSpPr/>
          <p:nvPr/>
        </p:nvGrpSpPr>
        <p:grpSpPr>
          <a:xfrm>
            <a:off x="411815" y="1012083"/>
            <a:ext cx="3489258" cy="4280133"/>
            <a:chOff x="8487520" y="460066"/>
            <a:chExt cx="3534899" cy="4336119"/>
          </a:xfrm>
        </p:grpSpPr>
        <p:pic>
          <p:nvPicPr>
            <p:cNvPr id="10" name="Picture 9" descr="A white circle with a letter f in it&#10;&#10;Description automatically generated">
              <a:extLst>
                <a:ext uri="{FF2B5EF4-FFF2-40B4-BE49-F238E27FC236}">
                  <a16:creationId xmlns:a16="http://schemas.microsoft.com/office/drawing/2014/main" id="{737B47B7-9A5F-936B-B2DC-3F7E327ECD5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487520" y="460066"/>
              <a:ext cx="1800065" cy="1800065"/>
            </a:xfrm>
            <a:prstGeom prst="rect">
              <a:avLst/>
            </a:prstGeom>
          </p:spPr>
        </p:pic>
        <p:pic>
          <p:nvPicPr>
            <p:cNvPr id="13" name="Picture 12" descr="A logo of a camera&#10;&#10;Description automatically generated">
              <a:extLst>
                <a:ext uri="{FF2B5EF4-FFF2-40B4-BE49-F238E27FC236}">
                  <a16:creationId xmlns:a16="http://schemas.microsoft.com/office/drawing/2014/main" id="{1C338995-8E31-B885-2A85-222FF0B0327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71111" y1="29167" x2="71111" y2="29167"/>
                          <a14:foregroundMark x1="59722" y1="34444" x2="59722" y2="34444"/>
                          <a14:foregroundMark x1="81389" y1="31944" x2="81389" y2="31944"/>
                        </a14:backgroundRemoval>
                      </a14:imgEffect>
                    </a14:imgLayer>
                  </a14:imgProps>
                </a:ext>
                <a:ext uri="{28A0092B-C50C-407E-A947-70E740481C1C}">
                  <a14:useLocalDpi xmlns:a14="http://schemas.microsoft.com/office/drawing/2010/main"/>
                </a:ext>
              </a:extLst>
            </a:blip>
            <a:stretch>
              <a:fillRect/>
            </a:stretch>
          </p:blipFill>
          <p:spPr>
            <a:xfrm>
              <a:off x="8694956" y="2145363"/>
              <a:ext cx="1376167" cy="1376167"/>
            </a:xfrm>
            <a:prstGeom prst="rect">
              <a:avLst/>
            </a:prstGeom>
          </p:spPr>
        </p:pic>
        <p:pic>
          <p:nvPicPr>
            <p:cNvPr id="14" name="Picture 13" descr="A black and white circle with a black circle and a black circle with a black circle and a black circle with a black circle and a black circle with a black circle and a black circle with a&#10;&#10;Description automatically generated">
              <a:extLst>
                <a:ext uri="{FF2B5EF4-FFF2-40B4-BE49-F238E27FC236}">
                  <a16:creationId xmlns:a16="http://schemas.microsoft.com/office/drawing/2014/main" id="{7FEA318C-FC90-32DE-17D3-75A95DA0E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08691" y="752683"/>
              <a:ext cx="1214830" cy="1214830"/>
            </a:xfrm>
            <a:prstGeom prst="rect">
              <a:avLst/>
            </a:prstGeom>
          </p:spPr>
        </p:pic>
        <p:pic>
          <p:nvPicPr>
            <p:cNvPr id="15" name="Picture 14" descr="A white letter on a black background&#10;&#10;Description automatically generated">
              <a:extLst>
                <a:ext uri="{FF2B5EF4-FFF2-40B4-BE49-F238E27FC236}">
                  <a16:creationId xmlns:a16="http://schemas.microsoft.com/office/drawing/2014/main" id="{A73753DF-EEFC-1DC6-8E07-FECC2D0CADE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809792" y="1948987"/>
              <a:ext cx="2212627" cy="1800065"/>
            </a:xfrm>
            <a:prstGeom prst="rect">
              <a:avLst/>
            </a:prstGeom>
          </p:spPr>
        </p:pic>
        <p:pic>
          <p:nvPicPr>
            <p:cNvPr id="16" name="Picture 15" descr="A white screen with a black play button&#10;&#10;Description automatically generated">
              <a:extLst>
                <a:ext uri="{FF2B5EF4-FFF2-40B4-BE49-F238E27FC236}">
                  <a16:creationId xmlns:a16="http://schemas.microsoft.com/office/drawing/2014/main" id="{441148BB-7A3B-3478-4148-278E480740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24003" y="3420019"/>
              <a:ext cx="1376166" cy="1376166"/>
            </a:xfrm>
            <a:prstGeom prst="rect">
              <a:avLst/>
            </a:prstGeom>
          </p:spPr>
        </p:pic>
      </p:grpSp>
      <p:sp>
        <p:nvSpPr>
          <p:cNvPr id="20" name="Content Placeholder 1">
            <a:extLst>
              <a:ext uri="{FF2B5EF4-FFF2-40B4-BE49-F238E27FC236}">
                <a16:creationId xmlns:a16="http://schemas.microsoft.com/office/drawing/2014/main" id="{806EAC17-FA9C-0C93-85AD-2087F054EF97}"/>
              </a:ext>
            </a:extLst>
          </p:cNvPr>
          <p:cNvSpPr>
            <a:spLocks noGrp="1"/>
          </p:cNvSpPr>
          <p:nvPr>
            <p:ph idx="1"/>
          </p:nvPr>
        </p:nvSpPr>
        <p:spPr>
          <a:xfrm>
            <a:off x="4912841" y="1774922"/>
            <a:ext cx="4518824" cy="3854051"/>
          </a:xfrm>
        </p:spPr>
        <p:txBody>
          <a:bodyPr>
            <a:normAutofit fontScale="92500" lnSpcReduction="20000"/>
          </a:bodyPr>
          <a:lstStyle/>
          <a:p>
            <a:pPr>
              <a:spcBef>
                <a:spcPts val="2400"/>
              </a:spcBef>
            </a:pPr>
            <a:r>
              <a:rPr lang="en-US" sz="4000" dirty="0"/>
              <a:t>Social / Digital </a:t>
            </a:r>
          </a:p>
          <a:p>
            <a:pPr>
              <a:spcBef>
                <a:spcPts val="2400"/>
              </a:spcBef>
            </a:pPr>
            <a:r>
              <a:rPr lang="en-US" sz="4000" dirty="0"/>
              <a:t>Sponsored </a:t>
            </a:r>
            <a:br>
              <a:rPr lang="en-US" sz="4000" dirty="0"/>
            </a:br>
            <a:r>
              <a:rPr lang="en-US" sz="4000" dirty="0"/>
              <a:t>Search</a:t>
            </a:r>
          </a:p>
          <a:p>
            <a:pPr>
              <a:spcBef>
                <a:spcPts val="2400"/>
              </a:spcBef>
            </a:pPr>
            <a:r>
              <a:rPr lang="en-US" sz="4000" dirty="0"/>
              <a:t>Influencers</a:t>
            </a:r>
          </a:p>
          <a:p>
            <a:pPr>
              <a:spcBef>
                <a:spcPts val="2400"/>
              </a:spcBef>
            </a:pPr>
            <a:r>
              <a:rPr lang="en-US" sz="4000" dirty="0"/>
              <a:t>Earned Media</a:t>
            </a:r>
          </a:p>
          <a:p>
            <a:pPr marL="0" indent="0">
              <a:spcBef>
                <a:spcPts val="2400"/>
              </a:spcBef>
              <a:buNone/>
            </a:pPr>
            <a:r>
              <a:rPr lang="en-US" sz="4000" dirty="0"/>
              <a:t>         ... And More</a:t>
            </a:r>
          </a:p>
        </p:txBody>
      </p:sp>
      <p:pic>
        <p:nvPicPr>
          <p:cNvPr id="21" name="Picture 2">
            <a:extLst>
              <a:ext uri="{FF2B5EF4-FFF2-40B4-BE49-F238E27FC236}">
                <a16:creationId xmlns:a16="http://schemas.microsoft.com/office/drawing/2014/main" id="{73C1A9AC-7C77-4894-AC60-10BEAE405BBF}"/>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329345">
            <a:off x="9558794" y="1839421"/>
            <a:ext cx="1491742" cy="2606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723FDEFD-7DD7-0B6B-205B-17EA0D8DA3B4}"/>
              </a:ext>
            </a:extLst>
          </p:cNvPr>
          <p:cNvSpPr txBox="1">
            <a:spLocks/>
          </p:cNvSpPr>
          <p:nvPr/>
        </p:nvSpPr>
        <p:spPr>
          <a:xfrm>
            <a:off x="8554164" y="4375207"/>
            <a:ext cx="3501005" cy="1077447"/>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9AB3D5"/>
              </a:buClr>
              <a:buSzPct val="100000"/>
              <a:buFont typeface="Calibri" panose="020F0502020204030204" pitchFamily="34" charset="0"/>
              <a:buChar char=" "/>
              <a:tabLst/>
              <a:defRPr/>
            </a:pPr>
            <a:r>
              <a:rPr kumimoji="0" lang="en-US" sz="3200" b="0" i="0" u="none" strike="noStrike" kern="1200" cap="none" spc="0" normalizeH="0" baseline="0" noProof="0" dirty="0">
                <a:ln>
                  <a:noFill/>
                </a:ln>
                <a:solidFill>
                  <a:srgbClr val="DB3635"/>
                </a:solidFill>
                <a:effectLst/>
                <a:uLnTx/>
                <a:uFillTx/>
                <a:latin typeface="Arial Black"/>
                <a:ea typeface="+mn-ea"/>
                <a:cs typeface="+mn-cs"/>
              </a:rPr>
              <a:t>BeAScout.org</a:t>
            </a:r>
          </a:p>
        </p:txBody>
      </p:sp>
    </p:spTree>
    <p:extLst>
      <p:ext uri="{BB962C8B-B14F-4D97-AF65-F5344CB8AC3E}">
        <p14:creationId xmlns:p14="http://schemas.microsoft.com/office/powerpoint/2010/main" val="65865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75D7F0-E01A-1C03-082D-6596CC610B14}"/>
              </a:ext>
            </a:extLst>
          </p:cNvPr>
          <p:cNvSpPr/>
          <p:nvPr/>
        </p:nvSpPr>
        <p:spPr>
          <a:xfrm>
            <a:off x="7457047" y="-6172"/>
            <a:ext cx="4740275" cy="6864172"/>
          </a:xfrm>
          <a:prstGeom prst="rect">
            <a:avLst/>
          </a:prstGeom>
          <a:solidFill>
            <a:srgbClr val="6C734E"/>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a:ln>
                <a:noFill/>
              </a:ln>
              <a:solidFill>
                <a:srgbClr val="CD1126">
                  <a:lumMod val="50000"/>
                </a:srgbClr>
              </a:solidFill>
              <a:effectLst/>
              <a:uLnTx/>
              <a:uFillTx/>
              <a:latin typeface="Arial"/>
              <a:ea typeface="+mn-ea"/>
              <a:cs typeface="Arial" panose="020B0604020202020204" pitchFamily="34" charset="0"/>
            </a:endParaRPr>
          </a:p>
        </p:txBody>
      </p:sp>
      <p:sp>
        <p:nvSpPr>
          <p:cNvPr id="2" name="Title 1">
            <a:extLst>
              <a:ext uri="{FF2B5EF4-FFF2-40B4-BE49-F238E27FC236}">
                <a16:creationId xmlns:a16="http://schemas.microsoft.com/office/drawing/2014/main" id="{73300444-1089-14ED-25B7-4AC621D45529}"/>
              </a:ext>
            </a:extLst>
          </p:cNvPr>
          <p:cNvSpPr>
            <a:spLocks noGrp="1"/>
          </p:cNvSpPr>
          <p:nvPr>
            <p:ph type="title" idx="4294967295"/>
          </p:nvPr>
        </p:nvSpPr>
        <p:spPr>
          <a:xfrm>
            <a:off x="1880174" y="1048174"/>
            <a:ext cx="5129213" cy="2044700"/>
          </a:xfrm>
          <a:prstGeom prst="rect">
            <a:avLst/>
          </a:prstGeom>
        </p:spPr>
        <p:txBody>
          <a:bodyPr>
            <a:noAutofit/>
          </a:bodyPr>
          <a:lstStyle/>
          <a:p>
            <a:r>
              <a:rPr lang="en-US" sz="4800" dirty="0">
                <a:solidFill>
                  <a:srgbClr val="6C724E"/>
                </a:solidFill>
                <a:latin typeface="Flood Std" panose="03090602040405060206" pitchFamily="66" charset="0"/>
              </a:rPr>
              <a:t>SOCIAL &amp; </a:t>
            </a:r>
            <a:br>
              <a:rPr lang="en-US" sz="4800" dirty="0">
                <a:solidFill>
                  <a:srgbClr val="6C724E"/>
                </a:solidFill>
                <a:latin typeface="Flood Std" panose="03090602040405060206" pitchFamily="66" charset="0"/>
              </a:rPr>
            </a:br>
            <a:r>
              <a:rPr lang="en-US" sz="4800" dirty="0">
                <a:solidFill>
                  <a:srgbClr val="6C724E"/>
                </a:solidFill>
                <a:latin typeface="Flood Std" panose="03090602040405060206" pitchFamily="66" charset="0"/>
              </a:rPr>
              <a:t>DIGITAL MEDIA</a:t>
            </a:r>
            <a:br>
              <a:rPr lang="en-US" sz="3600" i="1" dirty="0">
                <a:solidFill>
                  <a:srgbClr val="6C724E"/>
                </a:solidFill>
                <a:latin typeface="Franklin Gothic Book" panose="020B0503020102020204" pitchFamily="34" charset="0"/>
              </a:rPr>
            </a:br>
            <a:r>
              <a:rPr lang="en-US" sz="3200" dirty="0">
                <a:solidFill>
                  <a:srgbClr val="6C724E"/>
                </a:solidFill>
                <a:latin typeface="Franklin Gothic Book" panose="020B0503020102020204" pitchFamily="34" charset="0"/>
              </a:rPr>
              <a:t>It’s all about awareness!</a:t>
            </a:r>
            <a:endParaRPr lang="en-US" sz="3600" dirty="0">
              <a:solidFill>
                <a:srgbClr val="6C724E"/>
              </a:solidFill>
              <a:latin typeface="Franklin Gothic Book" panose="020B0503020102020204" pitchFamily="34" charset="0"/>
            </a:endParaRPr>
          </a:p>
        </p:txBody>
      </p:sp>
      <p:sp>
        <p:nvSpPr>
          <p:cNvPr id="7" name="Rectangle 6">
            <a:extLst>
              <a:ext uri="{FF2B5EF4-FFF2-40B4-BE49-F238E27FC236}">
                <a16:creationId xmlns:a16="http://schemas.microsoft.com/office/drawing/2014/main" id="{66DC5CA5-ADF0-795D-6644-D838B4E3BEDF}"/>
              </a:ext>
            </a:extLst>
          </p:cNvPr>
          <p:cNvSpPr/>
          <p:nvPr/>
        </p:nvSpPr>
        <p:spPr>
          <a:xfrm>
            <a:off x="-15971" y="0"/>
            <a:ext cx="1492639" cy="6875577"/>
          </a:xfrm>
          <a:prstGeom prst="rect">
            <a:avLst/>
          </a:pr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C724E"/>
              </a:solidFill>
              <a:effectLst/>
              <a:uLnTx/>
              <a:uFillTx/>
              <a:latin typeface="Calibri" panose="020F0502020204030204"/>
              <a:ea typeface="+mn-ea"/>
              <a:cs typeface="+mn-cs"/>
            </a:endParaRPr>
          </a:p>
        </p:txBody>
      </p:sp>
      <p:pic>
        <p:nvPicPr>
          <p:cNvPr id="25" name="Picture 24" descr="A white circle with a letter f in it&#10;&#10;Description automatically generated">
            <a:extLst>
              <a:ext uri="{FF2B5EF4-FFF2-40B4-BE49-F238E27FC236}">
                <a16:creationId xmlns:a16="http://schemas.microsoft.com/office/drawing/2014/main" id="{1408C67F-D6BF-3156-944A-A129F876B09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181750" y="5595029"/>
            <a:ext cx="921890" cy="922080"/>
          </a:xfrm>
          <a:prstGeom prst="rect">
            <a:avLst/>
          </a:prstGeom>
        </p:spPr>
      </p:pic>
      <p:pic>
        <p:nvPicPr>
          <p:cNvPr id="27" name="Picture 26" descr="A black and white circle with a black circle and a black circle with a black circle and a black circle with a black circle and a black circle with a black circle and a black circle with a&#10;&#10;Description automatically generated">
            <a:extLst>
              <a:ext uri="{FF2B5EF4-FFF2-40B4-BE49-F238E27FC236}">
                <a16:creationId xmlns:a16="http://schemas.microsoft.com/office/drawing/2014/main" id="{FD14B80C-E358-53EF-5A91-8D704459F8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6069" y="5744921"/>
            <a:ext cx="622166" cy="622294"/>
          </a:xfrm>
          <a:prstGeom prst="rect">
            <a:avLst/>
          </a:prstGeom>
        </p:spPr>
      </p:pic>
      <p:pic>
        <p:nvPicPr>
          <p:cNvPr id="28" name="Picture 27" descr="A white letter on a black background&#10;&#10;Description automatically generated">
            <a:extLst>
              <a:ext uri="{FF2B5EF4-FFF2-40B4-BE49-F238E27FC236}">
                <a16:creationId xmlns:a16="http://schemas.microsoft.com/office/drawing/2014/main" id="{9677F131-5E43-328A-10BA-6D8B5643D50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558953" y="5595726"/>
            <a:ext cx="1133181" cy="922079"/>
          </a:xfrm>
          <a:prstGeom prst="rect">
            <a:avLst/>
          </a:prstGeom>
        </p:spPr>
      </p:pic>
      <p:pic>
        <p:nvPicPr>
          <p:cNvPr id="14" name="Picture 13" descr="A screenshot of a social media page&#10;&#10;Description automatically generated">
            <a:extLst>
              <a:ext uri="{FF2B5EF4-FFF2-40B4-BE49-F238E27FC236}">
                <a16:creationId xmlns:a16="http://schemas.microsoft.com/office/drawing/2014/main" id="{9D2B7D86-665B-8FB8-30AB-32D31D3A40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0387" y="219716"/>
            <a:ext cx="2981555" cy="3027337"/>
          </a:xfrm>
          <a:prstGeom prst="rect">
            <a:avLst/>
          </a:prstGeom>
        </p:spPr>
      </p:pic>
      <p:pic>
        <p:nvPicPr>
          <p:cNvPr id="4" name="Picture 3">
            <a:extLst>
              <a:ext uri="{FF2B5EF4-FFF2-40B4-BE49-F238E27FC236}">
                <a16:creationId xmlns:a16="http://schemas.microsoft.com/office/drawing/2014/main" id="{5D96BEC9-9E4D-E74D-D3E1-EC7FA30722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59372" y="3451768"/>
            <a:ext cx="4335624" cy="2156959"/>
          </a:xfrm>
          <a:prstGeom prst="rect">
            <a:avLst/>
          </a:prstGeom>
        </p:spPr>
      </p:pic>
      <p:sp>
        <p:nvSpPr>
          <p:cNvPr id="3" name="TextBox 2">
            <a:extLst>
              <a:ext uri="{FF2B5EF4-FFF2-40B4-BE49-F238E27FC236}">
                <a16:creationId xmlns:a16="http://schemas.microsoft.com/office/drawing/2014/main" id="{778C7124-F850-7306-53FA-7B8A4E00C263}"/>
              </a:ext>
            </a:extLst>
          </p:cNvPr>
          <p:cNvSpPr txBox="1"/>
          <p:nvPr/>
        </p:nvSpPr>
        <p:spPr>
          <a:xfrm>
            <a:off x="1998875" y="3308697"/>
            <a:ext cx="4854525"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D1126"/>
                </a:solidFill>
                <a:effectLst/>
                <a:uLnTx/>
                <a:uFillTx/>
                <a:latin typeface="Arial"/>
                <a:ea typeface="+mn-ea"/>
                <a:cs typeface="+mn-cs"/>
              </a:rPr>
              <a:t>3.4 Million Impressions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D1126"/>
                </a:solidFill>
                <a:effectLst/>
                <a:uLnTx/>
                <a:uFillTx/>
                <a:latin typeface="Arial"/>
                <a:ea typeface="+mn-ea"/>
                <a:cs typeface="+mn-cs"/>
              </a:rPr>
              <a:t>650K+ Video Views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D1126"/>
                </a:solidFill>
                <a:effectLst/>
                <a:uLnTx/>
                <a:uFillTx/>
                <a:latin typeface="Arial"/>
                <a:ea typeface="+mn-ea"/>
                <a:cs typeface="+mn-cs"/>
              </a:rPr>
              <a:t>18% Engagement Rate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D1126"/>
                </a:solidFill>
                <a:effectLst/>
                <a:uLnTx/>
                <a:uFillTx/>
                <a:latin typeface="Arial"/>
                <a:ea typeface="+mn-ea"/>
                <a:cs typeface="+mn-cs"/>
              </a:rPr>
              <a:t>45,000 Clicks to BAS.org</a:t>
            </a:r>
          </a:p>
        </p:txBody>
      </p:sp>
    </p:spTree>
    <p:extLst>
      <p:ext uri="{BB962C8B-B14F-4D97-AF65-F5344CB8AC3E}">
        <p14:creationId xmlns:p14="http://schemas.microsoft.com/office/powerpoint/2010/main" val="78976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75D7F0-E01A-1C03-082D-6596CC610B14}"/>
              </a:ext>
            </a:extLst>
          </p:cNvPr>
          <p:cNvSpPr/>
          <p:nvPr/>
        </p:nvSpPr>
        <p:spPr>
          <a:xfrm>
            <a:off x="7457047" y="-6172"/>
            <a:ext cx="4740275" cy="6864172"/>
          </a:xfrm>
          <a:prstGeom prst="rect">
            <a:avLst/>
          </a:prstGeom>
          <a:solidFill>
            <a:srgbClr val="6C734E"/>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a:ln>
                <a:noFill/>
              </a:ln>
              <a:solidFill>
                <a:srgbClr val="CD1126">
                  <a:lumMod val="50000"/>
                </a:srgbClr>
              </a:solidFill>
              <a:effectLst/>
              <a:uLnTx/>
              <a:uFillTx/>
              <a:latin typeface="Arial"/>
              <a:ea typeface="+mn-ea"/>
              <a:cs typeface="Arial" panose="020B0604020202020204" pitchFamily="34" charset="0"/>
            </a:endParaRPr>
          </a:p>
        </p:txBody>
      </p:sp>
      <p:sp>
        <p:nvSpPr>
          <p:cNvPr id="2" name="Title 1">
            <a:extLst>
              <a:ext uri="{FF2B5EF4-FFF2-40B4-BE49-F238E27FC236}">
                <a16:creationId xmlns:a16="http://schemas.microsoft.com/office/drawing/2014/main" id="{73300444-1089-14ED-25B7-4AC621D45529}"/>
              </a:ext>
            </a:extLst>
          </p:cNvPr>
          <p:cNvSpPr>
            <a:spLocks noGrp="1"/>
          </p:cNvSpPr>
          <p:nvPr>
            <p:ph type="title" idx="4294967295"/>
          </p:nvPr>
        </p:nvSpPr>
        <p:spPr>
          <a:xfrm>
            <a:off x="2044564" y="1581543"/>
            <a:ext cx="5129213" cy="2044700"/>
          </a:xfrm>
          <a:prstGeom prst="rect">
            <a:avLst/>
          </a:prstGeom>
        </p:spPr>
        <p:txBody>
          <a:bodyPr>
            <a:noAutofit/>
          </a:bodyPr>
          <a:lstStyle/>
          <a:p>
            <a:r>
              <a:rPr lang="en-US" dirty="0">
                <a:solidFill>
                  <a:srgbClr val="6C724E"/>
                </a:solidFill>
                <a:latin typeface="Flood Std" panose="03090602040405060206" pitchFamily="66" charset="0"/>
              </a:rPr>
              <a:t>RETARGETING</a:t>
            </a:r>
          </a:p>
        </p:txBody>
      </p:sp>
      <p:sp>
        <p:nvSpPr>
          <p:cNvPr id="7" name="Rectangle 6">
            <a:extLst>
              <a:ext uri="{FF2B5EF4-FFF2-40B4-BE49-F238E27FC236}">
                <a16:creationId xmlns:a16="http://schemas.microsoft.com/office/drawing/2014/main" id="{66DC5CA5-ADF0-795D-6644-D838B4E3BEDF}"/>
              </a:ext>
            </a:extLst>
          </p:cNvPr>
          <p:cNvSpPr/>
          <p:nvPr/>
        </p:nvSpPr>
        <p:spPr>
          <a:xfrm>
            <a:off x="-3440" y="0"/>
            <a:ext cx="1492639" cy="6875577"/>
          </a:xfrm>
          <a:prstGeom prst="rect">
            <a:avLst/>
          </a:pr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1444F22C-D5D2-827A-9336-3A436A24B541}"/>
              </a:ext>
            </a:extLst>
          </p:cNvPr>
          <p:cNvSpPr/>
          <p:nvPr/>
        </p:nvSpPr>
        <p:spPr>
          <a:xfrm>
            <a:off x="8739298" y="2246384"/>
            <a:ext cx="2163839" cy="2059950"/>
          </a:xfrm>
          <a:custGeom>
            <a:avLst/>
            <a:gdLst>
              <a:gd name="connsiteX0" fmla="*/ 723900 w 781050"/>
              <a:gd name="connsiteY0" fmla="*/ 371475 h 781050"/>
              <a:gd name="connsiteX1" fmla="*/ 409575 w 781050"/>
              <a:gd name="connsiteY1" fmla="*/ 57150 h 781050"/>
              <a:gd name="connsiteX2" fmla="*/ 409575 w 781050"/>
              <a:gd name="connsiteY2" fmla="*/ 0 h 781050"/>
              <a:gd name="connsiteX3" fmla="*/ 371475 w 781050"/>
              <a:gd name="connsiteY3" fmla="*/ 0 h 781050"/>
              <a:gd name="connsiteX4" fmla="*/ 371475 w 781050"/>
              <a:gd name="connsiteY4" fmla="*/ 57150 h 781050"/>
              <a:gd name="connsiteX5" fmla="*/ 57150 w 781050"/>
              <a:gd name="connsiteY5" fmla="*/ 371475 h 781050"/>
              <a:gd name="connsiteX6" fmla="*/ 0 w 781050"/>
              <a:gd name="connsiteY6" fmla="*/ 371475 h 781050"/>
              <a:gd name="connsiteX7" fmla="*/ 0 w 781050"/>
              <a:gd name="connsiteY7" fmla="*/ 409575 h 781050"/>
              <a:gd name="connsiteX8" fmla="*/ 57150 w 781050"/>
              <a:gd name="connsiteY8" fmla="*/ 409575 h 781050"/>
              <a:gd name="connsiteX9" fmla="*/ 371475 w 781050"/>
              <a:gd name="connsiteY9" fmla="*/ 723900 h 781050"/>
              <a:gd name="connsiteX10" fmla="*/ 371475 w 781050"/>
              <a:gd name="connsiteY10" fmla="*/ 781050 h 781050"/>
              <a:gd name="connsiteX11" fmla="*/ 409575 w 781050"/>
              <a:gd name="connsiteY11" fmla="*/ 781050 h 781050"/>
              <a:gd name="connsiteX12" fmla="*/ 409575 w 781050"/>
              <a:gd name="connsiteY12" fmla="*/ 723900 h 781050"/>
              <a:gd name="connsiteX13" fmla="*/ 723900 w 781050"/>
              <a:gd name="connsiteY13" fmla="*/ 409575 h 781050"/>
              <a:gd name="connsiteX14" fmla="*/ 781050 w 781050"/>
              <a:gd name="connsiteY14" fmla="*/ 409575 h 781050"/>
              <a:gd name="connsiteX15" fmla="*/ 781050 w 781050"/>
              <a:gd name="connsiteY15" fmla="*/ 371475 h 781050"/>
              <a:gd name="connsiteX16" fmla="*/ 582549 w 781050"/>
              <a:gd name="connsiteY16" fmla="*/ 409575 h 781050"/>
              <a:gd name="connsiteX17" fmla="*/ 409575 w 781050"/>
              <a:gd name="connsiteY17" fmla="*/ 582549 h 781050"/>
              <a:gd name="connsiteX18" fmla="*/ 409575 w 781050"/>
              <a:gd name="connsiteY18" fmla="*/ 504825 h 781050"/>
              <a:gd name="connsiteX19" fmla="*/ 371475 w 781050"/>
              <a:gd name="connsiteY19" fmla="*/ 504825 h 781050"/>
              <a:gd name="connsiteX20" fmla="*/ 371475 w 781050"/>
              <a:gd name="connsiteY20" fmla="*/ 582549 h 781050"/>
              <a:gd name="connsiteX21" fmla="*/ 198501 w 781050"/>
              <a:gd name="connsiteY21" fmla="*/ 409575 h 781050"/>
              <a:gd name="connsiteX22" fmla="*/ 276225 w 781050"/>
              <a:gd name="connsiteY22" fmla="*/ 409575 h 781050"/>
              <a:gd name="connsiteX23" fmla="*/ 276225 w 781050"/>
              <a:gd name="connsiteY23" fmla="*/ 371475 h 781050"/>
              <a:gd name="connsiteX24" fmla="*/ 198501 w 781050"/>
              <a:gd name="connsiteY24" fmla="*/ 371475 h 781050"/>
              <a:gd name="connsiteX25" fmla="*/ 371475 w 781050"/>
              <a:gd name="connsiteY25" fmla="*/ 198501 h 781050"/>
              <a:gd name="connsiteX26" fmla="*/ 371475 w 781050"/>
              <a:gd name="connsiteY26" fmla="*/ 276225 h 781050"/>
              <a:gd name="connsiteX27" fmla="*/ 409575 w 781050"/>
              <a:gd name="connsiteY27" fmla="*/ 276225 h 781050"/>
              <a:gd name="connsiteX28" fmla="*/ 409575 w 781050"/>
              <a:gd name="connsiteY28" fmla="*/ 198501 h 781050"/>
              <a:gd name="connsiteX29" fmla="*/ 582549 w 781050"/>
              <a:gd name="connsiteY29" fmla="*/ 371475 h 781050"/>
              <a:gd name="connsiteX30" fmla="*/ 504825 w 781050"/>
              <a:gd name="connsiteY30" fmla="*/ 371475 h 781050"/>
              <a:gd name="connsiteX31" fmla="*/ 504825 w 781050"/>
              <a:gd name="connsiteY31" fmla="*/ 409575 h 781050"/>
              <a:gd name="connsiteX32" fmla="*/ 371475 w 781050"/>
              <a:gd name="connsiteY32" fmla="*/ 114300 h 781050"/>
              <a:gd name="connsiteX33" fmla="*/ 371475 w 781050"/>
              <a:gd name="connsiteY33" fmla="*/ 160306 h 781050"/>
              <a:gd name="connsiteX34" fmla="*/ 160211 w 781050"/>
              <a:gd name="connsiteY34" fmla="*/ 371475 h 781050"/>
              <a:gd name="connsiteX35" fmla="*/ 114300 w 781050"/>
              <a:gd name="connsiteY35" fmla="*/ 371475 h 781050"/>
              <a:gd name="connsiteX36" fmla="*/ 371475 w 781050"/>
              <a:gd name="connsiteY36" fmla="*/ 114300 h 781050"/>
              <a:gd name="connsiteX37" fmla="*/ 114300 w 781050"/>
              <a:gd name="connsiteY37" fmla="*/ 409575 h 781050"/>
              <a:gd name="connsiteX38" fmla="*/ 160306 w 781050"/>
              <a:gd name="connsiteY38" fmla="*/ 409575 h 781050"/>
              <a:gd name="connsiteX39" fmla="*/ 371475 w 781050"/>
              <a:gd name="connsiteY39" fmla="*/ 620840 h 781050"/>
              <a:gd name="connsiteX40" fmla="*/ 371475 w 781050"/>
              <a:gd name="connsiteY40" fmla="*/ 666750 h 781050"/>
              <a:gd name="connsiteX41" fmla="*/ 114300 w 781050"/>
              <a:gd name="connsiteY41" fmla="*/ 409575 h 781050"/>
              <a:gd name="connsiteX42" fmla="*/ 409575 w 781050"/>
              <a:gd name="connsiteY42" fmla="*/ 666750 h 781050"/>
              <a:gd name="connsiteX43" fmla="*/ 409575 w 781050"/>
              <a:gd name="connsiteY43" fmla="*/ 620840 h 781050"/>
              <a:gd name="connsiteX44" fmla="*/ 620840 w 781050"/>
              <a:gd name="connsiteY44" fmla="*/ 409575 h 781050"/>
              <a:gd name="connsiteX45" fmla="*/ 666750 w 781050"/>
              <a:gd name="connsiteY45" fmla="*/ 409575 h 781050"/>
              <a:gd name="connsiteX46" fmla="*/ 409575 w 781050"/>
              <a:gd name="connsiteY46" fmla="*/ 666750 h 781050"/>
              <a:gd name="connsiteX47" fmla="*/ 620840 w 781050"/>
              <a:gd name="connsiteY47" fmla="*/ 371475 h 781050"/>
              <a:gd name="connsiteX48" fmla="*/ 409575 w 781050"/>
              <a:gd name="connsiteY48" fmla="*/ 160211 h 781050"/>
              <a:gd name="connsiteX49" fmla="*/ 409575 w 781050"/>
              <a:gd name="connsiteY49" fmla="*/ 114300 h 781050"/>
              <a:gd name="connsiteX50" fmla="*/ 666750 w 781050"/>
              <a:gd name="connsiteY50" fmla="*/ 37147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1050" h="781050">
                <a:moveTo>
                  <a:pt x="723900" y="371475"/>
                </a:moveTo>
                <a:cubicBezTo>
                  <a:pt x="713912" y="202187"/>
                  <a:pt x="578863" y="67138"/>
                  <a:pt x="409575" y="57150"/>
                </a:cubicBezTo>
                <a:lnTo>
                  <a:pt x="409575" y="0"/>
                </a:lnTo>
                <a:lnTo>
                  <a:pt x="371475" y="0"/>
                </a:lnTo>
                <a:lnTo>
                  <a:pt x="371475" y="57150"/>
                </a:lnTo>
                <a:cubicBezTo>
                  <a:pt x="202187" y="67138"/>
                  <a:pt x="67138" y="202187"/>
                  <a:pt x="57150" y="371475"/>
                </a:cubicBezTo>
                <a:lnTo>
                  <a:pt x="0" y="371475"/>
                </a:lnTo>
                <a:lnTo>
                  <a:pt x="0" y="409575"/>
                </a:lnTo>
                <a:lnTo>
                  <a:pt x="57150" y="409575"/>
                </a:lnTo>
                <a:cubicBezTo>
                  <a:pt x="67138" y="578863"/>
                  <a:pt x="202187" y="713912"/>
                  <a:pt x="371475" y="723900"/>
                </a:cubicBezTo>
                <a:lnTo>
                  <a:pt x="371475" y="781050"/>
                </a:lnTo>
                <a:lnTo>
                  <a:pt x="409575" y="781050"/>
                </a:lnTo>
                <a:lnTo>
                  <a:pt x="409575" y="723900"/>
                </a:lnTo>
                <a:cubicBezTo>
                  <a:pt x="578863" y="713912"/>
                  <a:pt x="713912" y="578863"/>
                  <a:pt x="723900" y="409575"/>
                </a:cubicBezTo>
                <a:lnTo>
                  <a:pt x="781050" y="409575"/>
                </a:lnTo>
                <a:lnTo>
                  <a:pt x="781050" y="371475"/>
                </a:lnTo>
                <a:close/>
                <a:moveTo>
                  <a:pt x="582549" y="409575"/>
                </a:moveTo>
                <a:cubicBezTo>
                  <a:pt x="573396" y="501047"/>
                  <a:pt x="501047" y="573395"/>
                  <a:pt x="409575" y="582549"/>
                </a:cubicBezTo>
                <a:lnTo>
                  <a:pt x="409575" y="504825"/>
                </a:lnTo>
                <a:lnTo>
                  <a:pt x="371475" y="504825"/>
                </a:lnTo>
                <a:lnTo>
                  <a:pt x="371475" y="582549"/>
                </a:lnTo>
                <a:cubicBezTo>
                  <a:pt x="280003" y="573396"/>
                  <a:pt x="207655" y="501047"/>
                  <a:pt x="198501" y="409575"/>
                </a:cubicBezTo>
                <a:lnTo>
                  <a:pt x="276225" y="409575"/>
                </a:lnTo>
                <a:lnTo>
                  <a:pt x="276225" y="371475"/>
                </a:lnTo>
                <a:lnTo>
                  <a:pt x="198501" y="371475"/>
                </a:lnTo>
                <a:cubicBezTo>
                  <a:pt x="207655" y="280003"/>
                  <a:pt x="280003" y="207655"/>
                  <a:pt x="371475" y="198501"/>
                </a:cubicBezTo>
                <a:lnTo>
                  <a:pt x="371475" y="276225"/>
                </a:lnTo>
                <a:lnTo>
                  <a:pt x="409575" y="276225"/>
                </a:lnTo>
                <a:lnTo>
                  <a:pt x="409575" y="198501"/>
                </a:lnTo>
                <a:cubicBezTo>
                  <a:pt x="501047" y="207655"/>
                  <a:pt x="573395" y="280003"/>
                  <a:pt x="582549" y="371475"/>
                </a:cubicBezTo>
                <a:lnTo>
                  <a:pt x="504825" y="371475"/>
                </a:lnTo>
                <a:lnTo>
                  <a:pt x="504825" y="409575"/>
                </a:lnTo>
                <a:close/>
                <a:moveTo>
                  <a:pt x="371475" y="114300"/>
                </a:moveTo>
                <a:lnTo>
                  <a:pt x="371475" y="160306"/>
                </a:lnTo>
                <a:cubicBezTo>
                  <a:pt x="258979" y="169755"/>
                  <a:pt x="169710" y="258983"/>
                  <a:pt x="160211" y="371475"/>
                </a:cubicBezTo>
                <a:lnTo>
                  <a:pt x="114300" y="371475"/>
                </a:lnTo>
                <a:cubicBezTo>
                  <a:pt x="124096" y="233703"/>
                  <a:pt x="233703" y="124096"/>
                  <a:pt x="371475" y="114300"/>
                </a:cubicBezTo>
                <a:close/>
                <a:moveTo>
                  <a:pt x="114300" y="409575"/>
                </a:moveTo>
                <a:lnTo>
                  <a:pt x="160306" y="409575"/>
                </a:lnTo>
                <a:cubicBezTo>
                  <a:pt x="169755" y="522071"/>
                  <a:pt x="258983" y="611340"/>
                  <a:pt x="371475" y="620840"/>
                </a:cubicBezTo>
                <a:lnTo>
                  <a:pt x="371475" y="666750"/>
                </a:lnTo>
                <a:cubicBezTo>
                  <a:pt x="233703" y="656955"/>
                  <a:pt x="124096" y="547348"/>
                  <a:pt x="114300" y="409575"/>
                </a:cubicBezTo>
                <a:close/>
                <a:moveTo>
                  <a:pt x="409575" y="666750"/>
                </a:moveTo>
                <a:lnTo>
                  <a:pt x="409575" y="620840"/>
                </a:lnTo>
                <a:cubicBezTo>
                  <a:pt x="522104" y="611384"/>
                  <a:pt x="611384" y="522104"/>
                  <a:pt x="620840" y="409575"/>
                </a:cubicBezTo>
                <a:lnTo>
                  <a:pt x="666750" y="409575"/>
                </a:lnTo>
                <a:cubicBezTo>
                  <a:pt x="656955" y="547348"/>
                  <a:pt x="547348" y="656955"/>
                  <a:pt x="409575" y="666750"/>
                </a:cubicBezTo>
                <a:close/>
                <a:moveTo>
                  <a:pt x="620840" y="371475"/>
                </a:moveTo>
                <a:cubicBezTo>
                  <a:pt x="611384" y="258946"/>
                  <a:pt x="522104" y="169666"/>
                  <a:pt x="409575" y="160211"/>
                </a:cubicBezTo>
                <a:lnTo>
                  <a:pt x="409575" y="114300"/>
                </a:lnTo>
                <a:cubicBezTo>
                  <a:pt x="547348" y="124096"/>
                  <a:pt x="656955" y="233703"/>
                  <a:pt x="666750" y="371475"/>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CD1126"/>
              </a:solidFill>
              <a:effectLst/>
              <a:uLnTx/>
              <a:uFillTx/>
              <a:latin typeface="Arial"/>
              <a:ea typeface="+mn-ea"/>
              <a:cs typeface="+mn-cs"/>
            </a:endParaRPr>
          </a:p>
        </p:txBody>
      </p:sp>
      <p:sp>
        <p:nvSpPr>
          <p:cNvPr id="3" name="TextBox 2">
            <a:extLst>
              <a:ext uri="{FF2B5EF4-FFF2-40B4-BE49-F238E27FC236}">
                <a16:creationId xmlns:a16="http://schemas.microsoft.com/office/drawing/2014/main" id="{6910ED94-2B2E-684F-6F21-2FC4E17BECBB}"/>
              </a:ext>
            </a:extLst>
          </p:cNvPr>
          <p:cNvSpPr txBox="1"/>
          <p:nvPr/>
        </p:nvSpPr>
        <p:spPr>
          <a:xfrm>
            <a:off x="2097269" y="2850453"/>
            <a:ext cx="486656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6C724E"/>
                </a:solidFill>
                <a:effectLst/>
                <a:uLnTx/>
                <a:uFillTx/>
                <a:latin typeface="Franklin Gothic Book" panose="020B0503020102020204" pitchFamily="34" charset="0"/>
              </a:rPr>
              <a:t>Activated Last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6C724E"/>
                </a:solidFill>
                <a:effectLst/>
                <a:uLnTx/>
                <a:uFillTx/>
                <a:latin typeface="Franklin Gothic Book" panose="020B0503020102020204" pitchFamily="34" charset="0"/>
              </a:rPr>
              <a:t>Metrics to Come.</a:t>
            </a:r>
            <a:endParaRPr kumimoji="0" lang="en-US" sz="2400" b="0" i="1" u="none" strike="noStrike" kern="1200" cap="none" spc="0" normalizeH="0" baseline="0" noProof="0" dirty="0">
              <a:ln>
                <a:noFill/>
              </a:ln>
              <a:solidFill>
                <a:srgbClr val="6C724E"/>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6C724E"/>
              </a:solidFill>
              <a:effectLst/>
              <a:uLnTx/>
              <a:uFillTx/>
              <a:latin typeface="Franklin Gothic Book" panose="020B0503020102020204" pitchFamily="34" charset="0"/>
            </a:endParaRPr>
          </a:p>
        </p:txBody>
      </p:sp>
      <p:pic>
        <p:nvPicPr>
          <p:cNvPr id="5" name="Picture 4" descr="A white circle with a letter f in it&#10;&#10;Description automatically generated">
            <a:extLst>
              <a:ext uri="{FF2B5EF4-FFF2-40B4-BE49-F238E27FC236}">
                <a16:creationId xmlns:a16="http://schemas.microsoft.com/office/drawing/2014/main" id="{0F0236FC-4944-27C1-C8CD-DE97A7C715A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048624" y="4659739"/>
            <a:ext cx="921890" cy="922080"/>
          </a:xfrm>
          <a:prstGeom prst="rect">
            <a:avLst/>
          </a:prstGeom>
        </p:spPr>
      </p:pic>
      <p:pic>
        <p:nvPicPr>
          <p:cNvPr id="6" name="Picture 5" descr="A black and white circle with a black circle and a black circle with a black circle and a black circle with a black circle and a black circle with a black circle and a black circle with a&#10;&#10;Description automatically generated">
            <a:extLst>
              <a:ext uri="{FF2B5EF4-FFF2-40B4-BE49-F238E27FC236}">
                <a16:creationId xmlns:a16="http://schemas.microsoft.com/office/drawing/2014/main" id="{EEE06BEA-6AE4-EF93-38B9-174F247F40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2943" y="4809631"/>
            <a:ext cx="622166" cy="622294"/>
          </a:xfrm>
          <a:prstGeom prst="rect">
            <a:avLst/>
          </a:prstGeom>
        </p:spPr>
      </p:pic>
      <p:pic>
        <p:nvPicPr>
          <p:cNvPr id="9" name="Picture 8" descr="A white letter on a black background&#10;&#10;Description automatically generated">
            <a:extLst>
              <a:ext uri="{FF2B5EF4-FFF2-40B4-BE49-F238E27FC236}">
                <a16:creationId xmlns:a16="http://schemas.microsoft.com/office/drawing/2014/main" id="{C3A9134B-C946-AE72-B8C7-A1FF50371B0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425827" y="4660436"/>
            <a:ext cx="1133181" cy="922079"/>
          </a:xfrm>
          <a:prstGeom prst="rect">
            <a:avLst/>
          </a:prstGeom>
        </p:spPr>
      </p:pic>
    </p:spTree>
    <p:extLst>
      <p:ext uri="{BB962C8B-B14F-4D97-AF65-F5344CB8AC3E}">
        <p14:creationId xmlns:p14="http://schemas.microsoft.com/office/powerpoint/2010/main" val="1526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CC6D33-628C-B2E0-DDDD-DA3393F3F57C}"/>
              </a:ext>
            </a:extLst>
          </p:cNvPr>
          <p:cNvSpPr txBox="1">
            <a:spLocks/>
          </p:cNvSpPr>
          <p:nvPr/>
        </p:nvSpPr>
        <p:spPr>
          <a:xfrm>
            <a:off x="422978" y="298517"/>
            <a:ext cx="5129213" cy="1106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50" normalizeH="0" baseline="0" noProof="0" dirty="0">
                <a:ln>
                  <a:noFill/>
                </a:ln>
                <a:solidFill>
                  <a:srgbClr val="6C724E"/>
                </a:solidFill>
                <a:effectLst/>
                <a:uLnTx/>
                <a:uFillTx/>
                <a:latin typeface="Flood Std" panose="03090602040405060206" pitchFamily="66" charset="0"/>
              </a:rPr>
              <a:t>INFLUENCERS</a:t>
            </a:r>
          </a:p>
        </p:txBody>
      </p:sp>
      <p:pic>
        <p:nvPicPr>
          <p:cNvPr id="1026" name="Picture 2" descr="Tiktok png images | PNGWing">
            <a:extLst>
              <a:ext uri="{FF2B5EF4-FFF2-40B4-BE49-F238E27FC236}">
                <a16:creationId xmlns:a16="http://schemas.microsoft.com/office/drawing/2014/main" id="{E0232B40-4E61-83D3-9AA6-759031EDEF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732" y="1262716"/>
            <a:ext cx="565413" cy="525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99DA849-8EBA-5ADB-7FA4-1C3FC38217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5276" y="1267271"/>
            <a:ext cx="570416" cy="5211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DA60627-BB6F-5D20-9CCF-37215CF065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8443" y="1281851"/>
            <a:ext cx="482535" cy="5065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and sitting in front of a screen&#10;&#10;Description automatically generated">
            <a:extLst>
              <a:ext uri="{FF2B5EF4-FFF2-40B4-BE49-F238E27FC236}">
                <a16:creationId xmlns:a16="http://schemas.microsoft.com/office/drawing/2014/main" id="{11C18378-4929-3A0D-42AC-7D12FDD6F7A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913254" y="3313972"/>
            <a:ext cx="1225237" cy="2139356"/>
          </a:xfrm>
          <a:prstGeom prst="rect">
            <a:avLst/>
          </a:prstGeom>
          <a:ln>
            <a:noFill/>
          </a:ln>
          <a:effectLst>
            <a:outerShdw blurRad="292100" dist="139700" dir="2700000" algn="tl" rotWithShape="0">
              <a:srgbClr val="333333">
                <a:alpha val="65000"/>
              </a:srgbClr>
            </a:outerShdw>
          </a:effectLst>
        </p:spPr>
      </p:pic>
      <p:pic>
        <p:nvPicPr>
          <p:cNvPr id="5" name="Picture 4" descr="A child holding a sword and shooting a target&#10;&#10;Description automatically generated">
            <a:extLst>
              <a:ext uri="{FF2B5EF4-FFF2-40B4-BE49-F238E27FC236}">
                <a16:creationId xmlns:a16="http://schemas.microsoft.com/office/drawing/2014/main" id="{8898A643-93CC-BC7F-C592-209A38E3217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858716" y="3314902"/>
            <a:ext cx="1142071" cy="2137176"/>
          </a:xfrm>
          <a:prstGeom prst="rect">
            <a:avLst/>
          </a:prstGeom>
          <a:ln>
            <a:noFill/>
          </a:ln>
          <a:effectLst>
            <a:outerShdw blurRad="292100" dist="139700" dir="2700000" algn="tl" rotWithShape="0">
              <a:srgbClr val="333333">
                <a:alpha val="65000"/>
              </a:srgbClr>
            </a:outerShdw>
          </a:effectLst>
        </p:spPr>
      </p:pic>
      <p:pic>
        <p:nvPicPr>
          <p:cNvPr id="7" name="Picture 6" descr="A person in a uniform&#10;&#10;Description automatically generated">
            <a:extLst>
              <a:ext uri="{FF2B5EF4-FFF2-40B4-BE49-F238E27FC236}">
                <a16:creationId xmlns:a16="http://schemas.microsoft.com/office/drawing/2014/main" id="{47693D34-D1EC-78F2-990C-CCBC9E6C7A8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288766" y="3132351"/>
            <a:ext cx="1393159" cy="2529170"/>
          </a:xfrm>
          <a:prstGeom prst="rect">
            <a:avLst/>
          </a:prstGeom>
          <a:ln>
            <a:noFill/>
          </a:ln>
          <a:effectLst>
            <a:outerShdw blurRad="292100" dist="139700" dir="2700000" algn="tl" rotWithShape="0">
              <a:srgbClr val="333333">
                <a:alpha val="65000"/>
              </a:srgbClr>
            </a:outerShdw>
          </a:effectLst>
        </p:spPr>
      </p:pic>
      <p:pic>
        <p:nvPicPr>
          <p:cNvPr id="9" name="Picture 8" descr="A person swimming in water&#10;&#10;Description automatically generated">
            <a:extLst>
              <a:ext uri="{FF2B5EF4-FFF2-40B4-BE49-F238E27FC236}">
                <a16:creationId xmlns:a16="http://schemas.microsoft.com/office/drawing/2014/main" id="{95FD32CE-34A2-1653-6448-9D46C99BB9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5972" y="3132351"/>
            <a:ext cx="1381315" cy="2529140"/>
          </a:xfrm>
          <a:prstGeom prst="rect">
            <a:avLst/>
          </a:prstGeom>
          <a:ln>
            <a:noFill/>
          </a:ln>
          <a:effectLst>
            <a:outerShdw blurRad="292100" dist="139700" dir="2700000" algn="tl" rotWithShape="0">
              <a:srgbClr val="333333">
                <a:alpha val="65000"/>
              </a:srgbClr>
            </a:outerShdw>
          </a:effectLst>
        </p:spPr>
      </p:pic>
      <p:pic>
        <p:nvPicPr>
          <p:cNvPr id="10" name="Picture 9" descr="A child scout standing in front of a sign&#10;&#10;Description automatically generated">
            <a:extLst>
              <a:ext uri="{FF2B5EF4-FFF2-40B4-BE49-F238E27FC236}">
                <a16:creationId xmlns:a16="http://schemas.microsoft.com/office/drawing/2014/main" id="{60DCF782-A542-490F-06E1-29B91FBEBF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31999" y="3314903"/>
            <a:ext cx="1245644" cy="2138041"/>
          </a:xfrm>
          <a:prstGeom prst="rect">
            <a:avLst/>
          </a:prstGeom>
          <a:ln>
            <a:noFill/>
          </a:ln>
          <a:effectLst>
            <a:outerShdw blurRad="292100" dist="139700" dir="2700000" algn="tl" rotWithShape="0">
              <a:srgbClr val="333333">
                <a:alpha val="65000"/>
              </a:srgbClr>
            </a:outerShdw>
          </a:effectLst>
        </p:spPr>
      </p:pic>
      <p:pic>
        <p:nvPicPr>
          <p:cNvPr id="12" name="Picture 11" descr="A child in a red and white hat in a kayak&#10;&#10;Description automatically generated">
            <a:extLst>
              <a:ext uri="{FF2B5EF4-FFF2-40B4-BE49-F238E27FC236}">
                <a16:creationId xmlns:a16="http://schemas.microsoft.com/office/drawing/2014/main" id="{F56581A8-E9B0-77A7-FE5A-F25BADDED1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25152" y="3132352"/>
            <a:ext cx="1436227" cy="2529139"/>
          </a:xfrm>
          <a:prstGeom prst="rect">
            <a:avLst/>
          </a:prstGeom>
          <a:ln>
            <a:noFill/>
          </a:ln>
          <a:effectLst>
            <a:outerShdw blurRad="292100" dist="139700" dir="2700000" algn="tl" rotWithShape="0">
              <a:srgbClr val="333333">
                <a:alpha val="65000"/>
              </a:srgbClr>
            </a:outerShdw>
          </a:effectLst>
        </p:spPr>
      </p:pic>
      <p:pic>
        <p:nvPicPr>
          <p:cNvPr id="6" name="Picture 5" descr="A close-up of a text&#10;&#10;Description automatically generated">
            <a:extLst>
              <a:ext uri="{FF2B5EF4-FFF2-40B4-BE49-F238E27FC236}">
                <a16:creationId xmlns:a16="http://schemas.microsoft.com/office/drawing/2014/main" id="{517C1E0C-CC74-C19E-E164-C894A11CDDA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10674" y="2528339"/>
            <a:ext cx="2696937" cy="436790"/>
          </a:xfrm>
          <a:prstGeom prst="rect">
            <a:avLst/>
          </a:prstGeom>
          <a:ln>
            <a:noFill/>
          </a:ln>
          <a:effectLst>
            <a:outerShdw blurRad="292100" dist="139700" dir="2700000" algn="tl" rotWithShape="0">
              <a:srgbClr val="333333">
                <a:alpha val="65000"/>
              </a:srgbClr>
            </a:outerShdw>
          </a:effectLst>
        </p:spPr>
      </p:pic>
      <p:pic>
        <p:nvPicPr>
          <p:cNvPr id="8" name="Picture 7" descr="A black text on a white background&#10;&#10;Description automatically generated">
            <a:extLst>
              <a:ext uri="{FF2B5EF4-FFF2-40B4-BE49-F238E27FC236}">
                <a16:creationId xmlns:a16="http://schemas.microsoft.com/office/drawing/2014/main" id="{1016E753-8E52-F7B0-ABC6-DD9F17E528F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09888" y="2474590"/>
            <a:ext cx="2909208" cy="510268"/>
          </a:xfrm>
          <a:prstGeom prst="rect">
            <a:avLst/>
          </a:prstGeom>
          <a:ln>
            <a:noFill/>
          </a:ln>
          <a:effectLst>
            <a:outerShdw blurRad="292100" dist="139700" dir="2700000" algn="tl" rotWithShape="0">
              <a:srgbClr val="333333">
                <a:alpha val="65000"/>
              </a:srgbClr>
            </a:outerShdw>
          </a:effectLst>
        </p:spPr>
      </p:pic>
      <p:pic>
        <p:nvPicPr>
          <p:cNvPr id="11" name="Picture 10" descr="A close-up of a white background&#10;&#10;Description automatically generated">
            <a:extLst>
              <a:ext uri="{FF2B5EF4-FFF2-40B4-BE49-F238E27FC236}">
                <a16:creationId xmlns:a16="http://schemas.microsoft.com/office/drawing/2014/main" id="{990BCA0A-5E6F-FC96-E899-B0B60E73160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098723" y="2473229"/>
            <a:ext cx="2906487" cy="506186"/>
          </a:xfrm>
          <a:prstGeom prst="rect">
            <a:avLst/>
          </a:prstGeom>
          <a:ln>
            <a:noFill/>
          </a:ln>
          <a:effectLst>
            <a:outerShdw blurRad="292100" dist="139700" dir="2700000" algn="tl" rotWithShape="0">
              <a:srgbClr val="333333">
                <a:alpha val="65000"/>
              </a:srgbClr>
            </a:outerShdw>
          </a:effectLst>
        </p:spPr>
      </p:pic>
      <p:pic>
        <p:nvPicPr>
          <p:cNvPr id="13" name="Picture 12" descr="A screenshot of a social media post&#10;&#10;Description automatically generated">
            <a:extLst>
              <a:ext uri="{FF2B5EF4-FFF2-40B4-BE49-F238E27FC236}">
                <a16:creationId xmlns:a16="http://schemas.microsoft.com/office/drawing/2014/main" id="{3FCC735B-004E-7643-4F1C-1042F752C65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0257" y="2299737"/>
            <a:ext cx="2288722" cy="907597"/>
          </a:xfrm>
          <a:prstGeom prst="rect">
            <a:avLst/>
          </a:prstGeom>
          <a:ln>
            <a:noFill/>
          </a:ln>
          <a:effectLst>
            <a:outerShdw blurRad="292100" dist="139700" dir="2700000" algn="tl" rotWithShape="0">
              <a:srgbClr val="333333">
                <a:alpha val="65000"/>
              </a:srgbClr>
            </a:outerShdw>
          </a:effectLst>
        </p:spPr>
      </p:pic>
      <p:pic>
        <p:nvPicPr>
          <p:cNvPr id="14" name="Picture 13" descr="A screenshot of a phone&#10;&#10;Description automatically generated">
            <a:extLst>
              <a:ext uri="{FF2B5EF4-FFF2-40B4-BE49-F238E27FC236}">
                <a16:creationId xmlns:a16="http://schemas.microsoft.com/office/drawing/2014/main" id="{AEFCA0C1-E103-979D-5D7C-88AB65E1552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673318" y="3314151"/>
            <a:ext cx="2349954" cy="593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770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A7DF86-8158-068A-53E2-6D18B97227D1}"/>
              </a:ext>
            </a:extLst>
          </p:cNvPr>
          <p:cNvSpPr txBox="1">
            <a:spLocks/>
          </p:cNvSpPr>
          <p:nvPr/>
        </p:nvSpPr>
        <p:spPr>
          <a:xfrm>
            <a:off x="513384" y="175229"/>
            <a:ext cx="7018646" cy="105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50" normalizeH="0" baseline="0" noProof="0" dirty="0">
                <a:ln>
                  <a:noFill/>
                </a:ln>
                <a:solidFill>
                  <a:srgbClr val="6C724E"/>
                </a:solidFill>
                <a:effectLst/>
                <a:uLnTx/>
                <a:uFillTx/>
                <a:latin typeface="Flood Std" panose="03090602040405060206" pitchFamily="66" charset="0"/>
              </a:rPr>
              <a:t>NORTH VALLEY GROUP</a:t>
            </a:r>
            <a:endParaRPr kumimoji="0" lang="en-US" sz="3600" b="0" i="0" u="none" strike="noStrike" kern="1200" cap="none" spc="-50" normalizeH="0" baseline="0" noProof="0" dirty="0">
              <a:ln>
                <a:noFill/>
              </a:ln>
              <a:solidFill>
                <a:srgbClr val="6C724E"/>
              </a:solidFill>
              <a:effectLst/>
              <a:uLnTx/>
              <a:uFillTx/>
              <a:latin typeface="Flood Std" panose="03090602040405060206" pitchFamily="66" charset="0"/>
            </a:endParaRPr>
          </a:p>
        </p:txBody>
      </p:sp>
      <p:pic>
        <p:nvPicPr>
          <p:cNvPr id="8" name="Picture 7">
            <a:extLst>
              <a:ext uri="{FF2B5EF4-FFF2-40B4-BE49-F238E27FC236}">
                <a16:creationId xmlns:a16="http://schemas.microsoft.com/office/drawing/2014/main" id="{3DEE08D3-BA28-FE5C-7DBC-20A7944634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102" y="1187116"/>
            <a:ext cx="2543030" cy="432466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E69E559-2ED2-9C8B-79ED-BB93986873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80543" y="1135051"/>
            <a:ext cx="3229750" cy="3626782"/>
          </a:xfrm>
          <a:prstGeom prst="rect">
            <a:avLst/>
          </a:prstGeom>
          <a:ln>
            <a:noFill/>
          </a:ln>
          <a:effectLst>
            <a:outerShdw blurRad="292100" dist="139700" dir="2700000" algn="tl" rotWithShape="0">
              <a:srgbClr val="333333">
                <a:alpha val="65000"/>
              </a:srgbClr>
            </a:outerShdw>
          </a:effectLst>
        </p:spPr>
      </p:pic>
      <p:pic>
        <p:nvPicPr>
          <p:cNvPr id="17" name="Picture 2" descr="Tiktok png images | PNGWing">
            <a:extLst>
              <a:ext uri="{FF2B5EF4-FFF2-40B4-BE49-F238E27FC236}">
                <a16:creationId xmlns:a16="http://schemas.microsoft.com/office/drawing/2014/main" id="{CE49620E-9143-A5D6-20AB-3E36422DA7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568" y="5013777"/>
            <a:ext cx="485069" cy="4770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28886D5-4BDC-7966-5EE6-0B8B8727F0F5}"/>
              </a:ext>
            </a:extLst>
          </p:cNvPr>
          <p:cNvSpPr txBox="1"/>
          <p:nvPr/>
        </p:nvSpPr>
        <p:spPr>
          <a:xfrm>
            <a:off x="6459994" y="1621035"/>
            <a:ext cx="5167329" cy="224676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C724E"/>
                </a:solidFill>
                <a:effectLst/>
                <a:uLnTx/>
                <a:uFillTx/>
                <a:latin typeface="Arial Black"/>
                <a:ea typeface="+mn-ea"/>
                <a:cs typeface="+mn-cs"/>
              </a:rPr>
              <a:t>TikTok Continues to outperform all social channels. </a:t>
            </a:r>
            <a:br>
              <a:rPr kumimoji="0" lang="en-US" sz="2000" b="0" i="0" u="none" strike="noStrike" kern="1200" cap="none" spc="0" normalizeH="0" baseline="0" noProof="0" dirty="0">
                <a:ln>
                  <a:noFill/>
                </a:ln>
                <a:solidFill>
                  <a:srgbClr val="6C724E"/>
                </a:solidFill>
                <a:effectLst/>
                <a:uLnTx/>
                <a:uFillTx/>
                <a:latin typeface="Arial Black" panose="020B0A04020102020204" pitchFamily="34" charset="0"/>
                <a:ea typeface="+mn-ea"/>
                <a:cs typeface="+mn-cs"/>
              </a:rPr>
            </a:br>
            <a:r>
              <a:rPr kumimoji="0" lang="en-US" sz="2000" b="0" i="0" u="none" strike="noStrike" kern="1200" cap="none" spc="0" normalizeH="0" baseline="0" noProof="0" dirty="0">
                <a:ln>
                  <a:noFill/>
                </a:ln>
                <a:solidFill>
                  <a:srgbClr val="6C724E"/>
                </a:solidFill>
                <a:effectLst/>
                <a:uLnTx/>
                <a:uFillTx/>
                <a:latin typeface="Arial Black"/>
                <a:ea typeface="+mn-ea"/>
                <a:cs typeface="+mn-cs"/>
              </a:rPr>
              <a:t>As a result, we’re adding more content.</a:t>
            </a:r>
            <a:endParaRPr kumimoji="0" lang="en-US" sz="2400" b="0" i="0" u="none" strike="noStrike" kern="1200" cap="none" spc="0" normalizeH="0" baseline="0" noProof="0" dirty="0">
              <a:ln>
                <a:noFill/>
              </a:ln>
              <a:solidFill>
                <a:srgbClr val="6C724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C724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724E"/>
                </a:solidFill>
                <a:effectLst/>
                <a:uLnTx/>
                <a:uFillTx/>
                <a:latin typeface="Arial Black"/>
                <a:ea typeface="+mn-ea"/>
                <a:cs typeface="+mn-cs"/>
              </a:rPr>
              <a:t>On one TikTok post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C724E"/>
              </a:solidFill>
              <a:effectLst/>
              <a:uLnTx/>
              <a:uFillTx/>
              <a:latin typeface="Arial Black"/>
              <a:ea typeface="+mn-ea"/>
              <a:cs typeface="+mn-cs"/>
            </a:endParaRPr>
          </a:p>
        </p:txBody>
      </p:sp>
      <p:sp>
        <p:nvSpPr>
          <p:cNvPr id="2" name="Oval 1">
            <a:extLst>
              <a:ext uri="{FF2B5EF4-FFF2-40B4-BE49-F238E27FC236}">
                <a16:creationId xmlns:a16="http://schemas.microsoft.com/office/drawing/2014/main" id="{16B646AD-6ED5-2354-AEE2-EFF84DA305DD}"/>
              </a:ext>
            </a:extLst>
          </p:cNvPr>
          <p:cNvSpPr/>
          <p:nvPr/>
        </p:nvSpPr>
        <p:spPr>
          <a:xfrm>
            <a:off x="8813807" y="4023285"/>
            <a:ext cx="649705" cy="625643"/>
          </a:xfrm>
          <a:prstGeom prst="ellipse">
            <a:avLst/>
          </a:prstGeom>
          <a:solidFill>
            <a:srgbClr val="E2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C6977233-69A3-DA1D-A8D3-D24AB78A642D}"/>
              </a:ext>
            </a:extLst>
          </p:cNvPr>
          <p:cNvSpPr/>
          <p:nvPr/>
        </p:nvSpPr>
        <p:spPr>
          <a:xfrm>
            <a:off x="7089752" y="3999221"/>
            <a:ext cx="649705" cy="625643"/>
          </a:xfrm>
          <a:prstGeom prst="ellipse">
            <a:avLst/>
          </a:prstGeom>
          <a:solidFill>
            <a:srgbClr val="E21B3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Black"/>
              <a:ea typeface="+mn-ea"/>
              <a:cs typeface="Arial"/>
            </a:endParaRPr>
          </a:p>
        </p:txBody>
      </p:sp>
      <p:sp>
        <p:nvSpPr>
          <p:cNvPr id="5" name="Oval 4">
            <a:extLst>
              <a:ext uri="{FF2B5EF4-FFF2-40B4-BE49-F238E27FC236}">
                <a16:creationId xmlns:a16="http://schemas.microsoft.com/office/drawing/2014/main" id="{3CD2514B-EAD2-2CAF-605D-1349D48B1675}"/>
              </a:ext>
            </a:extLst>
          </p:cNvPr>
          <p:cNvSpPr/>
          <p:nvPr/>
        </p:nvSpPr>
        <p:spPr>
          <a:xfrm>
            <a:off x="10426039" y="3999220"/>
            <a:ext cx="649705" cy="625643"/>
          </a:xfrm>
          <a:prstGeom prst="ellipse">
            <a:avLst/>
          </a:prstGeom>
          <a:solidFill>
            <a:srgbClr val="E2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6" name="Graphic 5" descr="Play with solid fill">
            <a:extLst>
              <a:ext uri="{FF2B5EF4-FFF2-40B4-BE49-F238E27FC236}">
                <a16:creationId xmlns:a16="http://schemas.microsoft.com/office/drawing/2014/main" id="{8E9F065A-8D9F-4385-5BF9-6C9BA570E4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2154" y="4131570"/>
            <a:ext cx="401053" cy="393032"/>
          </a:xfrm>
          <a:prstGeom prst="rect">
            <a:avLst/>
          </a:prstGeom>
        </p:spPr>
      </p:pic>
      <p:pic>
        <p:nvPicPr>
          <p:cNvPr id="7" name="Graphic 6" descr="Thumbs up sign with solid fill">
            <a:extLst>
              <a:ext uri="{FF2B5EF4-FFF2-40B4-BE49-F238E27FC236}">
                <a16:creationId xmlns:a16="http://schemas.microsoft.com/office/drawing/2014/main" id="{421629A5-3613-470F-9AD9-49607549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22296" y="4035317"/>
            <a:ext cx="457200" cy="473242"/>
          </a:xfrm>
          <a:prstGeom prst="rect">
            <a:avLst/>
          </a:prstGeom>
        </p:spPr>
      </p:pic>
      <p:pic>
        <p:nvPicPr>
          <p:cNvPr id="9" name="Graphic 8" descr="Comment Heart with solid fill">
            <a:extLst>
              <a:ext uri="{FF2B5EF4-FFF2-40B4-BE49-F238E27FC236}">
                <a16:creationId xmlns:a16="http://schemas.microsoft.com/office/drawing/2014/main" id="{F7DE068D-2608-E3AD-8F82-FC0A1BE88F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2514" y="4114024"/>
            <a:ext cx="489285" cy="497306"/>
          </a:xfrm>
          <a:prstGeom prst="rect">
            <a:avLst/>
          </a:prstGeom>
        </p:spPr>
      </p:pic>
      <p:sp>
        <p:nvSpPr>
          <p:cNvPr id="11" name="TextBox 10">
            <a:extLst>
              <a:ext uri="{FF2B5EF4-FFF2-40B4-BE49-F238E27FC236}">
                <a16:creationId xmlns:a16="http://schemas.microsoft.com/office/drawing/2014/main" id="{2E6C3D8A-8D80-6F84-37A2-1B30BE02DC94}"/>
              </a:ext>
            </a:extLst>
          </p:cNvPr>
          <p:cNvSpPr txBox="1"/>
          <p:nvPr/>
        </p:nvSpPr>
        <p:spPr>
          <a:xfrm>
            <a:off x="6656618" y="4648928"/>
            <a:ext cx="15079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D1126"/>
                </a:solidFill>
                <a:effectLst/>
                <a:uLnTx/>
                <a:uFillTx/>
                <a:latin typeface="Arial Black"/>
                <a:ea typeface="+mn-ea"/>
                <a:cs typeface="Arial"/>
              </a:rPr>
              <a:t>26.8M</a:t>
            </a:r>
            <a:r>
              <a:rPr kumimoji="0" lang="en-US" sz="1600" b="0" i="0" u="none" strike="noStrike" kern="1200" cap="none" spc="0" normalizeH="0" baseline="0" noProof="0" dirty="0">
                <a:ln>
                  <a:noFill/>
                </a:ln>
                <a:solidFill>
                  <a:srgbClr val="003F87"/>
                </a:solidFill>
                <a:effectLst/>
                <a:uLnTx/>
                <a:uFillTx/>
                <a:latin typeface="Arial Black"/>
                <a:ea typeface="+mn-ea"/>
                <a:cs typeface="Arial"/>
              </a:rPr>
              <a:t> </a:t>
            </a:r>
            <a:endParaRPr kumimoji="0" lang="en-US" sz="2400" b="0" i="0" u="none" strike="noStrike" kern="1200" cap="none" spc="0" normalizeH="0" baseline="0" noProof="0" dirty="0">
              <a:ln>
                <a:noFill/>
              </a:ln>
              <a:solidFill>
                <a:srgbClr val="003F8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724E"/>
                </a:solidFill>
                <a:effectLst/>
                <a:uLnTx/>
                <a:uFillTx/>
                <a:latin typeface="Arial Black"/>
                <a:ea typeface="+mn-ea"/>
                <a:cs typeface="Arial"/>
              </a:rPr>
              <a:t>views</a:t>
            </a:r>
            <a:endParaRPr kumimoji="0" lang="en-US" sz="2400" b="0" i="0" u="none" strike="noStrike" kern="1200" cap="none" spc="0" normalizeH="0" baseline="0" noProof="0" dirty="0">
              <a:ln>
                <a:noFill/>
              </a:ln>
              <a:solidFill>
                <a:srgbClr val="6C724E"/>
              </a:solidFill>
              <a:effectLst/>
              <a:uLnTx/>
              <a:uFillTx/>
              <a:latin typeface="Arial"/>
              <a:ea typeface="+mn-ea"/>
              <a:cs typeface="+mn-cs"/>
            </a:endParaRPr>
          </a:p>
        </p:txBody>
      </p:sp>
      <p:sp>
        <p:nvSpPr>
          <p:cNvPr id="13" name="TextBox 12">
            <a:extLst>
              <a:ext uri="{FF2B5EF4-FFF2-40B4-BE49-F238E27FC236}">
                <a16:creationId xmlns:a16="http://schemas.microsoft.com/office/drawing/2014/main" id="{7D742804-810F-F63B-61F4-6EA3D750E54E}"/>
              </a:ext>
            </a:extLst>
          </p:cNvPr>
          <p:cNvSpPr txBox="1"/>
          <p:nvPr/>
        </p:nvSpPr>
        <p:spPr>
          <a:xfrm>
            <a:off x="8388692" y="4648927"/>
            <a:ext cx="15079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D1126"/>
                </a:solidFill>
                <a:effectLst/>
                <a:uLnTx/>
                <a:uFillTx/>
                <a:latin typeface="Arial Black"/>
                <a:ea typeface="+mn-ea"/>
                <a:cs typeface="Arial"/>
              </a:rPr>
              <a:t>6,500+ </a:t>
            </a:r>
            <a:r>
              <a:rPr kumimoji="0" lang="en-US" sz="1600" b="0" i="0" u="none" strike="noStrike" kern="1200" cap="none" spc="0" normalizeH="0" baseline="0" noProof="0" dirty="0">
                <a:ln>
                  <a:noFill/>
                </a:ln>
                <a:solidFill>
                  <a:srgbClr val="6C724E"/>
                </a:solidFill>
                <a:effectLst/>
                <a:uLnTx/>
                <a:uFillTx/>
                <a:latin typeface="Arial Black"/>
                <a:ea typeface="+mn-ea"/>
                <a:cs typeface="Arial"/>
              </a:rPr>
              <a:t>comments</a:t>
            </a:r>
          </a:p>
        </p:txBody>
      </p:sp>
      <p:sp>
        <p:nvSpPr>
          <p:cNvPr id="14" name="TextBox 13">
            <a:extLst>
              <a:ext uri="{FF2B5EF4-FFF2-40B4-BE49-F238E27FC236}">
                <a16:creationId xmlns:a16="http://schemas.microsoft.com/office/drawing/2014/main" id="{465C5B4A-4DE6-4925-A4D3-A89E0EECB521}"/>
              </a:ext>
            </a:extLst>
          </p:cNvPr>
          <p:cNvSpPr txBox="1"/>
          <p:nvPr/>
        </p:nvSpPr>
        <p:spPr>
          <a:xfrm>
            <a:off x="9888631" y="4648926"/>
            <a:ext cx="17325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D1126"/>
                </a:solidFill>
                <a:effectLst/>
                <a:uLnTx/>
                <a:uFillTx/>
                <a:latin typeface="Arial Black"/>
                <a:ea typeface="+mn-ea"/>
                <a:cs typeface="Arial"/>
              </a:rPr>
              <a:t>18% </a:t>
            </a:r>
            <a:r>
              <a:rPr kumimoji="0" lang="en-US" sz="1600" b="0" i="0" u="none" strike="noStrike" kern="1200" cap="none" spc="0" normalizeH="0" baseline="0" noProof="0" dirty="0">
                <a:ln>
                  <a:noFill/>
                </a:ln>
                <a:solidFill>
                  <a:srgbClr val="6C724E"/>
                </a:solidFill>
                <a:effectLst/>
                <a:uLnTx/>
                <a:uFillTx/>
                <a:latin typeface="Arial Black"/>
                <a:ea typeface="+mn-ea"/>
                <a:cs typeface="Arial"/>
              </a:rPr>
              <a:t>engagement rate</a:t>
            </a:r>
          </a:p>
        </p:txBody>
      </p:sp>
      <p:pic>
        <p:nvPicPr>
          <p:cNvPr id="18" name="Picture 17" descr="A screenshot of a phone&#10;&#10;Description automatically generated">
            <a:extLst>
              <a:ext uri="{FF2B5EF4-FFF2-40B4-BE49-F238E27FC236}">
                <a16:creationId xmlns:a16="http://schemas.microsoft.com/office/drawing/2014/main" id="{C478B05A-7DD1-3BB8-8552-7998244FD9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3462" y="5613949"/>
            <a:ext cx="2545324" cy="571071"/>
          </a:xfrm>
          <a:prstGeom prst="rect">
            <a:avLst/>
          </a:prstGeom>
          <a:ln>
            <a:noFill/>
          </a:ln>
          <a:effectLst>
            <a:outerShdw blurRad="292100" dist="139700" dir="2700000" algn="tl" rotWithShape="0">
              <a:srgbClr val="333333">
                <a:alpha val="65000"/>
              </a:srgbClr>
            </a:outerShdw>
          </a:effectLst>
        </p:spPr>
      </p:pic>
      <p:pic>
        <p:nvPicPr>
          <p:cNvPr id="20" name="Picture 19" descr="A screenshot of a phone&#10;&#10;Description automatically generated">
            <a:extLst>
              <a:ext uri="{FF2B5EF4-FFF2-40B4-BE49-F238E27FC236}">
                <a16:creationId xmlns:a16="http://schemas.microsoft.com/office/drawing/2014/main" id="{8A9AA8E6-C3C5-2C7D-1EEC-C7B8D1857E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59364" y="4871858"/>
            <a:ext cx="3142534" cy="856391"/>
          </a:xfrm>
          <a:prstGeom prst="rect">
            <a:avLst/>
          </a:prstGeom>
          <a:ln>
            <a:noFill/>
          </a:ln>
          <a:effectLst>
            <a:outerShdw blurRad="292100" dist="139700" dir="2700000" algn="tl" rotWithShape="0">
              <a:srgbClr val="333333">
                <a:alpha val="65000"/>
              </a:srgbClr>
            </a:outerShdw>
          </a:effectLst>
        </p:spPr>
      </p:pic>
      <p:pic>
        <p:nvPicPr>
          <p:cNvPr id="22" name="Picture 21" descr="A group of emojis with different expressions&#10;&#10;Description automatically generated">
            <a:extLst>
              <a:ext uri="{FF2B5EF4-FFF2-40B4-BE49-F238E27FC236}">
                <a16:creationId xmlns:a16="http://schemas.microsoft.com/office/drawing/2014/main" id="{1BEBA056-96F3-A136-039D-74931CB4D22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60617" y="5832236"/>
            <a:ext cx="3149480" cy="781336"/>
          </a:xfrm>
          <a:prstGeom prst="rect">
            <a:avLst/>
          </a:prstGeom>
          <a:ln>
            <a:no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E1D75DBB-7162-BC8B-C3C4-1EA1E66A47FD}"/>
              </a:ext>
            </a:extLst>
          </p:cNvPr>
          <p:cNvSpPr/>
          <p:nvPr/>
        </p:nvSpPr>
        <p:spPr>
          <a:xfrm>
            <a:off x="6535974" y="3625795"/>
            <a:ext cx="1716715" cy="1977238"/>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2CA4EFA2-E8A1-A1EE-1CD9-28737D4DC234}"/>
              </a:ext>
            </a:extLst>
          </p:cNvPr>
          <p:cNvSpPr/>
          <p:nvPr/>
        </p:nvSpPr>
        <p:spPr>
          <a:xfrm>
            <a:off x="9854624" y="3625795"/>
            <a:ext cx="1716715" cy="1977238"/>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6266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5FD2D2D-39FB-355A-6C15-BA41B9BA70E0}"/>
              </a:ext>
            </a:extLst>
          </p:cNvPr>
          <p:cNvSpPr/>
          <p:nvPr/>
        </p:nvSpPr>
        <p:spPr>
          <a:xfrm>
            <a:off x="7475250" y="-6172"/>
            <a:ext cx="4740275" cy="6864172"/>
          </a:xfrm>
          <a:prstGeom prst="rect">
            <a:avLst/>
          </a:prstGeom>
          <a:solidFill>
            <a:srgbClr val="6C734E"/>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a:ln>
                <a:noFill/>
              </a:ln>
              <a:solidFill>
                <a:srgbClr val="CD1126">
                  <a:lumMod val="50000"/>
                </a:srgbClr>
              </a:solidFill>
              <a:effectLst/>
              <a:uLnTx/>
              <a:uFillTx/>
              <a:latin typeface="Arial"/>
              <a:ea typeface="+mn-ea"/>
              <a:cs typeface="Arial" panose="020B0604020202020204" pitchFamily="34" charset="0"/>
            </a:endParaRPr>
          </a:p>
        </p:txBody>
      </p:sp>
      <p:sp>
        <p:nvSpPr>
          <p:cNvPr id="2" name="Title 1">
            <a:extLst>
              <a:ext uri="{FF2B5EF4-FFF2-40B4-BE49-F238E27FC236}">
                <a16:creationId xmlns:a16="http://schemas.microsoft.com/office/drawing/2014/main" id="{73300444-1089-14ED-25B7-4AC621D45529}"/>
              </a:ext>
            </a:extLst>
          </p:cNvPr>
          <p:cNvSpPr>
            <a:spLocks noGrp="1"/>
          </p:cNvSpPr>
          <p:nvPr>
            <p:ph type="title" idx="4294967295"/>
          </p:nvPr>
        </p:nvSpPr>
        <p:spPr>
          <a:xfrm>
            <a:off x="1993192" y="1407754"/>
            <a:ext cx="5129213" cy="1106487"/>
          </a:xfrm>
          <a:prstGeom prst="rect">
            <a:avLst/>
          </a:prstGeom>
        </p:spPr>
        <p:txBody>
          <a:bodyPr>
            <a:noAutofit/>
          </a:bodyPr>
          <a:lstStyle/>
          <a:p>
            <a:r>
              <a:rPr lang="en-US" dirty="0">
                <a:solidFill>
                  <a:srgbClr val="6C724E"/>
                </a:solidFill>
                <a:latin typeface="Flood Std" panose="03090602040405060206" pitchFamily="66" charset="0"/>
              </a:rPr>
              <a:t>NATIONAL PR</a:t>
            </a:r>
          </a:p>
        </p:txBody>
      </p:sp>
      <p:sp>
        <p:nvSpPr>
          <p:cNvPr id="3" name="Content Placeholder 2">
            <a:extLst>
              <a:ext uri="{FF2B5EF4-FFF2-40B4-BE49-F238E27FC236}">
                <a16:creationId xmlns:a16="http://schemas.microsoft.com/office/drawing/2014/main" id="{8D04908B-52D5-A653-DF3B-54A15299676E}"/>
              </a:ext>
            </a:extLst>
          </p:cNvPr>
          <p:cNvSpPr>
            <a:spLocks noGrp="1"/>
          </p:cNvSpPr>
          <p:nvPr>
            <p:ph sz="half" idx="4294967295"/>
          </p:nvPr>
        </p:nvSpPr>
        <p:spPr>
          <a:xfrm>
            <a:off x="1839082" y="2607530"/>
            <a:ext cx="4978400" cy="4784725"/>
          </a:xfrm>
          <a:prstGeom prst="rect">
            <a:avLst/>
          </a:prstGeom>
        </p:spPr>
        <p:txBody>
          <a:bodyPr vert="horz" lIns="0" tIns="45720" rIns="0" bIns="45720" rtlCol="0" anchor="t">
            <a:normAutofit/>
          </a:bodyPr>
          <a:lstStyle/>
          <a:p>
            <a:r>
              <a:rPr lang="en-US" b="1" dirty="0">
                <a:solidFill>
                  <a:srgbClr val="6C724E"/>
                </a:solidFill>
                <a:latin typeface="Franklin Gothic Book" panose="020B0503020102020204" pitchFamily="34" charset="0"/>
              </a:rPr>
              <a:t>Satellite Media Tour (SMT)</a:t>
            </a:r>
          </a:p>
          <a:p>
            <a:r>
              <a:rPr lang="en-US" b="1" dirty="0">
                <a:solidFill>
                  <a:srgbClr val="6C724E"/>
                </a:solidFill>
                <a:latin typeface="Franklin Gothic Book" panose="020B0503020102020204" pitchFamily="34" charset="0"/>
              </a:rPr>
              <a:t>National PR</a:t>
            </a:r>
          </a:p>
          <a:p>
            <a:r>
              <a:rPr lang="en-US" b="1" dirty="0">
                <a:solidFill>
                  <a:srgbClr val="6C724E"/>
                </a:solidFill>
                <a:latin typeface="Franklin Gothic Book" panose="020B0503020102020204" pitchFamily="34" charset="0"/>
              </a:rPr>
              <a:t>Experts Speaking to the Value of Scouting for Today’s Parents </a:t>
            </a:r>
          </a:p>
          <a:p>
            <a:pPr marL="383540" lvl="1"/>
            <a:endParaRPr lang="en-US" sz="2800" dirty="0">
              <a:solidFill>
                <a:srgbClr val="6C724E"/>
              </a:solidFill>
              <a:latin typeface="Franklin Gothic Book" panose="020B0503020102020204" pitchFamily="34" charset="0"/>
              <a:cs typeface="Arial"/>
            </a:endParaRPr>
          </a:p>
        </p:txBody>
      </p:sp>
      <p:sp>
        <p:nvSpPr>
          <p:cNvPr id="7" name="Rectangle 6">
            <a:extLst>
              <a:ext uri="{FF2B5EF4-FFF2-40B4-BE49-F238E27FC236}">
                <a16:creationId xmlns:a16="http://schemas.microsoft.com/office/drawing/2014/main" id="{66DC5CA5-ADF0-795D-6644-D838B4E3BEDF}"/>
              </a:ext>
            </a:extLst>
          </p:cNvPr>
          <p:cNvSpPr/>
          <p:nvPr/>
        </p:nvSpPr>
        <p:spPr>
          <a:xfrm>
            <a:off x="0" y="0"/>
            <a:ext cx="1492639" cy="6875577"/>
          </a:xfrm>
          <a:prstGeom prst="rect">
            <a:avLst/>
          </a:pr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16">
            <a:extLst>
              <a:ext uri="{FF2B5EF4-FFF2-40B4-BE49-F238E27FC236}">
                <a16:creationId xmlns:a16="http://schemas.microsoft.com/office/drawing/2014/main" id="{01EB30E1-9546-0036-1DE9-A55B84286B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8726790" y="253142"/>
            <a:ext cx="1137720" cy="8532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a:extLst>
              <a:ext uri="{FF2B5EF4-FFF2-40B4-BE49-F238E27FC236}">
                <a16:creationId xmlns:a16="http://schemas.microsoft.com/office/drawing/2014/main" id="{79C7013A-D660-1042-54CE-281CA82E6A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714846" y="304193"/>
            <a:ext cx="1067461" cy="7472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67B51130-05CB-3A7E-B479-3B2836DC14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1237514" y="386211"/>
            <a:ext cx="687275" cy="687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4C2AFA-88C9-75A8-5A7E-CB516BEB98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62051" y="386211"/>
            <a:ext cx="780381" cy="673823"/>
          </a:xfrm>
          <a:prstGeom prst="rect">
            <a:avLst/>
          </a:prstGeom>
        </p:spPr>
      </p:pic>
      <p:pic>
        <p:nvPicPr>
          <p:cNvPr id="6" name="Picture 5">
            <a:extLst>
              <a:ext uri="{FF2B5EF4-FFF2-40B4-BE49-F238E27FC236}">
                <a16:creationId xmlns:a16="http://schemas.microsoft.com/office/drawing/2014/main" id="{BC440E72-71C5-1F85-9280-9DC6E16A50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8893" y="1884585"/>
            <a:ext cx="2152660" cy="1199844"/>
          </a:xfrm>
          <a:prstGeom prst="rect">
            <a:avLst/>
          </a:prstGeom>
        </p:spPr>
        <p:style>
          <a:lnRef idx="0">
            <a:schemeClr val="accent6"/>
          </a:lnRef>
          <a:fillRef idx="3">
            <a:schemeClr val="accent6"/>
          </a:fillRef>
          <a:effectRef idx="3">
            <a:schemeClr val="accent6"/>
          </a:effectRef>
          <a:fontRef idx="minor">
            <a:schemeClr val="lt1"/>
          </a:fontRef>
        </p:style>
      </p:pic>
      <p:pic>
        <p:nvPicPr>
          <p:cNvPr id="11" name="Picture 10">
            <a:extLst>
              <a:ext uri="{FF2B5EF4-FFF2-40B4-BE49-F238E27FC236}">
                <a16:creationId xmlns:a16="http://schemas.microsoft.com/office/drawing/2014/main" id="{C454B19F-3142-F21C-0BF6-F957D45B84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54337" y="1884584"/>
            <a:ext cx="2148555" cy="1199843"/>
          </a:xfrm>
          <a:prstGeom prst="rect">
            <a:avLst/>
          </a:prstGeom>
        </p:spPr>
        <p:style>
          <a:lnRef idx="0">
            <a:schemeClr val="accent6"/>
          </a:lnRef>
          <a:fillRef idx="3">
            <a:schemeClr val="accent6"/>
          </a:fillRef>
          <a:effectRef idx="3">
            <a:schemeClr val="accent6"/>
          </a:effectRef>
          <a:fontRef idx="minor">
            <a:schemeClr val="lt1"/>
          </a:fontRef>
        </p:style>
      </p:pic>
      <p:pic>
        <p:nvPicPr>
          <p:cNvPr id="13" name="Picture 12">
            <a:extLst>
              <a:ext uri="{FF2B5EF4-FFF2-40B4-BE49-F238E27FC236}">
                <a16:creationId xmlns:a16="http://schemas.microsoft.com/office/drawing/2014/main" id="{EBDA48ED-0B50-993B-8C59-816C7D067F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52914" y="3308401"/>
            <a:ext cx="4455111" cy="2552572"/>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5601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1D91F-BE87-7C55-E9A0-5368C1D84F76}"/>
              </a:ext>
            </a:extLst>
          </p:cNvPr>
          <p:cNvSpPr txBox="1">
            <a:spLocks/>
          </p:cNvSpPr>
          <p:nvPr/>
        </p:nvSpPr>
        <p:spPr>
          <a:xfrm>
            <a:off x="1108366" y="255122"/>
            <a:ext cx="10608848" cy="134360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50" normalizeH="0" baseline="0" noProof="0" dirty="0">
                <a:ln>
                  <a:noFill/>
                </a:ln>
                <a:solidFill>
                  <a:srgbClr val="6C724E"/>
                </a:solidFill>
                <a:effectLst/>
                <a:uLnTx/>
                <a:uFillTx/>
                <a:latin typeface="Flood Std" panose="03090602040405060206" pitchFamily="66" charset="0"/>
              </a:rPr>
              <a:t>BeAScout.org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00" b="0" i="0" u="none" strike="noStrike" kern="1200" cap="none" spc="-50" normalizeH="0" baseline="0" noProof="0" dirty="0">
              <a:ln>
                <a:noFill/>
              </a:ln>
              <a:solidFill>
                <a:srgbClr val="6C724E"/>
              </a:solidFill>
              <a:effectLst/>
              <a:uLnTx/>
              <a:uFillTx/>
              <a:latin typeface="Arial Black"/>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50" normalizeH="0" baseline="0" noProof="0" dirty="0">
                <a:ln>
                  <a:noFill/>
                </a:ln>
                <a:solidFill>
                  <a:srgbClr val="6C724E"/>
                </a:solidFill>
                <a:effectLst/>
                <a:uLnTx/>
                <a:uFillTx/>
                <a:latin typeface="Franklin Gothic Book" panose="020B0503020102020204" pitchFamily="34" charset="0"/>
              </a:rPr>
              <a:t>49% Increase in Traffic to BeAScout.org Last Week YOY</a:t>
            </a:r>
            <a:endParaRPr kumimoji="0" lang="en-US" sz="2400" b="0" i="0" u="none" strike="noStrike" kern="1200" cap="none" spc="-50" normalizeH="0" baseline="0" noProof="0" dirty="0">
              <a:ln>
                <a:noFill/>
              </a:ln>
              <a:solidFill>
                <a:srgbClr val="6C724E"/>
              </a:solidFill>
              <a:effectLst/>
              <a:uLnTx/>
              <a:uFillTx/>
              <a:latin typeface="Franklin Gothic Book" panose="020B0503020102020204" pitchFamily="34" charset="0"/>
            </a:endParaRPr>
          </a:p>
        </p:txBody>
      </p:sp>
      <p:pic>
        <p:nvPicPr>
          <p:cNvPr id="15" name="Picture 14">
            <a:extLst>
              <a:ext uri="{FF2B5EF4-FFF2-40B4-BE49-F238E27FC236}">
                <a16:creationId xmlns:a16="http://schemas.microsoft.com/office/drawing/2014/main" id="{46CB2898-31C6-A5CA-6EF6-B338664519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8366" y="1435689"/>
            <a:ext cx="9526555" cy="3431826"/>
          </a:xfrm>
          <a:prstGeom prst="rect">
            <a:avLst/>
          </a:prstGeom>
          <a:ln w="12700">
            <a:solidFill>
              <a:schemeClr val="tx1"/>
            </a:solidFill>
          </a:ln>
        </p:spPr>
      </p:pic>
      <p:sp>
        <p:nvSpPr>
          <p:cNvPr id="16" name="TextBox 15">
            <a:extLst>
              <a:ext uri="{FF2B5EF4-FFF2-40B4-BE49-F238E27FC236}">
                <a16:creationId xmlns:a16="http://schemas.microsoft.com/office/drawing/2014/main" id="{530BEE8B-73A0-6257-E6F5-CC6FB6775FB7}"/>
              </a:ext>
            </a:extLst>
          </p:cNvPr>
          <p:cNvSpPr txBox="1"/>
          <p:nvPr/>
        </p:nvSpPr>
        <p:spPr>
          <a:xfrm>
            <a:off x="1081036" y="4888494"/>
            <a:ext cx="9396282" cy="95410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1126"/>
                </a:solidFill>
                <a:effectLst/>
                <a:uLnTx/>
                <a:uFillTx/>
                <a:latin typeface="Calibri" panose="020F0502020204030204" pitchFamily="34" charset="0"/>
                <a:ea typeface="Times New Roman" panose="02020603050405020304" pitchFamily="18" charset="0"/>
                <a:cs typeface="+mn-cs"/>
              </a:rPr>
              <a:t>The week of August 25-31, drove the highest volume of web traffic to beascout.org this year. 275% Increase over July.</a:t>
            </a:r>
            <a:endParaRPr kumimoji="0" lang="en-US" sz="2800" b="0" i="0" u="none" strike="noStrike" kern="1200" cap="none" spc="0" normalizeH="0" baseline="0" noProof="0" dirty="0">
              <a:ln>
                <a:noFill/>
              </a:ln>
              <a:solidFill>
                <a:srgbClr val="CD1126"/>
              </a:solidFill>
              <a:effectLst/>
              <a:uLnTx/>
              <a:uFillTx/>
              <a:latin typeface="Arial"/>
              <a:ea typeface="+mn-ea"/>
              <a:cs typeface="+mn-cs"/>
            </a:endParaRPr>
          </a:p>
        </p:txBody>
      </p:sp>
    </p:spTree>
    <p:extLst>
      <p:ext uri="{BB962C8B-B14F-4D97-AF65-F5344CB8AC3E}">
        <p14:creationId xmlns:p14="http://schemas.microsoft.com/office/powerpoint/2010/main" val="118890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1D91F-BE87-7C55-E9A0-5368C1D84F76}"/>
              </a:ext>
            </a:extLst>
          </p:cNvPr>
          <p:cNvSpPr txBox="1">
            <a:spLocks/>
          </p:cNvSpPr>
          <p:nvPr/>
        </p:nvSpPr>
        <p:spPr>
          <a:xfrm>
            <a:off x="791576" y="398678"/>
            <a:ext cx="10608848" cy="15268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50" normalizeH="0" baseline="0" noProof="0" dirty="0">
                <a:ln>
                  <a:noFill/>
                </a:ln>
                <a:solidFill>
                  <a:srgbClr val="6C724E"/>
                </a:solidFill>
                <a:effectLst/>
                <a:uLnTx/>
                <a:uFillTx/>
                <a:latin typeface="Flood Std" panose="03090602040405060206" pitchFamily="66" charset="0"/>
              </a:rPr>
              <a:t>BeAScout.org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700" b="0" i="0" u="none" strike="noStrike" kern="1200" cap="none" spc="-50" normalizeH="0" baseline="0" noProof="0" dirty="0">
              <a:ln>
                <a:noFill/>
              </a:ln>
              <a:solidFill>
                <a:srgbClr val="6C724E"/>
              </a:solidFill>
              <a:effectLst/>
              <a:uLnTx/>
              <a:uFillTx/>
              <a:latin typeface="Arial Black"/>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50" normalizeH="0" baseline="0" noProof="0" dirty="0">
                <a:ln>
                  <a:noFill/>
                </a:ln>
                <a:solidFill>
                  <a:srgbClr val="6C724E"/>
                </a:solidFill>
                <a:effectLst/>
                <a:uLnTx/>
                <a:uFillTx/>
                <a:latin typeface="Franklin Gothic Book" panose="020B0503020102020204" pitchFamily="34" charset="0"/>
              </a:rPr>
              <a:t>20% Increase in Traffic Over the Past 28 Days</a:t>
            </a:r>
            <a:endParaRPr kumimoji="0" lang="en-US" sz="1400" b="0" i="0" u="none" strike="noStrike" kern="1200" cap="none" spc="-50" normalizeH="0" baseline="0" noProof="0" dirty="0">
              <a:ln>
                <a:noFill/>
              </a:ln>
              <a:solidFill>
                <a:srgbClr val="6C724E"/>
              </a:solidFill>
              <a:effectLst/>
              <a:uLnTx/>
              <a:uFillTx/>
              <a:latin typeface="Franklin Gothic Book" panose="020B0503020102020204" pitchFamily="34" charset="0"/>
            </a:endParaRPr>
          </a:p>
        </p:txBody>
      </p:sp>
      <p:grpSp>
        <p:nvGrpSpPr>
          <p:cNvPr id="2" name="Group 1">
            <a:extLst>
              <a:ext uri="{FF2B5EF4-FFF2-40B4-BE49-F238E27FC236}">
                <a16:creationId xmlns:a16="http://schemas.microsoft.com/office/drawing/2014/main" id="{AB037252-5D6B-EB78-8AE9-454CC62BA809}"/>
              </a:ext>
            </a:extLst>
          </p:cNvPr>
          <p:cNvGrpSpPr/>
          <p:nvPr/>
        </p:nvGrpSpPr>
        <p:grpSpPr>
          <a:xfrm>
            <a:off x="1757183" y="1990254"/>
            <a:ext cx="8205222" cy="4428037"/>
            <a:chOff x="679498" y="1435084"/>
            <a:chExt cx="10404136" cy="5385979"/>
          </a:xfrm>
        </p:grpSpPr>
        <p:pic>
          <p:nvPicPr>
            <p:cNvPr id="14" name="Picture 13">
              <a:extLst>
                <a:ext uri="{FF2B5EF4-FFF2-40B4-BE49-F238E27FC236}">
                  <a16:creationId xmlns:a16="http://schemas.microsoft.com/office/drawing/2014/main" id="{063DD31D-D955-37ED-010E-9D32D7CA4DEF}"/>
                </a:ext>
              </a:extLst>
            </p:cNvPr>
            <p:cNvPicPr>
              <a:picLocks noChangeAspect="1"/>
            </p:cNvPicPr>
            <p:nvPr/>
          </p:nvPicPr>
          <p:blipFill>
            <a:blip r:embed="rId2"/>
            <a:stretch>
              <a:fillRect/>
            </a:stretch>
          </p:blipFill>
          <p:spPr>
            <a:xfrm>
              <a:off x="679498" y="1435084"/>
              <a:ext cx="10404136" cy="5385979"/>
            </a:xfrm>
            <a:prstGeom prst="rect">
              <a:avLst/>
            </a:prstGeom>
          </p:spPr>
        </p:pic>
        <p:sp>
          <p:nvSpPr>
            <p:cNvPr id="17" name="Title 5">
              <a:extLst>
                <a:ext uri="{FF2B5EF4-FFF2-40B4-BE49-F238E27FC236}">
                  <a16:creationId xmlns:a16="http://schemas.microsoft.com/office/drawing/2014/main" id="{DE8C43EB-F1FA-FDC8-6D7B-3D5074D891F7}"/>
                </a:ext>
              </a:extLst>
            </p:cNvPr>
            <p:cNvSpPr txBox="1">
              <a:spLocks/>
            </p:cNvSpPr>
            <p:nvPr/>
          </p:nvSpPr>
          <p:spPr>
            <a:xfrm rot="5400000">
              <a:off x="8491974" y="3015148"/>
              <a:ext cx="900546" cy="349987"/>
            </a:xfrm>
            <a:prstGeom prst="rect">
              <a:avLst/>
            </a:prstGeom>
          </p:spPr>
          <p:txBody>
            <a:bodyP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50" normalizeH="0" baseline="0" noProof="0" dirty="0">
                  <a:ln>
                    <a:noFill/>
                  </a:ln>
                  <a:solidFill>
                    <a:srgbClr val="FFFFFF"/>
                  </a:solidFill>
                  <a:effectLst/>
                  <a:uLnTx/>
                  <a:uFillTx/>
                  <a:latin typeface="Arial Black"/>
                  <a:ea typeface="+mj-ea"/>
                  <a:cs typeface="+mj-cs"/>
                </a:rPr>
                <a:t>54%</a:t>
              </a:r>
            </a:p>
          </p:txBody>
        </p:sp>
        <p:sp>
          <p:nvSpPr>
            <p:cNvPr id="18" name="Title 5">
              <a:extLst>
                <a:ext uri="{FF2B5EF4-FFF2-40B4-BE49-F238E27FC236}">
                  <a16:creationId xmlns:a16="http://schemas.microsoft.com/office/drawing/2014/main" id="{B4B2BDE0-F9F8-0B0E-BB79-FD3752C7AF4D}"/>
                </a:ext>
              </a:extLst>
            </p:cNvPr>
            <p:cNvSpPr txBox="1">
              <a:spLocks/>
            </p:cNvSpPr>
            <p:nvPr/>
          </p:nvSpPr>
          <p:spPr>
            <a:xfrm rot="5400000">
              <a:off x="7484301" y="3725009"/>
              <a:ext cx="900546" cy="349987"/>
            </a:xfrm>
            <a:prstGeom prst="rect">
              <a:avLst/>
            </a:prstGeom>
          </p:spPr>
          <p:txBody>
            <a:bodyP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50" normalizeH="0" baseline="0" noProof="0" dirty="0">
                  <a:ln>
                    <a:noFill/>
                  </a:ln>
                  <a:solidFill>
                    <a:srgbClr val="FFFFFF"/>
                  </a:solidFill>
                  <a:effectLst/>
                  <a:uLnTx/>
                  <a:uFillTx/>
                  <a:latin typeface="Arial Black"/>
                  <a:ea typeface="+mj-ea"/>
                  <a:cs typeface="+mj-cs"/>
                </a:rPr>
                <a:t>31%</a:t>
              </a:r>
            </a:p>
          </p:txBody>
        </p:sp>
        <p:sp>
          <p:nvSpPr>
            <p:cNvPr id="19" name="Title 5">
              <a:extLst>
                <a:ext uri="{FF2B5EF4-FFF2-40B4-BE49-F238E27FC236}">
                  <a16:creationId xmlns:a16="http://schemas.microsoft.com/office/drawing/2014/main" id="{2126348F-365A-38FC-5C66-655AC1F41D3C}"/>
                </a:ext>
              </a:extLst>
            </p:cNvPr>
            <p:cNvSpPr txBox="1">
              <a:spLocks/>
            </p:cNvSpPr>
            <p:nvPr/>
          </p:nvSpPr>
          <p:spPr>
            <a:xfrm rot="5400000">
              <a:off x="6469325" y="4402358"/>
              <a:ext cx="900546" cy="349987"/>
            </a:xfrm>
            <a:prstGeom prst="rect">
              <a:avLst/>
            </a:prstGeom>
          </p:spPr>
          <p:txBody>
            <a:bodyP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50" normalizeH="0" baseline="0" noProof="0">
                  <a:ln>
                    <a:noFill/>
                  </a:ln>
                  <a:solidFill>
                    <a:srgbClr val="FFFFFF"/>
                  </a:solidFill>
                  <a:effectLst/>
                  <a:uLnTx/>
                  <a:uFillTx/>
                  <a:latin typeface="Arial Black"/>
                  <a:ea typeface="+mj-ea"/>
                  <a:cs typeface="+mj-cs"/>
                </a:rPr>
                <a:t>19%</a:t>
              </a:r>
            </a:p>
          </p:txBody>
        </p:sp>
        <p:sp>
          <p:nvSpPr>
            <p:cNvPr id="20" name="Title 5">
              <a:extLst>
                <a:ext uri="{FF2B5EF4-FFF2-40B4-BE49-F238E27FC236}">
                  <a16:creationId xmlns:a16="http://schemas.microsoft.com/office/drawing/2014/main" id="{E111C9A1-378A-3EA2-F67D-18D08CB8CBD8}"/>
                </a:ext>
              </a:extLst>
            </p:cNvPr>
            <p:cNvSpPr txBox="1">
              <a:spLocks/>
            </p:cNvSpPr>
            <p:nvPr/>
          </p:nvSpPr>
          <p:spPr>
            <a:xfrm rot="5400000">
              <a:off x="5450526" y="4784731"/>
              <a:ext cx="900546" cy="349987"/>
            </a:xfrm>
            <a:prstGeom prst="rect">
              <a:avLst/>
            </a:prstGeom>
          </p:spPr>
          <p:txBody>
            <a:bodyP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50" normalizeH="0" baseline="0" noProof="0" dirty="0">
                  <a:ln>
                    <a:noFill/>
                  </a:ln>
                  <a:solidFill>
                    <a:srgbClr val="FFFFFF"/>
                  </a:solidFill>
                  <a:effectLst/>
                  <a:uLnTx/>
                  <a:uFillTx/>
                  <a:latin typeface="Arial Black"/>
                  <a:ea typeface="+mj-ea"/>
                  <a:cs typeface="+mj-cs"/>
                </a:rPr>
                <a:t>21%</a:t>
              </a:r>
            </a:p>
          </p:txBody>
        </p:sp>
      </p:grpSp>
      <p:sp>
        <p:nvSpPr>
          <p:cNvPr id="3" name="Rectangle 2">
            <a:extLst>
              <a:ext uri="{FF2B5EF4-FFF2-40B4-BE49-F238E27FC236}">
                <a16:creationId xmlns:a16="http://schemas.microsoft.com/office/drawing/2014/main" id="{D67F0AC2-E1F9-BD36-0987-A81235CA97C1}"/>
              </a:ext>
            </a:extLst>
          </p:cNvPr>
          <p:cNvSpPr/>
          <p:nvPr/>
        </p:nvSpPr>
        <p:spPr>
          <a:xfrm>
            <a:off x="8956178" y="2693987"/>
            <a:ext cx="276018" cy="3001949"/>
          </a:xfrm>
          <a:prstGeom prst="rect">
            <a:avLst/>
          </a:prstGeom>
          <a:solidFill>
            <a:srgbClr val="E31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5">
            <a:extLst>
              <a:ext uri="{FF2B5EF4-FFF2-40B4-BE49-F238E27FC236}">
                <a16:creationId xmlns:a16="http://schemas.microsoft.com/office/drawing/2014/main" id="{C3352D92-7A9C-2FC1-BCF6-73A35E4D8FDA}"/>
              </a:ext>
            </a:extLst>
          </p:cNvPr>
          <p:cNvSpPr txBox="1">
            <a:spLocks/>
          </p:cNvSpPr>
          <p:nvPr/>
        </p:nvSpPr>
        <p:spPr>
          <a:xfrm rot="5400000">
            <a:off x="8639329" y="2966753"/>
            <a:ext cx="740376" cy="276017"/>
          </a:xfrm>
          <a:prstGeom prst="rect">
            <a:avLst/>
          </a:prstGeom>
        </p:spPr>
        <p:txBody>
          <a:bodyPr>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50" normalizeH="0" baseline="0" noProof="0" dirty="0">
                <a:ln>
                  <a:noFill/>
                </a:ln>
                <a:solidFill>
                  <a:srgbClr val="FFFFFF"/>
                </a:solidFill>
                <a:effectLst/>
                <a:uLnTx/>
                <a:uFillTx/>
                <a:latin typeface="Arial Black"/>
                <a:ea typeface="+mj-ea"/>
                <a:cs typeface="+mj-cs"/>
              </a:rPr>
              <a:t>34%</a:t>
            </a:r>
          </a:p>
        </p:txBody>
      </p:sp>
      <p:sp>
        <p:nvSpPr>
          <p:cNvPr id="11" name="Rectangle 10">
            <a:extLst>
              <a:ext uri="{FF2B5EF4-FFF2-40B4-BE49-F238E27FC236}">
                <a16:creationId xmlns:a16="http://schemas.microsoft.com/office/drawing/2014/main" id="{44E1018F-A316-66E8-4981-B546799569C3}"/>
              </a:ext>
            </a:extLst>
          </p:cNvPr>
          <p:cNvSpPr/>
          <p:nvPr/>
        </p:nvSpPr>
        <p:spPr>
          <a:xfrm>
            <a:off x="9263939" y="3062971"/>
            <a:ext cx="276018" cy="2632965"/>
          </a:xfrm>
          <a:prstGeom prst="rect">
            <a:avLst/>
          </a:prstGeom>
          <a:solidFill>
            <a:srgbClr val="F4A5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254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70E3-FCA7-D84C-C0FD-BF4132647A49}"/>
              </a:ext>
            </a:extLst>
          </p:cNvPr>
          <p:cNvSpPr>
            <a:spLocks noGrp="1"/>
          </p:cNvSpPr>
          <p:nvPr>
            <p:ph type="title"/>
          </p:nvPr>
        </p:nvSpPr>
        <p:spPr/>
        <p:txBody>
          <a:bodyPr/>
          <a:lstStyle/>
          <a:p>
            <a:r>
              <a:rPr lang="en-US" dirty="0"/>
              <a:t>Scouting America Resources</a:t>
            </a:r>
          </a:p>
        </p:txBody>
      </p:sp>
      <p:pic>
        <p:nvPicPr>
          <p:cNvPr id="4" name="Picture 3">
            <a:extLst>
              <a:ext uri="{FF2B5EF4-FFF2-40B4-BE49-F238E27FC236}">
                <a16:creationId xmlns:a16="http://schemas.microsoft.com/office/drawing/2014/main" id="{2B080F8D-6A94-510D-F701-6532DD8AF6E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375999" y="3138121"/>
            <a:ext cx="1986107" cy="1986107"/>
          </a:xfrm>
          <a:prstGeom prst="rect">
            <a:avLst/>
          </a:prstGeom>
        </p:spPr>
      </p:pic>
      <p:pic>
        <p:nvPicPr>
          <p:cNvPr id="7" name="Picture 6">
            <a:extLst>
              <a:ext uri="{FF2B5EF4-FFF2-40B4-BE49-F238E27FC236}">
                <a16:creationId xmlns:a16="http://schemas.microsoft.com/office/drawing/2014/main" id="{513DCE16-AA39-8B22-078E-89E8778392EB}"/>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964277" y="3139980"/>
            <a:ext cx="1984248" cy="1984248"/>
          </a:xfrm>
          <a:prstGeom prst="rect">
            <a:avLst/>
          </a:prstGeom>
        </p:spPr>
      </p:pic>
      <p:sp>
        <p:nvSpPr>
          <p:cNvPr id="9" name="TextBox 8">
            <a:extLst>
              <a:ext uri="{FF2B5EF4-FFF2-40B4-BE49-F238E27FC236}">
                <a16:creationId xmlns:a16="http://schemas.microsoft.com/office/drawing/2014/main" id="{70EB3315-22DE-C9D8-86AF-E5D7E6E8280D}"/>
              </a:ext>
            </a:extLst>
          </p:cNvPr>
          <p:cNvSpPr txBox="1"/>
          <p:nvPr/>
        </p:nvSpPr>
        <p:spPr>
          <a:xfrm>
            <a:off x="1849824" y="5075454"/>
            <a:ext cx="306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C724E"/>
                </a:solidFill>
                <a:effectLst/>
                <a:uLnTx/>
                <a:uFillTx/>
                <a:latin typeface="Calibri" panose="020F0502020204030204"/>
                <a:ea typeface="+mn-ea"/>
                <a:cs typeface="+mn-cs"/>
              </a:rPr>
              <a:t>Share: YouTube</a:t>
            </a:r>
          </a:p>
        </p:txBody>
      </p:sp>
      <p:sp>
        <p:nvSpPr>
          <p:cNvPr id="10" name="TextBox 9">
            <a:extLst>
              <a:ext uri="{FF2B5EF4-FFF2-40B4-BE49-F238E27FC236}">
                <a16:creationId xmlns:a16="http://schemas.microsoft.com/office/drawing/2014/main" id="{2FA5C1D4-3F68-6C85-4D16-17956578ED9B}"/>
              </a:ext>
            </a:extLst>
          </p:cNvPr>
          <p:cNvSpPr txBox="1"/>
          <p:nvPr/>
        </p:nvSpPr>
        <p:spPr>
          <a:xfrm>
            <a:off x="7423165" y="5091170"/>
            <a:ext cx="306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C724E"/>
                </a:solidFill>
                <a:effectLst/>
                <a:uLnTx/>
                <a:uFillTx/>
                <a:latin typeface="Calibri" panose="020F0502020204030204"/>
                <a:ea typeface="+mn-ea"/>
                <a:cs typeface="+mn-cs"/>
              </a:rPr>
              <a:t>Download: Brand Center</a:t>
            </a:r>
          </a:p>
        </p:txBody>
      </p:sp>
      <p:pic>
        <p:nvPicPr>
          <p:cNvPr id="8" name="Picture 7">
            <a:extLst>
              <a:ext uri="{FF2B5EF4-FFF2-40B4-BE49-F238E27FC236}">
                <a16:creationId xmlns:a16="http://schemas.microsoft.com/office/drawing/2014/main" id="{AFB45AA7-DE67-E717-6CD8-98454DEF9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7293" y="1476333"/>
            <a:ext cx="4738217" cy="1551981"/>
          </a:xfrm>
          <a:prstGeom prst="rect">
            <a:avLst/>
          </a:prstGeom>
        </p:spPr>
      </p:pic>
      <p:pic>
        <p:nvPicPr>
          <p:cNvPr id="12" name="Picture 11">
            <a:extLst>
              <a:ext uri="{FF2B5EF4-FFF2-40B4-BE49-F238E27FC236}">
                <a16:creationId xmlns:a16="http://schemas.microsoft.com/office/drawing/2014/main" id="{274CA587-8640-CB83-CB53-F6AA92E14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865" y="1458773"/>
            <a:ext cx="3548546" cy="1566526"/>
          </a:xfrm>
          <a:prstGeom prst="rect">
            <a:avLst/>
          </a:prstGeom>
        </p:spPr>
      </p:pic>
    </p:spTree>
    <p:extLst>
      <p:ext uri="{BB962C8B-B14F-4D97-AF65-F5344CB8AC3E}">
        <p14:creationId xmlns:p14="http://schemas.microsoft.com/office/powerpoint/2010/main" val="356891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730013" y="756327"/>
            <a:ext cx="10731974" cy="1505130"/>
          </a:xfrm>
        </p:spPr>
        <p:txBody>
          <a:bodyPr/>
          <a:lstStyle/>
          <a:p>
            <a:pPr>
              <a:lnSpc>
                <a:spcPts val="4100"/>
              </a:lnSpc>
            </a:pPr>
            <a:r>
              <a:rPr lang="en-US" dirty="0"/>
              <a:t>Welcome to the scouts </a:t>
            </a:r>
            <a:r>
              <a:rPr lang="en-US" dirty="0" err="1"/>
              <a:t>bsa</a:t>
            </a:r>
            <a:r>
              <a:rPr lang="en-US" dirty="0"/>
              <a:t> membership kickoff</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a:xfrm>
            <a:off x="1524000" y="2093042"/>
            <a:ext cx="9144000" cy="527304"/>
          </a:xfrm>
        </p:spPr>
        <p:txBody>
          <a:bodyPr/>
          <a:lstStyle/>
          <a:p>
            <a:r>
              <a:rPr lang="en-US" dirty="0"/>
              <a:t>Freddy Norton</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a:xfrm>
            <a:off x="1524000" y="2665533"/>
            <a:ext cx="9144000" cy="527304"/>
          </a:xfrm>
        </p:spPr>
        <p:txBody>
          <a:bodyPr/>
          <a:lstStyle/>
          <a:p>
            <a:r>
              <a:rPr lang="en-US" dirty="0"/>
              <a:t>Chair, National Membership and Relationships Committee</a:t>
            </a:r>
          </a:p>
          <a:p>
            <a:endParaRPr lang="en-US" dirty="0"/>
          </a:p>
        </p:txBody>
      </p:sp>
    </p:spTree>
    <p:extLst>
      <p:ext uri="{BB962C8B-B14F-4D97-AF65-F5344CB8AC3E}">
        <p14:creationId xmlns:p14="http://schemas.microsoft.com/office/powerpoint/2010/main" val="204325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xelated eagle and fleur de lis&#10;&#10;Description automatically generated">
            <a:extLst>
              <a:ext uri="{FF2B5EF4-FFF2-40B4-BE49-F238E27FC236}">
                <a16:creationId xmlns:a16="http://schemas.microsoft.com/office/drawing/2014/main" id="{A62CBD76-97F5-3A82-55BB-B987A2573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340" y="1830649"/>
            <a:ext cx="11073319" cy="1712034"/>
          </a:xfrm>
          <a:prstGeom prst="rect">
            <a:avLst/>
          </a:prstGeom>
        </p:spPr>
      </p:pic>
      <p:pic>
        <p:nvPicPr>
          <p:cNvPr id="2" name="Picture 1" descr="A qr code with a few black squares&#10;&#10;Description automatically generated">
            <a:extLst>
              <a:ext uri="{FF2B5EF4-FFF2-40B4-BE49-F238E27FC236}">
                <a16:creationId xmlns:a16="http://schemas.microsoft.com/office/drawing/2014/main" id="{F908E14A-8F0A-7F8F-2330-AE67067A47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40" y="4374124"/>
            <a:ext cx="1627268" cy="1696809"/>
          </a:xfrm>
          <a:prstGeom prst="rect">
            <a:avLst/>
          </a:prstGeom>
        </p:spPr>
      </p:pic>
    </p:spTree>
    <p:extLst>
      <p:ext uri="{BB962C8B-B14F-4D97-AF65-F5344CB8AC3E}">
        <p14:creationId xmlns:p14="http://schemas.microsoft.com/office/powerpoint/2010/main" val="153636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B7773-BE92-3E1D-CA41-2610BB7F2E94}"/>
              </a:ext>
            </a:extLst>
          </p:cNvPr>
          <p:cNvSpPr>
            <a:spLocks noGrp="1"/>
          </p:cNvSpPr>
          <p:nvPr>
            <p:ph type="title"/>
          </p:nvPr>
        </p:nvSpPr>
        <p:spPr>
          <a:xfrm>
            <a:off x="835269" y="873052"/>
            <a:ext cx="10515600" cy="1325563"/>
          </a:xfrm>
        </p:spPr>
        <p:txBody>
          <a:bodyPr>
            <a:normAutofit fontScale="90000"/>
          </a:bodyPr>
          <a:lstStyle/>
          <a:p>
            <a:r>
              <a:rPr lang="en-US" sz="4000" dirty="0"/>
              <a:t>New Families are Going to </a:t>
            </a:r>
            <a:r>
              <a:rPr lang="en-US" sz="6700" dirty="0">
                <a:solidFill>
                  <a:srgbClr val="DB3635"/>
                </a:solidFill>
              </a:rPr>
              <a:t>BEAScout.org</a:t>
            </a:r>
          </a:p>
        </p:txBody>
      </p:sp>
      <p:sp>
        <p:nvSpPr>
          <p:cNvPr id="2" name="Content Placeholder 1">
            <a:extLst>
              <a:ext uri="{FF2B5EF4-FFF2-40B4-BE49-F238E27FC236}">
                <a16:creationId xmlns:a16="http://schemas.microsoft.com/office/drawing/2014/main" id="{F35EB72E-91A5-0752-D0FE-9700C5F3CA13}"/>
              </a:ext>
            </a:extLst>
          </p:cNvPr>
          <p:cNvSpPr>
            <a:spLocks noGrp="1"/>
          </p:cNvSpPr>
          <p:nvPr>
            <p:ph idx="4294967295"/>
          </p:nvPr>
        </p:nvSpPr>
        <p:spPr>
          <a:xfrm>
            <a:off x="841131" y="2383276"/>
            <a:ext cx="7994756" cy="3317134"/>
          </a:xfrm>
        </p:spPr>
        <p:txBody>
          <a:bodyPr/>
          <a:lstStyle/>
          <a:p>
            <a:pPr>
              <a:spcBef>
                <a:spcPts val="2400"/>
              </a:spcBef>
            </a:pPr>
            <a:r>
              <a:rPr lang="en-US" sz="4000" dirty="0"/>
              <a:t>Update Your Unit Pins</a:t>
            </a:r>
          </a:p>
          <a:p>
            <a:pPr>
              <a:spcBef>
                <a:spcPts val="2400"/>
              </a:spcBef>
            </a:pPr>
            <a:r>
              <a:rPr lang="en-US" sz="4000" dirty="0"/>
              <a:t>Check Those Leads! – A lead means someone wants more info or wants to join! </a:t>
            </a:r>
            <a:br>
              <a:rPr lang="en-US" sz="4000" dirty="0"/>
            </a:br>
            <a:r>
              <a:rPr lang="en-US" sz="4000" dirty="0"/>
              <a:t>Respond to them quickly!</a:t>
            </a:r>
            <a:r>
              <a:rPr lang="en-US" dirty="0"/>
              <a:t> </a:t>
            </a:r>
          </a:p>
        </p:txBody>
      </p:sp>
      <p:pic>
        <p:nvPicPr>
          <p:cNvPr id="1026" name="Picture 2">
            <a:extLst>
              <a:ext uri="{FF2B5EF4-FFF2-40B4-BE49-F238E27FC236}">
                <a16:creationId xmlns:a16="http://schemas.microsoft.com/office/drawing/2014/main" id="{8252EE88-A554-F1DD-917E-881EA8928E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1392573">
            <a:off x="8589264" y="501968"/>
            <a:ext cx="1881344" cy="3286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76344EE-41C6-6C15-175E-11A6415A8BEA}"/>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416289" y="3636266"/>
            <a:ext cx="1868804" cy="1868804"/>
          </a:xfrm>
          <a:prstGeom prst="rect">
            <a:avLst/>
          </a:prstGeom>
        </p:spPr>
      </p:pic>
      <p:sp>
        <p:nvSpPr>
          <p:cNvPr id="5" name="TextBox 4">
            <a:extLst>
              <a:ext uri="{FF2B5EF4-FFF2-40B4-BE49-F238E27FC236}">
                <a16:creationId xmlns:a16="http://schemas.microsoft.com/office/drawing/2014/main" id="{8A28DA56-D4D1-E17D-26B4-F13BDA5B10F6}"/>
              </a:ext>
            </a:extLst>
          </p:cNvPr>
          <p:cNvSpPr txBox="1"/>
          <p:nvPr/>
        </p:nvSpPr>
        <p:spPr>
          <a:xfrm>
            <a:off x="9242754" y="5404104"/>
            <a:ext cx="2187122" cy="369332"/>
          </a:xfrm>
          <a:prstGeom prst="rect">
            <a:avLst/>
          </a:prstGeom>
          <a:noFill/>
        </p:spPr>
        <p:txBody>
          <a:bodyPr wrap="square" rtlCol="0">
            <a:spAutoFit/>
          </a:bodyPr>
          <a:lstStyle/>
          <a:p>
            <a:pPr algn="ctr"/>
            <a:r>
              <a:rPr lang="en-US" dirty="0">
                <a:solidFill>
                  <a:srgbClr val="6C734E"/>
                </a:solidFill>
                <a:latin typeface="Franklin Gothic Book" panose="020B0503020102020204" pitchFamily="34" charset="0"/>
              </a:rPr>
              <a:t>BeAScout Tutorials</a:t>
            </a:r>
          </a:p>
        </p:txBody>
      </p:sp>
    </p:spTree>
    <p:extLst>
      <p:ext uri="{BB962C8B-B14F-4D97-AF65-F5344CB8AC3E}">
        <p14:creationId xmlns:p14="http://schemas.microsoft.com/office/powerpoint/2010/main" val="176492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2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269480" y="789143"/>
            <a:ext cx="11659385" cy="862695"/>
          </a:xfrm>
        </p:spPr>
        <p:txBody>
          <a:bodyPr/>
          <a:lstStyle/>
          <a:p>
            <a:r>
              <a:rPr lang="en-US" sz="5400" dirty="0"/>
              <a:t>middle school recruitment</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a:xfrm>
            <a:off x="1524000" y="1855409"/>
            <a:ext cx="9144000" cy="527304"/>
          </a:xfrm>
        </p:spPr>
        <p:txBody>
          <a:bodyPr/>
          <a:lstStyle/>
          <a:p>
            <a:r>
              <a:rPr lang="en-US" dirty="0"/>
              <a:t>Chris Crowley</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a:xfrm>
            <a:off x="1524000" y="2458615"/>
            <a:ext cx="9144000" cy="1000865"/>
          </a:xfrm>
        </p:spPr>
        <p:txBody>
          <a:bodyPr/>
          <a:lstStyle/>
          <a:p>
            <a:r>
              <a:rPr lang="en-US" dirty="0"/>
              <a:t>Deputy Scout Executive, Central Florida Council</a:t>
            </a:r>
          </a:p>
        </p:txBody>
      </p:sp>
    </p:spTree>
    <p:extLst>
      <p:ext uri="{BB962C8B-B14F-4D97-AF65-F5344CB8AC3E}">
        <p14:creationId xmlns:p14="http://schemas.microsoft.com/office/powerpoint/2010/main" val="96372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 name="Picture 756" descr="TLC-Logo-black text Small">
            <a:extLst>
              <a:ext uri="{FF2B5EF4-FFF2-40B4-BE49-F238E27FC236}">
                <a16:creationId xmlns:a16="http://schemas.microsoft.com/office/drawing/2014/main" id="{1010DF8C-5221-B24C-8BA6-15F9E04FD7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5288" y="-2146300"/>
            <a:ext cx="1809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2BB424B-1DD6-BC4C-98D7-CD14609556C8}"/>
              </a:ext>
            </a:extLst>
          </p:cNvPr>
          <p:cNvSpPr>
            <a:spLocks noChangeArrowheads="1"/>
          </p:cNvSpPr>
          <p:nvPr/>
        </p:nvSpPr>
        <p:spPr bwMode="auto">
          <a:xfrm>
            <a:off x="2747963" y="29855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id="{DFB8D5B0-3A93-C948-A850-C1FD9D31C7F2}"/>
              </a:ext>
            </a:extLst>
          </p:cNvPr>
          <p:cNvSpPr txBox="1">
            <a:spLocks/>
          </p:cNvSpPr>
          <p:nvPr/>
        </p:nvSpPr>
        <p:spPr bwMode="auto">
          <a:xfrm>
            <a:off x="2090435" y="915835"/>
            <a:ext cx="83159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800" b="1" kern="1200" baseline="0">
                <a:solidFill>
                  <a:srgbClr val="005AA3"/>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9pPr>
          </a:lstStyle>
          <a:p>
            <a:r>
              <a:rPr lang="en-US" sz="4400" b="0" dirty="0">
                <a:solidFill>
                  <a:srgbClr val="6C734E"/>
                </a:solidFill>
                <a:latin typeface="Flood Std" panose="03090602040405060206" pitchFamily="66" charset="0"/>
              </a:rPr>
              <a:t>Middle School Recruitment</a:t>
            </a:r>
          </a:p>
        </p:txBody>
      </p:sp>
      <p:pic>
        <p:nvPicPr>
          <p:cNvPr id="15" name="Picture 14">
            <a:extLst>
              <a:ext uri="{FF2B5EF4-FFF2-40B4-BE49-F238E27FC236}">
                <a16:creationId xmlns:a16="http://schemas.microsoft.com/office/drawing/2014/main" id="{CF361400-2FA7-274C-A52A-C9FD45024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5031" y="2174802"/>
            <a:ext cx="5630207" cy="3164176"/>
          </a:xfrm>
          <a:prstGeom prst="rect">
            <a:avLst/>
          </a:prstGeom>
          <a:ln w="38100">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F89D6564-690F-9B4F-9F06-871C02E3E1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4747" y="2201237"/>
            <a:ext cx="3137741" cy="3137741"/>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986F845-AD26-FEB1-DF95-952C386228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
        <p:nvSpPr>
          <p:cNvPr id="7" name="AutoShape 2" descr="BOY SCOUTS OF AMERICA IS CHANGING ITS NAME TO SCOUTING AMERICA -  Occoneechee Council">
            <a:extLst>
              <a:ext uri="{FF2B5EF4-FFF2-40B4-BE49-F238E27FC236}">
                <a16:creationId xmlns:a16="http://schemas.microsoft.com/office/drawing/2014/main" id="{B5EFE4E0-6871-5206-48C4-5C66275FA2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2" descr="mage result for setting the stage for success">
            <a:extLst>
              <a:ext uri="{FF2B5EF4-FFF2-40B4-BE49-F238E27FC236}">
                <a16:creationId xmlns:a16="http://schemas.microsoft.com/office/drawing/2014/main" id="{22DFCEE7-E219-5D45-B278-CFEA694335FD}"/>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2355851" y="2455795"/>
            <a:ext cx="7027863" cy="2789238"/>
          </a:xfrm>
          <a:prstGeom prst="rect">
            <a:avLst/>
          </a:prstGeom>
          <a:noFill/>
          <a:ln w="381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09C4C2B-181C-9E49-A0E0-39F7BCB5C207}"/>
              </a:ext>
            </a:extLst>
          </p:cNvPr>
          <p:cNvSpPr/>
          <p:nvPr/>
        </p:nvSpPr>
        <p:spPr>
          <a:xfrm>
            <a:off x="3235087" y="1292783"/>
            <a:ext cx="5269391"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Setting the Stage</a:t>
            </a:r>
          </a:p>
        </p:txBody>
      </p:sp>
      <p:pic>
        <p:nvPicPr>
          <p:cNvPr id="2" name="Picture 1">
            <a:extLst>
              <a:ext uri="{FF2B5EF4-FFF2-40B4-BE49-F238E27FC236}">
                <a16:creationId xmlns:a16="http://schemas.microsoft.com/office/drawing/2014/main" id="{52B9B283-A8FD-124D-86FF-5A82B84FC6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pic>
        <p:nvPicPr>
          <p:cNvPr id="4" name="Graphic 3">
            <a:extLst>
              <a:ext uri="{FF2B5EF4-FFF2-40B4-BE49-F238E27FC236}">
                <a16:creationId xmlns:a16="http://schemas.microsoft.com/office/drawing/2014/main" id="{E25A0061-E1AB-0FC9-6BE4-E8962B482F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4840" y="1714863"/>
            <a:ext cx="1580719" cy="17335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F5D973-A01A-054D-A8DB-3E81FF36F86B}"/>
              </a:ext>
            </a:extLst>
          </p:cNvPr>
          <p:cNvSpPr/>
          <p:nvPr/>
        </p:nvSpPr>
        <p:spPr>
          <a:xfrm>
            <a:off x="2846515" y="1213562"/>
            <a:ext cx="6462025"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Relationships</a:t>
            </a:r>
          </a:p>
        </p:txBody>
      </p:sp>
      <p:pic>
        <p:nvPicPr>
          <p:cNvPr id="16394" name="Picture 2" descr="mage result for business relationships">
            <a:extLst>
              <a:ext uri="{FF2B5EF4-FFF2-40B4-BE49-F238E27FC236}">
                <a16:creationId xmlns:a16="http://schemas.microsoft.com/office/drawing/2014/main" id="{6FF75B80-D181-4D44-8730-F58BAAE81F7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16211" y="1985635"/>
            <a:ext cx="6721475" cy="34845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6A0ABC-8C5C-E810-3C44-54678BCDBE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pic>
        <p:nvPicPr>
          <p:cNvPr id="3" name="Graphic 2">
            <a:extLst>
              <a:ext uri="{FF2B5EF4-FFF2-40B4-BE49-F238E27FC236}">
                <a16:creationId xmlns:a16="http://schemas.microsoft.com/office/drawing/2014/main" id="{1C30D5AA-B5B1-E0FA-94FE-511A0F0A4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0726" y="2182098"/>
            <a:ext cx="947664" cy="103928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2743917" y="1261050"/>
            <a:ext cx="6707349"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Superintendent Visits</a:t>
            </a:r>
          </a:p>
        </p:txBody>
      </p:sp>
      <p:pic>
        <p:nvPicPr>
          <p:cNvPr id="2050" name="Picture 2" descr="NC superintendents' contracts packed with perks :: WRAL.com">
            <a:extLst>
              <a:ext uri="{FF2B5EF4-FFF2-40B4-BE49-F238E27FC236}">
                <a16:creationId xmlns:a16="http://schemas.microsoft.com/office/drawing/2014/main" id="{B1266AC9-E596-CB4E-BD51-7E4BF13BCE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73111" y="2337200"/>
            <a:ext cx="5000396" cy="28002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260931-FCD3-A053-738E-9EE1008F2F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pic>
        <p:nvPicPr>
          <p:cNvPr id="3" name="Graphic 2">
            <a:extLst>
              <a:ext uri="{FF2B5EF4-FFF2-40B4-BE49-F238E27FC236}">
                <a16:creationId xmlns:a16="http://schemas.microsoft.com/office/drawing/2014/main" id="{B2117892-6C26-4B7D-1610-5541F69220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5503" y="4387735"/>
            <a:ext cx="664544" cy="728796"/>
          </a:xfrm>
          <a:prstGeom prst="rect">
            <a:avLst/>
          </a:prstGeom>
        </p:spPr>
      </p:pic>
    </p:spTree>
    <p:extLst>
      <p:ext uri="{BB962C8B-B14F-4D97-AF65-F5344CB8AC3E}">
        <p14:creationId xmlns:p14="http://schemas.microsoft.com/office/powerpoint/2010/main" val="349064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744027" y="1165225"/>
            <a:ext cx="4707122"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Principal Visits</a:t>
            </a:r>
          </a:p>
        </p:txBody>
      </p:sp>
      <p:pic>
        <p:nvPicPr>
          <p:cNvPr id="17418" name="Picture 2" descr="mage result for meeting the school principal">
            <a:extLst>
              <a:ext uri="{FF2B5EF4-FFF2-40B4-BE49-F238E27FC236}">
                <a16:creationId xmlns:a16="http://schemas.microsoft.com/office/drawing/2014/main" id="{839B51F6-76BA-6442-87B9-F08B279CAF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1" y="2146301"/>
            <a:ext cx="4689475" cy="3344863"/>
          </a:xfrm>
          <a:prstGeom prst="rect">
            <a:avLst/>
          </a:prstGeom>
          <a:noFill/>
          <a:ln w="381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6B47C1-E072-A846-D0A9-ED392912B7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231839" y="1489075"/>
            <a:ext cx="5731504"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Scoutmaster Visits</a:t>
            </a:r>
          </a:p>
        </p:txBody>
      </p:sp>
      <p:pic>
        <p:nvPicPr>
          <p:cNvPr id="2" name="Picture 1">
            <a:extLst>
              <a:ext uri="{FF2B5EF4-FFF2-40B4-BE49-F238E27FC236}">
                <a16:creationId xmlns:a16="http://schemas.microsoft.com/office/drawing/2014/main" id="{BBA9978E-73C1-3626-48A8-AF2732E7A1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pic>
        <p:nvPicPr>
          <p:cNvPr id="3" name="Graphic 2">
            <a:extLst>
              <a:ext uri="{FF2B5EF4-FFF2-40B4-BE49-F238E27FC236}">
                <a16:creationId xmlns:a16="http://schemas.microsoft.com/office/drawing/2014/main" id="{B472602E-334E-A5E8-464C-671FA03E9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526" y="2258516"/>
            <a:ext cx="2736947" cy="3001571"/>
          </a:xfrm>
          <a:prstGeom prst="rect">
            <a:avLst/>
          </a:prstGeom>
        </p:spPr>
      </p:pic>
    </p:spTree>
    <p:extLst>
      <p:ext uri="{BB962C8B-B14F-4D97-AF65-F5344CB8AC3E}">
        <p14:creationId xmlns:p14="http://schemas.microsoft.com/office/powerpoint/2010/main" val="191607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FBCE8-DF4D-C957-7833-2BE73395BD14}"/>
              </a:ext>
            </a:extLst>
          </p:cNvPr>
          <p:cNvSpPr>
            <a:spLocks noGrp="1"/>
          </p:cNvSpPr>
          <p:nvPr>
            <p:ph type="title"/>
          </p:nvPr>
        </p:nvSpPr>
        <p:spPr>
          <a:xfrm>
            <a:off x="6658147" y="697052"/>
            <a:ext cx="5181600" cy="1122329"/>
          </a:xfrm>
        </p:spPr>
        <p:txBody>
          <a:bodyPr/>
          <a:lstStyle/>
          <a:p>
            <a:r>
              <a:rPr lang="en-US" dirty="0"/>
              <a:t>Tonight’s topics</a:t>
            </a:r>
          </a:p>
        </p:txBody>
      </p:sp>
      <p:sp>
        <p:nvSpPr>
          <p:cNvPr id="6" name="Content Placeholder 5">
            <a:extLst>
              <a:ext uri="{FF2B5EF4-FFF2-40B4-BE49-F238E27FC236}">
                <a16:creationId xmlns:a16="http://schemas.microsoft.com/office/drawing/2014/main" id="{360B612C-6CAA-B435-CD5B-A1D61F71CF72}"/>
              </a:ext>
            </a:extLst>
          </p:cNvPr>
          <p:cNvSpPr>
            <a:spLocks noGrp="1"/>
          </p:cNvSpPr>
          <p:nvPr>
            <p:ph sz="half" idx="2"/>
          </p:nvPr>
        </p:nvSpPr>
        <p:spPr>
          <a:xfrm>
            <a:off x="6861347" y="2019513"/>
            <a:ext cx="5181600" cy="3638895"/>
          </a:xfrm>
        </p:spPr>
        <p:txBody>
          <a:bodyPr/>
          <a:lstStyle/>
          <a:p>
            <a:r>
              <a:rPr lang="en-US" dirty="0"/>
              <a:t>Fall Media Campaign</a:t>
            </a:r>
          </a:p>
          <a:p>
            <a:r>
              <a:rPr lang="en-US" dirty="0"/>
              <a:t>Scouts BSA Middle School Recruitment</a:t>
            </a:r>
          </a:p>
          <a:p>
            <a:r>
              <a:rPr lang="en-US" dirty="0"/>
              <a:t>Scouts BSA Recruiting Girls</a:t>
            </a:r>
          </a:p>
          <a:p>
            <a:r>
              <a:rPr lang="en-US" dirty="0"/>
              <a:t>Following Your Council’s Membership Plan</a:t>
            </a:r>
          </a:p>
          <a:p>
            <a:endParaRPr lang="en-US" dirty="0"/>
          </a:p>
        </p:txBody>
      </p:sp>
    </p:spTree>
    <p:extLst>
      <p:ext uri="{BB962C8B-B14F-4D97-AF65-F5344CB8AC3E}">
        <p14:creationId xmlns:p14="http://schemas.microsoft.com/office/powerpoint/2010/main" val="2014556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6EA62A-ED57-A7DB-48D1-897C19EC9300}"/>
              </a:ext>
            </a:extLst>
          </p:cNvPr>
          <p:cNvSpPr>
            <a:spLocks noGrp="1"/>
          </p:cNvSpPr>
          <p:nvPr>
            <p:ph type="subTitle" idx="1"/>
          </p:nvPr>
        </p:nvSpPr>
        <p:spPr>
          <a:xfrm>
            <a:off x="0" y="898803"/>
            <a:ext cx="12192000" cy="862695"/>
          </a:xfrm>
        </p:spPr>
        <p:txBody>
          <a:bodyPr/>
          <a:lstStyle/>
          <a:p>
            <a:r>
              <a:rPr lang="en-US" sz="5400" dirty="0"/>
              <a:t>Troop and Pack Partnership</a:t>
            </a:r>
          </a:p>
        </p:txBody>
      </p:sp>
      <p:sp>
        <p:nvSpPr>
          <p:cNvPr id="3" name="Text Placeholder 2">
            <a:extLst>
              <a:ext uri="{FF2B5EF4-FFF2-40B4-BE49-F238E27FC236}">
                <a16:creationId xmlns:a16="http://schemas.microsoft.com/office/drawing/2014/main" id="{59DD3D1D-7A86-E006-2961-330841946539}"/>
              </a:ext>
            </a:extLst>
          </p:cNvPr>
          <p:cNvSpPr>
            <a:spLocks noGrp="1"/>
          </p:cNvSpPr>
          <p:nvPr>
            <p:ph type="body" sz="quarter" idx="10"/>
          </p:nvPr>
        </p:nvSpPr>
        <p:spPr/>
        <p:txBody>
          <a:bodyPr/>
          <a:lstStyle/>
          <a:p>
            <a:r>
              <a:rPr lang="en-US" dirty="0"/>
              <a:t>Ben Buckelew</a:t>
            </a:r>
          </a:p>
        </p:txBody>
      </p:sp>
      <p:sp>
        <p:nvSpPr>
          <p:cNvPr id="4" name="Text Placeholder 3">
            <a:extLst>
              <a:ext uri="{FF2B5EF4-FFF2-40B4-BE49-F238E27FC236}">
                <a16:creationId xmlns:a16="http://schemas.microsoft.com/office/drawing/2014/main" id="{477F16F6-9237-3C78-6C4B-E08E4856AACA}"/>
              </a:ext>
            </a:extLst>
          </p:cNvPr>
          <p:cNvSpPr>
            <a:spLocks noGrp="1"/>
          </p:cNvSpPr>
          <p:nvPr>
            <p:ph type="body" sz="quarter" idx="11"/>
          </p:nvPr>
        </p:nvSpPr>
        <p:spPr/>
        <p:txBody>
          <a:bodyPr/>
          <a:lstStyle/>
          <a:p>
            <a:r>
              <a:rPr lang="en-US" dirty="0"/>
              <a:t>Director of Field Service, Atlanta Area Council</a:t>
            </a:r>
          </a:p>
        </p:txBody>
      </p:sp>
    </p:spTree>
    <p:extLst>
      <p:ext uri="{BB962C8B-B14F-4D97-AF65-F5344CB8AC3E}">
        <p14:creationId xmlns:p14="http://schemas.microsoft.com/office/powerpoint/2010/main" val="3752599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034092" y="1270000"/>
            <a:ext cx="6126998"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in-school rally</a:t>
            </a:r>
          </a:p>
        </p:txBody>
      </p:sp>
      <p:pic>
        <p:nvPicPr>
          <p:cNvPr id="13" name="Picture 12">
            <a:extLst>
              <a:ext uri="{FF2B5EF4-FFF2-40B4-BE49-F238E27FC236}">
                <a16:creationId xmlns:a16="http://schemas.microsoft.com/office/drawing/2014/main" id="{3D29CDCF-230B-D744-9DAC-983011D6A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3762" y="2241304"/>
            <a:ext cx="5364476" cy="3014835"/>
          </a:xfrm>
          <a:prstGeom prst="rect">
            <a:avLst/>
          </a:prstGeom>
          <a:ln w="38100">
            <a:no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C5BA832F-73A9-C0C7-9E90-97E4AD103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30569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2069597" y="1517650"/>
            <a:ext cx="786548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in-school rally setup</a:t>
            </a:r>
          </a:p>
        </p:txBody>
      </p:sp>
      <p:sp>
        <p:nvSpPr>
          <p:cNvPr id="12" name="Rectangle 11">
            <a:extLst>
              <a:ext uri="{FF2B5EF4-FFF2-40B4-BE49-F238E27FC236}">
                <a16:creationId xmlns:a16="http://schemas.microsoft.com/office/drawing/2014/main" id="{814AD2FC-0367-4A4D-8793-F635BDE9FCF7}"/>
              </a:ext>
            </a:extLst>
          </p:cNvPr>
          <p:cNvSpPr>
            <a:spLocks noChangeArrowheads="1"/>
          </p:cNvSpPr>
          <p:nvPr/>
        </p:nvSpPr>
        <p:spPr bwMode="auto">
          <a:xfrm>
            <a:off x="1905000" y="2284383"/>
            <a:ext cx="906145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dirty="0">
              <a:solidFill>
                <a:srgbClr val="6C734E"/>
              </a:solidFill>
              <a:latin typeface="Franklin Gothic Book" panose="020B0503020102020204" pitchFamily="34" charset="0"/>
            </a:endParaRPr>
          </a:p>
          <a:p>
            <a:pPr marL="342900" indent="-342900">
              <a:buFont typeface="Arial" panose="020B0604020202020204" pitchFamily="34" charset="0"/>
              <a:buChar char="•"/>
            </a:pPr>
            <a:r>
              <a:rPr lang="en-US" altLang="en-US" sz="2200" dirty="0">
                <a:solidFill>
                  <a:srgbClr val="6C734E"/>
                </a:solidFill>
                <a:latin typeface="Franklin Gothic Book" panose="020B0503020102020204" pitchFamily="34" charset="0"/>
              </a:rPr>
              <a:t>Mock campsite setup with tents, hiking backpacks, kayak, high adventure items, etc.</a:t>
            </a:r>
          </a:p>
          <a:p>
            <a:pPr marL="800100" lvl="1" indent="-342900">
              <a:buFont typeface="Wingdings" panose="05000000000000000000" pitchFamily="2" charset="2"/>
              <a:buChar char="Ø"/>
            </a:pPr>
            <a:r>
              <a:rPr lang="en-US" altLang="en-US" sz="2200" dirty="0">
                <a:solidFill>
                  <a:srgbClr val="6C734E"/>
                </a:solidFill>
                <a:latin typeface="Franklin Gothic Book" panose="020B0503020102020204" pitchFamily="34" charset="0"/>
              </a:rPr>
              <a:t>Area setup to test the fire starter</a:t>
            </a:r>
          </a:p>
          <a:p>
            <a:pPr marL="800100" lvl="1" indent="-342900">
              <a:buFont typeface="Wingdings" panose="05000000000000000000" pitchFamily="2" charset="2"/>
              <a:buChar char="Ø"/>
            </a:pPr>
            <a:endParaRPr lang="en-US" altLang="en-US" sz="2200" dirty="0">
              <a:solidFill>
                <a:srgbClr val="6C734E"/>
              </a:solidFill>
              <a:latin typeface="Franklin Gothic Book" panose="020B0503020102020204" pitchFamily="34" charset="0"/>
            </a:endParaRPr>
          </a:p>
          <a:p>
            <a:pPr marL="342900" indent="-342900">
              <a:buFont typeface="Arial" panose="020B0604020202020204" pitchFamily="34" charset="0"/>
              <a:buChar char="•"/>
            </a:pPr>
            <a:r>
              <a:rPr lang="en-US" altLang="en-US" sz="2200" dirty="0">
                <a:solidFill>
                  <a:srgbClr val="6C734E"/>
                </a:solidFill>
                <a:latin typeface="Franklin Gothic Book" panose="020B0503020102020204" pitchFamily="34" charset="0"/>
              </a:rPr>
              <a:t>Each period social study classes come (class by class) to visit the campsite to listen and interact for 12-15 minutes.   </a:t>
            </a:r>
            <a:r>
              <a:rPr lang="en-US" altLang="en-US" sz="2100" dirty="0">
                <a:solidFill>
                  <a:srgbClr val="6C734E"/>
                </a:solidFill>
                <a:latin typeface="Franklin Gothic Book" panose="020B0503020102020204" pitchFamily="34" charset="0"/>
              </a:rPr>
              <a:t>   </a:t>
            </a:r>
          </a:p>
        </p:txBody>
      </p:sp>
      <p:pic>
        <p:nvPicPr>
          <p:cNvPr id="2" name="Picture 1">
            <a:extLst>
              <a:ext uri="{FF2B5EF4-FFF2-40B4-BE49-F238E27FC236}">
                <a16:creationId xmlns:a16="http://schemas.microsoft.com/office/drawing/2014/main" id="{BA0D7F99-761C-165F-6A04-B496F28E12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1442698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108071"/>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5" name="Picture 4">
            <a:extLst>
              <a:ext uri="{FF2B5EF4-FFF2-40B4-BE49-F238E27FC236}">
                <a16:creationId xmlns:a16="http://schemas.microsoft.com/office/drawing/2014/main" id="{41E43D12-791E-0025-8362-C79A94EEC81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958975" y="1878186"/>
            <a:ext cx="8885238" cy="3348770"/>
          </a:xfrm>
          <a:prstGeom prst="rect">
            <a:avLst/>
          </a:prstGeom>
        </p:spPr>
      </p:pic>
      <p:pic>
        <p:nvPicPr>
          <p:cNvPr id="2" name="Picture 1">
            <a:extLst>
              <a:ext uri="{FF2B5EF4-FFF2-40B4-BE49-F238E27FC236}">
                <a16:creationId xmlns:a16="http://schemas.microsoft.com/office/drawing/2014/main" id="{E6AC3830-3046-1E0F-7074-A0CAA176D1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19025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069971"/>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4A8D8287-AAA2-9706-A602-C47AAF98941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247901" y="2010675"/>
            <a:ext cx="7605589" cy="3244705"/>
          </a:xfrm>
          <a:prstGeom prst="rect">
            <a:avLst/>
          </a:prstGeom>
        </p:spPr>
      </p:pic>
      <p:pic>
        <p:nvPicPr>
          <p:cNvPr id="2" name="Picture 1">
            <a:extLst>
              <a:ext uri="{FF2B5EF4-FFF2-40B4-BE49-F238E27FC236}">
                <a16:creationId xmlns:a16="http://schemas.microsoft.com/office/drawing/2014/main" id="{FDE68AB7-2A66-6CAD-77E2-1B3C35FBCA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824958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309833" y="1212846"/>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1E308722-EEC3-A89E-0701-21262AE301E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t="3672"/>
          <a:stretch/>
        </p:blipFill>
        <p:spPr>
          <a:xfrm>
            <a:off x="2441263" y="2193150"/>
            <a:ext cx="7800013" cy="3005448"/>
          </a:xfrm>
          <a:prstGeom prst="rect">
            <a:avLst/>
          </a:prstGeom>
        </p:spPr>
      </p:pic>
      <p:pic>
        <p:nvPicPr>
          <p:cNvPr id="2" name="Picture 1">
            <a:extLst>
              <a:ext uri="{FF2B5EF4-FFF2-40B4-BE49-F238E27FC236}">
                <a16:creationId xmlns:a16="http://schemas.microsoft.com/office/drawing/2014/main" id="{C17BA42C-04FD-A374-CBE4-8AA3AA4AD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24669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41278" y="1018155"/>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7" name="Picture 6">
            <a:extLst>
              <a:ext uri="{FF2B5EF4-FFF2-40B4-BE49-F238E27FC236}">
                <a16:creationId xmlns:a16="http://schemas.microsoft.com/office/drawing/2014/main" id="{DBE8A979-69B3-0BFC-7D87-0ED1ABDA14D8}"/>
              </a:ext>
            </a:extLst>
          </p:cNvPr>
          <p:cNvPicPr>
            <a:picLocks noChangeAspect="1"/>
          </p:cNvPicPr>
          <p:nvPr/>
        </p:nvPicPr>
        <p:blipFill>
          <a:blip r:embed="rId2"/>
          <a:stretch>
            <a:fillRect/>
          </a:stretch>
        </p:blipFill>
        <p:spPr>
          <a:xfrm>
            <a:off x="2817378" y="1766917"/>
            <a:ext cx="6228633" cy="3724468"/>
          </a:xfrm>
          <a:prstGeom prst="rect">
            <a:avLst/>
          </a:prstGeom>
        </p:spPr>
      </p:pic>
      <p:pic>
        <p:nvPicPr>
          <p:cNvPr id="3" name="Picture 2">
            <a:extLst>
              <a:ext uri="{FF2B5EF4-FFF2-40B4-BE49-F238E27FC236}">
                <a16:creationId xmlns:a16="http://schemas.microsoft.com/office/drawing/2014/main" id="{F428AE3C-E1F7-C74A-3E89-1B3604561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1236773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41278" y="1082163"/>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77D8C0CA-CBF4-D493-1D39-803EACC62EF5}"/>
              </a:ext>
            </a:extLst>
          </p:cNvPr>
          <p:cNvPicPr>
            <a:picLocks noChangeAspect="1"/>
          </p:cNvPicPr>
          <p:nvPr/>
        </p:nvPicPr>
        <p:blipFill>
          <a:blip r:embed="rId2"/>
          <a:stretch>
            <a:fillRect/>
          </a:stretch>
        </p:blipFill>
        <p:spPr>
          <a:xfrm>
            <a:off x="1993074" y="2021502"/>
            <a:ext cx="7951026" cy="3483758"/>
          </a:xfrm>
          <a:prstGeom prst="rect">
            <a:avLst/>
          </a:prstGeom>
        </p:spPr>
      </p:pic>
      <p:pic>
        <p:nvPicPr>
          <p:cNvPr id="2" name="Picture 1">
            <a:extLst>
              <a:ext uri="{FF2B5EF4-FFF2-40B4-BE49-F238E27FC236}">
                <a16:creationId xmlns:a16="http://schemas.microsoft.com/office/drawing/2014/main" id="{F0E166E8-7121-53D0-0A2E-8C539E194A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50853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77854" y="1420491"/>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4" name="Picture 3">
            <a:extLst>
              <a:ext uri="{FF2B5EF4-FFF2-40B4-BE49-F238E27FC236}">
                <a16:creationId xmlns:a16="http://schemas.microsoft.com/office/drawing/2014/main" id="{95B97D73-DB4A-D0CF-F32F-9BA06E6F23E6}"/>
              </a:ext>
            </a:extLst>
          </p:cNvPr>
          <p:cNvPicPr>
            <a:picLocks noChangeAspect="1"/>
          </p:cNvPicPr>
          <p:nvPr/>
        </p:nvPicPr>
        <p:blipFill>
          <a:blip r:embed="rId2"/>
          <a:stretch>
            <a:fillRect/>
          </a:stretch>
        </p:blipFill>
        <p:spPr>
          <a:xfrm>
            <a:off x="2096492" y="2398114"/>
            <a:ext cx="8334315" cy="2319991"/>
          </a:xfrm>
          <a:prstGeom prst="rect">
            <a:avLst/>
          </a:prstGeom>
        </p:spPr>
      </p:pic>
      <p:pic>
        <p:nvPicPr>
          <p:cNvPr id="2" name="Picture 1">
            <a:extLst>
              <a:ext uri="{FF2B5EF4-FFF2-40B4-BE49-F238E27FC236}">
                <a16:creationId xmlns:a16="http://schemas.microsoft.com/office/drawing/2014/main" id="{AB8850A3-BF4D-BFF0-2B1F-833F58393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83218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215315"/>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5" name="Picture 4">
            <a:extLst>
              <a:ext uri="{FF2B5EF4-FFF2-40B4-BE49-F238E27FC236}">
                <a16:creationId xmlns:a16="http://schemas.microsoft.com/office/drawing/2014/main" id="{89E79A51-F037-D8DF-10B6-14AC3A5AEFBA}"/>
              </a:ext>
            </a:extLst>
          </p:cNvPr>
          <p:cNvPicPr>
            <a:picLocks noChangeAspect="1"/>
          </p:cNvPicPr>
          <p:nvPr/>
        </p:nvPicPr>
        <p:blipFill>
          <a:blip r:embed="rId2"/>
          <a:stretch>
            <a:fillRect/>
          </a:stretch>
        </p:blipFill>
        <p:spPr>
          <a:xfrm>
            <a:off x="2444750" y="2431296"/>
            <a:ext cx="7620000" cy="2598258"/>
          </a:xfrm>
          <a:prstGeom prst="rect">
            <a:avLst/>
          </a:prstGeom>
        </p:spPr>
      </p:pic>
      <p:pic>
        <p:nvPicPr>
          <p:cNvPr id="3" name="Picture 2">
            <a:extLst>
              <a:ext uri="{FF2B5EF4-FFF2-40B4-BE49-F238E27FC236}">
                <a16:creationId xmlns:a16="http://schemas.microsoft.com/office/drawing/2014/main" id="{9259BF91-D9A6-D28D-985C-E3D11774A40D}"/>
              </a:ext>
            </a:extLst>
          </p:cNvPr>
          <p:cNvPicPr>
            <a:picLocks noChangeAspect="1"/>
          </p:cNvPicPr>
          <p:nvPr/>
        </p:nvPicPr>
        <p:blipFill>
          <a:blip r:embed="rId3"/>
          <a:stretch>
            <a:fillRect/>
          </a:stretch>
        </p:blipFill>
        <p:spPr>
          <a:xfrm>
            <a:off x="2098630" y="2111196"/>
            <a:ext cx="2469971" cy="438221"/>
          </a:xfrm>
          <a:prstGeom prst="rect">
            <a:avLst/>
          </a:prstGeom>
        </p:spPr>
      </p:pic>
      <p:pic>
        <p:nvPicPr>
          <p:cNvPr id="2" name="Picture 1">
            <a:extLst>
              <a:ext uri="{FF2B5EF4-FFF2-40B4-BE49-F238E27FC236}">
                <a16:creationId xmlns:a16="http://schemas.microsoft.com/office/drawing/2014/main" id="{B47B4CEA-C8C4-764B-B987-926D809CE0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33269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1440-5884-89AB-D7C8-DF62868F2EE9}"/>
              </a:ext>
            </a:extLst>
          </p:cNvPr>
          <p:cNvSpPr>
            <a:spLocks noGrp="1"/>
          </p:cNvSpPr>
          <p:nvPr>
            <p:ph type="title"/>
          </p:nvPr>
        </p:nvSpPr>
        <p:spPr>
          <a:xfrm>
            <a:off x="6517932" y="700942"/>
            <a:ext cx="5420412" cy="1080254"/>
          </a:xfrm>
          <a:noFill/>
          <a:ln>
            <a:noFill/>
          </a:ln>
        </p:spPr>
        <p:txBody>
          <a:bodyPr>
            <a:normAutofit fontScale="90000"/>
          </a:bodyPr>
          <a:lstStyle/>
          <a:p>
            <a:pPr algn="ctr"/>
            <a:r>
              <a:rPr lang="en-US" sz="3600" dirty="0">
                <a:latin typeface="Flood Std" panose="03090602040405060206" charset="0"/>
                <a:ea typeface="+mn-ea"/>
                <a:cs typeface="Gill Sans"/>
              </a:rPr>
              <a:t>Are you recording this?</a:t>
            </a:r>
          </a:p>
        </p:txBody>
      </p:sp>
      <p:sp>
        <p:nvSpPr>
          <p:cNvPr id="3" name="Content Placeholder 2">
            <a:extLst>
              <a:ext uri="{FF2B5EF4-FFF2-40B4-BE49-F238E27FC236}">
                <a16:creationId xmlns:a16="http://schemas.microsoft.com/office/drawing/2014/main" id="{FF487C7B-1A88-4461-EA96-2B212D227F1F}"/>
              </a:ext>
            </a:extLst>
          </p:cNvPr>
          <p:cNvSpPr txBox="1">
            <a:spLocks/>
          </p:cNvSpPr>
          <p:nvPr/>
        </p:nvSpPr>
        <p:spPr>
          <a:xfrm>
            <a:off x="6517932" y="1904469"/>
            <a:ext cx="5420412" cy="34022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cs typeface="Gill Sans"/>
              </a:rPr>
              <a:t>Yes!</a:t>
            </a:r>
          </a:p>
          <a:p>
            <a:pPr marL="0" indent="0" algn="ctr">
              <a:buFont typeface="Arial" panose="020B0604020202020204" pitchFamily="34" charset="0"/>
              <a:buNone/>
            </a:pPr>
            <a:r>
              <a:rPr lang="en-US" sz="3200" dirty="0">
                <a:cs typeface="Gill Sans"/>
              </a:rPr>
              <a:t>www.scouting.org/recruitment</a:t>
            </a:r>
          </a:p>
        </p:txBody>
      </p:sp>
      <p:pic>
        <p:nvPicPr>
          <p:cNvPr id="5122" name="Picture 2">
            <a:extLst>
              <a:ext uri="{FF2B5EF4-FFF2-40B4-BE49-F238E27FC236}">
                <a16:creationId xmlns:a16="http://schemas.microsoft.com/office/drawing/2014/main" id="{6F13528E-A39C-4F40-BD7F-02C860350D23}"/>
              </a:ext>
            </a:extLst>
          </p:cNvPr>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18861" y="3421593"/>
            <a:ext cx="1928282" cy="192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1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438779"/>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sp>
        <p:nvSpPr>
          <p:cNvPr id="14" name="Rectangle 13">
            <a:extLst>
              <a:ext uri="{FF2B5EF4-FFF2-40B4-BE49-F238E27FC236}">
                <a16:creationId xmlns:a16="http://schemas.microsoft.com/office/drawing/2014/main" id="{2651638A-BABC-5542-8D66-CE15BB024548}"/>
              </a:ext>
            </a:extLst>
          </p:cNvPr>
          <p:cNvSpPr>
            <a:spLocks noChangeArrowheads="1"/>
          </p:cNvSpPr>
          <p:nvPr/>
        </p:nvSpPr>
        <p:spPr bwMode="auto">
          <a:xfrm>
            <a:off x="2330196" y="2198788"/>
            <a:ext cx="906145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dirty="0">
              <a:latin typeface="Calibri" panose="020F0502020204030204" pitchFamily="34" charset="0"/>
            </a:endParaRPr>
          </a:p>
          <a:p>
            <a:pPr marL="342900" indent="-342900">
              <a:buFont typeface="Arial" panose="020B0604020202020204" pitchFamily="34" charset="0"/>
              <a:buChar char="•"/>
            </a:pPr>
            <a:r>
              <a:rPr lang="en-US" altLang="en-US" sz="2200" dirty="0">
                <a:latin typeface="Helvetica" pitchFamily="2" charset="0"/>
              </a:rPr>
              <a:t>Tomorrow’s meeting</a:t>
            </a:r>
          </a:p>
          <a:p>
            <a:pPr marL="800100" lvl="1" indent="-342900">
              <a:buFont typeface="Arial" panose="020B0604020202020204" pitchFamily="34" charset="0"/>
              <a:buChar char="•"/>
            </a:pPr>
            <a:r>
              <a:rPr lang="en-US" altLang="en-US" sz="2100" dirty="0">
                <a:latin typeface="Helvetica" pitchFamily="2" charset="0"/>
              </a:rPr>
              <a:t>Time, location, bring a parent</a:t>
            </a:r>
          </a:p>
          <a:p>
            <a:pPr marL="342900" indent="-342900">
              <a:buFont typeface="Arial" panose="020B0604020202020204" pitchFamily="34" charset="0"/>
              <a:buChar char="•"/>
            </a:pPr>
            <a:r>
              <a:rPr lang="en-US" altLang="en-US" sz="2100" dirty="0">
                <a:latin typeface="Helvetica" pitchFamily="2" charset="0"/>
              </a:rPr>
              <a:t>Who thinks they are tough and wants to test their strength</a:t>
            </a:r>
          </a:p>
          <a:p>
            <a:pPr marL="800100" lvl="1" indent="-342900">
              <a:buFont typeface="Arial" panose="020B0604020202020204" pitchFamily="34" charset="0"/>
              <a:buChar char="•"/>
            </a:pPr>
            <a:r>
              <a:rPr lang="en-US" altLang="en-US" sz="2100" dirty="0">
                <a:latin typeface="Helvetica" pitchFamily="2" charset="0"/>
              </a:rPr>
              <a:t>Pick a volunteer to try to start a fire using the fire starter</a:t>
            </a:r>
          </a:p>
          <a:p>
            <a:pPr marL="800100" lvl="1" indent="-342900">
              <a:buFont typeface="Arial" panose="020B0604020202020204" pitchFamily="34" charset="0"/>
              <a:buChar char="•"/>
            </a:pPr>
            <a:r>
              <a:rPr lang="en-US" altLang="en-US" sz="2100" dirty="0">
                <a:latin typeface="Helvetica" pitchFamily="2" charset="0"/>
              </a:rPr>
              <a:t>Show after the volunteer</a:t>
            </a:r>
          </a:p>
          <a:p>
            <a:pPr marL="342900" indent="-342900">
              <a:buFont typeface="Arial" panose="020B0604020202020204" pitchFamily="34" charset="0"/>
              <a:buChar char="•"/>
            </a:pPr>
            <a:r>
              <a:rPr lang="en-US" altLang="en-US" sz="2100" dirty="0">
                <a:latin typeface="Helvetica" pitchFamily="2" charset="0"/>
              </a:rPr>
              <a:t>Give out flyers to take home…</a:t>
            </a:r>
          </a:p>
        </p:txBody>
      </p:sp>
      <p:pic>
        <p:nvPicPr>
          <p:cNvPr id="2" name="Picture 1">
            <a:extLst>
              <a:ext uri="{FF2B5EF4-FFF2-40B4-BE49-F238E27FC236}">
                <a16:creationId xmlns:a16="http://schemas.microsoft.com/office/drawing/2014/main" id="{5F599086-95A9-9C8E-DB22-550605D978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56842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4132260" y="517617"/>
            <a:ext cx="3483863" cy="769441"/>
          </a:xfrm>
          <a:prstGeom prst="rect">
            <a:avLst/>
          </a:prstGeom>
          <a:noFill/>
        </p:spPr>
        <p:txBody>
          <a:bodyPr wrap="squar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Flyer</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2" name="Picture 1">
            <a:extLst>
              <a:ext uri="{FF2B5EF4-FFF2-40B4-BE49-F238E27FC236}">
                <a16:creationId xmlns:a16="http://schemas.microsoft.com/office/drawing/2014/main" id="{03EBBDD7-BC1C-B048-AAB0-6DF8CC4F4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82910">
            <a:off x="1619105" y="1377044"/>
            <a:ext cx="3303731" cy="4341685"/>
          </a:xfrm>
          <a:prstGeom prst="rect">
            <a:avLst/>
          </a:prstGeom>
          <a:ln w="38100">
            <a:solidFill>
              <a:schemeClr val="tx1"/>
            </a:solidFill>
          </a:ln>
        </p:spPr>
      </p:pic>
      <p:pic>
        <p:nvPicPr>
          <p:cNvPr id="3" name="Picture 2">
            <a:extLst>
              <a:ext uri="{FF2B5EF4-FFF2-40B4-BE49-F238E27FC236}">
                <a16:creationId xmlns:a16="http://schemas.microsoft.com/office/drawing/2014/main" id="{D985C9C4-A581-844D-BA64-D9393ACCE9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196870">
            <a:off x="7253270" y="1195054"/>
            <a:ext cx="3394686" cy="4340136"/>
          </a:xfrm>
          <a:prstGeom prst="rect">
            <a:avLst/>
          </a:prstGeom>
          <a:ln w="38100">
            <a:solidFill>
              <a:schemeClr val="tx1"/>
            </a:solidFill>
          </a:ln>
        </p:spPr>
      </p:pic>
      <p:sp>
        <p:nvSpPr>
          <p:cNvPr id="4" name="Donut 3">
            <a:extLst>
              <a:ext uri="{FF2B5EF4-FFF2-40B4-BE49-F238E27FC236}">
                <a16:creationId xmlns:a16="http://schemas.microsoft.com/office/drawing/2014/main" id="{B3766C38-5AED-7F4F-B798-2594B845D9D0}"/>
              </a:ext>
            </a:extLst>
          </p:cNvPr>
          <p:cNvSpPr/>
          <p:nvPr/>
        </p:nvSpPr>
        <p:spPr>
          <a:xfrm>
            <a:off x="3939257" y="5010347"/>
            <a:ext cx="997254" cy="889174"/>
          </a:xfrm>
          <a:prstGeom prst="donut">
            <a:avLst>
              <a:gd name="adj" fmla="val 886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ight Arrow 4">
            <a:extLst>
              <a:ext uri="{FF2B5EF4-FFF2-40B4-BE49-F238E27FC236}">
                <a16:creationId xmlns:a16="http://schemas.microsoft.com/office/drawing/2014/main" id="{D4E0DD92-CF95-2F45-98A6-C848B26A986D}"/>
              </a:ext>
            </a:extLst>
          </p:cNvPr>
          <p:cNvSpPr/>
          <p:nvPr/>
        </p:nvSpPr>
        <p:spPr>
          <a:xfrm rot="7264852">
            <a:off x="4699660" y="4691781"/>
            <a:ext cx="576222" cy="231915"/>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F2E694-A3E0-B94C-B431-6EBAFD078827}"/>
              </a:ext>
            </a:extLst>
          </p:cNvPr>
          <p:cNvSpPr txBox="1"/>
          <p:nvPr/>
        </p:nvSpPr>
        <p:spPr>
          <a:xfrm>
            <a:off x="5284053" y="2702024"/>
            <a:ext cx="1748861" cy="2031325"/>
          </a:xfrm>
          <a:prstGeom prst="rect">
            <a:avLst/>
          </a:prstGeom>
          <a:noFill/>
          <a:ln w="31750">
            <a:solidFill>
              <a:schemeClr val="tx2"/>
            </a:solidFill>
          </a:ln>
        </p:spPr>
        <p:txBody>
          <a:bodyPr wrap="square" rtlCol="0">
            <a:spAutoFit/>
          </a:bodyPr>
          <a:lstStyle/>
          <a:p>
            <a:r>
              <a:rPr lang="en-US"/>
              <a:t>Takes middle schooler or parent to website to gain more information and register online</a:t>
            </a:r>
          </a:p>
        </p:txBody>
      </p:sp>
      <p:pic>
        <p:nvPicPr>
          <p:cNvPr id="7" name="Picture 6" descr="Logo&#10;&#10;Description automatically generated">
            <a:extLst>
              <a:ext uri="{FF2B5EF4-FFF2-40B4-BE49-F238E27FC236}">
                <a16:creationId xmlns:a16="http://schemas.microsoft.com/office/drawing/2014/main" id="{56E430EE-D475-DC38-9BD9-39861570C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05920">
            <a:off x="9150349" y="2465402"/>
            <a:ext cx="410247" cy="304871"/>
          </a:xfrm>
          <a:prstGeom prst="rect">
            <a:avLst/>
          </a:prstGeom>
        </p:spPr>
      </p:pic>
      <p:pic>
        <p:nvPicPr>
          <p:cNvPr id="8" name="Picture 7" descr="A cartoon bear holding two poles&#10;&#10;Description automatically generated">
            <a:extLst>
              <a:ext uri="{FF2B5EF4-FFF2-40B4-BE49-F238E27FC236}">
                <a16:creationId xmlns:a16="http://schemas.microsoft.com/office/drawing/2014/main" id="{148E5CC1-22AE-B2A7-831F-377408295310}"/>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rot="21254839">
            <a:off x="9743235" y="2336391"/>
            <a:ext cx="448723" cy="348899"/>
          </a:xfrm>
          <a:prstGeom prst="rect">
            <a:avLst/>
          </a:prstGeom>
        </p:spPr>
      </p:pic>
      <p:pic>
        <p:nvPicPr>
          <p:cNvPr id="9" name="Picture 8">
            <a:extLst>
              <a:ext uri="{FF2B5EF4-FFF2-40B4-BE49-F238E27FC236}">
                <a16:creationId xmlns:a16="http://schemas.microsoft.com/office/drawing/2014/main" id="{B00C838F-1122-64BB-EA0C-D6B89BEB41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7450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DC70A9DF-A008-234B-863A-E86249F51F0D}"/>
              </a:ext>
            </a:extLst>
          </p:cNvPr>
          <p:cNvSpPr>
            <a:spLocks noGrp="1"/>
          </p:cNvSpPr>
          <p:nvPr>
            <p:ph type="title" idx="4294967295"/>
          </p:nvPr>
        </p:nvSpPr>
        <p:spPr>
          <a:xfrm>
            <a:off x="4133088" y="5078857"/>
            <a:ext cx="7367588" cy="1733550"/>
          </a:xfrm>
        </p:spPr>
        <p:txBody>
          <a:bodyPr/>
          <a:lstStyle/>
          <a:p>
            <a:pPr eaLnBrk="1" hangingPunct="1"/>
            <a:r>
              <a:rPr lang="en-US" altLang="en-US" sz="2000" dirty="0">
                <a:solidFill>
                  <a:srgbClr val="6C724E"/>
                </a:solidFill>
                <a:latin typeface="Helvetica" pitchFamily="2" charset="0"/>
                <a:ea typeface="ＭＳ Ｐゴシック" panose="020B0600070205080204" pitchFamily="34" charset="-128"/>
              </a:rPr>
              <a:t>www.JoinScoutsFL.com</a:t>
            </a:r>
          </a:p>
        </p:txBody>
      </p:sp>
      <p:sp>
        <p:nvSpPr>
          <p:cNvPr id="10" name="Rectangle 9">
            <a:extLst>
              <a:ext uri="{FF2B5EF4-FFF2-40B4-BE49-F238E27FC236}">
                <a16:creationId xmlns:a16="http://schemas.microsoft.com/office/drawing/2014/main" id="{7BD3D870-89D1-974B-9F3E-0ED083829831}"/>
              </a:ext>
            </a:extLst>
          </p:cNvPr>
          <p:cNvSpPr/>
          <p:nvPr/>
        </p:nvSpPr>
        <p:spPr>
          <a:xfrm>
            <a:off x="1250152" y="2715768"/>
            <a:ext cx="2436500"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Website</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7" name="Picture 6">
            <a:extLst>
              <a:ext uri="{FF2B5EF4-FFF2-40B4-BE49-F238E27FC236}">
                <a16:creationId xmlns:a16="http://schemas.microsoft.com/office/drawing/2014/main" id="{A5E0DEDF-FC79-E846-8BB1-F71DE17451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34948" y="483888"/>
            <a:ext cx="6180103" cy="5177115"/>
          </a:xfrm>
          <a:prstGeom prst="rect">
            <a:avLst/>
          </a:prstGeom>
          <a:ln w="38100">
            <a:solidFill>
              <a:schemeClr val="tx1"/>
            </a:solidFill>
          </a:ln>
        </p:spPr>
      </p:pic>
      <p:pic>
        <p:nvPicPr>
          <p:cNvPr id="2" name="Picture 1">
            <a:extLst>
              <a:ext uri="{FF2B5EF4-FFF2-40B4-BE49-F238E27FC236}">
                <a16:creationId xmlns:a16="http://schemas.microsoft.com/office/drawing/2014/main" id="{DDA3B9C8-4C32-3953-2D81-25BE452D0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897426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2" descr="mage result for steps of a process">
            <a:extLst>
              <a:ext uri="{FF2B5EF4-FFF2-40B4-BE49-F238E27FC236}">
                <a16:creationId xmlns:a16="http://schemas.microsoft.com/office/drawing/2014/main" id="{237B25D9-6D3C-A647-B80E-2704D1124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2988" y="2284160"/>
            <a:ext cx="502285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E3C0855-73CB-724C-B024-1E709CFA1488}"/>
              </a:ext>
            </a:extLst>
          </p:cNvPr>
          <p:cNvSpPr/>
          <p:nvPr/>
        </p:nvSpPr>
        <p:spPr>
          <a:xfrm>
            <a:off x="1251958" y="1331341"/>
            <a:ext cx="9675122" cy="769441"/>
          </a:xfrm>
          <a:prstGeom prst="rect">
            <a:avLst/>
          </a:prstGeom>
          <a:noFill/>
        </p:spPr>
        <p:txBody>
          <a:bodyPr wrap="squar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Mechanics</a:t>
            </a:r>
          </a:p>
        </p:txBody>
      </p:sp>
      <p:pic>
        <p:nvPicPr>
          <p:cNvPr id="23563" name="Picture 14" descr="mage result for boy scouts of america">
            <a:extLst>
              <a:ext uri="{FF2B5EF4-FFF2-40B4-BE49-F238E27FC236}">
                <a16:creationId xmlns:a16="http://schemas.microsoft.com/office/drawing/2014/main" id="{2137BC31-9F98-C247-AC22-1C66F6234B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2411160"/>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4" descr="mage result for boy scouts of america">
            <a:extLst>
              <a:ext uri="{FF2B5EF4-FFF2-40B4-BE49-F238E27FC236}">
                <a16:creationId xmlns:a16="http://schemas.microsoft.com/office/drawing/2014/main" id="{D5E3B2FD-36F9-5545-ADCF-C580B691A0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4346322"/>
            <a:ext cx="3016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4" descr="mage result for boy scouts of america">
            <a:extLst>
              <a:ext uri="{FF2B5EF4-FFF2-40B4-BE49-F238E27FC236}">
                <a16:creationId xmlns:a16="http://schemas.microsoft.com/office/drawing/2014/main" id="{C5A6B1DB-5DA9-D64E-86AE-E272719A47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3377947"/>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mage result for boy scouts of america">
            <a:extLst>
              <a:ext uri="{FF2B5EF4-FFF2-40B4-BE49-F238E27FC236}">
                <a16:creationId xmlns:a16="http://schemas.microsoft.com/office/drawing/2014/main" id="{E6693DBC-D724-CA40-943F-14AFDB960E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214939" y="3336672"/>
            <a:ext cx="3000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4" descr="mage result for boy scouts of america">
            <a:extLst>
              <a:ext uri="{FF2B5EF4-FFF2-40B4-BE49-F238E27FC236}">
                <a16:creationId xmlns:a16="http://schemas.microsoft.com/office/drawing/2014/main" id="{0E63638A-E3F5-F442-A629-18D9BF998E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240339" y="4320921"/>
            <a:ext cx="225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4" descr="mage result for boy scouts of america">
            <a:extLst>
              <a:ext uri="{FF2B5EF4-FFF2-40B4-BE49-F238E27FC236}">
                <a16:creationId xmlns:a16="http://schemas.microsoft.com/office/drawing/2014/main" id="{08D19F16-AC0A-E540-92B8-73BF462F72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11889" y="3336672"/>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84E86FB-55BD-9A9C-535B-380DFE6CB5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3645492" y="1315844"/>
            <a:ext cx="4480393" cy="769441"/>
          </a:xfrm>
          <a:prstGeom prst="rect">
            <a:avLst/>
          </a:prstGeom>
          <a:noFill/>
        </p:spPr>
        <p:txBody>
          <a:bodyPr wrap="none">
            <a:spAutoFit/>
          </a:bodyPr>
          <a:lstStyle/>
          <a:p>
            <a:pPr algn="ctr" eaLnBrk="1" hangingPunct="1">
              <a:defRPr/>
            </a:pPr>
            <a:r>
              <a:rPr lang="en-US" sz="4400" dirty="0">
                <a:ln w="0"/>
                <a:solidFill>
                  <a:srgbClr val="6C724E"/>
                </a:solidFill>
                <a:latin typeface="Flood Std" panose="03090602040405060206" pitchFamily="66" charset="0"/>
                <a:ea typeface="ＭＳ Ｐゴシック" charset="-128"/>
              </a:rPr>
              <a:t>Items to Bring</a:t>
            </a:r>
          </a:p>
        </p:txBody>
      </p:sp>
      <p:sp>
        <p:nvSpPr>
          <p:cNvPr id="2" name="Rectangle 1">
            <a:extLst>
              <a:ext uri="{FF2B5EF4-FFF2-40B4-BE49-F238E27FC236}">
                <a16:creationId xmlns:a16="http://schemas.microsoft.com/office/drawing/2014/main" id="{6EFCB432-B88E-E44C-B40D-2A89CB816A83}"/>
              </a:ext>
            </a:extLst>
          </p:cNvPr>
          <p:cNvSpPr>
            <a:spLocks noChangeArrowheads="1"/>
          </p:cNvSpPr>
          <p:nvPr/>
        </p:nvSpPr>
        <p:spPr bwMode="auto">
          <a:xfrm>
            <a:off x="2389323" y="2109449"/>
            <a:ext cx="854721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2 Presenters (One District Executive, One Lead Volunteer </a:t>
            </a:r>
          </a:p>
          <a:p>
            <a:pPr eaLnBrk="0" fontAlgn="base" hangingPunct="0">
              <a:spcBef>
                <a:spcPct val="0"/>
              </a:spcBef>
              <a:spcAft>
                <a:spcPct val="0"/>
              </a:spcAft>
            </a:pPr>
            <a:r>
              <a:rPr lang="en-US" altLang="en-US" sz="2000" dirty="0">
                <a:latin typeface="Franklin Gothic Book" panose="020B0503020102020204" pitchFamily="34" charset="0"/>
              </a:rPr>
              <a:t>    from District Membership Team)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Junior Leaders (SPL’s and ASPL’s) and Adult Leaders from </a:t>
            </a:r>
          </a:p>
          <a:p>
            <a:pPr eaLnBrk="0" fontAlgn="base" hangingPunct="0">
              <a:spcBef>
                <a:spcPct val="0"/>
              </a:spcBef>
              <a:spcAft>
                <a:spcPct val="0"/>
              </a:spcAft>
            </a:pPr>
            <a:r>
              <a:rPr lang="en-US" altLang="en-US" sz="2000" dirty="0">
                <a:latin typeface="Franklin Gothic Book" panose="020B0503020102020204" pitchFamily="34" charset="0"/>
              </a:rPr>
              <a:t>     Area Troops</a:t>
            </a:r>
          </a:p>
          <a:p>
            <a:pPr marL="342900" indent="-342900">
              <a:buFont typeface="Arial" panose="020B0604020202020204" pitchFamily="34" charset="0"/>
              <a:buChar char="•"/>
            </a:pPr>
            <a:r>
              <a:rPr lang="en-US" altLang="en-US" sz="2000" dirty="0">
                <a:latin typeface="Franklin Gothic Book" panose="020B0503020102020204" pitchFamily="34" charset="0"/>
              </a:rPr>
              <a:t>Each Troop will setup a Display Board to highlight their strengths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Youth Applications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Change for registration fee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Popcorn Family Guides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Orlando Magic Ticket Vouchers </a:t>
            </a:r>
          </a:p>
        </p:txBody>
      </p:sp>
      <p:pic>
        <p:nvPicPr>
          <p:cNvPr id="3" name="Picture 2">
            <a:extLst>
              <a:ext uri="{FF2B5EF4-FFF2-40B4-BE49-F238E27FC236}">
                <a16:creationId xmlns:a16="http://schemas.microsoft.com/office/drawing/2014/main" id="{D8665413-7ABF-3D43-967C-0F9CD9BA4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1434320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3054317" y="1212469"/>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pic>
        <p:nvPicPr>
          <p:cNvPr id="26634" name="Picture 2" descr="mage result for agenda">
            <a:extLst>
              <a:ext uri="{FF2B5EF4-FFF2-40B4-BE49-F238E27FC236}">
                <a16:creationId xmlns:a16="http://schemas.microsoft.com/office/drawing/2014/main" id="{8E94FCA5-E866-7148-BB72-9C4A34D587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6789" y="2261807"/>
            <a:ext cx="5183187" cy="31099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4" descr="mage result for boy scouts of america">
            <a:extLst>
              <a:ext uri="{FF2B5EF4-FFF2-40B4-BE49-F238E27FC236}">
                <a16:creationId xmlns:a16="http://schemas.microsoft.com/office/drawing/2014/main" id="{E60F0BDD-AEE1-CA43-B170-6DC058969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73136">
            <a:off x="3948114" y="2380869"/>
            <a:ext cx="15890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5EDEB12-E5CD-5AF2-7CB1-42CDEBE4C9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2967258" y="1231146"/>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sp>
        <p:nvSpPr>
          <p:cNvPr id="2" name="Rectangle 1">
            <a:extLst>
              <a:ext uri="{FF2B5EF4-FFF2-40B4-BE49-F238E27FC236}">
                <a16:creationId xmlns:a16="http://schemas.microsoft.com/office/drawing/2014/main" id="{6EFCB432-B88E-E44C-B40D-2A89CB816A83}"/>
              </a:ext>
            </a:extLst>
          </p:cNvPr>
          <p:cNvSpPr>
            <a:spLocks noChangeArrowheads="1"/>
          </p:cNvSpPr>
          <p:nvPr/>
        </p:nvSpPr>
        <p:spPr bwMode="auto">
          <a:xfrm>
            <a:off x="1491170" y="2067522"/>
            <a:ext cx="920331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latin typeface="Franklin Gothic Book" panose="020B0503020102020204" pitchFamily="34" charset="0"/>
              </a:rPr>
              <a:t>6:20pm: Arrive with Lead Volunteer from District Membership Team. </a:t>
            </a:r>
          </a:p>
          <a:p>
            <a:r>
              <a:rPr lang="en-US" sz="2000" dirty="0">
                <a:latin typeface="Franklin Gothic Book" panose="020B0503020102020204" pitchFamily="34" charset="0"/>
              </a:rPr>
              <a:t>6:30pm: Junior Leaders and Adult Leaders from Area Troops arrive and begin to 	 setup Display Boards. </a:t>
            </a:r>
          </a:p>
          <a:p>
            <a:r>
              <a:rPr lang="en-US" sz="2000" dirty="0">
                <a:latin typeface="Franklin Gothic Book" panose="020B0503020102020204" pitchFamily="34" charset="0"/>
              </a:rPr>
              <a:t>6:35pm: Meet with all Scouts and Scouters and go over Middle School Night plan </a:t>
            </a:r>
            <a:br>
              <a:rPr lang="en-US" sz="2000" dirty="0">
                <a:latin typeface="Franklin Gothic Book" panose="020B0503020102020204" pitchFamily="34" charset="0"/>
              </a:rPr>
            </a:br>
            <a:r>
              <a:rPr lang="en-US" sz="2000" dirty="0">
                <a:latin typeface="Franklin Gothic Book" panose="020B0503020102020204" pitchFamily="34" charset="0"/>
              </a:rPr>
              <a:t>	 for evening. </a:t>
            </a:r>
          </a:p>
          <a:p>
            <a:r>
              <a:rPr lang="en-US" sz="2000" dirty="0">
                <a:latin typeface="Franklin Gothic Book" panose="020B0503020102020204" pitchFamily="34" charset="0"/>
              </a:rPr>
              <a:t>6:45pm: Junior Leaders are stationed at entrances and doors of Middle School to 	 welcome new families. When families arrive they “check in” and receive 	 youth application and popcorn family guide. </a:t>
            </a:r>
          </a:p>
          <a:p>
            <a:r>
              <a:rPr lang="en-US" sz="2000" dirty="0">
                <a:latin typeface="Franklin Gothic Book" panose="020B0503020102020204" pitchFamily="34" charset="0"/>
              </a:rPr>
              <a:t>7:00pm: Open the evening with Opening Ceremony lead by Junior Leaders. </a:t>
            </a:r>
          </a:p>
          <a:p>
            <a:r>
              <a:rPr lang="en-US" sz="2000" dirty="0">
                <a:latin typeface="Franklin Gothic Book" panose="020B0503020102020204" pitchFamily="34" charset="0"/>
              </a:rPr>
              <a:t>7:02pm: Lead Volunteer from District Membership Team gives overview </a:t>
            </a:r>
            <a:br>
              <a:rPr lang="en-US" sz="2000" dirty="0">
                <a:latin typeface="Franklin Gothic Book" panose="020B0503020102020204" pitchFamily="34" charset="0"/>
              </a:rPr>
            </a:br>
            <a:r>
              <a:rPr lang="en-US" sz="2000" dirty="0">
                <a:latin typeface="Franklin Gothic Book" panose="020B0503020102020204" pitchFamily="34" charset="0"/>
              </a:rPr>
              <a:t>	 of Scouting. </a:t>
            </a:r>
            <a:r>
              <a:rPr lang="en-US" altLang="en-US" sz="2000" dirty="0">
                <a:latin typeface="Franklin Gothic Book" panose="020B0503020102020204" pitchFamily="34" charset="0"/>
              </a:rPr>
              <a:t>           </a:t>
            </a:r>
          </a:p>
        </p:txBody>
      </p:sp>
      <p:pic>
        <p:nvPicPr>
          <p:cNvPr id="3" name="Picture 2">
            <a:extLst>
              <a:ext uri="{FF2B5EF4-FFF2-40B4-BE49-F238E27FC236}">
                <a16:creationId xmlns:a16="http://schemas.microsoft.com/office/drawing/2014/main" id="{8A26C03D-9E35-3D8C-1254-144621A79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264010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7409498E-C046-4B4E-9F70-2AD062272B70}"/>
              </a:ext>
            </a:extLst>
          </p:cNvPr>
          <p:cNvSpPr>
            <a:spLocks noGrp="1"/>
          </p:cNvSpPr>
          <p:nvPr>
            <p:ph type="title" idx="4294967295"/>
          </p:nvPr>
        </p:nvSpPr>
        <p:spPr>
          <a:xfrm>
            <a:off x="0" y="5710238"/>
            <a:ext cx="7367588" cy="1733550"/>
          </a:xfrm>
        </p:spPr>
        <p:txBody>
          <a:bodyPr/>
          <a:lstStyle/>
          <a:p>
            <a:pPr eaLnBrk="1" hangingPunct="1"/>
            <a:r>
              <a:rPr lang="en-US" altLang="en-US" sz="2000" dirty="0">
                <a:latin typeface="Helvetica" pitchFamily="2" charset="0"/>
                <a:ea typeface="ＭＳ Ｐゴシック" panose="020B0600070205080204" pitchFamily="34" charset="-128"/>
              </a:rPr>
              <a:t>www.JoinScoutsFL.com</a:t>
            </a:r>
          </a:p>
        </p:txBody>
      </p:sp>
      <p:sp>
        <p:nvSpPr>
          <p:cNvPr id="10" name="Rectangle 9">
            <a:extLst>
              <a:ext uri="{FF2B5EF4-FFF2-40B4-BE49-F238E27FC236}">
                <a16:creationId xmlns:a16="http://schemas.microsoft.com/office/drawing/2014/main" id="{14A096A2-955C-2B42-8F55-4701CE0F2C28}"/>
              </a:ext>
            </a:extLst>
          </p:cNvPr>
          <p:cNvSpPr/>
          <p:nvPr/>
        </p:nvSpPr>
        <p:spPr>
          <a:xfrm>
            <a:off x="2970433" y="1287955"/>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sp>
        <p:nvSpPr>
          <p:cNvPr id="3" name="Rectangle 2">
            <a:extLst>
              <a:ext uri="{FF2B5EF4-FFF2-40B4-BE49-F238E27FC236}">
                <a16:creationId xmlns:a16="http://schemas.microsoft.com/office/drawing/2014/main" id="{10C97486-F98A-2C41-9051-D07968B671A6}"/>
              </a:ext>
            </a:extLst>
          </p:cNvPr>
          <p:cNvSpPr/>
          <p:nvPr/>
        </p:nvSpPr>
        <p:spPr>
          <a:xfrm>
            <a:off x="1565275" y="2121389"/>
            <a:ext cx="9061450" cy="3170099"/>
          </a:xfrm>
          <a:prstGeom prst="rect">
            <a:avLst/>
          </a:prstGeom>
        </p:spPr>
        <p:txBody>
          <a:bodyPr wrap="square">
            <a:spAutoFit/>
          </a:bodyPr>
          <a:lstStyle/>
          <a:p>
            <a:r>
              <a:rPr lang="en-US" sz="2000" dirty="0">
                <a:latin typeface="Franklin Gothic Book" panose="020B0503020102020204" pitchFamily="34" charset="0"/>
              </a:rPr>
              <a:t>7:12pm: Junior Leaders give short overview / highlights of their Troop. </a:t>
            </a:r>
            <a:endParaRPr lang="en-US" altLang="en-US" sz="2000" dirty="0">
              <a:latin typeface="Franklin Gothic Book" panose="020B0503020102020204" pitchFamily="34" charset="0"/>
            </a:endParaRPr>
          </a:p>
          <a:p>
            <a:r>
              <a:rPr lang="en-US" altLang="en-US" sz="2000" dirty="0">
                <a:latin typeface="Franklin Gothic Book" panose="020B0503020102020204" pitchFamily="34" charset="0"/>
              </a:rPr>
              <a:t>7:25pm: New families </a:t>
            </a:r>
            <a:r>
              <a:rPr lang="en-US" sz="2000" dirty="0">
                <a:latin typeface="Franklin Gothic Book" panose="020B0503020102020204" pitchFamily="34" charset="0"/>
              </a:rPr>
              <a:t>visit Troops at their displays and are instructed once they are 	 ready to complete electronic application or fill out youth application and 	 submit at “check out” area. At this point, once youth application is 	 	 received at “check out” new Scout will receive Orlando Magic Basketball 	 Ticket Voucher and hot spark. </a:t>
            </a:r>
          </a:p>
          <a:p>
            <a:r>
              <a:rPr lang="en-US" sz="2000" dirty="0">
                <a:latin typeface="Franklin Gothic Book" panose="020B0503020102020204" pitchFamily="34" charset="0"/>
              </a:rPr>
              <a:t>7:45pm: Lead Volunteer from District Membership Team, District Executive and 	 Adult Leaders from Area Troops meet to debrief and develop action plans 	 for new Scouts.</a:t>
            </a:r>
          </a:p>
          <a:p>
            <a:r>
              <a:rPr lang="en-US" sz="2000" dirty="0">
                <a:latin typeface="Franklin Gothic Book" panose="020B0503020102020204" pitchFamily="34" charset="0"/>
              </a:rPr>
              <a:t>8:00pm: School Night Ends.</a:t>
            </a:r>
          </a:p>
        </p:txBody>
      </p:sp>
      <p:pic>
        <p:nvPicPr>
          <p:cNvPr id="2" name="Picture 1">
            <a:extLst>
              <a:ext uri="{FF2B5EF4-FFF2-40B4-BE49-F238E27FC236}">
                <a16:creationId xmlns:a16="http://schemas.microsoft.com/office/drawing/2014/main" id="{35765A81-6D27-F1C2-EB44-372FCB0F37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475068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 name="Picture 756" descr="TLC-Logo-black text Small">
            <a:extLst>
              <a:ext uri="{FF2B5EF4-FFF2-40B4-BE49-F238E27FC236}">
                <a16:creationId xmlns:a16="http://schemas.microsoft.com/office/drawing/2014/main" id="{1010DF8C-5221-B24C-8BA6-15F9E04FD7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5288" y="-2146300"/>
            <a:ext cx="1809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2BB424B-1DD6-BC4C-98D7-CD14609556C8}"/>
              </a:ext>
            </a:extLst>
          </p:cNvPr>
          <p:cNvSpPr>
            <a:spLocks noChangeArrowheads="1"/>
          </p:cNvSpPr>
          <p:nvPr/>
        </p:nvSpPr>
        <p:spPr bwMode="auto">
          <a:xfrm>
            <a:off x="2747963" y="29855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id="{DFB8D5B0-3A93-C948-A850-C1FD9D31C7F2}"/>
              </a:ext>
            </a:extLst>
          </p:cNvPr>
          <p:cNvSpPr txBox="1">
            <a:spLocks/>
          </p:cNvSpPr>
          <p:nvPr/>
        </p:nvSpPr>
        <p:spPr bwMode="auto">
          <a:xfrm>
            <a:off x="1997054" y="1822204"/>
            <a:ext cx="8197891" cy="26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800" b="1" kern="1200" baseline="0">
                <a:solidFill>
                  <a:srgbClr val="005AA3"/>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9pPr>
          </a:lstStyle>
          <a:p>
            <a:r>
              <a:rPr lang="en-US" sz="3600" b="0" dirty="0">
                <a:solidFill>
                  <a:srgbClr val="6C724E"/>
                </a:solidFill>
                <a:latin typeface="Franklin Gothic Book" panose="020B0503020102020204" pitchFamily="34" charset="0"/>
              </a:rPr>
              <a:t>Some Middle School Nights get 50-60 new Scouts in one night!</a:t>
            </a:r>
          </a:p>
        </p:txBody>
      </p:sp>
      <p:pic>
        <p:nvPicPr>
          <p:cNvPr id="3" name="Picture 2">
            <a:extLst>
              <a:ext uri="{FF2B5EF4-FFF2-40B4-BE49-F238E27FC236}">
                <a16:creationId xmlns:a16="http://schemas.microsoft.com/office/drawing/2014/main" id="{A9778628-59E0-957E-B1DA-7D50C4298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2857538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Google Shape;48;p1"/>
          <p:cNvSpPr txBox="1"/>
          <p:nvPr/>
        </p:nvSpPr>
        <p:spPr>
          <a:xfrm>
            <a:off x="4822166" y="81088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Subtitle 1">
            <a:extLst>
              <a:ext uri="{FF2B5EF4-FFF2-40B4-BE49-F238E27FC236}">
                <a16:creationId xmlns:a16="http://schemas.microsoft.com/office/drawing/2014/main" id="{35962EAB-D2A5-D58C-8680-003945D120ED}"/>
              </a:ext>
            </a:extLst>
          </p:cNvPr>
          <p:cNvSpPr>
            <a:spLocks noGrp="1"/>
          </p:cNvSpPr>
          <p:nvPr>
            <p:ph type="subTitle" idx="1"/>
          </p:nvPr>
        </p:nvSpPr>
        <p:spPr>
          <a:xfrm>
            <a:off x="830578" y="799503"/>
            <a:ext cx="10530841" cy="862695"/>
          </a:xfrm>
        </p:spPr>
        <p:txBody>
          <a:bodyPr/>
          <a:lstStyle/>
          <a:p>
            <a:pPr>
              <a:lnSpc>
                <a:spcPts val="4300"/>
              </a:lnSpc>
              <a:spcBef>
                <a:spcPts val="0"/>
              </a:spcBef>
            </a:pPr>
            <a:r>
              <a:rPr lang="en-US" sz="5400" dirty="0"/>
              <a:t>Growing Scouts BSA Troops for girls with </a:t>
            </a:r>
            <a:r>
              <a:rPr lang="en-US" sz="5400" dirty="0" err="1"/>
              <a:t>storyshowing</a:t>
            </a:r>
            <a:endParaRPr lang="en-US" sz="5400" dirty="0"/>
          </a:p>
        </p:txBody>
      </p:sp>
      <p:sp>
        <p:nvSpPr>
          <p:cNvPr id="4" name="Text Placeholder 3">
            <a:extLst>
              <a:ext uri="{FF2B5EF4-FFF2-40B4-BE49-F238E27FC236}">
                <a16:creationId xmlns:a16="http://schemas.microsoft.com/office/drawing/2014/main" id="{517D964B-FEAE-08FD-3714-BFDFE4CAF0FE}"/>
              </a:ext>
            </a:extLst>
          </p:cNvPr>
          <p:cNvSpPr>
            <a:spLocks noGrp="1"/>
          </p:cNvSpPr>
          <p:nvPr>
            <p:ph type="body" sz="quarter" idx="10"/>
          </p:nvPr>
        </p:nvSpPr>
        <p:spPr>
          <a:xfrm>
            <a:off x="1524000" y="2119833"/>
            <a:ext cx="9144000" cy="527304"/>
          </a:xfrm>
        </p:spPr>
        <p:txBody>
          <a:bodyPr/>
          <a:lstStyle/>
          <a:p>
            <a:r>
              <a:rPr lang="en-US" dirty="0"/>
              <a:t>Mike </a:t>
            </a:r>
            <a:r>
              <a:rPr lang="en-US" dirty="0" err="1"/>
              <a:t>Matzinger</a:t>
            </a:r>
            <a:endParaRPr lang="en-US" dirty="0"/>
          </a:p>
        </p:txBody>
      </p:sp>
      <p:sp>
        <p:nvSpPr>
          <p:cNvPr id="5" name="Text Placeholder 4">
            <a:extLst>
              <a:ext uri="{FF2B5EF4-FFF2-40B4-BE49-F238E27FC236}">
                <a16:creationId xmlns:a16="http://schemas.microsoft.com/office/drawing/2014/main" id="{CD39E5B9-B308-D3F1-1A01-2B07B5DC30B5}"/>
              </a:ext>
            </a:extLst>
          </p:cNvPr>
          <p:cNvSpPr>
            <a:spLocks noGrp="1"/>
          </p:cNvSpPr>
          <p:nvPr>
            <p:ph type="body" sz="quarter" idx="11"/>
          </p:nvPr>
        </p:nvSpPr>
        <p:spPr>
          <a:xfrm>
            <a:off x="0" y="2689552"/>
            <a:ext cx="12191999" cy="527304"/>
          </a:xfrm>
        </p:spPr>
        <p:txBody>
          <a:bodyPr/>
          <a:lstStyle/>
          <a:p>
            <a:r>
              <a:rPr lang="en-US" dirty="0"/>
              <a:t>Scoutmaster, Troop 219 / Membership Lead, Council Service Territory 15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1296865" y="805357"/>
            <a:ext cx="9598269" cy="862695"/>
          </a:xfrm>
        </p:spPr>
        <p:txBody>
          <a:bodyPr/>
          <a:lstStyle/>
          <a:p>
            <a:r>
              <a:rPr lang="en-US" dirty="0"/>
              <a:t>Safety moment</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p:txBody>
          <a:bodyPr/>
          <a:lstStyle/>
          <a:p>
            <a:r>
              <a:rPr lang="en-US" dirty="0"/>
              <a:t>Hali Thompson</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p:txBody>
          <a:bodyPr/>
          <a:lstStyle/>
          <a:p>
            <a:r>
              <a:rPr lang="en-US" dirty="0"/>
              <a:t>Scouts BSA Troop Committee Chair, Troop 175 </a:t>
            </a:r>
          </a:p>
        </p:txBody>
      </p:sp>
    </p:spTree>
    <p:extLst>
      <p:ext uri="{BB962C8B-B14F-4D97-AF65-F5344CB8AC3E}">
        <p14:creationId xmlns:p14="http://schemas.microsoft.com/office/powerpoint/2010/main" val="2439759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7;p1">
            <a:extLst>
              <a:ext uri="{FF2B5EF4-FFF2-40B4-BE49-F238E27FC236}">
                <a16:creationId xmlns:a16="http://schemas.microsoft.com/office/drawing/2014/main" id="{A3C7B410-169F-0D7C-400A-53CFF7AC0C2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4840" y="627108"/>
            <a:ext cx="6756400" cy="5155992"/>
          </a:xfrm>
          <a:prstGeom prst="rect">
            <a:avLst/>
          </a:prstGeom>
          <a:noFill/>
          <a:ln>
            <a:noFill/>
          </a:ln>
        </p:spPr>
      </p:pic>
      <p:sp>
        <p:nvSpPr>
          <p:cNvPr id="6" name="Google Shape;55;p2">
            <a:extLst>
              <a:ext uri="{FF2B5EF4-FFF2-40B4-BE49-F238E27FC236}">
                <a16:creationId xmlns:a16="http://schemas.microsoft.com/office/drawing/2014/main" id="{1A0870E4-EDF3-02EB-0952-EA0D9D586EFA}"/>
              </a:ext>
            </a:extLst>
          </p:cNvPr>
          <p:cNvSpPr txBox="1">
            <a:spLocks/>
          </p:cNvSpPr>
          <p:nvPr/>
        </p:nvSpPr>
        <p:spPr>
          <a:xfrm>
            <a:off x="7956183" y="2225807"/>
            <a:ext cx="3755267" cy="1005900"/>
          </a:xfrm>
          <a:prstGeom prst="rect">
            <a:avLst/>
          </a:prstGeom>
          <a:noFill/>
          <a:ln>
            <a:noFill/>
          </a:ln>
        </p:spPr>
        <p:txBody>
          <a:bodyPr spcFirstLastPara="1" vert="horz" wrap="square" lIns="91425" tIns="45700" rIns="91425" bIns="4570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dirty="0">
                <a:solidFill>
                  <a:srgbClr val="6C724E"/>
                </a:solidFill>
                <a:latin typeface="Flood Std" panose="03090602040405060206" pitchFamily="66" charset="0"/>
              </a:rPr>
              <a:t>Troop 219</a:t>
            </a:r>
          </a:p>
        </p:txBody>
      </p:sp>
      <p:sp>
        <p:nvSpPr>
          <p:cNvPr id="7" name="Text Placeholder 3">
            <a:extLst>
              <a:ext uri="{FF2B5EF4-FFF2-40B4-BE49-F238E27FC236}">
                <a16:creationId xmlns:a16="http://schemas.microsoft.com/office/drawing/2014/main" id="{AA93D95A-D563-4317-B71B-ED31DC50CB6A}"/>
              </a:ext>
            </a:extLst>
          </p:cNvPr>
          <p:cNvSpPr txBox="1">
            <a:spLocks/>
          </p:cNvSpPr>
          <p:nvPr/>
        </p:nvSpPr>
        <p:spPr>
          <a:xfrm>
            <a:off x="7917671" y="3199573"/>
            <a:ext cx="3850961" cy="100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dirty="0">
                <a:solidFill>
                  <a:srgbClr val="6C734E"/>
                </a:solidFill>
                <a:latin typeface="Franklin Gothic Book" panose="020B0503020102020204" pitchFamily="34" charset="0"/>
              </a:rPr>
              <a:t>Old North State Council</a:t>
            </a:r>
          </a:p>
          <a:p>
            <a:pPr marL="0" indent="0" algn="ctr">
              <a:buNone/>
            </a:pPr>
            <a:r>
              <a:rPr lang="en-US" sz="2400" dirty="0">
                <a:solidFill>
                  <a:srgbClr val="6C734E"/>
                </a:solidFill>
                <a:latin typeface="Franklin Gothic Book" panose="020B0503020102020204" pitchFamily="34" charset="0"/>
              </a:rPr>
              <a:t>Greensboro, North Carolina</a:t>
            </a:r>
          </a:p>
        </p:txBody>
      </p:sp>
    </p:spTree>
    <p:extLst>
      <p:ext uri="{BB962C8B-B14F-4D97-AF65-F5344CB8AC3E}">
        <p14:creationId xmlns:p14="http://schemas.microsoft.com/office/powerpoint/2010/main" val="273764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a:spLocks noGrp="1"/>
          </p:cNvSpPr>
          <p:nvPr>
            <p:ph type="title"/>
          </p:nvPr>
        </p:nvSpPr>
        <p:spPr>
          <a:xfrm>
            <a:off x="831850" y="1109282"/>
            <a:ext cx="10515600" cy="1005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D1745"/>
              </a:buClr>
              <a:buSzPts val="6000"/>
              <a:buFont typeface="Play"/>
              <a:buNone/>
            </a:pPr>
            <a:r>
              <a:rPr lang="en-US" dirty="0"/>
              <a:t>Every Scout Is A Story</a:t>
            </a:r>
            <a:endParaRPr dirty="0"/>
          </a:p>
        </p:txBody>
      </p:sp>
      <p:sp>
        <p:nvSpPr>
          <p:cNvPr id="56" name="Google Shape;56;p2"/>
          <p:cNvSpPr txBox="1">
            <a:spLocks noGrp="1"/>
          </p:cNvSpPr>
          <p:nvPr>
            <p:ph type="body" idx="1"/>
          </p:nvPr>
        </p:nvSpPr>
        <p:spPr>
          <a:xfrm>
            <a:off x="477750" y="2555400"/>
            <a:ext cx="11121900" cy="807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15E9E"/>
              </a:buClr>
              <a:buSzPts val="2800"/>
              <a:buNone/>
            </a:pPr>
            <a:r>
              <a:rPr lang="en-US" dirty="0">
                <a:solidFill>
                  <a:srgbClr val="6C724E"/>
                </a:solidFill>
              </a:rPr>
              <a:t>Tens of thousands of Scouts BSA girls = Tens of thousands of stories!</a:t>
            </a:r>
          </a:p>
          <a:p>
            <a:pPr marL="0" lvl="0" indent="0" algn="ctr" rtl="0">
              <a:lnSpc>
                <a:spcPct val="100000"/>
              </a:lnSpc>
              <a:spcBef>
                <a:spcPts val="0"/>
              </a:spcBef>
              <a:spcAft>
                <a:spcPts val="0"/>
              </a:spcAft>
              <a:buClr>
                <a:srgbClr val="015E9E"/>
              </a:buClr>
              <a:buSzPts val="2800"/>
              <a:buNone/>
            </a:pPr>
            <a:endParaRPr sz="1050" dirty="0">
              <a:solidFill>
                <a:srgbClr val="6C724E"/>
              </a:solidFill>
            </a:endParaRPr>
          </a:p>
          <a:p>
            <a:pPr marL="0" lvl="0" indent="0" algn="ctr" rtl="0">
              <a:lnSpc>
                <a:spcPct val="100000"/>
              </a:lnSpc>
              <a:spcBef>
                <a:spcPts val="0"/>
              </a:spcBef>
              <a:spcAft>
                <a:spcPts val="0"/>
              </a:spcAft>
              <a:buClr>
                <a:srgbClr val="015E9E"/>
              </a:buClr>
              <a:buSzPts val="2800"/>
              <a:buNone/>
            </a:pPr>
            <a:r>
              <a:rPr lang="en-US" dirty="0">
                <a:solidFill>
                  <a:srgbClr val="6C724E"/>
                </a:solidFill>
              </a:rPr>
              <a:t>These stories can be fertilizer for membership growth!</a:t>
            </a:r>
          </a:p>
          <a:p>
            <a:pPr marL="0" lvl="0" indent="0" algn="ctr" rtl="0">
              <a:lnSpc>
                <a:spcPct val="100000"/>
              </a:lnSpc>
              <a:spcBef>
                <a:spcPts val="0"/>
              </a:spcBef>
              <a:spcAft>
                <a:spcPts val="0"/>
              </a:spcAft>
              <a:buClr>
                <a:srgbClr val="015E9E"/>
              </a:buClr>
              <a:buSzPts val="2800"/>
              <a:buNone/>
            </a:pPr>
            <a:r>
              <a:rPr lang="en-US" sz="1050" dirty="0">
                <a:solidFill>
                  <a:srgbClr val="6C724E"/>
                </a:solidFill>
              </a:rPr>
              <a:t> </a:t>
            </a:r>
            <a:endParaRPr sz="1050" dirty="0">
              <a:solidFill>
                <a:srgbClr val="6C724E"/>
              </a:solidFill>
            </a:endParaRPr>
          </a:p>
          <a:p>
            <a:pPr marL="0" lvl="0" indent="0" algn="ctr" rtl="0">
              <a:lnSpc>
                <a:spcPct val="100000"/>
              </a:lnSpc>
              <a:spcBef>
                <a:spcPts val="0"/>
              </a:spcBef>
              <a:spcAft>
                <a:spcPts val="0"/>
              </a:spcAft>
              <a:buClr>
                <a:srgbClr val="015E9E"/>
              </a:buClr>
              <a:buSzPts val="2800"/>
              <a:buNone/>
            </a:pPr>
            <a:r>
              <a:rPr lang="en-US" dirty="0">
                <a:solidFill>
                  <a:srgbClr val="6C724E"/>
                </a:solidFill>
              </a:rPr>
              <a:t>The key to using stories to grow membership is “STORYSHOWING™” </a:t>
            </a:r>
            <a:br>
              <a:rPr lang="en-US" dirty="0">
                <a:solidFill>
                  <a:srgbClr val="6C724E"/>
                </a:solidFill>
              </a:rPr>
            </a:br>
            <a:r>
              <a:rPr lang="en-US" dirty="0">
                <a:solidFill>
                  <a:srgbClr val="6C724E"/>
                </a:solidFill>
              </a:rPr>
              <a:t>rather than storytelling</a:t>
            </a:r>
            <a:endParaRPr dirty="0">
              <a:solidFill>
                <a:srgbClr val="6C724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296770" y="714768"/>
            <a:ext cx="5778910" cy="64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ED1745"/>
              </a:buClr>
              <a:buSzPts val="4000"/>
              <a:buFont typeface="Play"/>
              <a:buNone/>
            </a:pPr>
            <a:r>
              <a:rPr lang="en-US" sz="4000" dirty="0"/>
              <a:t>Know The Audience</a:t>
            </a:r>
            <a:endParaRPr dirty="0"/>
          </a:p>
        </p:txBody>
      </p:sp>
      <p:sp>
        <p:nvSpPr>
          <p:cNvPr id="62" name="Google Shape;62;p3"/>
          <p:cNvSpPr txBox="1">
            <a:spLocks noGrp="1"/>
          </p:cNvSpPr>
          <p:nvPr>
            <p:ph type="body" idx="1"/>
          </p:nvPr>
        </p:nvSpPr>
        <p:spPr>
          <a:xfrm>
            <a:off x="1035444" y="1610259"/>
            <a:ext cx="3932100" cy="344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5E9E"/>
              </a:buClr>
              <a:buSzPts val="2400"/>
              <a:buNone/>
            </a:pPr>
            <a:r>
              <a:rPr lang="en-US" sz="2400" dirty="0"/>
              <a:t>What do girls want?</a:t>
            </a:r>
            <a:endParaRPr dirty="0"/>
          </a:p>
          <a:p>
            <a:pPr marL="0" lvl="0" indent="0" algn="ctr" rtl="0">
              <a:lnSpc>
                <a:spcPct val="90000"/>
              </a:lnSpc>
              <a:spcBef>
                <a:spcPts val="1000"/>
              </a:spcBef>
              <a:spcAft>
                <a:spcPts val="0"/>
              </a:spcAft>
              <a:buClr>
                <a:srgbClr val="015E9E"/>
              </a:buClr>
              <a:buSzPts val="2400"/>
              <a:buNone/>
            </a:pPr>
            <a:r>
              <a:rPr lang="en-US" sz="2400" b="1" dirty="0"/>
              <a:t>FUN</a:t>
            </a:r>
            <a:endParaRPr dirty="0"/>
          </a:p>
          <a:p>
            <a:pPr marL="0" lvl="0" indent="0" algn="ctr" rtl="0">
              <a:lnSpc>
                <a:spcPct val="90000"/>
              </a:lnSpc>
              <a:spcBef>
                <a:spcPts val="1000"/>
              </a:spcBef>
              <a:spcAft>
                <a:spcPts val="0"/>
              </a:spcAft>
              <a:buClr>
                <a:srgbClr val="015E9E"/>
              </a:buClr>
              <a:buSzPts val="800"/>
              <a:buNone/>
            </a:pPr>
            <a:endParaRPr sz="800" dirty="0"/>
          </a:p>
          <a:p>
            <a:pPr marL="0" lvl="0" indent="0" algn="ctr" rtl="0">
              <a:lnSpc>
                <a:spcPct val="90000"/>
              </a:lnSpc>
              <a:spcBef>
                <a:spcPts val="1000"/>
              </a:spcBef>
              <a:spcAft>
                <a:spcPts val="0"/>
              </a:spcAft>
              <a:buClr>
                <a:srgbClr val="015E9E"/>
              </a:buClr>
              <a:buSzPts val="2400"/>
              <a:buNone/>
            </a:pPr>
            <a:r>
              <a:rPr lang="en-US" sz="2400" dirty="0"/>
              <a:t>Who do they want to have fun with?</a:t>
            </a:r>
            <a:endParaRPr dirty="0"/>
          </a:p>
          <a:p>
            <a:pPr marL="0" lvl="0" indent="0" algn="ctr" rtl="0">
              <a:lnSpc>
                <a:spcPct val="90000"/>
              </a:lnSpc>
              <a:spcBef>
                <a:spcPts val="1000"/>
              </a:spcBef>
              <a:spcAft>
                <a:spcPts val="0"/>
              </a:spcAft>
              <a:buClr>
                <a:srgbClr val="015E9E"/>
              </a:buClr>
              <a:buSzPts val="2400"/>
              <a:buNone/>
            </a:pPr>
            <a:r>
              <a:rPr lang="en-US" sz="2400" b="1" dirty="0"/>
              <a:t>FRIENDS</a:t>
            </a:r>
            <a:endParaRPr dirty="0"/>
          </a:p>
          <a:p>
            <a:pPr marL="0" lvl="0" indent="0" algn="ctr" rtl="0">
              <a:lnSpc>
                <a:spcPct val="90000"/>
              </a:lnSpc>
              <a:spcBef>
                <a:spcPts val="1000"/>
              </a:spcBef>
              <a:spcAft>
                <a:spcPts val="0"/>
              </a:spcAft>
              <a:buClr>
                <a:srgbClr val="015E9E"/>
              </a:buClr>
              <a:buSzPts val="800"/>
              <a:buNone/>
            </a:pPr>
            <a:endParaRPr sz="800" dirty="0"/>
          </a:p>
          <a:p>
            <a:pPr marL="0" lvl="0" indent="0" algn="ctr" rtl="0">
              <a:lnSpc>
                <a:spcPct val="90000"/>
              </a:lnSpc>
              <a:spcBef>
                <a:spcPts val="1000"/>
              </a:spcBef>
              <a:spcAft>
                <a:spcPts val="0"/>
              </a:spcAft>
              <a:buClr>
                <a:srgbClr val="015E9E"/>
              </a:buClr>
              <a:buSzPts val="2400"/>
              <a:buNone/>
            </a:pPr>
            <a:r>
              <a:rPr lang="en-US" sz="2400" dirty="0"/>
              <a:t>When do they want to have fun with friends?</a:t>
            </a:r>
            <a:endParaRPr dirty="0"/>
          </a:p>
          <a:p>
            <a:pPr marL="0" lvl="0" indent="0" algn="ctr" rtl="0">
              <a:lnSpc>
                <a:spcPct val="90000"/>
              </a:lnSpc>
              <a:spcBef>
                <a:spcPts val="1000"/>
              </a:spcBef>
              <a:spcAft>
                <a:spcPts val="0"/>
              </a:spcAft>
              <a:buClr>
                <a:srgbClr val="015E9E"/>
              </a:buClr>
              <a:buSzPts val="2400"/>
              <a:buNone/>
            </a:pPr>
            <a:r>
              <a:rPr lang="en-US" sz="2400" b="1" dirty="0"/>
              <a:t>NOW</a:t>
            </a:r>
            <a:endParaRPr dirty="0"/>
          </a:p>
        </p:txBody>
      </p:sp>
      <p:pic>
        <p:nvPicPr>
          <p:cNvPr id="63" name="Google Shape;63;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00579" y="1394363"/>
            <a:ext cx="5120640" cy="3840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subTitle" idx="1"/>
          </p:nvPr>
        </p:nvSpPr>
        <p:spPr>
          <a:xfrm>
            <a:off x="1115436" y="1403582"/>
            <a:ext cx="1024128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5E9E"/>
              </a:buClr>
              <a:buSzPts val="4000"/>
              <a:buNone/>
            </a:pPr>
            <a:r>
              <a:rPr lang="en-US" sz="4000" dirty="0"/>
              <a:t>In Showing a story ….</a:t>
            </a:r>
            <a:endParaRPr dirty="0"/>
          </a:p>
          <a:p>
            <a:pPr marL="0" lvl="0" indent="0" algn="ctr" rtl="0">
              <a:lnSpc>
                <a:spcPct val="90000"/>
              </a:lnSpc>
              <a:spcBef>
                <a:spcPts val="1000"/>
              </a:spcBef>
              <a:spcAft>
                <a:spcPts val="0"/>
              </a:spcAft>
              <a:buClr>
                <a:srgbClr val="015E9E"/>
              </a:buClr>
              <a:buSzPts val="4000"/>
              <a:buNone/>
            </a:pPr>
            <a:endParaRPr sz="4000" dirty="0"/>
          </a:p>
          <a:p>
            <a:pPr marL="0" lvl="0" indent="0" algn="ctr" rtl="0">
              <a:lnSpc>
                <a:spcPct val="90000"/>
              </a:lnSpc>
              <a:spcBef>
                <a:spcPts val="1000"/>
              </a:spcBef>
              <a:spcAft>
                <a:spcPts val="0"/>
              </a:spcAft>
              <a:buClr>
                <a:srgbClr val="015E9E"/>
              </a:buClr>
              <a:buSzPts val="4000"/>
              <a:buNone/>
            </a:pPr>
            <a:r>
              <a:rPr lang="en-US" sz="4000" dirty="0"/>
              <a:t>Potential Scouts must see themselves having FUN with FRIENDS NOW!</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582168" y="264541"/>
            <a:ext cx="11039856"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Play"/>
              <a:buNone/>
            </a:pPr>
            <a:r>
              <a:rPr lang="en-US" dirty="0"/>
              <a:t>Scouting is a stream of great stories</a:t>
            </a:r>
            <a:endParaRPr dirty="0"/>
          </a:p>
        </p:txBody>
      </p:sp>
      <p:pic>
        <p:nvPicPr>
          <p:cNvPr id="74" name="Google Shape;74;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25797" y="1337560"/>
            <a:ext cx="3108960" cy="2331720"/>
          </a:xfrm>
          <a:prstGeom prst="rect">
            <a:avLst/>
          </a:prstGeom>
          <a:noFill/>
          <a:ln>
            <a:noFill/>
          </a:ln>
        </p:spPr>
      </p:pic>
      <p:pic>
        <p:nvPicPr>
          <p:cNvPr id="75" name="Google Shape;75;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61396" y="3863975"/>
            <a:ext cx="3017520" cy="2263140"/>
          </a:xfrm>
          <a:prstGeom prst="rect">
            <a:avLst/>
          </a:prstGeom>
          <a:noFill/>
          <a:ln>
            <a:noFill/>
          </a:ln>
        </p:spPr>
      </p:pic>
      <p:pic>
        <p:nvPicPr>
          <p:cNvPr id="76" name="Google Shape;76;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34291" y="2530751"/>
            <a:ext cx="3383280" cy="2444942"/>
          </a:xfrm>
          <a:prstGeom prst="rect">
            <a:avLst/>
          </a:prstGeom>
          <a:noFill/>
          <a:ln>
            <a:noFill/>
          </a:ln>
        </p:spPr>
      </p:pic>
      <p:pic>
        <p:nvPicPr>
          <p:cNvPr id="77" name="Google Shape;77;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51614" y="2213045"/>
            <a:ext cx="2103120" cy="3154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txBox="1">
            <a:spLocks noGrp="1"/>
          </p:cNvSpPr>
          <p:nvPr>
            <p:ph type="subTitle" idx="1"/>
          </p:nvPr>
        </p:nvSpPr>
        <p:spPr>
          <a:xfrm>
            <a:off x="1115436" y="721673"/>
            <a:ext cx="1024128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5E9E"/>
              </a:buClr>
              <a:buSzPts val="4000"/>
              <a:buNone/>
            </a:pPr>
            <a:r>
              <a:rPr lang="en-US" sz="4000" dirty="0"/>
              <a:t>If you’re short on stories ….</a:t>
            </a:r>
            <a:endParaRPr dirty="0"/>
          </a:p>
          <a:p>
            <a:pPr marL="0" lvl="0" indent="0" algn="ctr" rtl="0">
              <a:lnSpc>
                <a:spcPct val="90000"/>
              </a:lnSpc>
              <a:spcBef>
                <a:spcPts val="1000"/>
              </a:spcBef>
              <a:spcAft>
                <a:spcPts val="0"/>
              </a:spcAft>
              <a:buClr>
                <a:srgbClr val="015E9E"/>
              </a:buClr>
              <a:buSzPts val="4000"/>
              <a:buNone/>
            </a:pPr>
            <a:r>
              <a:rPr lang="en-US" sz="4000" dirty="0"/>
              <a:t>MAKE SOME!</a:t>
            </a:r>
            <a:endParaRPr dirty="0"/>
          </a:p>
          <a:p>
            <a:pPr marL="0" lvl="0" indent="0" algn="ctr" rtl="0">
              <a:lnSpc>
                <a:spcPct val="90000"/>
              </a:lnSpc>
              <a:spcBef>
                <a:spcPts val="1000"/>
              </a:spcBef>
              <a:spcAft>
                <a:spcPts val="0"/>
              </a:spcAft>
              <a:buClr>
                <a:srgbClr val="015E9E"/>
              </a:buClr>
              <a:buSzPts val="2000"/>
              <a:buNone/>
            </a:pPr>
            <a:endParaRPr sz="2000" dirty="0"/>
          </a:p>
          <a:p>
            <a:pPr marL="0" lvl="0" indent="0" algn="ctr" rtl="0">
              <a:lnSpc>
                <a:spcPct val="90000"/>
              </a:lnSpc>
              <a:spcBef>
                <a:spcPts val="1000"/>
              </a:spcBef>
              <a:spcAft>
                <a:spcPts val="0"/>
              </a:spcAft>
              <a:buClr>
                <a:srgbClr val="015E9E"/>
              </a:buClr>
              <a:buSzPts val="4000"/>
              <a:buNone/>
            </a:pPr>
            <a:r>
              <a:rPr lang="en-US" sz="4000" dirty="0"/>
              <a:t>If you promise Fun With Friends Now …</a:t>
            </a:r>
            <a:endParaRPr dirty="0"/>
          </a:p>
          <a:p>
            <a:pPr marL="0" lvl="0" indent="0" algn="ctr" rtl="0">
              <a:lnSpc>
                <a:spcPct val="90000"/>
              </a:lnSpc>
              <a:spcBef>
                <a:spcPts val="1000"/>
              </a:spcBef>
              <a:spcAft>
                <a:spcPts val="0"/>
              </a:spcAft>
              <a:buClr>
                <a:srgbClr val="015E9E"/>
              </a:buClr>
              <a:buSzPts val="4000"/>
              <a:buNone/>
            </a:pPr>
            <a:r>
              <a:rPr lang="en-US" sz="4000" dirty="0"/>
              <a:t>DELIVER</a:t>
            </a:r>
            <a:endParaRPr dirty="0"/>
          </a:p>
          <a:p>
            <a:pPr marL="0" lvl="0" indent="0" algn="ctr" rtl="0">
              <a:lnSpc>
                <a:spcPct val="90000"/>
              </a:lnSpc>
              <a:spcBef>
                <a:spcPts val="1000"/>
              </a:spcBef>
              <a:spcAft>
                <a:spcPts val="0"/>
              </a:spcAft>
              <a:buClr>
                <a:srgbClr val="015E9E"/>
              </a:buClr>
              <a:buSzPts val="2000"/>
              <a:buNone/>
            </a:pPr>
            <a:endParaRPr sz="2000" dirty="0"/>
          </a:p>
          <a:p>
            <a:pPr marL="0" lvl="0" indent="0" algn="ctr" rtl="0">
              <a:lnSpc>
                <a:spcPct val="90000"/>
              </a:lnSpc>
              <a:spcBef>
                <a:spcPts val="1000"/>
              </a:spcBef>
              <a:spcAft>
                <a:spcPts val="0"/>
              </a:spcAft>
              <a:buClr>
                <a:srgbClr val="015E9E"/>
              </a:buClr>
              <a:buSzPts val="4000"/>
              <a:buNone/>
            </a:pPr>
            <a:r>
              <a:rPr lang="en-US" sz="4000" dirty="0"/>
              <a:t>Retention is as necessary as inviting is for membership growth</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838200" y="465709"/>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88" name="Google Shape;88;p7"/>
          <p:cNvSpPr txBox="1">
            <a:spLocks noGrp="1"/>
          </p:cNvSpPr>
          <p:nvPr>
            <p:ph type="body" idx="1"/>
          </p:nvPr>
        </p:nvSpPr>
        <p:spPr>
          <a:xfrm>
            <a:off x="166988" y="1543518"/>
            <a:ext cx="11612880" cy="10972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a:t>Person-to-Person: Scout-to-Scout &amp; Mom-to-Mom</a:t>
            </a:r>
            <a:endParaRPr/>
          </a:p>
        </p:txBody>
      </p:sp>
      <p:pic>
        <p:nvPicPr>
          <p:cNvPr id="89" name="Google Shape;8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2956" y="2527267"/>
            <a:ext cx="3474720" cy="2770029"/>
          </a:xfrm>
          <a:prstGeom prst="rect">
            <a:avLst/>
          </a:prstGeom>
          <a:noFill/>
          <a:ln>
            <a:noFill/>
          </a:ln>
        </p:spPr>
      </p:pic>
      <p:pic>
        <p:nvPicPr>
          <p:cNvPr id="90" name="Google Shape;90;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3411165" y="3542083"/>
            <a:ext cx="2694562" cy="2020922"/>
          </a:xfrm>
          <a:prstGeom prst="rect">
            <a:avLst/>
          </a:prstGeom>
          <a:noFill/>
          <a:ln>
            <a:noFill/>
          </a:ln>
        </p:spPr>
      </p:pic>
      <p:pic>
        <p:nvPicPr>
          <p:cNvPr id="91" name="Google Shape;91;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922991" y="2660872"/>
            <a:ext cx="2834640" cy="21259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838200" y="456565"/>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97" name="Google Shape;97;p8"/>
          <p:cNvSpPr txBox="1">
            <a:spLocks noGrp="1"/>
          </p:cNvSpPr>
          <p:nvPr>
            <p:ph type="body" idx="1"/>
          </p:nvPr>
        </p:nvSpPr>
        <p:spPr>
          <a:xfrm>
            <a:off x="964660" y="1494883"/>
            <a:ext cx="10515600" cy="17249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a:t>Scouting Out Loud</a:t>
            </a:r>
            <a:endParaRPr/>
          </a:p>
        </p:txBody>
      </p:sp>
      <p:pic>
        <p:nvPicPr>
          <p:cNvPr id="98" name="Google Shape;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3607" y="2500014"/>
            <a:ext cx="3566160" cy="2674620"/>
          </a:xfrm>
          <a:prstGeom prst="rect">
            <a:avLst/>
          </a:prstGeom>
          <a:noFill/>
          <a:ln>
            <a:noFill/>
          </a:ln>
        </p:spPr>
      </p:pic>
      <p:pic>
        <p:nvPicPr>
          <p:cNvPr id="99" name="Google Shape;99;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77743" y="2616748"/>
            <a:ext cx="3535680" cy="2651760"/>
          </a:xfrm>
          <a:prstGeom prst="rect">
            <a:avLst/>
          </a:prstGeom>
          <a:noFill/>
          <a:ln>
            <a:noFill/>
          </a:ln>
        </p:spPr>
      </p:pic>
      <p:pic>
        <p:nvPicPr>
          <p:cNvPr id="100" name="Google Shape;100;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4407033" y="2684840"/>
            <a:ext cx="3657600" cy="2743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838200" y="465709"/>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106" name="Google Shape;106;p9"/>
          <p:cNvSpPr txBox="1">
            <a:spLocks noGrp="1"/>
          </p:cNvSpPr>
          <p:nvPr>
            <p:ph type="body" idx="1"/>
          </p:nvPr>
        </p:nvSpPr>
        <p:spPr>
          <a:xfrm>
            <a:off x="964660" y="1494883"/>
            <a:ext cx="10515600" cy="17249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dirty="0"/>
              <a:t>Firsthand Experiences</a:t>
            </a:r>
            <a:endParaRPr dirty="0"/>
          </a:p>
          <a:p>
            <a:pPr marL="0" lvl="0" indent="0" algn="ctr" rtl="0">
              <a:lnSpc>
                <a:spcPct val="90000"/>
              </a:lnSpc>
              <a:spcBef>
                <a:spcPts val="1000"/>
              </a:spcBef>
              <a:spcAft>
                <a:spcPts val="0"/>
              </a:spcAft>
              <a:buClr>
                <a:srgbClr val="015E9E"/>
              </a:buClr>
              <a:buSzPts val="1800"/>
              <a:buNone/>
            </a:pPr>
            <a:r>
              <a:rPr lang="en-US" sz="1800" dirty="0"/>
              <a:t>Normal Friend Activities, Scout For A Day, Special Camp-O-Rees</a:t>
            </a:r>
            <a:endParaRPr dirty="0"/>
          </a:p>
        </p:txBody>
      </p:sp>
      <p:pic>
        <p:nvPicPr>
          <p:cNvPr id="107" name="Google Shape;10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0232" y="3105877"/>
            <a:ext cx="2242961" cy="2176573"/>
          </a:xfrm>
          <a:prstGeom prst="rect">
            <a:avLst/>
          </a:prstGeom>
          <a:noFill/>
          <a:ln>
            <a:noFill/>
          </a:ln>
        </p:spPr>
      </p:pic>
      <p:pic>
        <p:nvPicPr>
          <p:cNvPr id="108" name="Google Shape;108;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23657" y="2996126"/>
            <a:ext cx="3200400" cy="2400300"/>
          </a:xfrm>
          <a:prstGeom prst="rect">
            <a:avLst/>
          </a:prstGeom>
          <a:noFill/>
          <a:ln>
            <a:noFill/>
          </a:ln>
        </p:spPr>
      </p:pic>
      <p:pic>
        <p:nvPicPr>
          <p:cNvPr id="109" name="Google Shape;109;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21745" y="2757794"/>
            <a:ext cx="4023360" cy="301752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838200" y="346837"/>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115" name="Google Shape;115;p10"/>
          <p:cNvSpPr txBox="1">
            <a:spLocks noGrp="1"/>
          </p:cNvSpPr>
          <p:nvPr>
            <p:ph type="body" idx="1"/>
          </p:nvPr>
        </p:nvSpPr>
        <p:spPr>
          <a:xfrm>
            <a:off x="964660" y="1339435"/>
            <a:ext cx="10515600" cy="17249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dirty="0"/>
              <a:t>Social and Traditional Media</a:t>
            </a:r>
            <a:endParaRPr sz="1800" dirty="0"/>
          </a:p>
        </p:txBody>
      </p:sp>
      <p:pic>
        <p:nvPicPr>
          <p:cNvPr id="116"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3717" y="1848258"/>
            <a:ext cx="1828800" cy="4064000"/>
          </a:xfrm>
          <a:prstGeom prst="rect">
            <a:avLst/>
          </a:prstGeom>
          <a:noFill/>
          <a:ln>
            <a:noFill/>
          </a:ln>
        </p:spPr>
      </p:pic>
      <p:pic>
        <p:nvPicPr>
          <p:cNvPr id="117" name="Google Shape;11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6313" y="2198461"/>
            <a:ext cx="2194560" cy="3691235"/>
          </a:xfrm>
          <a:prstGeom prst="rect">
            <a:avLst/>
          </a:prstGeom>
          <a:noFill/>
          <a:ln>
            <a:noFill/>
          </a:ln>
        </p:spPr>
      </p:pic>
      <p:pic>
        <p:nvPicPr>
          <p:cNvPr id="118" name="Google Shape;118;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80949" y="2204496"/>
            <a:ext cx="5120640" cy="3214462"/>
          </a:xfrm>
          <a:prstGeom prst="rect">
            <a:avLst/>
          </a:prstGeom>
          <a:noFill/>
          <a:ln>
            <a:noFill/>
          </a:ln>
        </p:spPr>
      </p:pic>
      <p:sp>
        <p:nvSpPr>
          <p:cNvPr id="119" name="Google Shape;119;p10"/>
          <p:cNvSpPr txBox="1"/>
          <p:nvPr/>
        </p:nvSpPr>
        <p:spPr>
          <a:xfrm>
            <a:off x="6043316" y="5452518"/>
            <a:ext cx="60943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https://www.youtube.com/watch?v=Ul7YARRBBNE</a:t>
            </a:r>
            <a:endParaRPr/>
          </a:p>
        </p:txBody>
      </p:sp>
      <p:pic>
        <p:nvPicPr>
          <p:cNvPr id="120" name="Google Shape;120;p10"/>
          <p:cNvPicPr preferRelativeResize="0"/>
          <p:nvPr/>
        </p:nvPicPr>
        <p:blipFill rotWithShape="1">
          <a:blip r:embed="rId6">
            <a:alphaModFix/>
          </a:blip>
          <a:srcRect/>
          <a:stretch/>
        </p:blipFill>
        <p:spPr>
          <a:xfrm>
            <a:off x="9090505" y="1186578"/>
            <a:ext cx="28575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B0CA22-4C43-E843-9000-95645CCA250D}"/>
              </a:ext>
            </a:extLst>
          </p:cNvPr>
          <p:cNvSpPr>
            <a:spLocks noGrp="1"/>
          </p:cNvSpPr>
          <p:nvPr>
            <p:ph type="title" idx="4294967295"/>
          </p:nvPr>
        </p:nvSpPr>
        <p:spPr>
          <a:xfrm>
            <a:off x="5963920" y="704850"/>
            <a:ext cx="5181600" cy="1122363"/>
          </a:xfrm>
        </p:spPr>
        <p:txBody>
          <a:bodyPr>
            <a:noAutofit/>
          </a:bodyPr>
          <a:lstStyle/>
          <a:p>
            <a:pPr algn="ctr"/>
            <a:r>
              <a:rPr lang="en-US" sz="4000" dirty="0"/>
              <a:t>Safety During Recruiting Events</a:t>
            </a:r>
          </a:p>
        </p:txBody>
      </p:sp>
      <p:sp>
        <p:nvSpPr>
          <p:cNvPr id="5" name="Content Placeholder 2">
            <a:extLst>
              <a:ext uri="{FF2B5EF4-FFF2-40B4-BE49-F238E27FC236}">
                <a16:creationId xmlns:a16="http://schemas.microsoft.com/office/drawing/2014/main" id="{B2ED64C1-5B2E-9A88-6EE3-01167EB1D94E}"/>
              </a:ext>
            </a:extLst>
          </p:cNvPr>
          <p:cNvSpPr txBox="1">
            <a:spLocks/>
          </p:cNvSpPr>
          <p:nvPr/>
        </p:nvSpPr>
        <p:spPr>
          <a:xfrm>
            <a:off x="6130951" y="2078366"/>
            <a:ext cx="5181600" cy="3987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Parking lot lighting</a:t>
            </a:r>
          </a:p>
          <a:p>
            <a:pPr>
              <a:lnSpc>
                <a:spcPct val="150000"/>
              </a:lnSpc>
            </a:pPr>
            <a:r>
              <a:rPr lang="en-US" dirty="0"/>
              <a:t>Parking lot monitors</a:t>
            </a:r>
          </a:p>
          <a:p>
            <a:pPr>
              <a:lnSpc>
                <a:spcPct val="150000"/>
              </a:lnSpc>
            </a:pPr>
            <a:r>
              <a:rPr lang="en-US" dirty="0"/>
              <a:t>Safe placement of yard signs</a:t>
            </a:r>
          </a:p>
          <a:p>
            <a:pPr>
              <a:lnSpc>
                <a:spcPct val="150000"/>
              </a:lnSpc>
            </a:pPr>
            <a:r>
              <a:rPr lang="en-US" dirty="0"/>
              <a:t>Sign placement for visibility</a:t>
            </a:r>
          </a:p>
        </p:txBody>
      </p:sp>
      <p:pic>
        <p:nvPicPr>
          <p:cNvPr id="1026" name="Picture 2" descr="A collage of people in a sports hall&#10;&#10;Description automatically generated">
            <a:extLst>
              <a:ext uri="{FF2B5EF4-FFF2-40B4-BE49-F238E27FC236}">
                <a16:creationId xmlns:a16="http://schemas.microsoft.com/office/drawing/2014/main" id="{31C3D3EB-37A9-C531-F45C-9627590291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254" y="189229"/>
            <a:ext cx="4513898" cy="601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42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0" y="566293"/>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000"/>
              <a:buFont typeface="Play"/>
              <a:buNone/>
            </a:pPr>
            <a:r>
              <a:rPr lang="en-US" sz="4000" dirty="0"/>
              <a:t>STORYSHOW THE GREAT STORIES OF SCOUTING </a:t>
            </a:r>
            <a:endParaRPr dirty="0"/>
          </a:p>
        </p:txBody>
      </p:sp>
      <p:sp>
        <p:nvSpPr>
          <p:cNvPr id="126" name="Google Shape;126;p11"/>
          <p:cNvSpPr txBox="1">
            <a:spLocks noGrp="1"/>
          </p:cNvSpPr>
          <p:nvPr>
            <p:ph type="body" idx="1"/>
          </p:nvPr>
        </p:nvSpPr>
        <p:spPr>
          <a:xfrm>
            <a:off x="964660" y="1966674"/>
            <a:ext cx="5181600" cy="38131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C734E"/>
              </a:buClr>
              <a:buSzPts val="2800"/>
              <a:buChar char="•"/>
            </a:pPr>
            <a:r>
              <a:rPr lang="en-US" dirty="0"/>
              <a:t>Everyone is responsible for growing Scouting</a:t>
            </a:r>
            <a:endParaRPr dirty="0"/>
          </a:p>
          <a:p>
            <a:pPr marL="228600" lvl="0" indent="-228600" algn="l" rtl="0">
              <a:lnSpc>
                <a:spcPct val="90000"/>
              </a:lnSpc>
              <a:spcBef>
                <a:spcPts val="1000"/>
              </a:spcBef>
              <a:spcAft>
                <a:spcPts val="0"/>
              </a:spcAft>
              <a:buClr>
                <a:srgbClr val="6C734E"/>
              </a:buClr>
              <a:buSzPts val="2800"/>
              <a:buChar char="•"/>
            </a:pPr>
            <a:r>
              <a:rPr lang="en-US" dirty="0"/>
              <a:t>A culture of inviting and retaining must be a focus</a:t>
            </a:r>
            <a:endParaRPr dirty="0"/>
          </a:p>
          <a:p>
            <a:pPr marL="228600" lvl="0" indent="-228600" algn="l" rtl="0">
              <a:lnSpc>
                <a:spcPct val="90000"/>
              </a:lnSpc>
              <a:spcBef>
                <a:spcPts val="1000"/>
              </a:spcBef>
              <a:spcAft>
                <a:spcPts val="0"/>
              </a:spcAft>
              <a:buClr>
                <a:srgbClr val="6C734E"/>
              </a:buClr>
              <a:buSzPts val="2800"/>
              <a:buChar char="•"/>
            </a:pPr>
            <a:r>
              <a:rPr lang="en-US" dirty="0"/>
              <a:t>More Scouts = more stories</a:t>
            </a:r>
            <a:endParaRPr dirty="0"/>
          </a:p>
          <a:p>
            <a:pPr marL="228600" lvl="0" indent="-228600" algn="l" rtl="0">
              <a:lnSpc>
                <a:spcPct val="90000"/>
              </a:lnSpc>
              <a:spcBef>
                <a:spcPts val="1000"/>
              </a:spcBef>
              <a:spcAft>
                <a:spcPts val="0"/>
              </a:spcAft>
              <a:buClr>
                <a:srgbClr val="6C734E"/>
              </a:buClr>
              <a:buSzPts val="2800"/>
              <a:buChar char="•"/>
            </a:pPr>
            <a:r>
              <a:rPr lang="en-US" dirty="0"/>
              <a:t>More Stories = more scouts</a:t>
            </a:r>
            <a:endParaRPr dirty="0"/>
          </a:p>
        </p:txBody>
      </p:sp>
      <p:pic>
        <p:nvPicPr>
          <p:cNvPr id="127" name="Google Shape;127;p11"/>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220883" y="1825625"/>
            <a:ext cx="4480560" cy="336042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397497" y="524983"/>
            <a:ext cx="11397006" cy="862695"/>
          </a:xfrm>
        </p:spPr>
        <p:txBody>
          <a:bodyPr/>
          <a:lstStyle/>
          <a:p>
            <a:r>
              <a:rPr lang="en-US" sz="5400" dirty="0"/>
              <a:t>Following your council’s membership plan</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a:xfrm>
            <a:off x="1524000" y="2245442"/>
            <a:ext cx="9144000" cy="527304"/>
          </a:xfrm>
        </p:spPr>
        <p:txBody>
          <a:bodyPr/>
          <a:lstStyle/>
          <a:p>
            <a:r>
              <a:rPr lang="en-US" dirty="0"/>
              <a:t>Ron Timmons</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a:xfrm>
            <a:off x="1524000" y="2767133"/>
            <a:ext cx="9144000" cy="527304"/>
          </a:xfrm>
        </p:spPr>
        <p:txBody>
          <a:bodyPr/>
          <a:lstStyle/>
          <a:p>
            <a:r>
              <a:rPr lang="en-US" dirty="0"/>
              <a:t>Director, Council Services, Scouting America</a:t>
            </a:r>
          </a:p>
        </p:txBody>
      </p:sp>
    </p:spTree>
    <p:extLst>
      <p:ext uri="{BB962C8B-B14F-4D97-AF65-F5344CB8AC3E}">
        <p14:creationId xmlns:p14="http://schemas.microsoft.com/office/powerpoint/2010/main" val="3466528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12CAAE-6F6C-DF34-8651-B5088FF8C31B}"/>
              </a:ext>
            </a:extLst>
          </p:cNvPr>
          <p:cNvSpPr>
            <a:spLocks noGrp="1"/>
          </p:cNvSpPr>
          <p:nvPr>
            <p:ph type="title"/>
          </p:nvPr>
        </p:nvSpPr>
        <p:spPr>
          <a:xfrm>
            <a:off x="6618252" y="1127836"/>
            <a:ext cx="5181600" cy="1730245"/>
          </a:xfrm>
        </p:spPr>
        <p:txBody>
          <a:bodyPr>
            <a:noAutofit/>
          </a:bodyPr>
          <a:lstStyle/>
          <a:p>
            <a:pPr algn="ctr"/>
            <a:r>
              <a:rPr lang="en-US" sz="6000" dirty="0"/>
              <a:t>Closing thoughts</a:t>
            </a:r>
          </a:p>
        </p:txBody>
      </p:sp>
      <p:sp>
        <p:nvSpPr>
          <p:cNvPr id="8" name="Text Placeholder 2">
            <a:extLst>
              <a:ext uri="{FF2B5EF4-FFF2-40B4-BE49-F238E27FC236}">
                <a16:creationId xmlns:a16="http://schemas.microsoft.com/office/drawing/2014/main" id="{17F407ED-247F-4CFB-17D2-062D5F92B799}"/>
              </a:ext>
            </a:extLst>
          </p:cNvPr>
          <p:cNvSpPr txBox="1">
            <a:spLocks/>
          </p:cNvSpPr>
          <p:nvPr/>
        </p:nvSpPr>
        <p:spPr>
          <a:xfrm>
            <a:off x="6880631" y="3429000"/>
            <a:ext cx="4506013" cy="52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a:t>Freddy Norton</a:t>
            </a:r>
          </a:p>
        </p:txBody>
      </p:sp>
    </p:spTree>
    <p:extLst>
      <p:ext uri="{BB962C8B-B14F-4D97-AF65-F5344CB8AC3E}">
        <p14:creationId xmlns:p14="http://schemas.microsoft.com/office/powerpoint/2010/main" val="2372312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35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B535-7F84-1C07-5C85-B0E604873CD3}"/>
              </a:ext>
            </a:extLst>
          </p:cNvPr>
          <p:cNvSpPr>
            <a:spLocks noGrp="1"/>
          </p:cNvSpPr>
          <p:nvPr>
            <p:ph type="title"/>
          </p:nvPr>
        </p:nvSpPr>
        <p:spPr>
          <a:xfrm>
            <a:off x="6637105" y="1849744"/>
            <a:ext cx="5181600" cy="1122329"/>
          </a:xfrm>
        </p:spPr>
        <p:txBody>
          <a:bodyPr>
            <a:noAutofit/>
          </a:bodyPr>
          <a:lstStyle/>
          <a:p>
            <a:pPr algn="ctr"/>
            <a:r>
              <a:rPr lang="en-US" sz="6000" dirty="0"/>
              <a:t>National goal</a:t>
            </a:r>
          </a:p>
        </p:txBody>
      </p:sp>
      <p:sp>
        <p:nvSpPr>
          <p:cNvPr id="2" name="Text Placeholder 2">
            <a:extLst>
              <a:ext uri="{FF2B5EF4-FFF2-40B4-BE49-F238E27FC236}">
                <a16:creationId xmlns:a16="http://schemas.microsoft.com/office/drawing/2014/main" id="{989BF73F-A08F-2B6B-7E00-91AA11D215D2}"/>
              </a:ext>
            </a:extLst>
          </p:cNvPr>
          <p:cNvSpPr txBox="1">
            <a:spLocks/>
          </p:cNvSpPr>
          <p:nvPr/>
        </p:nvSpPr>
        <p:spPr>
          <a:xfrm>
            <a:off x="7022033" y="3746943"/>
            <a:ext cx="4506013" cy="52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Freddy Norton</a:t>
            </a:r>
          </a:p>
        </p:txBody>
      </p:sp>
    </p:spTree>
    <p:extLst>
      <p:ext uri="{BB962C8B-B14F-4D97-AF65-F5344CB8AC3E}">
        <p14:creationId xmlns:p14="http://schemas.microsoft.com/office/powerpoint/2010/main" val="312072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EBD00-8571-9BD9-2CAC-0137D01140E2}"/>
              </a:ext>
            </a:extLst>
          </p:cNvPr>
          <p:cNvSpPr>
            <a:spLocks noGrp="1"/>
          </p:cNvSpPr>
          <p:nvPr>
            <p:ph type="title"/>
          </p:nvPr>
        </p:nvSpPr>
        <p:spPr>
          <a:xfrm>
            <a:off x="321980" y="2971218"/>
            <a:ext cx="6755770" cy="2375066"/>
          </a:xfrm>
        </p:spPr>
        <p:txBody>
          <a:bodyPr wrap="square" anchor="b">
            <a:noAutofit/>
          </a:bodyPr>
          <a:lstStyle/>
          <a:p>
            <a:pPr algn="ctr">
              <a:lnSpc>
                <a:spcPct val="90000"/>
              </a:lnSpc>
            </a:pPr>
            <a:r>
              <a:rPr lang="en-US" sz="4400" b="1" dirty="0">
                <a:latin typeface="Franklin Gothic Book" panose="020B0503020102020204" pitchFamily="34" charset="0"/>
                <a:cs typeface="Gill Sans"/>
              </a:rPr>
              <a:t>Scouting America </a:t>
            </a:r>
            <a:br>
              <a:rPr lang="en-US" sz="4400" b="1" dirty="0">
                <a:latin typeface="Franklin Gothic Book" panose="020B0503020102020204" pitchFamily="34" charset="0"/>
                <a:cs typeface="Gill Sans" panose="020B0502020104020203" pitchFamily="34" charset="-79"/>
              </a:rPr>
            </a:br>
            <a:r>
              <a:rPr lang="en-US" sz="4400" b="1" dirty="0">
                <a:latin typeface="Franklin Gothic Book" panose="020B0503020102020204" pitchFamily="34" charset="0"/>
                <a:cs typeface="Gill Sans"/>
              </a:rPr>
              <a:t>2024 Year-End Goal</a:t>
            </a:r>
            <a:br>
              <a:rPr lang="en-US" sz="4400" dirty="0">
                <a:latin typeface="Gill Sans" panose="020B0502020104020203" pitchFamily="34" charset="-79"/>
                <a:cs typeface="Gill Sans" panose="020B0502020104020203" pitchFamily="34" charset="-79"/>
              </a:rPr>
            </a:br>
            <a:r>
              <a:rPr lang="en-US" sz="8000" dirty="0">
                <a:effectLst>
                  <a:outerShdw blurRad="38100" dist="38100" dir="2700000" algn="tl">
                    <a:srgbClr val="000000">
                      <a:alpha val="43137"/>
                    </a:srgbClr>
                  </a:outerShdw>
                </a:effectLst>
                <a:latin typeface="Franklin Gothic Book" panose="020B0503020102020204" pitchFamily="34" charset="0"/>
                <a:cs typeface="Gill Sans"/>
              </a:rPr>
              <a:t>1,050,000</a:t>
            </a:r>
            <a:endParaRPr lang="en-US" sz="6600" dirty="0">
              <a:effectLst>
                <a:outerShdw blurRad="38100" dist="38100" dir="2700000" algn="tl">
                  <a:srgbClr val="000000">
                    <a:alpha val="43137"/>
                  </a:srgbClr>
                </a:outerShdw>
              </a:effectLst>
              <a:latin typeface="Franklin Gothic Book" panose="020B0503020102020204" pitchFamily="34" charset="0"/>
              <a:cs typeface="Gill Sans"/>
            </a:endParaRPr>
          </a:p>
        </p:txBody>
      </p:sp>
      <p:graphicFrame>
        <p:nvGraphicFramePr>
          <p:cNvPr id="8" name="Chart 7">
            <a:extLst>
              <a:ext uri="{FF2B5EF4-FFF2-40B4-BE49-F238E27FC236}">
                <a16:creationId xmlns:a16="http://schemas.microsoft.com/office/drawing/2014/main" id="{5F77143E-103D-34FB-D009-52DE00986A08}"/>
              </a:ext>
            </a:extLst>
          </p:cNvPr>
          <p:cNvGraphicFramePr>
            <a:graphicFrameLocks/>
          </p:cNvGraphicFramePr>
          <p:nvPr>
            <p:extLst>
              <p:ext uri="{D42A27DB-BD31-4B8C-83A1-F6EECF244321}">
                <p14:modId xmlns:p14="http://schemas.microsoft.com/office/powerpoint/2010/main" val="1417795049"/>
              </p:ext>
            </p:extLst>
          </p:nvPr>
        </p:nvGraphicFramePr>
        <p:xfrm>
          <a:off x="6829297" y="544336"/>
          <a:ext cx="4398079" cy="49588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ECC9A4A-7D70-5F77-DF56-A0954277B77E}"/>
              </a:ext>
            </a:extLst>
          </p:cNvPr>
          <p:cNvSpPr txBox="1"/>
          <p:nvPr/>
        </p:nvSpPr>
        <p:spPr>
          <a:xfrm>
            <a:off x="5637320" y="832961"/>
            <a:ext cx="2379844" cy="276999"/>
          </a:xfrm>
          <a:prstGeom prst="rect">
            <a:avLst/>
          </a:prstGeom>
          <a:solidFill>
            <a:srgbClr val="FCD616"/>
          </a:solidFill>
          <a:ln w="3175">
            <a:solidFill>
              <a:schemeClr val="tx1"/>
            </a:solidFill>
          </a:ln>
        </p:spPr>
        <p:txBody>
          <a:bodyPr wrap="square" rtlCol="0">
            <a:spAutoFit/>
          </a:bodyPr>
          <a:lstStyle/>
          <a:p>
            <a:r>
              <a:rPr lang="en-US" sz="1200" b="1">
                <a:solidFill>
                  <a:srgbClr val="094F92"/>
                </a:solidFill>
                <a:latin typeface="Franklin Gothic Book" panose="020B0503020102020204" pitchFamily="34" charset="0"/>
              </a:rPr>
              <a:t>1,015,056 Youth Year-end 2023</a:t>
            </a:r>
          </a:p>
        </p:txBody>
      </p:sp>
      <p:pic>
        <p:nvPicPr>
          <p:cNvPr id="7" name="Picture 6" descr="A blue and white eagle with a shield and stars&#10;&#10;Description automatically generated">
            <a:extLst>
              <a:ext uri="{FF2B5EF4-FFF2-40B4-BE49-F238E27FC236}">
                <a16:creationId xmlns:a16="http://schemas.microsoft.com/office/drawing/2014/main" id="{B93BE7C7-369A-7259-813C-A82F4376EC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0354" y="925419"/>
            <a:ext cx="1779022" cy="2009909"/>
          </a:xfrm>
          <a:prstGeom prst="rect">
            <a:avLst/>
          </a:prstGeom>
        </p:spPr>
      </p:pic>
      <p:sp>
        <p:nvSpPr>
          <p:cNvPr id="6" name="Title 3">
            <a:extLst>
              <a:ext uri="{FF2B5EF4-FFF2-40B4-BE49-F238E27FC236}">
                <a16:creationId xmlns:a16="http://schemas.microsoft.com/office/drawing/2014/main" id="{A9995DBC-7FEB-C5D2-D214-BF56DCC00DDA}"/>
              </a:ext>
            </a:extLst>
          </p:cNvPr>
          <p:cNvSpPr txBox="1">
            <a:spLocks/>
          </p:cNvSpPr>
          <p:nvPr/>
        </p:nvSpPr>
        <p:spPr>
          <a:xfrm>
            <a:off x="2688090" y="5320434"/>
            <a:ext cx="2080700" cy="414780"/>
          </a:xfrm>
          <a:prstGeom prst="rect">
            <a:avLst/>
          </a:prstGeom>
        </p:spPr>
        <p:txBody>
          <a:bodyPr vert="horz" wrap="square" lIns="91440" tIns="45720" rIns="91440" bIns="45720" rtlCol="0" anchor="b">
            <a:noAutofit/>
          </a:bodyPr>
          <a:lstStyle>
            <a:lvl1pPr algn="l" defTabSz="914400" rtl="0" eaLnBrk="1" latinLnBrk="0" hangingPunct="1">
              <a:lnSpc>
                <a:spcPct val="90000"/>
              </a:lnSpc>
              <a:spcBef>
                <a:spcPct val="0"/>
              </a:spcBef>
              <a:buNone/>
              <a:defRPr sz="32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a:lstStyle>
          <a:p>
            <a:pPr algn="ctr"/>
            <a:r>
              <a:rPr lang="en-US" sz="2400" b="1" dirty="0">
                <a:solidFill>
                  <a:srgbClr val="6C734E"/>
                </a:solidFill>
                <a:latin typeface="Franklin Gothic Book" panose="020B0503020102020204" pitchFamily="34" charset="0"/>
                <a:cs typeface="Gill Sans"/>
              </a:rPr>
              <a:t>179,788 to go</a:t>
            </a:r>
          </a:p>
        </p:txBody>
      </p:sp>
      <p:sp>
        <p:nvSpPr>
          <p:cNvPr id="9" name="TextBox 8">
            <a:extLst>
              <a:ext uri="{FF2B5EF4-FFF2-40B4-BE49-F238E27FC236}">
                <a16:creationId xmlns:a16="http://schemas.microsoft.com/office/drawing/2014/main" id="{59986915-B5B7-0874-84E8-6AC6552691D0}"/>
              </a:ext>
            </a:extLst>
          </p:cNvPr>
          <p:cNvSpPr txBox="1"/>
          <p:nvPr/>
        </p:nvSpPr>
        <p:spPr>
          <a:xfrm>
            <a:off x="110168" y="6469068"/>
            <a:ext cx="5527152"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Updated 9</a:t>
            </a:r>
            <a:r>
              <a:rPr lang="en-US" sz="1400">
                <a:solidFill>
                  <a:schemeClr val="bg1"/>
                </a:solidFill>
                <a:latin typeface="Calibri" panose="020F0502020204030204"/>
              </a:rPr>
              <a:t>/1/2024, August 2024 Month-end – Council Membership Tools</a:t>
            </a:r>
            <a:endParaRPr lang="en-US" sz="1400" b="0" i="0" u="none" strike="noStrike" kern="1200" cap="none" spc="0" normalizeH="0" baseline="0" noProof="0">
              <a:ln>
                <a:noFill/>
              </a:ln>
              <a:solidFill>
                <a:schemeClr val="bg1"/>
              </a:solidFill>
              <a:effectLst/>
              <a:uLnTx/>
              <a:uFillTx/>
              <a:latin typeface="Calibri" panose="020F0502020204030204"/>
              <a:cs typeface="Calibri"/>
            </a:endParaRPr>
          </a:p>
        </p:txBody>
      </p:sp>
    </p:spTree>
    <p:extLst>
      <p:ext uri="{BB962C8B-B14F-4D97-AF65-F5344CB8AC3E}">
        <p14:creationId xmlns:p14="http://schemas.microsoft.com/office/powerpoint/2010/main" val="16304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1048913" y="783790"/>
            <a:ext cx="10094174" cy="862695"/>
          </a:xfrm>
        </p:spPr>
        <p:txBody>
          <a:bodyPr/>
          <a:lstStyle/>
          <a:p>
            <a:r>
              <a:rPr lang="en-US" dirty="0"/>
              <a:t>Fall Recruitment</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p:txBody>
          <a:bodyPr/>
          <a:lstStyle/>
          <a:p>
            <a:r>
              <a:rPr lang="en-US" dirty="0"/>
              <a:t>Michael Ramsey</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p:txBody>
          <a:bodyPr/>
          <a:lstStyle/>
          <a:p>
            <a:r>
              <a:rPr lang="en-US" dirty="0"/>
              <a:t>SVP and Chief Marketing Officer, Scouting America</a:t>
            </a:r>
          </a:p>
          <a:p>
            <a:endParaRPr lang="en-US" dirty="0"/>
          </a:p>
        </p:txBody>
      </p:sp>
    </p:spTree>
    <p:extLst>
      <p:ext uri="{BB962C8B-B14F-4D97-AF65-F5344CB8AC3E}">
        <p14:creationId xmlns:p14="http://schemas.microsoft.com/office/powerpoint/2010/main" val="422145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1F113EA4E67438692FB81A3AE9CF6" ma:contentTypeVersion="15" ma:contentTypeDescription="Create a new document." ma:contentTypeScope="" ma:versionID="a0c8f768c664e3f2cf0d192b5d22073d">
  <xsd:schema xmlns:xsd="http://www.w3.org/2001/XMLSchema" xmlns:xs="http://www.w3.org/2001/XMLSchema" xmlns:p="http://schemas.microsoft.com/office/2006/metadata/properties" xmlns:ns2="911a49ca-6d21-4797-91b3-6e1dbd71a96c" xmlns:ns3="13430d64-c460-483e-9ebb-4c56e90d3c06" targetNamespace="http://schemas.microsoft.com/office/2006/metadata/properties" ma:root="true" ma:fieldsID="d3530d1c17fac2df157410303eadeae1" ns2:_="" ns3:_="">
    <xsd:import namespace="911a49ca-6d21-4797-91b3-6e1dbd71a96c"/>
    <xsd:import namespace="13430d64-c460-483e-9ebb-4c56e90d3c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a49ca-6d21-4797-91b3-6e1dbd71a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0d64-c460-483e-9ebb-4c56e90d3c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ee6643-a4e0-4976-85cf-f76d7c6b7476}" ma:internalName="TaxCatchAll" ma:showField="CatchAllData" ma:web="13430d64-c460-483e-9ebb-4c56e90d3c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1a49ca-6d21-4797-91b3-6e1dbd71a96c">
      <Terms xmlns="http://schemas.microsoft.com/office/infopath/2007/PartnerControls"/>
    </lcf76f155ced4ddcb4097134ff3c332f>
    <TaxCatchAll xmlns="13430d64-c460-483e-9ebb-4c56e90d3c06" xsi:nil="true"/>
    <SharedWithUsers xmlns="13430d64-c460-483e-9ebb-4c56e90d3c06">
      <UserInfo>
        <DisplayName>Phillip Shipley</DisplayName>
        <AccountId>66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6A1FF5-0A20-42C1-A5A2-A433B8AEB3C9}"/>
</file>

<file path=customXml/itemProps2.xml><?xml version="1.0" encoding="utf-8"?>
<ds:datastoreItem xmlns:ds="http://schemas.openxmlformats.org/officeDocument/2006/customXml" ds:itemID="{4C815BAD-2A73-4050-B3CA-8F47B69DEFAD}">
  <ds:schemaRefs>
    <ds:schemaRef ds:uri="5dc07ce0-0f34-493e-9832-792e41f2de1c"/>
    <ds:schemaRef ds:uri="61211082-cc98-4f5e-9017-35559ccc59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9EF078-91A6-4428-9E49-F49C4630B54C}">
  <ds:schemaRefs>
    <ds:schemaRef ds:uri="http://schemas.microsoft.com/sharepoint/v3/contenttype/fo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332</TotalTime>
  <Words>1187</Words>
  <Application>Microsoft Office PowerPoint</Application>
  <PresentationFormat>Widescreen</PresentationFormat>
  <Paragraphs>206</Paragraphs>
  <Slides>63</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Arial</vt:lpstr>
      <vt:lpstr>Gill Sans</vt:lpstr>
      <vt:lpstr>Calibri</vt:lpstr>
      <vt:lpstr>Aptos</vt:lpstr>
      <vt:lpstr>Helvetica</vt:lpstr>
      <vt:lpstr>Play</vt:lpstr>
      <vt:lpstr>Franklin Gothic Book</vt:lpstr>
      <vt:lpstr>Wingdings</vt:lpstr>
      <vt:lpstr>Arial Black</vt:lpstr>
      <vt:lpstr>Flood Std</vt:lpstr>
      <vt:lpstr>Office Theme</vt:lpstr>
      <vt:lpstr>Custom Design</vt:lpstr>
      <vt:lpstr>PowerPoint Presentation</vt:lpstr>
      <vt:lpstr>PowerPoint Presentation</vt:lpstr>
      <vt:lpstr>Tonight’s topics</vt:lpstr>
      <vt:lpstr>Are you recording this?</vt:lpstr>
      <vt:lpstr>PowerPoint Presentation</vt:lpstr>
      <vt:lpstr>Safety During Recruiting Events</vt:lpstr>
      <vt:lpstr>National goal</vt:lpstr>
      <vt:lpstr>Scouting America  2024 Year-End Goal 1,050,000</vt:lpstr>
      <vt:lpstr>PowerPoint Presentation</vt:lpstr>
      <vt:lpstr>INSIGHTS</vt:lpstr>
      <vt:lpstr>Fall Campaign</vt:lpstr>
      <vt:lpstr>SOCIAL &amp;  DIGITAL MEDIA It’s all about awareness!</vt:lpstr>
      <vt:lpstr>RETARGETING</vt:lpstr>
      <vt:lpstr>PowerPoint Presentation</vt:lpstr>
      <vt:lpstr>PowerPoint Presentation</vt:lpstr>
      <vt:lpstr>NATIONAL PR</vt:lpstr>
      <vt:lpstr>PowerPoint Presentation</vt:lpstr>
      <vt:lpstr>PowerPoint Presentation</vt:lpstr>
      <vt:lpstr>Scouting America Resources</vt:lpstr>
      <vt:lpstr>PowerPoint Presentation</vt:lpstr>
      <vt:lpstr>New Families are Going to BEAScout.org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www.JoinScoutsFL.com</vt:lpstr>
      <vt:lpstr>PowerPoint Presentation</vt:lpstr>
      <vt:lpstr>PowerPoint Presentation</vt:lpstr>
      <vt:lpstr>PowerPoint Presentation</vt:lpstr>
      <vt:lpstr>PowerPoint Presentation</vt:lpstr>
      <vt:lpstr>www.JoinScoutsFL.com</vt:lpstr>
      <vt:lpstr>PowerPoint Presentation</vt:lpstr>
      <vt:lpstr>PowerPoint Presentation</vt:lpstr>
      <vt:lpstr>PowerPoint Presentation</vt:lpstr>
      <vt:lpstr>Every Scout Is A Story</vt:lpstr>
      <vt:lpstr>Know The Audience</vt:lpstr>
      <vt:lpstr>PowerPoint Presentation</vt:lpstr>
      <vt:lpstr>Scouting is a stream of great stories</vt:lpstr>
      <vt:lpstr>PowerPoint Presentation</vt:lpstr>
      <vt:lpstr>How Do We Show Stories?</vt:lpstr>
      <vt:lpstr>How Do We Show Stories?</vt:lpstr>
      <vt:lpstr>How Do We Show Stories?</vt:lpstr>
      <vt:lpstr>How Do We Show Stories?</vt:lpstr>
      <vt:lpstr>STORYSHOW THE GREAT STORIES OF SCOUTING </vt:lpstr>
      <vt:lpstr>PowerPoint Presentation</vt:lpstr>
      <vt:lpstr>Closing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Darin Kinn</cp:lastModifiedBy>
  <cp:revision>7</cp:revision>
  <cp:lastPrinted>2024-07-29T14:03:23Z</cp:lastPrinted>
  <dcterms:created xsi:type="dcterms:W3CDTF">2023-02-23T18:38:20Z</dcterms:created>
  <dcterms:modified xsi:type="dcterms:W3CDTF">2024-09-19T19:53:06Z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0x010100F2A0E1594CEE1C4090CF4CEA117E8DA6</vt:lpwstr>
  </property>
</Properties>
</file>