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86" r:id="rId5"/>
    <p:sldMasterId id="2147483708" r:id="rId6"/>
    <p:sldMasterId id="2147483723" r:id="rId7"/>
    <p:sldMasterId id="2147483734" r:id="rId8"/>
    <p:sldMasterId id="2147483747" r:id="rId9"/>
  </p:sldMasterIdLst>
  <p:notesMasterIdLst>
    <p:notesMasterId r:id="rId44"/>
  </p:notesMasterIdLst>
  <p:sldIdLst>
    <p:sldId id="280" r:id="rId10"/>
    <p:sldId id="4257" r:id="rId11"/>
    <p:sldId id="2145707681" r:id="rId12"/>
    <p:sldId id="2145707673" r:id="rId13"/>
    <p:sldId id="2145707682" r:id="rId14"/>
    <p:sldId id="4242" r:id="rId15"/>
    <p:sldId id="2145707658" r:id="rId16"/>
    <p:sldId id="2145707683" r:id="rId17"/>
    <p:sldId id="4246" r:id="rId18"/>
    <p:sldId id="257" r:id="rId19"/>
    <p:sldId id="2147483637" r:id="rId20"/>
    <p:sldId id="2147483638" r:id="rId21"/>
    <p:sldId id="2147483645" r:id="rId22"/>
    <p:sldId id="2147483646" r:id="rId23"/>
    <p:sldId id="258" r:id="rId24"/>
    <p:sldId id="261" r:id="rId25"/>
    <p:sldId id="4216" r:id="rId26"/>
    <p:sldId id="4218" r:id="rId27"/>
    <p:sldId id="4217" r:id="rId28"/>
    <p:sldId id="4221" r:id="rId29"/>
    <p:sldId id="2145707674" r:id="rId30"/>
    <p:sldId id="2145707702" r:id="rId31"/>
    <p:sldId id="4261" r:id="rId32"/>
    <p:sldId id="262" r:id="rId33"/>
    <p:sldId id="2145707675" r:id="rId34"/>
    <p:sldId id="2145707680" r:id="rId35"/>
    <p:sldId id="2145707677" r:id="rId36"/>
    <p:sldId id="2145707671" r:id="rId37"/>
    <p:sldId id="2145707698" r:id="rId38"/>
    <p:sldId id="2145707898" r:id="rId39"/>
    <p:sldId id="2145707899" r:id="rId40"/>
    <p:sldId id="2145707699" r:id="rId41"/>
    <p:sldId id="2145707659" r:id="rId42"/>
    <p:sldId id="259" r:id="rId43"/>
  </p:sldIdLst>
  <p:sldSz cx="12192000" cy="6858000"/>
  <p:notesSz cx="6980238" cy="9144000"/>
  <p:embeddedFontLst>
    <p:embeddedFont>
      <p:font typeface="Arial Black" panose="020B0A04020102020204" pitchFamily="34" charset="0"/>
      <p:bold r:id="rId45"/>
    </p:embeddedFont>
    <p:embeddedFont>
      <p:font typeface="Arial Nova" panose="020B0504020202020204" pitchFamily="34" charset="0"/>
      <p:regular r:id="rId46"/>
      <p:bold r:id="rId47"/>
      <p:italic r:id="rId48"/>
      <p:boldItalic r:id="rId49"/>
    </p:embeddedFont>
    <p:embeddedFont>
      <p:font typeface="Flood Std" panose="03090602040405060206" pitchFamily="66" charset="0"/>
      <p:regular r:id="rId50"/>
    </p:embeddedFont>
    <p:embeddedFont>
      <p:font typeface="Franklin Gothic Book" panose="020B0503020102020204" pitchFamily="34" charset="0"/>
      <p:regular r:id="rId51"/>
      <p:italic r:id="rId52"/>
    </p:embeddedFont>
    <p:embeddedFont>
      <p:font typeface="Franklin Gothic Demi" panose="020B070302010202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F92"/>
    <a:srgbClr val="136AA5"/>
    <a:srgbClr val="FCD616"/>
    <a:srgbClr val="EC1844"/>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font" Target="fonts/font2.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notesMaster" Target="notesMasters/notesMaster1.xml"/><Relationship Id="rId52"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0219552844396"/>
          <c:y val="2.9068062319485513E-2"/>
          <c:w val="0.82228805045299358"/>
          <c:h val="0.95729339802400193"/>
        </c:manualLayout>
      </c:layout>
      <c:barChart>
        <c:barDir val="col"/>
        <c:grouping val="stacked"/>
        <c:varyColors val="0"/>
        <c:ser>
          <c:idx val="1"/>
          <c:order val="0"/>
          <c:tx>
            <c:strRef>
              <c:f>Sheet1!$A$2</c:f>
              <c:strCache>
                <c:ptCount val="1"/>
                <c:pt idx="0">
                  <c:v>Total to date:</c:v>
                </c:pt>
              </c:strCache>
            </c:strRef>
          </c:tx>
          <c:spPr>
            <a:solidFill>
              <a:srgbClr val="FF0000"/>
            </a:solidFill>
            <a:ln>
              <a:solidFill>
                <a:srgbClr val="FF0000"/>
              </a:solidFill>
            </a:ln>
            <a:effectLst/>
          </c:spPr>
          <c:invertIfNegative val="0"/>
          <c:dLbls>
            <c:dLbl>
              <c:idx val="0"/>
              <c:layout>
                <c:manualLayout>
                  <c:x val="0.28972047331080408"/>
                  <c:y val="-0.33870011673636158"/>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fld id="{7A5404F9-2517-4470-8901-05B91651DD4B}" type="CELLRANGE">
                      <a:rPr lang="en-US" dirty="0">
                        <a:solidFill>
                          <a:schemeClr val="tx1"/>
                        </a:solidFill>
                      </a:rPr>
                      <a:pPr algn="ctr">
                        <a:defRPr sz="1400" b="1">
                          <a:solidFill>
                            <a:srgbClr val="094F92"/>
                          </a:solidFill>
                        </a:defRPr>
                      </a:pPr>
                      <a:t>[CELLRANGE]</a:t>
                    </a:fld>
                    <a:endParaRPr lang="en-US" baseline="0">
                      <a:solidFill>
                        <a:schemeClr val="tx1"/>
                      </a:solidFill>
                    </a:endParaRPr>
                  </a:p>
                  <a:p>
                    <a:pPr algn="ctr">
                      <a:defRPr sz="1400" b="1">
                        <a:solidFill>
                          <a:srgbClr val="094F92"/>
                        </a:solidFill>
                      </a:defRPr>
                    </a:pPr>
                    <a:fld id="{D6FF0415-8C69-4EE6-AA7E-20673CAB70C4}" type="VALUE">
                      <a:rPr lang="en-US" dirty="0">
                        <a:solidFill>
                          <a:schemeClr val="tx1"/>
                        </a:solidFill>
                      </a:rPr>
                      <a:pPr algn="ctr">
                        <a:defRPr sz="1400" b="1">
                          <a:solidFill>
                            <a:srgbClr val="094F92"/>
                          </a:solidFill>
                        </a:defRPr>
                      </a:pPr>
                      <a:t>[VALUE]</a:t>
                    </a:fld>
                    <a:endParaRPr lang="en-US"/>
                  </a:p>
                </c:rich>
              </c:tx>
              <c:spPr>
                <a:solidFill>
                  <a:srgbClr val="92D050"/>
                </a:solidFill>
                <a:ln w="3175">
                  <a:solidFill>
                    <a:schemeClr val="tx1"/>
                  </a:solid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1717618078256437"/>
                      <c:h val="0.14644466299663009"/>
                    </c:manualLayout>
                  </c15:layout>
                  <c15:dlblFieldTable/>
                  <c15:showDataLabelsRange val="1"/>
                </c:ext>
                <c:ext xmlns:c16="http://schemas.microsoft.com/office/drawing/2014/chart" uri="{C3380CC4-5D6E-409C-BE32-E72D297353CC}">
                  <c16:uniqueId val="{00000000-2939-4BA0-B738-3DEF80006D75}"/>
                </c:ext>
              </c:extLst>
            </c:dLbl>
            <c:spPr>
              <a:solidFill>
                <a:srgbClr val="92D050"/>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Sheet1!$B$2</c:f>
              <c:numCache>
                <c:formatCode>_(* #,##0_);_(* \(#,##0\);_(* "-"??_);_(@_)</c:formatCode>
                <c:ptCount val="1"/>
                <c:pt idx="0">
                  <c:v>787314</c:v>
                </c:pt>
              </c:numCache>
            </c:numRef>
          </c:val>
          <c:extLst>
            <c:ext xmlns:c15="http://schemas.microsoft.com/office/drawing/2012/chart" uri="{02D57815-91ED-43cb-92C2-25804820EDAC}">
              <c15:datalabelsRange>
                <c15:f>Sheet1!$C$12</c15:f>
                <c15:dlblRangeCache>
                  <c:ptCount val="1"/>
                  <c:pt idx="0">
                    <c:v>73.24%</c:v>
                  </c:pt>
                </c15:dlblRangeCache>
              </c15:datalabelsRange>
            </c:ext>
            <c:ext xmlns:c16="http://schemas.microsoft.com/office/drawing/2014/chart" uri="{C3380CC4-5D6E-409C-BE32-E72D297353CC}">
              <c16:uniqueId val="{00000001-2939-4BA0-B738-3DEF80006D75}"/>
            </c:ext>
          </c:extLst>
        </c:ser>
        <c:ser>
          <c:idx val="0"/>
          <c:order val="1"/>
          <c:tx>
            <c:strRef>
              <c:f>Sheet1!$A$1</c:f>
              <c:strCache>
                <c:ptCount val="1"/>
                <c:pt idx="0">
                  <c:v>Goal</c:v>
                </c:pt>
              </c:strCache>
            </c:strRef>
          </c:tx>
          <c:spPr>
            <a:noFill/>
            <a:ln>
              <a:solidFill>
                <a:srgbClr val="FF0000"/>
              </a:solidFill>
            </a:ln>
            <a:effectLst/>
          </c:spPr>
          <c:invertIfNegative val="0"/>
          <c:dLbls>
            <c:dLbl>
              <c:idx val="0"/>
              <c:layout>
                <c:manualLayout>
                  <c:x val="0.25765549110082719"/>
                  <c:y val="-0.3352582946175559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059B8DD0-1B41-4DF7-A1D3-CE97E62203D8}" type="SERIESNAME">
                      <a:rPr lang="en-US" sz="1400" b="1"/>
                      <a:pPr>
                        <a:defRPr sz="1400" b="1"/>
                      </a:pPr>
                      <a:t>[SERIES NAME]</a:t>
                    </a:fld>
                    <a:r>
                      <a:rPr lang="en-US" sz="1400" b="1" baseline="0"/>
                      <a:t> </a:t>
                    </a:r>
                    <a:fld id="{9F049081-4D5D-4174-84B9-EA981AC4D114}" type="VALUE">
                      <a:rPr lang="en-US" sz="1400" b="1" baseline="0"/>
                      <a:pPr>
                        <a:defRPr sz="1400" b="1"/>
                      </a:pPr>
                      <a:t>[VALUE]</a:t>
                    </a:fld>
                    <a:endParaRPr lang="en-US" sz="1400" b="1"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39-4BA0-B738-3DEF80006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Sheet1!$B$1</c:f>
              <c:numCache>
                <c:formatCode>_(* #,##0_);_(* \(#,##0\);_(* "-"??_);_(@_)</c:formatCode>
                <c:ptCount val="1"/>
                <c:pt idx="0">
                  <c:v>1075000</c:v>
                </c:pt>
              </c:numCache>
            </c:numRef>
          </c:val>
          <c:extLst>
            <c:ext xmlns:c16="http://schemas.microsoft.com/office/drawing/2014/chart" uri="{C3380CC4-5D6E-409C-BE32-E72D297353CC}">
              <c16:uniqueId val="{00000003-2939-4BA0-B738-3DEF80006D75}"/>
            </c:ext>
          </c:extLst>
        </c:ser>
        <c:dLbls>
          <c:showLegendKey val="0"/>
          <c:showVal val="0"/>
          <c:showCatName val="0"/>
          <c:showSerName val="0"/>
          <c:showPercent val="0"/>
          <c:showBubbleSize val="0"/>
        </c:dLbls>
        <c:gapWidth val="350"/>
        <c:overlap val="100"/>
        <c:axId val="364506928"/>
        <c:axId val="364503184"/>
      </c:barChart>
      <c:catAx>
        <c:axId val="364506928"/>
        <c:scaling>
          <c:orientation val="minMax"/>
        </c:scaling>
        <c:delete val="1"/>
        <c:axPos val="b"/>
        <c:numFmt formatCode="General" sourceLinked="1"/>
        <c:majorTickMark val="none"/>
        <c:minorTickMark val="none"/>
        <c:tickLblPos val="nextTo"/>
        <c:crossAx val="364503184"/>
        <c:crossesAt val="1025000"/>
        <c:auto val="1"/>
        <c:lblAlgn val="ctr"/>
        <c:lblOffset val="100"/>
        <c:noMultiLvlLbl val="0"/>
      </c:catAx>
      <c:valAx>
        <c:axId val="364503184"/>
        <c:scaling>
          <c:orientation val="minMax"/>
          <c:max val="11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06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0.41488</cdr:x>
      <cdr:y>0.87647</cdr:y>
    </cdr:from>
    <cdr:to>
      <cdr:x>0.74308</cdr:x>
      <cdr:y>1</cdr:y>
    </cdr:to>
    <cdr:sp macro="" textlink="">
      <cdr:nvSpPr>
        <cdr:cNvPr id="2" name="Oval 1">
          <a:extLst xmlns:a="http://schemas.openxmlformats.org/drawingml/2006/main">
            <a:ext uri="{FF2B5EF4-FFF2-40B4-BE49-F238E27FC236}">
              <a16:creationId xmlns:a16="http://schemas.microsoft.com/office/drawing/2014/main" id="{6E2FA442-0A49-A0B2-1121-14CD22FAD995}"/>
            </a:ext>
          </a:extLst>
        </cdr:cNvPr>
        <cdr:cNvSpPr/>
      </cdr:nvSpPr>
      <cdr:spPr>
        <a:xfrm xmlns:a="http://schemas.openxmlformats.org/drawingml/2006/main">
          <a:off x="1824676" y="4346319"/>
          <a:ext cx="1443434" cy="612578"/>
        </a:xfrm>
        <a:prstGeom xmlns:a="http://schemas.openxmlformats.org/drawingml/2006/main" prst="ellips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0.73276</cdr:x>
      <cdr:y>0.0293</cdr:y>
    </cdr:from>
    <cdr:to>
      <cdr:x>0.95709</cdr:x>
      <cdr:y>0.13609</cdr:y>
    </cdr:to>
    <cdr:sp macro="" textlink="">
      <cdr:nvSpPr>
        <cdr:cNvPr id="3" name="TextBox 2">
          <a:extLst xmlns:a="http://schemas.openxmlformats.org/drawingml/2006/main">
            <a:ext uri="{FF2B5EF4-FFF2-40B4-BE49-F238E27FC236}">
              <a16:creationId xmlns:a16="http://schemas.microsoft.com/office/drawing/2014/main" id="{9DE671C8-17B6-E087-1C92-B1EBA7A5B824}"/>
            </a:ext>
          </a:extLst>
        </cdr:cNvPr>
        <cdr:cNvSpPr txBox="1"/>
      </cdr:nvSpPr>
      <cdr:spPr>
        <a:xfrm xmlns:a="http://schemas.openxmlformats.org/drawingml/2006/main">
          <a:off x="3222753" y="145295"/>
          <a:ext cx="986624" cy="5295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rgbClr val="094F92"/>
              </a:solidFill>
            </a:rPr>
            <a:t>Objective</a:t>
          </a:r>
        </a:p>
        <a:p xmlns:a="http://schemas.openxmlformats.org/drawingml/2006/main">
          <a:pPr algn="ctr"/>
          <a:r>
            <a:rPr lang="en-US" sz="1400" b="1" dirty="0">
              <a:solidFill>
                <a:srgbClr val="094F92"/>
              </a:solidFill>
            </a:rPr>
            <a:t>1,075,000</a:t>
          </a:r>
        </a:p>
        <a:p xmlns:a="http://schemas.openxmlformats.org/drawingml/2006/main">
          <a:pPr algn="ctr"/>
          <a:endParaRPr lang="en-US" sz="1100" dirty="0">
            <a:solidFill>
              <a:srgbClr val="094F9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2133" tIns="46067" rIns="92133" bIns="46067"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2133" tIns="46067" rIns="92133" bIns="46067" rtlCol="0"/>
          <a:lstStyle>
            <a:lvl1pPr algn="r">
              <a:defRPr sz="1200"/>
            </a:lvl1pPr>
          </a:lstStyle>
          <a:p>
            <a:fld id="{4E7E1B47-93C2-4497-8DA4-1729B33AD261}" type="datetimeFigureOut">
              <a:rPr lang="en-US" smtClean="0"/>
              <a:t>8/12/2025</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2133" tIns="46067" rIns="92133" bIns="46067"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2133" tIns="46067" rIns="92133" bIns="460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2133" tIns="46067" rIns="92133"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2133" tIns="46067" rIns="92133" bIns="46067" rtlCol="0" anchor="b"/>
          <a:lstStyle>
            <a:lvl1pPr algn="r">
              <a:defRPr sz="1200"/>
            </a:lvl1pPr>
          </a:lstStyle>
          <a:p>
            <a:fld id="{07E92EB2-DE01-4277-AAF4-A9DDDCDEF75C}" type="slidenum">
              <a:rPr lang="en-US" smtClean="0"/>
              <a:t>‹#›</a:t>
            </a:fld>
            <a:endParaRPr lang="en-US"/>
          </a:p>
        </p:txBody>
      </p:sp>
    </p:spTree>
    <p:extLst>
      <p:ext uri="{BB962C8B-B14F-4D97-AF65-F5344CB8AC3E}">
        <p14:creationId xmlns:p14="http://schemas.microsoft.com/office/powerpoint/2010/main" val="33695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35">
              <a:defRPr/>
            </a:pPr>
            <a:fld id="{ACE076B8-0C2D-48B7-ADF0-6D539CDD4391}" type="slidenum">
              <a:rPr lang="en-US">
                <a:solidFill>
                  <a:prstClr val="black"/>
                </a:solidFill>
                <a:latin typeface="Calibri" panose="020F0502020204030204"/>
              </a:rPr>
              <a:pPr defTabSz="93173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6989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92EB2-DE01-4277-AAF4-A9DDDCDEF75C}" type="slidenum">
              <a:rPr lang="en-US" smtClean="0"/>
              <a:t>4</a:t>
            </a:fld>
            <a:endParaRPr lang="en-US"/>
          </a:p>
        </p:txBody>
      </p:sp>
    </p:spTree>
    <p:extLst>
      <p:ext uri="{BB962C8B-B14F-4D97-AF65-F5344CB8AC3E}">
        <p14:creationId xmlns:p14="http://schemas.microsoft.com/office/powerpoint/2010/main" val="429423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35">
              <a:defRPr/>
            </a:pPr>
            <a:fld id="{ACE076B8-0C2D-48B7-ADF0-6D539CDD4391}" type="slidenum">
              <a:rPr lang="en-US">
                <a:solidFill>
                  <a:prstClr val="black"/>
                </a:solidFill>
                <a:latin typeface="Calibri" panose="020F0502020204030204"/>
              </a:rPr>
              <a:pPr defTabSz="93173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152523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22" name="Picture 21" descr="A child holding a bow and arrow&#10;&#10;Description automatically generated">
            <a:extLst>
              <a:ext uri="{FF2B5EF4-FFF2-40B4-BE49-F238E27FC236}">
                <a16:creationId xmlns:a16="http://schemas.microsoft.com/office/drawing/2014/main" id="{AADF9EA7-EA00-7FF1-A1E5-1A22EAD14D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51981" y="3522694"/>
            <a:ext cx="2440019" cy="1664208"/>
          </a:xfrm>
          <a:prstGeom prst="rect">
            <a:avLst/>
          </a:prstGeom>
        </p:spPr>
      </p:pic>
      <p:sp>
        <p:nvSpPr>
          <p:cNvPr id="3" name="Subtitle 2">
            <a:extLst>
              <a:ext uri="{FF2B5EF4-FFF2-40B4-BE49-F238E27FC236}">
                <a16:creationId xmlns:a16="http://schemas.microsoft.com/office/drawing/2014/main" id="{1A57AB68-9FD7-4D99-82CB-13B1798B4F4B}"/>
              </a:ext>
            </a:extLst>
          </p:cNvPr>
          <p:cNvSpPr>
            <a:spLocks noGrp="1"/>
          </p:cNvSpPr>
          <p:nvPr>
            <p:ph type="subTitle" idx="1" hasCustomPrompt="1"/>
          </p:nvPr>
        </p:nvSpPr>
        <p:spPr>
          <a:xfrm>
            <a:off x="1524000" y="834795"/>
            <a:ext cx="9144000" cy="862695"/>
          </a:xfrm>
        </p:spPr>
        <p:txBody>
          <a:bodyPr>
            <a:noAutofit/>
          </a:bodyPr>
          <a:lstStyle>
            <a:lvl1pPr marL="0" indent="0" algn="ctr">
              <a:buNone/>
              <a:defRPr sz="6000">
                <a:latin typeface="Flood Std" panose="03090602040405060206"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Section Title</a:t>
            </a:r>
          </a:p>
        </p:txBody>
      </p:sp>
      <p:sp>
        <p:nvSpPr>
          <p:cNvPr id="6" name="Text Placeholder 5">
            <a:extLst>
              <a:ext uri="{FF2B5EF4-FFF2-40B4-BE49-F238E27FC236}">
                <a16:creationId xmlns:a16="http://schemas.microsoft.com/office/drawing/2014/main" id="{932327BD-2725-0D2C-C1D6-8A1C316EA808}"/>
              </a:ext>
            </a:extLst>
          </p:cNvPr>
          <p:cNvSpPr>
            <a:spLocks noGrp="1"/>
          </p:cNvSpPr>
          <p:nvPr>
            <p:ph type="body" sz="quarter" idx="10" hasCustomPrompt="1"/>
          </p:nvPr>
        </p:nvSpPr>
        <p:spPr>
          <a:xfrm>
            <a:off x="1524000" y="1971122"/>
            <a:ext cx="9144000" cy="527304"/>
          </a:xfrm>
        </p:spPr>
        <p:txBody>
          <a:bodyPr>
            <a:noAutofit/>
          </a:bodyPr>
          <a:lstStyle>
            <a:lvl1pPr marL="0" indent="0" algn="ctr">
              <a:buNone/>
              <a:defRPr sz="4400" b="1"/>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p:txBody>
      </p:sp>
      <p:sp>
        <p:nvSpPr>
          <p:cNvPr id="7" name="Text Placeholder 5">
            <a:extLst>
              <a:ext uri="{FF2B5EF4-FFF2-40B4-BE49-F238E27FC236}">
                <a16:creationId xmlns:a16="http://schemas.microsoft.com/office/drawing/2014/main" id="{C5A1A731-039D-D67F-80DC-771F66E6143F}"/>
              </a:ext>
            </a:extLst>
          </p:cNvPr>
          <p:cNvSpPr>
            <a:spLocks noGrp="1"/>
          </p:cNvSpPr>
          <p:nvPr>
            <p:ph type="body" sz="quarter" idx="11" hasCustomPrompt="1"/>
          </p:nvPr>
        </p:nvSpPr>
        <p:spPr>
          <a:xfrm>
            <a:off x="1524000" y="2543613"/>
            <a:ext cx="9144000" cy="527304"/>
          </a:xfrm>
        </p:spPr>
        <p:txBody>
          <a:bodyPr>
            <a:noAutofit/>
          </a:bodyPr>
          <a:lstStyle>
            <a:lvl1pPr marL="0" indent="0" algn="ctr">
              <a:buNone/>
              <a:defRPr sz="2800" b="0" i="0"/>
            </a:lvl1pPr>
            <a:lvl2pPr marL="457200" indent="0">
              <a:buNone/>
              <a:defRPr/>
            </a:lvl2pPr>
            <a:lvl3pPr marL="914400" indent="0">
              <a:buNone/>
              <a:defRPr/>
            </a:lvl3pPr>
            <a:lvl4pPr marL="1371600" indent="0">
              <a:buNone/>
              <a:defRPr/>
            </a:lvl4pPr>
            <a:lvl5pPr marL="1828800" indent="0">
              <a:buNone/>
              <a:defRPr/>
            </a:lvl5pPr>
          </a:lstStyle>
          <a:p>
            <a:pPr lvl="0"/>
            <a:r>
              <a:rPr lang="en-US"/>
              <a:t>Presenter Title</a:t>
            </a:r>
          </a:p>
        </p:txBody>
      </p:sp>
      <p:pic>
        <p:nvPicPr>
          <p:cNvPr id="5" name="Picture 4" descr="A group of kids smiling for a selfie&#10;&#10;Description automatically generated">
            <a:extLst>
              <a:ext uri="{FF2B5EF4-FFF2-40B4-BE49-F238E27FC236}">
                <a16:creationId xmlns:a16="http://schemas.microsoft.com/office/drawing/2014/main" id="{6B07B80C-132B-70BC-F607-29D87DB2FE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522694"/>
            <a:ext cx="2037019" cy="1664208"/>
          </a:xfrm>
          <a:prstGeom prst="rect">
            <a:avLst/>
          </a:prstGeom>
        </p:spPr>
      </p:pic>
      <p:pic>
        <p:nvPicPr>
          <p:cNvPr id="15" name="Picture 14" descr="A child holding a stick with marshmallows&#10;&#10;Description automatically generated">
            <a:extLst>
              <a:ext uri="{FF2B5EF4-FFF2-40B4-BE49-F238E27FC236}">
                <a16:creationId xmlns:a16="http://schemas.microsoft.com/office/drawing/2014/main" id="{0F89FF82-6A09-1652-8BA4-46D1E594C6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5887" y="3522694"/>
            <a:ext cx="2495824" cy="1664208"/>
          </a:xfrm>
          <a:prstGeom prst="rect">
            <a:avLst/>
          </a:prstGeom>
        </p:spPr>
      </p:pic>
      <p:pic>
        <p:nvPicPr>
          <p:cNvPr id="11" name="Picture 10" descr="A group of girls wearing matching shirts&#10;&#10;Description automatically generated">
            <a:extLst>
              <a:ext uri="{FF2B5EF4-FFF2-40B4-BE49-F238E27FC236}">
                <a16:creationId xmlns:a16="http://schemas.microsoft.com/office/drawing/2014/main" id="{A50DF288-E055-31BD-56AD-E754DDA8E1F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025351" y="3522694"/>
            <a:ext cx="2150983" cy="1664208"/>
          </a:xfrm>
          <a:prstGeom prst="rect">
            <a:avLst/>
          </a:prstGeom>
        </p:spPr>
      </p:pic>
      <p:pic>
        <p:nvPicPr>
          <p:cNvPr id="18" name="Picture 17" descr="A group of kids sitting on a race track&#10;&#10;Description automatically generated">
            <a:extLst>
              <a:ext uri="{FF2B5EF4-FFF2-40B4-BE49-F238E27FC236}">
                <a16:creationId xmlns:a16="http://schemas.microsoft.com/office/drawing/2014/main" id="{98B1A187-8AD3-E83F-20A0-1F30F7E2CDC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1"/>
          <a:stretch/>
        </p:blipFill>
        <p:spPr>
          <a:xfrm>
            <a:off x="6135353" y="3522694"/>
            <a:ext cx="2440019" cy="1664208"/>
          </a:xfrm>
          <a:prstGeom prst="rect">
            <a:avLst/>
          </a:prstGeom>
        </p:spPr>
      </p:pic>
      <p:pic>
        <p:nvPicPr>
          <p:cNvPr id="20" name="Picture 19" descr="A group of boys wearing life jackets and holding paddles&#10;&#10;Description automatically generated">
            <a:extLst>
              <a:ext uri="{FF2B5EF4-FFF2-40B4-BE49-F238E27FC236}">
                <a16:creationId xmlns:a16="http://schemas.microsoft.com/office/drawing/2014/main" id="{944F5ABC-61D3-42CC-6A21-F6712DDFB5E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26668" y="3522694"/>
            <a:ext cx="2277209" cy="1664208"/>
          </a:xfrm>
          <a:prstGeom prst="rect">
            <a:avLst/>
          </a:prstGeom>
        </p:spPr>
      </p:pic>
    </p:spTree>
    <p:extLst>
      <p:ext uri="{BB962C8B-B14F-4D97-AF65-F5344CB8AC3E}">
        <p14:creationId xmlns:p14="http://schemas.microsoft.com/office/powerpoint/2010/main" val="370708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Emphas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205D6D-DCAF-CE22-CE5F-1A52FA43A7F9}"/>
              </a:ext>
            </a:extLst>
          </p:cNvPr>
          <p:cNvSpPr/>
          <p:nvPr userDrawn="1"/>
        </p:nvSpPr>
        <p:spPr>
          <a:xfrm>
            <a:off x="0" y="0"/>
            <a:ext cx="12192000" cy="6858000"/>
          </a:xfrm>
          <a:prstGeom prst="rect">
            <a:avLst/>
          </a:prstGeom>
          <a:solidFill>
            <a:srgbClr val="094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2C7C77-DB43-AC61-FAC8-151FB7A304A9}"/>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83A1B9-F367-95FA-0EE0-979FD474BD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600" y="5804990"/>
            <a:ext cx="3233056" cy="967049"/>
          </a:xfrm>
          <a:prstGeom prst="rect">
            <a:avLst/>
          </a:prstGeom>
        </p:spPr>
      </p:pic>
      <p:sp>
        <p:nvSpPr>
          <p:cNvPr id="8" name="Rectangle 7">
            <a:extLst>
              <a:ext uri="{FF2B5EF4-FFF2-40B4-BE49-F238E27FC236}">
                <a16:creationId xmlns:a16="http://schemas.microsoft.com/office/drawing/2014/main" id="{22208133-0ABF-815B-794F-E8A57573911C}"/>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white logo&#10;&#10;Description automatically generated">
            <a:extLst>
              <a:ext uri="{FF2B5EF4-FFF2-40B4-BE49-F238E27FC236}">
                <a16:creationId xmlns:a16="http://schemas.microsoft.com/office/drawing/2014/main" id="{F165823F-FDCD-3D1A-106A-0CEDE8BB40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600" y="5806076"/>
            <a:ext cx="3233056" cy="939635"/>
          </a:xfrm>
          <a:prstGeom prst="rect">
            <a:avLst/>
          </a:prstGeom>
        </p:spPr>
      </p:pic>
    </p:spTree>
    <p:extLst>
      <p:ext uri="{BB962C8B-B14F-4D97-AF65-F5344CB8AC3E}">
        <p14:creationId xmlns:p14="http://schemas.microsoft.com/office/powerpoint/2010/main" val="28614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A88-16C3-63D2-60AB-F22753A5C3B4}"/>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102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61D08B-692E-1AB2-3081-92C4C475237A}"/>
              </a:ext>
            </a:extLst>
          </p:cNvPr>
          <p:cNvSpPr>
            <a:spLocks noGrp="1"/>
          </p:cNvSpPr>
          <p:nvPr>
            <p:ph type="body" sz="quarter" idx="10"/>
          </p:nvPr>
        </p:nvSpPr>
        <p:spPr>
          <a:xfrm>
            <a:off x="433387" y="1361662"/>
            <a:ext cx="11310938" cy="3448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A488B63-8838-6574-6E7E-EDE4DF2A3853}"/>
              </a:ext>
            </a:extLst>
          </p:cNvPr>
          <p:cNvSpPr>
            <a:spLocks noGrp="1"/>
          </p:cNvSpPr>
          <p:nvPr>
            <p:ph type="body" sz="quarter" idx="11" hasCustomPrompt="1"/>
          </p:nvPr>
        </p:nvSpPr>
        <p:spPr>
          <a:xfrm>
            <a:off x="433387" y="487500"/>
            <a:ext cx="11325226" cy="801405"/>
          </a:xfrm>
        </p:spPr>
        <p:txBody>
          <a:bodyPr>
            <a:normAutofit/>
          </a:bodyPr>
          <a:lstStyle>
            <a:lvl1pPr marL="0" indent="0">
              <a:buNone/>
              <a:defRPr sz="4400">
                <a:latin typeface="Flood Std" panose="03090602040405060206"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Title</a:t>
            </a:r>
          </a:p>
        </p:txBody>
      </p:sp>
      <p:pic>
        <p:nvPicPr>
          <p:cNvPr id="8" name="Picture 7" descr="A child holding a bow and arrow&#10;&#10;Description automatically generated">
            <a:extLst>
              <a:ext uri="{FF2B5EF4-FFF2-40B4-BE49-F238E27FC236}">
                <a16:creationId xmlns:a16="http://schemas.microsoft.com/office/drawing/2014/main" id="{3A81C427-A988-EEC9-52A8-43CC19A651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51981" y="5074068"/>
            <a:ext cx="2440019" cy="1664208"/>
          </a:xfrm>
          <a:prstGeom prst="rect">
            <a:avLst/>
          </a:prstGeom>
        </p:spPr>
      </p:pic>
      <p:pic>
        <p:nvPicPr>
          <p:cNvPr id="10" name="Picture 9" descr="A group of kids smiling for a selfie&#10;&#10;Description automatically generated">
            <a:extLst>
              <a:ext uri="{FF2B5EF4-FFF2-40B4-BE49-F238E27FC236}">
                <a16:creationId xmlns:a16="http://schemas.microsoft.com/office/drawing/2014/main" id="{D37D56CA-7DDB-E528-BCDB-6B24E422BE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074068"/>
            <a:ext cx="2037019" cy="1664208"/>
          </a:xfrm>
          <a:prstGeom prst="rect">
            <a:avLst/>
          </a:prstGeom>
        </p:spPr>
      </p:pic>
      <p:pic>
        <p:nvPicPr>
          <p:cNvPr id="12" name="Picture 11" descr="A child holding a stick with marshmallows&#10;&#10;Description automatically generated">
            <a:extLst>
              <a:ext uri="{FF2B5EF4-FFF2-40B4-BE49-F238E27FC236}">
                <a16:creationId xmlns:a16="http://schemas.microsoft.com/office/drawing/2014/main" id="{1AA0C7AE-8D2B-BF38-223F-2CCBD219C08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5887" y="5074068"/>
            <a:ext cx="2495824" cy="1664208"/>
          </a:xfrm>
          <a:prstGeom prst="rect">
            <a:avLst/>
          </a:prstGeom>
        </p:spPr>
      </p:pic>
      <p:pic>
        <p:nvPicPr>
          <p:cNvPr id="13" name="Picture 12" descr="A group of girls wearing matching shirts&#10;&#10;Description automatically generated">
            <a:extLst>
              <a:ext uri="{FF2B5EF4-FFF2-40B4-BE49-F238E27FC236}">
                <a16:creationId xmlns:a16="http://schemas.microsoft.com/office/drawing/2014/main" id="{C83C6A5C-E3B4-5561-F8C4-E5D0F623B70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025351" y="5074068"/>
            <a:ext cx="2150983" cy="1664208"/>
          </a:xfrm>
          <a:prstGeom prst="rect">
            <a:avLst/>
          </a:prstGeom>
        </p:spPr>
      </p:pic>
      <p:pic>
        <p:nvPicPr>
          <p:cNvPr id="14" name="Picture 13" descr="A group of kids sitting on a race track&#10;&#10;Description automatically generated">
            <a:extLst>
              <a:ext uri="{FF2B5EF4-FFF2-40B4-BE49-F238E27FC236}">
                <a16:creationId xmlns:a16="http://schemas.microsoft.com/office/drawing/2014/main" id="{28AB9262-5A98-A1F4-93AA-E3201AFB704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1"/>
          <a:stretch/>
        </p:blipFill>
        <p:spPr>
          <a:xfrm>
            <a:off x="6135353" y="5074068"/>
            <a:ext cx="2440019" cy="1664208"/>
          </a:xfrm>
          <a:prstGeom prst="rect">
            <a:avLst/>
          </a:prstGeom>
        </p:spPr>
      </p:pic>
      <p:pic>
        <p:nvPicPr>
          <p:cNvPr id="15" name="Picture 14" descr="A group of boys wearing life jackets and holding paddles&#10;&#10;Description automatically generated">
            <a:extLst>
              <a:ext uri="{FF2B5EF4-FFF2-40B4-BE49-F238E27FC236}">
                <a16:creationId xmlns:a16="http://schemas.microsoft.com/office/drawing/2014/main" id="{D031B72C-146D-6C53-9F64-C186473E176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26668" y="5074068"/>
            <a:ext cx="2277209" cy="1664208"/>
          </a:xfrm>
          <a:prstGeom prst="rect">
            <a:avLst/>
          </a:prstGeom>
        </p:spPr>
      </p:pic>
    </p:spTree>
    <p:extLst>
      <p:ext uri="{BB962C8B-B14F-4D97-AF65-F5344CB8AC3E}">
        <p14:creationId xmlns:p14="http://schemas.microsoft.com/office/powerpoint/2010/main" val="377141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EC31-B5B0-F9C3-9CC9-7771DF507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ECB64-3F70-37C4-F631-10C1684BB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98016-DCEC-1E9F-3520-C812671451B5}"/>
              </a:ext>
            </a:extLst>
          </p:cNvPr>
          <p:cNvSpPr>
            <a:spLocks noGrp="1"/>
          </p:cNvSpPr>
          <p:nvPr>
            <p:ph sz="half" idx="2"/>
          </p:nvPr>
        </p:nvSpPr>
        <p:spPr>
          <a:xfrm>
            <a:off x="839788" y="2505075"/>
            <a:ext cx="5157787"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63CA9-E66B-3278-8CD7-3D7552BE0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E3293-66A2-402D-27B7-40361025A485}"/>
              </a:ext>
            </a:extLst>
          </p:cNvPr>
          <p:cNvSpPr>
            <a:spLocks noGrp="1"/>
          </p:cNvSpPr>
          <p:nvPr>
            <p:ph sz="quarter" idx="4"/>
          </p:nvPr>
        </p:nvSpPr>
        <p:spPr>
          <a:xfrm>
            <a:off x="6172200" y="2505075"/>
            <a:ext cx="5183188"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760276" y="2126972"/>
            <a:ext cx="3932237" cy="2007701"/>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526776"/>
            <a:ext cx="6172200" cy="5244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1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C0412D-139D-3BC5-44EF-2122C3C51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10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7673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64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4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3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2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495587"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495587"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group of kids sitting at a table with rockets&#10;&#10;Description automatically generated">
            <a:extLst>
              <a:ext uri="{FF2B5EF4-FFF2-40B4-BE49-F238E27FC236}">
                <a16:creationId xmlns:a16="http://schemas.microsoft.com/office/drawing/2014/main" id="{AB3DF12E-D41D-54C4-4F34-12DCB7CA4E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6526"/>
            <a:ext cx="6049909" cy="6146800"/>
          </a:xfrm>
          <a:prstGeom prst="rect">
            <a:avLst/>
          </a:prstGeom>
        </p:spPr>
      </p:pic>
    </p:spTree>
    <p:extLst>
      <p:ext uri="{BB962C8B-B14F-4D97-AF65-F5344CB8AC3E}">
        <p14:creationId xmlns:p14="http://schemas.microsoft.com/office/powerpoint/2010/main" val="99017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black screen with blue text&#10;&#10;AI-generated content may be incorrect.">
            <a:extLst>
              <a:ext uri="{FF2B5EF4-FFF2-40B4-BE49-F238E27FC236}">
                <a16:creationId xmlns:a16="http://schemas.microsoft.com/office/drawing/2014/main" id="{46BE30F5-4D93-BC3F-A897-6A2017794E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313256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ack background with a blue border&#10;&#10;AI-generated content may be incorrect.">
            <a:extLst>
              <a:ext uri="{FF2B5EF4-FFF2-40B4-BE49-F238E27FC236}">
                <a16:creationId xmlns:a16="http://schemas.microsoft.com/office/drawing/2014/main" id="{ED745EB7-F725-A00B-5030-6E8D9DFE2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403116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lack background with a blue border&#10;&#10;AI-generated content may be incorrect.">
            <a:extLst>
              <a:ext uri="{FF2B5EF4-FFF2-40B4-BE49-F238E27FC236}">
                <a16:creationId xmlns:a16="http://schemas.microsoft.com/office/drawing/2014/main" id="{291656DC-462D-DAD7-1D4E-7F61F8CEC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254615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black screen with a blue text&#10;&#10;AI-generated content may be incorrect.">
            <a:extLst>
              <a:ext uri="{FF2B5EF4-FFF2-40B4-BE49-F238E27FC236}">
                <a16:creationId xmlns:a16="http://schemas.microsoft.com/office/drawing/2014/main" id="{2AEAF667-4380-7615-D524-851F52B3BD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404161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black screen with a blue text&#10;&#10;AI-generated content may be incorrect.">
            <a:extLst>
              <a:ext uri="{FF2B5EF4-FFF2-40B4-BE49-F238E27FC236}">
                <a16:creationId xmlns:a16="http://schemas.microsoft.com/office/drawing/2014/main" id="{DDAF7C6A-6EB3-5DA4-8E9D-055B076B98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1359609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A blue square with white text&#10;&#10;AI-generated content may be incorrect.">
            <a:extLst>
              <a:ext uri="{FF2B5EF4-FFF2-40B4-BE49-F238E27FC236}">
                <a16:creationId xmlns:a16="http://schemas.microsoft.com/office/drawing/2014/main" id="{6724D071-F77F-9F27-2A9D-F24AA218FA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9558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A blue square with white lines&#10;&#10;AI-generated content may be incorrect.">
            <a:extLst>
              <a:ext uri="{FF2B5EF4-FFF2-40B4-BE49-F238E27FC236}">
                <a16:creationId xmlns:a16="http://schemas.microsoft.com/office/drawing/2014/main" id="{B9D3F5B5-0BD6-FC77-652A-D6CE898BE6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8364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C823-EAD0-30DD-FC48-98CD03FB9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1A829-CD28-8D2B-D891-9E2C8BEF9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3571F-9D8C-9095-5DD7-7D4462D53364}"/>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46B90450-9A1B-1140-7556-1BFDC1941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D3038-B966-A7DC-FD03-D0C9BA4CB37B}"/>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1956248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669E-9769-E1F1-9518-6675642F0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573BC-868E-FF79-F713-C55C03856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18C76-2830-36F1-1E31-321C8F58035E}"/>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BDD019B8-F6D6-20B8-E9F8-F601CBF30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3044F-3A45-AAED-6CC9-D4D3C95C8C33}"/>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379295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585B-1FC6-8CEE-AD35-F1EEA78DE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5D513F-08A6-BDEE-D0FA-E014AE988B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788619-E74C-9267-C44C-809409B243AA}"/>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85CF77B3-2599-9D1A-022D-62A45473B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22BCD-4B12-A105-C4AE-A1AAD1B97F60}"/>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380052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ouple of boys in sleeping bags&#10;&#10;Description automatically generated">
            <a:extLst>
              <a:ext uri="{FF2B5EF4-FFF2-40B4-BE49-F238E27FC236}">
                <a16:creationId xmlns:a16="http://schemas.microsoft.com/office/drawing/2014/main" id="{07C6003C-9DF0-CDC1-A229-D7E6EF4C9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197"/>
            <a:ext cx="6275664" cy="6146128"/>
          </a:xfrm>
          <a:prstGeom prst="rect">
            <a:avLst/>
          </a:prstGeom>
        </p:spPr>
      </p:pic>
    </p:spTree>
    <p:extLst>
      <p:ext uri="{BB962C8B-B14F-4D97-AF65-F5344CB8AC3E}">
        <p14:creationId xmlns:p14="http://schemas.microsoft.com/office/powerpoint/2010/main" val="225290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808-7DD4-5260-ABD8-888717399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EE13E-0D95-6B74-A9B3-8DD4BE394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37F1DC-F6DE-393D-BBF1-F84F54156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DC3CE-8D60-C278-C8E2-6ED6101552E8}"/>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6" name="Footer Placeholder 5">
            <a:extLst>
              <a:ext uri="{FF2B5EF4-FFF2-40B4-BE49-F238E27FC236}">
                <a16:creationId xmlns:a16="http://schemas.microsoft.com/office/drawing/2014/main" id="{84AB882E-9256-88EF-4604-1A4AD8310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2E259-BB72-DE31-35E5-0419472775EC}"/>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413360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A51C-03B3-A25F-2234-BC429A2510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5C1A7-16AF-D8A9-42F4-16E28E611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914179-7ABE-1D67-DCC4-6DE9714AA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80C02-7C52-4ADB-7D61-63937DC6E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AB51B-0AF1-3CB1-D29C-3FA610659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27EC8-ED99-958B-6E18-72EB9C88DB55}"/>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8" name="Footer Placeholder 7">
            <a:extLst>
              <a:ext uri="{FF2B5EF4-FFF2-40B4-BE49-F238E27FC236}">
                <a16:creationId xmlns:a16="http://schemas.microsoft.com/office/drawing/2014/main" id="{DC1D9693-FE8E-DA9D-499B-B70606AA18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72D3D-E828-B653-1413-AF335DF62A7C}"/>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1572605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9232-4156-409E-BDB7-9F94D32F7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5F0CA-0373-0437-B84B-0502095CCD31}"/>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4" name="Footer Placeholder 3">
            <a:extLst>
              <a:ext uri="{FF2B5EF4-FFF2-40B4-BE49-F238E27FC236}">
                <a16:creationId xmlns:a16="http://schemas.microsoft.com/office/drawing/2014/main" id="{5943AC05-7633-434A-01BA-9AAC2FC6F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53F5F5-45F4-E879-6DA7-3A92AA084921}"/>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1315439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D9D67-3030-C8ED-7FC2-9EBCB0ED0A62}"/>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3" name="Footer Placeholder 2">
            <a:extLst>
              <a:ext uri="{FF2B5EF4-FFF2-40B4-BE49-F238E27FC236}">
                <a16:creationId xmlns:a16="http://schemas.microsoft.com/office/drawing/2014/main" id="{8FAA0860-60CD-95E2-0413-17F5BC88C6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332A7F-0DE1-7704-1533-2966754434A6}"/>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910117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C56D-F213-D933-4861-248720822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88CB3F-4852-320F-DF6D-92F7250DD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D0ECE-7DA9-9FB2-7E47-50778DE5E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EB30B-E440-F652-1C1C-FF3921533C14}"/>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6" name="Footer Placeholder 5">
            <a:extLst>
              <a:ext uri="{FF2B5EF4-FFF2-40B4-BE49-F238E27FC236}">
                <a16:creationId xmlns:a16="http://schemas.microsoft.com/office/drawing/2014/main" id="{BE0A43D4-4C81-A816-E676-D9E9E0643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B6864-90C4-9B92-60FB-36DF03032AD8}"/>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1912097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E941-D4C7-8EAB-0A6E-F093CD19E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A4AE9-AA85-9209-E588-C6B4E2C69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32005-AFE6-1894-C670-7170CBB2B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A9C5D-1E78-C88A-68EA-CBCE056C8645}"/>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6" name="Footer Placeholder 5">
            <a:extLst>
              <a:ext uri="{FF2B5EF4-FFF2-40B4-BE49-F238E27FC236}">
                <a16:creationId xmlns:a16="http://schemas.microsoft.com/office/drawing/2014/main" id="{58B9A478-EBF6-0601-C8B4-9BE437036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B00A1-C55E-72DE-0DB1-3C7EB66B30A3}"/>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225554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71FE-86C9-1343-2576-638CDDEE9F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B1925-F6F9-6DD7-DE80-7368DAC9E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9D6D1-D2FF-6934-37AF-8AB267128B6B}"/>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A4639169-7C28-75B9-604B-C0CF030A0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3BC8F-32E2-8F67-615F-7FCBCE223B02}"/>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1695003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56091-CCA4-0613-7462-1035FAE4F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F80375-7BAB-AE5C-B628-18D507FF1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616D-D5F6-F295-951E-B0412991ADA9}"/>
              </a:ext>
            </a:extLst>
          </p:cNvPr>
          <p:cNvSpPr>
            <a:spLocks noGrp="1"/>
          </p:cNvSpPr>
          <p:nvPr>
            <p:ph type="dt" sz="half" idx="10"/>
          </p:nvPr>
        </p:nvSpPr>
        <p:spPr/>
        <p:txBody>
          <a:body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8BDC2A40-EE94-25C2-0183-EA44DF272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52228-64F1-1ACE-205A-A9AFA6521E72}"/>
              </a:ext>
            </a:extLst>
          </p:cNvPr>
          <p:cNvSpPr>
            <a:spLocks noGrp="1"/>
          </p:cNvSpPr>
          <p:nvPr>
            <p:ph type="sldNum" sz="quarter" idx="12"/>
          </p:nvPr>
        </p:nvSpPr>
        <p:spPr/>
        <p:txBody>
          <a:bodyPr/>
          <a:lstStyle/>
          <a:p>
            <a:fld id="{50A1F408-5AF0-47E6-BE88-3149E53E0373}" type="slidenum">
              <a:rPr lang="en-US" smtClean="0"/>
              <a:t>‹#›</a:t>
            </a:fld>
            <a:endParaRPr lang="en-US"/>
          </a:p>
        </p:txBody>
      </p:sp>
    </p:spTree>
    <p:extLst>
      <p:ext uri="{BB962C8B-B14F-4D97-AF65-F5344CB8AC3E}">
        <p14:creationId xmlns:p14="http://schemas.microsoft.com/office/powerpoint/2010/main" val="590964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00"/>
        <p:cNvGrpSpPr/>
        <p:nvPr/>
      </p:nvGrpSpPr>
      <p:grpSpPr>
        <a:xfrm>
          <a:off x="0" y="0"/>
          <a:ext cx="0" cy="0"/>
          <a:chOff x="0" y="0"/>
          <a:chExt cx="0" cy="0"/>
        </a:xfrm>
      </p:grpSpPr>
      <p:sp>
        <p:nvSpPr>
          <p:cNvPr id="101" name="Shape 101"/>
          <p:cNvSpPr txBox="1">
            <a:spLocks noGrp="1"/>
          </p:cNvSpPr>
          <p:nvPr>
            <p:ph type="ftr" idx="11"/>
          </p:nvPr>
        </p:nvSpPr>
        <p:spPr>
          <a:xfrm>
            <a:off x="4145280" y="6377940"/>
            <a:ext cx="3901250" cy="343000"/>
          </a:xfrm>
          <a:prstGeom prst="rect">
            <a:avLst/>
          </a:prstGeom>
          <a:noFill/>
          <a:ln>
            <a:noFill/>
          </a:ln>
        </p:spPr>
        <p:txBody>
          <a:bodyPr spcFirstLastPara="1" wrap="square" lIns="66525" tIns="66525" rIns="66525" bIns="66525" anchor="t" anchorCtr="0"/>
          <a:lstStyle>
            <a:lvl1pPr marR="0" lvl="0" algn="ctr"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609600" y="6377940"/>
            <a:ext cx="2804250" cy="343000"/>
          </a:xfrm>
          <a:prstGeom prst="rect">
            <a:avLst/>
          </a:prstGeom>
          <a:noFill/>
          <a:ln>
            <a:noFill/>
          </a:ln>
        </p:spPr>
        <p:txBody>
          <a:bodyPr spcFirstLastPara="1" wrap="square" lIns="66525" tIns="66525" rIns="66525" bIns="66525" anchor="t" anchorCtr="0"/>
          <a:lstStyle>
            <a:lvl1pPr marR="0" lvl="0" algn="l"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778241" y="6377940"/>
            <a:ext cx="2804250" cy="343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83" b="0" i="0" u="none" strike="noStrike" cap="none">
                <a:solidFill>
                  <a:srgbClr val="888888"/>
                </a:solidFill>
                <a:latin typeface="Calibri"/>
                <a:ea typeface="Calibri"/>
                <a:cs typeface="Calibri"/>
                <a:sym typeface="Calibri"/>
              </a:defRPr>
            </a:lvl1pPr>
            <a:lvl2pPr marL="0" marR="0" lvl="1" indent="0" algn="r" rtl="0">
              <a:spcBef>
                <a:spcPts val="0"/>
              </a:spcBef>
              <a:buNone/>
              <a:defRPr sz="1083" b="0" i="0" u="none" strike="noStrike" cap="none">
                <a:solidFill>
                  <a:srgbClr val="888888"/>
                </a:solidFill>
                <a:latin typeface="Calibri"/>
                <a:ea typeface="Calibri"/>
                <a:cs typeface="Calibri"/>
                <a:sym typeface="Calibri"/>
              </a:defRPr>
            </a:lvl2pPr>
            <a:lvl3pPr marL="0" marR="0" lvl="2" indent="0" algn="r" rtl="0">
              <a:spcBef>
                <a:spcPts val="0"/>
              </a:spcBef>
              <a:buNone/>
              <a:defRPr sz="1083" b="0" i="0" u="none" strike="noStrike" cap="none">
                <a:solidFill>
                  <a:srgbClr val="888888"/>
                </a:solidFill>
                <a:latin typeface="Calibri"/>
                <a:ea typeface="Calibri"/>
                <a:cs typeface="Calibri"/>
                <a:sym typeface="Calibri"/>
              </a:defRPr>
            </a:lvl3pPr>
            <a:lvl4pPr marL="0" marR="0" lvl="3" indent="0" algn="r" rtl="0">
              <a:spcBef>
                <a:spcPts val="0"/>
              </a:spcBef>
              <a:buNone/>
              <a:defRPr sz="1083" b="0" i="0" u="none" strike="noStrike" cap="none">
                <a:solidFill>
                  <a:srgbClr val="888888"/>
                </a:solidFill>
                <a:latin typeface="Calibri"/>
                <a:ea typeface="Calibri"/>
                <a:cs typeface="Calibri"/>
                <a:sym typeface="Calibri"/>
              </a:defRPr>
            </a:lvl4pPr>
            <a:lvl5pPr marL="0" marR="0" lvl="4" indent="0" algn="r" rtl="0">
              <a:spcBef>
                <a:spcPts val="0"/>
              </a:spcBef>
              <a:buNone/>
              <a:defRPr sz="1083" b="0" i="0" u="none" strike="noStrike" cap="none">
                <a:solidFill>
                  <a:srgbClr val="888888"/>
                </a:solidFill>
                <a:latin typeface="Calibri"/>
                <a:ea typeface="Calibri"/>
                <a:cs typeface="Calibri"/>
                <a:sym typeface="Calibri"/>
              </a:defRPr>
            </a:lvl5pPr>
            <a:lvl6pPr marL="0" marR="0" lvl="5" indent="0" algn="r" rtl="0">
              <a:spcBef>
                <a:spcPts val="0"/>
              </a:spcBef>
              <a:buNone/>
              <a:defRPr sz="1083" b="0" i="0" u="none" strike="noStrike" cap="none">
                <a:solidFill>
                  <a:srgbClr val="888888"/>
                </a:solidFill>
                <a:latin typeface="Calibri"/>
                <a:ea typeface="Calibri"/>
                <a:cs typeface="Calibri"/>
                <a:sym typeface="Calibri"/>
              </a:defRPr>
            </a:lvl6pPr>
            <a:lvl7pPr marL="0" marR="0" lvl="6" indent="0" algn="r" rtl="0">
              <a:spcBef>
                <a:spcPts val="0"/>
              </a:spcBef>
              <a:buNone/>
              <a:defRPr sz="1083" b="0" i="0" u="none" strike="noStrike" cap="none">
                <a:solidFill>
                  <a:srgbClr val="888888"/>
                </a:solidFill>
                <a:latin typeface="Calibri"/>
                <a:ea typeface="Calibri"/>
                <a:cs typeface="Calibri"/>
                <a:sym typeface="Calibri"/>
              </a:defRPr>
            </a:lvl7pPr>
            <a:lvl8pPr marL="0" marR="0" lvl="7" indent="0" algn="r" rtl="0">
              <a:spcBef>
                <a:spcPts val="0"/>
              </a:spcBef>
              <a:buNone/>
              <a:defRPr sz="1083" b="0" i="0" u="none" strike="noStrike" cap="none">
                <a:solidFill>
                  <a:srgbClr val="888888"/>
                </a:solidFill>
                <a:latin typeface="Calibri"/>
                <a:ea typeface="Calibri"/>
                <a:cs typeface="Calibri"/>
                <a:sym typeface="Calibri"/>
              </a:defRPr>
            </a:lvl8pPr>
            <a:lvl9pPr marL="0" marR="0" lvl="8" indent="0" algn="r" rtl="0">
              <a:spcBef>
                <a:spcPts val="0"/>
              </a:spcBef>
              <a:buNone/>
              <a:defRPr sz="108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7325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black screen with blue text&#10;&#10;AI-generated content may be incorrect.">
            <a:extLst>
              <a:ext uri="{FF2B5EF4-FFF2-40B4-BE49-F238E27FC236}">
                <a16:creationId xmlns:a16="http://schemas.microsoft.com/office/drawing/2014/main" id="{46BE30F5-4D93-BC3F-A897-6A2017794E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392515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marshmallows over a campfire&#10;&#10;Description automatically generated">
            <a:extLst>
              <a:ext uri="{FF2B5EF4-FFF2-40B4-BE49-F238E27FC236}">
                <a16:creationId xmlns:a16="http://schemas.microsoft.com/office/drawing/2014/main" id="{3756D158-B196-3BED-9D67-E86B5A2F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333"/>
            <a:ext cx="6291072" cy="6145406"/>
          </a:xfrm>
          <a:prstGeom prst="rect">
            <a:avLst/>
          </a:prstGeom>
        </p:spPr>
      </p:pic>
    </p:spTree>
    <p:extLst>
      <p:ext uri="{BB962C8B-B14F-4D97-AF65-F5344CB8AC3E}">
        <p14:creationId xmlns:p14="http://schemas.microsoft.com/office/powerpoint/2010/main" val="335280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ack background with a blue border&#10;&#10;AI-generated content may be incorrect.">
            <a:extLst>
              <a:ext uri="{FF2B5EF4-FFF2-40B4-BE49-F238E27FC236}">
                <a16:creationId xmlns:a16="http://schemas.microsoft.com/office/drawing/2014/main" id="{ED745EB7-F725-A00B-5030-6E8D9DFE2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2724466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lack background with a blue border&#10;&#10;AI-generated content may be incorrect.">
            <a:extLst>
              <a:ext uri="{FF2B5EF4-FFF2-40B4-BE49-F238E27FC236}">
                <a16:creationId xmlns:a16="http://schemas.microsoft.com/office/drawing/2014/main" id="{291656DC-462D-DAD7-1D4E-7F61F8CEC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2856239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black screen with a blue text&#10;&#10;AI-generated content may be incorrect.">
            <a:extLst>
              <a:ext uri="{FF2B5EF4-FFF2-40B4-BE49-F238E27FC236}">
                <a16:creationId xmlns:a16="http://schemas.microsoft.com/office/drawing/2014/main" id="{2AEAF667-4380-7615-D524-851F52B3BD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3383325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black screen with a blue text&#10;&#10;AI-generated content may be incorrect.">
            <a:extLst>
              <a:ext uri="{FF2B5EF4-FFF2-40B4-BE49-F238E27FC236}">
                <a16:creationId xmlns:a16="http://schemas.microsoft.com/office/drawing/2014/main" id="{DDAF7C6A-6EB3-5DA4-8E9D-055B076B98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1" y="0"/>
            <a:ext cx="12188238" cy="6858000"/>
          </a:xfrm>
          <a:prstGeom prst="rect">
            <a:avLst/>
          </a:prstGeom>
        </p:spPr>
      </p:pic>
    </p:spTree>
    <p:extLst>
      <p:ext uri="{BB962C8B-B14F-4D97-AF65-F5344CB8AC3E}">
        <p14:creationId xmlns:p14="http://schemas.microsoft.com/office/powerpoint/2010/main" val="2361423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A child in a blue uniform&#10;&#10;AI-generated content may be incorrect.">
            <a:extLst>
              <a:ext uri="{FF2B5EF4-FFF2-40B4-BE49-F238E27FC236}">
                <a16:creationId xmlns:a16="http://schemas.microsoft.com/office/drawing/2014/main" id="{84A058BC-5523-6E6A-9525-5A250E5AFC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609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person sitting on a bench&#10;&#10;AI-generated content may be incorrect.">
            <a:extLst>
              <a:ext uri="{FF2B5EF4-FFF2-40B4-BE49-F238E27FC236}">
                <a16:creationId xmlns:a16="http://schemas.microsoft.com/office/drawing/2014/main" id="{7A59C5EC-B4BF-EA28-AA00-D8D38B79CF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5059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erson wearing a blue robe and sunglasses&#10;&#10;AI-generated content may be incorrect.">
            <a:extLst>
              <a:ext uri="{FF2B5EF4-FFF2-40B4-BE49-F238E27FC236}">
                <a16:creationId xmlns:a16="http://schemas.microsoft.com/office/drawing/2014/main" id="{9E8B3E5A-8F74-E7DA-6696-74EBA313C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327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A blue square with white text&#10;&#10;AI-generated content may be incorrect.">
            <a:extLst>
              <a:ext uri="{FF2B5EF4-FFF2-40B4-BE49-F238E27FC236}">
                <a16:creationId xmlns:a16="http://schemas.microsoft.com/office/drawing/2014/main" id="{6724D071-F77F-9F27-2A9D-F24AA218FA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878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A blue square with white lines&#10;&#10;AI-generated content may be incorrect.">
            <a:extLst>
              <a:ext uri="{FF2B5EF4-FFF2-40B4-BE49-F238E27FC236}">
                <a16:creationId xmlns:a16="http://schemas.microsoft.com/office/drawing/2014/main" id="{B9D3F5B5-0BD6-FC77-652A-D6CE898BE6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4925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90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oup of kids fishing on a dock&#10;&#10;Description automatically generated">
            <a:extLst>
              <a:ext uri="{FF2B5EF4-FFF2-40B4-BE49-F238E27FC236}">
                <a16:creationId xmlns:a16="http://schemas.microsoft.com/office/drawing/2014/main" id="{A92EF546-CC72-66EC-94D0-5D54236771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89"/>
            <a:ext cx="6309358" cy="6144750"/>
          </a:xfrm>
          <a:prstGeom prst="rect">
            <a:avLst/>
          </a:prstGeom>
        </p:spPr>
      </p:pic>
    </p:spTree>
    <p:extLst>
      <p:ext uri="{BB962C8B-B14F-4D97-AF65-F5344CB8AC3E}">
        <p14:creationId xmlns:p14="http://schemas.microsoft.com/office/powerpoint/2010/main" val="86948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holding a compass&#10;&#10;Description automatically generated">
            <a:extLst>
              <a:ext uri="{FF2B5EF4-FFF2-40B4-BE49-F238E27FC236}">
                <a16:creationId xmlns:a16="http://schemas.microsoft.com/office/drawing/2014/main" id="{3836EA77-1C62-0D98-9927-9E8F3AE9A3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62"/>
            <a:ext cx="6267236" cy="6146307"/>
          </a:xfrm>
          <a:prstGeom prst="rect">
            <a:avLst/>
          </a:prstGeom>
        </p:spPr>
      </p:pic>
    </p:spTree>
    <p:extLst>
      <p:ext uri="{BB962C8B-B14F-4D97-AF65-F5344CB8AC3E}">
        <p14:creationId xmlns:p14="http://schemas.microsoft.com/office/powerpoint/2010/main" val="407309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playing with a toy car&#10;&#10;Description automatically generated">
            <a:extLst>
              <a:ext uri="{FF2B5EF4-FFF2-40B4-BE49-F238E27FC236}">
                <a16:creationId xmlns:a16="http://schemas.microsoft.com/office/drawing/2014/main" id="{B51B2E91-4FB3-2D00-3C21-B943BA4F58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4939"/>
            <a:ext cx="6246564" cy="6146799"/>
          </a:xfrm>
          <a:prstGeom prst="rect">
            <a:avLst/>
          </a:prstGeom>
        </p:spPr>
      </p:pic>
    </p:spTree>
    <p:extLst>
      <p:ext uri="{BB962C8B-B14F-4D97-AF65-F5344CB8AC3E}">
        <p14:creationId xmlns:p14="http://schemas.microsoft.com/office/powerpoint/2010/main" val="271144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holding a sandwich&#10;&#10;Description automatically generated">
            <a:extLst>
              <a:ext uri="{FF2B5EF4-FFF2-40B4-BE49-F238E27FC236}">
                <a16:creationId xmlns:a16="http://schemas.microsoft.com/office/drawing/2014/main" id="{2BE1C19C-4632-5983-D9AA-84A81DD73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5882"/>
            <a:ext cx="6317007" cy="6147443"/>
          </a:xfrm>
          <a:prstGeom prst="rect">
            <a:avLst/>
          </a:prstGeom>
        </p:spPr>
      </p:pic>
    </p:spTree>
    <p:extLst>
      <p:ext uri="{BB962C8B-B14F-4D97-AF65-F5344CB8AC3E}">
        <p14:creationId xmlns:p14="http://schemas.microsoft.com/office/powerpoint/2010/main" val="87988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92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787A27-DE56-3B6B-FC78-F5FD762524EA}"/>
              </a:ext>
            </a:extLst>
          </p:cNvPr>
          <p:cNvSpPr/>
          <p:nvPr userDrawn="1"/>
        </p:nvSpPr>
        <p:spPr>
          <a:xfrm>
            <a:off x="-1" y="6311900"/>
            <a:ext cx="12192001" cy="546100"/>
          </a:xfrm>
          <a:prstGeom prst="rect">
            <a:avLst/>
          </a:prstGeom>
          <a:solidFill>
            <a:srgbClr val="09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D93C5D7-A91D-A433-F5F5-1CC4F98536DD}"/>
              </a:ext>
            </a:extLst>
          </p:cNvPr>
          <p:cNvSpPr>
            <a:spLocks noGrp="1"/>
          </p:cNvSpPr>
          <p:nvPr>
            <p:ph type="title"/>
          </p:nvPr>
        </p:nvSpPr>
        <p:spPr>
          <a:xfrm>
            <a:off x="838200" y="23812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A91A6-CADF-751A-04F8-5A5AB425C8E9}"/>
              </a:ext>
            </a:extLst>
          </p:cNvPr>
          <p:cNvSpPr>
            <a:spLocks noGrp="1"/>
          </p:cNvSpPr>
          <p:nvPr>
            <p:ph type="body" idx="1"/>
          </p:nvPr>
        </p:nvSpPr>
        <p:spPr>
          <a:xfrm>
            <a:off x="838200" y="15716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4950865-8070-870E-3458-F991BF71A27B}"/>
              </a:ext>
            </a:extLst>
          </p:cNvPr>
          <p:cNvSpPr/>
          <p:nvPr userDrawn="1"/>
        </p:nvSpPr>
        <p:spPr>
          <a:xfrm>
            <a:off x="-1" y="0"/>
            <a:ext cx="12192001" cy="136525"/>
          </a:xfrm>
          <a:prstGeom prst="rect">
            <a:avLst/>
          </a:prstGeom>
          <a:solidFill>
            <a:srgbClr val="09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07B3D5-B554-11A5-8A64-622E2363C3C6}"/>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background with lines&#10;&#10;Description automatically generated">
            <a:extLst>
              <a:ext uri="{FF2B5EF4-FFF2-40B4-BE49-F238E27FC236}">
                <a16:creationId xmlns:a16="http://schemas.microsoft.com/office/drawing/2014/main" id="{A70682B9-CC15-2CF9-60B6-DB0A272A0618}"/>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6369270"/>
            <a:ext cx="12192000" cy="488730"/>
          </a:xfrm>
          <a:prstGeom prst="rect">
            <a:avLst/>
          </a:prstGeom>
        </p:spPr>
      </p:pic>
      <p:pic>
        <p:nvPicPr>
          <p:cNvPr id="9" name="Picture 8" descr="A blue and white logo&#10;&#10;Description automatically generated">
            <a:extLst>
              <a:ext uri="{FF2B5EF4-FFF2-40B4-BE49-F238E27FC236}">
                <a16:creationId xmlns:a16="http://schemas.microsoft.com/office/drawing/2014/main" id="{1F955C6B-6B30-13EA-5DC1-469B1B091CB1}"/>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610600" y="5806076"/>
            <a:ext cx="3233056" cy="939635"/>
          </a:xfrm>
          <a:prstGeom prst="rect">
            <a:avLst/>
          </a:prstGeom>
        </p:spPr>
      </p:pic>
      <p:pic>
        <p:nvPicPr>
          <p:cNvPr id="17" name="Picture 16" descr="A black and white background with lines&#10;&#10;Description automatically generated">
            <a:extLst>
              <a:ext uri="{FF2B5EF4-FFF2-40B4-BE49-F238E27FC236}">
                <a16:creationId xmlns:a16="http://schemas.microsoft.com/office/drawing/2014/main" id="{910E6B08-B18E-D5CC-24D3-F555C78AAF4D}"/>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0" y="0"/>
            <a:ext cx="12192000" cy="136525"/>
          </a:xfrm>
          <a:prstGeom prst="rect">
            <a:avLst/>
          </a:prstGeom>
        </p:spPr>
      </p:pic>
    </p:spTree>
    <p:extLst>
      <p:ext uri="{BB962C8B-B14F-4D97-AF65-F5344CB8AC3E}">
        <p14:creationId xmlns:p14="http://schemas.microsoft.com/office/powerpoint/2010/main" val="3553760417"/>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3" r:id="rId3"/>
    <p:sldLayoutId id="2147483682" r:id="rId4"/>
    <p:sldLayoutId id="2147483683" r:id="rId5"/>
    <p:sldLayoutId id="2147483684" r:id="rId6"/>
    <p:sldLayoutId id="2147483691" r:id="rId7"/>
    <p:sldLayoutId id="2147483707" r:id="rId8"/>
    <p:sldLayoutId id="2147483685" r:id="rId9"/>
    <p:sldLayoutId id="2147483664" r:id="rId10"/>
    <p:sldLayoutId id="2147483662" r:id="rId11"/>
    <p:sldLayoutId id="2147483655" r:id="rId12"/>
    <p:sldLayoutId id="2147483653" r:id="rId13"/>
    <p:sldLayoutId id="2147483656" r:id="rId14"/>
    <p:sldLayoutId id="2147483665" r:id="rId15"/>
    <p:sldLayoutId id="2147483666" r:id="rId16"/>
    <p:sldLayoutId id="2147483681" r:id="rId17"/>
  </p:sldLayoutIdLst>
  <p:txStyles>
    <p:titleStyle>
      <a:lvl1pPr algn="l" defTabSz="914400" rtl="0" eaLnBrk="1" latinLnBrk="0" hangingPunct="1">
        <a:lnSpc>
          <a:spcPct val="90000"/>
        </a:lnSpc>
        <a:spcBef>
          <a:spcPct val="0"/>
        </a:spcBef>
        <a:buNone/>
        <a:defRPr sz="44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4F9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4F9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4F9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20243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650620"/>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267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32" r:id="rId6"/>
    <p:sldLayoutId id="214748373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A6F1B-7CE1-22BC-E20D-C2EBD66B9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F4268-7D51-4F65-9072-F05A73BB5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FAA67-8525-0EB8-2F57-5013B887D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5A9F6-36A9-4B00-8D84-D1E329059A45}" type="datetimeFigureOut">
              <a:rPr lang="en-US" smtClean="0"/>
              <a:t>8/12/2025</a:t>
            </a:fld>
            <a:endParaRPr lang="en-US"/>
          </a:p>
        </p:txBody>
      </p:sp>
      <p:sp>
        <p:nvSpPr>
          <p:cNvPr id="5" name="Footer Placeholder 4">
            <a:extLst>
              <a:ext uri="{FF2B5EF4-FFF2-40B4-BE49-F238E27FC236}">
                <a16:creationId xmlns:a16="http://schemas.microsoft.com/office/drawing/2014/main" id="{EC52B6EA-AF9C-87BE-4905-CDD7D436F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697F41-F894-830B-E50C-2F0610109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A1F408-5AF0-47E6-BE88-3149E53E0373}" type="slidenum">
              <a:rPr lang="en-US" smtClean="0"/>
              <a:t>‹#›</a:t>
            </a:fld>
            <a:endParaRPr lang="en-US"/>
          </a:p>
        </p:txBody>
      </p:sp>
    </p:spTree>
    <p:extLst>
      <p:ext uri="{BB962C8B-B14F-4D97-AF65-F5344CB8AC3E}">
        <p14:creationId xmlns:p14="http://schemas.microsoft.com/office/powerpoint/2010/main" val="251046934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3316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41.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B73A4A-D481-B752-CD7F-5E4C42996A9F}"/>
              </a:ext>
            </a:extLst>
          </p:cNvPr>
          <p:cNvSpPr>
            <a:spLocks noGrp="1"/>
          </p:cNvSpPr>
          <p:nvPr>
            <p:ph type="body" sz="quarter" idx="10"/>
          </p:nvPr>
        </p:nvSpPr>
        <p:spPr>
          <a:xfrm>
            <a:off x="1524000" y="2157177"/>
            <a:ext cx="9144000" cy="527304"/>
          </a:xfrm>
        </p:spPr>
        <p:txBody>
          <a:bodyPr/>
          <a:lstStyle/>
          <a:p>
            <a:r>
              <a:rPr lang="en-US" sz="4400"/>
              <a:t>Freddy Norton</a:t>
            </a:r>
          </a:p>
        </p:txBody>
      </p:sp>
      <p:sp>
        <p:nvSpPr>
          <p:cNvPr id="6" name="Text Placeholder 5">
            <a:extLst>
              <a:ext uri="{FF2B5EF4-FFF2-40B4-BE49-F238E27FC236}">
                <a16:creationId xmlns:a16="http://schemas.microsoft.com/office/drawing/2014/main" id="{58A6FAD1-448A-FB69-C3FC-DF8CA6A85D65}"/>
              </a:ext>
            </a:extLst>
          </p:cNvPr>
          <p:cNvSpPr>
            <a:spLocks noGrp="1"/>
          </p:cNvSpPr>
          <p:nvPr>
            <p:ph type="body" sz="quarter" idx="11"/>
          </p:nvPr>
        </p:nvSpPr>
        <p:spPr>
          <a:xfrm>
            <a:off x="1524000" y="2721057"/>
            <a:ext cx="9144000" cy="527304"/>
          </a:xfrm>
        </p:spPr>
        <p:txBody>
          <a:bodyPr/>
          <a:lstStyle/>
          <a:p>
            <a:r>
              <a:rPr lang="en-US" dirty="0"/>
              <a:t>Chair, National Membership and Relationships Committee</a:t>
            </a:r>
          </a:p>
        </p:txBody>
      </p:sp>
      <p:sp>
        <p:nvSpPr>
          <p:cNvPr id="8" name="Subtitle 7">
            <a:extLst>
              <a:ext uri="{FF2B5EF4-FFF2-40B4-BE49-F238E27FC236}">
                <a16:creationId xmlns:a16="http://schemas.microsoft.com/office/drawing/2014/main" id="{236A3542-5950-0D16-BCBC-BDFFB11BE4C9}"/>
              </a:ext>
            </a:extLst>
          </p:cNvPr>
          <p:cNvSpPr>
            <a:spLocks noGrp="1"/>
          </p:cNvSpPr>
          <p:nvPr>
            <p:ph type="subTitle" idx="1"/>
          </p:nvPr>
        </p:nvSpPr>
        <p:spPr>
          <a:xfrm>
            <a:off x="283464" y="597157"/>
            <a:ext cx="11612880" cy="862695"/>
          </a:xfrm>
        </p:spPr>
        <p:txBody>
          <a:bodyPr/>
          <a:lstStyle/>
          <a:p>
            <a:pPr>
              <a:lnSpc>
                <a:spcPts val="5200"/>
              </a:lnSpc>
              <a:spcBef>
                <a:spcPts val="0"/>
              </a:spcBef>
            </a:pPr>
            <a:r>
              <a:rPr lang="en-US"/>
              <a:t>Welcome to the </a:t>
            </a:r>
          </a:p>
          <a:p>
            <a:pPr>
              <a:lnSpc>
                <a:spcPts val="5200"/>
              </a:lnSpc>
              <a:spcBef>
                <a:spcPts val="0"/>
              </a:spcBef>
            </a:pPr>
            <a:r>
              <a:rPr lang="en-US"/>
              <a:t>national fall kickoff!</a:t>
            </a:r>
          </a:p>
        </p:txBody>
      </p:sp>
    </p:spTree>
    <p:extLst>
      <p:ext uri="{BB962C8B-B14F-4D97-AF65-F5344CB8AC3E}">
        <p14:creationId xmlns:p14="http://schemas.microsoft.com/office/powerpoint/2010/main" val="154062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taking a selfie&#10;&#10;AI-generated content may be incorrect.">
            <a:extLst>
              <a:ext uri="{FF2B5EF4-FFF2-40B4-BE49-F238E27FC236}">
                <a16:creationId xmlns:a16="http://schemas.microsoft.com/office/drawing/2014/main" id="{09C05CD3-EEA2-72CF-1415-528CD52ED1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83796" y="2251557"/>
            <a:ext cx="6916461" cy="4606444"/>
          </a:xfrm>
          <a:prstGeom prst="rect">
            <a:avLst/>
          </a:prstGeom>
        </p:spPr>
      </p:pic>
      <p:sp>
        <p:nvSpPr>
          <p:cNvPr id="4" name="TextBox 3">
            <a:extLst>
              <a:ext uri="{FF2B5EF4-FFF2-40B4-BE49-F238E27FC236}">
                <a16:creationId xmlns:a16="http://schemas.microsoft.com/office/drawing/2014/main" id="{B4AFD0C9-D1F0-E59C-4751-8F0A63C0E63D}"/>
              </a:ext>
            </a:extLst>
          </p:cNvPr>
          <p:cNvSpPr txBox="1"/>
          <p:nvPr/>
        </p:nvSpPr>
        <p:spPr>
          <a:xfrm>
            <a:off x="3730752" y="-6578"/>
            <a:ext cx="8195253"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t>2025 Fall Campaign: </a:t>
            </a:r>
            <a:br>
              <a:rPr kumimoji="0" lang="en-US" sz="48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br>
            <a:r>
              <a:rPr kumimoji="0" lang="en-US" sz="44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t>Scouting Surround Sound</a:t>
            </a:r>
            <a:endParaRPr kumimoji="0" lang="en-US" sz="48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endParaRPr>
          </a:p>
        </p:txBody>
      </p:sp>
      <p:sp>
        <p:nvSpPr>
          <p:cNvPr id="6" name="TextBox 5">
            <a:extLst>
              <a:ext uri="{FF2B5EF4-FFF2-40B4-BE49-F238E27FC236}">
                <a16:creationId xmlns:a16="http://schemas.microsoft.com/office/drawing/2014/main" id="{76AC9803-23C7-E622-8B1B-F16313E4BE8C}"/>
              </a:ext>
            </a:extLst>
          </p:cNvPr>
          <p:cNvSpPr txBox="1"/>
          <p:nvPr/>
        </p:nvSpPr>
        <p:spPr>
          <a:xfrm>
            <a:off x="713197" y="5351439"/>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Streaming TV</a:t>
            </a:r>
          </a:p>
        </p:txBody>
      </p:sp>
      <p:sp>
        <p:nvSpPr>
          <p:cNvPr id="7" name="TextBox 6">
            <a:extLst>
              <a:ext uri="{FF2B5EF4-FFF2-40B4-BE49-F238E27FC236}">
                <a16:creationId xmlns:a16="http://schemas.microsoft.com/office/drawing/2014/main" id="{701B691D-E3F4-96C9-ABEB-C331711A1482}"/>
              </a:ext>
            </a:extLst>
          </p:cNvPr>
          <p:cNvSpPr txBox="1"/>
          <p:nvPr/>
        </p:nvSpPr>
        <p:spPr>
          <a:xfrm>
            <a:off x="544640" y="4100826"/>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Social Media Ads</a:t>
            </a:r>
          </a:p>
        </p:txBody>
      </p:sp>
      <p:sp>
        <p:nvSpPr>
          <p:cNvPr id="8" name="TextBox 7">
            <a:extLst>
              <a:ext uri="{FF2B5EF4-FFF2-40B4-BE49-F238E27FC236}">
                <a16:creationId xmlns:a16="http://schemas.microsoft.com/office/drawing/2014/main" id="{96B8EAB3-7FEC-D7D8-68B9-74F1163F8F94}"/>
              </a:ext>
            </a:extLst>
          </p:cNvPr>
          <p:cNvSpPr txBox="1"/>
          <p:nvPr/>
        </p:nvSpPr>
        <p:spPr>
          <a:xfrm>
            <a:off x="1096509" y="2904954"/>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Influencer Content</a:t>
            </a:r>
          </a:p>
        </p:txBody>
      </p:sp>
      <p:sp>
        <p:nvSpPr>
          <p:cNvPr id="9" name="TextBox 8">
            <a:extLst>
              <a:ext uri="{FF2B5EF4-FFF2-40B4-BE49-F238E27FC236}">
                <a16:creationId xmlns:a16="http://schemas.microsoft.com/office/drawing/2014/main" id="{1FC04E4D-6222-3991-A98C-6A38F7536C65}"/>
              </a:ext>
            </a:extLst>
          </p:cNvPr>
          <p:cNvSpPr txBox="1"/>
          <p:nvPr/>
        </p:nvSpPr>
        <p:spPr>
          <a:xfrm>
            <a:off x="3073092" y="1930871"/>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PR/Earned Media</a:t>
            </a:r>
          </a:p>
        </p:txBody>
      </p:sp>
      <p:sp>
        <p:nvSpPr>
          <p:cNvPr id="10" name="TextBox 9">
            <a:extLst>
              <a:ext uri="{FF2B5EF4-FFF2-40B4-BE49-F238E27FC236}">
                <a16:creationId xmlns:a16="http://schemas.microsoft.com/office/drawing/2014/main" id="{8FF3A75B-3124-6B0D-006E-21B93B4A12A0}"/>
              </a:ext>
            </a:extLst>
          </p:cNvPr>
          <p:cNvSpPr txBox="1"/>
          <p:nvPr/>
        </p:nvSpPr>
        <p:spPr>
          <a:xfrm>
            <a:off x="5570889" y="1530845"/>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t>Retargeting Ads</a:t>
            </a:r>
          </a:p>
        </p:txBody>
      </p:sp>
      <p:sp>
        <p:nvSpPr>
          <p:cNvPr id="11" name="TextBox 10">
            <a:extLst>
              <a:ext uri="{FF2B5EF4-FFF2-40B4-BE49-F238E27FC236}">
                <a16:creationId xmlns:a16="http://schemas.microsoft.com/office/drawing/2014/main" id="{D4792AB6-D0F8-FE9B-93C2-FB95974440E6}"/>
              </a:ext>
            </a:extLst>
          </p:cNvPr>
          <p:cNvSpPr txBox="1"/>
          <p:nvPr/>
        </p:nvSpPr>
        <p:spPr>
          <a:xfrm>
            <a:off x="7797786" y="1930871"/>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t>Website Display Ads</a:t>
            </a:r>
          </a:p>
        </p:txBody>
      </p:sp>
      <p:sp>
        <p:nvSpPr>
          <p:cNvPr id="12" name="TextBox 11">
            <a:extLst>
              <a:ext uri="{FF2B5EF4-FFF2-40B4-BE49-F238E27FC236}">
                <a16:creationId xmlns:a16="http://schemas.microsoft.com/office/drawing/2014/main" id="{88C9AEE3-568B-3EB3-80AB-DF81D29513DA}"/>
              </a:ext>
            </a:extLst>
          </p:cNvPr>
          <p:cNvSpPr txBox="1"/>
          <p:nvPr/>
        </p:nvSpPr>
        <p:spPr>
          <a:xfrm>
            <a:off x="9410270" y="2904954"/>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Google Search Ads</a:t>
            </a:r>
          </a:p>
        </p:txBody>
      </p:sp>
      <p:sp>
        <p:nvSpPr>
          <p:cNvPr id="13" name="TextBox 12">
            <a:extLst>
              <a:ext uri="{FF2B5EF4-FFF2-40B4-BE49-F238E27FC236}">
                <a16:creationId xmlns:a16="http://schemas.microsoft.com/office/drawing/2014/main" id="{8D724693-E805-0692-868E-3AB56B1C7711}"/>
              </a:ext>
            </a:extLst>
          </p:cNvPr>
          <p:cNvSpPr txBox="1"/>
          <p:nvPr/>
        </p:nvSpPr>
        <p:spPr>
          <a:xfrm>
            <a:off x="8943101" y="4100826"/>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Video Pre-Roll Ads</a:t>
            </a:r>
          </a:p>
        </p:txBody>
      </p:sp>
      <p:sp>
        <p:nvSpPr>
          <p:cNvPr id="14" name="TextBox 13">
            <a:extLst>
              <a:ext uri="{FF2B5EF4-FFF2-40B4-BE49-F238E27FC236}">
                <a16:creationId xmlns:a16="http://schemas.microsoft.com/office/drawing/2014/main" id="{A2352BD0-8ECD-4606-21C6-37135F61CE7F}"/>
              </a:ext>
            </a:extLst>
          </p:cNvPr>
          <p:cNvSpPr txBox="1"/>
          <p:nvPr/>
        </p:nvSpPr>
        <p:spPr>
          <a:xfrm>
            <a:off x="8721429" y="5351439"/>
            <a:ext cx="2516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4D97"/>
                </a:solidFill>
                <a:effectLst/>
                <a:uLnTx/>
                <a:uFillTx/>
                <a:latin typeface="Franklin Gothic Demi" panose="020B0703020102020204" pitchFamily="34" charset="0"/>
                <a:ea typeface="+mn-ea"/>
                <a:cs typeface="+mn-cs"/>
              </a:rPr>
              <a:t>Content Integration</a:t>
            </a:r>
          </a:p>
        </p:txBody>
      </p:sp>
      <p:cxnSp>
        <p:nvCxnSpPr>
          <p:cNvPr id="16" name="Straight Connector 15">
            <a:extLst>
              <a:ext uri="{FF2B5EF4-FFF2-40B4-BE49-F238E27FC236}">
                <a16:creationId xmlns:a16="http://schemas.microsoft.com/office/drawing/2014/main" id="{9D83036A-4FC0-1044-CFBE-9F4302520CAB}"/>
              </a:ext>
            </a:extLst>
          </p:cNvPr>
          <p:cNvCxnSpPr/>
          <p:nvPr/>
        </p:nvCxnSpPr>
        <p:spPr>
          <a:xfrm>
            <a:off x="2544321" y="5560291"/>
            <a:ext cx="471055"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2BF5D3C-5551-86F5-F881-790813782F37}"/>
              </a:ext>
            </a:extLst>
          </p:cNvPr>
          <p:cNvCxnSpPr/>
          <p:nvPr/>
        </p:nvCxnSpPr>
        <p:spPr>
          <a:xfrm>
            <a:off x="2812295" y="4322618"/>
            <a:ext cx="475677"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3BDD53B-6C7C-7E9C-458F-95BDD7AC2530}"/>
              </a:ext>
            </a:extLst>
          </p:cNvPr>
          <p:cNvCxnSpPr>
            <a:cxnSpLocks/>
          </p:cNvCxnSpPr>
          <p:nvPr/>
        </p:nvCxnSpPr>
        <p:spPr>
          <a:xfrm>
            <a:off x="3532729" y="3177311"/>
            <a:ext cx="323274" cy="1277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ADCDF18-18DF-3B4E-F6FE-0D90E4AABFA2}"/>
              </a:ext>
            </a:extLst>
          </p:cNvPr>
          <p:cNvCxnSpPr/>
          <p:nvPr/>
        </p:nvCxnSpPr>
        <p:spPr>
          <a:xfrm>
            <a:off x="5056726" y="2395633"/>
            <a:ext cx="147782" cy="319855"/>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6C0F670-F60B-3244-8541-FA03383FABE8}"/>
              </a:ext>
            </a:extLst>
          </p:cNvPr>
          <p:cNvCxnSpPr/>
          <p:nvPr/>
        </p:nvCxnSpPr>
        <p:spPr>
          <a:xfrm flipH="1">
            <a:off x="6396005" y="2001863"/>
            <a:ext cx="92364" cy="757382"/>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EBF8D90-1466-BDA4-9FE7-2553A7A7828E}"/>
              </a:ext>
            </a:extLst>
          </p:cNvPr>
          <p:cNvCxnSpPr>
            <a:cxnSpLocks/>
          </p:cNvCxnSpPr>
          <p:nvPr/>
        </p:nvCxnSpPr>
        <p:spPr>
          <a:xfrm flipH="1">
            <a:off x="7356468" y="2307831"/>
            <a:ext cx="454111" cy="526475"/>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ED159D2-A584-EBB1-0DD1-4114ADA74CF4}"/>
              </a:ext>
            </a:extLst>
          </p:cNvPr>
          <p:cNvCxnSpPr>
            <a:cxnSpLocks/>
          </p:cNvCxnSpPr>
          <p:nvPr/>
        </p:nvCxnSpPr>
        <p:spPr>
          <a:xfrm flipH="1">
            <a:off x="9109506" y="3162173"/>
            <a:ext cx="250137" cy="7332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1282850-045F-346B-04CB-4FD0A4660C1E}"/>
              </a:ext>
            </a:extLst>
          </p:cNvPr>
          <p:cNvCxnSpPr/>
          <p:nvPr/>
        </p:nvCxnSpPr>
        <p:spPr>
          <a:xfrm flipH="1">
            <a:off x="8131750" y="4341090"/>
            <a:ext cx="672725"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0120353-6468-4D15-6E43-1DFF10B3E8DE}"/>
              </a:ext>
            </a:extLst>
          </p:cNvPr>
          <p:cNvCxnSpPr/>
          <p:nvPr/>
        </p:nvCxnSpPr>
        <p:spPr>
          <a:xfrm flipH="1">
            <a:off x="8250293" y="5571866"/>
            <a:ext cx="360218"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39" name="Picture 38" descr="A blue wifi symbol with a black background&#10;&#10;AI-generated content may be incorrect.">
            <a:extLst>
              <a:ext uri="{FF2B5EF4-FFF2-40B4-BE49-F238E27FC236}">
                <a16:creationId xmlns:a16="http://schemas.microsoft.com/office/drawing/2014/main" id="{C268E99F-FBB5-A861-6231-724CEC461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94" y="312515"/>
            <a:ext cx="2913401" cy="1939042"/>
          </a:xfrm>
          <a:prstGeom prst="rect">
            <a:avLst/>
          </a:prstGeom>
        </p:spPr>
      </p:pic>
    </p:spTree>
    <p:extLst>
      <p:ext uri="{BB962C8B-B14F-4D97-AF65-F5344CB8AC3E}">
        <p14:creationId xmlns:p14="http://schemas.microsoft.com/office/powerpoint/2010/main" val="275136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8A3C2F6-D56C-7856-B099-B92605E130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745520" y="0"/>
            <a:ext cx="5446480" cy="6858000"/>
          </a:xfrm>
          <a:prstGeom prst="rect">
            <a:avLst/>
          </a:prstGeom>
        </p:spPr>
      </p:pic>
      <p:sp>
        <p:nvSpPr>
          <p:cNvPr id="3" name="Rectangle: Rounded Corners 2">
            <a:extLst>
              <a:ext uri="{FF2B5EF4-FFF2-40B4-BE49-F238E27FC236}">
                <a16:creationId xmlns:a16="http://schemas.microsoft.com/office/drawing/2014/main" id="{65328E7D-CC36-61AC-F377-EDC786FB9EDC}"/>
              </a:ext>
            </a:extLst>
          </p:cNvPr>
          <p:cNvSpPr/>
          <p:nvPr/>
        </p:nvSpPr>
        <p:spPr>
          <a:xfrm>
            <a:off x="655144" y="2805531"/>
            <a:ext cx="6578776" cy="978069"/>
          </a:xfrm>
          <a:prstGeom prst="roundRect">
            <a:avLst/>
          </a:prstGeom>
          <a:solidFill>
            <a:srgbClr val="0157C7"/>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58014B73-575F-DD5F-BEF8-7DCAB2493ABE}"/>
              </a:ext>
            </a:extLst>
          </p:cNvPr>
          <p:cNvSpPr txBox="1"/>
          <p:nvPr/>
        </p:nvSpPr>
        <p:spPr>
          <a:xfrm>
            <a:off x="809243" y="3064557"/>
            <a:ext cx="9274475" cy="719043"/>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mn-cs"/>
              </a:rPr>
              <a:t>David Montgomery</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Fall 2025</a:t>
            </a:r>
            <a:endPar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mn-cs"/>
            </a:endParaRPr>
          </a:p>
        </p:txBody>
      </p:sp>
    </p:spTree>
    <p:extLst>
      <p:ext uri="{BB962C8B-B14F-4D97-AF65-F5344CB8AC3E}">
        <p14:creationId xmlns:p14="http://schemas.microsoft.com/office/powerpoint/2010/main" val="243180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B10AB-138B-1396-F188-03B32FA0C0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1FBA89-E3AC-F0F4-3B1F-993337751BF4}"/>
              </a:ext>
            </a:extLst>
          </p:cNvPr>
          <p:cNvSpPr txBox="1"/>
          <p:nvPr/>
        </p:nvSpPr>
        <p:spPr>
          <a:xfrm>
            <a:off x="809625" y="219075"/>
            <a:ext cx="105115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D4D97"/>
                </a:solidFill>
                <a:effectLst/>
                <a:uLnTx/>
                <a:uFillTx/>
                <a:latin typeface="Franklin Gothic Demi" panose="020B0703020102020204" pitchFamily="34" charset="0"/>
                <a:ea typeface="+mn-ea"/>
                <a:cs typeface="+mn-cs"/>
              </a:rPr>
              <a:t>…Streaming on National Television</a:t>
            </a:r>
          </a:p>
        </p:txBody>
      </p:sp>
      <p:pic>
        <p:nvPicPr>
          <p:cNvPr id="1026" name="Picture 2" descr="The History Of The Hulu Logo - Hatchwise">
            <a:extLst>
              <a:ext uri="{FF2B5EF4-FFF2-40B4-BE49-F238E27FC236}">
                <a16:creationId xmlns:a16="http://schemas.microsoft.com/office/drawing/2014/main" id="{34132156-F07B-9492-CF01-6BE7069BC09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7674" b="15932"/>
          <a:stretch/>
        </p:blipFill>
        <p:spPr bwMode="auto">
          <a:xfrm>
            <a:off x="7805057" y="1318966"/>
            <a:ext cx="3846326" cy="1606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12D063-E177-7B65-2D00-6CEE51B7D4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7281" y="4313061"/>
            <a:ext cx="4772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ney Plus Logo and symbol, meaning, history, PNG">
            <a:extLst>
              <a:ext uri="{FF2B5EF4-FFF2-40B4-BE49-F238E27FC236}">
                <a16:creationId xmlns:a16="http://schemas.microsoft.com/office/drawing/2014/main" id="{18F50915-7A11-6B0E-8CF9-F53A8E9015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8450" y="1329542"/>
            <a:ext cx="48260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Tube TV Subscribers to be Hit With Major Price Hike in January">
            <a:extLst>
              <a:ext uri="{FF2B5EF4-FFF2-40B4-BE49-F238E27FC236}">
                <a16:creationId xmlns:a16="http://schemas.microsoft.com/office/drawing/2014/main" id="{8F2C1F2C-8860-C263-066F-A04195521F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4135" y="4202165"/>
            <a:ext cx="3238500" cy="184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47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B10AB-138B-1396-F188-03B32FA0C0E0}"/>
            </a:ext>
          </a:extLst>
        </p:cNvPr>
        <p:cNvGrpSpPr/>
        <p:nvPr/>
      </p:nvGrpSpPr>
      <p:grpSpPr>
        <a:xfrm>
          <a:off x="0" y="0"/>
          <a:ext cx="0" cy="0"/>
          <a:chOff x="0" y="0"/>
          <a:chExt cx="0" cy="0"/>
        </a:xfrm>
      </p:grpSpPr>
      <p:sp>
        <p:nvSpPr>
          <p:cNvPr id="13" name="Rectangle 3">
            <a:extLst>
              <a:ext uri="{FF2B5EF4-FFF2-40B4-BE49-F238E27FC236}">
                <a16:creationId xmlns:a16="http://schemas.microsoft.com/office/drawing/2014/main" id="{C333346C-E6B9-CA36-1D61-6F88D01529F8}"/>
              </a:ext>
            </a:extLst>
          </p:cNvPr>
          <p:cNvSpPr txBox="1">
            <a:spLocks noChangeArrowheads="1"/>
          </p:cNvSpPr>
          <p:nvPr/>
        </p:nvSpPr>
        <p:spPr bwMode="auto">
          <a:xfrm>
            <a:off x="1411886" y="1317962"/>
            <a:ext cx="1053686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Since launch, the paid campaign has delivered: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Live Activations: </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Paid Search,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Cluep</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Paid Social, Disney+, Hulu, ESPN &amp;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ScaryMommy</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 name="Title 1">
            <a:extLst>
              <a:ext uri="{FF2B5EF4-FFF2-40B4-BE49-F238E27FC236}">
                <a16:creationId xmlns:a16="http://schemas.microsoft.com/office/drawing/2014/main" id="{110C5EF0-3AD0-8E09-D79D-5D708D0AFB99}"/>
              </a:ext>
            </a:extLst>
          </p:cNvPr>
          <p:cNvSpPr txBox="1">
            <a:spLocks/>
          </p:cNvSpPr>
          <p:nvPr/>
        </p:nvSpPr>
        <p:spPr>
          <a:xfrm>
            <a:off x="510363" y="343355"/>
            <a:ext cx="10736168" cy="979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50" normalizeH="0" baseline="0" noProof="0" dirty="0">
                <a:ln>
                  <a:noFill/>
                </a:ln>
                <a:solidFill>
                  <a:srgbClr val="0D4D97"/>
                </a:solidFill>
                <a:effectLst/>
                <a:uLnTx/>
                <a:uFillTx/>
                <a:latin typeface="Arial Black" panose="020B0A04020102020204" pitchFamily="34" charset="0"/>
                <a:ea typeface="+mj-ea"/>
                <a:cs typeface="+mj-cs"/>
              </a:rPr>
              <a:t>Fall Recruiting Update</a:t>
            </a:r>
            <a:endParaRPr kumimoji="0" lang="en-US" sz="5400" b="0" i="0" u="none" strike="noStrike" kern="1200" cap="none" spc="0" normalizeH="0" baseline="0" noProof="0" dirty="0">
              <a:ln>
                <a:noFill/>
              </a:ln>
              <a:solidFill>
                <a:srgbClr val="0D4D97"/>
              </a:solidFill>
              <a:effectLst/>
              <a:uLnTx/>
              <a:uFillTx/>
              <a:latin typeface="Aptos Display" panose="02110004020202020204"/>
              <a:ea typeface="+mj-ea"/>
              <a:cs typeface="+mj-cs"/>
            </a:endParaRPr>
          </a:p>
        </p:txBody>
      </p:sp>
      <p:grpSp>
        <p:nvGrpSpPr>
          <p:cNvPr id="3" name="Group 2">
            <a:extLst>
              <a:ext uri="{FF2B5EF4-FFF2-40B4-BE49-F238E27FC236}">
                <a16:creationId xmlns:a16="http://schemas.microsoft.com/office/drawing/2014/main" id="{A92B0C86-803E-A46A-5DD6-86A2D993048C}"/>
              </a:ext>
            </a:extLst>
          </p:cNvPr>
          <p:cNvGrpSpPr/>
          <p:nvPr/>
        </p:nvGrpSpPr>
        <p:grpSpPr>
          <a:xfrm>
            <a:off x="2178121" y="5446412"/>
            <a:ext cx="7477199" cy="832234"/>
            <a:chOff x="275148" y="5045501"/>
            <a:chExt cx="11412455" cy="1270239"/>
          </a:xfrm>
        </p:grpSpPr>
        <p:pic>
          <p:nvPicPr>
            <p:cNvPr id="5" name="Picture 2" descr="The History Of The Hulu Logo - Hatchwise">
              <a:extLst>
                <a:ext uri="{FF2B5EF4-FFF2-40B4-BE49-F238E27FC236}">
                  <a16:creationId xmlns:a16="http://schemas.microsoft.com/office/drawing/2014/main" id="{8F4F55DF-AB64-2D17-148C-253EF5CCB66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7674" b="15932"/>
            <a:stretch/>
          </p:blipFill>
          <p:spPr bwMode="auto">
            <a:xfrm>
              <a:off x="8033599" y="5351678"/>
              <a:ext cx="1799788" cy="751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84A1B3E-973F-9E2A-7853-10C5985C74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6675" y="5532177"/>
              <a:ext cx="2232948" cy="445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sney Plus Logo and symbol, meaning, history, PNG">
              <a:extLst>
                <a:ext uri="{FF2B5EF4-FFF2-40B4-BE49-F238E27FC236}">
                  <a16:creationId xmlns:a16="http://schemas.microsoft.com/office/drawing/2014/main" id="{75E1EB01-B3A5-BEAF-7543-CBA8EABAA5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4497" y="5045501"/>
              <a:ext cx="2258202" cy="1270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ouTube TV Subscribers to be Hit With Major Price Hike in January">
              <a:extLst>
                <a:ext uri="{FF2B5EF4-FFF2-40B4-BE49-F238E27FC236}">
                  <a16:creationId xmlns:a16="http://schemas.microsoft.com/office/drawing/2014/main" id="{827160BE-9ED0-5AD8-008C-729BE7F813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5148" y="5284301"/>
              <a:ext cx="1515373" cy="865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Scary Mommy">
              <a:extLst>
                <a:ext uri="{FF2B5EF4-FFF2-40B4-BE49-F238E27FC236}">
                  <a16:creationId xmlns:a16="http://schemas.microsoft.com/office/drawing/2014/main" id="{6D8FE73F-8450-7C6C-D953-11274EDB294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17364" y="5045501"/>
              <a:ext cx="1270239" cy="127023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466451B8-CDCF-3A0E-0A04-3B4D61377524}"/>
              </a:ext>
            </a:extLst>
          </p:cNvPr>
          <p:cNvSpPr txBox="1"/>
          <p:nvPr/>
        </p:nvSpPr>
        <p:spPr>
          <a:xfrm>
            <a:off x="1505122" y="1693171"/>
            <a:ext cx="216904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0D4D97"/>
                </a:solidFill>
                <a:effectLst/>
                <a:uLnTx/>
                <a:uFillTx/>
                <a:latin typeface="Arial Black" panose="020B0A04020102020204" pitchFamily="34" charset="0"/>
                <a:ea typeface="Times New Roman" panose="02020603050405020304" pitchFamily="18" charset="0"/>
                <a:cs typeface="Calibri" panose="020F0502020204030204" pitchFamily="34" charset="0"/>
              </a:rPr>
              <a:t>3.7M+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Impressions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4BDBA467-09AD-D5A7-E22E-7277F9AA7CF1}"/>
              </a:ext>
            </a:extLst>
          </p:cNvPr>
          <p:cNvSpPr txBox="1"/>
          <p:nvPr/>
        </p:nvSpPr>
        <p:spPr>
          <a:xfrm>
            <a:off x="5072303" y="1693171"/>
            <a:ext cx="216904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D4D97"/>
                </a:solidFill>
                <a:effectLst/>
                <a:uLnTx/>
                <a:uFillTx/>
                <a:latin typeface="Arial Black" panose="020B0A04020102020204" pitchFamily="34" charset="0"/>
                <a:ea typeface="+mn-ea"/>
                <a:cs typeface="Calibri" panose="020F0502020204030204" pitchFamily="34" charset="0"/>
              </a:rPr>
              <a:t>1.9+M</a:t>
            </a:r>
            <a:r>
              <a:rPr kumimoji="0" lang="en-US" altLang="en-US" sz="4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video views</a:t>
            </a:r>
          </a:p>
        </p:txBody>
      </p:sp>
      <p:sp>
        <p:nvSpPr>
          <p:cNvPr id="12" name="TextBox 11">
            <a:extLst>
              <a:ext uri="{FF2B5EF4-FFF2-40B4-BE49-F238E27FC236}">
                <a16:creationId xmlns:a16="http://schemas.microsoft.com/office/drawing/2014/main" id="{A885C9F7-E364-FA54-08AE-1A48A48BE879}"/>
              </a:ext>
            </a:extLst>
          </p:cNvPr>
          <p:cNvSpPr txBox="1"/>
          <p:nvPr/>
        </p:nvSpPr>
        <p:spPr>
          <a:xfrm>
            <a:off x="8639483" y="1693171"/>
            <a:ext cx="2852068"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D4D97"/>
                </a:solidFill>
                <a:effectLst/>
                <a:uLnTx/>
                <a:uFillTx/>
                <a:latin typeface="Arial Black" panose="020B0A04020102020204" pitchFamily="34" charset="0"/>
                <a:ea typeface="+mn-ea"/>
                <a:cs typeface="Calibri" panose="020F0502020204030204" pitchFamily="34" charset="0"/>
              </a:rPr>
              <a:t>38,000+</a:t>
            </a:r>
            <a:r>
              <a:rPr kumimoji="0" lang="en-US" altLang="en-US" sz="40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Calibri" panose="020F0502020204030204" pitchFamily="34" charset="0"/>
              </a:rPr>
              <a:t> </a:t>
            </a:r>
            <a:b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visits to beascout.org</a:t>
            </a:r>
          </a:p>
        </p:txBody>
      </p:sp>
      <p:cxnSp>
        <p:nvCxnSpPr>
          <p:cNvPr id="16" name="Straight Connector 15">
            <a:extLst>
              <a:ext uri="{FF2B5EF4-FFF2-40B4-BE49-F238E27FC236}">
                <a16:creationId xmlns:a16="http://schemas.microsoft.com/office/drawing/2014/main" id="{AA38B53B-7266-DBA1-3A3B-A1CEAEAC7476}"/>
              </a:ext>
            </a:extLst>
          </p:cNvPr>
          <p:cNvCxnSpPr/>
          <p:nvPr/>
        </p:nvCxnSpPr>
        <p:spPr>
          <a:xfrm>
            <a:off x="243249" y="4933500"/>
            <a:ext cx="117396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26D7C4F-1D3D-FD7E-EE38-93C521E7AF02}"/>
              </a:ext>
            </a:extLst>
          </p:cNvPr>
          <p:cNvCxnSpPr/>
          <p:nvPr/>
        </p:nvCxnSpPr>
        <p:spPr>
          <a:xfrm>
            <a:off x="243249" y="6709144"/>
            <a:ext cx="11739643"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Arrow: Chevron 20">
            <a:extLst>
              <a:ext uri="{FF2B5EF4-FFF2-40B4-BE49-F238E27FC236}">
                <a16:creationId xmlns:a16="http://schemas.microsoft.com/office/drawing/2014/main" id="{1F49511C-EA44-C870-73BD-F550ACA3F74D}"/>
              </a:ext>
            </a:extLst>
          </p:cNvPr>
          <p:cNvSpPr/>
          <p:nvPr/>
        </p:nvSpPr>
        <p:spPr>
          <a:xfrm>
            <a:off x="3982807" y="1696769"/>
            <a:ext cx="550648" cy="977578"/>
          </a:xfrm>
          <a:prstGeom prst="chevron">
            <a:avLst/>
          </a:prstGeom>
          <a:solidFill>
            <a:srgbClr val="0D4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Arrow: Chevron 21">
            <a:extLst>
              <a:ext uri="{FF2B5EF4-FFF2-40B4-BE49-F238E27FC236}">
                <a16:creationId xmlns:a16="http://schemas.microsoft.com/office/drawing/2014/main" id="{20325817-FC36-1DE7-2448-97CC14BCB508}"/>
              </a:ext>
            </a:extLst>
          </p:cNvPr>
          <p:cNvSpPr/>
          <p:nvPr/>
        </p:nvSpPr>
        <p:spPr>
          <a:xfrm>
            <a:off x="7416963" y="1696769"/>
            <a:ext cx="550648" cy="977578"/>
          </a:xfrm>
          <a:prstGeom prst="chevron">
            <a:avLst/>
          </a:prstGeom>
          <a:solidFill>
            <a:srgbClr val="0D4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9118EA49-946C-E57F-64C8-5EF5FEC97B9E}"/>
              </a:ext>
            </a:extLst>
          </p:cNvPr>
          <p:cNvGrpSpPr/>
          <p:nvPr/>
        </p:nvGrpSpPr>
        <p:grpSpPr>
          <a:xfrm>
            <a:off x="585438" y="1286062"/>
            <a:ext cx="539679" cy="1876407"/>
            <a:chOff x="585438" y="1230306"/>
            <a:chExt cx="539679" cy="1876407"/>
          </a:xfrm>
        </p:grpSpPr>
        <p:pic>
          <p:nvPicPr>
            <p:cNvPr id="24" name="Picture 2" descr="Tiktok Icon PNGs for Free Download">
              <a:extLst>
                <a:ext uri="{FF2B5EF4-FFF2-40B4-BE49-F238E27FC236}">
                  <a16:creationId xmlns:a16="http://schemas.microsoft.com/office/drawing/2014/main" id="{18A1DB0A-B6A6-7F5E-2A1F-7FE76868CD0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38" y="1230306"/>
              <a:ext cx="491426" cy="4914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nstagram Logo PNG With Transparent Background">
              <a:extLst>
                <a:ext uri="{FF2B5EF4-FFF2-40B4-BE49-F238E27FC236}">
                  <a16:creationId xmlns:a16="http://schemas.microsoft.com/office/drawing/2014/main" id="{6B84A195-0629-09A1-903E-3FFE70AD361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67541"/>
            <a:stretch/>
          </p:blipFill>
          <p:spPr bwMode="auto">
            <a:xfrm>
              <a:off x="633691" y="2682093"/>
              <a:ext cx="491426" cy="4246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988AA0A5-B80E-788E-6384-E2CB2B1968B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3691" y="1734359"/>
              <a:ext cx="391156" cy="4106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BC9EC635-B329-6801-1BD7-F22DE0EC6E4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3759" y="2206928"/>
              <a:ext cx="410662" cy="41066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88A7DB08-18D3-F8D7-4537-74527FD2BC61}"/>
              </a:ext>
            </a:extLst>
          </p:cNvPr>
          <p:cNvSpPr txBox="1"/>
          <p:nvPr/>
        </p:nvSpPr>
        <p:spPr>
          <a:xfrm>
            <a:off x="633692" y="3605403"/>
            <a:ext cx="1110967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D4D97"/>
                </a:solidFill>
                <a:effectLst/>
                <a:uLnTx/>
                <a:uFillTx/>
                <a:latin typeface="Arial Black" panose="020B0A04020102020204" pitchFamily="34" charset="0"/>
                <a:ea typeface="+mn-ea"/>
                <a:cs typeface="Calibri" panose="020F0502020204030204" pitchFamily="34" charset="0"/>
              </a:rPr>
              <a:t>40% Increase in Visits to BeAScout.org Since Aug 1, 2024</a:t>
            </a:r>
          </a:p>
        </p:txBody>
      </p:sp>
      <p:cxnSp>
        <p:nvCxnSpPr>
          <p:cNvPr id="19" name="Straight Connector 18">
            <a:extLst>
              <a:ext uri="{FF2B5EF4-FFF2-40B4-BE49-F238E27FC236}">
                <a16:creationId xmlns:a16="http://schemas.microsoft.com/office/drawing/2014/main" id="{E1D099CA-6A6A-1F45-4257-8E0047CFA261}"/>
              </a:ext>
            </a:extLst>
          </p:cNvPr>
          <p:cNvCxnSpPr/>
          <p:nvPr/>
        </p:nvCxnSpPr>
        <p:spPr>
          <a:xfrm>
            <a:off x="243249" y="3605403"/>
            <a:ext cx="1173964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882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98F8-A5B9-2D52-50F2-6A4329979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4B2E2-7CE3-3518-56B8-AC78F7AC7B59}"/>
              </a:ext>
            </a:extLst>
          </p:cNvPr>
          <p:cNvSpPr txBox="1">
            <a:spLocks/>
          </p:cNvSpPr>
          <p:nvPr/>
        </p:nvSpPr>
        <p:spPr>
          <a:xfrm>
            <a:off x="730931" y="417786"/>
            <a:ext cx="10515600" cy="979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50" normalizeH="0" baseline="0" noProof="0" dirty="0">
                <a:ln>
                  <a:noFill/>
                </a:ln>
                <a:solidFill>
                  <a:srgbClr val="002060"/>
                </a:solidFill>
                <a:effectLst/>
                <a:uLnTx/>
                <a:uFillTx/>
                <a:latin typeface="Arial Black" panose="020B0A04020102020204" pitchFamily="34" charset="0"/>
                <a:ea typeface="+mj-ea"/>
                <a:cs typeface="+mj-cs"/>
              </a:rPr>
              <a:t>Follow Up on BeAScout!</a:t>
            </a:r>
            <a:endParaRPr kumimoji="0" lang="en-US" sz="54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5" name="Picture 4">
            <a:extLst>
              <a:ext uri="{FF2B5EF4-FFF2-40B4-BE49-F238E27FC236}">
                <a16:creationId xmlns:a16="http://schemas.microsoft.com/office/drawing/2014/main" id="{2DB0BE07-AC40-DF4B-E0ED-952321AB7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781" y="1552110"/>
            <a:ext cx="10393749" cy="4994399"/>
          </a:xfrm>
          <a:prstGeom prst="rect">
            <a:avLst/>
          </a:prstGeom>
        </p:spPr>
      </p:pic>
    </p:spTree>
    <p:extLst>
      <p:ext uri="{BB962C8B-B14F-4D97-AF65-F5344CB8AC3E}">
        <p14:creationId xmlns:p14="http://schemas.microsoft.com/office/powerpoint/2010/main" val="146215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505E-FCBC-C93D-89DB-70E1CD5EC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653AF-B9EB-267B-F983-1CB5B36ED9C9}"/>
              </a:ext>
            </a:extLst>
          </p:cNvPr>
          <p:cNvSpPr txBox="1">
            <a:spLocks/>
          </p:cNvSpPr>
          <p:nvPr/>
        </p:nvSpPr>
        <p:spPr>
          <a:xfrm>
            <a:off x="730931" y="417786"/>
            <a:ext cx="10515600" cy="979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50" normalizeH="0" baseline="0" noProof="0" dirty="0">
                <a:ln>
                  <a:noFill/>
                </a:ln>
                <a:solidFill>
                  <a:srgbClr val="002060"/>
                </a:solidFill>
                <a:effectLst/>
                <a:uLnTx/>
                <a:uFillTx/>
                <a:latin typeface="Arial Black" panose="020B0A04020102020204" pitchFamily="34" charset="0"/>
                <a:ea typeface="+mj-ea"/>
                <a:cs typeface="+mj-cs"/>
              </a:rPr>
              <a:t>NEW! Customizable Templates</a:t>
            </a:r>
            <a:endParaRPr kumimoji="0" lang="en-US" sz="54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4" name="Picture 3">
            <a:extLst>
              <a:ext uri="{FF2B5EF4-FFF2-40B4-BE49-F238E27FC236}">
                <a16:creationId xmlns:a16="http://schemas.microsoft.com/office/drawing/2014/main" id="{4DA4DF7D-A767-B797-5D3F-F553CB9C85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5536" y="2088253"/>
            <a:ext cx="8986463" cy="4168385"/>
          </a:xfrm>
          <a:prstGeom prst="rect">
            <a:avLst/>
          </a:prstGeom>
        </p:spPr>
      </p:pic>
    </p:spTree>
    <p:extLst>
      <p:ext uri="{BB962C8B-B14F-4D97-AF65-F5344CB8AC3E}">
        <p14:creationId xmlns:p14="http://schemas.microsoft.com/office/powerpoint/2010/main" val="391397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812BE6A-FFA5-E63C-D77A-0275FFAED8D3}"/>
              </a:ext>
            </a:extLst>
          </p:cNvPr>
          <p:cNvSpPr txBox="1">
            <a:spLocks/>
          </p:cNvSpPr>
          <p:nvPr/>
        </p:nvSpPr>
        <p:spPr>
          <a:xfrm>
            <a:off x="1560990" y="3165347"/>
            <a:ext cx="2034493" cy="5273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rgbClr val="094F92"/>
                </a:solidFill>
                <a:latin typeface="Flood Std" panose="03090602040405060206"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94F92"/>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94F92"/>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94F92"/>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94F9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n-lt"/>
            </a:endParaRPr>
          </a:p>
        </p:txBody>
      </p:sp>
      <p:sp>
        <p:nvSpPr>
          <p:cNvPr id="14" name="TextBox 13">
            <a:extLst>
              <a:ext uri="{FF2B5EF4-FFF2-40B4-BE49-F238E27FC236}">
                <a16:creationId xmlns:a16="http://schemas.microsoft.com/office/drawing/2014/main" id="{6B58C815-AADD-5FD7-0506-2C6CD413026C}"/>
              </a:ext>
            </a:extLst>
          </p:cNvPr>
          <p:cNvSpPr txBox="1"/>
          <p:nvPr/>
        </p:nvSpPr>
        <p:spPr>
          <a:xfrm>
            <a:off x="8252834" y="2433101"/>
            <a:ext cx="2829531"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94F92"/>
                </a:solidFill>
                <a:effectLst/>
                <a:uLnTx/>
                <a:uFillTx/>
                <a:latin typeface="Franklin Gothic Book" panose="020B0503020102020204" pitchFamily="34" charset="0"/>
                <a:ea typeface="+mn-ea"/>
                <a:cs typeface="Gill Sans"/>
              </a:rPr>
              <a:t>Wendy Nelson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94F92"/>
                </a:solidFill>
                <a:effectLst/>
                <a:uLnTx/>
                <a:uFillTx/>
                <a:latin typeface="Franklin Gothic Book" panose="020B0503020102020204" pitchFamily="34" charset="0"/>
                <a:ea typeface="+mn-ea"/>
                <a:cs typeface="Gill Sans"/>
              </a:rPr>
              <a:t>Director of Field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94F92"/>
                </a:solidFill>
                <a:effectLst/>
                <a:uLnTx/>
                <a:uFillTx/>
                <a:latin typeface="Franklin Gothic Book" panose="020B0503020102020204" pitchFamily="34" charset="0"/>
                <a:ea typeface="+mn-ea"/>
                <a:cs typeface="Gill Sans"/>
              </a:rPr>
              <a:t>Greater Alabama Council</a:t>
            </a:r>
          </a:p>
        </p:txBody>
      </p:sp>
      <p:sp>
        <p:nvSpPr>
          <p:cNvPr id="4" name="Text Placeholder 3">
            <a:extLst>
              <a:ext uri="{FF2B5EF4-FFF2-40B4-BE49-F238E27FC236}">
                <a16:creationId xmlns:a16="http://schemas.microsoft.com/office/drawing/2014/main" id="{9C89EBB1-6C77-17D5-9BFE-60E15B1FE81F}"/>
              </a:ext>
            </a:extLst>
          </p:cNvPr>
          <p:cNvSpPr>
            <a:spLocks noGrp="1"/>
          </p:cNvSpPr>
          <p:nvPr>
            <p:ph type="body" sz="quarter" idx="11"/>
          </p:nvPr>
        </p:nvSpPr>
        <p:spPr>
          <a:xfrm>
            <a:off x="433387" y="649425"/>
            <a:ext cx="11325226" cy="801405"/>
          </a:xfrm>
        </p:spPr>
        <p:txBody>
          <a:bodyPr/>
          <a:lstStyle/>
          <a:p>
            <a:pPr algn="ctr"/>
            <a:r>
              <a:rPr lang="en-US"/>
              <a:t>Best Practices and Recruiting tips</a:t>
            </a:r>
          </a:p>
        </p:txBody>
      </p:sp>
      <p:sp>
        <p:nvSpPr>
          <p:cNvPr id="3" name="TextBox 2">
            <a:extLst>
              <a:ext uri="{FF2B5EF4-FFF2-40B4-BE49-F238E27FC236}">
                <a16:creationId xmlns:a16="http://schemas.microsoft.com/office/drawing/2014/main" id="{F22C1A06-E379-A24E-C6DD-337C4B0D0F52}"/>
              </a:ext>
            </a:extLst>
          </p:cNvPr>
          <p:cNvSpPr txBox="1"/>
          <p:nvPr/>
        </p:nvSpPr>
        <p:spPr>
          <a:xfrm>
            <a:off x="1123569" y="2433101"/>
            <a:ext cx="2829531" cy="113877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94F92"/>
                </a:solidFill>
                <a:effectLst/>
                <a:uLnTx/>
                <a:uFillTx/>
                <a:latin typeface="Franklin Gothic Book" panose="020B0503020102020204" pitchFamily="34" charset="0"/>
                <a:cs typeface="Gill Sans"/>
              </a:rPr>
              <a:t>Ben Buckelew</a:t>
            </a:r>
            <a:endParaRPr lang="en-US" sz="3200" b="1" i="0" u="none" strike="noStrike" kern="1200" cap="none" spc="0" normalizeH="0" baseline="0" noProof="0">
              <a:ln>
                <a:noFill/>
              </a:ln>
              <a:solidFill>
                <a:srgbClr val="094F92"/>
              </a:solidFill>
              <a:effectLst/>
              <a:uLnTx/>
              <a:uFillTx/>
              <a:latin typeface="Franklin Gothic Book" panose="020B0503020102020204" pitchFamily="34" charset="0"/>
              <a:cs typeface="Gill Sans"/>
            </a:endParaRPr>
          </a:p>
          <a:p>
            <a:pPr>
              <a:defRPr/>
            </a:pPr>
            <a:r>
              <a:rPr kumimoji="0" lang="en-US" sz="18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Director of Field </a:t>
            </a:r>
            <a:r>
              <a:rPr lang="en-US" sz="180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800">
                <a:solidFill>
                  <a:srgbClr val="094F92"/>
                </a:solidFill>
                <a:latin typeface="Franklin Gothic Book" panose="020B0503020102020204" pitchFamily="34" charset="0"/>
                <a:cs typeface="Gill Sans"/>
              </a:rPr>
              <a:t>Atlanta</a:t>
            </a:r>
            <a:r>
              <a:rPr kumimoji="0" lang="en-US" sz="18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 Area Council</a:t>
            </a:r>
            <a:endParaRPr lang="en-US" sz="1800">
              <a:solidFill>
                <a:srgbClr val="094F92"/>
              </a:solidFill>
              <a:latin typeface="Franklin Gothic Book" panose="020B0503020102020204" pitchFamily="34" charset="0"/>
              <a:cs typeface="Calibri"/>
            </a:endParaRPr>
          </a:p>
        </p:txBody>
      </p:sp>
      <p:sp>
        <p:nvSpPr>
          <p:cNvPr id="7" name="TextBox 6">
            <a:extLst>
              <a:ext uri="{FF2B5EF4-FFF2-40B4-BE49-F238E27FC236}">
                <a16:creationId xmlns:a16="http://schemas.microsoft.com/office/drawing/2014/main" id="{DFBD7A0E-5525-BD3E-1A9D-151CAD732F79}"/>
              </a:ext>
            </a:extLst>
          </p:cNvPr>
          <p:cNvSpPr txBox="1"/>
          <p:nvPr/>
        </p:nvSpPr>
        <p:spPr>
          <a:xfrm>
            <a:off x="4688202" y="2433101"/>
            <a:ext cx="2829531" cy="113877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94F92"/>
                </a:solidFill>
                <a:effectLst/>
                <a:uLnTx/>
                <a:uFillTx/>
                <a:latin typeface="Franklin Gothic Book" panose="020B0503020102020204" pitchFamily="34" charset="0"/>
                <a:cs typeface="Gill Sans"/>
              </a:rPr>
              <a:t>Chris Crowley</a:t>
            </a:r>
            <a:endParaRPr lang="en-US" sz="3200" b="1" i="0" u="none" strike="noStrike" kern="1200" cap="none" spc="0" normalizeH="0" baseline="0" noProof="0">
              <a:ln>
                <a:noFill/>
              </a:ln>
              <a:solidFill>
                <a:srgbClr val="094F92"/>
              </a:solidFill>
              <a:effectLst/>
              <a:uLnTx/>
              <a:uFillTx/>
              <a:latin typeface="Franklin Gothic Book" panose="020B0503020102020204" pitchFamily="34" charset="0"/>
              <a:cs typeface="Gill Sans"/>
            </a:endParaRPr>
          </a:p>
          <a:p>
            <a:pPr>
              <a:defRPr/>
            </a:pPr>
            <a:r>
              <a:rPr kumimoji="0" lang="en-US" sz="18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Deputy Scout </a:t>
            </a:r>
            <a:r>
              <a:rPr lang="en-US" sz="1800">
                <a:solidFill>
                  <a:srgbClr val="094F92"/>
                </a:solidFill>
                <a:latin typeface="Franklin Gothic Book" panose="020B0503020102020204" pitchFamily="34" charset="0"/>
                <a:cs typeface="Gill Sans"/>
              </a:rPr>
              <a:t>Executive</a:t>
            </a:r>
          </a:p>
          <a:p>
            <a:pPr marL="0" marR="0" lvl="0" indent="0" defTabSz="914400">
              <a:lnSpc>
                <a:spcPct val="100000"/>
              </a:lnSpc>
              <a:spcBef>
                <a:spcPts val="0"/>
              </a:spcBef>
              <a:spcAft>
                <a:spcPts val="0"/>
              </a:spcAft>
              <a:buClrTx/>
              <a:buSzTx/>
              <a:buFontTx/>
              <a:buNone/>
              <a:tabLst/>
              <a:defRPr/>
            </a:pPr>
            <a:r>
              <a:rPr lang="en-US" sz="1800">
                <a:solidFill>
                  <a:srgbClr val="094F92"/>
                </a:solidFill>
                <a:latin typeface="Franklin Gothic Book" panose="020B0503020102020204" pitchFamily="34" charset="0"/>
                <a:cs typeface="Gill Sans"/>
              </a:rPr>
              <a:t>Central</a:t>
            </a:r>
            <a:r>
              <a:rPr kumimoji="0" lang="en-US" sz="18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 Florida Council</a:t>
            </a:r>
            <a:endParaRPr lang="en-US" sz="1800">
              <a:solidFill>
                <a:srgbClr val="094F92"/>
              </a:solidFill>
              <a:latin typeface="Franklin Gothic Book" panose="020B0503020102020204" pitchFamily="34" charset="0"/>
              <a:cs typeface="Calibri"/>
            </a:endParaRPr>
          </a:p>
        </p:txBody>
      </p:sp>
    </p:spTree>
    <p:extLst>
      <p:ext uri="{BB962C8B-B14F-4D97-AF65-F5344CB8AC3E}">
        <p14:creationId xmlns:p14="http://schemas.microsoft.com/office/powerpoint/2010/main" val="601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kids in front of a pack&#10;&#10;Description automatically generated">
            <a:extLst>
              <a:ext uri="{FF2B5EF4-FFF2-40B4-BE49-F238E27FC236}">
                <a16:creationId xmlns:a16="http://schemas.microsoft.com/office/drawing/2014/main" id="{6E394A30-A83C-8891-1481-F08F8E0CF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76814">
            <a:off x="2985337" y="3647765"/>
            <a:ext cx="2973805" cy="2927812"/>
          </a:xfrm>
          <a:prstGeom prst="rect">
            <a:avLst/>
          </a:prstGeom>
        </p:spPr>
      </p:pic>
      <p:pic>
        <p:nvPicPr>
          <p:cNvPr id="8" name="Picture 7" descr="A group of women posing for a photo&#10;&#10;Description automatically generated">
            <a:extLst>
              <a:ext uri="{FF2B5EF4-FFF2-40B4-BE49-F238E27FC236}">
                <a16:creationId xmlns:a16="http://schemas.microsoft.com/office/drawing/2014/main" id="{D9234387-2280-0BBC-7934-7AFD0CD2F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8296" y="1219200"/>
            <a:ext cx="2743200" cy="3639358"/>
          </a:xfrm>
          <a:prstGeom prst="rect">
            <a:avLst/>
          </a:prstGeom>
        </p:spPr>
      </p:pic>
      <p:sp>
        <p:nvSpPr>
          <p:cNvPr id="2" name="Title 1">
            <a:extLst>
              <a:ext uri="{FF2B5EF4-FFF2-40B4-BE49-F238E27FC236}">
                <a16:creationId xmlns:a16="http://schemas.microsoft.com/office/drawing/2014/main" id="{B6E5E8E2-D981-DDD7-2E9D-30313B57B9E6}"/>
              </a:ext>
            </a:extLst>
          </p:cNvPr>
          <p:cNvSpPr txBox="1">
            <a:spLocks/>
          </p:cNvSpPr>
          <p:nvPr/>
        </p:nvSpPr>
        <p:spPr>
          <a:xfrm>
            <a:off x="476250" y="303342"/>
            <a:ext cx="10782300" cy="737142"/>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94F92"/>
                </a:solidFill>
                <a:effectLst/>
                <a:uLnTx/>
                <a:uFillTx/>
                <a:latin typeface="Flood Std" panose="03090602040405060206" charset="0"/>
                <a:cs typeface="Gill Sans"/>
              </a:rPr>
              <a:t>Volunteer and Staff Collaboration</a:t>
            </a:r>
            <a:endParaRPr lang="en-US" sz="4000" b="0" i="0" u="none" strike="noStrike" kern="1200" cap="none" spc="0" normalizeH="0" baseline="0" noProof="0">
              <a:ln>
                <a:noFill/>
              </a:ln>
              <a:solidFill>
                <a:srgbClr val="094F92"/>
              </a:solidFill>
              <a:effectLst/>
              <a:uLnTx/>
              <a:uFillTx/>
              <a:latin typeface="Flood Std" panose="03090602040405060206" charset="0"/>
              <a:cs typeface="Gill Sans"/>
            </a:endParaRPr>
          </a:p>
        </p:txBody>
      </p:sp>
      <p:sp>
        <p:nvSpPr>
          <p:cNvPr id="3" name="TextBox 2">
            <a:extLst>
              <a:ext uri="{FF2B5EF4-FFF2-40B4-BE49-F238E27FC236}">
                <a16:creationId xmlns:a16="http://schemas.microsoft.com/office/drawing/2014/main" id="{1F1698A9-458D-D2A6-CACE-645C90BB914A}"/>
              </a:ext>
            </a:extLst>
          </p:cNvPr>
          <p:cNvSpPr txBox="1"/>
          <p:nvPr/>
        </p:nvSpPr>
        <p:spPr>
          <a:xfrm>
            <a:off x="6424405" y="4665345"/>
            <a:ext cx="5334931" cy="923330"/>
          </a:xfrm>
          <a:prstGeom prst="rect">
            <a:avLst/>
          </a:prstGeom>
          <a:solidFill>
            <a:srgbClr val="094F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families that meet a unit leader (volunteer) the night of the signup are more likely to come to the first meeting and stay in Scouting."​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664679-36EC-0482-CBC3-D6206940CB5A}"/>
              </a:ext>
            </a:extLst>
          </p:cNvPr>
          <p:cNvSpPr txBox="1"/>
          <p:nvPr/>
        </p:nvSpPr>
        <p:spPr>
          <a:xfrm>
            <a:off x="452541" y="5251386"/>
            <a:ext cx="24153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Ben Buckelew</a:t>
            </a:r>
            <a:endParaRPr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4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latin typeface="Franklin Gothic Book" panose="020B0503020102020204" pitchFamily="34" charset="0"/>
                <a:cs typeface="Gill Sans"/>
              </a:rPr>
              <a:t>Atlanta</a:t>
            </a: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Area Council</a:t>
            </a:r>
            <a:endParaRPr lang="en-US" sz="1400" dirty="0">
              <a:solidFill>
                <a:srgbClr val="094F92"/>
              </a:solidFill>
              <a:latin typeface="Franklin Gothic Book" panose="020B0503020102020204" pitchFamily="34" charset="0"/>
              <a:cs typeface="Calibri"/>
            </a:endParaRPr>
          </a:p>
        </p:txBody>
      </p:sp>
      <p:sp>
        <p:nvSpPr>
          <p:cNvPr id="4" name="TextBox 3">
            <a:extLst>
              <a:ext uri="{FF2B5EF4-FFF2-40B4-BE49-F238E27FC236}">
                <a16:creationId xmlns:a16="http://schemas.microsoft.com/office/drawing/2014/main" id="{6EFE5E94-AA55-DB47-DC19-6AAAA54A788D}"/>
              </a:ext>
            </a:extLst>
          </p:cNvPr>
          <p:cNvSpPr txBox="1"/>
          <p:nvPr/>
        </p:nvSpPr>
        <p:spPr>
          <a:xfrm>
            <a:off x="790575" y="1094885"/>
            <a:ext cx="5876925" cy="2800767"/>
          </a:xfrm>
          <a:prstGeom prst="rect">
            <a:avLst/>
          </a:prstGeom>
          <a:noFill/>
        </p:spPr>
        <p:txBody>
          <a:bodyPr wrap="square" rtlCol="0">
            <a:spAutoFit/>
          </a:bodyPr>
          <a:lstStyle/>
          <a:p>
            <a:r>
              <a:rPr lang="en-US" sz="2800" u="sng" dirty="0">
                <a:solidFill>
                  <a:srgbClr val="094F92"/>
                </a:solidFill>
                <a:latin typeface="Franklin Gothic Book" panose="020B0503020102020204" pitchFamily="34" charset="0"/>
              </a:rPr>
              <a:t>Work together to:</a:t>
            </a:r>
          </a:p>
          <a:p>
            <a:pPr lvl="1"/>
            <a:r>
              <a:rPr lang="en-US" sz="2400" dirty="0">
                <a:solidFill>
                  <a:srgbClr val="094F92"/>
                </a:solidFill>
                <a:latin typeface="Franklin Gothic Book" panose="020B0503020102020204" pitchFamily="34" charset="0"/>
              </a:rPr>
              <a:t>Assess leadership needs</a:t>
            </a:r>
          </a:p>
          <a:p>
            <a:pPr lvl="1"/>
            <a:r>
              <a:rPr lang="en-US" sz="2400" dirty="0">
                <a:solidFill>
                  <a:srgbClr val="094F92"/>
                </a:solidFill>
                <a:latin typeface="Franklin Gothic Book" panose="020B0503020102020204" pitchFamily="34" charset="0"/>
              </a:rPr>
              <a:t>Review assigned schools</a:t>
            </a:r>
          </a:p>
          <a:p>
            <a:pPr lvl="1"/>
            <a:r>
              <a:rPr lang="en-US" sz="2400" dirty="0">
                <a:solidFill>
                  <a:srgbClr val="094F92"/>
                </a:solidFill>
                <a:latin typeface="Franklin Gothic Book" panose="020B0503020102020204" pitchFamily="34" charset="0"/>
              </a:rPr>
              <a:t>Establish recruiting capacity/goal</a:t>
            </a:r>
          </a:p>
          <a:p>
            <a:pPr lvl="1"/>
            <a:r>
              <a:rPr lang="en-US" sz="2400" dirty="0">
                <a:solidFill>
                  <a:srgbClr val="094F92"/>
                </a:solidFill>
                <a:latin typeface="Franklin Gothic Book" panose="020B0503020102020204" pitchFamily="34" charset="0"/>
              </a:rPr>
              <a:t>Sign-up logistics</a:t>
            </a:r>
          </a:p>
          <a:p>
            <a:pPr lvl="1"/>
            <a:r>
              <a:rPr lang="en-US" sz="2400" dirty="0">
                <a:solidFill>
                  <a:srgbClr val="094F92"/>
                </a:solidFill>
                <a:latin typeface="Franklin Gothic Book" panose="020B0503020102020204" pitchFamily="34" charset="0"/>
              </a:rPr>
              <a:t>Share resources for youth &amp; adults</a:t>
            </a:r>
          </a:p>
          <a:p>
            <a:endParaRPr lang="en-US" sz="2800" dirty="0">
              <a:solidFill>
                <a:srgbClr val="094F92"/>
              </a:solidFill>
              <a:latin typeface="Franklin Gothic Book" panose="020B0503020102020204" pitchFamily="34" charset="0"/>
            </a:endParaRPr>
          </a:p>
        </p:txBody>
      </p:sp>
    </p:spTree>
    <p:extLst>
      <p:ext uri="{BB962C8B-B14F-4D97-AF65-F5344CB8AC3E}">
        <p14:creationId xmlns:p14="http://schemas.microsoft.com/office/powerpoint/2010/main" val="183798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0926-357C-BA89-66D6-7E70F46F79F6}"/>
              </a:ext>
            </a:extLst>
          </p:cNvPr>
          <p:cNvSpPr txBox="1">
            <a:spLocks/>
          </p:cNvSpPr>
          <p:nvPr/>
        </p:nvSpPr>
        <p:spPr>
          <a:xfrm>
            <a:off x="504825" y="351358"/>
            <a:ext cx="9182100" cy="98253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36AA5"/>
                </a:solidFill>
                <a:effectLst/>
                <a:uLnTx/>
                <a:uFillTx/>
                <a:latin typeface="Flood Std" panose="03090602040405060206" charset="0"/>
                <a:cs typeface="Gill Sans"/>
              </a:rPr>
              <a:t>Signup Night 101 – Helpful Tips </a:t>
            </a:r>
            <a:endParaRPr kumimoji="0" lang="en-US" sz="3600" b="0" i="0" u="none" strike="noStrike" kern="1200" cap="none" spc="0" normalizeH="0" baseline="0" noProof="0">
              <a:ln>
                <a:noFill/>
              </a:ln>
              <a:solidFill>
                <a:srgbClr val="136AA5"/>
              </a:solidFill>
              <a:effectLst/>
              <a:uLnTx/>
              <a:uFillTx/>
              <a:latin typeface="Flood Std" panose="03090602040405060206" charset="0"/>
              <a:cs typeface="Calibri Light"/>
            </a:endParaRPr>
          </a:p>
        </p:txBody>
      </p:sp>
      <p:sp>
        <p:nvSpPr>
          <p:cNvPr id="5" name="TextBox 4">
            <a:extLst>
              <a:ext uri="{FF2B5EF4-FFF2-40B4-BE49-F238E27FC236}">
                <a16:creationId xmlns:a16="http://schemas.microsoft.com/office/drawing/2014/main" id="{07088932-7885-D6FE-731C-2969929F23D2}"/>
              </a:ext>
            </a:extLst>
          </p:cNvPr>
          <p:cNvSpPr txBox="1"/>
          <p:nvPr/>
        </p:nvSpPr>
        <p:spPr>
          <a:xfrm>
            <a:off x="600113" y="1456701"/>
            <a:ext cx="7473650"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Preferred days Tuesday, Wednesday and Thursday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36AA5"/>
              </a:solidFill>
              <a:effectLst/>
              <a:latin typeface="Franklin Gothic Book" panose="020B0503020102020204" pitchFamily="34" charset="0"/>
              <a:ea typeface="Times New Roman" panose="02020603050405020304" pitchFamily="18" charset="0"/>
              <a:cs typeface="Gill Sans"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There is a difference between a sign-up night and </a:t>
            </a:r>
            <a:b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b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a</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 </a:t>
            </a: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p</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arent </a:t>
            </a: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o</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rientation night</a:t>
            </a:r>
            <a:endPar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Location of signup </a:t>
            </a:r>
            <a:r>
              <a:rPr lang="en-US" sz="2400" dirty="0">
                <a:solidFill>
                  <a:srgbClr val="136AA5"/>
                </a:solidFill>
                <a:latin typeface="Franklin Gothic Book" panose="020B0503020102020204" pitchFamily="34" charset="0"/>
                <a:cs typeface="Gill Sans"/>
              </a:rPr>
              <a:t>n</a:t>
            </a:r>
            <a:r>
              <a:rPr kumimoji="0" lang="en-US" sz="2400" b="0" i="0" u="none" strike="noStrike" kern="1200" cap="none" spc="0" normalizeH="0" baseline="0" noProof="0" dirty="0" err="1">
                <a:ln>
                  <a:noFill/>
                </a:ln>
                <a:solidFill>
                  <a:srgbClr val="136AA5"/>
                </a:solidFill>
                <a:effectLst/>
                <a:uLnTx/>
                <a:uFillTx/>
                <a:latin typeface="Franklin Gothic Book" panose="020B0503020102020204" pitchFamily="34" charset="0"/>
                <a:cs typeface="Gill Sans"/>
              </a:rPr>
              <a:t>ight</a:t>
            </a: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Yard signs and posters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Flyers sent home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In-classroom rallies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Signup night – keep it brief </a:t>
            </a:r>
            <a:r>
              <a:rPr kumimoji="0" lang="en-US" sz="2400" b="0" i="1"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(not a Pack Meeting)</a:t>
            </a:r>
          </a:p>
        </p:txBody>
      </p:sp>
      <p:pic>
        <p:nvPicPr>
          <p:cNvPr id="1026" name="Picture 2" descr="A group of people in a room&#10;&#10;Description automatically generated">
            <a:extLst>
              <a:ext uri="{FF2B5EF4-FFF2-40B4-BE49-F238E27FC236}">
                <a16:creationId xmlns:a16="http://schemas.microsoft.com/office/drawing/2014/main" id="{8E463D78-F46A-AC82-3FF5-4294F6EDB4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0000">
            <a:off x="7351506" y="2095862"/>
            <a:ext cx="4400844" cy="23550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FF0131-788E-DB5B-1B10-9EA4AD32ABA9}"/>
              </a:ext>
            </a:extLst>
          </p:cNvPr>
          <p:cNvSpPr txBox="1"/>
          <p:nvPr/>
        </p:nvSpPr>
        <p:spPr>
          <a:xfrm>
            <a:off x="9183889" y="5017513"/>
            <a:ext cx="295096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94F92"/>
                </a:solidFill>
                <a:effectLst/>
                <a:uLnTx/>
                <a:uFillTx/>
                <a:latin typeface="Franklin Gothic Book" panose="020B0503020102020204" pitchFamily="34" charset="0"/>
                <a:cs typeface="Gill Sans"/>
              </a:rPr>
              <a:t>Wendy Nelson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Director of Field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94F92"/>
                </a:solidFill>
                <a:effectLst/>
                <a:uLnTx/>
                <a:uFillTx/>
                <a:latin typeface="Franklin Gothic Book" panose="020B0503020102020204" pitchFamily="34" charset="0"/>
                <a:cs typeface="Gill Sans"/>
              </a:rPr>
              <a:t>Greater Alabama Council</a:t>
            </a:r>
          </a:p>
        </p:txBody>
      </p:sp>
    </p:spTree>
    <p:extLst>
      <p:ext uri="{BB962C8B-B14F-4D97-AF65-F5344CB8AC3E}">
        <p14:creationId xmlns:p14="http://schemas.microsoft.com/office/powerpoint/2010/main" val="396707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4449EA-2378-5B48-B7B4-B023265AAC38}"/>
              </a:ext>
            </a:extLst>
          </p:cNvPr>
          <p:cNvSpPr txBox="1">
            <a:spLocks/>
          </p:cNvSpPr>
          <p:nvPr/>
        </p:nvSpPr>
        <p:spPr>
          <a:xfrm>
            <a:off x="742949" y="256305"/>
            <a:ext cx="9191626" cy="98253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36AA5"/>
                </a:solidFill>
                <a:effectLst/>
                <a:uLnTx/>
                <a:uFillTx/>
                <a:latin typeface="Flood Std" panose="03090602040405060206" charset="0"/>
                <a:cs typeface="Gill Sans"/>
              </a:rPr>
              <a:t>Traditional Recruitment </a:t>
            </a:r>
            <a:endParaRPr kumimoji="0" lang="en-US" sz="4000" b="0" i="0" u="none" strike="noStrike" kern="1200" cap="none" spc="0" normalizeH="0" baseline="0" noProof="0">
              <a:ln>
                <a:noFill/>
              </a:ln>
              <a:solidFill>
                <a:srgbClr val="136AA5"/>
              </a:solidFill>
              <a:effectLst/>
              <a:uLnTx/>
              <a:uFillTx/>
              <a:latin typeface="Flood Std" panose="03090602040405060206" charset="0"/>
              <a:cs typeface="Calibri Light"/>
            </a:endParaRPr>
          </a:p>
        </p:txBody>
      </p:sp>
      <p:pic>
        <p:nvPicPr>
          <p:cNvPr id="6" name="Picture 5" descr="A group of people standing on a sidewalk&#10;&#10;Description automatically generated">
            <a:extLst>
              <a:ext uri="{FF2B5EF4-FFF2-40B4-BE49-F238E27FC236}">
                <a16:creationId xmlns:a16="http://schemas.microsoft.com/office/drawing/2014/main" id="{41A2E062-489C-542F-00E7-E067BCE3C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 y="4613732"/>
            <a:ext cx="8063821" cy="1244630"/>
          </a:xfrm>
          <a:prstGeom prst="rect">
            <a:avLst/>
          </a:prstGeom>
        </p:spPr>
      </p:pic>
      <p:sp>
        <p:nvSpPr>
          <p:cNvPr id="4" name="TextBox 3">
            <a:extLst>
              <a:ext uri="{FF2B5EF4-FFF2-40B4-BE49-F238E27FC236}">
                <a16:creationId xmlns:a16="http://schemas.microsoft.com/office/drawing/2014/main" id="{26597685-96F7-D67D-B75E-E9ED986C8512}"/>
              </a:ext>
            </a:extLst>
          </p:cNvPr>
          <p:cNvSpPr txBox="1"/>
          <p:nvPr/>
        </p:nvSpPr>
        <p:spPr>
          <a:xfrm>
            <a:off x="810337" y="1385642"/>
            <a:ext cx="6132443" cy="317009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6AA5"/>
                </a:solidFill>
                <a:effectLst/>
                <a:uLnTx/>
                <a:uFillTx/>
                <a:latin typeface="Franklin Gothic Book" panose="020B0503020102020204" pitchFamily="34" charset="0"/>
                <a:cs typeface="Gill Sans"/>
              </a:rPr>
              <a:t>Back to the Pack Event </a:t>
            </a: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 Fun Location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Fun Event to Welcome back existing leaders </a:t>
            </a:r>
            <a:b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b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and Scouts​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6AA5"/>
                </a:solidFill>
                <a:effectLst/>
                <a:uLnTx/>
                <a:uFillTx/>
                <a:latin typeface="Franklin Gothic Book" panose="020B0503020102020204" pitchFamily="34" charset="0"/>
                <a:cs typeface="Gill Sans"/>
              </a:rPr>
              <a:t>School Open House </a:t>
            </a: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 At The School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Meet Your Teacher/Registration Day​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6AA5"/>
                </a:solidFill>
                <a:effectLst/>
                <a:uLnTx/>
                <a:uFillTx/>
                <a:latin typeface="Franklin Gothic Book" panose="020B0503020102020204" pitchFamily="34" charset="0"/>
                <a:cs typeface="Gill Sans"/>
              </a:rPr>
              <a:t>Sign-Up Event </a:t>
            </a: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 At The School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a:rPr>
              <a:t>Objective Is To Register New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36AA5"/>
              </a:solidFill>
              <a:effectLst/>
              <a:uLnTx/>
              <a:uFillTx/>
              <a:latin typeface="Franklin Gothic Book" panose="020B0503020102020204" pitchFamily="34" charset="0"/>
              <a:cs typeface="Gill Sans" panose="020B0502020104020203" pitchFamily="34" charset="-79"/>
            </a:endParaRPr>
          </a:p>
        </p:txBody>
      </p:sp>
      <p:sp>
        <p:nvSpPr>
          <p:cNvPr id="5" name="TextBox 4">
            <a:extLst>
              <a:ext uri="{FF2B5EF4-FFF2-40B4-BE49-F238E27FC236}">
                <a16:creationId xmlns:a16="http://schemas.microsoft.com/office/drawing/2014/main" id="{D57CB859-DB7B-7F80-836C-2A3362E0F320}"/>
              </a:ext>
            </a:extLst>
          </p:cNvPr>
          <p:cNvSpPr txBox="1"/>
          <p:nvPr/>
        </p:nvSpPr>
        <p:spPr>
          <a:xfrm>
            <a:off x="6468931" y="1385642"/>
            <a:ext cx="5031589" cy="224676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Fun Pack Event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Fun Location​​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First Event For New And Existing Families​​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Parent Orientation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Practical Location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Onboarding Session for New Parents – Every Parent Helps​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panose="020B0502020104020203" pitchFamily="34" charset="-79"/>
            </a:endParaRPr>
          </a:p>
        </p:txBody>
      </p:sp>
      <p:sp>
        <p:nvSpPr>
          <p:cNvPr id="7" name="TextBox 6">
            <a:extLst>
              <a:ext uri="{FF2B5EF4-FFF2-40B4-BE49-F238E27FC236}">
                <a16:creationId xmlns:a16="http://schemas.microsoft.com/office/drawing/2014/main" id="{DD5A40D4-A58F-70DA-FB7F-694C2411A17B}"/>
              </a:ext>
            </a:extLst>
          </p:cNvPr>
          <p:cNvSpPr txBox="1"/>
          <p:nvPr/>
        </p:nvSpPr>
        <p:spPr>
          <a:xfrm>
            <a:off x="9458634" y="5057160"/>
            <a:ext cx="24153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Ben Buckelew</a:t>
            </a:r>
            <a:endParaRPr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4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latin typeface="Franklin Gothic Book" panose="020B0503020102020204" pitchFamily="34" charset="0"/>
                <a:cs typeface="Gill Sans"/>
              </a:rPr>
              <a:t>Atlanta</a:t>
            </a: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Area Council</a:t>
            </a:r>
            <a:endParaRPr lang="en-US" sz="1400" dirty="0">
              <a:solidFill>
                <a:srgbClr val="094F92"/>
              </a:solidFill>
              <a:latin typeface="Franklin Gothic Book" panose="020B0503020102020204" pitchFamily="34" charset="0"/>
              <a:cs typeface="Calibri"/>
            </a:endParaRPr>
          </a:p>
        </p:txBody>
      </p:sp>
    </p:spTree>
    <p:extLst>
      <p:ext uri="{BB962C8B-B14F-4D97-AF65-F5344CB8AC3E}">
        <p14:creationId xmlns:p14="http://schemas.microsoft.com/office/powerpoint/2010/main" val="42982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0910-BCDD-AE76-8035-F23C629E5EB4}"/>
              </a:ext>
            </a:extLst>
          </p:cNvPr>
          <p:cNvSpPr>
            <a:spLocks noGrp="1"/>
          </p:cNvSpPr>
          <p:nvPr>
            <p:ph type="title"/>
          </p:nvPr>
        </p:nvSpPr>
        <p:spPr>
          <a:xfrm>
            <a:off x="838200" y="294884"/>
            <a:ext cx="10515600" cy="1325563"/>
          </a:xfrm>
        </p:spPr>
        <p:txBody>
          <a:bodyPr/>
          <a:lstStyle/>
          <a:p>
            <a:r>
              <a:rPr lang="en-US"/>
              <a:t>Tonight’s topics</a:t>
            </a:r>
          </a:p>
        </p:txBody>
      </p:sp>
      <p:sp>
        <p:nvSpPr>
          <p:cNvPr id="3" name="Content Placeholder 2">
            <a:extLst>
              <a:ext uri="{FF2B5EF4-FFF2-40B4-BE49-F238E27FC236}">
                <a16:creationId xmlns:a16="http://schemas.microsoft.com/office/drawing/2014/main" id="{F5045455-288B-3674-02EE-B17834033D98}"/>
              </a:ext>
            </a:extLst>
          </p:cNvPr>
          <p:cNvSpPr>
            <a:spLocks noGrp="1"/>
          </p:cNvSpPr>
          <p:nvPr>
            <p:ph idx="1"/>
          </p:nvPr>
        </p:nvSpPr>
        <p:spPr>
          <a:xfrm>
            <a:off x="960003" y="1190679"/>
            <a:ext cx="10515600" cy="4506033"/>
          </a:xfrm>
        </p:spPr>
        <p:txBody>
          <a:bodyPr>
            <a:noAutofit/>
          </a:bodyPr>
          <a:lstStyle/>
          <a:p>
            <a:pPr marL="457200" indent="-457200">
              <a:lnSpc>
                <a:spcPct val="150000"/>
              </a:lnSpc>
              <a:spcBef>
                <a:spcPts val="0"/>
              </a:spcBef>
              <a:buFont typeface="Wingdings" panose="05000000000000000000" pitchFamily="2" charset="2"/>
              <a:buChar char="§"/>
              <a:defRPr/>
            </a:pPr>
            <a:r>
              <a:rPr lang="en-US" dirty="0">
                <a:latin typeface="Franklin Gothic Book" panose="020B0503020102020204" pitchFamily="34" charset="0"/>
                <a:ea typeface="+mn-lt"/>
                <a:cs typeface="+mn-lt"/>
              </a:rPr>
              <a:t>A Message from our National Chair </a:t>
            </a:r>
          </a:p>
          <a:p>
            <a:pPr marL="457200" indent="-457200">
              <a:lnSpc>
                <a:spcPct val="150000"/>
              </a:lnSpc>
              <a:spcBef>
                <a:spcPts val="0"/>
              </a:spcBef>
              <a:buFont typeface="Wingdings" panose="05000000000000000000" pitchFamily="2" charset="2"/>
              <a:buChar char="§"/>
              <a:defRPr/>
            </a:pPr>
            <a:r>
              <a:rPr lang="en-US" dirty="0">
                <a:ea typeface="+mn-lt"/>
                <a:cs typeface="+mn-lt"/>
              </a:rPr>
              <a:t>A Message from our </a:t>
            </a:r>
            <a:r>
              <a:rPr lang="en-US" dirty="0">
                <a:latin typeface="Franklin Gothic Book" panose="020B0503020102020204" pitchFamily="34" charset="0"/>
                <a:ea typeface="+mn-lt"/>
                <a:cs typeface="+mn-lt"/>
              </a:rPr>
              <a:t>Chief Scout Executive</a:t>
            </a:r>
          </a:p>
          <a:p>
            <a:pPr marL="457200" indent="-457200">
              <a:lnSpc>
                <a:spcPct val="150000"/>
              </a:lnSpc>
              <a:spcBef>
                <a:spcPts val="0"/>
              </a:spcBef>
              <a:buFont typeface="Wingdings" panose="05000000000000000000" pitchFamily="2" charset="2"/>
              <a:buChar char="§"/>
              <a:defRPr/>
            </a:pPr>
            <a:r>
              <a:rPr lang="en-US" dirty="0">
                <a:ea typeface="+mn-lt"/>
                <a:cs typeface="+mn-lt"/>
              </a:rPr>
              <a:t>Fall Media in Support of Recruitment</a:t>
            </a:r>
            <a:endParaRPr kumimoji="0" lang="en-US" b="0" i="0" u="none" strike="noStrike" kern="1200" cap="none" spc="0" normalizeH="0" baseline="0" noProof="0" dirty="0">
              <a:ln>
                <a:noFill/>
              </a:ln>
              <a:effectLst/>
              <a:uLnTx/>
              <a:uFillTx/>
              <a:latin typeface="Franklin Gothic Book" panose="020B0503020102020204" pitchFamily="34" charset="0"/>
              <a:ea typeface="+mn-lt"/>
              <a:cs typeface="Calibri" panose="020F0502020204030204"/>
            </a:endParaRPr>
          </a:p>
          <a:p>
            <a:pPr marL="457200" marR="0" lvl="0" indent="-457200" algn="l" defTabSz="914400" rtl="0" eaLnBrk="1" fontAlgn="auto" latinLnBrk="0" hangingPunct="1">
              <a:lnSpc>
                <a:spcPct val="150000"/>
              </a:lnSpc>
              <a:spcBef>
                <a:spcPts val="0"/>
              </a:spcBef>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Franklin Gothic Book" panose="020B0503020102020204" pitchFamily="34" charset="0"/>
                <a:ea typeface="+mn-lt"/>
                <a:cs typeface="Calibri" panose="020F0502020204030204"/>
              </a:rPr>
              <a:t>Best Practices and Recruiting Tips </a:t>
            </a:r>
          </a:p>
          <a:p>
            <a:pPr marL="457200" marR="0" lvl="0" indent="-457200" algn="l" defTabSz="914400" rtl="0" eaLnBrk="1" fontAlgn="auto" latinLnBrk="0" hangingPunct="1">
              <a:lnSpc>
                <a:spcPct val="150000"/>
              </a:lnSpc>
              <a:spcBef>
                <a:spcPts val="0"/>
              </a:spcBef>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Franklin Gothic Book" panose="020B0503020102020204" pitchFamily="34" charset="0"/>
                <a:ea typeface="+mn-lt"/>
                <a:cs typeface="Calibri" panose="020F0502020204030204"/>
              </a:rPr>
              <a:t>Membership Engagement</a:t>
            </a:r>
          </a:p>
          <a:p>
            <a:pPr marL="457200" indent="-457200">
              <a:lnSpc>
                <a:spcPct val="150000"/>
              </a:lnSpc>
              <a:spcBef>
                <a:spcPts val="0"/>
              </a:spcBef>
              <a:buFont typeface="Wingdings" panose="05000000000000000000" pitchFamily="2" charset="2"/>
              <a:buChar char="§"/>
              <a:defRPr/>
            </a:pPr>
            <a:r>
              <a:rPr lang="en-US" dirty="0">
                <a:ea typeface="+mn-lt"/>
                <a:cs typeface="+mn-lt"/>
              </a:rPr>
              <a:t>Following Y</a:t>
            </a:r>
            <a:r>
              <a:rPr lang="en-US" dirty="0">
                <a:latin typeface="Franklin Gothic Book" panose="020B0503020102020204" pitchFamily="34" charset="0"/>
                <a:ea typeface="+mn-lt"/>
                <a:cs typeface="+mn-lt"/>
              </a:rPr>
              <a:t>our Council’s Membership Plan</a:t>
            </a:r>
            <a:endParaRPr lang="en-US" dirty="0">
              <a:latin typeface="Franklin Gothic Book" panose="020B0503020102020204" pitchFamily="34" charset="0"/>
              <a:cs typeface="Calibri"/>
            </a:endParaRPr>
          </a:p>
          <a:p>
            <a:pPr marL="457200" indent="-457200">
              <a:lnSpc>
                <a:spcPct val="150000"/>
              </a:lnSpc>
              <a:spcBef>
                <a:spcPts val="0"/>
              </a:spcBef>
              <a:buFont typeface="Wingdings" panose="05000000000000000000" pitchFamily="2" charset="2"/>
              <a:buChar char="§"/>
              <a:defRPr/>
            </a:pPr>
            <a:r>
              <a:rPr lang="en-US" dirty="0">
                <a:ea typeface="+mn-lt"/>
                <a:cs typeface="+mn-lt"/>
              </a:rPr>
              <a:t>A Message from our National Commissioner</a:t>
            </a:r>
            <a:endParaRPr lang="en-US" dirty="0">
              <a:latin typeface="Franklin Gothic Book" panose="020B0503020102020204" pitchFamily="34" charset="0"/>
              <a:cs typeface="Calibri"/>
            </a:endParaRPr>
          </a:p>
          <a:p>
            <a:pPr>
              <a:lnSpc>
                <a:spcPct val="150000"/>
              </a:lnSpc>
              <a:spcBef>
                <a:spcPts val="0"/>
              </a:spcBef>
            </a:pPr>
            <a:endParaRPr lang="en-US" dirty="0"/>
          </a:p>
        </p:txBody>
      </p:sp>
    </p:spTree>
    <p:extLst>
      <p:ext uri="{BB962C8B-B14F-4D97-AF65-F5344CB8AC3E}">
        <p14:creationId xmlns:p14="http://schemas.microsoft.com/office/powerpoint/2010/main" val="57520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62BAF0-6479-450F-66D8-B9D15AA62A7D}"/>
              </a:ext>
            </a:extLst>
          </p:cNvPr>
          <p:cNvSpPr>
            <a:spLocks noGrp="1"/>
          </p:cNvSpPr>
          <p:nvPr>
            <p:ph type="title"/>
          </p:nvPr>
        </p:nvSpPr>
        <p:spPr>
          <a:xfrm>
            <a:off x="6903805" y="765772"/>
            <a:ext cx="5181600" cy="1122329"/>
          </a:xfrm>
        </p:spPr>
        <p:txBody>
          <a:bodyPr>
            <a:normAutofit fontScale="90000"/>
          </a:bodyPr>
          <a:lstStyle/>
          <a:p>
            <a:r>
              <a:rPr lang="en-US"/>
              <a:t>Limited School Access</a:t>
            </a:r>
          </a:p>
        </p:txBody>
      </p:sp>
      <p:sp>
        <p:nvSpPr>
          <p:cNvPr id="7" name="Content Placeholder 6">
            <a:extLst>
              <a:ext uri="{FF2B5EF4-FFF2-40B4-BE49-F238E27FC236}">
                <a16:creationId xmlns:a16="http://schemas.microsoft.com/office/drawing/2014/main" id="{54BC4F8D-6F5B-52A8-0575-B5B00193DE37}"/>
              </a:ext>
            </a:extLst>
          </p:cNvPr>
          <p:cNvSpPr>
            <a:spLocks noGrp="1"/>
          </p:cNvSpPr>
          <p:nvPr>
            <p:ph sz="half" idx="2"/>
          </p:nvPr>
        </p:nvSpPr>
        <p:spPr>
          <a:xfrm>
            <a:off x="6903805" y="2129624"/>
            <a:ext cx="5181600" cy="4351338"/>
          </a:xfrm>
        </p:spPr>
        <p:txBody>
          <a:bodyPr/>
          <a:lstStyle/>
          <a:p>
            <a:r>
              <a:rPr lang="en-US"/>
              <a:t>Flyers, yard signs, posters</a:t>
            </a:r>
          </a:p>
          <a:p>
            <a:r>
              <a:rPr lang="en-US"/>
              <a:t>Scout talk video announcements</a:t>
            </a:r>
          </a:p>
          <a:p>
            <a:r>
              <a:rPr lang="en-US"/>
              <a:t>Peer-to-peer recruitment</a:t>
            </a:r>
          </a:p>
          <a:p>
            <a:r>
              <a:rPr lang="en-US"/>
              <a:t>Social media</a:t>
            </a:r>
          </a:p>
        </p:txBody>
      </p:sp>
      <p:sp>
        <p:nvSpPr>
          <p:cNvPr id="2" name="TextBox 9">
            <a:extLst>
              <a:ext uri="{FF2B5EF4-FFF2-40B4-BE49-F238E27FC236}">
                <a16:creationId xmlns:a16="http://schemas.microsoft.com/office/drawing/2014/main" id="{93836476-27ED-3594-97C1-F3313F08077D}"/>
              </a:ext>
            </a:extLst>
          </p:cNvPr>
          <p:cNvSpPr txBox="1"/>
          <p:nvPr/>
        </p:nvSpPr>
        <p:spPr>
          <a:xfrm>
            <a:off x="9338624" y="4881579"/>
            <a:ext cx="2271716"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94F92"/>
                </a:solidFill>
                <a:latin typeface="Franklin Gothic Book" panose="020B0503020102020204" pitchFamily="34" charset="0"/>
              </a:rPr>
              <a:t>Chris Crowley</a:t>
            </a:r>
          </a:p>
          <a:p>
            <a:r>
              <a:rPr lang="en-US" sz="1400">
                <a:solidFill>
                  <a:srgbClr val="094F92"/>
                </a:solidFill>
                <a:latin typeface="Franklin Gothic Book" panose="020B0503020102020204" pitchFamily="34" charset="0"/>
              </a:rPr>
              <a:t>Deputy Scout Executive</a:t>
            </a:r>
          </a:p>
          <a:p>
            <a:r>
              <a:rPr lang="en-US" sz="1400">
                <a:solidFill>
                  <a:srgbClr val="094F92"/>
                </a:solidFill>
                <a:latin typeface="Franklin Gothic Book" panose="020B0503020102020204" pitchFamily="34" charset="0"/>
              </a:rPr>
              <a:t>Central Florida Council</a:t>
            </a:r>
          </a:p>
        </p:txBody>
      </p:sp>
    </p:spTree>
    <p:extLst>
      <p:ext uri="{BB962C8B-B14F-4D97-AF65-F5344CB8AC3E}">
        <p14:creationId xmlns:p14="http://schemas.microsoft.com/office/powerpoint/2010/main" val="97751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F1EA3E-F115-CABD-08B4-A817EAE3BEA3}"/>
              </a:ext>
            </a:extLst>
          </p:cNvPr>
          <p:cNvSpPr txBox="1"/>
          <p:nvPr/>
        </p:nvSpPr>
        <p:spPr>
          <a:xfrm>
            <a:off x="6870415" y="2068522"/>
            <a:ext cx="4851389" cy="2677656"/>
          </a:xfrm>
          <a:prstGeom prst="rect">
            <a:avLst/>
          </a:prstGeom>
          <a:noFill/>
        </p:spPr>
        <p:txBody>
          <a:bodyPr wrap="square" rtlCol="0">
            <a:spAutoFit/>
          </a:bodyPr>
          <a:lstStyle/>
          <a:p>
            <a:r>
              <a:rPr lang="en-US" sz="2800">
                <a:solidFill>
                  <a:srgbClr val="094F92"/>
                </a:solidFill>
                <a:effectLst/>
                <a:latin typeface="Franklin Gothic Book" panose="020B0503020102020204" pitchFamily="34" charset="0"/>
                <a:ea typeface="Times New Roman" panose="02020603050405020304" pitchFamily="18" charset="0"/>
                <a:cs typeface="Times New Roman" panose="02020603050405020304" pitchFamily="18" charset="0"/>
              </a:rPr>
              <a:t>In geographical areas where school access is difficult, or in some cases not allowed…in all cases we want to get the flyers in the hands of youth and ultimately parents </a:t>
            </a:r>
            <a:endParaRPr lang="en-US" sz="2800">
              <a:solidFill>
                <a:srgbClr val="094F92"/>
              </a:solidFill>
              <a:latin typeface="Franklin Gothic Book" panose="020B0503020102020204" pitchFamily="34" charset="0"/>
            </a:endParaRPr>
          </a:p>
        </p:txBody>
      </p:sp>
      <p:sp>
        <p:nvSpPr>
          <p:cNvPr id="2" name="Title 1">
            <a:extLst>
              <a:ext uri="{FF2B5EF4-FFF2-40B4-BE49-F238E27FC236}">
                <a16:creationId xmlns:a16="http://schemas.microsoft.com/office/drawing/2014/main" id="{7D0B5417-5370-33F4-9CA8-62B95EAE2F59}"/>
              </a:ext>
            </a:extLst>
          </p:cNvPr>
          <p:cNvSpPr>
            <a:spLocks noGrp="1"/>
          </p:cNvSpPr>
          <p:nvPr>
            <p:ph type="title"/>
          </p:nvPr>
        </p:nvSpPr>
        <p:spPr>
          <a:xfrm>
            <a:off x="6848974" y="829123"/>
            <a:ext cx="5181600" cy="1122329"/>
          </a:xfrm>
        </p:spPr>
        <p:txBody>
          <a:bodyPr>
            <a:normAutofit fontScale="90000"/>
          </a:bodyPr>
          <a:lstStyle/>
          <a:p>
            <a:r>
              <a:rPr lang="en-US"/>
              <a:t>Non-Traditional Recruiting</a:t>
            </a:r>
          </a:p>
        </p:txBody>
      </p:sp>
    </p:spTree>
    <p:extLst>
      <p:ext uri="{BB962C8B-B14F-4D97-AF65-F5344CB8AC3E}">
        <p14:creationId xmlns:p14="http://schemas.microsoft.com/office/powerpoint/2010/main" val="39360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D29E-81D2-3D0E-7DE6-4B67ACA7F2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AD6231-A91D-5F58-A109-651B9C9341C9}"/>
              </a:ext>
            </a:extLst>
          </p:cNvPr>
          <p:cNvSpPr>
            <a:spLocks noGrp="1"/>
          </p:cNvSpPr>
          <p:nvPr>
            <p:ph type="title"/>
          </p:nvPr>
        </p:nvSpPr>
        <p:spPr>
          <a:xfrm>
            <a:off x="5345956" y="435055"/>
            <a:ext cx="6406896" cy="673916"/>
          </a:xfrm>
        </p:spPr>
        <p:txBody>
          <a:bodyPr>
            <a:normAutofit fontScale="90000"/>
          </a:bodyPr>
          <a:lstStyle/>
          <a:p>
            <a:r>
              <a:rPr lang="en-US" sz="4000" dirty="0">
                <a:latin typeface="Flood Std"/>
                <a:ea typeface="Ebrima"/>
                <a:cs typeface="Ebrima"/>
              </a:rPr>
              <a:t>New Member coordinator</a:t>
            </a:r>
            <a:endParaRPr lang="en-US" sz="4000" dirty="0"/>
          </a:p>
        </p:txBody>
      </p:sp>
      <p:graphicFrame>
        <p:nvGraphicFramePr>
          <p:cNvPr id="6" name="Object 5">
            <a:extLst>
              <a:ext uri="{FF2B5EF4-FFF2-40B4-BE49-F238E27FC236}">
                <a16:creationId xmlns:a16="http://schemas.microsoft.com/office/drawing/2014/main" id="{8F1FE336-6979-0B16-9A45-D976938F66BF}"/>
              </a:ext>
            </a:extLst>
          </p:cNvPr>
          <p:cNvGraphicFramePr>
            <a:graphicFrameLocks noChangeAspect="1"/>
          </p:cNvGraphicFramePr>
          <p:nvPr>
            <p:extLst>
              <p:ext uri="{D42A27DB-BD31-4B8C-83A1-F6EECF244321}">
                <p14:modId xmlns:p14="http://schemas.microsoft.com/office/powerpoint/2010/main" val="2468283532"/>
              </p:ext>
            </p:extLst>
          </p:nvPr>
        </p:nvGraphicFramePr>
        <p:xfrm>
          <a:off x="143969" y="176477"/>
          <a:ext cx="4802935" cy="6078019"/>
        </p:xfrm>
        <a:graphic>
          <a:graphicData uri="http://schemas.openxmlformats.org/presentationml/2006/ole">
            <mc:AlternateContent xmlns:mc="http://schemas.openxmlformats.org/markup-compatibility/2006">
              <mc:Choice xmlns:v="urn:schemas-microsoft-com:vml" Requires="v">
                <p:oleObj name="Acrobat Document" r:id="rId2" imgW="6457711" imgH="8172257" progId="Acrobat.Document.DC">
                  <p:embed/>
                </p:oleObj>
              </mc:Choice>
              <mc:Fallback>
                <p:oleObj name="Acrobat Document" r:id="rId2" imgW="6457711" imgH="8172257" progId="Acrobat.Document.DC">
                  <p:embed/>
                  <p:pic>
                    <p:nvPicPr>
                      <p:cNvPr id="6" name="Object 5">
                        <a:extLst>
                          <a:ext uri="{FF2B5EF4-FFF2-40B4-BE49-F238E27FC236}">
                            <a16:creationId xmlns:a16="http://schemas.microsoft.com/office/drawing/2014/main" id="{8F1FE336-6979-0B16-9A45-D976938F66BF}"/>
                          </a:ext>
                        </a:extLst>
                      </p:cNvPr>
                      <p:cNvPicPr/>
                      <p:nvPr/>
                    </p:nvPicPr>
                    <p:blipFill>
                      <a:blip r:embed="rId3"/>
                      <a:stretch>
                        <a:fillRect/>
                      </a:stretch>
                    </p:blipFill>
                    <p:spPr>
                      <a:xfrm>
                        <a:off x="143969" y="176477"/>
                        <a:ext cx="4802935" cy="607801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2A2521D-CD05-2B79-42BB-A6983EE9FCB0}"/>
              </a:ext>
            </a:extLst>
          </p:cNvPr>
          <p:cNvSpPr txBox="1"/>
          <p:nvPr/>
        </p:nvSpPr>
        <p:spPr>
          <a:xfrm>
            <a:off x="5503839" y="1511682"/>
            <a:ext cx="5751765" cy="3170099"/>
          </a:xfrm>
          <a:prstGeom prst="rect">
            <a:avLst/>
          </a:prstGeom>
          <a:noFill/>
        </p:spPr>
        <p:txBody>
          <a:bodyPr wrap="square" rtlCol="0">
            <a:spAutoFit/>
          </a:bodyPr>
          <a:lstStyle/>
          <a:p>
            <a:r>
              <a:rPr lang="en-US" sz="2000" b="1" dirty="0"/>
              <a:t>New Member Coordinator (NMC)</a:t>
            </a:r>
            <a:endParaRPr lang="en-US" sz="2000" dirty="0"/>
          </a:p>
          <a:p>
            <a:r>
              <a:rPr lang="en-US" sz="2000" dirty="0"/>
              <a:t>This individual can be listed as the contact on your BeAScout pin.</a:t>
            </a:r>
            <a:br>
              <a:rPr lang="en-US" sz="2000" dirty="0"/>
            </a:br>
            <a:r>
              <a:rPr lang="en-US" sz="2000" dirty="0"/>
              <a:t>They serve as a valuable resource to help new families get connected and feel welcome.</a:t>
            </a:r>
          </a:p>
          <a:p>
            <a:r>
              <a:rPr lang="en-US" sz="2000" b="1" dirty="0"/>
              <a:t>Check Out These Cool Items!</a:t>
            </a:r>
            <a:br>
              <a:rPr lang="en-US" sz="2000" dirty="0"/>
            </a:br>
            <a:r>
              <a:rPr lang="en-US" sz="2000" dirty="0"/>
              <a:t>Explore great merchandise available through Outfitters.</a:t>
            </a:r>
            <a:br>
              <a:rPr lang="en-US" sz="2000" dirty="0"/>
            </a:br>
            <a:r>
              <a:rPr lang="en-US" sz="2000" dirty="0"/>
              <a:t>All products are made on demand and will ship within a few days.</a:t>
            </a:r>
          </a:p>
        </p:txBody>
      </p:sp>
    </p:spTree>
    <p:extLst>
      <p:ext uri="{BB962C8B-B14F-4D97-AF65-F5344CB8AC3E}">
        <p14:creationId xmlns:p14="http://schemas.microsoft.com/office/powerpoint/2010/main" val="402378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684161"/>
            <a:ext cx="10515600" cy="751694"/>
          </a:xfrm>
        </p:spPr>
        <p:txBody>
          <a:bodyPr/>
          <a:lstStyle/>
          <a:p>
            <a:r>
              <a:rPr lang="en-US">
                <a:latin typeface="Flood Std"/>
                <a:ea typeface="Ebrima"/>
                <a:cs typeface="Ebrima"/>
              </a:rPr>
              <a:t>PEER TO PEER Recruitment</a:t>
            </a:r>
            <a:endParaRPr lang="en-US"/>
          </a:p>
        </p:txBody>
      </p:sp>
      <p:pic>
        <p:nvPicPr>
          <p:cNvPr id="3" name="Picture 2" descr="A blue rectangular banner with red and white text&#10;&#10;Description automatically generated">
            <a:extLst>
              <a:ext uri="{FF2B5EF4-FFF2-40B4-BE49-F238E27FC236}">
                <a16:creationId xmlns:a16="http://schemas.microsoft.com/office/drawing/2014/main" id="{E5F8F684-807C-F622-F97B-07E1666B0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6849" y="1461778"/>
            <a:ext cx="6096000" cy="2117784"/>
          </a:xfrm>
          <a:prstGeom prst="rect">
            <a:avLst/>
          </a:prstGeom>
        </p:spPr>
      </p:pic>
      <p:pic>
        <p:nvPicPr>
          <p:cNvPr id="5" name="Picture 4" descr="A group of blue and white qr code cards&#10;&#10;Description automatically generated">
            <a:extLst>
              <a:ext uri="{FF2B5EF4-FFF2-40B4-BE49-F238E27FC236}">
                <a16:creationId xmlns:a16="http://schemas.microsoft.com/office/drawing/2014/main" id="{3B7E0D8C-1636-B1E1-921A-B9102BC50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6849" y="3739297"/>
            <a:ext cx="6096000" cy="1799260"/>
          </a:xfrm>
          <a:prstGeom prst="rect">
            <a:avLst/>
          </a:prstGeom>
        </p:spPr>
      </p:pic>
    </p:spTree>
    <p:extLst>
      <p:ext uri="{BB962C8B-B14F-4D97-AF65-F5344CB8AC3E}">
        <p14:creationId xmlns:p14="http://schemas.microsoft.com/office/powerpoint/2010/main" val="337354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371932"/>
            <a:ext cx="10515600" cy="1325563"/>
          </a:xfrm>
        </p:spPr>
        <p:txBody>
          <a:bodyPr/>
          <a:lstStyle/>
          <a:p>
            <a:r>
              <a:rPr lang="en-US">
                <a:latin typeface="Flood Std"/>
                <a:ea typeface="Ebrima"/>
                <a:cs typeface="Ebrima"/>
              </a:rPr>
              <a:t>SCOUTING FOR EVERYONE</a:t>
            </a:r>
            <a:endParaRPr lang="en-US"/>
          </a:p>
        </p:txBody>
      </p:sp>
      <p:pic>
        <p:nvPicPr>
          <p:cNvPr id="3" name="Picture 2" descr="A child and child with different objects on their head&#10;&#10;Description automatically generated">
            <a:extLst>
              <a:ext uri="{FF2B5EF4-FFF2-40B4-BE49-F238E27FC236}">
                <a16:creationId xmlns:a16="http://schemas.microsoft.com/office/drawing/2014/main" id="{546BB743-E76E-5E29-D2FC-5161EB65A4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9384" y="1505412"/>
            <a:ext cx="4085069" cy="4114800"/>
          </a:xfrm>
          <a:prstGeom prst="rect">
            <a:avLst/>
          </a:prstGeom>
        </p:spPr>
      </p:pic>
      <p:pic>
        <p:nvPicPr>
          <p:cNvPr id="5" name="Picture 4" descr="A group of kids walking on a log in the woods&#10;&#10;Description automatically generated">
            <a:extLst>
              <a:ext uri="{FF2B5EF4-FFF2-40B4-BE49-F238E27FC236}">
                <a16:creationId xmlns:a16="http://schemas.microsoft.com/office/drawing/2014/main" id="{0806CE0E-F3DD-90D6-D89B-DF9F87189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0634" y="1505412"/>
            <a:ext cx="4118017" cy="4114800"/>
          </a:xfrm>
          <a:prstGeom prst="rect">
            <a:avLst/>
          </a:prstGeom>
        </p:spPr>
      </p:pic>
    </p:spTree>
    <p:extLst>
      <p:ext uri="{BB962C8B-B14F-4D97-AF65-F5344CB8AC3E}">
        <p14:creationId xmlns:p14="http://schemas.microsoft.com/office/powerpoint/2010/main" val="373316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A25BD-69CC-FC40-6E7F-577B359A756B}"/>
              </a:ext>
            </a:extLst>
          </p:cNvPr>
          <p:cNvSpPr>
            <a:spLocks noGrp="1"/>
          </p:cNvSpPr>
          <p:nvPr>
            <p:ph type="title"/>
          </p:nvPr>
        </p:nvSpPr>
        <p:spPr>
          <a:xfrm>
            <a:off x="6875230" y="1524457"/>
            <a:ext cx="5181600" cy="1122329"/>
          </a:xfrm>
        </p:spPr>
        <p:txBody>
          <a:bodyPr/>
          <a:lstStyle/>
          <a:p>
            <a:r>
              <a:rPr lang="en-US"/>
              <a:t>Social Media</a:t>
            </a:r>
          </a:p>
        </p:txBody>
      </p:sp>
      <p:sp>
        <p:nvSpPr>
          <p:cNvPr id="8" name="Content Placeholder 7">
            <a:extLst>
              <a:ext uri="{FF2B5EF4-FFF2-40B4-BE49-F238E27FC236}">
                <a16:creationId xmlns:a16="http://schemas.microsoft.com/office/drawing/2014/main" id="{2A524ED2-9844-3AB3-21CE-D997FDAAEF08}"/>
              </a:ext>
            </a:extLst>
          </p:cNvPr>
          <p:cNvSpPr>
            <a:spLocks noGrp="1"/>
          </p:cNvSpPr>
          <p:nvPr>
            <p:ph sz="half" idx="2"/>
          </p:nvPr>
        </p:nvSpPr>
        <p:spPr>
          <a:xfrm>
            <a:off x="6875230" y="2551622"/>
            <a:ext cx="5181600" cy="2325178"/>
          </a:xfrm>
        </p:spPr>
        <p:txBody>
          <a:bodyPr/>
          <a:lstStyle/>
          <a:p>
            <a:r>
              <a:rPr lang="en-US"/>
              <a:t>Social Media Marketing </a:t>
            </a:r>
            <a:br>
              <a:rPr lang="en-US"/>
            </a:br>
            <a:r>
              <a:rPr lang="en-US"/>
              <a:t>within Facebook (Meta) </a:t>
            </a:r>
            <a:br>
              <a:rPr lang="en-US"/>
            </a:br>
            <a:r>
              <a:rPr lang="en-US"/>
              <a:t>with Geofencing</a:t>
            </a:r>
          </a:p>
          <a:p>
            <a:endParaRPr lang="en-US"/>
          </a:p>
        </p:txBody>
      </p:sp>
    </p:spTree>
    <p:extLst>
      <p:ext uri="{BB962C8B-B14F-4D97-AF65-F5344CB8AC3E}">
        <p14:creationId xmlns:p14="http://schemas.microsoft.com/office/powerpoint/2010/main" val="386120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3913D4-414B-BF52-FD09-30559BAD788F}"/>
              </a:ext>
            </a:extLst>
          </p:cNvPr>
          <p:cNvSpPr txBox="1"/>
          <p:nvPr/>
        </p:nvSpPr>
        <p:spPr>
          <a:xfrm>
            <a:off x="1523497" y="389339"/>
            <a:ext cx="9049253" cy="707886"/>
          </a:xfrm>
          <a:prstGeom prst="rect">
            <a:avLst/>
          </a:prstGeom>
          <a:solidFill>
            <a:schemeClr val="bg1"/>
          </a:solidFill>
        </p:spPr>
        <p:txBody>
          <a:bodyPr wrap="square" lIns="91440" tIns="45720" rIns="91440" bIns="45720" rtlCol="0" anchor="t">
            <a:spAutoFit/>
          </a:bodyPr>
          <a:lstStyle/>
          <a:p>
            <a:pPr algn="ctr">
              <a:defRPr/>
            </a:pPr>
            <a:r>
              <a:rPr lang="en-US" sz="4000">
                <a:solidFill>
                  <a:srgbClr val="136AA5"/>
                </a:solidFill>
                <a:latin typeface="Flood Std" panose="03090602040405060206" charset="0"/>
                <a:cs typeface="Gill Sans"/>
              </a:rPr>
              <a:t>Geofencing on Facebook (meta)</a:t>
            </a:r>
            <a:r>
              <a:rPr lang="en-US" sz="4000" b="0" i="0" u="none" strike="noStrike" kern="1200" cap="none" spc="0" normalizeH="0" baseline="0" noProof="0">
                <a:ln>
                  <a:noFill/>
                </a:ln>
                <a:solidFill>
                  <a:srgbClr val="136AA5"/>
                </a:solidFill>
                <a:effectLst/>
                <a:uLnTx/>
                <a:uFillTx/>
                <a:latin typeface="Flood Std" panose="03090602040405060206" charset="0"/>
                <a:cs typeface="Gill Sans"/>
              </a:rPr>
              <a:t> </a:t>
            </a:r>
            <a:endParaRPr lang="en-US" sz="4000" b="0" i="0" u="none" strike="noStrike" kern="1200" cap="none" spc="0" normalizeH="0" baseline="0" noProof="0">
              <a:ln>
                <a:noFill/>
              </a:ln>
              <a:solidFill>
                <a:srgbClr val="136AA5"/>
              </a:solidFill>
              <a:effectLst/>
              <a:uLnTx/>
              <a:uFillTx/>
              <a:latin typeface="Flood Std" panose="03090602040405060206" charset="0"/>
              <a:cs typeface="Gill Sans" panose="020B0502020104020203" pitchFamily="34" charset="-79"/>
            </a:endParaRPr>
          </a:p>
        </p:txBody>
      </p:sp>
      <p:sp>
        <p:nvSpPr>
          <p:cNvPr id="2" name="TextBox 1">
            <a:extLst>
              <a:ext uri="{FF2B5EF4-FFF2-40B4-BE49-F238E27FC236}">
                <a16:creationId xmlns:a16="http://schemas.microsoft.com/office/drawing/2014/main" id="{CB56BEC2-6BFD-89A0-DA81-2C2AA8B26954}"/>
              </a:ext>
            </a:extLst>
          </p:cNvPr>
          <p:cNvSpPr txBox="1"/>
          <p:nvPr/>
        </p:nvSpPr>
        <p:spPr>
          <a:xfrm>
            <a:off x="330437" y="1226890"/>
            <a:ext cx="6436312" cy="3031599"/>
          </a:xfrm>
          <a:prstGeom prst="rect">
            <a:avLst/>
          </a:prstGeom>
          <a:noFill/>
        </p:spPr>
        <p:txBody>
          <a:bodyPr wrap="square" rtlCol="0">
            <a:spAutoFit/>
          </a:bodyPr>
          <a:lstStyle/>
          <a:p>
            <a:r>
              <a:rPr lang="en-US" sz="2400" b="1">
                <a:solidFill>
                  <a:srgbClr val="094F92"/>
                </a:solidFill>
                <a:latin typeface="Franklin Gothic Book" panose="020B0503020102020204" pitchFamily="34" charset="0"/>
                <a:cs typeface="Gill Sans"/>
              </a:rPr>
              <a:t>What is Geofencing?</a:t>
            </a:r>
          </a:p>
          <a:p>
            <a:pPr lvl="1"/>
            <a:r>
              <a:rPr lang="en-US" sz="2000">
                <a:solidFill>
                  <a:srgbClr val="094F92"/>
                </a:solidFill>
                <a:latin typeface="Franklin Gothic Book" panose="020B0503020102020204" pitchFamily="34" charset="0"/>
                <a:cs typeface="Gill Sans"/>
              </a:rPr>
              <a:t>Geofencing is a way to make a targeted ad through social media or on the web, Here we will focus on Facebook or what is now known as Meta. This includes Instagram.  The idea being you take an event and make an ad to be marketed with geographic borders and age demographics in the social media ad algorithm. (Examples being; Addresses, zip codes, age range, parents, interests, etc.)</a:t>
            </a:r>
          </a:p>
        </p:txBody>
      </p:sp>
      <p:pic>
        <p:nvPicPr>
          <p:cNvPr id="4" name="Picture 3">
            <a:extLst>
              <a:ext uri="{FF2B5EF4-FFF2-40B4-BE49-F238E27FC236}">
                <a16:creationId xmlns:a16="http://schemas.microsoft.com/office/drawing/2014/main" id="{51E6BE72-6DC6-1B80-CDB8-BD87A033E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5251" y="1598929"/>
            <a:ext cx="4953872" cy="3050542"/>
          </a:xfrm>
          <a:prstGeom prst="rect">
            <a:avLst/>
          </a:prstGeom>
        </p:spPr>
      </p:pic>
      <p:pic>
        <p:nvPicPr>
          <p:cNvPr id="6" name="Picture 5">
            <a:extLst>
              <a:ext uri="{FF2B5EF4-FFF2-40B4-BE49-F238E27FC236}">
                <a16:creationId xmlns:a16="http://schemas.microsoft.com/office/drawing/2014/main" id="{3BFA77AC-5A50-1E66-4BC1-CAC035DE83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652" y="4301679"/>
            <a:ext cx="6942591" cy="1850279"/>
          </a:xfrm>
          <a:prstGeom prst="rect">
            <a:avLst/>
          </a:prstGeom>
        </p:spPr>
      </p:pic>
    </p:spTree>
    <p:extLst>
      <p:ext uri="{BB962C8B-B14F-4D97-AF65-F5344CB8AC3E}">
        <p14:creationId xmlns:p14="http://schemas.microsoft.com/office/powerpoint/2010/main" val="212977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p:txBody>
          <a:bodyPr/>
          <a:lstStyle/>
          <a:p>
            <a:r>
              <a:rPr lang="en-US">
                <a:latin typeface="Flood Std"/>
                <a:ea typeface="Ebrima"/>
                <a:cs typeface="Ebrima"/>
              </a:rPr>
              <a:t>Social Media Best Practices</a:t>
            </a:r>
            <a:endParaRPr lang="en-US"/>
          </a:p>
        </p:txBody>
      </p:sp>
      <p:sp>
        <p:nvSpPr>
          <p:cNvPr id="2" name="TextBox 1">
            <a:extLst>
              <a:ext uri="{FF2B5EF4-FFF2-40B4-BE49-F238E27FC236}">
                <a16:creationId xmlns:a16="http://schemas.microsoft.com/office/drawing/2014/main" id="{74C6D33A-6AA8-86A4-B02C-F77B325068D4}"/>
              </a:ext>
            </a:extLst>
          </p:cNvPr>
          <p:cNvSpPr txBox="1"/>
          <p:nvPr/>
        </p:nvSpPr>
        <p:spPr>
          <a:xfrm>
            <a:off x="3078693" y="1197298"/>
            <a:ext cx="5698098" cy="523220"/>
          </a:xfrm>
          <a:prstGeom prst="rect">
            <a:avLst/>
          </a:prstGeom>
          <a:noFill/>
        </p:spPr>
        <p:txBody>
          <a:bodyPr wrap="none" rtlCol="0">
            <a:spAutoFit/>
          </a:bodyPr>
          <a:lstStyle/>
          <a:p>
            <a:r>
              <a:rPr lang="en-US" sz="2800">
                <a:solidFill>
                  <a:srgbClr val="094F92"/>
                </a:solidFill>
                <a:latin typeface="Franklin Gothic Book" panose="020B0503020102020204" pitchFamily="34" charset="0"/>
              </a:rPr>
              <a:t>Follow These Few Steps for Success!</a:t>
            </a:r>
          </a:p>
        </p:txBody>
      </p:sp>
      <p:sp>
        <p:nvSpPr>
          <p:cNvPr id="3" name="TextBox 2">
            <a:extLst>
              <a:ext uri="{FF2B5EF4-FFF2-40B4-BE49-F238E27FC236}">
                <a16:creationId xmlns:a16="http://schemas.microsoft.com/office/drawing/2014/main" id="{9288E7D4-7DA8-D62A-20AD-24BA21B9852C}"/>
              </a:ext>
            </a:extLst>
          </p:cNvPr>
          <p:cNvSpPr txBox="1"/>
          <p:nvPr/>
        </p:nvSpPr>
        <p:spPr>
          <a:xfrm>
            <a:off x="427872" y="1858941"/>
            <a:ext cx="7377522" cy="4062651"/>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rgbClr val="094F92"/>
                </a:solidFill>
                <a:latin typeface="Franklin Gothic Book" panose="020B0503020102020204" pitchFamily="34" charset="0"/>
              </a:rPr>
              <a:t>Marketing team should work with Field Staff and Unit Leaders to plan sign up events and promotion on social media in advance. Start ads 10-14 days from sign up date. </a:t>
            </a:r>
          </a:p>
          <a:p>
            <a:pPr marL="285750" indent="-285750">
              <a:buFont typeface="Arial" panose="020B0604020202020204" pitchFamily="34" charset="0"/>
              <a:buChar char="•"/>
            </a:pPr>
            <a:r>
              <a:rPr lang="en-US" sz="2000">
                <a:solidFill>
                  <a:srgbClr val="094F92"/>
                </a:solidFill>
                <a:latin typeface="Franklin Gothic Book" panose="020B0503020102020204" pitchFamily="34" charset="0"/>
              </a:rPr>
              <a:t>Learn or know your audience or local market. Use creatives and language to match them. Make multilingual an option. </a:t>
            </a:r>
          </a:p>
          <a:p>
            <a:pPr marL="285750" indent="-285750">
              <a:buFont typeface="Arial" panose="020B0604020202020204" pitchFamily="34" charset="0"/>
              <a:buChar char="•"/>
            </a:pPr>
            <a:r>
              <a:rPr lang="en-US" sz="2000">
                <a:solidFill>
                  <a:srgbClr val="094F92"/>
                </a:solidFill>
                <a:latin typeface="Franklin Gothic Book" panose="020B0503020102020204" pitchFamily="34" charset="0"/>
              </a:rPr>
              <a:t>Create geofence campaigns within Ads Manager on Facebook (Meta). Use a physical target address so that Meta will allow you to radial geofence down to a 1-mile square radius. If you use City/Zip code radius minimum targeting is 5 miles. A big difference. So, choose wisely. </a:t>
            </a:r>
          </a:p>
          <a:p>
            <a:pPr marL="285750" indent="-285750">
              <a:buFont typeface="Arial" panose="020B0604020202020204" pitchFamily="34" charset="0"/>
              <a:buChar char="•"/>
            </a:pPr>
            <a:r>
              <a:rPr lang="en-US" sz="2000">
                <a:solidFill>
                  <a:srgbClr val="094F92"/>
                </a:solidFill>
                <a:latin typeface="Franklin Gothic Book" panose="020B0503020102020204" pitchFamily="34" charset="0"/>
              </a:rPr>
              <a:t>Set Ads to run throughout the Meta Platform that include Instagram.</a:t>
            </a:r>
          </a:p>
          <a:p>
            <a:endParaRPr lang="en-US">
              <a:solidFill>
                <a:srgbClr val="094F92"/>
              </a:solidFill>
            </a:endParaRPr>
          </a:p>
        </p:txBody>
      </p:sp>
      <p:pic>
        <p:nvPicPr>
          <p:cNvPr id="6" name="Picture 5">
            <a:extLst>
              <a:ext uri="{FF2B5EF4-FFF2-40B4-BE49-F238E27FC236}">
                <a16:creationId xmlns:a16="http://schemas.microsoft.com/office/drawing/2014/main" id="{6C54C87B-BA5A-1297-94A0-4472D8AABF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2798" y="1771476"/>
            <a:ext cx="3470684" cy="3842339"/>
          </a:xfrm>
          <a:prstGeom prst="rect">
            <a:avLst/>
          </a:prstGeom>
        </p:spPr>
      </p:pic>
    </p:spTree>
    <p:extLst>
      <p:ext uri="{BB962C8B-B14F-4D97-AF65-F5344CB8AC3E}">
        <p14:creationId xmlns:p14="http://schemas.microsoft.com/office/powerpoint/2010/main" val="141915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386CC-4CAA-B401-40BE-8D91A42B3191}"/>
              </a:ext>
            </a:extLst>
          </p:cNvPr>
          <p:cNvSpPr>
            <a:spLocks noGrp="1"/>
          </p:cNvSpPr>
          <p:nvPr>
            <p:ph type="body" sz="quarter" idx="10"/>
          </p:nvPr>
        </p:nvSpPr>
        <p:spPr>
          <a:xfrm>
            <a:off x="881062" y="1866487"/>
            <a:ext cx="11310938" cy="3448464"/>
          </a:xfrm>
          <a:noFill/>
        </p:spPr>
        <p:txBody>
          <a:bodyPr>
            <a:normAutofit/>
          </a:bodyPr>
          <a:lstStyle/>
          <a:p>
            <a:r>
              <a:rPr lang="en-US"/>
              <a:t>Pack capacity – avg sized units</a:t>
            </a:r>
          </a:p>
          <a:p>
            <a:r>
              <a:rPr lang="en-US"/>
              <a:t>Pack to school ratio</a:t>
            </a:r>
          </a:p>
          <a:p>
            <a:r>
              <a:rPr lang="en-US"/>
              <a:t>Pack to troop ratio</a:t>
            </a:r>
          </a:p>
          <a:p>
            <a:r>
              <a:rPr lang="en-US"/>
              <a:t>5th grade girls – Do they have a troop?</a:t>
            </a:r>
          </a:p>
          <a:p>
            <a:pPr marL="0" indent="0">
              <a:buNone/>
            </a:pPr>
            <a:endParaRPr lang="en-US"/>
          </a:p>
        </p:txBody>
      </p:sp>
      <p:sp>
        <p:nvSpPr>
          <p:cNvPr id="5" name="Text Placeholder 4">
            <a:extLst>
              <a:ext uri="{FF2B5EF4-FFF2-40B4-BE49-F238E27FC236}">
                <a16:creationId xmlns:a16="http://schemas.microsoft.com/office/drawing/2014/main" id="{9D4BF5E4-69FC-9F37-99CE-44837AA950C3}"/>
              </a:ext>
            </a:extLst>
          </p:cNvPr>
          <p:cNvSpPr>
            <a:spLocks noGrp="1"/>
          </p:cNvSpPr>
          <p:nvPr>
            <p:ph type="body" sz="quarter" idx="11"/>
          </p:nvPr>
        </p:nvSpPr>
        <p:spPr>
          <a:xfrm>
            <a:off x="881062" y="897075"/>
            <a:ext cx="11325226" cy="801405"/>
          </a:xfrm>
        </p:spPr>
        <p:txBody>
          <a:bodyPr vert="horz" lIns="91440" tIns="45720" rIns="91440" bIns="45720" rtlCol="0" anchor="t">
            <a:normAutofit/>
          </a:bodyPr>
          <a:lstStyle/>
          <a:p>
            <a:r>
              <a:rPr lang="en-US" sz="4800">
                <a:latin typeface="Flood Std"/>
              </a:rPr>
              <a:t>New Packs</a:t>
            </a:r>
            <a:endParaRPr lang="en-US" sz="4800"/>
          </a:p>
        </p:txBody>
      </p:sp>
      <p:sp>
        <p:nvSpPr>
          <p:cNvPr id="2" name="TextBox 1">
            <a:extLst>
              <a:ext uri="{FF2B5EF4-FFF2-40B4-BE49-F238E27FC236}">
                <a16:creationId xmlns:a16="http://schemas.microsoft.com/office/drawing/2014/main" id="{A17E65D2-683C-0E6B-DD66-D3C8E1EAE4DD}"/>
              </a:ext>
            </a:extLst>
          </p:cNvPr>
          <p:cNvSpPr txBox="1"/>
          <p:nvPr/>
        </p:nvSpPr>
        <p:spPr>
          <a:xfrm>
            <a:off x="9707226" y="4260132"/>
            <a:ext cx="2184608"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94F92"/>
                </a:solidFill>
                <a:effectLst/>
                <a:uLnTx/>
                <a:uFillTx/>
                <a:cs typeface="Gill Sans"/>
              </a:rPr>
              <a:t>Ben Buckelew</a:t>
            </a:r>
            <a:endParaRPr lang="en-US" sz="1400" b="1" i="0" u="none" strike="noStrike" kern="1200" cap="none" spc="0" normalizeH="0" baseline="0" noProof="0">
              <a:ln>
                <a:noFill/>
              </a:ln>
              <a:solidFill>
                <a:srgbClr val="094F92"/>
              </a:solidFill>
              <a:effectLst/>
              <a:uLnTx/>
              <a:uFillTx/>
              <a:cs typeface="Gill Sans"/>
            </a:endParaRPr>
          </a:p>
          <a:p>
            <a:pPr>
              <a:defRPr/>
            </a:pPr>
            <a:r>
              <a:rPr kumimoji="0" lang="en-US" sz="1400" b="0" i="0" u="none" strike="noStrike" kern="1200" cap="none" spc="0" normalizeH="0" baseline="0" noProof="0">
                <a:ln>
                  <a:noFill/>
                </a:ln>
                <a:solidFill>
                  <a:srgbClr val="094F92"/>
                </a:solidFill>
                <a:effectLst/>
                <a:uLnTx/>
                <a:uFillTx/>
                <a:cs typeface="Gill Sans"/>
              </a:rPr>
              <a:t>Director of Field </a:t>
            </a:r>
            <a:r>
              <a:rPr lang="en-US" sz="1400">
                <a:solidFill>
                  <a:srgbClr val="094F92"/>
                </a:solidFill>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a:solidFill>
                  <a:srgbClr val="094F92"/>
                </a:solidFill>
                <a:cs typeface="Gill Sans"/>
              </a:rPr>
              <a:t>Atlanta</a:t>
            </a:r>
            <a:r>
              <a:rPr kumimoji="0" lang="en-US" sz="1400" b="0" i="0" u="none" strike="noStrike" kern="1200" cap="none" spc="0" normalizeH="0" baseline="0" noProof="0">
                <a:ln>
                  <a:noFill/>
                </a:ln>
                <a:solidFill>
                  <a:srgbClr val="094F92"/>
                </a:solidFill>
                <a:effectLst/>
                <a:uLnTx/>
                <a:uFillTx/>
                <a:cs typeface="Gill Sans"/>
              </a:rPr>
              <a:t> Area Council</a:t>
            </a:r>
            <a:endParaRPr lang="en-US" sz="1400">
              <a:solidFill>
                <a:srgbClr val="094F92"/>
              </a:solidFill>
              <a:cs typeface="Calibri"/>
            </a:endParaRPr>
          </a:p>
        </p:txBody>
      </p:sp>
    </p:spTree>
    <p:extLst>
      <p:ext uri="{BB962C8B-B14F-4D97-AF65-F5344CB8AC3E}">
        <p14:creationId xmlns:p14="http://schemas.microsoft.com/office/powerpoint/2010/main" val="168363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0" y="274696"/>
            <a:ext cx="12192000" cy="1325563"/>
          </a:xfrm>
        </p:spPr>
        <p:txBody>
          <a:bodyPr/>
          <a:lstStyle/>
          <a:p>
            <a:r>
              <a:rPr lang="en-US">
                <a:latin typeface="Flood Std"/>
                <a:ea typeface="Ebrima"/>
                <a:cs typeface="Ebrima"/>
              </a:rPr>
              <a:t>Membership &amp; Unit Renewal Reminder  </a:t>
            </a:r>
            <a:endParaRPr lang="en-US"/>
          </a:p>
        </p:txBody>
      </p:sp>
      <p:pic>
        <p:nvPicPr>
          <p:cNvPr id="6" name="Picture 5" descr="A qr code with blue and white squares">
            <a:extLst>
              <a:ext uri="{FF2B5EF4-FFF2-40B4-BE49-F238E27FC236}">
                <a16:creationId xmlns:a16="http://schemas.microsoft.com/office/drawing/2014/main" id="{9C753EEE-1A22-89E0-19CC-61E72F8527B7}"/>
              </a:ext>
            </a:extLst>
          </p:cNvPr>
          <p:cNvPicPr>
            <a:picLocks noChangeAspect="1"/>
          </p:cNvPicPr>
          <p:nvPr/>
        </p:nvPicPr>
        <p:blipFill>
          <a:blip r:embed="rId2" cstate="email">
            <a:duotone>
              <a:prstClr val="black"/>
              <a:srgbClr val="094F92">
                <a:tint val="45000"/>
                <a:satMod val="400000"/>
              </a:srgbClr>
            </a:duotone>
            <a:extLst>
              <a:ext uri="{28A0092B-C50C-407E-A947-70E740481C1C}">
                <a14:useLocalDpi xmlns:a14="http://schemas.microsoft.com/office/drawing/2010/main"/>
              </a:ext>
            </a:extLst>
          </a:blip>
          <a:stretch>
            <a:fillRect/>
          </a:stretch>
        </p:blipFill>
        <p:spPr>
          <a:xfrm>
            <a:off x="6506350" y="1727770"/>
            <a:ext cx="2866260" cy="2853053"/>
          </a:xfrm>
          <a:prstGeom prst="rect">
            <a:avLst/>
          </a:prstGeom>
        </p:spPr>
      </p:pic>
      <p:sp>
        <p:nvSpPr>
          <p:cNvPr id="8" name="TextBox 7">
            <a:extLst>
              <a:ext uri="{FF2B5EF4-FFF2-40B4-BE49-F238E27FC236}">
                <a16:creationId xmlns:a16="http://schemas.microsoft.com/office/drawing/2014/main" id="{64123CDE-DAE6-9363-AD99-12D21E41BD0D}"/>
              </a:ext>
            </a:extLst>
          </p:cNvPr>
          <p:cNvSpPr txBox="1"/>
          <p:nvPr/>
        </p:nvSpPr>
        <p:spPr>
          <a:xfrm>
            <a:off x="2235595" y="4617399"/>
            <a:ext cx="3117915" cy="584775"/>
          </a:xfrm>
          <a:prstGeom prst="rect">
            <a:avLst/>
          </a:prstGeom>
          <a:noFill/>
        </p:spPr>
        <p:txBody>
          <a:bodyPr wrap="square">
            <a:spAutoFit/>
          </a:bodyPr>
          <a:lstStyle/>
          <a:p>
            <a:pPr algn="ctr"/>
            <a:r>
              <a:rPr lang="en-US" sz="1600">
                <a:solidFill>
                  <a:srgbClr val="094F92"/>
                </a:solidFill>
                <a:effectLst/>
                <a:latin typeface="Franklin Gothic Book" panose="020B0503020102020204" pitchFamily="34" charset="0"/>
                <a:ea typeface="Times New Roman" panose="02020603050405020304" pitchFamily="18" charset="0"/>
                <a:cs typeface="Aptos" panose="020B0004020202020204" pitchFamily="34" charset="0"/>
              </a:rPr>
              <a:t>Short Video on how to renew your Scouting America membership</a:t>
            </a:r>
            <a:endParaRPr lang="en-US" sz="1600">
              <a:solidFill>
                <a:srgbClr val="094F92"/>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F2E0D541-1570-5688-CF20-76544A119375}"/>
              </a:ext>
            </a:extLst>
          </p:cNvPr>
          <p:cNvSpPr txBox="1"/>
          <p:nvPr/>
        </p:nvSpPr>
        <p:spPr>
          <a:xfrm>
            <a:off x="6423935" y="4642825"/>
            <a:ext cx="3117915" cy="584775"/>
          </a:xfrm>
          <a:prstGeom prst="rect">
            <a:avLst/>
          </a:prstGeom>
          <a:noFill/>
        </p:spPr>
        <p:txBody>
          <a:bodyPr wrap="square">
            <a:spAutoFit/>
          </a:bodyPr>
          <a:lstStyle/>
          <a:p>
            <a:pPr algn="ctr"/>
            <a:r>
              <a:rPr lang="en-US" sz="1600">
                <a:solidFill>
                  <a:srgbClr val="094F92"/>
                </a:solidFill>
                <a:effectLst/>
                <a:latin typeface="Franklin Gothic Book" panose="020B0503020102020204" pitchFamily="34" charset="0"/>
                <a:ea typeface="Times New Roman" panose="02020603050405020304" pitchFamily="18" charset="0"/>
                <a:cs typeface="Aptos" panose="020B0004020202020204" pitchFamily="34" charset="0"/>
              </a:rPr>
              <a:t>Membership and Unit Renewal Landing page </a:t>
            </a:r>
            <a:endParaRPr lang="en-US" sz="1600">
              <a:solidFill>
                <a:srgbClr val="094F92"/>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5B674367-8345-FBE3-E2AB-FA6983915ED3}"/>
              </a:ext>
            </a:extLst>
          </p:cNvPr>
          <p:cNvSpPr txBox="1"/>
          <p:nvPr/>
        </p:nvSpPr>
        <p:spPr>
          <a:xfrm>
            <a:off x="9282726" y="5058302"/>
            <a:ext cx="2330822" cy="830997"/>
          </a:xfrm>
          <a:prstGeom prst="rect">
            <a:avLst/>
          </a:prstGeom>
          <a:noFill/>
        </p:spPr>
        <p:txBody>
          <a:bodyPr wrap="square">
            <a:spAutoFit/>
          </a:bodyPr>
          <a:lstStyle/>
          <a:p>
            <a:r>
              <a:rPr lang="en-US" sz="1600" b="1">
                <a:solidFill>
                  <a:srgbClr val="094F92"/>
                </a:solidFill>
                <a:latin typeface="Franklin Gothic Book" panose="020B0503020102020204" pitchFamily="34" charset="0"/>
              </a:rPr>
              <a:t>Chris Crowley</a:t>
            </a:r>
          </a:p>
          <a:p>
            <a:r>
              <a:rPr lang="en-US" sz="1600">
                <a:solidFill>
                  <a:srgbClr val="094F92"/>
                </a:solidFill>
                <a:latin typeface="Franklin Gothic Book" panose="020B0503020102020204" pitchFamily="34" charset="0"/>
              </a:rPr>
              <a:t>Deputy Scout Executive</a:t>
            </a:r>
          </a:p>
          <a:p>
            <a:r>
              <a:rPr lang="en-US" sz="1600">
                <a:solidFill>
                  <a:srgbClr val="094F92"/>
                </a:solidFill>
                <a:latin typeface="Franklin Gothic Book" panose="020B0503020102020204" pitchFamily="34" charset="0"/>
              </a:rPr>
              <a:t>Central Florida Counci</a:t>
            </a:r>
            <a:r>
              <a:rPr lang="en-US" sz="1400">
                <a:solidFill>
                  <a:srgbClr val="094F92"/>
                </a:solidFill>
                <a:latin typeface="Franklin Gothic Book" panose="020B0503020102020204" pitchFamily="34" charset="0"/>
              </a:rPr>
              <a:t>l</a:t>
            </a:r>
          </a:p>
        </p:txBody>
      </p:sp>
      <p:pic>
        <p:nvPicPr>
          <p:cNvPr id="14" name="Picture 13" descr="A qr code on a white background&#10;&#10;Description automatically generated">
            <a:extLst>
              <a:ext uri="{FF2B5EF4-FFF2-40B4-BE49-F238E27FC236}">
                <a16:creationId xmlns:a16="http://schemas.microsoft.com/office/drawing/2014/main" id="{275D42F8-66CE-7489-3337-9B21C616402E}"/>
              </a:ext>
            </a:extLst>
          </p:cNvPr>
          <p:cNvPicPr>
            <a:picLocks noChangeAspect="1"/>
          </p:cNvPicPr>
          <p:nvPr/>
        </p:nvPicPr>
        <p:blipFill>
          <a:blip r:embed="rId3" cstate="email">
            <a:duotone>
              <a:prstClr val="black"/>
              <a:srgbClr val="094F92">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2443517" y="1764792"/>
            <a:ext cx="2716952" cy="2734056"/>
          </a:xfrm>
          <a:prstGeom prst="rect">
            <a:avLst/>
          </a:prstGeom>
        </p:spPr>
      </p:pic>
    </p:spTree>
    <p:extLst>
      <p:ext uri="{BB962C8B-B14F-4D97-AF65-F5344CB8AC3E}">
        <p14:creationId xmlns:p14="http://schemas.microsoft.com/office/powerpoint/2010/main" val="29593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806E0E4-62F4-FA61-9690-8E7077F80D6D}"/>
              </a:ext>
            </a:extLst>
          </p:cNvPr>
          <p:cNvSpPr>
            <a:spLocks noGrp="1"/>
          </p:cNvSpPr>
          <p:nvPr>
            <p:ph type="subTitle" idx="1"/>
          </p:nvPr>
        </p:nvSpPr>
        <p:spPr/>
        <p:txBody>
          <a:bodyPr/>
          <a:lstStyle/>
          <a:p>
            <a:r>
              <a:rPr lang="en-US"/>
              <a:t>Safety Moment</a:t>
            </a:r>
          </a:p>
        </p:txBody>
      </p:sp>
      <p:sp>
        <p:nvSpPr>
          <p:cNvPr id="5" name="Text Placeholder 4">
            <a:extLst>
              <a:ext uri="{FF2B5EF4-FFF2-40B4-BE49-F238E27FC236}">
                <a16:creationId xmlns:a16="http://schemas.microsoft.com/office/drawing/2014/main" id="{24ED8BFF-679E-1A5B-9FA0-C3E29E1FD3B7}"/>
              </a:ext>
            </a:extLst>
          </p:cNvPr>
          <p:cNvSpPr>
            <a:spLocks noGrp="1"/>
          </p:cNvSpPr>
          <p:nvPr>
            <p:ph type="body" sz="quarter" idx="10"/>
          </p:nvPr>
        </p:nvSpPr>
        <p:spPr/>
        <p:txBody>
          <a:bodyPr/>
          <a:lstStyle/>
          <a:p>
            <a:r>
              <a:rPr lang="en-US"/>
              <a:t>Faye Hammonds</a:t>
            </a:r>
          </a:p>
        </p:txBody>
      </p:sp>
      <p:sp>
        <p:nvSpPr>
          <p:cNvPr id="6" name="Text Placeholder 5">
            <a:extLst>
              <a:ext uri="{FF2B5EF4-FFF2-40B4-BE49-F238E27FC236}">
                <a16:creationId xmlns:a16="http://schemas.microsoft.com/office/drawing/2014/main" id="{8BE6F344-1A90-284E-EBD3-E10121F19592}"/>
              </a:ext>
            </a:extLst>
          </p:cNvPr>
          <p:cNvSpPr>
            <a:spLocks noGrp="1"/>
          </p:cNvSpPr>
          <p:nvPr>
            <p:ph type="body" sz="quarter" idx="11"/>
          </p:nvPr>
        </p:nvSpPr>
        <p:spPr>
          <a:xfrm>
            <a:off x="0" y="2543613"/>
            <a:ext cx="12192000" cy="527304"/>
          </a:xfrm>
        </p:spPr>
        <p:txBody>
          <a:bodyPr/>
          <a:lstStyle/>
          <a:p>
            <a:pPr algn="ctr"/>
            <a:r>
              <a:rPr lang="en-US" sz="2800" dirty="0">
                <a:latin typeface="Franklin Gothic Book" panose="020B0503020102020204" pitchFamily="34" charset="0"/>
                <a:ea typeface="Times New Roman" panose="02020603050405020304" pitchFamily="18" charset="0"/>
                <a:cs typeface="Aptos" panose="020B0004020202020204" pitchFamily="34" charset="0"/>
              </a:rPr>
              <a:t>Council Services Territories 14 Membership Lead</a:t>
            </a:r>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91056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D813-6C60-CFB8-8BBA-87EE55685623}"/>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5BB9718-C613-7FE8-B72C-07562B7DE1E0}"/>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6" name="Title 1">
            <a:extLst>
              <a:ext uri="{FF2B5EF4-FFF2-40B4-BE49-F238E27FC236}">
                <a16:creationId xmlns:a16="http://schemas.microsoft.com/office/drawing/2014/main" id="{E2D1F876-61AF-5FD6-054B-26AFEB5C7BF1}"/>
              </a:ext>
            </a:extLst>
          </p:cNvPr>
          <p:cNvSpPr>
            <a:spLocks noGrp="1"/>
          </p:cNvSpPr>
          <p:nvPr>
            <p:ph type="title"/>
          </p:nvPr>
        </p:nvSpPr>
        <p:spPr>
          <a:xfrm>
            <a:off x="253246" y="117059"/>
            <a:ext cx="10515600" cy="918730"/>
          </a:xfrm>
        </p:spPr>
        <p:txBody>
          <a:bodyPr/>
          <a:lstStyle/>
          <a:p>
            <a:r>
              <a:rPr lang="en-US" dirty="0">
                <a:solidFill>
                  <a:srgbClr val="002060"/>
                </a:solidFill>
              </a:rPr>
              <a:t>Unit Renewals</a:t>
            </a:r>
          </a:p>
        </p:txBody>
      </p:sp>
      <p:pic>
        <p:nvPicPr>
          <p:cNvPr id="3" name="Picture 2" descr="A screenshot of a computer&#10;&#10;AI-generated content may be incorrect.">
            <a:extLst>
              <a:ext uri="{FF2B5EF4-FFF2-40B4-BE49-F238E27FC236}">
                <a16:creationId xmlns:a16="http://schemas.microsoft.com/office/drawing/2014/main" id="{73D5C7B0-0DF0-E8A0-9F56-D7C77AFA8D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913" y="874281"/>
            <a:ext cx="8218174" cy="55015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862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9149-6802-B854-3BA5-2CD9506DECDC}"/>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BA26BD37-7C03-9E6F-D9E8-804F8B673116}"/>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6" name="Title 1">
            <a:extLst>
              <a:ext uri="{FF2B5EF4-FFF2-40B4-BE49-F238E27FC236}">
                <a16:creationId xmlns:a16="http://schemas.microsoft.com/office/drawing/2014/main" id="{10E6C141-9ACE-823D-5ECE-9910B628BD83}"/>
              </a:ext>
            </a:extLst>
          </p:cNvPr>
          <p:cNvSpPr>
            <a:spLocks noGrp="1"/>
          </p:cNvSpPr>
          <p:nvPr>
            <p:ph type="title"/>
          </p:nvPr>
        </p:nvSpPr>
        <p:spPr>
          <a:xfrm>
            <a:off x="253246" y="117059"/>
            <a:ext cx="10515600" cy="918730"/>
          </a:xfrm>
        </p:spPr>
        <p:txBody>
          <a:bodyPr/>
          <a:lstStyle/>
          <a:p>
            <a:r>
              <a:rPr lang="en-US" dirty="0">
                <a:solidFill>
                  <a:srgbClr val="002060"/>
                </a:solidFill>
              </a:rPr>
              <a:t>Unit Membership Renewals</a:t>
            </a:r>
          </a:p>
        </p:txBody>
      </p:sp>
      <p:pic>
        <p:nvPicPr>
          <p:cNvPr id="3" name="Picture 2" descr="A screenshot of a computer&#10;&#10;AI-generated content may be incorrect.">
            <a:extLst>
              <a:ext uri="{FF2B5EF4-FFF2-40B4-BE49-F238E27FC236}">
                <a16:creationId xmlns:a16="http://schemas.microsoft.com/office/drawing/2014/main" id="{95AA8E11-5D32-E825-B0AC-9771FDB405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21" y="885404"/>
            <a:ext cx="9562458" cy="5087191"/>
          </a:xfrm>
          <a:prstGeom prst="rect">
            <a:avLst/>
          </a:prstGeom>
          <a:effectLst>
            <a:outerShdw blurRad="50800" dist="38100" dir="2700000" algn="tl" rotWithShape="0">
              <a:prstClr val="black">
                <a:alpha val="40000"/>
              </a:prstClr>
            </a:outerShdw>
          </a:effectLst>
        </p:spPr>
      </p:pic>
      <p:pic>
        <p:nvPicPr>
          <p:cNvPr id="8" name="Picture 7" descr="A screenshot of a computer screen&#10;&#10;AI-generated content may be incorrect.">
            <a:extLst>
              <a:ext uri="{FF2B5EF4-FFF2-40B4-BE49-F238E27FC236}">
                <a16:creationId xmlns:a16="http://schemas.microsoft.com/office/drawing/2014/main" id="{C9F78DCB-6082-C593-BF85-ECD549A01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6382" y="1571946"/>
            <a:ext cx="2317850" cy="38630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593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D8268-6A4C-51A9-69AE-389F1BE1463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2285D45-F432-ED54-A6AB-09B1D256D37F}"/>
              </a:ext>
            </a:extLst>
          </p:cNvPr>
          <p:cNvSpPr>
            <a:spLocks noGrp="1"/>
          </p:cNvSpPr>
          <p:nvPr>
            <p:ph type="body" sz="quarter" idx="10"/>
          </p:nvPr>
        </p:nvSpPr>
        <p:spPr>
          <a:xfrm>
            <a:off x="1524000" y="2189497"/>
            <a:ext cx="9144000" cy="527304"/>
          </a:xfrm>
        </p:spPr>
        <p:txBody>
          <a:bodyPr/>
          <a:lstStyle/>
          <a:p>
            <a:r>
              <a:rPr lang="en-US"/>
              <a:t>Sean Magennis</a:t>
            </a:r>
          </a:p>
        </p:txBody>
      </p:sp>
      <p:sp>
        <p:nvSpPr>
          <p:cNvPr id="6" name="Text Placeholder 5">
            <a:extLst>
              <a:ext uri="{FF2B5EF4-FFF2-40B4-BE49-F238E27FC236}">
                <a16:creationId xmlns:a16="http://schemas.microsoft.com/office/drawing/2014/main" id="{E9D5FBA1-1DEB-53AB-E19C-A8D75DDD9F2A}"/>
              </a:ext>
            </a:extLst>
          </p:cNvPr>
          <p:cNvSpPr>
            <a:spLocks noGrp="1"/>
          </p:cNvSpPr>
          <p:nvPr>
            <p:ph type="body" sz="quarter" idx="11"/>
          </p:nvPr>
        </p:nvSpPr>
        <p:spPr>
          <a:xfrm>
            <a:off x="0" y="2761988"/>
            <a:ext cx="12192000" cy="527304"/>
          </a:xfrm>
        </p:spPr>
        <p:txBody>
          <a:bodyPr/>
          <a:lstStyle/>
          <a:p>
            <a:r>
              <a:rPr lang="en-US"/>
              <a:t>EVP, Membership Engagement</a:t>
            </a:r>
          </a:p>
        </p:txBody>
      </p:sp>
      <p:sp>
        <p:nvSpPr>
          <p:cNvPr id="8" name="Subtitle 7">
            <a:extLst>
              <a:ext uri="{FF2B5EF4-FFF2-40B4-BE49-F238E27FC236}">
                <a16:creationId xmlns:a16="http://schemas.microsoft.com/office/drawing/2014/main" id="{11D57CDF-0E84-5BAD-18CF-138321C64DC5}"/>
              </a:ext>
            </a:extLst>
          </p:cNvPr>
          <p:cNvSpPr>
            <a:spLocks noGrp="1"/>
          </p:cNvSpPr>
          <p:nvPr>
            <p:ph type="subTitle" idx="1"/>
          </p:nvPr>
        </p:nvSpPr>
        <p:spPr>
          <a:xfrm>
            <a:off x="0" y="604709"/>
            <a:ext cx="12192000" cy="862695"/>
          </a:xfrm>
        </p:spPr>
        <p:txBody>
          <a:bodyPr/>
          <a:lstStyle/>
          <a:p>
            <a:pPr>
              <a:lnSpc>
                <a:spcPts val="5200"/>
              </a:lnSpc>
              <a:spcBef>
                <a:spcPts val="0"/>
              </a:spcBef>
            </a:pPr>
            <a:r>
              <a:rPr lang="en-US"/>
              <a:t>Membership Engagement</a:t>
            </a:r>
          </a:p>
        </p:txBody>
      </p:sp>
    </p:spTree>
    <p:extLst>
      <p:ext uri="{BB962C8B-B14F-4D97-AF65-F5344CB8AC3E}">
        <p14:creationId xmlns:p14="http://schemas.microsoft.com/office/powerpoint/2010/main" val="1676381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D9CE88-A9C8-36D1-CD9C-98B50152BCED}"/>
              </a:ext>
            </a:extLst>
          </p:cNvPr>
          <p:cNvSpPr>
            <a:spLocks noGrp="1"/>
          </p:cNvSpPr>
          <p:nvPr>
            <p:ph type="body" sz="quarter" idx="10"/>
          </p:nvPr>
        </p:nvSpPr>
        <p:spPr>
          <a:xfrm>
            <a:off x="1524000" y="2189497"/>
            <a:ext cx="9144000" cy="527304"/>
          </a:xfrm>
        </p:spPr>
        <p:txBody>
          <a:bodyPr/>
          <a:lstStyle/>
          <a:p>
            <a:r>
              <a:rPr lang="en-US"/>
              <a:t>Chuck Brasfeild</a:t>
            </a:r>
          </a:p>
        </p:txBody>
      </p:sp>
      <p:sp>
        <p:nvSpPr>
          <p:cNvPr id="6" name="Text Placeholder 5">
            <a:extLst>
              <a:ext uri="{FF2B5EF4-FFF2-40B4-BE49-F238E27FC236}">
                <a16:creationId xmlns:a16="http://schemas.microsoft.com/office/drawing/2014/main" id="{F22549EE-90DD-A490-D91D-8718D7D863D2}"/>
              </a:ext>
            </a:extLst>
          </p:cNvPr>
          <p:cNvSpPr>
            <a:spLocks noGrp="1"/>
          </p:cNvSpPr>
          <p:nvPr>
            <p:ph type="body" sz="quarter" idx="11"/>
          </p:nvPr>
        </p:nvSpPr>
        <p:spPr>
          <a:xfrm>
            <a:off x="0" y="2761988"/>
            <a:ext cx="12192000" cy="527304"/>
          </a:xfrm>
        </p:spPr>
        <p:txBody>
          <a:bodyPr/>
          <a:lstStyle/>
          <a:p>
            <a:r>
              <a:rPr lang="en-US"/>
              <a:t>EVP, Council Operations</a:t>
            </a:r>
          </a:p>
        </p:txBody>
      </p:sp>
      <p:sp>
        <p:nvSpPr>
          <p:cNvPr id="8" name="Subtitle 7">
            <a:extLst>
              <a:ext uri="{FF2B5EF4-FFF2-40B4-BE49-F238E27FC236}">
                <a16:creationId xmlns:a16="http://schemas.microsoft.com/office/drawing/2014/main" id="{0AB999FB-F640-3ABF-8753-5CA0348327B6}"/>
              </a:ext>
            </a:extLst>
          </p:cNvPr>
          <p:cNvSpPr>
            <a:spLocks noGrp="1"/>
          </p:cNvSpPr>
          <p:nvPr>
            <p:ph type="subTitle" idx="1"/>
          </p:nvPr>
        </p:nvSpPr>
        <p:spPr>
          <a:xfrm>
            <a:off x="0" y="595565"/>
            <a:ext cx="12192000" cy="862695"/>
          </a:xfrm>
        </p:spPr>
        <p:txBody>
          <a:bodyPr/>
          <a:lstStyle/>
          <a:p>
            <a:pPr>
              <a:lnSpc>
                <a:spcPts val="5200"/>
              </a:lnSpc>
              <a:spcBef>
                <a:spcPts val="0"/>
              </a:spcBef>
            </a:pPr>
            <a:r>
              <a:rPr lang="en-US"/>
              <a:t>Following your council’s membership plan</a:t>
            </a:r>
          </a:p>
        </p:txBody>
      </p:sp>
    </p:spTree>
    <p:extLst>
      <p:ext uri="{BB962C8B-B14F-4D97-AF65-F5344CB8AC3E}">
        <p14:creationId xmlns:p14="http://schemas.microsoft.com/office/powerpoint/2010/main" val="2563934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E1C3EC-E9FD-8BA0-C061-3D84F9FD46BF}"/>
              </a:ext>
            </a:extLst>
          </p:cNvPr>
          <p:cNvSpPr>
            <a:spLocks noGrp="1"/>
          </p:cNvSpPr>
          <p:nvPr>
            <p:ph type="body" sz="quarter" idx="10"/>
          </p:nvPr>
        </p:nvSpPr>
        <p:spPr/>
        <p:txBody>
          <a:bodyPr/>
          <a:lstStyle/>
          <a:p>
            <a:r>
              <a:rPr lang="en-US"/>
              <a:t>Devang Desai</a:t>
            </a:r>
          </a:p>
        </p:txBody>
      </p:sp>
      <p:sp>
        <p:nvSpPr>
          <p:cNvPr id="6" name="Text Placeholder 5">
            <a:extLst>
              <a:ext uri="{FF2B5EF4-FFF2-40B4-BE49-F238E27FC236}">
                <a16:creationId xmlns:a16="http://schemas.microsoft.com/office/drawing/2014/main" id="{9FDB7E36-0BA7-0300-5C30-8C58B0E7A465}"/>
              </a:ext>
            </a:extLst>
          </p:cNvPr>
          <p:cNvSpPr>
            <a:spLocks noGrp="1"/>
          </p:cNvSpPr>
          <p:nvPr>
            <p:ph type="body" sz="quarter" idx="11"/>
          </p:nvPr>
        </p:nvSpPr>
        <p:spPr/>
        <p:txBody>
          <a:bodyPr/>
          <a:lstStyle/>
          <a:p>
            <a:r>
              <a:rPr lang="en-US"/>
              <a:t>National Commissioner, Scouting America</a:t>
            </a:r>
          </a:p>
        </p:txBody>
      </p:sp>
      <p:sp>
        <p:nvSpPr>
          <p:cNvPr id="8" name="Subtitle 7">
            <a:extLst>
              <a:ext uri="{FF2B5EF4-FFF2-40B4-BE49-F238E27FC236}">
                <a16:creationId xmlns:a16="http://schemas.microsoft.com/office/drawing/2014/main" id="{2CB366B8-78EF-5D32-9082-55F3F4432D34}"/>
              </a:ext>
            </a:extLst>
          </p:cNvPr>
          <p:cNvSpPr>
            <a:spLocks noGrp="1"/>
          </p:cNvSpPr>
          <p:nvPr>
            <p:ph type="subTitle" idx="1"/>
          </p:nvPr>
        </p:nvSpPr>
        <p:spPr/>
        <p:txBody>
          <a:bodyPr/>
          <a:lstStyle/>
          <a:p>
            <a:r>
              <a:rPr lang="en-US"/>
              <a:t>Closing Thoughts</a:t>
            </a:r>
          </a:p>
        </p:txBody>
      </p:sp>
    </p:spTree>
    <p:extLst>
      <p:ext uri="{BB962C8B-B14F-4D97-AF65-F5344CB8AC3E}">
        <p14:creationId xmlns:p14="http://schemas.microsoft.com/office/powerpoint/2010/main" val="317920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people in a building">
            <a:extLst>
              <a:ext uri="{FF2B5EF4-FFF2-40B4-BE49-F238E27FC236}">
                <a16:creationId xmlns:a16="http://schemas.microsoft.com/office/drawing/2014/main" id="{454FC84B-4450-F03C-CC9C-456D12E07C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0829"/>
            <a:ext cx="6110939" cy="6110939"/>
          </a:xfrm>
          <a:prstGeom prst="rect">
            <a:avLst/>
          </a:prstGeom>
        </p:spPr>
      </p:pic>
      <p:sp>
        <p:nvSpPr>
          <p:cNvPr id="2" name="Title 1">
            <a:extLst>
              <a:ext uri="{FF2B5EF4-FFF2-40B4-BE49-F238E27FC236}">
                <a16:creationId xmlns:a16="http://schemas.microsoft.com/office/drawing/2014/main" id="{B098AF29-7FCC-73AD-F237-A2D06E610D0A}"/>
              </a:ext>
            </a:extLst>
          </p:cNvPr>
          <p:cNvSpPr>
            <a:spLocks noGrp="1"/>
          </p:cNvSpPr>
          <p:nvPr>
            <p:ph type="title"/>
          </p:nvPr>
        </p:nvSpPr>
        <p:spPr>
          <a:xfrm>
            <a:off x="6396470" y="648661"/>
            <a:ext cx="5394474" cy="1122329"/>
          </a:xfrm>
        </p:spPr>
        <p:txBody>
          <a:bodyPr>
            <a:noAutofit/>
          </a:bodyPr>
          <a:lstStyle/>
          <a:p>
            <a:pPr algn="ctr"/>
            <a:r>
              <a:rPr lang="en-US" sz="3200"/>
              <a:t>Safety Considerations for Recruitment Events</a:t>
            </a:r>
          </a:p>
        </p:txBody>
      </p:sp>
      <p:sp>
        <p:nvSpPr>
          <p:cNvPr id="3" name="Content Placeholder 2">
            <a:extLst>
              <a:ext uri="{FF2B5EF4-FFF2-40B4-BE49-F238E27FC236}">
                <a16:creationId xmlns:a16="http://schemas.microsoft.com/office/drawing/2014/main" id="{A9BAECE8-E51B-CCA7-A392-C6C22E9C5FFF}"/>
              </a:ext>
            </a:extLst>
          </p:cNvPr>
          <p:cNvSpPr>
            <a:spLocks noGrp="1"/>
          </p:cNvSpPr>
          <p:nvPr>
            <p:ph sz="half" idx="2"/>
          </p:nvPr>
        </p:nvSpPr>
        <p:spPr>
          <a:xfrm>
            <a:off x="6637105" y="1876925"/>
            <a:ext cx="5181600" cy="3987809"/>
          </a:xfrm>
        </p:spPr>
        <p:txBody>
          <a:bodyPr/>
          <a:lstStyle/>
          <a:p>
            <a:pPr>
              <a:lnSpc>
                <a:spcPct val="150000"/>
              </a:lnSpc>
            </a:pPr>
            <a:r>
              <a:rPr lang="en-US"/>
              <a:t>Parking lot lighting</a:t>
            </a:r>
          </a:p>
          <a:p>
            <a:pPr>
              <a:lnSpc>
                <a:spcPct val="150000"/>
              </a:lnSpc>
            </a:pPr>
            <a:r>
              <a:rPr lang="en-US"/>
              <a:t>Parking lot monitors</a:t>
            </a:r>
          </a:p>
          <a:p>
            <a:pPr>
              <a:lnSpc>
                <a:spcPct val="150000"/>
              </a:lnSpc>
            </a:pPr>
            <a:r>
              <a:rPr lang="en-US"/>
              <a:t>Safe placement of yard signs</a:t>
            </a:r>
          </a:p>
          <a:p>
            <a:pPr>
              <a:lnSpc>
                <a:spcPct val="150000"/>
              </a:lnSpc>
            </a:pPr>
            <a:r>
              <a:rPr lang="en-US"/>
              <a:t>Sign placement for visibility</a:t>
            </a:r>
          </a:p>
        </p:txBody>
      </p:sp>
    </p:spTree>
    <p:extLst>
      <p:ext uri="{BB962C8B-B14F-4D97-AF65-F5344CB8AC3E}">
        <p14:creationId xmlns:p14="http://schemas.microsoft.com/office/powerpoint/2010/main" val="59869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36A3542-5950-0D16-BCBC-BDFFB11BE4C9}"/>
              </a:ext>
            </a:extLst>
          </p:cNvPr>
          <p:cNvSpPr>
            <a:spLocks noGrp="1"/>
          </p:cNvSpPr>
          <p:nvPr>
            <p:ph type="subTitle" idx="1"/>
          </p:nvPr>
        </p:nvSpPr>
        <p:spPr>
          <a:xfrm>
            <a:off x="1524000" y="428506"/>
            <a:ext cx="9144000" cy="1351020"/>
          </a:xfrm>
        </p:spPr>
        <p:txBody>
          <a:bodyPr/>
          <a:lstStyle/>
          <a:p>
            <a:pPr>
              <a:lnSpc>
                <a:spcPts val="5200"/>
              </a:lnSpc>
              <a:spcBef>
                <a:spcPts val="0"/>
              </a:spcBef>
            </a:pPr>
            <a:r>
              <a:rPr lang="en-US" sz="4800"/>
              <a:t>Our collective objective</a:t>
            </a:r>
          </a:p>
          <a:p>
            <a:pPr>
              <a:lnSpc>
                <a:spcPts val="5200"/>
              </a:lnSpc>
              <a:spcBef>
                <a:spcPts val="0"/>
              </a:spcBef>
            </a:pPr>
            <a:r>
              <a:rPr lang="en-US" sz="2400"/>
              <a:t>235 Councils, 38,407 units, One Brand, One Movement!</a:t>
            </a:r>
          </a:p>
          <a:p>
            <a:pPr>
              <a:lnSpc>
                <a:spcPts val="5200"/>
              </a:lnSpc>
              <a:spcBef>
                <a:spcPts val="0"/>
              </a:spcBef>
            </a:pPr>
            <a:endParaRPr lang="en-US" sz="2400"/>
          </a:p>
        </p:txBody>
      </p:sp>
      <p:sp>
        <p:nvSpPr>
          <p:cNvPr id="4" name="Text Placeholder 3">
            <a:extLst>
              <a:ext uri="{FF2B5EF4-FFF2-40B4-BE49-F238E27FC236}">
                <a16:creationId xmlns:a16="http://schemas.microsoft.com/office/drawing/2014/main" id="{74B73A4A-D481-B752-CD7F-5E4C42996A9F}"/>
              </a:ext>
            </a:extLst>
          </p:cNvPr>
          <p:cNvSpPr>
            <a:spLocks noGrp="1"/>
          </p:cNvSpPr>
          <p:nvPr>
            <p:ph type="body" sz="quarter" idx="10"/>
          </p:nvPr>
        </p:nvSpPr>
        <p:spPr>
          <a:xfrm>
            <a:off x="1524000" y="2059116"/>
            <a:ext cx="9144000" cy="527304"/>
          </a:xfrm>
        </p:spPr>
        <p:txBody>
          <a:bodyPr/>
          <a:lstStyle/>
          <a:p>
            <a:r>
              <a:rPr lang="en-US" sz="4400"/>
              <a:t>Freddy Norton</a:t>
            </a:r>
          </a:p>
        </p:txBody>
      </p:sp>
      <p:sp>
        <p:nvSpPr>
          <p:cNvPr id="6" name="Text Placeholder 5">
            <a:extLst>
              <a:ext uri="{FF2B5EF4-FFF2-40B4-BE49-F238E27FC236}">
                <a16:creationId xmlns:a16="http://schemas.microsoft.com/office/drawing/2014/main" id="{58A6FAD1-448A-FB69-C3FC-DF8CA6A85D65}"/>
              </a:ext>
            </a:extLst>
          </p:cNvPr>
          <p:cNvSpPr>
            <a:spLocks noGrp="1"/>
          </p:cNvSpPr>
          <p:nvPr>
            <p:ph type="body" sz="quarter" idx="11"/>
          </p:nvPr>
        </p:nvSpPr>
        <p:spPr>
          <a:xfrm>
            <a:off x="1524000" y="2866011"/>
            <a:ext cx="9144000" cy="527304"/>
          </a:xfrm>
        </p:spPr>
        <p:txBody>
          <a:bodyPr/>
          <a:lstStyle/>
          <a:p>
            <a:r>
              <a:rPr lang="en-US"/>
              <a:t>Chair, National Membership and Relationships Committee</a:t>
            </a:r>
          </a:p>
        </p:txBody>
      </p:sp>
    </p:spTree>
    <p:extLst>
      <p:ext uri="{BB962C8B-B14F-4D97-AF65-F5344CB8AC3E}">
        <p14:creationId xmlns:p14="http://schemas.microsoft.com/office/powerpoint/2010/main" val="34607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EBD00-8571-9BD9-2CAC-0137D01140E2}"/>
              </a:ext>
            </a:extLst>
          </p:cNvPr>
          <p:cNvSpPr>
            <a:spLocks noGrp="1"/>
          </p:cNvSpPr>
          <p:nvPr>
            <p:ph type="title"/>
          </p:nvPr>
        </p:nvSpPr>
        <p:spPr>
          <a:xfrm>
            <a:off x="321980" y="2713040"/>
            <a:ext cx="6755770" cy="2375066"/>
          </a:xfrm>
        </p:spPr>
        <p:txBody>
          <a:bodyPr wrap="square" anchor="b">
            <a:noAutofit/>
          </a:bodyPr>
          <a:lstStyle/>
          <a:p>
            <a:pPr algn="ctr">
              <a:lnSpc>
                <a:spcPct val="90000"/>
              </a:lnSpc>
            </a:pPr>
            <a:r>
              <a:rPr lang="en-US" sz="4400" b="1">
                <a:solidFill>
                  <a:srgbClr val="136AA5"/>
                </a:solidFill>
                <a:latin typeface="Franklin Gothic Book" panose="020B0503020102020204" pitchFamily="34" charset="0"/>
                <a:cs typeface="Gill Sans"/>
              </a:rPr>
              <a:t>Scouting America </a:t>
            </a:r>
            <a:br>
              <a:rPr lang="en-US" sz="4400" b="1">
                <a:solidFill>
                  <a:srgbClr val="136AA5"/>
                </a:solidFill>
                <a:latin typeface="Franklin Gothic Book" panose="020B0503020102020204" pitchFamily="34" charset="0"/>
                <a:cs typeface="Gill Sans" panose="020B0502020104020203" pitchFamily="34" charset="-79"/>
              </a:rPr>
            </a:br>
            <a:r>
              <a:rPr lang="en-US" sz="2400" b="1">
                <a:solidFill>
                  <a:srgbClr val="136AA5"/>
                </a:solidFill>
                <a:latin typeface="Franklin Gothic Book" panose="020B0503020102020204" pitchFamily="34" charset="0"/>
                <a:cs typeface="Gill Sans" panose="020B0502020104020203" pitchFamily="34" charset="-79"/>
              </a:rPr>
              <a:t>Our Collective Objective</a:t>
            </a:r>
            <a:br>
              <a:rPr lang="en-US" sz="4400">
                <a:solidFill>
                  <a:srgbClr val="136AA5"/>
                </a:solidFill>
                <a:latin typeface="Gill Sans" panose="020B0502020104020203" pitchFamily="34" charset="-79"/>
                <a:cs typeface="Gill Sans" panose="020B0502020104020203" pitchFamily="34" charset="-79"/>
              </a:rPr>
            </a:br>
            <a:r>
              <a:rPr lang="en-US" sz="8000">
                <a:solidFill>
                  <a:srgbClr val="EC1844"/>
                </a:solidFill>
                <a:effectLst>
                  <a:outerShdw blurRad="38100" dist="38100" dir="2700000" algn="tl">
                    <a:srgbClr val="000000">
                      <a:alpha val="43137"/>
                    </a:srgbClr>
                  </a:outerShdw>
                </a:effectLst>
                <a:latin typeface="Franklin Gothic Book" panose="020B0503020102020204" pitchFamily="34" charset="0"/>
                <a:cs typeface="Gill Sans"/>
              </a:rPr>
              <a:t>1,075,000</a:t>
            </a:r>
            <a:endParaRPr lang="en-US" sz="6600">
              <a:solidFill>
                <a:srgbClr val="EC1844"/>
              </a:solidFill>
              <a:effectLst>
                <a:outerShdw blurRad="38100" dist="38100" dir="2700000" algn="tl">
                  <a:srgbClr val="000000">
                    <a:alpha val="43137"/>
                  </a:srgbClr>
                </a:outerShdw>
              </a:effectLst>
              <a:latin typeface="Franklin Gothic Book" panose="020B0503020102020204" pitchFamily="34" charset="0"/>
              <a:cs typeface="Gill Sans"/>
            </a:endParaRPr>
          </a:p>
        </p:txBody>
      </p:sp>
      <p:graphicFrame>
        <p:nvGraphicFramePr>
          <p:cNvPr id="8" name="Chart 7">
            <a:extLst>
              <a:ext uri="{FF2B5EF4-FFF2-40B4-BE49-F238E27FC236}">
                <a16:creationId xmlns:a16="http://schemas.microsoft.com/office/drawing/2014/main" id="{5F77143E-103D-34FB-D009-52DE00986A08}"/>
              </a:ext>
            </a:extLst>
          </p:cNvPr>
          <p:cNvGraphicFramePr>
            <a:graphicFrameLocks/>
          </p:cNvGraphicFramePr>
          <p:nvPr>
            <p:extLst>
              <p:ext uri="{D42A27DB-BD31-4B8C-83A1-F6EECF244321}">
                <p14:modId xmlns:p14="http://schemas.microsoft.com/office/powerpoint/2010/main" val="2192000323"/>
              </p:ext>
            </p:extLst>
          </p:nvPr>
        </p:nvGraphicFramePr>
        <p:xfrm>
          <a:off x="6829297" y="544336"/>
          <a:ext cx="4398079" cy="49588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ECC9A4A-7D70-5F77-DF56-A0954277B77E}"/>
              </a:ext>
            </a:extLst>
          </p:cNvPr>
          <p:cNvSpPr txBox="1"/>
          <p:nvPr/>
        </p:nvSpPr>
        <p:spPr>
          <a:xfrm>
            <a:off x="5637320" y="832961"/>
            <a:ext cx="2379844" cy="276999"/>
          </a:xfrm>
          <a:prstGeom prst="rect">
            <a:avLst/>
          </a:prstGeom>
          <a:solidFill>
            <a:srgbClr val="FCD616"/>
          </a:solidFill>
          <a:ln w="3175">
            <a:solidFill>
              <a:schemeClr val="tx1"/>
            </a:solidFill>
          </a:ln>
        </p:spPr>
        <p:txBody>
          <a:bodyPr wrap="square" rtlCol="0">
            <a:spAutoFit/>
          </a:bodyPr>
          <a:lstStyle/>
          <a:p>
            <a:r>
              <a:rPr lang="en-US" sz="1200" b="1">
                <a:solidFill>
                  <a:srgbClr val="094F92"/>
                </a:solidFill>
                <a:latin typeface="Franklin Gothic Book" panose="020B0503020102020204" pitchFamily="34" charset="0"/>
              </a:rPr>
              <a:t>1,030,862 Youth Year-end 2024</a:t>
            </a:r>
          </a:p>
        </p:txBody>
      </p:sp>
      <p:pic>
        <p:nvPicPr>
          <p:cNvPr id="7" name="Picture 6" descr="A blue and white eagle with a shield and stars&#10;&#10;Description automatically generated">
            <a:extLst>
              <a:ext uri="{FF2B5EF4-FFF2-40B4-BE49-F238E27FC236}">
                <a16:creationId xmlns:a16="http://schemas.microsoft.com/office/drawing/2014/main" id="{B93BE7C7-369A-7259-813C-A82F4376EC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0354" y="398643"/>
            <a:ext cx="1779022" cy="2009909"/>
          </a:xfrm>
          <a:prstGeom prst="rect">
            <a:avLst/>
          </a:prstGeom>
        </p:spPr>
      </p:pic>
      <p:sp>
        <p:nvSpPr>
          <p:cNvPr id="6" name="Title 3">
            <a:extLst>
              <a:ext uri="{FF2B5EF4-FFF2-40B4-BE49-F238E27FC236}">
                <a16:creationId xmlns:a16="http://schemas.microsoft.com/office/drawing/2014/main" id="{A9995DBC-7FEB-C5D2-D214-BF56DCC00DDA}"/>
              </a:ext>
            </a:extLst>
          </p:cNvPr>
          <p:cNvSpPr txBox="1">
            <a:spLocks/>
          </p:cNvSpPr>
          <p:nvPr/>
        </p:nvSpPr>
        <p:spPr>
          <a:xfrm>
            <a:off x="2688090" y="5320434"/>
            <a:ext cx="2331966" cy="414780"/>
          </a:xfrm>
          <a:prstGeom prst="rect">
            <a:avLst/>
          </a:prstGeom>
        </p:spPr>
        <p:txBody>
          <a:bodyPr vert="horz" wrap="square" lIns="91440" tIns="45720" rIns="91440" bIns="45720" rtlCol="0" anchor="b">
            <a:noAutofit/>
          </a:bodyPr>
          <a:lstStyle>
            <a:lvl1pPr algn="l" defTabSz="914400" rtl="0" eaLnBrk="1" latinLnBrk="0" hangingPunct="1">
              <a:lnSpc>
                <a:spcPct val="90000"/>
              </a:lnSpc>
              <a:spcBef>
                <a:spcPct val="0"/>
              </a:spcBef>
              <a:buNone/>
              <a:defRPr sz="32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a:lstStyle>
          <a:p>
            <a:pPr algn="ctr"/>
            <a:r>
              <a:rPr lang="en-US" sz="2400" b="1">
                <a:solidFill>
                  <a:srgbClr val="136AA5"/>
                </a:solidFill>
                <a:latin typeface="Franklin Gothic Book" panose="020B0503020102020204" pitchFamily="34" charset="0"/>
                <a:cs typeface="Gill Sans"/>
              </a:rPr>
              <a:t>287,686 To Go</a:t>
            </a:r>
          </a:p>
        </p:txBody>
      </p:sp>
      <p:sp>
        <p:nvSpPr>
          <p:cNvPr id="9" name="TextBox 8">
            <a:extLst>
              <a:ext uri="{FF2B5EF4-FFF2-40B4-BE49-F238E27FC236}">
                <a16:creationId xmlns:a16="http://schemas.microsoft.com/office/drawing/2014/main" id="{59986915-B5B7-0874-84E8-6AC6552691D0}"/>
              </a:ext>
            </a:extLst>
          </p:cNvPr>
          <p:cNvSpPr txBox="1"/>
          <p:nvPr/>
        </p:nvSpPr>
        <p:spPr>
          <a:xfrm>
            <a:off x="110168" y="6469068"/>
            <a:ext cx="5527152"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Updated </a:t>
            </a:r>
            <a:r>
              <a:rPr lang="en-US" sz="1400">
                <a:solidFill>
                  <a:schemeClr val="bg1"/>
                </a:solidFill>
                <a:latin typeface="Calibri" panose="020F0502020204030204"/>
              </a:rPr>
              <a:t>July 31, 2025– Council Membership Tools</a:t>
            </a:r>
            <a:endParaRPr lang="en-US" sz="1400" b="0" i="0" u="none" strike="noStrike" kern="1200" cap="none" spc="0" normalizeH="0" baseline="0" noProof="0">
              <a:ln>
                <a:noFill/>
              </a:ln>
              <a:solidFill>
                <a:schemeClr val="bg1"/>
              </a:solidFill>
              <a:effectLst/>
              <a:uLnTx/>
              <a:uFillTx/>
              <a:latin typeface="Calibri" panose="020F0502020204030204"/>
              <a:cs typeface="Calibri"/>
            </a:endParaRPr>
          </a:p>
        </p:txBody>
      </p:sp>
    </p:spTree>
    <p:extLst>
      <p:ext uri="{BB962C8B-B14F-4D97-AF65-F5344CB8AC3E}">
        <p14:creationId xmlns:p14="http://schemas.microsoft.com/office/powerpoint/2010/main" val="163047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BD6EEF12-0B73-4D9E-F990-BA6BB2326188}"/>
              </a:ext>
            </a:extLst>
          </p:cNvPr>
          <p:cNvSpPr>
            <a:spLocks noGrp="1"/>
          </p:cNvSpPr>
          <p:nvPr>
            <p:ph type="subTitle" idx="1"/>
          </p:nvPr>
        </p:nvSpPr>
        <p:spPr>
          <a:xfrm>
            <a:off x="0" y="834795"/>
            <a:ext cx="12192000" cy="862695"/>
          </a:xfrm>
        </p:spPr>
        <p:txBody>
          <a:bodyPr/>
          <a:lstStyle/>
          <a:p>
            <a:r>
              <a:rPr lang="en-US"/>
              <a:t>A message from the chair</a:t>
            </a:r>
          </a:p>
        </p:txBody>
      </p:sp>
      <p:sp>
        <p:nvSpPr>
          <p:cNvPr id="5" name="Text Placeholder 4">
            <a:extLst>
              <a:ext uri="{FF2B5EF4-FFF2-40B4-BE49-F238E27FC236}">
                <a16:creationId xmlns:a16="http://schemas.microsoft.com/office/drawing/2014/main" id="{B92F39DE-6218-E0F4-DCD6-C7ACADF1EFCD}"/>
              </a:ext>
            </a:extLst>
          </p:cNvPr>
          <p:cNvSpPr>
            <a:spLocks noGrp="1"/>
          </p:cNvSpPr>
          <p:nvPr>
            <p:ph type="body" sz="quarter" idx="10"/>
          </p:nvPr>
        </p:nvSpPr>
        <p:spPr/>
        <p:txBody>
          <a:bodyPr/>
          <a:lstStyle/>
          <a:p>
            <a:r>
              <a:rPr lang="en-US"/>
              <a:t>Brad Tilden</a:t>
            </a:r>
          </a:p>
        </p:txBody>
      </p:sp>
      <p:sp>
        <p:nvSpPr>
          <p:cNvPr id="6" name="Text Placeholder 5">
            <a:extLst>
              <a:ext uri="{FF2B5EF4-FFF2-40B4-BE49-F238E27FC236}">
                <a16:creationId xmlns:a16="http://schemas.microsoft.com/office/drawing/2014/main" id="{85E6ACF0-0310-20E2-31F2-8FFA79C4C979}"/>
              </a:ext>
            </a:extLst>
          </p:cNvPr>
          <p:cNvSpPr>
            <a:spLocks noGrp="1"/>
          </p:cNvSpPr>
          <p:nvPr>
            <p:ph type="body" sz="quarter" idx="11"/>
          </p:nvPr>
        </p:nvSpPr>
        <p:spPr/>
        <p:txBody>
          <a:bodyPr/>
          <a:lstStyle/>
          <a:p>
            <a:r>
              <a:rPr lang="en-US"/>
              <a:t>National Chair, Scouting America</a:t>
            </a:r>
          </a:p>
        </p:txBody>
      </p:sp>
    </p:spTree>
    <p:extLst>
      <p:ext uri="{BB962C8B-B14F-4D97-AF65-F5344CB8AC3E}">
        <p14:creationId xmlns:p14="http://schemas.microsoft.com/office/powerpoint/2010/main" val="261683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7C0472-ED60-B1B6-AD77-7CD6024E345A}"/>
              </a:ext>
            </a:extLst>
          </p:cNvPr>
          <p:cNvSpPr>
            <a:spLocks noGrp="1"/>
          </p:cNvSpPr>
          <p:nvPr>
            <p:ph type="subTitle" idx="1"/>
          </p:nvPr>
        </p:nvSpPr>
        <p:spPr>
          <a:xfrm>
            <a:off x="1524000" y="596259"/>
            <a:ext cx="9144000" cy="862695"/>
          </a:xfrm>
        </p:spPr>
        <p:txBody>
          <a:bodyPr/>
          <a:lstStyle/>
          <a:p>
            <a:pPr>
              <a:lnSpc>
                <a:spcPts val="5200"/>
              </a:lnSpc>
            </a:pPr>
            <a:r>
              <a:rPr lang="en-US"/>
              <a:t>A message from the chief scout executive</a:t>
            </a:r>
          </a:p>
        </p:txBody>
      </p:sp>
      <p:sp>
        <p:nvSpPr>
          <p:cNvPr id="3" name="Text Placeholder 2">
            <a:extLst>
              <a:ext uri="{FF2B5EF4-FFF2-40B4-BE49-F238E27FC236}">
                <a16:creationId xmlns:a16="http://schemas.microsoft.com/office/drawing/2014/main" id="{9B092CA1-86F4-77A9-5324-D168FFEAFA43}"/>
              </a:ext>
            </a:extLst>
          </p:cNvPr>
          <p:cNvSpPr>
            <a:spLocks noGrp="1"/>
          </p:cNvSpPr>
          <p:nvPr>
            <p:ph type="body" sz="quarter" idx="10"/>
          </p:nvPr>
        </p:nvSpPr>
        <p:spPr>
          <a:xfrm>
            <a:off x="1524000" y="2120207"/>
            <a:ext cx="9144000" cy="527304"/>
          </a:xfrm>
        </p:spPr>
        <p:txBody>
          <a:bodyPr/>
          <a:lstStyle/>
          <a:p>
            <a:r>
              <a:rPr lang="en-US"/>
              <a:t>Roger Krone</a:t>
            </a:r>
          </a:p>
        </p:txBody>
      </p:sp>
      <p:sp>
        <p:nvSpPr>
          <p:cNvPr id="4" name="Text Placeholder 3">
            <a:extLst>
              <a:ext uri="{FF2B5EF4-FFF2-40B4-BE49-F238E27FC236}">
                <a16:creationId xmlns:a16="http://schemas.microsoft.com/office/drawing/2014/main" id="{737B5A6A-66A8-D581-6DBF-BC841D1DB31A}"/>
              </a:ext>
            </a:extLst>
          </p:cNvPr>
          <p:cNvSpPr>
            <a:spLocks noGrp="1"/>
          </p:cNvSpPr>
          <p:nvPr>
            <p:ph type="body" sz="quarter" idx="11"/>
          </p:nvPr>
        </p:nvSpPr>
        <p:spPr>
          <a:xfrm>
            <a:off x="1524000" y="2692698"/>
            <a:ext cx="9144000" cy="527304"/>
          </a:xfrm>
        </p:spPr>
        <p:txBody>
          <a:bodyPr/>
          <a:lstStyle/>
          <a:p>
            <a:r>
              <a:rPr lang="en-US"/>
              <a:t>CSE, President and CEO, Scouting America</a:t>
            </a:r>
          </a:p>
        </p:txBody>
      </p:sp>
    </p:spTree>
    <p:extLst>
      <p:ext uri="{BB962C8B-B14F-4D97-AF65-F5344CB8AC3E}">
        <p14:creationId xmlns:p14="http://schemas.microsoft.com/office/powerpoint/2010/main" val="276112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5BF5D-A540-AE18-19AD-863A280DAD61}"/>
              </a:ext>
            </a:extLst>
          </p:cNvPr>
          <p:cNvSpPr>
            <a:spLocks noGrp="1"/>
          </p:cNvSpPr>
          <p:nvPr>
            <p:ph type="body" sz="quarter" idx="10"/>
          </p:nvPr>
        </p:nvSpPr>
        <p:spPr>
          <a:xfrm>
            <a:off x="1524000" y="1961597"/>
            <a:ext cx="9144000" cy="527304"/>
          </a:xfrm>
        </p:spPr>
        <p:txBody>
          <a:bodyPr/>
          <a:lstStyle/>
          <a:p>
            <a:r>
              <a:rPr lang="en-US"/>
              <a:t>Michael Ramsey</a:t>
            </a:r>
          </a:p>
        </p:txBody>
      </p:sp>
      <p:sp>
        <p:nvSpPr>
          <p:cNvPr id="4" name="Text Placeholder 3">
            <a:extLst>
              <a:ext uri="{FF2B5EF4-FFF2-40B4-BE49-F238E27FC236}">
                <a16:creationId xmlns:a16="http://schemas.microsoft.com/office/drawing/2014/main" id="{958CEBDF-7C7F-143D-8D61-D5202C1E8AC0}"/>
              </a:ext>
            </a:extLst>
          </p:cNvPr>
          <p:cNvSpPr>
            <a:spLocks noGrp="1"/>
          </p:cNvSpPr>
          <p:nvPr>
            <p:ph type="body" sz="quarter" idx="11"/>
          </p:nvPr>
        </p:nvSpPr>
        <p:spPr>
          <a:xfrm>
            <a:off x="1524000" y="2572188"/>
            <a:ext cx="9144000" cy="527304"/>
          </a:xfrm>
        </p:spPr>
        <p:txBody>
          <a:bodyPr/>
          <a:lstStyle/>
          <a:p>
            <a:r>
              <a:rPr lang="en-US"/>
              <a:t>SVP and Chief Marketing Officer, Scouting America</a:t>
            </a:r>
          </a:p>
        </p:txBody>
      </p:sp>
      <p:sp>
        <p:nvSpPr>
          <p:cNvPr id="6" name="Subtitle 5">
            <a:extLst>
              <a:ext uri="{FF2B5EF4-FFF2-40B4-BE49-F238E27FC236}">
                <a16:creationId xmlns:a16="http://schemas.microsoft.com/office/drawing/2014/main" id="{287992AF-496B-0E26-6CB4-CE9238B540B0}"/>
              </a:ext>
            </a:extLst>
          </p:cNvPr>
          <p:cNvSpPr>
            <a:spLocks noGrp="1"/>
          </p:cNvSpPr>
          <p:nvPr>
            <p:ph type="subTitle" idx="1"/>
          </p:nvPr>
        </p:nvSpPr>
        <p:spPr>
          <a:xfrm>
            <a:off x="0" y="834795"/>
            <a:ext cx="12192000" cy="862695"/>
          </a:xfrm>
        </p:spPr>
        <p:txBody>
          <a:bodyPr/>
          <a:lstStyle/>
          <a:p>
            <a:r>
              <a:rPr lang="en-US"/>
              <a:t>Scouting America Brand</a:t>
            </a:r>
          </a:p>
        </p:txBody>
      </p:sp>
    </p:spTree>
    <p:extLst>
      <p:ext uri="{BB962C8B-B14F-4D97-AF65-F5344CB8AC3E}">
        <p14:creationId xmlns:p14="http://schemas.microsoft.com/office/powerpoint/2010/main" val="256457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1a49ca-6d21-4797-91b3-6e1dbd71a96c">
      <Terms xmlns="http://schemas.microsoft.com/office/infopath/2007/PartnerControls"/>
    </lcf76f155ced4ddcb4097134ff3c332f>
    <TaxCatchAll xmlns="13430d64-c460-483e-9ebb-4c56e90d3c06" xsi:nil="true"/>
    <SharedWithUsers xmlns="13430d64-c460-483e-9ebb-4c56e90d3c06">
      <UserInfo>
        <DisplayName>Phillip Shipley</DisplayName>
        <AccountId>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C1F113EA4E67438692FB81A3AE9CF6" ma:contentTypeVersion="15" ma:contentTypeDescription="Create a new document." ma:contentTypeScope="" ma:versionID="a0c8f768c664e3f2cf0d192b5d22073d">
  <xsd:schema xmlns:xsd="http://www.w3.org/2001/XMLSchema" xmlns:xs="http://www.w3.org/2001/XMLSchema" xmlns:p="http://schemas.microsoft.com/office/2006/metadata/properties" xmlns:ns2="911a49ca-6d21-4797-91b3-6e1dbd71a96c" xmlns:ns3="13430d64-c460-483e-9ebb-4c56e90d3c06" targetNamespace="http://schemas.microsoft.com/office/2006/metadata/properties" ma:root="true" ma:fieldsID="d3530d1c17fac2df157410303eadeae1" ns2:_="" ns3:_="">
    <xsd:import namespace="911a49ca-6d21-4797-91b3-6e1dbd71a96c"/>
    <xsd:import namespace="13430d64-c460-483e-9ebb-4c56e90d3c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a49ca-6d21-4797-91b3-6e1dbd71a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0d64-c460-483e-9ebb-4c56e90d3c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ee6643-a4e0-4976-85cf-f76d7c6b7476}" ma:internalName="TaxCatchAll" ma:showField="CatchAllData" ma:web="13430d64-c460-483e-9ebb-4c56e90d3c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EF078-91A6-4428-9E49-F49C4630B54C}">
  <ds:schemaRefs>
    <ds:schemaRef ds:uri="http://schemas.microsoft.com/sharepoint/v3/contenttype/forms"/>
  </ds:schemaRefs>
</ds:datastoreItem>
</file>

<file path=customXml/itemProps2.xml><?xml version="1.0" encoding="utf-8"?>
<ds:datastoreItem xmlns:ds="http://schemas.openxmlformats.org/officeDocument/2006/customXml" ds:itemID="{4C815BAD-2A73-4050-B3CA-8F47B69DEFAD}">
  <ds:schemaRefs>
    <ds:schemaRef ds:uri="http://purl.org/dc/dcmitype/"/>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911a49ca-6d21-4797-91b3-6e1dbd71a96c"/>
    <ds:schemaRef ds:uri="http://schemas.microsoft.com/office/2006/documentManagement/types"/>
    <ds:schemaRef ds:uri="http://schemas.microsoft.com/office/infopath/2007/PartnerControls"/>
    <ds:schemaRef ds:uri="13430d64-c460-483e-9ebb-4c56e90d3c06"/>
  </ds:schemaRefs>
</ds:datastoreItem>
</file>

<file path=customXml/itemProps3.xml><?xml version="1.0" encoding="utf-8"?>
<ds:datastoreItem xmlns:ds="http://schemas.openxmlformats.org/officeDocument/2006/customXml" ds:itemID="{AC50DD79-4A00-4AC2-8452-36220FA10768}">
  <ds:schemaRefs>
    <ds:schemaRef ds:uri="13430d64-c460-483e-9ebb-4c56e90d3c06"/>
    <ds:schemaRef ds:uri="911a49ca-6d21-4797-91b3-6e1dbd71a9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80</TotalTime>
  <Words>1022</Words>
  <Application>Microsoft Office PowerPoint</Application>
  <PresentationFormat>Widescreen</PresentationFormat>
  <Paragraphs>180</Paragraphs>
  <Slides>34</Slides>
  <Notes>3</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34</vt:i4>
      </vt:variant>
    </vt:vector>
  </HeadingPairs>
  <TitlesOfParts>
    <vt:vector size="52" baseType="lpstr">
      <vt:lpstr>Franklin Gothic Book</vt:lpstr>
      <vt:lpstr>Aptos</vt:lpstr>
      <vt:lpstr>Franklin Gothic Demi</vt:lpstr>
      <vt:lpstr>Flood Std</vt:lpstr>
      <vt:lpstr>Arial Nova</vt:lpstr>
      <vt:lpstr>Gill Sans</vt:lpstr>
      <vt:lpstr>Calibri</vt:lpstr>
      <vt:lpstr>Arial</vt:lpstr>
      <vt:lpstr>Aptos Display</vt:lpstr>
      <vt:lpstr>Wingdings</vt:lpstr>
      <vt:lpstr>Arial Black</vt:lpstr>
      <vt:lpstr>Office Theme</vt:lpstr>
      <vt:lpstr>Custom Design</vt:lpstr>
      <vt:lpstr>1_Office Theme</vt:lpstr>
      <vt:lpstr>3_Office Theme</vt:lpstr>
      <vt:lpstr>4_Office Theme</vt:lpstr>
      <vt:lpstr>5_Office Theme</vt:lpstr>
      <vt:lpstr>Acrobat Document</vt:lpstr>
      <vt:lpstr>PowerPoint Presentation</vt:lpstr>
      <vt:lpstr>Tonight’s topics</vt:lpstr>
      <vt:lpstr>PowerPoint Presentation</vt:lpstr>
      <vt:lpstr>Safety Considerations for Recruitment Events</vt:lpstr>
      <vt:lpstr>PowerPoint Presentation</vt:lpstr>
      <vt:lpstr>Scouting America  Our Collective Objective 1,075,000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Limited School Access</vt:lpstr>
      <vt:lpstr>Non-Traditional Recruiting</vt:lpstr>
      <vt:lpstr>New Member coordinator</vt:lpstr>
      <vt:lpstr>PEER TO PEER Recruitment</vt:lpstr>
      <vt:lpstr>SCOUTING FOR EVERYONE</vt:lpstr>
      <vt:lpstr>Social Media</vt:lpstr>
      <vt:lpstr>PowerPoint Presentation</vt:lpstr>
      <vt:lpstr>Social Media Best Practices</vt:lpstr>
      <vt:lpstr>PowerPoint Presentation</vt:lpstr>
      <vt:lpstr>Membership &amp; Unit Renewal Reminder  </vt:lpstr>
      <vt:lpstr>Unit Renewals</vt:lpstr>
      <vt:lpstr>Unit Membership Renewals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Darin Kinn</cp:lastModifiedBy>
  <cp:revision>14</cp:revision>
  <cp:lastPrinted>2025-07-31T16:39:09Z</cp:lastPrinted>
  <dcterms:created xsi:type="dcterms:W3CDTF">2023-02-23T18:38:20Z</dcterms:created>
  <dcterms:modified xsi:type="dcterms:W3CDTF">2025-08-12T14:21:00Z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0x010100F2A0E1594CEE1C4090CF4CEA117E8DA6</vt:lpwstr>
  </property>
  <property fmtid="{D5CDD505-2E9C-101B-9397-08002B2CF9AE}" pid="3" name="MediaServiceImageTags">
    <vt:lpwstr/>
  </property>
</Properties>
</file>