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744" r:id="rId5"/>
    <p:sldMasterId id="2147483757" r:id="rId6"/>
    <p:sldMasterId id="2147483768" r:id="rId7"/>
    <p:sldMasterId id="2147483781" r:id="rId8"/>
    <p:sldMasterId id="2147483793" r:id="rId9"/>
  </p:sldMasterIdLst>
  <p:notesMasterIdLst>
    <p:notesMasterId r:id="rId77"/>
  </p:notesMasterIdLst>
  <p:sldIdLst>
    <p:sldId id="256" r:id="rId10"/>
    <p:sldId id="281" r:id="rId11"/>
    <p:sldId id="282" r:id="rId12"/>
    <p:sldId id="2145707705" r:id="rId13"/>
    <p:sldId id="2145707675" r:id="rId14"/>
    <p:sldId id="2145707676" r:id="rId15"/>
    <p:sldId id="270" r:id="rId16"/>
    <p:sldId id="2145707682" r:id="rId17"/>
    <p:sldId id="2145707712" r:id="rId18"/>
    <p:sldId id="2145707678" r:id="rId19"/>
    <p:sldId id="2147483636" r:id="rId20"/>
    <p:sldId id="2147483637" r:id="rId21"/>
    <p:sldId id="300" r:id="rId22"/>
    <p:sldId id="2147483639" r:id="rId23"/>
    <p:sldId id="2147483640" r:id="rId24"/>
    <p:sldId id="290" r:id="rId25"/>
    <p:sldId id="2147483642" r:id="rId26"/>
    <p:sldId id="2147483645" r:id="rId27"/>
    <p:sldId id="2147483646" r:id="rId28"/>
    <p:sldId id="2147483544" r:id="rId29"/>
    <p:sldId id="263" r:id="rId30"/>
    <p:sldId id="268" r:id="rId31"/>
    <p:sldId id="2145707711" r:id="rId32"/>
    <p:sldId id="259" r:id="rId33"/>
    <p:sldId id="2145707700" r:id="rId34"/>
    <p:sldId id="269" r:id="rId35"/>
    <p:sldId id="260" r:id="rId36"/>
    <p:sldId id="264" r:id="rId37"/>
    <p:sldId id="309" r:id="rId38"/>
    <p:sldId id="265" r:id="rId39"/>
    <p:sldId id="323" r:id="rId40"/>
    <p:sldId id="313" r:id="rId41"/>
    <p:sldId id="314" r:id="rId42"/>
    <p:sldId id="315" r:id="rId43"/>
    <p:sldId id="324" r:id="rId44"/>
    <p:sldId id="325" r:id="rId45"/>
    <p:sldId id="326" r:id="rId46"/>
    <p:sldId id="327" r:id="rId47"/>
    <p:sldId id="328" r:id="rId48"/>
    <p:sldId id="316" r:id="rId49"/>
    <p:sldId id="318" r:id="rId50"/>
    <p:sldId id="319" r:id="rId51"/>
    <p:sldId id="320" r:id="rId52"/>
    <p:sldId id="271" r:id="rId53"/>
    <p:sldId id="310" r:id="rId54"/>
    <p:sldId id="274" r:id="rId55"/>
    <p:sldId id="311" r:id="rId56"/>
    <p:sldId id="312" r:id="rId57"/>
    <p:sldId id="322" r:id="rId58"/>
    <p:sldId id="2145707709" r:id="rId59"/>
    <p:sldId id="257" r:id="rId60"/>
    <p:sldId id="2145707713" r:id="rId61"/>
    <p:sldId id="258" r:id="rId62"/>
    <p:sldId id="2145707694" r:id="rId63"/>
    <p:sldId id="261" r:id="rId64"/>
    <p:sldId id="2145707714" r:id="rId65"/>
    <p:sldId id="2145707715" r:id="rId66"/>
    <p:sldId id="2145707721" r:id="rId67"/>
    <p:sldId id="2145707716" r:id="rId68"/>
    <p:sldId id="2145707720" r:id="rId69"/>
    <p:sldId id="2145707719" r:id="rId70"/>
    <p:sldId id="262" r:id="rId71"/>
    <p:sldId id="2145707697" r:id="rId72"/>
    <p:sldId id="2145707718" r:id="rId73"/>
    <p:sldId id="2145707706" r:id="rId74"/>
    <p:sldId id="284" r:id="rId75"/>
    <p:sldId id="2145707708" r:id="rId76"/>
  </p:sldIdLst>
  <p:sldSz cx="12192000" cy="6858000"/>
  <p:notesSz cx="7010400" cy="9296400"/>
  <p:embeddedFontLst>
    <p:embeddedFont>
      <p:font typeface="ＭＳ Ｐゴシック" panose="020B0600070205080204" pitchFamily="34" charset="-128"/>
      <p:regular r:id="rId78"/>
    </p:embeddedFont>
    <p:embeddedFont>
      <p:font typeface="Arial Black" panose="020B0A04020102020204" pitchFamily="34" charset="0"/>
      <p:bold r:id="rId79"/>
    </p:embeddedFont>
    <p:embeddedFont>
      <p:font typeface="Arial Nova" panose="020B0504020202020204" pitchFamily="34" charset="0"/>
      <p:regular r:id="rId80"/>
      <p:bold r:id="rId81"/>
      <p:italic r:id="rId82"/>
      <p:boldItalic r:id="rId83"/>
    </p:embeddedFont>
    <p:embeddedFont>
      <p:font typeface="Flood Std" panose="03090602040405060206" pitchFamily="66" charset="0"/>
      <p:regular r:id="rId84"/>
    </p:embeddedFont>
    <p:embeddedFont>
      <p:font typeface="Franklin Gothic Book" panose="020B0503020102020204" pitchFamily="34" charset="0"/>
      <p:regular r:id="rId85"/>
      <p:italic r:id="rId86"/>
    </p:embeddedFont>
    <p:embeddedFont>
      <p:font typeface="Franklin Gothic Demi" panose="020B0703020102020204" pitchFamily="34" charset="0"/>
      <p:regular r:id="rId87"/>
      <p:italic r:id="rId88"/>
    </p:embeddedFont>
    <p:embeddedFont>
      <p:font typeface="Helvetica" panose="020B0604020202020204" pitchFamily="34" charset="0"/>
      <p:regular r:id="rId89"/>
      <p:bold r:id="rId90"/>
      <p:italic r:id="rId91"/>
      <p:boldItalic r:id="rId9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724E"/>
    <a:srgbClr val="C2B59B"/>
    <a:srgbClr val="094F92"/>
    <a:srgbClr val="136AA5"/>
    <a:srgbClr val="FCD616"/>
    <a:srgbClr val="EC1844"/>
    <a:srgbClr val="E51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5B9CF6-A7B3-A7F1-7639-E216CCC33B0D}" v="2" dt="2025-09-22T19:08:22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font" Target="fonts/font7.fntdata"/><Relationship Id="rId89" Type="http://schemas.openxmlformats.org/officeDocument/2006/relationships/font" Target="fonts/font12.fntdata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font" Target="fonts/font2.fntdata"/><Relationship Id="rId5" Type="http://schemas.openxmlformats.org/officeDocument/2006/relationships/slideMaster" Target="slideMasters/slideMaster2.xml"/><Relationship Id="rId90" Type="http://schemas.openxmlformats.org/officeDocument/2006/relationships/font" Target="fonts/font13.fntdata"/><Relationship Id="rId95" Type="http://schemas.openxmlformats.org/officeDocument/2006/relationships/theme" Target="theme/theme1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0" Type="http://schemas.openxmlformats.org/officeDocument/2006/relationships/font" Target="fonts/font3.fntdata"/><Relationship Id="rId85" Type="http://schemas.openxmlformats.org/officeDocument/2006/relationships/font" Target="fonts/font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font" Target="fonts/font6.fntdata"/><Relationship Id="rId88" Type="http://schemas.openxmlformats.org/officeDocument/2006/relationships/font" Target="fonts/font11.fntdata"/><Relationship Id="rId91" Type="http://schemas.openxmlformats.org/officeDocument/2006/relationships/font" Target="fonts/font14.fntdata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font" Target="fonts/font9.fntdata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2.xml"/><Relationship Id="rId92" Type="http://schemas.openxmlformats.org/officeDocument/2006/relationships/font" Target="fonts/font15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font" Target="fonts/font10.fntdata"/><Relationship Id="rId61" Type="http://schemas.openxmlformats.org/officeDocument/2006/relationships/slide" Target="slides/slide52.xml"/><Relationship Id="rId82" Type="http://schemas.openxmlformats.org/officeDocument/2006/relationships/font" Target="fonts/font5.fntdata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9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90219552844396"/>
          <c:y val="2.9068062319485513E-2"/>
          <c:w val="0.82228805045299358"/>
          <c:h val="0.9572933980240019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Total to date: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28972047331080408"/>
                  <c:y val="-0.338700116736361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400" b="1" i="0" u="none" strike="noStrike" kern="1200" baseline="0">
                        <a:solidFill>
                          <a:srgbClr val="094F9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A5404F9-2517-4470-8901-05B91651DD4B}" type="CELLRANGE">
                      <a:rPr lang="en-US" dirty="0">
                        <a:solidFill>
                          <a:schemeClr val="tx1"/>
                        </a:solidFill>
                      </a:rPr>
                      <a:pPr algn="ctr">
                        <a:defRPr sz="1400" b="1">
                          <a:solidFill>
                            <a:srgbClr val="094F92"/>
                          </a:solidFill>
                        </a:defRPr>
                      </a:pPr>
                      <a:t>[CELLRANGE]</a:t>
                    </a:fld>
                    <a:endParaRPr lang="en-US" baseline="0">
                      <a:solidFill>
                        <a:schemeClr val="tx1"/>
                      </a:solidFill>
                    </a:endParaRPr>
                  </a:p>
                  <a:p>
                    <a:pPr algn="ctr">
                      <a:defRPr sz="1400" b="1">
                        <a:solidFill>
                          <a:srgbClr val="094F92"/>
                        </a:solidFill>
                      </a:defRPr>
                    </a:pPr>
                    <a:fld id="{D6FF0415-8C69-4EE6-AA7E-20673CAB70C4}" type="VALUE">
                      <a:rPr lang="en-US" dirty="0">
                        <a:solidFill>
                          <a:schemeClr val="tx1"/>
                        </a:solidFill>
                      </a:rPr>
                      <a:pPr algn="ctr">
                        <a:defRPr sz="1400" b="1">
                          <a:solidFill>
                            <a:srgbClr val="094F92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srgbClr val="92D050"/>
                </a:solidFill>
                <a:ln w="3175"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400" b="1" i="0" u="none" strike="noStrike" kern="1200" baseline="0">
                      <a:solidFill>
                        <a:srgbClr val="094F9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717618078256437"/>
                      <c:h val="0.14644466299663009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939-4BA0-B738-3DEF80006D75}"/>
                </c:ext>
              </c:extLst>
            </c:dLbl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</c:f>
              <c:numCache>
                <c:formatCode>_(* #,##0_);_(* \(#,##0\);_(* "-"??_);_(@_)</c:formatCode>
                <c:ptCount val="1"/>
                <c:pt idx="0">
                  <c:v>784031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Sheet1!$C$12</c15:f>
                <c15:dlblRangeCache>
                  <c:ptCount val="1"/>
                  <c:pt idx="0">
                    <c:v>72.93%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2939-4BA0-B738-3DEF80006D75}"/>
            </c:ext>
          </c:extLst>
        </c:ser>
        <c:ser>
          <c:idx val="0"/>
          <c:order val="1"/>
          <c:tx>
            <c:strRef>
              <c:f>Sheet1!$A$1</c:f>
              <c:strCache>
                <c:ptCount val="1"/>
                <c:pt idx="0">
                  <c:v>Goal</c:v>
                </c:pt>
              </c:strCache>
            </c:strRef>
          </c:tx>
          <c:spPr>
            <a:noFill/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25765549110082719"/>
                  <c:y val="-0.335258294617555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59B8DD0-1B41-4DF7-A1D3-CE97E62203D8}" type="SERIESNAME">
                      <a:rPr lang="en-US" sz="1400" b="1"/>
                      <a:pPr>
                        <a:defRPr sz="1400" b="1"/>
                      </a:pPr>
                      <a:t>[SERIES NAME]</a:t>
                    </a:fld>
                    <a:r>
                      <a:rPr lang="en-US" sz="1400" b="1" baseline="0"/>
                      <a:t> </a:t>
                    </a:r>
                    <a:fld id="{9F049081-4D5D-4174-84B9-EA981AC4D114}" type="VALUE">
                      <a:rPr lang="en-US" sz="1400" b="1" baseline="0"/>
                      <a:pPr>
                        <a:defRPr sz="1400" b="1"/>
                      </a:pPr>
                      <a:t>[VALUE]</a:t>
                    </a:fld>
                    <a:endParaRPr lang="en-US" sz="1400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939-4BA0-B738-3DEF80006D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Sheet1!$B$1</c:f>
              <c:numCache>
                <c:formatCode>_(* #,##0_);_(* \(#,##0\);_(* "-"??_);_(@_)</c:formatCode>
                <c:ptCount val="1"/>
                <c:pt idx="0">
                  <c:v>1075000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39-4BA0-B738-3DEF80006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overlap val="100"/>
        <c:axId val="364506928"/>
        <c:axId val="364503184"/>
      </c:barChart>
      <c:catAx>
        <c:axId val="364506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4503184"/>
        <c:crossesAt val="1025000"/>
        <c:auto val="1"/>
        <c:lblAlgn val="ctr"/>
        <c:lblOffset val="100"/>
        <c:noMultiLvlLbl val="0"/>
      </c:catAx>
      <c:valAx>
        <c:axId val="364503184"/>
        <c:scaling>
          <c:orientation val="minMax"/>
          <c:max val="1100000"/>
          <c:min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50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0.41488</cdr:x>
      <cdr:y>0.87647</cdr:y>
    </cdr:from>
    <cdr:to>
      <cdr:x>0.74308</cdr:x>
      <cdr:y>1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6E2FA442-0A49-A0B2-1121-14CD22FAD995}"/>
            </a:ext>
          </a:extLst>
        </cdr:cNvPr>
        <cdr:cNvSpPr/>
      </cdr:nvSpPr>
      <cdr:spPr>
        <a:xfrm xmlns:a="http://schemas.openxmlformats.org/drawingml/2006/main">
          <a:off x="1824676" y="4346319"/>
          <a:ext cx="1443434" cy="61257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0.73276</cdr:x>
      <cdr:y>0.0293</cdr:y>
    </cdr:from>
    <cdr:to>
      <cdr:x>0.95709</cdr:x>
      <cdr:y>0.13609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DE671C8-17B6-E087-1C92-B1EBA7A5B824}"/>
            </a:ext>
          </a:extLst>
        </cdr:cNvPr>
        <cdr:cNvSpPr txBox="1"/>
      </cdr:nvSpPr>
      <cdr:spPr>
        <a:xfrm xmlns:a="http://schemas.openxmlformats.org/drawingml/2006/main">
          <a:off x="3222753" y="145295"/>
          <a:ext cx="986624" cy="529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rgbClr val="094F92"/>
              </a:solidFill>
            </a:rPr>
            <a:t>Objective</a:t>
          </a:r>
        </a:p>
        <a:p xmlns:a="http://schemas.openxmlformats.org/drawingml/2006/main">
          <a:pPr algn="ctr"/>
          <a:r>
            <a:rPr lang="en-US" sz="1400" b="1" dirty="0">
              <a:solidFill>
                <a:srgbClr val="094F92"/>
              </a:solidFill>
            </a:rPr>
            <a:t>1,075,000</a:t>
          </a:r>
        </a:p>
        <a:p xmlns:a="http://schemas.openxmlformats.org/drawingml/2006/main">
          <a:pPr algn="ctr"/>
          <a:endParaRPr lang="en-US" sz="1100" dirty="0">
            <a:solidFill>
              <a:srgbClr val="094F9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7E1B47-93C2-4497-8DA4-1729B33AD261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E92EB2-DE01-4277-AAF4-A9DDDCDE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3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8EC62B8E-E3C4-9849-BE7C-0CDD037777F8}" type="datetime1">
              <a:rPr lang="en-US" altLang="en-US" smtClean="0"/>
              <a:pPr>
                <a:defRPr/>
              </a:pPr>
              <a:t>9/22/2025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61B7DC-C7FD-7245-B9F1-3F191203262D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485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>
          <a:extLst>
            <a:ext uri="{FF2B5EF4-FFF2-40B4-BE49-F238E27FC236}">
              <a16:creationId xmlns:a16="http://schemas.microsoft.com/office/drawing/2014/main" id="{86325752-8F9F-31A4-98BF-B15339C57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>
            <a:extLst>
              <a:ext uri="{FF2B5EF4-FFF2-40B4-BE49-F238E27FC236}">
                <a16:creationId xmlns:a16="http://schemas.microsoft.com/office/drawing/2014/main" id="{7EDE7B99-35FA-4AEB-9D3E-5AC31A0EFB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:notes">
            <a:extLst>
              <a:ext uri="{FF2B5EF4-FFF2-40B4-BE49-F238E27FC236}">
                <a16:creationId xmlns:a16="http://schemas.microsoft.com/office/drawing/2014/main" id="{B6E9078F-5BA2-97F6-2844-3B8D25EC72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1921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>
          <a:extLst>
            <a:ext uri="{FF2B5EF4-FFF2-40B4-BE49-F238E27FC236}">
              <a16:creationId xmlns:a16="http://schemas.microsoft.com/office/drawing/2014/main" id="{4C16334A-3403-A26E-FD6F-D76ACE95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>
            <a:extLst>
              <a:ext uri="{FF2B5EF4-FFF2-40B4-BE49-F238E27FC236}">
                <a16:creationId xmlns:a16="http://schemas.microsoft.com/office/drawing/2014/main" id="{0F9499AF-0334-3326-2B9D-26723EBC34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:notes">
            <a:extLst>
              <a:ext uri="{FF2B5EF4-FFF2-40B4-BE49-F238E27FC236}">
                <a16:creationId xmlns:a16="http://schemas.microsoft.com/office/drawing/2014/main" id="{A08CE4B8-B1FB-D4C4-DC38-4DEB22C395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0596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>
          <a:extLst>
            <a:ext uri="{FF2B5EF4-FFF2-40B4-BE49-F238E27FC236}">
              <a16:creationId xmlns:a16="http://schemas.microsoft.com/office/drawing/2014/main" id="{489E139D-AB29-A042-9D0F-3D36A203C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>
            <a:extLst>
              <a:ext uri="{FF2B5EF4-FFF2-40B4-BE49-F238E27FC236}">
                <a16:creationId xmlns:a16="http://schemas.microsoft.com/office/drawing/2014/main" id="{3E91E88D-35AF-2BAD-04DB-4E2F316DE1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:notes">
            <a:extLst>
              <a:ext uri="{FF2B5EF4-FFF2-40B4-BE49-F238E27FC236}">
                <a16:creationId xmlns:a16="http://schemas.microsoft.com/office/drawing/2014/main" id="{4182F6BB-5430-CE3F-670C-D44FE7AE0F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686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>
          <a:extLst>
            <a:ext uri="{FF2B5EF4-FFF2-40B4-BE49-F238E27FC236}">
              <a16:creationId xmlns:a16="http://schemas.microsoft.com/office/drawing/2014/main" id="{FCECBA7F-FED5-D7B3-6BFF-6FEAE1EB0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>
            <a:extLst>
              <a:ext uri="{FF2B5EF4-FFF2-40B4-BE49-F238E27FC236}">
                <a16:creationId xmlns:a16="http://schemas.microsoft.com/office/drawing/2014/main" id="{B9BEB4DD-45FE-48BA-689B-F33F098C72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:notes">
            <a:extLst>
              <a:ext uri="{FF2B5EF4-FFF2-40B4-BE49-F238E27FC236}">
                <a16:creationId xmlns:a16="http://schemas.microsoft.com/office/drawing/2014/main" id="{51FF7437-C06B-4E86-1817-87C7B774F7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550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>
          <a:extLst>
            <a:ext uri="{FF2B5EF4-FFF2-40B4-BE49-F238E27FC236}">
              <a16:creationId xmlns:a16="http://schemas.microsoft.com/office/drawing/2014/main" id="{AE62C9B8-9991-2C7D-0FD4-4B8231A1D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>
            <a:extLst>
              <a:ext uri="{FF2B5EF4-FFF2-40B4-BE49-F238E27FC236}">
                <a16:creationId xmlns:a16="http://schemas.microsoft.com/office/drawing/2014/main" id="{155FFD56-6D5F-E815-7F2C-E4DB1B48DD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:notes">
            <a:extLst>
              <a:ext uri="{FF2B5EF4-FFF2-40B4-BE49-F238E27FC236}">
                <a16:creationId xmlns:a16="http://schemas.microsoft.com/office/drawing/2014/main" id="{B2F0828E-F316-E1C7-B4FA-B2075A745A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2083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>
          <a:extLst>
            <a:ext uri="{FF2B5EF4-FFF2-40B4-BE49-F238E27FC236}">
              <a16:creationId xmlns:a16="http://schemas.microsoft.com/office/drawing/2014/main" id="{42212B9C-C945-432A-D2DF-FA44279D7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>
            <a:extLst>
              <a:ext uri="{FF2B5EF4-FFF2-40B4-BE49-F238E27FC236}">
                <a16:creationId xmlns:a16="http://schemas.microsoft.com/office/drawing/2014/main" id="{30E645DF-9F08-B5D1-2560-55595E9457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:notes">
            <a:extLst>
              <a:ext uri="{FF2B5EF4-FFF2-40B4-BE49-F238E27FC236}">
                <a16:creationId xmlns:a16="http://schemas.microsoft.com/office/drawing/2014/main" id="{671A037A-7575-A3F3-F44D-9152AFE95F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920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>
          <a:extLst>
            <a:ext uri="{FF2B5EF4-FFF2-40B4-BE49-F238E27FC236}">
              <a16:creationId xmlns:a16="http://schemas.microsoft.com/office/drawing/2014/main" id="{FBD5806A-E3E2-F76F-1E31-D33C3C29A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>
            <a:extLst>
              <a:ext uri="{FF2B5EF4-FFF2-40B4-BE49-F238E27FC236}">
                <a16:creationId xmlns:a16="http://schemas.microsoft.com/office/drawing/2014/main" id="{A4D370EA-B2D7-C5F7-0FD1-E4571A1ACA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:notes">
            <a:extLst>
              <a:ext uri="{FF2B5EF4-FFF2-40B4-BE49-F238E27FC236}">
                <a16:creationId xmlns:a16="http://schemas.microsoft.com/office/drawing/2014/main" id="{E2430678-B899-07C9-4F13-D70606F8D8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391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>
          <a:extLst>
            <a:ext uri="{FF2B5EF4-FFF2-40B4-BE49-F238E27FC236}">
              <a16:creationId xmlns:a16="http://schemas.microsoft.com/office/drawing/2014/main" id="{23121673-6AD3-C79E-3E9E-AE8235E48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>
            <a:extLst>
              <a:ext uri="{FF2B5EF4-FFF2-40B4-BE49-F238E27FC236}">
                <a16:creationId xmlns:a16="http://schemas.microsoft.com/office/drawing/2014/main" id="{71DA294A-638A-029C-56FF-E914BCF0B2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:notes">
            <a:extLst>
              <a:ext uri="{FF2B5EF4-FFF2-40B4-BE49-F238E27FC236}">
                <a16:creationId xmlns:a16="http://schemas.microsoft.com/office/drawing/2014/main" id="{24E685EB-DD16-7BFE-1020-840FE26327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935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child scout&#10;&#10;AI-generated content may be incorrect.">
            <a:extLst>
              <a:ext uri="{FF2B5EF4-FFF2-40B4-BE49-F238E27FC236}">
                <a16:creationId xmlns:a16="http://schemas.microsoft.com/office/drawing/2014/main" id="{1974BF73-0294-65E3-B3A4-8A82031633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3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55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287771" y="2099039"/>
            <a:ext cx="9622796" cy="207622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aseline="0">
                <a:solidFill>
                  <a:srgbClr val="005A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AF5F22-9ABB-4240-9664-2E3629B32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4DF9-8920-CD45-A536-B9D226C69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141EA51-96C3-5542-BABD-DB8E3B1804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22800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E9C7-E88D-204D-80A2-5C4DAE5CE5F5}" type="datetime1">
              <a:rPr lang="en-US" altLang="en-US"/>
              <a:pPr>
                <a:defRPr/>
              </a:pPr>
              <a:t>9/22/2025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70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287771" y="2099039"/>
            <a:ext cx="9622796" cy="207622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aseline="0">
                <a:solidFill>
                  <a:srgbClr val="005A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AF5F22-9ABB-4240-9664-2E3629B32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4DF9-8920-CD45-A536-B9D226C69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141EA51-96C3-5542-BABD-DB8E3B1804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22800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E9C7-E88D-204D-80A2-5C4DAE5CE5F5}" type="datetime1">
              <a:rPr lang="en-US" altLang="en-US"/>
              <a:pPr>
                <a:defRPr/>
              </a:pPr>
              <a:t>9/22/2025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62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287771" y="2099039"/>
            <a:ext cx="9622796" cy="207622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aseline="0">
                <a:solidFill>
                  <a:srgbClr val="005A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AF5F22-9ABB-4240-9664-2E3629B32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4DF9-8920-CD45-A536-B9D226C69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141EA51-96C3-5542-BABD-DB8E3B1804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22800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E9C7-E88D-204D-80A2-5C4DAE5CE5F5}" type="datetime1">
              <a:rPr lang="en-US" altLang="en-US"/>
              <a:pPr>
                <a:defRPr/>
              </a:pPr>
              <a:t>9/22/2025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829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287771" y="2099039"/>
            <a:ext cx="9622796" cy="207622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aseline="0">
                <a:solidFill>
                  <a:srgbClr val="005A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AF5F22-9ABB-4240-9664-2E3629B32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4DF9-8920-CD45-A536-B9D226C69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141EA51-96C3-5542-BABD-DB8E3B1804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22800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E9C7-E88D-204D-80A2-5C4DAE5CE5F5}" type="datetime1">
              <a:rPr lang="en-US" altLang="en-US"/>
              <a:pPr>
                <a:defRPr/>
              </a:pPr>
              <a:t>9/22/2025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361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287771" y="2099039"/>
            <a:ext cx="9622796" cy="207622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aseline="0">
                <a:solidFill>
                  <a:srgbClr val="005A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AF5F22-9ABB-4240-9664-2E3629B32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4DF9-8920-CD45-A536-B9D226C69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141EA51-96C3-5542-BABD-DB8E3B1804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22800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E9C7-E88D-204D-80A2-5C4DAE5CE5F5}" type="datetime1">
              <a:rPr lang="en-US" altLang="en-US"/>
              <a:pPr>
                <a:defRPr/>
              </a:pPr>
              <a:t>9/22/2025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128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287771" y="2099039"/>
            <a:ext cx="9622796" cy="207622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aseline="0">
                <a:solidFill>
                  <a:srgbClr val="005A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AF5F22-9ABB-4240-9664-2E3629B32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4DF9-8920-CD45-A536-B9D226C69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141EA51-96C3-5542-BABD-DB8E3B1804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22800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E9C7-E88D-204D-80A2-5C4DAE5CE5F5}" type="datetime1">
              <a:rPr lang="en-US" altLang="en-US"/>
              <a:pPr>
                <a:defRPr/>
              </a:pPr>
              <a:t>9/22/2025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963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287771" y="2099039"/>
            <a:ext cx="9622796" cy="207622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aseline="0">
                <a:solidFill>
                  <a:srgbClr val="005A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AF5F22-9ABB-4240-9664-2E3629B32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4DF9-8920-CD45-A536-B9D226C69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141EA51-96C3-5542-BABD-DB8E3B1804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22800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E9C7-E88D-204D-80A2-5C4DAE5CE5F5}" type="datetime1">
              <a:rPr lang="en-US" altLang="en-US"/>
              <a:pPr>
                <a:defRPr/>
              </a:pPr>
              <a:t>9/22/2025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783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287771" y="2099039"/>
            <a:ext cx="9622796" cy="207622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aseline="0">
                <a:solidFill>
                  <a:srgbClr val="005A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AF5F22-9ABB-4240-9664-2E3629B32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4DF9-8920-CD45-A536-B9D226C69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141EA51-96C3-5542-BABD-DB8E3B1804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22800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E9C7-E88D-204D-80A2-5C4DAE5CE5F5}" type="datetime1">
              <a:rPr lang="en-US" altLang="en-US"/>
              <a:pPr>
                <a:defRPr/>
              </a:pPr>
              <a:t>9/22/2025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833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287771" y="2099039"/>
            <a:ext cx="9622796" cy="207622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aseline="0">
                <a:solidFill>
                  <a:srgbClr val="005A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AF5F22-9ABB-4240-9664-2E3629B32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4DF9-8920-CD45-A536-B9D226C69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141EA51-96C3-5542-BABD-DB8E3B1804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22800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E9C7-E88D-204D-80A2-5C4DAE5CE5F5}" type="datetime1">
              <a:rPr lang="en-US" altLang="en-US"/>
              <a:pPr>
                <a:defRPr/>
              </a:pPr>
              <a:t>9/22/2025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14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57AB68-9FD7-4D99-82CB-13B1798B4F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834795"/>
            <a:ext cx="9144000" cy="862695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Flood Std" panose="03090602040405060206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Short Section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2327BD-2725-0D2C-C1D6-8A1C316EA8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971122"/>
            <a:ext cx="9144000" cy="527304"/>
          </a:xfrm>
        </p:spPr>
        <p:txBody>
          <a:bodyPr>
            <a:noAutofit/>
          </a:bodyPr>
          <a:lstStyle>
            <a:lvl1pPr marL="0" indent="0" algn="ctr">
              <a:buNone/>
              <a:defRPr sz="4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A1A731-039D-D67F-80DC-771F66E614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2543613"/>
            <a:ext cx="9144000" cy="527304"/>
          </a:xfrm>
        </p:spPr>
        <p:txBody>
          <a:bodyPr>
            <a:noAutofit/>
          </a:bodyPr>
          <a:lstStyle>
            <a:lvl1pPr marL="0" indent="0" algn="ctr">
              <a:buNone/>
              <a:defRPr sz="2800" b="0" i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Presenter Title</a:t>
            </a:r>
          </a:p>
        </p:txBody>
      </p:sp>
      <p:pic>
        <p:nvPicPr>
          <p:cNvPr id="4" name="Picture 3" descr="A person wearing a helmet and climbing on a rock&#10;&#10;Description automatically generated">
            <a:extLst>
              <a:ext uri="{FF2B5EF4-FFF2-40B4-BE49-F238E27FC236}">
                <a16:creationId xmlns:a16="http://schemas.microsoft.com/office/drawing/2014/main" id="{5647D483-0954-38FA-6453-98A1959FBC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22694"/>
            <a:ext cx="2496536" cy="1664208"/>
          </a:xfrm>
          <a:prstGeom prst="rect">
            <a:avLst/>
          </a:prstGeom>
        </p:spPr>
      </p:pic>
      <p:pic>
        <p:nvPicPr>
          <p:cNvPr id="9" name="Picture 8" descr="A group of people on bicycles&#10;&#10;Description automatically generated">
            <a:extLst>
              <a:ext uri="{FF2B5EF4-FFF2-40B4-BE49-F238E27FC236}">
                <a16:creationId xmlns:a16="http://schemas.microsoft.com/office/drawing/2014/main" id="{C8179E63-9487-94C0-5DFC-7EB05F30A6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056" y="3522694"/>
            <a:ext cx="2496312" cy="1664208"/>
          </a:xfrm>
          <a:prstGeom prst="rect">
            <a:avLst/>
          </a:prstGeom>
        </p:spPr>
      </p:pic>
      <p:pic>
        <p:nvPicPr>
          <p:cNvPr id="17" name="Picture 16" descr="Two women in hats smiling&#10;&#10;Description automatically generated with medium confidence">
            <a:extLst>
              <a:ext uri="{FF2B5EF4-FFF2-40B4-BE49-F238E27FC236}">
                <a16:creationId xmlns:a16="http://schemas.microsoft.com/office/drawing/2014/main" id="{1F059A1A-6884-6D96-E4BA-253B06A0C5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030" y="3522694"/>
            <a:ext cx="2495846" cy="1664208"/>
          </a:xfrm>
          <a:prstGeom prst="rect">
            <a:avLst/>
          </a:prstGeom>
        </p:spPr>
      </p:pic>
      <p:pic>
        <p:nvPicPr>
          <p:cNvPr id="14" name="Picture 13" descr="A child in a swimming pool wearing a scuba mask&#10;&#10;Description automatically generated">
            <a:extLst>
              <a:ext uri="{FF2B5EF4-FFF2-40B4-BE49-F238E27FC236}">
                <a16:creationId xmlns:a16="http://schemas.microsoft.com/office/drawing/2014/main" id="{E7F5F431-B34F-9E5E-E732-1C2371B0DE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757" y="3522694"/>
            <a:ext cx="2112193" cy="1664208"/>
          </a:xfrm>
          <a:prstGeom prst="rect">
            <a:avLst/>
          </a:prstGeom>
        </p:spPr>
      </p:pic>
      <p:pic>
        <p:nvPicPr>
          <p:cNvPr id="28" name="Picture 27" descr="A child jumping on a surfboard&#10;&#10;Description automatically generated">
            <a:extLst>
              <a:ext uri="{FF2B5EF4-FFF2-40B4-BE49-F238E27FC236}">
                <a16:creationId xmlns:a16="http://schemas.microsoft.com/office/drawing/2014/main" id="{C073D072-8806-EC2D-BBEC-E43EB1518A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7853" y="3522694"/>
            <a:ext cx="1774148" cy="1664208"/>
          </a:xfrm>
          <a:prstGeom prst="rect">
            <a:avLst/>
          </a:prstGeom>
        </p:spPr>
      </p:pic>
      <p:pic>
        <p:nvPicPr>
          <p:cNvPr id="21" name="Picture 20" descr="A group of people sitting in a crowd&#10;&#10;Description automatically generated">
            <a:extLst>
              <a:ext uri="{FF2B5EF4-FFF2-40B4-BE49-F238E27FC236}">
                <a16:creationId xmlns:a16="http://schemas.microsoft.com/office/drawing/2014/main" id="{E20B9FFB-541D-9E08-E7F3-8B4DC26ED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9304" y="3522694"/>
            <a:ext cx="2496937" cy="16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87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287771" y="2099039"/>
            <a:ext cx="9622796" cy="207622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aseline="0">
                <a:solidFill>
                  <a:srgbClr val="005A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AF5F22-9ABB-4240-9664-2E3629B32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4DF9-8920-CD45-A536-B9D226C69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141EA51-96C3-5542-BABD-DB8E3B1804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22800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E9C7-E88D-204D-80A2-5C4DAE5CE5F5}" type="datetime1">
              <a:rPr lang="en-US" altLang="en-US"/>
              <a:pPr>
                <a:defRPr/>
              </a:pPr>
              <a:t>9/22/2025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508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287771" y="2099039"/>
            <a:ext cx="9622796" cy="207622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aseline="0">
                <a:solidFill>
                  <a:srgbClr val="005A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AF5F22-9ABB-4240-9664-2E3629B32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4DF9-8920-CD45-A536-B9D226C69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141EA51-96C3-5542-BABD-DB8E3B1804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22800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E9C7-E88D-204D-80A2-5C4DAE5CE5F5}" type="datetime1">
              <a:rPr lang="en-US" altLang="en-US"/>
              <a:pPr>
                <a:defRPr/>
              </a:pPr>
              <a:t>9/22/2025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238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287771" y="2099039"/>
            <a:ext cx="9622796" cy="207622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aseline="0">
                <a:solidFill>
                  <a:srgbClr val="005A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AF5F22-9ABB-4240-9664-2E3629B32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4DF9-8920-CD45-A536-B9D226C69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141EA51-96C3-5542-BABD-DB8E3B1804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22800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E9C7-E88D-204D-80A2-5C4DAE5CE5F5}" type="datetime1">
              <a:rPr lang="en-US" altLang="en-US"/>
              <a:pPr>
                <a:defRPr/>
              </a:pPr>
              <a:t>9/22/2025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332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287771" y="2099039"/>
            <a:ext cx="9622796" cy="207622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aseline="0">
                <a:solidFill>
                  <a:srgbClr val="005A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AF5F22-9ABB-4240-9664-2E3629B32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4DF9-8920-CD45-A536-B9D226C69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141EA51-96C3-5542-BABD-DB8E3B1804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22800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E9C7-E88D-204D-80A2-5C4DAE5CE5F5}" type="datetime1">
              <a:rPr lang="en-US" altLang="en-US"/>
              <a:pPr>
                <a:defRPr/>
              </a:pPr>
              <a:t>9/22/2025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368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287771" y="2099039"/>
            <a:ext cx="9622796" cy="207622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aseline="0">
                <a:solidFill>
                  <a:srgbClr val="005A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AF5F22-9ABB-4240-9664-2E3629B32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4DF9-8920-CD45-A536-B9D226C69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141EA51-96C3-5542-BABD-DB8E3B1804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22800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E9C7-E88D-204D-80A2-5C4DAE5CE5F5}" type="datetime1">
              <a:rPr lang="en-US" altLang="en-US"/>
              <a:pPr>
                <a:defRPr/>
              </a:pPr>
              <a:t>9/22/2025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666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287771" y="2099039"/>
            <a:ext cx="9622796" cy="207622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aseline="0">
                <a:solidFill>
                  <a:srgbClr val="005A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AF5F22-9ABB-4240-9664-2E3629B32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4DF9-8920-CD45-A536-B9D226C69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141EA51-96C3-5542-BABD-DB8E3B1804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22800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E9C7-E88D-204D-80A2-5C4DAE5CE5F5}" type="datetime1">
              <a:rPr lang="en-US" altLang="en-US"/>
              <a:pPr>
                <a:defRPr/>
              </a:pPr>
              <a:t>9/22/2025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009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287771" y="2099039"/>
            <a:ext cx="9622796" cy="207622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aseline="0">
                <a:solidFill>
                  <a:srgbClr val="005A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AF5F22-9ABB-4240-9664-2E3629B32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4DF9-8920-CD45-A536-B9D226C69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141EA51-96C3-5542-BABD-DB8E3B1804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22800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E9C7-E88D-204D-80A2-5C4DAE5CE5F5}" type="datetime1">
              <a:rPr lang="en-US" altLang="en-US"/>
              <a:pPr>
                <a:defRPr/>
              </a:pPr>
              <a:t>9/22/2025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743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287771" y="2099039"/>
            <a:ext cx="9622796" cy="207622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aseline="0">
                <a:solidFill>
                  <a:srgbClr val="005A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AF5F22-9ABB-4240-9664-2E3629B32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4DF9-8920-CD45-A536-B9D226C69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141EA51-96C3-5542-BABD-DB8E3B1804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22800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E9C7-E88D-204D-80A2-5C4DAE5CE5F5}" type="datetime1">
              <a:rPr lang="en-US" altLang="en-US"/>
              <a:pPr>
                <a:defRPr/>
              </a:pPr>
              <a:t>9/22/2025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32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287771" y="2099039"/>
            <a:ext cx="9622796" cy="207622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aseline="0">
                <a:solidFill>
                  <a:srgbClr val="005A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AF5F22-9ABB-4240-9664-2E3629B32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4DF9-8920-CD45-A536-B9D226C69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141EA51-96C3-5542-BABD-DB8E3B1804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22800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E9C7-E88D-204D-80A2-5C4DAE5CE5F5}" type="datetime1">
              <a:rPr lang="en-US" altLang="en-US"/>
              <a:pPr>
                <a:defRPr/>
              </a:pPr>
              <a:t>9/22/2025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391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287771" y="2099039"/>
            <a:ext cx="9622796" cy="207622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aseline="0">
                <a:solidFill>
                  <a:srgbClr val="005A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AF5F22-9ABB-4240-9664-2E3629B32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4DF9-8920-CD45-A536-B9D226C69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141EA51-96C3-5542-BABD-DB8E3B1804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22800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E9C7-E88D-204D-80A2-5C4DAE5CE5F5}" type="datetime1">
              <a:rPr lang="en-US" altLang="en-US"/>
              <a:pPr>
                <a:defRPr/>
              </a:pPr>
              <a:t>9/22/2025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91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F543-4BDA-6B4D-5C5E-F7BD6FD38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8147" y="371932"/>
            <a:ext cx="5181600" cy="1122329"/>
          </a:xfrm>
        </p:spPr>
        <p:txBody>
          <a:bodyPr/>
          <a:lstStyle/>
          <a:p>
            <a:r>
              <a:rPr lang="en-US"/>
              <a:t>Short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743BD-4B5A-9E6E-3589-5B2D87FD2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8147" y="1513397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person riding a bicycle on a dirt hill&#10;&#10;Description automatically generated">
            <a:extLst>
              <a:ext uri="{FF2B5EF4-FFF2-40B4-BE49-F238E27FC236}">
                <a16:creationId xmlns:a16="http://schemas.microsoft.com/office/drawing/2014/main" id="{60DF1600-F69B-6A34-A6A5-051B5193A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6752"/>
            <a:ext cx="6289040" cy="614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715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287771" y="2099039"/>
            <a:ext cx="9622796" cy="207622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aseline="0">
                <a:solidFill>
                  <a:srgbClr val="005A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AF5F22-9ABB-4240-9664-2E3629B32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4DF9-8920-CD45-A536-B9D226C69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141EA51-96C3-5542-BABD-DB8E3B1804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22800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E9C7-E88D-204D-80A2-5C4DAE5CE5F5}" type="datetime1">
              <a:rPr lang="en-US" altLang="en-US"/>
              <a:pPr>
                <a:defRPr/>
              </a:pPr>
              <a:t>9/22/2025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844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287771" y="2099039"/>
            <a:ext cx="9622796" cy="207622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aseline="0">
                <a:solidFill>
                  <a:srgbClr val="005A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AF5F22-9ABB-4240-9664-2E3629B32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4DF9-8920-CD45-A536-B9D226C69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141EA51-96C3-5542-BABD-DB8E3B1804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22800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E9C7-E88D-204D-80A2-5C4DAE5CE5F5}" type="datetime1">
              <a:rPr lang="en-US" altLang="en-US"/>
              <a:pPr>
                <a:defRPr/>
              </a:pPr>
              <a:t>9/22/2025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438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287771" y="2099039"/>
            <a:ext cx="9622796" cy="207622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aseline="0">
                <a:solidFill>
                  <a:srgbClr val="005A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AF5F22-9ABB-4240-9664-2E3629B32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4DF9-8920-CD45-A536-B9D226C69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141EA51-96C3-5542-BABD-DB8E3B1804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22800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E9C7-E88D-204D-80A2-5C4DAE5CE5F5}" type="datetime1">
              <a:rPr lang="en-US" altLang="en-US"/>
              <a:pPr>
                <a:defRPr/>
              </a:pPr>
              <a:t>9/22/2025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808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287771" y="2099039"/>
            <a:ext cx="9622796" cy="207622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aseline="0">
                <a:solidFill>
                  <a:srgbClr val="005A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AF5F22-9ABB-4240-9664-2E3629B32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4DF9-8920-CD45-A536-B9D226C69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141EA51-96C3-5542-BABD-DB8E3B1804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22800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E9C7-E88D-204D-80A2-5C4DAE5CE5F5}" type="datetime1">
              <a:rPr lang="en-US" altLang="en-US"/>
              <a:pPr>
                <a:defRPr/>
              </a:pPr>
              <a:t>9/22/2025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831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20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1745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body" idx="1"/>
          </p:nvPr>
        </p:nvSpPr>
        <p:spPr>
          <a:xfrm>
            <a:off x="831850" y="3933481"/>
            <a:ext cx="10515600" cy="807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E9E"/>
              </a:buClr>
              <a:buSzPts val="2400"/>
              <a:buNone/>
              <a:defRPr sz="2400">
                <a:solidFill>
                  <a:srgbClr val="015E9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5671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676774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15"/>
          <p:cNvSpPr txBox="1">
            <a:spLocks noGrp="1"/>
          </p:cNvSpPr>
          <p:nvPr>
            <p:ph type="title"/>
          </p:nvPr>
        </p:nvSpPr>
        <p:spPr>
          <a:xfrm>
            <a:off x="839788" y="987425"/>
            <a:ext cx="3932237" cy="12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1745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839788" y="2216427"/>
            <a:ext cx="3932237" cy="344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E9E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5E9E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5E9E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5E9E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5E9E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7675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3_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1745"/>
              </a:buClr>
              <a:buSzPts val="6000"/>
              <a:buFont typeface="Play"/>
              <a:buNone/>
              <a:defRPr sz="6000">
                <a:solidFill>
                  <a:srgbClr val="ED174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E9E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5E9E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5E9E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5E9E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5E9E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0802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174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11514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1745"/>
              </a:buClr>
              <a:buSzPts val="4400"/>
              <a:buFont typeface="Play"/>
              <a:buNone/>
              <a:defRPr>
                <a:solidFill>
                  <a:srgbClr val="ED174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07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E9E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5E9E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5E9E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5E9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5E9E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664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174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8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E9E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5E9E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5E9E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5E9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5E9E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8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E9E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5E9E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5E9E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5E9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5E9E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924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F543-4BDA-6B4D-5C5E-F7BD6FD38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7105" y="371932"/>
            <a:ext cx="5181600" cy="1122329"/>
          </a:xfrm>
        </p:spPr>
        <p:txBody>
          <a:bodyPr/>
          <a:lstStyle/>
          <a:p>
            <a:r>
              <a:rPr lang="en-US"/>
              <a:t>Short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743BD-4B5A-9E6E-3589-5B2D87FD2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7105" y="1513397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marshmallows over a campfire&#10;&#10;Description automatically generated">
            <a:extLst>
              <a:ext uri="{FF2B5EF4-FFF2-40B4-BE49-F238E27FC236}">
                <a16:creationId xmlns:a16="http://schemas.microsoft.com/office/drawing/2014/main" id="{3756D158-B196-3BED-9D67-E86B5A2F42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6333"/>
            <a:ext cx="6291072" cy="614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080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287771" y="2099039"/>
            <a:ext cx="9622796" cy="207622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aseline="0">
                <a:solidFill>
                  <a:srgbClr val="005A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AF5F22-9ABB-4240-9664-2E3629B32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4DF9-8920-CD45-A536-B9D226C69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141EA51-96C3-5542-BABD-DB8E3B1804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22800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E9C7-E88D-204D-80A2-5C4DAE5CE5F5}" type="datetime1">
              <a:rPr lang="en-US" altLang="en-US"/>
              <a:pPr>
                <a:defRPr/>
              </a:pPr>
              <a:t>9/22/2025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052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2C7E-62EE-49D5-A7EB-21B76FB1111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18AE-7CD0-4E04-A4E1-F0F10242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103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2C7E-62EE-49D5-A7EB-21B76FB1111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18AE-7CD0-4E04-A4E1-F0F10242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40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2C7E-62EE-49D5-A7EB-21B76FB1111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18AE-7CD0-4E04-A4E1-F0F10242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870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2C7E-62EE-49D5-A7EB-21B76FB1111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18AE-7CD0-4E04-A4E1-F0F10242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721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2C7E-62EE-49D5-A7EB-21B76FB1111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18AE-7CD0-4E04-A4E1-F0F10242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179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2C7E-62EE-49D5-A7EB-21B76FB1111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18AE-7CD0-4E04-A4E1-F0F10242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017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2C7E-62EE-49D5-A7EB-21B76FB1111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18AE-7CD0-4E04-A4E1-F0F10242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220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2C7E-62EE-49D5-A7EB-21B76FB1111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18AE-7CD0-4E04-A4E1-F0F10242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113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2C7E-62EE-49D5-A7EB-21B76FB1111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18AE-7CD0-4E04-A4E1-F0F10242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3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F543-4BDA-6B4D-5C5E-F7BD6FD38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7105" y="371932"/>
            <a:ext cx="5181600" cy="1122329"/>
          </a:xfrm>
        </p:spPr>
        <p:txBody>
          <a:bodyPr/>
          <a:lstStyle/>
          <a:p>
            <a:r>
              <a:rPr lang="en-US"/>
              <a:t>Short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743BD-4B5A-9E6E-3589-5B2D87FD2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7105" y="1513397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People in a canoe on a river&#10;&#10;Description automatically generated">
            <a:extLst>
              <a:ext uri="{FF2B5EF4-FFF2-40B4-BE49-F238E27FC236}">
                <a16:creationId xmlns:a16="http://schemas.microsoft.com/office/drawing/2014/main" id="{B88CD7B4-6682-4705-E140-31DFE7CE90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336"/>
            <a:ext cx="6285183" cy="61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429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2C7E-62EE-49D5-A7EB-21B76FB1111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18AE-7CD0-4E04-A4E1-F0F10242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347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2C7E-62EE-49D5-A7EB-21B76FB1111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18AE-7CD0-4E04-A4E1-F0F10242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212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1F71FC7-FC0B-81F3-3755-39F02526D9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722" y="728523"/>
            <a:ext cx="6548555" cy="50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383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0889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ue border&#10;&#10;AI-generated content may be incorrect.">
            <a:extLst>
              <a:ext uri="{FF2B5EF4-FFF2-40B4-BE49-F238E27FC236}">
                <a16:creationId xmlns:a16="http://schemas.microsoft.com/office/drawing/2014/main" id="{291656DC-462D-DAD7-1D4E-7F61F8CEC0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" y="0"/>
            <a:ext cx="12188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617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screen with a blue text&#10;&#10;AI-generated content may be incorrect.">
            <a:extLst>
              <a:ext uri="{FF2B5EF4-FFF2-40B4-BE49-F238E27FC236}">
                <a16:creationId xmlns:a16="http://schemas.microsoft.com/office/drawing/2014/main" id="{2AEAF667-4380-7615-D524-851F52B3BD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" y="0"/>
            <a:ext cx="12188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90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BC823-EAD0-30DD-FC48-98CD03FB9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1A829-CD28-8D2B-D891-9E2C8BEF9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3571F-9D8C-9095-5DD7-7D4462D5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A9F6-36A9-4B00-8D84-D1E329059A4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90450-9A1B-1140-7556-1BFDC194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D3038-B966-A7DC-FD03-D0C9BA4CB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408-5AF0-47E6-BE88-3149E53E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119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8669E-9769-E1F1-9518-6675642F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573BC-868E-FF79-F713-C55C03856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18C76-2830-36F1-1E31-321C8F580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A9F6-36A9-4B00-8D84-D1E329059A4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019B8-F6D6-20B8-E9F8-F601CBF30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3044F-3A45-AAED-6CC9-D4D3C95C8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408-5AF0-47E6-BE88-3149E53E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369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9585B-1FC6-8CEE-AD35-F1EEA78DE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D513F-08A6-BDEE-D0FA-E014AE988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88619-E74C-9267-C44C-809409B2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A9F6-36A9-4B00-8D84-D1E329059A4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F77B3-2599-9D1A-022D-62A45473B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22BCD-4B12-A105-C4AE-A1AAD1B97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408-5AF0-47E6-BE88-3149E53E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763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2808-7DD4-5260-ABD8-888717399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EE13E-0D95-6B74-A9B3-8DD4BE394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7F1DC-F6DE-393D-BBF1-F84F54156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DC3CE-8D60-C278-C8E2-6ED610155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A9F6-36A9-4B00-8D84-D1E329059A4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B882E-9256-88EF-4604-1A4AD8310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2E259-BB72-DE31-35E5-04194727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408-5AF0-47E6-BE88-3149E53E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92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D1A88-16C3-63D2-60AB-F22753A5C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0292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A51C-03B3-A25F-2234-BC429A251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5C1A7-16AF-D8A9-42F4-16E28E611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14179-7ABE-1D67-DCC4-6DE9714AA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80C02-7C52-4ADB-7D61-63937DC6E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EAB51B-0AF1-3CB1-D29C-3FA610659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027EC8-ED99-958B-6E18-72EB9C88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A9F6-36A9-4B00-8D84-D1E329059A4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1D9693-FE8E-DA9D-499B-B70606AA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972D3D-E828-B653-1413-AF335DF6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408-5AF0-47E6-BE88-3149E53E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048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09232-4156-409E-BDB7-9F94D32F7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F5F0CA-0373-0437-B84B-0502095CC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A9F6-36A9-4B00-8D84-D1E329059A4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3AC05-7633-434A-01BA-9AAC2FC6F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3F5F5-45F4-E879-6DA7-3A92AA084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408-5AF0-47E6-BE88-3149E53E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65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D9D67-3030-C8ED-7FC2-9EBCB0ED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A9F6-36A9-4B00-8D84-D1E329059A4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AA0860-60CD-95E2-0413-17F5BC88C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32A7F-0DE1-7704-1533-296675443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408-5AF0-47E6-BE88-3149E53E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668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C56D-F213-D933-4861-24872082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8CB3F-4852-320F-DF6D-92F7250DD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D0ECE-7DA9-9FB2-7E47-50778DE5E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EB30B-E440-F652-1C1C-FF392153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A9F6-36A9-4B00-8D84-D1E329059A4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A43D4-4C81-A816-E676-D9E9E0643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B6864-90C4-9B92-60FB-36DF03032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408-5AF0-47E6-BE88-3149E53E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937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E941-D4C7-8EAB-0A6E-F093CD19E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A4AE9-AA85-9209-E588-C6B4E2C69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32005-AFE6-1894-C670-7170CBB2B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A9C5D-1E78-C88A-68EA-CBCE056C8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A9F6-36A9-4B00-8D84-D1E329059A4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9A478-EBF6-0601-C8B4-9BE43703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B00A1-C55E-72DE-0DB1-3C7EB66B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408-5AF0-47E6-BE88-3149E53E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907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71FE-86C9-1343-2576-638CDDEE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B1925-F6F9-6DD7-DE80-7368DAC9E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9D6D1-D2FF-6934-37AF-8AB267128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A9F6-36A9-4B00-8D84-D1E329059A4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39169-7C28-75B9-604B-C0CF030A0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3BC8F-32E2-8F67-615F-7FCBCE223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408-5AF0-47E6-BE88-3149E53E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535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756091-CCA4-0613-7462-1035FAE4F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80375-7BAB-AE5C-B628-18D507FF1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6616D-D5F6-F295-951E-B0412991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A9F6-36A9-4B00-8D84-D1E329059A4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C2A40-EE94-25C2-0183-EA44DF272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52228-64F1-1ACE-205A-A9AFA652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408-5AF0-47E6-BE88-3149E53E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756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1_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250" cy="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25" tIns="66525" rIns="66525" bIns="665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250" cy="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25" tIns="66525" rIns="66525" bIns="665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250" cy="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571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ue border&#10;&#10;AI-generated content may be incorrect.">
            <a:extLst>
              <a:ext uri="{FF2B5EF4-FFF2-40B4-BE49-F238E27FC236}">
                <a16:creationId xmlns:a16="http://schemas.microsoft.com/office/drawing/2014/main" id="{291656DC-462D-DAD7-1D4E-7F61F8CEC0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" y="0"/>
            <a:ext cx="12188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665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B2FC-7210-49F5-993A-00B15C35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DDDBB-D62A-4015-A79E-4B409CE18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B26008A2-CCAD-71E9-A58C-0CCCEECC5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2DDBC13-6109-EFC9-39E0-D8EF14C51331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3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61D08B-692E-1AB2-3081-92C4C4752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387" y="1361662"/>
            <a:ext cx="11310938" cy="3448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488B63-8838-6574-6E7E-EDE4DF2A38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7" y="487500"/>
            <a:ext cx="11325226" cy="801405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latin typeface="Flood Std" panose="03090602040405060206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Short Title</a:t>
            </a:r>
          </a:p>
        </p:txBody>
      </p:sp>
      <p:pic>
        <p:nvPicPr>
          <p:cNvPr id="2" name="Picture 1" descr="A person wearing a helmet and climbing on a rock&#10;&#10;Description automatically generated">
            <a:extLst>
              <a:ext uri="{FF2B5EF4-FFF2-40B4-BE49-F238E27FC236}">
                <a16:creationId xmlns:a16="http://schemas.microsoft.com/office/drawing/2014/main" id="{33C98841-F221-47B6-99F7-5AB06E8618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68466"/>
            <a:ext cx="2496536" cy="1664208"/>
          </a:xfrm>
          <a:prstGeom prst="rect">
            <a:avLst/>
          </a:prstGeom>
        </p:spPr>
      </p:pic>
      <p:pic>
        <p:nvPicPr>
          <p:cNvPr id="3" name="Picture 2" descr="A group of people on bicycles&#10;&#10;Description automatically generated">
            <a:extLst>
              <a:ext uri="{FF2B5EF4-FFF2-40B4-BE49-F238E27FC236}">
                <a16:creationId xmlns:a16="http://schemas.microsoft.com/office/drawing/2014/main" id="{771A9303-983A-F8FF-65B3-59DA638FCA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056" y="5068466"/>
            <a:ext cx="2496312" cy="1664208"/>
          </a:xfrm>
          <a:prstGeom prst="rect">
            <a:avLst/>
          </a:prstGeom>
        </p:spPr>
      </p:pic>
      <p:pic>
        <p:nvPicPr>
          <p:cNvPr id="4" name="Picture 3" descr="Two women in hats smiling&#10;&#10;Description automatically generated with medium confidence">
            <a:extLst>
              <a:ext uri="{FF2B5EF4-FFF2-40B4-BE49-F238E27FC236}">
                <a16:creationId xmlns:a16="http://schemas.microsoft.com/office/drawing/2014/main" id="{33FC6517-E37E-07C8-0988-DD9F88D166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030" y="5068466"/>
            <a:ext cx="2495846" cy="1664208"/>
          </a:xfrm>
          <a:prstGeom prst="rect">
            <a:avLst/>
          </a:prstGeom>
        </p:spPr>
      </p:pic>
      <p:pic>
        <p:nvPicPr>
          <p:cNvPr id="5" name="Picture 4" descr="A child in a swimming pool wearing a scuba mask&#10;&#10;Description automatically generated">
            <a:extLst>
              <a:ext uri="{FF2B5EF4-FFF2-40B4-BE49-F238E27FC236}">
                <a16:creationId xmlns:a16="http://schemas.microsoft.com/office/drawing/2014/main" id="{D58D8A80-4D7F-DC43-4A80-B66CED2106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757" y="5068466"/>
            <a:ext cx="2112193" cy="1664208"/>
          </a:xfrm>
          <a:prstGeom prst="rect">
            <a:avLst/>
          </a:prstGeom>
        </p:spPr>
      </p:pic>
      <p:pic>
        <p:nvPicPr>
          <p:cNvPr id="6" name="Picture 5" descr="A child jumping on a surfboard&#10;&#10;Description automatically generated">
            <a:extLst>
              <a:ext uri="{FF2B5EF4-FFF2-40B4-BE49-F238E27FC236}">
                <a16:creationId xmlns:a16="http://schemas.microsoft.com/office/drawing/2014/main" id="{64822909-4603-AABA-F29D-12B334B40B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7853" y="5068466"/>
            <a:ext cx="1774148" cy="1664208"/>
          </a:xfrm>
          <a:prstGeom prst="rect">
            <a:avLst/>
          </a:prstGeom>
        </p:spPr>
      </p:pic>
      <p:pic>
        <p:nvPicPr>
          <p:cNvPr id="7" name="Picture 6" descr="A group of people sitting in a crowd&#10;&#10;Description automatically generated">
            <a:extLst>
              <a:ext uri="{FF2B5EF4-FFF2-40B4-BE49-F238E27FC236}">
                <a16:creationId xmlns:a16="http://schemas.microsoft.com/office/drawing/2014/main" id="{FC0C9338-08BA-BB2A-6F8C-8C4B9414FD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9304" y="5068466"/>
            <a:ext cx="2496937" cy="16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15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1F71FC7-FC0B-81F3-3755-39F02526D9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722" y="728523"/>
            <a:ext cx="6548555" cy="50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384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EF757-681C-4A02-9880-D3EFEC32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92B0C-E864-4B4B-964A-9E53C4E70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875C4-2DA6-4DB0-886A-65230F286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243208EF-80D1-9D6D-4411-CD2EE50FAB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A1B245-E00A-3917-E017-4EA5C66C542C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051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3AD7C-ECC6-49CB-B259-D3F6D5FC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5DAF5-D4B9-40C2-8952-A817CEA0E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5CD0C-B93E-4D69-9F0B-B03424A60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D90EF-04B1-4207-82AE-7D6FF6DE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06857F-C227-4BF7-9CAA-DF52159C1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D916E408-743D-4137-361F-428EB2B714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AF52595-2092-FCC4-2918-2636FE29C921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421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499FE-3370-48F5-9321-3BDCA32F3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B491A432-C8BD-9833-A8B4-DBD007183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4B0F77-6FAF-1282-B422-7DCFBDEBEFE2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25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0C94862F-08CF-46FC-C24E-7A34BB609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F6F8E2-423C-235F-A91E-46368224DC61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842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5206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9CC8-CB60-4446-B9C0-ADCD83841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9C459-CA2E-471A-90B8-9CD7B5B74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93446-49D2-4C5C-AB3C-7983D6B46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FFFBB187-25D7-47C5-F607-124BAF582B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C14125-5670-0FF1-5A04-AD8CD4EE708C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886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1AF4-9EFB-4707-9220-D0D63A4D9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970091-600C-4D13-BC30-F09377330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1BD4D-2262-4913-BC7B-CDD0773F3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95A09301-6D40-261D-449B-6AF89293CA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774B37-F34B-E20E-FDA4-684FC1755BE8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204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4F11-2B33-457A-AE33-E84F496C0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930FA-69BC-4619-978D-55BEAF1C6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B794337A-6CBF-625D-825A-48C4B388B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AFF8C0-FF2B-8447-B3EF-197DC3F17CBD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534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4A9CE8-520D-4A08-8BE0-AD7B43EB3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077866-7875-4403-83CF-5558D69EF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A347FE61-ADCA-2027-39E6-BDE85EAD8E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05E194-E059-501B-EE4E-125B7521C4F1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1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EC31-B5B0-F9C3-9CC9-7771DF50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ECB64-3F70-37C4-F631-10C1684BB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98016-DCEC-1E9F-3520-C8126714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596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63CA9-E66B-3278-8CD7-3D7552BE0E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CE3293-66A2-402D-27B7-40361025A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596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2330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B2FC-7210-49F5-993A-00B15C35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DDDBB-D62A-4015-A79E-4B409CE18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B26008A2-CCAD-71E9-A58C-0CCCEECC5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2DDBC13-6109-EFC9-39E0-D8EF14C51331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910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EF757-681C-4A02-9880-D3EFEC32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92B0C-E864-4B4B-964A-9E53C4E70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875C4-2DA6-4DB0-886A-65230F286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243208EF-80D1-9D6D-4411-CD2EE50FAB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A1B245-E00A-3917-E017-4EA5C66C542C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720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3AD7C-ECC6-49CB-B259-D3F6D5FC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5DAF5-D4B9-40C2-8952-A817CEA0E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5CD0C-B93E-4D69-9F0B-B03424A60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D90EF-04B1-4207-82AE-7D6FF6DE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06857F-C227-4BF7-9CAA-DF52159C1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D916E408-743D-4137-361F-428EB2B714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AF52595-2092-FCC4-2918-2636FE29C921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524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499FE-3370-48F5-9321-3BDCA32F3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B491A432-C8BD-9833-A8B4-DBD007183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4B0F77-6FAF-1282-B422-7DCFBDEBEFE2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753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0C94862F-08CF-46FC-C24E-7A34BB609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F6F8E2-423C-235F-A91E-46368224DC61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878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9CC8-CB60-4446-B9C0-ADCD83841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9C459-CA2E-471A-90B8-9CD7B5B74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93446-49D2-4C5C-AB3C-7983D6B46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FFFBB187-25D7-47C5-F607-124BAF582B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C14125-5670-0FF1-5A04-AD8CD4EE708C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924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1AF4-9EFB-4707-9220-D0D63A4D9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970091-600C-4D13-BC30-F09377330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1BD4D-2262-4913-BC7B-CDD0773F3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95A09301-6D40-261D-449B-6AF89293CA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774B37-F34B-E20E-FDA4-684FC1755BE8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541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4F11-2B33-457A-AE33-E84F496C0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930FA-69BC-4619-978D-55BEAF1C6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B794337A-6CBF-625D-825A-48C4B388B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AFF8C0-FF2B-8447-B3EF-197DC3F17CBD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361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4A9CE8-520D-4A08-8BE0-AD7B43EB3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077866-7875-4403-83CF-5558D69EF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A347FE61-ADCA-2027-39E6-BDE85EAD8E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05E194-E059-501B-EE4E-125B7521C4F1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368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DA3D-D2AC-C140-BF6D-04055DEEE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DA69C0-3446-D54D-A1DD-48FF0AAA6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604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4D384-F6FB-DA3E-59A9-B2F5B7BBE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76" y="2126972"/>
            <a:ext cx="3932237" cy="2007701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10556-6506-4EAD-38EE-D7E71FAA4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26776"/>
            <a:ext cx="6172200" cy="52448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6186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B2FC-7210-49F5-993A-00B15C35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DDDBB-D62A-4015-A79E-4B409CE18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B26008A2-CCAD-71E9-A58C-0CCCEECC5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2DDBC13-6109-EFC9-39E0-D8EF14C51331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24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bg>
      <p:bgPr>
        <a:solidFill>
          <a:srgbClr val="075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B2FC-7210-49F5-993A-00B15C35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DDDBB-D62A-4015-A79E-4B409CE18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D2583698-E122-C46D-2230-36E45E58AC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746" y="6034906"/>
            <a:ext cx="3599001" cy="5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802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EF757-681C-4A02-9880-D3EFEC32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92B0C-E864-4B4B-964A-9E53C4E70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875C4-2DA6-4DB0-886A-65230F286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243208EF-80D1-9D6D-4411-CD2EE50FAB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A1B245-E00A-3917-E017-4EA5C66C542C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211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3AD7C-ECC6-49CB-B259-D3F6D5FC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5DAF5-D4B9-40C2-8952-A817CEA0E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5CD0C-B93E-4D69-9F0B-B03424A60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D90EF-04B1-4207-82AE-7D6FF6DE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06857F-C227-4BF7-9CAA-DF52159C1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D916E408-743D-4137-361F-428EB2B714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AF52595-2092-FCC4-2918-2636FE29C921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285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499FE-3370-48F5-9321-3BDCA32F3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B491A432-C8BD-9833-A8B4-DBD007183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4B0F77-6FAF-1282-B422-7DCFBDEBEFE2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221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0C94862F-08CF-46FC-C24E-7A34BB609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F6F8E2-423C-235F-A91E-46368224DC61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531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9CC8-CB60-4446-B9C0-ADCD83841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9C459-CA2E-471A-90B8-9CD7B5B74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93446-49D2-4C5C-AB3C-7983D6B46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FFFBB187-25D7-47C5-F607-124BAF582B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C14125-5670-0FF1-5A04-AD8CD4EE708C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939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1AF4-9EFB-4707-9220-D0D63A4D9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970091-600C-4D13-BC30-F09377330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1BD4D-2262-4913-BC7B-CDD0773F3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95A09301-6D40-261D-449B-6AF89293CA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774B37-F34B-E20E-FDA4-684FC1755BE8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130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4F11-2B33-457A-AE33-E84F496C0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930FA-69BC-4619-978D-55BEAF1C6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B794337A-6CBF-625D-825A-48C4B388B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AFF8C0-FF2B-8447-B3EF-197DC3F17CBD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102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4A9CE8-520D-4A08-8BE0-AD7B43EB3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077866-7875-4403-83CF-5558D69EF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xelated eagle and fleur-de-lis&#10;&#10;Description automatically generated">
            <a:extLst>
              <a:ext uri="{FF2B5EF4-FFF2-40B4-BE49-F238E27FC236}">
                <a16:creationId xmlns:a16="http://schemas.microsoft.com/office/drawing/2014/main" id="{A347FE61-ADCA-2027-39E6-BDE85EAD8E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378" y="6243156"/>
            <a:ext cx="2921149" cy="4516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05E194-E059-501B-EE4E-125B7521C4F1}"/>
              </a:ext>
            </a:extLst>
          </p:cNvPr>
          <p:cNvSpPr/>
          <p:nvPr userDrawn="1"/>
        </p:nvSpPr>
        <p:spPr>
          <a:xfrm>
            <a:off x="0" y="6343711"/>
            <a:ext cx="9073661" cy="315912"/>
          </a:xfrm>
          <a:prstGeom prst="rect">
            <a:avLst/>
          </a:prstGeom>
          <a:solidFill>
            <a:srgbClr val="0756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4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theme" Target="../theme/theme6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3C5D7-A91D-A433-F5F5-1CC4F985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A green background with lines&#10;&#10;Description automatically generated">
            <a:extLst>
              <a:ext uri="{FF2B5EF4-FFF2-40B4-BE49-F238E27FC236}">
                <a16:creationId xmlns:a16="http://schemas.microsoft.com/office/drawing/2014/main" id="{EFC2E028-30DE-0080-52F0-088D253CA9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39092"/>
            <a:ext cx="12192000" cy="51890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A91A6-CADF-751A-04F8-5A5AB425C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716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07B3D5-B554-11A5-8A64-622E2363C3C6}"/>
              </a:ext>
            </a:extLst>
          </p:cNvPr>
          <p:cNvSpPr/>
          <p:nvPr userDrawn="1"/>
        </p:nvSpPr>
        <p:spPr>
          <a:xfrm>
            <a:off x="-2" y="6281528"/>
            <a:ext cx="12192002" cy="87741"/>
          </a:xfrm>
          <a:prstGeom prst="rect">
            <a:avLst/>
          </a:prstGeom>
          <a:solidFill>
            <a:srgbClr val="C2B5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een background with lines&#10;&#10;Description automatically generated">
            <a:extLst>
              <a:ext uri="{FF2B5EF4-FFF2-40B4-BE49-F238E27FC236}">
                <a16:creationId xmlns:a16="http://schemas.microsoft.com/office/drawing/2014/main" id="{4812C7E2-708D-EC40-5630-FE8042375C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36525"/>
          </a:xfrm>
          <a:prstGeom prst="rect">
            <a:avLst/>
          </a:prstGeom>
        </p:spPr>
      </p:pic>
      <p:pic>
        <p:nvPicPr>
          <p:cNvPr id="8" name="Picture 7" descr="A green and white logo&#10;&#10;Description automatically generated">
            <a:extLst>
              <a:ext uri="{FF2B5EF4-FFF2-40B4-BE49-F238E27FC236}">
                <a16:creationId xmlns:a16="http://schemas.microsoft.com/office/drawing/2014/main" id="{5D81C5DC-2D0A-60B6-BBE0-DF6F0D54C86C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599" y="5789072"/>
            <a:ext cx="3233057" cy="97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6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82" r:id="rId4"/>
    <p:sldLayoutId id="2147483691" r:id="rId5"/>
    <p:sldLayoutId id="2147483662" r:id="rId6"/>
    <p:sldLayoutId id="2147483655" r:id="rId7"/>
    <p:sldLayoutId id="2147483653" r:id="rId8"/>
    <p:sldLayoutId id="2147483656" r:id="rId9"/>
    <p:sldLayoutId id="2147483710" r:id="rId10"/>
    <p:sldLayoutId id="2147483711" r:id="rId11"/>
    <p:sldLayoutId id="2147483712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  <p:sldLayoutId id="2147483737" r:id="rId34"/>
    <p:sldLayoutId id="2147483738" r:id="rId35"/>
    <p:sldLayoutId id="2147483739" r:id="rId36"/>
    <p:sldLayoutId id="2147483740" r:id="rId37"/>
    <p:sldLayoutId id="2147483741" r:id="rId38"/>
    <p:sldLayoutId id="2147483742" r:id="rId39"/>
    <p:sldLayoutId id="2147483743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u="none" kern="1200">
          <a:solidFill>
            <a:srgbClr val="6C724E"/>
          </a:solidFill>
          <a:latin typeface="Flood Std" panose="03090602040405060206" pitchFamily="66" charset="0"/>
          <a:ea typeface="Ebrima" panose="02000000000000000000" pitchFamily="2" charset="0"/>
          <a:cs typeface="Ebrima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C724E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C724E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C724E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724E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724E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02C7E-62EE-49D5-A7EB-21B76FB1111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418AE-7CD0-4E04-A4E1-F0F10242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0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8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0" r:id="rId2"/>
    <p:sldLayoutId id="21474837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CA6F1B-7CE1-22BC-E20D-C2EBD66B9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F4268-7D51-4F65-9072-F05A73BB5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FAA67-8525-0EB8-2F57-5013B887D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45A9F6-36A9-4B00-8D84-D1E329059A4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2B6EA-AF9C-87BE-4905-CDD7D436F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97F41-F894-830B-E50C-2F0610109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A1F408-5AF0-47E6-BE88-3149E53E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0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71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9D2550-CAEC-427C-9931-29B0BCF64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A68F2-4BD4-466B-B002-5596145E4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091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800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  <p:sldLayoutId id="2147483826" r:id="rId20"/>
    <p:sldLayoutId id="2147483827" r:id="rId21"/>
    <p:sldLayoutId id="2147483828" r:id="rId22"/>
    <p:sldLayoutId id="2147483829" r:id="rId23"/>
    <p:sldLayoutId id="2147483836" r:id="rId24"/>
    <p:sldLayoutId id="2147483837" r:id="rId25"/>
    <p:sldLayoutId id="2147483838" r:id="rId26"/>
    <p:sldLayoutId id="2147483839" r:id="rId27"/>
    <p:sldLayoutId id="2147483840" r:id="rId28"/>
    <p:sldLayoutId id="2147483841" r:id="rId29"/>
    <p:sldLayoutId id="2147483842" r:id="rId30"/>
    <p:sldLayoutId id="2147483843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75697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6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microsoft.com/office/2007/relationships/hdphoto" Target="../media/hdphoto1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4.png"/><Relationship Id="rId4" Type="http://schemas.openxmlformats.org/officeDocument/2006/relationships/image" Target="../media/image7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09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5658946-CBA3-8A73-23F5-AB8930E54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913" y="654486"/>
            <a:ext cx="10094174" cy="862695"/>
          </a:xfrm>
        </p:spPr>
        <p:txBody>
          <a:bodyPr/>
          <a:lstStyle/>
          <a:p>
            <a:r>
              <a:rPr lang="en-US"/>
              <a:t>Fall Media Campaign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77412-5D5D-7355-A6D3-0032FE5AB2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Michael Ramsey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CAC38-40CE-7533-F26C-7B77E80B46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SVP and Chief Marketing Officer, Scouting America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5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188AA-CEF9-7A8F-F609-2A87C94BA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045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taking a selfie&#10;&#10;AI-generated content may be incorrect.">
            <a:extLst>
              <a:ext uri="{FF2B5EF4-FFF2-40B4-BE49-F238E27FC236}">
                <a16:creationId xmlns:a16="http://schemas.microsoft.com/office/drawing/2014/main" id="{09C05CD3-EEA2-72CF-1415-528CD52ED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796" y="2251557"/>
            <a:ext cx="6916461" cy="46064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AFD0C9-D1F0-E59C-4751-8F0A63C0E63D}"/>
              </a:ext>
            </a:extLst>
          </p:cNvPr>
          <p:cNvSpPr txBox="1"/>
          <p:nvPr/>
        </p:nvSpPr>
        <p:spPr>
          <a:xfrm>
            <a:off x="3730752" y="-6578"/>
            <a:ext cx="819525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D4D97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2025 Fall Campaign: </a:t>
            </a:r>
            <a:b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D4D97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D4D97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Scouting Surround Sound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D4D97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AC9803-23C7-E622-8B1B-F16313E4BE8C}"/>
              </a:ext>
            </a:extLst>
          </p:cNvPr>
          <p:cNvSpPr txBox="1"/>
          <p:nvPr/>
        </p:nvSpPr>
        <p:spPr>
          <a:xfrm>
            <a:off x="713197" y="5351439"/>
            <a:ext cx="251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D4D97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Streaming TV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1B691D-E3F4-96C9-ABEB-C331711A1482}"/>
              </a:ext>
            </a:extLst>
          </p:cNvPr>
          <p:cNvSpPr txBox="1"/>
          <p:nvPr/>
        </p:nvSpPr>
        <p:spPr>
          <a:xfrm>
            <a:off x="544640" y="4100826"/>
            <a:ext cx="251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D4D97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Social Media Ads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B8EAB3-7FEC-D7D8-68B9-74F1163F8F94}"/>
              </a:ext>
            </a:extLst>
          </p:cNvPr>
          <p:cNvSpPr txBox="1"/>
          <p:nvPr/>
        </p:nvSpPr>
        <p:spPr>
          <a:xfrm>
            <a:off x="1096509" y="2904954"/>
            <a:ext cx="251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D4D97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Influencer Content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04E4D-6222-3991-A98C-6A38F7536C65}"/>
              </a:ext>
            </a:extLst>
          </p:cNvPr>
          <p:cNvSpPr txBox="1"/>
          <p:nvPr/>
        </p:nvSpPr>
        <p:spPr>
          <a:xfrm>
            <a:off x="3073092" y="1930871"/>
            <a:ext cx="251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D4D97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PR/Earned Media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F3A75B-3124-6B0D-006E-21B93B4A12A0}"/>
              </a:ext>
            </a:extLst>
          </p:cNvPr>
          <p:cNvSpPr txBox="1"/>
          <p:nvPr/>
        </p:nvSpPr>
        <p:spPr>
          <a:xfrm>
            <a:off x="5570889" y="1530845"/>
            <a:ext cx="251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D4D97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Retargeting Ads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792AB6-D0F8-FE9B-93C2-FB95974440E6}"/>
              </a:ext>
            </a:extLst>
          </p:cNvPr>
          <p:cNvSpPr txBox="1"/>
          <p:nvPr/>
        </p:nvSpPr>
        <p:spPr>
          <a:xfrm>
            <a:off x="7797786" y="1930871"/>
            <a:ext cx="251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D4D97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Website Display Ads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C9AEE3-568B-3EB3-80AB-DF81D29513DA}"/>
              </a:ext>
            </a:extLst>
          </p:cNvPr>
          <p:cNvSpPr txBox="1"/>
          <p:nvPr/>
        </p:nvSpPr>
        <p:spPr>
          <a:xfrm>
            <a:off x="9410270" y="2904954"/>
            <a:ext cx="251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D4D97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Google Search Ads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724693-E805-0692-868E-3AB56B1C7711}"/>
              </a:ext>
            </a:extLst>
          </p:cNvPr>
          <p:cNvSpPr txBox="1"/>
          <p:nvPr/>
        </p:nvSpPr>
        <p:spPr>
          <a:xfrm>
            <a:off x="8943101" y="4100826"/>
            <a:ext cx="251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D4D97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Video Pre-Roll Ads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352BD0-8ECD-4606-21C6-37135F61CE7F}"/>
              </a:ext>
            </a:extLst>
          </p:cNvPr>
          <p:cNvSpPr txBox="1"/>
          <p:nvPr/>
        </p:nvSpPr>
        <p:spPr>
          <a:xfrm>
            <a:off x="8721429" y="5351439"/>
            <a:ext cx="251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D4D97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Content Integration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83036A-4FC0-1044-CFBE-9F4302520CAB}"/>
              </a:ext>
            </a:extLst>
          </p:cNvPr>
          <p:cNvCxnSpPr/>
          <p:nvPr/>
        </p:nvCxnSpPr>
        <p:spPr>
          <a:xfrm>
            <a:off x="2544321" y="5560291"/>
            <a:ext cx="47105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BF5D3C-5551-86F5-F881-790813782F37}"/>
              </a:ext>
            </a:extLst>
          </p:cNvPr>
          <p:cNvCxnSpPr/>
          <p:nvPr/>
        </p:nvCxnSpPr>
        <p:spPr>
          <a:xfrm>
            <a:off x="2812295" y="4322618"/>
            <a:ext cx="47567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BDD53B-6C7C-7E9C-458F-95BDD7AC2530}"/>
              </a:ext>
            </a:extLst>
          </p:cNvPr>
          <p:cNvCxnSpPr>
            <a:cxnSpLocks/>
          </p:cNvCxnSpPr>
          <p:nvPr/>
        </p:nvCxnSpPr>
        <p:spPr>
          <a:xfrm>
            <a:off x="3532729" y="3177311"/>
            <a:ext cx="323274" cy="127753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DCDF18-18DF-3B4E-F6FE-0D90E4AABFA2}"/>
              </a:ext>
            </a:extLst>
          </p:cNvPr>
          <p:cNvCxnSpPr/>
          <p:nvPr/>
        </p:nvCxnSpPr>
        <p:spPr>
          <a:xfrm>
            <a:off x="5056726" y="2395633"/>
            <a:ext cx="147782" cy="31985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C0F670-F60B-3244-8541-FA03383FABE8}"/>
              </a:ext>
            </a:extLst>
          </p:cNvPr>
          <p:cNvCxnSpPr/>
          <p:nvPr/>
        </p:nvCxnSpPr>
        <p:spPr>
          <a:xfrm flipH="1">
            <a:off x="6396005" y="2001863"/>
            <a:ext cx="92364" cy="75738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BF8D90-1466-BDA4-9FE7-2553A7A7828E}"/>
              </a:ext>
            </a:extLst>
          </p:cNvPr>
          <p:cNvCxnSpPr>
            <a:cxnSpLocks/>
          </p:cNvCxnSpPr>
          <p:nvPr/>
        </p:nvCxnSpPr>
        <p:spPr>
          <a:xfrm flipH="1">
            <a:off x="7356468" y="2307831"/>
            <a:ext cx="454111" cy="526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ED159D2-A584-EBB1-0DD1-4114ADA74CF4}"/>
              </a:ext>
            </a:extLst>
          </p:cNvPr>
          <p:cNvCxnSpPr>
            <a:cxnSpLocks/>
          </p:cNvCxnSpPr>
          <p:nvPr/>
        </p:nvCxnSpPr>
        <p:spPr>
          <a:xfrm flipH="1">
            <a:off x="9109506" y="3162173"/>
            <a:ext cx="250137" cy="7332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1282850-045F-346B-04CB-4FD0A4660C1E}"/>
              </a:ext>
            </a:extLst>
          </p:cNvPr>
          <p:cNvCxnSpPr/>
          <p:nvPr/>
        </p:nvCxnSpPr>
        <p:spPr>
          <a:xfrm flipH="1">
            <a:off x="8131750" y="4341090"/>
            <a:ext cx="67272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120353-6468-4D15-6E43-1DFF10B3E8DE}"/>
              </a:ext>
            </a:extLst>
          </p:cNvPr>
          <p:cNvCxnSpPr/>
          <p:nvPr/>
        </p:nvCxnSpPr>
        <p:spPr>
          <a:xfrm flipH="1">
            <a:off x="8250293" y="5571866"/>
            <a:ext cx="36021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A blue wifi symbol with a black background&#10;&#10;AI-generated content may be incorrect.">
            <a:extLst>
              <a:ext uri="{FF2B5EF4-FFF2-40B4-BE49-F238E27FC236}">
                <a16:creationId xmlns:a16="http://schemas.microsoft.com/office/drawing/2014/main" id="{C268E99F-FBB5-A861-6231-724CEC461A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94" y="312515"/>
            <a:ext cx="2913401" cy="19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67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AI-generated content may be incorrect.">
            <a:extLst>
              <a:ext uri="{FF2B5EF4-FFF2-40B4-BE49-F238E27FC236}">
                <a16:creationId xmlns:a16="http://schemas.microsoft.com/office/drawing/2014/main" id="{06B05034-4F2E-8FC7-5A7A-2DDBAB0C43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9122">
            <a:off x="1407384" y="771087"/>
            <a:ext cx="9696451" cy="82678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2EB127-CBF9-EDA0-136C-C36E427E09B9}"/>
              </a:ext>
            </a:extLst>
          </p:cNvPr>
          <p:cNvSpPr txBox="1"/>
          <p:nvPr/>
        </p:nvSpPr>
        <p:spPr>
          <a:xfrm>
            <a:off x="1282313" y="319527"/>
            <a:ext cx="8323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D4D97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Content Integration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BFD7BE-5305-1CBC-8889-3CDEB95A6D96}"/>
              </a:ext>
            </a:extLst>
          </p:cNvPr>
          <p:cNvSpPr txBox="1"/>
          <p:nvPr/>
        </p:nvSpPr>
        <p:spPr>
          <a:xfrm>
            <a:off x="7826829" y="3715870"/>
            <a:ext cx="3081964" cy="1569660"/>
          </a:xfrm>
          <a:custGeom>
            <a:avLst/>
            <a:gdLst>
              <a:gd name="connsiteX0" fmla="*/ 0 w 3081964"/>
              <a:gd name="connsiteY0" fmla="*/ 0 h 1569660"/>
              <a:gd name="connsiteX1" fmla="*/ 452021 w 3081964"/>
              <a:gd name="connsiteY1" fmla="*/ 0 h 1569660"/>
              <a:gd name="connsiteX2" fmla="*/ 996502 w 3081964"/>
              <a:gd name="connsiteY2" fmla="*/ 0 h 1569660"/>
              <a:gd name="connsiteX3" fmla="*/ 1479343 w 3081964"/>
              <a:gd name="connsiteY3" fmla="*/ 0 h 1569660"/>
              <a:gd name="connsiteX4" fmla="*/ 1931364 w 3081964"/>
              <a:gd name="connsiteY4" fmla="*/ 0 h 1569660"/>
              <a:gd name="connsiteX5" fmla="*/ 2475844 w 3081964"/>
              <a:gd name="connsiteY5" fmla="*/ 0 h 1569660"/>
              <a:gd name="connsiteX6" fmla="*/ 3081964 w 3081964"/>
              <a:gd name="connsiteY6" fmla="*/ 0 h 1569660"/>
              <a:gd name="connsiteX7" fmla="*/ 3081964 w 3081964"/>
              <a:gd name="connsiteY7" fmla="*/ 523220 h 1569660"/>
              <a:gd name="connsiteX8" fmla="*/ 3081964 w 3081964"/>
              <a:gd name="connsiteY8" fmla="*/ 1015047 h 1569660"/>
              <a:gd name="connsiteX9" fmla="*/ 3081964 w 3081964"/>
              <a:gd name="connsiteY9" fmla="*/ 1569660 h 1569660"/>
              <a:gd name="connsiteX10" fmla="*/ 2629943 w 3081964"/>
              <a:gd name="connsiteY10" fmla="*/ 1569660 h 1569660"/>
              <a:gd name="connsiteX11" fmla="*/ 2208741 w 3081964"/>
              <a:gd name="connsiteY11" fmla="*/ 1569660 h 1569660"/>
              <a:gd name="connsiteX12" fmla="*/ 1664261 w 3081964"/>
              <a:gd name="connsiteY12" fmla="*/ 1569660 h 1569660"/>
              <a:gd name="connsiteX13" fmla="*/ 1212239 w 3081964"/>
              <a:gd name="connsiteY13" fmla="*/ 1569660 h 1569660"/>
              <a:gd name="connsiteX14" fmla="*/ 667759 w 3081964"/>
              <a:gd name="connsiteY14" fmla="*/ 1569660 h 1569660"/>
              <a:gd name="connsiteX15" fmla="*/ 0 w 3081964"/>
              <a:gd name="connsiteY15" fmla="*/ 1569660 h 1569660"/>
              <a:gd name="connsiteX16" fmla="*/ 0 w 3081964"/>
              <a:gd name="connsiteY16" fmla="*/ 1062137 h 1569660"/>
              <a:gd name="connsiteX17" fmla="*/ 0 w 3081964"/>
              <a:gd name="connsiteY17" fmla="*/ 523220 h 1569660"/>
              <a:gd name="connsiteX18" fmla="*/ 0 w 3081964"/>
              <a:gd name="connsiteY18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1964" h="1569660" fill="none" extrusionOk="0">
                <a:moveTo>
                  <a:pt x="0" y="0"/>
                </a:moveTo>
                <a:cubicBezTo>
                  <a:pt x="210489" y="-453"/>
                  <a:pt x="318806" y="13615"/>
                  <a:pt x="452021" y="0"/>
                </a:cubicBezTo>
                <a:cubicBezTo>
                  <a:pt x="585236" y="-13615"/>
                  <a:pt x="776699" y="48597"/>
                  <a:pt x="996502" y="0"/>
                </a:cubicBezTo>
                <a:cubicBezTo>
                  <a:pt x="1216305" y="-48597"/>
                  <a:pt x="1246045" y="11845"/>
                  <a:pt x="1479343" y="0"/>
                </a:cubicBezTo>
                <a:cubicBezTo>
                  <a:pt x="1712641" y="-11845"/>
                  <a:pt x="1712606" y="33421"/>
                  <a:pt x="1931364" y="0"/>
                </a:cubicBezTo>
                <a:cubicBezTo>
                  <a:pt x="2150122" y="-33421"/>
                  <a:pt x="2210303" y="59474"/>
                  <a:pt x="2475844" y="0"/>
                </a:cubicBezTo>
                <a:cubicBezTo>
                  <a:pt x="2741385" y="-59474"/>
                  <a:pt x="2832469" y="69852"/>
                  <a:pt x="3081964" y="0"/>
                </a:cubicBezTo>
                <a:cubicBezTo>
                  <a:pt x="3108241" y="158527"/>
                  <a:pt x="3071532" y="338871"/>
                  <a:pt x="3081964" y="523220"/>
                </a:cubicBezTo>
                <a:cubicBezTo>
                  <a:pt x="3092396" y="707569"/>
                  <a:pt x="3075956" y="878956"/>
                  <a:pt x="3081964" y="1015047"/>
                </a:cubicBezTo>
                <a:cubicBezTo>
                  <a:pt x="3087972" y="1151138"/>
                  <a:pt x="3077170" y="1396918"/>
                  <a:pt x="3081964" y="1569660"/>
                </a:cubicBezTo>
                <a:cubicBezTo>
                  <a:pt x="2990714" y="1613499"/>
                  <a:pt x="2802015" y="1561388"/>
                  <a:pt x="2629943" y="1569660"/>
                </a:cubicBezTo>
                <a:cubicBezTo>
                  <a:pt x="2457871" y="1577932"/>
                  <a:pt x="2298061" y="1523276"/>
                  <a:pt x="2208741" y="1569660"/>
                </a:cubicBezTo>
                <a:cubicBezTo>
                  <a:pt x="2119421" y="1616044"/>
                  <a:pt x="1903738" y="1558014"/>
                  <a:pt x="1664261" y="1569660"/>
                </a:cubicBezTo>
                <a:cubicBezTo>
                  <a:pt x="1424784" y="1581306"/>
                  <a:pt x="1395041" y="1520016"/>
                  <a:pt x="1212239" y="1569660"/>
                </a:cubicBezTo>
                <a:cubicBezTo>
                  <a:pt x="1029437" y="1619304"/>
                  <a:pt x="857279" y="1550780"/>
                  <a:pt x="667759" y="1569660"/>
                </a:cubicBezTo>
                <a:cubicBezTo>
                  <a:pt x="478239" y="1588540"/>
                  <a:pt x="305332" y="1560942"/>
                  <a:pt x="0" y="1569660"/>
                </a:cubicBezTo>
                <a:cubicBezTo>
                  <a:pt x="-12404" y="1386416"/>
                  <a:pt x="43548" y="1182028"/>
                  <a:pt x="0" y="1062137"/>
                </a:cubicBezTo>
                <a:cubicBezTo>
                  <a:pt x="-43548" y="942246"/>
                  <a:pt x="40592" y="782202"/>
                  <a:pt x="0" y="523220"/>
                </a:cubicBezTo>
                <a:cubicBezTo>
                  <a:pt x="-40592" y="264238"/>
                  <a:pt x="14817" y="107605"/>
                  <a:pt x="0" y="0"/>
                </a:cubicBezTo>
                <a:close/>
              </a:path>
              <a:path w="3081964" h="1569660" stroke="0" extrusionOk="0">
                <a:moveTo>
                  <a:pt x="0" y="0"/>
                </a:moveTo>
                <a:cubicBezTo>
                  <a:pt x="223740" y="-14855"/>
                  <a:pt x="286365" y="26782"/>
                  <a:pt x="482841" y="0"/>
                </a:cubicBezTo>
                <a:cubicBezTo>
                  <a:pt x="679317" y="-26782"/>
                  <a:pt x="817657" y="23970"/>
                  <a:pt x="904043" y="0"/>
                </a:cubicBezTo>
                <a:cubicBezTo>
                  <a:pt x="990429" y="-23970"/>
                  <a:pt x="1197514" y="46085"/>
                  <a:pt x="1479343" y="0"/>
                </a:cubicBezTo>
                <a:cubicBezTo>
                  <a:pt x="1761172" y="-46085"/>
                  <a:pt x="1762708" y="28684"/>
                  <a:pt x="1962184" y="0"/>
                </a:cubicBezTo>
                <a:cubicBezTo>
                  <a:pt x="2161660" y="-28684"/>
                  <a:pt x="2220506" y="57253"/>
                  <a:pt x="2445025" y="0"/>
                </a:cubicBezTo>
                <a:cubicBezTo>
                  <a:pt x="2669544" y="-57253"/>
                  <a:pt x="2904722" y="30682"/>
                  <a:pt x="3081964" y="0"/>
                </a:cubicBezTo>
                <a:cubicBezTo>
                  <a:pt x="3091919" y="236919"/>
                  <a:pt x="3046377" y="283160"/>
                  <a:pt x="3081964" y="491827"/>
                </a:cubicBezTo>
                <a:cubicBezTo>
                  <a:pt x="3117551" y="700494"/>
                  <a:pt x="3037072" y="846551"/>
                  <a:pt x="3081964" y="1015047"/>
                </a:cubicBezTo>
                <a:cubicBezTo>
                  <a:pt x="3126856" y="1183543"/>
                  <a:pt x="3020394" y="1309366"/>
                  <a:pt x="3081964" y="1569660"/>
                </a:cubicBezTo>
                <a:cubicBezTo>
                  <a:pt x="2887097" y="1585179"/>
                  <a:pt x="2752606" y="1544016"/>
                  <a:pt x="2629943" y="1569660"/>
                </a:cubicBezTo>
                <a:cubicBezTo>
                  <a:pt x="2507280" y="1595304"/>
                  <a:pt x="2233299" y="1547422"/>
                  <a:pt x="2116282" y="1569660"/>
                </a:cubicBezTo>
                <a:cubicBezTo>
                  <a:pt x="1999265" y="1591898"/>
                  <a:pt x="1775726" y="1561805"/>
                  <a:pt x="1633441" y="1569660"/>
                </a:cubicBezTo>
                <a:cubicBezTo>
                  <a:pt x="1491156" y="1577515"/>
                  <a:pt x="1297195" y="1538260"/>
                  <a:pt x="1058141" y="1569660"/>
                </a:cubicBezTo>
                <a:cubicBezTo>
                  <a:pt x="819087" y="1601060"/>
                  <a:pt x="660293" y="1549867"/>
                  <a:pt x="482841" y="1569660"/>
                </a:cubicBezTo>
                <a:cubicBezTo>
                  <a:pt x="305389" y="1589453"/>
                  <a:pt x="149057" y="1538437"/>
                  <a:pt x="0" y="1569660"/>
                </a:cubicBezTo>
                <a:cubicBezTo>
                  <a:pt x="-25094" y="1356957"/>
                  <a:pt x="19689" y="1203706"/>
                  <a:pt x="0" y="1046440"/>
                </a:cubicBezTo>
                <a:cubicBezTo>
                  <a:pt x="-19689" y="889174"/>
                  <a:pt x="56431" y="742997"/>
                  <a:pt x="0" y="538917"/>
                </a:cubicBezTo>
                <a:cubicBezTo>
                  <a:pt x="-56431" y="334837"/>
                  <a:pt x="61039" y="16386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65596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D4D97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6 Million</a:t>
            </a:r>
            <a:b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D4D97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</a:b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D4D97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Followers</a:t>
            </a:r>
          </a:p>
        </p:txBody>
      </p:sp>
    </p:spTree>
    <p:extLst>
      <p:ext uri="{BB962C8B-B14F-4D97-AF65-F5344CB8AC3E}">
        <p14:creationId xmlns:p14="http://schemas.microsoft.com/office/powerpoint/2010/main" val="1487401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per with text and images&#10;&#10;AI-generated content may be incorrect.">
            <a:extLst>
              <a:ext uri="{FF2B5EF4-FFF2-40B4-BE49-F238E27FC236}">
                <a16:creationId xmlns:a16="http://schemas.microsoft.com/office/drawing/2014/main" id="{82978C8E-8D25-EC81-02A2-3ECECF3AC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7756">
            <a:off x="5631039" y="428119"/>
            <a:ext cx="5792618" cy="750538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91C58D-45D9-7B7A-8605-5DD68649932F}"/>
              </a:ext>
            </a:extLst>
          </p:cNvPr>
          <p:cNvSpPr txBox="1"/>
          <p:nvPr/>
        </p:nvSpPr>
        <p:spPr>
          <a:xfrm>
            <a:off x="1282313" y="640041"/>
            <a:ext cx="8323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D4D97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Earned Media</a:t>
            </a:r>
          </a:p>
        </p:txBody>
      </p:sp>
      <p:pic>
        <p:nvPicPr>
          <p:cNvPr id="3" name="Picture 20" descr="PARENTS Magazine Debuts List Of 100 Books To Inspire Your Kids And Launches  Book Club">
            <a:extLst>
              <a:ext uri="{FF2B5EF4-FFF2-40B4-BE49-F238E27FC236}">
                <a16:creationId xmlns:a16="http://schemas.microsoft.com/office/drawing/2014/main" id="{5ED3120E-0E6C-8CD2-81D8-3817AF01C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662" y="2421087"/>
            <a:ext cx="2060394" cy="4767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0E972B6-F184-5580-5E81-FE1B0D9BCE61}"/>
              </a:ext>
            </a:extLst>
          </p:cNvPr>
          <p:cNvGrpSpPr/>
          <p:nvPr/>
        </p:nvGrpSpPr>
        <p:grpSpPr>
          <a:xfrm>
            <a:off x="638092" y="3264786"/>
            <a:ext cx="3744612" cy="830996"/>
            <a:chOff x="8606818" y="3382449"/>
            <a:chExt cx="3208828" cy="812168"/>
          </a:xfrm>
        </p:grpSpPr>
        <p:pic>
          <p:nvPicPr>
            <p:cNvPr id="6" name="Picture 12">
              <a:extLst>
                <a:ext uri="{FF2B5EF4-FFF2-40B4-BE49-F238E27FC236}">
                  <a16:creationId xmlns:a16="http://schemas.microsoft.com/office/drawing/2014/main" id="{D49829E8-4C36-FB73-DC98-9BD5609F3C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800" t="31785" r="64147" b="25000"/>
            <a:stretch/>
          </p:blipFill>
          <p:spPr bwMode="auto">
            <a:xfrm>
              <a:off x="8606818" y="3463640"/>
              <a:ext cx="732277" cy="63170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4" descr="USA Today Logo PNG Vector (SVG) Free Download">
              <a:extLst>
                <a:ext uri="{FF2B5EF4-FFF2-40B4-BE49-F238E27FC236}">
                  <a16:creationId xmlns:a16="http://schemas.microsoft.com/office/drawing/2014/main" id="{FE2ACBF1-2670-52AF-3C8D-0FDC40A25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5641" y="3459752"/>
              <a:ext cx="684189" cy="68418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0" descr="Download CNN (Cable News Network) Logo in SVG Vector or PNG File Format -  Logo.wine">
              <a:extLst>
                <a:ext uri="{FF2B5EF4-FFF2-40B4-BE49-F238E27FC236}">
                  <a16:creationId xmlns:a16="http://schemas.microsoft.com/office/drawing/2014/main" id="{BC7C05DB-735A-144C-65D4-08ED4A2961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7394" y="3382449"/>
              <a:ext cx="1218252" cy="81216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B5A560-47AA-F4A4-0D7B-9A0735E1F2D1}"/>
              </a:ext>
            </a:extLst>
          </p:cNvPr>
          <p:cNvGrpSpPr/>
          <p:nvPr/>
        </p:nvGrpSpPr>
        <p:grpSpPr>
          <a:xfrm>
            <a:off x="586413" y="4417050"/>
            <a:ext cx="4617316" cy="655859"/>
            <a:chOff x="8213247" y="2806231"/>
            <a:chExt cx="3836589" cy="571491"/>
          </a:xfrm>
        </p:grpSpPr>
        <p:pic>
          <p:nvPicPr>
            <p:cNvPr id="11" name="Picture 34" descr="NPR-logo | The Port – Cincinnati">
              <a:extLst>
                <a:ext uri="{FF2B5EF4-FFF2-40B4-BE49-F238E27FC236}">
                  <a16:creationId xmlns:a16="http://schemas.microsoft.com/office/drawing/2014/main" id="{7BC1F0E2-EA68-727C-076E-B99ACC17A9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662" t="21721" r="5035" b="21904"/>
            <a:stretch/>
          </p:blipFill>
          <p:spPr bwMode="auto">
            <a:xfrm>
              <a:off x="8213247" y="2806231"/>
              <a:ext cx="1591392" cy="57149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0D04AF-87F6-6A06-08E5-D293EE99ACA1}"/>
                </a:ext>
              </a:extLst>
            </p:cNvPr>
            <p:cNvGrpSpPr/>
            <p:nvPr/>
          </p:nvGrpSpPr>
          <p:grpSpPr>
            <a:xfrm>
              <a:off x="9872582" y="2824765"/>
              <a:ext cx="2177254" cy="520178"/>
              <a:chOff x="9698008" y="3125083"/>
              <a:chExt cx="2255144" cy="538787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4569E3F-47C8-2D63-98E3-3BC235D4F6B1}"/>
                  </a:ext>
                </a:extLst>
              </p:cNvPr>
              <p:cNvSpPr/>
              <p:nvPr/>
            </p:nvSpPr>
            <p:spPr>
              <a:xfrm>
                <a:off x="9698008" y="3125083"/>
                <a:ext cx="2255144" cy="53878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441DD7A-7B4F-2162-D368-887689A35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96945" y="3240181"/>
                <a:ext cx="2057271" cy="30859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3975496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8A3C2F6-D56C-7856-B099-B92605E130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5520" y="0"/>
            <a:ext cx="544648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328E7D-CC36-61AC-F377-EDC786FB9EDC}"/>
              </a:ext>
            </a:extLst>
          </p:cNvPr>
          <p:cNvSpPr/>
          <p:nvPr/>
        </p:nvSpPr>
        <p:spPr>
          <a:xfrm>
            <a:off x="655144" y="2805531"/>
            <a:ext cx="6578776" cy="978069"/>
          </a:xfrm>
          <a:prstGeom prst="roundRect">
            <a:avLst/>
          </a:prstGeom>
          <a:solidFill>
            <a:srgbClr val="0157C7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014B73-575F-DD5F-BEF8-7DCAB2493ABE}"/>
              </a:ext>
            </a:extLst>
          </p:cNvPr>
          <p:cNvSpPr txBox="1"/>
          <p:nvPr/>
        </p:nvSpPr>
        <p:spPr>
          <a:xfrm>
            <a:off x="809243" y="3064557"/>
            <a:ext cx="9274475" cy="719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David Montgomery</a:t>
            </a: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Fall 2025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803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98A12A-7C5C-FF1C-EA66-34FBA0BBF6A5}"/>
              </a:ext>
            </a:extLst>
          </p:cNvPr>
          <p:cNvSpPr txBox="1"/>
          <p:nvPr/>
        </p:nvSpPr>
        <p:spPr>
          <a:xfrm>
            <a:off x="3098673" y="2598003"/>
            <a:ext cx="7753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D4D97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And For the First Time…</a:t>
            </a:r>
          </a:p>
        </p:txBody>
      </p:sp>
    </p:spTree>
    <p:extLst>
      <p:ext uri="{BB962C8B-B14F-4D97-AF65-F5344CB8AC3E}">
        <p14:creationId xmlns:p14="http://schemas.microsoft.com/office/powerpoint/2010/main" val="1971872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B10AB-138B-1396-F188-03B32FA0C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1FBA89-E3AC-F0F4-3B1F-993337751BF4}"/>
              </a:ext>
            </a:extLst>
          </p:cNvPr>
          <p:cNvSpPr txBox="1"/>
          <p:nvPr/>
        </p:nvSpPr>
        <p:spPr>
          <a:xfrm>
            <a:off x="809625" y="219075"/>
            <a:ext cx="10511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D4D97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…Streaming on National Television</a:t>
            </a:r>
          </a:p>
        </p:txBody>
      </p:sp>
      <p:pic>
        <p:nvPicPr>
          <p:cNvPr id="1026" name="Picture 2" descr="The History Of The Hulu Logo - Hatchwise">
            <a:extLst>
              <a:ext uri="{FF2B5EF4-FFF2-40B4-BE49-F238E27FC236}">
                <a16:creationId xmlns:a16="http://schemas.microsoft.com/office/drawing/2014/main" id="{34132156-F07B-9492-CF01-6BE7069BC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74" b="15932"/>
          <a:stretch/>
        </p:blipFill>
        <p:spPr bwMode="auto">
          <a:xfrm>
            <a:off x="7805057" y="1318966"/>
            <a:ext cx="3846326" cy="160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D12D063-E177-7B65-2D00-6CEE51B7D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7281" y="4313061"/>
            <a:ext cx="47720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sney Plus Logo and symbol, meaning, history, PNG">
            <a:extLst>
              <a:ext uri="{FF2B5EF4-FFF2-40B4-BE49-F238E27FC236}">
                <a16:creationId xmlns:a16="http://schemas.microsoft.com/office/drawing/2014/main" id="{18F50915-7A11-6B0E-8CF9-F53A8E90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8450" y="1329542"/>
            <a:ext cx="48260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YouTube TV Subscribers to be Hit With Major Price Hike in January">
            <a:extLst>
              <a:ext uri="{FF2B5EF4-FFF2-40B4-BE49-F238E27FC236}">
                <a16:creationId xmlns:a16="http://schemas.microsoft.com/office/drawing/2014/main" id="{8F2C1F2C-8860-C263-066F-A0419552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4135" y="4202165"/>
            <a:ext cx="3238500" cy="184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047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B10AB-138B-1396-F188-03B32FA0C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C333346C-E6B9-CA36-1D61-6F88D0152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886" y="1317962"/>
            <a:ext cx="10536865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Since launch, the paid campaign has delivered: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Live Activations: 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Paid Search, </a:t>
            </a:r>
            <a:r>
              <a:rPr kumimoji="0" lang="en-US" alt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Cluep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Paid Social, Disney+, Hulu, ESPN &amp; </a:t>
            </a:r>
            <a:r>
              <a:rPr kumimoji="0" lang="en-US" alt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ScaryMommy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C5EF0-3AD0-8E09-D79D-5D708D0AFB99}"/>
              </a:ext>
            </a:extLst>
          </p:cNvPr>
          <p:cNvSpPr txBox="1">
            <a:spLocks/>
          </p:cNvSpPr>
          <p:nvPr/>
        </p:nvSpPr>
        <p:spPr>
          <a:xfrm>
            <a:off x="510363" y="343355"/>
            <a:ext cx="10736168" cy="9794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50" normalizeH="0" baseline="0" noProof="0">
                <a:ln>
                  <a:noFill/>
                </a:ln>
                <a:solidFill>
                  <a:srgbClr val="0D4D97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Fall Recruiting Update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0D4D97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2B0C86-803E-A46A-5DD6-86A2D993048C}"/>
              </a:ext>
            </a:extLst>
          </p:cNvPr>
          <p:cNvGrpSpPr/>
          <p:nvPr/>
        </p:nvGrpSpPr>
        <p:grpSpPr>
          <a:xfrm>
            <a:off x="2178121" y="5446412"/>
            <a:ext cx="7477199" cy="832234"/>
            <a:chOff x="275148" y="5045501"/>
            <a:chExt cx="11412455" cy="1270239"/>
          </a:xfrm>
        </p:grpSpPr>
        <p:pic>
          <p:nvPicPr>
            <p:cNvPr id="5" name="Picture 2" descr="The History Of The Hulu Logo - Hatchwise">
              <a:extLst>
                <a:ext uri="{FF2B5EF4-FFF2-40B4-BE49-F238E27FC236}">
                  <a16:creationId xmlns:a16="http://schemas.microsoft.com/office/drawing/2014/main" id="{8F4F55DF-AB64-2D17-148C-253EF5CCB6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7674" b="15932"/>
            <a:stretch/>
          </p:blipFill>
          <p:spPr bwMode="auto">
            <a:xfrm>
              <a:off x="8033599" y="5351678"/>
              <a:ext cx="1799788" cy="751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684A1B3E-973F-9E2A-7853-10C5985C74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675" y="5532177"/>
              <a:ext cx="2232948" cy="4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Disney Plus Logo and symbol, meaning, history, PNG">
              <a:extLst>
                <a:ext uri="{FF2B5EF4-FFF2-40B4-BE49-F238E27FC236}">
                  <a16:creationId xmlns:a16="http://schemas.microsoft.com/office/drawing/2014/main" id="{75E1EB01-B3A5-BEAF-7543-CBA8EABAA5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497" y="5045501"/>
              <a:ext cx="2258202" cy="1270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YouTube TV Subscribers to be Hit With Major Price Hike in January">
              <a:extLst>
                <a:ext uri="{FF2B5EF4-FFF2-40B4-BE49-F238E27FC236}">
                  <a16:creationId xmlns:a16="http://schemas.microsoft.com/office/drawing/2014/main" id="{827160BE-9ED0-5AD8-008C-729BE7F813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48" y="5284301"/>
              <a:ext cx="1515373" cy="865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Scary Mommy">
              <a:extLst>
                <a:ext uri="{FF2B5EF4-FFF2-40B4-BE49-F238E27FC236}">
                  <a16:creationId xmlns:a16="http://schemas.microsoft.com/office/drawing/2014/main" id="{6D8FE73F-8450-7C6C-D953-11274EDB29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7364" y="5045501"/>
              <a:ext cx="1270239" cy="1270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66451B8-CDCF-3A0E-0A04-3B4D61377524}"/>
              </a:ext>
            </a:extLst>
          </p:cNvPr>
          <p:cNvSpPr txBox="1"/>
          <p:nvPr/>
        </p:nvSpPr>
        <p:spPr>
          <a:xfrm>
            <a:off x="1505122" y="1693171"/>
            <a:ext cx="21690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D4D97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3.7M+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Impressions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BA467-09AD-D5A7-E22E-7277F9AA7CF1}"/>
              </a:ext>
            </a:extLst>
          </p:cNvPr>
          <p:cNvSpPr txBox="1"/>
          <p:nvPr/>
        </p:nvSpPr>
        <p:spPr>
          <a:xfrm>
            <a:off x="5072303" y="1693171"/>
            <a:ext cx="2169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D4D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Calibri" panose="020F0502020204030204" pitchFamily="34" charset="0"/>
              </a:rPr>
              <a:t>1.9+M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video views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85C9F7-E364-FA54-08AE-1A48A48BE879}"/>
              </a:ext>
            </a:extLst>
          </p:cNvPr>
          <p:cNvSpPr txBox="1"/>
          <p:nvPr/>
        </p:nvSpPr>
        <p:spPr>
          <a:xfrm>
            <a:off x="8639483" y="1693171"/>
            <a:ext cx="2852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D4D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Calibri" panose="020F0502020204030204" pitchFamily="34" charset="0"/>
              </a:rPr>
              <a:t>38,000+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Calibri" panose="020F0502020204030204" pitchFamily="34" charset="0"/>
              </a:rPr>
              <a:t> </a:t>
            </a:r>
            <a:b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visits to beascout.org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38B53B-7266-DBA1-3A3B-A1CEAEAC7476}"/>
              </a:ext>
            </a:extLst>
          </p:cNvPr>
          <p:cNvCxnSpPr/>
          <p:nvPr/>
        </p:nvCxnSpPr>
        <p:spPr>
          <a:xfrm>
            <a:off x="243249" y="4933500"/>
            <a:ext cx="117396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6D7C4F-1D3D-FD7E-EE38-93C521E7AF02}"/>
              </a:ext>
            </a:extLst>
          </p:cNvPr>
          <p:cNvCxnSpPr/>
          <p:nvPr/>
        </p:nvCxnSpPr>
        <p:spPr>
          <a:xfrm>
            <a:off x="243249" y="6709144"/>
            <a:ext cx="117396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1F49511C-EA44-C870-73BD-F550ACA3F74D}"/>
              </a:ext>
            </a:extLst>
          </p:cNvPr>
          <p:cNvSpPr/>
          <p:nvPr/>
        </p:nvSpPr>
        <p:spPr>
          <a:xfrm>
            <a:off x="3982807" y="1696769"/>
            <a:ext cx="550648" cy="977578"/>
          </a:xfrm>
          <a:prstGeom prst="chevron">
            <a:avLst/>
          </a:prstGeom>
          <a:solidFill>
            <a:srgbClr val="0D4D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20325817-FC36-1DE7-2448-97CC14BCB508}"/>
              </a:ext>
            </a:extLst>
          </p:cNvPr>
          <p:cNvSpPr/>
          <p:nvPr/>
        </p:nvSpPr>
        <p:spPr>
          <a:xfrm>
            <a:off x="7416963" y="1696769"/>
            <a:ext cx="550648" cy="977578"/>
          </a:xfrm>
          <a:prstGeom prst="chevron">
            <a:avLst/>
          </a:prstGeom>
          <a:solidFill>
            <a:srgbClr val="0D4D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118EA49-946C-E57F-64C8-5EF5FEC97B9E}"/>
              </a:ext>
            </a:extLst>
          </p:cNvPr>
          <p:cNvGrpSpPr/>
          <p:nvPr/>
        </p:nvGrpSpPr>
        <p:grpSpPr>
          <a:xfrm>
            <a:off x="585438" y="1286062"/>
            <a:ext cx="539679" cy="1876407"/>
            <a:chOff x="585438" y="1230306"/>
            <a:chExt cx="539679" cy="1876407"/>
          </a:xfrm>
        </p:grpSpPr>
        <p:pic>
          <p:nvPicPr>
            <p:cNvPr id="24" name="Picture 2" descr="Tiktok Icon PNGs for Free Download">
              <a:extLst>
                <a:ext uri="{FF2B5EF4-FFF2-40B4-BE49-F238E27FC236}">
                  <a16:creationId xmlns:a16="http://schemas.microsoft.com/office/drawing/2014/main" id="{18A1DB0A-B6A6-7F5E-2A1F-7FE76868CD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38" y="1230306"/>
              <a:ext cx="491426" cy="491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Instagram Logo PNG With Transparent Background">
              <a:extLst>
                <a:ext uri="{FF2B5EF4-FFF2-40B4-BE49-F238E27FC236}">
                  <a16:creationId xmlns:a16="http://schemas.microsoft.com/office/drawing/2014/main" id="{6B84A195-0629-09A1-903E-3FFE70AD36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7541"/>
            <a:stretch/>
          </p:blipFill>
          <p:spPr bwMode="auto">
            <a:xfrm>
              <a:off x="633691" y="2682093"/>
              <a:ext cx="491426" cy="424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>
              <a:extLst>
                <a:ext uri="{FF2B5EF4-FFF2-40B4-BE49-F238E27FC236}">
                  <a16:creationId xmlns:a16="http://schemas.microsoft.com/office/drawing/2014/main" id="{988AA0A5-B80E-788E-6384-E2CB2B1968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691" y="1734359"/>
              <a:ext cx="391156" cy="410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BC9EC635-B329-6801-1BD7-F22DE0EC6E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759" y="2206928"/>
              <a:ext cx="410662" cy="410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8A7DB08-18D3-F8D7-4537-74527FD2BC61}"/>
              </a:ext>
            </a:extLst>
          </p:cNvPr>
          <p:cNvSpPr txBox="1"/>
          <p:nvPr/>
        </p:nvSpPr>
        <p:spPr>
          <a:xfrm>
            <a:off x="633692" y="3605403"/>
            <a:ext cx="11109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D4D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Calibri" panose="020F0502020204030204" pitchFamily="34" charset="0"/>
              </a:rPr>
              <a:t>40% Increase in Visits to BeAScout.org Since Aug 1, 2024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D099CA-6A6A-1F45-4257-8E0047CFA261}"/>
              </a:ext>
            </a:extLst>
          </p:cNvPr>
          <p:cNvCxnSpPr/>
          <p:nvPr/>
        </p:nvCxnSpPr>
        <p:spPr>
          <a:xfrm>
            <a:off x="243249" y="3605403"/>
            <a:ext cx="117396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882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498F8-A5B9-2D52-50F2-6A4329979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4B2E2-7CE3-3518-56B8-AC78F7AC7B59}"/>
              </a:ext>
            </a:extLst>
          </p:cNvPr>
          <p:cNvSpPr txBox="1">
            <a:spLocks/>
          </p:cNvSpPr>
          <p:nvPr/>
        </p:nvSpPr>
        <p:spPr>
          <a:xfrm>
            <a:off x="730931" y="417786"/>
            <a:ext cx="10515600" cy="9794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5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Follow Up on BeAScout!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B0BE07-AC40-DF4B-E0ED-952321AB73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81" y="1552110"/>
            <a:ext cx="10393749" cy="499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5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5658946-CBA3-8A73-23F5-AB8930E54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3626" y="443399"/>
            <a:ext cx="10084747" cy="1505130"/>
          </a:xfrm>
        </p:spPr>
        <p:txBody>
          <a:bodyPr/>
          <a:lstStyle/>
          <a:p>
            <a:r>
              <a:rPr lang="en-US" sz="4000"/>
              <a:t>Welcome to the </a:t>
            </a:r>
          </a:p>
          <a:p>
            <a:r>
              <a:rPr lang="en-US" sz="4000"/>
              <a:t>scouts </a:t>
            </a:r>
            <a:r>
              <a:rPr lang="en-US" sz="4000" err="1"/>
              <a:t>bsa</a:t>
            </a:r>
            <a:r>
              <a:rPr lang="en-US" sz="4000"/>
              <a:t> membership kickoff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77412-5D5D-7355-A6D3-0032FE5AB2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3999" y="1815674"/>
            <a:ext cx="9144000" cy="527304"/>
          </a:xfrm>
        </p:spPr>
        <p:txBody>
          <a:bodyPr/>
          <a:lstStyle/>
          <a:p>
            <a:r>
              <a:rPr lang="en-US"/>
              <a:t>Ken Gordon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CAC38-40CE-7533-F26C-7B77E80B46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29938" y="2443562"/>
            <a:ext cx="5532121" cy="108602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/>
              <a:t>Chair, Growing Scouting</a:t>
            </a:r>
          </a:p>
          <a:p>
            <a:pPr>
              <a:spcBef>
                <a:spcPts val="0"/>
              </a:spcBef>
            </a:pPr>
            <a:r>
              <a:rPr lang="en-US" sz="2000"/>
              <a:t>National Commissioner Service Team</a:t>
            </a:r>
          </a:p>
          <a:p>
            <a:pPr>
              <a:spcBef>
                <a:spcPts val="0"/>
              </a:spcBef>
            </a:pPr>
            <a:r>
              <a:rPr lang="en-US" sz="2000"/>
              <a:t>National Membership Committee</a:t>
            </a:r>
          </a:p>
          <a:p>
            <a:pPr>
              <a:spcBef>
                <a:spcPts val="0"/>
              </a:spcBef>
            </a:pPr>
            <a:endParaRPr lang="en-US"/>
          </a:p>
          <a:p>
            <a:pPr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59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E0283-D0D9-10EF-3832-492A44779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2747F-9F25-0B1A-93AB-1C961F212C90}"/>
              </a:ext>
            </a:extLst>
          </p:cNvPr>
          <p:cNvSpPr txBox="1">
            <a:spLocks/>
          </p:cNvSpPr>
          <p:nvPr/>
        </p:nvSpPr>
        <p:spPr>
          <a:xfrm>
            <a:off x="730931" y="2939289"/>
            <a:ext cx="10515600" cy="9794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5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Leverage the Campaign in Your Community!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0631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6505E-FCBC-C93D-89DB-70E1CD5EC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53AF-B9EB-267B-F983-1CB5B36ED9C9}"/>
              </a:ext>
            </a:extLst>
          </p:cNvPr>
          <p:cNvSpPr txBox="1">
            <a:spLocks/>
          </p:cNvSpPr>
          <p:nvPr/>
        </p:nvSpPr>
        <p:spPr>
          <a:xfrm>
            <a:off x="730931" y="417786"/>
            <a:ext cx="10515600" cy="9794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5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NEW! Customizable Templates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4DF7D-A767-B797-5D3F-F553CB9C85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536" y="2088253"/>
            <a:ext cx="8986463" cy="416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72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90D89-3B57-8E54-E3E4-2E707D370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10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5658946-CBA3-8A73-23F5-AB8930E54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496" y="569687"/>
            <a:ext cx="11659385" cy="862695"/>
          </a:xfrm>
        </p:spPr>
        <p:txBody>
          <a:bodyPr/>
          <a:lstStyle/>
          <a:p>
            <a:r>
              <a:rPr lang="en-US" sz="4400"/>
              <a:t>Troop and Pack partnership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77412-5D5D-7355-A6D3-0032FE5AB2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1724345"/>
            <a:ext cx="9144000" cy="527304"/>
          </a:xfrm>
        </p:spPr>
        <p:txBody>
          <a:bodyPr/>
          <a:lstStyle/>
          <a:p>
            <a:r>
              <a:rPr lang="en-US"/>
              <a:t>Ben Buckelew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CAC38-40CE-7533-F26C-7B77E80B46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2428135"/>
            <a:ext cx="9144000" cy="1000865"/>
          </a:xfrm>
        </p:spPr>
        <p:txBody>
          <a:bodyPr/>
          <a:lstStyle/>
          <a:p>
            <a:r>
              <a:rPr lang="en-US"/>
              <a:t>Director of Field Service</a:t>
            </a:r>
          </a:p>
          <a:p>
            <a:r>
              <a:rPr lang="en-US"/>
              <a:t>Atlanta Area Council</a:t>
            </a:r>
          </a:p>
        </p:txBody>
      </p:sp>
    </p:spTree>
    <p:extLst>
      <p:ext uri="{BB962C8B-B14F-4D97-AF65-F5344CB8AC3E}">
        <p14:creationId xmlns:p14="http://schemas.microsoft.com/office/powerpoint/2010/main" val="1199094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boys in uniform standing in front of a wooden platform&#10;&#10;AI-generated content may be incorrect.">
            <a:extLst>
              <a:ext uri="{FF2B5EF4-FFF2-40B4-BE49-F238E27FC236}">
                <a16:creationId xmlns:a16="http://schemas.microsoft.com/office/drawing/2014/main" id="{E8C7F8CE-32D4-4D54-F193-DACD625030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1444625"/>
            <a:ext cx="5291666" cy="3968749"/>
          </a:xfrm>
          <a:prstGeom prst="rect">
            <a:avLst/>
          </a:prstGeom>
        </p:spPr>
      </p:pic>
      <p:pic>
        <p:nvPicPr>
          <p:cNvPr id="4" name="Picture 3" descr="No photo description available.">
            <a:extLst>
              <a:ext uri="{FF2B5EF4-FFF2-40B4-BE49-F238E27FC236}">
                <a16:creationId xmlns:a16="http://schemas.microsoft.com/office/drawing/2014/main" id="{81A617D4-692D-7966-DAAB-4B0E196D6F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865" y="1444625"/>
            <a:ext cx="5291667" cy="3968750"/>
          </a:xfrm>
          <a:prstGeom prst="rect">
            <a:avLst/>
          </a:prstGeom>
        </p:spPr>
      </p:pic>
      <p:sp>
        <p:nvSpPr>
          <p:cNvPr id="11265" name="Slide Number Placeholder 3">
            <a:extLst>
              <a:ext uri="{FF2B5EF4-FFF2-40B4-BE49-F238E27FC236}">
                <a16:creationId xmlns:a16="http://schemas.microsoft.com/office/drawing/2014/main" id="{ED268EE5-E1DE-484D-959B-A13D93FC69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8EE29D11-F7EC-734B-8EED-9C3CCD80C86B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24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2BB424B-1DD6-BC4C-98D7-CD1460955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3" y="298557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AutoShape 2" descr="BOY SCOUTS OF AMERICA IS CHANGING ITS NAME TO SCOUTING AMERICA -  Occoneechee Council">
            <a:extLst>
              <a:ext uri="{FF2B5EF4-FFF2-40B4-BE49-F238E27FC236}">
                <a16:creationId xmlns:a16="http://schemas.microsoft.com/office/drawing/2014/main" id="{B5EFE4E0-6871-5206-48C4-5C66275FA2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57" name="Picture 756" descr="TLC-Logo-black text Small">
            <a:extLst>
              <a:ext uri="{FF2B5EF4-FFF2-40B4-BE49-F238E27FC236}">
                <a16:creationId xmlns:a16="http://schemas.microsoft.com/office/drawing/2014/main" id="{1010DF8C-5221-B24C-8BA6-15F9E04FD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5288" y="-2146300"/>
            <a:ext cx="18097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group of people holding arrows&#10;&#10;AI-generated content may be incorrect.">
            <a:extLst>
              <a:ext uri="{FF2B5EF4-FFF2-40B4-BE49-F238E27FC236}">
                <a16:creationId xmlns:a16="http://schemas.microsoft.com/office/drawing/2014/main" id="{DDE9559B-69EF-1EE2-5C36-9290AD3700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1920" y="7437120"/>
            <a:ext cx="3545840" cy="2661920"/>
          </a:xfrm>
          <a:prstGeom prst="rect">
            <a:avLst/>
          </a:prstGeom>
        </p:spPr>
      </p:pic>
      <p:sp>
        <p:nvSpPr>
          <p:cNvPr id="11" name="Subtitle 1">
            <a:extLst>
              <a:ext uri="{FF2B5EF4-FFF2-40B4-BE49-F238E27FC236}">
                <a16:creationId xmlns:a16="http://schemas.microsoft.com/office/drawing/2014/main" id="{AFAB81BF-3CAF-FB29-6C4A-51A180FD0A18}"/>
              </a:ext>
            </a:extLst>
          </p:cNvPr>
          <p:cNvSpPr txBox="1">
            <a:spLocks/>
          </p:cNvSpPr>
          <p:nvPr/>
        </p:nvSpPr>
        <p:spPr>
          <a:xfrm>
            <a:off x="397496" y="569687"/>
            <a:ext cx="11659385" cy="86269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C724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C724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C724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C724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C724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>
                <a:latin typeface="Flood Std"/>
              </a:rPr>
              <a:t>Troop and Pack partnership</a:t>
            </a:r>
            <a:endParaRPr lang="en-US">
              <a:latin typeface="Flood St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5658946-CBA3-8A73-23F5-AB8930E54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496" y="569687"/>
            <a:ext cx="11659385" cy="862695"/>
          </a:xfrm>
        </p:spPr>
        <p:txBody>
          <a:bodyPr/>
          <a:lstStyle/>
          <a:p>
            <a:r>
              <a:rPr lang="en-US" sz="4400"/>
              <a:t>Scouts BSA middle school recruitment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77412-5D5D-7355-A6D3-0032FE5AB2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1724345"/>
            <a:ext cx="9144000" cy="527304"/>
          </a:xfrm>
        </p:spPr>
        <p:txBody>
          <a:bodyPr/>
          <a:lstStyle/>
          <a:p>
            <a:r>
              <a:rPr lang="en-US"/>
              <a:t>Chris Crowley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CAC38-40CE-7533-F26C-7B77E80B46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2428135"/>
            <a:ext cx="9144000" cy="100086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/>
              <a:t>Deputy Scout Executive</a:t>
            </a:r>
          </a:p>
          <a:p>
            <a:pPr>
              <a:spcBef>
                <a:spcPts val="0"/>
              </a:spcBef>
            </a:pPr>
            <a:r>
              <a:rPr lang="en-US"/>
              <a:t>Central Florida Council</a:t>
            </a:r>
          </a:p>
        </p:txBody>
      </p:sp>
    </p:spTree>
    <p:extLst>
      <p:ext uri="{BB962C8B-B14F-4D97-AF65-F5344CB8AC3E}">
        <p14:creationId xmlns:p14="http://schemas.microsoft.com/office/powerpoint/2010/main" val="963721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8CC71-5F34-AA10-0085-B6AC4A393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3">
            <a:extLst>
              <a:ext uri="{FF2B5EF4-FFF2-40B4-BE49-F238E27FC236}">
                <a16:creationId xmlns:a16="http://schemas.microsoft.com/office/drawing/2014/main" id="{A8D1B6B3-BFA7-27AC-4045-488193D449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E29D11-F7EC-734B-8EED-9C3CCD80C86B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pic>
        <p:nvPicPr>
          <p:cNvPr id="757" name="Picture 756" descr="TLC-Logo-black text Small">
            <a:extLst>
              <a:ext uri="{FF2B5EF4-FFF2-40B4-BE49-F238E27FC236}">
                <a16:creationId xmlns:a16="http://schemas.microsoft.com/office/drawing/2014/main" id="{ABE71878-348C-8298-3B81-C12148C3A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5288" y="-2146300"/>
            <a:ext cx="18097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E5BCBBA-B58E-FC64-95CD-C8628C145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3" y="298557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72945F1-87A4-FF07-F148-B6B13C20F3FB}"/>
              </a:ext>
            </a:extLst>
          </p:cNvPr>
          <p:cNvSpPr txBox="1">
            <a:spLocks/>
          </p:cNvSpPr>
          <p:nvPr/>
        </p:nvSpPr>
        <p:spPr bwMode="auto">
          <a:xfrm>
            <a:off x="6359615" y="2375971"/>
            <a:ext cx="462836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baseline="0">
                <a:solidFill>
                  <a:srgbClr val="005AA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rgbClr val="C00000"/>
                </a:solidFill>
              </a:rPr>
              <a:t>Middle School Recruitment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475369-9227-35C0-8D24-CA7BC35AAC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875" y="2181010"/>
            <a:ext cx="4731851" cy="26593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9E9160-DB7E-E30C-81FA-5FDD4249CF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854" y="3698852"/>
            <a:ext cx="2025888" cy="20258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88C824-4D76-06FF-1CEF-3E469F8FB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9936" y="116977"/>
            <a:ext cx="6942857" cy="1819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utoShape 2" descr="BOY SCOUTS OF AMERICA IS CHANGING ITS NAME TO SCOUTING AMERICA -  Occoneechee Council">
            <a:extLst>
              <a:ext uri="{FF2B5EF4-FFF2-40B4-BE49-F238E27FC236}">
                <a16:creationId xmlns:a16="http://schemas.microsoft.com/office/drawing/2014/main" id="{585CB39C-8A49-39D6-9673-2E7E157A7A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39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Number Placeholder 3">
            <a:extLst>
              <a:ext uri="{FF2B5EF4-FFF2-40B4-BE49-F238E27FC236}">
                <a16:creationId xmlns:a16="http://schemas.microsoft.com/office/drawing/2014/main" id="{17439E19-B514-4F4F-A597-9301281BED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419C82-683A-AF40-82B2-436E868B3B97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pic>
        <p:nvPicPr>
          <p:cNvPr id="12297" name="Picture 2" descr="mage result for setting the stage for success">
            <a:extLst>
              <a:ext uri="{FF2B5EF4-FFF2-40B4-BE49-F238E27FC236}">
                <a16:creationId xmlns:a16="http://schemas.microsoft.com/office/drawing/2014/main" id="{22DFCEE7-E219-5D45-B278-CFEA69433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5851" y="2952750"/>
            <a:ext cx="7027863" cy="27892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9C4C2B-181C-9E49-A0E0-39F7BCB5C207}"/>
              </a:ext>
            </a:extLst>
          </p:cNvPr>
          <p:cNvSpPr/>
          <p:nvPr/>
        </p:nvSpPr>
        <p:spPr>
          <a:xfrm>
            <a:off x="3122614" y="1889125"/>
            <a:ext cx="5494337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</a:rPr>
              <a:t>Setting the Stage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22ABE93F-3506-8A41-8484-3A234703F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7644" y="60326"/>
            <a:ext cx="5336712" cy="15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y Scouts of America - Wikipedia">
            <a:extLst>
              <a:ext uri="{FF2B5EF4-FFF2-40B4-BE49-F238E27FC236}">
                <a16:creationId xmlns:a16="http://schemas.microsoft.com/office/drawing/2014/main" id="{1AFCF7F2-CAA7-2A45-9C63-EB6A2E71B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474" y="2241636"/>
            <a:ext cx="1507627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>
            <a:extLst>
              <a:ext uri="{FF2B5EF4-FFF2-40B4-BE49-F238E27FC236}">
                <a16:creationId xmlns:a16="http://schemas.microsoft.com/office/drawing/2014/main" id="{2AE80F64-2F87-1846-95A8-DEA7088633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FFE440-C3D0-A64A-A977-32ABF9BC99ED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F5D973-A01A-054D-A8DB-3E81FF36F86B}"/>
              </a:ext>
            </a:extLst>
          </p:cNvPr>
          <p:cNvSpPr/>
          <p:nvPr/>
        </p:nvSpPr>
        <p:spPr>
          <a:xfrm>
            <a:off x="2771775" y="1682124"/>
            <a:ext cx="6648450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</a:rPr>
              <a:t>School Relationships</a:t>
            </a:r>
          </a:p>
        </p:txBody>
      </p:sp>
      <p:pic>
        <p:nvPicPr>
          <p:cNvPr id="16394" name="Picture 2" descr="mage result for business relationships">
            <a:extLst>
              <a:ext uri="{FF2B5EF4-FFF2-40B4-BE49-F238E27FC236}">
                <a16:creationId xmlns:a16="http://schemas.microsoft.com/office/drawing/2014/main" id="{6FF75B80-D181-4D44-8730-F58BAAE81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6211" y="2604462"/>
            <a:ext cx="6721475" cy="3484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553427FD-81AF-DA49-9FCD-0173FC234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7644" y="60326"/>
            <a:ext cx="5336712" cy="15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oy Scouts of America - Wikipedia">
            <a:extLst>
              <a:ext uri="{FF2B5EF4-FFF2-40B4-BE49-F238E27FC236}">
                <a16:creationId xmlns:a16="http://schemas.microsoft.com/office/drawing/2014/main" id="{2A7C0F6F-8595-4A42-BDCC-AB6E4F8C0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9348" y="2787412"/>
            <a:ext cx="925008" cy="106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>
            <a:extLst>
              <a:ext uri="{FF2B5EF4-FFF2-40B4-BE49-F238E27FC236}">
                <a16:creationId xmlns:a16="http://schemas.microsoft.com/office/drawing/2014/main" id="{848649CF-8617-684E-9044-29736B57B2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AC7A74-CAE5-E945-8228-FF3323420470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D3D870-89D1-974B-9F3E-0ED083829831}"/>
              </a:ext>
            </a:extLst>
          </p:cNvPr>
          <p:cNvSpPr/>
          <p:nvPr/>
        </p:nvSpPr>
        <p:spPr>
          <a:xfrm>
            <a:off x="2741385" y="1889125"/>
            <a:ext cx="67124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</a:rPr>
              <a:t>Superintendent Visits</a:t>
            </a:r>
          </a:p>
        </p:txBody>
      </p:sp>
      <p:pic>
        <p:nvPicPr>
          <p:cNvPr id="2050" name="Picture 2" descr="NC superintendents' contracts packed with perks :: WRAL.com">
            <a:extLst>
              <a:ext uri="{FF2B5EF4-FFF2-40B4-BE49-F238E27FC236}">
                <a16:creationId xmlns:a16="http://schemas.microsoft.com/office/drawing/2014/main" id="{B1266AC9-E596-CB4E-BD51-7E4BF13BC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3111" y="2965275"/>
            <a:ext cx="5000396" cy="280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807C88CB-619F-0243-AB14-07AD5DC50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7644" y="60326"/>
            <a:ext cx="5336712" cy="15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oy Scouts of America - Wikipedia">
            <a:extLst>
              <a:ext uri="{FF2B5EF4-FFF2-40B4-BE49-F238E27FC236}">
                <a16:creationId xmlns:a16="http://schemas.microsoft.com/office/drawing/2014/main" id="{7E3FA6DD-AFF8-114E-8080-D1F47A60B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227" y="5028940"/>
            <a:ext cx="637275" cy="73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64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3FBCE8-DF4D-C957-7833-2BE73395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Tonight’s topics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0B612C-6CAA-B435-CD5B-A1D61F71C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3164" y="1609552"/>
            <a:ext cx="5346583" cy="3638895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A Message from our Chief Scout Executive</a:t>
            </a:r>
          </a:p>
          <a:p>
            <a:r>
              <a:rPr lang="en-US"/>
              <a:t>The Scouting America Brand</a:t>
            </a:r>
          </a:p>
          <a:p>
            <a:r>
              <a:rPr lang="en-US"/>
              <a:t>Troop and Pack Partnership</a:t>
            </a:r>
          </a:p>
          <a:p>
            <a:r>
              <a:rPr lang="en-US"/>
              <a:t>Scouts BSA Middle School Recruitment</a:t>
            </a:r>
          </a:p>
          <a:p>
            <a:r>
              <a:rPr lang="en-US"/>
              <a:t>Dynamic Peer-to-Peer Inviting</a:t>
            </a:r>
          </a:p>
          <a:p>
            <a:r>
              <a:rPr lang="en-US"/>
              <a:t>Following Your Council’s Membership Plan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56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>
            <a:extLst>
              <a:ext uri="{FF2B5EF4-FFF2-40B4-BE49-F238E27FC236}">
                <a16:creationId xmlns:a16="http://schemas.microsoft.com/office/drawing/2014/main" id="{848649CF-8617-684E-9044-29736B57B2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AC7A74-CAE5-E945-8228-FF3323420470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D3D870-89D1-974B-9F3E-0ED083829831}"/>
              </a:ext>
            </a:extLst>
          </p:cNvPr>
          <p:cNvSpPr/>
          <p:nvPr/>
        </p:nvSpPr>
        <p:spPr>
          <a:xfrm>
            <a:off x="3760788" y="1889125"/>
            <a:ext cx="4673600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</a:rPr>
              <a:t>Principal Visits</a:t>
            </a:r>
          </a:p>
        </p:txBody>
      </p:sp>
      <p:pic>
        <p:nvPicPr>
          <p:cNvPr id="17418" name="Picture 2" descr="mage result for meeting the school principal">
            <a:extLst>
              <a:ext uri="{FF2B5EF4-FFF2-40B4-BE49-F238E27FC236}">
                <a16:creationId xmlns:a16="http://schemas.microsoft.com/office/drawing/2014/main" id="{839B51F6-76BA-6442-87B9-F08B279CA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1" y="2870201"/>
            <a:ext cx="4689475" cy="3344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8AAD8867-0AF8-3B45-B6F5-9EEA2F5D0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7644" y="60326"/>
            <a:ext cx="5336712" cy="15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>
            <a:extLst>
              <a:ext uri="{FF2B5EF4-FFF2-40B4-BE49-F238E27FC236}">
                <a16:creationId xmlns:a16="http://schemas.microsoft.com/office/drawing/2014/main" id="{848649CF-8617-684E-9044-29736B57B2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AC7A74-CAE5-E945-8228-FF3323420470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D3D870-89D1-974B-9F3E-0ED083829831}"/>
              </a:ext>
            </a:extLst>
          </p:cNvPr>
          <p:cNvSpPr/>
          <p:nvPr/>
        </p:nvSpPr>
        <p:spPr>
          <a:xfrm>
            <a:off x="3145341" y="1889125"/>
            <a:ext cx="59045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</a:rPr>
              <a:t>Scoutmaster Visits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8AAD8867-0AF8-3B45-B6F5-9EEA2F5D0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7644" y="60326"/>
            <a:ext cx="5336712" cy="15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oy Scouts of America - Wikipedia">
            <a:extLst>
              <a:ext uri="{FF2B5EF4-FFF2-40B4-BE49-F238E27FC236}">
                <a16:creationId xmlns:a16="http://schemas.microsoft.com/office/drawing/2014/main" id="{708270F4-A7E6-6D4B-AC58-3A6A2D9CA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5571" y="2797227"/>
            <a:ext cx="2892246" cy="33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072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>
            <a:extLst>
              <a:ext uri="{FF2B5EF4-FFF2-40B4-BE49-F238E27FC236}">
                <a16:creationId xmlns:a16="http://schemas.microsoft.com/office/drawing/2014/main" id="{848649CF-8617-684E-9044-29736B57B2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AC7A74-CAE5-E945-8228-FF3323420470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D3D870-89D1-974B-9F3E-0ED083829831}"/>
              </a:ext>
            </a:extLst>
          </p:cNvPr>
          <p:cNvSpPr/>
          <p:nvPr/>
        </p:nvSpPr>
        <p:spPr>
          <a:xfrm>
            <a:off x="3196797" y="1889125"/>
            <a:ext cx="58015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</a:rPr>
              <a:t>The in-school rally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29CDCF-230B-D744-9DAC-983011D6AF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762" y="2860429"/>
            <a:ext cx="5364476" cy="301483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F44112F6-4AA8-A349-AF0F-C7C646971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7644" y="60326"/>
            <a:ext cx="5336712" cy="15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696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>
            <a:extLst>
              <a:ext uri="{FF2B5EF4-FFF2-40B4-BE49-F238E27FC236}">
                <a16:creationId xmlns:a16="http://schemas.microsoft.com/office/drawing/2014/main" id="{848649CF-8617-684E-9044-29736B57B2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AC7A74-CAE5-E945-8228-FF3323420470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D3D870-89D1-974B-9F3E-0ED083829831}"/>
              </a:ext>
            </a:extLst>
          </p:cNvPr>
          <p:cNvSpPr/>
          <p:nvPr/>
        </p:nvSpPr>
        <p:spPr>
          <a:xfrm>
            <a:off x="2254231" y="1889125"/>
            <a:ext cx="76867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</a:rPr>
              <a:t>The in-school rally setup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4AD2FC-0367-4A4D-8793-F635BDE9F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3339485"/>
            <a:ext cx="906145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>
                <a:latin typeface="Helvetica" pitchFamily="2" charset="0"/>
              </a:rPr>
              <a:t>Mock campsite setup with tents, hiking backpacks, kayak, high adventure items, etc.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en-US" sz="2200">
                <a:latin typeface="Helvetica" pitchFamily="2" charset="0"/>
              </a:rPr>
              <a:t>Area setup to test the fire starter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>
                <a:latin typeface="Helvetica" pitchFamily="2" charset="0"/>
              </a:rPr>
              <a:t>Each period social study classes come (class by class) to visit the campsite to listen and interact for 12-15 minutes.   </a:t>
            </a:r>
            <a:r>
              <a:rPr lang="en-US" altLang="en-US" sz="2100">
                <a:latin typeface="Helvetica" pitchFamily="2" charset="0"/>
              </a:rPr>
              <a:t>   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034F57D8-A015-0040-B3BA-D614C52AB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7644" y="60326"/>
            <a:ext cx="5336712" cy="15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698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>
            <a:extLst>
              <a:ext uri="{FF2B5EF4-FFF2-40B4-BE49-F238E27FC236}">
                <a16:creationId xmlns:a16="http://schemas.microsoft.com/office/drawing/2014/main" id="{848649CF-8617-684E-9044-29736B57B2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AC7A74-CAE5-E945-8228-FF3323420470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D3D870-89D1-974B-9F3E-0ED083829831}"/>
              </a:ext>
            </a:extLst>
          </p:cNvPr>
          <p:cNvSpPr/>
          <p:nvPr/>
        </p:nvSpPr>
        <p:spPr>
          <a:xfrm>
            <a:off x="3870059" y="1374771"/>
            <a:ext cx="44550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</a:rPr>
              <a:t>The rally itself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4652E9-7759-0448-9BAA-3E690C8B4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3704771"/>
            <a:ext cx="9061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latin typeface="Calibri" panose="020F0502020204030204" pitchFamily="34" charset="0"/>
            </a:endParaRP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E49B8ABD-07EB-B74D-9702-9120355F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7644" y="60326"/>
            <a:ext cx="5336712" cy="15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E43D12-791E-0025-8362-C79A94EEC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450" y="2240136"/>
            <a:ext cx="8885238" cy="334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51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>
            <a:extLst>
              <a:ext uri="{FF2B5EF4-FFF2-40B4-BE49-F238E27FC236}">
                <a16:creationId xmlns:a16="http://schemas.microsoft.com/office/drawing/2014/main" id="{848649CF-8617-684E-9044-29736B57B2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AC7A74-CAE5-E945-8228-FF3323420470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D3D870-89D1-974B-9F3E-0ED083829831}"/>
              </a:ext>
            </a:extLst>
          </p:cNvPr>
          <p:cNvSpPr/>
          <p:nvPr/>
        </p:nvSpPr>
        <p:spPr>
          <a:xfrm>
            <a:off x="3870059" y="1374771"/>
            <a:ext cx="44550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</a:rPr>
              <a:t>The rally itself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4652E9-7759-0448-9BAA-3E690C8B4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3704771"/>
            <a:ext cx="9061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latin typeface="Calibri" panose="020F0502020204030204" pitchFamily="34" charset="0"/>
            </a:endParaRP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E49B8ABD-07EB-B74D-9702-9120355F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7644" y="60326"/>
            <a:ext cx="5336712" cy="15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8D8287-AAA2-9706-A602-C47AAF989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1" y="2315475"/>
            <a:ext cx="7605589" cy="324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58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>
            <a:extLst>
              <a:ext uri="{FF2B5EF4-FFF2-40B4-BE49-F238E27FC236}">
                <a16:creationId xmlns:a16="http://schemas.microsoft.com/office/drawing/2014/main" id="{848649CF-8617-684E-9044-29736B57B2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AC7A74-CAE5-E945-8228-FF3323420470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D3D870-89D1-974B-9F3E-0ED083829831}"/>
              </a:ext>
            </a:extLst>
          </p:cNvPr>
          <p:cNvSpPr/>
          <p:nvPr/>
        </p:nvSpPr>
        <p:spPr>
          <a:xfrm>
            <a:off x="3870059" y="1374771"/>
            <a:ext cx="44550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</a:rPr>
              <a:t>The rally itself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4652E9-7759-0448-9BAA-3E690C8B4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3704771"/>
            <a:ext cx="9061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latin typeface="Calibri" panose="020F0502020204030204" pitchFamily="34" charset="0"/>
            </a:endParaRP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E49B8ABD-07EB-B74D-9702-9120355F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7644" y="60326"/>
            <a:ext cx="5336712" cy="15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308722-EEC3-A89E-0701-21262AE301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1688" y="2593200"/>
            <a:ext cx="7800013" cy="300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98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>
            <a:extLst>
              <a:ext uri="{FF2B5EF4-FFF2-40B4-BE49-F238E27FC236}">
                <a16:creationId xmlns:a16="http://schemas.microsoft.com/office/drawing/2014/main" id="{848649CF-8617-684E-9044-29736B57B2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AC7A74-CAE5-E945-8228-FF3323420470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D3D870-89D1-974B-9F3E-0ED083829831}"/>
              </a:ext>
            </a:extLst>
          </p:cNvPr>
          <p:cNvSpPr/>
          <p:nvPr/>
        </p:nvSpPr>
        <p:spPr>
          <a:xfrm>
            <a:off x="3870059" y="1374771"/>
            <a:ext cx="44550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</a:rPr>
              <a:t>The rally itself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4652E9-7759-0448-9BAA-3E690C8B4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3704771"/>
            <a:ext cx="9061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latin typeface="Calibri" panose="020F0502020204030204" pitchFamily="34" charset="0"/>
            </a:endParaRP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E49B8ABD-07EB-B74D-9702-9120355F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7644" y="60326"/>
            <a:ext cx="5336712" cy="15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E8A979-69B3-0BFC-7D87-0ED1ABDA1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378" y="2324701"/>
            <a:ext cx="6228633" cy="372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73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>
            <a:extLst>
              <a:ext uri="{FF2B5EF4-FFF2-40B4-BE49-F238E27FC236}">
                <a16:creationId xmlns:a16="http://schemas.microsoft.com/office/drawing/2014/main" id="{848649CF-8617-684E-9044-29736B57B2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AC7A74-CAE5-E945-8228-FF3323420470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D3D870-89D1-974B-9F3E-0ED083829831}"/>
              </a:ext>
            </a:extLst>
          </p:cNvPr>
          <p:cNvSpPr/>
          <p:nvPr/>
        </p:nvSpPr>
        <p:spPr>
          <a:xfrm>
            <a:off x="3870059" y="1374771"/>
            <a:ext cx="44550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</a:rPr>
              <a:t>The rally itself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4652E9-7759-0448-9BAA-3E690C8B4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3704771"/>
            <a:ext cx="9061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latin typeface="Calibri" panose="020F0502020204030204" pitchFamily="34" charset="0"/>
            </a:endParaRP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E49B8ABD-07EB-B74D-9702-9120355F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7644" y="60326"/>
            <a:ext cx="5336712" cy="15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D8C0CA-CBF4-D493-1D39-803EACC62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074" y="2359830"/>
            <a:ext cx="7951026" cy="34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347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>
            <a:extLst>
              <a:ext uri="{FF2B5EF4-FFF2-40B4-BE49-F238E27FC236}">
                <a16:creationId xmlns:a16="http://schemas.microsoft.com/office/drawing/2014/main" id="{848649CF-8617-684E-9044-29736B57B2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AC7A74-CAE5-E945-8228-FF3323420470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D3D870-89D1-974B-9F3E-0ED083829831}"/>
              </a:ext>
            </a:extLst>
          </p:cNvPr>
          <p:cNvSpPr/>
          <p:nvPr/>
        </p:nvSpPr>
        <p:spPr>
          <a:xfrm>
            <a:off x="3870059" y="1374771"/>
            <a:ext cx="44550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</a:rPr>
              <a:t>The rally itself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4652E9-7759-0448-9BAA-3E690C8B4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3704771"/>
            <a:ext cx="9061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latin typeface="Calibri" panose="020F0502020204030204" pitchFamily="34" charset="0"/>
            </a:endParaRP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E49B8ABD-07EB-B74D-9702-9120355F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7644" y="60326"/>
            <a:ext cx="5336712" cy="15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B97D73-DB4A-D0CF-F32F-9BA06E6F2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492" y="2398114"/>
            <a:ext cx="8334315" cy="231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8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1440-5884-89AB-D7C8-DF62868F2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932" y="380902"/>
            <a:ext cx="5420412" cy="1080254"/>
          </a:xfrm>
          <a:solidFill>
            <a:srgbClr val="FCD61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>
                <a:latin typeface="Flood Std" panose="03090602040405060206" charset="0"/>
                <a:ea typeface="+mn-ea"/>
                <a:cs typeface="Gill Sans"/>
              </a:rPr>
              <a:t>Are you recording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87C7B-1A88-4461-EA96-2B212D227F1F}"/>
              </a:ext>
            </a:extLst>
          </p:cNvPr>
          <p:cNvSpPr txBox="1">
            <a:spLocks/>
          </p:cNvSpPr>
          <p:nvPr/>
        </p:nvSpPr>
        <p:spPr>
          <a:xfrm>
            <a:off x="6517932" y="1977621"/>
            <a:ext cx="5420412" cy="34022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C724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C724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C724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C724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C724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>
                <a:cs typeface="Gill Sans"/>
              </a:rPr>
              <a:t>Yes!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>
                <a:cs typeface="Gill Sans"/>
              </a:rPr>
              <a:t>www.scouting.org/recruitment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F13528E-A39C-4F40-BD7F-02C86035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3997" y="3467313"/>
            <a:ext cx="1928282" cy="192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181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>
            <a:extLst>
              <a:ext uri="{FF2B5EF4-FFF2-40B4-BE49-F238E27FC236}">
                <a16:creationId xmlns:a16="http://schemas.microsoft.com/office/drawing/2014/main" id="{848649CF-8617-684E-9044-29736B57B2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AC7A74-CAE5-E945-8228-FF3323420470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D3D870-89D1-974B-9F3E-0ED083829831}"/>
              </a:ext>
            </a:extLst>
          </p:cNvPr>
          <p:cNvSpPr/>
          <p:nvPr/>
        </p:nvSpPr>
        <p:spPr>
          <a:xfrm>
            <a:off x="3870059" y="1389051"/>
            <a:ext cx="44550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</a:rPr>
              <a:t>The rally itself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4652E9-7759-0448-9BAA-3E690C8B4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3704771"/>
            <a:ext cx="9061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latin typeface="Calibri" panose="020F0502020204030204" pitchFamily="34" charset="0"/>
            </a:endParaRP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3521554C-64B6-8E4C-9F57-EACA14DFA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7644" y="60326"/>
            <a:ext cx="5336712" cy="15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E79A51-F037-D8DF-10B6-14AC3A5AE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50" y="2650752"/>
            <a:ext cx="7620000" cy="25982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59BF91-D9A6-D28D-985C-E3D11774A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630" y="2330652"/>
            <a:ext cx="2469971" cy="43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91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>
            <a:extLst>
              <a:ext uri="{FF2B5EF4-FFF2-40B4-BE49-F238E27FC236}">
                <a16:creationId xmlns:a16="http://schemas.microsoft.com/office/drawing/2014/main" id="{848649CF-8617-684E-9044-29736B57B2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AC7A74-CAE5-E945-8228-FF3323420470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D3D870-89D1-974B-9F3E-0ED083829831}"/>
              </a:ext>
            </a:extLst>
          </p:cNvPr>
          <p:cNvSpPr/>
          <p:nvPr/>
        </p:nvSpPr>
        <p:spPr>
          <a:xfrm>
            <a:off x="3870059" y="1374771"/>
            <a:ext cx="44550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</a:rPr>
              <a:t>The rally itself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4652E9-7759-0448-9BAA-3E690C8B4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3704771"/>
            <a:ext cx="9061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latin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51638A-BABC-5542-8D66-CE15BB024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2573692"/>
            <a:ext cx="9061450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>
                <a:latin typeface="Helvetica" pitchFamily="2" charset="0"/>
              </a:rPr>
              <a:t>Tomorrow’s meeting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100">
                <a:latin typeface="Helvetica" pitchFamily="2" charset="0"/>
              </a:rPr>
              <a:t>Time, location, bring a parent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100">
                <a:latin typeface="Helvetica" pitchFamily="2" charset="0"/>
              </a:rPr>
              <a:t>Who thinks they are tough and wants to test their strength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100">
                <a:latin typeface="Helvetica" pitchFamily="2" charset="0"/>
              </a:rPr>
              <a:t>Pick a volunteer to try to start a fire using the fire starter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100">
                <a:latin typeface="Helvetica" pitchFamily="2" charset="0"/>
              </a:rPr>
              <a:t>Show after the volunteer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100">
                <a:latin typeface="Helvetica" pitchFamily="2" charset="0"/>
              </a:rPr>
              <a:t>Give out flyers to take home…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88D4134E-9801-D140-A702-0C0F70DCD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7644" y="60326"/>
            <a:ext cx="5336712" cy="15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4201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>
            <a:extLst>
              <a:ext uri="{FF2B5EF4-FFF2-40B4-BE49-F238E27FC236}">
                <a16:creationId xmlns:a16="http://schemas.microsoft.com/office/drawing/2014/main" id="{848649CF-8617-684E-9044-29736B57B2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AC7A74-CAE5-E945-8228-FF3323420470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D3D870-89D1-974B-9F3E-0ED083829831}"/>
              </a:ext>
            </a:extLst>
          </p:cNvPr>
          <p:cNvSpPr/>
          <p:nvPr/>
        </p:nvSpPr>
        <p:spPr>
          <a:xfrm>
            <a:off x="5235818" y="1889125"/>
            <a:ext cx="17235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</a:rPr>
              <a:t>Flyer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4652E9-7759-0448-9BAA-3E690C8B4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3704771"/>
            <a:ext cx="9061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EBBDD7-BC1C-B048-AAB0-6DF8CC4F4F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2910">
            <a:off x="1619105" y="2017124"/>
            <a:ext cx="3303731" cy="43416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85C9C4-A581-844D-BA64-D9393ACCE9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96870">
            <a:off x="7253270" y="1835134"/>
            <a:ext cx="3394686" cy="43401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Donut 3">
            <a:extLst>
              <a:ext uri="{FF2B5EF4-FFF2-40B4-BE49-F238E27FC236}">
                <a16:creationId xmlns:a16="http://schemas.microsoft.com/office/drawing/2014/main" id="{B3766C38-5AED-7F4F-B798-2594B845D9D0}"/>
              </a:ext>
            </a:extLst>
          </p:cNvPr>
          <p:cNvSpPr/>
          <p:nvPr/>
        </p:nvSpPr>
        <p:spPr>
          <a:xfrm>
            <a:off x="3939257" y="5650427"/>
            <a:ext cx="997254" cy="889174"/>
          </a:xfrm>
          <a:prstGeom prst="donut">
            <a:avLst>
              <a:gd name="adj" fmla="val 88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D4E0DD92-CF95-2F45-98A6-C848B26A986D}"/>
              </a:ext>
            </a:extLst>
          </p:cNvPr>
          <p:cNvSpPr/>
          <p:nvPr/>
        </p:nvSpPr>
        <p:spPr>
          <a:xfrm rot="7264852">
            <a:off x="4699660" y="5331861"/>
            <a:ext cx="576222" cy="2319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2E694-A3E0-B94C-B431-6EBAFD078827}"/>
              </a:ext>
            </a:extLst>
          </p:cNvPr>
          <p:cNvSpPr txBox="1"/>
          <p:nvPr/>
        </p:nvSpPr>
        <p:spPr>
          <a:xfrm>
            <a:off x="5284053" y="3342104"/>
            <a:ext cx="1748861" cy="2031325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Takes middle schooler or parent to website to gain more information and register online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68F311D3-4290-CD45-BDDE-EA9CE86BC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7644" y="60326"/>
            <a:ext cx="5336712" cy="15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6E430EE-D475-DC38-9BD9-39861570C8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05920">
            <a:off x="9150349" y="2465402"/>
            <a:ext cx="410247" cy="304871"/>
          </a:xfrm>
          <a:prstGeom prst="rect">
            <a:avLst/>
          </a:prstGeom>
        </p:spPr>
      </p:pic>
      <p:pic>
        <p:nvPicPr>
          <p:cNvPr id="8" name="Picture 7" descr="A cartoon bear holding two poles&#10;&#10;Description automatically generated">
            <a:extLst>
              <a:ext uri="{FF2B5EF4-FFF2-40B4-BE49-F238E27FC236}">
                <a16:creationId xmlns:a16="http://schemas.microsoft.com/office/drawing/2014/main" id="{148E5CC1-22AE-B2A7-831F-3774082953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4839">
            <a:off x="9743235" y="2336391"/>
            <a:ext cx="448723" cy="34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8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>
            <a:extLst>
              <a:ext uri="{FF2B5EF4-FFF2-40B4-BE49-F238E27FC236}">
                <a16:creationId xmlns:a16="http://schemas.microsoft.com/office/drawing/2014/main" id="{848649CF-8617-684E-9044-29736B57B2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AC7A74-CAE5-E945-8228-FF3323420470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sp>
        <p:nvSpPr>
          <p:cNvPr id="17410" name="Title 6">
            <a:extLst>
              <a:ext uri="{FF2B5EF4-FFF2-40B4-BE49-F238E27FC236}">
                <a16:creationId xmlns:a16="http://schemas.microsoft.com/office/drawing/2014/main" id="{DC70A9DF-A008-234B-863A-E86249F51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900" y="5710238"/>
            <a:ext cx="7367588" cy="1733550"/>
          </a:xfrm>
        </p:spPr>
        <p:txBody>
          <a:bodyPr/>
          <a:lstStyle/>
          <a:p>
            <a:pPr eaLnBrk="1" hangingPunct="1"/>
            <a:r>
              <a:rPr lang="en-US" altLang="en-US" sz="2000" err="1">
                <a:latin typeface="Helvetica" pitchFamily="2" charset="0"/>
                <a:ea typeface="ＭＳ Ｐゴシック" panose="020B0600070205080204" pitchFamily="34" charset="-128"/>
              </a:rPr>
              <a:t>www.JoinScoutsFL.com</a:t>
            </a:r>
            <a:endParaRPr lang="en-US" altLang="en-US" sz="200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D3D870-89D1-974B-9F3E-0ED083829831}"/>
              </a:ext>
            </a:extLst>
          </p:cNvPr>
          <p:cNvSpPr/>
          <p:nvPr/>
        </p:nvSpPr>
        <p:spPr>
          <a:xfrm>
            <a:off x="345594" y="3429000"/>
            <a:ext cx="26728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</a:rPr>
              <a:t>Website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4652E9-7759-0448-9BAA-3E690C8B4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3704771"/>
            <a:ext cx="9061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E0DEDF-FC79-E846-8BB1-F71DE17451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4948" y="1590312"/>
            <a:ext cx="6180103" cy="51771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1FB603AB-1439-6040-B7EA-88594D02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4469" y="25663"/>
            <a:ext cx="5336712" cy="15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4263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>
            <a:extLst>
              <a:ext uri="{FF2B5EF4-FFF2-40B4-BE49-F238E27FC236}">
                <a16:creationId xmlns:a16="http://schemas.microsoft.com/office/drawing/2014/main" id="{B87121FB-3E93-4648-804B-0C5CF1EFF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0D6100-CED5-E44D-AC77-FBC73945226D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pic>
        <p:nvPicPr>
          <p:cNvPr id="23561" name="Picture 2" descr="mage result for steps of a process">
            <a:extLst>
              <a:ext uri="{FF2B5EF4-FFF2-40B4-BE49-F238E27FC236}">
                <a16:creationId xmlns:a16="http://schemas.microsoft.com/office/drawing/2014/main" id="{237B25D9-6D3C-A647-B80E-2704D1124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88" y="2887664"/>
            <a:ext cx="502285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E3C0855-73CB-724C-B024-1E709CFA1488}"/>
              </a:ext>
            </a:extLst>
          </p:cNvPr>
          <p:cNvSpPr/>
          <p:nvPr/>
        </p:nvSpPr>
        <p:spPr>
          <a:xfrm>
            <a:off x="4258783" y="1889125"/>
            <a:ext cx="3677610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</a:rPr>
              <a:t>School Night</a:t>
            </a:r>
            <a:br>
              <a:rPr lang="en-US" sz="4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</a:rPr>
            </a:br>
            <a:r>
              <a:rPr lang="en-US" sz="4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</a:rPr>
              <a:t> Mechanics</a:t>
            </a:r>
          </a:p>
        </p:txBody>
      </p:sp>
      <p:pic>
        <p:nvPicPr>
          <p:cNvPr id="23563" name="Picture 14" descr="mage result for boy scouts of america">
            <a:extLst>
              <a:ext uri="{FF2B5EF4-FFF2-40B4-BE49-F238E27FC236}">
                <a16:creationId xmlns:a16="http://schemas.microsoft.com/office/drawing/2014/main" id="{2137BC31-9F98-C247-AC22-1C66F6234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21151" y="3014664"/>
            <a:ext cx="3016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4" descr="mage result for boy scouts of america">
            <a:extLst>
              <a:ext uri="{FF2B5EF4-FFF2-40B4-BE49-F238E27FC236}">
                <a16:creationId xmlns:a16="http://schemas.microsoft.com/office/drawing/2014/main" id="{D5E3B2FD-36F9-5545-ADCF-C580B691A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21151" y="4949826"/>
            <a:ext cx="3016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4" descr="mage result for boy scouts of america">
            <a:extLst>
              <a:ext uri="{FF2B5EF4-FFF2-40B4-BE49-F238E27FC236}">
                <a16:creationId xmlns:a16="http://schemas.microsoft.com/office/drawing/2014/main" id="{C5A6B1DB-5DA9-D64E-86AE-E272719A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21151" y="3981451"/>
            <a:ext cx="3016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4" descr="mage result for boy scouts of america">
            <a:extLst>
              <a:ext uri="{FF2B5EF4-FFF2-40B4-BE49-F238E27FC236}">
                <a16:creationId xmlns:a16="http://schemas.microsoft.com/office/drawing/2014/main" id="{E6693DBC-D724-CA40-943F-14AFDB960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214939" y="3940176"/>
            <a:ext cx="3000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4" descr="mage result for boy scouts of america">
            <a:extLst>
              <a:ext uri="{FF2B5EF4-FFF2-40B4-BE49-F238E27FC236}">
                <a16:creationId xmlns:a16="http://schemas.microsoft.com/office/drawing/2014/main" id="{0E63638A-E3F5-F442-A629-18D9BF99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240339" y="4924425"/>
            <a:ext cx="225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4" descr="mage result for boy scouts of america">
            <a:extLst>
              <a:ext uri="{FF2B5EF4-FFF2-40B4-BE49-F238E27FC236}">
                <a16:creationId xmlns:a16="http://schemas.microsoft.com/office/drawing/2014/main" id="{08D19F16-AC0A-E540-92B8-73BF462F7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211889" y="3940176"/>
            <a:ext cx="3016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>
            <a:extLst>
              <a:ext uri="{FF2B5EF4-FFF2-40B4-BE49-F238E27FC236}">
                <a16:creationId xmlns:a16="http://schemas.microsoft.com/office/drawing/2014/main" id="{AB65C97B-EEAE-FD45-A012-A9464FD31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7644" y="60326"/>
            <a:ext cx="5336712" cy="15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>
            <a:extLst>
              <a:ext uri="{FF2B5EF4-FFF2-40B4-BE49-F238E27FC236}">
                <a16:creationId xmlns:a16="http://schemas.microsoft.com/office/drawing/2014/main" id="{C400E0AD-AB73-4F4C-AEDC-D970517930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A4754D-10DC-E04D-913A-F2FF465E57D9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A096A2-955C-2B42-8F55-4701CE0F2C28}"/>
              </a:ext>
            </a:extLst>
          </p:cNvPr>
          <p:cNvSpPr/>
          <p:nvPr/>
        </p:nvSpPr>
        <p:spPr>
          <a:xfrm>
            <a:off x="3868467" y="1736468"/>
            <a:ext cx="445506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</a:rPr>
              <a:t>Items to Bring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FCB432-B88E-E44C-B40D-2A89CB816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395" y="2659798"/>
            <a:ext cx="854721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>
                <a:latin typeface="Helvetica" pitchFamily="2" charset="0"/>
              </a:rPr>
              <a:t>2 Presenters (One District Executive, One Lead Volunteer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latin typeface="Helvetica" pitchFamily="2" charset="0"/>
              </a:rPr>
              <a:t>    from District Membership Team)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>
                <a:latin typeface="Helvetica" pitchFamily="2" charset="0"/>
              </a:rPr>
              <a:t>Junior Leaders (SPL’s and ASPL’s) and Adult Leaders from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latin typeface="Helvetica" pitchFamily="2" charset="0"/>
              </a:rPr>
              <a:t>     Area Troops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>
                <a:latin typeface="Helvetica" pitchFamily="2" charset="0"/>
              </a:rPr>
              <a:t>Each Troop will setup a Display Board to highlight their strengths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>
                <a:latin typeface="Helvetica" pitchFamily="2" charset="0"/>
              </a:rPr>
              <a:t>Youth Applications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>
                <a:latin typeface="Helvetica" pitchFamily="2" charset="0"/>
              </a:rPr>
              <a:t>Change for registration fee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>
                <a:latin typeface="Helvetica" pitchFamily="2" charset="0"/>
              </a:rPr>
              <a:t>Popcorn Family Guides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>
                <a:latin typeface="Helvetica" pitchFamily="2" charset="0"/>
              </a:rPr>
              <a:t>Orlando Magic Ticket Vouchers 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4F06CE66-82C0-3A4F-8B80-56C27456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7644" y="60326"/>
            <a:ext cx="5336712" cy="15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3209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>
            <a:extLst>
              <a:ext uri="{FF2B5EF4-FFF2-40B4-BE49-F238E27FC236}">
                <a16:creationId xmlns:a16="http://schemas.microsoft.com/office/drawing/2014/main" id="{C400E0AD-AB73-4F4C-AEDC-D970517930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A4754D-10DC-E04D-913A-F2FF465E57D9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A096A2-955C-2B42-8F55-4701CE0F2C28}"/>
              </a:ext>
            </a:extLst>
          </p:cNvPr>
          <p:cNvSpPr/>
          <p:nvPr/>
        </p:nvSpPr>
        <p:spPr>
          <a:xfrm>
            <a:off x="2773363" y="1889125"/>
            <a:ext cx="6648450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</a:rPr>
              <a:t>School Night Agenda</a:t>
            </a:r>
          </a:p>
        </p:txBody>
      </p:sp>
      <p:pic>
        <p:nvPicPr>
          <p:cNvPr id="26634" name="Picture 2" descr="mage result for agenda">
            <a:extLst>
              <a:ext uri="{FF2B5EF4-FFF2-40B4-BE49-F238E27FC236}">
                <a16:creationId xmlns:a16="http://schemas.microsoft.com/office/drawing/2014/main" id="{8E94FCA5-E866-7148-BB72-9C4A34D58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6789" y="2938463"/>
            <a:ext cx="5183187" cy="31099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4" descr="mage result for boy scouts of america">
            <a:extLst>
              <a:ext uri="{FF2B5EF4-FFF2-40B4-BE49-F238E27FC236}">
                <a16:creationId xmlns:a16="http://schemas.microsoft.com/office/drawing/2014/main" id="{E60F0BDD-AEE1-CA43-B170-6DC058969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73136">
            <a:off x="3948114" y="3057525"/>
            <a:ext cx="15890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A5504516-6D55-6848-9957-CAA2CC72E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7644" y="60326"/>
            <a:ext cx="5336712" cy="15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>
            <a:extLst>
              <a:ext uri="{FF2B5EF4-FFF2-40B4-BE49-F238E27FC236}">
                <a16:creationId xmlns:a16="http://schemas.microsoft.com/office/drawing/2014/main" id="{C400E0AD-AB73-4F4C-AEDC-D970517930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A4754D-10DC-E04D-913A-F2FF465E57D9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A096A2-955C-2B42-8F55-4701CE0F2C28}"/>
              </a:ext>
            </a:extLst>
          </p:cNvPr>
          <p:cNvSpPr/>
          <p:nvPr/>
        </p:nvSpPr>
        <p:spPr>
          <a:xfrm>
            <a:off x="2768600" y="1594874"/>
            <a:ext cx="6648450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2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</a:rPr>
              <a:t>School Night Agenda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FCB432-B88E-E44C-B40D-2A89CB816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1170" y="2549812"/>
            <a:ext cx="9203310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100">
                <a:latin typeface="Helvetica" pitchFamily="2" charset="0"/>
              </a:rPr>
              <a:t>6:20pm: Arrive with Lead Volunteer from District Membership Team. </a:t>
            </a:r>
          </a:p>
          <a:p>
            <a:r>
              <a:rPr lang="en-US" sz="2100">
                <a:latin typeface="Helvetica" pitchFamily="2" charset="0"/>
              </a:rPr>
              <a:t>6:30pm: Junior Leaders and Adult Leaders from Area Troops arrive and 	 begin to setup Display Boards. </a:t>
            </a:r>
          </a:p>
          <a:p>
            <a:r>
              <a:rPr lang="en-US" sz="2100">
                <a:latin typeface="Helvetica" pitchFamily="2" charset="0"/>
              </a:rPr>
              <a:t>6:35pm: Meet with all Scouts and Scouters and go over Middle School 	  Night plan for evening. </a:t>
            </a:r>
          </a:p>
          <a:p>
            <a:r>
              <a:rPr lang="en-US" sz="2100">
                <a:latin typeface="Helvetica" pitchFamily="2" charset="0"/>
              </a:rPr>
              <a:t>6:45pm: Junior Leaders are stationed at entrances and doors of Middle 	  School to welcome new families. When families arrive they “check 	  in” and receive youth application and popcorn family guide. </a:t>
            </a:r>
          </a:p>
          <a:p>
            <a:r>
              <a:rPr lang="en-US" sz="2100">
                <a:latin typeface="Helvetica" pitchFamily="2" charset="0"/>
              </a:rPr>
              <a:t>7:00pm: Open the evening with Opening Ceremony lead by Junior Leaders. </a:t>
            </a:r>
          </a:p>
          <a:p>
            <a:r>
              <a:rPr lang="en-US" sz="2100">
                <a:latin typeface="Helvetica" pitchFamily="2" charset="0"/>
              </a:rPr>
              <a:t>7:02pm: Lead Volunteer from District Membership Team gives overview of 	 Scouting. </a:t>
            </a:r>
            <a:r>
              <a:rPr lang="en-US" altLang="en-US" sz="2100">
                <a:latin typeface="Helvetica" pitchFamily="2" charset="0"/>
              </a:rPr>
              <a:t>           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DD21B068-7074-5A43-B817-CDF82F90B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7644" y="60326"/>
            <a:ext cx="5336712" cy="15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0106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>
            <a:extLst>
              <a:ext uri="{FF2B5EF4-FFF2-40B4-BE49-F238E27FC236}">
                <a16:creationId xmlns:a16="http://schemas.microsoft.com/office/drawing/2014/main" id="{C400E0AD-AB73-4F4C-AEDC-D970517930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A4754D-10DC-E04D-913A-F2FF465E57D9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sp>
        <p:nvSpPr>
          <p:cNvPr id="26626" name="Title 6">
            <a:extLst>
              <a:ext uri="{FF2B5EF4-FFF2-40B4-BE49-F238E27FC236}">
                <a16:creationId xmlns:a16="http://schemas.microsoft.com/office/drawing/2014/main" id="{7409498E-C046-4B4E-9F70-2AD062272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900" y="5710238"/>
            <a:ext cx="7367588" cy="1733550"/>
          </a:xfrm>
        </p:spPr>
        <p:txBody>
          <a:bodyPr/>
          <a:lstStyle/>
          <a:p>
            <a:pPr eaLnBrk="1" hangingPunct="1"/>
            <a:r>
              <a:rPr lang="en-US" altLang="en-US" sz="2000" err="1">
                <a:latin typeface="Helvetica" pitchFamily="2" charset="0"/>
                <a:ea typeface="ＭＳ Ｐゴシック" panose="020B0600070205080204" pitchFamily="34" charset="-128"/>
              </a:rPr>
              <a:t>www.JoinScoutsFL.com</a:t>
            </a:r>
            <a:endParaRPr lang="en-US" altLang="en-US" sz="200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A096A2-955C-2B42-8F55-4701CE0F2C28}"/>
              </a:ext>
            </a:extLst>
          </p:cNvPr>
          <p:cNvSpPr/>
          <p:nvPr/>
        </p:nvSpPr>
        <p:spPr>
          <a:xfrm>
            <a:off x="2771775" y="1562275"/>
            <a:ext cx="6648450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2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ＭＳ Ｐゴシック" charset="-128"/>
              </a:rPr>
              <a:t>School Night Agenda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C97486-F98A-2C41-9051-D07968B671A6}"/>
              </a:ext>
            </a:extLst>
          </p:cNvPr>
          <p:cNvSpPr/>
          <p:nvPr/>
        </p:nvSpPr>
        <p:spPr>
          <a:xfrm>
            <a:off x="1565275" y="2395709"/>
            <a:ext cx="906145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>
                <a:latin typeface="Helvetica" pitchFamily="2" charset="0"/>
              </a:rPr>
              <a:t>7:12pm: Junior Leaders give short overview / highlights of their Troop </a:t>
            </a:r>
            <a:endParaRPr lang="en-US" altLang="en-US" sz="2200">
              <a:latin typeface="Helvetica" pitchFamily="2" charset="0"/>
            </a:endParaRPr>
          </a:p>
          <a:p>
            <a:r>
              <a:rPr lang="en-US" altLang="en-US" sz="2200">
                <a:latin typeface="Helvetica" pitchFamily="2" charset="0"/>
              </a:rPr>
              <a:t>7:25pm: New families </a:t>
            </a:r>
            <a:r>
              <a:rPr lang="en-US" sz="2200">
                <a:latin typeface="Helvetica" pitchFamily="2" charset="0"/>
              </a:rPr>
              <a:t>visit Troops at their displays and are instructed 	  once they are ready to complete electronic application or fill   	  out youth application and submit at “check out” area. At this</a:t>
            </a:r>
          </a:p>
          <a:p>
            <a:r>
              <a:rPr lang="en-US" sz="2200">
                <a:latin typeface="Helvetica" pitchFamily="2" charset="0"/>
              </a:rPr>
              <a:t>              point, once youth application is received at “check out” new</a:t>
            </a:r>
          </a:p>
          <a:p>
            <a:r>
              <a:rPr lang="en-US" sz="2200">
                <a:latin typeface="Helvetica" pitchFamily="2" charset="0"/>
              </a:rPr>
              <a:t>              Scout will receive Orlando Magic Basketball Ticket Voucher</a:t>
            </a:r>
          </a:p>
          <a:p>
            <a:r>
              <a:rPr lang="en-US" sz="2200">
                <a:latin typeface="Helvetica" pitchFamily="2" charset="0"/>
              </a:rPr>
              <a:t>              and hot spark. </a:t>
            </a:r>
          </a:p>
          <a:p>
            <a:r>
              <a:rPr lang="en-US" sz="2200">
                <a:latin typeface="Helvetica" pitchFamily="2" charset="0"/>
              </a:rPr>
              <a:t>7:45pm: Lead Volunteer from District Membership Team, District</a:t>
            </a:r>
          </a:p>
          <a:p>
            <a:r>
              <a:rPr lang="en-US" sz="2200">
                <a:latin typeface="Helvetica" pitchFamily="2" charset="0"/>
              </a:rPr>
              <a:t>             Executive and Adult Leaders from Area Troops meet to </a:t>
            </a:r>
          </a:p>
          <a:p>
            <a:r>
              <a:rPr lang="en-US" sz="2200">
                <a:latin typeface="Helvetica" pitchFamily="2" charset="0"/>
              </a:rPr>
              <a:t>             debrief and develop action plans for new Scouts</a:t>
            </a:r>
          </a:p>
          <a:p>
            <a:r>
              <a:rPr lang="en-US" sz="2200">
                <a:latin typeface="Helvetica" pitchFamily="2" charset="0"/>
              </a:rPr>
              <a:t>8:00pm: School Night Ends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CC8B5231-9C76-AD4E-B857-B55735AC8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7644" y="60326"/>
            <a:ext cx="5336712" cy="15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0684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3">
            <a:extLst>
              <a:ext uri="{FF2B5EF4-FFF2-40B4-BE49-F238E27FC236}">
                <a16:creationId xmlns:a16="http://schemas.microsoft.com/office/drawing/2014/main" id="{ED268EE5-E1DE-484D-959B-A13D93FC69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E29D11-F7EC-734B-8EED-9C3CCD80C86B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pic>
        <p:nvPicPr>
          <p:cNvPr id="757" name="Picture 756" descr="TLC-Logo-black text Small">
            <a:extLst>
              <a:ext uri="{FF2B5EF4-FFF2-40B4-BE49-F238E27FC236}">
                <a16:creationId xmlns:a16="http://schemas.microsoft.com/office/drawing/2014/main" id="{1010DF8C-5221-B24C-8BA6-15F9E04FD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5288" y="-2146300"/>
            <a:ext cx="18097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2BB424B-1DD6-BC4C-98D7-CD1460955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3" y="298557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FB8D5B0-3A93-C948-A850-C1FD9D31C7F2}"/>
              </a:ext>
            </a:extLst>
          </p:cNvPr>
          <p:cNvSpPr txBox="1">
            <a:spLocks/>
          </p:cNvSpPr>
          <p:nvPr/>
        </p:nvSpPr>
        <p:spPr bwMode="auto">
          <a:xfrm>
            <a:off x="1524213" y="2253006"/>
            <a:ext cx="9143574" cy="269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baseline="0">
                <a:solidFill>
                  <a:srgbClr val="005AA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C00000"/>
                </a:solidFill>
                <a:ea typeface="ＭＳ Ｐゴシック"/>
              </a:rPr>
              <a:t>Some Middle School Nights get 50-60 new Scouts in one night</a:t>
            </a:r>
            <a:endParaRPr lang="en-US">
              <a:ea typeface="ＭＳ Ｐゴシック"/>
            </a:endParaRP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8CA84C45-68F2-7041-8162-78D4B76DA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7644" y="60326"/>
            <a:ext cx="5336712" cy="15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3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5658946-CBA3-8A73-23F5-AB8930E54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6865" y="805357"/>
            <a:ext cx="9598269" cy="862695"/>
          </a:xfrm>
        </p:spPr>
        <p:txBody>
          <a:bodyPr/>
          <a:lstStyle/>
          <a:p>
            <a:r>
              <a:rPr lang="en-US"/>
              <a:t>Safety moment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77412-5D5D-7355-A6D3-0032FE5AB2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1842180"/>
            <a:ext cx="9144000" cy="527304"/>
          </a:xfrm>
        </p:spPr>
        <p:txBody>
          <a:bodyPr/>
          <a:lstStyle/>
          <a:p>
            <a:r>
              <a:rPr lang="en-US"/>
              <a:t>Hali Thompson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CAC38-40CE-7533-F26C-7B77E80B46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2543612"/>
            <a:ext cx="9144000" cy="8853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/>
              <a:t>Troop Committee Chair, Troop 175</a:t>
            </a:r>
          </a:p>
          <a:p>
            <a:pPr>
              <a:spcBef>
                <a:spcPts val="0"/>
              </a:spcBef>
            </a:pPr>
            <a:r>
              <a:rPr lang="en-US"/>
              <a:t>Central Florida Council</a:t>
            </a:r>
          </a:p>
        </p:txBody>
      </p:sp>
    </p:spTree>
    <p:extLst>
      <p:ext uri="{BB962C8B-B14F-4D97-AF65-F5344CB8AC3E}">
        <p14:creationId xmlns:p14="http://schemas.microsoft.com/office/powerpoint/2010/main" val="24397595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5658946-CBA3-8A73-23F5-AB8930E54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307" y="342060"/>
            <a:ext cx="11659385" cy="13059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400">
                <a:latin typeface="Flood Std"/>
              </a:rPr>
              <a:t>Dynamic Peer-to-Peer Inviting: Making Scouting Contagious Year-round</a:t>
            </a:r>
            <a:endParaRPr lang="en-US" sz="4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77412-5D5D-7355-A6D3-0032FE5AB2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1724345"/>
            <a:ext cx="9144000" cy="527304"/>
          </a:xfrm>
        </p:spPr>
        <p:txBody>
          <a:bodyPr/>
          <a:lstStyle/>
          <a:p>
            <a:r>
              <a:rPr lang="en-US"/>
              <a:t>Mike Matzinger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CAC38-40CE-7533-F26C-7B77E80B46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8307" y="2455006"/>
            <a:ext cx="9144000" cy="100086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>
                <a:latin typeface="Franklin Gothic Book"/>
              </a:rPr>
              <a:t>Troop 219G and Troop 600B Scoutmaster</a:t>
            </a:r>
          </a:p>
          <a:p>
            <a:pPr>
              <a:spcBef>
                <a:spcPts val="0"/>
              </a:spcBef>
            </a:pPr>
            <a:r>
              <a:rPr lang="en-US">
                <a:latin typeface="Franklin Gothic Book"/>
              </a:rPr>
              <a:t>Membership Lead for Council Service Territory 15</a:t>
            </a:r>
          </a:p>
        </p:txBody>
      </p:sp>
    </p:spTree>
    <p:extLst>
      <p:ext uri="{BB962C8B-B14F-4D97-AF65-F5344CB8AC3E}">
        <p14:creationId xmlns:p14="http://schemas.microsoft.com/office/powerpoint/2010/main" val="3191259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>
            <a:spLocks noGrp="1"/>
          </p:cNvSpPr>
          <p:nvPr>
            <p:ph type="title"/>
          </p:nvPr>
        </p:nvSpPr>
        <p:spPr>
          <a:xfrm>
            <a:off x="831850" y="871538"/>
            <a:ext cx="105156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ctr"/>
            <a:r>
              <a:rPr lang="en-US">
                <a:latin typeface="Flood Std"/>
                <a:ea typeface="Ebrima"/>
                <a:cs typeface="Ebrima"/>
              </a:rPr>
              <a:t>How Scouts Join Troops is Changing</a:t>
            </a:r>
            <a:endParaRPr lang="en-US"/>
          </a:p>
        </p:txBody>
      </p:sp>
      <p:sp>
        <p:nvSpPr>
          <p:cNvPr id="56" name="Google Shape;56;p2"/>
          <p:cNvSpPr txBox="1">
            <a:spLocks noGrp="1"/>
          </p:cNvSpPr>
          <p:nvPr>
            <p:ph type="body" idx="1"/>
          </p:nvPr>
        </p:nvSpPr>
        <p:spPr>
          <a:xfrm>
            <a:off x="477750" y="2555400"/>
            <a:ext cx="111219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</a:pPr>
            <a:r>
              <a:rPr lang="en-US" sz="2800">
                <a:latin typeface="Franklin Gothic Book"/>
              </a:rPr>
              <a:t>What do you see when you ask....</a:t>
            </a:r>
            <a:endParaRPr lang="en-US"/>
          </a:p>
          <a:p>
            <a:pPr marL="0" indent="0" algn="ctr">
              <a:spcBef>
                <a:spcPts val="0"/>
              </a:spcBef>
            </a:pPr>
            <a:r>
              <a:rPr lang="en-US" sz="2800">
                <a:latin typeface="Franklin Gothic Book"/>
              </a:rPr>
              <a:t>"Raise your hand if you joined the Troop because a friend invited you?"</a:t>
            </a:r>
            <a:endParaRPr lang="en-US"/>
          </a:p>
          <a:p>
            <a:pPr marL="0" indent="0" algn="ctr">
              <a:spcBef>
                <a:spcPts val="0"/>
              </a:spcBef>
            </a:pPr>
            <a:endParaRPr lang="en-US" sz="2800"/>
          </a:p>
          <a:p>
            <a:pPr marL="0" indent="0" algn="ctr">
              <a:spcBef>
                <a:spcPts val="0"/>
              </a:spcBef>
            </a:pPr>
            <a:endParaRPr lang="en-US" sz="2800"/>
          </a:p>
          <a:p>
            <a:pPr marL="0" indent="0" algn="ctr">
              <a:spcBef>
                <a:spcPts val="0"/>
              </a:spcBef>
            </a:pPr>
            <a:r>
              <a:rPr lang="en-US" sz="2800">
                <a:latin typeface="Franklin Gothic Book"/>
              </a:rPr>
              <a:t>The majority of Troops that are growing today have shifted from "static recruiting" to "dynamic inviting"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1410D9EB-18DB-CD29-03D3-27C2F39E7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>
            <a:extLst>
              <a:ext uri="{FF2B5EF4-FFF2-40B4-BE49-F238E27FC236}">
                <a16:creationId xmlns:a16="http://schemas.microsoft.com/office/drawing/2014/main" id="{FE556672-9E5F-2EC7-BA3F-CA98BC829E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50" y="871538"/>
            <a:ext cx="105156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ctr"/>
            <a:r>
              <a:rPr lang="en-US">
                <a:latin typeface="Flood Std"/>
                <a:ea typeface="Ebrima"/>
                <a:cs typeface="Ebrima"/>
              </a:rPr>
              <a:t>Why Peer-to-Peer Inviting Works</a:t>
            </a:r>
            <a:endParaRPr/>
          </a:p>
        </p:txBody>
      </p:sp>
      <p:sp>
        <p:nvSpPr>
          <p:cNvPr id="56" name="Google Shape;56;p2">
            <a:extLst>
              <a:ext uri="{FF2B5EF4-FFF2-40B4-BE49-F238E27FC236}">
                <a16:creationId xmlns:a16="http://schemas.microsoft.com/office/drawing/2014/main" id="{AEB30804-AE1B-1182-6334-A89EDD74F0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7750" y="2555400"/>
            <a:ext cx="111219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</a:pPr>
            <a:r>
              <a:rPr lang="en-US" sz="2800">
                <a:latin typeface="Franklin Gothic Book"/>
              </a:rPr>
              <a:t>Trust Factor – friends trust friends more than flyers</a:t>
            </a:r>
          </a:p>
          <a:p>
            <a:pPr marL="0" indent="0" algn="ctr">
              <a:spcBef>
                <a:spcPts val="0"/>
              </a:spcBef>
            </a:pPr>
            <a:endParaRPr lang="en-US" sz="2800"/>
          </a:p>
          <a:p>
            <a:pPr marL="0" indent="0" algn="ctr">
              <a:spcBef>
                <a:spcPts val="0"/>
              </a:spcBef>
            </a:pPr>
            <a:r>
              <a:rPr lang="en-US" sz="2800">
                <a:latin typeface="Franklin Gothic Book"/>
              </a:rPr>
              <a:t>Relevance – youth know what their peers find fun and exciting</a:t>
            </a:r>
          </a:p>
          <a:p>
            <a:pPr marL="0" indent="0" algn="ctr">
              <a:spcBef>
                <a:spcPts val="0"/>
              </a:spcBef>
            </a:pPr>
            <a:endParaRPr lang="en-US" sz="2800"/>
          </a:p>
          <a:p>
            <a:pPr marL="0" indent="0" algn="ctr">
              <a:spcBef>
                <a:spcPts val="0"/>
              </a:spcBef>
            </a:pPr>
            <a:r>
              <a:rPr lang="en-US" sz="2800">
                <a:latin typeface="Franklin Gothic Book"/>
              </a:rPr>
              <a:t>Compare someone seeing a flyer vs. being personally invited to a campfire or an overnight hiking trip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72561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713330" y="1110511"/>
            <a:ext cx="4389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r>
              <a:rPr lang="en-US" sz="4000">
                <a:latin typeface="Flood Std"/>
                <a:ea typeface="Ebrima"/>
                <a:cs typeface="Ebrima"/>
              </a:rPr>
              <a:t>Benefits of an Elevator Pitch</a:t>
            </a:r>
          </a:p>
        </p:txBody>
      </p:sp>
      <p:sp>
        <p:nvSpPr>
          <p:cNvPr id="62" name="Google Shape;62;p3"/>
          <p:cNvSpPr txBox="1">
            <a:spLocks noGrp="1"/>
          </p:cNvSpPr>
          <p:nvPr>
            <p:ph type="body" idx="1"/>
          </p:nvPr>
        </p:nvSpPr>
        <p:spPr>
          <a:xfrm>
            <a:off x="518739" y="2018414"/>
            <a:ext cx="4828315" cy="3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</a:pPr>
            <a:r>
              <a:rPr lang="en-US" sz="2800">
                <a:solidFill>
                  <a:srgbClr val="015E9E"/>
                </a:solidFill>
                <a:latin typeface="Franklin Gothic Book"/>
              </a:rPr>
              <a:t>A quick message</a:t>
            </a:r>
          </a:p>
          <a:p>
            <a:pPr marL="0" indent="0" algn="ctr">
              <a:spcBef>
                <a:spcPts val="0"/>
              </a:spcBef>
            </a:pPr>
            <a:endParaRPr lang="en-US" sz="2800">
              <a:solidFill>
                <a:srgbClr val="015E9E"/>
              </a:solidFill>
              <a:latin typeface="Franklin Gothic Book"/>
            </a:endParaRPr>
          </a:p>
          <a:p>
            <a:pPr marL="0" indent="0" algn="ctr">
              <a:spcBef>
                <a:spcPts val="0"/>
              </a:spcBef>
            </a:pPr>
            <a:r>
              <a:rPr lang="en-US" sz="2800">
                <a:solidFill>
                  <a:srgbClr val="015E9E"/>
                </a:solidFill>
                <a:latin typeface="Franklin Gothic Book"/>
              </a:rPr>
              <a:t>Great for hallway chats and lunch breaks</a:t>
            </a:r>
          </a:p>
          <a:p>
            <a:pPr marL="0" indent="0" algn="ctr">
              <a:spcBef>
                <a:spcPts val="0"/>
              </a:spcBef>
            </a:pPr>
            <a:endParaRPr lang="en-US" sz="2800">
              <a:solidFill>
                <a:srgbClr val="015E9E"/>
              </a:solidFill>
              <a:latin typeface="Franklin Gothic Book"/>
            </a:endParaRPr>
          </a:p>
          <a:p>
            <a:pPr marL="0" indent="0" algn="ctr">
              <a:spcBef>
                <a:spcPts val="0"/>
              </a:spcBef>
            </a:pPr>
            <a:r>
              <a:rPr lang="en-US" sz="2800">
                <a:solidFill>
                  <a:srgbClr val="015E9E"/>
                </a:solidFill>
                <a:latin typeface="Franklin Gothic Book"/>
              </a:rPr>
              <a:t>Quick and casual</a:t>
            </a:r>
          </a:p>
          <a:p>
            <a:pPr marL="0" indent="0" algn="ctr">
              <a:spcBef>
                <a:spcPts val="0"/>
              </a:spcBef>
            </a:pPr>
            <a:endParaRPr lang="en-US" sz="2800">
              <a:solidFill>
                <a:srgbClr val="015E9E"/>
              </a:solidFill>
              <a:latin typeface="Franklin Gothic Book"/>
            </a:endParaRPr>
          </a:p>
          <a:p>
            <a:pPr marL="0" indent="0" algn="ctr">
              <a:spcBef>
                <a:spcPts val="0"/>
              </a:spcBef>
            </a:pPr>
            <a:r>
              <a:rPr lang="en-US" sz="2800">
                <a:solidFill>
                  <a:srgbClr val="015E9E"/>
                </a:solidFill>
                <a:latin typeface="Franklin Gothic Book"/>
              </a:rPr>
              <a:t>Confidence-building</a:t>
            </a:r>
          </a:p>
          <a:p>
            <a:pPr marL="0" indent="0" algn="ctr">
              <a:spcBef>
                <a:spcPts val="0"/>
              </a:spcBef>
            </a:pPr>
            <a:endParaRPr lang="en-US" sz="2800">
              <a:solidFill>
                <a:srgbClr val="015E9E"/>
              </a:solidFill>
              <a:latin typeface="Franklin Gothic Book"/>
            </a:endParaRPr>
          </a:p>
          <a:p>
            <a:pPr marL="0" indent="0" algn="ctr">
              <a:spcBef>
                <a:spcPts val="0"/>
              </a:spcBef>
            </a:pPr>
            <a:r>
              <a:rPr lang="en-US" sz="2800">
                <a:solidFill>
                  <a:srgbClr val="015E9E"/>
                </a:solidFill>
                <a:latin typeface="Franklin Gothic Book"/>
              </a:rPr>
              <a:t>More likely to be repeated</a:t>
            </a:r>
          </a:p>
        </p:txBody>
      </p:sp>
      <p:pic>
        <p:nvPicPr>
          <p:cNvPr id="63" name="Google Shape;63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9995" y="1293779"/>
            <a:ext cx="5120640" cy="384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>
            <a:spLocks noGrp="1"/>
          </p:cNvSpPr>
          <p:nvPr>
            <p:ph type="subTitle" idx="1"/>
          </p:nvPr>
        </p:nvSpPr>
        <p:spPr>
          <a:xfrm>
            <a:off x="1115436" y="1403582"/>
            <a:ext cx="1024128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4000"/>
            </a:pPr>
            <a:r>
              <a:rPr lang="en-US" sz="4000">
                <a:latin typeface="Franklin Gothic Book"/>
              </a:rPr>
              <a:t>Use the Acronym C.A.M.P.</a:t>
            </a:r>
            <a:endParaRPr>
              <a:latin typeface="Franklin Gothic Book"/>
            </a:endParaRPr>
          </a:p>
          <a:p>
            <a:pPr marL="0" indent="0">
              <a:buSzPts val="4000"/>
            </a:pPr>
            <a:endParaRPr lang="en-US" sz="4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13BEB3-AA07-F4EE-271E-8560FF555FB8}"/>
              </a:ext>
            </a:extLst>
          </p:cNvPr>
          <p:cNvSpPr txBox="1"/>
          <p:nvPr/>
        </p:nvSpPr>
        <p:spPr>
          <a:xfrm>
            <a:off x="4726915" y="2486813"/>
            <a:ext cx="3314699" cy="29700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4000">
                <a:solidFill>
                  <a:srgbClr val="FF0000"/>
                </a:solidFill>
                <a:latin typeface="Franklin Gothic Book"/>
              </a:rPr>
              <a:t>C</a:t>
            </a:r>
            <a:r>
              <a:rPr lang="en-US" sz="4000">
                <a:solidFill>
                  <a:srgbClr val="6C724E"/>
                </a:solidFill>
                <a:latin typeface="Franklin Gothic Book"/>
              </a:rPr>
              <a:t>onnection</a:t>
            </a:r>
            <a:endParaRPr lang="en-US" sz="4000">
              <a:latin typeface="Franklin Gothic Book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4000">
                <a:solidFill>
                  <a:srgbClr val="FF0000"/>
                </a:solidFill>
                <a:latin typeface="Franklin Gothic Book"/>
              </a:rPr>
              <a:t>A</a:t>
            </a:r>
            <a:r>
              <a:rPr lang="en-US" sz="4000">
                <a:solidFill>
                  <a:srgbClr val="6C724E"/>
                </a:solidFill>
                <a:latin typeface="Franklin Gothic Book"/>
              </a:rPr>
              <a:t>ctivity</a:t>
            </a:r>
            <a:endParaRPr lang="en-US" sz="4000">
              <a:latin typeface="Franklin Gothic Book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4000">
                <a:solidFill>
                  <a:srgbClr val="FF0000"/>
                </a:solidFill>
                <a:latin typeface="Franklin Gothic Book"/>
              </a:rPr>
              <a:t>M</a:t>
            </a:r>
            <a:r>
              <a:rPr lang="en-US" sz="4000">
                <a:solidFill>
                  <a:srgbClr val="6C724E"/>
                </a:solidFill>
                <a:latin typeface="Franklin Gothic Book"/>
              </a:rPr>
              <a:t>eaning</a:t>
            </a:r>
            <a:endParaRPr lang="en-US" sz="4000">
              <a:latin typeface="Franklin Gothic Book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4000">
                <a:solidFill>
                  <a:srgbClr val="FF0000"/>
                </a:solidFill>
                <a:latin typeface="Franklin Gothic Book"/>
              </a:rPr>
              <a:t>P</a:t>
            </a:r>
            <a:r>
              <a:rPr lang="en-US" sz="4000">
                <a:solidFill>
                  <a:srgbClr val="6C724E"/>
                </a:solidFill>
                <a:latin typeface="Franklin Gothic Book"/>
              </a:rPr>
              <a:t>itch</a:t>
            </a:r>
            <a:endParaRPr lang="en-US" sz="4000">
              <a:latin typeface="Franklin Gothic Book"/>
            </a:endParaRPr>
          </a:p>
          <a:p>
            <a:pPr algn="l"/>
            <a:endParaRPr lang="en-US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 txBox="1">
            <a:spLocks noGrp="1"/>
          </p:cNvSpPr>
          <p:nvPr>
            <p:ph type="subTitle" idx="1"/>
          </p:nvPr>
        </p:nvSpPr>
        <p:spPr>
          <a:xfrm>
            <a:off x="1115436" y="858833"/>
            <a:ext cx="1024128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Franklin Gothic Book"/>
              </a:rPr>
              <a:t>C</a:t>
            </a:r>
            <a:r>
              <a:rPr lang="en-US" sz="4000">
                <a:latin typeface="Franklin Gothic Book"/>
              </a:rPr>
              <a:t>ONNECTION</a:t>
            </a:r>
            <a:endParaRPr lang="en-US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E9E"/>
              </a:buClr>
              <a:buSzPts val="2000"/>
              <a:buNone/>
            </a:pPr>
            <a:endParaRPr sz="2000"/>
          </a:p>
          <a:p>
            <a:pPr marL="0" indent="0"/>
            <a:r>
              <a:rPr lang="en-US" sz="4000">
                <a:latin typeface="Franklin Gothic Book"/>
              </a:rPr>
              <a:t>Start with something personal or relatable.</a:t>
            </a:r>
            <a:endParaRPr lang="en-US"/>
          </a:p>
          <a:p>
            <a:pPr marL="0" indent="0"/>
            <a:endParaRPr lang="en-US" sz="4000">
              <a:latin typeface="Franklin Gothic Book"/>
            </a:endParaRPr>
          </a:p>
          <a:p>
            <a:pPr lvl="1" indent="0" algn="l"/>
            <a:r>
              <a:rPr lang="en-US" sz="4000">
                <a:latin typeface="Franklin Gothic Book"/>
              </a:rPr>
              <a:t>“I know how you like building stuff…”</a:t>
            </a:r>
            <a:endParaRPr/>
          </a:p>
          <a:p>
            <a:pPr lvl="1" indent="0" algn="l"/>
            <a:r>
              <a:rPr lang="en-US" sz="4000">
                <a:latin typeface="Franklin Gothic Book"/>
              </a:rPr>
              <a:t>“Remember that time you said you wanted to try rock climbing?”</a:t>
            </a:r>
            <a:endParaRPr/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 lang="en-US" sz="40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>
          <a:extLst>
            <a:ext uri="{FF2B5EF4-FFF2-40B4-BE49-F238E27FC236}">
              <a16:creationId xmlns:a16="http://schemas.microsoft.com/office/drawing/2014/main" id="{02D67A12-6D87-70AE-21C4-43D3F038F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>
            <a:extLst>
              <a:ext uri="{FF2B5EF4-FFF2-40B4-BE49-F238E27FC236}">
                <a16:creationId xmlns:a16="http://schemas.microsoft.com/office/drawing/2014/main" id="{3B52655E-C979-225A-D782-FC97379C3F5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15436" y="858833"/>
            <a:ext cx="1024128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Franklin Gothic Book"/>
              </a:rPr>
              <a:t>A</a:t>
            </a:r>
            <a:r>
              <a:rPr lang="en-US" sz="4000">
                <a:latin typeface="Franklin Gothic Book"/>
              </a:rPr>
              <a:t>CTIVITY</a:t>
            </a:r>
            <a:endParaRPr lang="en-US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E9E"/>
              </a:buClr>
              <a:buSzPts val="2000"/>
              <a:buNone/>
            </a:pPr>
            <a:endParaRPr sz="2000"/>
          </a:p>
          <a:p>
            <a:pPr marL="0" indent="0"/>
            <a:r>
              <a:rPr lang="en-US" sz="4000">
                <a:latin typeface="Franklin Gothic Book"/>
              </a:rPr>
              <a:t>Mention a cool thing you’ve done in Scouting.</a:t>
            </a:r>
            <a:endParaRPr lang="en-US"/>
          </a:p>
          <a:p>
            <a:pPr marL="0" indent="0"/>
            <a:endParaRPr lang="en-US" sz="4000">
              <a:latin typeface="Franklin Gothic Book"/>
            </a:endParaRPr>
          </a:p>
          <a:p>
            <a:pPr marL="0" indent="0" algn="l"/>
            <a:r>
              <a:rPr lang="en-US" sz="4000">
                <a:latin typeface="Franklin Gothic Book"/>
              </a:rPr>
              <a:t>“We built catapults and launched tennis balls across the field.”</a:t>
            </a:r>
            <a:endParaRPr lang="en-US"/>
          </a:p>
          <a:p>
            <a:pPr marL="0" indent="0" algn="l"/>
            <a:r>
              <a:rPr lang="en-US" sz="4000">
                <a:latin typeface="Franklin Gothic Book"/>
              </a:rPr>
              <a:t>“We cooked chili over a fire we built ourselves.”</a:t>
            </a:r>
            <a:endParaRPr/>
          </a:p>
          <a:p>
            <a:pPr marL="0" indent="0"/>
            <a:endParaRPr lang="en-US" sz="4000"/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9264817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>
          <a:extLst>
            <a:ext uri="{FF2B5EF4-FFF2-40B4-BE49-F238E27FC236}">
              <a16:creationId xmlns:a16="http://schemas.microsoft.com/office/drawing/2014/main" id="{F8EB4ABD-FC60-7748-3BAA-93C091575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>
            <a:extLst>
              <a:ext uri="{FF2B5EF4-FFF2-40B4-BE49-F238E27FC236}">
                <a16:creationId xmlns:a16="http://schemas.microsoft.com/office/drawing/2014/main" id="{F71B3202-91D9-4649-BEB6-91D30CF86C5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15436" y="858833"/>
            <a:ext cx="1024128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Franklin Gothic Book"/>
              </a:rPr>
              <a:t>M</a:t>
            </a:r>
            <a:r>
              <a:rPr lang="en-US" sz="4000">
                <a:latin typeface="Franklin Gothic Book"/>
              </a:rPr>
              <a:t>EANING</a:t>
            </a:r>
            <a:endParaRPr lang="en-US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E9E"/>
              </a:buClr>
              <a:buSzPts val="2000"/>
              <a:buNone/>
            </a:pPr>
            <a:endParaRPr sz="2000"/>
          </a:p>
          <a:p>
            <a:pPr marL="0" indent="0"/>
            <a:r>
              <a:rPr lang="en-US" sz="4000">
                <a:latin typeface="Franklin Gothic Book"/>
              </a:rPr>
              <a:t>Share why it mattered or was fun.</a:t>
            </a:r>
            <a:endParaRPr lang="en-US"/>
          </a:p>
          <a:p>
            <a:pPr marL="0" indent="0"/>
            <a:endParaRPr lang="en-US" sz="4000">
              <a:latin typeface="Franklin Gothic Book"/>
            </a:endParaRPr>
          </a:p>
          <a:p>
            <a:pPr marL="0" indent="0"/>
            <a:r>
              <a:rPr lang="en-US" sz="4000">
                <a:latin typeface="Franklin Gothic Book"/>
              </a:rPr>
              <a:t>“It made me feel independent—like I could actually survive outdoors!”</a:t>
            </a:r>
            <a:endParaRPr lang="en-US"/>
          </a:p>
          <a:p>
            <a:pPr marL="0" indent="0"/>
            <a:r>
              <a:rPr lang="en-US" sz="4000">
                <a:latin typeface="Franklin Gothic Book"/>
              </a:rPr>
              <a:t>“It’s fun doing stuff without screens and just hanging out.”</a:t>
            </a:r>
            <a:endParaRPr lang="en-US"/>
          </a:p>
          <a:p>
            <a:pPr marL="0" indent="0"/>
            <a:endParaRPr lang="en-US" sz="4000"/>
          </a:p>
          <a:p>
            <a:pPr marL="0" indent="0"/>
            <a:endParaRPr lang="en-US" sz="4000"/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699379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>
          <a:extLst>
            <a:ext uri="{FF2B5EF4-FFF2-40B4-BE49-F238E27FC236}">
              <a16:creationId xmlns:a16="http://schemas.microsoft.com/office/drawing/2014/main" id="{EB1AD425-C42B-80FA-D81D-4335CAF9B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>
            <a:extLst>
              <a:ext uri="{FF2B5EF4-FFF2-40B4-BE49-F238E27FC236}">
                <a16:creationId xmlns:a16="http://schemas.microsoft.com/office/drawing/2014/main" id="{220031F5-F810-D111-4E52-4D84B00A0BA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15436" y="858833"/>
            <a:ext cx="1024128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Franklin Gothic Book"/>
              </a:rPr>
              <a:t>P</a:t>
            </a:r>
            <a:r>
              <a:rPr lang="en-US" sz="4000">
                <a:latin typeface="Franklin Gothic Book"/>
              </a:rPr>
              <a:t>ITCH</a:t>
            </a:r>
            <a:endParaRPr lang="en-US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E9E"/>
              </a:buClr>
              <a:buSzPts val="2000"/>
              <a:buNone/>
            </a:pPr>
            <a:endParaRPr sz="2000"/>
          </a:p>
          <a:p>
            <a:pPr marL="0" indent="0"/>
            <a:r>
              <a:rPr lang="en-US" sz="4000">
                <a:latin typeface="Franklin Gothic Book"/>
              </a:rPr>
              <a:t>End with a clear, low-pressure invitation.</a:t>
            </a:r>
            <a:endParaRPr lang="en-US"/>
          </a:p>
          <a:p>
            <a:pPr marL="0" indent="0"/>
            <a:endParaRPr lang="en-US" sz="4000">
              <a:latin typeface="Franklin Gothic Book"/>
            </a:endParaRPr>
          </a:p>
          <a:p>
            <a:pPr marL="0" indent="0"/>
            <a:r>
              <a:rPr lang="en-US" sz="4000">
                <a:latin typeface="Franklin Gothic Book"/>
              </a:rPr>
              <a:t>“You should come to our next meeting and try it.”</a:t>
            </a:r>
            <a:endParaRPr lang="en-US"/>
          </a:p>
          <a:p>
            <a:pPr marL="0" indent="0"/>
            <a:r>
              <a:rPr lang="en-US" sz="4000">
                <a:latin typeface="Franklin Gothic Book"/>
              </a:rPr>
              <a:t>“Want to come to the rocket launch next weekend?”</a:t>
            </a:r>
            <a:endParaRPr lang="en-US"/>
          </a:p>
          <a:p>
            <a:pPr marL="0" indent="0"/>
            <a:endParaRPr lang="en-US" sz="4000"/>
          </a:p>
          <a:p>
            <a:pPr marL="0" indent="0"/>
            <a:endParaRPr lang="en-US" sz="4000"/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5779795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BA6ABC8D-7051-92BE-2F52-0BCE2B36F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>
            <a:extLst>
              <a:ext uri="{FF2B5EF4-FFF2-40B4-BE49-F238E27FC236}">
                <a16:creationId xmlns:a16="http://schemas.microsoft.com/office/drawing/2014/main" id="{22411EAD-B7F7-F3A4-7640-E4DEB6A18C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50" y="871538"/>
            <a:ext cx="105156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ctr"/>
            <a:r>
              <a:rPr lang="en-US">
                <a:latin typeface="Flood Std"/>
                <a:ea typeface="Ebrima"/>
                <a:cs typeface="Ebrima"/>
              </a:rPr>
              <a:t>Create Pitch-Builder Cards</a:t>
            </a:r>
            <a:endParaRPr lang="en-US"/>
          </a:p>
        </p:txBody>
      </p:sp>
      <p:sp>
        <p:nvSpPr>
          <p:cNvPr id="56" name="Google Shape;56;p2">
            <a:extLst>
              <a:ext uri="{FF2B5EF4-FFF2-40B4-BE49-F238E27FC236}">
                <a16:creationId xmlns:a16="http://schemas.microsoft.com/office/drawing/2014/main" id="{0FEDA93C-DCE0-F388-F9F3-F80A436D87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30080" y="2598695"/>
            <a:ext cx="5614719" cy="829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2800">
                <a:latin typeface="Franklin Gothic Book"/>
              </a:rPr>
              <a:t>My favorite Scout activity is ...</a:t>
            </a:r>
            <a:endParaRPr lang="en-US"/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2800">
                <a:latin typeface="Franklin Gothic Book"/>
              </a:rPr>
              <a:t>Why I liked it is because …</a:t>
            </a:r>
            <a:endParaRPr lang="en-US" sz="2800"/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2800">
                <a:latin typeface="Franklin Gothic Book"/>
              </a:rPr>
              <a:t>What I'd say to a friend is ...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11427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4B0CA22-4C43-E843-9000-95645CCA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023" y="675763"/>
            <a:ext cx="6853287" cy="1122329"/>
          </a:xfrm>
        </p:spPr>
        <p:txBody>
          <a:bodyPr>
            <a:noAutofit/>
          </a:bodyPr>
          <a:lstStyle/>
          <a:p>
            <a:pPr algn="ctr"/>
            <a:r>
              <a:rPr lang="en-US" sz="4000"/>
              <a:t>Safety Considerations for Recruitment Events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ED64C1-5B2E-9A88-6EE3-01167EB1D94E}"/>
              </a:ext>
            </a:extLst>
          </p:cNvPr>
          <p:cNvSpPr txBox="1">
            <a:spLocks/>
          </p:cNvSpPr>
          <p:nvPr/>
        </p:nvSpPr>
        <p:spPr>
          <a:xfrm>
            <a:off x="6637105" y="1876925"/>
            <a:ext cx="5181600" cy="39878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C724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C724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C724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C724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C724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/>
              <a:t>Parking lot lighting</a:t>
            </a:r>
          </a:p>
          <a:p>
            <a:pPr>
              <a:lnSpc>
                <a:spcPct val="150000"/>
              </a:lnSpc>
            </a:pPr>
            <a:r>
              <a:rPr lang="en-US"/>
              <a:t>Parking lot monitors</a:t>
            </a:r>
          </a:p>
          <a:p>
            <a:pPr>
              <a:lnSpc>
                <a:spcPct val="150000"/>
              </a:lnSpc>
            </a:pPr>
            <a:r>
              <a:rPr lang="en-US"/>
              <a:t>Safe placement of yard signs</a:t>
            </a:r>
          </a:p>
          <a:p>
            <a:pPr>
              <a:lnSpc>
                <a:spcPct val="150000"/>
              </a:lnSpc>
            </a:pPr>
            <a:r>
              <a:rPr lang="en-US"/>
              <a:t>Sign placement for visibility</a:t>
            </a:r>
          </a:p>
        </p:txBody>
      </p:sp>
      <p:pic>
        <p:nvPicPr>
          <p:cNvPr id="4" name="Picture 3" descr="A collage of people in a sports hall&#10;&#10;Description automatically generated">
            <a:extLst>
              <a:ext uri="{FF2B5EF4-FFF2-40B4-BE49-F238E27FC236}">
                <a16:creationId xmlns:a16="http://schemas.microsoft.com/office/drawing/2014/main" id="{F6BEB18D-402C-923A-CB81-2B6FD1AC90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5" y="179306"/>
            <a:ext cx="5386477" cy="605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428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4519DD41-ABFF-8B43-9522-A36BFB147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>
            <a:extLst>
              <a:ext uri="{FF2B5EF4-FFF2-40B4-BE49-F238E27FC236}">
                <a16:creationId xmlns:a16="http://schemas.microsoft.com/office/drawing/2014/main" id="{E25E73B7-6F1C-B4AC-83EE-9EE11FA5E9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50" y="1287174"/>
            <a:ext cx="105156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ctr"/>
            <a:r>
              <a:rPr lang="en-US">
                <a:latin typeface="Flood Std"/>
                <a:ea typeface="Ebrima"/>
                <a:cs typeface="Ebrima"/>
              </a:rPr>
              <a:t>Practice but Keep It Low Stress</a:t>
            </a:r>
            <a:endParaRPr lang="en-US"/>
          </a:p>
        </p:txBody>
      </p:sp>
      <p:sp>
        <p:nvSpPr>
          <p:cNvPr id="56" name="Google Shape;56;p2">
            <a:extLst>
              <a:ext uri="{FF2B5EF4-FFF2-40B4-BE49-F238E27FC236}">
                <a16:creationId xmlns:a16="http://schemas.microsoft.com/office/drawing/2014/main" id="{33E4BDC7-4870-8955-4A5A-52780B5415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19489" y="2598695"/>
            <a:ext cx="8723332" cy="829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indent="-514350">
              <a:spcBef>
                <a:spcPts val="0"/>
              </a:spcBef>
              <a:buChar char="•"/>
            </a:pPr>
            <a:r>
              <a:rPr lang="en-US" sz="2800">
                <a:latin typeface="Franklin Gothic Book"/>
              </a:rPr>
              <a:t>Pair Scouts up to swap and share pitches</a:t>
            </a:r>
          </a:p>
          <a:p>
            <a:pPr marL="514350" indent="-514350">
              <a:spcBef>
                <a:spcPts val="0"/>
              </a:spcBef>
              <a:buChar char="•"/>
            </a:pPr>
            <a:r>
              <a:rPr lang="en-US" sz="2800">
                <a:latin typeface="Franklin Gothic Book"/>
              </a:rPr>
              <a:t>Run a "1-Minute Pitch" round at troop meetings</a:t>
            </a:r>
          </a:p>
          <a:p>
            <a:pPr marL="514350" indent="-514350">
              <a:spcBef>
                <a:spcPts val="0"/>
              </a:spcBef>
              <a:buChar char="•"/>
            </a:pPr>
            <a:r>
              <a:rPr lang="en-US" sz="2800">
                <a:latin typeface="Franklin Gothic Book"/>
              </a:rPr>
              <a:t>Pitch card game – flashcards with Scouting activities</a:t>
            </a:r>
          </a:p>
          <a:p>
            <a:pPr marL="514350" indent="-514350">
              <a:spcBef>
                <a:spcPts val="0"/>
              </a:spcBef>
              <a:buChar char="•"/>
            </a:pPr>
            <a:r>
              <a:rPr lang="en-US" sz="2800">
                <a:latin typeface="Franklin Gothic Book"/>
              </a:rPr>
              <a:t>Let them record themselves on a phone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8190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4D19CA55-1677-1E80-953A-BCBBFBC1F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>
            <a:extLst>
              <a:ext uri="{FF2B5EF4-FFF2-40B4-BE49-F238E27FC236}">
                <a16:creationId xmlns:a16="http://schemas.microsoft.com/office/drawing/2014/main" id="{36A1D941-FAEA-C770-2620-A77322CE98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50" y="1248208"/>
            <a:ext cx="105156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ctr"/>
            <a:r>
              <a:rPr lang="en-US">
                <a:latin typeface="Flood Std"/>
                <a:ea typeface="Ebrima"/>
                <a:cs typeface="Ebrima"/>
              </a:rPr>
              <a:t>Barriers and How to Overcome Them</a:t>
            </a:r>
            <a:endParaRPr lang="en-US"/>
          </a:p>
        </p:txBody>
      </p:sp>
      <p:sp>
        <p:nvSpPr>
          <p:cNvPr id="56" name="Google Shape;56;p2">
            <a:extLst>
              <a:ext uri="{FF2B5EF4-FFF2-40B4-BE49-F238E27FC236}">
                <a16:creationId xmlns:a16="http://schemas.microsoft.com/office/drawing/2014/main" id="{C4E6A744-8E0E-F4BE-64A2-04A1B4B647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7750" y="2555400"/>
            <a:ext cx="111219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</a:pPr>
            <a:r>
              <a:rPr lang="en-US" sz="2800">
                <a:latin typeface="Franklin Gothic Book"/>
              </a:rPr>
              <a:t>Fear of rejection? Normalize it. Not everyone will say yes – and that's ok.</a:t>
            </a:r>
            <a:endParaRPr lang="en-US"/>
          </a:p>
          <a:p>
            <a:pPr marL="0" indent="0" algn="ctr">
              <a:spcBef>
                <a:spcPts val="0"/>
              </a:spcBef>
            </a:pPr>
            <a:endParaRPr lang="en-US" sz="2800"/>
          </a:p>
          <a:p>
            <a:pPr marL="0" indent="0" algn="ctr">
              <a:spcBef>
                <a:spcPts val="0"/>
              </a:spcBef>
            </a:pPr>
            <a:r>
              <a:rPr lang="en-US" sz="2800">
                <a:latin typeface="Franklin Gothic Book"/>
              </a:rPr>
              <a:t>"My friends won't be into it." Remind them: focus on shared interest – like the outdoors, adventure, service – not on the "organization."</a:t>
            </a:r>
            <a:endParaRPr lang="en-US"/>
          </a:p>
          <a:p>
            <a:pPr marL="0" indent="0" algn="ctr">
              <a:spcBef>
                <a:spcPts val="0"/>
              </a:spcBef>
            </a:pPr>
            <a:endParaRPr lang="en-US" sz="2800"/>
          </a:p>
          <a:p>
            <a:pPr marL="0" indent="0" algn="ctr">
              <a:spcBef>
                <a:spcPts val="0"/>
              </a:spcBef>
            </a:pPr>
            <a:r>
              <a:rPr lang="en-US" sz="2800">
                <a:latin typeface="Franklin Gothic Book"/>
              </a:rPr>
              <a:t>Over-explaining kills interest. Keep it simple. Just say: "Come see it for yourself."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sz="4000">
                <a:solidFill>
                  <a:srgbClr val="6C724E"/>
                </a:solidFill>
                <a:latin typeface="Flood Std"/>
                <a:ea typeface="Ebrima"/>
                <a:cs typeface="Ebrima"/>
              </a:rPr>
              <a:t>Provide the Tools</a:t>
            </a:r>
            <a:endParaRPr sz="4000">
              <a:solidFill>
                <a:srgbClr val="6C724E"/>
              </a:solidFill>
              <a:latin typeface="Flood Std"/>
              <a:ea typeface="Ebrima"/>
              <a:cs typeface="Ebrima"/>
            </a:endParaRPr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1"/>
          </p:nvPr>
        </p:nvSpPr>
        <p:spPr>
          <a:xfrm>
            <a:off x="166988" y="1543518"/>
            <a:ext cx="1161288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spcBef>
                <a:spcPts val="0"/>
              </a:spcBef>
              <a:buSzPts val="2800"/>
              <a:buNone/>
            </a:pPr>
            <a:r>
              <a:rPr lang="en-US">
                <a:latin typeface="Franklin Gothic Book"/>
              </a:rPr>
              <a:t>Pocket Cards and Opportunities</a:t>
            </a:r>
            <a:endParaRPr lang="en-US"/>
          </a:p>
        </p:txBody>
      </p:sp>
      <p:pic>
        <p:nvPicPr>
          <p:cNvPr id="89" name="Google Shape;89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2956" y="2527267"/>
            <a:ext cx="3474720" cy="277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11165" y="3542083"/>
            <a:ext cx="2694562" cy="202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2991" y="2660872"/>
            <a:ext cx="2834640" cy="2125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sz="4000">
                <a:solidFill>
                  <a:srgbClr val="6C724E"/>
                </a:solidFill>
                <a:latin typeface="Flood Std"/>
              </a:rPr>
              <a:t>Provide the Tools</a:t>
            </a:r>
            <a:endParaRPr lang="en-US"/>
          </a:p>
        </p:txBody>
      </p:sp>
      <p:sp>
        <p:nvSpPr>
          <p:cNvPr id="115" name="Google Shape;115;p10"/>
          <p:cNvSpPr txBox="1">
            <a:spLocks noGrp="1"/>
          </p:cNvSpPr>
          <p:nvPr>
            <p:ph type="body" idx="1"/>
          </p:nvPr>
        </p:nvSpPr>
        <p:spPr>
          <a:xfrm>
            <a:off x="964660" y="1494883"/>
            <a:ext cx="10515600" cy="172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5E9E"/>
              </a:buClr>
              <a:buSzPts val="2800"/>
              <a:buNone/>
            </a:pPr>
            <a:r>
              <a:rPr lang="en-US"/>
              <a:t>Social and Traditional Media</a:t>
            </a:r>
            <a:endParaRPr sz="1800"/>
          </a:p>
        </p:txBody>
      </p:sp>
      <p:pic>
        <p:nvPicPr>
          <p:cNvPr id="116" name="Google Shape;116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717" y="1848258"/>
            <a:ext cx="1828800" cy="40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6313" y="2198461"/>
            <a:ext cx="2194560" cy="369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0949" y="2204496"/>
            <a:ext cx="5120640" cy="321446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0"/>
          <p:cNvSpPr txBox="1"/>
          <p:nvPr/>
        </p:nvSpPr>
        <p:spPr>
          <a:xfrm>
            <a:off x="6043316" y="5452518"/>
            <a:ext cx="60943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https://www.youtube.com/watch?v=Ul7YARRBBNE</a:t>
            </a:r>
            <a:endParaRPr/>
          </a:p>
        </p:txBody>
      </p:sp>
      <p:pic>
        <p:nvPicPr>
          <p:cNvPr id="120" name="Google Shape;120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90505" y="1186578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29C82C6B-D468-BB6B-446C-1254DD4FB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>
            <a:extLst>
              <a:ext uri="{FF2B5EF4-FFF2-40B4-BE49-F238E27FC236}">
                <a16:creationId xmlns:a16="http://schemas.microsoft.com/office/drawing/2014/main" id="{9AFE5587-3A3B-0FB4-FBA4-7A5661B6CD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50" y="871538"/>
            <a:ext cx="105156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/>
            <a:r>
              <a:rPr lang="en-US">
                <a:latin typeface="Flood Std"/>
                <a:ea typeface="Ebrima"/>
                <a:cs typeface="Ebrima"/>
              </a:rPr>
              <a:t>Challenge and Incentives</a:t>
            </a:r>
            <a:endParaRPr lang="en-US"/>
          </a:p>
        </p:txBody>
      </p:sp>
      <p:sp>
        <p:nvSpPr>
          <p:cNvPr id="56" name="Google Shape;56;p2">
            <a:extLst>
              <a:ext uri="{FF2B5EF4-FFF2-40B4-BE49-F238E27FC236}">
                <a16:creationId xmlns:a16="http://schemas.microsoft.com/office/drawing/2014/main" id="{B78601AF-BAA5-83C8-472F-A29E2ADDCB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7750" y="2555400"/>
            <a:ext cx="111219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</a:pPr>
            <a:r>
              <a:rPr lang="en-US" sz="2800">
                <a:latin typeface="Franklin Gothic Book"/>
              </a:rPr>
              <a:t>Now that you've equipped them with tools, let's give them a mission -</a:t>
            </a:r>
          </a:p>
          <a:p>
            <a:pPr marL="0" indent="0" algn="ctr">
              <a:spcBef>
                <a:spcPts val="0"/>
              </a:spcBef>
            </a:pPr>
            <a:r>
              <a:rPr lang="en-US" sz="2800">
                <a:latin typeface="Franklin Gothic Book"/>
              </a:rPr>
              <a:t>"Each Scout bring one friend in the next 30 days."</a:t>
            </a:r>
            <a:endParaRPr lang="en-US" sz="2800"/>
          </a:p>
          <a:p>
            <a:pPr marL="0" indent="0" algn="ctr">
              <a:spcBef>
                <a:spcPts val="0"/>
              </a:spcBef>
            </a:pPr>
            <a:endParaRPr lang="en-US" sz="2800"/>
          </a:p>
          <a:p>
            <a:pPr marL="0" indent="0" algn="ctr">
              <a:spcBef>
                <a:spcPts val="0"/>
              </a:spcBef>
            </a:pPr>
            <a:r>
              <a:rPr lang="en-US" sz="2800">
                <a:latin typeface="Franklin Gothic Book"/>
              </a:rPr>
              <a:t>Offer fun motivators:</a:t>
            </a:r>
          </a:p>
          <a:p>
            <a:pPr marL="0" indent="0" algn="ctr">
              <a:spcBef>
                <a:spcPts val="0"/>
              </a:spcBef>
            </a:pPr>
            <a:endParaRPr lang="en-US" sz="2800">
              <a:latin typeface="Franklin Gothic Book"/>
            </a:endParaRPr>
          </a:p>
          <a:p>
            <a:pPr indent="-457200" algn="ctr">
              <a:spcBef>
                <a:spcPts val="0"/>
              </a:spcBef>
              <a:buChar char="•"/>
            </a:pPr>
            <a:r>
              <a:rPr lang="en-US" sz="2800">
                <a:latin typeface="Franklin Gothic Book"/>
              </a:rPr>
              <a:t>Pizza night for the patrol with the most invites</a:t>
            </a:r>
          </a:p>
          <a:p>
            <a:pPr indent="-457200" algn="ctr">
              <a:spcBef>
                <a:spcPts val="0"/>
              </a:spcBef>
              <a:buChar char="•"/>
            </a:pPr>
            <a:r>
              <a:rPr lang="en-US" sz="2800">
                <a:latin typeface="Franklin Gothic Book"/>
              </a:rPr>
              <a:t>The recruiter patch</a:t>
            </a:r>
          </a:p>
          <a:p>
            <a:pPr indent="-457200" algn="ctr">
              <a:spcBef>
                <a:spcPts val="0"/>
              </a:spcBef>
              <a:buChar char="•"/>
            </a:pPr>
            <a:r>
              <a:rPr lang="en-US" sz="2800">
                <a:latin typeface="Franklin Gothic Book"/>
              </a:rPr>
              <a:t>Recognition at a court of honor</a:t>
            </a:r>
          </a:p>
        </p:txBody>
      </p:sp>
    </p:spTree>
    <p:extLst>
      <p:ext uri="{BB962C8B-B14F-4D97-AF65-F5344CB8AC3E}">
        <p14:creationId xmlns:p14="http://schemas.microsoft.com/office/powerpoint/2010/main" val="418996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5658946-CBA3-8A73-23F5-AB8930E54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497" y="569687"/>
            <a:ext cx="11397006" cy="862695"/>
          </a:xfrm>
        </p:spPr>
        <p:txBody>
          <a:bodyPr/>
          <a:lstStyle/>
          <a:p>
            <a:r>
              <a:rPr lang="en-US" sz="3600"/>
              <a:t>Following your council’s membership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77412-5D5D-7355-A6D3-0032FE5AB2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Otto Goedhart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CAC38-40CE-7533-F26C-7B77E80B46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Manager Membership Growth, Scouting America</a:t>
            </a:r>
          </a:p>
        </p:txBody>
      </p:sp>
    </p:spTree>
    <p:extLst>
      <p:ext uri="{BB962C8B-B14F-4D97-AF65-F5344CB8AC3E}">
        <p14:creationId xmlns:p14="http://schemas.microsoft.com/office/powerpoint/2010/main" val="34665286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12CAAE-6F6C-DF34-8651-B5088FF8C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8252" y="899236"/>
            <a:ext cx="5181600" cy="1730245"/>
          </a:xfrm>
        </p:spPr>
        <p:txBody>
          <a:bodyPr>
            <a:noAutofit/>
          </a:bodyPr>
          <a:lstStyle/>
          <a:p>
            <a:pPr algn="ctr"/>
            <a:r>
              <a:rPr lang="en-US" sz="6000"/>
              <a:t>Closing thoughts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7F407ED-247F-4CFB-17D2-062D5F92B799}"/>
              </a:ext>
            </a:extLst>
          </p:cNvPr>
          <p:cNvSpPr txBox="1">
            <a:spLocks/>
          </p:cNvSpPr>
          <p:nvPr/>
        </p:nvSpPr>
        <p:spPr>
          <a:xfrm>
            <a:off x="6880631" y="3429000"/>
            <a:ext cx="4506013" cy="527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C724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C724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C724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C724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C724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/>
              <a:t>Ken Gordon</a:t>
            </a:r>
          </a:p>
        </p:txBody>
      </p:sp>
    </p:spTree>
    <p:extLst>
      <p:ext uri="{BB962C8B-B14F-4D97-AF65-F5344CB8AC3E}">
        <p14:creationId xmlns:p14="http://schemas.microsoft.com/office/powerpoint/2010/main" val="23723122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359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DBCDA-9C22-3456-8CCA-D18EC8CE0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B83B0DE-B3DA-49C6-EFCE-B74A7BF30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6865" y="352775"/>
            <a:ext cx="9598269" cy="862695"/>
          </a:xfrm>
        </p:spPr>
        <p:txBody>
          <a:bodyPr/>
          <a:lstStyle/>
          <a:p>
            <a:r>
              <a:rPr lang="en-US"/>
              <a:t>A message from the chief scout executive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8D153-DADE-8287-7500-1B6E381ADA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2100798"/>
            <a:ext cx="9144000" cy="527304"/>
          </a:xfrm>
        </p:spPr>
        <p:txBody>
          <a:bodyPr/>
          <a:lstStyle/>
          <a:p>
            <a:r>
              <a:rPr lang="en-US"/>
              <a:t>Roger Krone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80080-23B0-3993-D28D-B41ADD8B6B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2807265"/>
            <a:ext cx="9144000" cy="52730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/>
              <a:t>CSE, President and CEO, Scouting America</a:t>
            </a:r>
          </a:p>
          <a:p>
            <a:pPr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20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236A3542-5950-0D16-BCBC-BDFFB11BE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88491"/>
            <a:ext cx="9144000" cy="862695"/>
          </a:xfrm>
        </p:spPr>
        <p:txBody>
          <a:bodyPr/>
          <a:lstStyle/>
          <a:p>
            <a:pPr>
              <a:lnSpc>
                <a:spcPts val="4300"/>
              </a:lnSpc>
              <a:spcBef>
                <a:spcPts val="0"/>
              </a:spcBef>
            </a:pPr>
            <a:r>
              <a:rPr lang="en-US" sz="4800"/>
              <a:t>Our collective objective</a:t>
            </a:r>
          </a:p>
          <a:p>
            <a:pPr>
              <a:lnSpc>
                <a:spcPts val="4300"/>
              </a:lnSpc>
              <a:spcBef>
                <a:spcPts val="0"/>
              </a:spcBef>
            </a:pPr>
            <a:r>
              <a:rPr lang="en-US" sz="2400"/>
              <a:t>235 Councils, 38,407 units, One Brand, One Movement!</a:t>
            </a:r>
          </a:p>
          <a:p>
            <a:pPr>
              <a:lnSpc>
                <a:spcPts val="4300"/>
              </a:lnSpc>
              <a:spcBef>
                <a:spcPts val="0"/>
              </a:spcBef>
            </a:pPr>
            <a:endParaRPr lang="en-US" sz="2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73A4A-D481-B752-CD7F-5E4C42996A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/>
              <a:t>Jerry Case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A6FAD1-448A-FB69-C3FC-DF8CA6A85D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Vice Chair, National Membership Committee</a:t>
            </a:r>
          </a:p>
        </p:txBody>
      </p:sp>
    </p:spTree>
    <p:extLst>
      <p:ext uri="{BB962C8B-B14F-4D97-AF65-F5344CB8AC3E}">
        <p14:creationId xmlns:p14="http://schemas.microsoft.com/office/powerpoint/2010/main" val="3460749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1EBD00-8571-9BD9-2CAC-0137D01140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13038"/>
            <a:ext cx="6754813" cy="2374900"/>
          </a:xfrm>
        </p:spPr>
        <p:txBody>
          <a:bodyPr wrap="square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>
                <a:solidFill>
                  <a:srgbClr val="136AA5"/>
                </a:solidFill>
                <a:latin typeface="Franklin Gothic Book" panose="020B0503020102020204" pitchFamily="34" charset="0"/>
                <a:cs typeface="Gill Sans"/>
              </a:rPr>
              <a:t>Scouting America </a:t>
            </a:r>
            <a:br>
              <a:rPr lang="en-US" sz="4400" b="1">
                <a:solidFill>
                  <a:srgbClr val="136AA5"/>
                </a:solidFill>
                <a:latin typeface="Franklin Gothic Book" panose="020B0503020102020204" pitchFamily="34" charset="0"/>
                <a:cs typeface="Gill Sans" panose="020B0502020104020203" pitchFamily="34" charset="-79"/>
              </a:rPr>
            </a:br>
            <a:r>
              <a:rPr lang="en-US" sz="2400" b="1">
                <a:solidFill>
                  <a:srgbClr val="136AA5"/>
                </a:solidFill>
                <a:latin typeface="Franklin Gothic Book" panose="020B0503020102020204" pitchFamily="34" charset="0"/>
                <a:cs typeface="Gill Sans" panose="020B0502020104020203" pitchFamily="34" charset="-79"/>
              </a:rPr>
              <a:t>Our Collective Objective</a:t>
            </a:r>
            <a:br>
              <a:rPr lang="en-US" sz="4400">
                <a:solidFill>
                  <a:srgbClr val="136AA5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sz="8000">
                <a:solidFill>
                  <a:srgbClr val="EC18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Gill Sans"/>
              </a:rPr>
              <a:t>1,075,000</a:t>
            </a:r>
            <a:endParaRPr lang="en-US" sz="6600">
              <a:solidFill>
                <a:srgbClr val="EC18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cs typeface="Gill San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F77143E-103D-34FB-D009-52DE00986A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053633"/>
              </p:ext>
            </p:extLst>
          </p:nvPr>
        </p:nvGraphicFramePr>
        <p:xfrm>
          <a:off x="6829297" y="544336"/>
          <a:ext cx="4398079" cy="495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ECC9A4A-7D70-5F77-DF56-A0954277B77E}"/>
              </a:ext>
            </a:extLst>
          </p:cNvPr>
          <p:cNvSpPr txBox="1"/>
          <p:nvPr/>
        </p:nvSpPr>
        <p:spPr>
          <a:xfrm>
            <a:off x="5637320" y="832961"/>
            <a:ext cx="2379844" cy="276999"/>
          </a:xfrm>
          <a:prstGeom prst="rect">
            <a:avLst/>
          </a:prstGeom>
          <a:solidFill>
            <a:srgbClr val="FCD616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4F9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1,030,862 Youth Year-end 2024</a:t>
            </a:r>
          </a:p>
        </p:txBody>
      </p:sp>
      <p:pic>
        <p:nvPicPr>
          <p:cNvPr id="7" name="Picture 6" descr="A blue and white eagle with a shield and stars&#10;&#10;Description automatically generated">
            <a:extLst>
              <a:ext uri="{FF2B5EF4-FFF2-40B4-BE49-F238E27FC236}">
                <a16:creationId xmlns:a16="http://schemas.microsoft.com/office/drawing/2014/main" id="{B93BE7C7-369A-7259-813C-A82F4376EC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890" y="764403"/>
            <a:ext cx="1779022" cy="2009909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A9995DBC-7FEB-C5D2-D214-BF56DCC00DDA}"/>
              </a:ext>
            </a:extLst>
          </p:cNvPr>
          <p:cNvSpPr txBox="1">
            <a:spLocks/>
          </p:cNvSpPr>
          <p:nvPr/>
        </p:nvSpPr>
        <p:spPr>
          <a:xfrm>
            <a:off x="2230890" y="5320434"/>
            <a:ext cx="2331966" cy="41478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u="none" kern="1200">
                <a:solidFill>
                  <a:srgbClr val="094F92"/>
                </a:solidFill>
                <a:latin typeface="Flood Std" panose="03090602040405060206" pitchFamily="66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136AA5"/>
                </a:solidFill>
                <a:latin typeface="Franklin Gothic Book" panose="020B0503020102020204" pitchFamily="34" charset="0"/>
                <a:cs typeface="Gill Sans"/>
              </a:rPr>
              <a:t>290,969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36AA5"/>
                </a:solidFill>
                <a:effectLst/>
                <a:uLnTx/>
                <a:uFillTx/>
                <a:latin typeface="Franklin Gothic Book" panose="020B0503020102020204" pitchFamily="34" charset="0"/>
                <a:ea typeface="Ebrima" panose="02000000000000000000" pitchFamily="2" charset="0"/>
                <a:cs typeface="Gill Sans"/>
              </a:rPr>
              <a:t> To Go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986915-B5B7-0874-84E8-6AC6552691D0}"/>
              </a:ext>
            </a:extLst>
          </p:cNvPr>
          <p:cNvSpPr txBox="1"/>
          <p:nvPr/>
        </p:nvSpPr>
        <p:spPr>
          <a:xfrm>
            <a:off x="110168" y="6469068"/>
            <a:ext cx="405035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Updated </a:t>
            </a:r>
            <a:r>
              <a:rPr lang="en-US" sz="1400">
                <a:solidFill>
                  <a:prstClr val="white"/>
                </a:solidFill>
                <a:latin typeface="Calibri" panose="020F0502020204030204"/>
              </a:rPr>
              <a:t>August 7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2025– Council Membership Tools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685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C1F113EA4E67438692FB81A3AE9CF6" ma:contentTypeVersion="15" ma:contentTypeDescription="Create a new document." ma:contentTypeScope="" ma:versionID="a0c8f768c664e3f2cf0d192b5d22073d">
  <xsd:schema xmlns:xsd="http://www.w3.org/2001/XMLSchema" xmlns:xs="http://www.w3.org/2001/XMLSchema" xmlns:p="http://schemas.microsoft.com/office/2006/metadata/properties" xmlns:ns2="911a49ca-6d21-4797-91b3-6e1dbd71a96c" xmlns:ns3="13430d64-c460-483e-9ebb-4c56e90d3c06" targetNamespace="http://schemas.microsoft.com/office/2006/metadata/properties" ma:root="true" ma:fieldsID="d3530d1c17fac2df157410303eadeae1" ns2:_="" ns3:_="">
    <xsd:import namespace="911a49ca-6d21-4797-91b3-6e1dbd71a96c"/>
    <xsd:import namespace="13430d64-c460-483e-9ebb-4c56e90d3c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a49ca-6d21-4797-91b3-6e1dbd71a9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79308d4-bde5-4dca-adcb-0162404f8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30d64-c460-483e-9ebb-4c56e90d3c0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6ee6643-a4e0-4976-85cf-f76d7c6b7476}" ma:internalName="TaxCatchAll" ma:showField="CatchAllData" ma:web="13430d64-c460-483e-9ebb-4c56e90d3c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1a49ca-6d21-4797-91b3-6e1dbd71a96c">
      <Terms xmlns="http://schemas.microsoft.com/office/infopath/2007/PartnerControls"/>
    </lcf76f155ced4ddcb4097134ff3c332f>
    <TaxCatchAll xmlns="13430d64-c460-483e-9ebb-4c56e90d3c06" xsi:nil="true"/>
    <SharedWithUsers xmlns="13430d64-c460-483e-9ebb-4c56e90d3c06">
      <UserInfo>
        <DisplayName>Phillip Shipley</DisplayName>
        <AccountId>66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49EF078-91A6-4428-9E49-F49C4630B5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C956A8-3DCB-4A93-85CF-A0AEB81A9E6D}"/>
</file>

<file path=customXml/itemProps3.xml><?xml version="1.0" encoding="utf-8"?>
<ds:datastoreItem xmlns:ds="http://schemas.openxmlformats.org/officeDocument/2006/customXml" ds:itemID="{4C815BAD-2A73-4050-B3CA-8F47B69DEFAD}">
  <ds:schemaRefs>
    <ds:schemaRef ds:uri="5dc07ce0-0f34-493e-9832-792e41f2de1c"/>
    <ds:schemaRef ds:uri="61211082-cc98-4f5e-9017-35559ccc59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d9008a0-7846-4989-a4c5-77cfad3f7e4e}" enabled="0" method="" siteId="{fd9008a0-7846-4989-a4c5-77cfad3f7e4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1357</Words>
  <Application>Microsoft Office PowerPoint</Application>
  <PresentationFormat>Widescreen</PresentationFormat>
  <Paragraphs>264</Paragraphs>
  <Slides>67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67</vt:i4>
      </vt:variant>
    </vt:vector>
  </HeadingPairs>
  <TitlesOfParts>
    <vt:vector size="88" baseType="lpstr">
      <vt:lpstr>Helvetica</vt:lpstr>
      <vt:lpstr>Flood Std</vt:lpstr>
      <vt:lpstr>Arial Nova</vt:lpstr>
      <vt:lpstr>Wingdings</vt:lpstr>
      <vt:lpstr>Arial</vt:lpstr>
      <vt:lpstr>ＭＳ Ｐゴシック</vt:lpstr>
      <vt:lpstr>Gill Sans</vt:lpstr>
      <vt:lpstr>Franklin Gothic Demi</vt:lpstr>
      <vt:lpstr>Calibri Light</vt:lpstr>
      <vt:lpstr>Calibri</vt:lpstr>
      <vt:lpstr>Arial Black</vt:lpstr>
      <vt:lpstr>Aptos</vt:lpstr>
      <vt:lpstr>Franklin Gothic Book</vt:lpstr>
      <vt:lpstr>Aptos Display</vt:lpstr>
      <vt:lpstr>Play</vt:lpstr>
      <vt:lpstr>Office Theme</vt:lpstr>
      <vt:lpstr>2_Office Theme</vt:lpstr>
      <vt:lpstr>3_Office Theme</vt:lpstr>
      <vt:lpstr>4_Office Theme</vt:lpstr>
      <vt:lpstr>5_Office Theme</vt:lpstr>
      <vt:lpstr>13_Office Theme</vt:lpstr>
      <vt:lpstr>PowerPoint Presentation</vt:lpstr>
      <vt:lpstr>PowerPoint Presentation</vt:lpstr>
      <vt:lpstr>Tonight’s topics</vt:lpstr>
      <vt:lpstr>Are you recording this?</vt:lpstr>
      <vt:lpstr>PowerPoint Presentation</vt:lpstr>
      <vt:lpstr>Safety Considerations for Recruitment Events</vt:lpstr>
      <vt:lpstr>PowerPoint Presentation</vt:lpstr>
      <vt:lpstr>PowerPoint Presentation</vt:lpstr>
      <vt:lpstr>Scouting America  Our Collective Objective 1,075,000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www.JoinScoutsFL.com</vt:lpstr>
      <vt:lpstr>PowerPoint Presentation</vt:lpstr>
      <vt:lpstr>PowerPoint Presentation</vt:lpstr>
      <vt:lpstr>PowerPoint Presentation</vt:lpstr>
      <vt:lpstr>PowerPoint Presentation</vt:lpstr>
      <vt:lpstr>www.JoinScoutsFL.com</vt:lpstr>
      <vt:lpstr>PowerPoint Presentation</vt:lpstr>
      <vt:lpstr>PowerPoint Presentation</vt:lpstr>
      <vt:lpstr>How Scouts Join Troops is Changing</vt:lpstr>
      <vt:lpstr>Why Peer-to-Peer Inviting Works</vt:lpstr>
      <vt:lpstr>Benefits of an Elevator Pitch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Pitch-Builder Cards</vt:lpstr>
      <vt:lpstr>Practice but Keep It Low Stress</vt:lpstr>
      <vt:lpstr>Barriers and How to Overcome Them</vt:lpstr>
      <vt:lpstr>Provide the Tools</vt:lpstr>
      <vt:lpstr>Provide the Tools</vt:lpstr>
      <vt:lpstr>Challenge and Incentives</vt:lpstr>
      <vt:lpstr>PowerPoint Presentation</vt:lpstr>
      <vt:lpstr>Closing thoughts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Ramsey</dc:creator>
  <cp:lastModifiedBy>Darin Kinn</cp:lastModifiedBy>
  <cp:revision>14</cp:revision>
  <cp:lastPrinted>2024-07-29T14:03:23Z</cp:lastPrinted>
  <dcterms:created xsi:type="dcterms:W3CDTF">2023-02-23T18:38:20Z</dcterms:created>
  <dcterms:modified xsi:type="dcterms:W3CDTF">2025-09-22T20:10:18Z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0x010100BBC1F113EA4E67438692FB81A3AE9CF6</vt:lpwstr>
  </property>
  <property fmtid="{D5CDD505-2E9C-101B-9397-08002B2CF9AE}" pid="3" name="MediaServiceImageTags">
    <vt:lpwstr/>
  </property>
</Properties>
</file>