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61"/>
  </p:notesMasterIdLst>
  <p:sldIdLst>
    <p:sldId id="256" r:id="rId5"/>
    <p:sldId id="281" r:id="rId6"/>
    <p:sldId id="282" r:id="rId7"/>
    <p:sldId id="2145707881" r:id="rId8"/>
    <p:sldId id="2145707675" r:id="rId9"/>
    <p:sldId id="2145707862" r:id="rId10"/>
    <p:sldId id="257" r:id="rId11"/>
    <p:sldId id="258" r:id="rId12"/>
    <p:sldId id="2145707875" r:id="rId13"/>
    <p:sldId id="2145707678" r:id="rId14"/>
    <p:sldId id="2145707878" r:id="rId15"/>
    <p:sldId id="2145707883" r:id="rId16"/>
    <p:sldId id="2145707884" r:id="rId17"/>
    <p:sldId id="2145707886" r:id="rId18"/>
    <p:sldId id="2145707887" r:id="rId19"/>
    <p:sldId id="2145707867" r:id="rId20"/>
    <p:sldId id="2145707876" r:id="rId21"/>
    <p:sldId id="2145707880" r:id="rId22"/>
    <p:sldId id="2145707882" r:id="rId23"/>
    <p:sldId id="2145707877" r:id="rId24"/>
    <p:sldId id="2145707711" r:id="rId25"/>
    <p:sldId id="259" r:id="rId26"/>
    <p:sldId id="2145707700" r:id="rId27"/>
    <p:sldId id="2145707869" r:id="rId28"/>
    <p:sldId id="2145707870" r:id="rId29"/>
    <p:sldId id="2145707871" r:id="rId30"/>
    <p:sldId id="309" r:id="rId31"/>
    <p:sldId id="2145707872" r:id="rId32"/>
    <p:sldId id="323" r:id="rId33"/>
    <p:sldId id="313" r:id="rId34"/>
    <p:sldId id="314" r:id="rId35"/>
    <p:sldId id="315" r:id="rId36"/>
    <p:sldId id="324" r:id="rId37"/>
    <p:sldId id="325" r:id="rId38"/>
    <p:sldId id="326" r:id="rId39"/>
    <p:sldId id="327" r:id="rId40"/>
    <p:sldId id="328" r:id="rId41"/>
    <p:sldId id="318" r:id="rId42"/>
    <p:sldId id="319" r:id="rId43"/>
    <p:sldId id="271" r:id="rId44"/>
    <p:sldId id="310" r:id="rId45"/>
    <p:sldId id="274" r:id="rId46"/>
    <p:sldId id="311" r:id="rId47"/>
    <p:sldId id="312" r:id="rId48"/>
    <p:sldId id="322" r:id="rId49"/>
    <p:sldId id="2145707874" r:id="rId50"/>
    <p:sldId id="2145707709" r:id="rId51"/>
    <p:sldId id="267" r:id="rId52"/>
    <p:sldId id="287" r:id="rId53"/>
    <p:sldId id="283" r:id="rId54"/>
    <p:sldId id="284" r:id="rId55"/>
    <p:sldId id="285" r:id="rId56"/>
    <p:sldId id="286" r:id="rId57"/>
    <p:sldId id="2145707864" r:id="rId58"/>
    <p:sldId id="2145707868" r:id="rId59"/>
    <p:sldId id="2145707863" r:id="rId60"/>
  </p:sldIdLst>
  <p:sldSz cx="12192000" cy="6858000"/>
  <p:notesSz cx="7010400" cy="9296400"/>
  <p:embeddedFontLst>
    <p:embeddedFont>
      <p:font typeface="ＭＳ Ｐゴシック" panose="020B0600070205080204" pitchFamily="34" charset="-128"/>
      <p:regular r:id="rId62"/>
    </p:embeddedFont>
    <p:embeddedFont>
      <p:font typeface="Flood Std" panose="03090602040405060206" charset="0"/>
      <p:regular r:id="rId63"/>
    </p:embeddedFont>
    <p:embeddedFont>
      <p:font typeface="Franklin Gothic Book" panose="020B0503020102020204" pitchFamily="34" charset="0"/>
      <p:regular r:id="rId64"/>
      <p:italic r:id="rId65"/>
    </p:embeddedFont>
    <p:embeddedFont>
      <p:font typeface="Helvetica" panose="020B0604020202020204" pitchFamily="34" charset="0"/>
      <p:regular r:id="rId66"/>
      <p:bold r:id="rId67"/>
      <p:italic r:id="rId68"/>
      <p:boldItalic r:id="rId69"/>
    </p:embeddedFont>
    <p:embeddedFont>
      <p:font typeface="Roboto" panose="02000000000000000000" pitchFamily="2" charset="0"/>
      <p:regular r:id="rId70"/>
      <p:bold r:id="rId71"/>
      <p:italic r:id="rId72"/>
      <p:boldItalic r:id="rId73"/>
    </p:embeddedFont>
    <p:embeddedFont>
      <p:font typeface="Roboto Slab" pitchFamily="2" charset="0"/>
      <p:regular r:id="rId74"/>
      <p:bold r:id="rId75"/>
    </p:embeddedFont>
    <p:embeddedFont>
      <p:font typeface="Rockwell" panose="02060603020205020403" pitchFamily="18" charset="0"/>
      <p:regular r:id="rId76"/>
      <p:bold r:id="rId77"/>
      <p:italic r:id="rId78"/>
      <p:boldItalic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928192-2F3E-2875-960A-B5E6073BCA4A}" name="Kristen Ahrens (FleishmanHillard)" initials="KA" userId="S::kristen.ahrens@fleishman.com::f6f7f213-2e42-4307-9481-0e50da987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734E"/>
    <a:srgbClr val="6C724E"/>
    <a:srgbClr val="C2B59B"/>
    <a:srgbClr val="094F92"/>
    <a:srgbClr val="136AA5"/>
    <a:srgbClr val="FCD616"/>
    <a:srgbClr val="EC1844"/>
    <a:srgbClr val="E51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AFC2D-3884-D7DC-62CA-F65F2E6654CA}" v="128" dt="2026-02-26T03:31:29.312"/>
    <p1510:client id="{27DFAE91-F334-25DD-0468-38CA6889187E}" v="210" dt="2026-02-26T20:36:24.407"/>
    <p1510:client id="{576515F2-3AEF-9543-DB5C-B04B0E1801C6}" v="62" dt="2026-02-26T03:08:33.987"/>
    <p1510:client id="{68584D6A-4449-BC23-5A27-AE3EBA50B920}" v="3" dt="2026-02-25T23:28:51.253"/>
    <p1510:client id="{C70BE1D9-5A1E-E764-F473-ED3627A2821F}" v="109" dt="2026-02-26T17:43:20.954"/>
    <p1510:client id="{CF833BE1-79D9-8603-6FE1-0F0C467C1A4F}" v="264" dt="2026-02-27T00:39:58.570"/>
    <p1510:client id="{D79BFD84-F7A5-4F2A-B899-3990E709DFE6}" v="43" dt="2026-02-26T15:44:12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microsoft.com/office/2015/10/relationships/revisionInfo" Target="revisionInfo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1.fntdata"/><Relationship Id="rId80" Type="http://schemas.openxmlformats.org/officeDocument/2006/relationships/presProps" Target="presProps.xml"/><Relationship Id="rId85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5.fntdata"/><Relationship Id="rId7" Type="http://schemas.openxmlformats.org/officeDocument/2006/relationships/slide" Target="slides/slide3.xml"/><Relationship Id="rId71" Type="http://schemas.openxmlformats.org/officeDocument/2006/relationships/font" Target="fonts/font10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5.fntdata"/><Relationship Id="rId61" Type="http://schemas.openxmlformats.org/officeDocument/2006/relationships/notesMaster" Target="notesMasters/notesMaster1.xml"/><Relationship Id="rId8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7E1B47-93C2-4497-8DA4-1729B33AD26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E92EB2-DE01-4277-AAF4-A9DDDCDEF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8EC62B8E-E3C4-9849-BE7C-0CDD037777F8}" type="datetime1">
              <a:rPr lang="en-US" altLang="en-US" smtClean="0"/>
              <a:pPr>
                <a:defRPr/>
              </a:pPr>
              <a:t>3/11/2026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61B7DC-C7FD-7245-B9F1-3F191203262D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485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Please feel free to reach out to your local council to find out what role your unit can play in the overall council membership plan.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92EB2-DE01-4277-AAF4-A9DDDCDEF75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0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CA161C-7550-BE3C-7C19-6B322FE04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3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F543-4BDA-6B4D-5C5E-F7BD6FD38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7105" y="371932"/>
            <a:ext cx="5181600" cy="1122329"/>
          </a:xfrm>
        </p:spPr>
        <p:txBody>
          <a:bodyPr/>
          <a:lstStyle/>
          <a:p>
            <a:r>
              <a:rPr lang="en-US"/>
              <a:t>Short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743BD-4B5A-9E6E-3589-5B2D87FD2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7105" y="1513397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DE42B137-A736-0DF5-1F6F-8897EED8D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5879"/>
            <a:ext cx="6277965" cy="61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2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205D6D-DCAF-CE22-CE5F-1A52FA43A7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72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F3771-F0EE-DF25-1E03-6F2063AB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5DDFC-0CF7-E73A-3414-CFBB39391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131" y="1584432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2C7C77-DB43-AC61-FAC8-151FB7A304A9}"/>
              </a:ext>
            </a:extLst>
          </p:cNvPr>
          <p:cNvSpPr/>
          <p:nvPr userDrawn="1"/>
        </p:nvSpPr>
        <p:spPr>
          <a:xfrm>
            <a:off x="-2" y="6281528"/>
            <a:ext cx="12192002" cy="87741"/>
          </a:xfrm>
          <a:prstGeom prst="rect">
            <a:avLst/>
          </a:prstGeom>
          <a:solidFill>
            <a:srgbClr val="C2B5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een and white logo&#10;&#10;Description automatically generated">
            <a:extLst>
              <a:ext uri="{FF2B5EF4-FFF2-40B4-BE49-F238E27FC236}">
                <a16:creationId xmlns:a16="http://schemas.microsoft.com/office/drawing/2014/main" id="{35A72DD0-DA6C-9B4B-E088-53DFE6F15F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99" y="5789072"/>
            <a:ext cx="3233057" cy="9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1A88-16C3-63D2-60AB-F22753A5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029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61D08B-692E-1AB2-3081-92C4C4752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387" y="1361662"/>
            <a:ext cx="11310938" cy="3448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488B63-8838-6574-6E7E-EDE4DF2A38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487500"/>
            <a:ext cx="11325226" cy="801405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latin typeface="Flood Std" panose="03090602040405060206" pitchFamily="66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Short Title</a:t>
            </a:r>
          </a:p>
        </p:txBody>
      </p:sp>
      <p:pic>
        <p:nvPicPr>
          <p:cNvPr id="2" name="Picture 1" descr="A person wearing a helmet and climbing on a rock&#10;&#10;Description automatically generated">
            <a:extLst>
              <a:ext uri="{FF2B5EF4-FFF2-40B4-BE49-F238E27FC236}">
                <a16:creationId xmlns:a16="http://schemas.microsoft.com/office/drawing/2014/main" id="{33C98841-F221-47B6-99F7-5AB06E861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68466"/>
            <a:ext cx="2496536" cy="1664208"/>
          </a:xfrm>
          <a:prstGeom prst="rect">
            <a:avLst/>
          </a:prstGeom>
        </p:spPr>
      </p:pic>
      <p:pic>
        <p:nvPicPr>
          <p:cNvPr id="3" name="Picture 2" descr="A group of people on bicycles&#10;&#10;Description automatically generated">
            <a:extLst>
              <a:ext uri="{FF2B5EF4-FFF2-40B4-BE49-F238E27FC236}">
                <a16:creationId xmlns:a16="http://schemas.microsoft.com/office/drawing/2014/main" id="{771A9303-983A-F8FF-65B3-59DA638FC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56" y="5068466"/>
            <a:ext cx="2496312" cy="1664208"/>
          </a:xfrm>
          <a:prstGeom prst="rect">
            <a:avLst/>
          </a:prstGeom>
        </p:spPr>
      </p:pic>
      <p:pic>
        <p:nvPicPr>
          <p:cNvPr id="4" name="Picture 3" descr="Two women in hats smiling&#10;&#10;Description automatically generated with medium confidence">
            <a:extLst>
              <a:ext uri="{FF2B5EF4-FFF2-40B4-BE49-F238E27FC236}">
                <a16:creationId xmlns:a16="http://schemas.microsoft.com/office/drawing/2014/main" id="{33FC6517-E37E-07C8-0988-DD9F88D166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030" y="5068466"/>
            <a:ext cx="2495846" cy="1664208"/>
          </a:xfrm>
          <a:prstGeom prst="rect">
            <a:avLst/>
          </a:prstGeom>
        </p:spPr>
      </p:pic>
      <p:pic>
        <p:nvPicPr>
          <p:cNvPr id="5" name="Picture 4" descr="A child in a swimming pool wearing a scuba mask&#10;&#10;Description automatically generated">
            <a:extLst>
              <a:ext uri="{FF2B5EF4-FFF2-40B4-BE49-F238E27FC236}">
                <a16:creationId xmlns:a16="http://schemas.microsoft.com/office/drawing/2014/main" id="{D58D8A80-4D7F-DC43-4A80-B66CED2106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757" y="5068466"/>
            <a:ext cx="2112193" cy="1664208"/>
          </a:xfrm>
          <a:prstGeom prst="rect">
            <a:avLst/>
          </a:prstGeom>
        </p:spPr>
      </p:pic>
      <p:pic>
        <p:nvPicPr>
          <p:cNvPr id="6" name="Picture 5" descr="A child jumping on a surfboard&#10;&#10;Description automatically generated">
            <a:extLst>
              <a:ext uri="{FF2B5EF4-FFF2-40B4-BE49-F238E27FC236}">
                <a16:creationId xmlns:a16="http://schemas.microsoft.com/office/drawing/2014/main" id="{64822909-4603-AABA-F29D-12B334B40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853" y="5068466"/>
            <a:ext cx="1774148" cy="1664208"/>
          </a:xfrm>
          <a:prstGeom prst="rect">
            <a:avLst/>
          </a:prstGeom>
        </p:spPr>
      </p:pic>
      <p:pic>
        <p:nvPicPr>
          <p:cNvPr id="7" name="Picture 6" descr="A group of people sitting in a crowd&#10;&#10;Description automatically generated">
            <a:extLst>
              <a:ext uri="{FF2B5EF4-FFF2-40B4-BE49-F238E27FC236}">
                <a16:creationId xmlns:a16="http://schemas.microsoft.com/office/drawing/2014/main" id="{FC0C9338-08BA-BB2A-6F8C-8C4B9414FD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9304" y="5068466"/>
            <a:ext cx="2496937" cy="16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15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BEC31-B5B0-F9C3-9CC9-7771DF50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ECB64-3F70-37C4-F631-10C1684BB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98016-DCEC-1E9F-3520-C8126714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596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B63CA9-E66B-3278-8CD7-3D7552BE0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CE3293-66A2-402D-27B7-40361025A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596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233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4D384-F6FB-DA3E-59A9-B2F5B7BB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76" y="2126972"/>
            <a:ext cx="3932237" cy="200770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10556-6506-4EAD-38EE-D7E71FAA4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26776"/>
            <a:ext cx="6172200" cy="52448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18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287771" y="2099039"/>
            <a:ext cx="9622796" cy="2076222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4800" baseline="0">
                <a:solidFill>
                  <a:srgbClr val="005AA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AF5F22-9ABB-4240-9664-2E3629B322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24DF9-8920-CD45-A536-B9D226C694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141EA51-96C3-5542-BABD-DB8E3B1804C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22800" y="65087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E9C7-E88D-204D-80A2-5C4DAE5CE5F5}" type="datetime1">
              <a:rPr lang="en-US" altLang="en-US"/>
              <a:pPr>
                <a:defRPr/>
              </a:pPr>
              <a:t>3/11/2026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43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57AB68-9FD7-4D99-82CB-13B1798B4F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834795"/>
            <a:ext cx="9144000" cy="86269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Flood Std" panose="03090602040405060206" pitchFamily="66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Short Section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2327BD-2725-0D2C-C1D6-8A1C316EA8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971122"/>
            <a:ext cx="9144000" cy="527304"/>
          </a:xfrm>
        </p:spPr>
        <p:txBody>
          <a:bodyPr>
            <a:noAutofit/>
          </a:bodyPr>
          <a:lstStyle>
            <a:lvl1pPr marL="0" indent="0" algn="ctr">
              <a:buNone/>
              <a:defRPr sz="4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A1A731-039D-D67F-80DC-771F66E614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543613"/>
            <a:ext cx="9144000" cy="527304"/>
          </a:xfrm>
        </p:spPr>
        <p:txBody>
          <a:bodyPr>
            <a:noAutofit/>
          </a:bodyPr>
          <a:lstStyle>
            <a:lvl1pPr marL="0" indent="0" algn="ctr">
              <a:buNone/>
              <a:defRPr sz="2800" b="0" i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 Title</a:t>
            </a:r>
          </a:p>
        </p:txBody>
      </p:sp>
      <p:pic>
        <p:nvPicPr>
          <p:cNvPr id="4" name="Picture 3" descr="A person wearing a helmet and climbing on a rock&#10;&#10;Description automatically generated">
            <a:extLst>
              <a:ext uri="{FF2B5EF4-FFF2-40B4-BE49-F238E27FC236}">
                <a16:creationId xmlns:a16="http://schemas.microsoft.com/office/drawing/2014/main" id="{5647D483-0954-38FA-6453-98A1959FB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22694"/>
            <a:ext cx="2496536" cy="1664208"/>
          </a:xfrm>
          <a:prstGeom prst="rect">
            <a:avLst/>
          </a:prstGeom>
        </p:spPr>
      </p:pic>
      <p:pic>
        <p:nvPicPr>
          <p:cNvPr id="9" name="Picture 8" descr="A group of people on bicycles&#10;&#10;Description automatically generated">
            <a:extLst>
              <a:ext uri="{FF2B5EF4-FFF2-40B4-BE49-F238E27FC236}">
                <a16:creationId xmlns:a16="http://schemas.microsoft.com/office/drawing/2014/main" id="{C8179E63-9487-94C0-5DFC-7EB05F30A6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56" y="3522694"/>
            <a:ext cx="2496312" cy="1664208"/>
          </a:xfrm>
          <a:prstGeom prst="rect">
            <a:avLst/>
          </a:prstGeom>
        </p:spPr>
      </p:pic>
      <p:pic>
        <p:nvPicPr>
          <p:cNvPr id="17" name="Picture 16" descr="Two women in hats smiling&#10;&#10;Description automatically generated with medium confidence">
            <a:extLst>
              <a:ext uri="{FF2B5EF4-FFF2-40B4-BE49-F238E27FC236}">
                <a16:creationId xmlns:a16="http://schemas.microsoft.com/office/drawing/2014/main" id="{1F059A1A-6884-6D96-E4BA-253B06A0C5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030" y="3522694"/>
            <a:ext cx="2495846" cy="1664208"/>
          </a:xfrm>
          <a:prstGeom prst="rect">
            <a:avLst/>
          </a:prstGeom>
        </p:spPr>
      </p:pic>
      <p:pic>
        <p:nvPicPr>
          <p:cNvPr id="14" name="Picture 13" descr="A child in a swimming pool wearing a scuba mask&#10;&#10;Description automatically generated">
            <a:extLst>
              <a:ext uri="{FF2B5EF4-FFF2-40B4-BE49-F238E27FC236}">
                <a16:creationId xmlns:a16="http://schemas.microsoft.com/office/drawing/2014/main" id="{E7F5F431-B34F-9E5E-E732-1C2371B0DE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757" y="3522694"/>
            <a:ext cx="2112193" cy="1664208"/>
          </a:xfrm>
          <a:prstGeom prst="rect">
            <a:avLst/>
          </a:prstGeom>
        </p:spPr>
      </p:pic>
      <p:pic>
        <p:nvPicPr>
          <p:cNvPr id="28" name="Picture 27" descr="A child jumping on a surfboard&#10;&#10;Description automatically generated">
            <a:extLst>
              <a:ext uri="{FF2B5EF4-FFF2-40B4-BE49-F238E27FC236}">
                <a16:creationId xmlns:a16="http://schemas.microsoft.com/office/drawing/2014/main" id="{C073D072-8806-EC2D-BBEC-E43EB1518A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853" y="3522694"/>
            <a:ext cx="1774148" cy="1664208"/>
          </a:xfrm>
          <a:prstGeom prst="rect">
            <a:avLst/>
          </a:prstGeom>
        </p:spPr>
      </p:pic>
      <p:pic>
        <p:nvPicPr>
          <p:cNvPr id="21" name="Picture 20" descr="A group of people sitting in a crowd&#10;&#10;Description automatically generated">
            <a:extLst>
              <a:ext uri="{FF2B5EF4-FFF2-40B4-BE49-F238E27FC236}">
                <a16:creationId xmlns:a16="http://schemas.microsoft.com/office/drawing/2014/main" id="{E20B9FFB-541D-9E08-E7F3-8B4DC26EDE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9304" y="3522694"/>
            <a:ext cx="2496937" cy="16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8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F543-4BDA-6B4D-5C5E-F7BD6FD38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8147" y="371932"/>
            <a:ext cx="5181600" cy="1122329"/>
          </a:xfrm>
        </p:spPr>
        <p:txBody>
          <a:bodyPr/>
          <a:lstStyle/>
          <a:p>
            <a:r>
              <a:rPr lang="en-US"/>
              <a:t>Short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743BD-4B5A-9E6E-3589-5B2D87FD2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8147" y="1513397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erson riding a bicycle on a dirt hill&#10;&#10;Description automatically generated">
            <a:extLst>
              <a:ext uri="{FF2B5EF4-FFF2-40B4-BE49-F238E27FC236}">
                <a16:creationId xmlns:a16="http://schemas.microsoft.com/office/drawing/2014/main" id="{60DF1600-F69B-6A34-A6A5-051B5193A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752"/>
            <a:ext cx="6289040" cy="614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7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F543-4BDA-6B4D-5C5E-F7BD6FD38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7105" y="371932"/>
            <a:ext cx="5181600" cy="1122329"/>
          </a:xfrm>
        </p:spPr>
        <p:txBody>
          <a:bodyPr/>
          <a:lstStyle/>
          <a:p>
            <a:r>
              <a:rPr lang="en-US"/>
              <a:t>Short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743BD-4B5A-9E6E-3589-5B2D87FD2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7105" y="1513397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group of people wearing scout uniforms&#10;&#10;AI-generated content may be incorrect.">
            <a:extLst>
              <a:ext uri="{FF2B5EF4-FFF2-40B4-BE49-F238E27FC236}">
                <a16:creationId xmlns:a16="http://schemas.microsoft.com/office/drawing/2014/main" id="{34AB32CB-406D-9B3A-111E-6EBFAAA48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5316"/>
            <a:ext cx="6302192" cy="61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F543-4BDA-6B4D-5C5E-F7BD6FD38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7105" y="371932"/>
            <a:ext cx="5181600" cy="1122329"/>
          </a:xfrm>
        </p:spPr>
        <p:txBody>
          <a:bodyPr/>
          <a:lstStyle/>
          <a:p>
            <a:r>
              <a:rPr lang="en-US"/>
              <a:t>Short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743BD-4B5A-9E6E-3589-5B2D87FD2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7105" y="1513397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marshmallows over a campfire&#10;&#10;Description automatically generated">
            <a:extLst>
              <a:ext uri="{FF2B5EF4-FFF2-40B4-BE49-F238E27FC236}">
                <a16:creationId xmlns:a16="http://schemas.microsoft.com/office/drawing/2014/main" id="{3756D158-B196-3BED-9D67-E86B5A2F4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333"/>
            <a:ext cx="6291072" cy="614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0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F543-4BDA-6B4D-5C5E-F7BD6FD38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7105" y="371932"/>
            <a:ext cx="5181600" cy="1122329"/>
          </a:xfrm>
        </p:spPr>
        <p:txBody>
          <a:bodyPr/>
          <a:lstStyle/>
          <a:p>
            <a:r>
              <a:rPr lang="en-US"/>
              <a:t>Short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743BD-4B5A-9E6E-3589-5B2D87FD2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7105" y="1513397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group of people hiking in the snow&#10;&#10;Description automatically generated">
            <a:extLst>
              <a:ext uri="{FF2B5EF4-FFF2-40B4-BE49-F238E27FC236}">
                <a16:creationId xmlns:a16="http://schemas.microsoft.com/office/drawing/2014/main" id="{88EECA1A-BBDC-659C-5099-6DED401C69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5955"/>
            <a:ext cx="6305909" cy="614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8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F543-4BDA-6B4D-5C5E-F7BD6FD38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7105" y="371932"/>
            <a:ext cx="5181600" cy="1122329"/>
          </a:xfrm>
        </p:spPr>
        <p:txBody>
          <a:bodyPr/>
          <a:lstStyle/>
          <a:p>
            <a:r>
              <a:rPr lang="en-US"/>
              <a:t>Short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743BD-4B5A-9E6E-3589-5B2D87FD2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7105" y="1513397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child holding sunglasses on her head&#10;&#10;Description automatically generated">
            <a:extLst>
              <a:ext uri="{FF2B5EF4-FFF2-40B4-BE49-F238E27FC236}">
                <a16:creationId xmlns:a16="http://schemas.microsoft.com/office/drawing/2014/main" id="{B7A4AE27-953A-D8C3-0C41-ADE103738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901"/>
            <a:ext cx="6289589" cy="614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91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F543-4BDA-6B4D-5C5E-F7BD6FD38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7105" y="371932"/>
            <a:ext cx="5181600" cy="1122329"/>
          </a:xfrm>
        </p:spPr>
        <p:txBody>
          <a:bodyPr/>
          <a:lstStyle/>
          <a:p>
            <a:r>
              <a:rPr lang="en-US"/>
              <a:t>Short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743BD-4B5A-9E6E-3589-5B2D87FD2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7105" y="1513397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People in a canoe on a river&#10;&#10;Description automatically generated">
            <a:extLst>
              <a:ext uri="{FF2B5EF4-FFF2-40B4-BE49-F238E27FC236}">
                <a16:creationId xmlns:a16="http://schemas.microsoft.com/office/drawing/2014/main" id="{B88CD7B4-6682-4705-E140-31DFE7CE9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336"/>
            <a:ext cx="6285183" cy="61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4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F543-4BDA-6B4D-5C5E-F7BD6FD38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7105" y="371932"/>
            <a:ext cx="5181600" cy="1122329"/>
          </a:xfrm>
        </p:spPr>
        <p:txBody>
          <a:bodyPr/>
          <a:lstStyle/>
          <a:p>
            <a:r>
              <a:rPr lang="en-US"/>
              <a:t>Short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743BD-4B5A-9E6E-3589-5B2D87FD2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7105" y="1513397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child scout holding a flag&#10;&#10;Description automatically generated">
            <a:extLst>
              <a:ext uri="{FF2B5EF4-FFF2-40B4-BE49-F238E27FC236}">
                <a16:creationId xmlns:a16="http://schemas.microsoft.com/office/drawing/2014/main" id="{4C3F268C-9AE5-749A-BD47-039CB8CCC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136080"/>
            <a:ext cx="6282762" cy="61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87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93C5D7-A91D-A433-F5F5-1CC4F985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green background with lines&#10;&#10;Description automatically generated">
            <a:extLst>
              <a:ext uri="{FF2B5EF4-FFF2-40B4-BE49-F238E27FC236}">
                <a16:creationId xmlns:a16="http://schemas.microsoft.com/office/drawing/2014/main" id="{EFC2E028-30DE-0080-52F0-088D253CA9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39092"/>
            <a:ext cx="12192000" cy="51890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A91A6-CADF-751A-04F8-5A5AB425C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163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07B3D5-B554-11A5-8A64-622E2363C3C6}"/>
              </a:ext>
            </a:extLst>
          </p:cNvPr>
          <p:cNvSpPr/>
          <p:nvPr userDrawn="1"/>
        </p:nvSpPr>
        <p:spPr>
          <a:xfrm>
            <a:off x="-2" y="6281528"/>
            <a:ext cx="12192002" cy="87741"/>
          </a:xfrm>
          <a:prstGeom prst="rect">
            <a:avLst/>
          </a:prstGeom>
          <a:solidFill>
            <a:srgbClr val="C2B5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background with lines&#10;&#10;Description automatically generated">
            <a:extLst>
              <a:ext uri="{FF2B5EF4-FFF2-40B4-BE49-F238E27FC236}">
                <a16:creationId xmlns:a16="http://schemas.microsoft.com/office/drawing/2014/main" id="{4812C7E2-708D-EC40-5630-FE8042375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6525"/>
          </a:xfrm>
          <a:prstGeom prst="rect">
            <a:avLst/>
          </a:prstGeom>
        </p:spPr>
      </p:pic>
      <p:pic>
        <p:nvPicPr>
          <p:cNvPr id="8" name="Picture 7" descr="A green and white logo&#10;&#10;Description automatically generated">
            <a:extLst>
              <a:ext uri="{FF2B5EF4-FFF2-40B4-BE49-F238E27FC236}">
                <a16:creationId xmlns:a16="http://schemas.microsoft.com/office/drawing/2014/main" id="{5D81C5DC-2D0A-60B6-BBE0-DF6F0D54C86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99" y="5797539"/>
            <a:ext cx="3233057" cy="9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6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2" r:id="rId3"/>
    <p:sldLayoutId id="2147483663" r:id="rId4"/>
    <p:sldLayoutId id="2147483682" r:id="rId5"/>
    <p:sldLayoutId id="2147483683" r:id="rId6"/>
    <p:sldLayoutId id="2147483684" r:id="rId7"/>
    <p:sldLayoutId id="2147483691" r:id="rId8"/>
    <p:sldLayoutId id="2147483707" r:id="rId9"/>
    <p:sldLayoutId id="2147483685" r:id="rId10"/>
    <p:sldLayoutId id="2147483664" r:id="rId11"/>
    <p:sldLayoutId id="2147483662" r:id="rId12"/>
    <p:sldLayoutId id="2147483655" r:id="rId13"/>
    <p:sldLayoutId id="2147483653" r:id="rId14"/>
    <p:sldLayoutId id="2147483656" r:id="rId15"/>
    <p:sldLayoutId id="21474837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u="none" kern="1200">
          <a:solidFill>
            <a:srgbClr val="6C724E"/>
          </a:solidFill>
          <a:latin typeface="Flood Std" panose="03090602040405060206" pitchFamily="66" charset="0"/>
          <a:ea typeface="Ebrima" panose="02000000000000000000" pitchFamily="2" charset="0"/>
          <a:cs typeface="Ebrima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C724E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C724E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C724E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724E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724E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coutingmemberhipgrowth@gmail.com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jpe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39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09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5658946-CBA3-8A73-23F5-AB8930E54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8913" y="654486"/>
            <a:ext cx="10094174" cy="8626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Flood Std"/>
              </a:rPr>
              <a:t>Marketing and Media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77412-5D5D-7355-A6D3-0032FE5AB2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Michael Ramsey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CAC38-40CE-7533-F26C-7B77E80B46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Franklin Gothic Book"/>
              </a:rPr>
              <a:t>SVP and Chief Marketing Officer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57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3FB21-C361-987B-AED5-4D512E3EB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84E015-64BA-B7EC-A653-4EA1D08E04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387" y="1881872"/>
            <a:ext cx="11318264" cy="29282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latin typeface="Franklin Gothic Book"/>
              </a:rPr>
              <a:t>See us in the commun</a:t>
            </a:r>
            <a:r>
              <a:rPr lang="en-US" sz="4000">
                <a:latin typeface="Franklin Gothic Book"/>
              </a:rPr>
              <a:t>ity</a:t>
            </a:r>
            <a:endParaRPr lang="en-US" sz="4000"/>
          </a:p>
          <a:p>
            <a:r>
              <a:rPr lang="en-US" sz="4000" dirty="0">
                <a:latin typeface="Franklin Gothic Book"/>
              </a:rPr>
              <a:t>See us on </a:t>
            </a:r>
            <a:r>
              <a:rPr lang="en-US" sz="4000">
                <a:latin typeface="Franklin Gothic Book"/>
              </a:rPr>
              <a:t>social / digital media</a:t>
            </a:r>
            <a:endParaRPr lang="en-US" sz="4000" dirty="0">
              <a:latin typeface="Franklin Gothic Book"/>
            </a:endParaRPr>
          </a:p>
          <a:p>
            <a:r>
              <a:rPr lang="en-US" sz="4000" err="1">
                <a:latin typeface="Franklin Gothic Book"/>
              </a:rPr>
              <a:t>Wor</a:t>
            </a:r>
            <a:r>
              <a:rPr lang="en-US" sz="4000">
                <a:latin typeface="Franklin Gothic Book"/>
              </a:rPr>
              <a:t>d of mouth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E7B5AB-3D5F-916A-1A54-C53EBE8713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4865" y="238125"/>
            <a:ext cx="11116407" cy="1340216"/>
          </a:xfrm>
        </p:spPr>
        <p:txBody>
          <a:bodyPr/>
          <a:lstStyle/>
          <a:p>
            <a:r>
              <a:rPr lang="en-US" dirty="0">
                <a:latin typeface="Flood Std"/>
                <a:ea typeface="Ebrima"/>
                <a:cs typeface="Ebrima"/>
              </a:rPr>
              <a:t>How Do People Find Out </a:t>
            </a:r>
            <a:r>
              <a:rPr lang="en-US">
                <a:latin typeface="Flood Std"/>
                <a:ea typeface="Ebrima"/>
                <a:cs typeface="Ebrima"/>
              </a:rPr>
              <a:t>About Scouting?</a:t>
            </a:r>
            <a:endParaRPr lang="en-US" dirty="0" err="1">
              <a:latin typeface="Flood Std"/>
              <a:ea typeface="Ebrima"/>
              <a:cs typeface="Ebrima"/>
            </a:endParaRPr>
          </a:p>
        </p:txBody>
      </p:sp>
    </p:spTree>
    <p:extLst>
      <p:ext uri="{BB962C8B-B14F-4D97-AF65-F5344CB8AC3E}">
        <p14:creationId xmlns:p14="http://schemas.microsoft.com/office/powerpoint/2010/main" val="27611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CC29-CA17-A04D-88B0-B6A22F35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lood Std"/>
                <a:ea typeface="Ebrima"/>
                <a:cs typeface="Ebrima"/>
              </a:rPr>
              <a:t>Community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3A94-C0C0-3DBF-BB2D-802EC531D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7105" y="1226267"/>
            <a:ext cx="5181600" cy="46384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Franklin Gothic Book"/>
              </a:rPr>
              <a:t>Flag Raisings</a:t>
            </a:r>
            <a:endParaRPr lang="en-US"/>
          </a:p>
          <a:p>
            <a:r>
              <a:rPr lang="en-US">
                <a:latin typeface="Franklin Gothic Book"/>
              </a:rPr>
              <a:t>Parades </a:t>
            </a:r>
          </a:p>
          <a:p>
            <a:r>
              <a:rPr lang="en-US" dirty="0">
                <a:latin typeface="Franklin Gothic Book"/>
              </a:rPr>
              <a:t>Veterans Day / </a:t>
            </a:r>
            <a:r>
              <a:rPr lang="en-US">
                <a:latin typeface="Franklin Gothic Book"/>
              </a:rPr>
              <a:t>Memorial Days</a:t>
            </a:r>
          </a:p>
          <a:p>
            <a:r>
              <a:rPr lang="en-US">
                <a:latin typeface="Franklin Gothic Book"/>
              </a:rPr>
              <a:t>Fourth of July</a:t>
            </a:r>
            <a:endParaRPr lang="en-US" dirty="0">
              <a:latin typeface="Franklin Gothic Book"/>
            </a:endParaRPr>
          </a:p>
          <a:p>
            <a:r>
              <a:rPr lang="en-US">
                <a:latin typeface="Franklin Gothic Book"/>
              </a:rPr>
              <a:t>...</a:t>
            </a:r>
            <a:endParaRPr lang="en-US" dirty="0">
              <a:latin typeface="Franklin Gothic Book"/>
            </a:endParaRPr>
          </a:p>
        </p:txBody>
      </p:sp>
      <p:pic>
        <p:nvPicPr>
          <p:cNvPr id="4" name="Picture 3" descr="A number with red white and blue stripes&#10;&#10;AI-generated content may be incorrect.">
            <a:extLst>
              <a:ext uri="{FF2B5EF4-FFF2-40B4-BE49-F238E27FC236}">
                <a16:creationId xmlns:a16="http://schemas.microsoft.com/office/drawing/2014/main" id="{FC241E9A-03A5-AF52-8CE7-FC07217B89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91" t="28437" r="27104" b="29378"/>
          <a:stretch>
            <a:fillRect/>
          </a:stretch>
        </p:blipFill>
        <p:spPr>
          <a:xfrm>
            <a:off x="7752325" y="3691955"/>
            <a:ext cx="2965319" cy="20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9ADB9-0F1E-4C75-6E67-4FCCDE9FB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6897-9F00-B21E-986E-AF39A9AFE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lood Std"/>
                <a:ea typeface="Ebrima"/>
                <a:cs typeface="Ebrima"/>
              </a:rPr>
              <a:t>Social Media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628C1-1687-02D1-8BAF-B626949832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Franklin Gothic Book"/>
              </a:rPr>
              <a:t>Instagram</a:t>
            </a:r>
            <a:endParaRPr lang="en-US" dirty="0">
              <a:latin typeface="Franklin Gothic Book"/>
            </a:endParaRPr>
          </a:p>
          <a:p>
            <a:r>
              <a:rPr lang="en-US">
                <a:latin typeface="Franklin Gothic Book"/>
              </a:rPr>
              <a:t>TikTok</a:t>
            </a:r>
            <a:endParaRPr lang="en-US"/>
          </a:p>
        </p:txBody>
      </p:sp>
      <p:pic>
        <p:nvPicPr>
          <p:cNvPr id="4" name="Picture 3" descr="Tiktok logo transparent Images - Free Download on Freepik">
            <a:extLst>
              <a:ext uri="{FF2B5EF4-FFF2-40B4-BE49-F238E27FC236}">
                <a16:creationId xmlns:a16="http://schemas.microsoft.com/office/drawing/2014/main" id="{B15A5309-8B64-1AE0-0FB9-253B00E4A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139" y="2708965"/>
            <a:ext cx="2743200" cy="2743200"/>
          </a:xfrm>
          <a:prstGeom prst="rect">
            <a:avLst/>
          </a:prstGeom>
        </p:spPr>
      </p:pic>
      <p:pic>
        <p:nvPicPr>
          <p:cNvPr id="5" name="Picture 4" descr="File:Instagram icon.png - Wikipedia">
            <a:extLst>
              <a:ext uri="{FF2B5EF4-FFF2-40B4-BE49-F238E27FC236}">
                <a16:creationId xmlns:a16="http://schemas.microsoft.com/office/drawing/2014/main" id="{D971E671-9DF4-823E-82CE-EE01D9646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957" y="3147391"/>
            <a:ext cx="1866348" cy="18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0AB15-C170-29C1-8786-67D45C8E7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382" y="686990"/>
            <a:ext cx="5225561" cy="11223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900">
                <a:latin typeface="Flood Std"/>
                <a:ea typeface="Ebrima"/>
                <a:cs typeface="Ebrima"/>
              </a:rPr>
              <a:t>Brand Center</a:t>
            </a:r>
            <a:endParaRPr lang="en-US"/>
          </a:p>
        </p:txBody>
      </p:sp>
      <p:pic>
        <p:nvPicPr>
          <p:cNvPr id="10" name="Picture 9" descr="A group of people shooting bows&#10;&#10;AI-generated content may be incorrect.">
            <a:extLst>
              <a:ext uri="{FF2B5EF4-FFF2-40B4-BE49-F238E27FC236}">
                <a16:creationId xmlns:a16="http://schemas.microsoft.com/office/drawing/2014/main" id="{432F2E6E-834A-791E-190A-DDD5A707B3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347"/>
          <a:stretch>
            <a:fillRect/>
          </a:stretch>
        </p:blipFill>
        <p:spPr>
          <a:xfrm>
            <a:off x="-5663" y="95249"/>
            <a:ext cx="6314447" cy="618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0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CFD18963-7E9D-7294-9539-8B71225BF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17" y="1192854"/>
            <a:ext cx="8506952" cy="543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phic 2" descr="QR preview">
            <a:extLst>
              <a:ext uri="{FF2B5EF4-FFF2-40B4-BE49-F238E27FC236}">
                <a16:creationId xmlns:a16="http://schemas.microsoft.com/office/drawing/2014/main" id="{E9239F1D-1ECF-34E0-2307-A632B8154B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6793" y="2337288"/>
            <a:ext cx="2285674" cy="2328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5472AF-0DEA-5FDD-CB38-F235AC25DA11}"/>
              </a:ext>
            </a:extLst>
          </p:cNvPr>
          <p:cNvSpPr txBox="1"/>
          <p:nvPr/>
        </p:nvSpPr>
        <p:spPr>
          <a:xfrm>
            <a:off x="592667" y="476250"/>
            <a:ext cx="6096000" cy="11233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900" baseline="0">
                <a:solidFill>
                  <a:srgbClr val="6C724E"/>
                </a:solidFill>
                <a:latin typeface="Flood Std"/>
              </a:rPr>
              <a:t>Brand Center</a:t>
            </a:r>
            <a:r>
              <a:rPr sz="4900">
                <a:latin typeface="Flood Std"/>
                <a:ea typeface="Flood Std"/>
                <a:cs typeface="Flood Std"/>
              </a:rPr>
              <a:t>​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16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BF938-6127-31E8-0266-66CA5C924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691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CA1B9-67C9-A539-DC81-1E10F55EF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F2D9D52-DEF3-BE5B-E28B-CE1679AA8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004" y="581334"/>
            <a:ext cx="10755991" cy="862695"/>
          </a:xfrm>
        </p:spPr>
        <p:txBody>
          <a:bodyPr/>
          <a:lstStyle/>
          <a:p>
            <a:r>
              <a:rPr lang="en-US" sz="4800"/>
              <a:t>National High Adventure Bases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27DE6-B103-07CE-B563-FC5F7760F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Andrea Watson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8C14A-090D-0D9C-3B17-A272BA2F9F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2550821"/>
            <a:ext cx="9144000" cy="949396"/>
          </a:xfrm>
        </p:spPr>
        <p:txBody>
          <a:bodyPr/>
          <a:lstStyle/>
          <a:p>
            <a:r>
              <a:rPr lang="en-US" dirty="0"/>
              <a:t>General Manager, Philmont Scout Ranch</a:t>
            </a:r>
          </a:p>
          <a:p>
            <a:r>
              <a:rPr lang="en-US" dirty="0"/>
              <a:t>Scouting America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67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AC92B-628E-9432-A9EC-2605D143B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B918-D2B7-A1F4-DB90-9A31C8F6EB6E}"/>
              </a:ext>
            </a:extLst>
          </p:cNvPr>
          <p:cNvSpPr txBox="1">
            <a:spLocks/>
          </p:cNvSpPr>
          <p:nvPr/>
        </p:nvSpPr>
        <p:spPr>
          <a:xfrm>
            <a:off x="838199" y="363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u="none" kern="1200">
                <a:solidFill>
                  <a:srgbClr val="6C724E"/>
                </a:solidFill>
                <a:latin typeface="Flood Std" panose="03090602040405060206" pitchFamily="66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National High Adventure Bases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DE6A34-89A0-508E-9159-4CF1FCBFCA8C}"/>
              </a:ext>
            </a:extLst>
          </p:cNvPr>
          <p:cNvSpPr txBox="1"/>
          <p:nvPr/>
        </p:nvSpPr>
        <p:spPr>
          <a:xfrm>
            <a:off x="2548073" y="957243"/>
            <a:ext cx="709585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C00000"/>
                </a:solidFill>
              </a:rPr>
              <a:t>2026 &amp; 2027 Registration Open Now!</a:t>
            </a:r>
          </a:p>
        </p:txBody>
      </p:sp>
      <p:pic>
        <p:nvPicPr>
          <p:cNvPr id="4" name="Picture 2" descr="Philmont High Adventure Summer Positions &amp; Internships - Scout Camp Jobs">
            <a:extLst>
              <a:ext uri="{FF2B5EF4-FFF2-40B4-BE49-F238E27FC236}">
                <a16:creationId xmlns:a16="http://schemas.microsoft.com/office/drawing/2014/main" id="{7124DDD9-5ECC-24ED-4EB5-26EDCF55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2" y="3934506"/>
            <a:ext cx="2249500" cy="21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orthern Tier Logo | Scouting America">
            <a:extLst>
              <a:ext uri="{FF2B5EF4-FFF2-40B4-BE49-F238E27FC236}">
                <a16:creationId xmlns:a16="http://schemas.microsoft.com/office/drawing/2014/main" id="{6924EF21-E368-B27A-AE64-200FE3D16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294" y="3810948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ome - Sea Base">
            <a:extLst>
              <a:ext uri="{FF2B5EF4-FFF2-40B4-BE49-F238E27FC236}">
                <a16:creationId xmlns:a16="http://schemas.microsoft.com/office/drawing/2014/main" id="{C5FDF603-7ACB-3C4F-EF21-DFF7BE46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36" y="3934506"/>
            <a:ext cx="2361066" cy="236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cout Connections - The Summit Bechtel Reserve">
            <a:extLst>
              <a:ext uri="{FF2B5EF4-FFF2-40B4-BE49-F238E27FC236}">
                <a16:creationId xmlns:a16="http://schemas.microsoft.com/office/drawing/2014/main" id="{2AFF10F8-2A4F-97A1-5F1A-7CD70E69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55746"/>
            <a:ext cx="21336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ED21F3-0569-0B8F-5937-3A54C6FAB850}"/>
              </a:ext>
            </a:extLst>
          </p:cNvPr>
          <p:cNvSpPr txBox="1"/>
          <p:nvPr/>
        </p:nvSpPr>
        <p:spPr>
          <a:xfrm>
            <a:off x="3149353" y="1813042"/>
            <a:ext cx="54315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/>
              <a:t>High Adventure Treks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/>
              <a:t>Summer Camp Experiences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/>
              <a:t>Family Camping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/>
              <a:t>And more!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66B57-0E7C-703D-47C1-E9F9F7D2DA9A}"/>
              </a:ext>
            </a:extLst>
          </p:cNvPr>
          <p:cNvSpPr txBox="1"/>
          <p:nvPr/>
        </p:nvSpPr>
        <p:spPr>
          <a:xfrm>
            <a:off x="425806" y="1406396"/>
            <a:ext cx="170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LEARN MORE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7BBFC6-1728-7DE5-AD05-F061888795B7}"/>
              </a:ext>
            </a:extLst>
          </p:cNvPr>
          <p:cNvSpPr txBox="1"/>
          <p:nvPr/>
        </p:nvSpPr>
        <p:spPr>
          <a:xfrm>
            <a:off x="9698102" y="1489058"/>
            <a:ext cx="170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WIN A PRIZE!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6203F7-AC50-E29E-CAE9-1686829C7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8" y="1673724"/>
            <a:ext cx="2249500" cy="2249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F03514-C3AF-3CDF-7993-8F0667058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34" y="1767974"/>
            <a:ext cx="2249500" cy="22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03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C916D-0DA3-69D7-79E5-8308470C3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43EC35-0C5A-D515-7974-78DF17D84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240" y="1426840"/>
            <a:ext cx="4114800" cy="1325563"/>
          </a:xfrm>
        </p:spPr>
        <p:txBody>
          <a:bodyPr/>
          <a:lstStyle/>
          <a:p>
            <a:r>
              <a:rPr lang="en-US" dirty="0">
                <a:latin typeface="Flood Std"/>
                <a:ea typeface="Ebrima"/>
                <a:cs typeface="Ebrima"/>
              </a:rPr>
              <a:t>Membership </a:t>
            </a:r>
            <a:r>
              <a:rPr lang="en-US" dirty="0" err="1">
                <a:latin typeface="Flood Std"/>
                <a:ea typeface="Ebrima"/>
                <a:cs typeface="Ebrima"/>
              </a:rPr>
              <a:t>WEek</a:t>
            </a:r>
          </a:p>
        </p:txBody>
      </p:sp>
      <p:pic>
        <p:nvPicPr>
          <p:cNvPr id="2" name="Picture 1" descr="A poster for a child scouts event&#10;&#10;AI-generated content may be incorrect.">
            <a:extLst>
              <a:ext uri="{FF2B5EF4-FFF2-40B4-BE49-F238E27FC236}">
                <a16:creationId xmlns:a16="http://schemas.microsoft.com/office/drawing/2014/main" id="{516EC90C-68E8-1158-F06E-5A6674631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5" y="242004"/>
            <a:ext cx="7586698" cy="58558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CCCD52-330C-89D8-D640-7D4AAD6116F0}"/>
              </a:ext>
            </a:extLst>
          </p:cNvPr>
          <p:cNvSpPr txBox="1"/>
          <p:nvPr/>
        </p:nvSpPr>
        <p:spPr>
          <a:xfrm>
            <a:off x="8098402" y="3243072"/>
            <a:ext cx="39056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Calibri"/>
                <a:cs typeface="Calibri"/>
              </a:rPr>
              <a:t>Contact Rick Bausher with Questions:</a:t>
            </a:r>
          </a:p>
          <a:p>
            <a:r>
              <a:rPr lang="en-GB" dirty="0">
                <a:ea typeface="Calibri"/>
                <a:cs typeface="Calibri"/>
                <a:hlinkClick r:id="rId3"/>
              </a:rPr>
              <a:t>Scoutingmemberhipgrowth@gmail.com</a:t>
            </a:r>
            <a:endParaRPr lang="en-GB" dirty="0">
              <a:ea typeface="Calibri"/>
              <a:cs typeface="Calibri"/>
            </a:endParaRPr>
          </a:p>
          <a:p>
            <a:endParaRPr lang="en-GB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003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5658946-CBA3-8A73-23F5-AB8930E54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648" y="465992"/>
            <a:ext cx="10902703" cy="1505130"/>
          </a:xfrm>
        </p:spPr>
        <p:txBody>
          <a:bodyPr/>
          <a:lstStyle/>
          <a:p>
            <a:r>
              <a:rPr lang="en-US" sz="4800"/>
              <a:t>Welcome to the </a:t>
            </a:r>
          </a:p>
          <a:p>
            <a:r>
              <a:rPr lang="en-US" sz="4000"/>
              <a:t>scouts </a:t>
            </a:r>
            <a:r>
              <a:rPr lang="en-US" sz="4000" err="1"/>
              <a:t>bsa</a:t>
            </a:r>
            <a:r>
              <a:rPr lang="en-US" sz="4000"/>
              <a:t> Spring Recruitment kickoff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77412-5D5D-7355-A6D3-0032FE5AB2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Freddy Norton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CAC38-40CE-7533-F26C-7B77E80B46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Chair, National Membership and Relationships Committee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59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A796D-781C-024F-C5C5-CBDF52374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9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5658946-CBA3-8A73-23F5-AB8930E54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496" y="569687"/>
            <a:ext cx="11659385" cy="862695"/>
          </a:xfrm>
        </p:spPr>
        <p:txBody>
          <a:bodyPr/>
          <a:lstStyle/>
          <a:p>
            <a:r>
              <a:rPr lang="en-US" sz="4400"/>
              <a:t>Troop and Pack partnership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77412-5D5D-7355-A6D3-0032FE5AB2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1724345"/>
            <a:ext cx="9144000" cy="527304"/>
          </a:xfrm>
        </p:spPr>
        <p:txBody>
          <a:bodyPr/>
          <a:lstStyle/>
          <a:p>
            <a:r>
              <a:rPr lang="en-US"/>
              <a:t>Ben Buckelew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CAC38-40CE-7533-F26C-7B77E80B46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2428135"/>
            <a:ext cx="9144000" cy="1000865"/>
          </a:xfrm>
        </p:spPr>
        <p:txBody>
          <a:bodyPr/>
          <a:lstStyle/>
          <a:p>
            <a:r>
              <a:rPr lang="en-US"/>
              <a:t>VP, Membership Engagement, Scouting America </a:t>
            </a:r>
          </a:p>
        </p:txBody>
      </p:sp>
    </p:spTree>
    <p:extLst>
      <p:ext uri="{BB962C8B-B14F-4D97-AF65-F5344CB8AC3E}">
        <p14:creationId xmlns:p14="http://schemas.microsoft.com/office/powerpoint/2010/main" val="1199094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oys in uniform standing in front of a wooden platform&#10;&#10;AI-generated content may be incorrect.">
            <a:extLst>
              <a:ext uri="{FF2B5EF4-FFF2-40B4-BE49-F238E27FC236}">
                <a16:creationId xmlns:a16="http://schemas.microsoft.com/office/drawing/2014/main" id="{E8C7F8CE-32D4-4D54-F193-DACD62503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44625"/>
            <a:ext cx="5291666" cy="3968749"/>
          </a:xfrm>
          <a:prstGeom prst="rect">
            <a:avLst/>
          </a:prstGeom>
        </p:spPr>
      </p:pic>
      <p:pic>
        <p:nvPicPr>
          <p:cNvPr id="4" name="Picture 3" descr="No photo description available.">
            <a:extLst>
              <a:ext uri="{FF2B5EF4-FFF2-40B4-BE49-F238E27FC236}">
                <a16:creationId xmlns:a16="http://schemas.microsoft.com/office/drawing/2014/main" id="{81A617D4-692D-7966-DAAB-4B0E196D6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444625"/>
            <a:ext cx="5291667" cy="3968750"/>
          </a:xfrm>
          <a:prstGeom prst="rect">
            <a:avLst/>
          </a:prstGeom>
        </p:spPr>
      </p:pic>
      <p:sp>
        <p:nvSpPr>
          <p:cNvPr id="11265" name="Slide Number Placeholder 3">
            <a:extLst>
              <a:ext uri="{FF2B5EF4-FFF2-40B4-BE49-F238E27FC236}">
                <a16:creationId xmlns:a16="http://schemas.microsoft.com/office/drawing/2014/main" id="{ED268EE5-E1DE-484D-959B-A13D93FC6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EE29D11-F7EC-734B-8EED-9C3CCD80C86B}" type="slidenum"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95B3D7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rgbClr val="95B3D7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2BB424B-1DD6-BC4C-98D7-CD1460955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29855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2" descr="BOY SCOUTS OF AMERICA IS CHANGING ITS NAME TO SCOUTING AMERICA -  Occoneechee Council">
            <a:extLst>
              <a:ext uri="{FF2B5EF4-FFF2-40B4-BE49-F238E27FC236}">
                <a16:creationId xmlns:a16="http://schemas.microsoft.com/office/drawing/2014/main" id="{B5EFE4E0-6871-5206-48C4-5C66275FA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7" name="Picture 756" descr="TLC-Logo-black text Small">
            <a:extLst>
              <a:ext uri="{FF2B5EF4-FFF2-40B4-BE49-F238E27FC236}">
                <a16:creationId xmlns:a16="http://schemas.microsoft.com/office/drawing/2014/main" id="{1010DF8C-5221-B24C-8BA6-15F9E04F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8" y="-2146300"/>
            <a:ext cx="18097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people holding arrows&#10;&#10;AI-generated content may be incorrect.">
            <a:extLst>
              <a:ext uri="{FF2B5EF4-FFF2-40B4-BE49-F238E27FC236}">
                <a16:creationId xmlns:a16="http://schemas.microsoft.com/office/drawing/2014/main" id="{DDE9559B-69EF-1EE2-5C36-9290AD370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1920" y="7437120"/>
            <a:ext cx="3545840" cy="2661920"/>
          </a:xfrm>
          <a:prstGeom prst="rect">
            <a:avLst/>
          </a:prstGeom>
        </p:spPr>
      </p:pic>
      <p:sp>
        <p:nvSpPr>
          <p:cNvPr id="11" name="Subtitle 1">
            <a:extLst>
              <a:ext uri="{FF2B5EF4-FFF2-40B4-BE49-F238E27FC236}">
                <a16:creationId xmlns:a16="http://schemas.microsoft.com/office/drawing/2014/main" id="{AFAB81BF-3CAF-FB29-6C4A-51A180FD0A18}"/>
              </a:ext>
            </a:extLst>
          </p:cNvPr>
          <p:cNvSpPr txBox="1">
            <a:spLocks/>
          </p:cNvSpPr>
          <p:nvPr/>
        </p:nvSpPr>
        <p:spPr>
          <a:xfrm>
            <a:off x="397496" y="569687"/>
            <a:ext cx="11659385" cy="8626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6C724E"/>
                </a:solidFill>
                <a:effectLst/>
                <a:uLnTx/>
                <a:uFillTx/>
                <a:latin typeface="Flood Std"/>
                <a:ea typeface="+mn-ea"/>
                <a:cs typeface="+mn-cs"/>
              </a:rPr>
              <a:t>Troop and Pack partnership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6C724E"/>
              </a:solidFill>
              <a:effectLst/>
              <a:uLnTx/>
              <a:uFillTx/>
              <a:latin typeface="Flood Std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5658946-CBA3-8A73-23F5-AB8930E54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496" y="569687"/>
            <a:ext cx="11659385" cy="862695"/>
          </a:xfrm>
        </p:spPr>
        <p:txBody>
          <a:bodyPr/>
          <a:lstStyle/>
          <a:p>
            <a:r>
              <a:rPr lang="en-US" sz="4400"/>
              <a:t>Scouts BSA middle school recruitment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77412-5D5D-7355-A6D3-0032FE5AB2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1724345"/>
            <a:ext cx="9144000" cy="527304"/>
          </a:xfrm>
        </p:spPr>
        <p:txBody>
          <a:bodyPr/>
          <a:lstStyle/>
          <a:p>
            <a:r>
              <a:rPr lang="en-US"/>
              <a:t>Chris Crowley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CAC38-40CE-7533-F26C-7B77E80B46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2428135"/>
            <a:ext cx="9144000" cy="1000865"/>
          </a:xfrm>
        </p:spPr>
        <p:txBody>
          <a:bodyPr/>
          <a:lstStyle/>
          <a:p>
            <a:r>
              <a:rPr lang="en-US"/>
              <a:t>Scout Executive</a:t>
            </a:r>
          </a:p>
          <a:p>
            <a:r>
              <a:rPr lang="en-US"/>
              <a:t>Central North Carolina</a:t>
            </a:r>
          </a:p>
        </p:txBody>
      </p:sp>
    </p:spTree>
    <p:extLst>
      <p:ext uri="{BB962C8B-B14F-4D97-AF65-F5344CB8AC3E}">
        <p14:creationId xmlns:p14="http://schemas.microsoft.com/office/powerpoint/2010/main" val="963721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Number Placeholder 3">
            <a:extLst>
              <a:ext uri="{FF2B5EF4-FFF2-40B4-BE49-F238E27FC236}">
                <a16:creationId xmlns:a16="http://schemas.microsoft.com/office/drawing/2014/main" id="{ED268EE5-E1DE-484D-959B-A13D93FC6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E29D11-F7EC-734B-8EED-9C3CCD80C86B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757" name="Picture 756" descr="TLC-Logo-black text Small">
            <a:extLst>
              <a:ext uri="{FF2B5EF4-FFF2-40B4-BE49-F238E27FC236}">
                <a16:creationId xmlns:a16="http://schemas.microsoft.com/office/drawing/2014/main" id="{1010DF8C-5221-B24C-8BA6-15F9E04F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8" y="-2146300"/>
            <a:ext cx="18097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2BB424B-1DD6-BC4C-98D7-CD1460955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29855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B8D5B0-3A93-C948-A850-C1FD9D31C7F2}"/>
              </a:ext>
            </a:extLst>
          </p:cNvPr>
          <p:cNvSpPr txBox="1">
            <a:spLocks/>
          </p:cNvSpPr>
          <p:nvPr/>
        </p:nvSpPr>
        <p:spPr bwMode="auto">
          <a:xfrm>
            <a:off x="6359615" y="2375971"/>
            <a:ext cx="462836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 baseline="0">
                <a:solidFill>
                  <a:srgbClr val="005AA3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>
                <a:solidFill>
                  <a:srgbClr val="C00000"/>
                </a:solidFill>
              </a:rPr>
              <a:t>Middle School Recruitment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361400-2FA7-274C-A52A-C9FD45024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875" y="2181010"/>
            <a:ext cx="4731851" cy="26593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9D6564-690F-9B4F-9F06-871C02E3E1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854" y="3698852"/>
            <a:ext cx="2025888" cy="20258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utoShape 2" descr="BOY SCOUTS OF AMERICA IS CHANGING ITS NAME TO SCOUTING AMERICA -  Occoneechee Council">
            <a:extLst>
              <a:ext uri="{FF2B5EF4-FFF2-40B4-BE49-F238E27FC236}">
                <a16:creationId xmlns:a16="http://schemas.microsoft.com/office/drawing/2014/main" id="{B5EFE4E0-6871-5206-48C4-5C66275FA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5D6C35-6469-76EA-65A3-F9B32981A0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826" b="526"/>
          <a:stretch>
            <a:fillRect/>
          </a:stretch>
        </p:blipFill>
        <p:spPr>
          <a:xfrm>
            <a:off x="3087609" y="292823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58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Number Placeholder 3">
            <a:extLst>
              <a:ext uri="{FF2B5EF4-FFF2-40B4-BE49-F238E27FC236}">
                <a16:creationId xmlns:a16="http://schemas.microsoft.com/office/drawing/2014/main" id="{17439E19-B514-4F4F-A597-9301281BED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419C82-683A-AF40-82B2-436E868B3B97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12297" name="Picture 2" descr="mage result for setting the stage for success">
            <a:extLst>
              <a:ext uri="{FF2B5EF4-FFF2-40B4-BE49-F238E27FC236}">
                <a16:creationId xmlns:a16="http://schemas.microsoft.com/office/drawing/2014/main" id="{22DFCEE7-E219-5D45-B278-CFEA6943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1" y="2952750"/>
            <a:ext cx="7027863" cy="2789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9C4C2B-181C-9E49-A0E0-39F7BCB5C207}"/>
              </a:ext>
            </a:extLst>
          </p:cNvPr>
          <p:cNvSpPr/>
          <p:nvPr/>
        </p:nvSpPr>
        <p:spPr>
          <a:xfrm>
            <a:off x="3122614" y="1889125"/>
            <a:ext cx="5494337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Setting the Stage</a:t>
            </a:r>
          </a:p>
        </p:txBody>
      </p:sp>
      <p:pic>
        <p:nvPicPr>
          <p:cNvPr id="1026" name="Picture 2" descr="Boy Scouts of America - Wikipedia">
            <a:extLst>
              <a:ext uri="{FF2B5EF4-FFF2-40B4-BE49-F238E27FC236}">
                <a16:creationId xmlns:a16="http://schemas.microsoft.com/office/drawing/2014/main" id="{1AFCF7F2-CAA7-2A45-9C63-EB6A2E71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74" y="2241636"/>
            <a:ext cx="1507627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D4F5DD-7044-A631-E42A-09F2C78940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826" b="526"/>
          <a:stretch>
            <a:fillRect/>
          </a:stretch>
        </p:blipFill>
        <p:spPr>
          <a:xfrm>
            <a:off x="3087609" y="292823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19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3">
            <a:extLst>
              <a:ext uri="{FF2B5EF4-FFF2-40B4-BE49-F238E27FC236}">
                <a16:creationId xmlns:a16="http://schemas.microsoft.com/office/drawing/2014/main" id="{2AE80F64-2F87-1846-95A8-DEA708863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FFE440-C3D0-A64A-A977-32ABF9BC99ED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5D973-A01A-054D-A8DB-3E81FF36F86B}"/>
              </a:ext>
            </a:extLst>
          </p:cNvPr>
          <p:cNvSpPr/>
          <p:nvPr/>
        </p:nvSpPr>
        <p:spPr>
          <a:xfrm>
            <a:off x="2771775" y="1682124"/>
            <a:ext cx="6648450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School Relationships</a:t>
            </a:r>
          </a:p>
        </p:txBody>
      </p:sp>
      <p:pic>
        <p:nvPicPr>
          <p:cNvPr id="16394" name="Picture 2" descr="mage result for business relationships">
            <a:extLst>
              <a:ext uri="{FF2B5EF4-FFF2-40B4-BE49-F238E27FC236}">
                <a16:creationId xmlns:a16="http://schemas.microsoft.com/office/drawing/2014/main" id="{6FF75B80-D181-4D44-8730-F58BAAE8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1" y="2604462"/>
            <a:ext cx="6721475" cy="34845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oy Scouts of America - Wikipedia">
            <a:extLst>
              <a:ext uri="{FF2B5EF4-FFF2-40B4-BE49-F238E27FC236}">
                <a16:creationId xmlns:a16="http://schemas.microsoft.com/office/drawing/2014/main" id="{2A7C0F6F-8595-4A42-BDCC-AB6E4F8C0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348" y="2787412"/>
            <a:ext cx="925008" cy="106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E2D0CD-C676-1D77-2CF5-0BD15BF4D2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826" b="526"/>
          <a:stretch>
            <a:fillRect/>
          </a:stretch>
        </p:blipFill>
        <p:spPr>
          <a:xfrm>
            <a:off x="3087609" y="292823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86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2741385" y="1889125"/>
            <a:ext cx="671241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Superintendent Visits</a:t>
            </a:r>
          </a:p>
        </p:txBody>
      </p:sp>
      <p:pic>
        <p:nvPicPr>
          <p:cNvPr id="2050" name="Picture 2" descr="NC superintendents' contracts packed with perks :: WRAL.com">
            <a:extLst>
              <a:ext uri="{FF2B5EF4-FFF2-40B4-BE49-F238E27FC236}">
                <a16:creationId xmlns:a16="http://schemas.microsoft.com/office/drawing/2014/main" id="{B1266AC9-E596-CB4E-BD51-7E4BF13B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11" y="2965275"/>
            <a:ext cx="5000396" cy="280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oy Scouts of America - Wikipedia">
            <a:extLst>
              <a:ext uri="{FF2B5EF4-FFF2-40B4-BE49-F238E27FC236}">
                <a16:creationId xmlns:a16="http://schemas.microsoft.com/office/drawing/2014/main" id="{7E3FA6DD-AFF8-114E-8080-D1F47A60B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27" y="5028940"/>
            <a:ext cx="637275" cy="73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6CB7CB-ACB7-05AC-31C8-88685BFD4E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826" b="526"/>
          <a:stretch>
            <a:fillRect/>
          </a:stretch>
        </p:blipFill>
        <p:spPr>
          <a:xfrm>
            <a:off x="3087609" y="292823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41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3760788" y="1889125"/>
            <a:ext cx="4673600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Principal Visits</a:t>
            </a:r>
          </a:p>
        </p:txBody>
      </p:sp>
      <p:pic>
        <p:nvPicPr>
          <p:cNvPr id="17418" name="Picture 2" descr="mage result for meeting the school principal">
            <a:extLst>
              <a:ext uri="{FF2B5EF4-FFF2-40B4-BE49-F238E27FC236}">
                <a16:creationId xmlns:a16="http://schemas.microsoft.com/office/drawing/2014/main" id="{839B51F6-76BA-6442-87B9-F08B279C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870201"/>
            <a:ext cx="4689475" cy="334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4F628C-E281-DDD1-54D7-235B18F993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26" b="526"/>
          <a:stretch>
            <a:fillRect/>
          </a:stretch>
        </p:blipFill>
        <p:spPr>
          <a:xfrm>
            <a:off x="3087609" y="292823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84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3145341" y="1889125"/>
            <a:ext cx="590450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Scoutmaster Visits</a:t>
            </a:r>
          </a:p>
        </p:txBody>
      </p:sp>
      <p:pic>
        <p:nvPicPr>
          <p:cNvPr id="4098" name="Picture 2" descr="Boy Scouts of America - Wikipedia">
            <a:extLst>
              <a:ext uri="{FF2B5EF4-FFF2-40B4-BE49-F238E27FC236}">
                <a16:creationId xmlns:a16="http://schemas.microsoft.com/office/drawing/2014/main" id="{708270F4-A7E6-6D4B-AC58-3A6A2D9CA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71" y="2797227"/>
            <a:ext cx="2892246" cy="332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67BAF-8273-7EE4-D997-5BB791CE3E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26" b="526"/>
          <a:stretch>
            <a:fillRect/>
          </a:stretch>
        </p:blipFill>
        <p:spPr>
          <a:xfrm>
            <a:off x="3087609" y="292823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72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3FBCE8-DF4D-C957-7833-2BE73395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Tonight’s topics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0B612C-6CAA-B435-CD5B-A1D61F71C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020" y="1840951"/>
            <a:ext cx="5357727" cy="221898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Opening Remarks</a:t>
            </a:r>
          </a:p>
          <a:p>
            <a:r>
              <a:rPr lang="en-US" dirty="0"/>
              <a:t>Scouting America Marketing update </a:t>
            </a:r>
          </a:p>
          <a:p>
            <a:r>
              <a:rPr lang="en-US" dirty="0"/>
              <a:t>National High Adventure Bases</a:t>
            </a:r>
          </a:p>
          <a:p>
            <a:r>
              <a:rPr lang="en-US" dirty="0"/>
              <a:t>Middle School Recruitment</a:t>
            </a:r>
          </a:p>
          <a:p>
            <a:r>
              <a:rPr lang="en-US" dirty="0"/>
              <a:t>Peer-to-Peer Recruitment</a:t>
            </a:r>
          </a:p>
          <a:p>
            <a:r>
              <a:rPr lang="en-US" dirty="0"/>
              <a:t>Following your Council’s Membership Plan</a:t>
            </a:r>
          </a:p>
        </p:txBody>
      </p:sp>
    </p:spTree>
    <p:extLst>
      <p:ext uri="{BB962C8B-B14F-4D97-AF65-F5344CB8AC3E}">
        <p14:creationId xmlns:p14="http://schemas.microsoft.com/office/powerpoint/2010/main" val="2014556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3196797" y="1889125"/>
            <a:ext cx="580158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The in-school rally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29CDCF-230B-D744-9DAC-983011D6A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62" y="2860429"/>
            <a:ext cx="5364476" cy="301483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959E26-7FCF-7790-9D30-D5A2727D38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26" b="526"/>
          <a:stretch>
            <a:fillRect/>
          </a:stretch>
        </p:blipFill>
        <p:spPr>
          <a:xfrm>
            <a:off x="3087609" y="292823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6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2254231" y="1889125"/>
            <a:ext cx="76867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The in-school rally setup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4AD2FC-0367-4A4D-8793-F635BDE9F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3339485"/>
            <a:ext cx="906145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1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200">
                <a:latin typeface="Helvetica" pitchFamily="2" charset="0"/>
              </a:rPr>
              <a:t>Mock campsite setup with tents, hiking backpacks, kayak, high adventure items, etc.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200">
                <a:latin typeface="Helvetica" pitchFamily="2" charset="0"/>
              </a:rPr>
              <a:t>Area setup to test the fire starter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200">
                <a:latin typeface="Helvetica" pitchFamily="2" charset="0"/>
              </a:rPr>
              <a:t>Each period social study classes come (class by class) to visit the campsite to listen and interact for 12-15 minutes.   </a:t>
            </a:r>
            <a:r>
              <a:rPr lang="en-US" altLang="en-US" sz="2100">
                <a:latin typeface="Helvetica" pitchFamily="2" charset="0"/>
              </a:rPr>
              <a:t>  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DCC42-736D-19AE-C730-E1FBFB25C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826" b="526"/>
          <a:stretch>
            <a:fillRect/>
          </a:stretch>
        </p:blipFill>
        <p:spPr>
          <a:xfrm>
            <a:off x="3087609" y="292823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98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3870059" y="1916963"/>
            <a:ext cx="44550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The rally itself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652E9-7759-0448-9BAA-3E690C8B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3704771"/>
            <a:ext cx="9061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1"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43D12-791E-0025-8362-C79A94EEC8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7" t="1749" b="33476"/>
          <a:stretch/>
        </p:blipFill>
        <p:spPr>
          <a:xfrm>
            <a:off x="1561661" y="2840904"/>
            <a:ext cx="8892035" cy="2169173"/>
          </a:xfrm>
          <a:prstGeom prst="rect">
            <a:avLst/>
          </a:prstGeom>
        </p:spPr>
      </p:pic>
      <p:pic>
        <p:nvPicPr>
          <p:cNvPr id="3" name="Picture 2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35E5E508-185C-2C3C-A998-015C99CA1E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26" b="526"/>
          <a:stretch>
            <a:fillRect/>
          </a:stretch>
        </p:blipFill>
        <p:spPr>
          <a:xfrm>
            <a:off x="3050974" y="292823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51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3870059" y="1565271"/>
            <a:ext cx="44550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The rally itself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652E9-7759-0448-9BAA-3E690C8B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3704771"/>
            <a:ext cx="9061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1"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8D8287-AAA2-9706-A602-C47AAF989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1" y="2505975"/>
            <a:ext cx="7605589" cy="3244705"/>
          </a:xfrm>
          <a:prstGeom prst="rect">
            <a:avLst/>
          </a:prstGeom>
        </p:spPr>
      </p:pic>
      <p:pic>
        <p:nvPicPr>
          <p:cNvPr id="4" name="Picture 3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EC2D7C05-F696-7C48-4078-E674522C6B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26" b="526"/>
          <a:stretch>
            <a:fillRect/>
          </a:stretch>
        </p:blipFill>
        <p:spPr>
          <a:xfrm>
            <a:off x="3050974" y="146285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58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3870059" y="1609233"/>
            <a:ext cx="44550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The rally itself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652E9-7759-0448-9BAA-3E690C8B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3704771"/>
            <a:ext cx="9061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1"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308722-EEC3-A89E-0701-21262AE30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2"/>
          <a:stretch/>
        </p:blipFill>
        <p:spPr>
          <a:xfrm>
            <a:off x="2031688" y="2827662"/>
            <a:ext cx="7800013" cy="3005448"/>
          </a:xfrm>
          <a:prstGeom prst="rect">
            <a:avLst/>
          </a:prstGeom>
        </p:spPr>
      </p:pic>
      <p:pic>
        <p:nvPicPr>
          <p:cNvPr id="4" name="Picture 3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81BF7764-DA38-CC41-5FED-803649F2E8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26" b="526"/>
          <a:stretch>
            <a:fillRect/>
          </a:stretch>
        </p:blipFill>
        <p:spPr>
          <a:xfrm>
            <a:off x="3087609" y="160938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98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652E9-7759-0448-9BAA-3E690C8B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3704771"/>
            <a:ext cx="9061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1"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E8A979-69B3-0BFC-7D87-0ED1ABDA1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378" y="2412624"/>
            <a:ext cx="6228633" cy="3724468"/>
          </a:xfrm>
          <a:prstGeom prst="rect">
            <a:avLst/>
          </a:prstGeom>
        </p:spPr>
      </p:pic>
      <p:pic>
        <p:nvPicPr>
          <p:cNvPr id="3" name="Picture 2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B4B80643-49FD-FBD1-74E1-681BAB28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26" b="526"/>
          <a:stretch>
            <a:fillRect/>
          </a:stretch>
        </p:blipFill>
        <p:spPr>
          <a:xfrm>
            <a:off x="3087609" y="160938"/>
            <a:ext cx="6310540" cy="14212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3870059" y="1697156"/>
            <a:ext cx="44550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The rally itself</a:t>
            </a:r>
          </a:p>
        </p:txBody>
      </p:sp>
    </p:spTree>
    <p:extLst>
      <p:ext uri="{BB962C8B-B14F-4D97-AF65-F5344CB8AC3E}">
        <p14:creationId xmlns:p14="http://schemas.microsoft.com/office/powerpoint/2010/main" val="1236773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3870059" y="1492002"/>
            <a:ext cx="44550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The rally itself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652E9-7759-0448-9BAA-3E690C8B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3704771"/>
            <a:ext cx="9061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1"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8C0CA-CBF4-D493-1D39-803EACC62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74" y="2477061"/>
            <a:ext cx="7951026" cy="3483758"/>
          </a:xfrm>
          <a:prstGeom prst="rect">
            <a:avLst/>
          </a:prstGeom>
        </p:spPr>
      </p:pic>
      <p:pic>
        <p:nvPicPr>
          <p:cNvPr id="4" name="Picture 3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9EDAE20A-064D-FBD1-1DDF-8B254FBBF9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26" b="526"/>
          <a:stretch>
            <a:fillRect/>
          </a:stretch>
        </p:blipFill>
        <p:spPr>
          <a:xfrm>
            <a:off x="3087609" y="160938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34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3826097" y="2004886"/>
            <a:ext cx="44550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The rally itself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652E9-7759-0448-9BAA-3E690C8B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3704771"/>
            <a:ext cx="9061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1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97D73-DB4A-D0CF-F32F-9BA06E6F23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88" b="23410"/>
          <a:stretch>
            <a:fillRect/>
          </a:stretch>
        </p:blipFill>
        <p:spPr>
          <a:xfrm>
            <a:off x="2052530" y="3101499"/>
            <a:ext cx="8341649" cy="1945222"/>
          </a:xfrm>
          <a:prstGeom prst="rect">
            <a:avLst/>
          </a:prstGeom>
        </p:spPr>
      </p:pic>
      <p:pic>
        <p:nvPicPr>
          <p:cNvPr id="3" name="Picture 2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419D2ADB-D2F1-55E0-DD53-32DF7B3F11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26" b="526"/>
          <a:stretch>
            <a:fillRect/>
          </a:stretch>
        </p:blipFill>
        <p:spPr>
          <a:xfrm>
            <a:off x="3087609" y="292823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80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3870059" y="2008514"/>
            <a:ext cx="44550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The rally itself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652E9-7759-0448-9BAA-3E690C8B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3704771"/>
            <a:ext cx="9061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1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51638A-BABC-5542-8D66-CE15BB024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3207435"/>
            <a:ext cx="9061450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1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200">
                <a:latin typeface="Helvetica" pitchFamily="2" charset="0"/>
              </a:rPr>
              <a:t>Tomorrow’s meeting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100">
                <a:latin typeface="Helvetica" pitchFamily="2" charset="0"/>
              </a:rPr>
              <a:t>Time, location, bring a parent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100">
                <a:latin typeface="Helvetica" pitchFamily="2" charset="0"/>
              </a:rPr>
              <a:t>Who thinks they are tough and wants to test their strength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100">
                <a:latin typeface="Helvetica" pitchFamily="2" charset="0"/>
              </a:rPr>
              <a:t>Pick a volunteer to try to start a fire using the fire starter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100">
                <a:latin typeface="Helvetica" pitchFamily="2" charset="0"/>
              </a:rPr>
              <a:t>Show after the volunteer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100">
                <a:latin typeface="Helvetica" pitchFamily="2" charset="0"/>
              </a:rPr>
              <a:t>Give out flyers to take home…</a:t>
            </a:r>
          </a:p>
        </p:txBody>
      </p:sp>
      <p:pic>
        <p:nvPicPr>
          <p:cNvPr id="3" name="Picture 2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5E95289C-E5CD-AA26-8B96-EE859F46ED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826" b="526"/>
          <a:stretch>
            <a:fillRect/>
          </a:stretch>
        </p:blipFill>
        <p:spPr>
          <a:xfrm>
            <a:off x="3087609" y="292823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20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>
            <a:extLst>
              <a:ext uri="{FF2B5EF4-FFF2-40B4-BE49-F238E27FC236}">
                <a16:creationId xmlns:a16="http://schemas.microsoft.com/office/drawing/2014/main" id="{848649CF-8617-684E-9044-29736B57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C7A74-CAE5-E945-8228-FF3323420470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3D870-89D1-974B-9F3E-0ED083829831}"/>
              </a:ext>
            </a:extLst>
          </p:cNvPr>
          <p:cNvSpPr/>
          <p:nvPr/>
        </p:nvSpPr>
        <p:spPr>
          <a:xfrm>
            <a:off x="5371620" y="3244606"/>
            <a:ext cx="172355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Flyer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652E9-7759-0448-9BAA-3E690C8B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3704771"/>
            <a:ext cx="90614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1">
              <a:latin typeface="Calibri" panose="020F050202020403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6E430EE-D475-DC38-9BD9-39861570C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920">
            <a:off x="9150349" y="2465402"/>
            <a:ext cx="410247" cy="304871"/>
          </a:xfrm>
          <a:prstGeom prst="rect">
            <a:avLst/>
          </a:prstGeom>
        </p:spPr>
      </p:pic>
      <p:pic>
        <p:nvPicPr>
          <p:cNvPr id="8" name="Picture 7" descr="A cartoon bear holding two poles&#10;&#10;Description automatically generated">
            <a:extLst>
              <a:ext uri="{FF2B5EF4-FFF2-40B4-BE49-F238E27FC236}">
                <a16:creationId xmlns:a16="http://schemas.microsoft.com/office/drawing/2014/main" id="{148E5CC1-22AE-B2A7-831F-377408295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839">
            <a:off x="9743235" y="2336391"/>
            <a:ext cx="448723" cy="348899"/>
          </a:xfrm>
          <a:prstGeom prst="rect">
            <a:avLst/>
          </a:prstGeom>
        </p:spPr>
      </p:pic>
      <p:pic>
        <p:nvPicPr>
          <p:cNvPr id="11" name="Picture 10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1AAA1BA3-7D8F-0444-FAFB-02D07C84D8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826" b="526"/>
          <a:stretch>
            <a:fillRect/>
          </a:stretch>
        </p:blipFill>
        <p:spPr>
          <a:xfrm>
            <a:off x="3072955" y="130242"/>
            <a:ext cx="6310540" cy="1421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85C9C4-A581-844D-BA64-D9393ACCE9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21196870">
            <a:off x="7333866" y="1534730"/>
            <a:ext cx="3394686" cy="4340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collage of people on kayaks&#10;&#10;AI-generated content may be incorrect.">
            <a:extLst>
              <a:ext uri="{FF2B5EF4-FFF2-40B4-BE49-F238E27FC236}">
                <a16:creationId xmlns:a16="http://schemas.microsoft.com/office/drawing/2014/main" id="{8B681C4A-CE54-3798-F80A-C214D43FC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0000">
            <a:off x="1530116" y="1660358"/>
            <a:ext cx="3637348" cy="4692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08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6F854-AF62-FD44-E659-31B3893F7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5511-C3A2-8B00-8B69-060E90AD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8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5F6444"/>
                </a:solidFill>
                <a:latin typeface="Rockwell" panose="02060603020205020403" pitchFamily="18" charset="0"/>
                <a:ea typeface="+mn-ea"/>
                <a:cs typeface="Calibri" panose="020F0502020204030204" pitchFamily="34" charset="0"/>
              </a:rPr>
              <a:t>Are you recording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EFB6F-A10F-611D-1A0C-0919A5AF36DC}"/>
              </a:ext>
            </a:extLst>
          </p:cNvPr>
          <p:cNvSpPr txBox="1">
            <a:spLocks/>
          </p:cNvSpPr>
          <p:nvPr/>
        </p:nvSpPr>
        <p:spPr>
          <a:xfrm>
            <a:off x="2281766" y="2066830"/>
            <a:ext cx="7628467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5F6444"/>
                </a:solidFill>
                <a:latin typeface="Rockwell" panose="02060603020205020403" pitchFamily="18" charset="0"/>
                <a:cs typeface="Calibri" panose="020F0502020204030204" pitchFamily="34" charset="0"/>
              </a:rPr>
              <a:t>Yes…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5F6444"/>
                </a:solidFill>
                <a:latin typeface="Rockwell" panose="02060603020205020403" pitchFamily="18" charset="0"/>
                <a:cs typeface="Calibri" panose="020F0502020204030204" pitchFamily="34" charset="0"/>
              </a:rPr>
              <a:t>www.scouting.org/recruitment</a:t>
            </a:r>
            <a:endParaRPr lang="en-US" sz="4400" dirty="0">
              <a:solidFill>
                <a:srgbClr val="5F6444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9193A7B-847E-A41D-F8FB-C62CF62C7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247" y="3645219"/>
            <a:ext cx="2223505" cy="22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45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3">
            <a:extLst>
              <a:ext uri="{FF2B5EF4-FFF2-40B4-BE49-F238E27FC236}">
                <a16:creationId xmlns:a16="http://schemas.microsoft.com/office/drawing/2014/main" id="{B87121FB-3E93-4648-804B-0C5CF1EFF5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0D6100-CED5-E44D-AC77-FBC73945226D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23561" name="Picture 2" descr="mage result for steps of a process">
            <a:extLst>
              <a:ext uri="{FF2B5EF4-FFF2-40B4-BE49-F238E27FC236}">
                <a16:creationId xmlns:a16="http://schemas.microsoft.com/office/drawing/2014/main" id="{237B25D9-6D3C-A647-B80E-2704D1124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2887664"/>
            <a:ext cx="50228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3C0855-73CB-724C-B024-1E709CFA1488}"/>
              </a:ext>
            </a:extLst>
          </p:cNvPr>
          <p:cNvSpPr/>
          <p:nvPr/>
        </p:nvSpPr>
        <p:spPr>
          <a:xfrm>
            <a:off x="4258783" y="1889125"/>
            <a:ext cx="367761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School Night</a:t>
            </a:r>
            <a:br>
              <a:rPr lang="en-US" sz="4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</a:br>
            <a:r>
              <a:rPr lang="en-US" sz="4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 Mechanics</a:t>
            </a:r>
          </a:p>
        </p:txBody>
      </p:sp>
      <p:pic>
        <p:nvPicPr>
          <p:cNvPr id="23563" name="Picture 14" descr="mage result for boy scouts of america">
            <a:extLst>
              <a:ext uri="{FF2B5EF4-FFF2-40B4-BE49-F238E27FC236}">
                <a16:creationId xmlns:a16="http://schemas.microsoft.com/office/drawing/2014/main" id="{2137BC31-9F98-C247-AC22-1C66F623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1151" y="3014664"/>
            <a:ext cx="3016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4" descr="mage result for boy scouts of america">
            <a:extLst>
              <a:ext uri="{FF2B5EF4-FFF2-40B4-BE49-F238E27FC236}">
                <a16:creationId xmlns:a16="http://schemas.microsoft.com/office/drawing/2014/main" id="{D5E3B2FD-36F9-5545-ADCF-C580B691A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1151" y="4949826"/>
            <a:ext cx="30162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4" descr="mage result for boy scouts of america">
            <a:extLst>
              <a:ext uri="{FF2B5EF4-FFF2-40B4-BE49-F238E27FC236}">
                <a16:creationId xmlns:a16="http://schemas.microsoft.com/office/drawing/2014/main" id="{C5A6B1DB-5DA9-D64E-86AE-E272719A4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1151" y="3981451"/>
            <a:ext cx="3016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 descr="mage result for boy scouts of america">
            <a:extLst>
              <a:ext uri="{FF2B5EF4-FFF2-40B4-BE49-F238E27FC236}">
                <a16:creationId xmlns:a16="http://schemas.microsoft.com/office/drawing/2014/main" id="{E6693DBC-D724-CA40-943F-14AFDB960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14939" y="3940176"/>
            <a:ext cx="3000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4" descr="mage result for boy scouts of america">
            <a:extLst>
              <a:ext uri="{FF2B5EF4-FFF2-40B4-BE49-F238E27FC236}">
                <a16:creationId xmlns:a16="http://schemas.microsoft.com/office/drawing/2014/main" id="{0E63638A-E3F5-F442-A629-18D9BF9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0339" y="4924425"/>
            <a:ext cx="2254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4" descr="mage result for boy scouts of america">
            <a:extLst>
              <a:ext uri="{FF2B5EF4-FFF2-40B4-BE49-F238E27FC236}">
                <a16:creationId xmlns:a16="http://schemas.microsoft.com/office/drawing/2014/main" id="{08D19F16-AC0A-E540-92B8-73BF462F7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1889" y="3940176"/>
            <a:ext cx="3016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DE5BD9CA-6A05-0CD8-388A-807F750670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826" b="526"/>
          <a:stretch>
            <a:fillRect/>
          </a:stretch>
        </p:blipFill>
        <p:spPr>
          <a:xfrm>
            <a:off x="3072955" y="130242"/>
            <a:ext cx="6310540" cy="142123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3">
            <a:extLst>
              <a:ext uri="{FF2B5EF4-FFF2-40B4-BE49-F238E27FC236}">
                <a16:creationId xmlns:a16="http://schemas.microsoft.com/office/drawing/2014/main" id="{C400E0AD-AB73-4F4C-AEDC-D97051793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A4754D-10DC-E04D-913A-F2FF465E57D9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A096A2-955C-2B42-8F55-4701CE0F2C28}"/>
              </a:ext>
            </a:extLst>
          </p:cNvPr>
          <p:cNvSpPr/>
          <p:nvPr/>
        </p:nvSpPr>
        <p:spPr>
          <a:xfrm>
            <a:off x="3868467" y="1736468"/>
            <a:ext cx="445506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Items to Bring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FCB432-B88E-E44C-B40D-2A89CB816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395" y="2659798"/>
            <a:ext cx="854721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>
                <a:latin typeface="Helvetica" pitchFamily="2" charset="0"/>
              </a:rPr>
              <a:t>2 Presenters (One District Executive, One Lead Volunteer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>
                <a:latin typeface="Helvetica" pitchFamily="2" charset="0"/>
              </a:rPr>
              <a:t>    from District Membership Team)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>
                <a:latin typeface="Helvetica" pitchFamily="2" charset="0"/>
              </a:rPr>
              <a:t>Junior Leaders (SPL’s and ASPL’s) and Adult Leaders from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>
                <a:latin typeface="Helvetica" pitchFamily="2" charset="0"/>
              </a:rPr>
              <a:t>     Area Troops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200">
                <a:latin typeface="Helvetica" pitchFamily="2" charset="0"/>
              </a:rPr>
              <a:t>Each Troop will setup a Display Board to highlight their strengths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>
                <a:latin typeface="Helvetica" pitchFamily="2" charset="0"/>
              </a:rPr>
              <a:t>Youth Applications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>
                <a:latin typeface="Helvetica" pitchFamily="2" charset="0"/>
              </a:rPr>
              <a:t>Change for registration fee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>
                <a:latin typeface="Helvetica" pitchFamily="2" charset="0"/>
              </a:rPr>
              <a:t>Popcorn Family Guides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200">
              <a:latin typeface="Helvetica" pitchFamily="2" charset="0"/>
              <a:cs typeface="Helvetica"/>
            </a:endParaRPr>
          </a:p>
        </p:txBody>
      </p:sp>
      <p:pic>
        <p:nvPicPr>
          <p:cNvPr id="4" name="Picture 3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52F74701-B010-DFFE-0B64-5CFB0189A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826" b="526"/>
          <a:stretch>
            <a:fillRect/>
          </a:stretch>
        </p:blipFill>
        <p:spPr>
          <a:xfrm>
            <a:off x="3072955" y="130242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20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3">
            <a:extLst>
              <a:ext uri="{FF2B5EF4-FFF2-40B4-BE49-F238E27FC236}">
                <a16:creationId xmlns:a16="http://schemas.microsoft.com/office/drawing/2014/main" id="{C400E0AD-AB73-4F4C-AEDC-D97051793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A4754D-10DC-E04D-913A-F2FF465E57D9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A096A2-955C-2B42-8F55-4701CE0F2C28}"/>
              </a:ext>
            </a:extLst>
          </p:cNvPr>
          <p:cNvSpPr/>
          <p:nvPr/>
        </p:nvSpPr>
        <p:spPr>
          <a:xfrm>
            <a:off x="2773363" y="1889125"/>
            <a:ext cx="6648450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School Night Agenda</a:t>
            </a:r>
          </a:p>
        </p:txBody>
      </p:sp>
      <p:pic>
        <p:nvPicPr>
          <p:cNvPr id="26634" name="Picture 2" descr="mage result for agenda">
            <a:extLst>
              <a:ext uri="{FF2B5EF4-FFF2-40B4-BE49-F238E27FC236}">
                <a16:creationId xmlns:a16="http://schemas.microsoft.com/office/drawing/2014/main" id="{8E94FCA5-E866-7148-BB72-9C4A34D58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9" y="2938463"/>
            <a:ext cx="5183187" cy="31099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4" descr="mage result for boy scouts of america">
            <a:extLst>
              <a:ext uri="{FF2B5EF4-FFF2-40B4-BE49-F238E27FC236}">
                <a16:creationId xmlns:a16="http://schemas.microsoft.com/office/drawing/2014/main" id="{E60F0BDD-AEE1-CA43-B170-6DC05896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73136">
            <a:off x="3948114" y="3057525"/>
            <a:ext cx="15890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D8FBE976-C185-7C19-FCBF-EA7466AFEB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826" b="526"/>
          <a:stretch>
            <a:fillRect/>
          </a:stretch>
        </p:blipFill>
        <p:spPr>
          <a:xfrm>
            <a:off x="3072955" y="130242"/>
            <a:ext cx="6310540" cy="142123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3">
            <a:extLst>
              <a:ext uri="{FF2B5EF4-FFF2-40B4-BE49-F238E27FC236}">
                <a16:creationId xmlns:a16="http://schemas.microsoft.com/office/drawing/2014/main" id="{C400E0AD-AB73-4F4C-AEDC-D97051793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A4754D-10DC-E04D-913A-F2FF465E57D9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A096A2-955C-2B42-8F55-4701CE0F2C28}"/>
              </a:ext>
            </a:extLst>
          </p:cNvPr>
          <p:cNvSpPr/>
          <p:nvPr/>
        </p:nvSpPr>
        <p:spPr>
          <a:xfrm>
            <a:off x="2768600" y="1594874"/>
            <a:ext cx="6648450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School Night Agenda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FCB432-B88E-E44C-B40D-2A89CB816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170" y="2549812"/>
            <a:ext cx="9203310" cy="3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100">
                <a:latin typeface="Helvetica" pitchFamily="2" charset="0"/>
              </a:rPr>
              <a:t>6:20pm: Arrive with Lead Volunteer from District Membership Team. </a:t>
            </a:r>
          </a:p>
          <a:p>
            <a:r>
              <a:rPr lang="en-US" sz="2100">
                <a:latin typeface="Helvetica" pitchFamily="2" charset="0"/>
              </a:rPr>
              <a:t>6:30pm: Junior Leaders and Adult Leaders from Area Troops arrive and 	 begin to setup Display Boards. </a:t>
            </a:r>
          </a:p>
          <a:p>
            <a:r>
              <a:rPr lang="en-US" sz="2100">
                <a:latin typeface="Helvetica" pitchFamily="2" charset="0"/>
              </a:rPr>
              <a:t>6:35pm: Meet with all Scouts and Scouters and go over Middle School 	  Night plan for evening. </a:t>
            </a:r>
          </a:p>
          <a:p>
            <a:r>
              <a:rPr lang="en-US" sz="2100">
                <a:latin typeface="Helvetica" pitchFamily="2" charset="0"/>
              </a:rPr>
              <a:t>6:45pm: Junior Leaders are stationed at entrances and doors of Middle 	  School to welcome new families. When families arrive they “check 	  in” and receive youth application and popcorn family guide. </a:t>
            </a:r>
          </a:p>
          <a:p>
            <a:r>
              <a:rPr lang="en-US" sz="2100">
                <a:latin typeface="Helvetica" pitchFamily="2" charset="0"/>
              </a:rPr>
              <a:t>7:00pm: Open the evening with Opening Ceremony lead by Junior Leaders. </a:t>
            </a:r>
          </a:p>
          <a:p>
            <a:r>
              <a:rPr lang="en-US" sz="2100">
                <a:latin typeface="Helvetica" pitchFamily="2" charset="0"/>
              </a:rPr>
              <a:t>7:02pm: Lead Volunteer from District Membership Team gives overview of 	 Scouting. </a:t>
            </a:r>
            <a:r>
              <a:rPr lang="en-US" altLang="en-US" sz="2100">
                <a:latin typeface="Helvetica" pitchFamily="2" charset="0"/>
              </a:rPr>
              <a:t>           </a:t>
            </a:r>
          </a:p>
        </p:txBody>
      </p:sp>
      <p:pic>
        <p:nvPicPr>
          <p:cNvPr id="4" name="Picture 3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5646C8C5-8663-EB0F-BEE5-B66C063E5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826" b="526"/>
          <a:stretch>
            <a:fillRect/>
          </a:stretch>
        </p:blipFill>
        <p:spPr>
          <a:xfrm>
            <a:off x="3072955" y="130242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10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6">
            <a:extLst>
              <a:ext uri="{FF2B5EF4-FFF2-40B4-BE49-F238E27FC236}">
                <a16:creationId xmlns:a16="http://schemas.microsoft.com/office/drawing/2014/main" id="{7409498E-C046-4B4E-9F70-2AD062272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00" y="5710238"/>
            <a:ext cx="7367588" cy="1733550"/>
          </a:xfrm>
        </p:spPr>
        <p:txBody>
          <a:bodyPr/>
          <a:lstStyle/>
          <a:p>
            <a:pPr eaLnBrk="1" hangingPunct="1"/>
            <a:r>
              <a:rPr lang="en-US" altLang="en-US" sz="2000" err="1">
                <a:latin typeface="Helvetica" pitchFamily="2" charset="0"/>
                <a:ea typeface="ＭＳ Ｐゴシック" panose="020B0600070205080204" pitchFamily="34" charset="-128"/>
              </a:rPr>
              <a:t>www.JoinScoutsFL.com</a:t>
            </a:r>
            <a:endParaRPr lang="en-US" altLang="en-US" sz="200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6625" name="Slide Number Placeholder 3">
            <a:extLst>
              <a:ext uri="{FF2B5EF4-FFF2-40B4-BE49-F238E27FC236}">
                <a16:creationId xmlns:a16="http://schemas.microsoft.com/office/drawing/2014/main" id="{C400E0AD-AB73-4F4C-AEDC-D97051793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A4754D-10DC-E04D-913A-F2FF465E57D9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A096A2-955C-2B42-8F55-4701CE0F2C28}"/>
              </a:ext>
            </a:extLst>
          </p:cNvPr>
          <p:cNvSpPr/>
          <p:nvPr/>
        </p:nvSpPr>
        <p:spPr>
          <a:xfrm>
            <a:off x="2771775" y="1562275"/>
            <a:ext cx="6648450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ＭＳ Ｐゴシック" charset="-128"/>
              </a:rPr>
              <a:t>School Night Agenda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C97486-F98A-2C41-9051-D07968B671A6}"/>
              </a:ext>
            </a:extLst>
          </p:cNvPr>
          <p:cNvSpPr/>
          <p:nvPr/>
        </p:nvSpPr>
        <p:spPr>
          <a:xfrm>
            <a:off x="1565275" y="2395709"/>
            <a:ext cx="906145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latin typeface="Helvetica" pitchFamily="2" charset="0"/>
              </a:rPr>
              <a:t>7:12pm: Junior Leaders give short overview / highlights of their Troop </a:t>
            </a:r>
            <a:endParaRPr lang="en-US" altLang="en-US" sz="2200">
              <a:latin typeface="Helvetica" pitchFamily="2" charset="0"/>
            </a:endParaRPr>
          </a:p>
          <a:p>
            <a:r>
              <a:rPr lang="en-US" altLang="en-US" sz="2200">
                <a:latin typeface="Helvetica" pitchFamily="2" charset="0"/>
              </a:rPr>
              <a:t>7:25pm: New families </a:t>
            </a:r>
            <a:r>
              <a:rPr lang="en-US" sz="2200">
                <a:latin typeface="Helvetica" pitchFamily="2" charset="0"/>
              </a:rPr>
              <a:t>visit Troops at their displays and are instructed 	  once they are ready to complete electronic application or fill   	  out youth application and submit at “check out” area. At this</a:t>
            </a:r>
          </a:p>
          <a:p>
            <a:r>
              <a:rPr lang="en-US" sz="2200">
                <a:latin typeface="Helvetica" pitchFamily="2" charset="0"/>
              </a:rPr>
              <a:t>              point, once youth application is received at “check out” new</a:t>
            </a:r>
          </a:p>
          <a:p>
            <a:r>
              <a:rPr lang="en-US" sz="2200">
                <a:latin typeface="Helvetica" pitchFamily="2" charset="0"/>
              </a:rPr>
              <a:t>              Scout will receive Orlando Magic Basketball Ticket Voucher</a:t>
            </a:r>
          </a:p>
          <a:p>
            <a:r>
              <a:rPr lang="en-US" sz="2200">
                <a:latin typeface="Helvetica" pitchFamily="2" charset="0"/>
              </a:rPr>
              <a:t>              and hot spark. </a:t>
            </a:r>
          </a:p>
          <a:p>
            <a:r>
              <a:rPr lang="en-US" sz="2200">
                <a:latin typeface="Helvetica" pitchFamily="2" charset="0"/>
              </a:rPr>
              <a:t>7:45pm: Lead Volunteer from District Membership Team, District</a:t>
            </a:r>
          </a:p>
          <a:p>
            <a:r>
              <a:rPr lang="en-US" sz="2200">
                <a:latin typeface="Helvetica" pitchFamily="2" charset="0"/>
              </a:rPr>
              <a:t>             Executive and Adult Leaders from Area Troops meet to </a:t>
            </a:r>
          </a:p>
          <a:p>
            <a:r>
              <a:rPr lang="en-US" sz="2200">
                <a:latin typeface="Helvetica" pitchFamily="2" charset="0"/>
              </a:rPr>
              <a:t>             debrief and develop action plans for new Scouts</a:t>
            </a:r>
          </a:p>
          <a:p>
            <a:r>
              <a:rPr lang="en-US" sz="2200">
                <a:latin typeface="Helvetica" pitchFamily="2" charset="0"/>
              </a:rPr>
              <a:t>8:00pm: School Night Ends</a:t>
            </a:r>
          </a:p>
        </p:txBody>
      </p:sp>
      <p:pic>
        <p:nvPicPr>
          <p:cNvPr id="4" name="Picture 3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80CD0465-9C2D-B53C-594F-FEACA851BA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826" b="526"/>
          <a:stretch>
            <a:fillRect/>
          </a:stretch>
        </p:blipFill>
        <p:spPr>
          <a:xfrm>
            <a:off x="3072955" y="130242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68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Number Placeholder 3">
            <a:extLst>
              <a:ext uri="{FF2B5EF4-FFF2-40B4-BE49-F238E27FC236}">
                <a16:creationId xmlns:a16="http://schemas.microsoft.com/office/drawing/2014/main" id="{ED268EE5-E1DE-484D-959B-A13D93FC6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rgbClr val="CF003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rgbClr val="005AA3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E29D11-F7EC-734B-8EED-9C3CCD80C86B}" type="slidenum">
              <a:rPr lang="en-US" altLang="en-US" sz="100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757" name="Picture 756" descr="TLC-Logo-black text Small">
            <a:extLst>
              <a:ext uri="{FF2B5EF4-FFF2-40B4-BE49-F238E27FC236}">
                <a16:creationId xmlns:a16="http://schemas.microsoft.com/office/drawing/2014/main" id="{1010DF8C-5221-B24C-8BA6-15F9E04F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8" y="-2146300"/>
            <a:ext cx="18097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2BB424B-1DD6-BC4C-98D7-CD1460955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29855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B8D5B0-3A93-C948-A850-C1FD9D31C7F2}"/>
              </a:ext>
            </a:extLst>
          </p:cNvPr>
          <p:cNvSpPr txBox="1">
            <a:spLocks/>
          </p:cNvSpPr>
          <p:nvPr/>
        </p:nvSpPr>
        <p:spPr bwMode="auto">
          <a:xfrm>
            <a:off x="1524213" y="2253006"/>
            <a:ext cx="9143574" cy="269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 baseline="0">
                <a:solidFill>
                  <a:srgbClr val="005AA3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C00000"/>
                </a:solidFill>
                <a:ea typeface="ＭＳ Ｐゴシック"/>
              </a:rPr>
              <a:t>Some Middle School Nights get 50-60 new Scouts in one night</a:t>
            </a:r>
            <a:endParaRPr lang="en-US">
              <a:ea typeface="ＭＳ Ｐゴシック"/>
            </a:endParaRPr>
          </a:p>
        </p:txBody>
      </p:sp>
      <p:pic>
        <p:nvPicPr>
          <p:cNvPr id="4" name="Picture 3" descr="A logo of a eagle and a lily&#10;&#10;AI-generated content may be incorrect.">
            <a:extLst>
              <a:ext uri="{FF2B5EF4-FFF2-40B4-BE49-F238E27FC236}">
                <a16:creationId xmlns:a16="http://schemas.microsoft.com/office/drawing/2014/main" id="{038CD2E8-3238-F466-614C-92F09C53F5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26" b="526"/>
          <a:stretch>
            <a:fillRect/>
          </a:stretch>
        </p:blipFill>
        <p:spPr>
          <a:xfrm>
            <a:off x="3072955" y="130242"/>
            <a:ext cx="6310540" cy="1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38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FF79A-5D32-AF17-3B17-6AD227136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629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5658946-CBA3-8A73-23F5-AB8930E54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7496" y="585059"/>
            <a:ext cx="8357008" cy="770303"/>
          </a:xfrm>
        </p:spPr>
        <p:txBody>
          <a:bodyPr/>
          <a:lstStyle/>
          <a:p>
            <a:pPr algn="ctr"/>
            <a:r>
              <a:rPr lang="en-US" sz="4400"/>
              <a:t>Peer-to-peer inviting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77412-5D5D-7355-A6D3-0032FE5AB2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1586239"/>
            <a:ext cx="9144000" cy="527304"/>
          </a:xfrm>
        </p:spPr>
        <p:txBody>
          <a:bodyPr/>
          <a:lstStyle/>
          <a:p>
            <a:r>
              <a:rPr lang="en-US"/>
              <a:t>Mike Matzinger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CAC38-40CE-7533-F26C-7B77E80B46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3625" y="2228763"/>
            <a:ext cx="6664750" cy="1419411"/>
          </a:xfrm>
        </p:spPr>
        <p:txBody>
          <a:bodyPr/>
          <a:lstStyle/>
          <a:p>
            <a:r>
              <a:rPr lang="en-US" sz="2400"/>
              <a:t>CST-15 Membership Lead</a:t>
            </a:r>
          </a:p>
          <a:p>
            <a:r>
              <a:rPr lang="en-US" sz="2400"/>
              <a:t>Scoutmaster, Troop 219G and 600B</a:t>
            </a:r>
          </a:p>
          <a:p>
            <a:r>
              <a:rPr lang="en-US" sz="2400"/>
              <a:t>mike@scoutdude.com</a:t>
            </a:r>
          </a:p>
        </p:txBody>
      </p:sp>
    </p:spTree>
    <p:extLst>
      <p:ext uri="{BB962C8B-B14F-4D97-AF65-F5344CB8AC3E}">
        <p14:creationId xmlns:p14="http://schemas.microsoft.com/office/powerpoint/2010/main" val="3191259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6B41EF-DD0A-28C6-8B0B-950C2E0D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Peer-to-Peer (P2P) Benefits</a:t>
            </a:r>
          </a:p>
        </p:txBody>
      </p:sp>
      <p:pic>
        <p:nvPicPr>
          <p:cNvPr id="3" name="Google Shape;175;p3">
            <a:extLst>
              <a:ext uri="{FF2B5EF4-FFF2-40B4-BE49-F238E27FC236}">
                <a16:creationId xmlns:a16="http://schemas.microsoft.com/office/drawing/2014/main" id="{B554D366-064C-52D7-F62E-81F5ADFFBA2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2801" y="1646427"/>
            <a:ext cx="4919875" cy="36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4;p3">
            <a:extLst>
              <a:ext uri="{FF2B5EF4-FFF2-40B4-BE49-F238E27FC236}">
                <a16:creationId xmlns:a16="http://schemas.microsoft.com/office/drawing/2014/main" id="{F9B62D36-8281-348D-27A4-DB0A3CB2D9F2}"/>
              </a:ext>
            </a:extLst>
          </p:cNvPr>
          <p:cNvSpPr txBox="1">
            <a:spLocks/>
          </p:cNvSpPr>
          <p:nvPr/>
        </p:nvSpPr>
        <p:spPr>
          <a:xfrm>
            <a:off x="6241595" y="2633539"/>
            <a:ext cx="5355600" cy="17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Engagement</a:t>
            </a:r>
          </a:p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Authenticity</a:t>
            </a:r>
          </a:p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Leadership Development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33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0642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1EA19-3F0C-B0AE-86BF-F9CB17A28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0260C1-F137-CBFE-2001-21026BFC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56974"/>
            <a:ext cx="11887199" cy="1325563"/>
          </a:xfrm>
        </p:spPr>
        <p:txBody>
          <a:bodyPr/>
          <a:lstStyle/>
          <a:p>
            <a:r>
              <a:rPr lang="en-US"/>
              <a:t>Strategies for P2P Inviting – Scout Led</a:t>
            </a:r>
          </a:p>
        </p:txBody>
      </p:sp>
      <p:sp>
        <p:nvSpPr>
          <p:cNvPr id="5" name="Google Shape;181;p4">
            <a:extLst>
              <a:ext uri="{FF2B5EF4-FFF2-40B4-BE49-F238E27FC236}">
                <a16:creationId xmlns:a16="http://schemas.microsoft.com/office/drawing/2014/main" id="{8F20F6D2-FA72-039D-8BB5-58DFAED0BF0F}"/>
              </a:ext>
            </a:extLst>
          </p:cNvPr>
          <p:cNvSpPr txBox="1">
            <a:spLocks/>
          </p:cNvSpPr>
          <p:nvPr/>
        </p:nvSpPr>
        <p:spPr>
          <a:xfrm>
            <a:off x="2748749" y="2245150"/>
            <a:ext cx="6694500" cy="31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14655">
              <a:spcBef>
                <a:spcPts val="48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Let Scouts own the plan</a:t>
            </a:r>
            <a:endParaRPr lang="en-US"/>
          </a:p>
          <a:p>
            <a:pPr marL="457200" indent="-41465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Design plans that entice</a:t>
            </a:r>
            <a:endParaRPr lang="en-US" sz="2933">
              <a:latin typeface="Roboto"/>
              <a:ea typeface="Roboto"/>
              <a:cs typeface="Roboto"/>
            </a:endParaRPr>
          </a:p>
          <a:p>
            <a:pPr marL="457200" indent="-41465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Host a “hands-on” open house </a:t>
            </a:r>
            <a:endParaRPr lang="en-US" sz="2933">
              <a:latin typeface="Roboto"/>
              <a:ea typeface="Roboto"/>
              <a:cs typeface="Roboto"/>
            </a:endParaRPr>
          </a:p>
          <a:p>
            <a:pPr marL="457200" indent="-41465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Sponsor service projects </a:t>
            </a:r>
            <a:endParaRPr lang="en-US" sz="2933">
              <a:latin typeface="Roboto"/>
              <a:ea typeface="Roboto"/>
              <a:cs typeface="Roboto"/>
            </a:endParaRPr>
          </a:p>
          <a:p>
            <a:pPr marL="457200" indent="-41465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Attend festivals or fairs</a:t>
            </a:r>
            <a:endParaRPr lang="en-US" sz="2933">
              <a:latin typeface="Roboto"/>
              <a:ea typeface="Roboto"/>
              <a:cs typeface="Roboto"/>
            </a:endParaRPr>
          </a:p>
          <a:p>
            <a:pPr marL="457200" indent="-41465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Include Normal Friend Activities</a:t>
            </a:r>
            <a:endParaRPr lang="en-US" sz="2933">
              <a:latin typeface="Roboto"/>
              <a:ea typeface="Roboto"/>
              <a:cs typeface="Roboto"/>
            </a:endParaRPr>
          </a:p>
          <a:p>
            <a:pPr marL="457200" indent="-41465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00">
                <a:latin typeface="Roboto"/>
                <a:ea typeface="Roboto"/>
                <a:cs typeface="Roboto"/>
                <a:sym typeface="Roboto"/>
              </a:rPr>
              <a:t>Offer Zoom campfires</a:t>
            </a:r>
            <a:endParaRPr lang="en-US" sz="2900">
              <a:latin typeface="Roboto"/>
              <a:ea typeface="Roboto"/>
              <a:cs typeface="Roboto"/>
            </a:endParaRPr>
          </a:p>
          <a:p>
            <a:pPr marL="118531" indent="0">
              <a:spcBef>
                <a:spcPts val="480"/>
              </a:spcBef>
              <a:buClr>
                <a:schemeClr val="dk1"/>
              </a:buClr>
              <a:buSzPts val="2200"/>
              <a:buFont typeface="Arial" panose="020B0604020202020204" pitchFamily="34" charset="0"/>
              <a:buNone/>
            </a:pPr>
            <a:endParaRPr lang="en-US" sz="2933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755227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5658946-CBA3-8A73-23F5-AB8930E54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6865" y="805357"/>
            <a:ext cx="9598269" cy="862695"/>
          </a:xfrm>
        </p:spPr>
        <p:txBody>
          <a:bodyPr/>
          <a:lstStyle/>
          <a:p>
            <a:r>
              <a:rPr lang="en-US"/>
              <a:t>Safety moment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77412-5D5D-7355-A6D3-0032FE5AB2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1842180"/>
            <a:ext cx="9144000" cy="527304"/>
          </a:xfrm>
        </p:spPr>
        <p:txBody>
          <a:bodyPr/>
          <a:lstStyle/>
          <a:p>
            <a:r>
              <a:rPr lang="en-US"/>
              <a:t>Tree Kiester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CAC38-40CE-7533-F26C-7B77E80B46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2555013"/>
            <a:ext cx="9144000" cy="876243"/>
          </a:xfrm>
        </p:spPr>
        <p:txBody>
          <a:bodyPr/>
          <a:lstStyle/>
          <a:p>
            <a:r>
              <a:rPr lang="en-US"/>
              <a:t>Director of Environmental, Health &amp; Safety, </a:t>
            </a:r>
          </a:p>
          <a:p>
            <a:r>
              <a:rPr lang="en-US"/>
              <a:t>Scouting America</a:t>
            </a:r>
          </a:p>
        </p:txBody>
      </p:sp>
    </p:spTree>
    <p:extLst>
      <p:ext uri="{BB962C8B-B14F-4D97-AF65-F5344CB8AC3E}">
        <p14:creationId xmlns:p14="http://schemas.microsoft.com/office/powerpoint/2010/main" val="24397595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DB9AE-847C-0D99-3DAF-E461A64F2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943BB2-46B9-9B76-A419-699E01A7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 for P2P Inviting – Enabling Tools</a:t>
            </a:r>
          </a:p>
        </p:txBody>
      </p:sp>
      <p:pic>
        <p:nvPicPr>
          <p:cNvPr id="2" name="Google Shape;189;p5">
            <a:extLst>
              <a:ext uri="{FF2B5EF4-FFF2-40B4-BE49-F238E27FC236}">
                <a16:creationId xmlns:a16="http://schemas.microsoft.com/office/drawing/2014/main" id="{0A109808-7A32-6DD4-7606-3246B35D775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598" y="1660924"/>
            <a:ext cx="3079427" cy="41059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8;p5">
            <a:extLst>
              <a:ext uri="{FF2B5EF4-FFF2-40B4-BE49-F238E27FC236}">
                <a16:creationId xmlns:a16="http://schemas.microsoft.com/office/drawing/2014/main" id="{FB6B8E45-A653-D988-C973-F433F87A6A2F}"/>
              </a:ext>
            </a:extLst>
          </p:cNvPr>
          <p:cNvSpPr txBox="1">
            <a:spLocks/>
          </p:cNvSpPr>
          <p:nvPr/>
        </p:nvSpPr>
        <p:spPr>
          <a:xfrm>
            <a:off x="4963102" y="2343347"/>
            <a:ext cx="6564300" cy="309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14845">
              <a:spcBef>
                <a:spcPts val="48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Create invitations, handouts, flyers, calendars, and digital media</a:t>
            </a:r>
          </a:p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Schedule time to create and share fun (videos &gt; photos)</a:t>
            </a:r>
          </a:p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Feed social media accounts (personal &gt; troop)</a:t>
            </a:r>
          </a:p>
          <a:p>
            <a:pPr marL="0" indent="0">
              <a:spcBef>
                <a:spcPts val="480"/>
              </a:spcBef>
              <a:buClr>
                <a:schemeClr val="dk1"/>
              </a:buClr>
              <a:buSzPts val="2933"/>
              <a:buFont typeface="Arial" panose="020B0604020202020204" pitchFamily="34" charset="0"/>
              <a:buNone/>
            </a:pPr>
            <a:endParaRPr lang="en-US" sz="2933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654467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77ECC-C370-FA8B-E475-F0F673962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5966F3-F160-FCD0-0D5D-3892257B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 for P2P Inviting - </a:t>
            </a:r>
            <a:br>
              <a:rPr lang="en-US"/>
            </a:br>
            <a:r>
              <a:rPr lang="en-US"/>
              <a:t>Welcoming Environment</a:t>
            </a:r>
          </a:p>
        </p:txBody>
      </p:sp>
      <p:sp>
        <p:nvSpPr>
          <p:cNvPr id="2" name="Google Shape;195;p6">
            <a:extLst>
              <a:ext uri="{FF2B5EF4-FFF2-40B4-BE49-F238E27FC236}">
                <a16:creationId xmlns:a16="http://schemas.microsoft.com/office/drawing/2014/main" id="{6735C1F2-1BD2-0E11-5BD5-2562D4070A94}"/>
              </a:ext>
            </a:extLst>
          </p:cNvPr>
          <p:cNvSpPr txBox="1">
            <a:spLocks/>
          </p:cNvSpPr>
          <p:nvPr/>
        </p:nvSpPr>
        <p:spPr>
          <a:xfrm>
            <a:off x="1350390" y="2218442"/>
            <a:ext cx="10972800" cy="3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14845">
              <a:spcBef>
                <a:spcPts val="48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Offer workshops to help Scouts feel confident sharing, inviting, and welcoming</a:t>
            </a:r>
          </a:p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Have an open-door policy for newcomers to join without feeling pressured</a:t>
            </a:r>
          </a:p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Pair visitors with a "buddy" to help them feel connected</a:t>
            </a:r>
          </a:p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Train older Scouts as ambassadors</a:t>
            </a:r>
          </a:p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Teach Patrol Leaders how to integrate a new member</a:t>
            </a:r>
          </a:p>
          <a:p>
            <a:pPr marL="0" indent="0">
              <a:spcBef>
                <a:spcPts val="480"/>
              </a:spcBef>
              <a:buClr>
                <a:schemeClr val="dk1"/>
              </a:buClr>
              <a:buSzPts val="2933"/>
              <a:buFont typeface="Arial" panose="020B0604020202020204" pitchFamily="34" charset="0"/>
              <a:buNone/>
            </a:pPr>
            <a:endParaRPr lang="en-US" sz="2933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4954323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3C32A-37E6-FDE2-B2F8-121E70CFC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78C48A-D353-5C01-1161-1440CBD4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7" y="238120"/>
            <a:ext cx="11726945" cy="1325563"/>
          </a:xfrm>
        </p:spPr>
        <p:txBody>
          <a:bodyPr/>
          <a:lstStyle/>
          <a:p>
            <a:r>
              <a:rPr lang="en-US"/>
              <a:t>Overcoming Common Challenges</a:t>
            </a:r>
          </a:p>
        </p:txBody>
      </p:sp>
      <p:sp>
        <p:nvSpPr>
          <p:cNvPr id="3" name="Google Shape;201;p7">
            <a:extLst>
              <a:ext uri="{FF2B5EF4-FFF2-40B4-BE49-F238E27FC236}">
                <a16:creationId xmlns:a16="http://schemas.microsoft.com/office/drawing/2014/main" id="{A65A731F-6B7D-D8F4-3D8A-2FF65A967D8A}"/>
              </a:ext>
            </a:extLst>
          </p:cNvPr>
          <p:cNvSpPr txBox="1">
            <a:spLocks/>
          </p:cNvSpPr>
          <p:nvPr/>
        </p:nvSpPr>
        <p:spPr>
          <a:xfrm>
            <a:off x="1524000" y="1905000"/>
            <a:ext cx="9952500" cy="3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80"/>
              </a:spcBef>
              <a:buClr>
                <a:schemeClr val="dk1"/>
              </a:buClr>
              <a:buSzPts val="2933"/>
              <a:buFont typeface="Arial" panose="020B0604020202020204" pitchFamily="34" charset="0"/>
              <a:buNone/>
            </a:pPr>
            <a:endParaRPr lang="en-US" sz="2933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indent="-414845">
              <a:spcBef>
                <a:spcPts val="48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Never force P2P inviting; an opportunity to share something exciting and meaningful</a:t>
            </a:r>
          </a:p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Encourage Scouts to view rejection as part of the process and not take it personally</a:t>
            </a:r>
          </a:p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Teach Scouts how to engage parents to learn more about the program's benefits</a:t>
            </a:r>
          </a:p>
          <a:p>
            <a:pPr marL="0" indent="0">
              <a:spcBef>
                <a:spcPts val="480"/>
              </a:spcBef>
              <a:buClr>
                <a:schemeClr val="dk1"/>
              </a:buClr>
              <a:buSzPts val="2933"/>
              <a:buFont typeface="Arial" panose="020B0604020202020204" pitchFamily="34" charset="0"/>
              <a:buNone/>
            </a:pPr>
            <a:endParaRPr lang="en-US" sz="2933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2526918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DBD4B-2442-E28B-25DF-E5499509C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93B054-4434-C0EA-7081-CE5D1335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7" y="238120"/>
            <a:ext cx="11726945" cy="1325563"/>
          </a:xfrm>
        </p:spPr>
        <p:txBody>
          <a:bodyPr/>
          <a:lstStyle/>
          <a:p>
            <a:r>
              <a:rPr lang="en-US"/>
              <a:t>Conclusion and Call to Action</a:t>
            </a:r>
          </a:p>
        </p:txBody>
      </p:sp>
      <p:pic>
        <p:nvPicPr>
          <p:cNvPr id="6" name="Google Shape;208;p8">
            <a:extLst>
              <a:ext uri="{FF2B5EF4-FFF2-40B4-BE49-F238E27FC236}">
                <a16:creationId xmlns:a16="http://schemas.microsoft.com/office/drawing/2014/main" id="{3326322D-93F0-7ED6-2DC2-F912D9B389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3507" y="2036067"/>
            <a:ext cx="4324552" cy="32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7;p8">
            <a:extLst>
              <a:ext uri="{FF2B5EF4-FFF2-40B4-BE49-F238E27FC236}">
                <a16:creationId xmlns:a16="http://schemas.microsoft.com/office/drawing/2014/main" id="{09FB9B60-BE26-5C27-F677-BEB3143734C3}"/>
              </a:ext>
            </a:extLst>
          </p:cNvPr>
          <p:cNvSpPr txBox="1">
            <a:spLocks/>
          </p:cNvSpPr>
          <p:nvPr/>
        </p:nvSpPr>
        <p:spPr>
          <a:xfrm>
            <a:off x="5422775" y="1752600"/>
            <a:ext cx="6596400" cy="42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spcBef>
                <a:spcPts val="480"/>
              </a:spcBef>
              <a:buFont typeface="Arial" panose="020B0604020202020204" pitchFamily="34" charset="0"/>
              <a:buNone/>
            </a:pPr>
            <a:endParaRPr lang="en-US" sz="2933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indent="-414845">
              <a:spcBef>
                <a:spcPts val="48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Benefits: engagement, authenticity, leadership development</a:t>
            </a:r>
          </a:p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Effective Strategies: Scout-led, enabling tools, welcoming environment</a:t>
            </a:r>
          </a:p>
          <a:p>
            <a:pPr marL="457200" indent="-414845">
              <a:spcBef>
                <a:spcPts val="0"/>
              </a:spcBef>
              <a:buSzPts val="2933"/>
              <a:buFont typeface="Roboto"/>
              <a:buChar char="●"/>
            </a:pPr>
            <a:r>
              <a:rPr lang="en-US" sz="2933">
                <a:latin typeface="Roboto"/>
                <a:ea typeface="Roboto"/>
                <a:cs typeface="Roboto"/>
                <a:sym typeface="Roboto"/>
              </a:rPr>
              <a:t>Next Step: PLC sets 2-3 membership SMART goals</a:t>
            </a:r>
          </a:p>
          <a:p>
            <a:pPr marL="0" indent="0">
              <a:spcBef>
                <a:spcPts val="480"/>
              </a:spcBef>
              <a:buClr>
                <a:schemeClr val="dk1"/>
              </a:buClr>
              <a:buSzPts val="2933"/>
              <a:buFont typeface="Arial" panose="020B0604020202020204" pitchFamily="34" charset="0"/>
              <a:buNone/>
            </a:pPr>
            <a:endParaRPr lang="en-US" sz="2933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5423374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27653-B5BC-6780-B06B-B01E1536B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771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45EB9-80A1-5B22-92EB-5A8F10D90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9A39BB-14EE-F997-B2A8-A6CD3AC61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227" y="1849584"/>
            <a:ext cx="5181600" cy="1579416"/>
          </a:xfrm>
        </p:spPr>
        <p:txBody>
          <a:bodyPr>
            <a:normAutofit fontScale="90000"/>
          </a:bodyPr>
          <a:lstStyle/>
          <a:p>
            <a:r>
              <a:rPr lang="en-US" dirty="0"/>
              <a:t>Following your Council’s Membership Plan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00C0AC7-7615-3EF8-0092-AA789F61BCFA}"/>
              </a:ext>
            </a:extLst>
          </p:cNvPr>
          <p:cNvSpPr txBox="1">
            <a:spLocks/>
          </p:cNvSpPr>
          <p:nvPr/>
        </p:nvSpPr>
        <p:spPr>
          <a:xfrm>
            <a:off x="6750227" y="3830771"/>
            <a:ext cx="4506013" cy="527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6C724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Otto Goedhart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/>
              <a:t>Manager, </a:t>
            </a:r>
            <a:r>
              <a:rPr lang="en-US" sz="2400"/>
              <a:t>Membership Growth, </a:t>
            </a:r>
            <a:r>
              <a:rPr lang="en-US" sz="2400" dirty="0"/>
              <a:t>Scouting America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C724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182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12CAAE-6F6C-DF34-8651-B5088FF8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252" y="899236"/>
            <a:ext cx="5181600" cy="1730245"/>
          </a:xfrm>
        </p:spPr>
        <p:txBody>
          <a:bodyPr>
            <a:noAutofit/>
          </a:bodyPr>
          <a:lstStyle/>
          <a:p>
            <a:pPr algn="ctr"/>
            <a:r>
              <a:rPr lang="en-US" sz="6000"/>
              <a:t>Closing thoughts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7F407ED-247F-4CFB-17D2-062D5F92B799}"/>
              </a:ext>
            </a:extLst>
          </p:cNvPr>
          <p:cNvSpPr txBox="1">
            <a:spLocks/>
          </p:cNvSpPr>
          <p:nvPr/>
        </p:nvSpPr>
        <p:spPr>
          <a:xfrm>
            <a:off x="6880631" y="3429000"/>
            <a:ext cx="4506013" cy="527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724E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6C724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Freddy Norton</a:t>
            </a:r>
          </a:p>
        </p:txBody>
      </p:sp>
    </p:spTree>
    <p:extLst>
      <p:ext uri="{BB962C8B-B14F-4D97-AF65-F5344CB8AC3E}">
        <p14:creationId xmlns:p14="http://schemas.microsoft.com/office/powerpoint/2010/main" val="237231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D57A0-9D22-9C02-0AF7-987C8986A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61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CCD74-B310-D0EC-7788-08F498D9D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1501569"/>
            <a:ext cx="9144000" cy="527304"/>
          </a:xfrm>
        </p:spPr>
        <p:txBody>
          <a:bodyPr/>
          <a:lstStyle/>
          <a:p>
            <a:r>
              <a:rPr lang="en-US" dirty="0"/>
              <a:t>Ken Gordon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AEC8BC4-9B23-F609-9DF5-477C79677B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2323718"/>
            <a:ext cx="9144000" cy="8858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/>
              <a:t>Chair, Growing Scouting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National Commissioner Service Team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National Membership Committee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88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3E240-3472-51B1-B7D3-E3CD519F3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6597" y="1479720"/>
            <a:ext cx="5181600" cy="29825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dirty="0">
                <a:latin typeface="Franklin Gothic Book"/>
              </a:rPr>
              <a:t>Member conversion</a:t>
            </a:r>
          </a:p>
          <a:p>
            <a:r>
              <a:rPr lang="en-US" sz="4400" dirty="0">
                <a:latin typeface="Franklin Gothic Book"/>
              </a:rPr>
              <a:t>Onboarding </a:t>
            </a:r>
          </a:p>
          <a:p>
            <a:r>
              <a:rPr lang="en-US" sz="4400" dirty="0">
                <a:latin typeface="Franklin Gothic Book"/>
              </a:rPr>
              <a:t>Getting new Scouts to summer camp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27415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F485B-35BC-5743-C2BC-E39D406E9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298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c07ce0-0f34-493e-9832-792e41f2de1c">
      <Terms xmlns="http://schemas.microsoft.com/office/infopath/2007/PartnerControls"/>
    </lcf76f155ced4ddcb4097134ff3c332f>
    <TaxCatchAll xmlns="61211082-cc98-4f5e-9017-35559ccc5921" xsi:nil="true"/>
    <SharedWithUsers xmlns="61211082-cc98-4f5e-9017-35559ccc5921">
      <UserInfo>
        <DisplayName>Phillip Shipley</DisplayName>
        <AccountId>66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A0E1594CEE1C4090CF4CEA117E8DA6" ma:contentTypeVersion="13" ma:contentTypeDescription="Create a new document." ma:contentTypeScope="" ma:versionID="bd0b4c19999feb7247a0a8d0bddfbd1d">
  <xsd:schema xmlns:xsd="http://www.w3.org/2001/XMLSchema" xmlns:xs="http://www.w3.org/2001/XMLSchema" xmlns:p="http://schemas.microsoft.com/office/2006/metadata/properties" xmlns:ns2="5dc07ce0-0f34-493e-9832-792e41f2de1c" xmlns:ns3="61211082-cc98-4f5e-9017-35559ccc5921" targetNamespace="http://schemas.microsoft.com/office/2006/metadata/properties" ma:root="true" ma:fieldsID="d90048771562508b99c27d409e2f6958" ns2:_="" ns3:_="">
    <xsd:import namespace="5dc07ce0-0f34-493e-9832-792e41f2de1c"/>
    <xsd:import namespace="61211082-cc98-4f5e-9017-35559ccc59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c07ce0-0f34-493e-9832-792e41f2de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79308d4-bde5-4dca-adcb-0162404f8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211082-cc98-4f5e-9017-35559ccc592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aa07066-4ab0-483c-b824-e5ad5e9bd179}" ma:internalName="TaxCatchAll" ma:showField="CatchAllData" ma:web="61211082-cc98-4f5e-9017-35559ccc59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815BAD-2A73-4050-B3CA-8F47B69DEFAD}">
  <ds:schemaRefs>
    <ds:schemaRef ds:uri="5dc07ce0-0f34-493e-9832-792e41f2de1c"/>
    <ds:schemaRef ds:uri="61211082-cc98-4f5e-9017-35559ccc59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49EF078-91A6-4428-9E49-F49C4630B5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C9D215-B016-492F-AEDD-CD7668A9A394}">
  <ds:schemaRefs>
    <ds:schemaRef ds:uri="5dc07ce0-0f34-493e-9832-792e41f2de1c"/>
    <ds:schemaRef ds:uri="61211082-cc98-4f5e-9017-35559ccc59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fd9008a0-7846-4989-a4c5-77cfad3f7e4e}" enabled="0" method="" siteId="{fd9008a0-7846-4989-a4c5-77cfad3f7e4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983</Words>
  <Application>Microsoft Office PowerPoint</Application>
  <PresentationFormat>Widescreen</PresentationFormat>
  <Paragraphs>189</Paragraphs>
  <Slides>56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Tonight’s topics</vt:lpstr>
      <vt:lpstr>Are you recording this?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People Find Out About Scouting?</vt:lpstr>
      <vt:lpstr>Community</vt:lpstr>
      <vt:lpstr>Social Media</vt:lpstr>
      <vt:lpstr>Brand Center</vt:lpstr>
      <vt:lpstr>PowerPoint Presentation</vt:lpstr>
      <vt:lpstr>PowerPoint Presentation</vt:lpstr>
      <vt:lpstr>PowerPoint Presentation</vt:lpstr>
      <vt:lpstr>PowerPoint Presentation</vt:lpstr>
      <vt:lpstr>Membership WEek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www.JoinScoutsFL.com</vt:lpstr>
      <vt:lpstr>PowerPoint Presentation</vt:lpstr>
      <vt:lpstr>PowerPoint Presentation</vt:lpstr>
      <vt:lpstr>PowerPoint Presentation</vt:lpstr>
      <vt:lpstr>Peer-to-Peer (P2P) Benefits</vt:lpstr>
      <vt:lpstr>Strategies for P2P Inviting – Scout Led</vt:lpstr>
      <vt:lpstr>Strategies for P2P Inviting – Enabling Tools</vt:lpstr>
      <vt:lpstr>Strategies for P2P Inviting -  Welcoming Environment</vt:lpstr>
      <vt:lpstr>Overcoming Common Challenges</vt:lpstr>
      <vt:lpstr>Conclusion and Call to Action</vt:lpstr>
      <vt:lpstr>PowerPoint Presentation</vt:lpstr>
      <vt:lpstr>Following your Council’s Membership Plan</vt:lpstr>
      <vt:lpstr>Closing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Ramsey</dc:creator>
  <cp:lastModifiedBy>Otto Goedhart</cp:lastModifiedBy>
  <cp:revision>169</cp:revision>
  <cp:lastPrinted>2025-02-27T22:31:25Z</cp:lastPrinted>
  <dcterms:created xsi:type="dcterms:W3CDTF">2023-02-23T18:38:20Z</dcterms:created>
  <dcterms:modified xsi:type="dcterms:W3CDTF">2026-03-12T04:26:55Z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0x010100F2A0E1594CEE1C4090CF4CEA117E8DA6</vt:lpwstr>
  </property>
</Properties>
</file>