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1" r:id="rId3"/>
    <p:sldMasterId id="2147483680" r:id="rId4"/>
    <p:sldMasterId id="2147483693" r:id="rId5"/>
  </p:sldMasterIdLst>
  <p:notesMasterIdLst>
    <p:notesMasterId r:id="rId101"/>
  </p:notesMasterIdLst>
  <p:sldIdLst>
    <p:sldId id="353" r:id="rId6"/>
    <p:sldId id="354" r:id="rId7"/>
    <p:sldId id="355" r:id="rId8"/>
    <p:sldId id="356" r:id="rId9"/>
    <p:sldId id="357" r:id="rId10"/>
    <p:sldId id="263" r:id="rId11"/>
    <p:sldId id="264" r:id="rId12"/>
    <p:sldId id="265" r:id="rId13"/>
    <p:sldId id="266" r:id="rId14"/>
    <p:sldId id="269" r:id="rId15"/>
    <p:sldId id="306" r:id="rId16"/>
    <p:sldId id="307" r:id="rId17"/>
    <p:sldId id="308" r:id="rId18"/>
    <p:sldId id="309" r:id="rId19"/>
    <p:sldId id="259" r:id="rId20"/>
    <p:sldId id="310" r:id="rId21"/>
    <p:sldId id="260" r:id="rId22"/>
    <p:sldId id="314" r:id="rId23"/>
    <p:sldId id="315" r:id="rId24"/>
    <p:sldId id="261"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267" r:id="rId41"/>
    <p:sldId id="268" r:id="rId42"/>
    <p:sldId id="331" r:id="rId43"/>
    <p:sldId id="270"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271" r:id="rId66"/>
    <p:sldId id="258" r:id="rId67"/>
    <p:sldId id="272" r:id="rId68"/>
    <p:sldId id="273" r:id="rId69"/>
    <p:sldId id="274" r:id="rId70"/>
    <p:sldId id="275" r:id="rId71"/>
    <p:sldId id="276" r:id="rId72"/>
    <p:sldId id="277" r:id="rId73"/>
    <p:sldId id="278" r:id="rId74"/>
    <p:sldId id="257" r:id="rId75"/>
    <p:sldId id="279" r:id="rId76"/>
    <p:sldId id="262" r:id="rId77"/>
    <p:sldId id="280" r:id="rId78"/>
    <p:sldId id="281" r:id="rId79"/>
    <p:sldId id="282" r:id="rId80"/>
    <p:sldId id="256" r:id="rId81"/>
    <p:sldId id="359" r:id="rId82"/>
    <p:sldId id="360" r:id="rId83"/>
    <p:sldId id="361" r:id="rId84"/>
    <p:sldId id="362"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58"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976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12E65-6E96-9E4C-A5B1-3F00FB2E1362}" v="15" dt="2024-03-14T15:26:00.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latin typeface="Calibri" panose="020F0502020204030204" pitchFamily="34" charset="0"/>
                <a:cs typeface="Calibri" panose="020F0502020204030204" pitchFamily="34" charset="0"/>
              </a:rPr>
              <a:t>% of Alumni and Scouts Reporting Scouting having</a:t>
            </a:r>
          </a:p>
          <a:p>
            <a:pPr>
              <a:defRPr/>
            </a:pPr>
            <a:r>
              <a:rPr lang="en-US" b="1" dirty="0">
                <a:latin typeface="Calibri" panose="020F0502020204030204" pitchFamily="34" charset="0"/>
                <a:cs typeface="Calibri" panose="020F0502020204030204" pitchFamily="34" charset="0"/>
              </a:rPr>
              <a:t>A Positive Influence on their Life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000000000000001E-2"/>
          <c:y val="0.15342186556213919"/>
          <c:w val="0.95781249999999996"/>
          <c:h val="0.75642847216852416"/>
        </c:manualLayout>
      </c:layout>
      <c:barChart>
        <c:barDir val="col"/>
        <c:grouping val="clustered"/>
        <c:varyColors val="0"/>
        <c:ser>
          <c:idx val="0"/>
          <c:order val="0"/>
          <c:tx>
            <c:strRef>
              <c:f>Sheet1!$B$1</c:f>
              <c:strCache>
                <c:ptCount val="1"/>
                <c:pt idx="0">
                  <c:v>Alumni</c:v>
                </c:pt>
              </c:strCache>
            </c:strRef>
          </c:tx>
          <c:spPr>
            <a:solidFill>
              <a:srgbClr val="2BA6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0.98</c:v>
                </c:pt>
              </c:numCache>
            </c:numRef>
          </c:val>
          <c:extLst>
            <c:ext xmlns:c16="http://schemas.microsoft.com/office/drawing/2014/chart" uri="{C3380CC4-5D6E-409C-BE32-E72D297353CC}">
              <c16:uniqueId val="{00000000-CFAC-445C-AAAD-EDC30C43670B}"/>
            </c:ext>
          </c:extLst>
        </c:ser>
        <c:ser>
          <c:idx val="1"/>
          <c:order val="1"/>
          <c:tx>
            <c:strRef>
              <c:f>Sheet1!$C$1</c:f>
              <c:strCache>
                <c:ptCount val="1"/>
                <c:pt idx="0">
                  <c:v>Scouts</c:v>
                </c:pt>
              </c:strCache>
            </c:strRef>
          </c:tx>
          <c:spPr>
            <a:solidFill>
              <a:srgbClr val="A020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0.93</c:v>
                </c:pt>
              </c:numCache>
            </c:numRef>
          </c:val>
          <c:extLst>
            <c:ext xmlns:c16="http://schemas.microsoft.com/office/drawing/2014/chart" uri="{C3380CC4-5D6E-409C-BE32-E72D297353CC}">
              <c16:uniqueId val="{00000001-CFAC-445C-AAAD-EDC30C43670B}"/>
            </c:ext>
          </c:extLst>
        </c:ser>
        <c:dLbls>
          <c:dLblPos val="outEnd"/>
          <c:showLegendKey val="0"/>
          <c:showVal val="1"/>
          <c:showCatName val="0"/>
          <c:showSerName val="0"/>
          <c:showPercent val="0"/>
          <c:showBubbleSize val="0"/>
        </c:dLbls>
        <c:gapWidth val="219"/>
        <c:overlap val="-27"/>
        <c:axId val="860867584"/>
        <c:axId val="1123356703"/>
      </c:barChart>
      <c:catAx>
        <c:axId val="860867584"/>
        <c:scaling>
          <c:orientation val="minMax"/>
        </c:scaling>
        <c:delete val="1"/>
        <c:axPos val="b"/>
        <c:numFmt formatCode="General" sourceLinked="1"/>
        <c:majorTickMark val="none"/>
        <c:minorTickMark val="none"/>
        <c:tickLblPos val="nextTo"/>
        <c:crossAx val="1123356703"/>
        <c:crosses val="autoZero"/>
        <c:auto val="1"/>
        <c:lblAlgn val="ctr"/>
        <c:lblOffset val="100"/>
        <c:noMultiLvlLbl val="0"/>
      </c:catAx>
      <c:valAx>
        <c:axId val="1123356703"/>
        <c:scaling>
          <c:orientation val="minMax"/>
        </c:scaling>
        <c:delete val="1"/>
        <c:axPos val="l"/>
        <c:numFmt formatCode="0%" sourceLinked="1"/>
        <c:majorTickMark val="none"/>
        <c:minorTickMark val="none"/>
        <c:tickLblPos val="nextTo"/>
        <c:crossAx val="860867584"/>
        <c:crosses val="autoZero"/>
        <c:crossBetween val="between"/>
      </c:valAx>
      <c:spPr>
        <a:noFill/>
        <a:ln>
          <a:noFill/>
        </a:ln>
        <a:effectLst/>
      </c:spPr>
    </c:plotArea>
    <c:legend>
      <c:legendPos val="b"/>
      <c:layout>
        <c:manualLayout>
          <c:xMode val="edge"/>
          <c:yMode val="edge"/>
          <c:x val="0.21199574559872092"/>
          <c:y val="0.93797533600053296"/>
          <c:w val="0.57719690773065813"/>
          <c:h val="4.7962164864532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Reporting Scouting had a “Great Deal” of</a:t>
            </a:r>
          </a:p>
          <a:p>
            <a:pPr>
              <a:defRPr>
                <a:latin typeface="Calibri" panose="020F0502020204030204" pitchFamily="34" charset="0"/>
                <a:cs typeface="Calibri" panose="020F0502020204030204" pitchFamily="34" charset="0"/>
              </a:defRPr>
            </a:pPr>
            <a:r>
              <a:rPr lang="en-US" b="1" baseline="0" dirty="0">
                <a:latin typeface="Calibri" panose="020F0502020204030204" pitchFamily="34" charset="0"/>
                <a:cs typeface="Calibri" panose="020F0502020204030204" pitchFamily="34" charset="0"/>
              </a:rPr>
              <a:t>Influence on the Development of Key Traits</a:t>
            </a:r>
            <a:endParaRPr lang="en-US" b="1" dirty="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Sheet1!$B$1</c:f>
              <c:strCache>
                <c:ptCount val="1"/>
                <c:pt idx="0">
                  <c:v>Alumni</c:v>
                </c:pt>
              </c:strCache>
            </c:strRef>
          </c:tx>
          <c:spPr>
            <a:solidFill>
              <a:srgbClr val="2BA6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Volunteering in my community</c:v>
                </c:pt>
                <c:pt idx="1">
                  <c:v>Having confidence in my abilities</c:v>
                </c:pt>
                <c:pt idx="2">
                  <c:v>Being a good team player</c:v>
                </c:pt>
                <c:pt idx="3">
                  <c:v>Taking better care of the environment</c:v>
                </c:pt>
                <c:pt idx="4">
                  <c:v>Overcoming adversity or problems with courage</c:v>
                </c:pt>
                <c:pt idx="5">
                  <c:v>Respecting the life and property of others</c:v>
                </c:pt>
                <c:pt idx="6">
                  <c:v>Always being honest</c:v>
                </c:pt>
              </c:strCache>
            </c:strRef>
          </c:cat>
          <c:val>
            <c:numRef>
              <c:f>Sheet1!$B$2:$B$8</c:f>
              <c:numCache>
                <c:formatCode>0%</c:formatCode>
                <c:ptCount val="7"/>
                <c:pt idx="0">
                  <c:v>0.72</c:v>
                </c:pt>
                <c:pt idx="1">
                  <c:v>0.69</c:v>
                </c:pt>
                <c:pt idx="2">
                  <c:v>0.68</c:v>
                </c:pt>
                <c:pt idx="3">
                  <c:v>0.67</c:v>
                </c:pt>
                <c:pt idx="4">
                  <c:v>0.64</c:v>
                </c:pt>
                <c:pt idx="5">
                  <c:v>0.61</c:v>
                </c:pt>
                <c:pt idx="6">
                  <c:v>0.61</c:v>
                </c:pt>
              </c:numCache>
            </c:numRef>
          </c:val>
          <c:extLst>
            <c:ext xmlns:c16="http://schemas.microsoft.com/office/drawing/2014/chart" uri="{C3380CC4-5D6E-409C-BE32-E72D297353CC}">
              <c16:uniqueId val="{00000000-BD6A-4C7C-B51E-43F008D5E280}"/>
            </c:ext>
          </c:extLst>
        </c:ser>
        <c:dLbls>
          <c:dLblPos val="outEnd"/>
          <c:showLegendKey val="0"/>
          <c:showVal val="1"/>
          <c:showCatName val="0"/>
          <c:showSerName val="0"/>
          <c:showPercent val="0"/>
          <c:showBubbleSize val="0"/>
        </c:dLbls>
        <c:gapWidth val="219"/>
        <c:overlap val="-27"/>
        <c:axId val="1376700608"/>
        <c:axId val="1515326416"/>
      </c:barChart>
      <c:catAx>
        <c:axId val="137670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515326416"/>
        <c:crosses val="autoZero"/>
        <c:auto val="1"/>
        <c:lblAlgn val="ctr"/>
        <c:lblOffset val="100"/>
        <c:noMultiLvlLbl val="0"/>
      </c:catAx>
      <c:valAx>
        <c:axId val="1515326416"/>
        <c:scaling>
          <c:orientation val="minMax"/>
        </c:scaling>
        <c:delete val="1"/>
        <c:axPos val="l"/>
        <c:numFmt formatCode="0%" sourceLinked="1"/>
        <c:majorTickMark val="out"/>
        <c:minorTickMark val="none"/>
        <c:tickLblPos val="nextTo"/>
        <c:crossAx val="137670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Reporting Scouting had a “Great Deal” of</a:t>
            </a:r>
          </a:p>
          <a:p>
            <a:pPr>
              <a:defRPr>
                <a:latin typeface="Calibri" panose="020F0502020204030204" pitchFamily="34" charset="0"/>
                <a:cs typeface="Calibri" panose="020F0502020204030204" pitchFamily="34" charset="0"/>
              </a:defRPr>
            </a:pPr>
            <a:r>
              <a:rPr lang="en-US" b="1" baseline="0" dirty="0">
                <a:latin typeface="Calibri" panose="020F0502020204030204" pitchFamily="34" charset="0"/>
                <a:cs typeface="Calibri" panose="020F0502020204030204" pitchFamily="34" charset="0"/>
              </a:rPr>
              <a:t>Influence on the Development of Key Traits</a:t>
            </a:r>
            <a:endParaRPr lang="en-US" b="1" dirty="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Sheet1!$B$1</c:f>
              <c:strCache>
                <c:ptCount val="1"/>
                <c:pt idx="0">
                  <c:v>Scouts</c:v>
                </c:pt>
              </c:strCache>
            </c:strRef>
          </c:tx>
          <c:spPr>
            <a:solidFill>
              <a:srgbClr val="A020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Volunteering in my community</c:v>
                </c:pt>
                <c:pt idx="1">
                  <c:v>Taking better care of the environment</c:v>
                </c:pt>
                <c:pt idx="2">
                  <c:v>Being a good team player</c:v>
                </c:pt>
                <c:pt idx="3">
                  <c:v>Respecting the life and property of others</c:v>
                </c:pt>
                <c:pt idx="4">
                  <c:v>Overcoming adversity or problems with courage</c:v>
                </c:pt>
                <c:pt idx="5">
                  <c:v>Showing understanding to those less fortunate</c:v>
                </c:pt>
              </c:strCache>
            </c:strRef>
          </c:cat>
          <c:val>
            <c:numRef>
              <c:f>Sheet1!$B$2:$B$7</c:f>
              <c:numCache>
                <c:formatCode>0%</c:formatCode>
                <c:ptCount val="6"/>
                <c:pt idx="0">
                  <c:v>0.76</c:v>
                </c:pt>
                <c:pt idx="1">
                  <c:v>0.66</c:v>
                </c:pt>
                <c:pt idx="2">
                  <c:v>0.62</c:v>
                </c:pt>
                <c:pt idx="3">
                  <c:v>0.55000000000000004</c:v>
                </c:pt>
                <c:pt idx="4">
                  <c:v>0.51</c:v>
                </c:pt>
                <c:pt idx="5">
                  <c:v>0.49</c:v>
                </c:pt>
              </c:numCache>
            </c:numRef>
          </c:val>
          <c:extLst>
            <c:ext xmlns:c16="http://schemas.microsoft.com/office/drawing/2014/chart" uri="{C3380CC4-5D6E-409C-BE32-E72D297353CC}">
              <c16:uniqueId val="{00000000-BD6A-4C7C-B51E-43F008D5E280}"/>
            </c:ext>
          </c:extLst>
        </c:ser>
        <c:dLbls>
          <c:dLblPos val="outEnd"/>
          <c:showLegendKey val="0"/>
          <c:showVal val="1"/>
          <c:showCatName val="0"/>
          <c:showSerName val="0"/>
          <c:showPercent val="0"/>
          <c:showBubbleSize val="0"/>
        </c:dLbls>
        <c:gapWidth val="219"/>
        <c:overlap val="-27"/>
        <c:axId val="1376700608"/>
        <c:axId val="1515326416"/>
      </c:barChart>
      <c:catAx>
        <c:axId val="137670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515326416"/>
        <c:crosses val="autoZero"/>
        <c:auto val="1"/>
        <c:lblAlgn val="ctr"/>
        <c:lblOffset val="100"/>
        <c:noMultiLvlLbl val="0"/>
      </c:catAx>
      <c:valAx>
        <c:axId val="1515326416"/>
        <c:scaling>
          <c:orientation val="minMax"/>
        </c:scaling>
        <c:delete val="1"/>
        <c:axPos val="l"/>
        <c:numFmt formatCode="0%" sourceLinked="1"/>
        <c:majorTickMark val="out"/>
        <c:minorTickMark val="none"/>
        <c:tickLblPos val="nextTo"/>
        <c:crossAx val="137670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latin typeface="Calibri" panose="020F0502020204030204" pitchFamily="34" charset="0"/>
                <a:cs typeface="Calibri" panose="020F0502020204030204" pitchFamily="34" charset="0"/>
              </a:rPr>
              <a:t>% Reverence as</a:t>
            </a:r>
            <a:r>
              <a:rPr lang="en-US" b="1" baseline="0" dirty="0">
                <a:latin typeface="Calibri" panose="020F0502020204030204" pitchFamily="34" charset="0"/>
                <a:cs typeface="Calibri" panose="020F0502020204030204" pitchFamily="34" charset="0"/>
              </a:rPr>
              <a:t> a “Personal” Value</a:t>
            </a:r>
            <a:endParaRPr lang="en-US" b="1" dirty="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0239190432382703E-2"/>
          <c:y val="0.11117951647130506"/>
          <c:w val="0.95952161913523459"/>
          <c:h val="0.79134277696078326"/>
        </c:manualLayout>
      </c:layout>
      <c:barChart>
        <c:barDir val="col"/>
        <c:grouping val="clustered"/>
        <c:varyColors val="0"/>
        <c:ser>
          <c:idx val="0"/>
          <c:order val="0"/>
          <c:tx>
            <c:strRef>
              <c:f>Sheet1!$B$1</c:f>
              <c:strCache>
                <c:ptCount val="1"/>
                <c:pt idx="0">
                  <c:v>Alumni</c:v>
                </c:pt>
              </c:strCache>
            </c:strRef>
          </c:tx>
          <c:spPr>
            <a:solidFill>
              <a:srgbClr val="2BA6D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Value</c:v>
                </c:pt>
              </c:strCache>
            </c:strRef>
          </c:cat>
          <c:val>
            <c:numRef>
              <c:f>Sheet1!$B$2</c:f>
              <c:numCache>
                <c:formatCode>0%</c:formatCode>
                <c:ptCount val="1"/>
                <c:pt idx="0">
                  <c:v>0.53</c:v>
                </c:pt>
              </c:numCache>
            </c:numRef>
          </c:val>
          <c:extLst>
            <c:ext xmlns:c16="http://schemas.microsoft.com/office/drawing/2014/chart" uri="{C3380CC4-5D6E-409C-BE32-E72D297353CC}">
              <c16:uniqueId val="{00000000-92B6-4F46-9E8F-2152D27EC0DB}"/>
            </c:ext>
          </c:extLst>
        </c:ser>
        <c:ser>
          <c:idx val="1"/>
          <c:order val="1"/>
          <c:tx>
            <c:strRef>
              <c:f>Sheet1!$C$1</c:f>
              <c:strCache>
                <c:ptCount val="1"/>
                <c:pt idx="0">
                  <c:v>Non Alumni</c:v>
                </c:pt>
              </c:strCache>
            </c:strRef>
          </c:tx>
          <c:spPr>
            <a:solidFill>
              <a:srgbClr val="267E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Value</c:v>
                </c:pt>
              </c:strCache>
            </c:strRef>
          </c:cat>
          <c:val>
            <c:numRef>
              <c:f>Sheet1!$C$2</c:f>
              <c:numCache>
                <c:formatCode>0%</c:formatCode>
                <c:ptCount val="1"/>
                <c:pt idx="0">
                  <c:v>0.14000000000000001</c:v>
                </c:pt>
              </c:numCache>
            </c:numRef>
          </c:val>
          <c:extLst>
            <c:ext xmlns:c16="http://schemas.microsoft.com/office/drawing/2014/chart" uri="{C3380CC4-5D6E-409C-BE32-E72D297353CC}">
              <c16:uniqueId val="{00000001-92B6-4F46-9E8F-2152D27EC0DB}"/>
            </c:ext>
          </c:extLst>
        </c:ser>
        <c:ser>
          <c:idx val="2"/>
          <c:order val="2"/>
          <c:tx>
            <c:strRef>
              <c:f>Sheet1!$D$1</c:f>
              <c:strCache>
                <c:ptCount val="1"/>
                <c:pt idx="0">
                  <c:v>Scout</c:v>
                </c:pt>
              </c:strCache>
            </c:strRef>
          </c:tx>
          <c:spPr>
            <a:solidFill>
              <a:schemeClr val="accent3"/>
            </a:solidFill>
            <a:ln>
              <a:noFill/>
            </a:ln>
            <a:effectLst/>
          </c:spPr>
          <c:invertIfNegative val="0"/>
          <c:dPt>
            <c:idx val="0"/>
            <c:invertIfNegative val="0"/>
            <c:bubble3D val="0"/>
            <c:spPr>
              <a:solidFill>
                <a:srgbClr val="A02035"/>
              </a:solidFill>
              <a:ln>
                <a:noFill/>
              </a:ln>
              <a:effectLst/>
            </c:spPr>
            <c:extLst>
              <c:ext xmlns:c16="http://schemas.microsoft.com/office/drawing/2014/chart" uri="{C3380CC4-5D6E-409C-BE32-E72D297353CC}">
                <c16:uniqueId val="{00000005-92B6-4F46-9E8F-2152D27EC0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Value</c:v>
                </c:pt>
              </c:strCache>
            </c:strRef>
          </c:cat>
          <c:val>
            <c:numRef>
              <c:f>Sheet1!$D$2</c:f>
              <c:numCache>
                <c:formatCode>0%</c:formatCode>
                <c:ptCount val="1"/>
                <c:pt idx="0">
                  <c:v>0.62</c:v>
                </c:pt>
              </c:numCache>
            </c:numRef>
          </c:val>
          <c:extLst>
            <c:ext xmlns:c16="http://schemas.microsoft.com/office/drawing/2014/chart" uri="{C3380CC4-5D6E-409C-BE32-E72D297353CC}">
              <c16:uniqueId val="{00000003-92B6-4F46-9E8F-2152D27EC0DB}"/>
            </c:ext>
          </c:extLst>
        </c:ser>
        <c:ser>
          <c:idx val="3"/>
          <c:order val="3"/>
          <c:tx>
            <c:strRef>
              <c:f>Sheet1!$E$1</c:f>
              <c:strCache>
                <c:ptCount val="1"/>
                <c:pt idx="0">
                  <c:v>Non-Scout</c:v>
                </c:pt>
              </c:strCache>
            </c:strRef>
          </c:tx>
          <c:spPr>
            <a:solidFill>
              <a:srgbClr val="E89FAC">
                <a:alpha val="96863"/>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Value</c:v>
                </c:pt>
              </c:strCache>
            </c:strRef>
          </c:cat>
          <c:val>
            <c:numRef>
              <c:f>Sheet1!$E$2</c:f>
              <c:numCache>
                <c:formatCode>0%</c:formatCode>
                <c:ptCount val="1"/>
                <c:pt idx="0">
                  <c:v>0.34</c:v>
                </c:pt>
              </c:numCache>
            </c:numRef>
          </c:val>
          <c:extLst>
            <c:ext xmlns:c16="http://schemas.microsoft.com/office/drawing/2014/chart" uri="{C3380CC4-5D6E-409C-BE32-E72D297353CC}">
              <c16:uniqueId val="{00000004-92B6-4F46-9E8F-2152D27EC0DB}"/>
            </c:ext>
          </c:extLst>
        </c:ser>
        <c:dLbls>
          <c:dLblPos val="outEnd"/>
          <c:showLegendKey val="0"/>
          <c:showVal val="1"/>
          <c:showCatName val="0"/>
          <c:showSerName val="0"/>
          <c:showPercent val="0"/>
          <c:showBubbleSize val="0"/>
        </c:dLbls>
        <c:gapWidth val="219"/>
        <c:overlap val="-27"/>
        <c:axId val="1335249615"/>
        <c:axId val="1515068416"/>
      </c:barChart>
      <c:catAx>
        <c:axId val="1335249615"/>
        <c:scaling>
          <c:orientation val="minMax"/>
        </c:scaling>
        <c:delete val="1"/>
        <c:axPos val="b"/>
        <c:numFmt formatCode="General" sourceLinked="1"/>
        <c:majorTickMark val="none"/>
        <c:minorTickMark val="none"/>
        <c:tickLblPos val="nextTo"/>
        <c:crossAx val="1515068416"/>
        <c:crosses val="autoZero"/>
        <c:auto val="1"/>
        <c:lblAlgn val="ctr"/>
        <c:lblOffset val="100"/>
        <c:noMultiLvlLbl val="0"/>
      </c:catAx>
      <c:valAx>
        <c:axId val="1515068416"/>
        <c:scaling>
          <c:orientation val="minMax"/>
        </c:scaling>
        <c:delete val="1"/>
        <c:axPos val="l"/>
        <c:numFmt formatCode="0%" sourceLinked="1"/>
        <c:majorTickMark val="none"/>
        <c:minorTickMark val="none"/>
        <c:tickLblPos val="nextTo"/>
        <c:crossAx val="1335249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0.61592</cdr:x>
      <cdr:y>0.14896</cdr:y>
    </cdr:from>
    <cdr:to>
      <cdr:x>0.64213</cdr:x>
      <cdr:y>0.18604</cdr:y>
    </cdr:to>
    <cdr:sp macro="" textlink="">
      <cdr:nvSpPr>
        <cdr:cNvPr id="2" name="Isosceles Triangle 1">
          <a:extLst xmlns:a="http://schemas.openxmlformats.org/drawingml/2006/main">
            <a:ext uri="{FF2B5EF4-FFF2-40B4-BE49-F238E27FC236}">
              <a16:creationId xmlns:a16="http://schemas.microsoft.com/office/drawing/2014/main" id="{25396024-63C4-4DB0-50FB-1A1CEE91254B}"/>
            </a:ext>
          </a:extLst>
        </cdr:cNvPr>
        <cdr:cNvSpPr/>
      </cdr:nvSpPr>
      <cdr:spPr>
        <a:xfrm xmlns:a="http://schemas.openxmlformats.org/drawingml/2006/main">
          <a:off x="4251325" y="727075"/>
          <a:ext cx="180975" cy="180975"/>
        </a:xfrm>
        <a:prstGeom xmlns:a="http://schemas.openxmlformats.org/drawingml/2006/main" prst="triangle">
          <a:avLst/>
        </a:prstGeom>
        <a:solidFill xmlns:a="http://schemas.openxmlformats.org/drawingml/2006/main">
          <a:srgbClr val="A02035"/>
        </a:solidFill>
        <a:ln xmlns:a="http://schemas.openxmlformats.org/drawingml/2006/main">
          <a:solidFill>
            <a:srgbClr val="A02035"/>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A8369-A8C0-FB43-B743-3340C318326E}"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29ACF-2388-8E4C-BBAB-6FA69F8512A2}" type="slidenum">
              <a:rPr lang="en-US" smtClean="0"/>
              <a:t>‹#›</a:t>
            </a:fld>
            <a:endParaRPr lang="en-US"/>
          </a:p>
        </p:txBody>
      </p:sp>
    </p:spTree>
    <p:extLst>
      <p:ext uri="{BB962C8B-B14F-4D97-AF65-F5344CB8AC3E}">
        <p14:creationId xmlns:p14="http://schemas.microsoft.com/office/powerpoint/2010/main" val="2775947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BB53A-C1E1-3041-9115-EC7B2F081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165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71</a:t>
            </a:fld>
            <a:endParaRPr lang="en-US" dirty="0"/>
          </a:p>
        </p:txBody>
      </p:sp>
    </p:spTree>
    <p:extLst>
      <p:ext uri="{BB962C8B-B14F-4D97-AF65-F5344CB8AC3E}">
        <p14:creationId xmlns:p14="http://schemas.microsoft.com/office/powerpoint/2010/main" val="95438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72</a:t>
            </a:fld>
            <a:endParaRPr lang="en-US" dirty="0"/>
          </a:p>
        </p:txBody>
      </p:sp>
    </p:spTree>
    <p:extLst>
      <p:ext uri="{BB962C8B-B14F-4D97-AF65-F5344CB8AC3E}">
        <p14:creationId xmlns:p14="http://schemas.microsoft.com/office/powerpoint/2010/main" val="343130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31CEE-A1BA-A843-831D-73923F691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3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31CEE-A1BA-A843-831D-73923F691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43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75</a:t>
            </a:fld>
            <a:endParaRPr lang="en-US" dirty="0"/>
          </a:p>
        </p:txBody>
      </p:sp>
    </p:spTree>
    <p:extLst>
      <p:ext uri="{BB962C8B-B14F-4D97-AF65-F5344CB8AC3E}">
        <p14:creationId xmlns:p14="http://schemas.microsoft.com/office/powerpoint/2010/main" val="94545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4: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5: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BB53A-C1E1-3041-9115-EC7B2F081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986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7: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8: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8: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9: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9: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1: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4: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5: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15: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BB53A-C1E1-3041-9115-EC7B2F081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0062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1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8: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1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BB53A-C1E1-3041-9115-EC7B2F081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80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BB53A-C1E1-3041-9115-EC7B2F081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902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6B0E2-A496-42A1-8418-44F04900010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684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61</a:t>
            </a:fld>
            <a:endParaRPr lang="en-US" dirty="0"/>
          </a:p>
        </p:txBody>
      </p:sp>
    </p:spTree>
    <p:extLst>
      <p:ext uri="{BB962C8B-B14F-4D97-AF65-F5344CB8AC3E}">
        <p14:creationId xmlns:p14="http://schemas.microsoft.com/office/powerpoint/2010/main" val="76673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62</a:t>
            </a:fld>
            <a:endParaRPr lang="en-US" dirty="0"/>
          </a:p>
        </p:txBody>
      </p:sp>
    </p:spTree>
    <p:extLst>
      <p:ext uri="{BB962C8B-B14F-4D97-AF65-F5344CB8AC3E}">
        <p14:creationId xmlns:p14="http://schemas.microsoft.com/office/powerpoint/2010/main" val="1904497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63</a:t>
            </a:fld>
            <a:endParaRPr lang="en-US" dirty="0"/>
          </a:p>
        </p:txBody>
      </p:sp>
    </p:spTree>
    <p:extLst>
      <p:ext uri="{BB962C8B-B14F-4D97-AF65-F5344CB8AC3E}">
        <p14:creationId xmlns:p14="http://schemas.microsoft.com/office/powerpoint/2010/main" val="213745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31CEE-A1BA-A843-831D-73923F691986}" type="slidenum">
              <a:rPr lang="en-US" smtClean="0"/>
              <a:t>64</a:t>
            </a:fld>
            <a:endParaRPr lang="en-US" dirty="0"/>
          </a:p>
        </p:txBody>
      </p:sp>
    </p:spTree>
    <p:extLst>
      <p:ext uri="{BB962C8B-B14F-4D97-AF65-F5344CB8AC3E}">
        <p14:creationId xmlns:p14="http://schemas.microsoft.com/office/powerpoint/2010/main" val="2141284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C4B3-6525-4161-6AC6-D5CB02552FEB}"/>
              </a:ext>
            </a:extLst>
          </p:cNvPr>
          <p:cNvSpPr>
            <a:spLocks noGrp="1"/>
          </p:cNvSpPr>
          <p:nvPr>
            <p:ph type="ctrTitle"/>
          </p:nvPr>
        </p:nvSpPr>
        <p:spPr>
          <a:xfrm>
            <a:off x="1524000" y="1400655"/>
            <a:ext cx="9144000" cy="2387600"/>
          </a:xfrm>
        </p:spPr>
        <p:txBody>
          <a:bodyPr anchor="b">
            <a:normAutofit/>
          </a:bodyPr>
          <a:lstStyle>
            <a:lvl1pPr algn="ctr">
              <a:defRPr sz="5400" b="1" i="0">
                <a:solidFill>
                  <a:srgbClr val="A9976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486C25C-244A-4F97-356D-643D5DE31AFD}"/>
              </a:ext>
            </a:extLst>
          </p:cNvPr>
          <p:cNvSpPr>
            <a:spLocks noGrp="1"/>
          </p:cNvSpPr>
          <p:nvPr>
            <p:ph type="subTitle" idx="1"/>
          </p:nvPr>
        </p:nvSpPr>
        <p:spPr>
          <a:xfrm>
            <a:off x="1524000" y="3880330"/>
            <a:ext cx="9144000" cy="1655762"/>
          </a:xfrm>
        </p:spPr>
        <p:txBody>
          <a:bodyPr>
            <a:normAutofit/>
          </a:bodyPr>
          <a:lstStyle>
            <a:lvl1pPr marL="0" indent="0" algn="ctr">
              <a:buNone/>
              <a:defRPr sz="2800" b="0" i="0">
                <a:solidFill>
                  <a:schemeClr val="accent6">
                    <a:lumMod val="50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07861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747-1A0A-BF30-FB68-B86708FCF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6B080-6C32-5F47-5EFD-F496DCE17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EA559-C6A9-DD95-0148-544AD6EE2F68}"/>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5" name="Footer Placeholder 4">
            <a:extLst>
              <a:ext uri="{FF2B5EF4-FFF2-40B4-BE49-F238E27FC236}">
                <a16:creationId xmlns:a16="http://schemas.microsoft.com/office/drawing/2014/main" id="{F34470C5-C180-8704-1FE0-CC788D5D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94A0E-5A6D-B41B-A6E0-5AD42F9EC46B}"/>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315560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2C18-768A-9BEA-D32D-73A668B947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0D96F-598D-B9D1-C9A1-B2ECF011A7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E1A5CF-9BE2-9AA6-8BBF-DF564886904F}"/>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5" name="Footer Placeholder 4">
            <a:extLst>
              <a:ext uri="{FF2B5EF4-FFF2-40B4-BE49-F238E27FC236}">
                <a16:creationId xmlns:a16="http://schemas.microsoft.com/office/drawing/2014/main" id="{9EF7252C-88C1-4A69-375E-07E897A2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A7773-75E7-4850-AF95-DEBDEE9A3F3B}"/>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3409568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BB8C-98A6-412A-B2EC-147974143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028E9-0355-ADFF-71D8-3D2205468F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09589A-A9F2-F763-D089-106DA439F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506133-556B-64C3-9689-5E8FE1EFFC8A}"/>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6" name="Footer Placeholder 5">
            <a:extLst>
              <a:ext uri="{FF2B5EF4-FFF2-40B4-BE49-F238E27FC236}">
                <a16:creationId xmlns:a16="http://schemas.microsoft.com/office/drawing/2014/main" id="{46940ED9-9DA9-9E08-1E55-513789D1E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0416A-3C62-E11C-415A-9A42C1FFBEA3}"/>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1782170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F182-E576-BED2-C88A-140B9220E3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40CE30-EB2E-D70F-98BE-9C2553A6FE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51FD06-727C-2035-60AD-EA686E7F23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FA18D-9FA7-6DF0-77E4-23E0601E3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2F634A-EBA6-75B4-07A4-91A493ADF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2C5F7D-2001-1DF5-2F9C-3A827D5C842F}"/>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8" name="Footer Placeholder 7">
            <a:extLst>
              <a:ext uri="{FF2B5EF4-FFF2-40B4-BE49-F238E27FC236}">
                <a16:creationId xmlns:a16="http://schemas.microsoft.com/office/drawing/2014/main" id="{059A3904-57D1-3241-EACC-100B3081A2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BB39F-68BD-0B1E-527C-7E7DF8C7926F}"/>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1475616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E796-9C1D-C912-0178-5310F8B22C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187DD8-FF36-0B35-9308-8B44942FC9C3}"/>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4" name="Footer Placeholder 3">
            <a:extLst>
              <a:ext uri="{FF2B5EF4-FFF2-40B4-BE49-F238E27FC236}">
                <a16:creationId xmlns:a16="http://schemas.microsoft.com/office/drawing/2014/main" id="{84A6DF88-3487-C62F-F46B-A3FEDFE19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D91F40-3E5E-E373-B7EE-4614839659A5}"/>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235929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AE6FB-ED7A-D641-A118-5508B145195A}"/>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3" name="Footer Placeholder 2">
            <a:extLst>
              <a:ext uri="{FF2B5EF4-FFF2-40B4-BE49-F238E27FC236}">
                <a16:creationId xmlns:a16="http://schemas.microsoft.com/office/drawing/2014/main" id="{A6F03537-8494-1359-D7BC-FE8477354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CCEA54-D013-CD1D-EC53-FA39A5FB51EB}"/>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2197826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D696-8F45-93D7-075D-BCEC9753F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1AC291-D819-685B-2503-7C66A09B8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2B04-C9B8-99AF-76ED-CCB60CF8A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092E9-57CE-A273-896C-6676FF0B5FD9}"/>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6" name="Footer Placeholder 5">
            <a:extLst>
              <a:ext uri="{FF2B5EF4-FFF2-40B4-BE49-F238E27FC236}">
                <a16:creationId xmlns:a16="http://schemas.microsoft.com/office/drawing/2014/main" id="{F52AB0AC-6775-883B-C4BF-25E5BC8A0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52343-0CF2-87FD-0F61-8343189BE4B1}"/>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84469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A494-64EC-50D1-97B7-BA768D793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1B2157-3748-F040-BD4C-A1E9358658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86F405-4CF2-DCC6-73DD-A16DE15D3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C59C1-FE12-8D55-5463-C03B76D903FB}"/>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6" name="Footer Placeholder 5">
            <a:extLst>
              <a:ext uri="{FF2B5EF4-FFF2-40B4-BE49-F238E27FC236}">
                <a16:creationId xmlns:a16="http://schemas.microsoft.com/office/drawing/2014/main" id="{279B126D-C8B8-E036-7E5D-37C657FDF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D2309-1334-1A5D-040D-950C1E9E9C24}"/>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536920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3E34-216E-2A64-830C-9D56D80CA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B4E9E9-8D1B-D7CE-74D0-EE1EA26629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E01A9-C1A8-46AC-5A2D-A31842A254D4}"/>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5" name="Footer Placeholder 4">
            <a:extLst>
              <a:ext uri="{FF2B5EF4-FFF2-40B4-BE49-F238E27FC236}">
                <a16:creationId xmlns:a16="http://schemas.microsoft.com/office/drawing/2014/main" id="{B86B4515-C662-53A4-33DF-FD6AE6A96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26471-8250-6700-931A-71E456B79086}"/>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191912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EA7663-5F76-90B4-75BA-CE5819570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4C197F-91C5-D6A9-A165-4D1151B6A6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99AF-C2D3-02EA-98A9-F37444E0BDBE}"/>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5" name="Footer Placeholder 4">
            <a:extLst>
              <a:ext uri="{FF2B5EF4-FFF2-40B4-BE49-F238E27FC236}">
                <a16:creationId xmlns:a16="http://schemas.microsoft.com/office/drawing/2014/main" id="{8CA2DDF5-C523-B1BB-0B56-4C16024DD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6048E-B830-0E50-B753-A18B27DDC9C9}"/>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373954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903E-50CC-4EFE-E2A8-940534B50CB7}"/>
              </a:ext>
            </a:extLst>
          </p:cNvPr>
          <p:cNvSpPr>
            <a:spLocks noGrp="1"/>
          </p:cNvSpPr>
          <p:nvPr>
            <p:ph type="title"/>
          </p:nvPr>
        </p:nvSpPr>
        <p:spPr>
          <a:xfrm>
            <a:off x="838200" y="1442720"/>
            <a:ext cx="10515600" cy="863600"/>
          </a:xfrm>
        </p:spPr>
        <p:txBody>
          <a:bodyPr/>
          <a:lstStyle>
            <a:lvl1pPr>
              <a:defRPr b="1">
                <a:solidFill>
                  <a:srgbClr val="A99766"/>
                </a:solidFill>
              </a:defRPr>
            </a:lvl1pPr>
          </a:lstStyle>
          <a:p>
            <a:endParaRPr lang="en-US" dirty="0"/>
          </a:p>
        </p:txBody>
      </p:sp>
      <p:sp>
        <p:nvSpPr>
          <p:cNvPr id="3" name="Content Placeholder 2">
            <a:extLst>
              <a:ext uri="{FF2B5EF4-FFF2-40B4-BE49-F238E27FC236}">
                <a16:creationId xmlns:a16="http://schemas.microsoft.com/office/drawing/2014/main" id="{82527C9F-8880-E000-C0FE-F5DF94400254}"/>
              </a:ext>
            </a:extLst>
          </p:cNvPr>
          <p:cNvSpPr>
            <a:spLocks noGrp="1"/>
          </p:cNvSpPr>
          <p:nvPr>
            <p:ph idx="1"/>
          </p:nvPr>
        </p:nvSpPr>
        <p:spPr>
          <a:xfrm>
            <a:off x="838200" y="2367280"/>
            <a:ext cx="10515600" cy="4301877"/>
          </a:xfrm>
        </p:spPr>
        <p:txBody>
          <a:bodyPr>
            <a:noAutofit/>
          </a:bodyPr>
          <a:lstStyle>
            <a:lvl1pPr marL="0" indent="0">
              <a:buNone/>
              <a:defRPr sz="2000">
                <a:solidFill>
                  <a:schemeClr val="accent6">
                    <a:lumMod val="50000"/>
                  </a:schemeClr>
                </a:solidFill>
              </a:defRPr>
            </a:lvl1pPr>
            <a:lvl2pPr>
              <a:defRPr sz="2400">
                <a:solidFill>
                  <a:schemeClr val="accent6"/>
                </a:solidFill>
              </a:defRPr>
            </a:lvl2pPr>
            <a:lvl3pPr>
              <a:defRPr sz="2000">
                <a:solidFill>
                  <a:srgbClr val="A99766"/>
                </a:solidFill>
              </a:defRPr>
            </a:lvl3pPr>
            <a:lvl4pPr>
              <a:defRPr sz="1800">
                <a:solidFill>
                  <a:schemeClr val="accent6">
                    <a:lumMod val="50000"/>
                  </a:schemeClr>
                </a:solidFill>
              </a:defRPr>
            </a:lvl4pPr>
            <a:lvl5pPr>
              <a:defRPr sz="1800">
                <a:solidFill>
                  <a:schemeClr val="accent6"/>
                </a:solidFill>
              </a:defRPr>
            </a:lvl5pPr>
          </a:lstStyle>
          <a:p>
            <a:pPr lvl="0"/>
            <a:endParaRPr lang="en-US" dirty="0"/>
          </a:p>
        </p:txBody>
      </p:sp>
    </p:spTree>
    <p:extLst>
      <p:ext uri="{BB962C8B-B14F-4D97-AF65-F5344CB8AC3E}">
        <p14:creationId xmlns:p14="http://schemas.microsoft.com/office/powerpoint/2010/main" val="11218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C4B3-6525-4161-6AC6-D5CB02552FEB}"/>
              </a:ext>
            </a:extLst>
          </p:cNvPr>
          <p:cNvSpPr>
            <a:spLocks noGrp="1"/>
          </p:cNvSpPr>
          <p:nvPr>
            <p:ph type="ctrTitle"/>
          </p:nvPr>
        </p:nvSpPr>
        <p:spPr>
          <a:xfrm>
            <a:off x="1524000" y="1400655"/>
            <a:ext cx="9144000" cy="2387600"/>
          </a:xfrm>
        </p:spPr>
        <p:txBody>
          <a:bodyPr anchor="b">
            <a:normAutofit/>
          </a:bodyPr>
          <a:lstStyle>
            <a:lvl1pPr algn="ctr">
              <a:defRPr sz="5400" b="1" i="0">
                <a:solidFill>
                  <a:srgbClr val="A99766"/>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486C25C-244A-4F97-356D-643D5DE31AFD}"/>
              </a:ext>
            </a:extLst>
          </p:cNvPr>
          <p:cNvSpPr>
            <a:spLocks noGrp="1"/>
          </p:cNvSpPr>
          <p:nvPr>
            <p:ph type="subTitle" idx="1"/>
          </p:nvPr>
        </p:nvSpPr>
        <p:spPr>
          <a:xfrm>
            <a:off x="1524000" y="3880330"/>
            <a:ext cx="9144000" cy="1655762"/>
          </a:xfrm>
        </p:spPr>
        <p:txBody>
          <a:bodyPr>
            <a:normAutofit/>
          </a:bodyPr>
          <a:lstStyle>
            <a:lvl1pPr marL="0" indent="0" algn="ctr">
              <a:buNone/>
              <a:defRPr sz="2800" b="0" i="0">
                <a:solidFill>
                  <a:schemeClr val="accent6">
                    <a:lumMod val="50000"/>
                  </a:schemeClr>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7245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903E-50CC-4EFE-E2A8-940534B50CB7}"/>
              </a:ext>
            </a:extLst>
          </p:cNvPr>
          <p:cNvSpPr>
            <a:spLocks noGrp="1"/>
          </p:cNvSpPr>
          <p:nvPr>
            <p:ph type="title"/>
          </p:nvPr>
        </p:nvSpPr>
        <p:spPr>
          <a:xfrm>
            <a:off x="838200" y="1442720"/>
            <a:ext cx="10515600" cy="863600"/>
          </a:xfrm>
        </p:spPr>
        <p:txBody>
          <a:bodyPr/>
          <a:lstStyle>
            <a:lvl1pPr>
              <a:defRPr b="1">
                <a:solidFill>
                  <a:srgbClr val="A9976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2527C9F-8880-E000-C0FE-F5DF94400254}"/>
              </a:ext>
            </a:extLst>
          </p:cNvPr>
          <p:cNvSpPr>
            <a:spLocks noGrp="1"/>
          </p:cNvSpPr>
          <p:nvPr>
            <p:ph idx="1"/>
          </p:nvPr>
        </p:nvSpPr>
        <p:spPr>
          <a:xfrm>
            <a:off x="838200" y="2367280"/>
            <a:ext cx="10515600" cy="4301877"/>
          </a:xfrm>
        </p:spPr>
        <p:txBody>
          <a:bodyPr/>
          <a:lstStyle>
            <a:lvl1pPr>
              <a:defRPr>
                <a:solidFill>
                  <a:schemeClr val="accent6">
                    <a:lumMod val="50000"/>
                  </a:schemeClr>
                </a:solidFill>
              </a:defRPr>
            </a:lvl1pPr>
            <a:lvl2pPr>
              <a:defRPr>
                <a:solidFill>
                  <a:schemeClr val="accent6"/>
                </a:solidFill>
              </a:defRPr>
            </a:lvl2pPr>
            <a:lvl3pPr>
              <a:defRPr>
                <a:solidFill>
                  <a:srgbClr val="A99766"/>
                </a:solidFill>
              </a:defRPr>
            </a:lvl3pPr>
            <a:lvl4pPr>
              <a:defRPr>
                <a:solidFill>
                  <a:schemeClr val="accent6">
                    <a:lumMod val="50000"/>
                  </a:schemeClr>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8131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F2D7-8CDE-6D3A-1A29-31956E44F7BC}"/>
              </a:ext>
            </a:extLst>
          </p:cNvPr>
          <p:cNvSpPr>
            <a:spLocks noGrp="1"/>
          </p:cNvSpPr>
          <p:nvPr>
            <p:ph type="title"/>
          </p:nvPr>
        </p:nvSpPr>
        <p:spPr>
          <a:xfrm>
            <a:off x="838200" y="1421292"/>
            <a:ext cx="10515600" cy="9144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055B08B-3140-C389-D075-C541D4C76AC1}"/>
              </a:ext>
            </a:extLst>
          </p:cNvPr>
          <p:cNvSpPr>
            <a:spLocks noGrp="1"/>
          </p:cNvSpPr>
          <p:nvPr>
            <p:ph sz="half" idx="1"/>
          </p:nvPr>
        </p:nvSpPr>
        <p:spPr>
          <a:xfrm>
            <a:off x="838200" y="2392150"/>
            <a:ext cx="5181600" cy="419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7FA47-A96A-40F6-6FFA-62CC77B43857}"/>
              </a:ext>
            </a:extLst>
          </p:cNvPr>
          <p:cNvSpPr>
            <a:spLocks noGrp="1"/>
          </p:cNvSpPr>
          <p:nvPr>
            <p:ph sz="half" idx="2"/>
          </p:nvPr>
        </p:nvSpPr>
        <p:spPr>
          <a:xfrm>
            <a:off x="6172200" y="2392150"/>
            <a:ext cx="5181600" cy="419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013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7C9C-02B6-758B-0812-8ED10FDEE1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7914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282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7D95-62C6-467D-E257-8ABEFBEB119E}"/>
              </a:ext>
            </a:extLst>
          </p:cNvPr>
          <p:cNvSpPr>
            <a:spLocks noGrp="1"/>
          </p:cNvSpPr>
          <p:nvPr>
            <p:ph type="title"/>
          </p:nvPr>
        </p:nvSpPr>
        <p:spPr>
          <a:xfrm>
            <a:off x="433388" y="2021840"/>
            <a:ext cx="4250372" cy="1600200"/>
          </a:xfrm>
        </p:spPr>
        <p:txBody>
          <a:bodyPr anchor="ctr"/>
          <a:lstStyle>
            <a:lvl1pPr>
              <a:defRPr sz="3200"/>
            </a:lvl1pPr>
          </a:lstStyle>
          <a:p>
            <a:r>
              <a:rPr lang="en-US" dirty="0"/>
              <a:t>Click to edit Master title </a:t>
            </a:r>
          </a:p>
        </p:txBody>
      </p:sp>
      <p:sp>
        <p:nvSpPr>
          <p:cNvPr id="3" name="Content Placeholder 2">
            <a:extLst>
              <a:ext uri="{FF2B5EF4-FFF2-40B4-BE49-F238E27FC236}">
                <a16:creationId xmlns:a16="http://schemas.microsoft.com/office/drawing/2014/main" id="{36F3C860-3A88-1CF1-6489-0B3879DD0EF8}"/>
              </a:ext>
            </a:extLst>
          </p:cNvPr>
          <p:cNvSpPr>
            <a:spLocks noGrp="1"/>
          </p:cNvSpPr>
          <p:nvPr>
            <p:ph idx="1"/>
          </p:nvPr>
        </p:nvSpPr>
        <p:spPr>
          <a:xfrm>
            <a:off x="5354320" y="1424305"/>
            <a:ext cx="637032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560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DA02A-EA0C-5026-46ED-AEF92EF85B94}"/>
              </a:ext>
            </a:extLst>
          </p:cNvPr>
          <p:cNvSpPr/>
          <p:nvPr userDrawn="1"/>
        </p:nvSpPr>
        <p:spPr>
          <a:xfrm>
            <a:off x="0" y="0"/>
            <a:ext cx="12192000" cy="6858000"/>
          </a:xfrm>
          <a:prstGeom prst="rect">
            <a:avLst/>
          </a:prstGeom>
          <a:solidFill>
            <a:srgbClr val="A99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D40BF0B-DA67-5825-C233-45E45B2B5F22}"/>
              </a:ext>
            </a:extLst>
          </p:cNvPr>
          <p:cNvSpPr>
            <a:spLocks noGrp="1"/>
          </p:cNvSpPr>
          <p:nvPr>
            <p:ph type="ctrTitle"/>
          </p:nvPr>
        </p:nvSpPr>
        <p:spPr>
          <a:xfrm>
            <a:off x="1524000" y="2020415"/>
            <a:ext cx="9144000" cy="2387600"/>
          </a:xfrm>
        </p:spPr>
        <p:txBody>
          <a:bodyPr anchor="ctr">
            <a:normAutofit/>
          </a:bodyPr>
          <a:lstStyle>
            <a:lvl1pPr algn="ctr">
              <a:defRPr sz="54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437681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DA02A-EA0C-5026-46ED-AEF92EF85B94}"/>
              </a:ext>
            </a:extLst>
          </p:cNvPr>
          <p:cNvSpPr/>
          <p:nvPr userDrawn="1"/>
        </p:nvSpPr>
        <p:spPr>
          <a:xfrm>
            <a:off x="0" y="0"/>
            <a:ext cx="12192000" cy="685800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D40BF0B-DA67-5825-C233-45E45B2B5F22}"/>
              </a:ext>
            </a:extLst>
          </p:cNvPr>
          <p:cNvSpPr>
            <a:spLocks noGrp="1"/>
          </p:cNvSpPr>
          <p:nvPr>
            <p:ph type="ctrTitle"/>
          </p:nvPr>
        </p:nvSpPr>
        <p:spPr>
          <a:xfrm>
            <a:off x="1524000" y="2020415"/>
            <a:ext cx="9144000" cy="2387600"/>
          </a:xfrm>
        </p:spPr>
        <p:txBody>
          <a:bodyPr anchor="ctr">
            <a:normAutofit/>
          </a:bodyPr>
          <a:lstStyle>
            <a:lvl1pPr algn="ctr">
              <a:defRPr sz="54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66588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ctrTitle"/>
          </p:nvPr>
        </p:nvSpPr>
        <p:spPr>
          <a:xfrm>
            <a:off x="1524000" y="3096125"/>
            <a:ext cx="9144000" cy="145866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subTitle" idx="1"/>
          </p:nvPr>
        </p:nvSpPr>
        <p:spPr>
          <a:xfrm>
            <a:off x="1524000" y="464686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800"/>
              <a:buNone/>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20" name="Google Shape;20;p20"/>
          <p:cNvPicPr preferRelativeResize="0"/>
          <p:nvPr/>
        </p:nvPicPr>
        <p:blipFill rotWithShape="1">
          <a:blip r:embed="rId2">
            <a:alphaModFix/>
          </a:blip>
          <a:srcRect/>
          <a:stretch/>
        </p:blipFill>
        <p:spPr>
          <a:xfrm>
            <a:off x="2696265" y="472936"/>
            <a:ext cx="6799469" cy="2061541"/>
          </a:xfrm>
          <a:prstGeom prst="rect">
            <a:avLst/>
          </a:prstGeom>
          <a:noFill/>
          <a:ln>
            <a:noFill/>
          </a:ln>
        </p:spPr>
      </p:pic>
    </p:spTree>
    <p:extLst>
      <p:ext uri="{BB962C8B-B14F-4D97-AF65-F5344CB8AC3E}">
        <p14:creationId xmlns:p14="http://schemas.microsoft.com/office/powerpoint/2010/main" val="1976239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6" name="Google Shape;26;p21"/>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246745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F2D7-8CDE-6D3A-1A29-31956E44F7BC}"/>
              </a:ext>
            </a:extLst>
          </p:cNvPr>
          <p:cNvSpPr>
            <a:spLocks noGrp="1"/>
          </p:cNvSpPr>
          <p:nvPr>
            <p:ph type="title"/>
          </p:nvPr>
        </p:nvSpPr>
        <p:spPr>
          <a:xfrm>
            <a:off x="838200" y="1421292"/>
            <a:ext cx="10515600" cy="9144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055B08B-3140-C389-D075-C541D4C76AC1}"/>
              </a:ext>
            </a:extLst>
          </p:cNvPr>
          <p:cNvSpPr>
            <a:spLocks noGrp="1"/>
          </p:cNvSpPr>
          <p:nvPr>
            <p:ph sz="half" idx="1"/>
          </p:nvPr>
        </p:nvSpPr>
        <p:spPr>
          <a:xfrm>
            <a:off x="838200" y="2392150"/>
            <a:ext cx="5181600" cy="419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7FA47-A96A-40F6-6FFA-62CC77B43857}"/>
              </a:ext>
            </a:extLst>
          </p:cNvPr>
          <p:cNvSpPr>
            <a:spLocks noGrp="1"/>
          </p:cNvSpPr>
          <p:nvPr>
            <p:ph sz="half" idx="2"/>
          </p:nvPr>
        </p:nvSpPr>
        <p:spPr>
          <a:xfrm>
            <a:off x="6172200" y="2392150"/>
            <a:ext cx="5181600" cy="419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042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00099" y="904730"/>
            <a:ext cx="4152900" cy="1652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5133975" y="952368"/>
            <a:ext cx="6257926" cy="17738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24"/>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
        <p:nvSpPr>
          <p:cNvPr id="31" name="Google Shape;31;p24"/>
          <p:cNvSpPr>
            <a:spLocks noGrp="1"/>
          </p:cNvSpPr>
          <p:nvPr>
            <p:ph type="pic" idx="2"/>
          </p:nvPr>
        </p:nvSpPr>
        <p:spPr>
          <a:xfrm>
            <a:off x="800099" y="3048000"/>
            <a:ext cx="5133990" cy="2737531"/>
          </a:xfrm>
          <a:prstGeom prst="rect">
            <a:avLst/>
          </a:prstGeom>
          <a:noFill/>
          <a:ln>
            <a:noFill/>
          </a:ln>
        </p:spPr>
      </p:sp>
      <p:sp>
        <p:nvSpPr>
          <p:cNvPr id="32" name="Google Shape;32;p24"/>
          <p:cNvSpPr>
            <a:spLocks noGrp="1"/>
          </p:cNvSpPr>
          <p:nvPr>
            <p:ph type="pic" idx="3"/>
          </p:nvPr>
        </p:nvSpPr>
        <p:spPr>
          <a:xfrm>
            <a:off x="6209621" y="3048000"/>
            <a:ext cx="5182278" cy="2737531"/>
          </a:xfrm>
          <a:prstGeom prst="rect">
            <a:avLst/>
          </a:prstGeom>
          <a:noFill/>
          <a:ln>
            <a:noFill/>
          </a:ln>
        </p:spPr>
      </p:sp>
      <p:sp>
        <p:nvSpPr>
          <p:cNvPr id="33" name="Google Shape;33;p2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4"/>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4721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7"/>
          <p:cNvSpPr txBox="1">
            <a:spLocks noGrp="1"/>
          </p:cNvSpPr>
          <p:nvPr>
            <p:ph type="title"/>
          </p:nvPr>
        </p:nvSpPr>
        <p:spPr>
          <a:xfrm>
            <a:off x="831850" y="2928966"/>
            <a:ext cx="10515600" cy="163350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27"/>
          <p:cNvPicPr preferRelativeResize="0"/>
          <p:nvPr/>
        </p:nvPicPr>
        <p:blipFill rotWithShape="1">
          <a:blip r:embed="rId2">
            <a:alphaModFix/>
          </a:blip>
          <a:srcRect/>
          <a:stretch/>
        </p:blipFill>
        <p:spPr>
          <a:xfrm>
            <a:off x="2696265" y="472936"/>
            <a:ext cx="6799469" cy="2061541"/>
          </a:xfrm>
          <a:prstGeom prst="rect">
            <a:avLst/>
          </a:prstGeom>
          <a:noFill/>
          <a:ln>
            <a:noFill/>
          </a:ln>
        </p:spPr>
      </p:pic>
    </p:spTree>
    <p:extLst>
      <p:ext uri="{BB962C8B-B14F-4D97-AF65-F5344CB8AC3E}">
        <p14:creationId xmlns:p14="http://schemas.microsoft.com/office/powerpoint/2010/main" val="321793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3"/>
        <p:cNvGrpSpPr/>
        <p:nvPr/>
      </p:nvGrpSpPr>
      <p:grpSpPr>
        <a:xfrm>
          <a:off x="0" y="0"/>
          <a:ext cx="0" cy="0"/>
          <a:chOff x="0" y="0"/>
          <a:chExt cx="0" cy="0"/>
        </a:xfrm>
      </p:grpSpPr>
      <p:sp>
        <p:nvSpPr>
          <p:cNvPr id="44" name="Google Shape;4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9" name="Google Shape;49;p28"/>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3850956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0"/>
        <p:cNvGrpSpPr/>
        <p:nvPr/>
      </p:nvGrpSpPr>
      <p:grpSpPr>
        <a:xfrm>
          <a:off x="0" y="0"/>
          <a:ext cx="0" cy="0"/>
          <a:chOff x="0" y="0"/>
          <a:chExt cx="0" cy="0"/>
        </a:xfrm>
      </p:grpSpPr>
      <p:sp>
        <p:nvSpPr>
          <p:cNvPr id="51" name="Google Shape;5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C734E"/>
              </a:buClr>
              <a:buSzPts val="4000"/>
              <a:buFont typeface="Calibri"/>
              <a:buNone/>
              <a:defRPr sz="4000" b="1" cap="none">
                <a:solidFill>
                  <a:srgbClr val="6C734E"/>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8" name="Google Shape;58;p29"/>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803763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3" name="Google Shape;63;p30"/>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520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7" name="Google Shape;67;p31"/>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2124963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4" name="Google Shape;74;p32"/>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3769662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3"/>
          <p:cNvSpPr>
            <a:spLocks noGrp="1"/>
          </p:cNvSpPr>
          <p:nvPr>
            <p:ph type="pic" idx="2"/>
          </p:nvPr>
        </p:nvSpPr>
        <p:spPr>
          <a:xfrm>
            <a:off x="5183188" y="987425"/>
            <a:ext cx="6172200" cy="4873625"/>
          </a:xfrm>
          <a:prstGeom prst="rect">
            <a:avLst/>
          </a:prstGeom>
          <a:noFill/>
          <a:ln>
            <a:noFill/>
          </a:ln>
        </p:spPr>
      </p:sp>
      <p:sp>
        <p:nvSpPr>
          <p:cNvPr id="78" name="Google Shape;7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81" name="Google Shape;81;p33"/>
          <p:cNvPicPr preferRelativeResize="0"/>
          <p:nvPr/>
        </p:nvPicPr>
        <p:blipFill rotWithShape="1">
          <a:blip r:embed="rId2">
            <a:alphaModFix/>
          </a:blip>
          <a:srcRect/>
          <a:stretch/>
        </p:blipFill>
        <p:spPr>
          <a:xfrm>
            <a:off x="9014240" y="5957232"/>
            <a:ext cx="2339560" cy="709335"/>
          </a:xfrm>
          <a:prstGeom prst="rect">
            <a:avLst/>
          </a:prstGeom>
          <a:noFill/>
          <a:ln>
            <a:noFill/>
          </a:ln>
        </p:spPr>
      </p:pic>
    </p:spTree>
    <p:extLst>
      <p:ext uri="{BB962C8B-B14F-4D97-AF65-F5344CB8AC3E}">
        <p14:creationId xmlns:p14="http://schemas.microsoft.com/office/powerpoint/2010/main" val="883493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8045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3" name="Google Shape;93;p35"/>
          <p:cNvPicPr preferRelativeResize="0"/>
          <p:nvPr/>
        </p:nvPicPr>
        <p:blipFill rotWithShape="1">
          <a:blip r:embed="rId2">
            <a:alphaModFix/>
          </a:blip>
          <a:srcRect/>
          <a:stretch/>
        </p:blipFill>
        <p:spPr>
          <a:xfrm>
            <a:off x="8738936" y="6231812"/>
            <a:ext cx="3826869" cy="522125"/>
          </a:xfrm>
          <a:prstGeom prst="rect">
            <a:avLst/>
          </a:prstGeom>
          <a:noFill/>
          <a:ln>
            <a:noFill/>
          </a:ln>
        </p:spPr>
      </p:pic>
    </p:spTree>
    <p:extLst>
      <p:ext uri="{BB962C8B-B14F-4D97-AF65-F5344CB8AC3E}">
        <p14:creationId xmlns:p14="http://schemas.microsoft.com/office/powerpoint/2010/main" val="111189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7C9C-02B6-758B-0812-8ED10FDEE1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884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800099" y="904730"/>
            <a:ext cx="4152900" cy="1652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a:off x="5133975" y="952368"/>
            <a:ext cx="6257926" cy="17738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3" name="Google Shape;103;p23"/>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
        <p:nvSpPr>
          <p:cNvPr id="104" name="Google Shape;104;p23"/>
          <p:cNvSpPr>
            <a:spLocks noGrp="1"/>
          </p:cNvSpPr>
          <p:nvPr>
            <p:ph type="pic" idx="2"/>
          </p:nvPr>
        </p:nvSpPr>
        <p:spPr>
          <a:xfrm>
            <a:off x="800099" y="3048000"/>
            <a:ext cx="5133990" cy="2737531"/>
          </a:xfrm>
          <a:prstGeom prst="rect">
            <a:avLst/>
          </a:prstGeom>
          <a:noFill/>
          <a:ln>
            <a:noFill/>
          </a:ln>
        </p:spPr>
      </p:sp>
      <p:sp>
        <p:nvSpPr>
          <p:cNvPr id="105" name="Google Shape;105;p23"/>
          <p:cNvSpPr>
            <a:spLocks noGrp="1"/>
          </p:cNvSpPr>
          <p:nvPr>
            <p:ph type="pic" idx="3"/>
          </p:nvPr>
        </p:nvSpPr>
        <p:spPr>
          <a:xfrm>
            <a:off x="6209621" y="3048000"/>
            <a:ext cx="5182278" cy="2737531"/>
          </a:xfrm>
          <a:prstGeom prst="rect">
            <a:avLst/>
          </a:prstGeom>
          <a:noFill/>
          <a:ln>
            <a:noFill/>
          </a:ln>
        </p:spPr>
      </p:sp>
      <p:sp>
        <p:nvSpPr>
          <p:cNvPr id="106" name="Google Shape;106;p2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3"/>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3"/>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14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289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3211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9"/>
        <p:cNvGrpSpPr/>
        <p:nvPr/>
      </p:nvGrpSpPr>
      <p:grpSpPr>
        <a:xfrm>
          <a:off x="0" y="0"/>
          <a:ext cx="0" cy="0"/>
          <a:chOff x="0" y="0"/>
          <a:chExt cx="0" cy="0"/>
        </a:xfrm>
      </p:grpSpPr>
      <p:sp>
        <p:nvSpPr>
          <p:cNvPr id="120" name="Google Shape;120;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2" name="Google Shape;12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6686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5"/>
        <p:cNvGrpSpPr/>
        <p:nvPr/>
      </p:nvGrpSpPr>
      <p:grpSpPr>
        <a:xfrm>
          <a:off x="0" y="0"/>
          <a:ext cx="0" cy="0"/>
          <a:chOff x="0" y="0"/>
          <a:chExt cx="0" cy="0"/>
        </a:xfrm>
      </p:grpSpPr>
      <p:sp>
        <p:nvSpPr>
          <p:cNvPr id="126" name="Google Shape;126;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 name="Google Shape;12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4508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1"/>
        <p:cNvGrpSpPr/>
        <p:nvPr/>
      </p:nvGrpSpPr>
      <p:grpSpPr>
        <a:xfrm>
          <a:off x="0" y="0"/>
          <a:ext cx="0" cy="0"/>
          <a:chOff x="0" y="0"/>
          <a:chExt cx="0" cy="0"/>
        </a:xfrm>
      </p:grpSpPr>
      <p:sp>
        <p:nvSpPr>
          <p:cNvPr id="132" name="Google Shape;13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2520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3600"/>
              <a:buFont typeface="Avenir"/>
              <a:buNone/>
              <a:defRPr sz="3600" b="1">
                <a:solidFill>
                  <a:srgbClr val="000000"/>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6580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3"/>
        <p:cNvGrpSpPr/>
        <p:nvPr/>
      </p:nvGrpSpPr>
      <p:grpSpPr>
        <a:xfrm>
          <a:off x="0" y="0"/>
          <a:ext cx="0" cy="0"/>
          <a:chOff x="0" y="0"/>
          <a:chExt cx="0" cy="0"/>
        </a:xfrm>
      </p:grpSpPr>
      <p:sp>
        <p:nvSpPr>
          <p:cNvPr id="144" name="Google Shape;144;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6655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9"/>
        <p:cNvGrpSpPr/>
        <p:nvPr/>
      </p:nvGrpSpPr>
      <p:grpSpPr>
        <a:xfrm>
          <a:off x="0" y="0"/>
          <a:ext cx="0" cy="0"/>
          <a:chOff x="0" y="0"/>
          <a:chExt cx="0" cy="0"/>
        </a:xfrm>
      </p:grpSpPr>
      <p:sp>
        <p:nvSpPr>
          <p:cNvPr id="150" name="Google Shape;1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3600"/>
              <a:buFont typeface="Avenir"/>
              <a:buNone/>
              <a:defRPr sz="3600" b="1">
                <a:solidFill>
                  <a:srgbClr val="000000"/>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703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86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7D95-62C6-467D-E257-8ABEFBEB119E}"/>
              </a:ext>
            </a:extLst>
          </p:cNvPr>
          <p:cNvSpPr>
            <a:spLocks noGrp="1"/>
          </p:cNvSpPr>
          <p:nvPr>
            <p:ph type="title"/>
          </p:nvPr>
        </p:nvSpPr>
        <p:spPr>
          <a:xfrm>
            <a:off x="433388" y="2021840"/>
            <a:ext cx="4250372" cy="1600200"/>
          </a:xfrm>
        </p:spPr>
        <p:txBody>
          <a:bodyPr anchor="ctr"/>
          <a:lstStyle>
            <a:lvl1pPr>
              <a:defRPr sz="3200"/>
            </a:lvl1pPr>
          </a:lstStyle>
          <a:p>
            <a:r>
              <a:rPr lang="en-US" dirty="0"/>
              <a:t>Click to edit Master title </a:t>
            </a:r>
          </a:p>
        </p:txBody>
      </p:sp>
      <p:sp>
        <p:nvSpPr>
          <p:cNvPr id="3" name="Content Placeholder 2">
            <a:extLst>
              <a:ext uri="{FF2B5EF4-FFF2-40B4-BE49-F238E27FC236}">
                <a16:creationId xmlns:a16="http://schemas.microsoft.com/office/drawing/2014/main" id="{36F3C860-3A88-1CF1-6489-0B3879DD0EF8}"/>
              </a:ext>
            </a:extLst>
          </p:cNvPr>
          <p:cNvSpPr>
            <a:spLocks noGrp="1"/>
          </p:cNvSpPr>
          <p:nvPr>
            <p:ph idx="1"/>
          </p:nvPr>
        </p:nvSpPr>
        <p:spPr>
          <a:xfrm>
            <a:off x="5354320" y="1424305"/>
            <a:ext cx="637032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78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DA02A-EA0C-5026-46ED-AEF92EF85B94}"/>
              </a:ext>
            </a:extLst>
          </p:cNvPr>
          <p:cNvSpPr/>
          <p:nvPr userDrawn="1"/>
        </p:nvSpPr>
        <p:spPr>
          <a:xfrm>
            <a:off x="0" y="0"/>
            <a:ext cx="12192000" cy="6858000"/>
          </a:xfrm>
          <a:prstGeom prst="rect">
            <a:avLst/>
          </a:prstGeom>
          <a:solidFill>
            <a:srgbClr val="A99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D40BF0B-DA67-5825-C233-45E45B2B5F22}"/>
              </a:ext>
            </a:extLst>
          </p:cNvPr>
          <p:cNvSpPr>
            <a:spLocks noGrp="1"/>
          </p:cNvSpPr>
          <p:nvPr>
            <p:ph type="ctrTitle"/>
          </p:nvPr>
        </p:nvSpPr>
        <p:spPr>
          <a:xfrm>
            <a:off x="1524000" y="2020415"/>
            <a:ext cx="9144000" cy="2387600"/>
          </a:xfrm>
        </p:spPr>
        <p:txBody>
          <a:bodyPr anchor="ctr">
            <a:normAutofit/>
          </a:bodyPr>
          <a:lstStyle>
            <a:lvl1pPr algn="ctr">
              <a:defRPr sz="54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535503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DA02A-EA0C-5026-46ED-AEF92EF85B94}"/>
              </a:ext>
            </a:extLst>
          </p:cNvPr>
          <p:cNvSpPr/>
          <p:nvPr userDrawn="1"/>
        </p:nvSpPr>
        <p:spPr>
          <a:xfrm>
            <a:off x="0" y="0"/>
            <a:ext cx="12192000" cy="685800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D40BF0B-DA67-5825-C233-45E45B2B5F22}"/>
              </a:ext>
            </a:extLst>
          </p:cNvPr>
          <p:cNvSpPr>
            <a:spLocks noGrp="1"/>
          </p:cNvSpPr>
          <p:nvPr>
            <p:ph type="ctrTitle"/>
          </p:nvPr>
        </p:nvSpPr>
        <p:spPr>
          <a:xfrm>
            <a:off x="1524000" y="2020415"/>
            <a:ext cx="9144000" cy="2387600"/>
          </a:xfrm>
        </p:spPr>
        <p:txBody>
          <a:bodyPr anchor="ctr">
            <a:normAutofit/>
          </a:bodyPr>
          <a:lstStyle>
            <a:lvl1pPr algn="ctr">
              <a:defRPr sz="54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32499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60FB-2752-A0EB-75D6-F137A45339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67D719-3C34-A776-B1EC-16C06BA035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ECFA20-32B4-CE60-069D-A86D3B98EEF5}"/>
              </a:ext>
            </a:extLst>
          </p:cNvPr>
          <p:cNvSpPr>
            <a:spLocks noGrp="1"/>
          </p:cNvSpPr>
          <p:nvPr>
            <p:ph type="dt" sz="half" idx="10"/>
          </p:nvPr>
        </p:nvSpPr>
        <p:spPr/>
        <p:txBody>
          <a:bodyPr/>
          <a:lstStyle/>
          <a:p>
            <a:fld id="{2E382F9B-573D-C44B-8C96-A1C6D84BD466}" type="datetimeFigureOut">
              <a:rPr lang="en-US" smtClean="0"/>
              <a:t>3/14/24</a:t>
            </a:fld>
            <a:endParaRPr lang="en-US"/>
          </a:p>
        </p:txBody>
      </p:sp>
      <p:sp>
        <p:nvSpPr>
          <p:cNvPr id="5" name="Footer Placeholder 4">
            <a:extLst>
              <a:ext uri="{FF2B5EF4-FFF2-40B4-BE49-F238E27FC236}">
                <a16:creationId xmlns:a16="http://schemas.microsoft.com/office/drawing/2014/main" id="{C4E0A7A1-9114-7421-D62D-971BE049B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6FC7B-595C-29AB-1504-A483F4AA98AD}"/>
              </a:ext>
            </a:extLst>
          </p:cNvPr>
          <p:cNvSpPr>
            <a:spLocks noGrp="1"/>
          </p:cNvSpPr>
          <p:nvPr>
            <p:ph type="sldNum" sz="quarter" idx="12"/>
          </p:nvPr>
        </p:nvSpPr>
        <p:spPr/>
        <p:txBody>
          <a:bodyPr/>
          <a:lstStyle/>
          <a:p>
            <a:fld id="{8E149532-B982-7048-9B65-B218CBDC471E}" type="slidenum">
              <a:rPr lang="en-US" smtClean="0"/>
              <a:t>‹#›</a:t>
            </a:fld>
            <a:endParaRPr lang="en-US"/>
          </a:p>
        </p:txBody>
      </p:sp>
    </p:spTree>
    <p:extLst>
      <p:ext uri="{BB962C8B-B14F-4D97-AF65-F5344CB8AC3E}">
        <p14:creationId xmlns:p14="http://schemas.microsoft.com/office/powerpoint/2010/main" val="210946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73292-99B7-7C87-F0FD-4AF7955FA091}"/>
              </a:ext>
            </a:extLst>
          </p:cNvPr>
          <p:cNvSpPr>
            <a:spLocks noGrp="1"/>
          </p:cNvSpPr>
          <p:nvPr>
            <p:ph type="title"/>
          </p:nvPr>
        </p:nvSpPr>
        <p:spPr>
          <a:xfrm>
            <a:off x="838200" y="1432560"/>
            <a:ext cx="10515600" cy="8894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1E1A0D2-0243-43AC-CA29-B730FD006289}"/>
              </a:ext>
            </a:extLst>
          </p:cNvPr>
          <p:cNvSpPr>
            <a:spLocks noGrp="1"/>
          </p:cNvSpPr>
          <p:nvPr>
            <p:ph type="body" idx="1"/>
          </p:nvPr>
        </p:nvSpPr>
        <p:spPr>
          <a:xfrm>
            <a:off x="838200" y="2397760"/>
            <a:ext cx="10515600" cy="4211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8F30211C-9CDF-B811-CD93-49312EEC792D}"/>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2404246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txStyles>
    <p:titleStyle>
      <a:lvl1pPr algn="l" defTabSz="914400" rtl="0" eaLnBrk="1" latinLnBrk="0" hangingPunct="1">
        <a:lnSpc>
          <a:spcPct val="90000"/>
        </a:lnSpc>
        <a:spcBef>
          <a:spcPct val="0"/>
        </a:spcBef>
        <a:buNone/>
        <a:defRPr sz="4400" b="1" kern="1200">
          <a:solidFill>
            <a:srgbClr val="A997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28D9E7-977C-EE09-E75B-191A3D0AD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B803-9A2B-CA7A-C855-8CE961BF9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4C94D-0DE1-A6E3-825C-4F3C551D6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382F9B-573D-C44B-8C96-A1C6D84BD466}" type="datetimeFigureOut">
              <a:rPr lang="en-US" smtClean="0"/>
              <a:t>3/14/24</a:t>
            </a:fld>
            <a:endParaRPr lang="en-US"/>
          </a:p>
        </p:txBody>
      </p:sp>
      <p:sp>
        <p:nvSpPr>
          <p:cNvPr id="5" name="Footer Placeholder 4">
            <a:extLst>
              <a:ext uri="{FF2B5EF4-FFF2-40B4-BE49-F238E27FC236}">
                <a16:creationId xmlns:a16="http://schemas.microsoft.com/office/drawing/2014/main" id="{88A26F8E-8C87-DD33-6818-A6699D733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7F7202A-3B31-390A-791B-4E8CA39534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149532-B982-7048-9B65-B218CBDC471E}" type="slidenum">
              <a:rPr lang="en-US" smtClean="0"/>
              <a:t>‹#›</a:t>
            </a:fld>
            <a:endParaRPr lang="en-US"/>
          </a:p>
        </p:txBody>
      </p:sp>
    </p:spTree>
    <p:extLst>
      <p:ext uri="{BB962C8B-B14F-4D97-AF65-F5344CB8AC3E}">
        <p14:creationId xmlns:p14="http://schemas.microsoft.com/office/powerpoint/2010/main" val="304891961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73292-99B7-7C87-F0FD-4AF7955FA091}"/>
              </a:ext>
            </a:extLst>
          </p:cNvPr>
          <p:cNvSpPr>
            <a:spLocks noGrp="1"/>
          </p:cNvSpPr>
          <p:nvPr>
            <p:ph type="title"/>
          </p:nvPr>
        </p:nvSpPr>
        <p:spPr>
          <a:xfrm>
            <a:off x="838200" y="1432560"/>
            <a:ext cx="10515600" cy="8894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1E1A0D2-0243-43AC-CA29-B730FD006289}"/>
              </a:ext>
            </a:extLst>
          </p:cNvPr>
          <p:cNvSpPr>
            <a:spLocks noGrp="1"/>
          </p:cNvSpPr>
          <p:nvPr>
            <p:ph type="body" idx="1"/>
          </p:nvPr>
        </p:nvSpPr>
        <p:spPr>
          <a:xfrm>
            <a:off x="838200" y="2397760"/>
            <a:ext cx="10515600" cy="4211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8F30211C-9CDF-B811-CD93-49312EEC792D}"/>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38184407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b="1" kern="1200">
          <a:solidFill>
            <a:srgbClr val="A997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1936105"/>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6659036"/>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mailto:lido.vizzutti@scouting.org"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60.jpg"/></Relationships>
</file>

<file path=ppt/slides/_rels/slide7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63.jpg"/><Relationship Id="rId4" Type="http://schemas.openxmlformats.org/officeDocument/2006/relationships/image" Target="../media/image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66.jpg"/></Relationships>
</file>

<file path=ppt/slides/_rels/slide8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69.jpg"/><Relationship Id="rId4" Type="http://schemas.openxmlformats.org/officeDocument/2006/relationships/image" Target="../media/image68.jpg"/></Relationships>
</file>

<file path=ppt/slides/_rels/slide8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72.jpg"/></Relationships>
</file>

<file path=ppt/slides/_rels/slide8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hyperlink" Target="https://www.hoac-bsa.org/camping" TargetMode="External"/><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hyperlink" Target="https://www.campwoodruff.org/summer-camp" TargetMode="External"/><Relationship Id="rId5" Type="http://schemas.openxmlformats.org/officeDocument/2006/relationships/hyperlink" Target="https://montanabsa.org/km-scout-ranch/" TargetMode="Externa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https://www.facebook.com/help/104002523024878" TargetMode="External"/><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www.instagram.com/"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A6F2-23BD-4A8A-C1FC-B6E7BB2AA21E}"/>
              </a:ext>
            </a:extLst>
          </p:cNvPr>
          <p:cNvSpPr>
            <a:spLocks noGrp="1"/>
          </p:cNvSpPr>
          <p:nvPr>
            <p:ph type="ctrTitle"/>
          </p:nvPr>
        </p:nvSpPr>
        <p:spPr>
          <a:xfrm>
            <a:off x="3841734" y="2162655"/>
            <a:ext cx="7365791" cy="2387600"/>
          </a:xfrm>
        </p:spPr>
        <p:txBody>
          <a:bodyPr>
            <a:normAutofit/>
          </a:bodyPr>
          <a:lstStyle/>
          <a:p>
            <a:pPr algn="l"/>
            <a:r>
              <a:rPr lang="en-US" sz="7200" dirty="0">
                <a:latin typeface="Bookman Old Style" panose="02050604050505020204" pitchFamily="18" charset="0"/>
              </a:rPr>
              <a:t>MARKETING </a:t>
            </a:r>
            <a:br>
              <a:rPr lang="en-US" sz="7200" dirty="0">
                <a:latin typeface="Bookman Old Style" panose="02050604050505020204" pitchFamily="18" charset="0"/>
              </a:rPr>
            </a:br>
            <a:r>
              <a:rPr lang="en-US" sz="8800" dirty="0">
                <a:solidFill>
                  <a:schemeClr val="accent3">
                    <a:lumMod val="75000"/>
                  </a:schemeClr>
                </a:solidFill>
                <a:latin typeface="Bookman Old Style" panose="02050604050505020204" pitchFamily="18" charset="0"/>
              </a:rPr>
              <a:t>BOOTCAMP</a:t>
            </a:r>
          </a:p>
        </p:txBody>
      </p:sp>
      <p:sp>
        <p:nvSpPr>
          <p:cNvPr id="3" name="Subtitle 2">
            <a:extLst>
              <a:ext uri="{FF2B5EF4-FFF2-40B4-BE49-F238E27FC236}">
                <a16:creationId xmlns:a16="http://schemas.microsoft.com/office/drawing/2014/main" id="{E7A758EA-E431-C8DB-1F68-C740A4844E3C}"/>
              </a:ext>
            </a:extLst>
          </p:cNvPr>
          <p:cNvSpPr>
            <a:spLocks noGrp="1"/>
          </p:cNvSpPr>
          <p:nvPr>
            <p:ph type="subTitle" idx="1"/>
          </p:nvPr>
        </p:nvSpPr>
        <p:spPr>
          <a:xfrm>
            <a:off x="1412240" y="4980423"/>
            <a:ext cx="9144000" cy="944245"/>
          </a:xfrm>
        </p:spPr>
        <p:txBody>
          <a:bodyPr>
            <a:normAutofit fontScale="70000" lnSpcReduction="20000"/>
          </a:bodyPr>
          <a:lstStyle/>
          <a:p>
            <a:pPr>
              <a:spcBef>
                <a:spcPts val="600"/>
              </a:spcBef>
            </a:pPr>
            <a:r>
              <a:rPr lang="en-US" sz="2800" b="1" dirty="0"/>
              <a:t>Session 1: </a:t>
            </a:r>
            <a:r>
              <a:rPr lang="en-US" sz="2800" dirty="0"/>
              <a:t>March 14, 2024</a:t>
            </a:r>
          </a:p>
          <a:p>
            <a:pPr>
              <a:spcBef>
                <a:spcPts val="600"/>
              </a:spcBef>
            </a:pPr>
            <a:r>
              <a:rPr lang="en-US" b="1" dirty="0"/>
              <a:t>Session 2: </a:t>
            </a:r>
            <a:r>
              <a:rPr lang="en-US" dirty="0"/>
              <a:t>March 21, 2024</a:t>
            </a:r>
            <a:endParaRPr lang="en-US" sz="2800" dirty="0"/>
          </a:p>
          <a:p>
            <a:pPr>
              <a:spcBef>
                <a:spcPts val="600"/>
              </a:spcBef>
            </a:pPr>
            <a:r>
              <a:rPr lang="en-US" sz="2800" dirty="0"/>
              <a:t>7 pm CT / 8 pm ET</a:t>
            </a:r>
          </a:p>
          <a:p>
            <a:endParaRPr lang="en-US" dirty="0"/>
          </a:p>
        </p:txBody>
      </p:sp>
      <p:sp>
        <p:nvSpPr>
          <p:cNvPr id="4" name="Title 1">
            <a:extLst>
              <a:ext uri="{FF2B5EF4-FFF2-40B4-BE49-F238E27FC236}">
                <a16:creationId xmlns:a16="http://schemas.microsoft.com/office/drawing/2014/main" id="{96BD2117-3A89-F472-17D1-3BB05D117202}"/>
              </a:ext>
            </a:extLst>
          </p:cNvPr>
          <p:cNvSpPr txBox="1">
            <a:spLocks/>
          </p:cNvSpPr>
          <p:nvPr/>
        </p:nvSpPr>
        <p:spPr>
          <a:xfrm>
            <a:off x="1412240" y="1377268"/>
            <a:ext cx="9144000" cy="6415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1" i="0" kern="1200">
                <a:solidFill>
                  <a:srgbClr val="A99766"/>
                </a:solidFill>
                <a:latin typeface="Calibri" panose="020F0502020204030204" pitchFamily="34" charset="0"/>
                <a:ea typeface="+mj-ea"/>
                <a:cs typeface="Calibri" panose="020F0502020204030204" pitchFamily="34" charset="0"/>
              </a:defRPr>
            </a:lvl1pPr>
          </a:lstStyle>
          <a:p>
            <a:r>
              <a:rPr lang="en-US" sz="2400" dirty="0">
                <a:latin typeface="Bookman Old Style" panose="02050604050505020204" pitchFamily="18" charset="0"/>
              </a:rPr>
              <a:t>WELCOME TO</a:t>
            </a:r>
            <a:endParaRPr lang="en-US" sz="2400" dirty="0">
              <a:solidFill>
                <a:schemeClr val="accent3">
                  <a:lumMod val="75000"/>
                </a:schemeClr>
              </a:solidFill>
              <a:latin typeface="Bookman Old Style" panose="02050604050505020204" pitchFamily="18" charset="0"/>
            </a:endParaRPr>
          </a:p>
        </p:txBody>
      </p:sp>
      <p:pic>
        <p:nvPicPr>
          <p:cNvPr id="6" name="Picture 5" descr="A logo of a fleur-de-lis&#10;&#10;Description automatically generated">
            <a:extLst>
              <a:ext uri="{FF2B5EF4-FFF2-40B4-BE49-F238E27FC236}">
                <a16:creationId xmlns:a16="http://schemas.microsoft.com/office/drawing/2014/main" id="{86AF2847-54A4-8BBC-B2FF-8C7770586C59}"/>
              </a:ext>
            </a:extLst>
          </p:cNvPr>
          <p:cNvPicPr>
            <a:picLocks noChangeAspect="1"/>
          </p:cNvPicPr>
          <p:nvPr/>
        </p:nvPicPr>
        <p:blipFill>
          <a:blip r:embed="rId2"/>
          <a:stretch>
            <a:fillRect/>
          </a:stretch>
        </p:blipFill>
        <p:spPr>
          <a:xfrm>
            <a:off x="886729" y="2375777"/>
            <a:ext cx="1722010" cy="1953355"/>
          </a:xfrm>
          <a:prstGeom prst="rect">
            <a:avLst/>
          </a:prstGeom>
        </p:spPr>
      </p:pic>
      <p:sp>
        <p:nvSpPr>
          <p:cNvPr id="7" name="Chevron 6">
            <a:extLst>
              <a:ext uri="{FF2B5EF4-FFF2-40B4-BE49-F238E27FC236}">
                <a16:creationId xmlns:a16="http://schemas.microsoft.com/office/drawing/2014/main" id="{F0416374-5086-34A8-BEB5-875F1DA0D6D5}"/>
              </a:ext>
            </a:extLst>
          </p:cNvPr>
          <p:cNvSpPr/>
          <p:nvPr/>
        </p:nvSpPr>
        <p:spPr>
          <a:xfrm>
            <a:off x="3210560" y="2495538"/>
            <a:ext cx="599858" cy="1721834"/>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a:extLst>
              <a:ext uri="{FF2B5EF4-FFF2-40B4-BE49-F238E27FC236}">
                <a16:creationId xmlns:a16="http://schemas.microsoft.com/office/drawing/2014/main" id="{149ED23D-C85E-6553-E763-30856785E76C}"/>
              </a:ext>
            </a:extLst>
          </p:cNvPr>
          <p:cNvSpPr/>
          <p:nvPr/>
        </p:nvSpPr>
        <p:spPr>
          <a:xfrm>
            <a:off x="2610702" y="2495538"/>
            <a:ext cx="599858" cy="1721834"/>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1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3436-97BA-558D-3CEC-EBA1E84DDCCE}"/>
              </a:ext>
            </a:extLst>
          </p:cNvPr>
          <p:cNvSpPr>
            <a:spLocks noGrp="1"/>
          </p:cNvSpPr>
          <p:nvPr>
            <p:ph type="ctrTitle"/>
          </p:nvPr>
        </p:nvSpPr>
        <p:spPr/>
        <p:txBody>
          <a:bodyPr/>
          <a:lstStyle/>
          <a:p>
            <a:r>
              <a:rPr lang="en-US" dirty="0"/>
              <a:t>2024 Marketing Direction</a:t>
            </a:r>
          </a:p>
        </p:txBody>
      </p:sp>
      <p:sp>
        <p:nvSpPr>
          <p:cNvPr id="3" name="Subtitle 2">
            <a:extLst>
              <a:ext uri="{FF2B5EF4-FFF2-40B4-BE49-F238E27FC236}">
                <a16:creationId xmlns:a16="http://schemas.microsoft.com/office/drawing/2014/main" id="{48479AD4-58E2-2E44-413D-8089B1036EED}"/>
              </a:ext>
            </a:extLst>
          </p:cNvPr>
          <p:cNvSpPr>
            <a:spLocks noGrp="1"/>
          </p:cNvSpPr>
          <p:nvPr>
            <p:ph type="subTitle" idx="1"/>
          </p:nvPr>
        </p:nvSpPr>
        <p:spPr/>
        <p:txBody>
          <a:bodyPr/>
          <a:lstStyle/>
          <a:p>
            <a:r>
              <a:rPr lang="en-US" b="1" dirty="0"/>
              <a:t>Michael Ramsey</a:t>
            </a:r>
          </a:p>
          <a:p>
            <a:r>
              <a:rPr lang="en-US" sz="2400" i="1" dirty="0"/>
              <a:t>Sr. VP, Marketing &amp; Communications</a:t>
            </a:r>
          </a:p>
        </p:txBody>
      </p:sp>
    </p:spTree>
    <p:extLst>
      <p:ext uri="{BB962C8B-B14F-4D97-AF65-F5344CB8AC3E}">
        <p14:creationId xmlns:p14="http://schemas.microsoft.com/office/powerpoint/2010/main" val="323524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7CE880-88C3-7FC0-12E7-FB7FBCB63C48}"/>
              </a:ext>
            </a:extLst>
          </p:cNvPr>
          <p:cNvSpPr txBox="1">
            <a:spLocks/>
          </p:cNvSpPr>
          <p:nvPr/>
        </p:nvSpPr>
        <p:spPr>
          <a:xfrm>
            <a:off x="1524000" y="1967185"/>
            <a:ext cx="9144000" cy="11338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i="0" kern="1200">
                <a:solidFill>
                  <a:srgbClr val="A99766"/>
                </a:solidFill>
                <a:latin typeface="Calibri" panose="020F0502020204030204" pitchFamily="34" charset="0"/>
                <a:ea typeface="+mj-ea"/>
                <a:cs typeface="Calibri" panose="020F0502020204030204" pitchFamily="34" charset="0"/>
              </a:defRPr>
            </a:lvl1pPr>
          </a:lstStyle>
          <a:p>
            <a:r>
              <a:rPr lang="en-US"/>
              <a:t>Digital Safety &amp; Challenging Topics</a:t>
            </a:r>
            <a:endParaRPr lang="en-US" dirty="0"/>
          </a:p>
        </p:txBody>
      </p:sp>
      <p:sp>
        <p:nvSpPr>
          <p:cNvPr id="5" name="Subtitle 2">
            <a:extLst>
              <a:ext uri="{FF2B5EF4-FFF2-40B4-BE49-F238E27FC236}">
                <a16:creationId xmlns:a16="http://schemas.microsoft.com/office/drawing/2014/main" id="{F9E986D8-DA76-9735-BB92-5AD1547B5F2A}"/>
              </a:ext>
            </a:extLst>
          </p:cNvPr>
          <p:cNvSpPr txBox="1">
            <a:spLocks/>
          </p:cNvSpPr>
          <p:nvPr/>
        </p:nvSpPr>
        <p:spPr>
          <a:xfrm>
            <a:off x="1524000" y="3508512"/>
            <a:ext cx="9144000" cy="25543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accent6">
                    <a:lumMod val="50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A99766"/>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50000"/>
                  </a:schemeClr>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Gordon G. Andrew</a:t>
            </a:r>
          </a:p>
          <a:p>
            <a:r>
              <a:rPr lang="en-US" dirty="0"/>
              <a:t>Chair, National Public Relations &amp; Communications Sub-Committee</a:t>
            </a:r>
          </a:p>
          <a:p>
            <a:endParaRPr lang="en-US" dirty="0"/>
          </a:p>
          <a:p>
            <a:r>
              <a:rPr lang="en-US" dirty="0"/>
              <a:t>Scott Armstrong</a:t>
            </a:r>
          </a:p>
          <a:p>
            <a:r>
              <a:rPr lang="en-US" dirty="0"/>
              <a:t>Director, BSA National Media Relations &amp; Government Affairs</a:t>
            </a:r>
          </a:p>
        </p:txBody>
      </p:sp>
    </p:spTree>
    <p:extLst>
      <p:ext uri="{BB962C8B-B14F-4D97-AF65-F5344CB8AC3E}">
        <p14:creationId xmlns:p14="http://schemas.microsoft.com/office/powerpoint/2010/main" val="341087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4883-63EF-9DD5-8A87-D862402C90C6}"/>
              </a:ext>
            </a:extLst>
          </p:cNvPr>
          <p:cNvSpPr>
            <a:spLocks noGrp="1"/>
          </p:cNvSpPr>
          <p:nvPr>
            <p:ph type="title" hasCustomPrompt="1"/>
          </p:nvPr>
        </p:nvSpPr>
        <p:spPr>
          <a:xfrm>
            <a:off x="838200" y="1442720"/>
            <a:ext cx="10515600" cy="863600"/>
          </a:xfrm>
        </p:spPr>
        <p:txBody>
          <a:bodyPr/>
          <a:lstStyle>
            <a:lvl1pPr>
              <a:defRPr b="1">
                <a:solidFill>
                  <a:srgbClr val="A99766"/>
                </a:solidFill>
              </a:defRPr>
            </a:lvl1pPr>
          </a:lstStyle>
          <a:p>
            <a:r>
              <a:rPr lang="en-US" dirty="0"/>
              <a:t>Scouting, Safety and Social Media </a:t>
            </a:r>
          </a:p>
        </p:txBody>
      </p:sp>
      <p:sp>
        <p:nvSpPr>
          <p:cNvPr id="4" name="Content Placeholder 2">
            <a:extLst>
              <a:ext uri="{FF2B5EF4-FFF2-40B4-BE49-F238E27FC236}">
                <a16:creationId xmlns:a16="http://schemas.microsoft.com/office/drawing/2014/main" id="{351F0EB6-BDCA-D242-DF30-1A54ED1B6CC5}"/>
              </a:ext>
            </a:extLst>
          </p:cNvPr>
          <p:cNvSpPr>
            <a:spLocks noGrp="1"/>
          </p:cNvSpPr>
          <p:nvPr>
            <p:ph idx="1" hasCustomPrompt="1"/>
          </p:nvPr>
        </p:nvSpPr>
        <p:spPr>
          <a:xfrm>
            <a:off x="838199" y="2367280"/>
            <a:ext cx="10601739" cy="4301877"/>
          </a:xfrm>
        </p:spPr>
        <p:txBody>
          <a:bodyPr/>
          <a:lstStyle>
            <a:lvl1pPr marL="0" indent="0">
              <a:buNone/>
              <a:defRPr b="0">
                <a:solidFill>
                  <a:schemeClr val="accent6">
                    <a:lumMod val="50000"/>
                  </a:schemeClr>
                </a:solidFill>
              </a:defRPr>
            </a:lvl1pPr>
            <a:lvl2pPr>
              <a:defRPr>
                <a:solidFill>
                  <a:schemeClr val="accent6"/>
                </a:solidFill>
              </a:defRPr>
            </a:lvl2pPr>
            <a:lvl3pPr>
              <a:defRPr>
                <a:solidFill>
                  <a:srgbClr val="A99766"/>
                </a:solidFill>
              </a:defRPr>
            </a:lvl3pPr>
            <a:lvl4pPr>
              <a:defRPr>
                <a:solidFill>
                  <a:schemeClr val="accent6">
                    <a:lumMod val="50000"/>
                  </a:schemeClr>
                </a:solidFill>
              </a:defRPr>
            </a:lvl4pPr>
            <a:lvl5pPr>
              <a:defRPr>
                <a:solidFill>
                  <a:schemeClr val="accent6"/>
                </a:solidFill>
              </a:defRPr>
            </a:lvl5pPr>
          </a:lstStyle>
          <a:p>
            <a:pPr lvl="0"/>
            <a:r>
              <a:rPr lang="en-US" dirty="0"/>
              <a:t>Safety Culture and Transparency</a:t>
            </a:r>
          </a:p>
          <a:p>
            <a:pPr lvl="0"/>
            <a:r>
              <a:rPr lang="en-US" dirty="0"/>
              <a:t>• Abide by Terms of Service of the platform you are using.</a:t>
            </a:r>
          </a:p>
          <a:p>
            <a:pPr lvl="0"/>
            <a:r>
              <a:rPr lang="en-US" dirty="0"/>
              <a:t>• All channels should be public, available and transparent.</a:t>
            </a:r>
          </a:p>
          <a:p>
            <a:pPr lvl="0"/>
            <a:r>
              <a:rPr lang="en-US" dirty="0"/>
              <a:t>• Two-deep leadership applies; make sure you have at least two admins.</a:t>
            </a:r>
          </a:p>
          <a:p>
            <a:pPr lvl="0"/>
            <a:r>
              <a:rPr lang="en-US" dirty="0"/>
              <a:t>• No one-on-one adult to youth messages or emails, this includes messaging apps. You must include a second adult.</a:t>
            </a:r>
          </a:p>
          <a:p>
            <a:pPr lvl="0"/>
            <a:r>
              <a:rPr lang="en-US" dirty="0"/>
              <a:t>• Personal profiles attached to Scouting platforms should be Scout-like in their presentation and messaging. Please be appropriate. </a:t>
            </a:r>
          </a:p>
        </p:txBody>
      </p:sp>
    </p:spTree>
    <p:extLst>
      <p:ext uri="{BB962C8B-B14F-4D97-AF65-F5344CB8AC3E}">
        <p14:creationId xmlns:p14="http://schemas.microsoft.com/office/powerpoint/2010/main" val="208356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96C487-5600-595C-C6EC-3DF7B77F6FB4}"/>
              </a:ext>
            </a:extLst>
          </p:cNvPr>
          <p:cNvSpPr>
            <a:spLocks noGrp="1"/>
          </p:cNvSpPr>
          <p:nvPr>
            <p:ph type="title" hasCustomPrompt="1"/>
          </p:nvPr>
        </p:nvSpPr>
        <p:spPr>
          <a:xfrm>
            <a:off x="838200" y="1442720"/>
            <a:ext cx="10515600" cy="863600"/>
          </a:xfrm>
        </p:spPr>
        <p:txBody>
          <a:bodyPr/>
          <a:lstStyle>
            <a:lvl1pPr>
              <a:defRPr b="1">
                <a:solidFill>
                  <a:srgbClr val="A99766"/>
                </a:solidFill>
              </a:defRPr>
            </a:lvl1pPr>
          </a:lstStyle>
          <a:p>
            <a:r>
              <a:rPr lang="en-US" dirty="0"/>
              <a:t>Scouting, Safety and Social Media, Part II </a:t>
            </a:r>
          </a:p>
        </p:txBody>
      </p:sp>
      <p:sp>
        <p:nvSpPr>
          <p:cNvPr id="8" name="Content Placeholder 2">
            <a:extLst>
              <a:ext uri="{FF2B5EF4-FFF2-40B4-BE49-F238E27FC236}">
                <a16:creationId xmlns:a16="http://schemas.microsoft.com/office/drawing/2014/main" id="{F47711CC-EF4E-264E-8AFA-1165A9561EFF}"/>
              </a:ext>
            </a:extLst>
          </p:cNvPr>
          <p:cNvSpPr>
            <a:spLocks noGrp="1"/>
          </p:cNvSpPr>
          <p:nvPr>
            <p:ph idx="1" hasCustomPrompt="1"/>
          </p:nvPr>
        </p:nvSpPr>
        <p:spPr>
          <a:xfrm>
            <a:off x="838199" y="2367280"/>
            <a:ext cx="10601739" cy="4301877"/>
          </a:xfrm>
        </p:spPr>
        <p:txBody>
          <a:bodyPr/>
          <a:lstStyle>
            <a:lvl1pPr marL="0" indent="0">
              <a:buNone/>
              <a:defRPr b="0">
                <a:solidFill>
                  <a:schemeClr val="accent6">
                    <a:lumMod val="50000"/>
                  </a:schemeClr>
                </a:solidFill>
              </a:defRPr>
            </a:lvl1pPr>
            <a:lvl2pPr>
              <a:defRPr>
                <a:solidFill>
                  <a:schemeClr val="accent6"/>
                </a:solidFill>
              </a:defRPr>
            </a:lvl2pPr>
            <a:lvl3pPr>
              <a:defRPr>
                <a:solidFill>
                  <a:srgbClr val="A99766"/>
                </a:solidFill>
              </a:defRPr>
            </a:lvl3pPr>
            <a:lvl4pPr>
              <a:defRPr>
                <a:solidFill>
                  <a:schemeClr val="accent6">
                    <a:lumMod val="50000"/>
                  </a:schemeClr>
                </a:solidFill>
              </a:defRPr>
            </a:lvl4pPr>
            <a:lvl5pPr>
              <a:defRPr>
                <a:solidFill>
                  <a:schemeClr val="accent6"/>
                </a:solidFill>
              </a:defRPr>
            </a:lvl5pPr>
          </a:lstStyle>
          <a:p>
            <a:pPr lvl="0"/>
            <a:r>
              <a:rPr lang="en-US" dirty="0"/>
              <a:t>Safety Culture and Transparency</a:t>
            </a:r>
          </a:p>
          <a:p>
            <a:pPr lvl="0"/>
            <a:r>
              <a:rPr lang="en-US" dirty="0"/>
              <a:t>• Be careful in providing data about youth – no full names, no addresses </a:t>
            </a:r>
          </a:p>
          <a:p>
            <a:pPr lvl="0"/>
            <a:r>
              <a:rPr lang="en-US" dirty="0"/>
              <a:t>• Do not delete negative comments unless they violate the BSA Social Media Digital Contract. </a:t>
            </a:r>
          </a:p>
          <a:p>
            <a:pPr lvl="0"/>
            <a:r>
              <a:rPr lang="en-US" dirty="0"/>
              <a:t>• Threats and dangerous language should be reported to unit and Council leadership. Social media must be monitored. </a:t>
            </a:r>
          </a:p>
          <a:p>
            <a:pPr lvl="0"/>
            <a:r>
              <a:rPr lang="en-US" dirty="0"/>
              <a:t>• External media requests should always be referred to your Council’s  Scout Executive or to </a:t>
            </a:r>
            <a:r>
              <a:rPr lang="en-US" dirty="0" err="1"/>
              <a:t>pr@scouting.org</a:t>
            </a:r>
            <a:r>
              <a:rPr lang="en-US" dirty="0"/>
              <a:t>. </a:t>
            </a:r>
          </a:p>
        </p:txBody>
      </p:sp>
    </p:spTree>
    <p:extLst>
      <p:ext uri="{BB962C8B-B14F-4D97-AF65-F5344CB8AC3E}">
        <p14:creationId xmlns:p14="http://schemas.microsoft.com/office/powerpoint/2010/main" val="152972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85963-5EAD-5E77-A56B-F08CF0D48539}"/>
              </a:ext>
            </a:extLst>
          </p:cNvPr>
          <p:cNvSpPr>
            <a:spLocks noGrp="1"/>
          </p:cNvSpPr>
          <p:nvPr>
            <p:ph type="title" hasCustomPrompt="1"/>
          </p:nvPr>
        </p:nvSpPr>
        <p:spPr>
          <a:xfrm>
            <a:off x="838200" y="1442720"/>
            <a:ext cx="10515600" cy="863600"/>
          </a:xfrm>
        </p:spPr>
        <p:txBody>
          <a:bodyPr/>
          <a:lstStyle>
            <a:lvl1pPr>
              <a:defRPr b="1">
                <a:solidFill>
                  <a:srgbClr val="A99766"/>
                </a:solidFill>
              </a:defRPr>
            </a:lvl1pPr>
          </a:lstStyle>
          <a:p>
            <a:r>
              <a:rPr lang="en-US" dirty="0"/>
              <a:t>Talking about the tough things...</a:t>
            </a:r>
          </a:p>
        </p:txBody>
      </p:sp>
      <p:sp>
        <p:nvSpPr>
          <p:cNvPr id="5" name="Content Placeholder 2">
            <a:extLst>
              <a:ext uri="{FF2B5EF4-FFF2-40B4-BE49-F238E27FC236}">
                <a16:creationId xmlns:a16="http://schemas.microsoft.com/office/drawing/2014/main" id="{8CA68308-7C9C-7F39-0BC2-2784ACF4933B}"/>
              </a:ext>
            </a:extLst>
          </p:cNvPr>
          <p:cNvSpPr>
            <a:spLocks noGrp="1"/>
          </p:cNvSpPr>
          <p:nvPr>
            <p:ph idx="1" hasCustomPrompt="1"/>
          </p:nvPr>
        </p:nvSpPr>
        <p:spPr>
          <a:xfrm>
            <a:off x="838199" y="2524539"/>
            <a:ext cx="10515601" cy="4144618"/>
          </a:xfrm>
        </p:spPr>
        <p:txBody>
          <a:bodyPr/>
          <a:lstStyle>
            <a:lvl1pPr marL="0" indent="0">
              <a:buNone/>
              <a:defRPr b="0">
                <a:solidFill>
                  <a:schemeClr val="accent6">
                    <a:lumMod val="50000"/>
                  </a:schemeClr>
                </a:solidFill>
              </a:defRPr>
            </a:lvl1pPr>
            <a:lvl2pPr>
              <a:defRPr>
                <a:solidFill>
                  <a:schemeClr val="accent6"/>
                </a:solidFill>
              </a:defRPr>
            </a:lvl2pPr>
            <a:lvl3pPr>
              <a:defRPr>
                <a:solidFill>
                  <a:srgbClr val="A99766"/>
                </a:solidFill>
              </a:defRPr>
            </a:lvl3pPr>
            <a:lvl4pPr>
              <a:defRPr>
                <a:solidFill>
                  <a:schemeClr val="accent6">
                    <a:lumMod val="50000"/>
                  </a:schemeClr>
                </a:solidFill>
              </a:defRPr>
            </a:lvl4pPr>
            <a:lvl5pPr>
              <a:defRPr>
                <a:solidFill>
                  <a:schemeClr val="accent6"/>
                </a:solidFill>
              </a:defRPr>
            </a:lvl5pPr>
          </a:lstStyle>
          <a:p>
            <a:pPr lvl="0"/>
            <a:r>
              <a:rPr lang="en-US" dirty="0"/>
              <a:t>Chapter 11 Reorganization:</a:t>
            </a:r>
          </a:p>
          <a:p>
            <a:pPr lvl="0"/>
            <a:r>
              <a:rPr lang="en-US" dirty="0"/>
              <a:t>The BSA’s Chapter 11 was the largest, most complicated bankruptcy re-organization in U.S. not-for-profit history. It should generally be avoided as a unit level topic and if there are questions or concerns, please refer them to your Council Scout Executive. Media inquiries of this nature should ALWAYS be referred to </a:t>
            </a:r>
            <a:r>
              <a:rPr lang="en-US" dirty="0" err="1"/>
              <a:t>pr@scouting.org</a:t>
            </a:r>
            <a:r>
              <a:rPr lang="en-US" dirty="0"/>
              <a:t>.</a:t>
            </a:r>
          </a:p>
          <a:p>
            <a:pPr lvl="0"/>
            <a:r>
              <a:rPr lang="en-US" dirty="0"/>
              <a:t>The settlement, supported by 86% of the claimants, allows for the dual imperative of compensation to victims as well as enabling the important mission of Scouting to continue for today’s youth. </a:t>
            </a:r>
          </a:p>
          <a:p>
            <a:pPr lvl="0"/>
            <a:endParaRPr lang="en-US" dirty="0"/>
          </a:p>
        </p:txBody>
      </p:sp>
    </p:spTree>
    <p:extLst>
      <p:ext uri="{BB962C8B-B14F-4D97-AF65-F5344CB8AC3E}">
        <p14:creationId xmlns:p14="http://schemas.microsoft.com/office/powerpoint/2010/main" val="32164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74D6-BB64-EA24-891D-38EFEFE91517}"/>
              </a:ext>
            </a:extLst>
          </p:cNvPr>
          <p:cNvSpPr txBox="1">
            <a:spLocks/>
          </p:cNvSpPr>
          <p:nvPr/>
        </p:nvSpPr>
        <p:spPr>
          <a:xfrm>
            <a:off x="827690" y="1547820"/>
            <a:ext cx="10515600" cy="863600"/>
          </a:xfrm>
          <a:prstGeom prst="rect">
            <a:avLst/>
          </a:prstGeom>
        </p:spPr>
        <p:txBody>
          <a:bodyPr/>
          <a:lstStyle>
            <a:lvl1pPr algn="l" defTabSz="914400" rtl="0" eaLnBrk="1" latinLnBrk="0" hangingPunct="1">
              <a:lnSpc>
                <a:spcPct val="90000"/>
              </a:lnSpc>
              <a:spcBef>
                <a:spcPct val="0"/>
              </a:spcBef>
              <a:buNone/>
              <a:defRPr sz="4400" b="1" kern="1200">
                <a:solidFill>
                  <a:srgbClr val="A99766"/>
                </a:solidFill>
                <a:latin typeface="Calibri" panose="020F0502020204030204" pitchFamily="34" charset="0"/>
                <a:ea typeface="+mj-ea"/>
                <a:cs typeface="Calibri" panose="020F0502020204030204" pitchFamily="34" charset="0"/>
              </a:defRPr>
            </a:lvl1pPr>
          </a:lstStyle>
          <a:p>
            <a:r>
              <a:rPr lang="en-US" dirty="0"/>
              <a:t>Youth Protection Communications...</a:t>
            </a:r>
          </a:p>
        </p:txBody>
      </p:sp>
      <p:sp>
        <p:nvSpPr>
          <p:cNvPr id="3" name="Content Placeholder 2">
            <a:extLst>
              <a:ext uri="{FF2B5EF4-FFF2-40B4-BE49-F238E27FC236}">
                <a16:creationId xmlns:a16="http://schemas.microsoft.com/office/drawing/2014/main" id="{4063C3EC-64B7-D778-60DB-A03B97080962}"/>
              </a:ext>
            </a:extLst>
          </p:cNvPr>
          <p:cNvSpPr txBox="1">
            <a:spLocks/>
          </p:cNvSpPr>
          <p:nvPr/>
        </p:nvSpPr>
        <p:spPr>
          <a:xfrm>
            <a:off x="838199" y="2492367"/>
            <a:ext cx="10515601" cy="414461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6">
                    <a:lumMod val="50000"/>
                  </a:schemeClr>
                </a:solidFill>
              </a:rPr>
              <a:t>Scouting embraces a safety culture and this should be apparent in your communications. A reminder that Scouting has a robust youth protection system in place that includes: </a:t>
            </a:r>
          </a:p>
          <a:p>
            <a:r>
              <a:rPr lang="en-US" sz="2000" dirty="0">
                <a:solidFill>
                  <a:schemeClr val="accent6">
                    <a:lumMod val="50000"/>
                  </a:schemeClr>
                </a:solidFill>
              </a:rPr>
              <a:t>• Two-deep leadership</a:t>
            </a:r>
          </a:p>
          <a:p>
            <a:r>
              <a:rPr lang="en-US" sz="2000" dirty="0">
                <a:solidFill>
                  <a:schemeClr val="accent6">
                    <a:lumMod val="50000"/>
                  </a:schemeClr>
                </a:solidFill>
              </a:rPr>
              <a:t>• Mandatory registration, background check and YPT training for all staff and adult leaders</a:t>
            </a:r>
          </a:p>
          <a:p>
            <a:r>
              <a:rPr lang="en-US" sz="2000" dirty="0">
                <a:solidFill>
                  <a:schemeClr val="accent6">
                    <a:lumMod val="50000"/>
                  </a:schemeClr>
                </a:solidFill>
              </a:rPr>
              <a:t>• Mandatory reporter status for all BSA leaders and staff</a:t>
            </a:r>
          </a:p>
          <a:p>
            <a:r>
              <a:rPr lang="en-US" sz="2000" dirty="0">
                <a:solidFill>
                  <a:schemeClr val="accent6">
                    <a:lumMod val="50000"/>
                  </a:schemeClr>
                </a:solidFill>
              </a:rPr>
              <a:t>• Scouts First Helpline </a:t>
            </a:r>
            <a:r>
              <a:rPr lang="en-US" sz="2000" b="1" dirty="0">
                <a:solidFill>
                  <a:schemeClr val="accent6">
                    <a:lumMod val="50000"/>
                  </a:schemeClr>
                </a:solidFill>
              </a:rPr>
              <a:t>1-844-726-8871</a:t>
            </a:r>
            <a:endParaRPr lang="en-US" sz="2000" dirty="0">
              <a:solidFill>
                <a:schemeClr val="accent6">
                  <a:lumMod val="50000"/>
                </a:schemeClr>
              </a:solidFill>
            </a:endParaRPr>
          </a:p>
          <a:p>
            <a:r>
              <a:rPr lang="en-US" sz="2000" dirty="0">
                <a:solidFill>
                  <a:schemeClr val="accent6">
                    <a:lumMod val="50000"/>
                  </a:schemeClr>
                </a:solidFill>
              </a:rPr>
              <a:t>• Barriers to Abuse policies </a:t>
            </a:r>
          </a:p>
        </p:txBody>
      </p:sp>
    </p:spTree>
    <p:extLst>
      <p:ext uri="{BB962C8B-B14F-4D97-AF65-F5344CB8AC3E}">
        <p14:creationId xmlns:p14="http://schemas.microsoft.com/office/powerpoint/2010/main" val="2469057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DA316D-A2B6-C643-EBD5-778B51E7341D}"/>
              </a:ext>
            </a:extLst>
          </p:cNvPr>
          <p:cNvSpPr>
            <a:spLocks noGrp="1"/>
          </p:cNvSpPr>
          <p:nvPr>
            <p:ph type="title" hasCustomPrompt="1"/>
          </p:nvPr>
        </p:nvSpPr>
        <p:spPr>
          <a:xfrm>
            <a:off x="838200" y="1442720"/>
            <a:ext cx="10515600" cy="863600"/>
          </a:xfrm>
        </p:spPr>
        <p:txBody>
          <a:bodyPr/>
          <a:lstStyle>
            <a:lvl1pPr>
              <a:defRPr b="1">
                <a:solidFill>
                  <a:srgbClr val="A99766"/>
                </a:solidFill>
              </a:defRPr>
            </a:lvl1pPr>
          </a:lstStyle>
          <a:p>
            <a:r>
              <a:rPr lang="en-US" dirty="0"/>
              <a:t>Emergencies &amp; Crisis Communications...</a:t>
            </a:r>
          </a:p>
        </p:txBody>
      </p:sp>
      <p:sp>
        <p:nvSpPr>
          <p:cNvPr id="9" name="Content Placeholder 2">
            <a:extLst>
              <a:ext uri="{FF2B5EF4-FFF2-40B4-BE49-F238E27FC236}">
                <a16:creationId xmlns:a16="http://schemas.microsoft.com/office/drawing/2014/main" id="{AF10C9DA-7DC8-23BB-80E6-07AC7AEC26A8}"/>
              </a:ext>
            </a:extLst>
          </p:cNvPr>
          <p:cNvSpPr>
            <a:spLocks noGrp="1"/>
          </p:cNvSpPr>
          <p:nvPr>
            <p:ph idx="1" hasCustomPrompt="1"/>
          </p:nvPr>
        </p:nvSpPr>
        <p:spPr>
          <a:xfrm>
            <a:off x="838199" y="2524539"/>
            <a:ext cx="10614892" cy="4134879"/>
          </a:xfrm>
        </p:spPr>
        <p:txBody>
          <a:bodyPr/>
          <a:lstStyle>
            <a:lvl1pPr marL="0" indent="0">
              <a:buNone/>
              <a:defRPr b="0">
                <a:solidFill>
                  <a:schemeClr val="accent6">
                    <a:lumMod val="50000"/>
                  </a:schemeClr>
                </a:solidFill>
              </a:defRPr>
            </a:lvl1pPr>
            <a:lvl2pPr>
              <a:defRPr>
                <a:solidFill>
                  <a:schemeClr val="accent6"/>
                </a:solidFill>
              </a:defRPr>
            </a:lvl2pPr>
            <a:lvl3pPr>
              <a:defRPr>
                <a:solidFill>
                  <a:srgbClr val="A99766"/>
                </a:solidFill>
              </a:defRPr>
            </a:lvl3pPr>
            <a:lvl4pPr>
              <a:defRPr>
                <a:solidFill>
                  <a:schemeClr val="accent6">
                    <a:lumMod val="50000"/>
                  </a:schemeClr>
                </a:solidFill>
              </a:defRPr>
            </a:lvl4pPr>
            <a:lvl5pPr>
              <a:defRPr>
                <a:solidFill>
                  <a:schemeClr val="accent6"/>
                </a:solidFill>
              </a:defRPr>
            </a:lvl5pPr>
          </a:lstStyle>
          <a:p>
            <a:pPr lvl="0"/>
            <a:r>
              <a:rPr lang="en-US" dirty="0"/>
              <a:t>Anytime you are in a situation where there is significant injury, fatality, police intervention or media interest you have now entered the world of “crisis communications.” </a:t>
            </a:r>
          </a:p>
          <a:p>
            <a:pPr lvl="0"/>
            <a:r>
              <a:rPr lang="en-US" dirty="0"/>
              <a:t>First priority: Call 911 if fire, ambulance or police are needed</a:t>
            </a:r>
          </a:p>
          <a:p>
            <a:pPr lvl="0"/>
            <a:r>
              <a:rPr lang="en-US" dirty="0"/>
              <a:t>Second: Contact your Scout Executive with an assessment of the situation; he or she can bring to bear the BSA’s considerable assets in Health &amp; Safety, Membership Standards, Legal, Public Relations and Council Support</a:t>
            </a:r>
          </a:p>
          <a:p>
            <a:pPr lvl="0"/>
            <a:r>
              <a:rPr lang="en-US" dirty="0"/>
              <a:t>Third: Please do not speak to media. Refer all media to </a:t>
            </a:r>
            <a:r>
              <a:rPr lang="en-US" dirty="0" err="1"/>
              <a:t>pr@scouting.org</a:t>
            </a:r>
            <a:endParaRPr lang="en-US" dirty="0"/>
          </a:p>
        </p:txBody>
      </p:sp>
    </p:spTree>
    <p:extLst>
      <p:ext uri="{BB962C8B-B14F-4D97-AF65-F5344CB8AC3E}">
        <p14:creationId xmlns:p14="http://schemas.microsoft.com/office/powerpoint/2010/main" val="38508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C0AC-21A1-2EF9-3C49-4C1977D724D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639721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A6F2-23BD-4A8A-C1FC-B6E7BB2AA21E}"/>
              </a:ext>
            </a:extLst>
          </p:cNvPr>
          <p:cNvSpPr>
            <a:spLocks noGrp="1"/>
          </p:cNvSpPr>
          <p:nvPr>
            <p:ph type="ctrTitle"/>
          </p:nvPr>
        </p:nvSpPr>
        <p:spPr>
          <a:xfrm>
            <a:off x="1421363" y="1596598"/>
            <a:ext cx="9504784" cy="3460594"/>
          </a:xfrm>
        </p:spPr>
        <p:txBody>
          <a:bodyPr>
            <a:normAutofit/>
          </a:bodyPr>
          <a:lstStyle/>
          <a:p>
            <a:pPr marL="0" marR="0">
              <a:spcBef>
                <a:spcPts val="0"/>
              </a:spcBef>
              <a:spcAft>
                <a:spcPts val="0"/>
              </a:spcAft>
            </a:pPr>
            <a:r>
              <a:rPr lang="en-US" sz="6600" dirty="0">
                <a:effectLst/>
                <a:ea typeface="Aptos" panose="020B0004020202020204" pitchFamily="34" charset="0"/>
              </a:rPr>
              <a:t>THE SCOUTING EDGE:</a:t>
            </a:r>
            <a:br>
              <a:rPr lang="en-US" sz="6600" dirty="0">
                <a:effectLst/>
                <a:ea typeface="Aptos" panose="020B0004020202020204" pitchFamily="34" charset="0"/>
              </a:rPr>
            </a:br>
            <a:br>
              <a:rPr lang="en-US" dirty="0">
                <a:effectLst/>
                <a:ea typeface="Aptos" panose="020B0004020202020204" pitchFamily="34" charset="0"/>
              </a:rPr>
            </a:br>
            <a:r>
              <a:rPr lang="en-US" sz="2800" i="1" dirty="0">
                <a:effectLst/>
                <a:ea typeface="Aptos" panose="020B0004020202020204" pitchFamily="34" charset="0"/>
              </a:rPr>
              <a:t>An updated Values of Americans and National Outcomes Study</a:t>
            </a:r>
            <a:br>
              <a:rPr lang="en-US" sz="2800" dirty="0">
                <a:effectLst/>
                <a:ea typeface="Aptos" panose="020B0004020202020204" pitchFamily="34" charset="0"/>
              </a:rPr>
            </a:br>
            <a:endParaRPr lang="en-US" sz="2800" dirty="0"/>
          </a:p>
        </p:txBody>
      </p:sp>
    </p:spTree>
    <p:extLst>
      <p:ext uri="{BB962C8B-B14F-4D97-AF65-F5344CB8AC3E}">
        <p14:creationId xmlns:p14="http://schemas.microsoft.com/office/powerpoint/2010/main" val="423467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59B74-7693-A9F6-77D9-D6A5BC04F0B6}"/>
              </a:ext>
            </a:extLst>
          </p:cNvPr>
          <p:cNvSpPr>
            <a:spLocks noGrp="1"/>
          </p:cNvSpPr>
          <p:nvPr>
            <p:ph type="title"/>
          </p:nvPr>
        </p:nvSpPr>
        <p:spPr>
          <a:xfrm>
            <a:off x="3373821" y="528320"/>
            <a:ext cx="7853855" cy="863600"/>
          </a:xfrm>
        </p:spPr>
        <p:txBody>
          <a:bodyPr/>
          <a:lstStyle/>
          <a:p>
            <a:r>
              <a:rPr lang="en-US" dirty="0"/>
              <a:t>Methodology</a:t>
            </a:r>
          </a:p>
        </p:txBody>
      </p:sp>
      <p:sp>
        <p:nvSpPr>
          <p:cNvPr id="5" name="Content Placeholder 4">
            <a:extLst>
              <a:ext uri="{FF2B5EF4-FFF2-40B4-BE49-F238E27FC236}">
                <a16:creationId xmlns:a16="http://schemas.microsoft.com/office/drawing/2014/main" id="{7C944BDC-9723-C1A3-C84B-31A5CEE105A3}"/>
              </a:ext>
            </a:extLst>
          </p:cNvPr>
          <p:cNvSpPr>
            <a:spLocks noGrp="1"/>
          </p:cNvSpPr>
          <p:nvPr>
            <p:ph idx="1"/>
          </p:nvPr>
        </p:nvSpPr>
        <p:spPr>
          <a:xfrm>
            <a:off x="838200" y="1513490"/>
            <a:ext cx="10515600" cy="5155667"/>
          </a:xfrm>
        </p:spPr>
        <p:txBody>
          <a:bodyPr>
            <a:normAutofit/>
          </a:bodyPr>
          <a:lstStyle/>
          <a:p>
            <a:pPr marL="0" indent="0">
              <a:buNone/>
            </a:pPr>
            <a:r>
              <a:rPr lang="en-US" b="1" dirty="0"/>
              <a:t>Conducted by The Harris Poll on behalf of the BSA between November 29</a:t>
            </a:r>
            <a:r>
              <a:rPr lang="en-US" b="1" baseline="30000" dirty="0"/>
              <a:t>th</a:t>
            </a:r>
            <a:r>
              <a:rPr lang="en-US" b="1" dirty="0"/>
              <a:t> and December 14</a:t>
            </a:r>
            <a:r>
              <a:rPr lang="en-US" b="1" baseline="30000" dirty="0"/>
              <a:t>th</a:t>
            </a:r>
            <a:r>
              <a:rPr lang="en-US" b="1" dirty="0"/>
              <a:t>, 2023.</a:t>
            </a:r>
          </a:p>
          <a:p>
            <a:pPr marL="0" indent="0">
              <a:buNone/>
            </a:pPr>
            <a:endParaRPr lang="en-US" u="sng" dirty="0"/>
          </a:p>
          <a:p>
            <a:pPr marL="0" indent="0">
              <a:buNone/>
            </a:pPr>
            <a:r>
              <a:rPr lang="en-US" u="sng" dirty="0"/>
              <a:t>Nationally Representative Sample</a:t>
            </a:r>
          </a:p>
          <a:p>
            <a:pPr lvl="1"/>
            <a:r>
              <a:rPr lang="en-US" sz="2000" b="1" dirty="0"/>
              <a:t>1,617 youth ages 10-17 </a:t>
            </a:r>
            <a:r>
              <a:rPr lang="en-US" sz="2000" dirty="0"/>
              <a:t>(Sample data is accurate to within </a:t>
            </a:r>
            <a:r>
              <a:rPr lang="en-US" sz="2000" u="sng" dirty="0">
                <a:effectLst/>
                <a:ea typeface="Calibri" panose="020F0502020204030204" pitchFamily="34" charset="0"/>
              </a:rPr>
              <a:t>+</a:t>
            </a:r>
            <a:r>
              <a:rPr lang="en-US" sz="2000" dirty="0">
                <a:effectLst/>
                <a:ea typeface="Calibri" panose="020F0502020204030204" pitchFamily="34" charset="0"/>
              </a:rPr>
              <a:t> 3.0 percentage points at the 95% confidence level.)</a:t>
            </a:r>
            <a:endParaRPr lang="en-US" sz="2000" dirty="0"/>
          </a:p>
          <a:p>
            <a:pPr lvl="1"/>
            <a:r>
              <a:rPr lang="en-US" sz="2000" b="1" dirty="0"/>
              <a:t>1,614 adults ages 18+ </a:t>
            </a:r>
            <a:r>
              <a:rPr lang="en-US" sz="2000" dirty="0"/>
              <a:t>(S</a:t>
            </a:r>
            <a:r>
              <a:rPr lang="en-US" sz="2000" dirty="0">
                <a:effectLst/>
                <a:ea typeface="Calibri" panose="020F0502020204030204" pitchFamily="34" charset="0"/>
              </a:rPr>
              <a:t>ample data is accurate to within </a:t>
            </a:r>
            <a:r>
              <a:rPr lang="en-US" sz="2000" u="sng" dirty="0">
                <a:effectLst/>
                <a:ea typeface="Calibri" panose="020F0502020204030204" pitchFamily="34" charset="0"/>
              </a:rPr>
              <a:t>+</a:t>
            </a:r>
            <a:r>
              <a:rPr lang="en-US" sz="2000" dirty="0">
                <a:effectLst/>
                <a:ea typeface="Calibri" panose="020F0502020204030204" pitchFamily="34" charset="0"/>
              </a:rPr>
              <a:t> 3.4 percentage points at the 95% confidence level.)</a:t>
            </a:r>
          </a:p>
          <a:p>
            <a:pPr lvl="1"/>
            <a:endParaRPr lang="en-US" sz="2000" dirty="0">
              <a:ea typeface="Calibri" panose="020F0502020204030204" pitchFamily="34" charset="0"/>
            </a:endParaRPr>
          </a:p>
          <a:p>
            <a:pPr marL="0" indent="0">
              <a:buNone/>
            </a:pPr>
            <a:r>
              <a:rPr lang="en-US" u="sng" dirty="0">
                <a:effectLst/>
                <a:ea typeface="Calibri" panose="020F0502020204030204" pitchFamily="34" charset="0"/>
              </a:rPr>
              <a:t>Scout and Scouting Alumni Sample</a:t>
            </a:r>
          </a:p>
          <a:p>
            <a:pPr lvl="1"/>
            <a:r>
              <a:rPr lang="en-US" sz="2000" b="1" dirty="0">
                <a:effectLst/>
                <a:ea typeface="Calibri" panose="020F0502020204030204" pitchFamily="34" charset="0"/>
              </a:rPr>
              <a:t>440 Scouts ages 10 -17 </a:t>
            </a:r>
            <a:r>
              <a:rPr lang="en-US" sz="2000" dirty="0">
                <a:effectLst/>
                <a:ea typeface="Calibri" panose="020F0502020204030204" pitchFamily="34" charset="0"/>
              </a:rPr>
              <a:t>(Sample data is accurate to within + 4.7 percentage points at the 95% confidence level.)</a:t>
            </a:r>
          </a:p>
          <a:p>
            <a:pPr lvl="1"/>
            <a:r>
              <a:rPr lang="en-US" sz="2000" b="1" dirty="0">
                <a:ea typeface="Calibri" panose="020F0502020204030204" pitchFamily="34" charset="0"/>
              </a:rPr>
              <a:t>226 Scouting Alumni ages 18+ </a:t>
            </a:r>
            <a:r>
              <a:rPr lang="en-US" sz="2000" dirty="0">
                <a:effectLst/>
                <a:ea typeface="Calibri" panose="020F0502020204030204" pitchFamily="34" charset="0"/>
              </a:rPr>
              <a:t>(Sample data is accurate to within + 6.5 percentage points  at the 95% confidence level.)</a:t>
            </a:r>
          </a:p>
          <a:p>
            <a:pPr marL="457200" lvl="1" indent="0">
              <a:buNone/>
            </a:pPr>
            <a:r>
              <a:rPr lang="en-US" sz="2000" dirty="0">
                <a:effectLst/>
                <a:ea typeface="Calibri" panose="020F0502020204030204" pitchFamily="34" charset="0"/>
              </a:rPr>
              <a:t> </a:t>
            </a:r>
            <a:endParaRPr lang="en-US" sz="2000" dirty="0"/>
          </a:p>
        </p:txBody>
      </p:sp>
    </p:spTree>
    <p:extLst>
      <p:ext uri="{BB962C8B-B14F-4D97-AF65-F5344CB8AC3E}">
        <p14:creationId xmlns:p14="http://schemas.microsoft.com/office/powerpoint/2010/main" val="3846999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een and gold text&#10;&#10;Description automatically generated">
            <a:extLst>
              <a:ext uri="{FF2B5EF4-FFF2-40B4-BE49-F238E27FC236}">
                <a16:creationId xmlns:a16="http://schemas.microsoft.com/office/drawing/2014/main" id="{74E82131-C77C-D9BC-B512-A5EB47A5357F}"/>
              </a:ext>
            </a:extLst>
          </p:cNvPr>
          <p:cNvPicPr>
            <a:picLocks noGrp="1" noChangeAspect="1"/>
          </p:cNvPicPr>
          <p:nvPr>
            <p:ph idx="1"/>
          </p:nvPr>
        </p:nvPicPr>
        <p:blipFill>
          <a:blip r:embed="rId3"/>
          <a:stretch>
            <a:fillRect/>
          </a:stretch>
        </p:blipFill>
        <p:spPr>
          <a:xfrm>
            <a:off x="863600" y="1996359"/>
            <a:ext cx="6822440" cy="1663516"/>
          </a:xfrm>
        </p:spPr>
      </p:pic>
      <p:sp>
        <p:nvSpPr>
          <p:cNvPr id="11" name="TextBox 10">
            <a:extLst>
              <a:ext uri="{FF2B5EF4-FFF2-40B4-BE49-F238E27FC236}">
                <a16:creationId xmlns:a16="http://schemas.microsoft.com/office/drawing/2014/main" id="{A62F75C9-F5BB-904F-39BE-9BDDEEC57921}"/>
              </a:ext>
            </a:extLst>
          </p:cNvPr>
          <p:cNvSpPr txBox="1"/>
          <p:nvPr/>
        </p:nvSpPr>
        <p:spPr>
          <a:xfrm>
            <a:off x="2794000" y="3798301"/>
            <a:ext cx="6096000" cy="1454950"/>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
                <a:srgbClr val="196B24">
                  <a:lumMod val="50000"/>
                </a:srgbClr>
              </a:buClr>
              <a:buSzTx/>
              <a:buFont typeface="Symbol" pitchFamily="2" charset="2"/>
              <a:buChar char=""/>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Times New Roman" panose="02020603050405020304" pitchFamily="18" charset="0"/>
                <a:cs typeface="Times New Roman" panose="02020603050405020304" pitchFamily="18" charset="0"/>
              </a:rPr>
              <a:t>No PT!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
                <a:srgbClr val="196B24">
                  <a:lumMod val="50000"/>
                </a:srgbClr>
              </a:buClr>
              <a:buSzTx/>
              <a:buFont typeface="Symbol" pitchFamily="2" charset="2"/>
              <a:buChar char=""/>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No Expertise Needed</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
                <a:srgbClr val="196B24">
                  <a:lumMod val="50000"/>
                </a:srgbClr>
              </a:buClr>
              <a:buSzTx/>
              <a:buFont typeface="Symbol" pitchFamily="2" charset="2"/>
              <a:buChar char=""/>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Times New Roman" panose="02020603050405020304" pitchFamily="18" charset="0"/>
                <a:cs typeface="Times New Roman" panose="02020603050405020304" pitchFamily="18" charset="0"/>
              </a:rPr>
              <a:t>We Supply The Tools!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monkey wearing a hat&#10;&#10;Description automatically generated with low confidence">
            <a:extLst>
              <a:ext uri="{FF2B5EF4-FFF2-40B4-BE49-F238E27FC236}">
                <a16:creationId xmlns:a16="http://schemas.microsoft.com/office/drawing/2014/main" id="{82E6F31F-79A4-2317-B994-92EAAE7A0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842" y="1996359"/>
            <a:ext cx="3664316" cy="3145540"/>
          </a:xfrm>
          <a:prstGeom prst="rect">
            <a:avLst/>
          </a:prstGeom>
        </p:spPr>
      </p:pic>
    </p:spTree>
    <p:extLst>
      <p:ext uri="{BB962C8B-B14F-4D97-AF65-F5344CB8AC3E}">
        <p14:creationId xmlns:p14="http://schemas.microsoft.com/office/powerpoint/2010/main" val="216648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6F68D-BE66-F843-59B4-18DA91ADB1FE}"/>
              </a:ext>
            </a:extLst>
          </p:cNvPr>
          <p:cNvSpPr>
            <a:spLocks noGrp="1"/>
          </p:cNvSpPr>
          <p:nvPr>
            <p:ph type="ctrTitle"/>
          </p:nvPr>
        </p:nvSpPr>
        <p:spPr/>
        <p:txBody>
          <a:bodyPr/>
          <a:lstStyle/>
          <a:p>
            <a:r>
              <a:rPr lang="en-US" dirty="0"/>
              <a:t>American’s personal values align with Scouting’s values</a:t>
            </a:r>
          </a:p>
        </p:txBody>
      </p:sp>
      <p:pic>
        <p:nvPicPr>
          <p:cNvPr id="6" name="Graphic 5" descr="Key outline">
            <a:extLst>
              <a:ext uri="{FF2B5EF4-FFF2-40B4-BE49-F238E27FC236}">
                <a16:creationId xmlns:a16="http://schemas.microsoft.com/office/drawing/2014/main" id="{3F839F7C-A60E-E5A1-9BEA-93D6D278F4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31027">
            <a:off x="1153739" y="525547"/>
            <a:ext cx="1494868" cy="1494868"/>
          </a:xfrm>
          <a:prstGeom prst="rect">
            <a:avLst/>
          </a:prstGeom>
        </p:spPr>
      </p:pic>
    </p:spTree>
    <p:extLst>
      <p:ext uri="{BB962C8B-B14F-4D97-AF65-F5344CB8AC3E}">
        <p14:creationId xmlns:p14="http://schemas.microsoft.com/office/powerpoint/2010/main" val="611771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E06D6-DEAF-7806-07BD-38C9E92C04C1}"/>
              </a:ext>
            </a:extLst>
          </p:cNvPr>
          <p:cNvPicPr>
            <a:picLocks noChangeAspect="1"/>
          </p:cNvPicPr>
          <p:nvPr/>
        </p:nvPicPr>
        <p:blipFill>
          <a:blip r:embed="rId3"/>
          <a:stretch>
            <a:fillRect/>
          </a:stretch>
        </p:blipFill>
        <p:spPr>
          <a:xfrm>
            <a:off x="701833" y="1620463"/>
            <a:ext cx="11201696" cy="3985218"/>
          </a:xfrm>
          <a:prstGeom prst="rect">
            <a:avLst/>
          </a:prstGeom>
        </p:spPr>
      </p:pic>
      <p:sp>
        <p:nvSpPr>
          <p:cNvPr id="7" name="TextBox 6">
            <a:extLst>
              <a:ext uri="{FF2B5EF4-FFF2-40B4-BE49-F238E27FC236}">
                <a16:creationId xmlns:a16="http://schemas.microsoft.com/office/drawing/2014/main" id="{400A9E56-20BD-2D89-A01D-A8311BD15353}"/>
              </a:ext>
            </a:extLst>
          </p:cNvPr>
          <p:cNvSpPr txBox="1"/>
          <p:nvPr/>
        </p:nvSpPr>
        <p:spPr bwMode="gray">
          <a:xfrm>
            <a:off x="2082814" y="5775849"/>
            <a:ext cx="9069599" cy="461665"/>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Adults n=1614; Total Youth n=1617)</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Q1035/1035T. Which of the following, if any, would you describe as being your values? Please select all that apply.</a:t>
            </a:r>
          </a:p>
        </p:txBody>
      </p:sp>
    </p:spTree>
    <p:extLst>
      <p:ext uri="{BB962C8B-B14F-4D97-AF65-F5344CB8AC3E}">
        <p14:creationId xmlns:p14="http://schemas.microsoft.com/office/powerpoint/2010/main" val="3696319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D956-B251-D36F-9319-678539521E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C29973-2D24-A83F-5F0C-DD308AD6E8D6}"/>
              </a:ext>
            </a:extLst>
          </p:cNvPr>
          <p:cNvSpPr>
            <a:spLocks noGrp="1"/>
          </p:cNvSpPr>
          <p:nvPr>
            <p:ph type="ctrTitle"/>
          </p:nvPr>
        </p:nvSpPr>
        <p:spPr/>
        <p:txBody>
          <a:bodyPr>
            <a:normAutofit/>
          </a:bodyPr>
          <a:lstStyle/>
          <a:p>
            <a:r>
              <a:rPr lang="en-US" dirty="0"/>
              <a:t>Scouting Alumni and Scouts recognize the positive impact Scouting has in their lives</a:t>
            </a:r>
          </a:p>
        </p:txBody>
      </p:sp>
      <p:pic>
        <p:nvPicPr>
          <p:cNvPr id="6" name="Graphic 5" descr="Key outline">
            <a:extLst>
              <a:ext uri="{FF2B5EF4-FFF2-40B4-BE49-F238E27FC236}">
                <a16:creationId xmlns:a16="http://schemas.microsoft.com/office/drawing/2014/main" id="{44F40857-66AB-3D7D-3D58-E9F1972258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31027">
            <a:off x="1153739" y="525547"/>
            <a:ext cx="1494868" cy="1494868"/>
          </a:xfrm>
          <a:prstGeom prst="rect">
            <a:avLst/>
          </a:prstGeom>
        </p:spPr>
      </p:pic>
    </p:spTree>
    <p:extLst>
      <p:ext uri="{BB962C8B-B14F-4D97-AF65-F5344CB8AC3E}">
        <p14:creationId xmlns:p14="http://schemas.microsoft.com/office/powerpoint/2010/main" val="305092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A64D70A-A467-4111-2879-4C325ADD18B8}"/>
              </a:ext>
            </a:extLst>
          </p:cNvPr>
          <p:cNvGraphicFramePr/>
          <p:nvPr/>
        </p:nvGraphicFramePr>
        <p:xfrm>
          <a:off x="3581400" y="719667"/>
          <a:ext cx="6578599" cy="45190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FDF0C85-EFF8-0448-E53D-70DB9F9455B8}"/>
              </a:ext>
            </a:extLst>
          </p:cNvPr>
          <p:cNvSpPr txBox="1"/>
          <p:nvPr/>
        </p:nvSpPr>
        <p:spPr bwMode="gray">
          <a:xfrm>
            <a:off x="4141882" y="5745242"/>
            <a:ext cx="6018117" cy="461665"/>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Scouts  n=440)</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Q3030. To what degree has being a Scout influenced your life?</a:t>
            </a:r>
            <a:endParaRPr kumimoji="0" lang="en-US" sz="1200" b="0" i="1" u="none" strike="noStrike" kern="1200" cap="none" spc="0" normalizeH="0" baseline="0" noProof="0" dirty="0">
              <a:ln>
                <a:noFill/>
              </a:ln>
              <a:solidFill>
                <a:srgbClr val="FFFFFF">
                  <a:lumMod val="50000"/>
                </a:srgbClr>
              </a:solidFill>
              <a:effectLst/>
              <a:uLnTx/>
              <a:uFillTx/>
              <a:latin typeface="Montserrat" pitchFamily="2" charset="77"/>
              <a:ea typeface="+mn-ea"/>
              <a:cs typeface="Arial"/>
            </a:endParaRPr>
          </a:p>
        </p:txBody>
      </p:sp>
    </p:spTree>
    <p:extLst>
      <p:ext uri="{BB962C8B-B14F-4D97-AF65-F5344CB8AC3E}">
        <p14:creationId xmlns:p14="http://schemas.microsoft.com/office/powerpoint/2010/main" val="2857876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CABFBE-A8EE-0F6C-2169-0EB29C2B06AE}"/>
              </a:ext>
            </a:extLst>
          </p:cNvPr>
          <p:cNvSpPr txBox="1"/>
          <p:nvPr/>
        </p:nvSpPr>
        <p:spPr bwMode="gray">
          <a:xfrm>
            <a:off x="3352281" y="5938277"/>
            <a:ext cx="7278966" cy="400110"/>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Q3040/3040T. To what degree has being a Scout influenced the development of the following traits in yourself?</a:t>
            </a:r>
          </a:p>
        </p:txBody>
      </p:sp>
      <p:graphicFrame>
        <p:nvGraphicFramePr>
          <p:cNvPr id="5" name="Chart 4">
            <a:extLst>
              <a:ext uri="{FF2B5EF4-FFF2-40B4-BE49-F238E27FC236}">
                <a16:creationId xmlns:a16="http://schemas.microsoft.com/office/drawing/2014/main" id="{78B0C6B1-147F-40D0-3B02-223FE8360BEE}"/>
              </a:ext>
            </a:extLst>
          </p:cNvPr>
          <p:cNvGraphicFramePr/>
          <p:nvPr/>
        </p:nvGraphicFramePr>
        <p:xfrm>
          <a:off x="3220278" y="719668"/>
          <a:ext cx="7542972" cy="49762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947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34B9-B86C-F000-A6BD-374CA96075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0C9E3A-69BB-0AD5-E9A6-D88BA2D85FA4}"/>
              </a:ext>
            </a:extLst>
          </p:cNvPr>
          <p:cNvSpPr txBox="1"/>
          <p:nvPr/>
        </p:nvSpPr>
        <p:spPr bwMode="gray">
          <a:xfrm>
            <a:off x="3352281" y="5938277"/>
            <a:ext cx="7278966" cy="400110"/>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Scouts  n=440)</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Q3040/3040T. To what degree has being a Scout influenced the development of the following traits in yourself?</a:t>
            </a:r>
          </a:p>
        </p:txBody>
      </p:sp>
      <p:graphicFrame>
        <p:nvGraphicFramePr>
          <p:cNvPr id="5" name="Chart 4">
            <a:extLst>
              <a:ext uri="{FF2B5EF4-FFF2-40B4-BE49-F238E27FC236}">
                <a16:creationId xmlns:a16="http://schemas.microsoft.com/office/drawing/2014/main" id="{4A145394-85B6-CFF9-8942-068F4A436A16}"/>
              </a:ext>
            </a:extLst>
          </p:cNvPr>
          <p:cNvGraphicFramePr/>
          <p:nvPr/>
        </p:nvGraphicFramePr>
        <p:xfrm>
          <a:off x="3220278" y="719668"/>
          <a:ext cx="7542972" cy="49762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4953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A92D-2EAF-CBB0-8EE1-F2BF029905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4CF9E8-CECA-6130-6994-0BCCA26A3006}"/>
              </a:ext>
            </a:extLst>
          </p:cNvPr>
          <p:cNvSpPr>
            <a:spLocks noGrp="1"/>
          </p:cNvSpPr>
          <p:nvPr>
            <p:ph type="ctrTitle"/>
          </p:nvPr>
        </p:nvSpPr>
        <p:spPr/>
        <p:txBody>
          <a:bodyPr>
            <a:normAutofit fontScale="90000"/>
          </a:bodyPr>
          <a:lstStyle/>
          <a:p>
            <a:r>
              <a:rPr lang="en-US" dirty="0"/>
              <a:t>Scouting Alumni and Scouts are more likely than those who have never been Scouts to live the values of the Scout Oath and Law</a:t>
            </a:r>
          </a:p>
        </p:txBody>
      </p:sp>
      <p:pic>
        <p:nvPicPr>
          <p:cNvPr id="6" name="Graphic 5" descr="Key outline">
            <a:extLst>
              <a:ext uri="{FF2B5EF4-FFF2-40B4-BE49-F238E27FC236}">
                <a16:creationId xmlns:a16="http://schemas.microsoft.com/office/drawing/2014/main" id="{D1D6DEE1-86F4-7C45-37F3-BE943DF462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31027">
            <a:off x="1153739" y="525547"/>
            <a:ext cx="1494868" cy="1494868"/>
          </a:xfrm>
          <a:prstGeom prst="rect">
            <a:avLst/>
          </a:prstGeom>
        </p:spPr>
      </p:pic>
    </p:spTree>
    <p:extLst>
      <p:ext uri="{BB962C8B-B14F-4D97-AF65-F5344CB8AC3E}">
        <p14:creationId xmlns:p14="http://schemas.microsoft.com/office/powerpoint/2010/main" val="3618965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182641B-098F-6D18-9836-6BDDDF5ADC49}"/>
              </a:ext>
            </a:extLst>
          </p:cNvPr>
          <p:cNvGraphicFramePr/>
          <p:nvPr/>
        </p:nvGraphicFramePr>
        <p:xfrm>
          <a:off x="3257550" y="719667"/>
          <a:ext cx="6902450" cy="488103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3D95BBE-F58F-1D62-7109-4D57207EB988}"/>
              </a:ext>
            </a:extLst>
          </p:cNvPr>
          <p:cNvSpPr txBox="1"/>
          <p:nvPr/>
        </p:nvSpPr>
        <p:spPr bwMode="gray">
          <a:xfrm>
            <a:off x="2532611" y="6061251"/>
            <a:ext cx="8611639" cy="400110"/>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Q1035/1035T. Which of the following, if any, would you describe as being your values? Please select all that apply.</a:t>
            </a:r>
          </a:p>
        </p:txBody>
      </p:sp>
      <p:sp>
        <p:nvSpPr>
          <p:cNvPr id="7" name="Isosceles Triangle 6">
            <a:extLst>
              <a:ext uri="{FF2B5EF4-FFF2-40B4-BE49-F238E27FC236}">
                <a16:creationId xmlns:a16="http://schemas.microsoft.com/office/drawing/2014/main" id="{25396024-63C4-4DB0-50FB-1A1CEE91254B}"/>
              </a:ext>
            </a:extLst>
          </p:cNvPr>
          <p:cNvSpPr/>
          <p:nvPr/>
        </p:nvSpPr>
        <p:spPr>
          <a:xfrm>
            <a:off x="5095875" y="1943100"/>
            <a:ext cx="180975" cy="180975"/>
          </a:xfrm>
          <a:prstGeom prst="triangle">
            <a:avLst/>
          </a:prstGeom>
          <a:solidFill>
            <a:srgbClr val="2BA6DD"/>
          </a:solidFill>
          <a:ln>
            <a:solidFill>
              <a:srgbClr val="2BA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941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557B0-8199-0438-31D2-6770C28B0B58}"/>
              </a:ext>
            </a:extLst>
          </p:cNvPr>
          <p:cNvPicPr>
            <a:picLocks noChangeAspect="1"/>
          </p:cNvPicPr>
          <p:nvPr/>
        </p:nvPicPr>
        <p:blipFill>
          <a:blip r:embed="rId2"/>
          <a:stretch>
            <a:fillRect/>
          </a:stretch>
        </p:blipFill>
        <p:spPr>
          <a:xfrm>
            <a:off x="400050" y="1499894"/>
            <a:ext cx="11249025" cy="3924699"/>
          </a:xfrm>
          <a:prstGeom prst="rect">
            <a:avLst/>
          </a:prstGeom>
        </p:spPr>
      </p:pic>
      <p:sp>
        <p:nvSpPr>
          <p:cNvPr id="4" name="TextBox 3">
            <a:extLst>
              <a:ext uri="{FF2B5EF4-FFF2-40B4-BE49-F238E27FC236}">
                <a16:creationId xmlns:a16="http://schemas.microsoft.com/office/drawing/2014/main" id="{DD0A5B66-0691-15FE-2F12-170FC80A5544}"/>
              </a:ext>
            </a:extLst>
          </p:cNvPr>
          <p:cNvSpPr txBox="1"/>
          <p:nvPr/>
        </p:nvSpPr>
        <p:spPr bwMode="gray">
          <a:xfrm>
            <a:off x="2428426" y="5946133"/>
            <a:ext cx="8458649" cy="400110"/>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Q1045. Please indicate the extent to which you think the following behaviors are important in being a good citizen, if at all.</a:t>
            </a:r>
          </a:p>
        </p:txBody>
      </p:sp>
    </p:spTree>
    <p:extLst>
      <p:ext uri="{BB962C8B-B14F-4D97-AF65-F5344CB8AC3E}">
        <p14:creationId xmlns:p14="http://schemas.microsoft.com/office/powerpoint/2010/main" val="996742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80FE4-DC41-9801-004F-34A3123632F6}"/>
              </a:ext>
            </a:extLst>
          </p:cNvPr>
          <p:cNvPicPr>
            <a:picLocks noChangeAspect="1"/>
          </p:cNvPicPr>
          <p:nvPr/>
        </p:nvPicPr>
        <p:blipFill>
          <a:blip r:embed="rId2"/>
          <a:stretch>
            <a:fillRect/>
          </a:stretch>
        </p:blipFill>
        <p:spPr>
          <a:xfrm>
            <a:off x="1709125" y="1585655"/>
            <a:ext cx="8773749" cy="3686689"/>
          </a:xfrm>
          <a:prstGeom prst="rect">
            <a:avLst/>
          </a:prstGeom>
        </p:spPr>
      </p:pic>
      <p:sp>
        <p:nvSpPr>
          <p:cNvPr id="4" name="TextBox 3">
            <a:extLst>
              <a:ext uri="{FF2B5EF4-FFF2-40B4-BE49-F238E27FC236}">
                <a16:creationId xmlns:a16="http://schemas.microsoft.com/office/drawing/2014/main" id="{1440F0CE-4CBD-DFD4-0B7C-2DAA05C6BA6D}"/>
              </a:ext>
            </a:extLst>
          </p:cNvPr>
          <p:cNvSpPr txBox="1"/>
          <p:nvPr/>
        </p:nvSpPr>
        <p:spPr bwMode="gray">
          <a:xfrm>
            <a:off x="2118885" y="5575476"/>
            <a:ext cx="8363989" cy="400110"/>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Q1040A/1040AT_6. Please indicate the extent to which you agree or disagree with the following statements.</a:t>
            </a:r>
          </a:p>
        </p:txBody>
      </p:sp>
    </p:spTree>
    <p:extLst>
      <p:ext uri="{BB962C8B-B14F-4D97-AF65-F5344CB8AC3E}">
        <p14:creationId xmlns:p14="http://schemas.microsoft.com/office/powerpoint/2010/main" val="91529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een and gold logo&#10;&#10;Description automatically generated">
            <a:extLst>
              <a:ext uri="{FF2B5EF4-FFF2-40B4-BE49-F238E27FC236}">
                <a16:creationId xmlns:a16="http://schemas.microsoft.com/office/drawing/2014/main" id="{272DBA2C-57FC-AFF2-CB0F-36541C748298}"/>
              </a:ext>
            </a:extLst>
          </p:cNvPr>
          <p:cNvPicPr>
            <a:picLocks noGrp="1" noChangeAspect="1"/>
          </p:cNvPicPr>
          <p:nvPr>
            <p:ph sz="half" idx="1"/>
          </p:nvPr>
        </p:nvPicPr>
        <p:blipFill>
          <a:blip r:embed="rId3"/>
          <a:stretch>
            <a:fillRect/>
          </a:stretch>
        </p:blipFill>
        <p:spPr>
          <a:xfrm>
            <a:off x="1211729" y="2015773"/>
            <a:ext cx="4165600" cy="4165600"/>
          </a:xfrm>
        </p:spPr>
      </p:pic>
      <p:sp>
        <p:nvSpPr>
          <p:cNvPr id="2" name="Content Placeholder 1">
            <a:extLst>
              <a:ext uri="{FF2B5EF4-FFF2-40B4-BE49-F238E27FC236}">
                <a16:creationId xmlns:a16="http://schemas.microsoft.com/office/drawing/2014/main" id="{8B0792AC-5DA2-98D4-9D4F-D080AE9ECAC9}"/>
              </a:ext>
            </a:extLst>
          </p:cNvPr>
          <p:cNvSpPr txBox="1">
            <a:spLocks noGrp="1"/>
          </p:cNvSpPr>
          <p:nvPr>
            <p:ph sz="half" idx="2"/>
          </p:nvPr>
        </p:nvSpPr>
        <p:spPr>
          <a:xfrm>
            <a:off x="5931649" y="1999827"/>
            <a:ext cx="5181600" cy="4197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Certified Marketer Digital Badge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Available to those who attend both Bootcamp 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Honor system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Available through a link emailed with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Perfect for: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Email signatures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Social profiles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Way for us to </a:t>
            </a:r>
            <a:r>
              <a:rPr kumimoji="0" lang="en-US" sz="2000" b="0" i="0" u="none" strike="noStrike" kern="1200" cap="none" spc="0" normalizeH="0" baseline="0" noProof="0" dirty="0">
                <a:ln>
                  <a:noFill/>
                </a:ln>
                <a:solidFill>
                  <a:srgbClr val="FF0000"/>
                </a:solidFill>
                <a:effectLst/>
                <a:uLnTx/>
                <a:uFillTx/>
                <a:latin typeface="Flood Std" panose="03090602040405060206" pitchFamily="66" charset="77"/>
                <a:ea typeface="+mn-ea"/>
                <a:cs typeface="+mn-cs"/>
              </a:rPr>
              <a:t>thank you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recognize you for the time you are investing in marketing the BSA.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6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C2BE4-05BB-1FB7-964A-9789CE54B5D9}"/>
              </a:ext>
            </a:extLst>
          </p:cNvPr>
          <p:cNvPicPr>
            <a:picLocks noChangeAspect="1"/>
          </p:cNvPicPr>
          <p:nvPr/>
        </p:nvPicPr>
        <p:blipFill>
          <a:blip r:embed="rId2"/>
          <a:stretch>
            <a:fillRect/>
          </a:stretch>
        </p:blipFill>
        <p:spPr>
          <a:xfrm>
            <a:off x="1057275" y="1609486"/>
            <a:ext cx="10506839" cy="3289098"/>
          </a:xfrm>
          <a:prstGeom prst="rect">
            <a:avLst/>
          </a:prstGeom>
        </p:spPr>
      </p:pic>
      <p:sp>
        <p:nvSpPr>
          <p:cNvPr id="4" name="TextBox 3">
            <a:extLst>
              <a:ext uri="{FF2B5EF4-FFF2-40B4-BE49-F238E27FC236}">
                <a16:creationId xmlns:a16="http://schemas.microsoft.com/office/drawing/2014/main" id="{50FA21D6-109C-7B93-8916-1F8F01A20086}"/>
              </a:ext>
            </a:extLst>
          </p:cNvPr>
          <p:cNvSpPr txBox="1"/>
          <p:nvPr/>
        </p:nvSpPr>
        <p:spPr bwMode="gray">
          <a:xfrm>
            <a:off x="2542136" y="5364438"/>
            <a:ext cx="8026369" cy="553998"/>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Q1040B/Q1040BT_5. Please indicate the extent to which you agree or disagree with the following statements.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Q1040B/Q1040BT_8. Please indicate the extent to which you agree or disagree with the following statements</a:t>
            </a:r>
          </a:p>
        </p:txBody>
      </p:sp>
    </p:spTree>
    <p:extLst>
      <p:ext uri="{BB962C8B-B14F-4D97-AF65-F5344CB8AC3E}">
        <p14:creationId xmlns:p14="http://schemas.microsoft.com/office/powerpoint/2010/main" val="424907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97392-6992-3DA5-8CE0-1E0A2CDD9E41}"/>
              </a:ext>
            </a:extLst>
          </p:cNvPr>
          <p:cNvPicPr>
            <a:picLocks noChangeAspect="1"/>
          </p:cNvPicPr>
          <p:nvPr/>
        </p:nvPicPr>
        <p:blipFill>
          <a:blip r:embed="rId2"/>
          <a:stretch>
            <a:fillRect/>
          </a:stretch>
        </p:blipFill>
        <p:spPr>
          <a:xfrm>
            <a:off x="708860" y="1757129"/>
            <a:ext cx="10774279" cy="3343742"/>
          </a:xfrm>
          <a:prstGeom prst="rect">
            <a:avLst/>
          </a:prstGeom>
        </p:spPr>
      </p:pic>
      <p:sp>
        <p:nvSpPr>
          <p:cNvPr id="4" name="TextBox 3">
            <a:extLst>
              <a:ext uri="{FF2B5EF4-FFF2-40B4-BE49-F238E27FC236}">
                <a16:creationId xmlns:a16="http://schemas.microsoft.com/office/drawing/2014/main" id="{06F025DA-5D5E-2D0B-D106-546172F681F5}"/>
              </a:ext>
            </a:extLst>
          </p:cNvPr>
          <p:cNvSpPr txBox="1"/>
          <p:nvPr/>
        </p:nvSpPr>
        <p:spPr bwMode="gray">
          <a:xfrm>
            <a:off x="2380211" y="5516838"/>
            <a:ext cx="8026369" cy="553998"/>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Scouts n=440; Total Non-Scouts n=1432)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Q1040B/Q1040BT_5. Please indicate the extent to which you agree or disagree with the following statements.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Q1040B/Q1040BT_8. Please indicate the extent to which you agree or disagree with the following statements</a:t>
            </a:r>
          </a:p>
        </p:txBody>
      </p:sp>
    </p:spTree>
    <p:extLst>
      <p:ext uri="{BB962C8B-B14F-4D97-AF65-F5344CB8AC3E}">
        <p14:creationId xmlns:p14="http://schemas.microsoft.com/office/powerpoint/2010/main" val="2010721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99374-221E-E20B-C84F-1B12E24FC759}"/>
              </a:ext>
            </a:extLst>
          </p:cNvPr>
          <p:cNvPicPr>
            <a:picLocks noChangeAspect="1"/>
          </p:cNvPicPr>
          <p:nvPr/>
        </p:nvPicPr>
        <p:blipFill>
          <a:blip r:embed="rId2"/>
          <a:stretch>
            <a:fillRect/>
          </a:stretch>
        </p:blipFill>
        <p:spPr>
          <a:xfrm>
            <a:off x="427834" y="1747171"/>
            <a:ext cx="11269648" cy="2329692"/>
          </a:xfrm>
          <a:prstGeom prst="rect">
            <a:avLst/>
          </a:prstGeom>
        </p:spPr>
      </p:pic>
      <p:pic>
        <p:nvPicPr>
          <p:cNvPr id="5" name="Picture 4">
            <a:extLst>
              <a:ext uri="{FF2B5EF4-FFF2-40B4-BE49-F238E27FC236}">
                <a16:creationId xmlns:a16="http://schemas.microsoft.com/office/drawing/2014/main" id="{DB88B48B-5BA9-6908-37EA-D394774AF0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7834" y="3750365"/>
            <a:ext cx="11269648" cy="1391086"/>
          </a:xfrm>
          <a:prstGeom prst="rect">
            <a:avLst/>
          </a:prstGeom>
        </p:spPr>
      </p:pic>
      <p:sp>
        <p:nvSpPr>
          <p:cNvPr id="6" name="TextBox 5">
            <a:extLst>
              <a:ext uri="{FF2B5EF4-FFF2-40B4-BE49-F238E27FC236}">
                <a16:creationId xmlns:a16="http://schemas.microsoft.com/office/drawing/2014/main" id="{E2A077A6-7BAD-C263-0FC7-5412434B0CBC}"/>
              </a:ext>
            </a:extLst>
          </p:cNvPr>
          <p:cNvSpPr txBox="1"/>
          <p:nvPr/>
        </p:nvSpPr>
        <p:spPr bwMode="gray">
          <a:xfrm>
            <a:off x="1904790" y="5448675"/>
            <a:ext cx="8026369" cy="707886"/>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Q1010/1010T. Which of the following, if any, would you describe as being ''American'' values? Please select all that apply.</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Q1035/1035T. Which of the following, if any, would you describe as being your values? Please select all that apply.</a:t>
            </a:r>
          </a:p>
        </p:txBody>
      </p:sp>
    </p:spTree>
    <p:extLst>
      <p:ext uri="{BB962C8B-B14F-4D97-AF65-F5344CB8AC3E}">
        <p14:creationId xmlns:p14="http://schemas.microsoft.com/office/powerpoint/2010/main" val="399149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331D7-7D92-94DF-A6BE-298479591E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CED192-12B2-70D6-2627-DE9B80AD4283}"/>
              </a:ext>
            </a:extLst>
          </p:cNvPr>
          <p:cNvSpPr>
            <a:spLocks noGrp="1"/>
          </p:cNvSpPr>
          <p:nvPr>
            <p:ph type="ctrTitle"/>
          </p:nvPr>
        </p:nvSpPr>
        <p:spPr/>
        <p:txBody>
          <a:bodyPr>
            <a:normAutofit fontScale="90000"/>
          </a:bodyPr>
          <a:lstStyle/>
          <a:p>
            <a:r>
              <a:rPr lang="en-US" dirty="0"/>
              <a:t>Adults and youth who have never been Scouts also recognize the positive impact of Scouting</a:t>
            </a:r>
          </a:p>
        </p:txBody>
      </p:sp>
      <p:pic>
        <p:nvPicPr>
          <p:cNvPr id="6" name="Graphic 5" descr="Key outline">
            <a:extLst>
              <a:ext uri="{FF2B5EF4-FFF2-40B4-BE49-F238E27FC236}">
                <a16:creationId xmlns:a16="http://schemas.microsoft.com/office/drawing/2014/main" id="{995FCD76-193E-DFA3-9396-BBB303A09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31027">
            <a:off x="1153739" y="525547"/>
            <a:ext cx="1494868" cy="1494868"/>
          </a:xfrm>
          <a:prstGeom prst="rect">
            <a:avLst/>
          </a:prstGeom>
        </p:spPr>
      </p:pic>
    </p:spTree>
    <p:extLst>
      <p:ext uri="{BB962C8B-B14F-4D97-AF65-F5344CB8AC3E}">
        <p14:creationId xmlns:p14="http://schemas.microsoft.com/office/powerpoint/2010/main" val="1881337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CA45BF-555C-7064-3E69-2C6ADBB476CE}"/>
              </a:ext>
            </a:extLst>
          </p:cNvPr>
          <p:cNvSpPr txBox="1"/>
          <p:nvPr/>
        </p:nvSpPr>
        <p:spPr bwMode="gray">
          <a:xfrm>
            <a:off x="2365228" y="5980264"/>
            <a:ext cx="8240863" cy="553998"/>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Q3050/3050T Please indicate the extent to which you agree or disagree with the following statements.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Q4030/4030T Please indicate the extent to which you agree or disagree with the following statements.</a:t>
            </a:r>
          </a:p>
        </p:txBody>
      </p:sp>
      <p:pic>
        <p:nvPicPr>
          <p:cNvPr id="8" name="Picture 7">
            <a:extLst>
              <a:ext uri="{FF2B5EF4-FFF2-40B4-BE49-F238E27FC236}">
                <a16:creationId xmlns:a16="http://schemas.microsoft.com/office/drawing/2014/main" id="{1C69BA64-E5DC-A7BC-9615-892C48CFD1F9}"/>
              </a:ext>
            </a:extLst>
          </p:cNvPr>
          <p:cNvPicPr>
            <a:picLocks noChangeAspect="1"/>
          </p:cNvPicPr>
          <p:nvPr/>
        </p:nvPicPr>
        <p:blipFill>
          <a:blip r:embed="rId2"/>
          <a:stretch>
            <a:fillRect/>
          </a:stretch>
        </p:blipFill>
        <p:spPr>
          <a:xfrm>
            <a:off x="2867398" y="1534886"/>
            <a:ext cx="7236524" cy="4245428"/>
          </a:xfrm>
          <a:prstGeom prst="rect">
            <a:avLst/>
          </a:prstGeom>
        </p:spPr>
      </p:pic>
    </p:spTree>
    <p:extLst>
      <p:ext uri="{BB962C8B-B14F-4D97-AF65-F5344CB8AC3E}">
        <p14:creationId xmlns:p14="http://schemas.microsoft.com/office/powerpoint/2010/main" val="1647795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EE9A4-5190-9461-E987-24F19283A292}"/>
              </a:ext>
            </a:extLst>
          </p:cNvPr>
          <p:cNvPicPr>
            <a:picLocks noChangeAspect="1"/>
          </p:cNvPicPr>
          <p:nvPr/>
        </p:nvPicPr>
        <p:blipFill>
          <a:blip r:embed="rId2"/>
          <a:stretch>
            <a:fillRect/>
          </a:stretch>
        </p:blipFill>
        <p:spPr>
          <a:xfrm>
            <a:off x="1928412" y="1608363"/>
            <a:ext cx="8613559" cy="4106636"/>
          </a:xfrm>
          <a:prstGeom prst="rect">
            <a:avLst/>
          </a:prstGeom>
        </p:spPr>
      </p:pic>
      <p:sp>
        <p:nvSpPr>
          <p:cNvPr id="4" name="TextBox 3">
            <a:extLst>
              <a:ext uri="{FF2B5EF4-FFF2-40B4-BE49-F238E27FC236}">
                <a16:creationId xmlns:a16="http://schemas.microsoft.com/office/drawing/2014/main" id="{31C68DF2-DEE0-9D5D-4FF5-D93D529F0AB2}"/>
              </a:ext>
            </a:extLst>
          </p:cNvPr>
          <p:cNvSpPr txBox="1"/>
          <p:nvPr/>
        </p:nvSpPr>
        <p:spPr bwMode="gray">
          <a:xfrm>
            <a:off x="2264930" y="5870920"/>
            <a:ext cx="8191036" cy="553998"/>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Q3050/3050T Please indicate the extent to which you agree or disagree with the following statements.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Q4030/4030T Please indicate the extent to which you agree or disagree with the following statements.</a:t>
            </a:r>
          </a:p>
        </p:txBody>
      </p:sp>
    </p:spTree>
    <p:extLst>
      <p:ext uri="{BB962C8B-B14F-4D97-AF65-F5344CB8AC3E}">
        <p14:creationId xmlns:p14="http://schemas.microsoft.com/office/powerpoint/2010/main" val="2410318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67400A-991B-FCBD-8256-6C77AE06223D}"/>
              </a:ext>
            </a:extLst>
          </p:cNvPr>
          <p:cNvSpPr txBox="1"/>
          <p:nvPr/>
        </p:nvSpPr>
        <p:spPr bwMode="gray">
          <a:xfrm>
            <a:off x="2465616" y="5971021"/>
            <a:ext cx="8258706" cy="553998"/>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Q3050/3050T Please indicate the extent to which you agree or disagree with the following statements.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Q4030/4030T Please indicate the extent to which you agree or disagree with the following statements.</a:t>
            </a:r>
          </a:p>
        </p:txBody>
      </p:sp>
      <p:pic>
        <p:nvPicPr>
          <p:cNvPr id="6" name="Picture 5">
            <a:extLst>
              <a:ext uri="{FF2B5EF4-FFF2-40B4-BE49-F238E27FC236}">
                <a16:creationId xmlns:a16="http://schemas.microsoft.com/office/drawing/2014/main" id="{D13B7DBB-10FC-5D88-8F4E-49C211254E5E}"/>
              </a:ext>
            </a:extLst>
          </p:cNvPr>
          <p:cNvPicPr>
            <a:picLocks noChangeAspect="1"/>
          </p:cNvPicPr>
          <p:nvPr/>
        </p:nvPicPr>
        <p:blipFill>
          <a:blip r:embed="rId2"/>
          <a:stretch>
            <a:fillRect/>
          </a:stretch>
        </p:blipFill>
        <p:spPr>
          <a:xfrm>
            <a:off x="2851977" y="1534885"/>
            <a:ext cx="7108452" cy="4150469"/>
          </a:xfrm>
          <a:prstGeom prst="rect">
            <a:avLst/>
          </a:prstGeom>
        </p:spPr>
      </p:pic>
    </p:spTree>
    <p:extLst>
      <p:ext uri="{BB962C8B-B14F-4D97-AF65-F5344CB8AC3E}">
        <p14:creationId xmlns:p14="http://schemas.microsoft.com/office/powerpoint/2010/main" val="1571680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265B7-0170-FE4C-F53E-F48D7251DC22}"/>
              </a:ext>
            </a:extLst>
          </p:cNvPr>
          <p:cNvPicPr>
            <a:picLocks noChangeAspect="1"/>
          </p:cNvPicPr>
          <p:nvPr/>
        </p:nvPicPr>
        <p:blipFill>
          <a:blip r:embed="rId2"/>
          <a:stretch>
            <a:fillRect/>
          </a:stretch>
        </p:blipFill>
        <p:spPr>
          <a:xfrm>
            <a:off x="2587560" y="1583870"/>
            <a:ext cx="7699439" cy="4049225"/>
          </a:xfrm>
          <a:prstGeom prst="rect">
            <a:avLst/>
          </a:prstGeom>
        </p:spPr>
      </p:pic>
      <p:sp>
        <p:nvSpPr>
          <p:cNvPr id="4" name="TextBox 3">
            <a:extLst>
              <a:ext uri="{FF2B5EF4-FFF2-40B4-BE49-F238E27FC236}">
                <a16:creationId xmlns:a16="http://schemas.microsoft.com/office/drawing/2014/main" id="{12D60E7A-A575-B0FF-59B2-0353CEAA7915}"/>
              </a:ext>
            </a:extLst>
          </p:cNvPr>
          <p:cNvSpPr txBox="1"/>
          <p:nvPr/>
        </p:nvSpPr>
        <p:spPr bwMode="gray">
          <a:xfrm>
            <a:off x="2339163" y="5861690"/>
            <a:ext cx="8196232" cy="553998"/>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Non-Alumni n=1305; Total Scouts  n=440;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Q3050/3050T Please indicate the extent to which you agree or disagree with the following statements.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Q4030/4030T Please indicate the extent to which you agree or disagree with the following statements.</a:t>
            </a:r>
          </a:p>
        </p:txBody>
      </p:sp>
    </p:spTree>
    <p:extLst>
      <p:ext uri="{BB962C8B-B14F-4D97-AF65-F5344CB8AC3E}">
        <p14:creationId xmlns:p14="http://schemas.microsoft.com/office/powerpoint/2010/main" val="336779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80825-7A20-DF5C-9679-3245426B7FB1}"/>
              </a:ext>
            </a:extLst>
          </p:cNvPr>
          <p:cNvPicPr>
            <a:picLocks noChangeAspect="1"/>
          </p:cNvPicPr>
          <p:nvPr/>
        </p:nvPicPr>
        <p:blipFill>
          <a:blip r:embed="rId2"/>
          <a:stretch>
            <a:fillRect/>
          </a:stretch>
        </p:blipFill>
        <p:spPr>
          <a:xfrm>
            <a:off x="3300808" y="1340369"/>
            <a:ext cx="6760432" cy="3824981"/>
          </a:xfrm>
          <a:prstGeom prst="rect">
            <a:avLst/>
          </a:prstGeom>
        </p:spPr>
      </p:pic>
      <p:pic>
        <p:nvPicPr>
          <p:cNvPr id="5" name="Picture 4">
            <a:extLst>
              <a:ext uri="{FF2B5EF4-FFF2-40B4-BE49-F238E27FC236}">
                <a16:creationId xmlns:a16="http://schemas.microsoft.com/office/drawing/2014/main" id="{6F44AE21-499D-5FCA-C577-1DEFE88E76E5}"/>
              </a:ext>
            </a:extLst>
          </p:cNvPr>
          <p:cNvPicPr>
            <a:picLocks noChangeAspect="1"/>
          </p:cNvPicPr>
          <p:nvPr/>
        </p:nvPicPr>
        <p:blipFill>
          <a:blip r:embed="rId3"/>
          <a:stretch>
            <a:fillRect/>
          </a:stretch>
        </p:blipFill>
        <p:spPr>
          <a:xfrm>
            <a:off x="3300808" y="689378"/>
            <a:ext cx="6758072" cy="794427"/>
          </a:xfrm>
          <a:prstGeom prst="rect">
            <a:avLst/>
          </a:prstGeom>
        </p:spPr>
      </p:pic>
      <p:pic>
        <p:nvPicPr>
          <p:cNvPr id="7" name="Picture 6">
            <a:extLst>
              <a:ext uri="{FF2B5EF4-FFF2-40B4-BE49-F238E27FC236}">
                <a16:creationId xmlns:a16="http://schemas.microsoft.com/office/drawing/2014/main" id="{4818E372-6CF6-03A8-4F94-41247169CA10}"/>
              </a:ext>
            </a:extLst>
          </p:cNvPr>
          <p:cNvPicPr>
            <a:picLocks noChangeAspect="1"/>
          </p:cNvPicPr>
          <p:nvPr/>
        </p:nvPicPr>
        <p:blipFill>
          <a:blip r:embed="rId4"/>
          <a:stretch>
            <a:fillRect/>
          </a:stretch>
        </p:blipFill>
        <p:spPr>
          <a:xfrm>
            <a:off x="3300809" y="5167615"/>
            <a:ext cx="6758072" cy="430795"/>
          </a:xfrm>
          <a:prstGeom prst="rect">
            <a:avLst/>
          </a:prstGeom>
        </p:spPr>
      </p:pic>
      <p:sp>
        <p:nvSpPr>
          <p:cNvPr id="8" name="TextBox 7">
            <a:extLst>
              <a:ext uri="{FF2B5EF4-FFF2-40B4-BE49-F238E27FC236}">
                <a16:creationId xmlns:a16="http://schemas.microsoft.com/office/drawing/2014/main" id="{5E7835B8-69C9-3C6E-D23B-381E3CF21796}"/>
              </a:ext>
            </a:extLst>
          </p:cNvPr>
          <p:cNvSpPr txBox="1"/>
          <p:nvPr/>
        </p:nvSpPr>
        <p:spPr bwMode="gray">
          <a:xfrm>
            <a:off x="4005021" y="5797193"/>
            <a:ext cx="4989892" cy="861774"/>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*Only asked of adults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Scouts  n=440)</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Q3060. What effect has your experience as a Scout had on your...?</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Non-Boy Scouts (Total Non-Alumni n=1305;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Q4020. What effect do you think having been a Scout has on a person's...?</a:t>
            </a:r>
          </a:p>
        </p:txBody>
      </p:sp>
    </p:spTree>
    <p:extLst>
      <p:ext uri="{BB962C8B-B14F-4D97-AF65-F5344CB8AC3E}">
        <p14:creationId xmlns:p14="http://schemas.microsoft.com/office/powerpoint/2010/main" val="889903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B163-9E18-9F72-A8DA-B887BCA320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1F2C28-FAD3-6AB0-A24D-B02D8E81273E}"/>
              </a:ext>
            </a:extLst>
          </p:cNvPr>
          <p:cNvPicPr>
            <a:picLocks noChangeAspect="1"/>
          </p:cNvPicPr>
          <p:nvPr/>
        </p:nvPicPr>
        <p:blipFill>
          <a:blip r:embed="rId2"/>
          <a:stretch>
            <a:fillRect/>
          </a:stretch>
        </p:blipFill>
        <p:spPr>
          <a:xfrm>
            <a:off x="3190012" y="785697"/>
            <a:ext cx="6758072" cy="794427"/>
          </a:xfrm>
          <a:prstGeom prst="rect">
            <a:avLst/>
          </a:prstGeom>
        </p:spPr>
      </p:pic>
      <p:pic>
        <p:nvPicPr>
          <p:cNvPr id="7" name="Picture 6">
            <a:extLst>
              <a:ext uri="{FF2B5EF4-FFF2-40B4-BE49-F238E27FC236}">
                <a16:creationId xmlns:a16="http://schemas.microsoft.com/office/drawing/2014/main" id="{B49437C5-6B47-78A3-339B-7A4B974FC138}"/>
              </a:ext>
            </a:extLst>
          </p:cNvPr>
          <p:cNvPicPr>
            <a:picLocks noChangeAspect="1"/>
          </p:cNvPicPr>
          <p:nvPr/>
        </p:nvPicPr>
        <p:blipFill>
          <a:blip r:embed="rId3"/>
          <a:stretch>
            <a:fillRect/>
          </a:stretch>
        </p:blipFill>
        <p:spPr>
          <a:xfrm>
            <a:off x="3190013" y="5263934"/>
            <a:ext cx="6758072" cy="430795"/>
          </a:xfrm>
          <a:prstGeom prst="rect">
            <a:avLst/>
          </a:prstGeom>
        </p:spPr>
      </p:pic>
      <p:pic>
        <p:nvPicPr>
          <p:cNvPr id="4" name="Picture 3">
            <a:extLst>
              <a:ext uri="{FF2B5EF4-FFF2-40B4-BE49-F238E27FC236}">
                <a16:creationId xmlns:a16="http://schemas.microsoft.com/office/drawing/2014/main" id="{B5E3FFE7-F21A-369A-E56B-99029884B889}"/>
              </a:ext>
            </a:extLst>
          </p:cNvPr>
          <p:cNvPicPr>
            <a:picLocks noChangeAspect="1"/>
          </p:cNvPicPr>
          <p:nvPr/>
        </p:nvPicPr>
        <p:blipFill>
          <a:blip r:embed="rId4"/>
          <a:stretch>
            <a:fillRect/>
          </a:stretch>
        </p:blipFill>
        <p:spPr>
          <a:xfrm>
            <a:off x="3190012" y="1533303"/>
            <a:ext cx="6758072" cy="3791393"/>
          </a:xfrm>
          <a:prstGeom prst="rect">
            <a:avLst/>
          </a:prstGeom>
        </p:spPr>
      </p:pic>
      <p:sp>
        <p:nvSpPr>
          <p:cNvPr id="6" name="TextBox 5">
            <a:extLst>
              <a:ext uri="{FF2B5EF4-FFF2-40B4-BE49-F238E27FC236}">
                <a16:creationId xmlns:a16="http://schemas.microsoft.com/office/drawing/2014/main" id="{4BF8E7E6-FE44-90FB-22B6-8396A3CC23BE}"/>
              </a:ext>
            </a:extLst>
          </p:cNvPr>
          <p:cNvSpPr txBox="1"/>
          <p:nvPr/>
        </p:nvSpPr>
        <p:spPr bwMode="gray">
          <a:xfrm>
            <a:off x="4005021" y="5797193"/>
            <a:ext cx="4989892" cy="861774"/>
          </a:xfrm>
          <a:prstGeom prst="rect">
            <a:avLst/>
          </a:prstGeom>
          <a:noFill/>
        </p:spPr>
        <p:txBody>
          <a:bodyPr wrap="square"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*Only asked of adults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All Qualified Respondents (Total Alumni n=226; Total Scouts  n=440)</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Q3060. What effect has your experience as a Scout had on your...?</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Base: Non-Boy Scouts (Total Non-Alumni n=1305; Total Non-Scouts  n=1432)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Montserrat" pitchFamily="2" charset="77"/>
                <a:ea typeface="+mn-ea"/>
                <a:cs typeface="Arial"/>
              </a:rPr>
              <a:t>Q4020. What effect do you think having been a Scout has on a person's...?</a:t>
            </a:r>
          </a:p>
        </p:txBody>
      </p:sp>
    </p:spTree>
    <p:extLst>
      <p:ext uri="{BB962C8B-B14F-4D97-AF65-F5344CB8AC3E}">
        <p14:creationId xmlns:p14="http://schemas.microsoft.com/office/powerpoint/2010/main" val="857523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id="{E5C771C4-802E-EB7C-78DA-A5429BC4BC11}"/>
              </a:ext>
            </a:extLst>
          </p:cNvPr>
          <p:cNvSpPr txBox="1">
            <a:spLocks/>
          </p:cNvSpPr>
          <p:nvPr/>
        </p:nvSpPr>
        <p:spPr>
          <a:xfrm>
            <a:off x="3893065" y="2163379"/>
            <a:ext cx="5191125" cy="4115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March 14, 2024 - 7 pm CT / 8 pm ET</a:t>
            </a:r>
          </a:p>
        </p:txBody>
      </p:sp>
      <p:pic>
        <p:nvPicPr>
          <p:cNvPr id="4" name="Picture 3" descr="A green and gold text&#10;&#10;Description automatically generated">
            <a:extLst>
              <a:ext uri="{FF2B5EF4-FFF2-40B4-BE49-F238E27FC236}">
                <a16:creationId xmlns:a16="http://schemas.microsoft.com/office/drawing/2014/main" id="{E3E1E852-F49F-B3D4-C149-414840DB8E40}"/>
              </a:ext>
            </a:extLst>
          </p:cNvPr>
          <p:cNvPicPr>
            <a:picLocks noChangeAspect="1"/>
          </p:cNvPicPr>
          <p:nvPr/>
        </p:nvPicPr>
        <p:blipFill>
          <a:blip r:embed="rId3"/>
          <a:stretch>
            <a:fillRect/>
          </a:stretch>
        </p:blipFill>
        <p:spPr>
          <a:xfrm>
            <a:off x="3858559" y="713531"/>
            <a:ext cx="5984688" cy="1432595"/>
          </a:xfrm>
          <a:prstGeom prst="rect">
            <a:avLst/>
          </a:prstGeom>
        </p:spPr>
      </p:pic>
      <p:sp>
        <p:nvSpPr>
          <p:cNvPr id="5" name="Content Placeholder 3">
            <a:extLst>
              <a:ext uri="{FF2B5EF4-FFF2-40B4-BE49-F238E27FC236}">
                <a16:creationId xmlns:a16="http://schemas.microsoft.com/office/drawing/2014/main" id="{A183A95C-2B9C-8179-0BC7-FCCDDDFCDDBC}"/>
              </a:ext>
            </a:extLst>
          </p:cNvPr>
          <p:cNvSpPr txBox="1">
            <a:spLocks/>
          </p:cNvSpPr>
          <p:nvPr/>
        </p:nvSpPr>
        <p:spPr>
          <a:xfrm>
            <a:off x="829235" y="6265245"/>
            <a:ext cx="11362765" cy="4873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endParaRPr>
          </a:p>
        </p:txBody>
      </p:sp>
      <p:sp>
        <p:nvSpPr>
          <p:cNvPr id="6" name="Text Placeholder 4">
            <a:extLst>
              <a:ext uri="{FF2B5EF4-FFF2-40B4-BE49-F238E27FC236}">
                <a16:creationId xmlns:a16="http://schemas.microsoft.com/office/drawing/2014/main" id="{B73D3E45-D6E7-C8F7-0B96-80665279E8FE}"/>
              </a:ext>
            </a:extLst>
          </p:cNvPr>
          <p:cNvSpPr txBox="1">
            <a:spLocks/>
          </p:cNvSpPr>
          <p:nvPr/>
        </p:nvSpPr>
        <p:spPr>
          <a:xfrm>
            <a:off x="266700" y="2699248"/>
            <a:ext cx="11658600" cy="35659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Safety Moment: Using Names &amp; Photos in Marketing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Rich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Gargas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Managing Partner, </a:t>
            </a:r>
            <a:r>
              <a:rPr kumimoji="0" lang="en-US" sz="1800" b="0" i="1" u="none" strike="noStrike" kern="1200" cap="none" spc="0" normalizeH="0" baseline="0" noProof="0" dirty="0" err="1">
                <a:ln>
                  <a:noFill/>
                </a:ln>
                <a:solidFill>
                  <a:srgbClr val="4EA72E">
                    <a:lumMod val="50000"/>
                  </a:srgbClr>
                </a:solidFill>
                <a:effectLst/>
                <a:uLnTx/>
                <a:uFillTx/>
                <a:latin typeface="Calibri" panose="020F0502020204030204" pitchFamily="34" charset="0"/>
                <a:ea typeface="+mn-ea"/>
                <a:cs typeface="Calibri" panose="020F0502020204030204" pitchFamily="34" charset="0"/>
              </a:rPr>
              <a:t>Gargas</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 Project Solutions</a:t>
            </a: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Digital Safety &amp; Challenging Topics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Gordon Andrew,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Chair, National PR &amp; Communications </a:t>
            </a:r>
          </a:p>
          <a:p>
            <a:pPr marL="0" marR="0" lvl="0"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Scott Armstrong,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Director, National Media Relations</a:t>
            </a:r>
          </a:p>
          <a:p>
            <a:pPr marL="0" marR="0" lvl="0"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Scouting’s Value Proposition: Outcomes Study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Pat Wellen,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Director, Research and Strategy</a:t>
            </a: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Building a Great Scouting Website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Ron Clary, </a:t>
            </a:r>
            <a:r>
              <a:rPr lang="en-US" sz="1800" i="1" dirty="0">
                <a:solidFill>
                  <a:srgbClr val="4EA72E">
                    <a:lumMod val="50000"/>
                  </a:srgbClr>
                </a:solidFill>
              </a:rPr>
              <a:t>G</a:t>
            </a:r>
            <a:r>
              <a:rPr kumimoji="0" lang="en-US" sz="1800" b="0" i="1" u="none" strike="noStrike" kern="1200" cap="none" spc="0" normalizeH="0" baseline="0" noProof="0" dirty="0" err="1">
                <a:ln>
                  <a:noFill/>
                </a:ln>
                <a:solidFill>
                  <a:srgbClr val="4EA72E">
                    <a:lumMod val="50000"/>
                  </a:srgbClr>
                </a:solidFill>
                <a:effectLst/>
                <a:uLnTx/>
                <a:uFillTx/>
                <a:latin typeface="Calibri" panose="020F0502020204030204" pitchFamily="34" charset="0"/>
                <a:ea typeface="+mn-ea"/>
                <a:cs typeface="Calibri" panose="020F0502020204030204" pitchFamily="34" charset="0"/>
              </a:rPr>
              <a:t>raphic</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 Designer, Clary Creative</a:t>
            </a: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657600" marR="0" lvl="8"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Lido Vizzutti,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Director of Marketing, Montana Council</a:t>
            </a:r>
          </a:p>
          <a:p>
            <a:pPr marL="3657600" marR="0" lvl="8"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Using Camp Experiences to Market Scouting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Beth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Stockner</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President &amp; CEO, Taking Stock PR Firm</a:t>
            </a: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Closing and Preview of Session 2</a:t>
            </a:r>
            <a:r>
              <a:rPr kumimoji="0" lang="en-US" sz="1800" b="1"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Tom Kraeutler</a:t>
            </a:r>
            <a:r>
              <a:rPr kumimoji="0" lang="en-US" sz="1800" b="0"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Chair, National Marketing Committee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2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7419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C0AC-21A1-2EF9-3C49-4C1977D724D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34407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2089-3CD8-B717-78AB-C11252D6950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FE20702-64D8-3FA0-D571-523DDE74C44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0350835-EB20-3B29-79C5-01CC37BEFDA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2131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80AE-C45C-7DE7-5117-7DEBC96620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08E093-49CF-3E28-9C05-9119BBED09A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721171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EC81-06F4-A4D6-2D18-7E84259AF3D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F8DF56-8987-DA63-FF63-C4D9CBEDD58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1054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06FE-F088-862F-CAC2-97333B0CCC4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DD82A32-AD7F-109F-AF12-42A471660FD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40416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FF77-0E98-2AD1-4F17-EEBFB48F1D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E98E82-AF70-382D-9659-1C05A3309BE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14038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CC1-C868-CF01-6673-99EE1158F6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AF0820-486B-8AB1-E019-6020D9F1C26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736948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E22D-8F61-FD4B-19B7-72346527EF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DBF021-26F4-C406-3E2D-A597FBA55AE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865612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A4E0-5DC5-8FBC-50BF-A0589E62C0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F8C50D3-88FA-5CD0-7BDF-D84C7B3B6FB4}"/>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22761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9B8-B926-9F9E-C64A-253F5B250E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EBBCA74-E6E6-E590-AB09-6842DD341BA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3080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547CBE5-7BE2-B0AB-F979-5FDD087273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9097" y="4289637"/>
            <a:ext cx="1439309" cy="1439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2F60032B-3B02-82BF-EEB5-66D63623102D}"/>
              </a:ext>
            </a:extLst>
          </p:cNvPr>
          <p:cNvSpPr txBox="1">
            <a:spLocks/>
          </p:cNvSpPr>
          <p:nvPr/>
        </p:nvSpPr>
        <p:spPr>
          <a:xfrm>
            <a:off x="433388" y="5496397"/>
            <a:ext cx="5254718" cy="25806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0000"/>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p>
          <a:p>
            <a:pPr marL="285750" marR="0" lvl="0" indent="-285750" algn="l" defTabSz="914400" rtl="0" eaLnBrk="1" fontAlgn="auto" latinLnBrk="0" hangingPunct="1">
              <a:lnSpc>
                <a:spcPct val="90000"/>
              </a:lnSpc>
              <a:spcBef>
                <a:spcPts val="0"/>
              </a:spcBef>
              <a:spcAft>
                <a:spcPts val="0"/>
              </a:spcAft>
              <a:buClr>
                <a:srgbClr val="4EA72E">
                  <a:lumMod val="50000"/>
                </a:srgbClr>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A99766"/>
                </a:solidFill>
                <a:effectLst/>
                <a:uLnTx/>
                <a:uFillTx/>
                <a:latin typeface="Calibri" panose="020F0502020204030204" pitchFamily="34" charset="0"/>
                <a:ea typeface="Calibri" panose="020F0502020204030204" pitchFamily="34" charset="0"/>
                <a:cs typeface="Calibri" panose="020F0502020204030204" pitchFamily="34" charset="0"/>
              </a:rPr>
              <a:t>Webinar </a:t>
            </a: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is</a:t>
            </a:r>
            <a:r>
              <a:rPr kumimoji="0" lang="en-US" sz="1800" b="1" i="0" u="none" strike="noStrike" kern="1200" cap="none" spc="0" normalizeH="0" baseline="0" noProof="0" dirty="0">
                <a:ln>
                  <a:noFill/>
                </a:ln>
                <a:solidFill>
                  <a:srgbClr val="A9976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being recorded</a:t>
            </a:r>
            <a:r>
              <a:rPr kumimoji="0" lang="en-US" sz="1800" b="1" i="0" u="none" strike="noStrike" kern="1200" cap="none" spc="0" normalizeH="0" baseline="0" noProof="0" dirty="0">
                <a:ln>
                  <a:noFill/>
                </a:ln>
                <a:solidFill>
                  <a:srgbClr val="A99766"/>
                </a:solidFill>
                <a:effectLst/>
                <a:uLnTx/>
                <a:uFillTx/>
                <a:latin typeface="Calibri" panose="020F0502020204030204" pitchFamily="34" charset="0"/>
                <a:ea typeface="Calibri" panose="020F0502020204030204" pitchFamily="34" charset="0"/>
                <a:cs typeface="Calibri" panose="020F0502020204030204" pitchFamily="34" charset="0"/>
              </a:rPr>
              <a:t>! Available at </a:t>
            </a:r>
            <a:r>
              <a:rPr kumimoji="0" lang="en-US" sz="1800" b="1" i="0" u="none" strike="noStrike" kern="1200" cap="none" spc="0" normalizeH="0" baseline="0" noProof="0" dirty="0" err="1">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scouting.org</a:t>
            </a: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/recruitment.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3D671FBF-CE3B-7895-5FDC-D3EA15C4288A}"/>
              </a:ext>
            </a:extLst>
          </p:cNvPr>
          <p:cNvGrpSpPr/>
          <p:nvPr/>
        </p:nvGrpSpPr>
        <p:grpSpPr>
          <a:xfrm>
            <a:off x="3505140" y="708046"/>
            <a:ext cx="6633943" cy="1160799"/>
            <a:chOff x="1904939" y="2375777"/>
            <a:chExt cx="6633943" cy="1160799"/>
          </a:xfrm>
        </p:grpSpPr>
        <p:sp>
          <p:nvSpPr>
            <p:cNvPr id="9" name="Title 1">
              <a:extLst>
                <a:ext uri="{FF2B5EF4-FFF2-40B4-BE49-F238E27FC236}">
                  <a16:creationId xmlns:a16="http://schemas.microsoft.com/office/drawing/2014/main" id="{0EF63CDA-D9BA-08D2-8C52-96311C928B2C}"/>
                </a:ext>
              </a:extLst>
            </p:cNvPr>
            <p:cNvSpPr txBox="1">
              <a:spLocks/>
            </p:cNvSpPr>
            <p:nvPr/>
          </p:nvSpPr>
          <p:spPr>
            <a:xfrm>
              <a:off x="3455023" y="2468644"/>
              <a:ext cx="5083859" cy="920657"/>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A99766"/>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Bookman Old Style" panose="02050604050505020204" pitchFamily="18" charset="0"/>
                  <a:ea typeface="+mj-ea"/>
                  <a:cs typeface="Calibri" panose="020F0502020204030204" pitchFamily="34" charset="0"/>
                </a:rPr>
                <a:t>HOUSE</a:t>
              </a:r>
              <a:r>
                <a:rPr kumimoji="0" lang="en-US" sz="4400" b="1" i="0" u="none" strike="noStrike" kern="1200" cap="none" spc="0" normalizeH="0" baseline="0" noProof="0" dirty="0">
                  <a:ln>
                    <a:noFill/>
                  </a:ln>
                  <a:solidFill>
                    <a:srgbClr val="A99766"/>
                  </a:solidFill>
                  <a:effectLst/>
                  <a:uLnTx/>
                  <a:uFillTx/>
                  <a:latin typeface="Bookman Old Style" panose="02050604050505020204" pitchFamily="18" charset="0"/>
                  <a:ea typeface="+mj-ea"/>
                  <a:cs typeface="Calibri" panose="020F0502020204030204" pitchFamily="34" charset="0"/>
                </a:rPr>
                <a:t>KEEPING</a:t>
              </a:r>
              <a:endParaRPr kumimoji="0" lang="en-US" sz="4400" b="1" i="0" u="none" strike="noStrike" kern="1200" cap="none" spc="0" normalizeH="0" baseline="0" noProof="0" dirty="0">
                <a:ln>
                  <a:noFill/>
                </a:ln>
                <a:solidFill>
                  <a:srgbClr val="196B24">
                    <a:lumMod val="75000"/>
                  </a:srgbClr>
                </a:solidFill>
                <a:effectLst/>
                <a:uLnTx/>
                <a:uFillTx/>
                <a:latin typeface="Bookman Old Style" panose="02050604050505020204" pitchFamily="18" charset="0"/>
                <a:ea typeface="+mj-ea"/>
                <a:cs typeface="Calibri" panose="020F0502020204030204" pitchFamily="34" charset="0"/>
              </a:endParaRPr>
            </a:p>
          </p:txBody>
        </p:sp>
        <p:pic>
          <p:nvPicPr>
            <p:cNvPr id="10" name="Picture 9" descr="A logo of a fleur-de-lis&#10;&#10;Description automatically generated">
              <a:extLst>
                <a:ext uri="{FF2B5EF4-FFF2-40B4-BE49-F238E27FC236}">
                  <a16:creationId xmlns:a16="http://schemas.microsoft.com/office/drawing/2014/main" id="{F9BBDE04-1910-405B-4814-68EBC1DAAFA8}"/>
                </a:ext>
              </a:extLst>
            </p:cNvPr>
            <p:cNvPicPr>
              <a:picLocks noChangeAspect="1"/>
            </p:cNvPicPr>
            <p:nvPr/>
          </p:nvPicPr>
          <p:blipFill>
            <a:blip r:embed="rId4"/>
            <a:stretch>
              <a:fillRect/>
            </a:stretch>
          </p:blipFill>
          <p:spPr>
            <a:xfrm>
              <a:off x="1904939" y="2375777"/>
              <a:ext cx="1023320" cy="1160799"/>
            </a:xfrm>
            <a:prstGeom prst="rect">
              <a:avLst/>
            </a:prstGeom>
          </p:spPr>
        </p:pic>
        <p:sp>
          <p:nvSpPr>
            <p:cNvPr id="11" name="Chevron 10">
              <a:extLst>
                <a:ext uri="{FF2B5EF4-FFF2-40B4-BE49-F238E27FC236}">
                  <a16:creationId xmlns:a16="http://schemas.microsoft.com/office/drawing/2014/main" id="{8725E51E-4592-A175-1E7A-0DD7066702C4}"/>
                </a:ext>
              </a:extLst>
            </p:cNvPr>
            <p:cNvSpPr/>
            <p:nvPr/>
          </p:nvSpPr>
          <p:spPr>
            <a:xfrm>
              <a:off x="3205088" y="2495538"/>
              <a:ext cx="220061" cy="920657"/>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Chevron 11">
              <a:extLst>
                <a:ext uri="{FF2B5EF4-FFF2-40B4-BE49-F238E27FC236}">
                  <a16:creationId xmlns:a16="http://schemas.microsoft.com/office/drawing/2014/main" id="{F62F977F-C8C8-6D20-4EEE-DE7A8537E439}"/>
                </a:ext>
              </a:extLst>
            </p:cNvPr>
            <p:cNvSpPr/>
            <p:nvPr/>
          </p:nvSpPr>
          <p:spPr>
            <a:xfrm>
              <a:off x="2956643" y="2508343"/>
              <a:ext cx="220061" cy="920657"/>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Placeholder 6" descr="A picture containing wall, person&#10;&#10;Description automatically generated">
            <a:extLst>
              <a:ext uri="{FF2B5EF4-FFF2-40B4-BE49-F238E27FC236}">
                <a16:creationId xmlns:a16="http://schemas.microsoft.com/office/drawing/2014/main" id="{57FF1D88-5103-005F-A29D-9359BB3D0934}"/>
              </a:ext>
            </a:extLst>
          </p:cNvPr>
          <p:cNvPicPr>
            <a:picLocks noChangeAspect="1"/>
          </p:cNvPicPr>
          <p:nvPr/>
        </p:nvPicPr>
        <p:blipFill>
          <a:blip r:embed="rId5">
            <a:extLst>
              <a:ext uri="{28A0092B-C50C-407E-A947-70E740481C1C}">
                <a14:useLocalDpi xmlns:a14="http://schemas.microsoft.com/office/drawing/2010/main" val="0"/>
              </a:ext>
            </a:extLst>
          </a:blip>
          <a:srcRect l="7267" r="7267"/>
          <a:stretch>
            <a:fillRect/>
          </a:stretch>
        </p:blipFill>
        <p:spPr>
          <a:xfrm>
            <a:off x="5566770" y="1868845"/>
            <a:ext cx="5776133" cy="4560887"/>
          </a:xfrm>
          <a:prstGeom prst="rect">
            <a:avLst/>
          </a:prstGeom>
        </p:spPr>
      </p:pic>
      <p:sp>
        <p:nvSpPr>
          <p:cNvPr id="14" name="Content Placeholder 2">
            <a:extLst>
              <a:ext uri="{FF2B5EF4-FFF2-40B4-BE49-F238E27FC236}">
                <a16:creationId xmlns:a16="http://schemas.microsoft.com/office/drawing/2014/main" id="{ECFED3C3-7F41-9F91-1DAA-535F860960C0}"/>
              </a:ext>
            </a:extLst>
          </p:cNvPr>
          <p:cNvSpPr>
            <a:spLocks noGrp="1"/>
          </p:cNvSpPr>
          <p:nvPr>
            <p:ph idx="1"/>
          </p:nvPr>
        </p:nvSpPr>
        <p:spPr>
          <a:xfrm>
            <a:off x="532073" y="1657041"/>
            <a:ext cx="4389551" cy="2542577"/>
          </a:xfrm>
        </p:spPr>
        <p:txBody>
          <a:bodyPr>
            <a:normAutofit lnSpcReduction="10000"/>
          </a:bodyPr>
          <a:lstStyle/>
          <a:p>
            <a:pPr marL="285750" marR="0" indent="-285750">
              <a:lnSpc>
                <a:spcPct val="100000"/>
              </a:lnSpc>
              <a:spcBef>
                <a:spcPts val="600"/>
              </a:spcBef>
              <a:buClr>
                <a:schemeClr val="accent6">
                  <a:lumMod val="50000"/>
                </a:schemeClr>
              </a:buClr>
              <a:buFont typeface="Arial" panose="020B0604020202020204" pitchFamily="34" charset="0"/>
              <a:buChar char="•"/>
            </a:pPr>
            <a:r>
              <a:rPr lang="en-US" sz="1800" b="1" dirty="0">
                <a:solidFill>
                  <a:srgbClr val="A99766"/>
                </a:solidFill>
                <a:effectLst/>
                <a:ea typeface="Calibri" panose="020F0502020204030204" pitchFamily="34" charset="0"/>
              </a:rPr>
              <a:t>Staying</a:t>
            </a:r>
            <a:r>
              <a:rPr lang="en-US" sz="1800" b="1" dirty="0">
                <a:effectLst/>
                <a:ea typeface="Calibri" panose="020F0502020204030204" pitchFamily="34" charset="0"/>
              </a:rPr>
              <a:t> </a:t>
            </a:r>
            <a:r>
              <a:rPr lang="en-US" sz="1800" b="1" dirty="0">
                <a:solidFill>
                  <a:schemeClr val="accent6">
                    <a:lumMod val="50000"/>
                  </a:schemeClr>
                </a:solidFill>
                <a:effectLst/>
                <a:ea typeface="Calibri" panose="020F0502020204030204" pitchFamily="34" charset="0"/>
              </a:rPr>
              <a:t>on </a:t>
            </a:r>
            <a:r>
              <a:rPr lang="en-US" sz="1800" b="1" dirty="0">
                <a:solidFill>
                  <a:schemeClr val="accent6">
                    <a:lumMod val="50000"/>
                  </a:schemeClr>
                </a:solidFill>
                <a:ea typeface="Calibri" panose="020F0502020204030204" pitchFamily="34" charset="0"/>
              </a:rPr>
              <a:t>s</a:t>
            </a:r>
            <a:r>
              <a:rPr lang="en-US" sz="1800" b="1" dirty="0">
                <a:solidFill>
                  <a:schemeClr val="accent6">
                    <a:lumMod val="50000"/>
                  </a:schemeClr>
                </a:solidFill>
                <a:effectLst/>
                <a:ea typeface="Calibri" panose="020F0502020204030204" pitchFamily="34" charset="0"/>
              </a:rPr>
              <a:t>chedule</a:t>
            </a:r>
            <a:endParaRPr lang="en-US" sz="1800" b="1" dirty="0">
              <a:effectLst/>
              <a:ea typeface="Calibri" panose="020F0502020204030204" pitchFamily="34" charset="0"/>
            </a:endParaRPr>
          </a:p>
          <a:p>
            <a:pPr marL="285750" indent="-285750">
              <a:lnSpc>
                <a:spcPct val="100000"/>
              </a:lnSpc>
              <a:spcBef>
                <a:spcPts val="600"/>
              </a:spcBef>
              <a:buClr>
                <a:schemeClr val="accent6">
                  <a:lumMod val="50000"/>
                </a:schemeClr>
              </a:buClr>
              <a:buFont typeface="Arial" panose="020B0604020202020204" pitchFamily="34" charset="0"/>
              <a:buChar char="•"/>
            </a:pPr>
            <a:r>
              <a:rPr lang="en-US" sz="1800" b="1" dirty="0">
                <a:solidFill>
                  <a:srgbClr val="A99766"/>
                </a:solidFill>
                <a:ea typeface="Calibri" panose="020F0502020204030204" pitchFamily="34" charset="0"/>
              </a:rPr>
              <a:t>Post questions </a:t>
            </a:r>
            <a:r>
              <a:rPr lang="en-US" sz="1800" b="1" dirty="0">
                <a:ea typeface="Calibri" panose="020F0502020204030204" pitchFamily="34" charset="0"/>
              </a:rPr>
              <a:t>in the chat</a:t>
            </a:r>
            <a:r>
              <a:rPr lang="en-US" sz="1800" b="1" dirty="0">
                <a:solidFill>
                  <a:srgbClr val="A99766"/>
                </a:solidFill>
                <a:ea typeface="Calibri" panose="020F0502020204030204" pitchFamily="34" charset="0"/>
              </a:rPr>
              <a:t>. </a:t>
            </a:r>
          </a:p>
          <a:p>
            <a:pPr lvl="1">
              <a:lnSpc>
                <a:spcPct val="100000"/>
              </a:lnSpc>
              <a:spcBef>
                <a:spcPts val="600"/>
              </a:spcBef>
              <a:buClr>
                <a:schemeClr val="accent6">
                  <a:lumMod val="50000"/>
                </a:schemeClr>
              </a:buClr>
              <a:buFont typeface="Wingdings" pitchFamily="2" charset="2"/>
              <a:buChar char="ü"/>
            </a:pPr>
            <a:r>
              <a:rPr lang="en-US" sz="1800" b="1" dirty="0">
                <a:solidFill>
                  <a:schemeClr val="accent6">
                    <a:lumMod val="50000"/>
                  </a:schemeClr>
                </a:solidFill>
                <a:ea typeface="Calibri" panose="020F0502020204030204" pitchFamily="34" charset="0"/>
              </a:rPr>
              <a:t>National Marketing Committee </a:t>
            </a:r>
            <a:r>
              <a:rPr lang="en-US" sz="1800" b="1" dirty="0">
                <a:solidFill>
                  <a:srgbClr val="A99766"/>
                </a:solidFill>
                <a:ea typeface="Calibri" panose="020F0502020204030204" pitchFamily="34" charset="0"/>
              </a:rPr>
              <a:t>as well as staff will help answer.  </a:t>
            </a:r>
          </a:p>
          <a:p>
            <a:pPr lvl="1">
              <a:lnSpc>
                <a:spcPct val="100000"/>
              </a:lnSpc>
              <a:spcBef>
                <a:spcPts val="600"/>
              </a:spcBef>
              <a:buClr>
                <a:schemeClr val="accent6">
                  <a:lumMod val="50000"/>
                </a:schemeClr>
              </a:buClr>
              <a:buFont typeface="Wingdings" pitchFamily="2" charset="2"/>
              <a:buChar char="ü"/>
            </a:pPr>
            <a:r>
              <a:rPr lang="en-US" sz="1800" b="1" dirty="0">
                <a:solidFill>
                  <a:srgbClr val="A99766"/>
                </a:solidFill>
                <a:ea typeface="Calibri" panose="020F0502020204030204" pitchFamily="34" charset="0"/>
              </a:rPr>
              <a:t>We’ll also </a:t>
            </a:r>
            <a:r>
              <a:rPr lang="en-US" sz="1800" b="1" dirty="0">
                <a:solidFill>
                  <a:schemeClr val="accent6">
                    <a:lumMod val="50000"/>
                  </a:schemeClr>
                </a:solidFill>
                <a:ea typeface="Calibri" panose="020F0502020204030204" pitchFamily="34" charset="0"/>
              </a:rPr>
              <a:t>stay on for 30 mins </a:t>
            </a:r>
            <a:r>
              <a:rPr lang="en-US" sz="1800" b="1" dirty="0">
                <a:solidFill>
                  <a:srgbClr val="A99766"/>
                </a:solidFill>
                <a:ea typeface="Calibri" panose="020F0502020204030204" pitchFamily="34" charset="0"/>
              </a:rPr>
              <a:t>after the presentations for Q &amp; A. </a:t>
            </a:r>
          </a:p>
          <a:p>
            <a:pPr marL="285750" indent="-285750">
              <a:lnSpc>
                <a:spcPct val="100000"/>
              </a:lnSpc>
              <a:spcBef>
                <a:spcPts val="600"/>
              </a:spcBef>
              <a:buClr>
                <a:schemeClr val="accent6">
                  <a:lumMod val="50000"/>
                </a:schemeClr>
              </a:buClr>
              <a:buFont typeface="Arial" panose="020B0604020202020204" pitchFamily="34" charset="0"/>
              <a:buChar char="•"/>
            </a:pPr>
            <a:r>
              <a:rPr lang="en-US" sz="1800" b="1" dirty="0">
                <a:solidFill>
                  <a:srgbClr val="A99766"/>
                </a:solidFill>
                <a:ea typeface="Calibri" panose="020F0502020204030204" pitchFamily="34" charset="0"/>
              </a:rPr>
              <a:t>Presentations will be </a:t>
            </a:r>
            <a:r>
              <a:rPr lang="en-US" sz="1800" b="1" dirty="0">
                <a:ea typeface="Calibri" panose="020F0502020204030204" pitchFamily="34" charset="0"/>
              </a:rPr>
              <a:t>sent at the conclusion of both sessions</a:t>
            </a:r>
            <a:endParaRPr lang="en-US" sz="1800" b="1" dirty="0"/>
          </a:p>
        </p:txBody>
      </p:sp>
    </p:spTree>
    <p:extLst>
      <p:ext uri="{BB962C8B-B14F-4D97-AF65-F5344CB8AC3E}">
        <p14:creationId xmlns:p14="http://schemas.microsoft.com/office/powerpoint/2010/main" val="3725747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518D-B2AD-EB18-BE77-715BABDB39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1907ED-C919-A0D2-67CD-94CCABE7AC0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68364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5C69-4241-0065-942D-664B2FD061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1570F76-0257-5CA2-0B9F-7FAEE3099C75}"/>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61407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5B82-7B1D-3EC7-3DF1-D55757BA73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C1B457C-187A-57EA-A5CD-23188274631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448801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EFE9-E30C-C9B8-C8E6-6F05B829C2E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3C913C-7088-4FCE-8756-70B1009DD8B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20898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CFF5-E199-22F9-FF37-86070ED5A7C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D2683B-B74C-C43C-B223-86449DFFB02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378868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3036-E27E-E70D-0018-902D4C97D0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5A0B613-BB13-851C-7496-E4F945095C5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419155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EA7C-ECCB-B573-406B-E0B265E0843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90E3782-1100-643F-825F-1069378900D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00780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B3AF-F98F-94DE-52F2-4C2A1B037A4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6BE9D2B-8AFC-CC4A-5045-8A4F14FF138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933981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EA27-6C3C-1A63-0FF7-8071B89627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200F628-97C5-9CCE-7925-32F0F400870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643783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F6B7-C0A6-5A67-2BBC-12C2222594C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8203E2-41E8-C767-EDC1-FB0CB53DECA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20885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A6F2-23BD-4A8A-C1FC-B6E7BB2AA21E}"/>
              </a:ext>
            </a:extLst>
          </p:cNvPr>
          <p:cNvSpPr>
            <a:spLocks noGrp="1"/>
          </p:cNvSpPr>
          <p:nvPr>
            <p:ph type="ctrTitle"/>
          </p:nvPr>
        </p:nvSpPr>
        <p:spPr>
          <a:xfrm>
            <a:off x="1375719" y="2235200"/>
            <a:ext cx="9144000" cy="2387600"/>
          </a:xfrm>
        </p:spPr>
        <p:txBody>
          <a:bodyPr/>
          <a:lstStyle/>
          <a:p>
            <a:r>
              <a:rPr lang="en-US" dirty="0"/>
              <a:t>2024 Marketing Bootcamp Safety Moment</a:t>
            </a:r>
          </a:p>
        </p:txBody>
      </p:sp>
    </p:spTree>
    <p:extLst>
      <p:ext uri="{BB962C8B-B14F-4D97-AF65-F5344CB8AC3E}">
        <p14:creationId xmlns:p14="http://schemas.microsoft.com/office/powerpoint/2010/main" val="20683391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B786-207C-1A3A-BAC0-F389CA2D4AD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B363DA-9C00-D7EB-3DA9-3418B0062B4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618055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ebsite with a tent and a dog tag&#10;&#10;Description automatically generated with medium confidence">
            <a:extLst>
              <a:ext uri="{FF2B5EF4-FFF2-40B4-BE49-F238E27FC236}">
                <a16:creationId xmlns:a16="http://schemas.microsoft.com/office/drawing/2014/main" id="{13576DAB-A93E-6797-92E5-CAF879A8DF7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85092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D80475D-3E90-154C-D523-7036A282208B}"/>
              </a:ext>
            </a:extLst>
          </p:cNvPr>
          <p:cNvSpPr>
            <a:spLocks noGrp="1"/>
          </p:cNvSpPr>
          <p:nvPr>
            <p:ph type="title"/>
          </p:nvPr>
        </p:nvSpPr>
        <p:spPr/>
        <p:txBody>
          <a:bodyPr/>
          <a:lstStyle/>
          <a:p>
            <a:r>
              <a:rPr lang="en-US" dirty="0"/>
              <a:t>Who Is The Target Audience?</a:t>
            </a:r>
          </a:p>
        </p:txBody>
      </p:sp>
      <p:sp>
        <p:nvSpPr>
          <p:cNvPr id="13" name="Content Placeholder 12">
            <a:extLst>
              <a:ext uri="{FF2B5EF4-FFF2-40B4-BE49-F238E27FC236}">
                <a16:creationId xmlns:a16="http://schemas.microsoft.com/office/drawing/2014/main" id="{256A5884-4008-62CC-D16B-B709E6DCC1BA}"/>
              </a:ext>
            </a:extLst>
          </p:cNvPr>
          <p:cNvSpPr>
            <a:spLocks noGrp="1"/>
          </p:cNvSpPr>
          <p:nvPr>
            <p:ph sz="half" idx="1"/>
          </p:nvPr>
        </p:nvSpPr>
        <p:spPr/>
        <p:txBody>
          <a:bodyPr/>
          <a:lstStyle/>
          <a:p>
            <a:r>
              <a:rPr lang="en-US" dirty="0"/>
              <a:t>First Tier</a:t>
            </a:r>
          </a:p>
          <a:p>
            <a:pPr lvl="1"/>
            <a:r>
              <a:rPr lang="en-US" dirty="0"/>
              <a:t>How to Join</a:t>
            </a:r>
          </a:p>
          <a:p>
            <a:pPr lvl="1"/>
            <a:r>
              <a:rPr lang="en-US" dirty="0"/>
              <a:t>How to Donate</a:t>
            </a:r>
          </a:p>
          <a:p>
            <a:pPr lvl="1"/>
            <a:r>
              <a:rPr lang="en-US" dirty="0"/>
              <a:t>How To Contact</a:t>
            </a:r>
          </a:p>
        </p:txBody>
      </p:sp>
    </p:spTree>
    <p:extLst>
      <p:ext uri="{BB962C8B-B14F-4D97-AF65-F5344CB8AC3E}">
        <p14:creationId xmlns:p14="http://schemas.microsoft.com/office/powerpoint/2010/main" val="378984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D80475D-3E90-154C-D523-7036A282208B}"/>
              </a:ext>
            </a:extLst>
          </p:cNvPr>
          <p:cNvSpPr>
            <a:spLocks noGrp="1"/>
          </p:cNvSpPr>
          <p:nvPr>
            <p:ph type="title"/>
          </p:nvPr>
        </p:nvSpPr>
        <p:spPr/>
        <p:txBody>
          <a:bodyPr/>
          <a:lstStyle/>
          <a:p>
            <a:r>
              <a:rPr lang="en-US" dirty="0"/>
              <a:t>Who Is The Target Audience?</a:t>
            </a:r>
          </a:p>
        </p:txBody>
      </p:sp>
      <p:sp>
        <p:nvSpPr>
          <p:cNvPr id="13" name="Content Placeholder 12">
            <a:extLst>
              <a:ext uri="{FF2B5EF4-FFF2-40B4-BE49-F238E27FC236}">
                <a16:creationId xmlns:a16="http://schemas.microsoft.com/office/drawing/2014/main" id="{256A5884-4008-62CC-D16B-B709E6DCC1BA}"/>
              </a:ext>
            </a:extLst>
          </p:cNvPr>
          <p:cNvSpPr>
            <a:spLocks noGrp="1"/>
          </p:cNvSpPr>
          <p:nvPr>
            <p:ph sz="half" idx="1"/>
          </p:nvPr>
        </p:nvSpPr>
        <p:spPr/>
        <p:txBody>
          <a:bodyPr/>
          <a:lstStyle/>
          <a:p>
            <a:r>
              <a:rPr lang="en-US" dirty="0"/>
              <a:t>First Tier</a:t>
            </a:r>
          </a:p>
          <a:p>
            <a:pPr lvl="1"/>
            <a:r>
              <a:rPr lang="en-US" dirty="0"/>
              <a:t>How to Join</a:t>
            </a:r>
          </a:p>
          <a:p>
            <a:pPr lvl="1"/>
            <a:r>
              <a:rPr lang="en-US" dirty="0"/>
              <a:t>How to Donate</a:t>
            </a:r>
          </a:p>
          <a:p>
            <a:pPr lvl="1"/>
            <a:r>
              <a:rPr lang="en-US" dirty="0"/>
              <a:t>How To Contact</a:t>
            </a:r>
          </a:p>
          <a:p>
            <a:pPr lvl="1"/>
            <a:endParaRPr lang="en-US" dirty="0"/>
          </a:p>
          <a:p>
            <a:r>
              <a:rPr lang="en-US" dirty="0"/>
              <a:t>Second Tier</a:t>
            </a:r>
          </a:p>
          <a:p>
            <a:pPr lvl="1"/>
            <a:r>
              <a:rPr lang="en-US" dirty="0"/>
              <a:t>Camp Information</a:t>
            </a:r>
          </a:p>
          <a:p>
            <a:pPr lvl="1"/>
            <a:r>
              <a:rPr lang="en-US" dirty="0"/>
              <a:t>Program Information</a:t>
            </a:r>
          </a:p>
          <a:p>
            <a:pPr lvl="2"/>
            <a:r>
              <a:rPr lang="en-US" dirty="0"/>
              <a:t>By age and not by Program Name</a:t>
            </a:r>
          </a:p>
        </p:txBody>
      </p:sp>
    </p:spTree>
    <p:extLst>
      <p:ext uri="{BB962C8B-B14F-4D97-AF65-F5344CB8AC3E}">
        <p14:creationId xmlns:p14="http://schemas.microsoft.com/office/powerpoint/2010/main" val="3309358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D80475D-3E90-154C-D523-7036A282208B}"/>
              </a:ext>
            </a:extLst>
          </p:cNvPr>
          <p:cNvSpPr>
            <a:spLocks noGrp="1"/>
          </p:cNvSpPr>
          <p:nvPr>
            <p:ph type="title"/>
          </p:nvPr>
        </p:nvSpPr>
        <p:spPr/>
        <p:txBody>
          <a:bodyPr/>
          <a:lstStyle/>
          <a:p>
            <a:r>
              <a:rPr lang="en-US" dirty="0"/>
              <a:t>Who Is The Target Audience?</a:t>
            </a:r>
          </a:p>
        </p:txBody>
      </p:sp>
      <p:sp>
        <p:nvSpPr>
          <p:cNvPr id="13" name="Content Placeholder 12">
            <a:extLst>
              <a:ext uri="{FF2B5EF4-FFF2-40B4-BE49-F238E27FC236}">
                <a16:creationId xmlns:a16="http://schemas.microsoft.com/office/drawing/2014/main" id="{256A5884-4008-62CC-D16B-B709E6DCC1BA}"/>
              </a:ext>
            </a:extLst>
          </p:cNvPr>
          <p:cNvSpPr>
            <a:spLocks noGrp="1"/>
          </p:cNvSpPr>
          <p:nvPr>
            <p:ph sz="half" idx="1"/>
          </p:nvPr>
        </p:nvSpPr>
        <p:spPr/>
        <p:txBody>
          <a:bodyPr/>
          <a:lstStyle/>
          <a:p>
            <a:r>
              <a:rPr lang="en-US" dirty="0"/>
              <a:t>First Tier</a:t>
            </a:r>
          </a:p>
          <a:p>
            <a:pPr lvl="1"/>
            <a:r>
              <a:rPr lang="en-US" dirty="0"/>
              <a:t>How to Join</a:t>
            </a:r>
          </a:p>
          <a:p>
            <a:pPr lvl="1"/>
            <a:r>
              <a:rPr lang="en-US" dirty="0"/>
              <a:t>How to Donate</a:t>
            </a:r>
          </a:p>
          <a:p>
            <a:pPr lvl="1"/>
            <a:r>
              <a:rPr lang="en-US" dirty="0"/>
              <a:t>How To Contact</a:t>
            </a:r>
          </a:p>
          <a:p>
            <a:pPr lvl="1"/>
            <a:endParaRPr lang="en-US" dirty="0"/>
          </a:p>
          <a:p>
            <a:r>
              <a:rPr lang="en-US" dirty="0"/>
              <a:t>Second Tier</a:t>
            </a:r>
          </a:p>
          <a:p>
            <a:pPr lvl="1"/>
            <a:r>
              <a:rPr lang="en-US" dirty="0"/>
              <a:t>Camp Information</a:t>
            </a:r>
          </a:p>
          <a:p>
            <a:pPr lvl="1"/>
            <a:r>
              <a:rPr lang="en-US" dirty="0"/>
              <a:t>Program Information</a:t>
            </a:r>
          </a:p>
          <a:p>
            <a:pPr lvl="2"/>
            <a:r>
              <a:rPr lang="en-US" dirty="0"/>
              <a:t>By age and not by Program Name</a:t>
            </a:r>
          </a:p>
        </p:txBody>
      </p:sp>
      <p:sp>
        <p:nvSpPr>
          <p:cNvPr id="14" name="Content Placeholder 13">
            <a:extLst>
              <a:ext uri="{FF2B5EF4-FFF2-40B4-BE49-F238E27FC236}">
                <a16:creationId xmlns:a16="http://schemas.microsoft.com/office/drawing/2014/main" id="{F1657D73-A782-6BEE-E9E5-0EB6D206006B}"/>
              </a:ext>
            </a:extLst>
          </p:cNvPr>
          <p:cNvSpPr>
            <a:spLocks noGrp="1"/>
          </p:cNvSpPr>
          <p:nvPr>
            <p:ph sz="half" idx="2"/>
          </p:nvPr>
        </p:nvSpPr>
        <p:spPr/>
        <p:txBody>
          <a:bodyPr/>
          <a:lstStyle/>
          <a:p>
            <a:r>
              <a:rPr lang="en-US" dirty="0"/>
              <a:t>Third Tier – Those who speak Scouting</a:t>
            </a:r>
          </a:p>
          <a:p>
            <a:pPr lvl="1"/>
            <a:r>
              <a:rPr lang="en-US" dirty="0"/>
              <a:t>Unit Resources</a:t>
            </a:r>
          </a:p>
          <a:p>
            <a:pPr lvl="1"/>
            <a:r>
              <a:rPr lang="en-US" dirty="0"/>
              <a:t>Training</a:t>
            </a:r>
          </a:p>
          <a:p>
            <a:pPr lvl="1"/>
            <a:r>
              <a:rPr lang="en-US" dirty="0"/>
              <a:t>Event Registration</a:t>
            </a:r>
          </a:p>
          <a:p>
            <a:pPr lvl="1"/>
            <a:r>
              <a:rPr lang="en-US" dirty="0"/>
              <a:t>Program Guides</a:t>
            </a:r>
          </a:p>
          <a:p>
            <a:pPr lvl="1"/>
            <a:r>
              <a:rPr lang="en-US" dirty="0"/>
              <a:t>Scouter Resources</a:t>
            </a:r>
          </a:p>
        </p:txBody>
      </p:sp>
    </p:spTree>
    <p:extLst>
      <p:ext uri="{BB962C8B-B14F-4D97-AF65-F5344CB8AC3E}">
        <p14:creationId xmlns:p14="http://schemas.microsoft.com/office/powerpoint/2010/main" val="2974259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website&#10;&#10;Description automatically generated">
            <a:extLst>
              <a:ext uri="{FF2B5EF4-FFF2-40B4-BE49-F238E27FC236}">
                <a16:creationId xmlns:a16="http://schemas.microsoft.com/office/drawing/2014/main" id="{DBD2DDCE-D6F0-CF29-2FFF-A499179A90CF}"/>
              </a:ext>
            </a:extLst>
          </p:cNvPr>
          <p:cNvPicPr>
            <a:picLocks noGrp="1" noChangeAspect="1"/>
          </p:cNvPicPr>
          <p:nvPr>
            <p:ph sz="half" idx="1"/>
          </p:nvPr>
        </p:nvPicPr>
        <p:blipFill rotWithShape="1">
          <a:blip r:embed="rId2"/>
          <a:srcRect r="1464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Content Placeholder 12">
            <a:extLst>
              <a:ext uri="{FF2B5EF4-FFF2-40B4-BE49-F238E27FC236}">
                <a16:creationId xmlns:a16="http://schemas.microsoft.com/office/drawing/2014/main" id="{7E636791-B181-931D-2C00-D6B5587C17F4}"/>
              </a:ext>
            </a:extLst>
          </p:cNvPr>
          <p:cNvSpPr>
            <a:spLocks noGrp="1"/>
          </p:cNvSpPr>
          <p:nvPr>
            <p:ph sz="half" idx="2"/>
          </p:nvPr>
        </p:nvSpPr>
        <p:spPr>
          <a:xfrm>
            <a:off x="6341533" y="918950"/>
            <a:ext cx="5207000" cy="5600383"/>
          </a:xfrm>
        </p:spPr>
        <p:txBody>
          <a:bodyPr/>
          <a:lstStyle/>
          <a:p>
            <a:r>
              <a:rPr lang="en-US" dirty="0"/>
              <a:t>Reasons to Join Scouting</a:t>
            </a:r>
          </a:p>
        </p:txBody>
      </p:sp>
    </p:spTree>
    <p:extLst>
      <p:ext uri="{BB962C8B-B14F-4D97-AF65-F5344CB8AC3E}">
        <p14:creationId xmlns:p14="http://schemas.microsoft.com/office/powerpoint/2010/main" val="532076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website&#10;&#10;Description automatically generated">
            <a:extLst>
              <a:ext uri="{FF2B5EF4-FFF2-40B4-BE49-F238E27FC236}">
                <a16:creationId xmlns:a16="http://schemas.microsoft.com/office/drawing/2014/main" id="{DBD2DDCE-D6F0-CF29-2FFF-A499179A90CF}"/>
              </a:ext>
            </a:extLst>
          </p:cNvPr>
          <p:cNvPicPr>
            <a:picLocks noGrp="1" noChangeAspect="1"/>
          </p:cNvPicPr>
          <p:nvPr>
            <p:ph sz="half" idx="1"/>
          </p:nvPr>
        </p:nvPicPr>
        <p:blipFill rotWithShape="1">
          <a:blip r:embed="rId2"/>
          <a:srcRect r="1464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Content Placeholder 12">
            <a:extLst>
              <a:ext uri="{FF2B5EF4-FFF2-40B4-BE49-F238E27FC236}">
                <a16:creationId xmlns:a16="http://schemas.microsoft.com/office/drawing/2014/main" id="{7E636791-B181-931D-2C00-D6B5587C17F4}"/>
              </a:ext>
            </a:extLst>
          </p:cNvPr>
          <p:cNvSpPr>
            <a:spLocks noGrp="1"/>
          </p:cNvSpPr>
          <p:nvPr>
            <p:ph sz="half" idx="2"/>
          </p:nvPr>
        </p:nvSpPr>
        <p:spPr>
          <a:xfrm>
            <a:off x="6341533" y="918950"/>
            <a:ext cx="5207000" cy="5600383"/>
          </a:xfrm>
        </p:spPr>
        <p:txBody>
          <a:bodyPr/>
          <a:lstStyle/>
          <a:p>
            <a:r>
              <a:rPr lang="en-US" dirty="0"/>
              <a:t>Reasons to Join Scouting</a:t>
            </a:r>
          </a:p>
          <a:p>
            <a:pPr lvl="1"/>
            <a:r>
              <a:rPr lang="en-US" dirty="0"/>
              <a:t>Tomorrow’s Leaders Start Here</a:t>
            </a:r>
          </a:p>
          <a:p>
            <a:pPr lvl="1"/>
            <a:r>
              <a:rPr lang="en-US" dirty="0"/>
              <a:t>Prepared. For life.</a:t>
            </a:r>
          </a:p>
        </p:txBody>
      </p:sp>
      <p:sp>
        <p:nvSpPr>
          <p:cNvPr id="2" name="Oval 1">
            <a:extLst>
              <a:ext uri="{FF2B5EF4-FFF2-40B4-BE49-F238E27FC236}">
                <a16:creationId xmlns:a16="http://schemas.microsoft.com/office/drawing/2014/main" id="{CE41857B-0962-3B54-7E64-3CBAB686903F}"/>
              </a:ext>
            </a:extLst>
          </p:cNvPr>
          <p:cNvSpPr/>
          <p:nvPr/>
        </p:nvSpPr>
        <p:spPr>
          <a:xfrm>
            <a:off x="1981200" y="918950"/>
            <a:ext cx="3048000" cy="124851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325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website&#10;&#10;Description automatically generated">
            <a:extLst>
              <a:ext uri="{FF2B5EF4-FFF2-40B4-BE49-F238E27FC236}">
                <a16:creationId xmlns:a16="http://schemas.microsoft.com/office/drawing/2014/main" id="{DBD2DDCE-D6F0-CF29-2FFF-A499179A90CF}"/>
              </a:ext>
            </a:extLst>
          </p:cNvPr>
          <p:cNvPicPr>
            <a:picLocks noGrp="1" noChangeAspect="1"/>
          </p:cNvPicPr>
          <p:nvPr>
            <p:ph sz="half" idx="1"/>
          </p:nvPr>
        </p:nvPicPr>
        <p:blipFill rotWithShape="1">
          <a:blip r:embed="rId2"/>
          <a:srcRect r="1464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Content Placeholder 12">
            <a:extLst>
              <a:ext uri="{FF2B5EF4-FFF2-40B4-BE49-F238E27FC236}">
                <a16:creationId xmlns:a16="http://schemas.microsoft.com/office/drawing/2014/main" id="{7E636791-B181-931D-2C00-D6B5587C17F4}"/>
              </a:ext>
            </a:extLst>
          </p:cNvPr>
          <p:cNvSpPr>
            <a:spLocks noGrp="1"/>
          </p:cNvSpPr>
          <p:nvPr>
            <p:ph sz="half" idx="2"/>
          </p:nvPr>
        </p:nvSpPr>
        <p:spPr>
          <a:xfrm>
            <a:off x="6341533" y="918950"/>
            <a:ext cx="5207000" cy="5600383"/>
          </a:xfrm>
        </p:spPr>
        <p:txBody>
          <a:bodyPr/>
          <a:lstStyle/>
          <a:p>
            <a:r>
              <a:rPr lang="en-US" dirty="0"/>
              <a:t>Reasons to Join Scouting</a:t>
            </a:r>
          </a:p>
          <a:p>
            <a:pPr lvl="1"/>
            <a:r>
              <a:rPr lang="en-US" dirty="0"/>
              <a:t>Tomorrow’s Leaders Start Here</a:t>
            </a:r>
          </a:p>
          <a:p>
            <a:pPr lvl="1"/>
            <a:r>
              <a:rPr lang="en-US" dirty="0"/>
              <a:t>Prepared. For life.</a:t>
            </a:r>
            <a:br>
              <a:rPr lang="en-US" dirty="0"/>
            </a:br>
            <a:endParaRPr lang="en-US" dirty="0"/>
          </a:p>
          <a:p>
            <a:pPr lvl="1"/>
            <a:r>
              <a:rPr lang="en-US" dirty="0"/>
              <a:t>Lighting The Path: Scouting helps youth find their path through life’s wilderness.</a:t>
            </a:r>
          </a:p>
        </p:txBody>
      </p:sp>
      <p:sp>
        <p:nvSpPr>
          <p:cNvPr id="2" name="Oval 1">
            <a:extLst>
              <a:ext uri="{FF2B5EF4-FFF2-40B4-BE49-F238E27FC236}">
                <a16:creationId xmlns:a16="http://schemas.microsoft.com/office/drawing/2014/main" id="{CE41857B-0962-3B54-7E64-3CBAB686903F}"/>
              </a:ext>
            </a:extLst>
          </p:cNvPr>
          <p:cNvSpPr/>
          <p:nvPr/>
        </p:nvSpPr>
        <p:spPr>
          <a:xfrm>
            <a:off x="1" y="3719141"/>
            <a:ext cx="3048000" cy="124851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4062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website&#10;&#10;Description automatically generated">
            <a:extLst>
              <a:ext uri="{FF2B5EF4-FFF2-40B4-BE49-F238E27FC236}">
                <a16:creationId xmlns:a16="http://schemas.microsoft.com/office/drawing/2014/main" id="{DBD2DDCE-D6F0-CF29-2FFF-A499179A90CF}"/>
              </a:ext>
            </a:extLst>
          </p:cNvPr>
          <p:cNvPicPr>
            <a:picLocks noGrp="1" noChangeAspect="1"/>
          </p:cNvPicPr>
          <p:nvPr>
            <p:ph sz="half" idx="1"/>
          </p:nvPr>
        </p:nvPicPr>
        <p:blipFill rotWithShape="1">
          <a:blip r:embed="rId2"/>
          <a:srcRect r="1464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Content Placeholder 12">
            <a:extLst>
              <a:ext uri="{FF2B5EF4-FFF2-40B4-BE49-F238E27FC236}">
                <a16:creationId xmlns:a16="http://schemas.microsoft.com/office/drawing/2014/main" id="{7E636791-B181-931D-2C00-D6B5587C17F4}"/>
              </a:ext>
            </a:extLst>
          </p:cNvPr>
          <p:cNvSpPr>
            <a:spLocks noGrp="1"/>
          </p:cNvSpPr>
          <p:nvPr>
            <p:ph sz="half" idx="2"/>
          </p:nvPr>
        </p:nvSpPr>
        <p:spPr>
          <a:xfrm>
            <a:off x="6341533" y="918950"/>
            <a:ext cx="5207000" cy="5600383"/>
          </a:xfrm>
        </p:spPr>
        <p:txBody>
          <a:bodyPr/>
          <a:lstStyle/>
          <a:p>
            <a:r>
              <a:rPr lang="en-US" dirty="0"/>
              <a:t>Reasons to Join Scouting</a:t>
            </a:r>
          </a:p>
          <a:p>
            <a:pPr lvl="1"/>
            <a:r>
              <a:rPr lang="en-US" dirty="0"/>
              <a:t>Tomorrow’s Leaders Start Here</a:t>
            </a:r>
          </a:p>
          <a:p>
            <a:pPr lvl="1"/>
            <a:r>
              <a:rPr lang="en-US" dirty="0"/>
              <a:t>Prepared. For life.</a:t>
            </a:r>
            <a:br>
              <a:rPr lang="en-US" dirty="0"/>
            </a:br>
            <a:endParaRPr lang="en-US" dirty="0"/>
          </a:p>
          <a:p>
            <a:pPr lvl="1"/>
            <a:r>
              <a:rPr lang="en-US" dirty="0"/>
              <a:t>Lighting The Path: Scouting helps youth find their path through life’s wilderness.</a:t>
            </a:r>
            <a:br>
              <a:rPr lang="en-US" dirty="0"/>
            </a:br>
            <a:endParaRPr lang="en-US" dirty="0"/>
          </a:p>
          <a:p>
            <a:pPr lvl="1"/>
            <a:r>
              <a:rPr lang="en-US" dirty="0"/>
              <a:t>Montana Scouts improve themselves, their community and their country</a:t>
            </a:r>
          </a:p>
          <a:p>
            <a:pPr lvl="2"/>
            <a:r>
              <a:rPr lang="en-US" dirty="0"/>
              <a:t>Local language</a:t>
            </a:r>
          </a:p>
        </p:txBody>
      </p:sp>
      <p:sp>
        <p:nvSpPr>
          <p:cNvPr id="2" name="Oval 1">
            <a:extLst>
              <a:ext uri="{FF2B5EF4-FFF2-40B4-BE49-F238E27FC236}">
                <a16:creationId xmlns:a16="http://schemas.microsoft.com/office/drawing/2014/main" id="{CE41857B-0962-3B54-7E64-3CBAB686903F}"/>
              </a:ext>
            </a:extLst>
          </p:cNvPr>
          <p:cNvSpPr/>
          <p:nvPr/>
        </p:nvSpPr>
        <p:spPr>
          <a:xfrm>
            <a:off x="2048934" y="5554133"/>
            <a:ext cx="3048000" cy="9652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7923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website&#10;&#10;Description automatically generated">
            <a:extLst>
              <a:ext uri="{FF2B5EF4-FFF2-40B4-BE49-F238E27FC236}">
                <a16:creationId xmlns:a16="http://schemas.microsoft.com/office/drawing/2014/main" id="{DBD2DDCE-D6F0-CF29-2FFF-A499179A90CF}"/>
              </a:ext>
            </a:extLst>
          </p:cNvPr>
          <p:cNvPicPr>
            <a:picLocks noGrp="1" noChangeAspect="1"/>
          </p:cNvPicPr>
          <p:nvPr>
            <p:ph sz="half" idx="1"/>
          </p:nvPr>
        </p:nvPicPr>
        <p:blipFill rotWithShape="1">
          <a:blip r:embed="rId2"/>
          <a:srcRect r="1464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Content Placeholder 12">
            <a:extLst>
              <a:ext uri="{FF2B5EF4-FFF2-40B4-BE49-F238E27FC236}">
                <a16:creationId xmlns:a16="http://schemas.microsoft.com/office/drawing/2014/main" id="{7E636791-B181-931D-2C00-D6B5587C17F4}"/>
              </a:ext>
            </a:extLst>
          </p:cNvPr>
          <p:cNvSpPr>
            <a:spLocks noGrp="1"/>
          </p:cNvSpPr>
          <p:nvPr>
            <p:ph sz="half" idx="2"/>
          </p:nvPr>
        </p:nvSpPr>
        <p:spPr>
          <a:xfrm>
            <a:off x="6341533" y="918950"/>
            <a:ext cx="5207000" cy="5600383"/>
          </a:xfrm>
        </p:spPr>
        <p:txBody>
          <a:bodyPr/>
          <a:lstStyle/>
          <a:p>
            <a:r>
              <a:rPr lang="en-US" dirty="0"/>
              <a:t>Reasons to Join Scouting</a:t>
            </a:r>
          </a:p>
          <a:p>
            <a:pPr lvl="1"/>
            <a:r>
              <a:rPr lang="en-US" dirty="0"/>
              <a:t>Tomorrow’s Leaders Start Here</a:t>
            </a:r>
          </a:p>
          <a:p>
            <a:pPr lvl="1"/>
            <a:r>
              <a:rPr lang="en-US" dirty="0"/>
              <a:t>Prepared. For life.</a:t>
            </a:r>
            <a:br>
              <a:rPr lang="en-US" dirty="0"/>
            </a:br>
            <a:endParaRPr lang="en-US" dirty="0"/>
          </a:p>
          <a:p>
            <a:pPr lvl="1"/>
            <a:r>
              <a:rPr lang="en-US" dirty="0"/>
              <a:t>Lighting The Path: Scouting helps youth find their path through life’s wilderness.</a:t>
            </a:r>
            <a:br>
              <a:rPr lang="en-US" dirty="0"/>
            </a:br>
            <a:endParaRPr lang="en-US" dirty="0"/>
          </a:p>
          <a:p>
            <a:pPr lvl="1"/>
            <a:r>
              <a:rPr lang="en-US" dirty="0"/>
              <a:t>Montana Scouts improve themselves, their community and their country</a:t>
            </a:r>
          </a:p>
          <a:p>
            <a:pPr lvl="2"/>
            <a:r>
              <a:rPr lang="en-US" dirty="0"/>
              <a:t>Local language</a:t>
            </a:r>
          </a:p>
          <a:p>
            <a:pPr lvl="2"/>
            <a:endParaRPr lang="en-US" dirty="0"/>
          </a:p>
          <a:p>
            <a:pPr lvl="1"/>
            <a:r>
              <a:rPr lang="en-US" dirty="0"/>
              <a:t>4 Join Buttons</a:t>
            </a:r>
            <a:br>
              <a:rPr lang="en-US" dirty="0"/>
            </a:br>
            <a:endParaRPr lang="en-US" dirty="0"/>
          </a:p>
          <a:p>
            <a:pPr lvl="1"/>
            <a:endParaRPr lang="en-US" dirty="0"/>
          </a:p>
        </p:txBody>
      </p:sp>
      <p:sp>
        <p:nvSpPr>
          <p:cNvPr id="2" name="Oval 1">
            <a:extLst>
              <a:ext uri="{FF2B5EF4-FFF2-40B4-BE49-F238E27FC236}">
                <a16:creationId xmlns:a16="http://schemas.microsoft.com/office/drawing/2014/main" id="{CE41857B-0962-3B54-7E64-3CBAB686903F}"/>
              </a:ext>
            </a:extLst>
          </p:cNvPr>
          <p:cNvSpPr/>
          <p:nvPr/>
        </p:nvSpPr>
        <p:spPr>
          <a:xfrm>
            <a:off x="2489200" y="6180668"/>
            <a:ext cx="1981200" cy="49106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313DFB7F-0A48-26E5-0097-F49554E4E225}"/>
              </a:ext>
            </a:extLst>
          </p:cNvPr>
          <p:cNvSpPr/>
          <p:nvPr/>
        </p:nvSpPr>
        <p:spPr>
          <a:xfrm>
            <a:off x="304800" y="4419602"/>
            <a:ext cx="1083733" cy="42333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2F88FBB-0395-3B62-DD09-1FEDA67028ED}"/>
              </a:ext>
            </a:extLst>
          </p:cNvPr>
          <p:cNvSpPr/>
          <p:nvPr/>
        </p:nvSpPr>
        <p:spPr>
          <a:xfrm>
            <a:off x="2658533" y="2099735"/>
            <a:ext cx="1811867" cy="49106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C87DB838-9119-6CEC-91EE-D3B04C34CDCC}"/>
              </a:ext>
            </a:extLst>
          </p:cNvPr>
          <p:cNvSpPr/>
          <p:nvPr/>
        </p:nvSpPr>
        <p:spPr>
          <a:xfrm>
            <a:off x="3759199" y="33869"/>
            <a:ext cx="711201" cy="30479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7684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D4ACF-817A-9056-980D-13FB972A99A9}"/>
              </a:ext>
            </a:extLst>
          </p:cNvPr>
          <p:cNvSpPr>
            <a:spLocks noGrp="1"/>
          </p:cNvSpPr>
          <p:nvPr>
            <p:ph type="title"/>
          </p:nvPr>
        </p:nvSpPr>
        <p:spPr>
          <a:xfrm>
            <a:off x="1290123" y="1889603"/>
            <a:ext cx="4250372" cy="1600200"/>
          </a:xfrm>
        </p:spPr>
        <p:txBody>
          <a:bodyPr>
            <a:normAutofit/>
          </a:bodyPr>
          <a:lstStyle/>
          <a:p>
            <a:r>
              <a:rPr lang="en-US" sz="4000" dirty="0"/>
              <a:t>Safe Use of Scout</a:t>
            </a:r>
            <a:br>
              <a:rPr lang="en-US" sz="4000" dirty="0"/>
            </a:br>
            <a:r>
              <a:rPr lang="en-US" sz="4000" dirty="0"/>
              <a:t>Names and Photos</a:t>
            </a:r>
          </a:p>
        </p:txBody>
      </p:sp>
      <p:sp>
        <p:nvSpPr>
          <p:cNvPr id="4" name="Content Placeholder 3">
            <a:extLst>
              <a:ext uri="{FF2B5EF4-FFF2-40B4-BE49-F238E27FC236}">
                <a16:creationId xmlns:a16="http://schemas.microsoft.com/office/drawing/2014/main" id="{4D9D8F43-90CD-6204-08D1-DD7664272656}"/>
              </a:ext>
            </a:extLst>
          </p:cNvPr>
          <p:cNvSpPr>
            <a:spLocks noGrp="1"/>
          </p:cNvSpPr>
          <p:nvPr>
            <p:ph idx="1"/>
          </p:nvPr>
        </p:nvSpPr>
        <p:spPr>
          <a:xfrm>
            <a:off x="6384324" y="1135549"/>
            <a:ext cx="5340316" cy="4873625"/>
          </a:xfrm>
        </p:spPr>
        <p:txBody>
          <a:bodyPr>
            <a:normAutofit/>
          </a:bodyPr>
          <a:lstStyle/>
          <a:p>
            <a:pPr marL="0" indent="0">
              <a:buNone/>
            </a:pPr>
            <a:endParaRPr lang="en-US" sz="4400" dirty="0"/>
          </a:p>
          <a:p>
            <a:pPr marL="0" indent="0">
              <a:buNone/>
            </a:pPr>
            <a:endParaRPr lang="en-US" sz="4400" dirty="0"/>
          </a:p>
          <a:p>
            <a:pPr marL="0" indent="0">
              <a:buNone/>
            </a:pPr>
            <a:endParaRPr lang="en-US" sz="4400" dirty="0"/>
          </a:p>
          <a:p>
            <a:r>
              <a:rPr lang="en-US" sz="4400" dirty="0"/>
              <a:t>Print </a:t>
            </a:r>
          </a:p>
          <a:p>
            <a:r>
              <a:rPr lang="en-US" sz="4400" dirty="0"/>
              <a:t>Website</a:t>
            </a:r>
          </a:p>
          <a:p>
            <a:r>
              <a:rPr lang="en-US" sz="4400" dirty="0"/>
              <a:t>Social Media</a:t>
            </a:r>
          </a:p>
        </p:txBody>
      </p:sp>
    </p:spTree>
    <p:extLst>
      <p:ext uri="{BB962C8B-B14F-4D97-AF65-F5344CB8AC3E}">
        <p14:creationId xmlns:p14="http://schemas.microsoft.com/office/powerpoint/2010/main" val="3394424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screenshot of a web page&#10;&#10;Description automatically generated">
            <a:extLst>
              <a:ext uri="{FF2B5EF4-FFF2-40B4-BE49-F238E27FC236}">
                <a16:creationId xmlns:a16="http://schemas.microsoft.com/office/drawing/2014/main" id="{B0B80831-E127-D028-9E28-BC65E934D7A3}"/>
              </a:ext>
            </a:extLst>
          </p:cNvPr>
          <p:cNvPicPr>
            <a:picLocks noGrp="1" noChangeAspect="1"/>
          </p:cNvPicPr>
          <p:nvPr>
            <p:ph sz="half" idx="1"/>
          </p:nvPr>
        </p:nvPicPr>
        <p:blipFill rotWithShape="1">
          <a:blip r:embed="rId2"/>
          <a:srcRect t="1" b="59950"/>
          <a:stretch/>
        </p:blipFill>
        <p:spPr>
          <a:xfrm>
            <a:off x="1354667" y="1"/>
            <a:ext cx="4398930" cy="6857999"/>
          </a:xfrm>
        </p:spPr>
      </p:pic>
      <p:sp>
        <p:nvSpPr>
          <p:cNvPr id="9" name="Content Placeholder 8">
            <a:extLst>
              <a:ext uri="{FF2B5EF4-FFF2-40B4-BE49-F238E27FC236}">
                <a16:creationId xmlns:a16="http://schemas.microsoft.com/office/drawing/2014/main" id="{EE83C1DF-30AB-FEE8-59C7-69B5D16DA71C}"/>
              </a:ext>
            </a:extLst>
          </p:cNvPr>
          <p:cNvSpPr>
            <a:spLocks noGrp="1"/>
          </p:cNvSpPr>
          <p:nvPr>
            <p:ph sz="half" idx="2"/>
          </p:nvPr>
        </p:nvSpPr>
        <p:spPr>
          <a:xfrm>
            <a:off x="6096000" y="1172950"/>
            <a:ext cx="5181600" cy="4197493"/>
          </a:xfrm>
        </p:spPr>
        <p:txBody>
          <a:bodyPr/>
          <a:lstStyle/>
          <a:p>
            <a:r>
              <a:rPr lang="en-US" dirty="0"/>
              <a:t>District Specific &amp; Customizable</a:t>
            </a:r>
          </a:p>
          <a:p>
            <a:pPr lvl="1"/>
            <a:r>
              <a:rPr lang="en-US" dirty="0"/>
              <a:t>Introduction</a:t>
            </a:r>
          </a:p>
          <a:p>
            <a:pPr lvl="1"/>
            <a:r>
              <a:rPr lang="en-US" dirty="0"/>
              <a:t>Resource Links</a:t>
            </a:r>
          </a:p>
          <a:p>
            <a:pPr lvl="1"/>
            <a:r>
              <a:rPr lang="en-US" dirty="0"/>
              <a:t>News Feed</a:t>
            </a:r>
          </a:p>
          <a:p>
            <a:pPr lvl="1"/>
            <a:r>
              <a:rPr lang="en-US" dirty="0"/>
              <a:t>District Contact Directory</a:t>
            </a:r>
          </a:p>
          <a:p>
            <a:pPr lvl="1"/>
            <a:r>
              <a:rPr lang="en-US" dirty="0"/>
              <a:t>Event Calendar</a:t>
            </a:r>
          </a:p>
          <a:p>
            <a:pPr lvl="1"/>
            <a:r>
              <a:rPr lang="en-US" dirty="0"/>
              <a:t>Photos Gallery</a:t>
            </a:r>
          </a:p>
          <a:p>
            <a:pPr lvl="1"/>
            <a:r>
              <a:rPr lang="en-US" dirty="0"/>
              <a:t>+ more upon district request</a:t>
            </a:r>
          </a:p>
        </p:txBody>
      </p:sp>
    </p:spTree>
    <p:extLst>
      <p:ext uri="{BB962C8B-B14F-4D97-AF65-F5344CB8AC3E}">
        <p14:creationId xmlns:p14="http://schemas.microsoft.com/office/powerpoint/2010/main" val="2641747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website&#10;&#10;Description automatically generated">
            <a:extLst>
              <a:ext uri="{FF2B5EF4-FFF2-40B4-BE49-F238E27FC236}">
                <a16:creationId xmlns:a16="http://schemas.microsoft.com/office/drawing/2014/main" id="{7132A454-E3DE-4BAD-0D04-45D2E0569FE3}"/>
              </a:ext>
            </a:extLst>
          </p:cNvPr>
          <p:cNvPicPr>
            <a:picLocks noChangeAspect="1"/>
          </p:cNvPicPr>
          <p:nvPr/>
        </p:nvPicPr>
        <p:blipFill rotWithShape="1">
          <a:blip r:embed="rId3"/>
          <a:srcRect l="3161" t="622" b="80443"/>
          <a:stretch/>
        </p:blipFill>
        <p:spPr>
          <a:xfrm>
            <a:off x="0" y="14288"/>
            <a:ext cx="6129153" cy="5943600"/>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4DF269A2-B6B0-3F6B-0140-6E63FC693F55}"/>
              </a:ext>
            </a:extLst>
          </p:cNvPr>
          <p:cNvPicPr>
            <a:picLocks noChangeAspect="1"/>
          </p:cNvPicPr>
          <p:nvPr/>
        </p:nvPicPr>
        <p:blipFill rotWithShape="1">
          <a:blip r:embed="rId4"/>
          <a:srcRect t="565" r="5466" b="79878"/>
          <a:stretch/>
        </p:blipFill>
        <p:spPr>
          <a:xfrm>
            <a:off x="6208719" y="14288"/>
            <a:ext cx="5983281" cy="6511967"/>
          </a:xfrm>
          <a:prstGeom prst="rect">
            <a:avLst/>
          </a:prstGeom>
        </p:spPr>
      </p:pic>
    </p:spTree>
    <p:extLst>
      <p:ext uri="{BB962C8B-B14F-4D97-AF65-F5344CB8AC3E}">
        <p14:creationId xmlns:p14="http://schemas.microsoft.com/office/powerpoint/2010/main" val="2590332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CD9E0982-061E-C92C-1400-03ACC47FE6DC}"/>
              </a:ext>
            </a:extLst>
          </p:cNvPr>
          <p:cNvPicPr>
            <a:picLocks noChangeAspect="1"/>
          </p:cNvPicPr>
          <p:nvPr/>
        </p:nvPicPr>
        <p:blipFill>
          <a:blip r:embed="rId3"/>
          <a:stretch>
            <a:fillRect/>
          </a:stretch>
        </p:blipFill>
        <p:spPr>
          <a:xfrm>
            <a:off x="6148383" y="3067014"/>
            <a:ext cx="4887281" cy="3348078"/>
          </a:xfrm>
          <a:prstGeom prst="rect">
            <a:avLst/>
          </a:prstGeom>
        </p:spPr>
      </p:pic>
      <p:pic>
        <p:nvPicPr>
          <p:cNvPr id="7" name="Picture 6" descr="A group of people at a convention&#10;&#10;Description automatically generated">
            <a:extLst>
              <a:ext uri="{FF2B5EF4-FFF2-40B4-BE49-F238E27FC236}">
                <a16:creationId xmlns:a16="http://schemas.microsoft.com/office/drawing/2014/main" id="{B3552C58-FA6C-EDFB-82FA-56CD1ED17D0B}"/>
              </a:ext>
            </a:extLst>
          </p:cNvPr>
          <p:cNvPicPr>
            <a:picLocks noChangeAspect="1"/>
          </p:cNvPicPr>
          <p:nvPr/>
        </p:nvPicPr>
        <p:blipFill>
          <a:blip r:embed="rId4"/>
          <a:stretch>
            <a:fillRect/>
          </a:stretch>
        </p:blipFill>
        <p:spPr>
          <a:xfrm>
            <a:off x="3621882" y="880977"/>
            <a:ext cx="5472112" cy="2173916"/>
          </a:xfrm>
          <a:prstGeom prst="rect">
            <a:avLst/>
          </a:prstGeom>
        </p:spPr>
      </p:pic>
      <p:pic>
        <p:nvPicPr>
          <p:cNvPr id="9" name="Picture 8" descr="A screenshot of a website&#10;&#10;Description automatically generated">
            <a:extLst>
              <a:ext uri="{FF2B5EF4-FFF2-40B4-BE49-F238E27FC236}">
                <a16:creationId xmlns:a16="http://schemas.microsoft.com/office/drawing/2014/main" id="{84DD040B-BC05-8084-56E6-BC319DA80272}"/>
              </a:ext>
            </a:extLst>
          </p:cNvPr>
          <p:cNvPicPr>
            <a:picLocks noChangeAspect="1"/>
          </p:cNvPicPr>
          <p:nvPr/>
        </p:nvPicPr>
        <p:blipFill>
          <a:blip r:embed="rId5"/>
          <a:stretch>
            <a:fillRect/>
          </a:stretch>
        </p:blipFill>
        <p:spPr>
          <a:xfrm>
            <a:off x="530178" y="3429000"/>
            <a:ext cx="5094330" cy="2586543"/>
          </a:xfrm>
          <a:prstGeom prst="rect">
            <a:avLst/>
          </a:prstGeom>
        </p:spPr>
      </p:pic>
    </p:spTree>
    <p:extLst>
      <p:ext uri="{BB962C8B-B14F-4D97-AF65-F5344CB8AC3E}">
        <p14:creationId xmlns:p14="http://schemas.microsoft.com/office/powerpoint/2010/main" val="2544669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640246E-0C1D-97D5-3EC9-B01147680DD2}"/>
              </a:ext>
            </a:extLst>
          </p:cNvPr>
          <p:cNvPicPr>
            <a:picLocks noChangeAspect="1"/>
          </p:cNvPicPr>
          <p:nvPr/>
        </p:nvPicPr>
        <p:blipFill rotWithShape="1">
          <a:blip r:embed="rId3"/>
          <a:srcRect b="53802"/>
          <a:stretch/>
        </p:blipFill>
        <p:spPr>
          <a:xfrm>
            <a:off x="5882829" y="0"/>
            <a:ext cx="5128854" cy="6858000"/>
          </a:xfrm>
          <a:prstGeom prst="rect">
            <a:avLst/>
          </a:prstGeom>
        </p:spPr>
      </p:pic>
      <p:sp>
        <p:nvSpPr>
          <p:cNvPr id="4" name="Title 3">
            <a:extLst>
              <a:ext uri="{FF2B5EF4-FFF2-40B4-BE49-F238E27FC236}">
                <a16:creationId xmlns:a16="http://schemas.microsoft.com/office/drawing/2014/main" id="{F5309679-F2F2-0657-1115-77DD738C35FF}"/>
              </a:ext>
            </a:extLst>
          </p:cNvPr>
          <p:cNvSpPr>
            <a:spLocks noGrp="1"/>
          </p:cNvSpPr>
          <p:nvPr>
            <p:ph type="title"/>
          </p:nvPr>
        </p:nvSpPr>
        <p:spPr>
          <a:xfrm>
            <a:off x="433388" y="2021840"/>
            <a:ext cx="4250372" cy="507048"/>
          </a:xfrm>
        </p:spPr>
        <p:txBody>
          <a:bodyPr>
            <a:normAutofit fontScale="90000"/>
          </a:bodyPr>
          <a:lstStyle/>
          <a:p>
            <a:r>
              <a:rPr lang="en-US" dirty="0"/>
              <a:t>Discover Page</a:t>
            </a:r>
          </a:p>
        </p:txBody>
      </p:sp>
      <p:sp>
        <p:nvSpPr>
          <p:cNvPr id="5" name="Content Placeholder 4">
            <a:extLst>
              <a:ext uri="{FF2B5EF4-FFF2-40B4-BE49-F238E27FC236}">
                <a16:creationId xmlns:a16="http://schemas.microsoft.com/office/drawing/2014/main" id="{B68839D2-2A0F-FC01-7879-D2DEA53CE728}"/>
              </a:ext>
            </a:extLst>
          </p:cNvPr>
          <p:cNvSpPr>
            <a:spLocks noGrp="1"/>
          </p:cNvSpPr>
          <p:nvPr>
            <p:ph idx="1"/>
          </p:nvPr>
        </p:nvSpPr>
        <p:spPr>
          <a:xfrm>
            <a:off x="765976" y="2681605"/>
            <a:ext cx="4250373" cy="3790633"/>
          </a:xfrm>
        </p:spPr>
        <p:txBody>
          <a:bodyPr/>
          <a:lstStyle/>
          <a:p>
            <a:pPr lvl="1"/>
            <a:r>
              <a:rPr lang="en-US" dirty="0"/>
              <a:t>Simple Design</a:t>
            </a:r>
          </a:p>
          <a:p>
            <a:pPr lvl="1"/>
            <a:r>
              <a:rPr lang="en-US" dirty="0"/>
              <a:t>Call to Action: Join</a:t>
            </a:r>
          </a:p>
          <a:p>
            <a:pPr lvl="1"/>
            <a:r>
              <a:rPr lang="en-US" dirty="0"/>
              <a:t>Language focused on character development</a:t>
            </a:r>
          </a:p>
          <a:p>
            <a:pPr lvl="1"/>
            <a:r>
              <a:rPr lang="en-US" dirty="0"/>
              <a:t>Easy way to request more information </a:t>
            </a:r>
          </a:p>
          <a:p>
            <a:endParaRPr lang="en-US" dirty="0"/>
          </a:p>
          <a:p>
            <a:endParaRPr lang="en-US" dirty="0"/>
          </a:p>
        </p:txBody>
      </p:sp>
    </p:spTree>
    <p:extLst>
      <p:ext uri="{BB962C8B-B14F-4D97-AF65-F5344CB8AC3E}">
        <p14:creationId xmlns:p14="http://schemas.microsoft.com/office/powerpoint/2010/main" val="2187012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ebsite with a tent and a dog tag&#10;&#10;Description automatically generated with medium confidence">
            <a:extLst>
              <a:ext uri="{FF2B5EF4-FFF2-40B4-BE49-F238E27FC236}">
                <a16:creationId xmlns:a16="http://schemas.microsoft.com/office/drawing/2014/main" id="{13576DAB-A93E-6797-92E5-CAF879A8DF7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47020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AEF6-2202-2D07-DCF1-5EDA644EC0E0}"/>
              </a:ext>
            </a:extLst>
          </p:cNvPr>
          <p:cNvSpPr>
            <a:spLocks noGrp="1"/>
          </p:cNvSpPr>
          <p:nvPr>
            <p:ph type="ctrTitle"/>
          </p:nvPr>
        </p:nvSpPr>
        <p:spPr>
          <a:xfrm>
            <a:off x="1421605" y="2077564"/>
            <a:ext cx="9144000" cy="2387600"/>
          </a:xfrm>
        </p:spPr>
        <p:txBody>
          <a:bodyPr/>
          <a:lstStyle/>
          <a:p>
            <a:r>
              <a:rPr lang="en-US" dirty="0"/>
              <a:t>Thank You!</a:t>
            </a:r>
          </a:p>
        </p:txBody>
      </p:sp>
      <p:pic>
        <p:nvPicPr>
          <p:cNvPr id="8" name="Picture 7" descr="A black and white logo&#10;&#10;Description automatically generated">
            <a:extLst>
              <a:ext uri="{FF2B5EF4-FFF2-40B4-BE49-F238E27FC236}">
                <a16:creationId xmlns:a16="http://schemas.microsoft.com/office/drawing/2014/main" id="{499B642A-DB32-72D0-95FD-CF25449FFEE3}"/>
              </a:ext>
            </a:extLst>
          </p:cNvPr>
          <p:cNvPicPr>
            <a:picLocks noChangeAspect="1"/>
          </p:cNvPicPr>
          <p:nvPr/>
        </p:nvPicPr>
        <p:blipFill>
          <a:blip r:embed="rId3"/>
          <a:stretch>
            <a:fillRect/>
          </a:stretch>
        </p:blipFill>
        <p:spPr>
          <a:xfrm>
            <a:off x="5306782" y="1109715"/>
            <a:ext cx="1373646" cy="1400172"/>
          </a:xfrm>
          <a:prstGeom prst="rect">
            <a:avLst/>
          </a:prstGeom>
        </p:spPr>
      </p:pic>
      <p:sp>
        <p:nvSpPr>
          <p:cNvPr id="9" name="TextBox 8">
            <a:extLst>
              <a:ext uri="{FF2B5EF4-FFF2-40B4-BE49-F238E27FC236}">
                <a16:creationId xmlns:a16="http://schemas.microsoft.com/office/drawing/2014/main" id="{1BB0F7B2-8E2A-524A-B95A-02D175289E51}"/>
              </a:ext>
            </a:extLst>
          </p:cNvPr>
          <p:cNvSpPr txBox="1"/>
          <p:nvPr/>
        </p:nvSpPr>
        <p:spPr>
          <a:xfrm>
            <a:off x="2314574" y="4256659"/>
            <a:ext cx="7358063" cy="1143070"/>
          </a:xfrm>
          <a:prstGeom prst="rect">
            <a:avLst/>
          </a:prstGeom>
          <a:noFill/>
        </p:spPr>
        <p:txBody>
          <a:bodyPr wrap="square" rtlCol="0">
            <a:spAutoFit/>
          </a:bodyPr>
          <a:lstStyle/>
          <a:p>
            <a:pPr algn="ctr">
              <a:lnSpc>
                <a:spcPct val="150000"/>
              </a:lnSpc>
            </a:pPr>
            <a:r>
              <a:rPr lang="en-US" sz="2400" dirty="0">
                <a:solidFill>
                  <a:schemeClr val="bg1"/>
                </a:solidFill>
                <a:latin typeface="Calibri" panose="020F0502020204030204" pitchFamily="34" charset="0"/>
                <a:cs typeface="Calibri" panose="020F0502020204030204" pitchFamily="34" charset="0"/>
              </a:rPr>
              <a:t>Lido Vizzutti | </a:t>
            </a:r>
            <a:r>
              <a:rPr lang="en-US" sz="240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lido.vizzutti</a:t>
            </a:r>
            <a:r>
              <a:rPr lang="en-US" sz="240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@scouting.org</a:t>
            </a:r>
            <a:endParaRPr lang="en-US" sz="2400" dirty="0">
              <a:solidFill>
                <a:schemeClr val="bg1"/>
              </a:solidFill>
              <a:latin typeface="Calibri" panose="020F0502020204030204" pitchFamily="34" charset="0"/>
              <a:cs typeface="Calibri" panose="020F0502020204030204" pitchFamily="34" charset="0"/>
            </a:endParaRPr>
          </a:p>
          <a:p>
            <a:pPr algn="ctr">
              <a:lnSpc>
                <a:spcPct val="150000"/>
              </a:lnSpc>
            </a:pPr>
            <a:r>
              <a:rPr lang="en-US" sz="2400" dirty="0">
                <a:solidFill>
                  <a:schemeClr val="bg1"/>
                </a:solidFill>
                <a:latin typeface="Calibri" panose="020F0502020204030204" pitchFamily="34" charset="0"/>
                <a:cs typeface="Calibri" panose="020F0502020204030204" pitchFamily="34" charset="0"/>
              </a:rPr>
              <a:t>WWW.MONTANABSA.ORG</a:t>
            </a:r>
          </a:p>
        </p:txBody>
      </p:sp>
    </p:spTree>
    <p:extLst>
      <p:ext uri="{BB962C8B-B14F-4D97-AF65-F5344CB8AC3E}">
        <p14:creationId xmlns:p14="http://schemas.microsoft.com/office/powerpoint/2010/main" val="3584091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
          <p:cNvSpPr txBox="1">
            <a:spLocks noGrp="1"/>
          </p:cNvSpPr>
          <p:nvPr>
            <p:ph type="ctrTitle"/>
          </p:nvPr>
        </p:nvSpPr>
        <p:spPr>
          <a:xfrm>
            <a:off x="1254595" y="4127328"/>
            <a:ext cx="9682810" cy="145866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Avenir"/>
              <a:buNone/>
            </a:pPr>
            <a:r>
              <a:rPr lang="en-US">
                <a:latin typeface="Avenir"/>
                <a:ea typeface="Avenir"/>
                <a:cs typeface="Avenir"/>
                <a:sym typeface="Avenir"/>
              </a:rPr>
              <a:t>Campaign Kit For</a:t>
            </a:r>
            <a:br>
              <a:rPr lang="en-US" sz="7200">
                <a:latin typeface="Avenir"/>
                <a:ea typeface="Avenir"/>
                <a:cs typeface="Avenir"/>
                <a:sym typeface="Avenir"/>
              </a:rPr>
            </a:br>
            <a:r>
              <a:rPr lang="en-US" sz="7200">
                <a:latin typeface="Avenir"/>
                <a:ea typeface="Avenir"/>
                <a:cs typeface="Avenir"/>
                <a:sym typeface="Avenir"/>
              </a:rPr>
              <a:t>Marketing your</a:t>
            </a:r>
            <a:br>
              <a:rPr lang="en-US" sz="7200">
                <a:latin typeface="Avenir"/>
                <a:ea typeface="Avenir"/>
                <a:cs typeface="Avenir"/>
                <a:sym typeface="Avenir"/>
              </a:rPr>
            </a:br>
            <a:r>
              <a:rPr lang="en-US" sz="7200">
                <a:latin typeface="Avenir"/>
                <a:ea typeface="Avenir"/>
                <a:cs typeface="Avenir"/>
                <a:sym typeface="Avenir"/>
              </a:rPr>
              <a:t>Council Summer Camps </a:t>
            </a:r>
            <a:br>
              <a:rPr lang="en-US" sz="7200">
                <a:latin typeface="Avenir"/>
                <a:ea typeface="Avenir"/>
                <a:cs typeface="Avenir"/>
                <a:sym typeface="Avenir"/>
              </a:rPr>
            </a:br>
            <a:endParaRPr sz="4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2" name="Google Shape;252;p2"/>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b="1">
                <a:solidFill>
                  <a:srgbClr val="FFFFFF"/>
                </a:solidFill>
                <a:latin typeface="Calibri"/>
                <a:ea typeface="Calibri"/>
                <a:cs typeface="Calibri"/>
                <a:sym typeface="Calibri"/>
              </a:rPr>
              <a:t>Table of Contents</a:t>
            </a:r>
            <a:endParaRPr/>
          </a:p>
        </p:txBody>
      </p:sp>
      <p:sp>
        <p:nvSpPr>
          <p:cNvPr id="253" name="Google Shape;253;p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2"/>
          <p:cNvSpPr txBox="1"/>
          <p:nvPr/>
        </p:nvSpPr>
        <p:spPr>
          <a:xfrm>
            <a:off x="4447308" y="591344"/>
            <a:ext cx="6466498" cy="5585619"/>
          </a:xfrm>
          <a:prstGeom prst="rect">
            <a:avLst/>
          </a:prstGeom>
          <a:noFill/>
          <a:ln>
            <a:noFill/>
          </a:ln>
        </p:spPr>
        <p:txBody>
          <a:bodyPr spcFirstLastPara="1" wrap="square" lIns="91425" tIns="45700" rIns="91425" bIns="45700" anchor="ctr" anchorCtr="0">
            <a:normAutofit fontScale="92500" lnSpcReduction="20000"/>
          </a:bodyPr>
          <a:lstStyle/>
          <a:p>
            <a:pPr marL="11430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venir"/>
                <a:ea typeface="Avenir"/>
                <a:cs typeface="Avenir"/>
                <a:sym typeface="Avenir"/>
              </a:rPr>
              <a:t>Welcome to Your Summer Camp Marketing Kit- Every Camp Has a Story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 marR="0" lvl="0" indent="0" algn="l" defTabSz="914400" rtl="0" eaLnBrk="1" fontAlgn="auto" latinLnBrk="0" hangingPunct="1">
              <a:lnSpc>
                <a:spcPct val="90000"/>
              </a:lnSpc>
              <a:spcBef>
                <a:spcPts val="600"/>
              </a:spcBef>
              <a:spcAft>
                <a:spcPts val="0"/>
              </a:spcAft>
              <a:buClr>
                <a:srgbClr val="000000"/>
              </a:buClr>
              <a:buSzTx/>
              <a:buFont typeface="Arial"/>
              <a:buNone/>
              <a:tabLst/>
              <a:defRPr/>
            </a:pPr>
            <a:endParaRPr kumimoji="0" sz="3200" b="1"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New Approach- Creating an Emotional Connection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Successful Camp Marketing Strategies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Know your Target Audience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Identifying your Targets particular needs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Highlight your Unique selling points- What makes your camp special?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Don’t follow the Stereotypes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Build Your Campaign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UPDATE YOUR WEBSITE!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Social Media Campaign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Use Video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Visuals (lots of them)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00100" marR="0" lvl="1"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Spreading the Word: Mobilizing Your Scouting Family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Start Your Campaign: Timelines &amp; Schedule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Resources and examples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105727" algn="l" defTabSz="914400" rtl="0" eaLnBrk="1" fontAlgn="auto" latinLnBrk="0" hangingPunct="1">
              <a:lnSpc>
                <a:spcPct val="90000"/>
              </a:lnSpc>
              <a:spcBef>
                <a:spcPts val="600"/>
              </a:spcBef>
              <a:spcAft>
                <a:spcPts val="0"/>
              </a:spcAft>
              <a:buClr>
                <a:srgbClr val="000000"/>
              </a:buClr>
              <a:buSzPct val="1000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1" name="Google Shape;261;p3"/>
          <p:cNvPicPr preferRelativeResize="0">
            <a:picLocks noGrp="1"/>
          </p:cNvPicPr>
          <p:nvPr>
            <p:ph type="pic" idx="2"/>
          </p:nvPr>
        </p:nvPicPr>
        <p:blipFill rotWithShape="1">
          <a:blip r:embed="rId3">
            <a:alphaModFix/>
          </a:blip>
          <a:srcRect t="15466" b="15465"/>
          <a:stretch/>
        </p:blipFill>
        <p:spPr>
          <a:xfrm>
            <a:off x="4883025" y="10"/>
            <a:ext cx="7308975" cy="3364982"/>
          </a:xfrm>
          <a:prstGeom prst="rect">
            <a:avLst/>
          </a:prstGeom>
          <a:noFill/>
          <a:ln>
            <a:noFill/>
          </a:ln>
        </p:spPr>
      </p:pic>
      <p:pic>
        <p:nvPicPr>
          <p:cNvPr id="262" name="Google Shape;262;p3"/>
          <p:cNvPicPr preferRelativeResize="0">
            <a:picLocks noGrp="1"/>
          </p:cNvPicPr>
          <p:nvPr>
            <p:ph type="pic" idx="3"/>
          </p:nvPr>
        </p:nvPicPr>
        <p:blipFill rotWithShape="1">
          <a:blip r:embed="rId4">
            <a:alphaModFix/>
          </a:blip>
          <a:srcRect t="17034" r="-2" b="13992"/>
          <a:stretch/>
        </p:blipFill>
        <p:spPr>
          <a:xfrm>
            <a:off x="4883025" y="3493008"/>
            <a:ext cx="7308975" cy="3364992"/>
          </a:xfrm>
          <a:prstGeom prst="rect">
            <a:avLst/>
          </a:prstGeom>
          <a:noFill/>
          <a:ln>
            <a:noFill/>
          </a:ln>
        </p:spPr>
      </p:pic>
      <p:sp>
        <p:nvSpPr>
          <p:cNvPr id="263" name="Google Shape;263;p3"/>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p3"/>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5" name="Google Shape;265;p3"/>
          <p:cNvSpPr txBox="1">
            <a:spLocks noGrp="1"/>
          </p:cNvSpPr>
          <p:nvPr>
            <p:ph type="title"/>
          </p:nvPr>
        </p:nvSpPr>
        <p:spPr>
          <a:xfrm>
            <a:off x="449544" y="1479095"/>
            <a:ext cx="5215325" cy="97220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US" sz="3600" b="1" dirty="0">
                <a:latin typeface="Avenir"/>
                <a:ea typeface="Avenir"/>
                <a:cs typeface="Avenir"/>
                <a:sym typeface="Avenir"/>
              </a:rPr>
              <a:t>Every Camp has a Story… What is Yours?</a:t>
            </a:r>
            <a:br>
              <a:rPr lang="en-US" sz="1400" b="1" dirty="0">
                <a:latin typeface="Avenir"/>
                <a:ea typeface="Avenir"/>
                <a:cs typeface="Avenir"/>
                <a:sym typeface="Avenir"/>
              </a:rPr>
            </a:br>
            <a:br>
              <a:rPr lang="en-US" sz="2400" b="1" dirty="0">
                <a:solidFill>
                  <a:schemeClr val="dk1"/>
                </a:solidFill>
                <a:latin typeface="Calibri"/>
                <a:ea typeface="Calibri"/>
                <a:cs typeface="Calibri"/>
                <a:sym typeface="Calibri"/>
              </a:rPr>
            </a:br>
            <a:br>
              <a:rPr lang="en-US" sz="1600" b="1" dirty="0">
                <a:solidFill>
                  <a:schemeClr val="dk1"/>
                </a:solidFill>
                <a:latin typeface="Calibri"/>
                <a:ea typeface="Calibri"/>
                <a:cs typeface="Calibri"/>
                <a:sym typeface="Calibri"/>
              </a:rPr>
            </a:br>
            <a:r>
              <a:rPr lang="en-US" sz="2200" b="1" dirty="0">
                <a:solidFill>
                  <a:schemeClr val="dk1"/>
                </a:solidFill>
                <a:latin typeface="Calibri"/>
                <a:ea typeface="Calibri"/>
                <a:cs typeface="Calibri"/>
                <a:sym typeface="Calibri"/>
              </a:rPr>
              <a:t>Introduction- Summer Camp Marketing </a:t>
            </a:r>
            <a:br>
              <a:rPr lang="en-US" sz="2200" b="1" dirty="0">
                <a:solidFill>
                  <a:schemeClr val="dk1"/>
                </a:solidFill>
                <a:latin typeface="Calibri"/>
                <a:ea typeface="Calibri"/>
                <a:cs typeface="Calibri"/>
                <a:sym typeface="Calibri"/>
              </a:rPr>
            </a:br>
            <a:r>
              <a:rPr lang="en-US" sz="2200" b="1" dirty="0">
                <a:solidFill>
                  <a:schemeClr val="dk1"/>
                </a:solidFill>
                <a:latin typeface="Calibri"/>
                <a:ea typeface="Calibri"/>
                <a:cs typeface="Calibri"/>
                <a:sym typeface="Calibri"/>
              </a:rPr>
              <a:t>New Approach- Creating an Emotional Connection</a:t>
            </a:r>
            <a:endParaRPr dirty="0"/>
          </a:p>
        </p:txBody>
      </p:sp>
      <p:sp>
        <p:nvSpPr>
          <p:cNvPr id="266" name="Google Shape;266;p3"/>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7" name="Google Shape;267;p3"/>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8" name="Google Shape;268;p3"/>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9" name="Google Shape;269;p3"/>
          <p:cNvSpPr txBox="1">
            <a:spLocks noGrp="1"/>
          </p:cNvSpPr>
          <p:nvPr>
            <p:ph type="body" idx="1"/>
          </p:nvPr>
        </p:nvSpPr>
        <p:spPr>
          <a:xfrm>
            <a:off x="540774" y="3166761"/>
            <a:ext cx="5215325" cy="36643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Arial"/>
              <a:buChar char="•"/>
            </a:pPr>
            <a:r>
              <a:rPr lang="en-US" sz="2000" b="0" i="0" dirty="0"/>
              <a:t>Summer Camps are </a:t>
            </a:r>
            <a:r>
              <a:rPr lang="en-US" sz="2000" dirty="0"/>
              <a:t>part of the Boy Scouts of America’s “Ultimate Retention Strategy” if kids attend summer camp, they are much more likely to stay in scouting. </a:t>
            </a:r>
            <a:endParaRPr dirty="0"/>
          </a:p>
          <a:p>
            <a:pPr marL="0" lvl="0" indent="0" algn="l" rtl="0">
              <a:lnSpc>
                <a:spcPct val="90000"/>
              </a:lnSpc>
              <a:spcBef>
                <a:spcPts val="1000"/>
              </a:spcBef>
              <a:spcAft>
                <a:spcPts val="0"/>
              </a:spcAft>
              <a:buClr>
                <a:schemeClr val="dk1"/>
              </a:buClr>
              <a:buSzPts val="2000"/>
              <a:buFont typeface="Arial"/>
              <a:buChar char="•"/>
            </a:pPr>
            <a:r>
              <a:rPr lang="en-US" sz="2000" b="0" i="0" dirty="0"/>
              <a:t>While the program, kids and offerings have changed, the way we promote camps has become stagnate. </a:t>
            </a:r>
            <a:r>
              <a:rPr lang="en-US" sz="2000" b="0" i="1" dirty="0"/>
              <a:t>When we market a camp, we are not just promoting a place we are creating a memory</a:t>
            </a:r>
            <a:r>
              <a:rPr lang="en-US" sz="2000" i="1" dirty="0"/>
              <a:t>, emotion a feeling.</a:t>
            </a:r>
            <a:r>
              <a:rPr lang="en-US" sz="2000" dirty="0"/>
              <a:t>  </a:t>
            </a:r>
            <a:r>
              <a:rPr lang="en-US" sz="2000" b="0" i="0" dirty="0"/>
              <a:t>You want to spark an emotional desire to see and experience </a:t>
            </a:r>
            <a:br>
              <a:rPr lang="en-US" sz="2000" b="0" i="0" dirty="0"/>
            </a:br>
            <a:r>
              <a:rPr lang="en-US" sz="2000" b="0" i="0" dirty="0"/>
              <a:t>the summer camp in your area.</a:t>
            </a:r>
            <a:endParaRPr sz="2000" dirty="0"/>
          </a:p>
        </p:txBody>
      </p:sp>
      <p:sp>
        <p:nvSpPr>
          <p:cNvPr id="270" name="Google Shape;270;p3"/>
          <p:cNvSpPr txBox="1">
            <a:spLocks noGrp="1"/>
          </p:cNvSpPr>
          <p:nvPr>
            <p:ph type="sldNum" idx="12"/>
          </p:nvPr>
        </p:nvSpPr>
        <p:spPr>
          <a:xfrm>
            <a:off x="9009888"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7" name="Google Shape;277;p4"/>
          <p:cNvSpPr txBox="1">
            <a:spLocks noGrp="1"/>
          </p:cNvSpPr>
          <p:nvPr>
            <p:ph type="title"/>
          </p:nvPr>
        </p:nvSpPr>
        <p:spPr>
          <a:xfrm>
            <a:off x="838201" y="345810"/>
            <a:ext cx="49609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100"/>
              <a:buFont typeface="Avenir"/>
              <a:buNone/>
            </a:pPr>
            <a:r>
              <a:rPr lang="en-US" sz="3100" b="1">
                <a:latin typeface="Avenir"/>
                <a:ea typeface="Avenir"/>
                <a:cs typeface="Avenir"/>
                <a:sym typeface="Avenir"/>
              </a:rPr>
              <a:t>Know Your Audience: Older Scouts, Cubs, and Parents</a:t>
            </a:r>
            <a:endParaRPr/>
          </a:p>
        </p:txBody>
      </p:sp>
      <p:sp>
        <p:nvSpPr>
          <p:cNvPr id="278" name="Google Shape;278;p4"/>
          <p:cNvSpPr txBox="1">
            <a:spLocks noGrp="1"/>
          </p:cNvSpPr>
          <p:nvPr>
            <p:ph type="body" idx="1"/>
          </p:nvPr>
        </p:nvSpPr>
        <p:spPr>
          <a:xfrm>
            <a:off x="838201" y="1825625"/>
            <a:ext cx="4933462"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Char char="•"/>
            </a:pPr>
            <a:r>
              <a:rPr lang="en-US" sz="2000">
                <a:latin typeface="Avenir"/>
                <a:ea typeface="Avenir"/>
                <a:cs typeface="Avenir"/>
                <a:sym typeface="Avenir"/>
              </a:rPr>
              <a:t>In marketing and promotion, it’s important to know your audience.  For Summer camps that offer different programs it means creating different campaigns for different opportunities.</a:t>
            </a:r>
            <a:endParaRPr/>
          </a:p>
          <a:p>
            <a:pPr marL="228600" lvl="0" indent="-228600" algn="l" rtl="0">
              <a:lnSpc>
                <a:spcPct val="90000"/>
              </a:lnSpc>
              <a:spcBef>
                <a:spcPts val="1000"/>
              </a:spcBef>
              <a:spcAft>
                <a:spcPts val="0"/>
              </a:spcAft>
              <a:buClr>
                <a:schemeClr val="dk1"/>
              </a:buClr>
              <a:buSzPts val="2000"/>
              <a:buChar char="•"/>
            </a:pPr>
            <a:r>
              <a:rPr lang="en-US" sz="2000">
                <a:latin typeface="Avenir"/>
                <a:ea typeface="Avenir"/>
                <a:cs typeface="Avenir"/>
                <a:sym typeface="Avenir"/>
              </a:rPr>
              <a:t>For Cub Scouts, the target audience is typically a mom. For older scouts it is the scouts themselves. </a:t>
            </a:r>
            <a:endParaRPr/>
          </a:p>
          <a:p>
            <a:pPr marL="228600" lvl="0" indent="-228600" algn="l" rtl="0">
              <a:lnSpc>
                <a:spcPct val="90000"/>
              </a:lnSpc>
              <a:spcBef>
                <a:spcPts val="1000"/>
              </a:spcBef>
              <a:spcAft>
                <a:spcPts val="0"/>
              </a:spcAft>
              <a:buClr>
                <a:schemeClr val="dk1"/>
              </a:buClr>
              <a:buSzPts val="2000"/>
              <a:buChar char="•"/>
            </a:pPr>
            <a:r>
              <a:rPr lang="en-US" sz="2000">
                <a:latin typeface="Avenir"/>
                <a:ea typeface="Avenir"/>
                <a:cs typeface="Avenir"/>
                <a:sym typeface="Avenir"/>
              </a:rPr>
              <a:t>As you develop your campaign, it’s critical you keep these audiences in focus to make sure your message is heard by the right audience at the right time. </a:t>
            </a:r>
            <a:endParaRPr/>
          </a:p>
          <a:p>
            <a:pPr marL="228600" lvl="0" indent="-228600" algn="l" rtl="0">
              <a:lnSpc>
                <a:spcPct val="90000"/>
              </a:lnSpc>
              <a:spcBef>
                <a:spcPts val="1000"/>
              </a:spcBef>
              <a:spcAft>
                <a:spcPts val="0"/>
              </a:spcAft>
              <a:buClr>
                <a:schemeClr val="dk1"/>
              </a:buClr>
              <a:buSzPts val="2000"/>
              <a:buChar char="•"/>
            </a:pPr>
            <a:r>
              <a:rPr lang="en-US" sz="2000">
                <a:latin typeface="Avenir"/>
                <a:ea typeface="Avenir"/>
                <a:cs typeface="Avenir"/>
                <a:sym typeface="Avenir"/>
              </a:rPr>
              <a:t>To help, we’ve combined some primary focus needs for each audience. </a:t>
            </a:r>
            <a:endParaRPr/>
          </a:p>
        </p:txBody>
      </p:sp>
      <p:pic>
        <p:nvPicPr>
          <p:cNvPr id="279" name="Google Shape;279;p4"/>
          <p:cNvPicPr preferRelativeResize="0"/>
          <p:nvPr/>
        </p:nvPicPr>
        <p:blipFill rotWithShape="1">
          <a:blip r:embed="rId3">
            <a:alphaModFix/>
          </a:blip>
          <a:srcRect l="21586" r="7667" b="1"/>
          <a:stretch/>
        </p:blipFill>
        <p:spPr>
          <a:xfrm>
            <a:off x="6863996" y="3154859"/>
            <a:ext cx="4030579" cy="3703141"/>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280" name="Google Shape;280;p4"/>
          <p:cNvSpPr/>
          <p:nvPr/>
        </p:nvSpPr>
        <p:spPr>
          <a:xfrm rot="-6040930" flipH="1">
            <a:off x="6010869" y="-729072"/>
            <a:ext cx="4083433" cy="408343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81" name="Google Shape;281;p4"/>
          <p:cNvPicPr preferRelativeResize="0"/>
          <p:nvPr/>
        </p:nvPicPr>
        <p:blipFill rotWithShape="1">
          <a:blip r:embed="rId4">
            <a:alphaModFix/>
          </a:blip>
          <a:srcRect l="2289" r="20491" b="4"/>
          <a:stretch/>
        </p:blipFill>
        <p:spPr>
          <a:xfrm>
            <a:off x="63058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282" name="Google Shape;282;p4"/>
          <p:cNvPicPr preferRelativeResize="0"/>
          <p:nvPr/>
        </p:nvPicPr>
        <p:blipFill rotWithShape="1">
          <a:blip r:embed="rId5">
            <a:alphaModFix/>
          </a:blip>
          <a:srcRect l="4455" r="3" b="4"/>
          <a:stretch/>
        </p:blipFill>
        <p:spPr>
          <a:xfrm>
            <a:off x="9933462" y="372217"/>
            <a:ext cx="2258539" cy="3554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3513-5EF8-A428-07A2-992B2564248D}"/>
              </a:ext>
            </a:extLst>
          </p:cNvPr>
          <p:cNvSpPr>
            <a:spLocks noGrp="1"/>
          </p:cNvSpPr>
          <p:nvPr>
            <p:ph type="title"/>
          </p:nvPr>
        </p:nvSpPr>
        <p:spPr/>
        <p:txBody>
          <a:bodyPr/>
          <a:lstStyle/>
          <a:p>
            <a:r>
              <a:rPr lang="en-US" dirty="0"/>
              <a:t>DOs and DON’Ts</a:t>
            </a:r>
          </a:p>
        </p:txBody>
      </p:sp>
      <p:sp>
        <p:nvSpPr>
          <p:cNvPr id="3" name="Content Placeholder 2">
            <a:extLst>
              <a:ext uri="{FF2B5EF4-FFF2-40B4-BE49-F238E27FC236}">
                <a16:creationId xmlns:a16="http://schemas.microsoft.com/office/drawing/2014/main" id="{E218FAD4-3067-0B1E-CAAE-EB5FFA8BB0D7}"/>
              </a:ext>
            </a:extLst>
          </p:cNvPr>
          <p:cNvSpPr>
            <a:spLocks noGrp="1"/>
          </p:cNvSpPr>
          <p:nvPr>
            <p:ph sz="half" idx="1"/>
          </p:nvPr>
        </p:nvSpPr>
        <p:spPr/>
        <p:txBody>
          <a:bodyPr/>
          <a:lstStyle/>
          <a:p>
            <a:pPr marL="0" indent="0">
              <a:buNone/>
            </a:pPr>
            <a:r>
              <a:rPr lang="en-US" dirty="0"/>
              <a:t>DO:</a:t>
            </a:r>
          </a:p>
          <a:p>
            <a:r>
              <a:rPr lang="en-US" dirty="0"/>
              <a:t>Use First Name, Last INITIAL</a:t>
            </a:r>
          </a:p>
          <a:p>
            <a:r>
              <a:rPr lang="en-US" dirty="0"/>
              <a:t>Use Town, City, State</a:t>
            </a:r>
          </a:p>
          <a:p>
            <a:r>
              <a:rPr lang="en-US" dirty="0"/>
              <a:t>Check for identifiers/guests in the background </a:t>
            </a:r>
          </a:p>
          <a:p>
            <a:r>
              <a:rPr lang="en-US" dirty="0"/>
              <a:t>Attain an annual photo release each year</a:t>
            </a:r>
          </a:p>
          <a:p>
            <a:r>
              <a:rPr lang="en-US" dirty="0"/>
              <a:t>Use Brand Center Content</a:t>
            </a:r>
          </a:p>
        </p:txBody>
      </p:sp>
      <p:sp>
        <p:nvSpPr>
          <p:cNvPr id="6" name="Content Placeholder 5">
            <a:extLst>
              <a:ext uri="{FF2B5EF4-FFF2-40B4-BE49-F238E27FC236}">
                <a16:creationId xmlns:a16="http://schemas.microsoft.com/office/drawing/2014/main" id="{EBA4EBCC-B585-188A-727B-AA8F2A42D105}"/>
              </a:ext>
            </a:extLst>
          </p:cNvPr>
          <p:cNvSpPr>
            <a:spLocks noGrp="1"/>
          </p:cNvSpPr>
          <p:nvPr>
            <p:ph sz="half" idx="2"/>
          </p:nvPr>
        </p:nvSpPr>
        <p:spPr/>
        <p:txBody>
          <a:bodyPr/>
          <a:lstStyle/>
          <a:p>
            <a:pPr marL="0" indent="0">
              <a:buNone/>
            </a:pPr>
            <a:r>
              <a:rPr lang="en-US" dirty="0"/>
              <a:t>DO </a:t>
            </a:r>
            <a:r>
              <a:rPr lang="en-US" b="1" dirty="0"/>
              <a:t>NOT</a:t>
            </a:r>
            <a:r>
              <a:rPr lang="en-US" dirty="0"/>
              <a:t>:</a:t>
            </a:r>
          </a:p>
          <a:p>
            <a:r>
              <a:rPr lang="en-US" dirty="0"/>
              <a:t>Use Full Names</a:t>
            </a:r>
          </a:p>
          <a:p>
            <a:r>
              <a:rPr lang="en-US" dirty="0"/>
              <a:t>Use Addresses </a:t>
            </a:r>
          </a:p>
          <a:p>
            <a:r>
              <a:rPr lang="en-US" dirty="0"/>
              <a:t>Use phone, email or social media IDs</a:t>
            </a:r>
          </a:p>
          <a:p>
            <a:r>
              <a:rPr lang="en-US" dirty="0"/>
              <a:t>Reference School or Venue (when possible)</a:t>
            </a:r>
          </a:p>
          <a:p>
            <a:pPr marL="0" indent="0">
              <a:buNone/>
            </a:pPr>
            <a:endParaRPr lang="en-US" dirty="0"/>
          </a:p>
        </p:txBody>
      </p:sp>
    </p:spTree>
    <p:extLst>
      <p:ext uri="{BB962C8B-B14F-4D97-AF65-F5344CB8AC3E}">
        <p14:creationId xmlns:p14="http://schemas.microsoft.com/office/powerpoint/2010/main" val="14246045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5"/>
          <p:cNvSpPr/>
          <p:nvPr/>
        </p:nvSpPr>
        <p:spPr>
          <a:xfrm>
            <a:off x="0" y="105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8" name="Google Shape;288;p5"/>
          <p:cNvSpPr/>
          <p:nvPr/>
        </p:nvSpPr>
        <p:spPr>
          <a:xfrm>
            <a:off x="1" y="1"/>
            <a:ext cx="5217023" cy="3994777"/>
          </a:xfrm>
          <a:custGeom>
            <a:avLst/>
            <a:gdLst/>
            <a:ahLst/>
            <a:cxnLst/>
            <a:rect l="l" t="t" r="r" b="b"/>
            <a:pathLst>
              <a:path w="5217023" h="3994777" extrusionOk="0">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5"/>
          <p:cNvSpPr txBox="1">
            <a:spLocks noGrp="1"/>
          </p:cNvSpPr>
          <p:nvPr>
            <p:ph type="title"/>
          </p:nvPr>
        </p:nvSpPr>
        <p:spPr>
          <a:xfrm>
            <a:off x="183374" y="467800"/>
            <a:ext cx="4395019" cy="202722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ts val="4000"/>
              <a:buFont typeface="Avenir"/>
              <a:buNone/>
            </a:pPr>
            <a:r>
              <a:rPr lang="en-US" sz="4000">
                <a:solidFill>
                  <a:srgbClr val="FFFFFF"/>
                </a:solidFill>
                <a:latin typeface="Avenir"/>
                <a:ea typeface="Avenir"/>
                <a:cs typeface="Avenir"/>
                <a:sym typeface="Avenir"/>
              </a:rPr>
              <a:t>Different Audience </a:t>
            </a:r>
            <a:br>
              <a:rPr lang="en-US" sz="4000">
                <a:solidFill>
                  <a:srgbClr val="FFFFFF"/>
                </a:solidFill>
                <a:latin typeface="Avenir"/>
                <a:ea typeface="Avenir"/>
                <a:cs typeface="Avenir"/>
                <a:sym typeface="Avenir"/>
              </a:rPr>
            </a:br>
            <a:r>
              <a:rPr lang="en-US" sz="4000">
                <a:solidFill>
                  <a:srgbClr val="FFFFFF"/>
                </a:solidFill>
                <a:latin typeface="Avenir"/>
                <a:ea typeface="Avenir"/>
                <a:cs typeface="Avenir"/>
                <a:sym typeface="Avenir"/>
              </a:rPr>
              <a:t>=</a:t>
            </a:r>
            <a:br>
              <a:rPr lang="en-US" sz="4000">
                <a:solidFill>
                  <a:srgbClr val="FFFFFF"/>
                </a:solidFill>
                <a:latin typeface="Avenir"/>
                <a:ea typeface="Avenir"/>
                <a:cs typeface="Avenir"/>
                <a:sym typeface="Avenir"/>
              </a:rPr>
            </a:br>
            <a:r>
              <a:rPr lang="en-US" sz="4000">
                <a:solidFill>
                  <a:srgbClr val="FFFFFF"/>
                </a:solidFill>
                <a:latin typeface="Avenir"/>
                <a:ea typeface="Avenir"/>
                <a:cs typeface="Avenir"/>
                <a:sym typeface="Avenir"/>
              </a:rPr>
              <a:t>Different Approach</a:t>
            </a:r>
            <a:endParaRPr/>
          </a:p>
        </p:txBody>
      </p:sp>
      <p:sp>
        <p:nvSpPr>
          <p:cNvPr id="290" name="Google Shape;290;p5"/>
          <p:cNvSpPr txBox="1"/>
          <p:nvPr/>
        </p:nvSpPr>
        <p:spPr>
          <a:xfrm>
            <a:off x="5178848" y="1313758"/>
            <a:ext cx="6688687" cy="4955203"/>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
                <a:srgbClr val="000000"/>
              </a:buClr>
              <a:buSzPts val="4000"/>
              <a:buFont typeface="Arial"/>
              <a:buChar char="•"/>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Parents and Leaders </a:t>
            </a:r>
            <a:b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(Cub </a:t>
            </a:r>
            <a:r>
              <a:rPr lang="en-US" sz="4000" kern="0" dirty="0">
                <a:solidFill>
                  <a:srgbClr val="000000"/>
                </a:solidFill>
                <a:latin typeface="Calibri"/>
                <a:ea typeface="Calibri"/>
                <a:cs typeface="Calibri"/>
                <a:sym typeface="Calibri"/>
              </a:rPr>
              <a:t>S</a:t>
            </a:r>
            <a:r>
              <a:rPr kumimoji="0" lang="en-US" sz="4000" b="0" i="0" u="none" strike="noStrike" kern="0" cap="none" spc="0" normalizeH="0" baseline="0" noProof="0" dirty="0" err="1">
                <a:ln>
                  <a:noFill/>
                </a:ln>
                <a:solidFill>
                  <a:srgbClr val="000000"/>
                </a:solidFill>
                <a:effectLst/>
                <a:uLnTx/>
                <a:uFillTx/>
                <a:latin typeface="Calibri"/>
                <a:ea typeface="Calibri"/>
                <a:cs typeface="Calibri"/>
                <a:sym typeface="Calibri"/>
              </a:rPr>
              <a:t>couts</a:t>
            </a: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 and crossovers)</a:t>
            </a:r>
            <a:b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571500" marR="0" lvl="0" indent="-571500" algn="l" defTabSz="914400" rtl="0" eaLnBrk="1" fontAlgn="auto" latinLnBrk="0" hangingPunct="1">
              <a:lnSpc>
                <a:spcPct val="100000"/>
              </a:lnSpc>
              <a:spcBef>
                <a:spcPts val="0"/>
              </a:spcBef>
              <a:spcAft>
                <a:spcPts val="0"/>
              </a:spcAft>
              <a:buClr>
                <a:srgbClr val="000000"/>
              </a:buClr>
              <a:buSzPts val="4000"/>
              <a:buFont typeface="Arial"/>
              <a:buChar char="•"/>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Cub Scouts</a:t>
            </a:r>
            <a:br>
              <a:rPr kumimoji="0" lang="en-US" sz="40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sz="40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71500" marR="0" lvl="0" indent="-571500" algn="l" defTabSz="914400" rtl="0" eaLnBrk="1" fontAlgn="auto" latinLnBrk="0" hangingPunct="1">
              <a:lnSpc>
                <a:spcPct val="100000"/>
              </a:lnSpc>
              <a:spcBef>
                <a:spcPts val="0"/>
              </a:spcBef>
              <a:spcAft>
                <a:spcPts val="0"/>
              </a:spcAft>
              <a:buClr>
                <a:srgbClr val="000000"/>
              </a:buClr>
              <a:buSzPts val="4000"/>
              <a:buFont typeface="Arial"/>
              <a:buChar char="•"/>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Older Scouts: Scouts BSA, Venturers, Explorers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6" name="Google Shape;296;p6"/>
          <p:cNvSpPr txBox="1">
            <a:spLocks noGrp="1"/>
          </p:cNvSpPr>
          <p:nvPr>
            <p:ph type="title" idx="4294967295"/>
          </p:nvPr>
        </p:nvSpPr>
        <p:spPr>
          <a:xfrm>
            <a:off x="640080" y="325369"/>
            <a:ext cx="4368602" cy="195684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800"/>
              <a:buFont typeface="Avenir"/>
              <a:buNone/>
            </a:pPr>
            <a:r>
              <a:rPr lang="en-US" sz="3800" b="1" dirty="0">
                <a:latin typeface="Avenir"/>
                <a:ea typeface="Avenir"/>
                <a:cs typeface="Avenir"/>
                <a:sym typeface="Avenir"/>
              </a:rPr>
              <a:t>Parents and Leaders </a:t>
            </a:r>
            <a:br>
              <a:rPr lang="en-US" sz="3800" b="1" dirty="0">
                <a:latin typeface="Avenir"/>
                <a:ea typeface="Avenir"/>
                <a:cs typeface="Avenir"/>
                <a:sym typeface="Avenir"/>
              </a:rPr>
            </a:br>
            <a:r>
              <a:rPr lang="en-US" sz="3800" b="1" dirty="0">
                <a:latin typeface="Avenir"/>
                <a:ea typeface="Avenir"/>
                <a:cs typeface="Avenir"/>
                <a:sym typeface="Avenir"/>
              </a:rPr>
              <a:t>(Cub Scouts and crossovers)</a:t>
            </a:r>
            <a:endParaRPr dirty="0"/>
          </a:p>
        </p:txBody>
      </p:sp>
      <p:sp>
        <p:nvSpPr>
          <p:cNvPr id="297" name="Google Shape;297;p6"/>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8" name="Google Shape;298;p6"/>
          <p:cNvSpPr txBox="1"/>
          <p:nvPr/>
        </p:nvSpPr>
        <p:spPr>
          <a:xfrm>
            <a:off x="640080" y="2872899"/>
            <a:ext cx="5200281" cy="3659732"/>
          </a:xfrm>
          <a:prstGeom prst="rect">
            <a:avLst/>
          </a:prstGeom>
          <a:noFill/>
          <a:ln>
            <a:noFill/>
          </a:ln>
        </p:spPr>
        <p:txBody>
          <a:bodyPr spcFirstLastPara="1" wrap="square" lIns="91425" tIns="45700" rIns="91425" bIns="45700" anchor="t" anchorCtr="0">
            <a:normAutofit/>
          </a:bodyPr>
          <a:lstStyle/>
          <a:p>
            <a:pPr marL="468630" marR="0" lvl="0" indent="-285750" algn="l" defTabSz="914400" rtl="0" eaLnBrk="1" fontAlgn="auto" latinLnBrk="0" hangingPunct="1">
              <a:lnSpc>
                <a:spcPct val="9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Parent led and Leader affirmed decision process.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68630" marR="0" lvl="0" indent="-285750" algn="l" defTabSz="914400" rtl="0" eaLnBrk="1" fontAlgn="auto" latinLnBrk="0" hangingPunct="1">
              <a:lnSpc>
                <a:spcPct val="90000"/>
              </a:lnSpc>
              <a:spcBef>
                <a:spcPts val="54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Want kids to have opportunities for socialization.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68630" marR="0" lvl="0" indent="-285750" algn="l" defTabSz="914400" rtl="0" eaLnBrk="1" fontAlgn="auto" latinLnBrk="0" hangingPunct="1">
              <a:lnSpc>
                <a:spcPct val="90000"/>
              </a:lnSpc>
              <a:spcBef>
                <a:spcPts val="54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Looking for organized program with a focus on SAFETY and clearly listed opportunities.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68630" marR="0" lvl="0" indent="-285750" algn="l" defTabSz="914400" rtl="0" eaLnBrk="1" fontAlgn="auto" latinLnBrk="0" hangingPunct="1">
              <a:lnSpc>
                <a:spcPct val="90000"/>
              </a:lnSpc>
              <a:spcBef>
                <a:spcPts val="54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Influenced by word of mouth and social media. They will do their research.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68630" marR="0" lvl="0" indent="-285750" algn="l" defTabSz="914400" rtl="0" eaLnBrk="1" fontAlgn="auto" latinLnBrk="0" hangingPunct="1">
              <a:lnSpc>
                <a:spcPct val="90000"/>
              </a:lnSpc>
              <a:spcBef>
                <a:spcPts val="54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Want information and materials to be readily available.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68630" marR="0" lvl="0" indent="-285750" algn="l" defTabSz="914400" rtl="0" eaLnBrk="1" fontAlgn="auto" latinLnBrk="0" hangingPunct="1">
              <a:lnSpc>
                <a:spcPct val="90000"/>
              </a:lnSpc>
              <a:spcBef>
                <a:spcPts val="54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Details on food, shelter, packing and facilities. Need to be easy to find.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99" name="Google Shape;299;p6" descr="A group of people sitting in chairs&#10;&#10;Description automatically generated"/>
          <p:cNvPicPr preferRelativeResize="0"/>
          <p:nvPr/>
        </p:nvPicPr>
        <p:blipFill rotWithShape="1">
          <a:blip r:embed="rId3">
            <a:alphaModFix/>
          </a:blip>
          <a:srcRect l="4770" r="28277" b="-1"/>
          <a:stretch/>
        </p:blipFill>
        <p:spPr>
          <a:xfrm>
            <a:off x="6096000" y="10"/>
            <a:ext cx="6566426"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6" name="Google Shape;306;p7"/>
          <p:cNvPicPr preferRelativeResize="0">
            <a:picLocks noGrp="1"/>
          </p:cNvPicPr>
          <p:nvPr>
            <p:ph type="pic" idx="3"/>
          </p:nvPr>
        </p:nvPicPr>
        <p:blipFill rotWithShape="1">
          <a:blip r:embed="rId3">
            <a:alphaModFix/>
          </a:blip>
          <a:srcRect t="15513" r="-2" b="15512"/>
          <a:stretch/>
        </p:blipFill>
        <p:spPr>
          <a:xfrm>
            <a:off x="4883025" y="10"/>
            <a:ext cx="7308975" cy="3364982"/>
          </a:xfrm>
          <a:prstGeom prst="rect">
            <a:avLst/>
          </a:prstGeom>
          <a:noFill/>
          <a:ln>
            <a:noFill/>
          </a:ln>
        </p:spPr>
      </p:pic>
      <p:pic>
        <p:nvPicPr>
          <p:cNvPr id="307" name="Google Shape;307;p7"/>
          <p:cNvPicPr preferRelativeResize="0">
            <a:picLocks noGrp="1"/>
          </p:cNvPicPr>
          <p:nvPr>
            <p:ph type="pic" idx="2"/>
          </p:nvPr>
        </p:nvPicPr>
        <p:blipFill rotWithShape="1">
          <a:blip r:embed="rId4">
            <a:alphaModFix/>
          </a:blip>
          <a:srcRect t="13862" r="-2" b="17164"/>
          <a:stretch/>
        </p:blipFill>
        <p:spPr>
          <a:xfrm>
            <a:off x="4883025" y="3493008"/>
            <a:ext cx="7308975" cy="3364992"/>
          </a:xfrm>
          <a:prstGeom prst="rect">
            <a:avLst/>
          </a:prstGeom>
          <a:noFill/>
          <a:ln>
            <a:noFill/>
          </a:ln>
        </p:spPr>
      </p:pic>
      <p:sp>
        <p:nvSpPr>
          <p:cNvPr id="308" name="Google Shape;308;p7"/>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9" name="Google Shape;309;p7"/>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0" name="Google Shape;310;p7"/>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venir"/>
              <a:buNone/>
            </a:pPr>
            <a:r>
              <a:rPr lang="en-US" sz="3400" b="1">
                <a:solidFill>
                  <a:schemeClr val="dk1"/>
                </a:solidFill>
                <a:latin typeface="Avenir"/>
                <a:ea typeface="Avenir"/>
                <a:cs typeface="Avenir"/>
                <a:sym typeface="Avenir"/>
              </a:rPr>
              <a:t>Cub Scouts</a:t>
            </a:r>
            <a:endParaRPr/>
          </a:p>
        </p:txBody>
      </p:sp>
      <p:sp>
        <p:nvSpPr>
          <p:cNvPr id="311" name="Google Shape;311;p7"/>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2" name="Google Shape;312;p7"/>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3" name="Google Shape;313;p7"/>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4" name="Google Shape;314;p7"/>
          <p:cNvSpPr txBox="1"/>
          <p:nvPr/>
        </p:nvSpPr>
        <p:spPr>
          <a:xfrm>
            <a:off x="448056" y="2512611"/>
            <a:ext cx="4832803" cy="3664351"/>
          </a:xfrm>
          <a:prstGeom prst="rect">
            <a:avLst/>
          </a:prstGeom>
          <a:noFill/>
          <a:ln>
            <a:noFill/>
          </a:ln>
        </p:spPr>
        <p:txBody>
          <a:bodyPr spcFirstLastPara="1" wrap="square" lIns="91425" tIns="45700" rIns="91425" bIns="45700" anchor="t" anchorCtr="0">
            <a:normAutofit lnSpcReduction="10000"/>
          </a:bodyPr>
          <a:lstStyle/>
          <a:p>
            <a:pPr marL="342900" marR="0" lvl="0" indent="-342900" algn="l" defTabSz="914400" rtl="0" eaLnBrk="1" fontAlgn="auto" latinLnBrk="0" hangingPunct="1">
              <a:lnSpc>
                <a:spcPct val="9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venir"/>
                <a:ea typeface="Avenir"/>
                <a:cs typeface="Avenir"/>
                <a:sym typeface="Avenir"/>
              </a:rPr>
              <a:t>Parent led and Leader affirmed decision process.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90000"/>
              </a:lnSpc>
              <a:spcBef>
                <a:spcPts val="54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venir"/>
                <a:ea typeface="Avenir"/>
                <a:cs typeface="Avenir"/>
                <a:sym typeface="Avenir"/>
              </a:rPr>
              <a:t>Looking for excitement and new experiences.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90000"/>
              </a:lnSpc>
              <a:spcBef>
                <a:spcPts val="54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venir"/>
                <a:ea typeface="Avenir"/>
                <a:cs typeface="Avenir"/>
                <a:sym typeface="Avenir"/>
              </a:rPr>
              <a:t>Provide opportunities for socialization.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90000"/>
              </a:lnSpc>
              <a:spcBef>
                <a:spcPts val="54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venir"/>
                <a:ea typeface="Avenir"/>
                <a:cs typeface="Avenir"/>
                <a:sym typeface="Avenir"/>
              </a:rPr>
              <a:t>Influenced by word of mouth and visuals, will have limited access to social media.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90000"/>
              </a:lnSpc>
              <a:spcBef>
                <a:spcPts val="54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venir"/>
                <a:ea typeface="Avenir"/>
                <a:cs typeface="Avenir"/>
                <a:sym typeface="Avenir"/>
              </a:rPr>
              <a:t>These kids will not make the decision but do help to influence the adults.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90000"/>
              </a:lnSpc>
              <a:spcBef>
                <a:spcPts val="54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Avenir"/>
                <a:ea typeface="Avenir"/>
                <a:cs typeface="Avenir"/>
                <a:sym typeface="Avenir"/>
              </a:rPr>
              <a:t>Tell personal stories and keep marketing fun!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7"/>
          <p:cNvSpPr txBox="1">
            <a:spLocks noGrp="1"/>
          </p:cNvSpPr>
          <p:nvPr>
            <p:ph type="sldNum" idx="12"/>
          </p:nvPr>
        </p:nvSpPr>
        <p:spPr>
          <a:xfrm>
            <a:off x="9009888"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2" name="Google Shape;322;p8"/>
          <p:cNvSpPr txBox="1">
            <a:spLocks noGrp="1"/>
          </p:cNvSpPr>
          <p:nvPr>
            <p:ph type="title"/>
          </p:nvPr>
        </p:nvSpPr>
        <p:spPr>
          <a:xfrm>
            <a:off x="838201" y="345810"/>
            <a:ext cx="49609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US" sz="3700" b="1" dirty="0">
                <a:solidFill>
                  <a:schemeClr val="dk1"/>
                </a:solidFill>
                <a:latin typeface="Avenir"/>
                <a:ea typeface="Avenir"/>
                <a:cs typeface="Avenir"/>
                <a:sym typeface="Avenir"/>
              </a:rPr>
              <a:t>Older Scouts: Scouts BSA, Venturers, Explorers</a:t>
            </a:r>
            <a:endParaRPr dirty="0"/>
          </a:p>
        </p:txBody>
      </p:sp>
      <p:sp>
        <p:nvSpPr>
          <p:cNvPr id="323" name="Google Shape;323;p8"/>
          <p:cNvSpPr txBox="1">
            <a:spLocks noGrp="1"/>
          </p:cNvSpPr>
          <p:nvPr>
            <p:ph type="body" idx="1"/>
          </p:nvPr>
        </p:nvSpPr>
        <p:spPr>
          <a:xfrm>
            <a:off x="838201" y="1825625"/>
            <a:ext cx="4933462"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000"/>
              <a:buFont typeface="Arial"/>
              <a:buChar char="•"/>
            </a:pPr>
            <a:r>
              <a:rPr lang="en-US" sz="2000" dirty="0">
                <a:latin typeface="Avenir"/>
                <a:ea typeface="Avenir"/>
                <a:cs typeface="Avenir"/>
                <a:sym typeface="Avenir"/>
              </a:rPr>
              <a:t>Scout led- Scouts have a lead role in decision making.</a:t>
            </a:r>
            <a:endParaRPr dirty="0"/>
          </a:p>
          <a:p>
            <a:pPr marL="285750" lvl="0" indent="-285750" algn="l" rtl="0">
              <a:lnSpc>
                <a:spcPct val="90000"/>
              </a:lnSpc>
              <a:spcBef>
                <a:spcPts val="540"/>
              </a:spcBef>
              <a:spcAft>
                <a:spcPts val="0"/>
              </a:spcAft>
              <a:buClr>
                <a:schemeClr val="dk1"/>
              </a:buClr>
              <a:buSzPts val="2000"/>
              <a:buFont typeface="Arial"/>
              <a:buChar char="•"/>
            </a:pPr>
            <a:r>
              <a:rPr lang="en-US" sz="2000" dirty="0">
                <a:latin typeface="Avenir"/>
                <a:ea typeface="Avenir"/>
                <a:cs typeface="Avenir"/>
                <a:sym typeface="Avenir"/>
              </a:rPr>
              <a:t>Looking for excitement and new experiences.</a:t>
            </a:r>
            <a:endParaRPr dirty="0"/>
          </a:p>
          <a:p>
            <a:pPr marL="285750" lvl="0" indent="-285750" algn="l" rtl="0">
              <a:lnSpc>
                <a:spcPct val="90000"/>
              </a:lnSpc>
              <a:spcBef>
                <a:spcPts val="540"/>
              </a:spcBef>
              <a:spcAft>
                <a:spcPts val="0"/>
              </a:spcAft>
              <a:buClr>
                <a:schemeClr val="dk1"/>
              </a:buClr>
              <a:buSzPts val="2000"/>
              <a:buFont typeface="Arial"/>
              <a:buChar char="•"/>
            </a:pPr>
            <a:r>
              <a:rPr lang="en-US" sz="2000" dirty="0">
                <a:latin typeface="Avenir"/>
                <a:ea typeface="Avenir"/>
                <a:cs typeface="Avenir"/>
                <a:sym typeface="Avenir"/>
              </a:rPr>
              <a:t>Not highly influenced by rules and schedules.</a:t>
            </a:r>
            <a:endParaRPr dirty="0"/>
          </a:p>
          <a:p>
            <a:pPr marL="285750" lvl="0" indent="-285750" algn="l" rtl="0">
              <a:lnSpc>
                <a:spcPct val="90000"/>
              </a:lnSpc>
              <a:spcBef>
                <a:spcPts val="540"/>
              </a:spcBef>
              <a:spcAft>
                <a:spcPts val="0"/>
              </a:spcAft>
              <a:buClr>
                <a:schemeClr val="dk1"/>
              </a:buClr>
              <a:buSzPts val="2000"/>
              <a:buFont typeface="Arial"/>
              <a:buChar char="•"/>
            </a:pPr>
            <a:r>
              <a:rPr lang="en-US" sz="2000" dirty="0">
                <a:latin typeface="Avenir"/>
                <a:ea typeface="Avenir"/>
                <a:cs typeface="Avenir"/>
                <a:sym typeface="Avenir"/>
              </a:rPr>
              <a:t>Influenced by word of mouth, social media and great visuals.</a:t>
            </a:r>
            <a:endParaRPr dirty="0"/>
          </a:p>
          <a:p>
            <a:pPr marL="285750" lvl="0" indent="-285750" algn="l" rtl="0">
              <a:lnSpc>
                <a:spcPct val="90000"/>
              </a:lnSpc>
              <a:spcBef>
                <a:spcPts val="540"/>
              </a:spcBef>
              <a:spcAft>
                <a:spcPts val="0"/>
              </a:spcAft>
              <a:buClr>
                <a:schemeClr val="dk1"/>
              </a:buClr>
              <a:buSzPts val="2000"/>
              <a:buFont typeface="Arial"/>
              <a:buChar char="•"/>
            </a:pPr>
            <a:r>
              <a:rPr lang="en-US" sz="2000" dirty="0">
                <a:latin typeface="Avenir"/>
                <a:ea typeface="Avenir"/>
                <a:cs typeface="Avenir"/>
                <a:sym typeface="Avenir"/>
              </a:rPr>
              <a:t>Tell personal stories and keep marketing fun.</a:t>
            </a:r>
            <a:endParaRPr dirty="0"/>
          </a:p>
          <a:p>
            <a:pPr marL="0" lvl="0" indent="0" algn="l" rtl="0">
              <a:lnSpc>
                <a:spcPct val="90000"/>
              </a:lnSpc>
              <a:spcBef>
                <a:spcPts val="1000"/>
              </a:spcBef>
              <a:spcAft>
                <a:spcPts val="0"/>
              </a:spcAft>
              <a:buClr>
                <a:schemeClr val="dk1"/>
              </a:buClr>
              <a:buSzPts val="1800"/>
              <a:buNone/>
            </a:pPr>
            <a:endParaRPr dirty="0"/>
          </a:p>
        </p:txBody>
      </p:sp>
      <p:pic>
        <p:nvPicPr>
          <p:cNvPr id="324" name="Google Shape;324;p8" descr="A group of people standing in a circle&#10;&#10;Description automatically generated"/>
          <p:cNvPicPr preferRelativeResize="0"/>
          <p:nvPr/>
        </p:nvPicPr>
        <p:blipFill rotWithShape="1">
          <a:blip r:embed="rId3">
            <a:alphaModFix/>
          </a:blip>
          <a:srcRect l="9711" r="17633" b="-3"/>
          <a:stretch/>
        </p:blipFill>
        <p:spPr>
          <a:xfrm>
            <a:off x="6863996" y="3154859"/>
            <a:ext cx="4030579" cy="3703141"/>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325" name="Google Shape;325;p8"/>
          <p:cNvSpPr/>
          <p:nvPr/>
        </p:nvSpPr>
        <p:spPr>
          <a:xfrm rot="-6040930" flipH="1">
            <a:off x="6010869" y="-729072"/>
            <a:ext cx="4083433" cy="408343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26" name="Google Shape;326;p8"/>
          <p:cNvPicPr preferRelativeResize="0">
            <a:picLocks noGrp="1"/>
          </p:cNvPicPr>
          <p:nvPr>
            <p:ph type="pic" idx="2"/>
          </p:nvPr>
        </p:nvPicPr>
        <p:blipFill rotWithShape="1">
          <a:blip r:embed="rId4">
            <a:alphaModFix/>
          </a:blip>
          <a:srcRect r="21903" b="4"/>
          <a:stretch/>
        </p:blipFill>
        <p:spPr>
          <a:xfrm>
            <a:off x="6305807" y="1"/>
            <a:ext cx="3519312" cy="3007909"/>
          </a:xfrm>
          <a:prstGeom prst="rect">
            <a:avLst/>
          </a:prstGeom>
          <a:noFill/>
          <a:ln>
            <a:noFill/>
          </a:ln>
        </p:spPr>
      </p:pic>
      <p:pic>
        <p:nvPicPr>
          <p:cNvPr id="327" name="Google Shape;327;p8"/>
          <p:cNvPicPr preferRelativeResize="0">
            <a:picLocks noGrp="1"/>
          </p:cNvPicPr>
          <p:nvPr>
            <p:ph type="pic" idx="3"/>
          </p:nvPr>
        </p:nvPicPr>
        <p:blipFill rotWithShape="1">
          <a:blip r:embed="rId5">
            <a:alphaModFix/>
          </a:blip>
          <a:srcRect l="27660" r="29927" b="-3"/>
          <a:stretch/>
        </p:blipFill>
        <p:spPr>
          <a:xfrm>
            <a:off x="9933462" y="372217"/>
            <a:ext cx="2258539" cy="3554668"/>
          </a:xfrm>
          <a:prstGeom prst="rect">
            <a:avLst/>
          </a:prstGeom>
          <a:noFill/>
          <a:ln>
            <a:noFill/>
          </a:ln>
        </p:spPr>
      </p:pic>
      <p:sp>
        <p:nvSpPr>
          <p:cNvPr id="328" name="Google Shape;328;p8"/>
          <p:cNvSpPr txBox="1">
            <a:spLocks noGrp="1"/>
          </p:cNvSpPr>
          <p:nvPr>
            <p:ph type="sldNum" idx="12"/>
          </p:nvPr>
        </p:nvSpPr>
        <p:spPr>
          <a:xfrm>
            <a:off x="10437374" y="6356349"/>
            <a:ext cx="916425" cy="365125"/>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35" name="Google Shape;335;p9"/>
          <p:cNvPicPr preferRelativeResize="0"/>
          <p:nvPr/>
        </p:nvPicPr>
        <p:blipFill rotWithShape="1">
          <a:blip r:embed="rId3">
            <a:alphaModFix/>
          </a:blip>
          <a:srcRect l="10700" r="10698" b="-2"/>
          <a:stretch/>
        </p:blipFill>
        <p:spPr>
          <a:xfrm>
            <a:off x="4883022" y="10"/>
            <a:ext cx="7308978" cy="6857990"/>
          </a:xfrm>
          <a:custGeom>
            <a:avLst/>
            <a:gdLst/>
            <a:ahLst/>
            <a:cxnLst/>
            <a:rect l="l" t="t" r="r" b="b"/>
            <a:pathLst>
              <a:path w="7308978" h="6858000" extrusionOk="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ln>
            <a:noFill/>
          </a:ln>
        </p:spPr>
      </p:pic>
      <p:sp>
        <p:nvSpPr>
          <p:cNvPr id="336" name="Google Shape;336;p9"/>
          <p:cNvSpPr/>
          <p:nvPr/>
        </p:nvSpPr>
        <p:spPr>
          <a:xfrm>
            <a:off x="0" y="0"/>
            <a:ext cx="6096001" cy="6858000"/>
          </a:xfrm>
          <a:custGeom>
            <a:avLst/>
            <a:gdLst/>
            <a:ahLst/>
            <a:cxnLst/>
            <a:rect l="l" t="t" r="r" b="b"/>
            <a:pathLst>
              <a:path w="6096001" h="6858000" extrusionOk="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7" name="Google Shape;337;p9"/>
          <p:cNvSpPr/>
          <p:nvPr/>
        </p:nvSpPr>
        <p:spPr>
          <a:xfrm>
            <a:off x="0" y="0"/>
            <a:ext cx="6086857" cy="6858000"/>
          </a:xfrm>
          <a:custGeom>
            <a:avLst/>
            <a:gdLst/>
            <a:ahLst/>
            <a:cxnLst/>
            <a:rect l="l" t="t" r="r" b="b"/>
            <a:pathLst>
              <a:path w="6086857" h="6858000" extrusionOk="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8" name="Google Shape;338;p9"/>
          <p:cNvSpPr txBox="1">
            <a:spLocks noGrp="1"/>
          </p:cNvSpPr>
          <p:nvPr>
            <p:ph type="title"/>
          </p:nvPr>
        </p:nvSpPr>
        <p:spPr>
          <a:xfrm>
            <a:off x="374904" y="856488"/>
            <a:ext cx="4992624" cy="124358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209523"/>
              <a:buFont typeface="Avenir"/>
              <a:buNone/>
            </a:pPr>
            <a:r>
              <a:rPr lang="en-US" b="1" i="0" dirty="0">
                <a:latin typeface="Avenir"/>
                <a:ea typeface="Avenir"/>
                <a:cs typeface="Avenir"/>
                <a:sym typeface="Avenir"/>
              </a:rPr>
              <a:t>Identifying your targets’ needs and wants</a:t>
            </a:r>
            <a:br>
              <a:rPr lang="en-US" sz="2100" i="0" dirty="0"/>
            </a:br>
            <a:br>
              <a:rPr lang="en-US" sz="2100" b="1" dirty="0"/>
            </a:br>
            <a:endParaRPr sz="2100" dirty="0"/>
          </a:p>
        </p:txBody>
      </p:sp>
      <p:sp>
        <p:nvSpPr>
          <p:cNvPr id="339" name="Google Shape;339;p9"/>
          <p:cNvSpPr/>
          <p:nvPr/>
        </p:nvSpPr>
        <p:spPr>
          <a:xfrm>
            <a:off x="0" y="1124325"/>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0" name="Google Shape;340;p9"/>
          <p:cNvSpPr/>
          <p:nvPr/>
        </p:nvSpPr>
        <p:spPr>
          <a:xfrm>
            <a:off x="437769" y="2195336"/>
            <a:ext cx="49834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1" name="Google Shape;341;p9"/>
          <p:cNvSpPr txBox="1">
            <a:spLocks noGrp="1"/>
          </p:cNvSpPr>
          <p:nvPr>
            <p:ph type="body" idx="1"/>
          </p:nvPr>
        </p:nvSpPr>
        <p:spPr>
          <a:xfrm>
            <a:off x="374904" y="2268489"/>
            <a:ext cx="5065776" cy="4452986"/>
          </a:xfrm>
          <a:prstGeom prst="rect">
            <a:avLst/>
          </a:prstGeom>
          <a:noFill/>
          <a:ln>
            <a:noFill/>
          </a:ln>
        </p:spPr>
        <p:txBody>
          <a:bodyPr spcFirstLastPara="1" wrap="square" lIns="91425" tIns="45700" rIns="91425" bIns="45700" anchor="t" anchorCtr="0">
            <a:normAutofit fontScale="47500" lnSpcReduction="20000"/>
          </a:bodyPr>
          <a:lstStyle/>
          <a:p>
            <a:pPr marL="548640" lvl="0" indent="-228600" algn="l" rtl="0">
              <a:lnSpc>
                <a:spcPct val="110000"/>
              </a:lnSpc>
              <a:spcBef>
                <a:spcPts val="0"/>
              </a:spcBef>
              <a:spcAft>
                <a:spcPts val="0"/>
              </a:spcAft>
              <a:buClr>
                <a:schemeClr val="dk1"/>
              </a:buClr>
              <a:buSzPct val="100000"/>
              <a:buFont typeface="Arial"/>
              <a:buChar char="•"/>
            </a:pPr>
            <a:r>
              <a:rPr lang="en-US" sz="3500" b="0" i="0">
                <a:latin typeface="Avenir"/>
                <a:ea typeface="Avenir"/>
                <a:cs typeface="Avenir"/>
                <a:sym typeface="Avenir"/>
              </a:rPr>
              <a:t>This is a particularly successful approach because destination marketing is a strategy that engages potential customers’ emotions by tapping into their desires and offering an </a:t>
            </a:r>
            <a:r>
              <a:rPr lang="en-US" sz="3500" b="1" i="0">
                <a:latin typeface="Avenir"/>
                <a:ea typeface="Avenir"/>
                <a:cs typeface="Avenir"/>
                <a:sym typeface="Avenir"/>
              </a:rPr>
              <a:t>experience</a:t>
            </a:r>
            <a:r>
              <a:rPr lang="en-US" sz="3500" b="0" i="0">
                <a:latin typeface="Avenir"/>
                <a:ea typeface="Avenir"/>
                <a:cs typeface="Avenir"/>
                <a:sym typeface="Avenir"/>
              </a:rPr>
              <a:t> instead of just a product. </a:t>
            </a:r>
            <a:br>
              <a:rPr lang="en-US" sz="3500" b="0" i="0">
                <a:latin typeface="Avenir"/>
                <a:ea typeface="Avenir"/>
                <a:cs typeface="Avenir"/>
                <a:sym typeface="Avenir"/>
              </a:rPr>
            </a:br>
            <a:endParaRPr sz="3500" b="0" i="0">
              <a:latin typeface="Avenir"/>
              <a:ea typeface="Avenir"/>
              <a:cs typeface="Avenir"/>
              <a:sym typeface="Avenir"/>
            </a:endParaRPr>
          </a:p>
          <a:p>
            <a:pPr marL="548640" lvl="0" indent="-228600" algn="l" rtl="0">
              <a:lnSpc>
                <a:spcPct val="110000"/>
              </a:lnSpc>
              <a:spcBef>
                <a:spcPts val="540"/>
              </a:spcBef>
              <a:spcAft>
                <a:spcPts val="0"/>
              </a:spcAft>
              <a:buClr>
                <a:schemeClr val="dk1"/>
              </a:buClr>
              <a:buSzPct val="100000"/>
              <a:buFont typeface="Arial"/>
              <a:buChar char="•"/>
            </a:pPr>
            <a:r>
              <a:rPr lang="en-US" sz="3500" b="0" i="0">
                <a:latin typeface="Avenir"/>
                <a:ea typeface="Avenir"/>
                <a:cs typeface="Avenir"/>
                <a:sym typeface="Avenir"/>
              </a:rPr>
              <a:t>You can take this emotional response even further by targeting their </a:t>
            </a:r>
            <a:r>
              <a:rPr lang="en-US" sz="3500" b="1" i="0">
                <a:latin typeface="Avenir"/>
                <a:ea typeface="Avenir"/>
                <a:cs typeface="Avenir"/>
                <a:sym typeface="Avenir"/>
              </a:rPr>
              <a:t>specific needs </a:t>
            </a:r>
            <a:r>
              <a:rPr lang="en-US" sz="3500" b="0" i="0">
                <a:latin typeface="Avenir"/>
                <a:ea typeface="Avenir"/>
                <a:cs typeface="Avenir"/>
                <a:sym typeface="Avenir"/>
              </a:rPr>
              <a:t>and offering </a:t>
            </a:r>
            <a:r>
              <a:rPr lang="en-US" sz="3500" b="1" i="0">
                <a:latin typeface="Avenir"/>
                <a:ea typeface="Avenir"/>
                <a:cs typeface="Avenir"/>
                <a:sym typeface="Avenir"/>
              </a:rPr>
              <a:t>a solution </a:t>
            </a:r>
            <a:r>
              <a:rPr lang="en-US" sz="3500" b="0" i="0">
                <a:latin typeface="Avenir"/>
                <a:ea typeface="Avenir"/>
                <a:cs typeface="Avenir"/>
                <a:sym typeface="Avenir"/>
              </a:rPr>
              <a:t>to an issue.</a:t>
            </a:r>
            <a:endParaRPr/>
          </a:p>
          <a:p>
            <a:pPr marL="548640" lvl="0" indent="-228600" algn="l" rtl="0">
              <a:lnSpc>
                <a:spcPct val="110000"/>
              </a:lnSpc>
              <a:spcBef>
                <a:spcPts val="540"/>
              </a:spcBef>
              <a:spcAft>
                <a:spcPts val="0"/>
              </a:spcAft>
              <a:buClr>
                <a:schemeClr val="dk1"/>
              </a:buClr>
              <a:buSzPct val="100000"/>
              <a:buFont typeface="Arial"/>
              <a:buChar char="•"/>
            </a:pPr>
            <a:r>
              <a:rPr lang="en-US" sz="3500">
                <a:latin typeface="Avenir"/>
                <a:ea typeface="Avenir"/>
                <a:cs typeface="Avenir"/>
                <a:sym typeface="Avenir"/>
              </a:rPr>
              <a:t>Examples:</a:t>
            </a:r>
            <a:endParaRPr sz="3500" b="0" i="0">
              <a:latin typeface="Avenir"/>
              <a:ea typeface="Avenir"/>
              <a:cs typeface="Avenir"/>
              <a:sym typeface="Avenir"/>
            </a:endParaRPr>
          </a:p>
          <a:p>
            <a:pPr marL="1005839" lvl="2" indent="-228600" algn="l" rtl="0">
              <a:lnSpc>
                <a:spcPct val="110000"/>
              </a:lnSpc>
              <a:spcBef>
                <a:spcPts val="540"/>
              </a:spcBef>
              <a:spcAft>
                <a:spcPts val="0"/>
              </a:spcAft>
              <a:buClr>
                <a:schemeClr val="dk1"/>
              </a:buClr>
              <a:buSzPct val="100000"/>
              <a:buChar char="•"/>
            </a:pPr>
            <a:r>
              <a:rPr lang="en-US" sz="3500">
                <a:latin typeface="Avenir"/>
                <a:ea typeface="Avenir"/>
                <a:cs typeface="Avenir"/>
                <a:sym typeface="Avenir"/>
              </a:rPr>
              <a:t>H</a:t>
            </a:r>
            <a:r>
              <a:rPr lang="en-US" sz="3500" b="0" i="0">
                <a:latin typeface="Avenir"/>
                <a:ea typeface="Avenir"/>
                <a:cs typeface="Avenir"/>
                <a:sym typeface="Avenir"/>
              </a:rPr>
              <a:t>eat (or lack of)</a:t>
            </a:r>
            <a:endParaRPr/>
          </a:p>
          <a:p>
            <a:pPr marL="1005839" lvl="2" indent="-228600" algn="l" rtl="0">
              <a:lnSpc>
                <a:spcPct val="110000"/>
              </a:lnSpc>
              <a:spcBef>
                <a:spcPts val="540"/>
              </a:spcBef>
              <a:spcAft>
                <a:spcPts val="0"/>
              </a:spcAft>
              <a:buClr>
                <a:schemeClr val="dk1"/>
              </a:buClr>
              <a:buSzPct val="100000"/>
              <a:buChar char="•"/>
            </a:pPr>
            <a:r>
              <a:rPr lang="en-US" sz="3500">
                <a:latin typeface="Avenir"/>
                <a:ea typeface="Avenir"/>
                <a:cs typeface="Avenir"/>
                <a:sym typeface="Avenir"/>
              </a:rPr>
              <a:t>S</a:t>
            </a:r>
            <a:r>
              <a:rPr lang="en-US" sz="3500" b="0" i="0">
                <a:latin typeface="Avenir"/>
                <a:ea typeface="Avenir"/>
                <a:cs typeface="Avenir"/>
                <a:sym typeface="Avenir"/>
              </a:rPr>
              <a:t>pecial Facilities</a:t>
            </a:r>
            <a:endParaRPr/>
          </a:p>
          <a:p>
            <a:pPr marL="1005839" lvl="2" indent="-228600" algn="l" rtl="0">
              <a:lnSpc>
                <a:spcPct val="110000"/>
              </a:lnSpc>
              <a:spcBef>
                <a:spcPts val="540"/>
              </a:spcBef>
              <a:spcAft>
                <a:spcPts val="0"/>
              </a:spcAft>
              <a:buClr>
                <a:schemeClr val="dk1"/>
              </a:buClr>
              <a:buSzPct val="100000"/>
              <a:buChar char="•"/>
            </a:pPr>
            <a:r>
              <a:rPr lang="en-US" sz="3500">
                <a:latin typeface="Avenir"/>
                <a:ea typeface="Avenir"/>
                <a:cs typeface="Avenir"/>
                <a:sym typeface="Avenir"/>
              </a:rPr>
              <a:t>M</a:t>
            </a:r>
            <a:r>
              <a:rPr lang="en-US" sz="3500" b="0" i="0">
                <a:latin typeface="Avenir"/>
                <a:ea typeface="Avenir"/>
                <a:cs typeface="Avenir"/>
                <a:sym typeface="Avenir"/>
              </a:rPr>
              <a:t>enus</a:t>
            </a:r>
            <a:endParaRPr/>
          </a:p>
          <a:p>
            <a:pPr marL="1005839" lvl="2" indent="-228600" algn="l" rtl="0">
              <a:lnSpc>
                <a:spcPct val="110000"/>
              </a:lnSpc>
              <a:spcBef>
                <a:spcPts val="540"/>
              </a:spcBef>
              <a:spcAft>
                <a:spcPts val="0"/>
              </a:spcAft>
              <a:buClr>
                <a:schemeClr val="dk1"/>
              </a:buClr>
              <a:buSzPct val="100000"/>
              <a:buChar char="•"/>
            </a:pPr>
            <a:r>
              <a:rPr lang="en-US" sz="3600">
                <a:latin typeface="Avenir"/>
                <a:ea typeface="Avenir"/>
                <a:cs typeface="Avenir"/>
                <a:sym typeface="Avenir"/>
              </a:rPr>
              <a:t>Location</a:t>
            </a:r>
            <a:endParaRPr/>
          </a:p>
          <a:p>
            <a:pPr marL="1005839" lvl="2" indent="-106362" algn="l" rtl="0">
              <a:lnSpc>
                <a:spcPct val="110000"/>
              </a:lnSpc>
              <a:spcBef>
                <a:spcPts val="540"/>
              </a:spcBef>
              <a:spcAft>
                <a:spcPts val="0"/>
              </a:spcAft>
              <a:buClr>
                <a:schemeClr val="dk1"/>
              </a:buClr>
              <a:buSzPct val="100000"/>
              <a:buNone/>
            </a:pPr>
            <a:endParaRPr sz="3500">
              <a:latin typeface="Avenir"/>
              <a:ea typeface="Avenir"/>
              <a:cs typeface="Avenir"/>
              <a:sym typeface="Avenir"/>
            </a:endParaRPr>
          </a:p>
          <a:p>
            <a:pPr marL="0" lvl="0" indent="69850" algn="l" rtl="0">
              <a:lnSpc>
                <a:spcPct val="90000"/>
              </a:lnSpc>
              <a:spcBef>
                <a:spcPts val="1000"/>
              </a:spcBef>
              <a:spcAft>
                <a:spcPts val="0"/>
              </a:spcAft>
              <a:buClr>
                <a:schemeClr val="dk1"/>
              </a:buClr>
              <a:buSzPct val="100000"/>
              <a:buFont typeface="Arial"/>
              <a:buNone/>
            </a:pPr>
            <a:endParaRPr sz="2000"/>
          </a:p>
        </p:txBody>
      </p:sp>
      <p:sp>
        <p:nvSpPr>
          <p:cNvPr id="342" name="Google Shape;342;p9"/>
          <p:cNvSpPr txBox="1">
            <a:spLocks noGrp="1"/>
          </p:cNvSpPr>
          <p:nvPr>
            <p:ph type="sldNum" idx="12"/>
          </p:nvPr>
        </p:nvSpPr>
        <p:spPr>
          <a:xfrm>
            <a:off x="9081136"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9" name="Google Shape;349;p10"/>
          <p:cNvSpPr txBox="1">
            <a:spLocks noGrp="1"/>
          </p:cNvSpPr>
          <p:nvPr>
            <p:ph type="title"/>
          </p:nvPr>
        </p:nvSpPr>
        <p:spPr>
          <a:xfrm>
            <a:off x="838201" y="345810"/>
            <a:ext cx="512056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US" sz="3700" b="1">
                <a:solidFill>
                  <a:schemeClr val="dk1"/>
                </a:solidFill>
                <a:latin typeface="Avenir"/>
                <a:ea typeface="Avenir"/>
                <a:cs typeface="Avenir"/>
                <a:sym typeface="Avenir"/>
              </a:rPr>
              <a:t>Identify your “USP”- What makes you special”</a:t>
            </a:r>
            <a:endParaRPr/>
          </a:p>
        </p:txBody>
      </p:sp>
      <p:sp>
        <p:nvSpPr>
          <p:cNvPr id="350" name="Google Shape;350;p10"/>
          <p:cNvSpPr txBox="1">
            <a:spLocks noGrp="1"/>
          </p:cNvSpPr>
          <p:nvPr>
            <p:ph type="body" idx="1"/>
          </p:nvPr>
        </p:nvSpPr>
        <p:spPr>
          <a:xfrm>
            <a:off x="838201" y="1825625"/>
            <a:ext cx="5092194" cy="4351338"/>
          </a:xfrm>
          <a:prstGeom prst="rect">
            <a:avLst/>
          </a:prstGeom>
          <a:noFill/>
          <a:ln>
            <a:noFill/>
          </a:ln>
        </p:spPr>
        <p:txBody>
          <a:bodyPr spcFirstLastPara="1" wrap="square" lIns="91425" tIns="45700" rIns="91425" bIns="45700" anchor="t" anchorCtr="0">
            <a:normAutofit/>
          </a:bodyPr>
          <a:lstStyle/>
          <a:p>
            <a:pPr marL="285750" lvl="0" indent="-228600" algn="l" rtl="0">
              <a:lnSpc>
                <a:spcPct val="90000"/>
              </a:lnSpc>
              <a:spcBef>
                <a:spcPts val="0"/>
              </a:spcBef>
              <a:spcAft>
                <a:spcPts val="0"/>
              </a:spcAft>
              <a:buClr>
                <a:schemeClr val="dk1"/>
              </a:buClr>
              <a:buSzPts val="2000"/>
              <a:buFont typeface="Arial"/>
              <a:buChar char="•"/>
            </a:pPr>
            <a:r>
              <a:rPr lang="en-US" sz="2000" b="0" i="0"/>
              <a:t>The start of every destination marketing campaign should begin by listing all of the </a:t>
            </a:r>
            <a:r>
              <a:rPr lang="en-US" sz="2000" b="1" i="0"/>
              <a:t>unique selling points </a:t>
            </a:r>
            <a:r>
              <a:rPr lang="en-US" sz="2000" b="0" i="0"/>
              <a:t>of wherever you are focusing on. This approach is all about standing out from other popular destinations, and the only way to do this is to shout about what makes your location so special.</a:t>
            </a:r>
            <a:endParaRPr/>
          </a:p>
          <a:p>
            <a:pPr marL="285750" lvl="0" indent="-228600" algn="l" rtl="0">
              <a:lnSpc>
                <a:spcPct val="90000"/>
              </a:lnSpc>
              <a:spcBef>
                <a:spcPts val="1000"/>
              </a:spcBef>
              <a:spcAft>
                <a:spcPts val="0"/>
              </a:spcAft>
              <a:buClr>
                <a:schemeClr val="dk1"/>
              </a:buClr>
              <a:buSzPts val="2000"/>
              <a:buFont typeface="Arial"/>
              <a:buChar char="•"/>
            </a:pPr>
            <a:r>
              <a:rPr lang="en-US" sz="2000" b="1" i="1"/>
              <a:t>Put yourself in your camper’s shoes! Your USP is not what you think is special about your camp but what your campers and audience thinks is special.</a:t>
            </a:r>
            <a:endParaRPr/>
          </a:p>
        </p:txBody>
      </p:sp>
      <p:sp>
        <p:nvSpPr>
          <p:cNvPr id="351" name="Google Shape;351;p10"/>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2" name="Google Shape;352;p10" descr="A child standing next to a horse&#10;&#10;Description automatically generated"/>
          <p:cNvPicPr preferRelativeResize="0"/>
          <p:nvPr/>
        </p:nvPicPr>
        <p:blipFill rotWithShape="1">
          <a:blip r:embed="rId3">
            <a:alphaModFix/>
          </a:blip>
          <a:srcRect l="11241" r="10847" b="3"/>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353" name="Google Shape;353;p10"/>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4" name="Google Shape;354;p10"/>
          <p:cNvPicPr preferRelativeResize="0"/>
          <p:nvPr/>
        </p:nvPicPr>
        <p:blipFill rotWithShape="1">
          <a:blip r:embed="rId4">
            <a:alphaModFix/>
          </a:blip>
          <a:srcRect t="21505" b="21505"/>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sp>
        <p:nvSpPr>
          <p:cNvPr id="359" name="Google Shape;359;p1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0" name="Google Shape;360;p11"/>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US" sz="5400" b="1">
                <a:latin typeface="Avenir"/>
                <a:ea typeface="Avenir"/>
                <a:cs typeface="Avenir"/>
                <a:sym typeface="Avenir"/>
              </a:rPr>
              <a:t>Don’t highlight the norms</a:t>
            </a:r>
            <a:endParaRPr/>
          </a:p>
        </p:txBody>
      </p:sp>
      <p:sp>
        <p:nvSpPr>
          <p:cNvPr id="361" name="Google Shape;361;p11"/>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2" name="Google Shape;362;p11"/>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90000"/>
              </a:lnSpc>
              <a:spcBef>
                <a:spcPts val="0"/>
              </a:spcBef>
              <a:spcAft>
                <a:spcPts val="0"/>
              </a:spcAft>
              <a:buClr>
                <a:schemeClr val="dk1"/>
              </a:buClr>
              <a:buSzPct val="100000"/>
              <a:buFont typeface="Arial"/>
              <a:buChar char="•"/>
            </a:pPr>
            <a:r>
              <a:rPr lang="en-US" sz="2200"/>
              <a:t>Stand out! Don’t highlight activities that are common to every other camp.</a:t>
            </a:r>
            <a:endParaRPr/>
          </a:p>
          <a:p>
            <a:pPr marL="342900" lvl="0" indent="-342900" algn="l" rtl="0">
              <a:lnSpc>
                <a:spcPct val="90000"/>
              </a:lnSpc>
              <a:spcBef>
                <a:spcPts val="1000"/>
              </a:spcBef>
              <a:spcAft>
                <a:spcPts val="0"/>
              </a:spcAft>
              <a:buClr>
                <a:schemeClr val="dk1"/>
              </a:buClr>
              <a:buSzPct val="100000"/>
              <a:buFont typeface="Arial"/>
              <a:buChar char="•"/>
            </a:pPr>
            <a:r>
              <a:rPr lang="en-US" sz="2200"/>
              <a:t>Keep images fresh, bright and fun!</a:t>
            </a:r>
            <a:endParaRPr/>
          </a:p>
          <a:p>
            <a:pPr marL="342900" lvl="0" indent="-342900" algn="l" rtl="0">
              <a:lnSpc>
                <a:spcPct val="90000"/>
              </a:lnSpc>
              <a:spcBef>
                <a:spcPts val="1000"/>
              </a:spcBef>
              <a:spcAft>
                <a:spcPts val="0"/>
              </a:spcAft>
              <a:buClr>
                <a:schemeClr val="dk1"/>
              </a:buClr>
              <a:buSzPct val="100000"/>
              <a:buFont typeface="Arial"/>
              <a:buChar char="•"/>
            </a:pPr>
            <a:r>
              <a:rPr lang="en-US" sz="2200"/>
              <a:t>Keep your photo’s up-to date. Fashions, haircuts and equipment can date your marketing fast. </a:t>
            </a:r>
            <a:endParaRPr/>
          </a:p>
          <a:p>
            <a:pPr marL="342900" lvl="0" indent="-342900" algn="l" rtl="0">
              <a:lnSpc>
                <a:spcPct val="90000"/>
              </a:lnSpc>
              <a:spcBef>
                <a:spcPts val="1000"/>
              </a:spcBef>
              <a:spcAft>
                <a:spcPts val="0"/>
              </a:spcAft>
              <a:buClr>
                <a:schemeClr val="dk1"/>
              </a:buClr>
              <a:buSzPct val="100000"/>
              <a:buFont typeface="Arial"/>
              <a:buChar char="•"/>
            </a:pPr>
            <a:r>
              <a:rPr lang="en-US" sz="2200"/>
              <a:t>Unless you are highlighting history, tradition or a special anniversary make sure you use newer photos.</a:t>
            </a:r>
            <a:endParaRPr/>
          </a:p>
          <a:p>
            <a:pPr marL="0" lvl="0" indent="129222" algn="l" rtl="0">
              <a:lnSpc>
                <a:spcPct val="90000"/>
              </a:lnSpc>
              <a:spcBef>
                <a:spcPts val="1000"/>
              </a:spcBef>
              <a:spcAft>
                <a:spcPts val="0"/>
              </a:spcAft>
              <a:buClr>
                <a:schemeClr val="dk1"/>
              </a:buClr>
              <a:buSzPct val="100000"/>
              <a:buFont typeface="Arial"/>
              <a:buNone/>
            </a:pPr>
            <a:endParaRPr sz="2200"/>
          </a:p>
        </p:txBody>
      </p:sp>
      <p:pic>
        <p:nvPicPr>
          <p:cNvPr id="363" name="Google Shape;363;p11"/>
          <p:cNvPicPr preferRelativeResize="0">
            <a:picLocks noGrp="1"/>
          </p:cNvPicPr>
          <p:nvPr>
            <p:ph type="pic" idx="3"/>
          </p:nvPr>
        </p:nvPicPr>
        <p:blipFill rotWithShape="1">
          <a:blip r:embed="rId3">
            <a:alphaModFix/>
          </a:blip>
          <a:srcRect l="16525" r="16524"/>
          <a:stretch/>
        </p:blipFill>
        <p:spPr>
          <a:xfrm>
            <a:off x="5311702" y="10"/>
            <a:ext cx="6878775" cy="685799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1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9" name="Google Shape;369;p1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0" name="Google Shape;370;p12"/>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venir"/>
              <a:buNone/>
            </a:pPr>
            <a:r>
              <a:rPr lang="en-US" b="1">
                <a:solidFill>
                  <a:srgbClr val="FFFFFF"/>
                </a:solidFill>
                <a:latin typeface="Avenir"/>
                <a:ea typeface="Avenir"/>
                <a:cs typeface="Avenir"/>
                <a:sym typeface="Avenir"/>
              </a:rPr>
              <a:t>Build Your Campaign</a:t>
            </a:r>
            <a:endParaRPr b="1">
              <a:solidFill>
                <a:srgbClr val="FFFFFF"/>
              </a:solidFill>
              <a:latin typeface="Avenir"/>
              <a:ea typeface="Avenir"/>
              <a:cs typeface="Avenir"/>
              <a:sym typeface="Avenir"/>
            </a:endParaRPr>
          </a:p>
        </p:txBody>
      </p:sp>
      <p:sp>
        <p:nvSpPr>
          <p:cNvPr id="371" name="Google Shape;371;p1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p12"/>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None/>
            </a:pPr>
            <a:r>
              <a:rPr lang="en-US" sz="3200" b="1">
                <a:latin typeface="Avenir"/>
                <a:ea typeface="Avenir"/>
                <a:cs typeface="Avenir"/>
                <a:sym typeface="Avenir"/>
              </a:rPr>
              <a:t>Let’s get to work setting up the 5 key elements of your promotional plan.</a:t>
            </a:r>
            <a:endParaRPr/>
          </a:p>
          <a:p>
            <a:pPr marL="800100" lvl="1" indent="-190500" algn="l" rtl="0">
              <a:lnSpc>
                <a:spcPct val="90000"/>
              </a:lnSpc>
              <a:spcBef>
                <a:spcPts val="500"/>
              </a:spcBef>
              <a:spcAft>
                <a:spcPts val="0"/>
              </a:spcAft>
              <a:buClr>
                <a:schemeClr val="dk1"/>
              </a:buClr>
              <a:buSzPts val="2400"/>
              <a:buFont typeface="Calibri"/>
              <a:buNone/>
            </a:pPr>
            <a:endParaRPr sz="2400">
              <a:solidFill>
                <a:srgbClr val="000000"/>
              </a:solidFill>
              <a:latin typeface="Avenir"/>
              <a:ea typeface="Avenir"/>
              <a:cs typeface="Avenir"/>
              <a:sym typeface="Avenir"/>
            </a:endParaRPr>
          </a:p>
          <a:p>
            <a:pPr marL="914400" lvl="1" indent="-457200" algn="l" rtl="0">
              <a:lnSpc>
                <a:spcPct val="90000"/>
              </a:lnSpc>
              <a:spcBef>
                <a:spcPts val="500"/>
              </a:spcBef>
              <a:spcAft>
                <a:spcPts val="0"/>
              </a:spcAft>
              <a:buClr>
                <a:srgbClr val="000000"/>
              </a:buClr>
              <a:buSzPts val="2400"/>
              <a:buFont typeface="Calibri"/>
              <a:buAutoNum type="arabicPeriod"/>
            </a:pPr>
            <a:r>
              <a:rPr lang="en-US">
                <a:solidFill>
                  <a:srgbClr val="000000"/>
                </a:solidFill>
                <a:latin typeface="Avenir"/>
                <a:ea typeface="Avenir"/>
                <a:cs typeface="Avenir"/>
                <a:sym typeface="Avenir"/>
              </a:rPr>
              <a:t>UPDATE YOUR WEBSITES</a:t>
            </a:r>
            <a:endParaRPr/>
          </a:p>
          <a:p>
            <a:pPr marL="914400" lvl="1" indent="-457200" algn="l" rtl="0">
              <a:lnSpc>
                <a:spcPct val="90000"/>
              </a:lnSpc>
              <a:spcBef>
                <a:spcPts val="500"/>
              </a:spcBef>
              <a:spcAft>
                <a:spcPts val="0"/>
              </a:spcAft>
              <a:buClr>
                <a:srgbClr val="000000"/>
              </a:buClr>
              <a:buSzPts val="2400"/>
              <a:buFont typeface="Calibri"/>
              <a:buAutoNum type="arabicPeriod"/>
            </a:pPr>
            <a:r>
              <a:rPr lang="en-US" sz="2400">
                <a:solidFill>
                  <a:srgbClr val="000000"/>
                </a:solidFill>
                <a:latin typeface="Avenir"/>
                <a:ea typeface="Avenir"/>
                <a:cs typeface="Avenir"/>
                <a:sym typeface="Avenir"/>
              </a:rPr>
              <a:t>Social Media Campaign</a:t>
            </a:r>
            <a:endParaRPr/>
          </a:p>
          <a:p>
            <a:pPr marL="914400" lvl="1" indent="-457200" algn="l" rtl="0">
              <a:lnSpc>
                <a:spcPct val="90000"/>
              </a:lnSpc>
              <a:spcBef>
                <a:spcPts val="500"/>
              </a:spcBef>
              <a:spcAft>
                <a:spcPts val="0"/>
              </a:spcAft>
              <a:buClr>
                <a:schemeClr val="dk1"/>
              </a:buClr>
              <a:buSzPts val="2400"/>
              <a:buFont typeface="Calibri"/>
              <a:buAutoNum type="arabicPeriod"/>
            </a:pPr>
            <a:r>
              <a:rPr lang="en-US" sz="2400"/>
              <a:t>Use Video</a:t>
            </a:r>
            <a:endParaRPr/>
          </a:p>
          <a:p>
            <a:pPr marL="914400" lvl="1" indent="-457200" algn="l" rtl="0">
              <a:lnSpc>
                <a:spcPct val="90000"/>
              </a:lnSpc>
              <a:spcBef>
                <a:spcPts val="500"/>
              </a:spcBef>
              <a:spcAft>
                <a:spcPts val="0"/>
              </a:spcAft>
              <a:buClr>
                <a:schemeClr val="dk1"/>
              </a:buClr>
              <a:buSzPts val="2400"/>
              <a:buFont typeface="Calibri"/>
              <a:buAutoNum type="arabicPeriod"/>
            </a:pPr>
            <a:r>
              <a:rPr lang="en-US" sz="2400"/>
              <a:t>Visuals (lots of them)</a:t>
            </a:r>
            <a:endParaRPr/>
          </a:p>
          <a:p>
            <a:pPr marL="914400" lvl="1" indent="-457200" algn="l" rtl="0">
              <a:lnSpc>
                <a:spcPct val="90000"/>
              </a:lnSpc>
              <a:spcBef>
                <a:spcPts val="500"/>
              </a:spcBef>
              <a:spcAft>
                <a:spcPts val="0"/>
              </a:spcAft>
              <a:buClr>
                <a:srgbClr val="000000"/>
              </a:buClr>
              <a:buSzPts val="2400"/>
              <a:buFont typeface="Calibri"/>
              <a:buAutoNum type="arabicPeriod"/>
            </a:pPr>
            <a:r>
              <a:rPr lang="en-US" sz="2400">
                <a:solidFill>
                  <a:srgbClr val="000000"/>
                </a:solidFill>
                <a:latin typeface="Avenir"/>
                <a:ea typeface="Avenir"/>
                <a:cs typeface="Avenir"/>
                <a:sym typeface="Avenir"/>
              </a:rPr>
              <a:t>Spreading the Word: Mobilizing Your Scouting Family</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UPDATE YOUR WEBSITES!</a:t>
            </a:r>
            <a:endParaRPr/>
          </a:p>
        </p:txBody>
      </p:sp>
      <p:sp>
        <p:nvSpPr>
          <p:cNvPr id="378" name="Google Shape;378;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Make sure you have a unique and highly visual site.</a:t>
            </a:r>
            <a:endParaRPr/>
          </a:p>
          <a:p>
            <a:pPr marL="228600" lvl="0" indent="-228600" algn="l" rtl="0">
              <a:lnSpc>
                <a:spcPct val="90000"/>
              </a:lnSpc>
              <a:spcBef>
                <a:spcPts val="1000"/>
              </a:spcBef>
              <a:spcAft>
                <a:spcPts val="0"/>
              </a:spcAft>
              <a:buClr>
                <a:schemeClr val="dk1"/>
              </a:buClr>
              <a:buSzPts val="2800"/>
              <a:buChar char="•"/>
            </a:pPr>
            <a:r>
              <a:rPr lang="en-US"/>
              <a:t>Keep it separate but connected to your Council.</a:t>
            </a:r>
            <a:endParaRPr/>
          </a:p>
          <a:p>
            <a:pPr marL="228600" lvl="0" indent="-228600" algn="l" rtl="0">
              <a:lnSpc>
                <a:spcPct val="90000"/>
              </a:lnSpc>
              <a:spcBef>
                <a:spcPts val="1000"/>
              </a:spcBef>
              <a:spcAft>
                <a:spcPts val="0"/>
              </a:spcAft>
              <a:buClr>
                <a:schemeClr val="dk1"/>
              </a:buClr>
              <a:buSzPts val="2800"/>
              <a:buChar char="•"/>
            </a:pPr>
            <a:r>
              <a:rPr lang="en-US"/>
              <a:t>It needs a UNIQUE look and feel.</a:t>
            </a:r>
            <a:endParaRPr/>
          </a:p>
          <a:p>
            <a:pPr marL="228600" lvl="0" indent="-228600" algn="l" rtl="0">
              <a:lnSpc>
                <a:spcPct val="90000"/>
              </a:lnSpc>
              <a:spcBef>
                <a:spcPts val="1000"/>
              </a:spcBef>
              <a:spcAft>
                <a:spcPts val="0"/>
              </a:spcAft>
              <a:buClr>
                <a:schemeClr val="dk1"/>
              </a:buClr>
              <a:buSzPts val="2800"/>
              <a:buChar char="•"/>
            </a:pPr>
            <a:r>
              <a:rPr lang="en-US" b="1"/>
              <a:t>Remember your target audiences and compartmentalize under different sections.</a:t>
            </a:r>
            <a:endParaRPr/>
          </a:p>
          <a:p>
            <a:pPr marL="228600" lvl="0" indent="-228600" algn="l" rtl="0">
              <a:lnSpc>
                <a:spcPct val="90000"/>
              </a:lnSpc>
              <a:spcBef>
                <a:spcPts val="1000"/>
              </a:spcBef>
              <a:spcAft>
                <a:spcPts val="0"/>
              </a:spcAft>
              <a:buClr>
                <a:schemeClr val="dk1"/>
              </a:buClr>
              <a:buSzPts val="2800"/>
              <a:buChar char="•"/>
            </a:pPr>
            <a:r>
              <a:rPr lang="en-US"/>
              <a:t>Landing Page (first page) must focus on pulling a positive emotional response.</a:t>
            </a:r>
            <a:endParaRPr/>
          </a:p>
          <a:p>
            <a:pPr marL="228600" lvl="0" indent="-228600" algn="l" rtl="0">
              <a:lnSpc>
                <a:spcPct val="90000"/>
              </a:lnSpc>
              <a:spcBef>
                <a:spcPts val="1000"/>
              </a:spcBef>
              <a:spcAft>
                <a:spcPts val="0"/>
              </a:spcAft>
              <a:buClr>
                <a:schemeClr val="dk1"/>
              </a:buClr>
              <a:buSzPts val="2800"/>
              <a:buChar char="•"/>
            </a:pPr>
            <a:r>
              <a:rPr lang="en-US"/>
              <a:t>Provide separate information for leaders and parents.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sp>
        <p:nvSpPr>
          <p:cNvPr id="384" name="Google Shape;384;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5" name="Google Shape;385;p14"/>
          <p:cNvSpPr/>
          <p:nvPr/>
        </p:nvSpPr>
        <p:spPr>
          <a:xfrm>
            <a:off x="-1" y="0"/>
            <a:ext cx="6096002" cy="6858000"/>
          </a:xfrm>
          <a:custGeom>
            <a:avLst/>
            <a:gdLst/>
            <a:ahLst/>
            <a:cxnLst/>
            <a:rect l="l" t="t" r="r" b="b"/>
            <a:pathLst>
              <a:path w="6096002" h="6858000" extrusionOk="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88900" dist="38100" algn="l" rotWithShape="0">
              <a:srgbClr val="D8D8D8">
                <a:alpha val="4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6" name="Google Shape;386;p14"/>
          <p:cNvSpPr/>
          <p:nvPr/>
        </p:nvSpPr>
        <p:spPr>
          <a:xfrm>
            <a:off x="0" y="0"/>
            <a:ext cx="6085370" cy="6858000"/>
          </a:xfrm>
          <a:custGeom>
            <a:avLst/>
            <a:gdLst/>
            <a:ahLst/>
            <a:cxnLst/>
            <a:rect l="l" t="t" r="r" b="b"/>
            <a:pathLst>
              <a:path w="6085370" h="6858000" extrusionOk="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7" name="Google Shape;387;p14"/>
          <p:cNvSpPr txBox="1">
            <a:spLocks noGrp="1"/>
          </p:cNvSpPr>
          <p:nvPr>
            <p:ph type="title"/>
          </p:nvPr>
        </p:nvSpPr>
        <p:spPr>
          <a:xfrm>
            <a:off x="438912" y="859536"/>
            <a:ext cx="4837176"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venir"/>
              <a:buNone/>
            </a:pPr>
            <a:r>
              <a:rPr lang="en-US" sz="3400" b="1">
                <a:latin typeface="Avenir"/>
                <a:ea typeface="Avenir"/>
                <a:cs typeface="Avenir"/>
                <a:sym typeface="Avenir"/>
              </a:rPr>
              <a:t>Great Examples! </a:t>
            </a:r>
            <a:endParaRPr/>
          </a:p>
        </p:txBody>
      </p:sp>
      <p:sp>
        <p:nvSpPr>
          <p:cNvPr id="388" name="Google Shape;388;p14"/>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9" name="Google Shape;389;p14"/>
          <p:cNvSpPr/>
          <p:nvPr/>
        </p:nvSpPr>
        <p:spPr>
          <a:xfrm>
            <a:off x="438912" y="2185062"/>
            <a:ext cx="49834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0" name="Google Shape;390;p14" descr="A screenshot of a computer&#10;&#10;Description automatically generated"/>
          <p:cNvPicPr preferRelativeResize="0"/>
          <p:nvPr/>
        </p:nvPicPr>
        <p:blipFill rotWithShape="1">
          <a:blip r:embed="rId3">
            <a:alphaModFix/>
          </a:blip>
          <a:srcRect l="7901" r="10862" b="2"/>
          <a:stretch/>
        </p:blipFill>
        <p:spPr>
          <a:xfrm>
            <a:off x="9035907" y="17184"/>
            <a:ext cx="2297854" cy="2269919"/>
          </a:xfrm>
          <a:prstGeom prst="rect">
            <a:avLst/>
          </a:prstGeom>
          <a:noFill/>
          <a:ln>
            <a:noFill/>
          </a:ln>
        </p:spPr>
      </p:pic>
      <p:pic>
        <p:nvPicPr>
          <p:cNvPr id="391" name="Google Shape;391;p14" descr="A screenshot of a computer&#10;&#10;Description automatically generated"/>
          <p:cNvPicPr preferRelativeResize="0"/>
          <p:nvPr/>
        </p:nvPicPr>
        <p:blipFill rotWithShape="1">
          <a:blip r:embed="rId4">
            <a:alphaModFix/>
          </a:blip>
          <a:srcRect/>
          <a:stretch/>
        </p:blipFill>
        <p:spPr>
          <a:xfrm>
            <a:off x="7991742" y="2363705"/>
            <a:ext cx="3342019" cy="1946726"/>
          </a:xfrm>
          <a:prstGeom prst="rect">
            <a:avLst/>
          </a:prstGeom>
          <a:noFill/>
          <a:ln>
            <a:noFill/>
          </a:ln>
        </p:spPr>
      </p:pic>
      <p:grpSp>
        <p:nvGrpSpPr>
          <p:cNvPr id="392" name="Google Shape;392;p14"/>
          <p:cNvGrpSpPr/>
          <p:nvPr/>
        </p:nvGrpSpPr>
        <p:grpSpPr>
          <a:xfrm>
            <a:off x="438912" y="2516390"/>
            <a:ext cx="5352288" cy="3663163"/>
            <a:chOff x="0" y="1790"/>
            <a:chExt cx="5352288" cy="3663163"/>
          </a:xfrm>
        </p:grpSpPr>
        <p:cxnSp>
          <p:nvCxnSpPr>
            <p:cNvPr id="393" name="Google Shape;393;p14"/>
            <p:cNvCxnSpPr/>
            <p:nvPr/>
          </p:nvCxnSpPr>
          <p:spPr>
            <a:xfrm>
              <a:off x="0" y="1790"/>
              <a:ext cx="5352288" cy="0"/>
            </a:xfrm>
            <a:prstGeom prst="straightConnector1">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cxnSp>
        <p:sp>
          <p:nvSpPr>
            <p:cNvPr id="394" name="Google Shape;394;p14"/>
            <p:cNvSpPr/>
            <p:nvPr/>
          </p:nvSpPr>
          <p:spPr>
            <a:xfrm>
              <a:off x="0" y="1790"/>
              <a:ext cx="5352288" cy="122105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4"/>
            <p:cNvSpPr txBox="1"/>
            <p:nvPr/>
          </p:nvSpPr>
          <p:spPr>
            <a:xfrm>
              <a:off x="0" y="1790"/>
              <a:ext cx="5352288" cy="122105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venir"/>
                <a:buNone/>
                <a:tabLst/>
                <a:defRPr/>
              </a:pPr>
              <a:r>
                <a:rPr kumimoji="0" lang="en-US" sz="2400" b="0" i="0" u="sng" strike="noStrike" kern="0" cap="none" spc="0" normalizeH="0" baseline="0" noProof="0">
                  <a:ln>
                    <a:noFill/>
                  </a:ln>
                  <a:solidFill>
                    <a:srgbClr val="000000"/>
                  </a:solidFill>
                  <a:effectLst/>
                  <a:uLnTx/>
                  <a:uFillTx/>
                  <a:latin typeface="Avenir"/>
                  <a:ea typeface="Avenir"/>
                  <a:cs typeface="Avenir"/>
                  <a:sym typeface="Avenir"/>
                  <a:hlinkClick r:id="rId5">
                    <a:extLst>
                      <a:ext uri="{A12FA001-AC4F-418D-AE19-62706E023703}">
                        <ahyp:hlinkClr xmlns:ahyp="http://schemas.microsoft.com/office/drawing/2018/hyperlinkcolor" val="tx"/>
                      </a:ext>
                    </a:extLst>
                  </a:hlinkClick>
                </a:rPr>
                <a:t>https://montanabsa.org/km-scout-ranch/</a:t>
              </a:r>
              <a:r>
                <a:rPr kumimoji="0" lang="en-US" sz="24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96" name="Google Shape;396;p14"/>
            <p:cNvCxnSpPr/>
            <p:nvPr/>
          </p:nvCxnSpPr>
          <p:spPr>
            <a:xfrm>
              <a:off x="0" y="1222844"/>
              <a:ext cx="5352288" cy="0"/>
            </a:xfrm>
            <a:prstGeom prst="straightConnector1">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cxnSp>
        <p:sp>
          <p:nvSpPr>
            <p:cNvPr id="397" name="Google Shape;397;p14"/>
            <p:cNvSpPr/>
            <p:nvPr/>
          </p:nvSpPr>
          <p:spPr>
            <a:xfrm>
              <a:off x="0" y="1222844"/>
              <a:ext cx="5352288" cy="122105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4"/>
            <p:cNvSpPr txBox="1"/>
            <p:nvPr/>
          </p:nvSpPr>
          <p:spPr>
            <a:xfrm>
              <a:off x="0" y="1222844"/>
              <a:ext cx="5352288" cy="122105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venir"/>
                <a:buNone/>
                <a:tabLst/>
                <a:defRPr/>
              </a:pPr>
              <a:r>
                <a:rPr kumimoji="0" lang="en-US" sz="2400" b="0" i="0" u="sng" strike="noStrike" kern="0" cap="none" spc="0" normalizeH="0" baseline="0" noProof="0">
                  <a:ln>
                    <a:noFill/>
                  </a:ln>
                  <a:solidFill>
                    <a:srgbClr val="000000"/>
                  </a:solidFill>
                  <a:effectLst/>
                  <a:uLnTx/>
                  <a:uFillTx/>
                  <a:latin typeface="Avenir"/>
                  <a:ea typeface="Avenir"/>
                  <a:cs typeface="Avenir"/>
                  <a:sym typeface="Avenir"/>
                  <a:hlinkClick r:id="rId6">
                    <a:extLst>
                      <a:ext uri="{A12FA001-AC4F-418D-AE19-62706E023703}">
                        <ahyp:hlinkClr xmlns:ahyp="http://schemas.microsoft.com/office/drawing/2018/hyperlinkcolor" val="tx"/>
                      </a:ext>
                    </a:extLst>
                  </a:hlinkClick>
                </a:rPr>
                <a:t>https://www.campwoodruff.org/summer-camp</a:t>
              </a:r>
              <a:endParaRPr kumimoji="0" sz="2400" b="0" i="0" u="none" strike="noStrike" kern="0" cap="none" spc="0" normalizeH="0" baseline="0" noProof="0">
                <a:ln>
                  <a:noFill/>
                </a:ln>
                <a:solidFill>
                  <a:srgbClr val="000000"/>
                </a:solidFill>
                <a:effectLst/>
                <a:uLnTx/>
                <a:uFillTx/>
                <a:latin typeface="Avenir"/>
                <a:ea typeface="Avenir"/>
                <a:cs typeface="Avenir"/>
                <a:sym typeface="Avenir"/>
              </a:endParaRPr>
            </a:p>
          </p:txBody>
        </p:sp>
        <p:cxnSp>
          <p:nvCxnSpPr>
            <p:cNvPr id="399" name="Google Shape;399;p14"/>
            <p:cNvCxnSpPr/>
            <p:nvPr/>
          </p:nvCxnSpPr>
          <p:spPr>
            <a:xfrm>
              <a:off x="0" y="2443899"/>
              <a:ext cx="5352288" cy="0"/>
            </a:xfrm>
            <a:prstGeom prst="straightConnector1">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cxnSp>
        <p:sp>
          <p:nvSpPr>
            <p:cNvPr id="400" name="Google Shape;400;p14"/>
            <p:cNvSpPr/>
            <p:nvPr/>
          </p:nvSpPr>
          <p:spPr>
            <a:xfrm>
              <a:off x="0" y="2443899"/>
              <a:ext cx="5352288" cy="122105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4"/>
            <p:cNvSpPr txBox="1"/>
            <p:nvPr/>
          </p:nvSpPr>
          <p:spPr>
            <a:xfrm>
              <a:off x="0" y="2443899"/>
              <a:ext cx="5352288" cy="122105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venir"/>
                <a:buNone/>
                <a:tabLst/>
                <a:defRPr/>
              </a:pPr>
              <a:r>
                <a:rPr kumimoji="0" lang="en-US" sz="2400" b="0" i="0" u="sng" strike="noStrike" kern="0" cap="none" spc="0" normalizeH="0" baseline="0" noProof="0">
                  <a:ln>
                    <a:noFill/>
                  </a:ln>
                  <a:solidFill>
                    <a:srgbClr val="000000"/>
                  </a:solidFill>
                  <a:effectLst/>
                  <a:uLnTx/>
                  <a:uFillTx/>
                  <a:latin typeface="Avenir"/>
                  <a:ea typeface="Avenir"/>
                  <a:cs typeface="Avenir"/>
                  <a:sym typeface="Avenir"/>
                  <a:hlinkClick r:id="rId7">
                    <a:extLst>
                      <a:ext uri="{A12FA001-AC4F-418D-AE19-62706E023703}">
                        <ahyp:hlinkClr xmlns:ahyp="http://schemas.microsoft.com/office/drawing/2018/hyperlinkcolor" val="tx"/>
                      </a:ext>
                    </a:extLst>
                  </a:hlinkClick>
                </a:rPr>
                <a:t>https://www.hoac-bsa.org/camping</a:t>
              </a:r>
              <a:r>
                <a:rPr kumimoji="0" lang="en-US" sz="24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02" name="Google Shape;402;p14" descr="A screenshot of a website&#10;&#10;Description automatically generated"/>
          <p:cNvPicPr preferRelativeResize="0"/>
          <p:nvPr/>
        </p:nvPicPr>
        <p:blipFill rotWithShape="1">
          <a:blip r:embed="rId8">
            <a:alphaModFix/>
          </a:blip>
          <a:srcRect/>
          <a:stretch/>
        </p:blipFill>
        <p:spPr>
          <a:xfrm>
            <a:off x="6150479" y="4487454"/>
            <a:ext cx="5183282" cy="21935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FB104E-764E-89F4-4E14-406727A1A24B}"/>
              </a:ext>
            </a:extLst>
          </p:cNvPr>
          <p:cNvPicPr>
            <a:picLocks noChangeAspect="1"/>
          </p:cNvPicPr>
          <p:nvPr/>
        </p:nvPicPr>
        <p:blipFill>
          <a:blip r:embed="rId2"/>
          <a:stretch>
            <a:fillRect/>
          </a:stretch>
        </p:blipFill>
        <p:spPr>
          <a:xfrm>
            <a:off x="1" y="-23654"/>
            <a:ext cx="12192000" cy="6881656"/>
          </a:xfrm>
          <a:prstGeom prst="rect">
            <a:avLst/>
          </a:prstGeom>
        </p:spPr>
      </p:pic>
      <p:sp>
        <p:nvSpPr>
          <p:cNvPr id="9" name="Rectangle 8">
            <a:extLst>
              <a:ext uri="{FF2B5EF4-FFF2-40B4-BE49-F238E27FC236}">
                <a16:creationId xmlns:a16="http://schemas.microsoft.com/office/drawing/2014/main" id="{B7E50505-A92C-CF4E-B057-3917726A5A53}"/>
              </a:ext>
            </a:extLst>
          </p:cNvPr>
          <p:cNvSpPr/>
          <p:nvPr/>
        </p:nvSpPr>
        <p:spPr>
          <a:xfrm>
            <a:off x="4810899" y="4530812"/>
            <a:ext cx="7166918" cy="601362"/>
          </a:xfrm>
          <a:prstGeom prst="rect">
            <a:avLst/>
          </a:prstGeom>
          <a:solidFill>
            <a:srgbClr val="ECDB8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F4577"/>
                </a:solidFill>
              </a:rPr>
              <a:t>Sarah J Cheers on her fellow Scouts </a:t>
            </a:r>
          </a:p>
        </p:txBody>
      </p:sp>
    </p:spTree>
    <p:extLst>
      <p:ext uri="{BB962C8B-B14F-4D97-AF65-F5344CB8AC3E}">
        <p14:creationId xmlns:p14="http://schemas.microsoft.com/office/powerpoint/2010/main" val="42192660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p15"/>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9" name="Google Shape;409;p15"/>
          <p:cNvSpPr txBox="1">
            <a:spLocks noGrp="1"/>
          </p:cNvSpPr>
          <p:nvPr>
            <p:ph type="title" idx="4294967295"/>
          </p:nvPr>
        </p:nvSpPr>
        <p:spPr>
          <a:xfrm>
            <a:off x="589560" y="856180"/>
            <a:ext cx="5279408" cy="11280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venir"/>
              <a:buNone/>
            </a:pPr>
            <a:r>
              <a:rPr lang="en-US" sz="4000" b="1">
                <a:solidFill>
                  <a:schemeClr val="dk1"/>
                </a:solidFill>
                <a:latin typeface="Avenir"/>
                <a:ea typeface="Avenir"/>
                <a:cs typeface="Avenir"/>
                <a:sym typeface="Avenir"/>
              </a:rPr>
              <a:t>Set Up Your </a:t>
            </a:r>
            <a:r>
              <a:rPr lang="en-US" sz="4000" b="1">
                <a:latin typeface="Avenir"/>
                <a:ea typeface="Avenir"/>
                <a:cs typeface="Avenir"/>
                <a:sym typeface="Avenir"/>
              </a:rPr>
              <a:t>Social Media</a:t>
            </a:r>
            <a:r>
              <a:rPr lang="en-US" sz="4000" b="1">
                <a:solidFill>
                  <a:schemeClr val="dk1"/>
                </a:solidFill>
                <a:latin typeface="Avenir"/>
                <a:ea typeface="Avenir"/>
                <a:cs typeface="Avenir"/>
                <a:sym typeface="Avenir"/>
              </a:rPr>
              <a:t> Pages</a:t>
            </a:r>
            <a:endParaRPr/>
          </a:p>
        </p:txBody>
      </p:sp>
      <p:grpSp>
        <p:nvGrpSpPr>
          <p:cNvPr id="410" name="Google Shape;410;p15"/>
          <p:cNvGrpSpPr/>
          <p:nvPr/>
        </p:nvGrpSpPr>
        <p:grpSpPr>
          <a:xfrm>
            <a:off x="0" y="1083484"/>
            <a:ext cx="355196" cy="673460"/>
            <a:chOff x="0" y="823811"/>
            <a:chExt cx="355196" cy="673460"/>
          </a:xfrm>
        </p:grpSpPr>
        <p:sp>
          <p:nvSpPr>
            <p:cNvPr id="411" name="Google Shape;411;p15"/>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2" name="Google Shape;412;p15"/>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13" name="Google Shape;413;p15"/>
          <p:cNvSpPr/>
          <p:nvPr/>
        </p:nvSpPr>
        <p:spPr>
          <a:xfrm flipH="1">
            <a:off x="665085" y="2123821"/>
            <a:ext cx="4975066"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4" name="Google Shape;414;p15"/>
          <p:cNvSpPr txBox="1">
            <a:spLocks noGrp="1"/>
          </p:cNvSpPr>
          <p:nvPr>
            <p:ph type="body" idx="4294967295"/>
          </p:nvPr>
        </p:nvSpPr>
        <p:spPr>
          <a:xfrm>
            <a:off x="590718" y="2330506"/>
            <a:ext cx="5505281" cy="20704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a:solidFill>
                  <a:srgbClr val="000000"/>
                </a:solidFill>
                <a:latin typeface="Avenir"/>
                <a:ea typeface="Avenir"/>
                <a:cs typeface="Avenir"/>
                <a:sym typeface="Avenir"/>
              </a:rPr>
              <a:t>Make sure you have a </a:t>
            </a:r>
            <a:r>
              <a:rPr lang="en-US" u="sng">
                <a:solidFill>
                  <a:srgbClr val="000000"/>
                </a:solidFill>
                <a:latin typeface="Avenir"/>
                <a:ea typeface="Avenir"/>
                <a:cs typeface="Avenir"/>
                <a:sym typeface="Avenir"/>
                <a:hlinkClick r:id="rId3">
                  <a:extLst>
                    <a:ext uri="{A12FA001-AC4F-418D-AE19-62706E023703}">
                      <ahyp:hlinkClr xmlns:ahyp="http://schemas.microsoft.com/office/drawing/2018/hyperlinkcolor" val="tx"/>
                    </a:ext>
                  </a:extLst>
                </a:hlinkClick>
              </a:rPr>
              <a:t>Facebook page</a:t>
            </a:r>
            <a:r>
              <a:rPr lang="en-US">
                <a:solidFill>
                  <a:srgbClr val="000000"/>
                </a:solidFill>
                <a:latin typeface="Avenir"/>
                <a:ea typeface="Avenir"/>
                <a:cs typeface="Avenir"/>
                <a:sym typeface="Avenir"/>
              </a:rPr>
              <a:t> and </a:t>
            </a:r>
            <a:r>
              <a:rPr lang="en-US" u="sng">
                <a:solidFill>
                  <a:srgbClr val="000000"/>
                </a:solidFill>
                <a:latin typeface="Avenir"/>
                <a:ea typeface="Avenir"/>
                <a:cs typeface="Avenir"/>
                <a:sym typeface="Avenir"/>
                <a:hlinkClick r:id="rId4">
                  <a:extLst>
                    <a:ext uri="{A12FA001-AC4F-418D-AE19-62706E023703}">
                      <ahyp:hlinkClr xmlns:ahyp="http://schemas.microsoft.com/office/drawing/2018/hyperlinkcolor" val="tx"/>
                    </a:ext>
                  </a:extLst>
                </a:hlinkClick>
              </a:rPr>
              <a:t>Instagram Page</a:t>
            </a:r>
            <a:r>
              <a:rPr lang="en-US" sz="2400">
                <a:solidFill>
                  <a:srgbClr val="000000"/>
                </a:solidFill>
                <a:latin typeface="Avenir"/>
                <a:ea typeface="Avenir"/>
                <a:cs typeface="Avenir"/>
                <a:sym typeface="Avenir"/>
              </a:rPr>
              <a:t>. Post weekly photos and video so people can see the fun Scouts have in your unit. </a:t>
            </a:r>
            <a:endParaRPr/>
          </a:p>
        </p:txBody>
      </p:sp>
      <p:sp>
        <p:nvSpPr>
          <p:cNvPr id="415" name="Google Shape;415;p15"/>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6" name="Google Shape;416;p15"/>
          <p:cNvSpPr/>
          <p:nvPr/>
        </p:nvSpPr>
        <p:spPr>
          <a:xfrm>
            <a:off x="6849687" y="357447"/>
            <a:ext cx="4845488" cy="292358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7" name="Google Shape;417;p15"/>
          <p:cNvSpPr/>
          <p:nvPr/>
        </p:nvSpPr>
        <p:spPr>
          <a:xfrm>
            <a:off x="6849687" y="3505479"/>
            <a:ext cx="4845488" cy="2923587"/>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8" name="Google Shape;418;p15"/>
          <p:cNvSpPr txBox="1"/>
          <p:nvPr/>
        </p:nvSpPr>
        <p:spPr>
          <a:xfrm>
            <a:off x="2181137" y="4208618"/>
            <a:ext cx="3775501" cy="82311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Avenir"/>
                <a:ea typeface="Avenir"/>
                <a:cs typeface="Avenir"/>
                <a:sym typeface="Avenir"/>
              </a:rPr>
              <a:t>Learn how to set up your own Facebook page.</a:t>
            </a:r>
            <a:endParaRPr kumimoji="0" sz="1200" b="0" i="0" u="none" strike="noStrike" kern="0" cap="none" spc="0" normalizeH="0" baseline="0" noProof="0">
              <a:ln>
                <a:noFill/>
              </a:ln>
              <a:solidFill>
                <a:srgbClr val="000000"/>
              </a:solidFill>
              <a:effectLst/>
              <a:uLnTx/>
              <a:uFillTx/>
              <a:latin typeface="Avenir"/>
              <a:ea typeface="Avenir"/>
              <a:cs typeface="Avenir"/>
              <a:sym typeface="Avenir"/>
            </a:endParaRPr>
          </a:p>
        </p:txBody>
      </p:sp>
      <p:pic>
        <p:nvPicPr>
          <p:cNvPr id="419" name="Google Shape;419;p15" descr="Qr code&#10;&#10;Description automatically generated"/>
          <p:cNvPicPr preferRelativeResize="0"/>
          <p:nvPr/>
        </p:nvPicPr>
        <p:blipFill rotWithShape="1">
          <a:blip r:embed="rId5">
            <a:alphaModFix/>
          </a:blip>
          <a:srcRect/>
          <a:stretch/>
        </p:blipFill>
        <p:spPr>
          <a:xfrm>
            <a:off x="533695" y="4125877"/>
            <a:ext cx="1545836" cy="1545836"/>
          </a:xfrm>
          <a:prstGeom prst="rect">
            <a:avLst/>
          </a:prstGeom>
          <a:noFill/>
          <a:ln>
            <a:noFill/>
          </a:ln>
        </p:spPr>
      </p:pic>
      <p:sp>
        <p:nvSpPr>
          <p:cNvPr id="420" name="Google Shape;420;p15"/>
          <p:cNvSpPr/>
          <p:nvPr/>
        </p:nvSpPr>
        <p:spPr>
          <a:xfrm>
            <a:off x="3042460" y="6035757"/>
            <a:ext cx="1167063" cy="31787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1" name="Google Shape;421;p15"/>
          <p:cNvSpPr txBox="1"/>
          <p:nvPr/>
        </p:nvSpPr>
        <p:spPr>
          <a:xfrm>
            <a:off x="540614" y="5722832"/>
            <a:ext cx="3059153" cy="823113"/>
          </a:xfrm>
          <a:prstGeom prst="rect">
            <a:avLst/>
          </a:prstGeom>
          <a:noFill/>
          <a:ln>
            <a:noFill/>
          </a:ln>
        </p:spPr>
        <p:txBody>
          <a:bodyPr spcFirstLastPara="1" wrap="square" lIns="91425"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Avenir"/>
                <a:ea typeface="Avenir"/>
                <a:cs typeface="Avenir"/>
                <a:sym typeface="Avenir"/>
              </a:rPr>
              <a:t>Learn how to set up your own Instagram page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5"/>
          <p:cNvSpPr/>
          <p:nvPr/>
        </p:nvSpPr>
        <p:spPr>
          <a:xfrm rot="10800000">
            <a:off x="2263035" y="4926270"/>
            <a:ext cx="1167063" cy="2987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23" name="Google Shape;423;p15"/>
          <p:cNvPicPr preferRelativeResize="0"/>
          <p:nvPr/>
        </p:nvPicPr>
        <p:blipFill rotWithShape="1">
          <a:blip r:embed="rId6">
            <a:alphaModFix/>
          </a:blip>
          <a:srcRect l="6677" r="2001"/>
          <a:stretch/>
        </p:blipFill>
        <p:spPr>
          <a:xfrm>
            <a:off x="6038013" y="593348"/>
            <a:ext cx="5543398" cy="5967238"/>
          </a:xfrm>
          <a:prstGeom prst="rect">
            <a:avLst/>
          </a:prstGeom>
          <a:noFill/>
          <a:ln>
            <a:noFill/>
          </a:ln>
        </p:spPr>
      </p:pic>
      <p:pic>
        <p:nvPicPr>
          <p:cNvPr id="424" name="Google Shape;424;p15"/>
          <p:cNvPicPr preferRelativeResize="0"/>
          <p:nvPr/>
        </p:nvPicPr>
        <p:blipFill rotWithShape="1">
          <a:blip r:embed="rId7">
            <a:alphaModFix/>
          </a:blip>
          <a:srcRect l="28408" t="28391" r="21929"/>
          <a:stretch/>
        </p:blipFill>
        <p:spPr>
          <a:xfrm>
            <a:off x="4353455" y="5102347"/>
            <a:ext cx="1684557" cy="314435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6"/>
          <p:cNvSpPr txBox="1"/>
          <p:nvPr/>
        </p:nvSpPr>
        <p:spPr>
          <a:xfrm>
            <a:off x="551202" y="692393"/>
            <a:ext cx="7631544" cy="1128068"/>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3700"/>
              <a:buFont typeface="Avenir"/>
              <a:buNone/>
              <a:tabLst/>
              <a:defRPr/>
            </a:pPr>
            <a:r>
              <a:rPr kumimoji="0" lang="en-US" sz="3700" b="1" i="0" u="none" strike="noStrike" kern="0" cap="none" spc="0" normalizeH="0" baseline="0" noProof="0">
                <a:ln>
                  <a:noFill/>
                </a:ln>
                <a:solidFill>
                  <a:srgbClr val="000000"/>
                </a:solidFill>
                <a:effectLst/>
                <a:uLnTx/>
                <a:uFillTx/>
                <a:latin typeface="Avenir"/>
                <a:ea typeface="Avenir"/>
                <a:cs typeface="Avenir"/>
                <a:sym typeface="Avenir"/>
              </a:rPr>
              <a:t>Timelines and Schedules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6"/>
          <p:cNvSpPr txBox="1"/>
          <p:nvPr/>
        </p:nvSpPr>
        <p:spPr>
          <a:xfrm>
            <a:off x="563978" y="2168296"/>
            <a:ext cx="8125857" cy="42170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Avenir"/>
                <a:ea typeface="Avenir"/>
                <a:cs typeface="Avenir"/>
                <a:sym typeface="Avenir"/>
              </a:rPr>
              <a:t>Planning is the key to successful marketing efforts (and almost every other effort, too!)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We highly recommend good </a:t>
            </a:r>
            <a:r>
              <a:rPr kumimoji="0" lang="en-US" sz="1800" b="1" i="0" u="none" strike="noStrike" kern="0" cap="none" spc="0" normalizeH="0" baseline="0" noProof="0">
                <a:ln>
                  <a:noFill/>
                </a:ln>
                <a:solidFill>
                  <a:srgbClr val="000000"/>
                </a:solidFill>
                <a:effectLst/>
                <a:uLnTx/>
                <a:uFillTx/>
                <a:latin typeface="Avenir"/>
                <a:ea typeface="Avenir"/>
                <a:cs typeface="Avenir"/>
                <a:sym typeface="Avenir"/>
              </a:rPr>
              <a:t>old-fashioned backdating</a:t>
            </a: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 For example, if you are planning an event, grab a calendar and count backwards from the date of your event. Schedule out all your marketing activities!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Make sure you keep a calendar and planning timeline for all special camps and activities.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For example: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Note Camp dates and special activities and start backtracking 6-12 months out.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Plan weekly posts throughout the year highlighting unique experiences.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1800"/>
              <a:buFont typeface="Arial"/>
              <a:buChar char="•"/>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Set up and boost your special events 3-4 weeks prior to your signup goals.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venir"/>
                <a:ea typeface="Avenir"/>
                <a:cs typeface="Avenir"/>
                <a:sym typeface="Avenir"/>
              </a:rPr>
              <a:t>Don’t skip this step!  Map it all out…Ask campers, camp staff and volunteers to help make a plan.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2" name="Google Shape;432;p16"/>
          <p:cNvGrpSpPr/>
          <p:nvPr/>
        </p:nvGrpSpPr>
        <p:grpSpPr>
          <a:xfrm>
            <a:off x="8807668" y="1820652"/>
            <a:ext cx="3499117" cy="3739741"/>
            <a:chOff x="8238940" y="1820652"/>
            <a:chExt cx="4067846" cy="4031130"/>
          </a:xfrm>
        </p:grpSpPr>
        <p:pic>
          <p:nvPicPr>
            <p:cNvPr id="433" name="Google Shape;433;p16" descr="A picture containing diagram&#10;&#10;Description automatically generated"/>
            <p:cNvPicPr preferRelativeResize="0"/>
            <p:nvPr/>
          </p:nvPicPr>
          <p:blipFill rotWithShape="1">
            <a:blip r:embed="rId3">
              <a:alphaModFix/>
            </a:blip>
            <a:srcRect l="8212" r="15903" b="-4"/>
            <a:stretch/>
          </p:blipFill>
          <p:spPr>
            <a:xfrm>
              <a:off x="8238940" y="1820652"/>
              <a:ext cx="4067846" cy="4031130"/>
            </a:xfrm>
            <a:prstGeom prst="rect">
              <a:avLst/>
            </a:prstGeom>
            <a:noFill/>
            <a:ln>
              <a:noFill/>
            </a:ln>
          </p:spPr>
        </p:pic>
        <p:pic>
          <p:nvPicPr>
            <p:cNvPr id="434" name="Google Shape;434;p16" descr="A picture containing diagram&#10;&#10;Description automatically generated"/>
            <p:cNvPicPr preferRelativeResize="0"/>
            <p:nvPr/>
          </p:nvPicPr>
          <p:blipFill rotWithShape="1">
            <a:blip r:embed="rId4">
              <a:alphaModFix/>
            </a:blip>
            <a:srcRect/>
            <a:stretch/>
          </p:blipFill>
          <p:spPr>
            <a:xfrm rot="5400000">
              <a:off x="9687391" y="1818782"/>
              <a:ext cx="1012296" cy="2522483"/>
            </a:xfrm>
            <a:prstGeom prst="rect">
              <a:avLst/>
            </a:prstGeom>
            <a:noFill/>
            <a:ln>
              <a:noFill/>
            </a:ln>
          </p:spPr>
        </p:pic>
        <p:sp>
          <p:nvSpPr>
            <p:cNvPr id="435" name="Google Shape;435;p16"/>
            <p:cNvSpPr txBox="1"/>
            <p:nvPr/>
          </p:nvSpPr>
          <p:spPr>
            <a:xfrm>
              <a:off x="9083091" y="2741326"/>
              <a:ext cx="2094545"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Calibri"/>
                  <a:ea typeface="Calibri"/>
                  <a:cs typeface="Calibri"/>
                  <a:sym typeface="Calibri"/>
                </a:rPr>
                <a:t>Camp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6" name="Google Shape;436;p16"/>
          <p:cNvSpPr txBox="1"/>
          <p:nvPr/>
        </p:nvSpPr>
        <p:spPr>
          <a:xfrm>
            <a:off x="474134" y="158478"/>
            <a:ext cx="11832652"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00000"/>
                </a:solidFill>
                <a:effectLst/>
                <a:uLnTx/>
                <a:uFillTx/>
                <a:latin typeface="Avenir"/>
                <a:ea typeface="Avenir"/>
                <a:cs typeface="Avenir"/>
                <a:sym typeface="Avenir"/>
              </a:rPr>
              <a:t>Camp Marketing is a YEAR-ROUND activity!</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17" descr="A screenshot of a computer&#10;&#10;Description automatically generated"/>
          <p:cNvPicPr preferRelativeResize="0"/>
          <p:nvPr/>
        </p:nvPicPr>
        <p:blipFill rotWithShape="1">
          <a:blip r:embed="rId3">
            <a:alphaModFix/>
          </a:blip>
          <a:srcRect t="12671" b="47321"/>
          <a:stretch/>
        </p:blipFill>
        <p:spPr>
          <a:xfrm>
            <a:off x="693684" y="827691"/>
            <a:ext cx="11109434" cy="5751786"/>
          </a:xfrm>
          <a:prstGeom prst="rect">
            <a:avLst/>
          </a:prstGeom>
          <a:noFill/>
          <a:ln>
            <a:noFill/>
          </a:ln>
        </p:spPr>
      </p:pic>
      <p:sp>
        <p:nvSpPr>
          <p:cNvPr id="442" name="Google Shape;442;p17"/>
          <p:cNvSpPr txBox="1"/>
          <p:nvPr/>
        </p:nvSpPr>
        <p:spPr>
          <a:xfrm>
            <a:off x="872360" y="278523"/>
            <a:ext cx="10626000" cy="430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Avenir"/>
                <a:ea typeface="Avenir"/>
                <a:cs typeface="Avenir"/>
                <a:sym typeface="Avenir"/>
              </a:rPr>
              <a:t>Example Social Media Calendar - Make it your own- What is your USP/Story?</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8"/>
          <p:cNvSpPr txBox="1">
            <a:spLocks noGrp="1"/>
          </p:cNvSpPr>
          <p:nvPr>
            <p:ph type="title"/>
          </p:nvPr>
        </p:nvSpPr>
        <p:spPr>
          <a:xfrm>
            <a:off x="831850" y="2928966"/>
            <a:ext cx="10515600" cy="163350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Good luck!</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id="{E5C771C4-802E-EB7C-78DA-A5429BC4BC11}"/>
              </a:ext>
            </a:extLst>
          </p:cNvPr>
          <p:cNvSpPr txBox="1">
            <a:spLocks/>
          </p:cNvSpPr>
          <p:nvPr/>
        </p:nvSpPr>
        <p:spPr>
          <a:xfrm>
            <a:off x="3858559" y="2078508"/>
            <a:ext cx="5191125" cy="4115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March 21, 2024 - 7 pm CT / 8 pm ET</a:t>
            </a:r>
          </a:p>
        </p:txBody>
      </p:sp>
      <p:sp>
        <p:nvSpPr>
          <p:cNvPr id="5" name="Content Placeholder 3">
            <a:extLst>
              <a:ext uri="{FF2B5EF4-FFF2-40B4-BE49-F238E27FC236}">
                <a16:creationId xmlns:a16="http://schemas.microsoft.com/office/drawing/2014/main" id="{A183A95C-2B9C-8179-0BC7-FCCDDDFCDDBC}"/>
              </a:ext>
            </a:extLst>
          </p:cNvPr>
          <p:cNvSpPr txBox="1">
            <a:spLocks/>
          </p:cNvSpPr>
          <p:nvPr/>
        </p:nvSpPr>
        <p:spPr>
          <a:xfrm>
            <a:off x="829235" y="6265245"/>
            <a:ext cx="11362765" cy="4873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endParaRPr>
          </a:p>
        </p:txBody>
      </p:sp>
      <p:sp>
        <p:nvSpPr>
          <p:cNvPr id="6" name="Text Placeholder 4">
            <a:extLst>
              <a:ext uri="{FF2B5EF4-FFF2-40B4-BE49-F238E27FC236}">
                <a16:creationId xmlns:a16="http://schemas.microsoft.com/office/drawing/2014/main" id="{B73D3E45-D6E7-C8F7-0B96-80665279E8FE}"/>
              </a:ext>
            </a:extLst>
          </p:cNvPr>
          <p:cNvSpPr txBox="1">
            <a:spLocks/>
          </p:cNvSpPr>
          <p:nvPr/>
        </p:nvSpPr>
        <p:spPr>
          <a:xfrm>
            <a:off x="838199" y="2555424"/>
            <a:ext cx="11143593" cy="35659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99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Importance of a Safety Culture in the Digital Space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Brad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VanAuken</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Author and Founder, </a:t>
            </a:r>
            <a:r>
              <a:rPr kumimoji="0" lang="en-US"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BrandForward</a:t>
            </a: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2024 Marketing Direction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Michael Ramsey,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Sr. VP, Marketing &amp; Communications</a:t>
            </a: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050" b="0"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National Marketing Resources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Darin Kinn,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Director, Marketing &amp; Brand</a:t>
            </a: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Membership Marketing to Maximize Recruitment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Ron Clary,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Graphic Designer, Clary Creative</a:t>
            </a:r>
          </a:p>
          <a:p>
            <a:pPr marL="0" marR="0" lvl="0"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Otto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Goedhart</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Manager, Membership Growth</a:t>
            </a:r>
          </a:p>
          <a:p>
            <a:pPr marL="0" marR="0" lvl="0"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endPar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Creating a Welcoming Scouting Environment</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Lisa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Schuchart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VP, HR and Chief Diversity Officer</a:t>
            </a: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Social Media Matters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Mitch Leonard,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RTX Corporation</a:t>
            </a:r>
          </a:p>
          <a:p>
            <a:pPr marL="0" marR="0" lvl="0"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Nick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Hessler</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Vanderbilt University Athletics</a:t>
            </a:r>
          </a:p>
          <a:p>
            <a:pPr marL="0" marR="0" lvl="0" indent="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None/>
              <a:tabLst>
                <a:tab pos="4972050" algn="l"/>
              </a:tabLst>
              <a:defRPr/>
            </a:pPr>
            <a:endPar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rPr>
              <a:t>Tips for Capturing Great Photography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Michael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Roytek</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BSA Sr. Photographer</a:t>
            </a: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r>
              <a:rPr kumimoji="0" lang="en-US" sz="18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Recap and Closing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Tom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Kraeutler</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Chair, National Marketing Committee</a:t>
            </a:r>
            <a:endParaRPr kumimoji="0" lang="en-US" sz="1800" b="0" i="1" u="none" strike="noStrike" kern="1200" cap="none" spc="0" normalizeH="0" baseline="0" noProof="0" dirty="0">
              <a:ln>
                <a:noFill/>
              </a:ln>
              <a:solidFill>
                <a:srgbClr val="4EA72E">
                  <a:lumMod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285750" algn="l" defTabSz="914400" rtl="0" eaLnBrk="1" fontAlgn="auto" latinLnBrk="0" hangingPunct="1">
              <a:lnSpc>
                <a:spcPct val="100000"/>
              </a:lnSpc>
              <a:spcBef>
                <a:spcPts val="0"/>
              </a:spcBef>
              <a:spcAft>
                <a:spcPts val="0"/>
              </a:spcAft>
              <a:buClr>
                <a:srgbClr val="E8E8E8">
                  <a:lumMod val="25000"/>
                </a:srgbClr>
              </a:buClr>
              <a:buSzTx/>
              <a:buFont typeface="Arial" panose="020B0604020202020204" pitchFamily="34" charset="0"/>
              <a:buChar char="•"/>
              <a:tabLst>
                <a:tab pos="4972050" algn="l"/>
              </a:tabLst>
              <a:defRPr/>
            </a:pPr>
            <a:endParaRPr kumimoji="0" lang="en-US" sz="1200" b="1" i="0" u="none" strike="noStrike" kern="1200" cap="none" spc="0" normalizeH="0" baseline="0" noProof="0" dirty="0">
              <a:ln>
                <a:noFill/>
              </a:ln>
              <a:solidFill>
                <a:srgbClr val="4EA72E">
                  <a:lumMod val="50000"/>
                </a:srgbClr>
              </a:solidFill>
              <a:effectLst/>
              <a:uLnTx/>
              <a:uFillTx/>
              <a:latin typeface="Calibri" panose="020F0502020204030204" pitchFamily="34" charset="0"/>
              <a:ea typeface="+mn-ea"/>
              <a:cs typeface="Calibri" panose="020F0502020204030204" pitchFamily="34" charset="0"/>
            </a:endParaRPr>
          </a:p>
        </p:txBody>
      </p:sp>
      <p:pic>
        <p:nvPicPr>
          <p:cNvPr id="7" name="Picture 6" descr="A green and gold text&#10;&#10;Description automatically generated">
            <a:extLst>
              <a:ext uri="{FF2B5EF4-FFF2-40B4-BE49-F238E27FC236}">
                <a16:creationId xmlns:a16="http://schemas.microsoft.com/office/drawing/2014/main" id="{73AD3642-A9F7-0C36-C9BE-880565782B04}"/>
              </a:ext>
            </a:extLst>
          </p:cNvPr>
          <p:cNvPicPr>
            <a:picLocks noChangeAspect="1"/>
          </p:cNvPicPr>
          <p:nvPr/>
        </p:nvPicPr>
        <p:blipFill>
          <a:blip r:embed="rId3"/>
          <a:stretch>
            <a:fillRect/>
          </a:stretch>
        </p:blipFill>
        <p:spPr>
          <a:xfrm>
            <a:off x="3858559" y="609813"/>
            <a:ext cx="6011582" cy="1488015"/>
          </a:xfrm>
          <a:prstGeom prst="rect">
            <a:avLst/>
          </a:prstGeom>
        </p:spPr>
      </p:pic>
    </p:spTree>
    <p:extLst>
      <p:ext uri="{BB962C8B-B14F-4D97-AF65-F5344CB8AC3E}">
        <p14:creationId xmlns:p14="http://schemas.microsoft.com/office/powerpoint/2010/main" val="2614192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A6F2-23BD-4A8A-C1FC-B6E7BB2AA21E}"/>
              </a:ext>
            </a:extLst>
          </p:cNvPr>
          <p:cNvSpPr>
            <a:spLocks noGrp="1"/>
          </p:cNvSpPr>
          <p:nvPr>
            <p:ph type="ctrTitle"/>
          </p:nvPr>
        </p:nvSpPr>
        <p:spPr>
          <a:xfrm>
            <a:off x="3841734" y="2162655"/>
            <a:ext cx="7365791" cy="2387600"/>
          </a:xfrm>
        </p:spPr>
        <p:txBody>
          <a:bodyPr>
            <a:normAutofit/>
          </a:bodyPr>
          <a:lstStyle/>
          <a:p>
            <a:pPr algn="l"/>
            <a:r>
              <a:rPr lang="en-US" sz="7200" dirty="0">
                <a:latin typeface="Bookman Old Style" panose="02050604050505020204" pitchFamily="18" charset="0"/>
              </a:rPr>
              <a:t>MARKETING </a:t>
            </a:r>
            <a:br>
              <a:rPr lang="en-US" sz="7200" dirty="0">
                <a:latin typeface="Bookman Old Style" panose="02050604050505020204" pitchFamily="18" charset="0"/>
              </a:rPr>
            </a:br>
            <a:r>
              <a:rPr lang="en-US" sz="8800" dirty="0">
                <a:solidFill>
                  <a:schemeClr val="accent3">
                    <a:lumMod val="75000"/>
                  </a:schemeClr>
                </a:solidFill>
                <a:latin typeface="Bookman Old Style" panose="02050604050505020204" pitchFamily="18" charset="0"/>
              </a:rPr>
              <a:t>BOOTCAMP</a:t>
            </a:r>
          </a:p>
        </p:txBody>
      </p:sp>
      <p:sp>
        <p:nvSpPr>
          <p:cNvPr id="3" name="Subtitle 2">
            <a:extLst>
              <a:ext uri="{FF2B5EF4-FFF2-40B4-BE49-F238E27FC236}">
                <a16:creationId xmlns:a16="http://schemas.microsoft.com/office/drawing/2014/main" id="{E7A758EA-E431-C8DB-1F68-C740A4844E3C}"/>
              </a:ext>
            </a:extLst>
          </p:cNvPr>
          <p:cNvSpPr>
            <a:spLocks noGrp="1"/>
          </p:cNvSpPr>
          <p:nvPr>
            <p:ph type="subTitle" idx="1"/>
          </p:nvPr>
        </p:nvSpPr>
        <p:spPr>
          <a:xfrm>
            <a:off x="1412240" y="4696645"/>
            <a:ext cx="9144000" cy="944245"/>
          </a:xfrm>
        </p:spPr>
        <p:txBody>
          <a:bodyPr>
            <a:normAutofit/>
          </a:bodyPr>
          <a:lstStyle/>
          <a:p>
            <a:pPr>
              <a:spcBef>
                <a:spcPts val="600"/>
              </a:spcBef>
            </a:pPr>
            <a:r>
              <a:rPr lang="en-US" b="1" dirty="0"/>
              <a:t>Session 2: </a:t>
            </a:r>
            <a:r>
              <a:rPr lang="en-US" dirty="0"/>
              <a:t>March 21, 2024</a:t>
            </a:r>
            <a:endParaRPr lang="en-US" sz="2800" dirty="0"/>
          </a:p>
          <a:p>
            <a:pPr>
              <a:spcBef>
                <a:spcPts val="600"/>
              </a:spcBef>
            </a:pPr>
            <a:r>
              <a:rPr lang="en-US" sz="2800" dirty="0"/>
              <a:t>7 pm CT / 8 pm ET</a:t>
            </a:r>
          </a:p>
          <a:p>
            <a:endParaRPr lang="en-US" dirty="0"/>
          </a:p>
        </p:txBody>
      </p:sp>
      <p:sp>
        <p:nvSpPr>
          <p:cNvPr id="4" name="Title 1">
            <a:extLst>
              <a:ext uri="{FF2B5EF4-FFF2-40B4-BE49-F238E27FC236}">
                <a16:creationId xmlns:a16="http://schemas.microsoft.com/office/drawing/2014/main" id="{96BD2117-3A89-F472-17D1-3BB05D117202}"/>
              </a:ext>
            </a:extLst>
          </p:cNvPr>
          <p:cNvSpPr txBox="1">
            <a:spLocks/>
          </p:cNvSpPr>
          <p:nvPr/>
        </p:nvSpPr>
        <p:spPr>
          <a:xfrm rot="21216348">
            <a:off x="1404960" y="1470170"/>
            <a:ext cx="9144000" cy="64150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5400" b="1" i="0" kern="1200">
                <a:solidFill>
                  <a:srgbClr val="A99766"/>
                </a:solidFill>
                <a:latin typeface="Calibri" panose="020F0502020204030204" pitchFamily="34" charset="0"/>
                <a:ea typeface="+mj-ea"/>
                <a:cs typeface="Calibri" panose="020F0502020204030204" pitchFamily="34" charset="0"/>
              </a:defRPr>
            </a:lvl1pPr>
          </a:lstStyle>
          <a:p>
            <a:r>
              <a:rPr lang="en-US" sz="4400" dirty="0">
                <a:solidFill>
                  <a:schemeClr val="accent3">
                    <a:lumMod val="75000"/>
                  </a:schemeClr>
                </a:solidFill>
                <a:latin typeface="Bradley Hand" pitchFamily="2" charset="77"/>
              </a:rPr>
              <a:t>Thank You!</a:t>
            </a:r>
          </a:p>
        </p:txBody>
      </p:sp>
      <p:pic>
        <p:nvPicPr>
          <p:cNvPr id="6" name="Picture 5" descr="A logo of a fleur-de-lis&#10;&#10;Description automatically generated">
            <a:extLst>
              <a:ext uri="{FF2B5EF4-FFF2-40B4-BE49-F238E27FC236}">
                <a16:creationId xmlns:a16="http://schemas.microsoft.com/office/drawing/2014/main" id="{86AF2847-54A4-8BBC-B2FF-8C7770586C59}"/>
              </a:ext>
            </a:extLst>
          </p:cNvPr>
          <p:cNvPicPr>
            <a:picLocks noChangeAspect="1"/>
          </p:cNvPicPr>
          <p:nvPr/>
        </p:nvPicPr>
        <p:blipFill>
          <a:blip r:embed="rId2"/>
          <a:stretch>
            <a:fillRect/>
          </a:stretch>
        </p:blipFill>
        <p:spPr>
          <a:xfrm>
            <a:off x="886729" y="2375777"/>
            <a:ext cx="1722010" cy="1953355"/>
          </a:xfrm>
          <a:prstGeom prst="rect">
            <a:avLst/>
          </a:prstGeom>
        </p:spPr>
      </p:pic>
      <p:sp>
        <p:nvSpPr>
          <p:cNvPr id="7" name="Chevron 6">
            <a:extLst>
              <a:ext uri="{FF2B5EF4-FFF2-40B4-BE49-F238E27FC236}">
                <a16:creationId xmlns:a16="http://schemas.microsoft.com/office/drawing/2014/main" id="{F0416374-5086-34A8-BEB5-875F1DA0D6D5}"/>
              </a:ext>
            </a:extLst>
          </p:cNvPr>
          <p:cNvSpPr/>
          <p:nvPr/>
        </p:nvSpPr>
        <p:spPr>
          <a:xfrm>
            <a:off x="3210560" y="2495538"/>
            <a:ext cx="599858" cy="1721834"/>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a:extLst>
              <a:ext uri="{FF2B5EF4-FFF2-40B4-BE49-F238E27FC236}">
                <a16:creationId xmlns:a16="http://schemas.microsoft.com/office/drawing/2014/main" id="{149ED23D-C85E-6553-E763-30856785E76C}"/>
              </a:ext>
            </a:extLst>
          </p:cNvPr>
          <p:cNvSpPr/>
          <p:nvPr/>
        </p:nvSpPr>
        <p:spPr>
          <a:xfrm>
            <a:off x="2610702" y="2495538"/>
            <a:ext cx="599858" cy="1721834"/>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5610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501</TotalTime>
  <Words>3612</Words>
  <Application>Microsoft Macintosh PowerPoint</Application>
  <PresentationFormat>Widescreen</PresentationFormat>
  <Paragraphs>395</Paragraphs>
  <Slides>95</Slides>
  <Notes>33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95</vt:i4>
      </vt:variant>
    </vt:vector>
  </HeadingPairs>
  <TitlesOfParts>
    <vt:vector size="111" baseType="lpstr">
      <vt:lpstr>Aptos</vt:lpstr>
      <vt:lpstr>Aptos Display</vt:lpstr>
      <vt:lpstr>Arial</vt:lpstr>
      <vt:lpstr>Avenir</vt:lpstr>
      <vt:lpstr>Bookman Old Style</vt:lpstr>
      <vt:lpstr>Bradley Hand</vt:lpstr>
      <vt:lpstr>Calibri</vt:lpstr>
      <vt:lpstr>Flood Std</vt:lpstr>
      <vt:lpstr>Montserrat</vt:lpstr>
      <vt:lpstr>Symbol</vt:lpstr>
      <vt:lpstr>Wingdings</vt:lpstr>
      <vt:lpstr>Office Theme</vt:lpstr>
      <vt:lpstr>1_Office Theme</vt:lpstr>
      <vt:lpstr>2_Office Theme</vt:lpstr>
      <vt:lpstr>3_Office Theme</vt:lpstr>
      <vt:lpstr>4_Office Theme</vt:lpstr>
      <vt:lpstr>MARKETING  BOOTCAMP</vt:lpstr>
      <vt:lpstr>PowerPoint Presentation</vt:lpstr>
      <vt:lpstr>PowerPoint Presentation</vt:lpstr>
      <vt:lpstr>PowerPoint Presentation</vt:lpstr>
      <vt:lpstr>PowerPoint Presentation</vt:lpstr>
      <vt:lpstr>2024 Marketing Bootcamp Safety Moment</vt:lpstr>
      <vt:lpstr>Safe Use of Scout Names and Photos</vt:lpstr>
      <vt:lpstr>DOs and DON’Ts</vt:lpstr>
      <vt:lpstr>PowerPoint Presentation</vt:lpstr>
      <vt:lpstr>2024 Marketing Direction</vt:lpstr>
      <vt:lpstr>PowerPoint Presentation</vt:lpstr>
      <vt:lpstr>Scouting, Safety and Social Media </vt:lpstr>
      <vt:lpstr>Scouting, Safety and Social Media, Part II </vt:lpstr>
      <vt:lpstr>Talking about the tough things...</vt:lpstr>
      <vt:lpstr>PowerPoint Presentation</vt:lpstr>
      <vt:lpstr>Emergencies &amp; Crisis Communications...</vt:lpstr>
      <vt:lpstr>THANK YOU!</vt:lpstr>
      <vt:lpstr>THE SCOUTING EDGE:  An updated Values of Americans and National Outcomes Study </vt:lpstr>
      <vt:lpstr>Methodology</vt:lpstr>
      <vt:lpstr>American’s personal values align with Scouting’s values</vt:lpstr>
      <vt:lpstr>PowerPoint Presentation</vt:lpstr>
      <vt:lpstr>Scouting Alumni and Scouts recognize the positive impact Scouting has in their lives</vt:lpstr>
      <vt:lpstr>PowerPoint Presentation</vt:lpstr>
      <vt:lpstr>PowerPoint Presentation</vt:lpstr>
      <vt:lpstr>PowerPoint Presentation</vt:lpstr>
      <vt:lpstr>Scouting Alumni and Scouts are more likely than those who have never been Scouts to live the values of the Scout Oath and Law</vt:lpstr>
      <vt:lpstr>PowerPoint Presentation</vt:lpstr>
      <vt:lpstr>PowerPoint Presentation</vt:lpstr>
      <vt:lpstr>PowerPoint Presentation</vt:lpstr>
      <vt:lpstr>PowerPoint Presentation</vt:lpstr>
      <vt:lpstr>PowerPoint Presentation</vt:lpstr>
      <vt:lpstr>PowerPoint Presentation</vt:lpstr>
      <vt:lpstr>Adults and youth who have never been Scouts also recognize the positive impact of Scouting</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The Target Audience?</vt:lpstr>
      <vt:lpstr>Who Is The Target Audience?</vt:lpstr>
      <vt:lpstr>Who Is The Target Audience?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 Page</vt:lpstr>
      <vt:lpstr>PowerPoint Presentation</vt:lpstr>
      <vt:lpstr>Thank You!</vt:lpstr>
      <vt:lpstr>Campaign Kit For Marketing your Council Summer Camps  </vt:lpstr>
      <vt:lpstr>Table of Contents</vt:lpstr>
      <vt:lpstr>Every Camp has a Story… What is Yours?   Introduction- Summer Camp Marketing  New Approach- Creating an Emotional Connection</vt:lpstr>
      <vt:lpstr>Know Your Audience: Older Scouts, Cubs, and Parents</vt:lpstr>
      <vt:lpstr>Different Audience  = Different Approach</vt:lpstr>
      <vt:lpstr>Parents and Leaders  (Cub Scouts and crossovers)</vt:lpstr>
      <vt:lpstr>Cub Scouts</vt:lpstr>
      <vt:lpstr>Older Scouts: Scouts BSA, Venturers, Explorers</vt:lpstr>
      <vt:lpstr>Identifying your targets’ needs and wants  </vt:lpstr>
      <vt:lpstr>Identify your “USP”- What makes you special”</vt:lpstr>
      <vt:lpstr>Don’t highlight the norms</vt:lpstr>
      <vt:lpstr>Build Your Campaign</vt:lpstr>
      <vt:lpstr>UPDATE YOUR WEBSITES!</vt:lpstr>
      <vt:lpstr>Great Examples! </vt:lpstr>
      <vt:lpstr>Set Up Your Social Media Pages</vt:lpstr>
      <vt:lpstr>PowerPoint Presentation</vt:lpstr>
      <vt:lpstr>PowerPoint Presentation</vt:lpstr>
      <vt:lpstr>Good luck!</vt:lpstr>
      <vt:lpstr>PowerPoint Presentation</vt:lpstr>
      <vt:lpstr>MARKETING  BOOTCAMP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Darin Kinn</dc:creator>
  <cp:lastModifiedBy>Darin Kinn</cp:lastModifiedBy>
  <cp:revision>24</cp:revision>
  <dcterms:created xsi:type="dcterms:W3CDTF">2024-02-05T13:55:19Z</dcterms:created>
  <dcterms:modified xsi:type="dcterms:W3CDTF">2024-03-15T02:17:19Z</dcterms:modified>
</cp:coreProperties>
</file>