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7" r:id="rId4"/>
    <p:sldId id="260" r:id="rId5"/>
    <p:sldId id="261" r:id="rId6"/>
    <p:sldId id="268" r:id="rId7"/>
    <p:sldId id="269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782" autoAdjust="0"/>
  </p:normalViewPr>
  <p:slideViewPr>
    <p:cSldViewPr snapToGrid="0">
      <p:cViewPr varScale="1">
        <p:scale>
          <a:sx n="88" d="100"/>
          <a:sy n="88" d="100"/>
        </p:scale>
        <p:origin x="14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41DA8-F558-44D3-A585-0156001C2DC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5CF34-F5B0-47B3-B6FB-0D6D36548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4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25CF34-F5B0-47B3-B6FB-0D6D365489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26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video" Target="https://www.youtube.com/embed/yREQNjPMDYA?feature=oembed" TargetMode="External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B2FC-7210-49F5-993A-00B15C35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DDDBB-D62A-4015-A79E-4B409CE18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B26008A2-CCAD-71E9-A58C-0CCCEECC5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2DDBC13-6109-EFC9-39E0-D8EF14C51331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98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EF757-681C-4A02-9880-D3EFEC32F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92B0C-E864-4B4B-964A-9E53C4E70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875C4-2DA6-4DB0-886A-65230F286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243208EF-80D1-9D6D-4411-CD2EE50FA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A1B245-E00A-3917-E017-4EA5C66C542C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892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3AD7C-ECC6-49CB-B259-D3F6D5FCA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5DAF5-D4B9-40C2-8952-A817CEA0E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5CD0C-B93E-4D69-9F0B-B03424A60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1D90EF-04B1-4207-82AE-7D6FF6DE4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06857F-C227-4BF7-9CAA-DF52159C1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D916E408-743D-4137-361F-428EB2B71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AF52595-2092-FCC4-2918-2636FE29C921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73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499FE-3370-48F5-9321-3BDCA32F3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B491A432-C8BD-9833-A8B4-DBD007183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4B0F77-6FAF-1282-B422-7DCFBDEBEFE2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920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0C94862F-08CF-46FC-C24E-7A34BB609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F6F8E2-423C-235F-A91E-46368224DC61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71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91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9CC8-CB60-4446-B9C0-ADCD83841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9C459-CA2E-471A-90B8-9CD7B5B74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93446-49D2-4C5C-AB3C-7983D6B46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FFFBB187-25D7-47C5-F607-124BAF582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C14125-5670-0FF1-5A04-AD8CD4EE708C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361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B1AF4-9EFB-4707-9220-D0D63A4D9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970091-600C-4D13-BC30-F09377330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D1BD4D-2262-4913-BC7B-CDD0773F3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95A09301-6D40-261D-449B-6AF89293C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774B37-F34B-E20E-FDA4-684FC1755BE8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10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14F11-2B33-457A-AE33-E84F496C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930FA-69BC-4619-978D-55BEAF1C6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B794337A-6CBF-625D-825A-48C4B388B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AFF8C0-FF2B-8447-B3EF-197DC3F17CBD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314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4A9CE8-520D-4A08-8BE0-AD7B43EB37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77866-7875-4403-83CF-5558D69EF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A347FE61-ADCA-2027-39E6-BDE85EAD8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205E194-E059-501B-EE4E-125B7521C4F1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71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98AFE-E1B7-A8EC-AB6C-C04468789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A61A66-F668-DE33-E781-9D5528CD9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C87F-8647-A11E-365D-125B4C145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1E08-59C1-484D-AC55-3161FF30DC5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565A0-83D6-724E-CA4B-8E887DD97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C01CE-5458-A5D7-70AA-DDE1DAC9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012D-1777-4996-AF78-AC77FE8F3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16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rgbClr val="075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B2FC-7210-49F5-993A-00B15C35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DDDBB-D62A-4015-A79E-4B409CE18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2583698-E122-C46D-2230-36E45E58A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746" y="6034906"/>
            <a:ext cx="3599001" cy="55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4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>
      <p:bgPr>
        <a:solidFill>
          <a:srgbClr val="075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2583698-E122-C46D-2230-36E45E58A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22" y="2303584"/>
            <a:ext cx="10875156" cy="167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6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>
      <p:bgPr>
        <a:solidFill>
          <a:srgbClr val="075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4111B350-352A-23F8-F74D-644E0455B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37" y="771138"/>
            <a:ext cx="6915926" cy="531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82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A837EC5-B555-47D5-AB4A-BAB18FFA0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D6C67B68-CEBA-FAA3-EA8B-7301B9499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84" y="1600200"/>
            <a:ext cx="8299721" cy="1283211"/>
          </a:xfrm>
          <a:prstGeom prst="rect">
            <a:avLst/>
          </a:prstGeom>
        </p:spPr>
      </p:pic>
      <p:pic>
        <p:nvPicPr>
          <p:cNvPr id="8" name="Online Media 3" title="Scouting America Anthem">
            <a:hlinkClick r:id="" action="ppaction://media"/>
            <a:extLst>
              <a:ext uri="{FF2B5EF4-FFF2-40B4-BE49-F238E27FC236}">
                <a16:creationId xmlns:a16="http://schemas.microsoft.com/office/drawing/2014/main" id="{1CBDA12D-17CE-90AB-8974-9CA6181BD4E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6177" y="457200"/>
            <a:ext cx="1051964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eagle with a shield and stars&#10;&#10;Description automatically generated">
            <a:extLst>
              <a:ext uri="{FF2B5EF4-FFF2-40B4-BE49-F238E27FC236}">
                <a16:creationId xmlns:a16="http://schemas.microsoft.com/office/drawing/2014/main" id="{FA0E348E-CE95-E93D-AB93-FD1DB66AB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578" y="99053"/>
            <a:ext cx="5894844" cy="665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55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1F71FC7-FC0B-81F3-3755-39F02526D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722" y="728523"/>
            <a:ext cx="6548555" cy="50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00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44B97-D90B-4251-B303-F42BABF43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98277"/>
            <a:ext cx="10515600" cy="2291373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C4E32-D95D-40CE-A7DE-EC9E74C9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2E1E08-59C1-484D-AC55-3161FF30DC5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B6717-C5A9-4E32-B8EC-5887317D2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2FD96-2ED5-4776-B90F-FC4761E22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4F012D-1777-4996-AF78-AC77FE8F3D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C82D88EB-31C6-B7FF-FC1D-120633A2D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4353"/>
            <a:ext cx="10509250" cy="162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66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44B97-D90B-4251-B303-F42BABF43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C4E32-D95D-40CE-A7DE-EC9E74C9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2E1E08-59C1-484D-AC55-3161FF30DC5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B6717-C5A9-4E32-B8EC-5887317D2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2FD96-2ED5-4776-B90F-FC4761E22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4F012D-1777-4996-AF78-AC77FE8F3D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C82D88EB-31C6-B7FF-FC1D-120633A2D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4353"/>
            <a:ext cx="10509250" cy="162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86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9555BDB9-4580-D7CD-3015-382C3009616A}"/>
              </a:ext>
            </a:extLst>
          </p:cNvPr>
          <p:cNvGraphicFramePr>
            <a:graphicFrameLocks noChangeAspect="1"/>
          </p:cNvGraphicFramePr>
          <p:nvPr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27353609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416" imgH="415" progId="TCLayout.ActiveDocument.1">
                  <p:embed/>
                </p:oleObj>
              </mc:Choice>
              <mc:Fallback>
                <p:oleObj name="think-cell Slide" r:id="rId22" imgW="416" imgH="41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555BDB9-4580-D7CD-3015-382C300961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9D2550-CAEC-427C-9931-29B0BCF64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A68F2-4BD4-466B-B002-5596145E4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414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75697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650" y="68266"/>
            <a:ext cx="11950700" cy="6107105"/>
          </a:xfrm>
          <a:prstGeom prst="rect">
            <a:avLst/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9780" y="2239681"/>
            <a:ext cx="7464522" cy="508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Bookman Old Style"/>
              </a:rPr>
              <a:t>WELCOME TO OUR TROOP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780" y="2952177"/>
            <a:ext cx="4478713" cy="3392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i="0">
                <a:solidFill>
                  <a:srgbClr val="C8A15E"/>
                </a:solidFill>
                <a:latin typeface="Calibri"/>
              </a:rPr>
              <a:t>Parent Orientation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780" y="3610387"/>
            <a:ext cx="5225166" cy="2714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FFFFFF"/>
                </a:solidFill>
                <a:latin typeface="Calibri"/>
              </a:rPr>
              <a:t>Character  •  Citizenship  •  Leadership  •  Fitness</a:t>
            </a:r>
          </a:p>
        </p:txBody>
      </p:sp>
    </p:spTree>
    <p:extLst>
      <p:ext uri="{BB962C8B-B14F-4D97-AF65-F5344CB8AC3E}">
        <p14:creationId xmlns:p14="http://schemas.microsoft.com/office/powerpoint/2010/main" val="4138651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650" y="68266"/>
            <a:ext cx="11950700" cy="6107105"/>
          </a:xfrm>
          <a:prstGeom prst="rect">
            <a:avLst/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47670" y="543263"/>
            <a:ext cx="6718070" cy="1764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8A15E"/>
                </a:solidFill>
                <a:latin typeface="Calibri"/>
              </a:rPr>
              <a:t>NEXT STEPS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2741" y="868975"/>
            <a:ext cx="8210974" cy="4749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Bookman Old Style"/>
              </a:rPr>
              <a:t>Thank You for Joining Our Troop</a:t>
            </a:r>
          </a:p>
        </p:txBody>
      </p:sp>
      <p:sp>
        <p:nvSpPr>
          <p:cNvPr id="6" name="Oval 5"/>
          <p:cNvSpPr/>
          <p:nvPr/>
        </p:nvSpPr>
        <p:spPr>
          <a:xfrm>
            <a:off x="747670" y="1574686"/>
            <a:ext cx="477729" cy="477729"/>
          </a:xfrm>
          <a:prstGeom prst="ellipse">
            <a:avLst/>
          </a:prstGeom>
          <a:solidFill>
            <a:srgbClr val="C8A15E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162E21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4690" y="1574685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FFFFFF"/>
                </a:solidFill>
                <a:latin typeface="Bookman Old Style"/>
              </a:rPr>
              <a:t>Join the Troop Committee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4690" y="1832541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D6E3CD"/>
                </a:solidFill>
                <a:latin typeface="Calibri"/>
              </a:rPr>
              <a:t>Learn more about the troop and how to support your Scout.</a:t>
            </a:r>
          </a:p>
        </p:txBody>
      </p:sp>
      <p:sp>
        <p:nvSpPr>
          <p:cNvPr id="9" name="Oval 8"/>
          <p:cNvSpPr/>
          <p:nvPr/>
        </p:nvSpPr>
        <p:spPr>
          <a:xfrm>
            <a:off x="747670" y="2545037"/>
            <a:ext cx="477729" cy="477729"/>
          </a:xfrm>
          <a:prstGeom prst="ellipse">
            <a:avLst/>
          </a:prstGeom>
          <a:solidFill>
            <a:srgbClr val="C8A15E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162E21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4690" y="2545036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FFFFFF"/>
                </a:solidFill>
                <a:latin typeface="Bookman Old Style"/>
              </a:rPr>
              <a:t>Get the Handbook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4690" y="2802892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D6E3CD"/>
                </a:solidFill>
                <a:latin typeface="Calibri"/>
              </a:rPr>
              <a:t>Pick up the Scouts BSA Handbook and complete any needed paperwork.</a:t>
            </a:r>
          </a:p>
        </p:txBody>
      </p:sp>
      <p:sp>
        <p:nvSpPr>
          <p:cNvPr id="12" name="Oval 11"/>
          <p:cNvSpPr/>
          <p:nvPr/>
        </p:nvSpPr>
        <p:spPr>
          <a:xfrm>
            <a:off x="747670" y="3515388"/>
            <a:ext cx="477729" cy="477729"/>
          </a:xfrm>
          <a:prstGeom prst="ellipse">
            <a:avLst/>
          </a:prstGeom>
          <a:solidFill>
            <a:srgbClr val="C8A15E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162E21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4690" y="3515387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FFFFFF"/>
                </a:solidFill>
                <a:latin typeface="Bookman Old Style"/>
              </a:rPr>
              <a:t>Mark Your Calendar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4690" y="3773243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D6E3CD"/>
                </a:solidFill>
                <a:latin typeface="Calibri"/>
              </a:rPr>
              <a:t>Add troop meetings and upcoming campouts to your family calendar.</a:t>
            </a:r>
          </a:p>
        </p:txBody>
      </p:sp>
      <p:sp>
        <p:nvSpPr>
          <p:cNvPr id="15" name="Oval 14"/>
          <p:cNvSpPr/>
          <p:nvPr/>
        </p:nvSpPr>
        <p:spPr>
          <a:xfrm>
            <a:off x="747670" y="4485739"/>
            <a:ext cx="477729" cy="477729"/>
          </a:xfrm>
          <a:prstGeom prst="ellipse">
            <a:avLst/>
          </a:prstGeom>
          <a:solidFill>
            <a:srgbClr val="C8A15E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162E21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4690" y="4485739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FFFFFF"/>
                </a:solidFill>
                <a:latin typeface="Bookman Old Style"/>
              </a:rPr>
              <a:t>Complete Safeguarding Youth Training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4690" y="4743594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D6E3CD"/>
                </a:solidFill>
                <a:latin typeface="Calibri"/>
              </a:rPr>
              <a:t>Parents are strictly required to be registered adult volunteers only if they are staying overnight at an official event or activity.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7670" y="5462875"/>
            <a:ext cx="10450331" cy="2171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1">
                <a:solidFill>
                  <a:srgbClr val="FFFFFF"/>
                </a:solidFill>
                <a:latin typeface="Calibri"/>
              </a:rPr>
              <a:t>Questions? Reach out anytime — we're glad you're here.</a:t>
            </a:r>
          </a:p>
        </p:txBody>
      </p:sp>
    </p:spTree>
    <p:extLst>
      <p:ext uri="{BB962C8B-B14F-4D97-AF65-F5344CB8AC3E}">
        <p14:creationId xmlns:p14="http://schemas.microsoft.com/office/powerpoint/2010/main" val="119494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521" y="258265"/>
            <a:ext cx="6718070" cy="162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8A15E"/>
                </a:solidFill>
                <a:latin typeface="Calibri"/>
              </a:rPr>
              <a:t>WHY SCOUTING?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3592" y="516120"/>
            <a:ext cx="7464522" cy="44106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>
                <a:solidFill>
                  <a:srgbClr val="162E21"/>
                </a:solidFill>
                <a:latin typeface="Bookman Old Style"/>
              </a:rPr>
              <a:t>The Four Aims of Scouting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521" y="1072545"/>
            <a:ext cx="10599621" cy="2714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555555"/>
                </a:solidFill>
                <a:latin typeface="Calibri"/>
              </a:rPr>
              <a:t>Every activity, badge, and campout serves one of these goals — the reasons the program exists.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8521" y="1574685"/>
            <a:ext cx="5143056" cy="1743918"/>
          </a:xfrm>
          <a:prstGeom prst="roundRect">
            <a:avLst>
              <a:gd name="adj" fmla="val 5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92457" y="1778256"/>
            <a:ext cx="492658" cy="492658"/>
          </a:xfrm>
          <a:prstGeom prst="ellipse">
            <a:avLst/>
          </a:prstGeom>
          <a:solidFill>
            <a:srgbClr val="203D2B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3980" y="1947897"/>
            <a:ext cx="4023377" cy="305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162E21"/>
                </a:solidFill>
                <a:latin typeface="Bookman Old Style"/>
              </a:rPr>
              <a:t>Character Development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7244" y="2490751"/>
            <a:ext cx="4620539" cy="759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555555"/>
                </a:solidFill>
                <a:latin typeface="Calibri"/>
              </a:rPr>
              <a:t>Scouts measure themselves against the Scout Oath and Law and continually try to improve.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32552" y="1574685"/>
            <a:ext cx="5143056" cy="1743918"/>
          </a:xfrm>
          <a:prstGeom prst="roundRect">
            <a:avLst>
              <a:gd name="adj" fmla="val 5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6256487" y="1778256"/>
            <a:ext cx="492658" cy="492658"/>
          </a:xfrm>
          <a:prstGeom prst="ellipse">
            <a:avLst/>
          </a:prstGeom>
          <a:solidFill>
            <a:srgbClr val="203D2B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88010" y="1947897"/>
            <a:ext cx="4023377" cy="305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162E21"/>
                </a:solidFill>
                <a:latin typeface="Bookman Old Style"/>
              </a:rPr>
              <a:t>Citizenship Training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1274" y="2490751"/>
            <a:ext cx="4620539" cy="759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555555"/>
                </a:solidFill>
                <a:latin typeface="Calibri"/>
              </a:rPr>
              <a:t>Scouts learn responsibility to community through service and the Patrol Method.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8521" y="3562887"/>
            <a:ext cx="5143056" cy="1743918"/>
          </a:xfrm>
          <a:prstGeom prst="roundRect">
            <a:avLst>
              <a:gd name="adj" fmla="val 5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792457" y="3766458"/>
            <a:ext cx="492658" cy="492658"/>
          </a:xfrm>
          <a:prstGeom prst="ellipse">
            <a:avLst/>
          </a:prstGeom>
          <a:solidFill>
            <a:srgbClr val="203D2B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3980" y="3936099"/>
            <a:ext cx="4023377" cy="305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162E21"/>
                </a:solidFill>
                <a:latin typeface="Bookman Old Style"/>
              </a:rPr>
              <a:t>Leadership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7244" y="4478953"/>
            <a:ext cx="4620539" cy="759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555555"/>
                </a:solidFill>
                <a:latin typeface="Calibri"/>
              </a:rPr>
              <a:t>Every Scout gets repeated chances to lead, both in the patrol and the troop.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32552" y="3562887"/>
            <a:ext cx="5143056" cy="1743918"/>
          </a:xfrm>
          <a:prstGeom prst="roundRect">
            <a:avLst>
              <a:gd name="adj" fmla="val 5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6256487" y="3766458"/>
            <a:ext cx="492658" cy="492658"/>
          </a:xfrm>
          <a:prstGeom prst="ellipse">
            <a:avLst/>
          </a:prstGeom>
          <a:solidFill>
            <a:srgbClr val="203D2B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88010" y="3936099"/>
            <a:ext cx="4023377" cy="305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162E21"/>
                </a:solidFill>
                <a:latin typeface="Bookman Old Style"/>
              </a:rPr>
              <a:t>Mental &amp; Physical Fitness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1274" y="4478953"/>
            <a:ext cx="4620539" cy="759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555555"/>
                </a:solidFill>
                <a:latin typeface="Calibri"/>
              </a:rPr>
              <a:t>The outdoor program builds fitness and resilience through hiking, camping and other challenges.</a:t>
            </a:r>
          </a:p>
        </p:txBody>
      </p:sp>
    </p:spTree>
    <p:extLst>
      <p:ext uri="{BB962C8B-B14F-4D97-AF65-F5344CB8AC3E}">
        <p14:creationId xmlns:p14="http://schemas.microsoft.com/office/powerpoint/2010/main" val="2924777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521" y="258265"/>
            <a:ext cx="6718070" cy="162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8A15E"/>
                </a:solidFill>
                <a:latin typeface="Calibri"/>
              </a:rPr>
              <a:t>HOW THE TROOP WORKS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3592" y="528905"/>
            <a:ext cx="7464522" cy="41549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dirty="0">
                <a:solidFill>
                  <a:srgbClr val="162E21"/>
                </a:solidFill>
                <a:latin typeface="Bookman Old Style"/>
              </a:rPr>
              <a:t>Troop Structure at a</a:t>
            </a:r>
            <a:r>
              <a:rPr lang="en-US" sz="2700" b="1" i="0" dirty="0">
                <a:solidFill>
                  <a:srgbClr val="162E21"/>
                </a:solidFill>
                <a:latin typeface="Bookman Old Style"/>
              </a:rPr>
              <a:t> </a:t>
            </a:r>
            <a:r>
              <a:rPr sz="2700" b="1" i="0" dirty="0">
                <a:solidFill>
                  <a:srgbClr val="162E21"/>
                </a:solidFill>
                <a:latin typeface="Bookman Old Style"/>
              </a:rPr>
              <a:t>Glance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12258" y="1330401"/>
            <a:ext cx="7367483" cy="685353"/>
          </a:xfrm>
          <a:prstGeom prst="roundRect">
            <a:avLst>
              <a:gd name="adj" fmla="val 10000"/>
            </a:avLst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651123" y="1411829"/>
            <a:ext cx="6919612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162E21"/>
                </a:solidFill>
                <a:latin typeface="Bookman Old Style"/>
              </a:rPr>
              <a:t>Patrols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1123" y="1703613"/>
            <a:ext cx="6919612" cy="2442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62E21"/>
                </a:solidFill>
                <a:latin typeface="Calibri"/>
              </a:rPr>
              <a:t>Small teams of Scouts who camp, cook, and learn together</a:t>
            </a:r>
          </a:p>
        </p:txBody>
      </p:sp>
      <p:sp>
        <p:nvSpPr>
          <p:cNvPr id="7" name="Isosceles Triangle 6"/>
          <p:cNvSpPr/>
          <p:nvPr/>
        </p:nvSpPr>
        <p:spPr>
          <a:xfrm rot="10800000">
            <a:off x="5998961" y="2063254"/>
            <a:ext cx="194078" cy="176427"/>
          </a:xfrm>
          <a:prstGeom prst="triangle">
            <a:avLst/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412258" y="2287181"/>
            <a:ext cx="7367483" cy="685353"/>
          </a:xfrm>
          <a:prstGeom prst="roundRect">
            <a:avLst>
              <a:gd name="adj" fmla="val 10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651123" y="2368609"/>
            <a:ext cx="6919612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FFFFFF"/>
                </a:solidFill>
                <a:latin typeface="Bookman Old Style"/>
              </a:rPr>
              <a:t>Patrol Leaders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51123" y="2660393"/>
            <a:ext cx="6919612" cy="1769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150" dirty="0">
                <a:solidFill>
                  <a:srgbClr val="FFFFFF"/>
                </a:solidFill>
                <a:latin typeface="Calibri"/>
              </a:rPr>
              <a:t>Youth who l</a:t>
            </a:r>
            <a:r>
              <a:rPr sz="1150" b="0" i="0" dirty="0">
                <a:solidFill>
                  <a:srgbClr val="FFFFFF"/>
                </a:solidFill>
                <a:latin typeface="Calibri"/>
              </a:rPr>
              <a:t>ead their patrol day to day; report to the senior patrol leader</a:t>
            </a:r>
          </a:p>
        </p:txBody>
      </p:sp>
      <p:sp>
        <p:nvSpPr>
          <p:cNvPr id="11" name="Isosceles Triangle 10"/>
          <p:cNvSpPr/>
          <p:nvPr/>
        </p:nvSpPr>
        <p:spPr>
          <a:xfrm rot="10800000">
            <a:off x="5998961" y="3020033"/>
            <a:ext cx="194078" cy="176427"/>
          </a:xfrm>
          <a:prstGeom prst="triangle">
            <a:avLst/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2412258" y="3237175"/>
            <a:ext cx="7367483" cy="685353"/>
          </a:xfrm>
          <a:prstGeom prst="roundRect">
            <a:avLst>
              <a:gd name="adj" fmla="val 10000"/>
            </a:avLst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651123" y="3318603"/>
            <a:ext cx="6919612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162E21"/>
                </a:solidFill>
                <a:latin typeface="Bookman Old Style"/>
              </a:rPr>
              <a:t>Senior Patrol Leader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123" y="3610387"/>
            <a:ext cx="6919612" cy="1769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150" dirty="0">
                <a:solidFill>
                  <a:srgbClr val="162E21"/>
                </a:solidFill>
                <a:latin typeface="Calibri"/>
              </a:rPr>
              <a:t>A youth e</a:t>
            </a:r>
            <a:r>
              <a:rPr sz="1150" b="0" i="0" dirty="0">
                <a:solidFill>
                  <a:srgbClr val="162E21"/>
                </a:solidFill>
                <a:latin typeface="Calibri"/>
              </a:rPr>
              <a:t>lected by the Scouts; runs troop meetings and activities</a:t>
            </a:r>
          </a:p>
        </p:txBody>
      </p:sp>
      <p:sp>
        <p:nvSpPr>
          <p:cNvPr id="15" name="Isosceles Triangle 14"/>
          <p:cNvSpPr/>
          <p:nvPr/>
        </p:nvSpPr>
        <p:spPr>
          <a:xfrm rot="10800000">
            <a:off x="5998961" y="3970028"/>
            <a:ext cx="194078" cy="176427"/>
          </a:xfrm>
          <a:prstGeom prst="triangle">
            <a:avLst/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2412258" y="4187169"/>
            <a:ext cx="7367483" cy="685353"/>
          </a:xfrm>
          <a:prstGeom prst="roundRect">
            <a:avLst>
              <a:gd name="adj" fmla="val 10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651123" y="4268597"/>
            <a:ext cx="6919612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FFFFFF"/>
                </a:solidFill>
                <a:latin typeface="Bookman Old Style"/>
              </a:rPr>
              <a:t>Scoutmaster &amp; Assistant Scoutmasters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51123" y="4560381"/>
            <a:ext cx="6919612" cy="2442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FFFFFF"/>
                </a:solidFill>
                <a:latin typeface="Calibri"/>
              </a:rPr>
              <a:t>Mentor and guide youth leaders; keep the troop safe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8521" y="5598589"/>
            <a:ext cx="11047493" cy="1769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150" i="1" dirty="0">
                <a:solidFill>
                  <a:srgbClr val="555555"/>
                </a:solidFill>
                <a:latin typeface="Calibri"/>
              </a:rPr>
              <a:t>In a Scouts BSA troop,</a:t>
            </a:r>
            <a:r>
              <a:rPr sz="1150" b="0" i="1" dirty="0">
                <a:solidFill>
                  <a:srgbClr val="555555"/>
                </a:solidFill>
                <a:latin typeface="Calibri"/>
              </a:rPr>
              <a:t> adults guide and mentor</a:t>
            </a:r>
            <a:r>
              <a:rPr lang="en-US" sz="1150" i="1" dirty="0">
                <a:solidFill>
                  <a:srgbClr val="555555"/>
                </a:solidFill>
                <a:latin typeface="Calibri"/>
              </a:rPr>
              <a:t>, but </a:t>
            </a:r>
            <a:r>
              <a:rPr sz="1150" b="0" i="1" dirty="0">
                <a:solidFill>
                  <a:srgbClr val="555555"/>
                </a:solidFill>
                <a:latin typeface="Calibri"/>
              </a:rPr>
              <a:t>Scouts run the show.</a:t>
            </a:r>
          </a:p>
        </p:txBody>
      </p:sp>
    </p:spTree>
    <p:extLst>
      <p:ext uri="{BB962C8B-B14F-4D97-AF65-F5344CB8AC3E}">
        <p14:creationId xmlns:p14="http://schemas.microsoft.com/office/powerpoint/2010/main" val="182832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521" y="258265"/>
            <a:ext cx="6718070" cy="162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8A15E"/>
                </a:solidFill>
                <a:latin typeface="Calibri"/>
              </a:rPr>
              <a:t>THE PROGRAM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3592" y="516120"/>
            <a:ext cx="7464522" cy="44106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>
                <a:solidFill>
                  <a:srgbClr val="162E21"/>
                </a:solidFill>
                <a:latin typeface="Bookman Old Style"/>
              </a:rPr>
              <a:t>The Eight Methods of Scouts BSA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521" y="1072545"/>
            <a:ext cx="10599621" cy="2714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555555"/>
                </a:solidFill>
                <a:latin typeface="Calibri"/>
              </a:rPr>
              <a:t>The tools we use to reach Scouting's four aims — evident in every troop activity.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8521" y="1493257"/>
            <a:ext cx="2605118" cy="1743918"/>
          </a:xfrm>
          <a:prstGeom prst="roundRect">
            <a:avLst>
              <a:gd name="adj" fmla="val 5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2741" y="1656113"/>
            <a:ext cx="2276679" cy="4410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FFFFFF"/>
                </a:solidFill>
                <a:latin typeface="Bookman Old Style"/>
              </a:rPr>
              <a:t>Ideals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2741" y="2171824"/>
            <a:ext cx="2276679" cy="9635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D6E3CD"/>
                </a:solidFill>
                <a:latin typeface="Calibri"/>
              </a:rPr>
              <a:t>Scout Oath, Law, motto &amp; slogan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08001" y="1493257"/>
            <a:ext cx="2605118" cy="1743918"/>
          </a:xfrm>
          <a:prstGeom prst="roundRect">
            <a:avLst>
              <a:gd name="adj" fmla="val 5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472220" y="1656113"/>
            <a:ext cx="2276679" cy="4410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FFFFFF"/>
                </a:solidFill>
                <a:latin typeface="Bookman Old Style"/>
              </a:rPr>
              <a:t>Patrol Method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72220" y="2171824"/>
            <a:ext cx="2276679" cy="1832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 dirty="0">
                <a:solidFill>
                  <a:srgbClr val="D6E3CD"/>
                </a:solidFill>
                <a:latin typeface="Calibri"/>
              </a:rPr>
              <a:t>Small teams elect their own leaders</a:t>
            </a:r>
            <a:r>
              <a:rPr lang="en-US" sz="1100" b="0" i="0" dirty="0">
                <a:solidFill>
                  <a:srgbClr val="D6E3CD"/>
                </a:solidFill>
                <a:latin typeface="Calibri"/>
              </a:rPr>
              <a:t>.</a:t>
            </a:r>
            <a:endParaRPr sz="1100" b="0" i="0" dirty="0">
              <a:solidFill>
                <a:srgbClr val="D6E3CD"/>
              </a:solidFill>
              <a:latin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54945" y="1493257"/>
            <a:ext cx="2605118" cy="1743918"/>
          </a:xfrm>
          <a:prstGeom prst="roundRect">
            <a:avLst>
              <a:gd name="adj" fmla="val 5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219165" y="1656113"/>
            <a:ext cx="2276679" cy="4410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FFFFFF"/>
                </a:solidFill>
                <a:latin typeface="Bookman Old Style"/>
              </a:rPr>
              <a:t>Outdoors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9165" y="2171824"/>
            <a:ext cx="2276679" cy="1832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 dirty="0">
                <a:solidFill>
                  <a:srgbClr val="D6E3CD"/>
                </a:solidFill>
                <a:latin typeface="Calibri"/>
              </a:rPr>
              <a:t>Camping &amp; hiking put skills into action</a:t>
            </a:r>
            <a:r>
              <a:rPr lang="en-US" sz="1100" b="0" i="0" dirty="0">
                <a:solidFill>
                  <a:srgbClr val="D6E3CD"/>
                </a:solidFill>
                <a:latin typeface="Calibri"/>
              </a:rPr>
              <a:t>.</a:t>
            </a:r>
            <a:endParaRPr sz="1100" b="0" i="0" dirty="0">
              <a:solidFill>
                <a:srgbClr val="D6E3CD"/>
              </a:solidFill>
              <a:latin typeface="Calibri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794425" y="1493257"/>
            <a:ext cx="2605118" cy="1743918"/>
          </a:xfrm>
          <a:prstGeom prst="roundRect">
            <a:avLst>
              <a:gd name="adj" fmla="val 5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958644" y="1656113"/>
            <a:ext cx="2276679" cy="4410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FFFFFF"/>
                </a:solidFill>
                <a:latin typeface="Bookman Old Style"/>
              </a:rPr>
              <a:t>Advancement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58644" y="2171824"/>
            <a:ext cx="2276679" cy="9635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 dirty="0">
                <a:solidFill>
                  <a:srgbClr val="D6E3CD"/>
                </a:solidFill>
                <a:latin typeface="Calibri"/>
              </a:rPr>
              <a:t>Ranks earned at the Scout's own pace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8521" y="3447531"/>
            <a:ext cx="2605118" cy="1743918"/>
          </a:xfrm>
          <a:prstGeom prst="roundRect">
            <a:avLst>
              <a:gd name="adj" fmla="val 5000"/>
            </a:avLst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2741" y="3610387"/>
            <a:ext cx="2276679" cy="4410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162E21"/>
                </a:solidFill>
                <a:latin typeface="Bookman Old Style"/>
              </a:rPr>
              <a:t>Association with Adults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2741" y="4126098"/>
            <a:ext cx="2276679" cy="1832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 dirty="0">
                <a:solidFill>
                  <a:srgbClr val="5C4820"/>
                </a:solidFill>
                <a:latin typeface="Calibri"/>
              </a:rPr>
              <a:t>Leaders serve as positive role models</a:t>
            </a:r>
            <a:r>
              <a:rPr lang="en-US" sz="1100" b="0" i="0" dirty="0">
                <a:solidFill>
                  <a:srgbClr val="5C4820"/>
                </a:solidFill>
                <a:latin typeface="Calibri"/>
              </a:rPr>
              <a:t>.</a:t>
            </a:r>
            <a:endParaRPr sz="1100" b="0" i="0" dirty="0">
              <a:solidFill>
                <a:srgbClr val="5C4820"/>
              </a:solidFill>
              <a:latin typeface="Calibri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308001" y="3447531"/>
            <a:ext cx="2605118" cy="1743918"/>
          </a:xfrm>
          <a:prstGeom prst="roundRect">
            <a:avLst>
              <a:gd name="adj" fmla="val 5000"/>
            </a:avLst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472220" y="3610387"/>
            <a:ext cx="2276679" cy="4410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162E21"/>
                </a:solidFill>
                <a:latin typeface="Bookman Old Style"/>
              </a:rPr>
              <a:t>Personal Growth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72220" y="4126098"/>
            <a:ext cx="2276679" cy="3779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 dirty="0">
                <a:solidFill>
                  <a:srgbClr val="5C4820"/>
                </a:solidFill>
                <a:latin typeface="Calibri"/>
              </a:rPr>
              <a:t>Good Turns and steady progress toward goals</a:t>
            </a:r>
            <a:r>
              <a:rPr lang="en-US" sz="1100" b="0" i="0" dirty="0">
                <a:solidFill>
                  <a:srgbClr val="5C4820"/>
                </a:solidFill>
                <a:latin typeface="Calibri"/>
              </a:rPr>
              <a:t>.</a:t>
            </a:r>
            <a:endParaRPr sz="1100" b="0" i="0" dirty="0">
              <a:solidFill>
                <a:srgbClr val="5C4820"/>
              </a:solidFill>
              <a:latin typeface="Calibri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054945" y="3447531"/>
            <a:ext cx="2605118" cy="1743918"/>
          </a:xfrm>
          <a:prstGeom prst="roundRect">
            <a:avLst>
              <a:gd name="adj" fmla="val 5000"/>
            </a:avLst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219165" y="3610387"/>
            <a:ext cx="2276679" cy="4540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 dirty="0">
                <a:solidFill>
                  <a:srgbClr val="162E21"/>
                </a:solidFill>
                <a:latin typeface="Bookman Old Style"/>
              </a:rPr>
              <a:t>Leadership Dev</a:t>
            </a:r>
            <a:r>
              <a:rPr lang="en-US" sz="1450" b="1" i="0" dirty="0">
                <a:solidFill>
                  <a:srgbClr val="162E21"/>
                </a:solidFill>
                <a:latin typeface="Bookman Old Style"/>
              </a:rPr>
              <a:t>elopment</a:t>
            </a:r>
            <a:endParaRPr sz="1450" b="1" i="0" dirty="0">
              <a:solidFill>
                <a:srgbClr val="162E21"/>
              </a:solidFill>
              <a:latin typeface="Bookman Old Style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19165" y="4126098"/>
            <a:ext cx="2276679" cy="1832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 dirty="0">
                <a:solidFill>
                  <a:srgbClr val="5C4820"/>
                </a:solidFill>
                <a:latin typeface="Calibri"/>
              </a:rPr>
              <a:t>Every Scout gets a turn to lead</a:t>
            </a:r>
            <a:r>
              <a:rPr lang="en-US" sz="1100" b="0" i="0" dirty="0">
                <a:solidFill>
                  <a:srgbClr val="5C4820"/>
                </a:solidFill>
                <a:latin typeface="Calibri"/>
              </a:rPr>
              <a:t>.</a:t>
            </a:r>
            <a:endParaRPr sz="1100" b="0" i="0" dirty="0">
              <a:solidFill>
                <a:srgbClr val="5C4820"/>
              </a:solidFill>
              <a:latin typeface="Calibri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794425" y="3447531"/>
            <a:ext cx="2605118" cy="1743918"/>
          </a:xfrm>
          <a:prstGeom prst="roundRect">
            <a:avLst>
              <a:gd name="adj" fmla="val 5000"/>
            </a:avLst>
          </a:prstGeom>
          <a:solidFill>
            <a:srgbClr val="C8A15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958644" y="3610387"/>
            <a:ext cx="2276679" cy="4410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162E21"/>
                </a:solidFill>
                <a:latin typeface="Bookman Old Style"/>
              </a:rPr>
              <a:t>Uniform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58644" y="4126098"/>
            <a:ext cx="2276679" cy="9635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5C4820"/>
                </a:solidFill>
                <a:latin typeface="Calibri"/>
              </a:rPr>
              <a:t>A shared identity worn with pride</a:t>
            </a:r>
          </a:p>
        </p:txBody>
      </p:sp>
    </p:spTree>
    <p:extLst>
      <p:ext uri="{BB962C8B-B14F-4D97-AF65-F5344CB8AC3E}">
        <p14:creationId xmlns:p14="http://schemas.microsoft.com/office/powerpoint/2010/main" val="4067904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521" y="258265"/>
            <a:ext cx="6718070" cy="162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8A15E"/>
                </a:solidFill>
                <a:latin typeface="Calibri"/>
              </a:rPr>
              <a:t>WHAT MAKES US DIFFERENT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3592" y="516120"/>
            <a:ext cx="7464522" cy="44106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>
                <a:solidFill>
                  <a:srgbClr val="162E21"/>
                </a:solidFill>
                <a:latin typeface="Bookman Old Style"/>
              </a:rPr>
              <a:t>It's a Youth-Led Troop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521" y="1072545"/>
            <a:ext cx="10599621" cy="2714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555555"/>
                </a:solidFill>
                <a:latin typeface="Calibri"/>
              </a:rPr>
              <a:t>Our job is the process, not the outcome. In practice, that means: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8521" y="1533971"/>
            <a:ext cx="4478713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555555"/>
                </a:solidFill>
                <a:latin typeface="Bookman Old Style"/>
              </a:rPr>
              <a:t>IT'S NOT ABOUT…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2268" y="1533971"/>
            <a:ext cx="4478713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162E21"/>
                </a:solidFill>
                <a:latin typeface="Bookman Old Style"/>
              </a:rPr>
              <a:t>…IT'S ABOUT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1199" y="1812184"/>
            <a:ext cx="5053482" cy="800709"/>
          </a:xfrm>
          <a:prstGeom prst="roundRect">
            <a:avLst>
              <a:gd name="adj" fmla="val 8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6092268" y="1812184"/>
            <a:ext cx="5105733" cy="800709"/>
          </a:xfrm>
          <a:prstGeom prst="roundRect">
            <a:avLst>
              <a:gd name="adj" fmla="val 8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92457" y="1812184"/>
            <a:ext cx="4277171" cy="8007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0" i="0">
                <a:solidFill>
                  <a:srgbClr val="555555"/>
                </a:solidFill>
                <a:latin typeface="Calibri"/>
              </a:rPr>
              <a:t>The food on the campout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46061" y="1812184"/>
            <a:ext cx="4344352" cy="8007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That the Scouts cooked it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1199" y="2782535"/>
            <a:ext cx="5053482" cy="800709"/>
          </a:xfrm>
          <a:prstGeom prst="roundRect">
            <a:avLst>
              <a:gd name="adj" fmla="val 8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6092268" y="2782535"/>
            <a:ext cx="5105733" cy="800709"/>
          </a:xfrm>
          <a:prstGeom prst="roundRect">
            <a:avLst>
              <a:gd name="adj" fmla="val 8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92457" y="2782535"/>
            <a:ext cx="4277171" cy="8007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0" i="0">
                <a:solidFill>
                  <a:srgbClr val="555555"/>
                </a:solidFill>
                <a:latin typeface="Calibri"/>
              </a:rPr>
              <a:t>A sharp-looking flag ceremony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6061" y="2782535"/>
            <a:ext cx="4344352" cy="8007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That the Scouts put it together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31199" y="3705386"/>
            <a:ext cx="5053482" cy="800709"/>
          </a:xfrm>
          <a:prstGeom prst="roundRect">
            <a:avLst>
              <a:gd name="adj" fmla="val 8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6092268" y="3705386"/>
            <a:ext cx="5105733" cy="800709"/>
          </a:xfrm>
          <a:prstGeom prst="roundRect">
            <a:avLst>
              <a:gd name="adj" fmla="val 8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92457" y="3705386"/>
            <a:ext cx="4277171" cy="8007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0" i="0">
                <a:solidFill>
                  <a:srgbClr val="555555"/>
                </a:solidFill>
                <a:latin typeface="Calibri"/>
              </a:rPr>
              <a:t>Who'd make the best patrol leader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46061" y="3705386"/>
            <a:ext cx="4344352" cy="8007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That the Scouts elect one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31199" y="4621452"/>
            <a:ext cx="5053482" cy="800709"/>
          </a:xfrm>
          <a:prstGeom prst="roundRect">
            <a:avLst>
              <a:gd name="adj" fmla="val 8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6092268" y="4621452"/>
            <a:ext cx="5105733" cy="800709"/>
          </a:xfrm>
          <a:prstGeom prst="roundRect">
            <a:avLst>
              <a:gd name="adj" fmla="val 8000"/>
            </a:avLst>
          </a:prstGeom>
          <a:solidFill>
            <a:srgbClr val="203D2B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92457" y="4621452"/>
            <a:ext cx="4277171" cy="8007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0" i="0">
                <a:solidFill>
                  <a:srgbClr val="555555"/>
                </a:solidFill>
                <a:latin typeface="Calibri"/>
              </a:rPr>
              <a:t>Covering the full meeting agenda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6061" y="4621452"/>
            <a:ext cx="4344352" cy="8007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That the senior patrol leader is in charge</a:t>
            </a:r>
          </a:p>
        </p:txBody>
      </p:sp>
    </p:spTree>
    <p:extLst>
      <p:ext uri="{BB962C8B-B14F-4D97-AF65-F5344CB8AC3E}">
        <p14:creationId xmlns:p14="http://schemas.microsoft.com/office/powerpoint/2010/main" val="2116027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521" y="258265"/>
            <a:ext cx="6718070" cy="162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8A15E"/>
                </a:solidFill>
                <a:latin typeface="Calibri"/>
              </a:rPr>
              <a:t>EVERY PARENT SHOULD KNOW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3592" y="516120"/>
            <a:ext cx="7464522" cy="44106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>
                <a:solidFill>
                  <a:srgbClr val="162E21"/>
                </a:solidFill>
                <a:latin typeface="Bookman Old Style"/>
              </a:rPr>
              <a:t>Youth Protection Comes First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521" y="1072545"/>
            <a:ext cx="10599621" cy="2714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555555"/>
                </a:solidFill>
                <a:latin typeface="Calibri"/>
              </a:rPr>
              <a:t>Scouting America has one of the strongest youth-protection programs of any youth organization. Here's what that looks like in our troop: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78947" y="1581471"/>
            <a:ext cx="5255024" cy="1730346"/>
          </a:xfrm>
          <a:prstGeom prst="roundRect">
            <a:avLst>
              <a:gd name="adj" fmla="val 5000"/>
            </a:avLst>
          </a:prstGeom>
          <a:solidFill>
            <a:srgbClr val="F8EDF1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02883" y="1785041"/>
            <a:ext cx="492658" cy="492658"/>
          </a:xfrm>
          <a:prstGeom prst="ellipse">
            <a:avLst/>
          </a:prstGeom>
          <a:solidFill>
            <a:srgbClr val="6E1932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34406" y="1954683"/>
            <a:ext cx="4135345" cy="305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6E1932"/>
                </a:solidFill>
                <a:latin typeface="Bookman Old Style"/>
              </a:rPr>
              <a:t>Safeguarding Youth Training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670" y="2497537"/>
            <a:ext cx="4732507" cy="4294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 dirty="0">
                <a:solidFill>
                  <a:srgbClr val="555555"/>
                </a:solidFill>
                <a:latin typeface="Calibri"/>
              </a:rPr>
              <a:t>All registered adult leaders complete </a:t>
            </a:r>
            <a:r>
              <a:rPr lang="en-US" sz="1250" dirty="0">
                <a:solidFill>
                  <a:srgbClr val="555555"/>
                </a:solidFill>
                <a:latin typeface="Calibri"/>
              </a:rPr>
              <a:t>Safeguarding Youth Training</a:t>
            </a:r>
            <a:r>
              <a:rPr sz="1250" b="0" i="0" dirty="0">
                <a:solidFill>
                  <a:srgbClr val="555555"/>
                </a:solidFill>
                <a:latin typeface="Calibri"/>
              </a:rPr>
              <a:t> and renew it on a regular schedule.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72835" y="1581471"/>
            <a:ext cx="5255024" cy="1730346"/>
          </a:xfrm>
          <a:prstGeom prst="roundRect">
            <a:avLst>
              <a:gd name="adj" fmla="val 5000"/>
            </a:avLst>
          </a:prstGeom>
          <a:solidFill>
            <a:srgbClr val="F8EDF1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6196771" y="1785041"/>
            <a:ext cx="492658" cy="492658"/>
          </a:xfrm>
          <a:prstGeom prst="ellipse">
            <a:avLst/>
          </a:prstGeom>
          <a:solidFill>
            <a:srgbClr val="6E1932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28294" y="1954683"/>
            <a:ext cx="4135345" cy="305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6E1932"/>
                </a:solidFill>
                <a:latin typeface="Bookman Old Style"/>
              </a:rPr>
              <a:t>Two-Deep Leadership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1558" y="2497537"/>
            <a:ext cx="4732507" cy="7464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555555"/>
                </a:solidFill>
                <a:latin typeface="Calibri"/>
              </a:rPr>
              <a:t>Two registered, trained adults are present at every troop activity.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8947" y="3433959"/>
            <a:ext cx="5255024" cy="1730346"/>
          </a:xfrm>
          <a:prstGeom prst="roundRect">
            <a:avLst>
              <a:gd name="adj" fmla="val 5000"/>
            </a:avLst>
          </a:prstGeom>
          <a:solidFill>
            <a:srgbClr val="F8EDF1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702883" y="3637530"/>
            <a:ext cx="492658" cy="492658"/>
          </a:xfrm>
          <a:prstGeom prst="ellipse">
            <a:avLst/>
          </a:prstGeom>
          <a:solidFill>
            <a:srgbClr val="6E1932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34406" y="3807171"/>
            <a:ext cx="4135345" cy="305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6E1932"/>
                </a:solidFill>
                <a:latin typeface="Bookman Old Style"/>
              </a:rPr>
              <a:t>No One-on-One Contact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7670" y="4350025"/>
            <a:ext cx="4732507" cy="4294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 dirty="0">
                <a:solidFill>
                  <a:srgbClr val="555555"/>
                </a:solidFill>
                <a:latin typeface="Calibri"/>
              </a:rPr>
              <a:t>A leader is never alone with a Scout — no exceptions, including all electronic communication such as texting or email.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72835" y="3433959"/>
            <a:ext cx="5255024" cy="1730346"/>
          </a:xfrm>
          <a:prstGeom prst="roundRect">
            <a:avLst>
              <a:gd name="adj" fmla="val 5000"/>
            </a:avLst>
          </a:prstGeom>
          <a:solidFill>
            <a:srgbClr val="F8EDF1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6196771" y="3637530"/>
            <a:ext cx="492658" cy="492658"/>
          </a:xfrm>
          <a:prstGeom prst="ellipse">
            <a:avLst/>
          </a:prstGeom>
          <a:solidFill>
            <a:srgbClr val="6E1932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28294" y="3807171"/>
            <a:ext cx="4135345" cy="305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6E1932"/>
                </a:solidFill>
                <a:latin typeface="Bookman Old Style"/>
              </a:rPr>
              <a:t>Speak Up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41558" y="4350025"/>
            <a:ext cx="4732507" cy="7464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555555"/>
                </a:solidFill>
                <a:latin typeface="Calibri"/>
              </a:rPr>
              <a:t>Any concern is reported immediately to a troop or council leader.</a:t>
            </a:r>
          </a:p>
        </p:txBody>
      </p:sp>
    </p:spTree>
    <p:extLst>
      <p:ext uri="{BB962C8B-B14F-4D97-AF65-F5344CB8AC3E}">
        <p14:creationId xmlns:p14="http://schemas.microsoft.com/office/powerpoint/2010/main" val="929851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2BEDC8-66F2-7052-462E-45F147886BA1}"/>
              </a:ext>
            </a:extLst>
          </p:cNvPr>
          <p:cNvSpPr txBox="1"/>
          <p:nvPr/>
        </p:nvSpPr>
        <p:spPr>
          <a:xfrm>
            <a:off x="568521" y="5598589"/>
            <a:ext cx="11047493" cy="2077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0" i="1" dirty="0">
                <a:solidFill>
                  <a:srgbClr val="C8A15E"/>
                </a:solidFill>
                <a:latin typeface="Calibri"/>
              </a:rPr>
              <a:t>Watch for the Troop Resource Survey at an upcoming meeting — every skill helps.</a:t>
            </a: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279B5BC9-0EE0-E64A-73D2-172E06BFB0F0}"/>
              </a:ext>
            </a:extLst>
          </p:cNvPr>
          <p:cNvSpPr/>
          <p:nvPr/>
        </p:nvSpPr>
        <p:spPr>
          <a:xfrm>
            <a:off x="568521" y="1574685"/>
            <a:ext cx="5449101" cy="3799976"/>
          </a:xfrm>
          <a:prstGeom prst="roundRect">
            <a:avLst>
              <a:gd name="adj" fmla="val 4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A6AD8273-7755-8459-7386-BA32715B245E}"/>
              </a:ext>
            </a:extLst>
          </p:cNvPr>
          <p:cNvSpPr/>
          <p:nvPr/>
        </p:nvSpPr>
        <p:spPr>
          <a:xfrm>
            <a:off x="6323668" y="1574685"/>
            <a:ext cx="5449101" cy="3799976"/>
          </a:xfrm>
          <a:prstGeom prst="roundRect">
            <a:avLst>
              <a:gd name="adj" fmla="val 4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4DE831-E44B-E7CA-58D0-8C6B9C6B755D}"/>
              </a:ext>
            </a:extLst>
          </p:cNvPr>
          <p:cNvSpPr txBox="1"/>
          <p:nvPr/>
        </p:nvSpPr>
        <p:spPr>
          <a:xfrm>
            <a:off x="837244" y="1764684"/>
            <a:ext cx="4911656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1" i="0" dirty="0">
                <a:solidFill>
                  <a:srgbClr val="162E21"/>
                </a:solidFill>
                <a:latin typeface="Bookman Old Style"/>
              </a:rPr>
              <a:t>General Activities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A0EABA-FE89-669E-0BD3-013AAA12D196}"/>
              </a:ext>
            </a:extLst>
          </p:cNvPr>
          <p:cNvSpPr txBox="1"/>
          <p:nvPr/>
        </p:nvSpPr>
        <p:spPr>
          <a:xfrm>
            <a:off x="6592391" y="1764684"/>
            <a:ext cx="4911656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1" i="0" dirty="0">
                <a:solidFill>
                  <a:srgbClr val="162E21"/>
                </a:solidFill>
                <a:latin typeface="Bookman Old Style"/>
              </a:rPr>
              <a:t>Special Program Assistance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7309BC-A1C1-5053-017E-236E917D3A43}"/>
              </a:ext>
            </a:extLst>
          </p:cNvPr>
          <p:cNvSpPr txBox="1"/>
          <p:nvPr/>
        </p:nvSpPr>
        <p:spPr>
          <a:xfrm>
            <a:off x="837244" y="2226110"/>
            <a:ext cx="4911656" cy="17235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Campouts, hikes &amp; outdoor activities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Troop meetings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Swimming supervision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Accounting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Web management / design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Drawing / art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Transportation — Scouts or gear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B93359-0734-4D05-75EA-FDD2D0F9A37D}"/>
              </a:ext>
            </a:extLst>
          </p:cNvPr>
          <p:cNvSpPr txBox="1"/>
          <p:nvPr/>
        </p:nvSpPr>
        <p:spPr>
          <a:xfrm>
            <a:off x="6592391" y="2226110"/>
            <a:ext cx="4911656" cy="17235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Serving on boards of review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A minivan or truck for trips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A workshop Scouts can use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Family camping gear to lend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Access to camping property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Contacts for special trips</a:t>
            </a:r>
          </a:p>
          <a:p>
            <a:pPr algn="l">
              <a:spcAft>
                <a:spcPts val="0"/>
              </a:spcAft>
            </a:pPr>
            <a:r>
              <a:rPr sz="1600" b="1" dirty="0">
                <a:solidFill>
                  <a:srgbClr val="C8A15E"/>
                </a:solidFill>
                <a:latin typeface="Calibri"/>
              </a:rPr>
              <a:t>•  </a:t>
            </a:r>
            <a:r>
              <a:rPr sz="1600" dirty="0">
                <a:solidFill>
                  <a:srgbClr val="555555"/>
                </a:solidFill>
                <a:latin typeface="Calibri"/>
              </a:rPr>
              <a:t>Helping with troop equipment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A67FF6-69B1-E3AD-8B9C-6CA459BCC512}"/>
              </a:ext>
            </a:extLst>
          </p:cNvPr>
          <p:cNvSpPr txBox="1"/>
          <p:nvPr/>
        </p:nvSpPr>
        <p:spPr>
          <a:xfrm>
            <a:off x="568521" y="650441"/>
            <a:ext cx="7464522" cy="44106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dirty="0">
                <a:solidFill>
                  <a:srgbClr val="162E21"/>
                </a:solidFill>
                <a:latin typeface="Bookman Old Style"/>
              </a:rPr>
              <a:t>There's a Volunteer Role for You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E2FDD-7AC7-37DB-5876-6C509D67FAF0}"/>
              </a:ext>
            </a:extLst>
          </p:cNvPr>
          <p:cNvSpPr txBox="1"/>
          <p:nvPr/>
        </p:nvSpPr>
        <p:spPr>
          <a:xfrm>
            <a:off x="568521" y="258265"/>
            <a:ext cx="6718070" cy="2077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dirty="0">
                <a:solidFill>
                  <a:srgbClr val="C8A15E"/>
                </a:solidFill>
                <a:latin typeface="Calibri"/>
              </a:rPr>
              <a:t>HOW YOU CAN HELP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23F2A8-5A21-0510-12D1-6E035384629F}"/>
              </a:ext>
            </a:extLst>
          </p:cNvPr>
          <p:cNvSpPr txBox="1"/>
          <p:nvPr/>
        </p:nvSpPr>
        <p:spPr>
          <a:xfrm>
            <a:off x="568521" y="1203965"/>
            <a:ext cx="10599621" cy="2714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dirty="0">
                <a:solidFill>
                  <a:srgbClr val="555555"/>
                </a:solidFill>
                <a:latin typeface="Calibri"/>
              </a:rPr>
              <a:t>From our Troop Resource Survey — here's how families pitch in throughout the year.</a:t>
            </a:r>
          </a:p>
        </p:txBody>
      </p:sp>
    </p:spTree>
    <p:extLst>
      <p:ext uri="{BB962C8B-B14F-4D97-AF65-F5344CB8AC3E}">
        <p14:creationId xmlns:p14="http://schemas.microsoft.com/office/powerpoint/2010/main" val="40421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521" y="258265"/>
            <a:ext cx="6718070" cy="162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8A15E"/>
                </a:solidFill>
                <a:latin typeface="Calibri"/>
              </a:rPr>
              <a:t>HOW YOU CAN HELP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3592" y="516120"/>
            <a:ext cx="7464522" cy="44106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>
                <a:solidFill>
                  <a:srgbClr val="162E21"/>
                </a:solidFill>
                <a:latin typeface="Bookman Old Style"/>
              </a:rPr>
              <a:t>Support Your Scout at Home</a:t>
            </a:r>
          </a:p>
        </p:txBody>
      </p:sp>
      <p:sp>
        <p:nvSpPr>
          <p:cNvPr id="4" name="Oval 3"/>
          <p:cNvSpPr/>
          <p:nvPr/>
        </p:nvSpPr>
        <p:spPr>
          <a:xfrm>
            <a:off x="568521" y="1452543"/>
            <a:ext cx="447871" cy="447871"/>
          </a:xfrm>
          <a:prstGeom prst="ellipse">
            <a:avLst/>
          </a:prstGeom>
          <a:solidFill>
            <a:srgbClr val="C8A15E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162E21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3006" y="1466114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162E21"/>
                </a:solidFill>
                <a:latin typeface="Bookman Old Style"/>
              </a:rPr>
              <a:t>Encourage Participation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3006" y="1723970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0">
                <a:solidFill>
                  <a:srgbClr val="555555"/>
                </a:solidFill>
                <a:latin typeface="Calibri"/>
              </a:rPr>
              <a:t>Support full involvement in patrol and troop meetings and activities.</a:t>
            </a:r>
          </a:p>
        </p:txBody>
      </p:sp>
      <p:sp>
        <p:nvSpPr>
          <p:cNvPr id="7" name="Oval 6"/>
          <p:cNvSpPr/>
          <p:nvPr/>
        </p:nvSpPr>
        <p:spPr>
          <a:xfrm>
            <a:off x="568521" y="2551822"/>
            <a:ext cx="447871" cy="447871"/>
          </a:xfrm>
          <a:prstGeom prst="ellipse">
            <a:avLst/>
          </a:prstGeom>
          <a:solidFill>
            <a:srgbClr val="C8A15E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162E21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3006" y="2565393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162E21"/>
                </a:solidFill>
                <a:latin typeface="Bookman Old Style"/>
              </a:rPr>
              <a:t>Help with Transportation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3006" y="2823249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0">
                <a:solidFill>
                  <a:srgbClr val="555555"/>
                </a:solidFill>
                <a:latin typeface="Calibri"/>
              </a:rPr>
              <a:t>Rides to meetings, outings, and campouts keep the program running.</a:t>
            </a:r>
          </a:p>
        </p:txBody>
      </p:sp>
      <p:sp>
        <p:nvSpPr>
          <p:cNvPr id="10" name="Oval 9"/>
          <p:cNvSpPr/>
          <p:nvPr/>
        </p:nvSpPr>
        <p:spPr>
          <a:xfrm>
            <a:off x="568521" y="3651101"/>
            <a:ext cx="447871" cy="447871"/>
          </a:xfrm>
          <a:prstGeom prst="ellipse">
            <a:avLst/>
          </a:prstGeom>
          <a:solidFill>
            <a:srgbClr val="C8A15E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162E21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3006" y="3664672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162E21"/>
                </a:solidFill>
                <a:latin typeface="Bookman Old Style"/>
              </a:rPr>
              <a:t>Keep the Uniform Ready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3006" y="3922528"/>
            <a:ext cx="10077105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0" dirty="0">
                <a:solidFill>
                  <a:srgbClr val="555555"/>
                </a:solidFill>
                <a:latin typeface="Calibri"/>
              </a:rPr>
              <a:t>Help ensure it's worn properly </a:t>
            </a:r>
            <a:r>
              <a:rPr lang="en-US" sz="1250" dirty="0">
                <a:solidFill>
                  <a:srgbClr val="555555"/>
                </a:solidFill>
                <a:latin typeface="Calibri"/>
              </a:rPr>
              <a:t>– it’s </a:t>
            </a:r>
            <a:r>
              <a:rPr sz="1250" b="0" i="0" dirty="0">
                <a:solidFill>
                  <a:srgbClr val="555555"/>
                </a:solidFill>
                <a:latin typeface="Calibri"/>
              </a:rPr>
              <a:t>a symbol Scouts take pride in.</a:t>
            </a:r>
          </a:p>
        </p:txBody>
      </p:sp>
      <p:sp>
        <p:nvSpPr>
          <p:cNvPr id="13" name="Oval 12"/>
          <p:cNvSpPr/>
          <p:nvPr/>
        </p:nvSpPr>
        <p:spPr>
          <a:xfrm>
            <a:off x="568521" y="4750380"/>
            <a:ext cx="447871" cy="447871"/>
          </a:xfrm>
          <a:prstGeom prst="ellipse">
            <a:avLst/>
          </a:prstGeom>
          <a:solidFill>
            <a:srgbClr val="C8A15E"/>
          </a:solidFill>
          <a:ln>
            <a:noFill/>
          </a:ln>
          <a:effectLst/>
        </p:spPr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162E21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3006" y="4763951"/>
            <a:ext cx="10077105" cy="230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50" b="1" i="0">
                <a:solidFill>
                  <a:srgbClr val="162E21"/>
                </a:solidFill>
                <a:latin typeface="Bookman Old Style"/>
              </a:rPr>
              <a:t>Let Your Scout Lead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3006" y="5021807"/>
            <a:ext cx="10077105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0" dirty="0">
                <a:solidFill>
                  <a:srgbClr val="555555"/>
                </a:solidFill>
                <a:latin typeface="Calibri"/>
              </a:rPr>
              <a:t>Encourage them to communicate </a:t>
            </a:r>
            <a:r>
              <a:rPr lang="en-US" sz="1250" b="0" i="0" dirty="0">
                <a:solidFill>
                  <a:srgbClr val="555555"/>
                </a:solidFill>
                <a:latin typeface="Calibri"/>
              </a:rPr>
              <a:t>directly </a:t>
            </a:r>
            <a:r>
              <a:rPr sz="1250" b="0" i="0" dirty="0">
                <a:solidFill>
                  <a:srgbClr val="555555"/>
                </a:solidFill>
                <a:latin typeface="Calibri"/>
              </a:rPr>
              <a:t>with troop leaders</a:t>
            </a:r>
            <a:r>
              <a:rPr lang="en-US" sz="1250" b="0" i="0" dirty="0">
                <a:solidFill>
                  <a:srgbClr val="555555"/>
                </a:solidFill>
                <a:latin typeface="Calibri"/>
              </a:rPr>
              <a:t>, both youth and adult</a:t>
            </a:r>
            <a:r>
              <a:rPr sz="1250" b="0" i="0" dirty="0">
                <a:solidFill>
                  <a:srgbClr val="555555"/>
                </a:solidFill>
                <a:latin typeface="Calibri"/>
              </a:rPr>
              <a:t> </a:t>
            </a:r>
            <a:r>
              <a:rPr lang="en-US" sz="1250" b="0" i="0" dirty="0">
                <a:solidFill>
                  <a:srgbClr val="555555"/>
                </a:solidFill>
                <a:latin typeface="Calibri"/>
              </a:rPr>
              <a:t>– that’s</a:t>
            </a:r>
            <a:r>
              <a:rPr sz="1250" b="0" i="0" dirty="0">
                <a:solidFill>
                  <a:srgbClr val="555555"/>
                </a:solidFill>
                <a:latin typeface="Calibri"/>
              </a:rPr>
              <a:t> how they grow.</a:t>
            </a:r>
          </a:p>
        </p:txBody>
      </p:sp>
    </p:spTree>
    <p:extLst>
      <p:ext uri="{BB962C8B-B14F-4D97-AF65-F5344CB8AC3E}">
        <p14:creationId xmlns:p14="http://schemas.microsoft.com/office/powerpoint/2010/main" val="1644777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521" y="258265"/>
            <a:ext cx="6718070" cy="162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8A15E"/>
                </a:solidFill>
                <a:latin typeface="Calibri"/>
              </a:rPr>
              <a:t>FOR YOUR REFERENCE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3592" y="516120"/>
            <a:ext cx="7464522" cy="44106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>
                <a:solidFill>
                  <a:srgbClr val="162E21"/>
                </a:solidFill>
                <a:latin typeface="Bookman Old Style"/>
              </a:rPr>
              <a:t>Get to Know Your Troop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521" y="1072545"/>
            <a:ext cx="10599621" cy="2714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555555"/>
                </a:solidFill>
                <a:latin typeface="Calibri"/>
              </a:rPr>
              <a:t>Fill this in and keep it handy — routine communication flows through your Scout, not around them.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2253" y="1459328"/>
            <a:ext cx="11047493" cy="3996761"/>
          </a:xfrm>
          <a:prstGeom prst="roundRect">
            <a:avLst>
              <a:gd name="adj" fmla="val 4000"/>
            </a:avLst>
          </a:prstGeom>
          <a:solidFill>
            <a:srgbClr val="F5F5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82031" y="1778255"/>
            <a:ext cx="485193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C8A15E"/>
                </a:solidFill>
                <a:latin typeface="Calibri"/>
              </a:rPr>
              <a:t>TROOP NUMBER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2031" y="2008968"/>
            <a:ext cx="4851939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162E21"/>
                </a:solidFill>
                <a:latin typeface="Calibri"/>
              </a:rPr>
              <a:t>Troop ____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8739" y="1778255"/>
            <a:ext cx="485193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C8A15E"/>
                </a:solidFill>
                <a:latin typeface="Calibri"/>
              </a:rPr>
              <a:t>MEETS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8739" y="2008968"/>
            <a:ext cx="4851939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162E21"/>
                </a:solidFill>
                <a:latin typeface="Calibri"/>
              </a:rPr>
              <a:t>Every _______ from _____ to _____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2031" y="2673964"/>
            <a:ext cx="485193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C8A15E"/>
                </a:solidFill>
                <a:latin typeface="Calibri"/>
              </a:rPr>
              <a:t>MEETING 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2031" y="2904677"/>
            <a:ext cx="4851939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162E21"/>
                </a:solidFill>
                <a:latin typeface="Calibri"/>
              </a:rPr>
              <a:t>____________________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8739" y="2673964"/>
            <a:ext cx="485193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C8A15E"/>
                </a:solidFill>
                <a:latin typeface="Calibri"/>
              </a:rPr>
              <a:t>MY PATROL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08739" y="2904677"/>
            <a:ext cx="4851939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162E21"/>
                </a:solidFill>
                <a:latin typeface="Calibri"/>
              </a:rPr>
              <a:t>____________________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030" y="3569673"/>
            <a:ext cx="485193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C8A15E"/>
                </a:solidFill>
                <a:latin typeface="Calibri"/>
              </a:rPr>
              <a:t>PATROL LEADER / PHONE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2031" y="3800386"/>
            <a:ext cx="4851939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162E21"/>
                </a:solidFill>
                <a:latin typeface="Calibri"/>
              </a:rPr>
              <a:t>____________________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8739" y="3569673"/>
            <a:ext cx="485193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C8A15E"/>
                </a:solidFill>
                <a:latin typeface="Calibri"/>
              </a:rPr>
              <a:t>SENIOR PATROL LEADER / PHONE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8739" y="3800386"/>
            <a:ext cx="4851939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162E21"/>
                </a:solidFill>
                <a:latin typeface="Calibri"/>
              </a:rPr>
              <a:t>____________________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031" y="4465382"/>
            <a:ext cx="485193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C8A15E"/>
                </a:solidFill>
                <a:latin typeface="Calibri"/>
              </a:rPr>
              <a:t>SCOUTMASTER / PHONE / EMAIL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2031" y="4696094"/>
            <a:ext cx="4851939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162E21"/>
                </a:solidFill>
                <a:latin typeface="Calibri"/>
              </a:rPr>
              <a:t>____________________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8739" y="4465382"/>
            <a:ext cx="4851939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200" b="1" dirty="0">
                <a:solidFill>
                  <a:srgbClr val="C8A15E"/>
                </a:solidFill>
                <a:latin typeface="Calibri"/>
              </a:rPr>
              <a:t>ASSITANT SCOUTMASTER</a:t>
            </a:r>
            <a:endParaRPr sz="1200" b="1" i="0" dirty="0">
              <a:solidFill>
                <a:srgbClr val="C8A15E"/>
              </a:solidFill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08739" y="4696094"/>
            <a:ext cx="4851939" cy="203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162E21"/>
                </a:solidFill>
                <a:latin typeface="Calibri"/>
              </a:rPr>
              <a:t>____________________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B8AFDF-4D9B-EF6D-49A0-479939317A00}"/>
              </a:ext>
            </a:extLst>
          </p:cNvPr>
          <p:cNvSpPr txBox="1"/>
          <p:nvPr/>
        </p:nvSpPr>
        <p:spPr>
          <a:xfrm>
            <a:off x="1508602" y="5775016"/>
            <a:ext cx="871945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i="1" dirty="0">
                <a:solidFill>
                  <a:schemeClr val="accent2">
                    <a:lumMod val="50000"/>
                  </a:schemeClr>
                </a:solidFill>
              </a:rPr>
              <a:t>Scouts should reach out to other youth leaders first unless it is a health and safety issue</a:t>
            </a:r>
          </a:p>
        </p:txBody>
      </p:sp>
    </p:spTree>
    <p:extLst>
      <p:ext uri="{BB962C8B-B14F-4D97-AF65-F5344CB8AC3E}">
        <p14:creationId xmlns:p14="http://schemas.microsoft.com/office/powerpoint/2010/main" val="23657712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outing America PPT Template" id="{EDBC1C35-C06F-4E41-AE6B-F4209A888D9F}" vid="{0FA3DBA7-58C3-6448-ABB8-493D7754C5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C54EAFB-2BC8-436F-9077-F6730F8AAC81}">
  <we:reference id="11d7cf85-ae5a-43b8-bc58-1e1a151cce24" version="1.0.0.1" store="EXCatalog" storeType="EXCatalog"/>
  <we:alternateReferences>
    <we:reference id="WA200010725" version="1.0.0.1" store="en-US" storeType="OMEX"/>
  </we:alternateReferences>
  <we:properties>
    <we:property name="claude.fileId" value="&quot;6b44ad74-a3a0-46da-b38b-c3c3bc7d5dfa&quot;"/>
  </we:properties>
  <we:bindings/>
  <we:snapshot xmlns:r="http://schemas.openxmlformats.org/officeDocument/2006/relationships"/>
</we:webextension>
</file>

<file path=docMetadata/LabelInfo.xml><?xml version="1.0" encoding="utf-8"?>
<clbl:labelList xmlns:clbl="http://schemas.microsoft.com/office/2020/mipLabelMetadata">
  <clbl:label id="{fd9008a0-7846-4989-a4c5-77cfad3f7e4e}" enabled="0" method="" siteId="{fd9008a0-7846-4989-a4c5-77cfad3f7e4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Scouting America Template</Template>
  <TotalTime>142</TotalTime>
  <Words>851</Words>
  <Application>Microsoft Office PowerPoint</Application>
  <PresentationFormat>Widescreen</PresentationFormat>
  <Paragraphs>146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Arial Black</vt:lpstr>
      <vt:lpstr>Bookman Old Style</vt:lpstr>
      <vt:lpstr>Calibri</vt:lpstr>
      <vt:lpstr>1_Office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Garfield Murden</dc:creator>
  <cp:lastModifiedBy>Garfield Murden</cp:lastModifiedBy>
  <cp:revision>3</cp:revision>
  <dcterms:created xsi:type="dcterms:W3CDTF">2026-08-18T16:11:00Z</dcterms:created>
  <dcterms:modified xsi:type="dcterms:W3CDTF">2026-09-03T13:29:54Z</dcterms:modified>
</cp:coreProperties>
</file>